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drawings/drawing1.xml" ContentType="application/vnd.openxmlformats-officedocument.drawingml.chartshapes+xml"/>
  <Override PartName="/ppt/tags/tag76.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4" r:id="rId1"/>
    <p:sldMasterId id="2147483756" r:id="rId2"/>
  </p:sldMasterIdLst>
  <p:notesMasterIdLst>
    <p:notesMasterId r:id="rId87"/>
  </p:notesMasterIdLst>
  <p:handoutMasterIdLst>
    <p:handoutMasterId r:id="rId88"/>
  </p:handoutMasterIdLst>
  <p:sldIdLst>
    <p:sldId id="444" r:id="rId3"/>
    <p:sldId id="269" r:id="rId4"/>
    <p:sldId id="299" r:id="rId5"/>
    <p:sldId id="400" r:id="rId6"/>
    <p:sldId id="401" r:id="rId7"/>
    <p:sldId id="402" r:id="rId8"/>
    <p:sldId id="469" r:id="rId9"/>
    <p:sldId id="470" r:id="rId10"/>
    <p:sldId id="471" r:id="rId11"/>
    <p:sldId id="518" r:id="rId12"/>
    <p:sldId id="519" r:id="rId13"/>
    <p:sldId id="520" r:id="rId14"/>
    <p:sldId id="403" r:id="rId15"/>
    <p:sldId id="412" r:id="rId16"/>
    <p:sldId id="443" r:id="rId17"/>
    <p:sldId id="446" r:id="rId18"/>
    <p:sldId id="448" r:id="rId19"/>
    <p:sldId id="527" r:id="rId20"/>
    <p:sldId id="449" r:id="rId21"/>
    <p:sldId id="450" r:id="rId22"/>
    <p:sldId id="451" r:id="rId23"/>
    <p:sldId id="452" r:id="rId24"/>
    <p:sldId id="459" r:id="rId25"/>
    <p:sldId id="460" r:id="rId26"/>
    <p:sldId id="461" r:id="rId27"/>
    <p:sldId id="476" r:id="rId28"/>
    <p:sldId id="477" r:id="rId29"/>
    <p:sldId id="478" r:id="rId30"/>
    <p:sldId id="404" r:id="rId31"/>
    <p:sldId id="515" r:id="rId32"/>
    <p:sldId id="516" r:id="rId33"/>
    <p:sldId id="517" r:id="rId34"/>
    <p:sldId id="411" r:id="rId35"/>
    <p:sldId id="453" r:id="rId36"/>
    <p:sldId id="454" r:id="rId37"/>
    <p:sldId id="455" r:id="rId38"/>
    <p:sldId id="456" r:id="rId39"/>
    <p:sldId id="457" r:id="rId40"/>
    <p:sldId id="458" r:id="rId41"/>
    <p:sldId id="413" r:id="rId42"/>
    <p:sldId id="466" r:id="rId43"/>
    <p:sldId id="467" r:id="rId44"/>
    <p:sldId id="468" r:id="rId45"/>
    <p:sldId id="479" r:id="rId46"/>
    <p:sldId id="480" r:id="rId47"/>
    <p:sldId id="481" r:id="rId48"/>
    <p:sldId id="482" r:id="rId49"/>
    <p:sldId id="483" r:id="rId50"/>
    <p:sldId id="484" r:id="rId51"/>
    <p:sldId id="485" r:id="rId52"/>
    <p:sldId id="486" r:id="rId53"/>
    <p:sldId id="487" r:id="rId54"/>
    <p:sldId id="488" r:id="rId55"/>
    <p:sldId id="489" r:id="rId56"/>
    <p:sldId id="490" r:id="rId57"/>
    <p:sldId id="491" r:id="rId58"/>
    <p:sldId id="492" r:id="rId59"/>
    <p:sldId id="524" r:id="rId60"/>
    <p:sldId id="525" r:id="rId61"/>
    <p:sldId id="526" r:id="rId62"/>
    <p:sldId id="499" r:id="rId63"/>
    <p:sldId id="500" r:id="rId64"/>
    <p:sldId id="501" r:id="rId65"/>
    <p:sldId id="505" r:id="rId66"/>
    <p:sldId id="528" r:id="rId67"/>
    <p:sldId id="506" r:id="rId68"/>
    <p:sldId id="507" r:id="rId69"/>
    <p:sldId id="508" r:id="rId70"/>
    <p:sldId id="509" r:id="rId71"/>
    <p:sldId id="510" r:id="rId72"/>
    <p:sldId id="511" r:id="rId73"/>
    <p:sldId id="512" r:id="rId74"/>
    <p:sldId id="513" r:id="rId75"/>
    <p:sldId id="514" r:id="rId76"/>
    <p:sldId id="521" r:id="rId77"/>
    <p:sldId id="522" r:id="rId78"/>
    <p:sldId id="523" r:id="rId79"/>
    <p:sldId id="473" r:id="rId80"/>
    <p:sldId id="472" r:id="rId81"/>
    <p:sldId id="474" r:id="rId82"/>
    <p:sldId id="475" r:id="rId83"/>
    <p:sldId id="498" r:id="rId84"/>
    <p:sldId id="503" r:id="rId85"/>
    <p:sldId id="504" r:id="rId86"/>
  </p:sldIdLst>
  <p:sldSz cx="9144000" cy="6858000" type="screen4x3"/>
  <p:notesSz cx="6858000" cy="9144000"/>
  <p:custDataLst>
    <p:tags r:id="rId89"/>
  </p:custDataLst>
  <p:defaultTextStyle>
    <a:defPPr>
      <a:defRPr lang="en-GB"/>
    </a:defPPr>
    <a:lvl1pPr algn="l" rtl="0" fontAlgn="base">
      <a:spcBef>
        <a:spcPct val="0"/>
      </a:spcBef>
      <a:spcAft>
        <a:spcPct val="0"/>
      </a:spcAft>
      <a:defRPr kern="1200">
        <a:solidFill>
          <a:schemeClr val="tx1"/>
        </a:solidFill>
        <a:latin typeface="Arial"/>
        <a:ea typeface="+mn-ea"/>
        <a:cs typeface="Arial"/>
      </a:defRPr>
    </a:lvl1pPr>
    <a:lvl2pPr marL="457200" algn="l" rtl="0" fontAlgn="base">
      <a:spcBef>
        <a:spcPct val="0"/>
      </a:spcBef>
      <a:spcAft>
        <a:spcPct val="0"/>
      </a:spcAft>
      <a:defRPr kern="1200">
        <a:solidFill>
          <a:schemeClr val="tx1"/>
        </a:solidFill>
        <a:latin typeface="Arial"/>
        <a:ea typeface="+mn-ea"/>
        <a:cs typeface="Arial"/>
      </a:defRPr>
    </a:lvl2pPr>
    <a:lvl3pPr marL="914400" algn="l" rtl="0" fontAlgn="base">
      <a:spcBef>
        <a:spcPct val="0"/>
      </a:spcBef>
      <a:spcAft>
        <a:spcPct val="0"/>
      </a:spcAft>
      <a:defRPr kern="1200">
        <a:solidFill>
          <a:schemeClr val="tx1"/>
        </a:solidFill>
        <a:latin typeface="Arial"/>
        <a:ea typeface="+mn-ea"/>
        <a:cs typeface="Arial"/>
      </a:defRPr>
    </a:lvl3pPr>
    <a:lvl4pPr marL="1371600" algn="l" rtl="0" fontAlgn="base">
      <a:spcBef>
        <a:spcPct val="0"/>
      </a:spcBef>
      <a:spcAft>
        <a:spcPct val="0"/>
      </a:spcAft>
      <a:defRPr kern="1200">
        <a:solidFill>
          <a:schemeClr val="tx1"/>
        </a:solidFill>
        <a:latin typeface="Arial"/>
        <a:ea typeface="+mn-ea"/>
        <a:cs typeface="Arial"/>
      </a:defRPr>
    </a:lvl4pPr>
    <a:lvl5pPr marL="1828800" algn="l" rtl="0" fontAlgn="base">
      <a:spcBef>
        <a:spcPct val="0"/>
      </a:spcBef>
      <a:spcAft>
        <a:spcPct val="0"/>
      </a:spcAft>
      <a:defRPr kern="1200">
        <a:solidFill>
          <a:schemeClr val="tx1"/>
        </a:solidFill>
        <a:latin typeface="Arial"/>
        <a:ea typeface="+mn-ea"/>
        <a:cs typeface="Arial"/>
      </a:defRPr>
    </a:lvl5pPr>
    <a:lvl6pPr marL="2286000" algn="l" defTabSz="914400" rtl="0" eaLnBrk="1" latinLnBrk="0" hangingPunct="1">
      <a:defRPr kern="1200">
        <a:solidFill>
          <a:schemeClr val="tx1"/>
        </a:solidFill>
        <a:latin typeface="Arial"/>
        <a:ea typeface="+mn-ea"/>
        <a:cs typeface="Arial"/>
      </a:defRPr>
    </a:lvl6pPr>
    <a:lvl7pPr marL="2743200" algn="l" defTabSz="914400" rtl="0" eaLnBrk="1" latinLnBrk="0" hangingPunct="1">
      <a:defRPr kern="1200">
        <a:solidFill>
          <a:schemeClr val="tx1"/>
        </a:solidFill>
        <a:latin typeface="Arial"/>
        <a:ea typeface="+mn-ea"/>
        <a:cs typeface="Arial"/>
      </a:defRPr>
    </a:lvl7pPr>
    <a:lvl8pPr marL="3200400" algn="l" defTabSz="914400" rtl="0" eaLnBrk="1" latinLnBrk="0" hangingPunct="1">
      <a:defRPr kern="1200">
        <a:solidFill>
          <a:schemeClr val="tx1"/>
        </a:solidFill>
        <a:latin typeface="Arial"/>
        <a:ea typeface="+mn-ea"/>
        <a:cs typeface="Arial"/>
      </a:defRPr>
    </a:lvl8pPr>
    <a:lvl9pPr marL="3657600" algn="l" defTabSz="914400" rtl="0" eaLnBrk="1" latinLnBrk="0" hangingPunct="1">
      <a:defRPr kern="1200">
        <a:solidFill>
          <a:schemeClr val="tx1"/>
        </a:solidFill>
        <a:latin typeface="Arial"/>
        <a:ea typeface="+mn-ea"/>
        <a:cs typeface="Arial"/>
      </a:defRPr>
    </a:lvl9pPr>
  </p:defaultTextStyle>
  <p:extLst>
    <p:ext uri="{EFAFB233-063F-42B5-8137-9DF3F51BA10A}">
      <p15:sldGuideLst xmlns:p15="http://schemas.microsoft.com/office/powerpoint/2012/main">
        <p15:guide id="1" orient="horz" pos="4148" userDrawn="1">
          <p15:clr>
            <a:srgbClr val="A4A3A4"/>
          </p15:clr>
        </p15:guide>
        <p15:guide id="2" orient="horz" pos="105" userDrawn="1">
          <p15:clr>
            <a:srgbClr val="A4A3A4"/>
          </p15:clr>
        </p15:guide>
        <p15:guide id="3" orient="horz" pos="2160" userDrawn="1">
          <p15:clr>
            <a:srgbClr val="A4A3A4"/>
          </p15:clr>
        </p15:guide>
        <p15:guide id="5" pos="2880">
          <p15:clr>
            <a:srgbClr val="A4A3A4"/>
          </p15:clr>
        </p15:guide>
        <p15:guide id="6" pos="233" userDrawn="1">
          <p15:clr>
            <a:srgbClr val="A4A3A4"/>
          </p15:clr>
        </p15:guide>
        <p15:guide id="7" pos="5527" userDrawn="1">
          <p15:clr>
            <a:srgbClr val="A4A3A4"/>
          </p15:clr>
        </p15:guide>
        <p15:guide id="8" orient="horz" pos="731" userDrawn="1">
          <p15:clr>
            <a:srgbClr val="A4A3A4"/>
          </p15:clr>
        </p15:guide>
        <p15:guide id="9" orient="horz" pos="952">
          <p15:clr>
            <a:srgbClr val="A4A3A4"/>
          </p15:clr>
        </p15:guide>
        <p15:guide id="10" orient="horz" pos="3802">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Eli Lilly and Company" initials="ELaC" lastIdx="0" clrIdx="0"/>
  <p:cmAuthor id="1" name="Peter" initials="P" lastIdx="0" clrIdx="1"/>
  <p:cmAuthor id="2" name="inSci" initials="inSci" lastIdx="0" clrIdx="2"/>
  <p:cmAuthor id="3" name="User" initials="U" lastIdx="7"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D4D4D"/>
    <a:srgbClr val="A0A0A0"/>
    <a:srgbClr val="000000"/>
    <a:srgbClr val="FBC4CD"/>
    <a:srgbClr val="B60D27"/>
    <a:srgbClr val="DAE1EC"/>
    <a:srgbClr val="FFFFFF"/>
    <a:srgbClr val="2894FF"/>
    <a:srgbClr val="043882"/>
    <a:srgbClr val="DDDD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9012ECD-51FC-41F1-AA8D-1B2483CD663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404" autoAdjust="0"/>
    <p:restoredTop sz="90219" autoAdjust="0"/>
  </p:normalViewPr>
  <p:slideViewPr>
    <p:cSldViewPr snapToGrid="0" showGuides="1">
      <p:cViewPr varScale="1">
        <p:scale>
          <a:sx n="62" d="100"/>
          <a:sy n="62" d="100"/>
        </p:scale>
        <p:origin x="1794" y="72"/>
      </p:cViewPr>
      <p:guideLst>
        <p:guide orient="horz" pos="4148"/>
        <p:guide orient="horz" pos="105"/>
        <p:guide orient="horz" pos="2160"/>
        <p:guide pos="2880"/>
        <p:guide pos="233"/>
        <p:guide pos="5527"/>
        <p:guide orient="horz" pos="731"/>
        <p:guide orient="horz" pos="952"/>
        <p:guide orient="horz" pos="3802"/>
      </p:guideLst>
    </p:cSldViewPr>
  </p:slideViewPr>
  <p:notesTextViewPr>
    <p:cViewPr>
      <p:scale>
        <a:sx n="100" d="100"/>
        <a:sy n="100" d="100"/>
      </p:scale>
      <p:origin x="0" y="0"/>
    </p:cViewPr>
  </p:notesTextViewPr>
  <p:sorterViewPr>
    <p:cViewPr varScale="1">
      <p:scale>
        <a:sx n="1" d="1"/>
        <a:sy n="1" d="1"/>
      </p:scale>
      <p:origin x="0" y="0"/>
    </p:cViewPr>
  </p:sorterViewPr>
  <p:notesViewPr>
    <p:cSldViewPr snapToGrid="0" showGuides="1">
      <p:cViewPr varScale="1">
        <p:scale>
          <a:sx n="83" d="100"/>
          <a:sy n="83" d="100"/>
        </p:scale>
        <p:origin x="3852" y="9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slide" Target="slides/slide74.xml"/><Relationship Id="rId84" Type="http://schemas.openxmlformats.org/officeDocument/2006/relationships/slide" Target="slides/slide82.xml"/><Relationship Id="rId89" Type="http://schemas.openxmlformats.org/officeDocument/2006/relationships/tags" Target="tags/tag1.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slide" Target="slides/slide77.xml"/><Relationship Id="rId87" Type="http://schemas.openxmlformats.org/officeDocument/2006/relationships/notesMaster" Target="notesMasters/notesMaster1.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slide" Target="slides/slide80.xml"/><Relationship Id="rId90" Type="http://schemas.openxmlformats.org/officeDocument/2006/relationships/commentAuthors" Target="commentAuthors.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93" Type="http://schemas.openxmlformats.org/officeDocument/2006/relationships/theme" Target="theme/theme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handoutMaster" Target="handoutMasters/handoutMaster1.xml"/><Relationship Id="rId9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dPt>
            <c:idx val="0"/>
            <c:invertIfNegative val="0"/>
            <c:bubble3D val="0"/>
            <c:spPr>
              <a:solidFill>
                <a:srgbClr val="B60D27"/>
              </a:solidFill>
              <a:ln>
                <a:noFill/>
              </a:ln>
              <a:effectLst/>
            </c:spPr>
            <c:extLst>
              <c:ext xmlns:c16="http://schemas.microsoft.com/office/drawing/2014/chart" uri="{C3380CC4-5D6E-409C-BE32-E72D297353CC}">
                <c16:uniqueId val="{00000001-F42C-4674-904A-2A99323138E4}"/>
              </c:ext>
            </c:extLst>
          </c:dPt>
          <c:dPt>
            <c:idx val="1"/>
            <c:invertIfNegative val="0"/>
            <c:bubble3D val="0"/>
            <c:spPr>
              <a:solidFill>
                <a:srgbClr val="B60D27"/>
              </a:solidFill>
              <a:ln>
                <a:noFill/>
              </a:ln>
              <a:effectLst/>
            </c:spPr>
            <c:extLst>
              <c:ext xmlns:c16="http://schemas.microsoft.com/office/drawing/2014/chart" uri="{C3380CC4-5D6E-409C-BE32-E72D297353CC}">
                <c16:uniqueId val="{00000003-F42C-4674-904A-2A99323138E4}"/>
              </c:ext>
            </c:extLst>
          </c:dPt>
          <c:dPt>
            <c:idx val="2"/>
            <c:invertIfNegative val="0"/>
            <c:bubble3D val="0"/>
            <c:spPr>
              <a:solidFill>
                <a:srgbClr val="B60D27"/>
              </a:solidFill>
              <a:ln>
                <a:noFill/>
              </a:ln>
              <a:effectLst/>
            </c:spPr>
            <c:extLst>
              <c:ext xmlns:c16="http://schemas.microsoft.com/office/drawing/2014/chart" uri="{C3380CC4-5D6E-409C-BE32-E72D297353CC}">
                <c16:uniqueId val="{00000005-F42C-4674-904A-2A99323138E4}"/>
              </c:ext>
            </c:extLst>
          </c:dPt>
          <c:dPt>
            <c:idx val="6"/>
            <c:invertIfNegative val="0"/>
            <c:bubble3D val="0"/>
            <c:spPr>
              <a:solidFill>
                <a:srgbClr val="043882"/>
              </a:solidFill>
              <a:ln>
                <a:noFill/>
              </a:ln>
              <a:effectLst/>
            </c:spPr>
            <c:extLst>
              <c:ext xmlns:c16="http://schemas.microsoft.com/office/drawing/2014/chart" uri="{C3380CC4-5D6E-409C-BE32-E72D297353CC}">
                <c16:uniqueId val="{00000007-F42C-4674-904A-2A99323138E4}"/>
              </c:ext>
            </c:extLst>
          </c:dPt>
          <c:dPt>
            <c:idx val="7"/>
            <c:invertIfNegative val="0"/>
            <c:bubble3D val="0"/>
            <c:spPr>
              <a:solidFill>
                <a:srgbClr val="043882"/>
              </a:solidFill>
              <a:ln>
                <a:noFill/>
              </a:ln>
              <a:effectLst/>
            </c:spPr>
            <c:extLst>
              <c:ext xmlns:c16="http://schemas.microsoft.com/office/drawing/2014/chart" uri="{C3380CC4-5D6E-409C-BE32-E72D297353CC}">
                <c16:uniqueId val="{00000009-F42C-4674-904A-2A99323138E4}"/>
              </c:ext>
            </c:extLst>
          </c:dPt>
          <c:dPt>
            <c:idx val="18"/>
            <c:invertIfNegative val="0"/>
            <c:bubble3D val="0"/>
            <c:spPr>
              <a:solidFill>
                <a:srgbClr val="FFC000"/>
              </a:solidFill>
              <a:ln>
                <a:noFill/>
              </a:ln>
              <a:effectLst/>
            </c:spPr>
            <c:extLst>
              <c:ext xmlns:c16="http://schemas.microsoft.com/office/drawing/2014/chart" uri="{C3380CC4-5D6E-409C-BE32-E72D297353CC}">
                <c16:uniqueId val="{0000000B-F42C-4674-904A-2A99323138E4}"/>
              </c:ext>
            </c:extLst>
          </c:dPt>
          <c:dPt>
            <c:idx val="19"/>
            <c:invertIfNegative val="0"/>
            <c:bubble3D val="0"/>
            <c:spPr>
              <a:solidFill>
                <a:srgbClr val="FFC000"/>
              </a:solidFill>
              <a:ln>
                <a:noFill/>
              </a:ln>
              <a:effectLst/>
            </c:spPr>
            <c:extLst>
              <c:ext xmlns:c16="http://schemas.microsoft.com/office/drawing/2014/chart" uri="{C3380CC4-5D6E-409C-BE32-E72D297353CC}">
                <c16:uniqueId val="{0000000D-F42C-4674-904A-2A99323138E4}"/>
              </c:ext>
            </c:extLst>
          </c:dPt>
          <c:dPt>
            <c:idx val="20"/>
            <c:invertIfNegative val="0"/>
            <c:bubble3D val="0"/>
            <c:spPr>
              <a:solidFill>
                <a:srgbClr val="FFC000"/>
              </a:solidFill>
              <a:ln>
                <a:noFill/>
              </a:ln>
              <a:effectLst/>
            </c:spPr>
            <c:extLst>
              <c:ext xmlns:c16="http://schemas.microsoft.com/office/drawing/2014/chart" uri="{C3380CC4-5D6E-409C-BE32-E72D297353CC}">
                <c16:uniqueId val="{0000000F-F42C-4674-904A-2A99323138E4}"/>
              </c:ext>
            </c:extLst>
          </c:dPt>
          <c:dPt>
            <c:idx val="21"/>
            <c:invertIfNegative val="0"/>
            <c:bubble3D val="0"/>
            <c:spPr>
              <a:solidFill>
                <a:srgbClr val="FFC000"/>
              </a:solidFill>
              <a:ln>
                <a:noFill/>
              </a:ln>
              <a:effectLst/>
            </c:spPr>
            <c:extLst>
              <c:ext xmlns:c16="http://schemas.microsoft.com/office/drawing/2014/chart" uri="{C3380CC4-5D6E-409C-BE32-E72D297353CC}">
                <c16:uniqueId val="{00000011-F42C-4674-904A-2A99323138E4}"/>
              </c:ext>
            </c:extLst>
          </c:dPt>
          <c:dPt>
            <c:idx val="22"/>
            <c:invertIfNegative val="0"/>
            <c:bubble3D val="0"/>
            <c:spPr>
              <a:solidFill>
                <a:srgbClr val="FFC000"/>
              </a:solidFill>
              <a:ln>
                <a:noFill/>
              </a:ln>
              <a:effectLst/>
            </c:spPr>
            <c:extLst>
              <c:ext xmlns:c16="http://schemas.microsoft.com/office/drawing/2014/chart" uri="{C3380CC4-5D6E-409C-BE32-E72D297353CC}">
                <c16:uniqueId val="{00000013-F42C-4674-904A-2A99323138E4}"/>
              </c:ext>
            </c:extLst>
          </c:dPt>
          <c:dPt>
            <c:idx val="23"/>
            <c:invertIfNegative val="0"/>
            <c:bubble3D val="0"/>
            <c:spPr>
              <a:solidFill>
                <a:srgbClr val="FFC000"/>
              </a:solidFill>
              <a:ln>
                <a:noFill/>
              </a:ln>
              <a:effectLst/>
            </c:spPr>
            <c:extLst>
              <c:ext xmlns:c16="http://schemas.microsoft.com/office/drawing/2014/chart" uri="{C3380CC4-5D6E-409C-BE32-E72D297353CC}">
                <c16:uniqueId val="{00000015-F42C-4674-904A-2A99323138E4}"/>
              </c:ext>
            </c:extLst>
          </c:dPt>
          <c:dPt>
            <c:idx val="24"/>
            <c:invertIfNegative val="0"/>
            <c:bubble3D val="0"/>
            <c:spPr>
              <a:solidFill>
                <a:srgbClr val="FFC000"/>
              </a:solidFill>
              <a:ln>
                <a:noFill/>
              </a:ln>
              <a:effectLst/>
            </c:spPr>
            <c:extLst>
              <c:ext xmlns:c16="http://schemas.microsoft.com/office/drawing/2014/chart" uri="{C3380CC4-5D6E-409C-BE32-E72D297353CC}">
                <c16:uniqueId val="{00000017-F42C-4674-904A-2A99323138E4}"/>
              </c:ext>
            </c:extLst>
          </c:dPt>
          <c:dPt>
            <c:idx val="25"/>
            <c:invertIfNegative val="0"/>
            <c:bubble3D val="0"/>
            <c:spPr>
              <a:solidFill>
                <a:srgbClr val="FFC000"/>
              </a:solidFill>
              <a:ln>
                <a:noFill/>
              </a:ln>
              <a:effectLst/>
            </c:spPr>
            <c:extLst>
              <c:ext xmlns:c16="http://schemas.microsoft.com/office/drawing/2014/chart" uri="{C3380CC4-5D6E-409C-BE32-E72D297353CC}">
                <c16:uniqueId val="{00000019-F42C-4674-904A-2A99323138E4}"/>
              </c:ext>
            </c:extLst>
          </c:dPt>
          <c:dPt>
            <c:idx val="26"/>
            <c:invertIfNegative val="0"/>
            <c:bubble3D val="0"/>
            <c:spPr>
              <a:solidFill>
                <a:srgbClr val="FFC000"/>
              </a:solidFill>
              <a:ln>
                <a:noFill/>
              </a:ln>
              <a:effectLst/>
            </c:spPr>
            <c:extLst>
              <c:ext xmlns:c16="http://schemas.microsoft.com/office/drawing/2014/chart" uri="{C3380CC4-5D6E-409C-BE32-E72D297353CC}">
                <c16:uniqueId val="{0000001B-F42C-4674-904A-2A99323138E4}"/>
              </c:ext>
            </c:extLst>
          </c:dPt>
          <c:dPt>
            <c:idx val="27"/>
            <c:invertIfNegative val="0"/>
            <c:bubble3D val="0"/>
            <c:spPr>
              <a:solidFill>
                <a:srgbClr val="FFC000"/>
              </a:solidFill>
              <a:ln>
                <a:noFill/>
              </a:ln>
              <a:effectLst/>
            </c:spPr>
            <c:extLst>
              <c:ext xmlns:c16="http://schemas.microsoft.com/office/drawing/2014/chart" uri="{C3380CC4-5D6E-409C-BE32-E72D297353CC}">
                <c16:uniqueId val="{0000001D-F42C-4674-904A-2A99323138E4}"/>
              </c:ext>
            </c:extLst>
          </c:dPt>
          <c:dPt>
            <c:idx val="28"/>
            <c:invertIfNegative val="0"/>
            <c:bubble3D val="0"/>
            <c:spPr>
              <a:solidFill>
                <a:srgbClr val="FFC000"/>
              </a:solidFill>
              <a:ln>
                <a:noFill/>
              </a:ln>
              <a:effectLst/>
            </c:spPr>
            <c:extLst>
              <c:ext xmlns:c16="http://schemas.microsoft.com/office/drawing/2014/chart" uri="{C3380CC4-5D6E-409C-BE32-E72D297353CC}">
                <c16:uniqueId val="{0000001F-F42C-4674-904A-2A99323138E4}"/>
              </c:ext>
            </c:extLst>
          </c:dPt>
          <c:cat>
            <c:strRef>
              <c:f>Sheet1!$A$2:$A$30</c:f>
              <c:strCache>
                <c:ptCount val="1"/>
                <c:pt idx="0">
                  <c:v>Category 1</c:v>
                </c:pt>
              </c:strCache>
            </c:strRef>
          </c:cat>
          <c:val>
            <c:numRef>
              <c:f>Sheet1!$B$2:$B$30</c:f>
              <c:numCache>
                <c:formatCode>General</c:formatCode>
                <c:ptCount val="29"/>
                <c:pt idx="0">
                  <c:v>60</c:v>
                </c:pt>
                <c:pt idx="1">
                  <c:v>28</c:v>
                </c:pt>
                <c:pt idx="2">
                  <c:v>18</c:v>
                </c:pt>
                <c:pt idx="3">
                  <c:v>0</c:v>
                </c:pt>
                <c:pt idx="4">
                  <c:v>0</c:v>
                </c:pt>
                <c:pt idx="5">
                  <c:v>0</c:v>
                </c:pt>
                <c:pt idx="6">
                  <c:v>-10</c:v>
                </c:pt>
                <c:pt idx="7">
                  <c:v>-10</c:v>
                </c:pt>
                <c:pt idx="8">
                  <c:v>-10</c:v>
                </c:pt>
                <c:pt idx="9">
                  <c:v>-12</c:v>
                </c:pt>
                <c:pt idx="10">
                  <c:v>-14</c:v>
                </c:pt>
                <c:pt idx="11">
                  <c:v>-15</c:v>
                </c:pt>
                <c:pt idx="12">
                  <c:v>-18</c:v>
                </c:pt>
                <c:pt idx="13">
                  <c:v>-20</c:v>
                </c:pt>
                <c:pt idx="14">
                  <c:v>-22</c:v>
                </c:pt>
                <c:pt idx="15">
                  <c:v>-24</c:v>
                </c:pt>
                <c:pt idx="16">
                  <c:v>-27</c:v>
                </c:pt>
                <c:pt idx="17">
                  <c:v>-30</c:v>
                </c:pt>
                <c:pt idx="18">
                  <c:v>-36</c:v>
                </c:pt>
                <c:pt idx="19">
                  <c:v>-44</c:v>
                </c:pt>
                <c:pt idx="20">
                  <c:v>-44</c:v>
                </c:pt>
                <c:pt idx="21">
                  <c:v>-50</c:v>
                </c:pt>
                <c:pt idx="22">
                  <c:v>-54</c:v>
                </c:pt>
                <c:pt idx="23">
                  <c:v>-56</c:v>
                </c:pt>
                <c:pt idx="24">
                  <c:v>-66</c:v>
                </c:pt>
                <c:pt idx="25">
                  <c:v>-68</c:v>
                </c:pt>
                <c:pt idx="26">
                  <c:v>-78</c:v>
                </c:pt>
                <c:pt idx="27">
                  <c:v>-80</c:v>
                </c:pt>
                <c:pt idx="28">
                  <c:v>-100</c:v>
                </c:pt>
              </c:numCache>
            </c:numRef>
          </c:val>
          <c:extLst>
            <c:ext xmlns:c16="http://schemas.microsoft.com/office/drawing/2014/chart" uri="{C3380CC4-5D6E-409C-BE32-E72D297353CC}">
              <c16:uniqueId val="{00000020-F42C-4674-904A-2A99323138E4}"/>
            </c:ext>
          </c:extLst>
        </c:ser>
        <c:dLbls>
          <c:showLegendKey val="0"/>
          <c:showVal val="0"/>
          <c:showCatName val="0"/>
          <c:showSerName val="0"/>
          <c:showPercent val="0"/>
          <c:showBubbleSize val="0"/>
        </c:dLbls>
        <c:gapWidth val="20"/>
        <c:overlap val="-10"/>
        <c:axId val="210713320"/>
        <c:axId val="210716064"/>
      </c:barChart>
      <c:catAx>
        <c:axId val="210713320"/>
        <c:scaling>
          <c:orientation val="minMax"/>
        </c:scaling>
        <c:delete val="1"/>
        <c:axPos val="b"/>
        <c:numFmt formatCode="General" sourceLinked="1"/>
        <c:majorTickMark val="none"/>
        <c:minorTickMark val="none"/>
        <c:tickLblPos val="nextTo"/>
        <c:crossAx val="210716064"/>
        <c:crosses val="autoZero"/>
        <c:auto val="0"/>
        <c:lblAlgn val="ctr"/>
        <c:lblOffset val="100"/>
        <c:noMultiLvlLbl val="0"/>
      </c:catAx>
      <c:valAx>
        <c:axId val="210716064"/>
        <c:scaling>
          <c:orientation val="minMax"/>
          <c:max val="80"/>
          <c:min val="-100"/>
        </c:scaling>
        <c:delete val="0"/>
        <c:axPos val="l"/>
        <c:numFmt formatCode="General" sourceLinked="1"/>
        <c:majorTickMark val="none"/>
        <c:minorTickMark val="none"/>
        <c:tickLblPos val="nextTo"/>
        <c:spPr>
          <a:noFill/>
          <a:ln>
            <a:solidFill>
              <a:srgbClr val="4D4D4D"/>
            </a:solidFill>
          </a:ln>
          <a:effectLst/>
        </c:spPr>
        <c:txPr>
          <a:bodyPr rot="-60000000" spcFirstLastPara="1" vertOverflow="ellipsis" vert="horz" wrap="square" anchor="ctr" anchorCtr="1"/>
          <a:lstStyle/>
          <a:p>
            <a:pPr>
              <a:defRPr sz="900" b="0" i="0" u="none" strike="noStrike" kern="1200" baseline="0" smtId="4294967295">
                <a:solidFill>
                  <a:srgbClr val="4D4D4D"/>
                </a:solidFill>
                <a:latin typeface="+mn-lt"/>
                <a:ea typeface="+mn-ea"/>
                <a:cs typeface="+mn-cs"/>
              </a:defRPr>
            </a:pPr>
            <a:endParaRPr lang="en-US"/>
          </a:p>
        </c:txPr>
        <c:crossAx val="210713320"/>
        <c:crosses val="autoZero"/>
        <c:crossBetween val="between"/>
        <c:majorUnit val="20"/>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0036185681819916E-2"/>
          <c:y val="3.3174868673086166E-2"/>
          <c:w val="0.89413928985595703"/>
          <c:h val="0.88511425256729126"/>
        </c:manualLayout>
      </c:layout>
      <c:barChart>
        <c:barDir val="bar"/>
        <c:grouping val="clustered"/>
        <c:varyColors val="0"/>
        <c:ser>
          <c:idx val="0"/>
          <c:order val="0"/>
          <c:tx>
            <c:strRef>
              <c:f>Sheet1!$B$1</c:f>
              <c:strCache>
                <c:ptCount val="1"/>
                <c:pt idx="0">
                  <c:v>Series 1</c:v>
                </c:pt>
              </c:strCache>
            </c:strRef>
          </c:tx>
          <c:spPr>
            <a:solidFill>
              <a:schemeClr val="accent1"/>
            </a:solidFill>
            <a:ln>
              <a:noFill/>
            </a:ln>
            <a:effectLst/>
          </c:spPr>
          <c:invertIfNegative val="0"/>
          <c:dPt>
            <c:idx val="0"/>
            <c:invertIfNegative val="0"/>
            <c:bubble3D val="0"/>
            <c:spPr>
              <a:solidFill>
                <a:srgbClr val="B60D27"/>
              </a:solidFill>
              <a:ln>
                <a:noFill/>
              </a:ln>
              <a:effectLst/>
            </c:spPr>
            <c:extLst>
              <c:ext xmlns:c16="http://schemas.microsoft.com/office/drawing/2014/chart" uri="{C3380CC4-5D6E-409C-BE32-E72D297353CC}">
                <c16:uniqueId val="{00000001-6BF6-4F46-82EF-A759D6EA646F}"/>
              </c:ext>
            </c:extLst>
          </c:dPt>
          <c:dPt>
            <c:idx val="1"/>
            <c:invertIfNegative val="0"/>
            <c:bubble3D val="0"/>
            <c:spPr>
              <a:solidFill>
                <a:srgbClr val="A0A0A0"/>
              </a:solidFill>
              <a:ln>
                <a:noFill/>
              </a:ln>
              <a:effectLst/>
            </c:spPr>
            <c:extLst>
              <c:ext xmlns:c16="http://schemas.microsoft.com/office/drawing/2014/chart" uri="{C3380CC4-5D6E-409C-BE32-E72D297353CC}">
                <c16:uniqueId val="{00000003-6BF6-4F46-82EF-A759D6EA646F}"/>
              </c:ext>
            </c:extLst>
          </c:dPt>
          <c:dPt>
            <c:idx val="2"/>
            <c:invertIfNegative val="0"/>
            <c:bubble3D val="0"/>
            <c:spPr>
              <a:solidFill>
                <a:srgbClr val="A0A0A0"/>
              </a:solidFill>
              <a:ln>
                <a:noFill/>
              </a:ln>
              <a:effectLst/>
            </c:spPr>
            <c:extLst>
              <c:ext xmlns:c16="http://schemas.microsoft.com/office/drawing/2014/chart" uri="{C3380CC4-5D6E-409C-BE32-E72D297353CC}">
                <c16:uniqueId val="{00000005-6BF6-4F46-82EF-A759D6EA646F}"/>
              </c:ext>
            </c:extLst>
          </c:dPt>
          <c:dPt>
            <c:idx val="3"/>
            <c:invertIfNegative val="0"/>
            <c:bubble3D val="0"/>
            <c:spPr>
              <a:solidFill>
                <a:srgbClr val="B60D27"/>
              </a:solidFill>
              <a:ln>
                <a:noFill/>
              </a:ln>
              <a:effectLst/>
            </c:spPr>
            <c:extLst>
              <c:ext xmlns:c16="http://schemas.microsoft.com/office/drawing/2014/chart" uri="{C3380CC4-5D6E-409C-BE32-E72D297353CC}">
                <c16:uniqueId val="{00000007-6BF6-4F46-82EF-A759D6EA646F}"/>
              </c:ext>
            </c:extLst>
          </c:dPt>
          <c:dPt>
            <c:idx val="4"/>
            <c:invertIfNegative val="0"/>
            <c:bubble3D val="0"/>
            <c:spPr>
              <a:solidFill>
                <a:srgbClr val="043882"/>
              </a:solidFill>
              <a:ln>
                <a:noFill/>
              </a:ln>
              <a:effectLst/>
            </c:spPr>
            <c:extLst>
              <c:ext xmlns:c16="http://schemas.microsoft.com/office/drawing/2014/chart" uri="{C3380CC4-5D6E-409C-BE32-E72D297353CC}">
                <c16:uniqueId val="{00000009-6BF6-4F46-82EF-A759D6EA646F}"/>
              </c:ext>
            </c:extLst>
          </c:dPt>
          <c:dPt>
            <c:idx val="5"/>
            <c:invertIfNegative val="0"/>
            <c:bubble3D val="0"/>
            <c:spPr>
              <a:solidFill>
                <a:srgbClr val="A0A0A0"/>
              </a:solidFill>
              <a:ln>
                <a:noFill/>
              </a:ln>
              <a:effectLst/>
            </c:spPr>
            <c:extLst>
              <c:ext xmlns:c16="http://schemas.microsoft.com/office/drawing/2014/chart" uri="{C3380CC4-5D6E-409C-BE32-E72D297353CC}">
                <c16:uniqueId val="{0000000B-6BF6-4F46-82EF-A759D6EA646F}"/>
              </c:ext>
            </c:extLst>
          </c:dPt>
          <c:dPt>
            <c:idx val="7"/>
            <c:invertIfNegative val="0"/>
            <c:bubble3D val="0"/>
            <c:spPr>
              <a:solidFill>
                <a:srgbClr val="A0A0A0"/>
              </a:solidFill>
              <a:ln>
                <a:noFill/>
              </a:ln>
              <a:effectLst/>
            </c:spPr>
            <c:extLst>
              <c:ext xmlns:c16="http://schemas.microsoft.com/office/drawing/2014/chart" uri="{C3380CC4-5D6E-409C-BE32-E72D297353CC}">
                <c16:uniqueId val="{0000000D-6BF6-4F46-82EF-A759D6EA646F}"/>
              </c:ext>
            </c:extLst>
          </c:dPt>
          <c:dPt>
            <c:idx val="8"/>
            <c:invertIfNegative val="0"/>
            <c:bubble3D val="0"/>
            <c:spPr>
              <a:solidFill>
                <a:srgbClr val="A0A0A0"/>
              </a:solidFill>
              <a:ln>
                <a:noFill/>
              </a:ln>
              <a:effectLst/>
            </c:spPr>
            <c:extLst>
              <c:ext xmlns:c16="http://schemas.microsoft.com/office/drawing/2014/chart" uri="{C3380CC4-5D6E-409C-BE32-E72D297353CC}">
                <c16:uniqueId val="{0000000F-6BF6-4F46-82EF-A759D6EA646F}"/>
              </c:ext>
            </c:extLst>
          </c:dPt>
          <c:dPt>
            <c:idx val="9"/>
            <c:invertIfNegative val="0"/>
            <c:bubble3D val="0"/>
            <c:spPr>
              <a:solidFill>
                <a:srgbClr val="A0A0A0"/>
              </a:solidFill>
              <a:ln>
                <a:noFill/>
              </a:ln>
              <a:effectLst/>
            </c:spPr>
            <c:extLst>
              <c:ext xmlns:c16="http://schemas.microsoft.com/office/drawing/2014/chart" uri="{C3380CC4-5D6E-409C-BE32-E72D297353CC}">
                <c16:uniqueId val="{00000011-6BF6-4F46-82EF-A759D6EA646F}"/>
              </c:ext>
            </c:extLst>
          </c:dPt>
          <c:dPt>
            <c:idx val="17"/>
            <c:invertIfNegative val="0"/>
            <c:bubble3D val="0"/>
            <c:spPr>
              <a:solidFill>
                <a:srgbClr val="A0A0A0"/>
              </a:solidFill>
              <a:ln>
                <a:noFill/>
              </a:ln>
              <a:effectLst/>
            </c:spPr>
            <c:extLst>
              <c:ext xmlns:c16="http://schemas.microsoft.com/office/drawing/2014/chart" uri="{C3380CC4-5D6E-409C-BE32-E72D297353CC}">
                <c16:uniqueId val="{00000013-6BF6-4F46-82EF-A759D6EA646F}"/>
              </c:ext>
            </c:extLst>
          </c:dPt>
          <c:dPt>
            <c:idx val="18"/>
            <c:invertIfNegative val="0"/>
            <c:bubble3D val="0"/>
            <c:spPr>
              <a:solidFill>
                <a:srgbClr val="A0A0A0"/>
              </a:solidFill>
              <a:ln>
                <a:noFill/>
              </a:ln>
              <a:effectLst/>
            </c:spPr>
            <c:extLst>
              <c:ext xmlns:c16="http://schemas.microsoft.com/office/drawing/2014/chart" uri="{C3380CC4-5D6E-409C-BE32-E72D297353CC}">
                <c16:uniqueId val="{00000015-6BF6-4F46-82EF-A759D6EA646F}"/>
              </c:ext>
            </c:extLst>
          </c:dPt>
          <c:dPt>
            <c:idx val="19"/>
            <c:invertIfNegative val="0"/>
            <c:bubble3D val="0"/>
            <c:spPr>
              <a:solidFill>
                <a:srgbClr val="A0A0A0"/>
              </a:solidFill>
              <a:ln>
                <a:noFill/>
              </a:ln>
              <a:effectLst/>
            </c:spPr>
            <c:extLst>
              <c:ext xmlns:c16="http://schemas.microsoft.com/office/drawing/2014/chart" uri="{C3380CC4-5D6E-409C-BE32-E72D297353CC}">
                <c16:uniqueId val="{00000017-6BF6-4F46-82EF-A759D6EA646F}"/>
              </c:ext>
            </c:extLst>
          </c:dPt>
          <c:cat>
            <c:strRef>
              <c:f>Sheet1!$A$2:$A$21</c:f>
              <c:strCache>
                <c:ptCount val="20"/>
                <c:pt idx="0">
                  <c:v>V842I</c:v>
                </c:pt>
                <c:pt idx="1">
                  <c:v>S310F</c:v>
                </c:pt>
                <c:pt idx="2">
                  <c:v>S310F</c:v>
                </c:pt>
                <c:pt idx="3">
                  <c:v>L755S</c:v>
                </c:pt>
                <c:pt idx="4">
                  <c:v>V777L</c:v>
                </c:pt>
                <c:pt idx="5">
                  <c:v>S310F</c:v>
                </c:pt>
                <c:pt idx="6">
                  <c:v>S310Y</c:v>
                </c:pt>
                <c:pt idx="7">
                  <c:v>S310F</c:v>
                </c:pt>
                <c:pt idx="8">
                  <c:v>R678Q</c:v>
                </c:pt>
                <c:pt idx="9">
                  <c:v>V842I</c:v>
                </c:pt>
                <c:pt idx="10">
                  <c:v>V777L</c:v>
                </c:pt>
                <c:pt idx="11">
                  <c:v>S310F</c:v>
                </c:pt>
                <c:pt idx="12">
                  <c:v>S310F</c:v>
                </c:pt>
                <c:pt idx="13">
                  <c:v>S310Y</c:v>
                </c:pt>
                <c:pt idx="14">
                  <c:v>L755S</c:v>
                </c:pt>
                <c:pt idx="15">
                  <c:v>T733I</c:v>
                </c:pt>
                <c:pt idx="16">
                  <c:v>S310F</c:v>
                </c:pt>
                <c:pt idx="17">
                  <c:v>V777L</c:v>
                </c:pt>
                <c:pt idx="18">
                  <c:v>V659E</c:v>
                </c:pt>
                <c:pt idx="19">
                  <c:v>S310F</c:v>
                </c:pt>
              </c:strCache>
            </c:strRef>
          </c:cat>
          <c:val>
            <c:numRef>
              <c:f>Sheet1!$B$2:$B$21</c:f>
              <c:numCache>
                <c:formatCode>General</c:formatCode>
                <c:ptCount val="20"/>
                <c:pt idx="0">
                  <c:v>1</c:v>
                </c:pt>
                <c:pt idx="1">
                  <c:v>1.5</c:v>
                </c:pt>
                <c:pt idx="2">
                  <c:v>2</c:v>
                </c:pt>
                <c:pt idx="3">
                  <c:v>3</c:v>
                </c:pt>
                <c:pt idx="4">
                  <c:v>3.2</c:v>
                </c:pt>
                <c:pt idx="5">
                  <c:v>4</c:v>
                </c:pt>
                <c:pt idx="6">
                  <c:v>4.5</c:v>
                </c:pt>
                <c:pt idx="7">
                  <c:v>4.5999999999999996</c:v>
                </c:pt>
                <c:pt idx="8">
                  <c:v>6</c:v>
                </c:pt>
                <c:pt idx="9">
                  <c:v>7</c:v>
                </c:pt>
                <c:pt idx="10">
                  <c:v>7.2</c:v>
                </c:pt>
                <c:pt idx="11">
                  <c:v>7.5</c:v>
                </c:pt>
                <c:pt idx="12">
                  <c:v>8</c:v>
                </c:pt>
                <c:pt idx="13">
                  <c:v>12</c:v>
                </c:pt>
                <c:pt idx="14">
                  <c:v>14.9</c:v>
                </c:pt>
                <c:pt idx="15">
                  <c:v>15</c:v>
                </c:pt>
                <c:pt idx="16">
                  <c:v>26</c:v>
                </c:pt>
                <c:pt idx="17">
                  <c:v>40</c:v>
                </c:pt>
                <c:pt idx="18">
                  <c:v>48</c:v>
                </c:pt>
                <c:pt idx="19">
                  <c:v>56</c:v>
                </c:pt>
              </c:numCache>
            </c:numRef>
          </c:val>
          <c:extLst>
            <c:ext xmlns:c16="http://schemas.microsoft.com/office/drawing/2014/chart" uri="{C3380CC4-5D6E-409C-BE32-E72D297353CC}">
              <c16:uniqueId val="{00000018-6BF6-4F46-82EF-A759D6EA646F}"/>
            </c:ext>
          </c:extLst>
        </c:ser>
        <c:dLbls>
          <c:showLegendKey val="0"/>
          <c:showVal val="0"/>
          <c:showCatName val="0"/>
          <c:showSerName val="0"/>
          <c:showPercent val="0"/>
          <c:showBubbleSize val="0"/>
        </c:dLbls>
        <c:gapWidth val="30"/>
        <c:axId val="210719200"/>
        <c:axId val="210719592"/>
      </c:barChart>
      <c:catAx>
        <c:axId val="21071920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smtId="4294967295">
                <a:solidFill>
                  <a:srgbClr val="4D4D4D"/>
                </a:solidFill>
                <a:latin typeface="+mn-lt"/>
                <a:ea typeface="+mn-ea"/>
                <a:cs typeface="+mn-cs"/>
              </a:defRPr>
            </a:pPr>
            <a:endParaRPr lang="en-US"/>
          </a:p>
        </c:txPr>
        <c:crossAx val="210719592"/>
        <c:crosses val="autoZero"/>
        <c:auto val="0"/>
        <c:lblAlgn val="ctr"/>
        <c:lblOffset val="100"/>
        <c:noMultiLvlLbl val="0"/>
      </c:catAx>
      <c:valAx>
        <c:axId val="210719592"/>
        <c:scaling>
          <c:orientation val="minMax"/>
        </c:scaling>
        <c:delete val="0"/>
        <c:axPos val="b"/>
        <c:numFmt formatCode="General" sourceLinked="1"/>
        <c:majorTickMark val="out"/>
        <c:minorTickMark val="none"/>
        <c:tickLblPos val="nextTo"/>
        <c:spPr>
          <a:noFill/>
          <a:ln w="19050">
            <a:solidFill>
              <a:srgbClr val="4D4D4D"/>
            </a:solidFill>
          </a:ln>
          <a:effectLst/>
        </c:spPr>
        <c:txPr>
          <a:bodyPr rot="-60000000" spcFirstLastPara="1" vertOverflow="ellipsis" vert="horz" wrap="square" anchor="ctr" anchorCtr="1"/>
          <a:lstStyle/>
          <a:p>
            <a:pPr>
              <a:defRPr sz="1197" b="0" i="0" u="none" strike="noStrike" kern="1200" baseline="0" smtId="4294967295">
                <a:solidFill>
                  <a:srgbClr val="4D4D4D"/>
                </a:solidFill>
                <a:latin typeface="+mn-lt"/>
                <a:ea typeface="+mn-ea"/>
                <a:cs typeface="+mn-cs"/>
              </a:defRPr>
            </a:pPr>
            <a:endParaRPr lang="en-US"/>
          </a:p>
        </c:txPr>
        <c:crossAx val="210719200"/>
        <c:crosses val="autoZero"/>
        <c:crossBetween val="between"/>
        <c:majorUnit val="5"/>
      </c:valAx>
      <c:spPr>
        <a:noFill/>
        <a:ln w="25400">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1745152771472931"/>
          <c:y val="0.12643815577030182"/>
          <c:w val="0.78254866600036621"/>
          <c:h val="0.74712371826171875"/>
        </c:manualLayout>
      </c:layout>
      <c:barChart>
        <c:barDir val="col"/>
        <c:grouping val="clustered"/>
        <c:varyColors val="0"/>
        <c:ser>
          <c:idx val="0"/>
          <c:order val="0"/>
          <c:tx>
            <c:strRef>
              <c:f>Sheet1!$B$1</c:f>
              <c:strCache>
                <c:ptCount val="1"/>
                <c:pt idx="0">
                  <c:v>Column1</c:v>
                </c:pt>
              </c:strCache>
            </c:strRef>
          </c:tx>
          <c:spPr>
            <a:solidFill>
              <a:schemeClr val="accent1"/>
            </a:solidFill>
            <a:ln>
              <a:noFill/>
            </a:ln>
            <a:effectLst/>
          </c:spPr>
          <c:invertIfNegative val="0"/>
          <c:dPt>
            <c:idx val="0"/>
            <c:invertIfNegative val="0"/>
            <c:bubble3D val="0"/>
            <c:spPr>
              <a:solidFill>
                <a:srgbClr val="043882"/>
              </a:solidFill>
              <a:ln>
                <a:noFill/>
              </a:ln>
              <a:effectLst/>
            </c:spPr>
            <c:extLst>
              <c:ext xmlns:c16="http://schemas.microsoft.com/office/drawing/2014/chart" uri="{C3380CC4-5D6E-409C-BE32-E72D297353CC}">
                <c16:uniqueId val="{00000001-9D74-414F-975D-010A8A805244}"/>
              </c:ext>
            </c:extLst>
          </c:dPt>
          <c:dPt>
            <c:idx val="1"/>
            <c:invertIfNegative val="0"/>
            <c:bubble3D val="0"/>
            <c:spPr>
              <a:solidFill>
                <a:srgbClr val="B2C0EC"/>
              </a:solidFill>
              <a:ln>
                <a:noFill/>
              </a:ln>
              <a:effectLst/>
            </c:spPr>
            <c:extLst>
              <c:ext xmlns:c16="http://schemas.microsoft.com/office/drawing/2014/chart" uri="{C3380CC4-5D6E-409C-BE32-E72D297353CC}">
                <c16:uniqueId val="{00000003-9D74-414F-975D-010A8A805244}"/>
              </c:ext>
            </c:extLst>
          </c:dPt>
          <c:cat>
            <c:strRef>
              <c:f>Sheet1!$A$2:$A$4</c:f>
              <c:strCache>
                <c:ptCount val="2"/>
                <c:pt idx="0">
                  <c:v>Category 1</c:v>
                </c:pt>
                <c:pt idx="1">
                  <c:v>Category 2</c:v>
                </c:pt>
              </c:strCache>
            </c:strRef>
          </c:cat>
          <c:val>
            <c:numRef>
              <c:f>Sheet1!$B$2:$B$4</c:f>
              <c:numCache>
                <c:formatCode>General</c:formatCode>
                <c:ptCount val="3"/>
                <c:pt idx="0">
                  <c:v>77</c:v>
                </c:pt>
                <c:pt idx="1">
                  <c:v>22</c:v>
                </c:pt>
              </c:numCache>
            </c:numRef>
          </c:val>
          <c:extLst>
            <c:ext xmlns:c16="http://schemas.microsoft.com/office/drawing/2014/chart" uri="{C3380CC4-5D6E-409C-BE32-E72D297353CC}">
              <c16:uniqueId val="{00000004-9D74-414F-975D-010A8A805244}"/>
            </c:ext>
          </c:extLst>
        </c:ser>
        <c:dLbls>
          <c:showLegendKey val="0"/>
          <c:showVal val="0"/>
          <c:showCatName val="0"/>
          <c:showSerName val="0"/>
          <c:showPercent val="0"/>
          <c:showBubbleSize val="0"/>
        </c:dLbls>
        <c:gapWidth val="70"/>
        <c:overlap val="-100"/>
        <c:axId val="591495616"/>
        <c:axId val="591502672"/>
      </c:barChart>
      <c:catAx>
        <c:axId val="591495616"/>
        <c:scaling>
          <c:orientation val="minMax"/>
        </c:scaling>
        <c:delete val="1"/>
        <c:axPos val="b"/>
        <c:numFmt formatCode="General" sourceLinked="1"/>
        <c:majorTickMark val="none"/>
        <c:minorTickMark val="none"/>
        <c:tickLblPos val="nextTo"/>
        <c:crossAx val="591502672"/>
        <c:crosses val="autoZero"/>
        <c:auto val="0"/>
        <c:lblAlgn val="ctr"/>
        <c:lblOffset val="100"/>
        <c:noMultiLvlLbl val="0"/>
      </c:catAx>
      <c:valAx>
        <c:axId val="591502672"/>
        <c:scaling>
          <c:orientation val="minMax"/>
          <c:max val="150"/>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smtId="4294967295">
                <a:solidFill>
                  <a:srgbClr val="4D4D4D"/>
                </a:solidFill>
                <a:latin typeface="+mn-lt"/>
                <a:ea typeface="+mn-ea"/>
                <a:cs typeface="+mn-cs"/>
              </a:defRPr>
            </a:pPr>
            <a:endParaRPr lang="en-US"/>
          </a:p>
        </c:txPr>
        <c:crossAx val="591495616"/>
        <c:crosses val="autoZero"/>
        <c:crossBetween val="between"/>
        <c:majorUnit val="50"/>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1745152771472931"/>
          <c:y val="0.12643815577030182"/>
          <c:w val="0.74001318216323853"/>
          <c:h val="0.74712371826171875"/>
        </c:manualLayout>
      </c:layout>
      <c:barChart>
        <c:barDir val="col"/>
        <c:grouping val="clustered"/>
        <c:varyColors val="0"/>
        <c:ser>
          <c:idx val="0"/>
          <c:order val="0"/>
          <c:tx>
            <c:strRef>
              <c:f>Sheet1!$B$1</c:f>
              <c:strCache>
                <c:ptCount val="1"/>
                <c:pt idx="0">
                  <c:v>Column1</c:v>
                </c:pt>
              </c:strCache>
            </c:strRef>
          </c:tx>
          <c:spPr>
            <a:solidFill>
              <a:schemeClr val="accent1"/>
            </a:solidFill>
            <a:ln>
              <a:noFill/>
            </a:ln>
            <a:effectLst/>
          </c:spPr>
          <c:invertIfNegative val="0"/>
          <c:dPt>
            <c:idx val="0"/>
            <c:invertIfNegative val="0"/>
            <c:bubble3D val="0"/>
            <c:spPr>
              <a:solidFill>
                <a:srgbClr val="043882"/>
              </a:solidFill>
              <a:ln>
                <a:noFill/>
              </a:ln>
              <a:effectLst/>
            </c:spPr>
            <c:extLst>
              <c:ext xmlns:c16="http://schemas.microsoft.com/office/drawing/2014/chart" uri="{C3380CC4-5D6E-409C-BE32-E72D297353CC}">
                <c16:uniqueId val="{00000001-24EF-4552-BB05-ABE8546DBD84}"/>
              </c:ext>
            </c:extLst>
          </c:dPt>
          <c:dPt>
            <c:idx val="1"/>
            <c:invertIfNegative val="0"/>
            <c:bubble3D val="0"/>
            <c:spPr>
              <a:solidFill>
                <a:srgbClr val="B2C0EC"/>
              </a:solidFill>
              <a:ln>
                <a:noFill/>
              </a:ln>
              <a:effectLst/>
            </c:spPr>
            <c:extLst>
              <c:ext xmlns:c16="http://schemas.microsoft.com/office/drawing/2014/chart" uri="{C3380CC4-5D6E-409C-BE32-E72D297353CC}">
                <c16:uniqueId val="{00000003-24EF-4552-BB05-ABE8546DBD84}"/>
              </c:ext>
            </c:extLst>
          </c:dPt>
          <c:cat>
            <c:strRef>
              <c:f>Sheet1!$A$2:$A$3</c:f>
              <c:strCache>
                <c:ptCount val="2"/>
                <c:pt idx="0">
                  <c:v>Category 1</c:v>
                </c:pt>
                <c:pt idx="1">
                  <c:v>Category 2</c:v>
                </c:pt>
              </c:strCache>
            </c:strRef>
          </c:cat>
          <c:val>
            <c:numRef>
              <c:f>Sheet1!$B$2:$B$3</c:f>
              <c:numCache>
                <c:formatCode>General</c:formatCode>
                <c:ptCount val="2"/>
                <c:pt idx="0">
                  <c:v>95</c:v>
                </c:pt>
                <c:pt idx="1">
                  <c:v>55</c:v>
                </c:pt>
              </c:numCache>
            </c:numRef>
          </c:val>
          <c:extLst>
            <c:ext xmlns:c16="http://schemas.microsoft.com/office/drawing/2014/chart" uri="{C3380CC4-5D6E-409C-BE32-E72D297353CC}">
              <c16:uniqueId val="{00000004-24EF-4552-BB05-ABE8546DBD84}"/>
            </c:ext>
          </c:extLst>
        </c:ser>
        <c:dLbls>
          <c:showLegendKey val="0"/>
          <c:showVal val="0"/>
          <c:showCatName val="0"/>
          <c:showSerName val="0"/>
          <c:showPercent val="0"/>
          <c:showBubbleSize val="0"/>
        </c:dLbls>
        <c:gapWidth val="70"/>
        <c:overlap val="-100"/>
        <c:axId val="591498360"/>
        <c:axId val="591495224"/>
      </c:barChart>
      <c:catAx>
        <c:axId val="591498360"/>
        <c:scaling>
          <c:orientation val="minMax"/>
        </c:scaling>
        <c:delete val="1"/>
        <c:axPos val="b"/>
        <c:numFmt formatCode="General" sourceLinked="1"/>
        <c:majorTickMark val="none"/>
        <c:minorTickMark val="none"/>
        <c:tickLblPos val="nextTo"/>
        <c:crossAx val="591495224"/>
        <c:crosses val="autoZero"/>
        <c:auto val="0"/>
        <c:lblAlgn val="ctr"/>
        <c:lblOffset val="100"/>
        <c:noMultiLvlLbl val="0"/>
      </c:catAx>
      <c:valAx>
        <c:axId val="591495224"/>
        <c:scaling>
          <c:orientation val="minMax"/>
          <c:max val="150"/>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smtId="4294967295">
                <a:solidFill>
                  <a:srgbClr val="4D4D4D"/>
                </a:solidFill>
                <a:latin typeface="+mn-lt"/>
                <a:ea typeface="+mn-ea"/>
                <a:cs typeface="+mn-cs"/>
              </a:defRPr>
            </a:pPr>
            <a:endParaRPr lang="en-US"/>
          </a:p>
        </c:txPr>
        <c:crossAx val="591498360"/>
        <c:crosses val="autoZero"/>
        <c:crossBetween val="between"/>
        <c:majorUnit val="50"/>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rgbClr val="FFC000"/>
            </a:solidFill>
            <a:ln>
              <a:noFill/>
            </a:ln>
            <a:effectLst/>
          </c:spPr>
          <c:invertIfNegative val="0"/>
          <c:dPt>
            <c:idx val="0"/>
            <c:invertIfNegative val="0"/>
            <c:bubble3D val="0"/>
            <c:spPr>
              <a:solidFill>
                <a:schemeClr val="accent3"/>
              </a:solidFill>
              <a:ln>
                <a:noFill/>
              </a:ln>
              <a:effectLst/>
            </c:spPr>
            <c:extLst>
              <c:ext xmlns:c16="http://schemas.microsoft.com/office/drawing/2014/chart" uri="{C3380CC4-5D6E-409C-BE32-E72D297353CC}">
                <c16:uniqueId val="{00000001-4BEA-495D-A6C8-3B0631DAC908}"/>
              </c:ext>
            </c:extLst>
          </c:dPt>
          <c:dPt>
            <c:idx val="1"/>
            <c:invertIfNegative val="0"/>
            <c:bubble3D val="0"/>
            <c:spPr>
              <a:solidFill>
                <a:schemeClr val="accent1"/>
              </a:solidFill>
              <a:ln>
                <a:noFill/>
              </a:ln>
              <a:effectLst/>
            </c:spPr>
            <c:extLst>
              <c:ext xmlns:c16="http://schemas.microsoft.com/office/drawing/2014/chart" uri="{C3380CC4-5D6E-409C-BE32-E72D297353CC}">
                <c16:uniqueId val="{00000002-4BEA-495D-A6C8-3B0631DAC908}"/>
              </c:ext>
            </c:extLst>
          </c:dPt>
          <c:dPt>
            <c:idx val="2"/>
            <c:invertIfNegative val="0"/>
            <c:bubble3D val="0"/>
            <c:spPr>
              <a:solidFill>
                <a:schemeClr val="accent2"/>
              </a:solidFill>
              <a:ln>
                <a:noFill/>
              </a:ln>
              <a:effectLst/>
            </c:spPr>
            <c:extLst>
              <c:ext xmlns:c16="http://schemas.microsoft.com/office/drawing/2014/chart" uri="{C3380CC4-5D6E-409C-BE32-E72D297353CC}">
                <c16:uniqueId val="{00000003-4BEA-495D-A6C8-3B0631DAC908}"/>
              </c:ext>
            </c:extLst>
          </c:dPt>
          <c:cat>
            <c:strRef>
              <c:f>Sheet1!$A$2:$A$4</c:f>
              <c:strCache>
                <c:ptCount val="3"/>
                <c:pt idx="0">
                  <c:v>对照组</c:v>
                </c:pt>
                <c:pt idx="1">
                  <c:v>减量用药组</c:v>
                </c:pt>
                <c:pt idx="2">
                  <c:v>间歇用药组</c:v>
                </c:pt>
              </c:strCache>
            </c:strRef>
          </c:cat>
          <c:val>
            <c:numRef>
              <c:f>Sheet1!$B$2:$B$4</c:f>
              <c:numCache>
                <c:formatCode>General</c:formatCode>
                <c:ptCount val="3"/>
                <c:pt idx="0">
                  <c:v>60</c:v>
                </c:pt>
                <c:pt idx="1">
                  <c:v>54</c:v>
                </c:pt>
                <c:pt idx="2">
                  <c:v>55</c:v>
                </c:pt>
              </c:numCache>
            </c:numRef>
          </c:val>
          <c:extLst>
            <c:ext xmlns:c16="http://schemas.microsoft.com/office/drawing/2014/chart" uri="{C3380CC4-5D6E-409C-BE32-E72D297353CC}">
              <c16:uniqueId val="{00000000-4BEA-495D-A6C8-3B0631DAC908}"/>
            </c:ext>
          </c:extLst>
        </c:ser>
        <c:dLbls>
          <c:showLegendKey val="0"/>
          <c:showVal val="0"/>
          <c:showCatName val="0"/>
          <c:showSerName val="0"/>
          <c:showPercent val="0"/>
          <c:showBubbleSize val="0"/>
        </c:dLbls>
        <c:gapWidth val="129"/>
        <c:overlap val="-27"/>
        <c:axId val="591497576"/>
        <c:axId val="591497968"/>
      </c:barChart>
      <c:catAx>
        <c:axId val="5914975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b" anchorCtr="1"/>
          <a:lstStyle/>
          <a:p>
            <a:pPr>
              <a:defRPr sz="1200" b="0" i="0" u="none" strike="noStrike" kern="1200" baseline="0" smtId="4294967295">
                <a:solidFill>
                  <a:srgbClr val="4D4D4D"/>
                </a:solidFill>
                <a:latin typeface="+mn-lt"/>
                <a:ea typeface="+mn-ea"/>
                <a:cs typeface="+mn-cs"/>
              </a:defRPr>
            </a:pPr>
            <a:endParaRPr lang="en-US"/>
          </a:p>
        </c:txPr>
        <c:crossAx val="591497968"/>
        <c:crosses val="autoZero"/>
        <c:auto val="0"/>
        <c:lblAlgn val="ctr"/>
        <c:lblOffset val="100"/>
        <c:noMultiLvlLbl val="0"/>
      </c:catAx>
      <c:valAx>
        <c:axId val="591497968"/>
        <c:scaling>
          <c:orientation val="minMax"/>
          <c:min val="0"/>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smtId="4294967295">
                <a:solidFill>
                  <a:srgbClr val="4D4D4D"/>
                </a:solidFill>
                <a:latin typeface="+mn-lt"/>
                <a:ea typeface="+mn-ea"/>
                <a:cs typeface="+mn-cs"/>
              </a:defRPr>
            </a:pPr>
            <a:endParaRPr lang="en-US"/>
          </a:p>
        </c:txPr>
        <c:crossAx val="591497576"/>
        <c:crosses val="autoZero"/>
        <c:crossBetween val="between"/>
      </c:valAx>
      <c:spPr>
        <a:noFill/>
        <a:ln w="25400">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629107266664505E-2"/>
          <c:y val="2.8721103444695473E-2"/>
          <c:w val="0.88035988807678223"/>
          <c:h val="0.88691425323486328"/>
        </c:manualLayout>
      </c:layout>
      <c:barChart>
        <c:barDir val="col"/>
        <c:grouping val="clustered"/>
        <c:varyColors val="0"/>
        <c:ser>
          <c:idx val="0"/>
          <c:order val="0"/>
          <c:tx>
            <c:strRef>
              <c:f>Sheet1!$B$1</c:f>
              <c:strCache>
                <c:ptCount val="1"/>
                <c:pt idx="0">
                  <c:v>Series 1</c:v>
                </c:pt>
              </c:strCache>
            </c:strRef>
          </c:tx>
          <c:spPr>
            <a:solidFill>
              <a:srgbClr val="043882"/>
            </a:solidFill>
            <a:ln>
              <a:noFill/>
            </a:ln>
            <a:effectLst/>
          </c:spPr>
          <c:invertIfNegative val="0"/>
          <c:dPt>
            <c:idx val="1"/>
            <c:invertIfNegative val="0"/>
            <c:bubble3D val="0"/>
            <c:spPr>
              <a:solidFill>
                <a:srgbClr val="0070C0"/>
              </a:solidFill>
              <a:ln>
                <a:noFill/>
              </a:ln>
              <a:effectLst/>
            </c:spPr>
            <c:extLst>
              <c:ext xmlns:c16="http://schemas.microsoft.com/office/drawing/2014/chart" uri="{C3380CC4-5D6E-409C-BE32-E72D297353CC}">
                <c16:uniqueId val="{00000001-3A85-4A7B-8A35-784C1BBCD543}"/>
              </c:ext>
            </c:extLst>
          </c:dPt>
          <c:dPt>
            <c:idx val="2"/>
            <c:invertIfNegative val="0"/>
            <c:bubble3D val="0"/>
            <c:spPr>
              <a:solidFill>
                <a:srgbClr val="B2C0EC"/>
              </a:solidFill>
              <a:ln>
                <a:noFill/>
              </a:ln>
              <a:effectLst/>
            </c:spPr>
            <c:extLst>
              <c:ext xmlns:c16="http://schemas.microsoft.com/office/drawing/2014/chart" uri="{C3380CC4-5D6E-409C-BE32-E72D297353CC}">
                <c16:uniqueId val="{00000003-3A85-4A7B-8A35-784C1BBCD543}"/>
              </c:ext>
            </c:extLst>
          </c:dPt>
          <c:dPt>
            <c:idx val="3"/>
            <c:invertIfNegative val="0"/>
            <c:bubble3D val="0"/>
            <c:spPr>
              <a:solidFill>
                <a:srgbClr val="B2C0EC"/>
              </a:solidFill>
              <a:ln>
                <a:noFill/>
              </a:ln>
              <a:effectLst/>
            </c:spPr>
            <c:extLst>
              <c:ext xmlns:c16="http://schemas.microsoft.com/office/drawing/2014/chart" uri="{C3380CC4-5D6E-409C-BE32-E72D297353CC}">
                <c16:uniqueId val="{00000005-3A85-4A7B-8A35-784C1BBCD543}"/>
              </c:ext>
            </c:extLst>
          </c:dPt>
          <c:dPt>
            <c:idx val="4"/>
            <c:invertIfNegative val="0"/>
            <c:bubble3D val="0"/>
            <c:spPr>
              <a:solidFill>
                <a:schemeClr val="accent3">
                  <a:lumMod val="40000"/>
                  <a:lumOff val="60000"/>
                </a:schemeClr>
              </a:solidFill>
              <a:ln>
                <a:noFill/>
              </a:ln>
              <a:effectLst/>
            </c:spPr>
            <c:extLst>
              <c:ext xmlns:c16="http://schemas.microsoft.com/office/drawing/2014/chart" uri="{C3380CC4-5D6E-409C-BE32-E72D297353CC}">
                <c16:uniqueId val="{00000007-3A85-4A7B-8A35-784C1BBCD543}"/>
              </c:ext>
            </c:extLst>
          </c:dPt>
          <c:dPt>
            <c:idx val="5"/>
            <c:invertIfNegative val="0"/>
            <c:bubble3D val="0"/>
            <c:spPr>
              <a:solidFill>
                <a:srgbClr val="F7899A"/>
              </a:solidFill>
              <a:ln>
                <a:noFill/>
              </a:ln>
              <a:effectLst/>
            </c:spPr>
            <c:extLst>
              <c:ext xmlns:c16="http://schemas.microsoft.com/office/drawing/2014/chart" uri="{C3380CC4-5D6E-409C-BE32-E72D297353CC}">
                <c16:uniqueId val="{00000009-3A85-4A7B-8A35-784C1BBCD543}"/>
              </c:ext>
            </c:extLst>
          </c:dPt>
          <c:dPt>
            <c:idx val="6"/>
            <c:invertIfNegative val="0"/>
            <c:bubble3D val="0"/>
            <c:spPr>
              <a:solidFill>
                <a:srgbClr val="B2C0EC"/>
              </a:solidFill>
              <a:ln>
                <a:noFill/>
              </a:ln>
              <a:effectLst/>
            </c:spPr>
            <c:extLst>
              <c:ext xmlns:c16="http://schemas.microsoft.com/office/drawing/2014/chart" uri="{C3380CC4-5D6E-409C-BE32-E72D297353CC}">
                <c16:uniqueId val="{0000000B-3A85-4A7B-8A35-784C1BBCD543}"/>
              </c:ext>
            </c:extLst>
          </c:dPt>
          <c:dPt>
            <c:idx val="7"/>
            <c:invertIfNegative val="0"/>
            <c:bubble3D val="0"/>
            <c:spPr>
              <a:solidFill>
                <a:srgbClr val="B2C0EC"/>
              </a:solidFill>
              <a:ln>
                <a:noFill/>
              </a:ln>
              <a:effectLst/>
            </c:spPr>
            <c:extLst>
              <c:ext xmlns:c16="http://schemas.microsoft.com/office/drawing/2014/chart" uri="{C3380CC4-5D6E-409C-BE32-E72D297353CC}">
                <c16:uniqueId val="{0000000D-3A85-4A7B-8A35-784C1BBCD543}"/>
              </c:ext>
            </c:extLst>
          </c:dPt>
          <c:dPt>
            <c:idx val="8"/>
            <c:invertIfNegative val="0"/>
            <c:bubble3D val="0"/>
            <c:spPr>
              <a:solidFill>
                <a:srgbClr val="B2C0EC"/>
              </a:solidFill>
              <a:ln>
                <a:noFill/>
              </a:ln>
              <a:effectLst/>
            </c:spPr>
            <c:extLst>
              <c:ext xmlns:c16="http://schemas.microsoft.com/office/drawing/2014/chart" uri="{C3380CC4-5D6E-409C-BE32-E72D297353CC}">
                <c16:uniqueId val="{0000000F-3A85-4A7B-8A35-784C1BBCD543}"/>
              </c:ext>
            </c:extLst>
          </c:dPt>
          <c:dPt>
            <c:idx val="9"/>
            <c:invertIfNegative val="0"/>
            <c:bubble3D val="0"/>
            <c:spPr>
              <a:solidFill>
                <a:srgbClr val="B2C0EC"/>
              </a:solidFill>
              <a:ln>
                <a:noFill/>
              </a:ln>
              <a:effectLst/>
            </c:spPr>
            <c:extLst>
              <c:ext xmlns:c16="http://schemas.microsoft.com/office/drawing/2014/chart" uri="{C3380CC4-5D6E-409C-BE32-E72D297353CC}">
                <c16:uniqueId val="{00000011-3A85-4A7B-8A35-784C1BBCD543}"/>
              </c:ext>
            </c:extLst>
          </c:dPt>
          <c:dPt>
            <c:idx val="10"/>
            <c:invertIfNegative val="0"/>
            <c:bubble3D val="0"/>
            <c:spPr>
              <a:solidFill>
                <a:srgbClr val="A0A0A0"/>
              </a:solidFill>
              <a:ln>
                <a:noFill/>
              </a:ln>
              <a:effectLst/>
            </c:spPr>
            <c:extLst>
              <c:ext xmlns:c16="http://schemas.microsoft.com/office/drawing/2014/chart" uri="{C3380CC4-5D6E-409C-BE32-E72D297353CC}">
                <c16:uniqueId val="{00000013-3A85-4A7B-8A35-784C1BBCD543}"/>
              </c:ext>
            </c:extLst>
          </c:dPt>
          <c:dPt>
            <c:idx val="11"/>
            <c:invertIfNegative val="0"/>
            <c:bubble3D val="0"/>
            <c:spPr>
              <a:solidFill>
                <a:srgbClr val="FFC000"/>
              </a:solidFill>
              <a:ln>
                <a:noFill/>
              </a:ln>
              <a:effectLst/>
            </c:spPr>
            <c:extLst>
              <c:ext xmlns:c16="http://schemas.microsoft.com/office/drawing/2014/chart" uri="{C3380CC4-5D6E-409C-BE32-E72D297353CC}">
                <c16:uniqueId val="{00000015-3A85-4A7B-8A35-784C1BBCD543}"/>
              </c:ext>
            </c:extLst>
          </c:dPt>
          <c:dPt>
            <c:idx val="12"/>
            <c:invertIfNegative val="0"/>
            <c:bubble3D val="0"/>
            <c:spPr>
              <a:solidFill>
                <a:srgbClr val="FFC000"/>
              </a:solidFill>
              <a:ln>
                <a:noFill/>
              </a:ln>
              <a:effectLst/>
            </c:spPr>
            <c:extLst>
              <c:ext xmlns:c16="http://schemas.microsoft.com/office/drawing/2014/chart" uri="{C3380CC4-5D6E-409C-BE32-E72D297353CC}">
                <c16:uniqueId val="{00000017-3A85-4A7B-8A35-784C1BBCD543}"/>
              </c:ext>
            </c:extLst>
          </c:dPt>
          <c:dPt>
            <c:idx val="13"/>
            <c:invertIfNegative val="0"/>
            <c:bubble3D val="0"/>
            <c:spPr>
              <a:solidFill>
                <a:srgbClr val="0070C0"/>
              </a:solidFill>
              <a:ln>
                <a:noFill/>
              </a:ln>
              <a:effectLst/>
            </c:spPr>
            <c:extLst>
              <c:ext xmlns:c16="http://schemas.microsoft.com/office/drawing/2014/chart" uri="{C3380CC4-5D6E-409C-BE32-E72D297353CC}">
                <c16:uniqueId val="{00000019-3A85-4A7B-8A35-784C1BBCD543}"/>
              </c:ext>
            </c:extLst>
          </c:dPt>
          <c:dPt>
            <c:idx val="14"/>
            <c:invertIfNegative val="0"/>
            <c:bubble3D val="0"/>
            <c:spPr>
              <a:solidFill>
                <a:srgbClr val="0070C0"/>
              </a:solidFill>
              <a:ln>
                <a:noFill/>
              </a:ln>
              <a:effectLst/>
            </c:spPr>
            <c:extLst>
              <c:ext xmlns:c16="http://schemas.microsoft.com/office/drawing/2014/chart" uri="{C3380CC4-5D6E-409C-BE32-E72D297353CC}">
                <c16:uniqueId val="{0000001B-3A85-4A7B-8A35-784C1BBCD543}"/>
              </c:ext>
            </c:extLst>
          </c:dPt>
          <c:dPt>
            <c:idx val="15"/>
            <c:invertIfNegative val="0"/>
            <c:bubble3D val="0"/>
            <c:spPr>
              <a:solidFill>
                <a:srgbClr val="0070C0"/>
              </a:solidFill>
              <a:ln>
                <a:noFill/>
              </a:ln>
              <a:effectLst/>
            </c:spPr>
            <c:extLst>
              <c:ext xmlns:c16="http://schemas.microsoft.com/office/drawing/2014/chart" uri="{C3380CC4-5D6E-409C-BE32-E72D297353CC}">
                <c16:uniqueId val="{0000001D-3A85-4A7B-8A35-784C1BBCD543}"/>
              </c:ext>
            </c:extLst>
          </c:dPt>
          <c:dPt>
            <c:idx val="17"/>
            <c:invertIfNegative val="0"/>
            <c:bubble3D val="0"/>
            <c:spPr>
              <a:solidFill>
                <a:srgbClr val="FFC000"/>
              </a:solidFill>
              <a:ln>
                <a:noFill/>
              </a:ln>
              <a:effectLst/>
            </c:spPr>
            <c:extLst>
              <c:ext xmlns:c16="http://schemas.microsoft.com/office/drawing/2014/chart" uri="{C3380CC4-5D6E-409C-BE32-E72D297353CC}">
                <c16:uniqueId val="{0000001F-3A85-4A7B-8A35-784C1BBCD543}"/>
              </c:ext>
            </c:extLst>
          </c:dPt>
          <c:dPt>
            <c:idx val="18"/>
            <c:invertIfNegative val="0"/>
            <c:bubble3D val="0"/>
            <c:spPr>
              <a:solidFill>
                <a:srgbClr val="E75C00"/>
              </a:solidFill>
              <a:ln>
                <a:noFill/>
              </a:ln>
              <a:effectLst/>
            </c:spPr>
            <c:extLst>
              <c:ext xmlns:c16="http://schemas.microsoft.com/office/drawing/2014/chart" uri="{C3380CC4-5D6E-409C-BE32-E72D297353CC}">
                <c16:uniqueId val="{00000021-3A85-4A7B-8A35-784C1BBCD543}"/>
              </c:ext>
            </c:extLst>
          </c:dPt>
          <c:dPt>
            <c:idx val="19"/>
            <c:invertIfNegative val="0"/>
            <c:bubble3D val="0"/>
            <c:spPr>
              <a:solidFill>
                <a:srgbClr val="0070C0"/>
              </a:solidFill>
              <a:ln>
                <a:noFill/>
              </a:ln>
              <a:effectLst/>
            </c:spPr>
            <c:extLst>
              <c:ext xmlns:c16="http://schemas.microsoft.com/office/drawing/2014/chart" uri="{C3380CC4-5D6E-409C-BE32-E72D297353CC}">
                <c16:uniqueId val="{00000023-3A85-4A7B-8A35-784C1BBCD543}"/>
              </c:ext>
            </c:extLst>
          </c:dPt>
          <c:dPt>
            <c:idx val="20"/>
            <c:invertIfNegative val="0"/>
            <c:bubble3D val="0"/>
            <c:spPr>
              <a:solidFill>
                <a:srgbClr val="A0A0A0"/>
              </a:solidFill>
              <a:ln>
                <a:noFill/>
              </a:ln>
              <a:effectLst/>
            </c:spPr>
            <c:extLst>
              <c:ext xmlns:c16="http://schemas.microsoft.com/office/drawing/2014/chart" uri="{C3380CC4-5D6E-409C-BE32-E72D297353CC}">
                <c16:uniqueId val="{00000025-3A85-4A7B-8A35-784C1BBCD543}"/>
              </c:ext>
            </c:extLst>
          </c:dPt>
          <c:dPt>
            <c:idx val="21"/>
            <c:invertIfNegative val="0"/>
            <c:bubble3D val="0"/>
            <c:spPr>
              <a:solidFill>
                <a:srgbClr val="B2C0EC"/>
              </a:solidFill>
              <a:ln>
                <a:noFill/>
              </a:ln>
              <a:effectLst/>
            </c:spPr>
            <c:extLst>
              <c:ext xmlns:c16="http://schemas.microsoft.com/office/drawing/2014/chart" uri="{C3380CC4-5D6E-409C-BE32-E72D297353CC}">
                <c16:uniqueId val="{00000027-3A85-4A7B-8A35-784C1BBCD543}"/>
              </c:ext>
            </c:extLst>
          </c:dPt>
          <c:dPt>
            <c:idx val="22"/>
            <c:invertIfNegative val="0"/>
            <c:bubble3D val="0"/>
            <c:spPr>
              <a:solidFill>
                <a:srgbClr val="B2C0EC"/>
              </a:solidFill>
              <a:ln>
                <a:noFill/>
              </a:ln>
              <a:effectLst/>
            </c:spPr>
            <c:extLst>
              <c:ext xmlns:c16="http://schemas.microsoft.com/office/drawing/2014/chart" uri="{C3380CC4-5D6E-409C-BE32-E72D297353CC}">
                <c16:uniqueId val="{00000029-3A85-4A7B-8A35-784C1BBCD543}"/>
              </c:ext>
            </c:extLst>
          </c:dPt>
          <c:dPt>
            <c:idx val="23"/>
            <c:invertIfNegative val="0"/>
            <c:bubble3D val="0"/>
            <c:spPr>
              <a:solidFill>
                <a:srgbClr val="00B050"/>
              </a:solidFill>
              <a:ln>
                <a:noFill/>
              </a:ln>
              <a:effectLst/>
            </c:spPr>
            <c:extLst>
              <c:ext xmlns:c16="http://schemas.microsoft.com/office/drawing/2014/chart" uri="{C3380CC4-5D6E-409C-BE32-E72D297353CC}">
                <c16:uniqueId val="{0000002B-3A85-4A7B-8A35-784C1BBCD543}"/>
              </c:ext>
            </c:extLst>
          </c:dPt>
          <c:dPt>
            <c:idx val="24"/>
            <c:invertIfNegative val="0"/>
            <c:bubble3D val="0"/>
            <c:spPr>
              <a:solidFill>
                <a:srgbClr val="B2C0EC"/>
              </a:solidFill>
              <a:ln>
                <a:noFill/>
              </a:ln>
              <a:effectLst/>
            </c:spPr>
            <c:extLst>
              <c:ext xmlns:c16="http://schemas.microsoft.com/office/drawing/2014/chart" uri="{C3380CC4-5D6E-409C-BE32-E72D297353CC}">
                <c16:uniqueId val="{0000002D-3A85-4A7B-8A35-784C1BBCD543}"/>
              </c:ext>
            </c:extLst>
          </c:dPt>
          <c:dPt>
            <c:idx val="25"/>
            <c:invertIfNegative val="0"/>
            <c:bubble3D val="0"/>
            <c:spPr>
              <a:solidFill>
                <a:srgbClr val="92D050"/>
              </a:solidFill>
              <a:ln>
                <a:noFill/>
              </a:ln>
              <a:effectLst/>
            </c:spPr>
            <c:extLst>
              <c:ext xmlns:c16="http://schemas.microsoft.com/office/drawing/2014/chart" uri="{C3380CC4-5D6E-409C-BE32-E72D297353CC}">
                <c16:uniqueId val="{0000002F-3A85-4A7B-8A35-784C1BBCD543}"/>
              </c:ext>
            </c:extLst>
          </c:dPt>
          <c:dPt>
            <c:idx val="26"/>
            <c:invertIfNegative val="0"/>
            <c:bubble3D val="0"/>
            <c:spPr>
              <a:solidFill>
                <a:srgbClr val="F7899A"/>
              </a:solidFill>
              <a:ln>
                <a:noFill/>
              </a:ln>
              <a:effectLst/>
            </c:spPr>
            <c:extLst>
              <c:ext xmlns:c16="http://schemas.microsoft.com/office/drawing/2014/chart" uri="{C3380CC4-5D6E-409C-BE32-E72D297353CC}">
                <c16:uniqueId val="{00000031-3A85-4A7B-8A35-784C1BBCD543}"/>
              </c:ext>
            </c:extLst>
          </c:dPt>
          <c:dPt>
            <c:idx val="27"/>
            <c:invertIfNegative val="0"/>
            <c:bubble3D val="0"/>
            <c:spPr>
              <a:solidFill>
                <a:srgbClr val="92D050"/>
              </a:solidFill>
              <a:ln>
                <a:noFill/>
              </a:ln>
              <a:effectLst/>
            </c:spPr>
            <c:extLst>
              <c:ext xmlns:c16="http://schemas.microsoft.com/office/drawing/2014/chart" uri="{C3380CC4-5D6E-409C-BE32-E72D297353CC}">
                <c16:uniqueId val="{00000033-3A85-4A7B-8A35-784C1BBCD543}"/>
              </c:ext>
            </c:extLst>
          </c:dPt>
          <c:dPt>
            <c:idx val="28"/>
            <c:invertIfNegative val="0"/>
            <c:bubble3D val="0"/>
            <c:spPr>
              <a:solidFill>
                <a:srgbClr val="880A1D"/>
              </a:solidFill>
              <a:ln>
                <a:noFill/>
              </a:ln>
              <a:effectLst/>
            </c:spPr>
            <c:extLst>
              <c:ext xmlns:c16="http://schemas.microsoft.com/office/drawing/2014/chart" uri="{C3380CC4-5D6E-409C-BE32-E72D297353CC}">
                <c16:uniqueId val="{00000035-3A85-4A7B-8A35-784C1BBCD543}"/>
              </c:ext>
            </c:extLst>
          </c:dPt>
          <c:dPt>
            <c:idx val="29"/>
            <c:invertIfNegative val="0"/>
            <c:bubble3D val="0"/>
            <c:spPr>
              <a:solidFill>
                <a:srgbClr val="0070C0"/>
              </a:solidFill>
              <a:ln>
                <a:noFill/>
              </a:ln>
              <a:effectLst/>
            </c:spPr>
            <c:extLst>
              <c:ext xmlns:c16="http://schemas.microsoft.com/office/drawing/2014/chart" uri="{C3380CC4-5D6E-409C-BE32-E72D297353CC}">
                <c16:uniqueId val="{00000054-80C7-4581-83C7-CC3B4B67C6FC}"/>
              </c:ext>
            </c:extLst>
          </c:dPt>
          <c:dPt>
            <c:idx val="30"/>
            <c:invertIfNegative val="0"/>
            <c:bubble3D val="0"/>
            <c:spPr>
              <a:solidFill>
                <a:srgbClr val="880A1D"/>
              </a:solidFill>
              <a:ln>
                <a:noFill/>
              </a:ln>
              <a:effectLst/>
            </c:spPr>
            <c:extLst>
              <c:ext xmlns:c16="http://schemas.microsoft.com/office/drawing/2014/chart" uri="{C3380CC4-5D6E-409C-BE32-E72D297353CC}">
                <c16:uniqueId val="{00000037-3A85-4A7B-8A35-784C1BBCD543}"/>
              </c:ext>
            </c:extLst>
          </c:dPt>
          <c:dPt>
            <c:idx val="31"/>
            <c:invertIfNegative val="0"/>
            <c:bubble3D val="0"/>
            <c:spPr>
              <a:solidFill>
                <a:srgbClr val="A0A0A0"/>
              </a:solidFill>
              <a:ln>
                <a:noFill/>
              </a:ln>
              <a:effectLst/>
            </c:spPr>
            <c:extLst>
              <c:ext xmlns:c16="http://schemas.microsoft.com/office/drawing/2014/chart" uri="{C3380CC4-5D6E-409C-BE32-E72D297353CC}">
                <c16:uniqueId val="{00000039-3A85-4A7B-8A35-784C1BBCD543}"/>
              </c:ext>
            </c:extLst>
          </c:dPt>
          <c:dPt>
            <c:idx val="32"/>
            <c:invertIfNegative val="0"/>
            <c:bubble3D val="0"/>
            <c:spPr>
              <a:solidFill>
                <a:srgbClr val="B2C0EC"/>
              </a:solidFill>
              <a:ln>
                <a:noFill/>
              </a:ln>
              <a:effectLst/>
            </c:spPr>
            <c:extLst>
              <c:ext xmlns:c16="http://schemas.microsoft.com/office/drawing/2014/chart" uri="{C3380CC4-5D6E-409C-BE32-E72D297353CC}">
                <c16:uniqueId val="{0000003B-3A85-4A7B-8A35-784C1BBCD543}"/>
              </c:ext>
            </c:extLst>
          </c:dPt>
          <c:dPt>
            <c:idx val="33"/>
            <c:invertIfNegative val="0"/>
            <c:bubble3D val="0"/>
            <c:spPr>
              <a:solidFill>
                <a:srgbClr val="880A1D"/>
              </a:solidFill>
              <a:ln>
                <a:noFill/>
              </a:ln>
              <a:effectLst/>
            </c:spPr>
            <c:extLst>
              <c:ext xmlns:c16="http://schemas.microsoft.com/office/drawing/2014/chart" uri="{C3380CC4-5D6E-409C-BE32-E72D297353CC}">
                <c16:uniqueId val="{0000003D-3A85-4A7B-8A35-784C1BBCD543}"/>
              </c:ext>
            </c:extLst>
          </c:dPt>
          <c:dPt>
            <c:idx val="34"/>
            <c:invertIfNegative val="0"/>
            <c:bubble3D val="0"/>
            <c:spPr>
              <a:solidFill>
                <a:srgbClr val="FFC000"/>
              </a:solidFill>
              <a:ln>
                <a:noFill/>
              </a:ln>
              <a:effectLst/>
            </c:spPr>
            <c:extLst>
              <c:ext xmlns:c16="http://schemas.microsoft.com/office/drawing/2014/chart" uri="{C3380CC4-5D6E-409C-BE32-E72D297353CC}">
                <c16:uniqueId val="{0000003F-3A85-4A7B-8A35-784C1BBCD543}"/>
              </c:ext>
            </c:extLst>
          </c:dPt>
          <c:dPt>
            <c:idx val="35"/>
            <c:invertIfNegative val="0"/>
            <c:bubble3D val="0"/>
            <c:spPr>
              <a:solidFill>
                <a:srgbClr val="B2C0EC"/>
              </a:solidFill>
              <a:ln>
                <a:noFill/>
              </a:ln>
              <a:effectLst/>
            </c:spPr>
            <c:extLst>
              <c:ext xmlns:c16="http://schemas.microsoft.com/office/drawing/2014/chart" uri="{C3380CC4-5D6E-409C-BE32-E72D297353CC}">
                <c16:uniqueId val="{00000041-3A85-4A7B-8A35-784C1BBCD543}"/>
              </c:ext>
            </c:extLst>
          </c:dPt>
          <c:dPt>
            <c:idx val="36"/>
            <c:invertIfNegative val="0"/>
            <c:bubble3D val="0"/>
            <c:spPr>
              <a:solidFill>
                <a:srgbClr val="92D050"/>
              </a:solidFill>
              <a:ln>
                <a:noFill/>
              </a:ln>
              <a:effectLst/>
            </c:spPr>
            <c:extLst>
              <c:ext xmlns:c16="http://schemas.microsoft.com/office/drawing/2014/chart" uri="{C3380CC4-5D6E-409C-BE32-E72D297353CC}">
                <c16:uniqueId val="{00000043-3A85-4A7B-8A35-784C1BBCD543}"/>
              </c:ext>
            </c:extLst>
          </c:dPt>
          <c:dPt>
            <c:idx val="37"/>
            <c:invertIfNegative val="0"/>
            <c:bubble3D val="0"/>
            <c:spPr>
              <a:solidFill>
                <a:srgbClr val="92D050"/>
              </a:solidFill>
              <a:ln>
                <a:noFill/>
              </a:ln>
              <a:effectLst/>
            </c:spPr>
            <c:extLst>
              <c:ext xmlns:c16="http://schemas.microsoft.com/office/drawing/2014/chart" uri="{C3380CC4-5D6E-409C-BE32-E72D297353CC}">
                <c16:uniqueId val="{00000045-3A85-4A7B-8A35-784C1BBCD543}"/>
              </c:ext>
            </c:extLst>
          </c:dPt>
          <c:dPt>
            <c:idx val="38"/>
            <c:invertIfNegative val="0"/>
            <c:bubble3D val="0"/>
            <c:spPr>
              <a:solidFill>
                <a:srgbClr val="0070C0"/>
              </a:solidFill>
              <a:ln>
                <a:noFill/>
              </a:ln>
              <a:effectLst/>
            </c:spPr>
            <c:extLst>
              <c:ext xmlns:c16="http://schemas.microsoft.com/office/drawing/2014/chart" uri="{C3380CC4-5D6E-409C-BE32-E72D297353CC}">
                <c16:uniqueId val="{00000053-80C7-4581-83C7-CC3B4B67C6FC}"/>
              </c:ext>
            </c:extLst>
          </c:dPt>
          <c:dPt>
            <c:idx val="39"/>
            <c:invertIfNegative val="0"/>
            <c:bubble3D val="0"/>
            <c:spPr>
              <a:solidFill>
                <a:srgbClr val="B2C0EC"/>
              </a:solidFill>
              <a:ln>
                <a:noFill/>
              </a:ln>
              <a:effectLst/>
            </c:spPr>
            <c:extLst>
              <c:ext xmlns:c16="http://schemas.microsoft.com/office/drawing/2014/chart" uri="{C3380CC4-5D6E-409C-BE32-E72D297353CC}">
                <c16:uniqueId val="{00000047-3A85-4A7B-8A35-784C1BBCD543}"/>
              </c:ext>
            </c:extLst>
          </c:dPt>
          <c:dPt>
            <c:idx val="41"/>
            <c:invertIfNegative val="0"/>
            <c:bubble3D val="0"/>
            <c:spPr>
              <a:solidFill>
                <a:srgbClr val="880A1D"/>
              </a:solidFill>
              <a:ln>
                <a:noFill/>
              </a:ln>
              <a:effectLst/>
            </c:spPr>
            <c:extLst>
              <c:ext xmlns:c16="http://schemas.microsoft.com/office/drawing/2014/chart" uri="{C3380CC4-5D6E-409C-BE32-E72D297353CC}">
                <c16:uniqueId val="{00000049-3A85-4A7B-8A35-784C1BBCD543}"/>
              </c:ext>
            </c:extLst>
          </c:dPt>
          <c:dPt>
            <c:idx val="42"/>
            <c:invertIfNegative val="0"/>
            <c:bubble3D val="0"/>
            <c:spPr>
              <a:solidFill>
                <a:srgbClr val="0070C0"/>
              </a:solidFill>
              <a:ln>
                <a:noFill/>
              </a:ln>
              <a:effectLst/>
            </c:spPr>
            <c:extLst>
              <c:ext xmlns:c16="http://schemas.microsoft.com/office/drawing/2014/chart" uri="{C3380CC4-5D6E-409C-BE32-E72D297353CC}">
                <c16:uniqueId val="{00000052-80C7-4581-83C7-CC3B4B67C6FC}"/>
              </c:ext>
            </c:extLst>
          </c:dPt>
          <c:dPt>
            <c:idx val="43"/>
            <c:invertIfNegative val="0"/>
            <c:bubble3D val="0"/>
            <c:spPr>
              <a:solidFill>
                <a:srgbClr val="880A1D"/>
              </a:solidFill>
              <a:ln>
                <a:noFill/>
              </a:ln>
              <a:effectLst/>
            </c:spPr>
            <c:extLst>
              <c:ext xmlns:c16="http://schemas.microsoft.com/office/drawing/2014/chart" uri="{C3380CC4-5D6E-409C-BE32-E72D297353CC}">
                <c16:uniqueId val="{0000004B-3A85-4A7B-8A35-784C1BBCD543}"/>
              </c:ext>
            </c:extLst>
          </c:dPt>
          <c:dPt>
            <c:idx val="44"/>
            <c:invertIfNegative val="0"/>
            <c:bubble3D val="0"/>
            <c:spPr>
              <a:solidFill>
                <a:srgbClr val="880A1D"/>
              </a:solidFill>
              <a:ln>
                <a:noFill/>
              </a:ln>
              <a:effectLst/>
            </c:spPr>
            <c:extLst>
              <c:ext xmlns:c16="http://schemas.microsoft.com/office/drawing/2014/chart" uri="{C3380CC4-5D6E-409C-BE32-E72D297353CC}">
                <c16:uniqueId val="{0000004D-3A85-4A7B-8A35-784C1BBCD543}"/>
              </c:ext>
            </c:extLst>
          </c:dPt>
          <c:dPt>
            <c:idx val="45"/>
            <c:invertIfNegative val="0"/>
            <c:bubble3D val="0"/>
            <c:spPr>
              <a:solidFill>
                <a:srgbClr val="92D050"/>
              </a:solidFill>
              <a:ln>
                <a:noFill/>
              </a:ln>
              <a:effectLst/>
            </c:spPr>
            <c:extLst>
              <c:ext xmlns:c16="http://schemas.microsoft.com/office/drawing/2014/chart" uri="{C3380CC4-5D6E-409C-BE32-E72D297353CC}">
                <c16:uniqueId val="{0000004F-3A85-4A7B-8A35-784C1BBCD543}"/>
              </c:ext>
            </c:extLst>
          </c:dPt>
          <c:dPt>
            <c:idx val="46"/>
            <c:invertIfNegative val="0"/>
            <c:bubble3D val="0"/>
            <c:spPr>
              <a:solidFill>
                <a:srgbClr val="0070C0"/>
              </a:solidFill>
              <a:ln>
                <a:noFill/>
              </a:ln>
              <a:effectLst/>
            </c:spPr>
            <c:extLst>
              <c:ext xmlns:c16="http://schemas.microsoft.com/office/drawing/2014/chart" uri="{C3380CC4-5D6E-409C-BE32-E72D297353CC}">
                <c16:uniqueId val="{00000051-80C7-4581-83C7-CC3B4B67C6FC}"/>
              </c:ext>
            </c:extLst>
          </c:dPt>
          <c:dPt>
            <c:idx val="47"/>
            <c:invertIfNegative val="0"/>
            <c:bubble3D val="0"/>
            <c:spPr>
              <a:solidFill>
                <a:srgbClr val="0070C0"/>
              </a:solidFill>
              <a:ln>
                <a:noFill/>
              </a:ln>
              <a:effectLst/>
            </c:spPr>
            <c:extLst>
              <c:ext xmlns:c16="http://schemas.microsoft.com/office/drawing/2014/chart" uri="{C3380CC4-5D6E-409C-BE32-E72D297353CC}">
                <c16:uniqueId val="{00000050-80C7-4581-83C7-CC3B4B67C6FC}"/>
              </c:ext>
            </c:extLst>
          </c:dPt>
          <c:cat>
            <c:multiLvlStrRef>
              <c:f>Sheet1!$A$2:$A$49</c:f>
            </c:multiLvlStrRef>
          </c:cat>
          <c:val>
            <c:numRef>
              <c:f>Sheet1!$B$2:$B$49</c:f>
              <c:numCache>
                <c:formatCode>General</c:formatCode>
                <c:ptCount val="48"/>
                <c:pt idx="0">
                  <c:v>25</c:v>
                </c:pt>
                <c:pt idx="1">
                  <c:v>16</c:v>
                </c:pt>
                <c:pt idx="2">
                  <c:v>15</c:v>
                </c:pt>
                <c:pt idx="3">
                  <c:v>2</c:v>
                </c:pt>
                <c:pt idx="4">
                  <c:v>-2</c:v>
                </c:pt>
                <c:pt idx="5">
                  <c:v>-3</c:v>
                </c:pt>
                <c:pt idx="6">
                  <c:v>-5</c:v>
                </c:pt>
                <c:pt idx="7">
                  <c:v>-6</c:v>
                </c:pt>
                <c:pt idx="8">
                  <c:v>-15</c:v>
                </c:pt>
                <c:pt idx="9">
                  <c:v>-15</c:v>
                </c:pt>
                <c:pt idx="10">
                  <c:v>-16</c:v>
                </c:pt>
                <c:pt idx="11">
                  <c:v>-20</c:v>
                </c:pt>
                <c:pt idx="12">
                  <c:v>-27</c:v>
                </c:pt>
                <c:pt idx="13">
                  <c:v>-30</c:v>
                </c:pt>
                <c:pt idx="14">
                  <c:v>-32</c:v>
                </c:pt>
                <c:pt idx="15">
                  <c:v>-34</c:v>
                </c:pt>
                <c:pt idx="16">
                  <c:v>-36</c:v>
                </c:pt>
                <c:pt idx="17">
                  <c:v>-38</c:v>
                </c:pt>
                <c:pt idx="18">
                  <c:v>-40</c:v>
                </c:pt>
                <c:pt idx="19">
                  <c:v>-40</c:v>
                </c:pt>
                <c:pt idx="20">
                  <c:v>-41</c:v>
                </c:pt>
                <c:pt idx="21">
                  <c:v>-50</c:v>
                </c:pt>
                <c:pt idx="22">
                  <c:v>-55</c:v>
                </c:pt>
                <c:pt idx="23">
                  <c:v>-55</c:v>
                </c:pt>
                <c:pt idx="24">
                  <c:v>-57</c:v>
                </c:pt>
                <c:pt idx="25">
                  <c:v>-58</c:v>
                </c:pt>
                <c:pt idx="26">
                  <c:v>-59</c:v>
                </c:pt>
                <c:pt idx="27">
                  <c:v>-63</c:v>
                </c:pt>
                <c:pt idx="28">
                  <c:v>-63</c:v>
                </c:pt>
                <c:pt idx="29">
                  <c:v>-68</c:v>
                </c:pt>
                <c:pt idx="30">
                  <c:v>-68</c:v>
                </c:pt>
                <c:pt idx="31">
                  <c:v>-68</c:v>
                </c:pt>
                <c:pt idx="32">
                  <c:v>-69</c:v>
                </c:pt>
                <c:pt idx="33">
                  <c:v>-70</c:v>
                </c:pt>
                <c:pt idx="34">
                  <c:v>-70</c:v>
                </c:pt>
                <c:pt idx="35">
                  <c:v>-77</c:v>
                </c:pt>
                <c:pt idx="36">
                  <c:v>-78</c:v>
                </c:pt>
                <c:pt idx="37">
                  <c:v>-78</c:v>
                </c:pt>
                <c:pt idx="38">
                  <c:v>-80</c:v>
                </c:pt>
                <c:pt idx="39">
                  <c:v>-82</c:v>
                </c:pt>
                <c:pt idx="40">
                  <c:v>-84</c:v>
                </c:pt>
                <c:pt idx="41">
                  <c:v>-88</c:v>
                </c:pt>
                <c:pt idx="42">
                  <c:v>-88</c:v>
                </c:pt>
                <c:pt idx="43">
                  <c:v>-99</c:v>
                </c:pt>
                <c:pt idx="44">
                  <c:v>-99</c:v>
                </c:pt>
                <c:pt idx="45">
                  <c:v>-99</c:v>
                </c:pt>
                <c:pt idx="46">
                  <c:v>-99</c:v>
                </c:pt>
                <c:pt idx="47">
                  <c:v>-99</c:v>
                </c:pt>
              </c:numCache>
            </c:numRef>
          </c:val>
          <c:extLst>
            <c:ext xmlns:c16="http://schemas.microsoft.com/office/drawing/2014/chart" uri="{C3380CC4-5D6E-409C-BE32-E72D297353CC}">
              <c16:uniqueId val="{00000050-3A85-4A7B-8A35-784C1BBCD543}"/>
            </c:ext>
          </c:extLst>
        </c:ser>
        <c:dLbls>
          <c:showLegendKey val="0"/>
          <c:showVal val="0"/>
          <c:showCatName val="0"/>
          <c:showSerName val="0"/>
          <c:showPercent val="0"/>
          <c:showBubbleSize val="0"/>
        </c:dLbls>
        <c:gapWidth val="12"/>
        <c:overlap val="-27"/>
        <c:axId val="624128664"/>
        <c:axId val="624129840"/>
      </c:barChart>
      <c:catAx>
        <c:axId val="624128664"/>
        <c:scaling>
          <c:orientation val="minMax"/>
        </c:scaling>
        <c:delete val="1"/>
        <c:axPos val="b"/>
        <c:numFmt formatCode="General" sourceLinked="1"/>
        <c:majorTickMark val="none"/>
        <c:minorTickMark val="none"/>
        <c:tickLblPos val="nextTo"/>
        <c:crossAx val="624129840"/>
        <c:crosses val="autoZero"/>
        <c:auto val="0"/>
        <c:lblAlgn val="ctr"/>
        <c:lblOffset val="100"/>
        <c:noMultiLvlLbl val="0"/>
      </c:catAx>
      <c:valAx>
        <c:axId val="624129840"/>
        <c:scaling>
          <c:orientation val="minMax"/>
          <c:max val="40"/>
          <c:min val="-100"/>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smtId="4294967295">
                <a:solidFill>
                  <a:srgbClr val="4D4D4D"/>
                </a:solidFill>
                <a:latin typeface="+mn-lt"/>
                <a:ea typeface="+mn-ea"/>
                <a:cs typeface="+mn-cs"/>
              </a:defRPr>
            </a:pPr>
            <a:endParaRPr lang="en-US"/>
          </a:p>
        </c:txPr>
        <c:crossAx val="624128664"/>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0.0894</cdr:x>
      <cdr:y>0.01804</cdr:y>
    </cdr:from>
    <cdr:to>
      <cdr:x>0.0894</cdr:x>
      <cdr:y>0.95018</cdr:y>
    </cdr:to>
    <cdr:cxnSp macro="">
      <cdr:nvCxnSpPr>
        <cdr:cNvPr id="3" name="Straight Connector 2">
          <a:extLst xmlns:a="http://schemas.openxmlformats.org/drawingml/2006/main">
            <a:ext uri="{FF2B5EF4-FFF2-40B4-BE49-F238E27FC236}">
              <a16:creationId xmlns:a16="http://schemas.microsoft.com/office/drawing/2014/main" id="{CF774DAB-0290-448E-ACAD-7C1045DF9FF3}"/>
            </a:ext>
          </a:extLst>
        </cdr:cNvPr>
        <cdr:cNvCxnSpPr/>
      </cdr:nvCxnSpPr>
      <cdr:spPr>
        <a:xfrm xmlns:a="http://schemas.openxmlformats.org/drawingml/2006/main" flipH="1">
          <a:off x="437642" y="44577"/>
          <a:ext cx="0" cy="2303018"/>
        </a:xfrm>
        <a:prstGeom xmlns:a="http://schemas.openxmlformats.org/drawingml/2006/main" prst="line">
          <a:avLst/>
        </a:prstGeom>
        <a:ln xmlns:a="http://schemas.openxmlformats.org/drawingml/2006/main">
          <a:solidFill>
            <a:srgbClr val="4D4D4D"/>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0.0798</cdr:x>
      <cdr:y>0.28241</cdr:y>
    </cdr:from>
    <cdr:to>
      <cdr:x>0.97332</cdr:x>
      <cdr:y>0.28241</cdr:y>
    </cdr:to>
    <cdr:cxnSp macro="">
      <cdr:nvCxnSpPr>
        <cdr:cNvPr id="5" name="Straight Connector 4">
          <a:extLst xmlns:a="http://schemas.openxmlformats.org/drawingml/2006/main">
            <a:ext uri="{FF2B5EF4-FFF2-40B4-BE49-F238E27FC236}">
              <a16:creationId xmlns:a16="http://schemas.microsoft.com/office/drawing/2014/main" id="{C9D27458-D175-42E6-A8BA-32FBA20C2EA2}"/>
            </a:ext>
          </a:extLst>
        </cdr:cNvPr>
        <cdr:cNvCxnSpPr/>
      </cdr:nvCxnSpPr>
      <cdr:spPr>
        <a:xfrm xmlns:a="http://schemas.openxmlformats.org/drawingml/2006/main">
          <a:off x="390652" y="697738"/>
          <a:ext cx="4374007" cy="0"/>
        </a:xfrm>
        <a:prstGeom xmlns:a="http://schemas.openxmlformats.org/drawingml/2006/main" prst="line">
          <a:avLst/>
        </a:prstGeom>
        <a:ln xmlns:a="http://schemas.openxmlformats.org/drawingml/2006/main">
          <a:solidFill>
            <a:srgbClr val="4D4D4D"/>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0.08476</cdr:x>
      <cdr:y>0.47075</cdr:y>
    </cdr:from>
    <cdr:to>
      <cdr:x>0.9783</cdr:x>
      <cdr:y>0.47075</cdr:y>
    </cdr:to>
    <cdr:cxnSp macro="">
      <cdr:nvCxnSpPr>
        <cdr:cNvPr id="6" name="Straight Connector 5">
          <a:extLst xmlns:a="http://schemas.openxmlformats.org/drawingml/2006/main">
            <a:ext uri="{FF2B5EF4-FFF2-40B4-BE49-F238E27FC236}">
              <a16:creationId xmlns:a16="http://schemas.microsoft.com/office/drawing/2014/main" id="{FF39A026-1B41-4CCC-AE7A-CF7C81343AF6}"/>
            </a:ext>
          </a:extLst>
        </cdr:cNvPr>
        <cdr:cNvCxnSpPr/>
      </cdr:nvCxnSpPr>
      <cdr:spPr>
        <a:xfrm xmlns:a="http://schemas.openxmlformats.org/drawingml/2006/main">
          <a:off x="414909" y="1163066"/>
          <a:ext cx="4374134" cy="0"/>
        </a:xfrm>
        <a:prstGeom xmlns:a="http://schemas.openxmlformats.org/drawingml/2006/main" prst="line">
          <a:avLst/>
        </a:prstGeom>
        <a:ln xmlns:a="http://schemas.openxmlformats.org/drawingml/2006/main" w="12700">
          <a:solidFill>
            <a:srgbClr val="4D4D4D"/>
          </a:solidFill>
          <a:prstDash val="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0.07412</cdr:x>
      <cdr:y>0.78481</cdr:y>
    </cdr:from>
    <cdr:to>
      <cdr:x>0.08883</cdr:x>
      <cdr:y>0.78481</cdr:y>
    </cdr:to>
    <cdr:cxnSp macro="">
      <cdr:nvCxnSpPr>
        <cdr:cNvPr id="11" name="Straight Connector 10">
          <a:extLst xmlns:a="http://schemas.openxmlformats.org/drawingml/2006/main">
            <a:ext uri="{FF2B5EF4-FFF2-40B4-BE49-F238E27FC236}">
              <a16:creationId xmlns:a16="http://schemas.microsoft.com/office/drawing/2014/main" id="{1632A539-12B0-44CA-BA3B-CA17D3598707}"/>
            </a:ext>
          </a:extLst>
        </cdr:cNvPr>
        <cdr:cNvCxnSpPr/>
      </cdr:nvCxnSpPr>
      <cdr:spPr>
        <a:xfrm xmlns:a="http://schemas.openxmlformats.org/drawingml/2006/main">
          <a:off x="362839" y="1939036"/>
          <a:ext cx="72009" cy="0"/>
        </a:xfrm>
        <a:prstGeom xmlns:a="http://schemas.openxmlformats.org/drawingml/2006/main" prst="line">
          <a:avLst/>
        </a:prstGeom>
        <a:ln xmlns:a="http://schemas.openxmlformats.org/drawingml/2006/main" w="12700">
          <a:solidFill>
            <a:srgbClr val="4D4D4D"/>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0.1003</cdr:x>
      <cdr:y>0.99999</cdr:y>
    </cdr:from>
    <cdr:to>
      <cdr:x>0.11501</cdr:x>
      <cdr:y>0.99999</cdr:y>
    </cdr:to>
    <cdr:cxnSp macro="">
      <cdr:nvCxnSpPr>
        <cdr:cNvPr id="12" name="Straight Connector 11">
          <a:extLst xmlns:a="http://schemas.openxmlformats.org/drawingml/2006/main">
            <a:ext uri="{FF2B5EF4-FFF2-40B4-BE49-F238E27FC236}">
              <a16:creationId xmlns:a16="http://schemas.microsoft.com/office/drawing/2014/main" id="{0021BF80-9727-4D64-BCEC-341A2426ED84}"/>
            </a:ext>
          </a:extLst>
        </cdr:cNvPr>
        <cdr:cNvCxnSpPr/>
      </cdr:nvCxnSpPr>
      <cdr:spPr>
        <a:xfrm xmlns:a="http://schemas.openxmlformats.org/drawingml/2006/main">
          <a:off x="490982" y="2470658"/>
          <a:ext cx="72009" cy="0"/>
        </a:xfrm>
        <a:prstGeom xmlns:a="http://schemas.openxmlformats.org/drawingml/2006/main" prst="line">
          <a:avLst/>
        </a:prstGeom>
        <a:ln xmlns:a="http://schemas.openxmlformats.org/drawingml/2006/main" w="12700">
          <a:solidFill>
            <a:srgbClr val="4D4D4D"/>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0.1003</cdr:x>
      <cdr:y>0.99999</cdr:y>
    </cdr:from>
    <cdr:to>
      <cdr:x>0.11501</cdr:x>
      <cdr:y>0.99999</cdr:y>
    </cdr:to>
    <cdr:cxnSp macro="">
      <cdr:nvCxnSpPr>
        <cdr:cNvPr id="13" name="Straight Connector 12">
          <a:extLst xmlns:a="http://schemas.openxmlformats.org/drawingml/2006/main">
            <a:ext uri="{FF2B5EF4-FFF2-40B4-BE49-F238E27FC236}">
              <a16:creationId xmlns:a16="http://schemas.microsoft.com/office/drawing/2014/main" id="{D1E7AD95-F176-4F24-B8A1-388A29F732E5}"/>
            </a:ext>
          </a:extLst>
        </cdr:cNvPr>
        <cdr:cNvCxnSpPr/>
      </cdr:nvCxnSpPr>
      <cdr:spPr>
        <a:xfrm xmlns:a="http://schemas.openxmlformats.org/drawingml/2006/main">
          <a:off x="490982" y="2470658"/>
          <a:ext cx="72009" cy="0"/>
        </a:xfrm>
        <a:prstGeom xmlns:a="http://schemas.openxmlformats.org/drawingml/2006/main" prst="line">
          <a:avLst/>
        </a:prstGeom>
        <a:ln xmlns:a="http://schemas.openxmlformats.org/drawingml/2006/main" w="12700">
          <a:solidFill>
            <a:srgbClr val="4D4D4D"/>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0.07625</cdr:x>
      <cdr:y>0.91096</cdr:y>
    </cdr:from>
    <cdr:to>
      <cdr:x>0.09096</cdr:x>
      <cdr:y>0.91096</cdr:y>
    </cdr:to>
    <cdr:cxnSp macro="">
      <cdr:nvCxnSpPr>
        <cdr:cNvPr id="15" name="Straight Connector 14">
          <a:extLst xmlns:a="http://schemas.openxmlformats.org/drawingml/2006/main">
            <a:ext uri="{FF2B5EF4-FFF2-40B4-BE49-F238E27FC236}">
              <a16:creationId xmlns:a16="http://schemas.microsoft.com/office/drawing/2014/main" id="{371E48D6-6AC0-4E08-B020-7D4C6523BCF2}"/>
            </a:ext>
          </a:extLst>
        </cdr:cNvPr>
        <cdr:cNvCxnSpPr/>
      </cdr:nvCxnSpPr>
      <cdr:spPr>
        <a:xfrm xmlns:a="http://schemas.openxmlformats.org/drawingml/2006/main">
          <a:off x="373253" y="2250694"/>
          <a:ext cx="72009" cy="0"/>
        </a:xfrm>
        <a:prstGeom xmlns:a="http://schemas.openxmlformats.org/drawingml/2006/main" prst="line">
          <a:avLst/>
        </a:prstGeom>
        <a:ln xmlns:a="http://schemas.openxmlformats.org/drawingml/2006/main" w="12700">
          <a:solidFill>
            <a:srgbClr val="4D4D4D"/>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0.07625</cdr:x>
      <cdr:y>0.66001</cdr:y>
    </cdr:from>
    <cdr:to>
      <cdr:x>0.09096</cdr:x>
      <cdr:y>0.66001</cdr:y>
    </cdr:to>
    <cdr:cxnSp macro="">
      <cdr:nvCxnSpPr>
        <cdr:cNvPr id="16" name="Straight Connector 15">
          <a:extLst xmlns:a="http://schemas.openxmlformats.org/drawingml/2006/main">
            <a:ext uri="{FF2B5EF4-FFF2-40B4-BE49-F238E27FC236}">
              <a16:creationId xmlns:a16="http://schemas.microsoft.com/office/drawing/2014/main" id="{616FEB91-9C6B-48F3-89F8-8B0E3462072D}"/>
            </a:ext>
          </a:extLst>
        </cdr:cNvPr>
        <cdr:cNvCxnSpPr/>
      </cdr:nvCxnSpPr>
      <cdr:spPr>
        <a:xfrm xmlns:a="http://schemas.openxmlformats.org/drawingml/2006/main">
          <a:off x="373253" y="1630680"/>
          <a:ext cx="72009" cy="0"/>
        </a:xfrm>
        <a:prstGeom xmlns:a="http://schemas.openxmlformats.org/drawingml/2006/main" prst="line">
          <a:avLst/>
        </a:prstGeom>
        <a:ln xmlns:a="http://schemas.openxmlformats.org/drawingml/2006/main" w="12700">
          <a:solidFill>
            <a:srgbClr val="4D4D4D"/>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0.07765</cdr:x>
      <cdr:y>0.53243</cdr:y>
    </cdr:from>
    <cdr:to>
      <cdr:x>0.09236</cdr:x>
      <cdr:y>0.53243</cdr:y>
    </cdr:to>
    <cdr:cxnSp macro="">
      <cdr:nvCxnSpPr>
        <cdr:cNvPr id="17" name="Straight Connector 16">
          <a:extLst xmlns:a="http://schemas.openxmlformats.org/drawingml/2006/main">
            <a:ext uri="{FF2B5EF4-FFF2-40B4-BE49-F238E27FC236}">
              <a16:creationId xmlns:a16="http://schemas.microsoft.com/office/drawing/2014/main" id="{802080E6-41CB-4586-91F9-B6CC07D55D84}"/>
            </a:ext>
          </a:extLst>
        </cdr:cNvPr>
        <cdr:cNvCxnSpPr/>
      </cdr:nvCxnSpPr>
      <cdr:spPr>
        <a:xfrm xmlns:a="http://schemas.openxmlformats.org/drawingml/2006/main">
          <a:off x="380111" y="1315466"/>
          <a:ext cx="72009" cy="0"/>
        </a:xfrm>
        <a:prstGeom xmlns:a="http://schemas.openxmlformats.org/drawingml/2006/main" prst="line">
          <a:avLst/>
        </a:prstGeom>
        <a:ln xmlns:a="http://schemas.openxmlformats.org/drawingml/2006/main" w="12700">
          <a:solidFill>
            <a:srgbClr val="4D4D4D"/>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0.07765</cdr:x>
      <cdr:y>0.4049</cdr:y>
    </cdr:from>
    <cdr:to>
      <cdr:x>0.09236</cdr:x>
      <cdr:y>0.4049</cdr:y>
    </cdr:to>
    <cdr:cxnSp macro="">
      <cdr:nvCxnSpPr>
        <cdr:cNvPr id="18" name="Straight Connector 17">
          <a:extLst xmlns:a="http://schemas.openxmlformats.org/drawingml/2006/main">
            <a:ext uri="{FF2B5EF4-FFF2-40B4-BE49-F238E27FC236}">
              <a16:creationId xmlns:a16="http://schemas.microsoft.com/office/drawing/2014/main" id="{ED4AD684-7D91-4F5D-8967-016379CB2B3A}"/>
            </a:ext>
          </a:extLst>
        </cdr:cNvPr>
        <cdr:cNvCxnSpPr/>
      </cdr:nvCxnSpPr>
      <cdr:spPr>
        <a:xfrm xmlns:a="http://schemas.openxmlformats.org/drawingml/2006/main">
          <a:off x="380111" y="1000379"/>
          <a:ext cx="72009" cy="0"/>
        </a:xfrm>
        <a:prstGeom xmlns:a="http://schemas.openxmlformats.org/drawingml/2006/main" prst="line">
          <a:avLst/>
        </a:prstGeom>
        <a:ln xmlns:a="http://schemas.openxmlformats.org/drawingml/2006/main" w="12700">
          <a:solidFill>
            <a:srgbClr val="4D4D4D"/>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0.07482</cdr:x>
      <cdr:y>0.15112</cdr:y>
    </cdr:from>
    <cdr:to>
      <cdr:x>0.08953</cdr:x>
      <cdr:y>0.15112</cdr:y>
    </cdr:to>
    <cdr:cxnSp macro="">
      <cdr:nvCxnSpPr>
        <cdr:cNvPr id="19" name="Straight Connector 18">
          <a:extLst xmlns:a="http://schemas.openxmlformats.org/drawingml/2006/main">
            <a:ext uri="{FF2B5EF4-FFF2-40B4-BE49-F238E27FC236}">
              <a16:creationId xmlns:a16="http://schemas.microsoft.com/office/drawing/2014/main" id="{4E74706E-C3A0-4431-85A8-DC8290FAA7C8}"/>
            </a:ext>
          </a:extLst>
        </cdr:cNvPr>
        <cdr:cNvCxnSpPr/>
      </cdr:nvCxnSpPr>
      <cdr:spPr>
        <a:xfrm xmlns:a="http://schemas.openxmlformats.org/drawingml/2006/main">
          <a:off x="366268" y="373380"/>
          <a:ext cx="72009" cy="0"/>
        </a:xfrm>
        <a:prstGeom xmlns:a="http://schemas.openxmlformats.org/drawingml/2006/main" prst="line">
          <a:avLst/>
        </a:prstGeom>
        <a:ln xmlns:a="http://schemas.openxmlformats.org/drawingml/2006/main" w="12700">
          <a:solidFill>
            <a:srgbClr val="4D4D4D"/>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0.07482</cdr:x>
      <cdr:y>0.01804</cdr:y>
    </cdr:from>
    <cdr:to>
      <cdr:x>0.08953</cdr:x>
      <cdr:y>0.01804</cdr:y>
    </cdr:to>
    <cdr:cxnSp macro="">
      <cdr:nvCxnSpPr>
        <cdr:cNvPr id="21" name="Straight Connector 20">
          <a:extLst xmlns:a="http://schemas.openxmlformats.org/drawingml/2006/main">
            <a:ext uri="{FF2B5EF4-FFF2-40B4-BE49-F238E27FC236}">
              <a16:creationId xmlns:a16="http://schemas.microsoft.com/office/drawing/2014/main" id="{7065D505-18A2-437B-A285-197261E14669}"/>
            </a:ext>
          </a:extLst>
        </cdr:cNvPr>
        <cdr:cNvCxnSpPr/>
      </cdr:nvCxnSpPr>
      <cdr:spPr>
        <a:xfrm xmlns:a="http://schemas.openxmlformats.org/drawingml/2006/main">
          <a:off x="366268" y="44577"/>
          <a:ext cx="72009" cy="0"/>
        </a:xfrm>
        <a:prstGeom xmlns:a="http://schemas.openxmlformats.org/drawingml/2006/main" prst="line">
          <a:avLst/>
        </a:prstGeom>
        <a:ln xmlns:a="http://schemas.openxmlformats.org/drawingml/2006/main" w="12700">
          <a:solidFill>
            <a:srgbClr val="4D4D4D"/>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C20DF2A-0D31-4579-832C-AD9542F70C0E}" type="datetimeFigureOut">
              <a:rPr lang="en-GB" smtClean="0"/>
              <a:t>24/07/2019</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E152A35-52F8-4D69-BA05-C9B451EA3D6A}" type="slidenum">
              <a:rPr lang="en-GB" smtClean="0"/>
              <a:t>‹#›</a:t>
            </a:fld>
            <a:endParaRPr lang="en-GB"/>
          </a:p>
        </p:txBody>
      </p:sp>
    </p:spTree>
    <p:extLst>
      <p:ext uri="{BB962C8B-B14F-4D97-AF65-F5344CB8AC3E}">
        <p14:creationId xmlns:p14="http://schemas.microsoft.com/office/powerpoint/2010/main" val="37204557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3021D49-9666-4DB4-A666-2F4D89BA82DC}" type="datetimeFigureOut">
              <a:rPr lang="en-US" smtClean="0"/>
              <a:t>7/24/2019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CAEF7C2-21B3-437D-9708-1569AD363FD6}" type="slidenum">
              <a:rPr lang="en-US" smtClean="0"/>
              <a:t>‹#›</a:t>
            </a:fld>
            <a:endParaRPr lang="en-US"/>
          </a:p>
        </p:txBody>
      </p:sp>
    </p:spTree>
    <p:extLst>
      <p:ext uri="{BB962C8B-B14F-4D97-AF65-F5344CB8AC3E}">
        <p14:creationId xmlns:p14="http://schemas.microsoft.com/office/powerpoint/2010/main" val="15320968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4.jpeg"/><Relationship Id="rId1" Type="http://schemas.openxmlformats.org/officeDocument/2006/relationships/slideMaster" Target="../slideMasters/slideMaster2.xml"/><Relationship Id="rId5" Type="http://schemas.openxmlformats.org/officeDocument/2006/relationships/image" Target="../media/image3.jpeg"/><Relationship Id="rId4" Type="http://schemas.openxmlformats.org/officeDocument/2006/relationships/image" Target="../media/image2.jpeg"/></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2.xml"/><Relationship Id="rId4" Type="http://schemas.openxmlformats.org/officeDocument/2006/relationships/image" Target="../media/image3.jpeg"/></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2.xml"/><Relationship Id="rId4" Type="http://schemas.openxmlformats.org/officeDocument/2006/relationships/image" Target="../media/image3.jpeg"/></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2.xml"/><Relationship Id="rId4" Type="http://schemas.openxmlformats.org/officeDocument/2006/relationships/image" Target="../media/image3.jpeg"/></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2.xml"/><Relationship Id="rId4" Type="http://schemas.openxmlformats.org/officeDocument/2006/relationships/image" Target="../media/image3.jpeg"/></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2.xml"/><Relationship Id="rId4" Type="http://schemas.openxmlformats.org/officeDocument/2006/relationships/image" Target="../media/image3.jpeg"/></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2.xml"/><Relationship Id="rId4" Type="http://schemas.openxmlformats.org/officeDocument/2006/relationships/image" Target="../media/image3.jpeg"/></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2.xml"/><Relationship Id="rId4" Type="http://schemas.openxmlformats.org/officeDocument/2006/relationships/image" Target="../media/image3.jpeg"/></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2.xml"/><Relationship Id="rId4" Type="http://schemas.openxmlformats.org/officeDocument/2006/relationships/image" Target="../media/image3.jpeg"/></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5" name="Rectangle 4"/>
          <p:cNvSpPr/>
          <p:nvPr userDrawn="1"/>
        </p:nvSpPr>
        <p:spPr>
          <a:xfrm>
            <a:off x="0" y="1219200"/>
            <a:ext cx="9144000" cy="2229395"/>
          </a:xfrm>
          <a:prstGeom prst="rect">
            <a:avLst/>
          </a:pr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74" name="Rectangle 2"/>
          <p:cNvSpPr>
            <a:spLocks noGrp="1" noChangeArrowheads="1"/>
          </p:cNvSpPr>
          <p:nvPr>
            <p:ph type="ctrTitle"/>
          </p:nvPr>
        </p:nvSpPr>
        <p:spPr>
          <a:xfrm>
            <a:off x="365125" y="1332411"/>
            <a:ext cx="8265069" cy="2002972"/>
          </a:xfrm>
        </p:spPr>
        <p:txBody>
          <a:bodyPr bIns="45720"/>
          <a:lstStyle>
            <a:lvl1pPr>
              <a:defRPr sz="3600"/>
            </a:lvl1pPr>
          </a:lstStyle>
          <a:p>
            <a:pPr lvl="0"/>
            <a:r>
              <a:rPr lang="en-GB" noProof="0"/>
              <a:t>Click to edit Master title style</a:t>
            </a:r>
          </a:p>
        </p:txBody>
      </p:sp>
      <p:sp>
        <p:nvSpPr>
          <p:cNvPr id="3075" name="Rectangle 3"/>
          <p:cNvSpPr>
            <a:spLocks noGrp="1" noChangeArrowheads="1"/>
          </p:cNvSpPr>
          <p:nvPr>
            <p:ph type="subTitle" idx="1"/>
          </p:nvPr>
        </p:nvSpPr>
        <p:spPr>
          <a:xfrm>
            <a:off x="365124" y="3563698"/>
            <a:ext cx="8413751" cy="1416050"/>
          </a:xfrm>
        </p:spPr>
        <p:txBody>
          <a:bodyPr/>
          <a:lstStyle>
            <a:lvl1pPr marL="0" indent="0">
              <a:buFontTx/>
              <a:buNone/>
              <a:defRPr b="1">
                <a:solidFill>
                  <a:schemeClr val="accent3"/>
                </a:solidFill>
              </a:defRPr>
            </a:lvl1pPr>
          </a:lstStyle>
          <a:p>
            <a:pPr lvl="0"/>
            <a:r>
              <a:rPr lang="en-GB" noProof="0"/>
              <a:t>Click to edit Master subtitle style</a:t>
            </a:r>
          </a:p>
        </p:txBody>
      </p:sp>
      <p:sp>
        <p:nvSpPr>
          <p:cNvPr id="6" name="Rectangle 5"/>
          <p:cNvSpPr/>
          <p:nvPr userDrawn="1"/>
        </p:nvSpPr>
        <p:spPr>
          <a:xfrm>
            <a:off x="8778875" y="1219200"/>
            <a:ext cx="365125" cy="22293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userDrawn="1"/>
        </p:nvSpPr>
        <p:spPr>
          <a:xfrm>
            <a:off x="-1" y="6674631"/>
            <a:ext cx="5512527" cy="18336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10" descr="LILLY_LOGO.jpg"/>
          <p:cNvPicPr>
            <a:picLocks noChangeAspect="1"/>
          </p:cNvPicPr>
          <p:nvPr userDrawn="1"/>
        </p:nvPicPr>
        <p:blipFill>
          <a:blip r:embed="rId2"/>
          <a:stretch>
            <a:fillRect/>
          </a:stretch>
        </p:blipFill>
        <p:spPr>
          <a:xfrm>
            <a:off x="8145940" y="6063613"/>
            <a:ext cx="633977" cy="345152"/>
          </a:xfrm>
          <a:prstGeom prst="rect">
            <a:avLst/>
          </a:prstGeom>
        </p:spPr>
      </p:pic>
      <p:sp>
        <p:nvSpPr>
          <p:cNvPr id="12" name="Subtitle 2"/>
          <p:cNvSpPr txBox="1"/>
          <p:nvPr userDrawn="1"/>
        </p:nvSpPr>
        <p:spPr>
          <a:xfrm>
            <a:off x="965200" y="5870051"/>
            <a:ext cx="7088621" cy="532364"/>
          </a:xfrm>
          <a:prstGeom prst="rect">
            <a:avLst/>
          </a:prstGeom>
        </p:spPr>
        <p:txBody>
          <a:bodyPr vert="horz" lIns="91440" tIns="45720" rIns="91440" bIns="45720" rtlCol="0" anchor="b">
            <a:normAutofit/>
          </a:bodyPr>
          <a:lstStyle/>
          <a:p>
            <a:pPr algn="r">
              <a:spcBef>
                <a:spcPct val="20000"/>
              </a:spcBef>
              <a:buFont typeface="Arial"/>
              <a:buNone/>
              <a:defRPr/>
            </a:pPr>
            <a:r>
              <a:rPr lang="zh-CN" sz="1100" b="1" i="0" u="none" strike="noStrike" cap="none" baseline="0">
                <a:solidFill>
                  <a:srgbClr val="4D4D4D"/>
                </a:solidFill>
                <a:effectLst/>
                <a:uFillTx/>
                <a:ea typeface="SimSun"/>
              </a:rPr>
              <a:t>礼来公司资助。</a:t>
            </a:r>
          </a:p>
          <a:p>
            <a:pPr algn="r">
              <a:spcBef>
                <a:spcPct val="20000"/>
              </a:spcBef>
              <a:buFont typeface="Arial"/>
              <a:buNone/>
              <a:defRPr/>
            </a:pPr>
            <a:r>
              <a:rPr lang="zh-CN" sz="1000" b="0" i="0" u="none" strike="noStrike" cap="none" baseline="0">
                <a:solidFill>
                  <a:srgbClr val="363636"/>
                </a:solidFill>
                <a:effectLst/>
                <a:uFillTx/>
                <a:ea typeface="SimSun"/>
              </a:rPr>
              <a:t> 礼来公司未影响本次发布的内容</a:t>
            </a:r>
          </a:p>
        </p:txBody>
      </p:sp>
      <p:pic>
        <p:nvPicPr>
          <p:cNvPr id="13" name="Picture 12"/>
          <p:cNvPicPr>
            <a:picLocks noChangeAspect="1"/>
          </p:cNvPicPr>
          <p:nvPr userDrawn="1"/>
        </p:nvPicPr>
        <p:blipFill>
          <a:blip r:embed="rId3">
            <a:extLst>
              <a:ext uri="{28A0092B-C50C-407E-A947-70E740481C1C}">
                <a14:useLocalDpi xmlns:a14="http://schemas.microsoft.com/office/drawing/2010/main" val="0"/>
              </a:ext>
            </a:extLst>
          </a:blip>
          <a:srcRect l="21933" r="21933" b="24601"/>
          <a:stretch>
            <a:fillRect/>
          </a:stretch>
        </p:blipFill>
        <p:spPr>
          <a:xfrm>
            <a:off x="313531" y="5803900"/>
            <a:ext cx="520578" cy="654139"/>
          </a:xfrm>
          <a:prstGeom prst="rect">
            <a:avLst/>
          </a:prstGeom>
        </p:spPr>
      </p:pic>
      <p:pic>
        <p:nvPicPr>
          <p:cNvPr id="14" name="Picture 13"/>
          <p:cNvPicPr>
            <a:picLocks noChangeAspect="1"/>
          </p:cNvPicPr>
          <p:nvPr userDrawn="1"/>
        </p:nvPicPr>
        <p:blipFill>
          <a:blip r:embed="rId4">
            <a:extLst>
              <a:ext uri="{28A0092B-C50C-407E-A947-70E740481C1C}">
                <a14:useLocalDpi xmlns:a14="http://schemas.microsoft.com/office/drawing/2010/main" val="0"/>
              </a:ext>
            </a:extLst>
          </a:blip>
          <a:srcRect t="84401"/>
          <a:stretch>
            <a:fillRect/>
          </a:stretch>
        </p:blipFill>
        <p:spPr>
          <a:xfrm>
            <a:off x="854373" y="5980433"/>
            <a:ext cx="1500059" cy="218903"/>
          </a:xfrm>
          <a:prstGeom prst="rect">
            <a:avLst/>
          </a:prstGeom>
        </p:spPr>
      </p:pic>
    </p:spTree>
    <p:extLst>
      <p:ext uri="{BB962C8B-B14F-4D97-AF65-F5344CB8AC3E}">
        <p14:creationId xmlns:p14="http://schemas.microsoft.com/office/powerpoint/2010/main" val="1765334469"/>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365124" y="1447800"/>
            <a:ext cx="4130676" cy="4500154"/>
          </a:xfrm>
        </p:spPr>
        <p:txBody>
          <a:bodyPr/>
          <a:lstStyle>
            <a:lvl1pPr>
              <a:spcBef>
                <a:spcPct val="0"/>
              </a:spcBef>
              <a:spcAft>
                <a:spcPts val="400"/>
              </a:spcAft>
              <a:defRPr sz="1800"/>
            </a:lvl1pPr>
            <a:lvl2pPr>
              <a:spcBef>
                <a:spcPct val="0"/>
              </a:spcBef>
              <a:spcAft>
                <a:spcPts val="400"/>
              </a:spcAft>
              <a:defRPr sz="1800"/>
            </a:lvl2pPr>
            <a:lvl3pPr>
              <a:spcBef>
                <a:spcPct val="0"/>
              </a:spcBef>
              <a:spcAft>
                <a:spcPts val="400"/>
              </a:spcAft>
              <a:defRPr sz="1800"/>
            </a:lvl3pPr>
            <a:lvl4pPr>
              <a:spcBef>
                <a:spcPct val="0"/>
              </a:spcBef>
              <a:spcAft>
                <a:spcPts val="400"/>
              </a:spcAft>
              <a:defRPr sz="1800"/>
            </a:lvl4pPr>
            <a:lvl5pPr>
              <a:spcBef>
                <a:spcPct val="0"/>
              </a:spcBef>
              <a:spcAft>
                <a:spcPts val="400"/>
              </a:spcAft>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447800"/>
            <a:ext cx="4130675" cy="4500154"/>
          </a:xfrm>
        </p:spPr>
        <p:txBody>
          <a:bodyPr/>
          <a:lstStyle>
            <a:lvl1pPr>
              <a:spcBef>
                <a:spcPct val="0"/>
              </a:spcBef>
              <a:spcAft>
                <a:spcPts val="400"/>
              </a:spcAft>
              <a:defRPr sz="1800"/>
            </a:lvl1pPr>
            <a:lvl2pPr>
              <a:spcBef>
                <a:spcPct val="0"/>
              </a:spcBef>
              <a:spcAft>
                <a:spcPts val="400"/>
              </a:spcAft>
              <a:defRPr sz="1800"/>
            </a:lvl2pPr>
            <a:lvl3pPr>
              <a:spcBef>
                <a:spcPct val="0"/>
              </a:spcBef>
              <a:spcAft>
                <a:spcPts val="400"/>
              </a:spcAft>
              <a:defRPr sz="1800"/>
            </a:lvl3pPr>
            <a:lvl4pPr>
              <a:spcBef>
                <a:spcPct val="0"/>
              </a:spcBef>
              <a:spcAft>
                <a:spcPts val="400"/>
              </a:spcAft>
              <a:defRPr sz="1800"/>
            </a:lvl4pPr>
            <a:lvl5pPr>
              <a:spcBef>
                <a:spcPct val="0"/>
              </a:spcBef>
              <a:spcAft>
                <a:spcPts val="400"/>
              </a:spcAft>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a:t>Footnote text left aligned (Arial 12pt roman, black)</a:t>
            </a:r>
          </a:p>
        </p:txBody>
      </p:sp>
      <p:sp>
        <p:nvSpPr>
          <p:cNvPr id="6"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a:t>Reference text right aligned (Arial 12pt roman, black)</a:t>
            </a:r>
          </a:p>
        </p:txBody>
      </p:sp>
    </p:spTree>
    <p:extLst>
      <p:ext uri="{BB962C8B-B14F-4D97-AF65-F5344CB8AC3E}">
        <p14:creationId xmlns:p14="http://schemas.microsoft.com/office/powerpoint/2010/main" val="850126957"/>
      </p:ext>
    </p:extLst>
  </p:cSld>
  <p:clrMapOvr>
    <a:masterClrMapping/>
  </p:clrMapOvr>
  <p:transition/>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2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a:t>Click to edit Master title style</a:t>
            </a:r>
            <a:endParaRPr lang="en-GB"/>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a:t>Reference text right aligned (Arial 12pt roman, black)</a:t>
            </a:r>
          </a:p>
        </p:txBody>
      </p:sp>
    </p:spTree>
    <p:extLst>
      <p:ext uri="{BB962C8B-B14F-4D97-AF65-F5344CB8AC3E}">
        <p14:creationId xmlns:p14="http://schemas.microsoft.com/office/powerpoint/2010/main" val="774530537"/>
      </p:ext>
    </p:extLst>
  </p:cSld>
  <p:clrMapOvr>
    <a:masterClrMapping/>
  </p:clrMapOvr>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12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a:t>Click to edit Master title style</a:t>
            </a:r>
            <a:endParaRPr lang="en-GB"/>
          </a:p>
        </p:txBody>
      </p:sp>
      <p:sp>
        <p:nvSpPr>
          <p:cNvPr id="3" name="Content Placeholder 2"/>
          <p:cNvSpPr>
            <a:spLocks noGrp="1"/>
          </p:cNvSpPr>
          <p:nvPr>
            <p:ph sz="half" idx="1"/>
          </p:nvPr>
        </p:nvSpPr>
        <p:spPr>
          <a:xfrm>
            <a:off x="365124" y="1447800"/>
            <a:ext cx="4130676" cy="4500154"/>
          </a:xfrm>
        </p:spPr>
        <p:txBody>
          <a:bodyPr/>
          <a:lstStyle>
            <a:lvl1pPr>
              <a:spcBef>
                <a:spcPct val="0"/>
              </a:spcBef>
              <a:spcAft>
                <a:spcPts val="400"/>
              </a:spcAft>
              <a:defRPr sz="1600"/>
            </a:lvl1pPr>
            <a:lvl2pPr>
              <a:spcBef>
                <a:spcPct val="0"/>
              </a:spcBef>
              <a:spcAft>
                <a:spcPts val="400"/>
              </a:spcAft>
              <a:defRPr sz="1600"/>
            </a:lvl2pPr>
            <a:lvl3pPr>
              <a:spcBef>
                <a:spcPct val="0"/>
              </a:spcBef>
              <a:spcAft>
                <a:spcPts val="400"/>
              </a:spcAft>
              <a:defRPr sz="1600"/>
            </a:lvl3pPr>
            <a:lvl4pPr>
              <a:spcBef>
                <a:spcPct val="0"/>
              </a:spcBef>
              <a:spcAft>
                <a:spcPts val="400"/>
              </a:spcAft>
              <a:defRPr sz="1600"/>
            </a:lvl4pPr>
            <a:lvl5pPr>
              <a:spcBef>
                <a:spcPct val="0"/>
              </a:spcBef>
              <a:spcAft>
                <a:spcPts val="400"/>
              </a:spcAft>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447800"/>
            <a:ext cx="4130675" cy="4500154"/>
          </a:xfrm>
        </p:spPr>
        <p:txBody>
          <a:bodyPr/>
          <a:lstStyle>
            <a:lvl1pPr>
              <a:spcBef>
                <a:spcPct val="0"/>
              </a:spcBef>
              <a:spcAft>
                <a:spcPts val="400"/>
              </a:spcAft>
              <a:defRPr sz="1600"/>
            </a:lvl1pPr>
            <a:lvl2pPr>
              <a:spcBef>
                <a:spcPct val="0"/>
              </a:spcBef>
              <a:spcAft>
                <a:spcPts val="400"/>
              </a:spcAft>
              <a:defRPr sz="1600"/>
            </a:lvl2pPr>
            <a:lvl3pPr>
              <a:spcBef>
                <a:spcPct val="0"/>
              </a:spcBef>
              <a:spcAft>
                <a:spcPts val="400"/>
              </a:spcAft>
              <a:defRPr sz="1600"/>
            </a:lvl3pPr>
            <a:lvl4pPr>
              <a:spcBef>
                <a:spcPct val="0"/>
              </a:spcBef>
              <a:spcAft>
                <a:spcPts val="400"/>
              </a:spcAft>
              <a:defRPr sz="1600"/>
            </a:lvl4pPr>
            <a:lvl5pPr>
              <a:spcBef>
                <a:spcPct val="0"/>
              </a:spcBef>
              <a:spcAft>
                <a:spcPts val="400"/>
              </a:spcAft>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a:t>Footnote text left aligned (Arial 12pt roman, black)</a:t>
            </a:r>
          </a:p>
        </p:txBody>
      </p:sp>
      <p:sp>
        <p:nvSpPr>
          <p:cNvPr id="6"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a:t>Reference text right aligned (Arial 12pt roman, black)</a:t>
            </a:r>
          </a:p>
        </p:txBody>
      </p:sp>
    </p:spTree>
    <p:extLst>
      <p:ext uri="{BB962C8B-B14F-4D97-AF65-F5344CB8AC3E}">
        <p14:creationId xmlns:p14="http://schemas.microsoft.com/office/powerpoint/2010/main" val="4152408563"/>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18_Title Slide">
    <p:spTree>
      <p:nvGrpSpPr>
        <p:cNvPr id="1" name=""/>
        <p:cNvGrpSpPr/>
        <p:nvPr/>
      </p:nvGrpSpPr>
      <p:grpSpPr>
        <a:xfrm>
          <a:off x="0" y="0"/>
          <a:ext cx="0" cy="0"/>
          <a:chOff x="0" y="0"/>
          <a:chExt cx="0" cy="0"/>
        </a:xfrm>
      </p:grpSpPr>
      <p:sp>
        <p:nvSpPr>
          <p:cNvPr id="6" name="Rectangle 5"/>
          <p:cNvSpPr/>
          <p:nvPr userDrawn="1"/>
        </p:nvSpPr>
        <p:spPr>
          <a:xfrm>
            <a:off x="0" y="1"/>
            <a:ext cx="9144000" cy="1474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63636"/>
              </a:solidFill>
            </a:endParaRPr>
          </a:p>
        </p:txBody>
      </p:sp>
      <p:pic>
        <p:nvPicPr>
          <p:cNvPr id="7" name="Picture 6" descr="LILLY_LOGO.jpg"/>
          <p:cNvPicPr>
            <a:picLocks noChangeAspect="1"/>
          </p:cNvPicPr>
          <p:nvPr userDrawn="1"/>
        </p:nvPicPr>
        <p:blipFill>
          <a:blip r:embed="rId2"/>
          <a:stretch>
            <a:fillRect/>
          </a:stretch>
        </p:blipFill>
        <p:spPr>
          <a:xfrm>
            <a:off x="8145940" y="6368413"/>
            <a:ext cx="633977" cy="345152"/>
          </a:xfrm>
          <a:prstGeom prst="rect">
            <a:avLst/>
          </a:prstGeom>
        </p:spPr>
      </p:pic>
      <p:sp>
        <p:nvSpPr>
          <p:cNvPr id="8" name="Subtitle 2"/>
          <p:cNvSpPr txBox="1"/>
          <p:nvPr userDrawn="1"/>
        </p:nvSpPr>
        <p:spPr>
          <a:xfrm>
            <a:off x="965200" y="6174851"/>
            <a:ext cx="7088621" cy="532364"/>
          </a:xfrm>
          <a:prstGeom prst="rect">
            <a:avLst/>
          </a:prstGeom>
        </p:spPr>
        <p:txBody>
          <a:bodyPr vert="horz" lIns="91440" tIns="45720" rIns="91440" bIns="45720" rtlCol="0" anchor="b">
            <a:normAutofit/>
          </a:bodyPr>
          <a:lstStyle/>
          <a:p>
            <a:pPr algn="r">
              <a:spcBef>
                <a:spcPct val="20000"/>
              </a:spcBef>
              <a:buFont typeface="Arial"/>
              <a:buNone/>
              <a:defRPr/>
            </a:pPr>
            <a:r>
              <a:rPr lang="zh-CN" sz="1100" b="1" i="0" u="none" strike="noStrike" cap="none" baseline="0">
                <a:solidFill>
                  <a:srgbClr val="4D4D4D"/>
                </a:solidFill>
                <a:effectLst/>
                <a:uFillTx/>
                <a:ea typeface="SimSun"/>
              </a:rPr>
              <a:t>礼来公司资助。</a:t>
            </a:r>
          </a:p>
          <a:p>
            <a:pPr algn="r">
              <a:spcBef>
                <a:spcPct val="20000"/>
              </a:spcBef>
              <a:buFont typeface="Arial"/>
              <a:buNone/>
              <a:defRPr/>
            </a:pPr>
            <a:r>
              <a:rPr lang="zh-CN" sz="1000" b="0" i="0" u="none" strike="noStrike" cap="none" baseline="0">
                <a:solidFill>
                  <a:srgbClr val="363636"/>
                </a:solidFill>
                <a:effectLst/>
                <a:uFillTx/>
                <a:ea typeface="SimSun"/>
              </a:rPr>
              <a:t> 礼来公司未影响本次发布的内容</a:t>
            </a:r>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rcRect l="21933" r="21933" b="24601"/>
          <a:stretch>
            <a:fillRect/>
          </a:stretch>
        </p:blipFill>
        <p:spPr>
          <a:xfrm>
            <a:off x="313531" y="6108700"/>
            <a:ext cx="520578" cy="654139"/>
          </a:xfrm>
          <a:prstGeom prst="rect">
            <a:avLst/>
          </a:prstGeom>
        </p:spPr>
      </p:pic>
      <p:pic>
        <p:nvPicPr>
          <p:cNvPr id="10" name="Picture 9"/>
          <p:cNvPicPr>
            <a:picLocks noChangeAspect="1"/>
          </p:cNvPicPr>
          <p:nvPr userDrawn="1"/>
        </p:nvPicPr>
        <p:blipFill>
          <a:blip r:embed="rId4">
            <a:extLst>
              <a:ext uri="{28A0092B-C50C-407E-A947-70E740481C1C}">
                <a14:useLocalDpi xmlns:a14="http://schemas.microsoft.com/office/drawing/2010/main" val="0"/>
              </a:ext>
            </a:extLst>
          </a:blip>
          <a:srcRect t="84401"/>
          <a:stretch>
            <a:fillRect/>
          </a:stretch>
        </p:blipFill>
        <p:spPr>
          <a:xfrm>
            <a:off x="854373" y="6285233"/>
            <a:ext cx="1500059" cy="218903"/>
          </a:xfrm>
          <a:prstGeom prst="rect">
            <a:avLst/>
          </a:prstGeom>
        </p:spPr>
      </p:pic>
      <p:cxnSp>
        <p:nvCxnSpPr>
          <p:cNvPr id="11" name="Straight Connector 10"/>
          <p:cNvCxnSpPr/>
          <p:nvPr userDrawn="1"/>
        </p:nvCxnSpPr>
        <p:spPr>
          <a:xfrm>
            <a:off x="0" y="6019800"/>
            <a:ext cx="9144000" cy="0"/>
          </a:xfrm>
          <a:prstGeom prst="line">
            <a:avLst/>
          </a:prstGeom>
          <a:ln w="28575">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0" y="1474220"/>
            <a:ext cx="91440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3074" name="Rectangle 2"/>
          <p:cNvSpPr>
            <a:spLocks noGrp="1" noChangeArrowheads="1"/>
          </p:cNvSpPr>
          <p:nvPr>
            <p:ph type="ctrTitle" hasCustomPrompt="1"/>
          </p:nvPr>
        </p:nvSpPr>
        <p:spPr>
          <a:xfrm>
            <a:off x="365124" y="165101"/>
            <a:ext cx="8413751" cy="1206500"/>
          </a:xfrm>
        </p:spPr>
        <p:txBody>
          <a:bodyPr bIns="45720"/>
          <a:lstStyle>
            <a:lvl1pPr algn="l">
              <a:defRPr sz="3600">
                <a:solidFill>
                  <a:schemeClr val="tx2"/>
                </a:solidFill>
              </a:defRPr>
            </a:lvl1pPr>
          </a:lstStyle>
          <a:p>
            <a:pPr lvl="0"/>
            <a:r>
              <a:rPr lang="en-US"/>
              <a:t>GI SLIDE DECK 2017</a:t>
            </a:r>
            <a:br>
              <a:rPr lang="en-US"/>
            </a:br>
            <a:r>
              <a:rPr lang="en-US" sz="2800" b="0"/>
              <a:t>Selected abstracts from:</a:t>
            </a:r>
            <a:endParaRPr lang="en-GB" noProof="0"/>
          </a:p>
        </p:txBody>
      </p:sp>
      <p:sp>
        <p:nvSpPr>
          <p:cNvPr id="4" name="Rectangle 3"/>
          <p:cNvSpPr/>
          <p:nvPr userDrawn="1"/>
        </p:nvSpPr>
        <p:spPr>
          <a:xfrm>
            <a:off x="1605767" y="1692096"/>
            <a:ext cx="5908517" cy="762762"/>
          </a:xfrm>
          <a:prstGeom prst="rect">
            <a:avLst/>
          </a:prstGeom>
        </p:spPr>
        <p:txBody>
          <a:bodyPr wrap="square">
            <a:spAutoFit/>
          </a:bodyPr>
          <a:lstStyle/>
          <a:p>
            <a:pPr algn="ctr"/>
            <a:r>
              <a:rPr lang="zh-CN" sz="2400" b="1" i="0" u="none" strike="noStrike" cap="none" baseline="0">
                <a:solidFill>
                  <a:srgbClr val="FFFFFF"/>
                </a:solidFill>
                <a:effectLst/>
                <a:uFillTx/>
                <a:ea typeface="SimSun"/>
              </a:rPr>
              <a:t>ESMO 2017 大会</a:t>
            </a:r>
          </a:p>
          <a:p>
            <a:pPr marL="0" marR="0" indent="0" algn="ctr" defTabSz="914400" rtl="0" eaLnBrk="1" fontAlgn="base" latinLnBrk="0" hangingPunct="1">
              <a:lnSpc>
                <a:spcPct val="100000"/>
              </a:lnSpc>
              <a:spcBef>
                <a:spcPct val="0"/>
              </a:spcBef>
              <a:spcAft>
                <a:spcPct val="0"/>
              </a:spcAft>
              <a:buClrTx/>
              <a:buSzTx/>
              <a:buFontTx/>
              <a:buNone/>
              <a:defRPr/>
            </a:pPr>
            <a:r>
              <a:rPr lang="zh-CN" sz="2000" b="0" i="0" u="none" strike="noStrike" cap="none" baseline="0">
                <a:solidFill>
                  <a:srgbClr val="FFFFFF"/>
                </a:solidFill>
                <a:effectLst/>
                <a:uFillTx/>
                <a:ea typeface="SimSun"/>
              </a:rPr>
              <a:t>2017 年 9 月 8 日 – 12 日 | 西班牙马德里</a:t>
            </a:r>
          </a:p>
        </p:txBody>
      </p:sp>
    </p:spTree>
    <p:extLst>
      <p:ext uri="{BB962C8B-B14F-4D97-AF65-F5344CB8AC3E}">
        <p14:creationId xmlns:p14="http://schemas.microsoft.com/office/powerpoint/2010/main" val="2044734511"/>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a:t>Click to edit Master title style</a:t>
            </a:r>
            <a:endParaRPr lang="en-GB"/>
          </a:p>
        </p:txBody>
      </p:sp>
      <p:sp>
        <p:nvSpPr>
          <p:cNvPr id="3" name="Content Placeholder 2"/>
          <p:cNvSpPr>
            <a:spLocks noGrp="1"/>
          </p:cNvSpPr>
          <p:nvPr>
            <p:ph idx="1"/>
          </p:nvPr>
        </p:nvSpPr>
        <p:spPr/>
        <p:txBody>
          <a:bodyPr/>
          <a:lstStyle>
            <a:lvl1pPr>
              <a:spcBef>
                <a:spcPct val="0"/>
              </a:spcBef>
              <a:spcAft>
                <a:spcPts val="400"/>
              </a:spcAft>
              <a:defRPr sz="1600"/>
            </a:lvl1pPr>
            <a:lvl2pPr>
              <a:spcBef>
                <a:spcPct val="0"/>
              </a:spcBef>
              <a:spcAft>
                <a:spcPts val="400"/>
              </a:spcAft>
              <a:defRPr sz="1600"/>
            </a:lvl2pPr>
            <a:lvl3pPr>
              <a:spcBef>
                <a:spcPct val="0"/>
              </a:spcBef>
              <a:spcAft>
                <a:spcPts val="400"/>
              </a:spcAft>
              <a:defRPr sz="1600"/>
            </a:lvl3pPr>
            <a:lvl4pPr>
              <a:spcBef>
                <a:spcPct val="0"/>
              </a:spcBef>
              <a:spcAft>
                <a:spcPts val="400"/>
              </a:spcAft>
              <a:defRPr sz="1600"/>
            </a:lvl4pPr>
            <a:lvl5pPr>
              <a:spcBef>
                <a:spcPct val="0"/>
              </a:spcBef>
              <a:spcAft>
                <a:spcPts val="400"/>
              </a:spcAft>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a:t>Reference text right aligned (Arial 12pt roman, black)</a:t>
            </a:r>
          </a:p>
        </p:txBody>
      </p:sp>
    </p:spTree>
    <p:extLst>
      <p:ext uri="{BB962C8B-B14F-4D97-AF65-F5344CB8AC3E}">
        <p14:creationId xmlns:p14="http://schemas.microsoft.com/office/powerpoint/2010/main" val="3988730876"/>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a:t>Click to edit Master title style</a:t>
            </a:r>
            <a:endParaRPr lang="en-GB"/>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a:t>Reference text right aligned (Arial 12pt roman, black)</a:t>
            </a:r>
          </a:p>
        </p:txBody>
      </p:sp>
    </p:spTree>
    <p:extLst>
      <p:ext uri="{BB962C8B-B14F-4D97-AF65-F5344CB8AC3E}">
        <p14:creationId xmlns:p14="http://schemas.microsoft.com/office/powerpoint/2010/main" val="1231110085"/>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a:t>Click to edit Master title style</a:t>
            </a:r>
            <a:endParaRPr lang="en-GB"/>
          </a:p>
        </p:txBody>
      </p:sp>
      <p:sp>
        <p:nvSpPr>
          <p:cNvPr id="3" name="Content Placeholder 2"/>
          <p:cNvSpPr>
            <a:spLocks noGrp="1"/>
          </p:cNvSpPr>
          <p:nvPr>
            <p:ph sz="half" idx="1"/>
          </p:nvPr>
        </p:nvSpPr>
        <p:spPr>
          <a:xfrm>
            <a:off x="365124" y="1447800"/>
            <a:ext cx="4130676" cy="4500154"/>
          </a:xfrm>
        </p:spPr>
        <p:txBody>
          <a:bodyPr/>
          <a:lstStyle>
            <a:lvl1pPr>
              <a:spcBef>
                <a:spcPct val="0"/>
              </a:spcBef>
              <a:spcAft>
                <a:spcPts val="400"/>
              </a:spcAft>
              <a:defRPr sz="1600"/>
            </a:lvl1pPr>
            <a:lvl2pPr>
              <a:spcBef>
                <a:spcPct val="0"/>
              </a:spcBef>
              <a:spcAft>
                <a:spcPts val="400"/>
              </a:spcAft>
              <a:defRPr sz="1600"/>
            </a:lvl2pPr>
            <a:lvl3pPr>
              <a:spcBef>
                <a:spcPct val="0"/>
              </a:spcBef>
              <a:spcAft>
                <a:spcPts val="400"/>
              </a:spcAft>
              <a:defRPr sz="1600"/>
            </a:lvl3pPr>
            <a:lvl4pPr>
              <a:spcBef>
                <a:spcPct val="0"/>
              </a:spcBef>
              <a:spcAft>
                <a:spcPts val="400"/>
              </a:spcAft>
              <a:defRPr sz="1600"/>
            </a:lvl4pPr>
            <a:lvl5pPr>
              <a:spcBef>
                <a:spcPct val="0"/>
              </a:spcBef>
              <a:spcAft>
                <a:spcPts val="400"/>
              </a:spcAft>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447800"/>
            <a:ext cx="4130675" cy="4500154"/>
          </a:xfrm>
        </p:spPr>
        <p:txBody>
          <a:bodyPr/>
          <a:lstStyle>
            <a:lvl1pPr>
              <a:spcBef>
                <a:spcPct val="0"/>
              </a:spcBef>
              <a:spcAft>
                <a:spcPts val="400"/>
              </a:spcAft>
              <a:defRPr sz="1600"/>
            </a:lvl1pPr>
            <a:lvl2pPr>
              <a:spcBef>
                <a:spcPct val="0"/>
              </a:spcBef>
              <a:spcAft>
                <a:spcPts val="400"/>
              </a:spcAft>
              <a:defRPr sz="1600"/>
            </a:lvl2pPr>
            <a:lvl3pPr>
              <a:spcBef>
                <a:spcPct val="0"/>
              </a:spcBef>
              <a:spcAft>
                <a:spcPts val="400"/>
              </a:spcAft>
              <a:defRPr sz="1600"/>
            </a:lvl3pPr>
            <a:lvl4pPr>
              <a:spcBef>
                <a:spcPct val="0"/>
              </a:spcBef>
              <a:spcAft>
                <a:spcPts val="400"/>
              </a:spcAft>
              <a:defRPr sz="1600"/>
            </a:lvl4pPr>
            <a:lvl5pPr>
              <a:spcBef>
                <a:spcPct val="0"/>
              </a:spcBef>
              <a:spcAft>
                <a:spcPts val="400"/>
              </a:spcAft>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a:t>Footnote text left aligned (Arial 12pt roman, black)</a:t>
            </a:r>
          </a:p>
        </p:txBody>
      </p:sp>
      <p:sp>
        <p:nvSpPr>
          <p:cNvPr id="6"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a:t>Reference text right aligned (Arial 12pt roman, black)</a:t>
            </a:r>
          </a:p>
        </p:txBody>
      </p:sp>
    </p:spTree>
    <p:extLst>
      <p:ext uri="{BB962C8B-B14F-4D97-AF65-F5344CB8AC3E}">
        <p14:creationId xmlns:p14="http://schemas.microsoft.com/office/powerpoint/2010/main" val="955377573"/>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16_Title Slide">
    <p:spTree>
      <p:nvGrpSpPr>
        <p:cNvPr id="1" name=""/>
        <p:cNvGrpSpPr/>
        <p:nvPr/>
      </p:nvGrpSpPr>
      <p:grpSpPr>
        <a:xfrm>
          <a:off x="0" y="0"/>
          <a:ext cx="0" cy="0"/>
          <a:chOff x="0" y="0"/>
          <a:chExt cx="0" cy="0"/>
        </a:xfrm>
      </p:grpSpPr>
      <p:sp>
        <p:nvSpPr>
          <p:cNvPr id="6" name="Rectangle 5"/>
          <p:cNvSpPr/>
          <p:nvPr userDrawn="1"/>
        </p:nvSpPr>
        <p:spPr>
          <a:xfrm>
            <a:off x="0" y="1"/>
            <a:ext cx="9144000" cy="1474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63636"/>
              </a:solidFill>
            </a:endParaRPr>
          </a:p>
        </p:txBody>
      </p:sp>
      <p:pic>
        <p:nvPicPr>
          <p:cNvPr id="7" name="Picture 6" descr="LILLY_LOGO.jpg"/>
          <p:cNvPicPr>
            <a:picLocks noChangeAspect="1"/>
          </p:cNvPicPr>
          <p:nvPr userDrawn="1"/>
        </p:nvPicPr>
        <p:blipFill>
          <a:blip r:embed="rId2"/>
          <a:stretch>
            <a:fillRect/>
          </a:stretch>
        </p:blipFill>
        <p:spPr>
          <a:xfrm>
            <a:off x="8145940" y="6368413"/>
            <a:ext cx="633977" cy="345152"/>
          </a:xfrm>
          <a:prstGeom prst="rect">
            <a:avLst/>
          </a:prstGeom>
        </p:spPr>
      </p:pic>
      <p:sp>
        <p:nvSpPr>
          <p:cNvPr id="8" name="Subtitle 2"/>
          <p:cNvSpPr txBox="1"/>
          <p:nvPr userDrawn="1"/>
        </p:nvSpPr>
        <p:spPr>
          <a:xfrm>
            <a:off x="965200" y="6174851"/>
            <a:ext cx="7088621" cy="532364"/>
          </a:xfrm>
          <a:prstGeom prst="rect">
            <a:avLst/>
          </a:prstGeom>
        </p:spPr>
        <p:txBody>
          <a:bodyPr vert="horz" lIns="91440" tIns="45720" rIns="91440" bIns="45720" rtlCol="0" anchor="b">
            <a:normAutofit/>
          </a:bodyPr>
          <a:lstStyle/>
          <a:p>
            <a:pPr algn="r">
              <a:spcBef>
                <a:spcPct val="20000"/>
              </a:spcBef>
              <a:buFont typeface="Arial"/>
              <a:buNone/>
              <a:defRPr/>
            </a:pPr>
            <a:r>
              <a:rPr lang="zh-CN" sz="1100" b="1" i="0" u="none" strike="noStrike" cap="none" baseline="0">
                <a:solidFill>
                  <a:srgbClr val="4D4D4D"/>
                </a:solidFill>
                <a:effectLst/>
                <a:uFillTx/>
                <a:ea typeface="SimSun"/>
              </a:rPr>
              <a:t>礼来公司资助。</a:t>
            </a:r>
          </a:p>
          <a:p>
            <a:pPr algn="r">
              <a:spcBef>
                <a:spcPct val="20000"/>
              </a:spcBef>
              <a:buFont typeface="Arial"/>
              <a:buNone/>
              <a:defRPr/>
            </a:pPr>
            <a:r>
              <a:rPr lang="zh-CN" sz="1000" b="0" i="0" u="none" strike="noStrike" cap="none" baseline="0">
                <a:solidFill>
                  <a:srgbClr val="363636"/>
                </a:solidFill>
                <a:effectLst/>
                <a:uFillTx/>
                <a:ea typeface="SimSun"/>
              </a:rPr>
              <a:t> 礼来公司未影响本次发布的内容</a:t>
            </a:r>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rcRect l="21933" r="21933" b="24601"/>
          <a:stretch>
            <a:fillRect/>
          </a:stretch>
        </p:blipFill>
        <p:spPr>
          <a:xfrm>
            <a:off x="313531" y="6108700"/>
            <a:ext cx="520578" cy="654139"/>
          </a:xfrm>
          <a:prstGeom prst="rect">
            <a:avLst/>
          </a:prstGeom>
        </p:spPr>
      </p:pic>
      <p:pic>
        <p:nvPicPr>
          <p:cNvPr id="10" name="Picture 9"/>
          <p:cNvPicPr>
            <a:picLocks noChangeAspect="1"/>
          </p:cNvPicPr>
          <p:nvPr userDrawn="1"/>
        </p:nvPicPr>
        <p:blipFill>
          <a:blip r:embed="rId4">
            <a:extLst>
              <a:ext uri="{28A0092B-C50C-407E-A947-70E740481C1C}">
                <a14:useLocalDpi xmlns:a14="http://schemas.microsoft.com/office/drawing/2010/main" val="0"/>
              </a:ext>
            </a:extLst>
          </a:blip>
          <a:srcRect t="84401"/>
          <a:stretch>
            <a:fillRect/>
          </a:stretch>
        </p:blipFill>
        <p:spPr>
          <a:xfrm>
            <a:off x="854373" y="6285233"/>
            <a:ext cx="1500059" cy="218903"/>
          </a:xfrm>
          <a:prstGeom prst="rect">
            <a:avLst/>
          </a:prstGeom>
        </p:spPr>
      </p:pic>
      <p:cxnSp>
        <p:nvCxnSpPr>
          <p:cNvPr id="11" name="Straight Connector 10"/>
          <p:cNvCxnSpPr/>
          <p:nvPr userDrawn="1"/>
        </p:nvCxnSpPr>
        <p:spPr>
          <a:xfrm>
            <a:off x="0" y="6019800"/>
            <a:ext cx="9144000" cy="0"/>
          </a:xfrm>
          <a:prstGeom prst="line">
            <a:avLst/>
          </a:prstGeom>
          <a:ln w="28575">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0" y="1474220"/>
            <a:ext cx="91440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3074" name="Rectangle 2"/>
          <p:cNvSpPr>
            <a:spLocks noGrp="1" noChangeArrowheads="1"/>
          </p:cNvSpPr>
          <p:nvPr>
            <p:ph type="ctrTitle"/>
          </p:nvPr>
        </p:nvSpPr>
        <p:spPr>
          <a:xfrm>
            <a:off x="365124" y="165101"/>
            <a:ext cx="8413751" cy="1206500"/>
          </a:xfrm>
        </p:spPr>
        <p:txBody>
          <a:bodyPr bIns="45720"/>
          <a:lstStyle>
            <a:lvl1pPr algn="l">
              <a:defRPr sz="3600">
                <a:solidFill>
                  <a:schemeClr val="tx2"/>
                </a:solidFill>
              </a:defRPr>
            </a:lvl1pPr>
          </a:lstStyle>
          <a:p>
            <a:pPr lvl="0"/>
            <a:r>
              <a:rPr lang="en-GB" noProof="0"/>
              <a:t>Click to edit Master title style</a:t>
            </a:r>
          </a:p>
        </p:txBody>
      </p:sp>
    </p:spTree>
    <p:extLst>
      <p:ext uri="{BB962C8B-B14F-4D97-AF65-F5344CB8AC3E}">
        <p14:creationId xmlns:p14="http://schemas.microsoft.com/office/powerpoint/2010/main" val="1522868762"/>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a:t>Click to edit Master title style</a:t>
            </a:r>
            <a:endParaRPr lang="en-GB"/>
          </a:p>
        </p:txBody>
      </p:sp>
      <p:sp>
        <p:nvSpPr>
          <p:cNvPr id="3" name="Content Placeholder 2"/>
          <p:cNvSpPr>
            <a:spLocks noGrp="1"/>
          </p:cNvSpPr>
          <p:nvPr>
            <p:ph idx="1"/>
          </p:nvPr>
        </p:nvSpPr>
        <p:spPr/>
        <p:txBody>
          <a:bodyPr/>
          <a:lstStyle>
            <a:lvl1pPr>
              <a:spcBef>
                <a:spcPct val="0"/>
              </a:spcBef>
              <a:spcAft>
                <a:spcPts val="400"/>
              </a:spcAft>
              <a:defRPr sz="1600"/>
            </a:lvl1pPr>
            <a:lvl2pPr>
              <a:spcBef>
                <a:spcPct val="0"/>
              </a:spcBef>
              <a:spcAft>
                <a:spcPts val="400"/>
              </a:spcAft>
              <a:defRPr sz="1600"/>
            </a:lvl2pPr>
            <a:lvl3pPr>
              <a:spcBef>
                <a:spcPct val="0"/>
              </a:spcBef>
              <a:spcAft>
                <a:spcPts val="400"/>
              </a:spcAft>
              <a:defRPr sz="1600"/>
            </a:lvl3pPr>
            <a:lvl4pPr>
              <a:spcBef>
                <a:spcPct val="0"/>
              </a:spcBef>
              <a:spcAft>
                <a:spcPts val="400"/>
              </a:spcAft>
              <a:defRPr sz="1600"/>
            </a:lvl4pPr>
            <a:lvl5pPr>
              <a:spcBef>
                <a:spcPct val="0"/>
              </a:spcBef>
              <a:spcAft>
                <a:spcPts val="400"/>
              </a:spcAft>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a:t>Reference text right aligned (Arial 12pt roman, black)</a:t>
            </a:r>
          </a:p>
        </p:txBody>
      </p:sp>
    </p:spTree>
    <p:extLst>
      <p:ext uri="{BB962C8B-B14F-4D97-AF65-F5344CB8AC3E}">
        <p14:creationId xmlns:p14="http://schemas.microsoft.com/office/powerpoint/2010/main" val="99122695"/>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a:t>Click to edit Master title style</a:t>
            </a:r>
            <a:endParaRPr lang="en-GB"/>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a:t>Reference text right aligned (Arial 12pt roman, black)</a:t>
            </a:r>
          </a:p>
        </p:txBody>
      </p:sp>
    </p:spTree>
    <p:extLst>
      <p:ext uri="{BB962C8B-B14F-4D97-AF65-F5344CB8AC3E}">
        <p14:creationId xmlns:p14="http://schemas.microsoft.com/office/powerpoint/2010/main" val="4098850287"/>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a:t>Click to edit Master title style</a:t>
            </a:r>
            <a:endParaRPr lang="en-GB"/>
          </a:p>
        </p:txBody>
      </p:sp>
      <p:sp>
        <p:nvSpPr>
          <p:cNvPr id="3" name="Content Placeholder 2"/>
          <p:cNvSpPr>
            <a:spLocks noGrp="1"/>
          </p:cNvSpPr>
          <p:nvPr>
            <p:ph sz="half" idx="1"/>
          </p:nvPr>
        </p:nvSpPr>
        <p:spPr>
          <a:xfrm>
            <a:off x="365124" y="1447800"/>
            <a:ext cx="4130676" cy="4500154"/>
          </a:xfrm>
        </p:spPr>
        <p:txBody>
          <a:bodyPr/>
          <a:lstStyle>
            <a:lvl1pPr>
              <a:spcBef>
                <a:spcPct val="0"/>
              </a:spcBef>
              <a:spcAft>
                <a:spcPts val="400"/>
              </a:spcAft>
              <a:defRPr sz="1600"/>
            </a:lvl1pPr>
            <a:lvl2pPr>
              <a:spcBef>
                <a:spcPct val="0"/>
              </a:spcBef>
              <a:spcAft>
                <a:spcPts val="400"/>
              </a:spcAft>
              <a:defRPr sz="1600"/>
            </a:lvl2pPr>
            <a:lvl3pPr>
              <a:spcBef>
                <a:spcPct val="0"/>
              </a:spcBef>
              <a:spcAft>
                <a:spcPts val="400"/>
              </a:spcAft>
              <a:defRPr sz="1600"/>
            </a:lvl3pPr>
            <a:lvl4pPr>
              <a:spcBef>
                <a:spcPct val="0"/>
              </a:spcBef>
              <a:spcAft>
                <a:spcPts val="400"/>
              </a:spcAft>
              <a:defRPr sz="1600"/>
            </a:lvl4pPr>
            <a:lvl5pPr>
              <a:spcBef>
                <a:spcPct val="0"/>
              </a:spcBef>
              <a:spcAft>
                <a:spcPts val="400"/>
              </a:spcAft>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447800"/>
            <a:ext cx="4130675" cy="4500154"/>
          </a:xfrm>
        </p:spPr>
        <p:txBody>
          <a:bodyPr/>
          <a:lstStyle>
            <a:lvl1pPr>
              <a:spcBef>
                <a:spcPct val="0"/>
              </a:spcBef>
              <a:spcAft>
                <a:spcPts val="400"/>
              </a:spcAft>
              <a:defRPr sz="1600"/>
            </a:lvl1pPr>
            <a:lvl2pPr>
              <a:spcBef>
                <a:spcPct val="0"/>
              </a:spcBef>
              <a:spcAft>
                <a:spcPts val="400"/>
              </a:spcAft>
              <a:defRPr sz="1600"/>
            </a:lvl2pPr>
            <a:lvl3pPr>
              <a:spcBef>
                <a:spcPct val="0"/>
              </a:spcBef>
              <a:spcAft>
                <a:spcPts val="400"/>
              </a:spcAft>
              <a:defRPr sz="1600"/>
            </a:lvl3pPr>
            <a:lvl4pPr>
              <a:spcBef>
                <a:spcPct val="0"/>
              </a:spcBef>
              <a:spcAft>
                <a:spcPts val="400"/>
              </a:spcAft>
              <a:defRPr sz="1600"/>
            </a:lvl4pPr>
            <a:lvl5pPr>
              <a:spcBef>
                <a:spcPct val="0"/>
              </a:spcBef>
              <a:spcAft>
                <a:spcPts val="400"/>
              </a:spcAft>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a:t>Footnote text left aligned (Arial 12pt roman, black)</a:t>
            </a:r>
          </a:p>
        </p:txBody>
      </p:sp>
      <p:sp>
        <p:nvSpPr>
          <p:cNvPr id="6"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a:t>Reference text right aligned (Arial 12pt roman, black)</a:t>
            </a:r>
          </a:p>
        </p:txBody>
      </p:sp>
    </p:spTree>
    <p:extLst>
      <p:ext uri="{BB962C8B-B14F-4D97-AF65-F5344CB8AC3E}">
        <p14:creationId xmlns:p14="http://schemas.microsoft.com/office/powerpoint/2010/main" val="1443658612"/>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800"/>
            </a:lvl1pPr>
          </a:lstStyle>
          <a:p>
            <a:r>
              <a:rPr lang="en-US"/>
              <a:t>Click to edit Master title style</a:t>
            </a:r>
            <a:endParaRPr lang="en-GB"/>
          </a:p>
        </p:txBody>
      </p:sp>
      <p:sp>
        <p:nvSpPr>
          <p:cNvPr id="3" name="Content Placeholder 2"/>
          <p:cNvSpPr>
            <a:spLocks noGrp="1"/>
          </p:cNvSpPr>
          <p:nvPr>
            <p:ph idx="1"/>
          </p:nvPr>
        </p:nvSpPr>
        <p:spPr/>
        <p:txBody>
          <a:bodyPr/>
          <a:lstStyle>
            <a:lvl1pPr>
              <a:spcBef>
                <a:spcPct val="0"/>
              </a:spcBef>
              <a:spcAft>
                <a:spcPts val="400"/>
              </a:spcAft>
              <a:defRPr sz="1600"/>
            </a:lvl1pPr>
            <a:lvl2pPr>
              <a:spcBef>
                <a:spcPct val="0"/>
              </a:spcBef>
              <a:spcAft>
                <a:spcPts val="400"/>
              </a:spcAft>
              <a:defRPr sz="1600"/>
            </a:lvl2pPr>
            <a:lvl3pPr>
              <a:spcBef>
                <a:spcPct val="0"/>
              </a:spcBef>
              <a:spcAft>
                <a:spcPts val="400"/>
              </a:spcAft>
              <a:defRPr sz="1600"/>
            </a:lvl3pPr>
            <a:lvl4pPr>
              <a:spcBef>
                <a:spcPct val="0"/>
              </a:spcBef>
              <a:spcAft>
                <a:spcPts val="400"/>
              </a:spcAft>
              <a:defRPr sz="1600"/>
            </a:lvl4pPr>
            <a:lvl5pPr>
              <a:spcBef>
                <a:spcPct val="0"/>
              </a:spcBef>
              <a:spcAft>
                <a:spcPts val="400"/>
              </a:spcAft>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a:t>Reference text right aligned (Arial 12pt roman, black)</a:t>
            </a:r>
          </a:p>
        </p:txBody>
      </p:sp>
    </p:spTree>
    <p:extLst>
      <p:ext uri="{BB962C8B-B14F-4D97-AF65-F5344CB8AC3E}">
        <p14:creationId xmlns:p14="http://schemas.microsoft.com/office/powerpoint/2010/main" val="1493426035"/>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800"/>
            </a:lvl1pPr>
          </a:lstStyle>
          <a:p>
            <a:r>
              <a:rPr lang="en-US"/>
              <a:t>Click to edit Master title style</a:t>
            </a:r>
            <a:endParaRPr lang="en-GB"/>
          </a:p>
        </p:txBody>
      </p:sp>
      <p:sp>
        <p:nvSpPr>
          <p:cNvPr id="3" name="Content Placeholder 2"/>
          <p:cNvSpPr>
            <a:spLocks noGrp="1"/>
          </p:cNvSpPr>
          <p:nvPr>
            <p:ph idx="1"/>
          </p:nvPr>
        </p:nvSpPr>
        <p:spPr/>
        <p:txBody>
          <a:bodyPr/>
          <a:lstStyle>
            <a:lvl1pPr>
              <a:spcBef>
                <a:spcPct val="0"/>
              </a:spcBef>
              <a:spcAft>
                <a:spcPts val="400"/>
              </a:spcAft>
              <a:defRPr sz="1600"/>
            </a:lvl1pPr>
            <a:lvl2pPr>
              <a:spcBef>
                <a:spcPct val="0"/>
              </a:spcBef>
              <a:spcAft>
                <a:spcPts val="400"/>
              </a:spcAft>
              <a:defRPr sz="1600"/>
            </a:lvl2pPr>
            <a:lvl3pPr>
              <a:spcBef>
                <a:spcPct val="0"/>
              </a:spcBef>
              <a:spcAft>
                <a:spcPts val="400"/>
              </a:spcAft>
              <a:defRPr sz="1600"/>
            </a:lvl3pPr>
            <a:lvl4pPr>
              <a:spcBef>
                <a:spcPct val="0"/>
              </a:spcBef>
              <a:spcAft>
                <a:spcPts val="400"/>
              </a:spcAft>
              <a:defRPr sz="1600"/>
            </a:lvl4pPr>
            <a:lvl5pPr>
              <a:spcBef>
                <a:spcPct val="0"/>
              </a:spcBef>
              <a:spcAft>
                <a:spcPts val="400"/>
              </a:spcAft>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a:t>Reference text right aligned (Arial 12pt roman, black)</a:t>
            </a:r>
          </a:p>
        </p:txBody>
      </p:sp>
    </p:spTree>
    <p:extLst>
      <p:ext uri="{BB962C8B-B14F-4D97-AF65-F5344CB8AC3E}">
        <p14:creationId xmlns:p14="http://schemas.microsoft.com/office/powerpoint/2010/main" val="3532625920"/>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800"/>
            </a:lvl1pPr>
          </a:lstStyle>
          <a:p>
            <a:r>
              <a:rPr lang="en-US"/>
              <a:t>Click to edit Master title style</a:t>
            </a:r>
            <a:endParaRPr lang="en-GB"/>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a:t>Reference text right aligned (Arial 12pt roman, black)</a:t>
            </a:r>
          </a:p>
        </p:txBody>
      </p:sp>
    </p:spTree>
    <p:extLst>
      <p:ext uri="{BB962C8B-B14F-4D97-AF65-F5344CB8AC3E}">
        <p14:creationId xmlns:p14="http://schemas.microsoft.com/office/powerpoint/2010/main" val="2133937886"/>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4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800"/>
            </a:lvl1pPr>
          </a:lstStyle>
          <a:p>
            <a:r>
              <a:rPr lang="en-US"/>
              <a:t>Click to edit Master title style</a:t>
            </a:r>
            <a:endParaRPr lang="en-GB"/>
          </a:p>
        </p:txBody>
      </p:sp>
      <p:sp>
        <p:nvSpPr>
          <p:cNvPr id="3" name="Content Placeholder 2"/>
          <p:cNvSpPr>
            <a:spLocks noGrp="1"/>
          </p:cNvSpPr>
          <p:nvPr>
            <p:ph sz="half" idx="1"/>
          </p:nvPr>
        </p:nvSpPr>
        <p:spPr>
          <a:xfrm>
            <a:off x="365124" y="1447800"/>
            <a:ext cx="4130676" cy="4500154"/>
          </a:xfrm>
        </p:spPr>
        <p:txBody>
          <a:bodyPr/>
          <a:lstStyle>
            <a:lvl1pPr>
              <a:spcBef>
                <a:spcPct val="0"/>
              </a:spcBef>
              <a:spcAft>
                <a:spcPts val="400"/>
              </a:spcAft>
              <a:defRPr sz="1600"/>
            </a:lvl1pPr>
            <a:lvl2pPr>
              <a:spcBef>
                <a:spcPct val="0"/>
              </a:spcBef>
              <a:spcAft>
                <a:spcPts val="400"/>
              </a:spcAft>
              <a:defRPr sz="1600"/>
            </a:lvl2pPr>
            <a:lvl3pPr>
              <a:spcBef>
                <a:spcPct val="0"/>
              </a:spcBef>
              <a:spcAft>
                <a:spcPts val="400"/>
              </a:spcAft>
              <a:defRPr sz="1600"/>
            </a:lvl3pPr>
            <a:lvl4pPr>
              <a:spcBef>
                <a:spcPct val="0"/>
              </a:spcBef>
              <a:spcAft>
                <a:spcPts val="400"/>
              </a:spcAft>
              <a:defRPr sz="1600"/>
            </a:lvl4pPr>
            <a:lvl5pPr>
              <a:spcBef>
                <a:spcPct val="0"/>
              </a:spcBef>
              <a:spcAft>
                <a:spcPts val="400"/>
              </a:spcAft>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447800"/>
            <a:ext cx="4130675" cy="4500154"/>
          </a:xfrm>
        </p:spPr>
        <p:txBody>
          <a:bodyPr/>
          <a:lstStyle>
            <a:lvl1pPr>
              <a:spcBef>
                <a:spcPct val="0"/>
              </a:spcBef>
              <a:spcAft>
                <a:spcPts val="400"/>
              </a:spcAft>
              <a:defRPr sz="1600"/>
            </a:lvl1pPr>
            <a:lvl2pPr>
              <a:spcBef>
                <a:spcPct val="0"/>
              </a:spcBef>
              <a:spcAft>
                <a:spcPts val="400"/>
              </a:spcAft>
              <a:defRPr sz="1600"/>
            </a:lvl2pPr>
            <a:lvl3pPr>
              <a:spcBef>
                <a:spcPct val="0"/>
              </a:spcBef>
              <a:spcAft>
                <a:spcPts val="400"/>
              </a:spcAft>
              <a:defRPr sz="1600"/>
            </a:lvl3pPr>
            <a:lvl4pPr>
              <a:spcBef>
                <a:spcPct val="0"/>
              </a:spcBef>
              <a:spcAft>
                <a:spcPts val="400"/>
              </a:spcAft>
              <a:defRPr sz="1600"/>
            </a:lvl4pPr>
            <a:lvl5pPr>
              <a:spcBef>
                <a:spcPct val="0"/>
              </a:spcBef>
              <a:spcAft>
                <a:spcPts val="400"/>
              </a:spcAft>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a:t>Footnote text left aligned (Arial 12pt roman, black)</a:t>
            </a:r>
          </a:p>
        </p:txBody>
      </p:sp>
      <p:sp>
        <p:nvSpPr>
          <p:cNvPr id="6"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a:t>Reference text right aligned (Arial 12pt roman, black)</a:t>
            </a:r>
          </a:p>
        </p:txBody>
      </p:sp>
    </p:spTree>
    <p:extLst>
      <p:ext uri="{BB962C8B-B14F-4D97-AF65-F5344CB8AC3E}">
        <p14:creationId xmlns:p14="http://schemas.microsoft.com/office/powerpoint/2010/main" val="2975472542"/>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0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lvl1pPr>
              <a:spcBef>
                <a:spcPct val="0"/>
              </a:spcBef>
              <a:spcAft>
                <a:spcPts val="400"/>
              </a:spcAft>
              <a:defRPr/>
            </a:lvl1pPr>
            <a:lvl2pPr>
              <a:spcBef>
                <a:spcPct val="0"/>
              </a:spcBef>
              <a:spcAft>
                <a:spcPts val="400"/>
              </a:spcAft>
              <a:defRPr/>
            </a:lvl2pPr>
            <a:lvl3pPr>
              <a:spcBef>
                <a:spcPct val="0"/>
              </a:spcBef>
              <a:spcAft>
                <a:spcPts val="400"/>
              </a:spcAft>
              <a:defRPr/>
            </a:lvl3pPr>
            <a:lvl4pPr>
              <a:spcBef>
                <a:spcPct val="0"/>
              </a:spcBef>
              <a:spcAft>
                <a:spcPts val="400"/>
              </a:spcAft>
              <a:defRPr/>
            </a:lvl4pPr>
            <a:lvl5pPr>
              <a:spcBef>
                <a:spcPct val="0"/>
              </a:spcBef>
              <a:spcAft>
                <a:spcPts val="4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a:t>Reference text right aligned (Arial 12pt roman, black)</a:t>
            </a:r>
          </a:p>
        </p:txBody>
      </p:sp>
    </p:spTree>
    <p:extLst>
      <p:ext uri="{BB962C8B-B14F-4D97-AF65-F5344CB8AC3E}">
        <p14:creationId xmlns:p14="http://schemas.microsoft.com/office/powerpoint/2010/main" val="2172134397"/>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a:t>Reference text right aligned (Arial 12pt roman, black)</a:t>
            </a:r>
          </a:p>
        </p:txBody>
      </p:sp>
    </p:spTree>
    <p:extLst>
      <p:ext uri="{BB962C8B-B14F-4D97-AF65-F5344CB8AC3E}">
        <p14:creationId xmlns:p14="http://schemas.microsoft.com/office/powerpoint/2010/main" val="3025839344"/>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5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365124" y="1447800"/>
            <a:ext cx="4130676" cy="4500154"/>
          </a:xfrm>
        </p:spPr>
        <p:txBody>
          <a:bodyPr/>
          <a:lstStyle>
            <a:lvl1pPr>
              <a:spcBef>
                <a:spcPct val="0"/>
              </a:spcBef>
              <a:spcAft>
                <a:spcPts val="400"/>
              </a:spcAft>
              <a:defRPr sz="1800"/>
            </a:lvl1pPr>
            <a:lvl2pPr>
              <a:spcBef>
                <a:spcPct val="0"/>
              </a:spcBef>
              <a:spcAft>
                <a:spcPts val="400"/>
              </a:spcAft>
              <a:defRPr sz="1800"/>
            </a:lvl2pPr>
            <a:lvl3pPr>
              <a:spcBef>
                <a:spcPct val="0"/>
              </a:spcBef>
              <a:spcAft>
                <a:spcPts val="400"/>
              </a:spcAft>
              <a:defRPr sz="1800"/>
            </a:lvl3pPr>
            <a:lvl4pPr>
              <a:spcBef>
                <a:spcPct val="0"/>
              </a:spcBef>
              <a:spcAft>
                <a:spcPts val="400"/>
              </a:spcAft>
              <a:defRPr sz="1800"/>
            </a:lvl4pPr>
            <a:lvl5pPr>
              <a:spcBef>
                <a:spcPct val="0"/>
              </a:spcBef>
              <a:spcAft>
                <a:spcPts val="400"/>
              </a:spcAft>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447800"/>
            <a:ext cx="4130675" cy="4500154"/>
          </a:xfrm>
        </p:spPr>
        <p:txBody>
          <a:bodyPr/>
          <a:lstStyle>
            <a:lvl1pPr>
              <a:spcBef>
                <a:spcPct val="0"/>
              </a:spcBef>
              <a:spcAft>
                <a:spcPts val="400"/>
              </a:spcAft>
              <a:defRPr sz="1800"/>
            </a:lvl1pPr>
            <a:lvl2pPr>
              <a:spcBef>
                <a:spcPct val="0"/>
              </a:spcBef>
              <a:spcAft>
                <a:spcPts val="400"/>
              </a:spcAft>
              <a:defRPr sz="1800"/>
            </a:lvl2pPr>
            <a:lvl3pPr>
              <a:spcBef>
                <a:spcPct val="0"/>
              </a:spcBef>
              <a:spcAft>
                <a:spcPts val="400"/>
              </a:spcAft>
              <a:defRPr sz="1800"/>
            </a:lvl3pPr>
            <a:lvl4pPr>
              <a:spcBef>
                <a:spcPct val="0"/>
              </a:spcBef>
              <a:spcAft>
                <a:spcPts val="400"/>
              </a:spcAft>
              <a:defRPr sz="1800"/>
            </a:lvl4pPr>
            <a:lvl5pPr>
              <a:spcBef>
                <a:spcPct val="0"/>
              </a:spcBef>
              <a:spcAft>
                <a:spcPts val="400"/>
              </a:spcAft>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a:t>Footnote text left aligned (Arial 12pt roman, black)</a:t>
            </a:r>
          </a:p>
        </p:txBody>
      </p:sp>
      <p:sp>
        <p:nvSpPr>
          <p:cNvPr id="6"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a:t>Reference text right aligned (Arial 12pt roman, black)</a:t>
            </a:r>
          </a:p>
        </p:txBody>
      </p:sp>
    </p:spTree>
    <p:extLst>
      <p:ext uri="{BB962C8B-B14F-4D97-AF65-F5344CB8AC3E}">
        <p14:creationId xmlns:p14="http://schemas.microsoft.com/office/powerpoint/2010/main" val="1426874633"/>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19_Title Slide">
    <p:spTree>
      <p:nvGrpSpPr>
        <p:cNvPr id="1" name=""/>
        <p:cNvGrpSpPr/>
        <p:nvPr/>
      </p:nvGrpSpPr>
      <p:grpSpPr>
        <a:xfrm>
          <a:off x="0" y="0"/>
          <a:ext cx="0" cy="0"/>
          <a:chOff x="0" y="0"/>
          <a:chExt cx="0" cy="0"/>
        </a:xfrm>
      </p:grpSpPr>
      <p:sp>
        <p:nvSpPr>
          <p:cNvPr id="6" name="Rectangle 5"/>
          <p:cNvSpPr/>
          <p:nvPr userDrawn="1"/>
        </p:nvSpPr>
        <p:spPr>
          <a:xfrm>
            <a:off x="0" y="1"/>
            <a:ext cx="9144000" cy="1474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63636"/>
              </a:solidFill>
            </a:endParaRPr>
          </a:p>
        </p:txBody>
      </p:sp>
      <p:pic>
        <p:nvPicPr>
          <p:cNvPr id="7" name="Picture 6" descr="LILLY_LOGO.jpg"/>
          <p:cNvPicPr>
            <a:picLocks noChangeAspect="1"/>
          </p:cNvPicPr>
          <p:nvPr userDrawn="1"/>
        </p:nvPicPr>
        <p:blipFill>
          <a:blip r:embed="rId2"/>
          <a:stretch>
            <a:fillRect/>
          </a:stretch>
        </p:blipFill>
        <p:spPr>
          <a:xfrm>
            <a:off x="8145940" y="6368413"/>
            <a:ext cx="633977" cy="345152"/>
          </a:xfrm>
          <a:prstGeom prst="rect">
            <a:avLst/>
          </a:prstGeom>
        </p:spPr>
      </p:pic>
      <p:sp>
        <p:nvSpPr>
          <p:cNvPr id="8" name="Subtitle 2"/>
          <p:cNvSpPr txBox="1"/>
          <p:nvPr userDrawn="1"/>
        </p:nvSpPr>
        <p:spPr>
          <a:xfrm>
            <a:off x="965200" y="6174851"/>
            <a:ext cx="7088621" cy="532364"/>
          </a:xfrm>
          <a:prstGeom prst="rect">
            <a:avLst/>
          </a:prstGeom>
        </p:spPr>
        <p:txBody>
          <a:bodyPr vert="horz" lIns="91440" tIns="45720" rIns="91440" bIns="45720" rtlCol="0" anchor="b">
            <a:normAutofit/>
          </a:bodyPr>
          <a:lstStyle/>
          <a:p>
            <a:pPr algn="r">
              <a:spcBef>
                <a:spcPct val="20000"/>
              </a:spcBef>
              <a:buFont typeface="Arial"/>
              <a:buNone/>
              <a:defRPr/>
            </a:pPr>
            <a:r>
              <a:rPr lang="zh-CN" sz="1100" b="1" i="0" u="none" strike="noStrike" cap="none" baseline="0">
                <a:solidFill>
                  <a:srgbClr val="4D4D4D"/>
                </a:solidFill>
                <a:effectLst/>
                <a:uFillTx/>
                <a:ea typeface="SimSun"/>
              </a:rPr>
              <a:t>礼来公司资助。</a:t>
            </a:r>
          </a:p>
          <a:p>
            <a:pPr algn="r">
              <a:spcBef>
                <a:spcPct val="20000"/>
              </a:spcBef>
              <a:buFont typeface="Arial"/>
              <a:buNone/>
              <a:defRPr/>
            </a:pPr>
            <a:r>
              <a:rPr lang="zh-CN" sz="1000" b="0" i="0" u="none" strike="noStrike" cap="none" baseline="0">
                <a:solidFill>
                  <a:srgbClr val="363636"/>
                </a:solidFill>
                <a:effectLst/>
                <a:uFillTx/>
                <a:ea typeface="SimSun"/>
              </a:rPr>
              <a:t> 礼来公司未影响本次发布的内容</a:t>
            </a:r>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rcRect l="21933" r="21933" b="24601"/>
          <a:stretch>
            <a:fillRect/>
          </a:stretch>
        </p:blipFill>
        <p:spPr>
          <a:xfrm>
            <a:off x="313531" y="6108700"/>
            <a:ext cx="520578" cy="654139"/>
          </a:xfrm>
          <a:prstGeom prst="rect">
            <a:avLst/>
          </a:prstGeom>
        </p:spPr>
      </p:pic>
      <p:pic>
        <p:nvPicPr>
          <p:cNvPr id="10" name="Picture 9"/>
          <p:cNvPicPr>
            <a:picLocks noChangeAspect="1"/>
          </p:cNvPicPr>
          <p:nvPr userDrawn="1"/>
        </p:nvPicPr>
        <p:blipFill>
          <a:blip r:embed="rId4">
            <a:extLst>
              <a:ext uri="{28A0092B-C50C-407E-A947-70E740481C1C}">
                <a14:useLocalDpi xmlns:a14="http://schemas.microsoft.com/office/drawing/2010/main" val="0"/>
              </a:ext>
            </a:extLst>
          </a:blip>
          <a:srcRect t="84401"/>
          <a:stretch>
            <a:fillRect/>
          </a:stretch>
        </p:blipFill>
        <p:spPr>
          <a:xfrm>
            <a:off x="854373" y="6285233"/>
            <a:ext cx="1500059" cy="218903"/>
          </a:xfrm>
          <a:prstGeom prst="rect">
            <a:avLst/>
          </a:prstGeom>
        </p:spPr>
      </p:pic>
      <p:cxnSp>
        <p:nvCxnSpPr>
          <p:cNvPr id="11" name="Straight Connector 10"/>
          <p:cNvCxnSpPr/>
          <p:nvPr userDrawn="1"/>
        </p:nvCxnSpPr>
        <p:spPr>
          <a:xfrm>
            <a:off x="0" y="6019800"/>
            <a:ext cx="9144000" cy="0"/>
          </a:xfrm>
          <a:prstGeom prst="line">
            <a:avLst/>
          </a:prstGeom>
          <a:ln w="28575">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0" y="1474220"/>
            <a:ext cx="91440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3074" name="Rectangle 2"/>
          <p:cNvSpPr>
            <a:spLocks noGrp="1" noChangeArrowheads="1"/>
          </p:cNvSpPr>
          <p:nvPr>
            <p:ph type="ctrTitle" hasCustomPrompt="1"/>
          </p:nvPr>
        </p:nvSpPr>
        <p:spPr>
          <a:xfrm>
            <a:off x="365124" y="165101"/>
            <a:ext cx="8413751" cy="1206500"/>
          </a:xfrm>
        </p:spPr>
        <p:txBody>
          <a:bodyPr bIns="45720"/>
          <a:lstStyle>
            <a:lvl1pPr algn="l">
              <a:defRPr sz="3600">
                <a:solidFill>
                  <a:schemeClr val="tx2"/>
                </a:solidFill>
              </a:defRPr>
            </a:lvl1pPr>
          </a:lstStyle>
          <a:p>
            <a:pPr lvl="0"/>
            <a:r>
              <a:rPr lang="en-US"/>
              <a:t>GI SLIDE DECK 2017</a:t>
            </a:r>
            <a:br>
              <a:rPr lang="en-US"/>
            </a:br>
            <a:r>
              <a:rPr lang="en-US" sz="2800" b="0"/>
              <a:t>Selected abstracts from:</a:t>
            </a:r>
            <a:endParaRPr lang="en-GB" noProof="0"/>
          </a:p>
        </p:txBody>
      </p:sp>
      <p:sp>
        <p:nvSpPr>
          <p:cNvPr id="4" name="Rectangle 3"/>
          <p:cNvSpPr/>
          <p:nvPr userDrawn="1"/>
        </p:nvSpPr>
        <p:spPr>
          <a:xfrm>
            <a:off x="1605767" y="1692096"/>
            <a:ext cx="5908517" cy="762762"/>
          </a:xfrm>
          <a:prstGeom prst="rect">
            <a:avLst/>
          </a:prstGeom>
        </p:spPr>
        <p:txBody>
          <a:bodyPr wrap="square">
            <a:spAutoFit/>
          </a:bodyPr>
          <a:lstStyle/>
          <a:p>
            <a:pPr algn="ctr"/>
            <a:r>
              <a:rPr lang="zh-CN" sz="2400" b="1" i="0" u="none" strike="noStrike" cap="none" baseline="0">
                <a:solidFill>
                  <a:srgbClr val="FFFFFF"/>
                </a:solidFill>
                <a:effectLst/>
                <a:uFillTx/>
                <a:ea typeface="SimSun"/>
              </a:rPr>
              <a:t>ESMO 2017 大会</a:t>
            </a:r>
          </a:p>
          <a:p>
            <a:pPr marL="0" marR="0" indent="0" algn="ctr" defTabSz="914400" rtl="0" eaLnBrk="1" fontAlgn="base" latinLnBrk="0" hangingPunct="1">
              <a:lnSpc>
                <a:spcPct val="100000"/>
              </a:lnSpc>
              <a:spcBef>
                <a:spcPct val="0"/>
              </a:spcBef>
              <a:spcAft>
                <a:spcPct val="0"/>
              </a:spcAft>
              <a:buClrTx/>
              <a:buSzTx/>
              <a:buFontTx/>
              <a:buNone/>
              <a:defRPr/>
            </a:pPr>
            <a:r>
              <a:rPr lang="zh-CN" sz="2000" b="0" i="0" u="none" strike="noStrike" cap="none" baseline="0">
                <a:solidFill>
                  <a:srgbClr val="FFFFFF"/>
                </a:solidFill>
                <a:effectLst/>
                <a:uFillTx/>
                <a:ea typeface="SimSun"/>
              </a:rPr>
              <a:t>2017 年 9 月 8 日 – 12 日 | 西班牙马德里</a:t>
            </a:r>
          </a:p>
        </p:txBody>
      </p:sp>
    </p:spTree>
    <p:extLst>
      <p:ext uri="{BB962C8B-B14F-4D97-AF65-F5344CB8AC3E}">
        <p14:creationId xmlns:p14="http://schemas.microsoft.com/office/powerpoint/2010/main" val="2701780930"/>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a:t>Click to edit Master title style</a:t>
            </a:r>
            <a:endParaRPr lang="en-GB"/>
          </a:p>
        </p:txBody>
      </p:sp>
      <p:sp>
        <p:nvSpPr>
          <p:cNvPr id="3" name="Content Placeholder 2"/>
          <p:cNvSpPr>
            <a:spLocks noGrp="1"/>
          </p:cNvSpPr>
          <p:nvPr>
            <p:ph idx="1"/>
          </p:nvPr>
        </p:nvSpPr>
        <p:spPr/>
        <p:txBody>
          <a:bodyPr/>
          <a:lstStyle>
            <a:lvl1pPr>
              <a:spcBef>
                <a:spcPct val="0"/>
              </a:spcBef>
              <a:spcAft>
                <a:spcPts val="400"/>
              </a:spcAft>
              <a:defRPr sz="1600"/>
            </a:lvl1pPr>
            <a:lvl2pPr>
              <a:spcBef>
                <a:spcPct val="0"/>
              </a:spcBef>
              <a:spcAft>
                <a:spcPts val="400"/>
              </a:spcAft>
              <a:defRPr sz="1600"/>
            </a:lvl2pPr>
            <a:lvl3pPr>
              <a:spcBef>
                <a:spcPct val="0"/>
              </a:spcBef>
              <a:spcAft>
                <a:spcPts val="400"/>
              </a:spcAft>
              <a:defRPr sz="1600"/>
            </a:lvl3pPr>
            <a:lvl4pPr>
              <a:spcBef>
                <a:spcPct val="0"/>
              </a:spcBef>
              <a:spcAft>
                <a:spcPts val="400"/>
              </a:spcAft>
              <a:defRPr sz="1600"/>
            </a:lvl4pPr>
            <a:lvl5pPr>
              <a:spcBef>
                <a:spcPct val="0"/>
              </a:spcBef>
              <a:spcAft>
                <a:spcPts val="400"/>
              </a:spcAft>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a:t>Reference text right aligned (Arial 12pt roman, black)</a:t>
            </a:r>
          </a:p>
        </p:txBody>
      </p:sp>
    </p:spTree>
    <p:extLst>
      <p:ext uri="{BB962C8B-B14F-4D97-AF65-F5344CB8AC3E}">
        <p14:creationId xmlns:p14="http://schemas.microsoft.com/office/powerpoint/2010/main" val="1887662413"/>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a:t>Click to edit Master title style</a:t>
            </a:r>
            <a:endParaRPr lang="en-GB"/>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a:t>Reference text right aligned (Arial 12pt roman, black)</a:t>
            </a:r>
          </a:p>
        </p:txBody>
      </p:sp>
    </p:spTree>
    <p:extLst>
      <p:ext uri="{BB962C8B-B14F-4D97-AF65-F5344CB8AC3E}">
        <p14:creationId xmlns:p14="http://schemas.microsoft.com/office/powerpoint/2010/main" val="4037298711"/>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6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a:t>Click to edit Master title style</a:t>
            </a:r>
            <a:endParaRPr lang="en-GB"/>
          </a:p>
        </p:txBody>
      </p:sp>
      <p:sp>
        <p:nvSpPr>
          <p:cNvPr id="3" name="Content Placeholder 2"/>
          <p:cNvSpPr>
            <a:spLocks noGrp="1"/>
          </p:cNvSpPr>
          <p:nvPr>
            <p:ph sz="half" idx="1"/>
          </p:nvPr>
        </p:nvSpPr>
        <p:spPr>
          <a:xfrm>
            <a:off x="365124" y="1447800"/>
            <a:ext cx="4130676" cy="4500154"/>
          </a:xfrm>
        </p:spPr>
        <p:txBody>
          <a:bodyPr/>
          <a:lstStyle>
            <a:lvl1pPr>
              <a:spcBef>
                <a:spcPct val="0"/>
              </a:spcBef>
              <a:spcAft>
                <a:spcPts val="400"/>
              </a:spcAft>
              <a:defRPr sz="1600"/>
            </a:lvl1pPr>
            <a:lvl2pPr>
              <a:spcBef>
                <a:spcPct val="0"/>
              </a:spcBef>
              <a:spcAft>
                <a:spcPts val="400"/>
              </a:spcAft>
              <a:defRPr sz="1600"/>
            </a:lvl2pPr>
            <a:lvl3pPr>
              <a:spcBef>
                <a:spcPct val="0"/>
              </a:spcBef>
              <a:spcAft>
                <a:spcPts val="400"/>
              </a:spcAft>
              <a:defRPr sz="1600"/>
            </a:lvl3pPr>
            <a:lvl4pPr>
              <a:spcBef>
                <a:spcPct val="0"/>
              </a:spcBef>
              <a:spcAft>
                <a:spcPts val="400"/>
              </a:spcAft>
              <a:defRPr sz="1600"/>
            </a:lvl4pPr>
            <a:lvl5pPr>
              <a:spcBef>
                <a:spcPct val="0"/>
              </a:spcBef>
              <a:spcAft>
                <a:spcPts val="400"/>
              </a:spcAft>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447800"/>
            <a:ext cx="4130675" cy="4500154"/>
          </a:xfrm>
        </p:spPr>
        <p:txBody>
          <a:bodyPr/>
          <a:lstStyle>
            <a:lvl1pPr>
              <a:spcBef>
                <a:spcPct val="0"/>
              </a:spcBef>
              <a:spcAft>
                <a:spcPts val="400"/>
              </a:spcAft>
              <a:defRPr sz="1600"/>
            </a:lvl1pPr>
            <a:lvl2pPr>
              <a:spcBef>
                <a:spcPct val="0"/>
              </a:spcBef>
              <a:spcAft>
                <a:spcPts val="400"/>
              </a:spcAft>
              <a:defRPr sz="1600"/>
            </a:lvl2pPr>
            <a:lvl3pPr>
              <a:spcBef>
                <a:spcPct val="0"/>
              </a:spcBef>
              <a:spcAft>
                <a:spcPts val="400"/>
              </a:spcAft>
              <a:defRPr sz="1600"/>
            </a:lvl3pPr>
            <a:lvl4pPr>
              <a:spcBef>
                <a:spcPct val="0"/>
              </a:spcBef>
              <a:spcAft>
                <a:spcPts val="400"/>
              </a:spcAft>
              <a:defRPr sz="1600"/>
            </a:lvl4pPr>
            <a:lvl5pPr>
              <a:spcBef>
                <a:spcPct val="0"/>
              </a:spcBef>
              <a:spcAft>
                <a:spcPts val="400"/>
              </a:spcAft>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a:t>Footnote text left aligned (Arial 12pt roman, black)</a:t>
            </a:r>
          </a:p>
        </p:txBody>
      </p:sp>
      <p:sp>
        <p:nvSpPr>
          <p:cNvPr id="6"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a:t>Reference text right aligned (Arial 12pt roman, black)</a:t>
            </a:r>
          </a:p>
        </p:txBody>
      </p:sp>
    </p:spTree>
    <p:extLst>
      <p:ext uri="{BB962C8B-B14F-4D97-AF65-F5344CB8AC3E}">
        <p14:creationId xmlns:p14="http://schemas.microsoft.com/office/powerpoint/2010/main" val="2269856723"/>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20_Title Slide">
    <p:spTree>
      <p:nvGrpSpPr>
        <p:cNvPr id="1" name=""/>
        <p:cNvGrpSpPr/>
        <p:nvPr/>
      </p:nvGrpSpPr>
      <p:grpSpPr>
        <a:xfrm>
          <a:off x="0" y="0"/>
          <a:ext cx="0" cy="0"/>
          <a:chOff x="0" y="0"/>
          <a:chExt cx="0" cy="0"/>
        </a:xfrm>
      </p:grpSpPr>
      <p:sp>
        <p:nvSpPr>
          <p:cNvPr id="6" name="Rectangle 5"/>
          <p:cNvSpPr/>
          <p:nvPr userDrawn="1"/>
        </p:nvSpPr>
        <p:spPr>
          <a:xfrm>
            <a:off x="0" y="1"/>
            <a:ext cx="9144000" cy="1474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63636"/>
              </a:solidFill>
            </a:endParaRPr>
          </a:p>
        </p:txBody>
      </p:sp>
      <p:pic>
        <p:nvPicPr>
          <p:cNvPr id="7" name="Picture 6" descr="LILLY_LOGO.jpg"/>
          <p:cNvPicPr>
            <a:picLocks noChangeAspect="1"/>
          </p:cNvPicPr>
          <p:nvPr userDrawn="1"/>
        </p:nvPicPr>
        <p:blipFill>
          <a:blip r:embed="rId2"/>
          <a:stretch>
            <a:fillRect/>
          </a:stretch>
        </p:blipFill>
        <p:spPr>
          <a:xfrm>
            <a:off x="8145940" y="6368413"/>
            <a:ext cx="633977" cy="345152"/>
          </a:xfrm>
          <a:prstGeom prst="rect">
            <a:avLst/>
          </a:prstGeom>
        </p:spPr>
      </p:pic>
      <p:sp>
        <p:nvSpPr>
          <p:cNvPr id="8" name="Subtitle 2"/>
          <p:cNvSpPr txBox="1"/>
          <p:nvPr userDrawn="1"/>
        </p:nvSpPr>
        <p:spPr>
          <a:xfrm>
            <a:off x="965200" y="6174851"/>
            <a:ext cx="7088621" cy="532364"/>
          </a:xfrm>
          <a:prstGeom prst="rect">
            <a:avLst/>
          </a:prstGeom>
        </p:spPr>
        <p:txBody>
          <a:bodyPr vert="horz" lIns="91440" tIns="45720" rIns="91440" bIns="45720" rtlCol="0" anchor="b">
            <a:normAutofit/>
          </a:bodyPr>
          <a:lstStyle/>
          <a:p>
            <a:pPr algn="r">
              <a:spcBef>
                <a:spcPct val="20000"/>
              </a:spcBef>
              <a:buFont typeface="Arial"/>
              <a:buNone/>
              <a:defRPr/>
            </a:pPr>
            <a:r>
              <a:rPr lang="zh-CN" sz="1100" b="1" i="0" u="none" strike="noStrike" cap="none" baseline="0">
                <a:solidFill>
                  <a:srgbClr val="4D4D4D"/>
                </a:solidFill>
                <a:effectLst/>
                <a:uFillTx/>
                <a:ea typeface="SimSun"/>
              </a:rPr>
              <a:t>礼来公司资助。</a:t>
            </a:r>
          </a:p>
          <a:p>
            <a:pPr algn="r">
              <a:spcBef>
                <a:spcPct val="20000"/>
              </a:spcBef>
              <a:buFont typeface="Arial"/>
              <a:buNone/>
              <a:defRPr/>
            </a:pPr>
            <a:r>
              <a:rPr lang="zh-CN" sz="1000" b="0" i="0" u="none" strike="noStrike" cap="none" baseline="0">
                <a:solidFill>
                  <a:srgbClr val="363636"/>
                </a:solidFill>
                <a:effectLst/>
                <a:uFillTx/>
                <a:ea typeface="SimSun"/>
              </a:rPr>
              <a:t> 礼来公司未影响本次发布的内容</a:t>
            </a:r>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rcRect l="21933" r="21933" b="24601"/>
          <a:stretch>
            <a:fillRect/>
          </a:stretch>
        </p:blipFill>
        <p:spPr>
          <a:xfrm>
            <a:off x="313531" y="6108700"/>
            <a:ext cx="520578" cy="654139"/>
          </a:xfrm>
          <a:prstGeom prst="rect">
            <a:avLst/>
          </a:prstGeom>
        </p:spPr>
      </p:pic>
      <p:pic>
        <p:nvPicPr>
          <p:cNvPr id="10" name="Picture 9"/>
          <p:cNvPicPr>
            <a:picLocks noChangeAspect="1"/>
          </p:cNvPicPr>
          <p:nvPr userDrawn="1"/>
        </p:nvPicPr>
        <p:blipFill>
          <a:blip r:embed="rId4">
            <a:extLst>
              <a:ext uri="{28A0092B-C50C-407E-A947-70E740481C1C}">
                <a14:useLocalDpi xmlns:a14="http://schemas.microsoft.com/office/drawing/2010/main" val="0"/>
              </a:ext>
            </a:extLst>
          </a:blip>
          <a:srcRect t="84401"/>
          <a:stretch>
            <a:fillRect/>
          </a:stretch>
        </p:blipFill>
        <p:spPr>
          <a:xfrm>
            <a:off x="854373" y="6285233"/>
            <a:ext cx="1500059" cy="218903"/>
          </a:xfrm>
          <a:prstGeom prst="rect">
            <a:avLst/>
          </a:prstGeom>
        </p:spPr>
      </p:pic>
      <p:cxnSp>
        <p:nvCxnSpPr>
          <p:cNvPr id="11" name="Straight Connector 10"/>
          <p:cNvCxnSpPr/>
          <p:nvPr userDrawn="1"/>
        </p:nvCxnSpPr>
        <p:spPr>
          <a:xfrm>
            <a:off x="0" y="6019800"/>
            <a:ext cx="9144000" cy="0"/>
          </a:xfrm>
          <a:prstGeom prst="line">
            <a:avLst/>
          </a:prstGeom>
          <a:ln w="28575">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0" y="1474220"/>
            <a:ext cx="91440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3074" name="Rectangle 2"/>
          <p:cNvSpPr>
            <a:spLocks noGrp="1" noChangeArrowheads="1"/>
          </p:cNvSpPr>
          <p:nvPr>
            <p:ph type="ctrTitle"/>
          </p:nvPr>
        </p:nvSpPr>
        <p:spPr>
          <a:xfrm>
            <a:off x="365124" y="165101"/>
            <a:ext cx="8413751" cy="1206500"/>
          </a:xfrm>
        </p:spPr>
        <p:txBody>
          <a:bodyPr bIns="45720"/>
          <a:lstStyle>
            <a:lvl1pPr algn="l">
              <a:defRPr sz="3600">
                <a:solidFill>
                  <a:schemeClr val="tx2"/>
                </a:solidFill>
              </a:defRPr>
            </a:lvl1pPr>
          </a:lstStyle>
          <a:p>
            <a:pPr lvl="0"/>
            <a:r>
              <a:rPr lang="en-GB" noProof="0"/>
              <a:t>Click to edit Master title style</a:t>
            </a:r>
          </a:p>
        </p:txBody>
      </p:sp>
    </p:spTree>
    <p:extLst>
      <p:ext uri="{BB962C8B-B14F-4D97-AF65-F5344CB8AC3E}">
        <p14:creationId xmlns:p14="http://schemas.microsoft.com/office/powerpoint/2010/main" val="3637115050"/>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800"/>
            </a:lvl1pPr>
          </a:lstStyle>
          <a:p>
            <a:r>
              <a:rPr lang="en-US"/>
              <a:t>Click to edit Master title style</a:t>
            </a:r>
            <a:endParaRPr lang="en-GB"/>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a:t>Reference text right aligned (Arial 12pt roman, black)</a:t>
            </a:r>
          </a:p>
        </p:txBody>
      </p:sp>
    </p:spTree>
    <p:extLst>
      <p:ext uri="{BB962C8B-B14F-4D97-AF65-F5344CB8AC3E}">
        <p14:creationId xmlns:p14="http://schemas.microsoft.com/office/powerpoint/2010/main" val="396146776"/>
      </p:ext>
    </p:extLst>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a:t>Click to edit Master title style</a:t>
            </a:r>
            <a:endParaRPr lang="en-GB"/>
          </a:p>
        </p:txBody>
      </p:sp>
      <p:sp>
        <p:nvSpPr>
          <p:cNvPr id="3" name="Content Placeholder 2"/>
          <p:cNvSpPr>
            <a:spLocks noGrp="1"/>
          </p:cNvSpPr>
          <p:nvPr>
            <p:ph idx="1"/>
          </p:nvPr>
        </p:nvSpPr>
        <p:spPr/>
        <p:txBody>
          <a:bodyPr/>
          <a:lstStyle>
            <a:lvl1pPr>
              <a:spcBef>
                <a:spcPct val="0"/>
              </a:spcBef>
              <a:spcAft>
                <a:spcPts val="400"/>
              </a:spcAft>
              <a:defRPr sz="1600"/>
            </a:lvl1pPr>
            <a:lvl2pPr>
              <a:spcBef>
                <a:spcPct val="0"/>
              </a:spcBef>
              <a:spcAft>
                <a:spcPts val="400"/>
              </a:spcAft>
              <a:defRPr sz="1600"/>
            </a:lvl2pPr>
            <a:lvl3pPr>
              <a:spcBef>
                <a:spcPct val="0"/>
              </a:spcBef>
              <a:spcAft>
                <a:spcPts val="400"/>
              </a:spcAft>
              <a:defRPr sz="1600"/>
            </a:lvl3pPr>
            <a:lvl4pPr>
              <a:spcBef>
                <a:spcPct val="0"/>
              </a:spcBef>
              <a:spcAft>
                <a:spcPts val="400"/>
              </a:spcAft>
              <a:defRPr sz="1600"/>
            </a:lvl4pPr>
            <a:lvl5pPr>
              <a:spcBef>
                <a:spcPct val="0"/>
              </a:spcBef>
              <a:spcAft>
                <a:spcPts val="400"/>
              </a:spcAft>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a:t>Reference text right aligned (Arial 12pt roman, black)</a:t>
            </a:r>
          </a:p>
        </p:txBody>
      </p:sp>
    </p:spTree>
    <p:extLst>
      <p:ext uri="{BB962C8B-B14F-4D97-AF65-F5344CB8AC3E}">
        <p14:creationId xmlns:p14="http://schemas.microsoft.com/office/powerpoint/2010/main" val="660459082"/>
      </p:ext>
    </p:extLst>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a:t>Click to edit Master title style</a:t>
            </a:r>
            <a:endParaRPr lang="en-GB"/>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a:t>Reference text right aligned (Arial 12pt roman, black)</a:t>
            </a:r>
          </a:p>
        </p:txBody>
      </p:sp>
    </p:spTree>
    <p:extLst>
      <p:ext uri="{BB962C8B-B14F-4D97-AF65-F5344CB8AC3E}">
        <p14:creationId xmlns:p14="http://schemas.microsoft.com/office/powerpoint/2010/main" val="1532058680"/>
      </p:ext>
    </p:extLst>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7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a:t>Click to edit Master title style</a:t>
            </a:r>
            <a:endParaRPr lang="en-GB"/>
          </a:p>
        </p:txBody>
      </p:sp>
      <p:sp>
        <p:nvSpPr>
          <p:cNvPr id="3" name="Content Placeholder 2"/>
          <p:cNvSpPr>
            <a:spLocks noGrp="1"/>
          </p:cNvSpPr>
          <p:nvPr>
            <p:ph sz="half" idx="1"/>
          </p:nvPr>
        </p:nvSpPr>
        <p:spPr>
          <a:xfrm>
            <a:off x="365124" y="1447800"/>
            <a:ext cx="4130676" cy="4500154"/>
          </a:xfrm>
        </p:spPr>
        <p:txBody>
          <a:bodyPr/>
          <a:lstStyle>
            <a:lvl1pPr>
              <a:spcBef>
                <a:spcPct val="0"/>
              </a:spcBef>
              <a:spcAft>
                <a:spcPts val="400"/>
              </a:spcAft>
              <a:defRPr sz="1600"/>
            </a:lvl1pPr>
            <a:lvl2pPr>
              <a:spcBef>
                <a:spcPct val="0"/>
              </a:spcBef>
              <a:spcAft>
                <a:spcPts val="400"/>
              </a:spcAft>
              <a:defRPr sz="1600"/>
            </a:lvl2pPr>
            <a:lvl3pPr>
              <a:spcBef>
                <a:spcPct val="0"/>
              </a:spcBef>
              <a:spcAft>
                <a:spcPts val="400"/>
              </a:spcAft>
              <a:defRPr sz="1600"/>
            </a:lvl3pPr>
            <a:lvl4pPr>
              <a:spcBef>
                <a:spcPct val="0"/>
              </a:spcBef>
              <a:spcAft>
                <a:spcPts val="400"/>
              </a:spcAft>
              <a:defRPr sz="1600"/>
            </a:lvl4pPr>
            <a:lvl5pPr>
              <a:spcBef>
                <a:spcPct val="0"/>
              </a:spcBef>
              <a:spcAft>
                <a:spcPts val="400"/>
              </a:spcAft>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447800"/>
            <a:ext cx="4130675" cy="4500154"/>
          </a:xfrm>
        </p:spPr>
        <p:txBody>
          <a:bodyPr/>
          <a:lstStyle>
            <a:lvl1pPr>
              <a:spcBef>
                <a:spcPct val="0"/>
              </a:spcBef>
              <a:spcAft>
                <a:spcPts val="400"/>
              </a:spcAft>
              <a:defRPr sz="1600"/>
            </a:lvl1pPr>
            <a:lvl2pPr>
              <a:spcBef>
                <a:spcPct val="0"/>
              </a:spcBef>
              <a:spcAft>
                <a:spcPts val="400"/>
              </a:spcAft>
              <a:defRPr sz="1600"/>
            </a:lvl2pPr>
            <a:lvl3pPr>
              <a:spcBef>
                <a:spcPct val="0"/>
              </a:spcBef>
              <a:spcAft>
                <a:spcPts val="400"/>
              </a:spcAft>
              <a:defRPr sz="1600"/>
            </a:lvl3pPr>
            <a:lvl4pPr>
              <a:spcBef>
                <a:spcPct val="0"/>
              </a:spcBef>
              <a:spcAft>
                <a:spcPts val="400"/>
              </a:spcAft>
              <a:defRPr sz="1600"/>
            </a:lvl4pPr>
            <a:lvl5pPr>
              <a:spcBef>
                <a:spcPct val="0"/>
              </a:spcBef>
              <a:spcAft>
                <a:spcPts val="400"/>
              </a:spcAft>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a:t>Footnote text left aligned (Arial 12pt roman, black)</a:t>
            </a:r>
          </a:p>
        </p:txBody>
      </p:sp>
      <p:sp>
        <p:nvSpPr>
          <p:cNvPr id="6"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a:t>Reference text right aligned (Arial 12pt roman, black)</a:t>
            </a:r>
          </a:p>
        </p:txBody>
      </p:sp>
    </p:spTree>
    <p:extLst>
      <p:ext uri="{BB962C8B-B14F-4D97-AF65-F5344CB8AC3E}">
        <p14:creationId xmlns:p14="http://schemas.microsoft.com/office/powerpoint/2010/main" val="2058000963"/>
      </p:ext>
    </p:extLst>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6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800"/>
            </a:lvl1pPr>
          </a:lstStyle>
          <a:p>
            <a:r>
              <a:rPr lang="en-US"/>
              <a:t>Click to edit Master title style</a:t>
            </a:r>
            <a:endParaRPr lang="en-GB"/>
          </a:p>
        </p:txBody>
      </p:sp>
      <p:sp>
        <p:nvSpPr>
          <p:cNvPr id="3" name="Content Placeholder 2"/>
          <p:cNvSpPr>
            <a:spLocks noGrp="1"/>
          </p:cNvSpPr>
          <p:nvPr>
            <p:ph idx="1"/>
          </p:nvPr>
        </p:nvSpPr>
        <p:spPr/>
        <p:txBody>
          <a:bodyPr/>
          <a:lstStyle>
            <a:lvl1pPr>
              <a:spcBef>
                <a:spcPct val="0"/>
              </a:spcBef>
              <a:spcAft>
                <a:spcPts val="400"/>
              </a:spcAft>
              <a:defRPr sz="1600"/>
            </a:lvl1pPr>
            <a:lvl2pPr>
              <a:spcBef>
                <a:spcPct val="0"/>
              </a:spcBef>
              <a:spcAft>
                <a:spcPts val="400"/>
              </a:spcAft>
              <a:defRPr sz="1600"/>
            </a:lvl2pPr>
            <a:lvl3pPr>
              <a:spcBef>
                <a:spcPct val="0"/>
              </a:spcBef>
              <a:spcAft>
                <a:spcPts val="400"/>
              </a:spcAft>
              <a:defRPr sz="1600"/>
            </a:lvl3pPr>
            <a:lvl4pPr>
              <a:spcBef>
                <a:spcPct val="0"/>
              </a:spcBef>
              <a:spcAft>
                <a:spcPts val="400"/>
              </a:spcAft>
              <a:defRPr sz="1600"/>
            </a:lvl4pPr>
            <a:lvl5pPr>
              <a:spcBef>
                <a:spcPct val="0"/>
              </a:spcBef>
              <a:spcAft>
                <a:spcPts val="400"/>
              </a:spcAft>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a:t>Reference text right aligned (Arial 12pt roman, black)</a:t>
            </a:r>
          </a:p>
        </p:txBody>
      </p:sp>
    </p:spTree>
    <p:extLst>
      <p:ext uri="{BB962C8B-B14F-4D97-AF65-F5344CB8AC3E}">
        <p14:creationId xmlns:p14="http://schemas.microsoft.com/office/powerpoint/2010/main" val="3092327770"/>
      </p:ext>
    </p:extLst>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7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800"/>
            </a:lvl1pPr>
          </a:lstStyle>
          <a:p>
            <a:r>
              <a:rPr lang="en-US"/>
              <a:t>Click to edit Master title style</a:t>
            </a:r>
            <a:endParaRPr lang="en-GB"/>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a:t>Reference text right aligned (Arial 12pt roman, black)</a:t>
            </a:r>
          </a:p>
        </p:txBody>
      </p:sp>
    </p:spTree>
    <p:extLst>
      <p:ext uri="{BB962C8B-B14F-4D97-AF65-F5344CB8AC3E}">
        <p14:creationId xmlns:p14="http://schemas.microsoft.com/office/powerpoint/2010/main" val="1080583961"/>
      </p:ext>
    </p:extLst>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8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800"/>
            </a:lvl1pPr>
          </a:lstStyle>
          <a:p>
            <a:r>
              <a:rPr lang="en-US"/>
              <a:t>Click to edit Master title style</a:t>
            </a:r>
            <a:endParaRPr lang="en-GB"/>
          </a:p>
        </p:txBody>
      </p:sp>
      <p:sp>
        <p:nvSpPr>
          <p:cNvPr id="3" name="Content Placeholder 2"/>
          <p:cNvSpPr>
            <a:spLocks noGrp="1"/>
          </p:cNvSpPr>
          <p:nvPr>
            <p:ph sz="half" idx="1"/>
          </p:nvPr>
        </p:nvSpPr>
        <p:spPr>
          <a:xfrm>
            <a:off x="365124" y="1447800"/>
            <a:ext cx="4130676" cy="4500154"/>
          </a:xfrm>
        </p:spPr>
        <p:txBody>
          <a:bodyPr/>
          <a:lstStyle>
            <a:lvl1pPr>
              <a:spcBef>
                <a:spcPct val="0"/>
              </a:spcBef>
              <a:spcAft>
                <a:spcPts val="400"/>
              </a:spcAft>
              <a:defRPr sz="1600"/>
            </a:lvl1pPr>
            <a:lvl2pPr>
              <a:spcBef>
                <a:spcPct val="0"/>
              </a:spcBef>
              <a:spcAft>
                <a:spcPts val="400"/>
              </a:spcAft>
              <a:defRPr sz="1600"/>
            </a:lvl2pPr>
            <a:lvl3pPr>
              <a:spcBef>
                <a:spcPct val="0"/>
              </a:spcBef>
              <a:spcAft>
                <a:spcPts val="400"/>
              </a:spcAft>
              <a:defRPr sz="1600"/>
            </a:lvl3pPr>
            <a:lvl4pPr>
              <a:spcBef>
                <a:spcPct val="0"/>
              </a:spcBef>
              <a:spcAft>
                <a:spcPts val="400"/>
              </a:spcAft>
              <a:defRPr sz="1600"/>
            </a:lvl4pPr>
            <a:lvl5pPr>
              <a:spcBef>
                <a:spcPct val="0"/>
              </a:spcBef>
              <a:spcAft>
                <a:spcPts val="400"/>
              </a:spcAft>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447800"/>
            <a:ext cx="4130675" cy="4500154"/>
          </a:xfrm>
        </p:spPr>
        <p:txBody>
          <a:bodyPr/>
          <a:lstStyle>
            <a:lvl1pPr>
              <a:spcBef>
                <a:spcPct val="0"/>
              </a:spcBef>
              <a:spcAft>
                <a:spcPts val="400"/>
              </a:spcAft>
              <a:defRPr sz="1600"/>
            </a:lvl1pPr>
            <a:lvl2pPr>
              <a:spcBef>
                <a:spcPct val="0"/>
              </a:spcBef>
              <a:spcAft>
                <a:spcPts val="400"/>
              </a:spcAft>
              <a:defRPr sz="1600"/>
            </a:lvl2pPr>
            <a:lvl3pPr>
              <a:spcBef>
                <a:spcPct val="0"/>
              </a:spcBef>
              <a:spcAft>
                <a:spcPts val="400"/>
              </a:spcAft>
              <a:defRPr sz="1600"/>
            </a:lvl3pPr>
            <a:lvl4pPr>
              <a:spcBef>
                <a:spcPct val="0"/>
              </a:spcBef>
              <a:spcAft>
                <a:spcPts val="400"/>
              </a:spcAft>
              <a:defRPr sz="1600"/>
            </a:lvl4pPr>
            <a:lvl5pPr>
              <a:spcBef>
                <a:spcPct val="0"/>
              </a:spcBef>
              <a:spcAft>
                <a:spcPts val="400"/>
              </a:spcAft>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a:t>Footnote text left aligned (Arial 12pt roman, black)</a:t>
            </a:r>
          </a:p>
        </p:txBody>
      </p:sp>
      <p:sp>
        <p:nvSpPr>
          <p:cNvPr id="6"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a:t>Reference text right aligned (Arial 12pt roman, black)</a:t>
            </a:r>
          </a:p>
        </p:txBody>
      </p:sp>
    </p:spTree>
    <p:extLst>
      <p:ext uri="{BB962C8B-B14F-4D97-AF65-F5344CB8AC3E}">
        <p14:creationId xmlns:p14="http://schemas.microsoft.com/office/powerpoint/2010/main" val="1224040344"/>
      </p:ext>
    </p:extLst>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8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lvl1pPr>
              <a:spcBef>
                <a:spcPct val="0"/>
              </a:spcBef>
              <a:spcAft>
                <a:spcPts val="400"/>
              </a:spcAft>
              <a:defRPr/>
            </a:lvl1pPr>
            <a:lvl2pPr>
              <a:spcBef>
                <a:spcPct val="0"/>
              </a:spcBef>
              <a:spcAft>
                <a:spcPts val="400"/>
              </a:spcAft>
              <a:defRPr/>
            </a:lvl2pPr>
            <a:lvl3pPr>
              <a:spcBef>
                <a:spcPct val="0"/>
              </a:spcBef>
              <a:spcAft>
                <a:spcPts val="400"/>
              </a:spcAft>
              <a:defRPr/>
            </a:lvl3pPr>
            <a:lvl4pPr>
              <a:spcBef>
                <a:spcPct val="0"/>
              </a:spcBef>
              <a:spcAft>
                <a:spcPts val="400"/>
              </a:spcAft>
              <a:defRPr/>
            </a:lvl4pPr>
            <a:lvl5pPr>
              <a:spcBef>
                <a:spcPct val="0"/>
              </a:spcBef>
              <a:spcAft>
                <a:spcPts val="4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a:t>Reference text right aligned (Arial 12pt roman, black)</a:t>
            </a:r>
          </a:p>
        </p:txBody>
      </p:sp>
    </p:spTree>
    <p:extLst>
      <p:ext uri="{BB962C8B-B14F-4D97-AF65-F5344CB8AC3E}">
        <p14:creationId xmlns:p14="http://schemas.microsoft.com/office/powerpoint/2010/main" val="2210851493"/>
      </p:ext>
    </p:extLst>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9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a:t>Reference text right aligned (Arial 12pt roman, black)</a:t>
            </a:r>
          </a:p>
        </p:txBody>
      </p:sp>
    </p:spTree>
    <p:extLst>
      <p:ext uri="{BB962C8B-B14F-4D97-AF65-F5344CB8AC3E}">
        <p14:creationId xmlns:p14="http://schemas.microsoft.com/office/powerpoint/2010/main" val="692703427"/>
      </p:ext>
    </p:extLst>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9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365124" y="1447800"/>
            <a:ext cx="4130676" cy="4500154"/>
          </a:xfrm>
        </p:spPr>
        <p:txBody>
          <a:bodyPr/>
          <a:lstStyle>
            <a:lvl1pPr>
              <a:spcBef>
                <a:spcPct val="0"/>
              </a:spcBef>
              <a:spcAft>
                <a:spcPts val="400"/>
              </a:spcAft>
              <a:defRPr sz="1800"/>
            </a:lvl1pPr>
            <a:lvl2pPr>
              <a:spcBef>
                <a:spcPct val="0"/>
              </a:spcBef>
              <a:spcAft>
                <a:spcPts val="400"/>
              </a:spcAft>
              <a:defRPr sz="1800"/>
            </a:lvl2pPr>
            <a:lvl3pPr>
              <a:spcBef>
                <a:spcPct val="0"/>
              </a:spcBef>
              <a:spcAft>
                <a:spcPts val="400"/>
              </a:spcAft>
              <a:defRPr sz="1800"/>
            </a:lvl3pPr>
            <a:lvl4pPr>
              <a:spcBef>
                <a:spcPct val="0"/>
              </a:spcBef>
              <a:spcAft>
                <a:spcPts val="400"/>
              </a:spcAft>
              <a:defRPr sz="1800"/>
            </a:lvl4pPr>
            <a:lvl5pPr>
              <a:spcBef>
                <a:spcPct val="0"/>
              </a:spcBef>
              <a:spcAft>
                <a:spcPts val="400"/>
              </a:spcAft>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447800"/>
            <a:ext cx="4130675" cy="4500154"/>
          </a:xfrm>
        </p:spPr>
        <p:txBody>
          <a:bodyPr/>
          <a:lstStyle>
            <a:lvl1pPr>
              <a:spcBef>
                <a:spcPct val="0"/>
              </a:spcBef>
              <a:spcAft>
                <a:spcPts val="400"/>
              </a:spcAft>
              <a:defRPr sz="1800"/>
            </a:lvl1pPr>
            <a:lvl2pPr>
              <a:spcBef>
                <a:spcPct val="0"/>
              </a:spcBef>
              <a:spcAft>
                <a:spcPts val="400"/>
              </a:spcAft>
              <a:defRPr sz="1800"/>
            </a:lvl2pPr>
            <a:lvl3pPr>
              <a:spcBef>
                <a:spcPct val="0"/>
              </a:spcBef>
              <a:spcAft>
                <a:spcPts val="400"/>
              </a:spcAft>
              <a:defRPr sz="1800"/>
            </a:lvl3pPr>
            <a:lvl4pPr>
              <a:spcBef>
                <a:spcPct val="0"/>
              </a:spcBef>
              <a:spcAft>
                <a:spcPts val="400"/>
              </a:spcAft>
              <a:defRPr sz="1800"/>
            </a:lvl4pPr>
            <a:lvl5pPr>
              <a:spcBef>
                <a:spcPct val="0"/>
              </a:spcBef>
              <a:spcAft>
                <a:spcPts val="400"/>
              </a:spcAft>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a:t>Footnote text left aligned (Arial 12pt roman, black)</a:t>
            </a:r>
          </a:p>
        </p:txBody>
      </p:sp>
      <p:sp>
        <p:nvSpPr>
          <p:cNvPr id="6"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a:t>Reference text right aligned (Arial 12pt roman, black)</a:t>
            </a:r>
          </a:p>
        </p:txBody>
      </p:sp>
    </p:spTree>
    <p:extLst>
      <p:ext uri="{BB962C8B-B14F-4D97-AF65-F5344CB8AC3E}">
        <p14:creationId xmlns:p14="http://schemas.microsoft.com/office/powerpoint/2010/main" val="2544388371"/>
      </p:ext>
    </p:extLst>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25_Title Slide">
    <p:spTree>
      <p:nvGrpSpPr>
        <p:cNvPr id="1" name=""/>
        <p:cNvGrpSpPr/>
        <p:nvPr/>
      </p:nvGrpSpPr>
      <p:grpSpPr>
        <a:xfrm>
          <a:off x="0" y="0"/>
          <a:ext cx="0" cy="0"/>
          <a:chOff x="0" y="0"/>
          <a:chExt cx="0" cy="0"/>
        </a:xfrm>
      </p:grpSpPr>
      <p:sp>
        <p:nvSpPr>
          <p:cNvPr id="6" name="Rectangle 5"/>
          <p:cNvSpPr/>
          <p:nvPr userDrawn="1"/>
        </p:nvSpPr>
        <p:spPr>
          <a:xfrm>
            <a:off x="0" y="1"/>
            <a:ext cx="9144000" cy="1474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63636"/>
              </a:solidFill>
            </a:endParaRPr>
          </a:p>
        </p:txBody>
      </p:sp>
      <p:pic>
        <p:nvPicPr>
          <p:cNvPr id="7" name="Picture 6" descr="LILLY_LOGO.jpg"/>
          <p:cNvPicPr>
            <a:picLocks noChangeAspect="1"/>
          </p:cNvPicPr>
          <p:nvPr userDrawn="1"/>
        </p:nvPicPr>
        <p:blipFill>
          <a:blip r:embed="rId2"/>
          <a:stretch>
            <a:fillRect/>
          </a:stretch>
        </p:blipFill>
        <p:spPr>
          <a:xfrm>
            <a:off x="8145940" y="6368413"/>
            <a:ext cx="633977" cy="345152"/>
          </a:xfrm>
          <a:prstGeom prst="rect">
            <a:avLst/>
          </a:prstGeom>
        </p:spPr>
      </p:pic>
      <p:sp>
        <p:nvSpPr>
          <p:cNvPr id="8" name="Subtitle 2"/>
          <p:cNvSpPr txBox="1"/>
          <p:nvPr userDrawn="1"/>
        </p:nvSpPr>
        <p:spPr>
          <a:xfrm>
            <a:off x="965200" y="6174851"/>
            <a:ext cx="7088621" cy="532364"/>
          </a:xfrm>
          <a:prstGeom prst="rect">
            <a:avLst/>
          </a:prstGeom>
        </p:spPr>
        <p:txBody>
          <a:bodyPr vert="horz" lIns="91440" tIns="45720" rIns="91440" bIns="45720" rtlCol="0" anchor="b">
            <a:normAutofit/>
          </a:bodyPr>
          <a:lstStyle/>
          <a:p>
            <a:pPr algn="r">
              <a:spcBef>
                <a:spcPct val="20000"/>
              </a:spcBef>
              <a:buFont typeface="Arial"/>
              <a:buNone/>
              <a:defRPr/>
            </a:pPr>
            <a:r>
              <a:rPr lang="zh-CN" sz="1100" b="1" i="0" u="none" strike="noStrike" cap="none" baseline="0">
                <a:solidFill>
                  <a:srgbClr val="4D4D4D"/>
                </a:solidFill>
                <a:effectLst/>
                <a:uFillTx/>
                <a:ea typeface="SimSun"/>
              </a:rPr>
              <a:t>礼来公司资助。</a:t>
            </a:r>
          </a:p>
          <a:p>
            <a:pPr algn="r">
              <a:spcBef>
                <a:spcPct val="20000"/>
              </a:spcBef>
              <a:buFont typeface="Arial"/>
              <a:buNone/>
              <a:defRPr/>
            </a:pPr>
            <a:r>
              <a:rPr lang="zh-CN" sz="1000" b="0" i="0" u="none" strike="noStrike" cap="none" baseline="0">
                <a:solidFill>
                  <a:srgbClr val="363636"/>
                </a:solidFill>
                <a:effectLst/>
                <a:uFillTx/>
                <a:ea typeface="SimSun"/>
              </a:rPr>
              <a:t> 礼来公司未影响本次发布的内容</a:t>
            </a:r>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rcRect l="21933" r="21933" b="24601"/>
          <a:stretch>
            <a:fillRect/>
          </a:stretch>
        </p:blipFill>
        <p:spPr>
          <a:xfrm>
            <a:off x="313531" y="6108700"/>
            <a:ext cx="520578" cy="654139"/>
          </a:xfrm>
          <a:prstGeom prst="rect">
            <a:avLst/>
          </a:prstGeom>
        </p:spPr>
      </p:pic>
      <p:pic>
        <p:nvPicPr>
          <p:cNvPr id="10" name="Picture 9"/>
          <p:cNvPicPr>
            <a:picLocks noChangeAspect="1"/>
          </p:cNvPicPr>
          <p:nvPr userDrawn="1"/>
        </p:nvPicPr>
        <p:blipFill>
          <a:blip r:embed="rId4">
            <a:extLst>
              <a:ext uri="{28A0092B-C50C-407E-A947-70E740481C1C}">
                <a14:useLocalDpi xmlns:a14="http://schemas.microsoft.com/office/drawing/2010/main" val="0"/>
              </a:ext>
            </a:extLst>
          </a:blip>
          <a:srcRect t="84401"/>
          <a:stretch>
            <a:fillRect/>
          </a:stretch>
        </p:blipFill>
        <p:spPr>
          <a:xfrm>
            <a:off x="854373" y="6285233"/>
            <a:ext cx="1500059" cy="218903"/>
          </a:xfrm>
          <a:prstGeom prst="rect">
            <a:avLst/>
          </a:prstGeom>
        </p:spPr>
      </p:pic>
      <p:cxnSp>
        <p:nvCxnSpPr>
          <p:cNvPr id="11" name="Straight Connector 10"/>
          <p:cNvCxnSpPr/>
          <p:nvPr userDrawn="1"/>
        </p:nvCxnSpPr>
        <p:spPr>
          <a:xfrm>
            <a:off x="0" y="6019800"/>
            <a:ext cx="9144000" cy="0"/>
          </a:xfrm>
          <a:prstGeom prst="line">
            <a:avLst/>
          </a:prstGeom>
          <a:ln w="28575">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0" y="1474220"/>
            <a:ext cx="91440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3074" name="Rectangle 2"/>
          <p:cNvSpPr>
            <a:spLocks noGrp="1" noChangeArrowheads="1"/>
          </p:cNvSpPr>
          <p:nvPr>
            <p:ph type="ctrTitle" hasCustomPrompt="1"/>
          </p:nvPr>
        </p:nvSpPr>
        <p:spPr>
          <a:xfrm>
            <a:off x="365124" y="165101"/>
            <a:ext cx="8413751" cy="1206500"/>
          </a:xfrm>
        </p:spPr>
        <p:txBody>
          <a:bodyPr bIns="45720"/>
          <a:lstStyle>
            <a:lvl1pPr algn="l">
              <a:defRPr sz="3600">
                <a:solidFill>
                  <a:schemeClr val="tx2"/>
                </a:solidFill>
              </a:defRPr>
            </a:lvl1pPr>
          </a:lstStyle>
          <a:p>
            <a:pPr lvl="0"/>
            <a:r>
              <a:rPr lang="en-US"/>
              <a:t>GI SLIDE DECK 2017</a:t>
            </a:r>
            <a:br>
              <a:rPr lang="en-US"/>
            </a:br>
            <a:r>
              <a:rPr lang="en-US" sz="2800" b="0"/>
              <a:t>Selected abstracts from:</a:t>
            </a:r>
            <a:endParaRPr lang="en-GB" noProof="0"/>
          </a:p>
        </p:txBody>
      </p:sp>
      <p:sp>
        <p:nvSpPr>
          <p:cNvPr id="4" name="Rectangle 3"/>
          <p:cNvSpPr/>
          <p:nvPr userDrawn="1"/>
        </p:nvSpPr>
        <p:spPr>
          <a:xfrm>
            <a:off x="1605767" y="1692096"/>
            <a:ext cx="5908517" cy="762762"/>
          </a:xfrm>
          <a:prstGeom prst="rect">
            <a:avLst/>
          </a:prstGeom>
        </p:spPr>
        <p:txBody>
          <a:bodyPr wrap="square">
            <a:spAutoFit/>
          </a:bodyPr>
          <a:lstStyle/>
          <a:p>
            <a:pPr algn="ctr"/>
            <a:r>
              <a:rPr lang="zh-CN" sz="2400" b="1" i="0" u="none" strike="noStrike" cap="none" baseline="0">
                <a:solidFill>
                  <a:srgbClr val="FFFFFF"/>
                </a:solidFill>
                <a:effectLst/>
                <a:uFillTx/>
                <a:ea typeface="SimSun"/>
              </a:rPr>
              <a:t>ESMO 2017 大会</a:t>
            </a:r>
          </a:p>
          <a:p>
            <a:pPr marL="0" marR="0" indent="0" algn="ctr" defTabSz="914400" rtl="0" eaLnBrk="1" fontAlgn="base" latinLnBrk="0" hangingPunct="1">
              <a:lnSpc>
                <a:spcPct val="100000"/>
              </a:lnSpc>
              <a:spcBef>
                <a:spcPct val="0"/>
              </a:spcBef>
              <a:spcAft>
                <a:spcPct val="0"/>
              </a:spcAft>
              <a:buClrTx/>
              <a:buSzTx/>
              <a:buFontTx/>
              <a:buNone/>
              <a:defRPr/>
            </a:pPr>
            <a:r>
              <a:rPr lang="zh-CN" sz="2000" b="0" i="0" u="none" strike="noStrike" cap="none" baseline="0">
                <a:solidFill>
                  <a:srgbClr val="FFFFFF"/>
                </a:solidFill>
                <a:effectLst/>
                <a:uFillTx/>
                <a:ea typeface="SimSun"/>
              </a:rPr>
              <a:t>2017 年 9 月 8 日 – 12 日 | 西班牙马德里</a:t>
            </a:r>
          </a:p>
        </p:txBody>
      </p:sp>
    </p:spTree>
    <p:extLst>
      <p:ext uri="{BB962C8B-B14F-4D97-AF65-F5344CB8AC3E}">
        <p14:creationId xmlns:p14="http://schemas.microsoft.com/office/powerpoint/2010/main" val="1191910093"/>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3"/>
          <p:cNvSpPr/>
          <p:nvPr userDrawn="1"/>
        </p:nvSpPr>
        <p:spPr>
          <a:xfrm>
            <a:off x="8778875" y="0"/>
            <a:ext cx="365125" cy="116694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p:cNvSpPr/>
          <p:nvPr userDrawn="1"/>
        </p:nvSpPr>
        <p:spPr>
          <a:xfrm>
            <a:off x="0" y="6705600"/>
            <a:ext cx="4581524" cy="1524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666950478"/>
      </p:ext>
    </p:extLst>
  </p:cSld>
  <p:clrMapOvr>
    <a:masterClrMapping/>
  </p:clrMapOv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20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a:t>Click to edit Master title style</a:t>
            </a:r>
            <a:endParaRPr lang="en-GB"/>
          </a:p>
        </p:txBody>
      </p:sp>
      <p:sp>
        <p:nvSpPr>
          <p:cNvPr id="3" name="Content Placeholder 2"/>
          <p:cNvSpPr>
            <a:spLocks noGrp="1"/>
          </p:cNvSpPr>
          <p:nvPr>
            <p:ph idx="1"/>
          </p:nvPr>
        </p:nvSpPr>
        <p:spPr/>
        <p:txBody>
          <a:bodyPr/>
          <a:lstStyle>
            <a:lvl1pPr>
              <a:spcBef>
                <a:spcPct val="0"/>
              </a:spcBef>
              <a:spcAft>
                <a:spcPts val="400"/>
              </a:spcAft>
              <a:defRPr sz="1600"/>
            </a:lvl1pPr>
            <a:lvl2pPr>
              <a:spcBef>
                <a:spcPct val="0"/>
              </a:spcBef>
              <a:spcAft>
                <a:spcPts val="400"/>
              </a:spcAft>
              <a:defRPr sz="1600"/>
            </a:lvl2pPr>
            <a:lvl3pPr>
              <a:spcBef>
                <a:spcPct val="0"/>
              </a:spcBef>
              <a:spcAft>
                <a:spcPts val="400"/>
              </a:spcAft>
              <a:defRPr sz="1600"/>
            </a:lvl3pPr>
            <a:lvl4pPr>
              <a:spcBef>
                <a:spcPct val="0"/>
              </a:spcBef>
              <a:spcAft>
                <a:spcPts val="400"/>
              </a:spcAft>
              <a:defRPr sz="1600"/>
            </a:lvl4pPr>
            <a:lvl5pPr>
              <a:spcBef>
                <a:spcPct val="0"/>
              </a:spcBef>
              <a:spcAft>
                <a:spcPts val="400"/>
              </a:spcAft>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a:t>Reference text right aligned (Arial 12pt roman, black)</a:t>
            </a:r>
          </a:p>
        </p:txBody>
      </p:sp>
    </p:spTree>
    <p:extLst>
      <p:ext uri="{BB962C8B-B14F-4D97-AF65-F5344CB8AC3E}">
        <p14:creationId xmlns:p14="http://schemas.microsoft.com/office/powerpoint/2010/main" val="3773485213"/>
      </p:ext>
    </p:extLst>
  </p:cSld>
  <p:clrMapOvr>
    <a:masterClrMapping/>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2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a:t>Click to edit Master title style</a:t>
            </a:r>
            <a:endParaRPr lang="en-GB"/>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a:t>Reference text right aligned (Arial 12pt roman, black)</a:t>
            </a:r>
          </a:p>
        </p:txBody>
      </p:sp>
    </p:spTree>
    <p:extLst>
      <p:ext uri="{BB962C8B-B14F-4D97-AF65-F5344CB8AC3E}">
        <p14:creationId xmlns:p14="http://schemas.microsoft.com/office/powerpoint/2010/main" val="2958937538"/>
      </p:ext>
    </p:extLst>
  </p:cSld>
  <p:clrMapOvr>
    <a:masterClrMapping/>
  </p:clrMapOv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0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a:t>Click to edit Master title style</a:t>
            </a:r>
            <a:endParaRPr lang="en-GB"/>
          </a:p>
        </p:txBody>
      </p:sp>
      <p:sp>
        <p:nvSpPr>
          <p:cNvPr id="3" name="Content Placeholder 2"/>
          <p:cNvSpPr>
            <a:spLocks noGrp="1"/>
          </p:cNvSpPr>
          <p:nvPr>
            <p:ph sz="half" idx="1"/>
          </p:nvPr>
        </p:nvSpPr>
        <p:spPr>
          <a:xfrm>
            <a:off x="365124" y="1447800"/>
            <a:ext cx="4130676" cy="4500154"/>
          </a:xfrm>
        </p:spPr>
        <p:txBody>
          <a:bodyPr/>
          <a:lstStyle>
            <a:lvl1pPr>
              <a:spcBef>
                <a:spcPct val="0"/>
              </a:spcBef>
              <a:spcAft>
                <a:spcPts val="400"/>
              </a:spcAft>
              <a:defRPr sz="1600"/>
            </a:lvl1pPr>
            <a:lvl2pPr>
              <a:spcBef>
                <a:spcPct val="0"/>
              </a:spcBef>
              <a:spcAft>
                <a:spcPts val="400"/>
              </a:spcAft>
              <a:defRPr sz="1600"/>
            </a:lvl2pPr>
            <a:lvl3pPr>
              <a:spcBef>
                <a:spcPct val="0"/>
              </a:spcBef>
              <a:spcAft>
                <a:spcPts val="400"/>
              </a:spcAft>
              <a:defRPr sz="1600"/>
            </a:lvl3pPr>
            <a:lvl4pPr>
              <a:spcBef>
                <a:spcPct val="0"/>
              </a:spcBef>
              <a:spcAft>
                <a:spcPts val="400"/>
              </a:spcAft>
              <a:defRPr sz="1600"/>
            </a:lvl4pPr>
            <a:lvl5pPr>
              <a:spcBef>
                <a:spcPct val="0"/>
              </a:spcBef>
              <a:spcAft>
                <a:spcPts val="400"/>
              </a:spcAft>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447800"/>
            <a:ext cx="4130675" cy="4500154"/>
          </a:xfrm>
        </p:spPr>
        <p:txBody>
          <a:bodyPr/>
          <a:lstStyle>
            <a:lvl1pPr>
              <a:spcBef>
                <a:spcPct val="0"/>
              </a:spcBef>
              <a:spcAft>
                <a:spcPts val="400"/>
              </a:spcAft>
              <a:defRPr sz="1600"/>
            </a:lvl1pPr>
            <a:lvl2pPr>
              <a:spcBef>
                <a:spcPct val="0"/>
              </a:spcBef>
              <a:spcAft>
                <a:spcPts val="400"/>
              </a:spcAft>
              <a:defRPr sz="1600"/>
            </a:lvl2pPr>
            <a:lvl3pPr>
              <a:spcBef>
                <a:spcPct val="0"/>
              </a:spcBef>
              <a:spcAft>
                <a:spcPts val="400"/>
              </a:spcAft>
              <a:defRPr sz="1600"/>
            </a:lvl3pPr>
            <a:lvl4pPr>
              <a:spcBef>
                <a:spcPct val="0"/>
              </a:spcBef>
              <a:spcAft>
                <a:spcPts val="400"/>
              </a:spcAft>
              <a:defRPr sz="1600"/>
            </a:lvl4pPr>
            <a:lvl5pPr>
              <a:spcBef>
                <a:spcPct val="0"/>
              </a:spcBef>
              <a:spcAft>
                <a:spcPts val="400"/>
              </a:spcAft>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a:t>Footnote text left aligned (Arial 12pt roman, black)</a:t>
            </a:r>
          </a:p>
        </p:txBody>
      </p:sp>
      <p:sp>
        <p:nvSpPr>
          <p:cNvPr id="6"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a:t>Reference text right aligned (Arial 12pt roman, black)</a:t>
            </a:r>
          </a:p>
        </p:txBody>
      </p:sp>
    </p:spTree>
    <p:extLst>
      <p:ext uri="{BB962C8B-B14F-4D97-AF65-F5344CB8AC3E}">
        <p14:creationId xmlns:p14="http://schemas.microsoft.com/office/powerpoint/2010/main" val="3273333316"/>
      </p:ext>
    </p:extLst>
  </p:cSld>
  <p:clrMapOvr>
    <a:masterClrMapping/>
  </p:clrMapOv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26_Title Slide">
    <p:spTree>
      <p:nvGrpSpPr>
        <p:cNvPr id="1" name=""/>
        <p:cNvGrpSpPr/>
        <p:nvPr/>
      </p:nvGrpSpPr>
      <p:grpSpPr>
        <a:xfrm>
          <a:off x="0" y="0"/>
          <a:ext cx="0" cy="0"/>
          <a:chOff x="0" y="0"/>
          <a:chExt cx="0" cy="0"/>
        </a:xfrm>
      </p:grpSpPr>
      <p:sp>
        <p:nvSpPr>
          <p:cNvPr id="6" name="Rectangle 5"/>
          <p:cNvSpPr/>
          <p:nvPr userDrawn="1"/>
        </p:nvSpPr>
        <p:spPr>
          <a:xfrm>
            <a:off x="0" y="1"/>
            <a:ext cx="9144000" cy="1474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63636"/>
              </a:solidFill>
            </a:endParaRPr>
          </a:p>
        </p:txBody>
      </p:sp>
      <p:pic>
        <p:nvPicPr>
          <p:cNvPr id="7" name="Picture 6" descr="LILLY_LOGO.jpg"/>
          <p:cNvPicPr>
            <a:picLocks noChangeAspect="1"/>
          </p:cNvPicPr>
          <p:nvPr userDrawn="1"/>
        </p:nvPicPr>
        <p:blipFill>
          <a:blip r:embed="rId2"/>
          <a:stretch>
            <a:fillRect/>
          </a:stretch>
        </p:blipFill>
        <p:spPr>
          <a:xfrm>
            <a:off x="8145940" y="6368413"/>
            <a:ext cx="633977" cy="345152"/>
          </a:xfrm>
          <a:prstGeom prst="rect">
            <a:avLst/>
          </a:prstGeom>
        </p:spPr>
      </p:pic>
      <p:sp>
        <p:nvSpPr>
          <p:cNvPr id="8" name="Subtitle 2"/>
          <p:cNvSpPr txBox="1"/>
          <p:nvPr userDrawn="1"/>
        </p:nvSpPr>
        <p:spPr>
          <a:xfrm>
            <a:off x="965200" y="6174851"/>
            <a:ext cx="7088621" cy="532364"/>
          </a:xfrm>
          <a:prstGeom prst="rect">
            <a:avLst/>
          </a:prstGeom>
        </p:spPr>
        <p:txBody>
          <a:bodyPr vert="horz" lIns="91440" tIns="45720" rIns="91440" bIns="45720" rtlCol="0" anchor="b">
            <a:normAutofit/>
          </a:bodyPr>
          <a:lstStyle/>
          <a:p>
            <a:pPr algn="r">
              <a:spcBef>
                <a:spcPct val="20000"/>
              </a:spcBef>
              <a:buFont typeface="Arial"/>
              <a:buNone/>
              <a:defRPr/>
            </a:pPr>
            <a:r>
              <a:rPr lang="zh-CN" sz="1100" b="1" i="0" u="none" strike="noStrike" cap="none" baseline="0">
                <a:solidFill>
                  <a:srgbClr val="4D4D4D"/>
                </a:solidFill>
                <a:effectLst/>
                <a:uFillTx/>
                <a:ea typeface="SimSun"/>
              </a:rPr>
              <a:t>礼来公司资助。</a:t>
            </a:r>
          </a:p>
          <a:p>
            <a:pPr algn="r">
              <a:spcBef>
                <a:spcPct val="20000"/>
              </a:spcBef>
              <a:buFont typeface="Arial"/>
              <a:buNone/>
              <a:defRPr/>
            </a:pPr>
            <a:r>
              <a:rPr lang="zh-CN" sz="1000" b="0" i="0" u="none" strike="noStrike" cap="none" baseline="0">
                <a:solidFill>
                  <a:srgbClr val="363636"/>
                </a:solidFill>
                <a:effectLst/>
                <a:uFillTx/>
                <a:ea typeface="SimSun"/>
              </a:rPr>
              <a:t> 礼来公司未影响本次发布的内容</a:t>
            </a:r>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rcRect l="21933" r="21933" b="24601"/>
          <a:stretch>
            <a:fillRect/>
          </a:stretch>
        </p:blipFill>
        <p:spPr>
          <a:xfrm>
            <a:off x="313531" y="6108700"/>
            <a:ext cx="520578" cy="654139"/>
          </a:xfrm>
          <a:prstGeom prst="rect">
            <a:avLst/>
          </a:prstGeom>
        </p:spPr>
      </p:pic>
      <p:pic>
        <p:nvPicPr>
          <p:cNvPr id="10" name="Picture 9"/>
          <p:cNvPicPr>
            <a:picLocks noChangeAspect="1"/>
          </p:cNvPicPr>
          <p:nvPr userDrawn="1"/>
        </p:nvPicPr>
        <p:blipFill>
          <a:blip r:embed="rId4">
            <a:extLst>
              <a:ext uri="{28A0092B-C50C-407E-A947-70E740481C1C}">
                <a14:useLocalDpi xmlns:a14="http://schemas.microsoft.com/office/drawing/2010/main" val="0"/>
              </a:ext>
            </a:extLst>
          </a:blip>
          <a:srcRect t="84401"/>
          <a:stretch>
            <a:fillRect/>
          </a:stretch>
        </p:blipFill>
        <p:spPr>
          <a:xfrm>
            <a:off x="854373" y="6285233"/>
            <a:ext cx="1500059" cy="218903"/>
          </a:xfrm>
          <a:prstGeom prst="rect">
            <a:avLst/>
          </a:prstGeom>
        </p:spPr>
      </p:pic>
      <p:cxnSp>
        <p:nvCxnSpPr>
          <p:cNvPr id="11" name="Straight Connector 10"/>
          <p:cNvCxnSpPr/>
          <p:nvPr userDrawn="1"/>
        </p:nvCxnSpPr>
        <p:spPr>
          <a:xfrm>
            <a:off x="0" y="6019800"/>
            <a:ext cx="9144000" cy="0"/>
          </a:xfrm>
          <a:prstGeom prst="line">
            <a:avLst/>
          </a:prstGeom>
          <a:ln w="28575">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0" y="1474220"/>
            <a:ext cx="91440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3074" name="Rectangle 2"/>
          <p:cNvSpPr>
            <a:spLocks noGrp="1" noChangeArrowheads="1"/>
          </p:cNvSpPr>
          <p:nvPr>
            <p:ph type="ctrTitle"/>
          </p:nvPr>
        </p:nvSpPr>
        <p:spPr>
          <a:xfrm>
            <a:off x="365124" y="165101"/>
            <a:ext cx="8413751" cy="1206500"/>
          </a:xfrm>
        </p:spPr>
        <p:txBody>
          <a:bodyPr bIns="45720"/>
          <a:lstStyle>
            <a:lvl1pPr algn="l">
              <a:defRPr sz="3600">
                <a:solidFill>
                  <a:schemeClr val="tx2"/>
                </a:solidFill>
              </a:defRPr>
            </a:lvl1pPr>
          </a:lstStyle>
          <a:p>
            <a:pPr lvl="0"/>
            <a:r>
              <a:rPr lang="en-GB" noProof="0"/>
              <a:t>Click to edit Master title style</a:t>
            </a:r>
          </a:p>
        </p:txBody>
      </p:sp>
    </p:spTree>
    <p:extLst>
      <p:ext uri="{BB962C8B-B14F-4D97-AF65-F5344CB8AC3E}">
        <p14:creationId xmlns:p14="http://schemas.microsoft.com/office/powerpoint/2010/main" val="340220301"/>
      </p:ext>
    </p:extLst>
  </p:cSld>
  <p:clrMapOvr>
    <a:masterClrMapping/>
  </p:clrMapOv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2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a:t>Click to edit Master title style</a:t>
            </a:r>
            <a:endParaRPr lang="en-GB"/>
          </a:p>
        </p:txBody>
      </p:sp>
      <p:sp>
        <p:nvSpPr>
          <p:cNvPr id="3" name="Content Placeholder 2"/>
          <p:cNvSpPr>
            <a:spLocks noGrp="1"/>
          </p:cNvSpPr>
          <p:nvPr>
            <p:ph idx="1"/>
          </p:nvPr>
        </p:nvSpPr>
        <p:spPr/>
        <p:txBody>
          <a:bodyPr/>
          <a:lstStyle>
            <a:lvl1pPr>
              <a:spcBef>
                <a:spcPct val="0"/>
              </a:spcBef>
              <a:spcAft>
                <a:spcPts val="400"/>
              </a:spcAft>
              <a:defRPr sz="1600"/>
            </a:lvl1pPr>
            <a:lvl2pPr>
              <a:spcBef>
                <a:spcPct val="0"/>
              </a:spcBef>
              <a:spcAft>
                <a:spcPts val="400"/>
              </a:spcAft>
              <a:defRPr sz="1600"/>
            </a:lvl2pPr>
            <a:lvl3pPr>
              <a:spcBef>
                <a:spcPct val="0"/>
              </a:spcBef>
              <a:spcAft>
                <a:spcPts val="400"/>
              </a:spcAft>
              <a:defRPr sz="1600"/>
            </a:lvl3pPr>
            <a:lvl4pPr>
              <a:spcBef>
                <a:spcPct val="0"/>
              </a:spcBef>
              <a:spcAft>
                <a:spcPts val="400"/>
              </a:spcAft>
              <a:defRPr sz="1600"/>
            </a:lvl4pPr>
            <a:lvl5pPr>
              <a:spcBef>
                <a:spcPct val="0"/>
              </a:spcBef>
              <a:spcAft>
                <a:spcPts val="400"/>
              </a:spcAft>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a:t>Reference text right aligned (Arial 12pt roman, black)</a:t>
            </a:r>
          </a:p>
        </p:txBody>
      </p:sp>
    </p:spTree>
    <p:extLst>
      <p:ext uri="{BB962C8B-B14F-4D97-AF65-F5344CB8AC3E}">
        <p14:creationId xmlns:p14="http://schemas.microsoft.com/office/powerpoint/2010/main" val="4191652236"/>
      </p:ext>
    </p:extLst>
  </p:cSld>
  <p:clrMapOvr>
    <a:masterClrMapping/>
  </p:clrMapOv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2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a:t>Click to edit Master title style</a:t>
            </a:r>
            <a:endParaRPr lang="en-GB"/>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a:t>Reference text right aligned (Arial 12pt roman, black)</a:t>
            </a:r>
          </a:p>
        </p:txBody>
      </p:sp>
    </p:spTree>
    <p:extLst>
      <p:ext uri="{BB962C8B-B14F-4D97-AF65-F5344CB8AC3E}">
        <p14:creationId xmlns:p14="http://schemas.microsoft.com/office/powerpoint/2010/main" val="1396129802"/>
      </p:ext>
    </p:extLst>
  </p:cSld>
  <p:clrMapOvr>
    <a:masterClrMapping/>
  </p:clrMapOv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a:t>Click to edit Master title style</a:t>
            </a:r>
            <a:endParaRPr lang="en-GB"/>
          </a:p>
        </p:txBody>
      </p:sp>
      <p:sp>
        <p:nvSpPr>
          <p:cNvPr id="3" name="Content Placeholder 2"/>
          <p:cNvSpPr>
            <a:spLocks noGrp="1"/>
          </p:cNvSpPr>
          <p:nvPr>
            <p:ph sz="half" idx="1"/>
          </p:nvPr>
        </p:nvSpPr>
        <p:spPr>
          <a:xfrm>
            <a:off x="365124" y="1447800"/>
            <a:ext cx="4130676" cy="4500154"/>
          </a:xfrm>
        </p:spPr>
        <p:txBody>
          <a:bodyPr/>
          <a:lstStyle>
            <a:lvl1pPr>
              <a:spcBef>
                <a:spcPct val="0"/>
              </a:spcBef>
              <a:spcAft>
                <a:spcPts val="400"/>
              </a:spcAft>
              <a:defRPr sz="1600"/>
            </a:lvl1pPr>
            <a:lvl2pPr>
              <a:spcBef>
                <a:spcPct val="0"/>
              </a:spcBef>
              <a:spcAft>
                <a:spcPts val="400"/>
              </a:spcAft>
              <a:defRPr sz="1600"/>
            </a:lvl2pPr>
            <a:lvl3pPr>
              <a:spcBef>
                <a:spcPct val="0"/>
              </a:spcBef>
              <a:spcAft>
                <a:spcPts val="400"/>
              </a:spcAft>
              <a:defRPr sz="1600"/>
            </a:lvl3pPr>
            <a:lvl4pPr>
              <a:spcBef>
                <a:spcPct val="0"/>
              </a:spcBef>
              <a:spcAft>
                <a:spcPts val="400"/>
              </a:spcAft>
              <a:defRPr sz="1600"/>
            </a:lvl4pPr>
            <a:lvl5pPr>
              <a:spcBef>
                <a:spcPct val="0"/>
              </a:spcBef>
              <a:spcAft>
                <a:spcPts val="400"/>
              </a:spcAft>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447800"/>
            <a:ext cx="4130675" cy="4500154"/>
          </a:xfrm>
        </p:spPr>
        <p:txBody>
          <a:bodyPr/>
          <a:lstStyle>
            <a:lvl1pPr>
              <a:spcBef>
                <a:spcPct val="0"/>
              </a:spcBef>
              <a:spcAft>
                <a:spcPts val="400"/>
              </a:spcAft>
              <a:defRPr sz="1600"/>
            </a:lvl1pPr>
            <a:lvl2pPr>
              <a:spcBef>
                <a:spcPct val="0"/>
              </a:spcBef>
              <a:spcAft>
                <a:spcPts val="400"/>
              </a:spcAft>
              <a:defRPr sz="1600"/>
            </a:lvl2pPr>
            <a:lvl3pPr>
              <a:spcBef>
                <a:spcPct val="0"/>
              </a:spcBef>
              <a:spcAft>
                <a:spcPts val="400"/>
              </a:spcAft>
              <a:defRPr sz="1600"/>
            </a:lvl3pPr>
            <a:lvl4pPr>
              <a:spcBef>
                <a:spcPct val="0"/>
              </a:spcBef>
              <a:spcAft>
                <a:spcPts val="400"/>
              </a:spcAft>
              <a:defRPr sz="1600"/>
            </a:lvl4pPr>
            <a:lvl5pPr>
              <a:spcBef>
                <a:spcPct val="0"/>
              </a:spcBef>
              <a:spcAft>
                <a:spcPts val="400"/>
              </a:spcAft>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a:t>Footnote text left aligned (Arial 12pt roman, black)</a:t>
            </a:r>
          </a:p>
        </p:txBody>
      </p:sp>
      <p:sp>
        <p:nvSpPr>
          <p:cNvPr id="6"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a:t>Reference text right aligned (Arial 12pt roman, black)</a:t>
            </a:r>
          </a:p>
        </p:txBody>
      </p:sp>
    </p:spTree>
    <p:extLst>
      <p:ext uri="{BB962C8B-B14F-4D97-AF65-F5344CB8AC3E}">
        <p14:creationId xmlns:p14="http://schemas.microsoft.com/office/powerpoint/2010/main" val="3814858859"/>
      </p:ext>
    </p:extLst>
  </p:cSld>
  <p:clrMapOvr>
    <a:masterClrMapping/>
  </p:clrMapOv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21_Title Slide">
    <p:spTree>
      <p:nvGrpSpPr>
        <p:cNvPr id="1" name=""/>
        <p:cNvGrpSpPr/>
        <p:nvPr/>
      </p:nvGrpSpPr>
      <p:grpSpPr>
        <a:xfrm>
          <a:off x="0" y="0"/>
          <a:ext cx="0" cy="0"/>
          <a:chOff x="0" y="0"/>
          <a:chExt cx="0" cy="0"/>
        </a:xfrm>
      </p:grpSpPr>
      <p:sp>
        <p:nvSpPr>
          <p:cNvPr id="6" name="Rectangle 5"/>
          <p:cNvSpPr/>
          <p:nvPr userDrawn="1"/>
        </p:nvSpPr>
        <p:spPr>
          <a:xfrm>
            <a:off x="0" y="1"/>
            <a:ext cx="9144000" cy="1474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63636"/>
              </a:solidFill>
            </a:endParaRPr>
          </a:p>
        </p:txBody>
      </p:sp>
      <p:pic>
        <p:nvPicPr>
          <p:cNvPr id="7" name="Picture 6" descr="LILLY_LOGO.jpg"/>
          <p:cNvPicPr>
            <a:picLocks noChangeAspect="1"/>
          </p:cNvPicPr>
          <p:nvPr userDrawn="1"/>
        </p:nvPicPr>
        <p:blipFill>
          <a:blip r:embed="rId2"/>
          <a:stretch>
            <a:fillRect/>
          </a:stretch>
        </p:blipFill>
        <p:spPr>
          <a:xfrm>
            <a:off x="8145940" y="6368413"/>
            <a:ext cx="633977" cy="345152"/>
          </a:xfrm>
          <a:prstGeom prst="rect">
            <a:avLst/>
          </a:prstGeom>
        </p:spPr>
      </p:pic>
      <p:sp>
        <p:nvSpPr>
          <p:cNvPr id="8" name="Subtitle 2"/>
          <p:cNvSpPr txBox="1"/>
          <p:nvPr userDrawn="1"/>
        </p:nvSpPr>
        <p:spPr>
          <a:xfrm>
            <a:off x="965200" y="6174851"/>
            <a:ext cx="7088621" cy="532364"/>
          </a:xfrm>
          <a:prstGeom prst="rect">
            <a:avLst/>
          </a:prstGeom>
        </p:spPr>
        <p:txBody>
          <a:bodyPr vert="horz" lIns="91440" tIns="45720" rIns="91440" bIns="45720" rtlCol="0" anchor="b">
            <a:normAutofit/>
          </a:bodyPr>
          <a:lstStyle/>
          <a:p>
            <a:pPr algn="r">
              <a:spcBef>
                <a:spcPct val="20000"/>
              </a:spcBef>
              <a:buFont typeface="Arial"/>
              <a:buNone/>
              <a:defRPr/>
            </a:pPr>
            <a:r>
              <a:rPr lang="zh-CN" sz="1100" b="1" i="0" u="none" strike="noStrike" cap="none" baseline="0">
                <a:solidFill>
                  <a:srgbClr val="4D4D4D"/>
                </a:solidFill>
                <a:effectLst/>
                <a:uFillTx/>
                <a:ea typeface="SimSun"/>
              </a:rPr>
              <a:t>礼来公司资助。</a:t>
            </a:r>
          </a:p>
          <a:p>
            <a:pPr algn="r">
              <a:spcBef>
                <a:spcPct val="20000"/>
              </a:spcBef>
              <a:buFont typeface="Arial"/>
              <a:buNone/>
              <a:defRPr/>
            </a:pPr>
            <a:r>
              <a:rPr lang="zh-CN" sz="1000" b="0" i="0" u="none" strike="noStrike" cap="none" baseline="0">
                <a:solidFill>
                  <a:srgbClr val="363636"/>
                </a:solidFill>
                <a:effectLst/>
                <a:uFillTx/>
                <a:ea typeface="SimSun"/>
              </a:rPr>
              <a:t> 礼来公司未影响本次发布的内容</a:t>
            </a:r>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rcRect l="21933" r="21933" b="24601"/>
          <a:stretch>
            <a:fillRect/>
          </a:stretch>
        </p:blipFill>
        <p:spPr>
          <a:xfrm>
            <a:off x="313531" y="6108700"/>
            <a:ext cx="520578" cy="654139"/>
          </a:xfrm>
          <a:prstGeom prst="rect">
            <a:avLst/>
          </a:prstGeom>
        </p:spPr>
      </p:pic>
      <p:pic>
        <p:nvPicPr>
          <p:cNvPr id="10" name="Picture 9"/>
          <p:cNvPicPr>
            <a:picLocks noChangeAspect="1"/>
          </p:cNvPicPr>
          <p:nvPr userDrawn="1"/>
        </p:nvPicPr>
        <p:blipFill>
          <a:blip r:embed="rId4">
            <a:extLst>
              <a:ext uri="{28A0092B-C50C-407E-A947-70E740481C1C}">
                <a14:useLocalDpi xmlns:a14="http://schemas.microsoft.com/office/drawing/2010/main" val="0"/>
              </a:ext>
            </a:extLst>
          </a:blip>
          <a:srcRect t="84401"/>
          <a:stretch>
            <a:fillRect/>
          </a:stretch>
        </p:blipFill>
        <p:spPr>
          <a:xfrm>
            <a:off x="854373" y="6285233"/>
            <a:ext cx="1500059" cy="218903"/>
          </a:xfrm>
          <a:prstGeom prst="rect">
            <a:avLst/>
          </a:prstGeom>
        </p:spPr>
      </p:pic>
      <p:cxnSp>
        <p:nvCxnSpPr>
          <p:cNvPr id="11" name="Straight Connector 10"/>
          <p:cNvCxnSpPr/>
          <p:nvPr userDrawn="1"/>
        </p:nvCxnSpPr>
        <p:spPr>
          <a:xfrm>
            <a:off x="0" y="6019800"/>
            <a:ext cx="9144000" cy="0"/>
          </a:xfrm>
          <a:prstGeom prst="line">
            <a:avLst/>
          </a:prstGeom>
          <a:ln w="28575">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0" y="1474220"/>
            <a:ext cx="91440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3074" name="Rectangle 2"/>
          <p:cNvSpPr>
            <a:spLocks noGrp="1" noChangeArrowheads="1"/>
          </p:cNvSpPr>
          <p:nvPr>
            <p:ph type="ctrTitle" hasCustomPrompt="1"/>
          </p:nvPr>
        </p:nvSpPr>
        <p:spPr>
          <a:xfrm>
            <a:off x="365124" y="165101"/>
            <a:ext cx="8413751" cy="1206500"/>
          </a:xfrm>
        </p:spPr>
        <p:txBody>
          <a:bodyPr bIns="45720"/>
          <a:lstStyle>
            <a:lvl1pPr algn="l">
              <a:defRPr sz="3600">
                <a:solidFill>
                  <a:schemeClr val="tx2"/>
                </a:solidFill>
              </a:defRPr>
            </a:lvl1pPr>
          </a:lstStyle>
          <a:p>
            <a:pPr lvl="0"/>
            <a:r>
              <a:rPr lang="en-US"/>
              <a:t>GI SLIDE DECK 2017</a:t>
            </a:r>
            <a:br>
              <a:rPr lang="en-US"/>
            </a:br>
            <a:r>
              <a:rPr lang="en-US" sz="2800" b="0"/>
              <a:t>Selected abstracts from:</a:t>
            </a:r>
            <a:endParaRPr lang="en-GB" noProof="0"/>
          </a:p>
        </p:txBody>
      </p:sp>
      <p:sp>
        <p:nvSpPr>
          <p:cNvPr id="4" name="Rectangle 3"/>
          <p:cNvSpPr/>
          <p:nvPr userDrawn="1"/>
        </p:nvSpPr>
        <p:spPr>
          <a:xfrm>
            <a:off x="1605767" y="1692096"/>
            <a:ext cx="5908517" cy="762762"/>
          </a:xfrm>
          <a:prstGeom prst="rect">
            <a:avLst/>
          </a:prstGeom>
        </p:spPr>
        <p:txBody>
          <a:bodyPr wrap="square">
            <a:spAutoFit/>
          </a:bodyPr>
          <a:lstStyle/>
          <a:p>
            <a:pPr algn="ctr"/>
            <a:r>
              <a:rPr lang="zh-CN" sz="2400" b="1" i="0" u="none" strike="noStrike" cap="none" baseline="0">
                <a:solidFill>
                  <a:srgbClr val="FFFFFF"/>
                </a:solidFill>
                <a:effectLst/>
                <a:uFillTx/>
                <a:ea typeface="SimSun"/>
              </a:rPr>
              <a:t>ESMO 2017 大会</a:t>
            </a:r>
          </a:p>
          <a:p>
            <a:pPr marL="0" marR="0" indent="0" algn="ctr" defTabSz="914400" rtl="0" eaLnBrk="1" fontAlgn="base" latinLnBrk="0" hangingPunct="1">
              <a:lnSpc>
                <a:spcPct val="100000"/>
              </a:lnSpc>
              <a:spcBef>
                <a:spcPct val="0"/>
              </a:spcBef>
              <a:spcAft>
                <a:spcPct val="0"/>
              </a:spcAft>
              <a:buClrTx/>
              <a:buSzTx/>
              <a:buFontTx/>
              <a:buNone/>
              <a:defRPr/>
            </a:pPr>
            <a:r>
              <a:rPr lang="zh-CN" sz="2000" b="0" i="0" u="none" strike="noStrike" cap="none" baseline="0">
                <a:solidFill>
                  <a:srgbClr val="FFFFFF"/>
                </a:solidFill>
                <a:effectLst/>
                <a:uFillTx/>
                <a:ea typeface="SimSun"/>
              </a:rPr>
              <a:t>2017 年 9 月 8 日 – 12 日 | 西班牙马德里</a:t>
            </a:r>
          </a:p>
        </p:txBody>
      </p:sp>
    </p:spTree>
    <p:extLst>
      <p:ext uri="{BB962C8B-B14F-4D97-AF65-F5344CB8AC3E}">
        <p14:creationId xmlns:p14="http://schemas.microsoft.com/office/powerpoint/2010/main" val="2561129570"/>
      </p:ext>
    </p:extLst>
  </p:cSld>
  <p:clrMapOvr>
    <a:masterClrMapping/>
  </p:clrMapOv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2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a:t>Click to edit Master title style</a:t>
            </a:r>
            <a:endParaRPr lang="en-GB"/>
          </a:p>
        </p:txBody>
      </p:sp>
      <p:sp>
        <p:nvSpPr>
          <p:cNvPr id="3" name="Content Placeholder 2"/>
          <p:cNvSpPr>
            <a:spLocks noGrp="1"/>
          </p:cNvSpPr>
          <p:nvPr>
            <p:ph idx="1"/>
          </p:nvPr>
        </p:nvSpPr>
        <p:spPr/>
        <p:txBody>
          <a:bodyPr/>
          <a:lstStyle>
            <a:lvl1pPr>
              <a:spcBef>
                <a:spcPct val="0"/>
              </a:spcBef>
              <a:spcAft>
                <a:spcPts val="400"/>
              </a:spcAft>
              <a:defRPr sz="1600"/>
            </a:lvl1pPr>
            <a:lvl2pPr>
              <a:spcBef>
                <a:spcPct val="0"/>
              </a:spcBef>
              <a:spcAft>
                <a:spcPts val="400"/>
              </a:spcAft>
              <a:defRPr sz="1600"/>
            </a:lvl2pPr>
            <a:lvl3pPr>
              <a:spcBef>
                <a:spcPct val="0"/>
              </a:spcBef>
              <a:spcAft>
                <a:spcPts val="400"/>
              </a:spcAft>
              <a:defRPr sz="1600"/>
            </a:lvl3pPr>
            <a:lvl4pPr>
              <a:spcBef>
                <a:spcPct val="0"/>
              </a:spcBef>
              <a:spcAft>
                <a:spcPts val="400"/>
              </a:spcAft>
              <a:defRPr sz="1600"/>
            </a:lvl4pPr>
            <a:lvl5pPr>
              <a:spcBef>
                <a:spcPct val="0"/>
              </a:spcBef>
              <a:spcAft>
                <a:spcPts val="400"/>
              </a:spcAft>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a:t>Reference text right aligned (Arial 12pt roman, black)</a:t>
            </a:r>
          </a:p>
        </p:txBody>
      </p:sp>
    </p:spTree>
    <p:extLst>
      <p:ext uri="{BB962C8B-B14F-4D97-AF65-F5344CB8AC3E}">
        <p14:creationId xmlns:p14="http://schemas.microsoft.com/office/powerpoint/2010/main" val="3832641283"/>
      </p:ext>
    </p:extLst>
  </p:cSld>
  <p:clrMapOvr>
    <a:masterClrMapping/>
  </p:clrMapOv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2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a:t>Click to edit Master title style</a:t>
            </a:r>
            <a:endParaRPr lang="en-GB"/>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a:t>Reference text right aligned (Arial 12pt roman, black)</a:t>
            </a:r>
          </a:p>
        </p:txBody>
      </p:sp>
    </p:spTree>
    <p:extLst>
      <p:ext uri="{BB962C8B-B14F-4D97-AF65-F5344CB8AC3E}">
        <p14:creationId xmlns:p14="http://schemas.microsoft.com/office/powerpoint/2010/main" val="2940394714"/>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800"/>
            </a:lvl1pPr>
          </a:lstStyle>
          <a:p>
            <a:r>
              <a:rPr lang="en-US"/>
              <a:t>Click to edit Master title style</a:t>
            </a:r>
            <a:endParaRPr lang="en-GB"/>
          </a:p>
        </p:txBody>
      </p:sp>
      <p:sp>
        <p:nvSpPr>
          <p:cNvPr id="3" name="Content Placeholder 2"/>
          <p:cNvSpPr>
            <a:spLocks noGrp="1"/>
          </p:cNvSpPr>
          <p:nvPr>
            <p:ph sz="half" idx="1"/>
          </p:nvPr>
        </p:nvSpPr>
        <p:spPr>
          <a:xfrm>
            <a:off x="365124" y="1447800"/>
            <a:ext cx="4130676" cy="4500154"/>
          </a:xfrm>
        </p:spPr>
        <p:txBody>
          <a:bodyPr/>
          <a:lstStyle>
            <a:lvl1pPr>
              <a:spcBef>
                <a:spcPct val="0"/>
              </a:spcBef>
              <a:spcAft>
                <a:spcPts val="400"/>
              </a:spcAft>
              <a:defRPr sz="1600"/>
            </a:lvl1pPr>
            <a:lvl2pPr>
              <a:spcBef>
                <a:spcPct val="0"/>
              </a:spcBef>
              <a:spcAft>
                <a:spcPts val="400"/>
              </a:spcAft>
              <a:defRPr sz="1600"/>
            </a:lvl2pPr>
            <a:lvl3pPr>
              <a:spcBef>
                <a:spcPct val="0"/>
              </a:spcBef>
              <a:spcAft>
                <a:spcPts val="400"/>
              </a:spcAft>
              <a:defRPr sz="1600"/>
            </a:lvl3pPr>
            <a:lvl4pPr>
              <a:spcBef>
                <a:spcPct val="0"/>
              </a:spcBef>
              <a:spcAft>
                <a:spcPts val="400"/>
              </a:spcAft>
              <a:defRPr sz="1600"/>
            </a:lvl4pPr>
            <a:lvl5pPr>
              <a:spcBef>
                <a:spcPct val="0"/>
              </a:spcBef>
              <a:spcAft>
                <a:spcPts val="400"/>
              </a:spcAft>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447800"/>
            <a:ext cx="4130675" cy="4500154"/>
          </a:xfrm>
        </p:spPr>
        <p:txBody>
          <a:bodyPr/>
          <a:lstStyle>
            <a:lvl1pPr>
              <a:spcBef>
                <a:spcPct val="0"/>
              </a:spcBef>
              <a:spcAft>
                <a:spcPts val="400"/>
              </a:spcAft>
              <a:defRPr sz="1600"/>
            </a:lvl1pPr>
            <a:lvl2pPr>
              <a:spcBef>
                <a:spcPct val="0"/>
              </a:spcBef>
              <a:spcAft>
                <a:spcPts val="400"/>
              </a:spcAft>
              <a:defRPr sz="1600"/>
            </a:lvl2pPr>
            <a:lvl3pPr>
              <a:spcBef>
                <a:spcPct val="0"/>
              </a:spcBef>
              <a:spcAft>
                <a:spcPts val="400"/>
              </a:spcAft>
              <a:defRPr sz="1600"/>
            </a:lvl3pPr>
            <a:lvl4pPr>
              <a:spcBef>
                <a:spcPct val="0"/>
              </a:spcBef>
              <a:spcAft>
                <a:spcPts val="400"/>
              </a:spcAft>
              <a:defRPr sz="1600"/>
            </a:lvl4pPr>
            <a:lvl5pPr>
              <a:spcBef>
                <a:spcPct val="0"/>
              </a:spcBef>
              <a:spcAft>
                <a:spcPts val="400"/>
              </a:spcAft>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a:t>Footnote text left aligned (Arial 12pt roman, black)</a:t>
            </a:r>
          </a:p>
        </p:txBody>
      </p:sp>
      <p:sp>
        <p:nvSpPr>
          <p:cNvPr id="6"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a:t>Reference text right aligned (Arial 12pt roman, black)</a:t>
            </a:r>
          </a:p>
        </p:txBody>
      </p:sp>
    </p:spTree>
    <p:extLst>
      <p:ext uri="{BB962C8B-B14F-4D97-AF65-F5344CB8AC3E}">
        <p14:creationId xmlns:p14="http://schemas.microsoft.com/office/powerpoint/2010/main" val="403129746"/>
      </p:ext>
    </p:extLst>
  </p:cSld>
  <p:clrMapOvr>
    <a:masterClrMapping/>
  </p:clrMapOvr>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2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a:t>Click to edit Master title style</a:t>
            </a:r>
            <a:endParaRPr lang="en-GB"/>
          </a:p>
        </p:txBody>
      </p:sp>
      <p:sp>
        <p:nvSpPr>
          <p:cNvPr id="3" name="Content Placeholder 2"/>
          <p:cNvSpPr>
            <a:spLocks noGrp="1"/>
          </p:cNvSpPr>
          <p:nvPr>
            <p:ph sz="half" idx="1"/>
          </p:nvPr>
        </p:nvSpPr>
        <p:spPr>
          <a:xfrm>
            <a:off x="365124" y="1447800"/>
            <a:ext cx="4130676" cy="4500154"/>
          </a:xfrm>
        </p:spPr>
        <p:txBody>
          <a:bodyPr/>
          <a:lstStyle>
            <a:lvl1pPr>
              <a:spcBef>
                <a:spcPct val="0"/>
              </a:spcBef>
              <a:spcAft>
                <a:spcPts val="400"/>
              </a:spcAft>
              <a:defRPr sz="1600"/>
            </a:lvl1pPr>
            <a:lvl2pPr>
              <a:spcBef>
                <a:spcPct val="0"/>
              </a:spcBef>
              <a:spcAft>
                <a:spcPts val="400"/>
              </a:spcAft>
              <a:defRPr sz="1600"/>
            </a:lvl2pPr>
            <a:lvl3pPr>
              <a:spcBef>
                <a:spcPct val="0"/>
              </a:spcBef>
              <a:spcAft>
                <a:spcPts val="400"/>
              </a:spcAft>
              <a:defRPr sz="1600"/>
            </a:lvl3pPr>
            <a:lvl4pPr>
              <a:spcBef>
                <a:spcPct val="0"/>
              </a:spcBef>
              <a:spcAft>
                <a:spcPts val="400"/>
              </a:spcAft>
              <a:defRPr sz="1600"/>
            </a:lvl4pPr>
            <a:lvl5pPr>
              <a:spcBef>
                <a:spcPct val="0"/>
              </a:spcBef>
              <a:spcAft>
                <a:spcPts val="400"/>
              </a:spcAft>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447800"/>
            <a:ext cx="4130675" cy="4500154"/>
          </a:xfrm>
        </p:spPr>
        <p:txBody>
          <a:bodyPr/>
          <a:lstStyle>
            <a:lvl1pPr>
              <a:spcBef>
                <a:spcPct val="0"/>
              </a:spcBef>
              <a:spcAft>
                <a:spcPts val="400"/>
              </a:spcAft>
              <a:defRPr sz="1600"/>
            </a:lvl1pPr>
            <a:lvl2pPr>
              <a:spcBef>
                <a:spcPct val="0"/>
              </a:spcBef>
              <a:spcAft>
                <a:spcPts val="400"/>
              </a:spcAft>
              <a:defRPr sz="1600"/>
            </a:lvl2pPr>
            <a:lvl3pPr>
              <a:spcBef>
                <a:spcPct val="0"/>
              </a:spcBef>
              <a:spcAft>
                <a:spcPts val="400"/>
              </a:spcAft>
              <a:defRPr sz="1600"/>
            </a:lvl3pPr>
            <a:lvl4pPr>
              <a:spcBef>
                <a:spcPct val="0"/>
              </a:spcBef>
              <a:spcAft>
                <a:spcPts val="400"/>
              </a:spcAft>
              <a:defRPr sz="1600"/>
            </a:lvl4pPr>
            <a:lvl5pPr>
              <a:spcBef>
                <a:spcPct val="0"/>
              </a:spcBef>
              <a:spcAft>
                <a:spcPts val="400"/>
              </a:spcAft>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a:t>Footnote text left aligned (Arial 12pt roman, black)</a:t>
            </a:r>
          </a:p>
        </p:txBody>
      </p:sp>
      <p:sp>
        <p:nvSpPr>
          <p:cNvPr id="6"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a:t>Reference text right aligned (Arial 12pt roman, black)</a:t>
            </a:r>
          </a:p>
        </p:txBody>
      </p:sp>
    </p:spTree>
    <p:extLst>
      <p:ext uri="{BB962C8B-B14F-4D97-AF65-F5344CB8AC3E}">
        <p14:creationId xmlns:p14="http://schemas.microsoft.com/office/powerpoint/2010/main" val="2319805089"/>
      </p:ext>
    </p:extLst>
  </p:cSld>
  <p:clrMapOvr>
    <a:masterClrMapping/>
  </p:clrMapOv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15_Title Slide">
    <p:spTree>
      <p:nvGrpSpPr>
        <p:cNvPr id="1" name=""/>
        <p:cNvGrpSpPr/>
        <p:nvPr/>
      </p:nvGrpSpPr>
      <p:grpSpPr>
        <a:xfrm>
          <a:off x="0" y="0"/>
          <a:ext cx="0" cy="0"/>
          <a:chOff x="0" y="0"/>
          <a:chExt cx="0" cy="0"/>
        </a:xfrm>
      </p:grpSpPr>
      <p:pic>
        <p:nvPicPr>
          <p:cNvPr id="3" name="Picture 2" descr="A picture containing tree, sky, outdoor&#10;&#10;Description automatically generated">
            <a:extLst>
              <a:ext uri="{FF2B5EF4-FFF2-40B4-BE49-F238E27FC236}">
                <a16:creationId xmlns:a16="http://schemas.microsoft.com/office/drawing/2014/main" id="{54A15CA7-CDE1-4E26-A27E-67DAF1E299EE}"/>
              </a:ext>
            </a:extLst>
          </p:cNvPr>
          <p:cNvPicPr>
            <a:picLocks noChangeAspect="1"/>
          </p:cNvPicPr>
          <p:nvPr userDrawn="1"/>
        </p:nvPicPr>
        <p:blipFill>
          <a:blip r:embed="rId2">
            <a:extLst>
              <a:ext uri="{28A0092B-C50C-407E-A947-70E740481C1C}">
                <a14:useLocalDpi xmlns:a14="http://schemas.microsoft.com/office/drawing/2010/main" val="0"/>
              </a:ext>
            </a:extLst>
          </a:blip>
          <a:srcRect t="16764" b="2255"/>
          <a:stretch>
            <a:fillRect/>
          </a:stretch>
        </p:blipFill>
        <p:spPr>
          <a:xfrm>
            <a:off x="0" y="1460499"/>
            <a:ext cx="9144000" cy="4552951"/>
          </a:xfrm>
          <a:prstGeom prst="rect">
            <a:avLst/>
          </a:prstGeom>
        </p:spPr>
      </p:pic>
      <p:sp>
        <p:nvSpPr>
          <p:cNvPr id="6" name="Rectangle 5"/>
          <p:cNvSpPr/>
          <p:nvPr userDrawn="1"/>
        </p:nvSpPr>
        <p:spPr>
          <a:xfrm>
            <a:off x="0" y="1"/>
            <a:ext cx="9144000" cy="1474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63636"/>
              </a:solidFill>
            </a:endParaRPr>
          </a:p>
        </p:txBody>
      </p:sp>
      <p:pic>
        <p:nvPicPr>
          <p:cNvPr id="7" name="Picture 6" descr="LILLY_LOGO.jpg"/>
          <p:cNvPicPr>
            <a:picLocks noChangeAspect="1"/>
          </p:cNvPicPr>
          <p:nvPr userDrawn="1"/>
        </p:nvPicPr>
        <p:blipFill>
          <a:blip r:embed="rId3"/>
          <a:stretch>
            <a:fillRect/>
          </a:stretch>
        </p:blipFill>
        <p:spPr>
          <a:xfrm>
            <a:off x="8145940" y="6368413"/>
            <a:ext cx="633977" cy="345152"/>
          </a:xfrm>
          <a:prstGeom prst="rect">
            <a:avLst/>
          </a:prstGeom>
        </p:spPr>
      </p:pic>
      <p:sp>
        <p:nvSpPr>
          <p:cNvPr id="8" name="Subtitle 2"/>
          <p:cNvSpPr txBox="1"/>
          <p:nvPr userDrawn="1"/>
        </p:nvSpPr>
        <p:spPr>
          <a:xfrm>
            <a:off x="965200" y="6174851"/>
            <a:ext cx="7088621" cy="532364"/>
          </a:xfrm>
          <a:prstGeom prst="rect">
            <a:avLst/>
          </a:prstGeom>
        </p:spPr>
        <p:txBody>
          <a:bodyPr vert="horz" lIns="91440" tIns="45720" rIns="91440" bIns="45720" rtlCol="0" anchor="b">
            <a:normAutofit/>
          </a:bodyPr>
          <a:lstStyle/>
          <a:p>
            <a:pPr algn="r">
              <a:spcBef>
                <a:spcPct val="20000"/>
              </a:spcBef>
              <a:buFont typeface="Arial"/>
              <a:buNone/>
              <a:defRPr/>
            </a:pPr>
            <a:r>
              <a:rPr lang="zh-CN" sz="1100" b="1" i="0" u="none" strike="noStrike" cap="none" baseline="0">
                <a:solidFill>
                  <a:srgbClr val="4D4D4D"/>
                </a:solidFill>
                <a:effectLst/>
                <a:uFillTx/>
                <a:ea typeface="SimSun"/>
              </a:rPr>
              <a:t>礼来公司资助。</a:t>
            </a:r>
          </a:p>
          <a:p>
            <a:pPr algn="r">
              <a:spcBef>
                <a:spcPct val="20000"/>
              </a:spcBef>
              <a:buFont typeface="Arial"/>
              <a:buNone/>
              <a:defRPr/>
            </a:pPr>
            <a:r>
              <a:rPr lang="zh-CN" sz="1000" b="0" i="0" u="none" strike="noStrike" cap="none" baseline="0">
                <a:solidFill>
                  <a:srgbClr val="363636"/>
                </a:solidFill>
                <a:effectLst/>
                <a:uFillTx/>
                <a:ea typeface="SimSun"/>
              </a:rPr>
              <a:t> 礼来公司未影响本次发布的内容</a:t>
            </a:r>
          </a:p>
        </p:txBody>
      </p:sp>
      <p:pic>
        <p:nvPicPr>
          <p:cNvPr id="9" name="Picture 8"/>
          <p:cNvPicPr>
            <a:picLocks noChangeAspect="1"/>
          </p:cNvPicPr>
          <p:nvPr userDrawn="1"/>
        </p:nvPicPr>
        <p:blipFill>
          <a:blip r:embed="rId4">
            <a:extLst>
              <a:ext uri="{28A0092B-C50C-407E-A947-70E740481C1C}">
                <a14:useLocalDpi xmlns:a14="http://schemas.microsoft.com/office/drawing/2010/main" val="0"/>
              </a:ext>
            </a:extLst>
          </a:blip>
          <a:srcRect l="21933" r="21933" b="24601"/>
          <a:stretch>
            <a:fillRect/>
          </a:stretch>
        </p:blipFill>
        <p:spPr>
          <a:xfrm>
            <a:off x="313531" y="6108700"/>
            <a:ext cx="520578" cy="654139"/>
          </a:xfrm>
          <a:prstGeom prst="rect">
            <a:avLst/>
          </a:prstGeom>
        </p:spPr>
      </p:pic>
      <p:pic>
        <p:nvPicPr>
          <p:cNvPr id="10" name="Picture 9"/>
          <p:cNvPicPr>
            <a:picLocks noChangeAspect="1"/>
          </p:cNvPicPr>
          <p:nvPr userDrawn="1"/>
        </p:nvPicPr>
        <p:blipFill>
          <a:blip r:embed="rId5">
            <a:extLst>
              <a:ext uri="{28A0092B-C50C-407E-A947-70E740481C1C}">
                <a14:useLocalDpi xmlns:a14="http://schemas.microsoft.com/office/drawing/2010/main" val="0"/>
              </a:ext>
            </a:extLst>
          </a:blip>
          <a:srcRect t="84401"/>
          <a:stretch>
            <a:fillRect/>
          </a:stretch>
        </p:blipFill>
        <p:spPr>
          <a:xfrm>
            <a:off x="854373" y="6285233"/>
            <a:ext cx="1500059" cy="218903"/>
          </a:xfrm>
          <a:prstGeom prst="rect">
            <a:avLst/>
          </a:prstGeom>
        </p:spPr>
      </p:pic>
      <p:cxnSp>
        <p:nvCxnSpPr>
          <p:cNvPr id="12" name="Straight Connector 11"/>
          <p:cNvCxnSpPr/>
          <p:nvPr userDrawn="1"/>
        </p:nvCxnSpPr>
        <p:spPr>
          <a:xfrm>
            <a:off x="0" y="1474220"/>
            <a:ext cx="91440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3074" name="Rectangle 2"/>
          <p:cNvSpPr>
            <a:spLocks noGrp="1" noChangeArrowheads="1"/>
          </p:cNvSpPr>
          <p:nvPr>
            <p:ph type="ctrTitle"/>
          </p:nvPr>
        </p:nvSpPr>
        <p:spPr>
          <a:xfrm>
            <a:off x="365124" y="165101"/>
            <a:ext cx="8413751" cy="1206500"/>
          </a:xfrm>
        </p:spPr>
        <p:txBody>
          <a:bodyPr bIns="45720"/>
          <a:lstStyle>
            <a:lvl1pPr algn="l">
              <a:defRPr sz="3600">
                <a:solidFill>
                  <a:schemeClr val="tx2"/>
                </a:solidFill>
              </a:defRPr>
            </a:lvl1pPr>
          </a:lstStyle>
          <a:p>
            <a:pPr lvl="0"/>
            <a:r>
              <a:rPr lang="en-GB" noProof="0"/>
              <a:t>Click to edit Master title style</a:t>
            </a:r>
          </a:p>
        </p:txBody>
      </p:sp>
      <p:sp>
        <p:nvSpPr>
          <p:cNvPr id="15" name="Rectangle 14">
            <a:extLst>
              <a:ext uri="{FF2B5EF4-FFF2-40B4-BE49-F238E27FC236}">
                <a16:creationId xmlns:a16="http://schemas.microsoft.com/office/drawing/2014/main" id="{522B815E-8DFC-4E3F-8477-B5A9F63FCA38}"/>
              </a:ext>
            </a:extLst>
          </p:cNvPr>
          <p:cNvSpPr/>
          <p:nvPr userDrawn="1"/>
        </p:nvSpPr>
        <p:spPr>
          <a:xfrm>
            <a:off x="-4572" y="5342689"/>
            <a:ext cx="9153144" cy="671231"/>
          </a:xfrm>
          <a:prstGeom prst="rect">
            <a:avLst/>
          </a:prstGeom>
          <a:solidFill>
            <a:schemeClr val="tx2">
              <a:alpha val="70000"/>
            </a:schemeClr>
          </a:solidFill>
        </p:spPr>
        <p:txBody>
          <a:bodyPr wrap="square">
            <a:spAutoFit/>
          </a:bodyPr>
          <a:lstStyle/>
          <a:p>
            <a:pPr algn="ctr">
              <a:spcAft>
                <a:spcPts val="600"/>
              </a:spcAft>
            </a:pPr>
            <a:r>
              <a:rPr lang="zh-CN" sz="2000" b="1" i="0" u="none" strike="noStrike" cap="none" baseline="0">
                <a:solidFill>
                  <a:srgbClr val="043882"/>
                </a:solidFill>
                <a:effectLst/>
                <a:uFillTx/>
                <a:ea typeface="SimSun"/>
              </a:rPr>
              <a:t>ESMO 第二十一届世界胃肠癌大会</a:t>
            </a:r>
            <a:r>
              <a:rPr sz="2000"/>
              <a:t/>
            </a:r>
            <a:br>
              <a:rPr sz="2000"/>
            </a:br>
            <a:r>
              <a:rPr lang="zh-CN" sz="1800" b="0" i="0" u="none" strike="noStrike" cap="none" baseline="0">
                <a:solidFill>
                  <a:srgbClr val="043882"/>
                </a:solidFill>
                <a:effectLst/>
                <a:uFillTx/>
                <a:ea typeface="SimSun"/>
              </a:rPr>
              <a:t>2019 年 7 月 3 日 – 6 日 | 西班牙巴塞罗</a:t>
            </a:r>
          </a:p>
        </p:txBody>
      </p:sp>
      <p:cxnSp>
        <p:nvCxnSpPr>
          <p:cNvPr id="11" name="Straight Connector 10"/>
          <p:cNvCxnSpPr/>
          <p:nvPr userDrawn="1"/>
        </p:nvCxnSpPr>
        <p:spPr>
          <a:xfrm>
            <a:off x="0" y="6019800"/>
            <a:ext cx="9144000" cy="0"/>
          </a:xfrm>
          <a:prstGeom prst="line">
            <a:avLst/>
          </a:prstGeom>
          <a:ln w="28575">
            <a:solidFill>
              <a:srgbClr val="B60D2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55887731"/>
      </p:ext>
    </p:extLst>
  </p:cSld>
  <p:clrMapOvr>
    <a:masterClrMapping/>
  </p:clrMapOv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5" name="Rectangle 4"/>
          <p:cNvSpPr/>
          <p:nvPr userDrawn="1"/>
        </p:nvSpPr>
        <p:spPr>
          <a:xfrm>
            <a:off x="0" y="1219200"/>
            <a:ext cx="9144000" cy="2229395"/>
          </a:xfrm>
          <a:prstGeom prst="rect">
            <a:avLst/>
          </a:pr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74" name="Rectangle 2"/>
          <p:cNvSpPr>
            <a:spLocks noGrp="1" noChangeArrowheads="1"/>
          </p:cNvSpPr>
          <p:nvPr>
            <p:ph type="ctrTitle"/>
          </p:nvPr>
        </p:nvSpPr>
        <p:spPr>
          <a:xfrm>
            <a:off x="365125" y="1332411"/>
            <a:ext cx="8265069" cy="2002972"/>
          </a:xfrm>
        </p:spPr>
        <p:txBody>
          <a:bodyPr bIns="45720"/>
          <a:lstStyle>
            <a:lvl1pPr>
              <a:defRPr sz="3600"/>
            </a:lvl1pPr>
          </a:lstStyle>
          <a:p>
            <a:pPr lvl="0"/>
            <a:r>
              <a:rPr lang="en-GB" noProof="0"/>
              <a:t>Click to edit Master title style</a:t>
            </a:r>
          </a:p>
        </p:txBody>
      </p:sp>
      <p:sp>
        <p:nvSpPr>
          <p:cNvPr id="3075" name="Rectangle 3"/>
          <p:cNvSpPr>
            <a:spLocks noGrp="1" noChangeArrowheads="1"/>
          </p:cNvSpPr>
          <p:nvPr>
            <p:ph type="subTitle" idx="1"/>
          </p:nvPr>
        </p:nvSpPr>
        <p:spPr>
          <a:xfrm>
            <a:off x="365124" y="3563698"/>
            <a:ext cx="8413751" cy="1416050"/>
          </a:xfrm>
        </p:spPr>
        <p:txBody>
          <a:bodyPr/>
          <a:lstStyle>
            <a:lvl1pPr marL="0" indent="0">
              <a:buFontTx/>
              <a:buNone/>
              <a:defRPr b="1">
                <a:solidFill>
                  <a:schemeClr val="accent3"/>
                </a:solidFill>
              </a:defRPr>
            </a:lvl1pPr>
          </a:lstStyle>
          <a:p>
            <a:pPr lvl="0"/>
            <a:r>
              <a:rPr lang="en-GB" noProof="0"/>
              <a:t>Click to edit Master subtitle style</a:t>
            </a:r>
          </a:p>
        </p:txBody>
      </p:sp>
      <p:sp>
        <p:nvSpPr>
          <p:cNvPr id="6" name="Rectangle 5"/>
          <p:cNvSpPr/>
          <p:nvPr userDrawn="1"/>
        </p:nvSpPr>
        <p:spPr>
          <a:xfrm>
            <a:off x="8778875" y="1219200"/>
            <a:ext cx="365125" cy="22293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userDrawn="1"/>
        </p:nvSpPr>
        <p:spPr>
          <a:xfrm>
            <a:off x="-1" y="6674631"/>
            <a:ext cx="5512527" cy="18336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10" descr="LILLY_LOGO.jpg"/>
          <p:cNvPicPr>
            <a:picLocks noChangeAspect="1"/>
          </p:cNvPicPr>
          <p:nvPr userDrawn="1"/>
        </p:nvPicPr>
        <p:blipFill>
          <a:blip r:embed="rId2"/>
          <a:stretch>
            <a:fillRect/>
          </a:stretch>
        </p:blipFill>
        <p:spPr>
          <a:xfrm>
            <a:off x="8145940" y="6063613"/>
            <a:ext cx="633977" cy="345152"/>
          </a:xfrm>
          <a:prstGeom prst="rect">
            <a:avLst/>
          </a:prstGeom>
        </p:spPr>
      </p:pic>
      <p:sp>
        <p:nvSpPr>
          <p:cNvPr id="12" name="Subtitle 2"/>
          <p:cNvSpPr txBox="1"/>
          <p:nvPr userDrawn="1"/>
        </p:nvSpPr>
        <p:spPr>
          <a:xfrm>
            <a:off x="965200" y="5870051"/>
            <a:ext cx="7088621" cy="532364"/>
          </a:xfrm>
          <a:prstGeom prst="rect">
            <a:avLst/>
          </a:prstGeom>
        </p:spPr>
        <p:txBody>
          <a:bodyPr vert="horz" lIns="91440" tIns="45720" rIns="91440" bIns="45720" rtlCol="0" anchor="b">
            <a:normAutofit/>
          </a:bodyPr>
          <a:lstStyle/>
          <a:p>
            <a:pPr algn="r">
              <a:spcBef>
                <a:spcPct val="20000"/>
              </a:spcBef>
              <a:buFont typeface="Arial"/>
              <a:buNone/>
              <a:defRPr/>
            </a:pPr>
            <a:r>
              <a:rPr lang="zh-CN" sz="1100" b="1" i="0" u="none" strike="noStrike" cap="none" baseline="0">
                <a:solidFill>
                  <a:srgbClr val="4D4D4D"/>
                </a:solidFill>
                <a:effectLst/>
                <a:uFillTx/>
                <a:ea typeface="SimSun"/>
              </a:rPr>
              <a:t>礼来公司资助。</a:t>
            </a:r>
          </a:p>
          <a:p>
            <a:pPr algn="r">
              <a:spcBef>
                <a:spcPct val="20000"/>
              </a:spcBef>
              <a:buFont typeface="Arial"/>
              <a:buNone/>
              <a:defRPr/>
            </a:pPr>
            <a:r>
              <a:rPr lang="zh-CN" sz="1000" b="0" i="0" u="none" strike="noStrike" cap="none" baseline="0">
                <a:solidFill>
                  <a:srgbClr val="363636"/>
                </a:solidFill>
                <a:effectLst/>
                <a:uFillTx/>
                <a:ea typeface="SimSun"/>
              </a:rPr>
              <a:t> 礼来公司未影响本次发布的内容</a:t>
            </a:r>
          </a:p>
        </p:txBody>
      </p:sp>
      <p:pic>
        <p:nvPicPr>
          <p:cNvPr id="13" name="Picture 12"/>
          <p:cNvPicPr>
            <a:picLocks noChangeAspect="1"/>
          </p:cNvPicPr>
          <p:nvPr userDrawn="1"/>
        </p:nvPicPr>
        <p:blipFill>
          <a:blip r:embed="rId3">
            <a:extLst>
              <a:ext uri="{28A0092B-C50C-407E-A947-70E740481C1C}">
                <a14:useLocalDpi xmlns:a14="http://schemas.microsoft.com/office/drawing/2010/main" val="0"/>
              </a:ext>
            </a:extLst>
          </a:blip>
          <a:srcRect l="21933" r="21933" b="24601"/>
          <a:stretch>
            <a:fillRect/>
          </a:stretch>
        </p:blipFill>
        <p:spPr>
          <a:xfrm>
            <a:off x="313531" y="5803900"/>
            <a:ext cx="520578" cy="654139"/>
          </a:xfrm>
          <a:prstGeom prst="rect">
            <a:avLst/>
          </a:prstGeom>
        </p:spPr>
      </p:pic>
      <p:pic>
        <p:nvPicPr>
          <p:cNvPr id="14" name="Picture 13"/>
          <p:cNvPicPr>
            <a:picLocks noChangeAspect="1"/>
          </p:cNvPicPr>
          <p:nvPr userDrawn="1"/>
        </p:nvPicPr>
        <p:blipFill>
          <a:blip r:embed="rId4">
            <a:extLst>
              <a:ext uri="{28A0092B-C50C-407E-A947-70E740481C1C}">
                <a14:useLocalDpi xmlns:a14="http://schemas.microsoft.com/office/drawing/2010/main" val="0"/>
              </a:ext>
            </a:extLst>
          </a:blip>
          <a:srcRect t="84401"/>
          <a:stretch>
            <a:fillRect/>
          </a:stretch>
        </p:blipFill>
        <p:spPr>
          <a:xfrm>
            <a:off x="854373" y="5980433"/>
            <a:ext cx="1500059" cy="218903"/>
          </a:xfrm>
          <a:prstGeom prst="rect">
            <a:avLst/>
          </a:prstGeom>
        </p:spPr>
      </p:pic>
    </p:spTree>
    <p:extLst>
      <p:ext uri="{BB962C8B-B14F-4D97-AF65-F5344CB8AC3E}">
        <p14:creationId xmlns:p14="http://schemas.microsoft.com/office/powerpoint/2010/main" val="89517721"/>
      </p:ext>
    </p:extLst>
  </p:cSld>
  <p:clrMapOvr>
    <a:masterClrMapping/>
  </p:clrMapOv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800"/>
            </a:lvl1pPr>
          </a:lstStyle>
          <a:p>
            <a:r>
              <a:rPr lang="en-US"/>
              <a:t>Click to edit Master title style</a:t>
            </a:r>
            <a:endParaRPr lang="en-GB"/>
          </a:p>
        </p:txBody>
      </p:sp>
      <p:sp>
        <p:nvSpPr>
          <p:cNvPr id="3" name="Content Placeholder 2"/>
          <p:cNvSpPr>
            <a:spLocks noGrp="1"/>
          </p:cNvSpPr>
          <p:nvPr>
            <p:ph idx="1"/>
          </p:nvPr>
        </p:nvSpPr>
        <p:spPr/>
        <p:txBody>
          <a:bodyPr/>
          <a:lstStyle>
            <a:lvl1pPr>
              <a:spcBef>
                <a:spcPct val="0"/>
              </a:spcBef>
              <a:spcAft>
                <a:spcPts val="400"/>
              </a:spcAft>
              <a:defRPr sz="1600"/>
            </a:lvl1pPr>
            <a:lvl2pPr>
              <a:spcBef>
                <a:spcPct val="0"/>
              </a:spcBef>
              <a:spcAft>
                <a:spcPts val="400"/>
              </a:spcAft>
              <a:defRPr sz="1600"/>
            </a:lvl2pPr>
            <a:lvl3pPr>
              <a:spcBef>
                <a:spcPct val="0"/>
              </a:spcBef>
              <a:spcAft>
                <a:spcPts val="400"/>
              </a:spcAft>
              <a:defRPr sz="1600"/>
            </a:lvl3pPr>
            <a:lvl4pPr>
              <a:spcBef>
                <a:spcPct val="0"/>
              </a:spcBef>
              <a:spcAft>
                <a:spcPts val="400"/>
              </a:spcAft>
              <a:defRPr sz="1600"/>
            </a:lvl4pPr>
            <a:lvl5pPr>
              <a:spcBef>
                <a:spcPct val="0"/>
              </a:spcBef>
              <a:spcAft>
                <a:spcPts val="400"/>
              </a:spcAft>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a:t>Reference text right aligned (Arial 12pt roman, black)</a:t>
            </a:r>
          </a:p>
        </p:txBody>
      </p:sp>
    </p:spTree>
    <p:extLst>
      <p:ext uri="{BB962C8B-B14F-4D97-AF65-F5344CB8AC3E}">
        <p14:creationId xmlns:p14="http://schemas.microsoft.com/office/powerpoint/2010/main" val="1668986173"/>
      </p:ext>
    </p:extLst>
  </p:cSld>
  <p:clrMapOvr>
    <a:masterClrMapping/>
  </p:clrMapOvr>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800"/>
            </a:lvl1pPr>
          </a:lstStyle>
          <a:p>
            <a:r>
              <a:rPr lang="en-US"/>
              <a:t>Click to edit Master title style</a:t>
            </a:r>
            <a:endParaRPr lang="en-GB"/>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a:t>Reference text right aligned (Arial 12pt roman, black)</a:t>
            </a:r>
          </a:p>
        </p:txBody>
      </p:sp>
    </p:spTree>
    <p:extLst>
      <p:ext uri="{BB962C8B-B14F-4D97-AF65-F5344CB8AC3E}">
        <p14:creationId xmlns:p14="http://schemas.microsoft.com/office/powerpoint/2010/main" val="2409483043"/>
      </p:ext>
    </p:extLst>
  </p:cSld>
  <p:clrMapOvr>
    <a:masterClrMapping/>
  </p:clrMapOvr>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3"/>
          <p:cNvSpPr/>
          <p:nvPr userDrawn="1"/>
        </p:nvSpPr>
        <p:spPr>
          <a:xfrm>
            <a:off x="8778875" y="0"/>
            <a:ext cx="365125" cy="116694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p:cNvSpPr/>
          <p:nvPr userDrawn="1"/>
        </p:nvSpPr>
        <p:spPr>
          <a:xfrm>
            <a:off x="0" y="6705600"/>
            <a:ext cx="4581524" cy="1524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356570174"/>
      </p:ext>
    </p:extLst>
  </p:cSld>
  <p:clrMapOvr>
    <a:masterClrMapping/>
  </p:clrMapOvr>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800"/>
            </a:lvl1pPr>
          </a:lstStyle>
          <a:p>
            <a:r>
              <a:rPr lang="en-US"/>
              <a:t>Click to edit Master title style</a:t>
            </a:r>
            <a:endParaRPr lang="en-GB"/>
          </a:p>
        </p:txBody>
      </p:sp>
      <p:sp>
        <p:nvSpPr>
          <p:cNvPr id="3" name="Content Placeholder 2"/>
          <p:cNvSpPr>
            <a:spLocks noGrp="1"/>
          </p:cNvSpPr>
          <p:nvPr>
            <p:ph sz="half" idx="1"/>
          </p:nvPr>
        </p:nvSpPr>
        <p:spPr>
          <a:xfrm>
            <a:off x="365124" y="1447800"/>
            <a:ext cx="4130676" cy="4500154"/>
          </a:xfrm>
        </p:spPr>
        <p:txBody>
          <a:bodyPr/>
          <a:lstStyle>
            <a:lvl1pPr>
              <a:spcBef>
                <a:spcPct val="0"/>
              </a:spcBef>
              <a:spcAft>
                <a:spcPts val="400"/>
              </a:spcAft>
              <a:defRPr sz="1600"/>
            </a:lvl1pPr>
            <a:lvl2pPr>
              <a:spcBef>
                <a:spcPct val="0"/>
              </a:spcBef>
              <a:spcAft>
                <a:spcPts val="400"/>
              </a:spcAft>
              <a:defRPr sz="1600"/>
            </a:lvl2pPr>
            <a:lvl3pPr>
              <a:spcBef>
                <a:spcPct val="0"/>
              </a:spcBef>
              <a:spcAft>
                <a:spcPts val="400"/>
              </a:spcAft>
              <a:defRPr sz="1600"/>
            </a:lvl3pPr>
            <a:lvl4pPr>
              <a:spcBef>
                <a:spcPct val="0"/>
              </a:spcBef>
              <a:spcAft>
                <a:spcPts val="400"/>
              </a:spcAft>
              <a:defRPr sz="1600"/>
            </a:lvl4pPr>
            <a:lvl5pPr>
              <a:spcBef>
                <a:spcPct val="0"/>
              </a:spcBef>
              <a:spcAft>
                <a:spcPts val="400"/>
              </a:spcAft>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447800"/>
            <a:ext cx="4130675" cy="4500154"/>
          </a:xfrm>
        </p:spPr>
        <p:txBody>
          <a:bodyPr/>
          <a:lstStyle>
            <a:lvl1pPr>
              <a:spcBef>
                <a:spcPct val="0"/>
              </a:spcBef>
              <a:spcAft>
                <a:spcPts val="400"/>
              </a:spcAft>
              <a:defRPr sz="1600"/>
            </a:lvl1pPr>
            <a:lvl2pPr>
              <a:spcBef>
                <a:spcPct val="0"/>
              </a:spcBef>
              <a:spcAft>
                <a:spcPts val="400"/>
              </a:spcAft>
              <a:defRPr sz="1600"/>
            </a:lvl2pPr>
            <a:lvl3pPr>
              <a:spcBef>
                <a:spcPct val="0"/>
              </a:spcBef>
              <a:spcAft>
                <a:spcPts val="400"/>
              </a:spcAft>
              <a:defRPr sz="1600"/>
            </a:lvl3pPr>
            <a:lvl4pPr>
              <a:spcBef>
                <a:spcPct val="0"/>
              </a:spcBef>
              <a:spcAft>
                <a:spcPts val="400"/>
              </a:spcAft>
              <a:defRPr sz="1600"/>
            </a:lvl4pPr>
            <a:lvl5pPr>
              <a:spcBef>
                <a:spcPct val="0"/>
              </a:spcBef>
              <a:spcAft>
                <a:spcPts val="400"/>
              </a:spcAft>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a:t>Footnote text left aligned (Arial 12pt roman, black)</a:t>
            </a:r>
          </a:p>
        </p:txBody>
      </p:sp>
      <p:sp>
        <p:nvSpPr>
          <p:cNvPr id="6"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a:t>Reference text right aligned (Arial 12pt roman, black)</a:t>
            </a:r>
          </a:p>
        </p:txBody>
      </p:sp>
    </p:spTree>
    <p:extLst>
      <p:ext uri="{BB962C8B-B14F-4D97-AF65-F5344CB8AC3E}">
        <p14:creationId xmlns:p14="http://schemas.microsoft.com/office/powerpoint/2010/main" val="1416827511"/>
      </p:ext>
    </p:extLst>
  </p:cSld>
  <p:clrMapOvr>
    <a:masterClrMapping/>
  </p:clrMapOvr>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800"/>
            </a:lvl1pPr>
          </a:lstStyle>
          <a:p>
            <a:r>
              <a:rPr lang="en-US"/>
              <a:t>Click to edit Master title style</a:t>
            </a:r>
            <a:endParaRPr lang="en-GB"/>
          </a:p>
        </p:txBody>
      </p:sp>
    </p:spTree>
    <p:extLst>
      <p:ext uri="{BB962C8B-B14F-4D97-AF65-F5344CB8AC3E}">
        <p14:creationId xmlns:p14="http://schemas.microsoft.com/office/powerpoint/2010/main" val="2423977339"/>
      </p:ext>
    </p:extLst>
  </p:cSld>
  <p:clrMapOvr>
    <a:masterClrMapping/>
  </p:clrMapOvr>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54826842"/>
      </p:ext>
    </p:extLst>
  </p:cSld>
  <p:clrMapOvr>
    <a:masterClrMapping/>
  </p:clrMapOvr>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lvl1pPr>
              <a:spcBef>
                <a:spcPct val="0"/>
              </a:spcBef>
              <a:spcAft>
                <a:spcPts val="400"/>
              </a:spcAft>
              <a:defRPr/>
            </a:lvl1pPr>
            <a:lvl2pPr>
              <a:spcBef>
                <a:spcPct val="0"/>
              </a:spcBef>
              <a:spcAft>
                <a:spcPts val="400"/>
              </a:spcAft>
              <a:defRPr/>
            </a:lvl2pPr>
            <a:lvl3pPr>
              <a:spcBef>
                <a:spcPct val="0"/>
              </a:spcBef>
              <a:spcAft>
                <a:spcPts val="400"/>
              </a:spcAft>
              <a:defRPr/>
            </a:lvl3pPr>
            <a:lvl4pPr>
              <a:spcBef>
                <a:spcPct val="0"/>
              </a:spcBef>
              <a:spcAft>
                <a:spcPts val="400"/>
              </a:spcAft>
              <a:defRPr/>
            </a:lvl4pPr>
            <a:lvl5pPr>
              <a:spcBef>
                <a:spcPct val="0"/>
              </a:spcBef>
              <a:spcAft>
                <a:spcPts val="4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a:t>Reference text right aligned (Arial 12pt roman, black)</a:t>
            </a:r>
          </a:p>
        </p:txBody>
      </p:sp>
    </p:spTree>
    <p:extLst>
      <p:ext uri="{BB962C8B-B14F-4D97-AF65-F5344CB8AC3E}">
        <p14:creationId xmlns:p14="http://schemas.microsoft.com/office/powerpoint/2010/main" val="1966880705"/>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800"/>
            </a:lvl1pPr>
          </a:lstStyle>
          <a:p>
            <a:r>
              <a:rPr lang="en-US"/>
              <a:t>Click to edit Master title style</a:t>
            </a:r>
            <a:endParaRPr lang="en-GB"/>
          </a:p>
        </p:txBody>
      </p:sp>
    </p:spTree>
    <p:extLst>
      <p:ext uri="{BB962C8B-B14F-4D97-AF65-F5344CB8AC3E}">
        <p14:creationId xmlns:p14="http://schemas.microsoft.com/office/powerpoint/2010/main" val="2543172736"/>
      </p:ext>
    </p:extLst>
  </p:cSld>
  <p:clrMapOvr>
    <a:masterClrMapping/>
  </p:clrMapOvr>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a:t>Reference text right aligned (Arial 12pt roman, black)</a:t>
            </a:r>
          </a:p>
        </p:txBody>
      </p:sp>
    </p:spTree>
    <p:extLst>
      <p:ext uri="{BB962C8B-B14F-4D97-AF65-F5344CB8AC3E}">
        <p14:creationId xmlns:p14="http://schemas.microsoft.com/office/powerpoint/2010/main" val="949738488"/>
      </p:ext>
    </p:extLst>
  </p:cSld>
  <p:clrMapOvr>
    <a:masterClrMapping/>
  </p:clrMapOvr>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365124" y="1447800"/>
            <a:ext cx="4130676" cy="4500154"/>
          </a:xfrm>
        </p:spPr>
        <p:txBody>
          <a:bodyPr/>
          <a:lstStyle>
            <a:lvl1pPr>
              <a:spcBef>
                <a:spcPct val="0"/>
              </a:spcBef>
              <a:spcAft>
                <a:spcPts val="400"/>
              </a:spcAft>
              <a:defRPr sz="1800"/>
            </a:lvl1pPr>
            <a:lvl2pPr>
              <a:spcBef>
                <a:spcPct val="0"/>
              </a:spcBef>
              <a:spcAft>
                <a:spcPts val="400"/>
              </a:spcAft>
              <a:defRPr sz="1800"/>
            </a:lvl2pPr>
            <a:lvl3pPr>
              <a:spcBef>
                <a:spcPct val="0"/>
              </a:spcBef>
              <a:spcAft>
                <a:spcPts val="400"/>
              </a:spcAft>
              <a:defRPr sz="1800"/>
            </a:lvl3pPr>
            <a:lvl4pPr>
              <a:spcBef>
                <a:spcPct val="0"/>
              </a:spcBef>
              <a:spcAft>
                <a:spcPts val="400"/>
              </a:spcAft>
              <a:defRPr sz="1800"/>
            </a:lvl4pPr>
            <a:lvl5pPr>
              <a:spcBef>
                <a:spcPct val="0"/>
              </a:spcBef>
              <a:spcAft>
                <a:spcPts val="400"/>
              </a:spcAft>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447800"/>
            <a:ext cx="4130675" cy="4500154"/>
          </a:xfrm>
        </p:spPr>
        <p:txBody>
          <a:bodyPr/>
          <a:lstStyle>
            <a:lvl1pPr>
              <a:spcBef>
                <a:spcPct val="0"/>
              </a:spcBef>
              <a:spcAft>
                <a:spcPts val="400"/>
              </a:spcAft>
              <a:defRPr sz="1800"/>
            </a:lvl1pPr>
            <a:lvl2pPr>
              <a:spcBef>
                <a:spcPct val="0"/>
              </a:spcBef>
              <a:spcAft>
                <a:spcPts val="400"/>
              </a:spcAft>
              <a:defRPr sz="1800"/>
            </a:lvl2pPr>
            <a:lvl3pPr>
              <a:spcBef>
                <a:spcPct val="0"/>
              </a:spcBef>
              <a:spcAft>
                <a:spcPts val="400"/>
              </a:spcAft>
              <a:defRPr sz="1800"/>
            </a:lvl3pPr>
            <a:lvl4pPr>
              <a:spcBef>
                <a:spcPct val="0"/>
              </a:spcBef>
              <a:spcAft>
                <a:spcPts val="400"/>
              </a:spcAft>
              <a:defRPr sz="1800"/>
            </a:lvl4pPr>
            <a:lvl5pPr>
              <a:spcBef>
                <a:spcPct val="0"/>
              </a:spcBef>
              <a:spcAft>
                <a:spcPts val="400"/>
              </a:spcAft>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a:t>Footnote text left aligned (Arial 12pt roman, black)</a:t>
            </a:r>
          </a:p>
        </p:txBody>
      </p:sp>
      <p:sp>
        <p:nvSpPr>
          <p:cNvPr id="6"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a:t>Reference text right aligned (Arial 12pt roman, black)</a:t>
            </a:r>
          </a:p>
        </p:txBody>
      </p:sp>
    </p:spTree>
    <p:extLst>
      <p:ext uri="{BB962C8B-B14F-4D97-AF65-F5344CB8AC3E}">
        <p14:creationId xmlns:p14="http://schemas.microsoft.com/office/powerpoint/2010/main" val="2113168650"/>
      </p:ext>
    </p:extLst>
  </p:cSld>
  <p:clrMapOvr>
    <a:masterClrMapping/>
  </p:clrMapOvr>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18_Title Slide">
    <p:spTree>
      <p:nvGrpSpPr>
        <p:cNvPr id="1" name=""/>
        <p:cNvGrpSpPr/>
        <p:nvPr/>
      </p:nvGrpSpPr>
      <p:grpSpPr>
        <a:xfrm>
          <a:off x="0" y="0"/>
          <a:ext cx="0" cy="0"/>
          <a:chOff x="0" y="0"/>
          <a:chExt cx="0" cy="0"/>
        </a:xfrm>
      </p:grpSpPr>
      <p:sp>
        <p:nvSpPr>
          <p:cNvPr id="6" name="Rectangle 5"/>
          <p:cNvSpPr/>
          <p:nvPr userDrawn="1"/>
        </p:nvSpPr>
        <p:spPr>
          <a:xfrm>
            <a:off x="0" y="1"/>
            <a:ext cx="9144000" cy="1474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63636"/>
              </a:solidFill>
            </a:endParaRPr>
          </a:p>
        </p:txBody>
      </p:sp>
      <p:pic>
        <p:nvPicPr>
          <p:cNvPr id="7" name="Picture 6" descr="LILLY_LOGO.jpg"/>
          <p:cNvPicPr>
            <a:picLocks noChangeAspect="1"/>
          </p:cNvPicPr>
          <p:nvPr userDrawn="1"/>
        </p:nvPicPr>
        <p:blipFill>
          <a:blip r:embed="rId2"/>
          <a:stretch>
            <a:fillRect/>
          </a:stretch>
        </p:blipFill>
        <p:spPr>
          <a:xfrm>
            <a:off x="8145940" y="6368413"/>
            <a:ext cx="633977" cy="345152"/>
          </a:xfrm>
          <a:prstGeom prst="rect">
            <a:avLst/>
          </a:prstGeom>
        </p:spPr>
      </p:pic>
      <p:sp>
        <p:nvSpPr>
          <p:cNvPr id="8" name="Subtitle 2"/>
          <p:cNvSpPr txBox="1"/>
          <p:nvPr userDrawn="1"/>
        </p:nvSpPr>
        <p:spPr>
          <a:xfrm>
            <a:off x="965200" y="6174851"/>
            <a:ext cx="7088621" cy="532364"/>
          </a:xfrm>
          <a:prstGeom prst="rect">
            <a:avLst/>
          </a:prstGeom>
        </p:spPr>
        <p:txBody>
          <a:bodyPr vert="horz" lIns="91440" tIns="45720" rIns="91440" bIns="45720" rtlCol="0" anchor="b">
            <a:normAutofit/>
          </a:bodyPr>
          <a:lstStyle/>
          <a:p>
            <a:pPr algn="r">
              <a:spcBef>
                <a:spcPct val="20000"/>
              </a:spcBef>
              <a:buFont typeface="Arial"/>
              <a:buNone/>
              <a:defRPr/>
            </a:pPr>
            <a:r>
              <a:rPr lang="zh-CN" sz="1100" b="1" i="0" u="none" strike="noStrike" cap="none" baseline="0">
                <a:solidFill>
                  <a:srgbClr val="4D4D4D"/>
                </a:solidFill>
                <a:effectLst/>
                <a:uFillTx/>
                <a:ea typeface="SimSun"/>
              </a:rPr>
              <a:t>礼来公司资助。</a:t>
            </a:r>
          </a:p>
          <a:p>
            <a:pPr algn="r">
              <a:spcBef>
                <a:spcPct val="20000"/>
              </a:spcBef>
              <a:buFont typeface="Arial"/>
              <a:buNone/>
              <a:defRPr/>
            </a:pPr>
            <a:r>
              <a:rPr lang="zh-CN" sz="1000" b="0" i="0" u="none" strike="noStrike" cap="none" baseline="0">
                <a:solidFill>
                  <a:srgbClr val="363636"/>
                </a:solidFill>
                <a:effectLst/>
                <a:uFillTx/>
                <a:ea typeface="SimSun"/>
              </a:rPr>
              <a:t> 礼来公司未影响本次发布的内容</a:t>
            </a:r>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rcRect l="21933" r="21933" b="24601"/>
          <a:stretch>
            <a:fillRect/>
          </a:stretch>
        </p:blipFill>
        <p:spPr>
          <a:xfrm>
            <a:off x="313531" y="6108700"/>
            <a:ext cx="520578" cy="654139"/>
          </a:xfrm>
          <a:prstGeom prst="rect">
            <a:avLst/>
          </a:prstGeom>
        </p:spPr>
      </p:pic>
      <p:pic>
        <p:nvPicPr>
          <p:cNvPr id="10" name="Picture 9"/>
          <p:cNvPicPr>
            <a:picLocks noChangeAspect="1"/>
          </p:cNvPicPr>
          <p:nvPr userDrawn="1"/>
        </p:nvPicPr>
        <p:blipFill>
          <a:blip r:embed="rId4">
            <a:extLst>
              <a:ext uri="{28A0092B-C50C-407E-A947-70E740481C1C}">
                <a14:useLocalDpi xmlns:a14="http://schemas.microsoft.com/office/drawing/2010/main" val="0"/>
              </a:ext>
            </a:extLst>
          </a:blip>
          <a:srcRect t="84401"/>
          <a:stretch>
            <a:fillRect/>
          </a:stretch>
        </p:blipFill>
        <p:spPr>
          <a:xfrm>
            <a:off x="854373" y="6285233"/>
            <a:ext cx="1500059" cy="218903"/>
          </a:xfrm>
          <a:prstGeom prst="rect">
            <a:avLst/>
          </a:prstGeom>
        </p:spPr>
      </p:pic>
      <p:cxnSp>
        <p:nvCxnSpPr>
          <p:cNvPr id="11" name="Straight Connector 10"/>
          <p:cNvCxnSpPr/>
          <p:nvPr userDrawn="1"/>
        </p:nvCxnSpPr>
        <p:spPr>
          <a:xfrm>
            <a:off x="0" y="6019800"/>
            <a:ext cx="9144000" cy="0"/>
          </a:xfrm>
          <a:prstGeom prst="line">
            <a:avLst/>
          </a:prstGeom>
          <a:ln w="28575">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0" y="1474220"/>
            <a:ext cx="91440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3074" name="Rectangle 2"/>
          <p:cNvSpPr>
            <a:spLocks noGrp="1" noChangeArrowheads="1"/>
          </p:cNvSpPr>
          <p:nvPr>
            <p:ph type="ctrTitle" hasCustomPrompt="1"/>
          </p:nvPr>
        </p:nvSpPr>
        <p:spPr>
          <a:xfrm>
            <a:off x="365124" y="165101"/>
            <a:ext cx="8413751" cy="1206500"/>
          </a:xfrm>
        </p:spPr>
        <p:txBody>
          <a:bodyPr bIns="45720"/>
          <a:lstStyle>
            <a:lvl1pPr algn="l">
              <a:defRPr sz="3600">
                <a:solidFill>
                  <a:schemeClr val="tx2"/>
                </a:solidFill>
              </a:defRPr>
            </a:lvl1pPr>
          </a:lstStyle>
          <a:p>
            <a:pPr lvl="0"/>
            <a:r>
              <a:rPr lang="en-US"/>
              <a:t>GI SLIDE DECK 2017</a:t>
            </a:r>
            <a:br>
              <a:rPr lang="en-US"/>
            </a:br>
            <a:r>
              <a:rPr lang="en-US" sz="2800" b="0"/>
              <a:t>Selected abstracts from:</a:t>
            </a:r>
            <a:endParaRPr lang="en-GB" noProof="0"/>
          </a:p>
        </p:txBody>
      </p:sp>
      <p:sp>
        <p:nvSpPr>
          <p:cNvPr id="4" name="Rectangle 3"/>
          <p:cNvSpPr/>
          <p:nvPr userDrawn="1"/>
        </p:nvSpPr>
        <p:spPr>
          <a:xfrm>
            <a:off x="1605767" y="1692096"/>
            <a:ext cx="5908517" cy="762762"/>
          </a:xfrm>
          <a:prstGeom prst="rect">
            <a:avLst/>
          </a:prstGeom>
        </p:spPr>
        <p:txBody>
          <a:bodyPr wrap="square">
            <a:spAutoFit/>
          </a:bodyPr>
          <a:lstStyle/>
          <a:p>
            <a:pPr algn="ctr"/>
            <a:r>
              <a:rPr lang="zh-CN" sz="2400" b="1" i="0" u="none" strike="noStrike" cap="none" baseline="0">
                <a:solidFill>
                  <a:srgbClr val="FFFFFF"/>
                </a:solidFill>
                <a:effectLst/>
                <a:uFillTx/>
                <a:ea typeface="SimSun"/>
              </a:rPr>
              <a:t>ESMO 2017 大会</a:t>
            </a:r>
          </a:p>
          <a:p>
            <a:pPr marL="0" marR="0" indent="0" algn="ctr" defTabSz="914400" rtl="0" eaLnBrk="1" fontAlgn="base" latinLnBrk="0" hangingPunct="1">
              <a:lnSpc>
                <a:spcPct val="100000"/>
              </a:lnSpc>
              <a:spcBef>
                <a:spcPct val="0"/>
              </a:spcBef>
              <a:spcAft>
                <a:spcPct val="0"/>
              </a:spcAft>
              <a:buClrTx/>
              <a:buSzTx/>
              <a:buFontTx/>
              <a:buNone/>
              <a:defRPr/>
            </a:pPr>
            <a:r>
              <a:rPr lang="zh-CN" sz="2000" b="0" i="0" u="none" strike="noStrike" cap="none" baseline="0">
                <a:solidFill>
                  <a:srgbClr val="FFFFFF"/>
                </a:solidFill>
                <a:effectLst/>
                <a:uFillTx/>
                <a:ea typeface="SimSun"/>
              </a:rPr>
              <a:t>2017 年 9 月 8 日 – 12 日 | 西班牙马德里</a:t>
            </a:r>
          </a:p>
        </p:txBody>
      </p:sp>
    </p:spTree>
    <p:extLst>
      <p:ext uri="{BB962C8B-B14F-4D97-AF65-F5344CB8AC3E}">
        <p14:creationId xmlns:p14="http://schemas.microsoft.com/office/powerpoint/2010/main" val="3477140724"/>
      </p:ext>
    </p:extLst>
  </p:cSld>
  <p:clrMapOvr>
    <a:masterClrMapping/>
  </p:clrMapOvr>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a:t>Click to edit Master title style</a:t>
            </a:r>
            <a:endParaRPr lang="en-GB"/>
          </a:p>
        </p:txBody>
      </p:sp>
      <p:sp>
        <p:nvSpPr>
          <p:cNvPr id="3" name="Content Placeholder 2"/>
          <p:cNvSpPr>
            <a:spLocks noGrp="1"/>
          </p:cNvSpPr>
          <p:nvPr>
            <p:ph idx="1"/>
          </p:nvPr>
        </p:nvSpPr>
        <p:spPr/>
        <p:txBody>
          <a:bodyPr/>
          <a:lstStyle>
            <a:lvl1pPr>
              <a:spcBef>
                <a:spcPct val="0"/>
              </a:spcBef>
              <a:spcAft>
                <a:spcPts val="400"/>
              </a:spcAft>
              <a:defRPr sz="1600"/>
            </a:lvl1pPr>
            <a:lvl2pPr>
              <a:spcBef>
                <a:spcPct val="0"/>
              </a:spcBef>
              <a:spcAft>
                <a:spcPts val="400"/>
              </a:spcAft>
              <a:defRPr sz="1600"/>
            </a:lvl2pPr>
            <a:lvl3pPr>
              <a:spcBef>
                <a:spcPct val="0"/>
              </a:spcBef>
              <a:spcAft>
                <a:spcPts val="400"/>
              </a:spcAft>
              <a:defRPr sz="1600"/>
            </a:lvl3pPr>
            <a:lvl4pPr>
              <a:spcBef>
                <a:spcPct val="0"/>
              </a:spcBef>
              <a:spcAft>
                <a:spcPts val="400"/>
              </a:spcAft>
              <a:defRPr sz="1600"/>
            </a:lvl4pPr>
            <a:lvl5pPr>
              <a:spcBef>
                <a:spcPct val="0"/>
              </a:spcBef>
              <a:spcAft>
                <a:spcPts val="400"/>
              </a:spcAft>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a:t>Reference text right aligned (Arial 12pt roman, black)</a:t>
            </a:r>
          </a:p>
        </p:txBody>
      </p:sp>
    </p:spTree>
    <p:extLst>
      <p:ext uri="{BB962C8B-B14F-4D97-AF65-F5344CB8AC3E}">
        <p14:creationId xmlns:p14="http://schemas.microsoft.com/office/powerpoint/2010/main" val="1403549545"/>
      </p:ext>
    </p:extLst>
  </p:cSld>
  <p:clrMapOvr>
    <a:masterClrMapping/>
  </p:clrMapOvr>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a:t>Click to edit Master title style</a:t>
            </a:r>
            <a:endParaRPr lang="en-GB"/>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a:t>Reference text right aligned (Arial 12pt roman, black)</a:t>
            </a:r>
          </a:p>
        </p:txBody>
      </p:sp>
    </p:spTree>
    <p:extLst>
      <p:ext uri="{BB962C8B-B14F-4D97-AF65-F5344CB8AC3E}">
        <p14:creationId xmlns:p14="http://schemas.microsoft.com/office/powerpoint/2010/main" val="1176577018"/>
      </p:ext>
    </p:extLst>
  </p:cSld>
  <p:clrMapOvr>
    <a:masterClrMapping/>
  </p:clrMapOvr>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a:t>Click to edit Master title style</a:t>
            </a:r>
            <a:endParaRPr lang="en-GB"/>
          </a:p>
        </p:txBody>
      </p:sp>
      <p:sp>
        <p:nvSpPr>
          <p:cNvPr id="3" name="Content Placeholder 2"/>
          <p:cNvSpPr>
            <a:spLocks noGrp="1"/>
          </p:cNvSpPr>
          <p:nvPr>
            <p:ph sz="half" idx="1"/>
          </p:nvPr>
        </p:nvSpPr>
        <p:spPr>
          <a:xfrm>
            <a:off x="365124" y="1447800"/>
            <a:ext cx="4130676" cy="4500154"/>
          </a:xfrm>
        </p:spPr>
        <p:txBody>
          <a:bodyPr/>
          <a:lstStyle>
            <a:lvl1pPr>
              <a:spcBef>
                <a:spcPct val="0"/>
              </a:spcBef>
              <a:spcAft>
                <a:spcPts val="400"/>
              </a:spcAft>
              <a:defRPr sz="1600"/>
            </a:lvl1pPr>
            <a:lvl2pPr>
              <a:spcBef>
                <a:spcPct val="0"/>
              </a:spcBef>
              <a:spcAft>
                <a:spcPts val="400"/>
              </a:spcAft>
              <a:defRPr sz="1600"/>
            </a:lvl2pPr>
            <a:lvl3pPr>
              <a:spcBef>
                <a:spcPct val="0"/>
              </a:spcBef>
              <a:spcAft>
                <a:spcPts val="400"/>
              </a:spcAft>
              <a:defRPr sz="1600"/>
            </a:lvl3pPr>
            <a:lvl4pPr>
              <a:spcBef>
                <a:spcPct val="0"/>
              </a:spcBef>
              <a:spcAft>
                <a:spcPts val="400"/>
              </a:spcAft>
              <a:defRPr sz="1600"/>
            </a:lvl4pPr>
            <a:lvl5pPr>
              <a:spcBef>
                <a:spcPct val="0"/>
              </a:spcBef>
              <a:spcAft>
                <a:spcPts val="400"/>
              </a:spcAft>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447800"/>
            <a:ext cx="4130675" cy="4500154"/>
          </a:xfrm>
        </p:spPr>
        <p:txBody>
          <a:bodyPr/>
          <a:lstStyle>
            <a:lvl1pPr>
              <a:spcBef>
                <a:spcPct val="0"/>
              </a:spcBef>
              <a:spcAft>
                <a:spcPts val="400"/>
              </a:spcAft>
              <a:defRPr sz="1600"/>
            </a:lvl1pPr>
            <a:lvl2pPr>
              <a:spcBef>
                <a:spcPct val="0"/>
              </a:spcBef>
              <a:spcAft>
                <a:spcPts val="400"/>
              </a:spcAft>
              <a:defRPr sz="1600"/>
            </a:lvl2pPr>
            <a:lvl3pPr>
              <a:spcBef>
                <a:spcPct val="0"/>
              </a:spcBef>
              <a:spcAft>
                <a:spcPts val="400"/>
              </a:spcAft>
              <a:defRPr sz="1600"/>
            </a:lvl3pPr>
            <a:lvl4pPr>
              <a:spcBef>
                <a:spcPct val="0"/>
              </a:spcBef>
              <a:spcAft>
                <a:spcPts val="400"/>
              </a:spcAft>
              <a:defRPr sz="1600"/>
            </a:lvl4pPr>
            <a:lvl5pPr>
              <a:spcBef>
                <a:spcPct val="0"/>
              </a:spcBef>
              <a:spcAft>
                <a:spcPts val="400"/>
              </a:spcAft>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a:t>Footnote text left aligned (Arial 12pt roman, black)</a:t>
            </a:r>
          </a:p>
        </p:txBody>
      </p:sp>
      <p:sp>
        <p:nvSpPr>
          <p:cNvPr id="6"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a:t>Reference text right aligned (Arial 12pt roman, black)</a:t>
            </a:r>
          </a:p>
        </p:txBody>
      </p:sp>
    </p:spTree>
    <p:extLst>
      <p:ext uri="{BB962C8B-B14F-4D97-AF65-F5344CB8AC3E}">
        <p14:creationId xmlns:p14="http://schemas.microsoft.com/office/powerpoint/2010/main" val="3465054691"/>
      </p:ext>
    </p:extLst>
  </p:cSld>
  <p:clrMapOvr>
    <a:masterClrMapping/>
  </p:clrMapOvr>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userDrawn="1">
  <p:cSld name="16_Title Slide">
    <p:spTree>
      <p:nvGrpSpPr>
        <p:cNvPr id="1" name=""/>
        <p:cNvGrpSpPr/>
        <p:nvPr/>
      </p:nvGrpSpPr>
      <p:grpSpPr>
        <a:xfrm>
          <a:off x="0" y="0"/>
          <a:ext cx="0" cy="0"/>
          <a:chOff x="0" y="0"/>
          <a:chExt cx="0" cy="0"/>
        </a:xfrm>
      </p:grpSpPr>
      <p:sp>
        <p:nvSpPr>
          <p:cNvPr id="6" name="Rectangle 5"/>
          <p:cNvSpPr/>
          <p:nvPr userDrawn="1"/>
        </p:nvSpPr>
        <p:spPr>
          <a:xfrm>
            <a:off x="0" y="1"/>
            <a:ext cx="9144000" cy="1474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63636"/>
              </a:solidFill>
            </a:endParaRPr>
          </a:p>
        </p:txBody>
      </p:sp>
      <p:pic>
        <p:nvPicPr>
          <p:cNvPr id="7" name="Picture 6" descr="LILLY_LOGO.jpg"/>
          <p:cNvPicPr>
            <a:picLocks noChangeAspect="1"/>
          </p:cNvPicPr>
          <p:nvPr userDrawn="1"/>
        </p:nvPicPr>
        <p:blipFill>
          <a:blip r:embed="rId2"/>
          <a:stretch>
            <a:fillRect/>
          </a:stretch>
        </p:blipFill>
        <p:spPr>
          <a:xfrm>
            <a:off x="8145940" y="6368413"/>
            <a:ext cx="633977" cy="345152"/>
          </a:xfrm>
          <a:prstGeom prst="rect">
            <a:avLst/>
          </a:prstGeom>
        </p:spPr>
      </p:pic>
      <p:sp>
        <p:nvSpPr>
          <p:cNvPr id="8" name="Subtitle 2"/>
          <p:cNvSpPr txBox="1"/>
          <p:nvPr userDrawn="1"/>
        </p:nvSpPr>
        <p:spPr>
          <a:xfrm>
            <a:off x="965200" y="6174851"/>
            <a:ext cx="7088621" cy="532364"/>
          </a:xfrm>
          <a:prstGeom prst="rect">
            <a:avLst/>
          </a:prstGeom>
        </p:spPr>
        <p:txBody>
          <a:bodyPr vert="horz" lIns="91440" tIns="45720" rIns="91440" bIns="45720" rtlCol="0" anchor="b">
            <a:normAutofit/>
          </a:bodyPr>
          <a:lstStyle/>
          <a:p>
            <a:pPr algn="r">
              <a:spcBef>
                <a:spcPct val="20000"/>
              </a:spcBef>
              <a:buFont typeface="Arial"/>
              <a:buNone/>
              <a:defRPr/>
            </a:pPr>
            <a:r>
              <a:rPr lang="zh-CN" sz="1100" b="1" i="0" u="none" strike="noStrike" cap="none" baseline="0">
                <a:solidFill>
                  <a:srgbClr val="4D4D4D"/>
                </a:solidFill>
                <a:effectLst/>
                <a:uFillTx/>
                <a:ea typeface="SimSun"/>
              </a:rPr>
              <a:t>礼来公司资助。</a:t>
            </a:r>
          </a:p>
          <a:p>
            <a:pPr algn="r">
              <a:spcBef>
                <a:spcPct val="20000"/>
              </a:spcBef>
              <a:buFont typeface="Arial"/>
              <a:buNone/>
              <a:defRPr/>
            </a:pPr>
            <a:r>
              <a:rPr lang="zh-CN" sz="1000" b="0" i="0" u="none" strike="noStrike" cap="none" baseline="0">
                <a:solidFill>
                  <a:srgbClr val="363636"/>
                </a:solidFill>
                <a:effectLst/>
                <a:uFillTx/>
                <a:ea typeface="SimSun"/>
              </a:rPr>
              <a:t> 礼来公司未影响本次发布的内容</a:t>
            </a:r>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rcRect l="21933" r="21933" b="24601"/>
          <a:stretch>
            <a:fillRect/>
          </a:stretch>
        </p:blipFill>
        <p:spPr>
          <a:xfrm>
            <a:off x="313531" y="6108700"/>
            <a:ext cx="520578" cy="654139"/>
          </a:xfrm>
          <a:prstGeom prst="rect">
            <a:avLst/>
          </a:prstGeom>
        </p:spPr>
      </p:pic>
      <p:pic>
        <p:nvPicPr>
          <p:cNvPr id="10" name="Picture 9"/>
          <p:cNvPicPr>
            <a:picLocks noChangeAspect="1"/>
          </p:cNvPicPr>
          <p:nvPr userDrawn="1"/>
        </p:nvPicPr>
        <p:blipFill>
          <a:blip r:embed="rId4">
            <a:extLst>
              <a:ext uri="{28A0092B-C50C-407E-A947-70E740481C1C}">
                <a14:useLocalDpi xmlns:a14="http://schemas.microsoft.com/office/drawing/2010/main" val="0"/>
              </a:ext>
            </a:extLst>
          </a:blip>
          <a:srcRect t="84401"/>
          <a:stretch>
            <a:fillRect/>
          </a:stretch>
        </p:blipFill>
        <p:spPr>
          <a:xfrm>
            <a:off x="854373" y="6285233"/>
            <a:ext cx="1500059" cy="218903"/>
          </a:xfrm>
          <a:prstGeom prst="rect">
            <a:avLst/>
          </a:prstGeom>
        </p:spPr>
      </p:pic>
      <p:cxnSp>
        <p:nvCxnSpPr>
          <p:cNvPr id="11" name="Straight Connector 10"/>
          <p:cNvCxnSpPr/>
          <p:nvPr userDrawn="1"/>
        </p:nvCxnSpPr>
        <p:spPr>
          <a:xfrm>
            <a:off x="0" y="6019800"/>
            <a:ext cx="9144000" cy="0"/>
          </a:xfrm>
          <a:prstGeom prst="line">
            <a:avLst/>
          </a:prstGeom>
          <a:ln w="28575">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0" y="1474220"/>
            <a:ext cx="91440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3074" name="Rectangle 2"/>
          <p:cNvSpPr>
            <a:spLocks noGrp="1" noChangeArrowheads="1"/>
          </p:cNvSpPr>
          <p:nvPr>
            <p:ph type="ctrTitle"/>
          </p:nvPr>
        </p:nvSpPr>
        <p:spPr>
          <a:xfrm>
            <a:off x="365124" y="165101"/>
            <a:ext cx="8413751" cy="1206500"/>
          </a:xfrm>
        </p:spPr>
        <p:txBody>
          <a:bodyPr bIns="45720"/>
          <a:lstStyle>
            <a:lvl1pPr algn="l">
              <a:defRPr sz="3600">
                <a:solidFill>
                  <a:schemeClr val="tx2"/>
                </a:solidFill>
              </a:defRPr>
            </a:lvl1pPr>
          </a:lstStyle>
          <a:p>
            <a:pPr lvl="0"/>
            <a:r>
              <a:rPr lang="en-GB" noProof="0"/>
              <a:t>Click to edit Master title style</a:t>
            </a:r>
          </a:p>
        </p:txBody>
      </p:sp>
    </p:spTree>
    <p:extLst>
      <p:ext uri="{BB962C8B-B14F-4D97-AF65-F5344CB8AC3E}">
        <p14:creationId xmlns:p14="http://schemas.microsoft.com/office/powerpoint/2010/main" val="1791184843"/>
      </p:ext>
    </p:extLst>
  </p:cSld>
  <p:clrMapOvr>
    <a:masterClrMapping/>
  </p:clrMapOvr>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a:t>Click to edit Master title style</a:t>
            </a:r>
            <a:endParaRPr lang="en-GB"/>
          </a:p>
        </p:txBody>
      </p:sp>
      <p:sp>
        <p:nvSpPr>
          <p:cNvPr id="3" name="Content Placeholder 2"/>
          <p:cNvSpPr>
            <a:spLocks noGrp="1"/>
          </p:cNvSpPr>
          <p:nvPr>
            <p:ph idx="1"/>
          </p:nvPr>
        </p:nvSpPr>
        <p:spPr/>
        <p:txBody>
          <a:bodyPr/>
          <a:lstStyle>
            <a:lvl1pPr>
              <a:spcBef>
                <a:spcPct val="0"/>
              </a:spcBef>
              <a:spcAft>
                <a:spcPts val="400"/>
              </a:spcAft>
              <a:defRPr sz="1600"/>
            </a:lvl1pPr>
            <a:lvl2pPr>
              <a:spcBef>
                <a:spcPct val="0"/>
              </a:spcBef>
              <a:spcAft>
                <a:spcPts val="400"/>
              </a:spcAft>
              <a:defRPr sz="1600"/>
            </a:lvl2pPr>
            <a:lvl3pPr>
              <a:spcBef>
                <a:spcPct val="0"/>
              </a:spcBef>
              <a:spcAft>
                <a:spcPts val="400"/>
              </a:spcAft>
              <a:defRPr sz="1600"/>
            </a:lvl3pPr>
            <a:lvl4pPr>
              <a:spcBef>
                <a:spcPct val="0"/>
              </a:spcBef>
              <a:spcAft>
                <a:spcPts val="400"/>
              </a:spcAft>
              <a:defRPr sz="1600"/>
            </a:lvl4pPr>
            <a:lvl5pPr>
              <a:spcBef>
                <a:spcPct val="0"/>
              </a:spcBef>
              <a:spcAft>
                <a:spcPts val="400"/>
              </a:spcAft>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a:t>Reference text right aligned (Arial 12pt roman, black)</a:t>
            </a:r>
          </a:p>
        </p:txBody>
      </p:sp>
    </p:spTree>
    <p:extLst>
      <p:ext uri="{BB962C8B-B14F-4D97-AF65-F5344CB8AC3E}">
        <p14:creationId xmlns:p14="http://schemas.microsoft.com/office/powerpoint/2010/main" val="187458184"/>
      </p:ext>
    </p:extLst>
  </p:cSld>
  <p:clrMapOvr>
    <a:masterClrMapping/>
  </p:clrMapOvr>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a:t>Click to edit Master title style</a:t>
            </a:r>
            <a:endParaRPr lang="en-GB"/>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a:t>Reference text right aligned (Arial 12pt roman, black)</a:t>
            </a:r>
          </a:p>
        </p:txBody>
      </p:sp>
    </p:spTree>
    <p:extLst>
      <p:ext uri="{BB962C8B-B14F-4D97-AF65-F5344CB8AC3E}">
        <p14:creationId xmlns:p14="http://schemas.microsoft.com/office/powerpoint/2010/main" val="347749793"/>
      </p:ext>
    </p:extLst>
  </p:cSld>
  <p:clrMapOvr>
    <a:masterClrMapping/>
  </p:clrMapOvr>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3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a:t>Click to edit Master title style</a:t>
            </a:r>
            <a:endParaRPr lang="en-GB"/>
          </a:p>
        </p:txBody>
      </p:sp>
      <p:sp>
        <p:nvSpPr>
          <p:cNvPr id="3" name="Content Placeholder 2"/>
          <p:cNvSpPr>
            <a:spLocks noGrp="1"/>
          </p:cNvSpPr>
          <p:nvPr>
            <p:ph sz="half" idx="1"/>
          </p:nvPr>
        </p:nvSpPr>
        <p:spPr>
          <a:xfrm>
            <a:off x="365124" y="1447800"/>
            <a:ext cx="4130676" cy="4500154"/>
          </a:xfrm>
        </p:spPr>
        <p:txBody>
          <a:bodyPr/>
          <a:lstStyle>
            <a:lvl1pPr>
              <a:spcBef>
                <a:spcPct val="0"/>
              </a:spcBef>
              <a:spcAft>
                <a:spcPts val="400"/>
              </a:spcAft>
              <a:defRPr sz="1600"/>
            </a:lvl1pPr>
            <a:lvl2pPr>
              <a:spcBef>
                <a:spcPct val="0"/>
              </a:spcBef>
              <a:spcAft>
                <a:spcPts val="400"/>
              </a:spcAft>
              <a:defRPr sz="1600"/>
            </a:lvl2pPr>
            <a:lvl3pPr>
              <a:spcBef>
                <a:spcPct val="0"/>
              </a:spcBef>
              <a:spcAft>
                <a:spcPts val="400"/>
              </a:spcAft>
              <a:defRPr sz="1600"/>
            </a:lvl3pPr>
            <a:lvl4pPr>
              <a:spcBef>
                <a:spcPct val="0"/>
              </a:spcBef>
              <a:spcAft>
                <a:spcPts val="400"/>
              </a:spcAft>
              <a:defRPr sz="1600"/>
            </a:lvl4pPr>
            <a:lvl5pPr>
              <a:spcBef>
                <a:spcPct val="0"/>
              </a:spcBef>
              <a:spcAft>
                <a:spcPts val="400"/>
              </a:spcAft>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447800"/>
            <a:ext cx="4130675" cy="4500154"/>
          </a:xfrm>
        </p:spPr>
        <p:txBody>
          <a:bodyPr/>
          <a:lstStyle>
            <a:lvl1pPr>
              <a:spcBef>
                <a:spcPct val="0"/>
              </a:spcBef>
              <a:spcAft>
                <a:spcPts val="400"/>
              </a:spcAft>
              <a:defRPr sz="1600"/>
            </a:lvl1pPr>
            <a:lvl2pPr>
              <a:spcBef>
                <a:spcPct val="0"/>
              </a:spcBef>
              <a:spcAft>
                <a:spcPts val="400"/>
              </a:spcAft>
              <a:defRPr sz="1600"/>
            </a:lvl2pPr>
            <a:lvl3pPr>
              <a:spcBef>
                <a:spcPct val="0"/>
              </a:spcBef>
              <a:spcAft>
                <a:spcPts val="400"/>
              </a:spcAft>
              <a:defRPr sz="1600"/>
            </a:lvl3pPr>
            <a:lvl4pPr>
              <a:spcBef>
                <a:spcPct val="0"/>
              </a:spcBef>
              <a:spcAft>
                <a:spcPts val="400"/>
              </a:spcAft>
              <a:defRPr sz="1600"/>
            </a:lvl4pPr>
            <a:lvl5pPr>
              <a:spcBef>
                <a:spcPct val="0"/>
              </a:spcBef>
              <a:spcAft>
                <a:spcPts val="400"/>
              </a:spcAft>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a:t>Footnote text left aligned (Arial 12pt roman, black)</a:t>
            </a:r>
          </a:p>
        </p:txBody>
      </p:sp>
      <p:sp>
        <p:nvSpPr>
          <p:cNvPr id="6"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a:t>Reference text right aligned (Arial 12pt roman, black)</a:t>
            </a:r>
          </a:p>
        </p:txBody>
      </p:sp>
    </p:spTree>
    <p:extLst>
      <p:ext uri="{BB962C8B-B14F-4D97-AF65-F5344CB8AC3E}">
        <p14:creationId xmlns:p14="http://schemas.microsoft.com/office/powerpoint/2010/main" val="549037430"/>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623216270"/>
      </p:ext>
    </p:extLst>
  </p:cSld>
  <p:clrMapOvr>
    <a:masterClrMapping/>
  </p:clrMapOvr>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800"/>
            </a:lvl1pPr>
          </a:lstStyle>
          <a:p>
            <a:r>
              <a:rPr lang="en-US"/>
              <a:t>Click to edit Master title style</a:t>
            </a:r>
            <a:endParaRPr lang="en-GB"/>
          </a:p>
        </p:txBody>
      </p:sp>
      <p:sp>
        <p:nvSpPr>
          <p:cNvPr id="3" name="Content Placeholder 2"/>
          <p:cNvSpPr>
            <a:spLocks noGrp="1"/>
          </p:cNvSpPr>
          <p:nvPr>
            <p:ph idx="1"/>
          </p:nvPr>
        </p:nvSpPr>
        <p:spPr/>
        <p:txBody>
          <a:bodyPr/>
          <a:lstStyle>
            <a:lvl1pPr>
              <a:spcBef>
                <a:spcPct val="0"/>
              </a:spcBef>
              <a:spcAft>
                <a:spcPts val="400"/>
              </a:spcAft>
              <a:defRPr sz="1600"/>
            </a:lvl1pPr>
            <a:lvl2pPr>
              <a:spcBef>
                <a:spcPct val="0"/>
              </a:spcBef>
              <a:spcAft>
                <a:spcPts val="400"/>
              </a:spcAft>
              <a:defRPr sz="1600"/>
            </a:lvl2pPr>
            <a:lvl3pPr>
              <a:spcBef>
                <a:spcPct val="0"/>
              </a:spcBef>
              <a:spcAft>
                <a:spcPts val="400"/>
              </a:spcAft>
              <a:defRPr sz="1600"/>
            </a:lvl3pPr>
            <a:lvl4pPr>
              <a:spcBef>
                <a:spcPct val="0"/>
              </a:spcBef>
              <a:spcAft>
                <a:spcPts val="400"/>
              </a:spcAft>
              <a:defRPr sz="1600"/>
            </a:lvl4pPr>
            <a:lvl5pPr>
              <a:spcBef>
                <a:spcPct val="0"/>
              </a:spcBef>
              <a:spcAft>
                <a:spcPts val="400"/>
              </a:spcAft>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a:t>Reference text right aligned (Arial 12pt roman, black)</a:t>
            </a:r>
          </a:p>
        </p:txBody>
      </p:sp>
    </p:spTree>
    <p:extLst>
      <p:ext uri="{BB962C8B-B14F-4D97-AF65-F5344CB8AC3E}">
        <p14:creationId xmlns:p14="http://schemas.microsoft.com/office/powerpoint/2010/main" val="1193495480"/>
      </p:ext>
    </p:extLst>
  </p:cSld>
  <p:clrMapOvr>
    <a:masterClrMapping/>
  </p:clrMapOvr>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800"/>
            </a:lvl1pPr>
          </a:lstStyle>
          <a:p>
            <a:r>
              <a:rPr lang="en-US"/>
              <a:t>Click to edit Master title style</a:t>
            </a:r>
            <a:endParaRPr lang="en-GB"/>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a:t>Reference text right aligned (Arial 12pt roman, black)</a:t>
            </a:r>
          </a:p>
        </p:txBody>
      </p:sp>
    </p:spTree>
    <p:extLst>
      <p:ext uri="{BB962C8B-B14F-4D97-AF65-F5344CB8AC3E}">
        <p14:creationId xmlns:p14="http://schemas.microsoft.com/office/powerpoint/2010/main" val="303676078"/>
      </p:ext>
    </p:extLst>
  </p:cSld>
  <p:clrMapOvr>
    <a:masterClrMapping/>
  </p:clrMapOvr>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4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800"/>
            </a:lvl1pPr>
          </a:lstStyle>
          <a:p>
            <a:r>
              <a:rPr lang="en-US"/>
              <a:t>Click to edit Master title style</a:t>
            </a:r>
            <a:endParaRPr lang="en-GB"/>
          </a:p>
        </p:txBody>
      </p:sp>
      <p:sp>
        <p:nvSpPr>
          <p:cNvPr id="3" name="Content Placeholder 2"/>
          <p:cNvSpPr>
            <a:spLocks noGrp="1"/>
          </p:cNvSpPr>
          <p:nvPr>
            <p:ph sz="half" idx="1"/>
          </p:nvPr>
        </p:nvSpPr>
        <p:spPr>
          <a:xfrm>
            <a:off x="365124" y="1447800"/>
            <a:ext cx="4130676" cy="4500154"/>
          </a:xfrm>
        </p:spPr>
        <p:txBody>
          <a:bodyPr/>
          <a:lstStyle>
            <a:lvl1pPr>
              <a:spcBef>
                <a:spcPct val="0"/>
              </a:spcBef>
              <a:spcAft>
                <a:spcPts val="400"/>
              </a:spcAft>
              <a:defRPr sz="1600"/>
            </a:lvl1pPr>
            <a:lvl2pPr>
              <a:spcBef>
                <a:spcPct val="0"/>
              </a:spcBef>
              <a:spcAft>
                <a:spcPts val="400"/>
              </a:spcAft>
              <a:defRPr sz="1600"/>
            </a:lvl2pPr>
            <a:lvl3pPr>
              <a:spcBef>
                <a:spcPct val="0"/>
              </a:spcBef>
              <a:spcAft>
                <a:spcPts val="400"/>
              </a:spcAft>
              <a:defRPr sz="1600"/>
            </a:lvl3pPr>
            <a:lvl4pPr>
              <a:spcBef>
                <a:spcPct val="0"/>
              </a:spcBef>
              <a:spcAft>
                <a:spcPts val="400"/>
              </a:spcAft>
              <a:defRPr sz="1600"/>
            </a:lvl4pPr>
            <a:lvl5pPr>
              <a:spcBef>
                <a:spcPct val="0"/>
              </a:spcBef>
              <a:spcAft>
                <a:spcPts val="400"/>
              </a:spcAft>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447800"/>
            <a:ext cx="4130675" cy="4500154"/>
          </a:xfrm>
        </p:spPr>
        <p:txBody>
          <a:bodyPr/>
          <a:lstStyle>
            <a:lvl1pPr>
              <a:spcBef>
                <a:spcPct val="0"/>
              </a:spcBef>
              <a:spcAft>
                <a:spcPts val="400"/>
              </a:spcAft>
              <a:defRPr sz="1600"/>
            </a:lvl1pPr>
            <a:lvl2pPr>
              <a:spcBef>
                <a:spcPct val="0"/>
              </a:spcBef>
              <a:spcAft>
                <a:spcPts val="400"/>
              </a:spcAft>
              <a:defRPr sz="1600"/>
            </a:lvl2pPr>
            <a:lvl3pPr>
              <a:spcBef>
                <a:spcPct val="0"/>
              </a:spcBef>
              <a:spcAft>
                <a:spcPts val="400"/>
              </a:spcAft>
              <a:defRPr sz="1600"/>
            </a:lvl3pPr>
            <a:lvl4pPr>
              <a:spcBef>
                <a:spcPct val="0"/>
              </a:spcBef>
              <a:spcAft>
                <a:spcPts val="400"/>
              </a:spcAft>
              <a:defRPr sz="1600"/>
            </a:lvl4pPr>
            <a:lvl5pPr>
              <a:spcBef>
                <a:spcPct val="0"/>
              </a:spcBef>
              <a:spcAft>
                <a:spcPts val="400"/>
              </a:spcAft>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a:t>Footnote text left aligned (Arial 12pt roman, black)</a:t>
            </a:r>
          </a:p>
        </p:txBody>
      </p:sp>
      <p:sp>
        <p:nvSpPr>
          <p:cNvPr id="6"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a:t>Reference text right aligned (Arial 12pt roman, black)</a:t>
            </a:r>
          </a:p>
        </p:txBody>
      </p:sp>
    </p:spTree>
    <p:extLst>
      <p:ext uri="{BB962C8B-B14F-4D97-AF65-F5344CB8AC3E}">
        <p14:creationId xmlns:p14="http://schemas.microsoft.com/office/powerpoint/2010/main" val="258754058"/>
      </p:ext>
    </p:extLst>
  </p:cSld>
  <p:clrMapOvr>
    <a:masterClrMapping/>
  </p:clrMapOvr>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10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lvl1pPr>
              <a:spcBef>
                <a:spcPct val="0"/>
              </a:spcBef>
              <a:spcAft>
                <a:spcPts val="400"/>
              </a:spcAft>
              <a:defRPr/>
            </a:lvl1pPr>
            <a:lvl2pPr>
              <a:spcBef>
                <a:spcPct val="0"/>
              </a:spcBef>
              <a:spcAft>
                <a:spcPts val="400"/>
              </a:spcAft>
              <a:defRPr/>
            </a:lvl2pPr>
            <a:lvl3pPr>
              <a:spcBef>
                <a:spcPct val="0"/>
              </a:spcBef>
              <a:spcAft>
                <a:spcPts val="400"/>
              </a:spcAft>
              <a:defRPr/>
            </a:lvl3pPr>
            <a:lvl4pPr>
              <a:spcBef>
                <a:spcPct val="0"/>
              </a:spcBef>
              <a:spcAft>
                <a:spcPts val="400"/>
              </a:spcAft>
              <a:defRPr/>
            </a:lvl4pPr>
            <a:lvl5pPr>
              <a:spcBef>
                <a:spcPct val="0"/>
              </a:spcBef>
              <a:spcAft>
                <a:spcPts val="4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a:t>Reference text right aligned (Arial 12pt roman, black)</a:t>
            </a:r>
          </a:p>
        </p:txBody>
      </p:sp>
    </p:spTree>
    <p:extLst>
      <p:ext uri="{BB962C8B-B14F-4D97-AF65-F5344CB8AC3E}">
        <p14:creationId xmlns:p14="http://schemas.microsoft.com/office/powerpoint/2010/main" val="4283977023"/>
      </p:ext>
    </p:extLst>
  </p:cSld>
  <p:clrMapOvr>
    <a:masterClrMapping/>
  </p:clrMapOvr>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1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a:t>Reference text right aligned (Arial 12pt roman, black)</a:t>
            </a:r>
          </a:p>
        </p:txBody>
      </p:sp>
    </p:spTree>
    <p:extLst>
      <p:ext uri="{BB962C8B-B14F-4D97-AF65-F5344CB8AC3E}">
        <p14:creationId xmlns:p14="http://schemas.microsoft.com/office/powerpoint/2010/main" val="2895417614"/>
      </p:ext>
    </p:extLst>
  </p:cSld>
  <p:clrMapOvr>
    <a:masterClrMapping/>
  </p:clrMapOvr>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5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365124" y="1447800"/>
            <a:ext cx="4130676" cy="4500154"/>
          </a:xfrm>
        </p:spPr>
        <p:txBody>
          <a:bodyPr/>
          <a:lstStyle>
            <a:lvl1pPr>
              <a:spcBef>
                <a:spcPct val="0"/>
              </a:spcBef>
              <a:spcAft>
                <a:spcPts val="400"/>
              </a:spcAft>
              <a:defRPr sz="1800"/>
            </a:lvl1pPr>
            <a:lvl2pPr>
              <a:spcBef>
                <a:spcPct val="0"/>
              </a:spcBef>
              <a:spcAft>
                <a:spcPts val="400"/>
              </a:spcAft>
              <a:defRPr sz="1800"/>
            </a:lvl2pPr>
            <a:lvl3pPr>
              <a:spcBef>
                <a:spcPct val="0"/>
              </a:spcBef>
              <a:spcAft>
                <a:spcPts val="400"/>
              </a:spcAft>
              <a:defRPr sz="1800"/>
            </a:lvl3pPr>
            <a:lvl4pPr>
              <a:spcBef>
                <a:spcPct val="0"/>
              </a:spcBef>
              <a:spcAft>
                <a:spcPts val="400"/>
              </a:spcAft>
              <a:defRPr sz="1800"/>
            </a:lvl4pPr>
            <a:lvl5pPr>
              <a:spcBef>
                <a:spcPct val="0"/>
              </a:spcBef>
              <a:spcAft>
                <a:spcPts val="400"/>
              </a:spcAft>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447800"/>
            <a:ext cx="4130675" cy="4500154"/>
          </a:xfrm>
        </p:spPr>
        <p:txBody>
          <a:bodyPr/>
          <a:lstStyle>
            <a:lvl1pPr>
              <a:spcBef>
                <a:spcPct val="0"/>
              </a:spcBef>
              <a:spcAft>
                <a:spcPts val="400"/>
              </a:spcAft>
              <a:defRPr sz="1800"/>
            </a:lvl1pPr>
            <a:lvl2pPr>
              <a:spcBef>
                <a:spcPct val="0"/>
              </a:spcBef>
              <a:spcAft>
                <a:spcPts val="400"/>
              </a:spcAft>
              <a:defRPr sz="1800"/>
            </a:lvl2pPr>
            <a:lvl3pPr>
              <a:spcBef>
                <a:spcPct val="0"/>
              </a:spcBef>
              <a:spcAft>
                <a:spcPts val="400"/>
              </a:spcAft>
              <a:defRPr sz="1800"/>
            </a:lvl3pPr>
            <a:lvl4pPr>
              <a:spcBef>
                <a:spcPct val="0"/>
              </a:spcBef>
              <a:spcAft>
                <a:spcPts val="400"/>
              </a:spcAft>
              <a:defRPr sz="1800"/>
            </a:lvl4pPr>
            <a:lvl5pPr>
              <a:spcBef>
                <a:spcPct val="0"/>
              </a:spcBef>
              <a:spcAft>
                <a:spcPts val="400"/>
              </a:spcAft>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a:t>Footnote text left aligned (Arial 12pt roman, black)</a:t>
            </a:r>
          </a:p>
        </p:txBody>
      </p:sp>
      <p:sp>
        <p:nvSpPr>
          <p:cNvPr id="6"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a:t>Reference text right aligned (Arial 12pt roman, black)</a:t>
            </a:r>
          </a:p>
        </p:txBody>
      </p:sp>
    </p:spTree>
    <p:extLst>
      <p:ext uri="{BB962C8B-B14F-4D97-AF65-F5344CB8AC3E}">
        <p14:creationId xmlns:p14="http://schemas.microsoft.com/office/powerpoint/2010/main" val="2100549677"/>
      </p:ext>
    </p:extLst>
  </p:cSld>
  <p:clrMapOvr>
    <a:masterClrMapping/>
  </p:clrMapOvr>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preserve="1" userDrawn="1">
  <p:cSld name="19_Title Slide">
    <p:spTree>
      <p:nvGrpSpPr>
        <p:cNvPr id="1" name=""/>
        <p:cNvGrpSpPr/>
        <p:nvPr/>
      </p:nvGrpSpPr>
      <p:grpSpPr>
        <a:xfrm>
          <a:off x="0" y="0"/>
          <a:ext cx="0" cy="0"/>
          <a:chOff x="0" y="0"/>
          <a:chExt cx="0" cy="0"/>
        </a:xfrm>
      </p:grpSpPr>
      <p:sp>
        <p:nvSpPr>
          <p:cNvPr id="6" name="Rectangle 5"/>
          <p:cNvSpPr/>
          <p:nvPr userDrawn="1"/>
        </p:nvSpPr>
        <p:spPr>
          <a:xfrm>
            <a:off x="0" y="1"/>
            <a:ext cx="9144000" cy="1474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63636"/>
              </a:solidFill>
            </a:endParaRPr>
          </a:p>
        </p:txBody>
      </p:sp>
      <p:pic>
        <p:nvPicPr>
          <p:cNvPr id="7" name="Picture 6" descr="LILLY_LOGO.jpg"/>
          <p:cNvPicPr>
            <a:picLocks noChangeAspect="1"/>
          </p:cNvPicPr>
          <p:nvPr userDrawn="1"/>
        </p:nvPicPr>
        <p:blipFill>
          <a:blip r:embed="rId2"/>
          <a:stretch>
            <a:fillRect/>
          </a:stretch>
        </p:blipFill>
        <p:spPr>
          <a:xfrm>
            <a:off x="8145940" y="6368413"/>
            <a:ext cx="633977" cy="345152"/>
          </a:xfrm>
          <a:prstGeom prst="rect">
            <a:avLst/>
          </a:prstGeom>
        </p:spPr>
      </p:pic>
      <p:sp>
        <p:nvSpPr>
          <p:cNvPr id="8" name="Subtitle 2"/>
          <p:cNvSpPr txBox="1"/>
          <p:nvPr userDrawn="1"/>
        </p:nvSpPr>
        <p:spPr>
          <a:xfrm>
            <a:off x="965200" y="6174851"/>
            <a:ext cx="7088621" cy="532364"/>
          </a:xfrm>
          <a:prstGeom prst="rect">
            <a:avLst/>
          </a:prstGeom>
        </p:spPr>
        <p:txBody>
          <a:bodyPr vert="horz" lIns="91440" tIns="45720" rIns="91440" bIns="45720" rtlCol="0" anchor="b">
            <a:normAutofit/>
          </a:bodyPr>
          <a:lstStyle/>
          <a:p>
            <a:pPr algn="r">
              <a:spcBef>
                <a:spcPct val="20000"/>
              </a:spcBef>
              <a:buFont typeface="Arial"/>
              <a:buNone/>
              <a:defRPr/>
            </a:pPr>
            <a:r>
              <a:rPr lang="zh-CN" sz="1100" b="1" i="0" u="none" strike="noStrike" cap="none" baseline="0">
                <a:solidFill>
                  <a:srgbClr val="4D4D4D"/>
                </a:solidFill>
                <a:effectLst/>
                <a:uFillTx/>
                <a:ea typeface="SimSun"/>
              </a:rPr>
              <a:t>礼来公司资助。</a:t>
            </a:r>
          </a:p>
          <a:p>
            <a:pPr algn="r">
              <a:spcBef>
                <a:spcPct val="20000"/>
              </a:spcBef>
              <a:buFont typeface="Arial"/>
              <a:buNone/>
              <a:defRPr/>
            </a:pPr>
            <a:r>
              <a:rPr lang="zh-CN" sz="1000" b="0" i="0" u="none" strike="noStrike" cap="none" baseline="0">
                <a:solidFill>
                  <a:srgbClr val="363636"/>
                </a:solidFill>
                <a:effectLst/>
                <a:uFillTx/>
                <a:ea typeface="SimSun"/>
              </a:rPr>
              <a:t> 礼来公司未影响本次发布的内容</a:t>
            </a:r>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rcRect l="21933" r="21933" b="24601"/>
          <a:stretch>
            <a:fillRect/>
          </a:stretch>
        </p:blipFill>
        <p:spPr>
          <a:xfrm>
            <a:off x="313531" y="6108700"/>
            <a:ext cx="520578" cy="654139"/>
          </a:xfrm>
          <a:prstGeom prst="rect">
            <a:avLst/>
          </a:prstGeom>
        </p:spPr>
      </p:pic>
      <p:pic>
        <p:nvPicPr>
          <p:cNvPr id="10" name="Picture 9"/>
          <p:cNvPicPr>
            <a:picLocks noChangeAspect="1"/>
          </p:cNvPicPr>
          <p:nvPr userDrawn="1"/>
        </p:nvPicPr>
        <p:blipFill>
          <a:blip r:embed="rId4">
            <a:extLst>
              <a:ext uri="{28A0092B-C50C-407E-A947-70E740481C1C}">
                <a14:useLocalDpi xmlns:a14="http://schemas.microsoft.com/office/drawing/2010/main" val="0"/>
              </a:ext>
            </a:extLst>
          </a:blip>
          <a:srcRect t="84401"/>
          <a:stretch>
            <a:fillRect/>
          </a:stretch>
        </p:blipFill>
        <p:spPr>
          <a:xfrm>
            <a:off x="854373" y="6285233"/>
            <a:ext cx="1500059" cy="218903"/>
          </a:xfrm>
          <a:prstGeom prst="rect">
            <a:avLst/>
          </a:prstGeom>
        </p:spPr>
      </p:pic>
      <p:cxnSp>
        <p:nvCxnSpPr>
          <p:cNvPr id="11" name="Straight Connector 10"/>
          <p:cNvCxnSpPr/>
          <p:nvPr userDrawn="1"/>
        </p:nvCxnSpPr>
        <p:spPr>
          <a:xfrm>
            <a:off x="0" y="6019800"/>
            <a:ext cx="9144000" cy="0"/>
          </a:xfrm>
          <a:prstGeom prst="line">
            <a:avLst/>
          </a:prstGeom>
          <a:ln w="28575">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0" y="1474220"/>
            <a:ext cx="91440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3074" name="Rectangle 2"/>
          <p:cNvSpPr>
            <a:spLocks noGrp="1" noChangeArrowheads="1"/>
          </p:cNvSpPr>
          <p:nvPr>
            <p:ph type="ctrTitle" hasCustomPrompt="1"/>
          </p:nvPr>
        </p:nvSpPr>
        <p:spPr>
          <a:xfrm>
            <a:off x="365124" y="165101"/>
            <a:ext cx="8413751" cy="1206500"/>
          </a:xfrm>
        </p:spPr>
        <p:txBody>
          <a:bodyPr bIns="45720"/>
          <a:lstStyle>
            <a:lvl1pPr algn="l">
              <a:defRPr sz="3600">
                <a:solidFill>
                  <a:schemeClr val="tx2"/>
                </a:solidFill>
              </a:defRPr>
            </a:lvl1pPr>
          </a:lstStyle>
          <a:p>
            <a:pPr lvl="0"/>
            <a:r>
              <a:rPr lang="en-US"/>
              <a:t>GI SLIDE DECK 2017</a:t>
            </a:r>
            <a:br>
              <a:rPr lang="en-US"/>
            </a:br>
            <a:r>
              <a:rPr lang="en-US" sz="2800" b="0"/>
              <a:t>Selected abstracts from:</a:t>
            </a:r>
            <a:endParaRPr lang="en-GB" noProof="0"/>
          </a:p>
        </p:txBody>
      </p:sp>
      <p:sp>
        <p:nvSpPr>
          <p:cNvPr id="4" name="Rectangle 3"/>
          <p:cNvSpPr/>
          <p:nvPr userDrawn="1"/>
        </p:nvSpPr>
        <p:spPr>
          <a:xfrm>
            <a:off x="1605767" y="1692096"/>
            <a:ext cx="5908517" cy="762762"/>
          </a:xfrm>
          <a:prstGeom prst="rect">
            <a:avLst/>
          </a:prstGeom>
        </p:spPr>
        <p:txBody>
          <a:bodyPr wrap="square">
            <a:spAutoFit/>
          </a:bodyPr>
          <a:lstStyle/>
          <a:p>
            <a:pPr algn="ctr"/>
            <a:r>
              <a:rPr lang="zh-CN" sz="2400" b="1" i="0" u="none" strike="noStrike" cap="none" baseline="0">
                <a:solidFill>
                  <a:srgbClr val="FFFFFF"/>
                </a:solidFill>
                <a:effectLst/>
                <a:uFillTx/>
                <a:ea typeface="SimSun"/>
              </a:rPr>
              <a:t>ESMO 2017 大会</a:t>
            </a:r>
          </a:p>
          <a:p>
            <a:pPr marL="0" marR="0" indent="0" algn="ctr" defTabSz="914400" rtl="0" eaLnBrk="1" fontAlgn="base" latinLnBrk="0" hangingPunct="1">
              <a:lnSpc>
                <a:spcPct val="100000"/>
              </a:lnSpc>
              <a:spcBef>
                <a:spcPct val="0"/>
              </a:spcBef>
              <a:spcAft>
                <a:spcPct val="0"/>
              </a:spcAft>
              <a:buClrTx/>
              <a:buSzTx/>
              <a:buFontTx/>
              <a:buNone/>
              <a:defRPr/>
            </a:pPr>
            <a:r>
              <a:rPr lang="zh-CN" sz="2000" b="0" i="0" u="none" strike="noStrike" cap="none" baseline="0">
                <a:solidFill>
                  <a:srgbClr val="FFFFFF"/>
                </a:solidFill>
                <a:effectLst/>
                <a:uFillTx/>
                <a:ea typeface="SimSun"/>
              </a:rPr>
              <a:t>2017 年 9 月 8 日 – 12 日 | 西班牙马德里</a:t>
            </a:r>
          </a:p>
        </p:txBody>
      </p:sp>
    </p:spTree>
    <p:extLst>
      <p:ext uri="{BB962C8B-B14F-4D97-AF65-F5344CB8AC3E}">
        <p14:creationId xmlns:p14="http://schemas.microsoft.com/office/powerpoint/2010/main" val="757655811"/>
      </p:ext>
    </p:extLst>
  </p:cSld>
  <p:clrMapOvr>
    <a:masterClrMapping/>
  </p:clrMapOvr>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1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a:t>Click to edit Master title style</a:t>
            </a:r>
            <a:endParaRPr lang="en-GB"/>
          </a:p>
        </p:txBody>
      </p:sp>
      <p:sp>
        <p:nvSpPr>
          <p:cNvPr id="3" name="Content Placeholder 2"/>
          <p:cNvSpPr>
            <a:spLocks noGrp="1"/>
          </p:cNvSpPr>
          <p:nvPr>
            <p:ph idx="1"/>
          </p:nvPr>
        </p:nvSpPr>
        <p:spPr/>
        <p:txBody>
          <a:bodyPr/>
          <a:lstStyle>
            <a:lvl1pPr>
              <a:spcBef>
                <a:spcPct val="0"/>
              </a:spcBef>
              <a:spcAft>
                <a:spcPts val="400"/>
              </a:spcAft>
              <a:defRPr sz="1600"/>
            </a:lvl1pPr>
            <a:lvl2pPr>
              <a:spcBef>
                <a:spcPct val="0"/>
              </a:spcBef>
              <a:spcAft>
                <a:spcPts val="400"/>
              </a:spcAft>
              <a:defRPr sz="1600"/>
            </a:lvl2pPr>
            <a:lvl3pPr>
              <a:spcBef>
                <a:spcPct val="0"/>
              </a:spcBef>
              <a:spcAft>
                <a:spcPts val="400"/>
              </a:spcAft>
              <a:defRPr sz="1600"/>
            </a:lvl3pPr>
            <a:lvl4pPr>
              <a:spcBef>
                <a:spcPct val="0"/>
              </a:spcBef>
              <a:spcAft>
                <a:spcPts val="400"/>
              </a:spcAft>
              <a:defRPr sz="1600"/>
            </a:lvl4pPr>
            <a:lvl5pPr>
              <a:spcBef>
                <a:spcPct val="0"/>
              </a:spcBef>
              <a:spcAft>
                <a:spcPts val="400"/>
              </a:spcAft>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a:t>Reference text right aligned (Arial 12pt roman, black)</a:t>
            </a:r>
          </a:p>
        </p:txBody>
      </p:sp>
    </p:spTree>
    <p:extLst>
      <p:ext uri="{BB962C8B-B14F-4D97-AF65-F5344CB8AC3E}">
        <p14:creationId xmlns:p14="http://schemas.microsoft.com/office/powerpoint/2010/main" val="3298491088"/>
      </p:ext>
    </p:extLst>
  </p:cSld>
  <p:clrMapOvr>
    <a:masterClrMapping/>
  </p:clrMapOvr>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1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a:t>Click to edit Master title style</a:t>
            </a:r>
            <a:endParaRPr lang="en-GB"/>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a:t>Reference text right aligned (Arial 12pt roman, black)</a:t>
            </a:r>
          </a:p>
        </p:txBody>
      </p:sp>
    </p:spTree>
    <p:extLst>
      <p:ext uri="{BB962C8B-B14F-4D97-AF65-F5344CB8AC3E}">
        <p14:creationId xmlns:p14="http://schemas.microsoft.com/office/powerpoint/2010/main" val="3763294191"/>
      </p:ext>
    </p:extLst>
  </p:cSld>
  <p:clrMapOvr>
    <a:masterClrMapping/>
  </p:clrMapOvr>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6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a:t>Click to edit Master title style</a:t>
            </a:r>
            <a:endParaRPr lang="en-GB"/>
          </a:p>
        </p:txBody>
      </p:sp>
      <p:sp>
        <p:nvSpPr>
          <p:cNvPr id="3" name="Content Placeholder 2"/>
          <p:cNvSpPr>
            <a:spLocks noGrp="1"/>
          </p:cNvSpPr>
          <p:nvPr>
            <p:ph sz="half" idx="1"/>
          </p:nvPr>
        </p:nvSpPr>
        <p:spPr>
          <a:xfrm>
            <a:off x="365124" y="1447800"/>
            <a:ext cx="4130676" cy="4500154"/>
          </a:xfrm>
        </p:spPr>
        <p:txBody>
          <a:bodyPr/>
          <a:lstStyle>
            <a:lvl1pPr>
              <a:spcBef>
                <a:spcPct val="0"/>
              </a:spcBef>
              <a:spcAft>
                <a:spcPts val="400"/>
              </a:spcAft>
              <a:defRPr sz="1600"/>
            </a:lvl1pPr>
            <a:lvl2pPr>
              <a:spcBef>
                <a:spcPct val="0"/>
              </a:spcBef>
              <a:spcAft>
                <a:spcPts val="400"/>
              </a:spcAft>
              <a:defRPr sz="1600"/>
            </a:lvl2pPr>
            <a:lvl3pPr>
              <a:spcBef>
                <a:spcPct val="0"/>
              </a:spcBef>
              <a:spcAft>
                <a:spcPts val="400"/>
              </a:spcAft>
              <a:defRPr sz="1600"/>
            </a:lvl3pPr>
            <a:lvl4pPr>
              <a:spcBef>
                <a:spcPct val="0"/>
              </a:spcBef>
              <a:spcAft>
                <a:spcPts val="400"/>
              </a:spcAft>
              <a:defRPr sz="1600"/>
            </a:lvl4pPr>
            <a:lvl5pPr>
              <a:spcBef>
                <a:spcPct val="0"/>
              </a:spcBef>
              <a:spcAft>
                <a:spcPts val="400"/>
              </a:spcAft>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447800"/>
            <a:ext cx="4130675" cy="4500154"/>
          </a:xfrm>
        </p:spPr>
        <p:txBody>
          <a:bodyPr/>
          <a:lstStyle>
            <a:lvl1pPr>
              <a:spcBef>
                <a:spcPct val="0"/>
              </a:spcBef>
              <a:spcAft>
                <a:spcPts val="400"/>
              </a:spcAft>
              <a:defRPr sz="1600"/>
            </a:lvl1pPr>
            <a:lvl2pPr>
              <a:spcBef>
                <a:spcPct val="0"/>
              </a:spcBef>
              <a:spcAft>
                <a:spcPts val="400"/>
              </a:spcAft>
              <a:defRPr sz="1600"/>
            </a:lvl2pPr>
            <a:lvl3pPr>
              <a:spcBef>
                <a:spcPct val="0"/>
              </a:spcBef>
              <a:spcAft>
                <a:spcPts val="400"/>
              </a:spcAft>
              <a:defRPr sz="1600"/>
            </a:lvl3pPr>
            <a:lvl4pPr>
              <a:spcBef>
                <a:spcPct val="0"/>
              </a:spcBef>
              <a:spcAft>
                <a:spcPts val="400"/>
              </a:spcAft>
              <a:defRPr sz="1600"/>
            </a:lvl4pPr>
            <a:lvl5pPr>
              <a:spcBef>
                <a:spcPct val="0"/>
              </a:spcBef>
              <a:spcAft>
                <a:spcPts val="400"/>
              </a:spcAft>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a:t>Footnote text left aligned (Arial 12pt roman, black)</a:t>
            </a:r>
          </a:p>
        </p:txBody>
      </p:sp>
      <p:sp>
        <p:nvSpPr>
          <p:cNvPr id="6"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a:t>Reference text right aligned (Arial 12pt roman, black)</a:t>
            </a:r>
          </a:p>
        </p:txBody>
      </p:sp>
    </p:spTree>
    <p:extLst>
      <p:ext uri="{BB962C8B-B14F-4D97-AF65-F5344CB8AC3E}">
        <p14:creationId xmlns:p14="http://schemas.microsoft.com/office/powerpoint/2010/main" val="856299719"/>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lvl1pPr>
              <a:spcBef>
                <a:spcPct val="0"/>
              </a:spcBef>
              <a:spcAft>
                <a:spcPts val="400"/>
              </a:spcAft>
              <a:defRPr/>
            </a:lvl1pPr>
            <a:lvl2pPr>
              <a:spcBef>
                <a:spcPct val="0"/>
              </a:spcBef>
              <a:spcAft>
                <a:spcPts val="400"/>
              </a:spcAft>
              <a:defRPr/>
            </a:lvl2pPr>
            <a:lvl3pPr>
              <a:spcBef>
                <a:spcPct val="0"/>
              </a:spcBef>
              <a:spcAft>
                <a:spcPts val="400"/>
              </a:spcAft>
              <a:defRPr/>
            </a:lvl3pPr>
            <a:lvl4pPr>
              <a:spcBef>
                <a:spcPct val="0"/>
              </a:spcBef>
              <a:spcAft>
                <a:spcPts val="400"/>
              </a:spcAft>
              <a:defRPr/>
            </a:lvl4pPr>
            <a:lvl5pPr>
              <a:spcBef>
                <a:spcPct val="0"/>
              </a:spcBef>
              <a:spcAft>
                <a:spcPts val="4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a:t>Reference text right aligned (Arial 12pt roman, black)</a:t>
            </a:r>
          </a:p>
        </p:txBody>
      </p:sp>
    </p:spTree>
    <p:extLst>
      <p:ext uri="{BB962C8B-B14F-4D97-AF65-F5344CB8AC3E}">
        <p14:creationId xmlns:p14="http://schemas.microsoft.com/office/powerpoint/2010/main" val="3312856185"/>
      </p:ext>
    </p:extLst>
  </p:cSld>
  <p:clrMapOvr>
    <a:masterClrMapping/>
  </p:clrMapOvr>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preserve="1" userDrawn="1">
  <p:cSld name="20_Title Slide">
    <p:spTree>
      <p:nvGrpSpPr>
        <p:cNvPr id="1" name=""/>
        <p:cNvGrpSpPr/>
        <p:nvPr/>
      </p:nvGrpSpPr>
      <p:grpSpPr>
        <a:xfrm>
          <a:off x="0" y="0"/>
          <a:ext cx="0" cy="0"/>
          <a:chOff x="0" y="0"/>
          <a:chExt cx="0" cy="0"/>
        </a:xfrm>
      </p:grpSpPr>
      <p:sp>
        <p:nvSpPr>
          <p:cNvPr id="6" name="Rectangle 5"/>
          <p:cNvSpPr/>
          <p:nvPr userDrawn="1"/>
        </p:nvSpPr>
        <p:spPr>
          <a:xfrm>
            <a:off x="0" y="1"/>
            <a:ext cx="9144000" cy="1474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63636"/>
              </a:solidFill>
            </a:endParaRPr>
          </a:p>
        </p:txBody>
      </p:sp>
      <p:pic>
        <p:nvPicPr>
          <p:cNvPr id="7" name="Picture 6" descr="LILLY_LOGO.jpg"/>
          <p:cNvPicPr>
            <a:picLocks noChangeAspect="1"/>
          </p:cNvPicPr>
          <p:nvPr userDrawn="1"/>
        </p:nvPicPr>
        <p:blipFill>
          <a:blip r:embed="rId2"/>
          <a:stretch>
            <a:fillRect/>
          </a:stretch>
        </p:blipFill>
        <p:spPr>
          <a:xfrm>
            <a:off x="8145940" y="6368413"/>
            <a:ext cx="633977" cy="345152"/>
          </a:xfrm>
          <a:prstGeom prst="rect">
            <a:avLst/>
          </a:prstGeom>
        </p:spPr>
      </p:pic>
      <p:sp>
        <p:nvSpPr>
          <p:cNvPr id="8" name="Subtitle 2"/>
          <p:cNvSpPr txBox="1"/>
          <p:nvPr userDrawn="1"/>
        </p:nvSpPr>
        <p:spPr>
          <a:xfrm>
            <a:off x="965200" y="6174851"/>
            <a:ext cx="7088621" cy="532364"/>
          </a:xfrm>
          <a:prstGeom prst="rect">
            <a:avLst/>
          </a:prstGeom>
        </p:spPr>
        <p:txBody>
          <a:bodyPr vert="horz" lIns="91440" tIns="45720" rIns="91440" bIns="45720" rtlCol="0" anchor="b">
            <a:normAutofit/>
          </a:bodyPr>
          <a:lstStyle/>
          <a:p>
            <a:pPr algn="r">
              <a:spcBef>
                <a:spcPct val="20000"/>
              </a:spcBef>
              <a:buFont typeface="Arial"/>
              <a:buNone/>
              <a:defRPr/>
            </a:pPr>
            <a:r>
              <a:rPr lang="zh-CN" sz="1100" b="1" i="0" u="none" strike="noStrike" cap="none" baseline="0">
                <a:solidFill>
                  <a:srgbClr val="4D4D4D"/>
                </a:solidFill>
                <a:effectLst/>
                <a:uFillTx/>
                <a:ea typeface="SimSun"/>
              </a:rPr>
              <a:t>礼来公司资助。</a:t>
            </a:r>
          </a:p>
          <a:p>
            <a:pPr algn="r">
              <a:spcBef>
                <a:spcPct val="20000"/>
              </a:spcBef>
              <a:buFont typeface="Arial"/>
              <a:buNone/>
              <a:defRPr/>
            </a:pPr>
            <a:r>
              <a:rPr lang="zh-CN" sz="1000" b="0" i="0" u="none" strike="noStrike" cap="none" baseline="0">
                <a:solidFill>
                  <a:srgbClr val="363636"/>
                </a:solidFill>
                <a:effectLst/>
                <a:uFillTx/>
                <a:ea typeface="SimSun"/>
              </a:rPr>
              <a:t> 礼来公司未影响本次发布的内容</a:t>
            </a:r>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rcRect l="21933" r="21933" b="24601"/>
          <a:stretch>
            <a:fillRect/>
          </a:stretch>
        </p:blipFill>
        <p:spPr>
          <a:xfrm>
            <a:off x="313531" y="6108700"/>
            <a:ext cx="520578" cy="654139"/>
          </a:xfrm>
          <a:prstGeom prst="rect">
            <a:avLst/>
          </a:prstGeom>
        </p:spPr>
      </p:pic>
      <p:pic>
        <p:nvPicPr>
          <p:cNvPr id="10" name="Picture 9"/>
          <p:cNvPicPr>
            <a:picLocks noChangeAspect="1"/>
          </p:cNvPicPr>
          <p:nvPr userDrawn="1"/>
        </p:nvPicPr>
        <p:blipFill>
          <a:blip r:embed="rId4">
            <a:extLst>
              <a:ext uri="{28A0092B-C50C-407E-A947-70E740481C1C}">
                <a14:useLocalDpi xmlns:a14="http://schemas.microsoft.com/office/drawing/2010/main" val="0"/>
              </a:ext>
            </a:extLst>
          </a:blip>
          <a:srcRect t="84401"/>
          <a:stretch>
            <a:fillRect/>
          </a:stretch>
        </p:blipFill>
        <p:spPr>
          <a:xfrm>
            <a:off x="854373" y="6285233"/>
            <a:ext cx="1500059" cy="218903"/>
          </a:xfrm>
          <a:prstGeom prst="rect">
            <a:avLst/>
          </a:prstGeom>
        </p:spPr>
      </p:pic>
      <p:cxnSp>
        <p:nvCxnSpPr>
          <p:cNvPr id="11" name="Straight Connector 10"/>
          <p:cNvCxnSpPr/>
          <p:nvPr userDrawn="1"/>
        </p:nvCxnSpPr>
        <p:spPr>
          <a:xfrm>
            <a:off x="0" y="6019800"/>
            <a:ext cx="9144000" cy="0"/>
          </a:xfrm>
          <a:prstGeom prst="line">
            <a:avLst/>
          </a:prstGeom>
          <a:ln w="28575">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0" y="1474220"/>
            <a:ext cx="91440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3074" name="Rectangle 2"/>
          <p:cNvSpPr>
            <a:spLocks noGrp="1" noChangeArrowheads="1"/>
          </p:cNvSpPr>
          <p:nvPr>
            <p:ph type="ctrTitle"/>
          </p:nvPr>
        </p:nvSpPr>
        <p:spPr>
          <a:xfrm>
            <a:off x="365124" y="165101"/>
            <a:ext cx="8413751" cy="1206500"/>
          </a:xfrm>
        </p:spPr>
        <p:txBody>
          <a:bodyPr bIns="45720"/>
          <a:lstStyle>
            <a:lvl1pPr algn="l">
              <a:defRPr sz="3600">
                <a:solidFill>
                  <a:schemeClr val="tx2"/>
                </a:solidFill>
              </a:defRPr>
            </a:lvl1pPr>
          </a:lstStyle>
          <a:p>
            <a:pPr lvl="0"/>
            <a:r>
              <a:rPr lang="en-GB" noProof="0"/>
              <a:t>Click to edit Master title style</a:t>
            </a:r>
          </a:p>
        </p:txBody>
      </p:sp>
    </p:spTree>
    <p:extLst>
      <p:ext uri="{BB962C8B-B14F-4D97-AF65-F5344CB8AC3E}">
        <p14:creationId xmlns:p14="http://schemas.microsoft.com/office/powerpoint/2010/main" val="3248035081"/>
      </p:ext>
    </p:extLst>
  </p:cSld>
  <p:clrMapOvr>
    <a:masterClrMapping/>
  </p:clrMapOvr>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1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a:t>Click to edit Master title style</a:t>
            </a:r>
            <a:endParaRPr lang="en-GB"/>
          </a:p>
        </p:txBody>
      </p:sp>
      <p:sp>
        <p:nvSpPr>
          <p:cNvPr id="3" name="Content Placeholder 2"/>
          <p:cNvSpPr>
            <a:spLocks noGrp="1"/>
          </p:cNvSpPr>
          <p:nvPr>
            <p:ph idx="1"/>
          </p:nvPr>
        </p:nvSpPr>
        <p:spPr/>
        <p:txBody>
          <a:bodyPr/>
          <a:lstStyle>
            <a:lvl1pPr>
              <a:spcBef>
                <a:spcPct val="0"/>
              </a:spcBef>
              <a:spcAft>
                <a:spcPts val="400"/>
              </a:spcAft>
              <a:defRPr sz="1600"/>
            </a:lvl1pPr>
            <a:lvl2pPr>
              <a:spcBef>
                <a:spcPct val="0"/>
              </a:spcBef>
              <a:spcAft>
                <a:spcPts val="400"/>
              </a:spcAft>
              <a:defRPr sz="1600"/>
            </a:lvl2pPr>
            <a:lvl3pPr>
              <a:spcBef>
                <a:spcPct val="0"/>
              </a:spcBef>
              <a:spcAft>
                <a:spcPts val="400"/>
              </a:spcAft>
              <a:defRPr sz="1600"/>
            </a:lvl3pPr>
            <a:lvl4pPr>
              <a:spcBef>
                <a:spcPct val="0"/>
              </a:spcBef>
              <a:spcAft>
                <a:spcPts val="400"/>
              </a:spcAft>
              <a:defRPr sz="1600"/>
            </a:lvl4pPr>
            <a:lvl5pPr>
              <a:spcBef>
                <a:spcPct val="0"/>
              </a:spcBef>
              <a:spcAft>
                <a:spcPts val="400"/>
              </a:spcAft>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a:t>Reference text right aligned (Arial 12pt roman, black)</a:t>
            </a:r>
          </a:p>
        </p:txBody>
      </p:sp>
    </p:spTree>
    <p:extLst>
      <p:ext uri="{BB962C8B-B14F-4D97-AF65-F5344CB8AC3E}">
        <p14:creationId xmlns:p14="http://schemas.microsoft.com/office/powerpoint/2010/main" val="3036876846"/>
      </p:ext>
    </p:extLst>
  </p:cSld>
  <p:clrMapOvr>
    <a:masterClrMapping/>
  </p:clrMapOvr>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1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a:t>Click to edit Master title style</a:t>
            </a:r>
            <a:endParaRPr lang="en-GB"/>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a:t>Reference text right aligned (Arial 12pt roman, black)</a:t>
            </a:r>
          </a:p>
        </p:txBody>
      </p:sp>
    </p:spTree>
    <p:extLst>
      <p:ext uri="{BB962C8B-B14F-4D97-AF65-F5344CB8AC3E}">
        <p14:creationId xmlns:p14="http://schemas.microsoft.com/office/powerpoint/2010/main" val="807885559"/>
      </p:ext>
    </p:extLst>
  </p:cSld>
  <p:clrMapOvr>
    <a:masterClrMapping/>
  </p:clrMapOvr>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7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a:t>Click to edit Master title style</a:t>
            </a:r>
            <a:endParaRPr lang="en-GB"/>
          </a:p>
        </p:txBody>
      </p:sp>
      <p:sp>
        <p:nvSpPr>
          <p:cNvPr id="3" name="Content Placeholder 2"/>
          <p:cNvSpPr>
            <a:spLocks noGrp="1"/>
          </p:cNvSpPr>
          <p:nvPr>
            <p:ph sz="half" idx="1"/>
          </p:nvPr>
        </p:nvSpPr>
        <p:spPr>
          <a:xfrm>
            <a:off x="365124" y="1447800"/>
            <a:ext cx="4130676" cy="4500154"/>
          </a:xfrm>
        </p:spPr>
        <p:txBody>
          <a:bodyPr/>
          <a:lstStyle>
            <a:lvl1pPr>
              <a:spcBef>
                <a:spcPct val="0"/>
              </a:spcBef>
              <a:spcAft>
                <a:spcPts val="400"/>
              </a:spcAft>
              <a:defRPr sz="1600"/>
            </a:lvl1pPr>
            <a:lvl2pPr>
              <a:spcBef>
                <a:spcPct val="0"/>
              </a:spcBef>
              <a:spcAft>
                <a:spcPts val="400"/>
              </a:spcAft>
              <a:defRPr sz="1600"/>
            </a:lvl2pPr>
            <a:lvl3pPr>
              <a:spcBef>
                <a:spcPct val="0"/>
              </a:spcBef>
              <a:spcAft>
                <a:spcPts val="400"/>
              </a:spcAft>
              <a:defRPr sz="1600"/>
            </a:lvl3pPr>
            <a:lvl4pPr>
              <a:spcBef>
                <a:spcPct val="0"/>
              </a:spcBef>
              <a:spcAft>
                <a:spcPts val="400"/>
              </a:spcAft>
              <a:defRPr sz="1600"/>
            </a:lvl4pPr>
            <a:lvl5pPr>
              <a:spcBef>
                <a:spcPct val="0"/>
              </a:spcBef>
              <a:spcAft>
                <a:spcPts val="400"/>
              </a:spcAft>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447800"/>
            <a:ext cx="4130675" cy="4500154"/>
          </a:xfrm>
        </p:spPr>
        <p:txBody>
          <a:bodyPr/>
          <a:lstStyle>
            <a:lvl1pPr>
              <a:spcBef>
                <a:spcPct val="0"/>
              </a:spcBef>
              <a:spcAft>
                <a:spcPts val="400"/>
              </a:spcAft>
              <a:defRPr sz="1600"/>
            </a:lvl1pPr>
            <a:lvl2pPr>
              <a:spcBef>
                <a:spcPct val="0"/>
              </a:spcBef>
              <a:spcAft>
                <a:spcPts val="400"/>
              </a:spcAft>
              <a:defRPr sz="1600"/>
            </a:lvl2pPr>
            <a:lvl3pPr>
              <a:spcBef>
                <a:spcPct val="0"/>
              </a:spcBef>
              <a:spcAft>
                <a:spcPts val="400"/>
              </a:spcAft>
              <a:defRPr sz="1600"/>
            </a:lvl3pPr>
            <a:lvl4pPr>
              <a:spcBef>
                <a:spcPct val="0"/>
              </a:spcBef>
              <a:spcAft>
                <a:spcPts val="400"/>
              </a:spcAft>
              <a:defRPr sz="1600"/>
            </a:lvl4pPr>
            <a:lvl5pPr>
              <a:spcBef>
                <a:spcPct val="0"/>
              </a:spcBef>
              <a:spcAft>
                <a:spcPts val="400"/>
              </a:spcAft>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a:t>Footnote text left aligned (Arial 12pt roman, black)</a:t>
            </a:r>
          </a:p>
        </p:txBody>
      </p:sp>
      <p:sp>
        <p:nvSpPr>
          <p:cNvPr id="6"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a:t>Reference text right aligned (Arial 12pt roman, black)</a:t>
            </a:r>
          </a:p>
        </p:txBody>
      </p:sp>
    </p:spTree>
    <p:extLst>
      <p:ext uri="{BB962C8B-B14F-4D97-AF65-F5344CB8AC3E}">
        <p14:creationId xmlns:p14="http://schemas.microsoft.com/office/powerpoint/2010/main" val="2177788364"/>
      </p:ext>
    </p:extLst>
  </p:cSld>
  <p:clrMapOvr>
    <a:masterClrMapping/>
  </p:clrMapOvr>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16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800"/>
            </a:lvl1pPr>
          </a:lstStyle>
          <a:p>
            <a:r>
              <a:rPr lang="en-US"/>
              <a:t>Click to edit Master title style</a:t>
            </a:r>
            <a:endParaRPr lang="en-GB"/>
          </a:p>
        </p:txBody>
      </p:sp>
      <p:sp>
        <p:nvSpPr>
          <p:cNvPr id="3" name="Content Placeholder 2"/>
          <p:cNvSpPr>
            <a:spLocks noGrp="1"/>
          </p:cNvSpPr>
          <p:nvPr>
            <p:ph idx="1"/>
          </p:nvPr>
        </p:nvSpPr>
        <p:spPr/>
        <p:txBody>
          <a:bodyPr/>
          <a:lstStyle>
            <a:lvl1pPr>
              <a:spcBef>
                <a:spcPct val="0"/>
              </a:spcBef>
              <a:spcAft>
                <a:spcPts val="400"/>
              </a:spcAft>
              <a:defRPr sz="1600"/>
            </a:lvl1pPr>
            <a:lvl2pPr>
              <a:spcBef>
                <a:spcPct val="0"/>
              </a:spcBef>
              <a:spcAft>
                <a:spcPts val="400"/>
              </a:spcAft>
              <a:defRPr sz="1600"/>
            </a:lvl2pPr>
            <a:lvl3pPr>
              <a:spcBef>
                <a:spcPct val="0"/>
              </a:spcBef>
              <a:spcAft>
                <a:spcPts val="400"/>
              </a:spcAft>
              <a:defRPr sz="1600"/>
            </a:lvl3pPr>
            <a:lvl4pPr>
              <a:spcBef>
                <a:spcPct val="0"/>
              </a:spcBef>
              <a:spcAft>
                <a:spcPts val="400"/>
              </a:spcAft>
              <a:defRPr sz="1600"/>
            </a:lvl4pPr>
            <a:lvl5pPr>
              <a:spcBef>
                <a:spcPct val="0"/>
              </a:spcBef>
              <a:spcAft>
                <a:spcPts val="400"/>
              </a:spcAft>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a:t>Reference text right aligned (Arial 12pt roman, black)</a:t>
            </a:r>
          </a:p>
        </p:txBody>
      </p:sp>
    </p:spTree>
    <p:extLst>
      <p:ext uri="{BB962C8B-B14F-4D97-AF65-F5344CB8AC3E}">
        <p14:creationId xmlns:p14="http://schemas.microsoft.com/office/powerpoint/2010/main" val="3332544331"/>
      </p:ext>
    </p:extLst>
  </p:cSld>
  <p:clrMapOvr>
    <a:masterClrMapping/>
  </p:clrMapOvr>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17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800"/>
            </a:lvl1pPr>
          </a:lstStyle>
          <a:p>
            <a:r>
              <a:rPr lang="en-US"/>
              <a:t>Click to edit Master title style</a:t>
            </a:r>
            <a:endParaRPr lang="en-GB"/>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a:t>Reference text right aligned (Arial 12pt roman, black)</a:t>
            </a:r>
          </a:p>
        </p:txBody>
      </p:sp>
    </p:spTree>
    <p:extLst>
      <p:ext uri="{BB962C8B-B14F-4D97-AF65-F5344CB8AC3E}">
        <p14:creationId xmlns:p14="http://schemas.microsoft.com/office/powerpoint/2010/main" val="1950103410"/>
      </p:ext>
    </p:extLst>
  </p:cSld>
  <p:clrMapOvr>
    <a:masterClrMapping/>
  </p:clrMapOvr>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8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800"/>
            </a:lvl1pPr>
          </a:lstStyle>
          <a:p>
            <a:r>
              <a:rPr lang="en-US"/>
              <a:t>Click to edit Master title style</a:t>
            </a:r>
            <a:endParaRPr lang="en-GB"/>
          </a:p>
        </p:txBody>
      </p:sp>
      <p:sp>
        <p:nvSpPr>
          <p:cNvPr id="3" name="Content Placeholder 2"/>
          <p:cNvSpPr>
            <a:spLocks noGrp="1"/>
          </p:cNvSpPr>
          <p:nvPr>
            <p:ph sz="half" idx="1"/>
          </p:nvPr>
        </p:nvSpPr>
        <p:spPr>
          <a:xfrm>
            <a:off x="365124" y="1447800"/>
            <a:ext cx="4130676" cy="4500154"/>
          </a:xfrm>
        </p:spPr>
        <p:txBody>
          <a:bodyPr/>
          <a:lstStyle>
            <a:lvl1pPr>
              <a:spcBef>
                <a:spcPct val="0"/>
              </a:spcBef>
              <a:spcAft>
                <a:spcPts val="400"/>
              </a:spcAft>
              <a:defRPr sz="1600"/>
            </a:lvl1pPr>
            <a:lvl2pPr>
              <a:spcBef>
                <a:spcPct val="0"/>
              </a:spcBef>
              <a:spcAft>
                <a:spcPts val="400"/>
              </a:spcAft>
              <a:defRPr sz="1600"/>
            </a:lvl2pPr>
            <a:lvl3pPr>
              <a:spcBef>
                <a:spcPct val="0"/>
              </a:spcBef>
              <a:spcAft>
                <a:spcPts val="400"/>
              </a:spcAft>
              <a:defRPr sz="1600"/>
            </a:lvl3pPr>
            <a:lvl4pPr>
              <a:spcBef>
                <a:spcPct val="0"/>
              </a:spcBef>
              <a:spcAft>
                <a:spcPts val="400"/>
              </a:spcAft>
              <a:defRPr sz="1600"/>
            </a:lvl4pPr>
            <a:lvl5pPr>
              <a:spcBef>
                <a:spcPct val="0"/>
              </a:spcBef>
              <a:spcAft>
                <a:spcPts val="400"/>
              </a:spcAft>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447800"/>
            <a:ext cx="4130675" cy="4500154"/>
          </a:xfrm>
        </p:spPr>
        <p:txBody>
          <a:bodyPr/>
          <a:lstStyle>
            <a:lvl1pPr>
              <a:spcBef>
                <a:spcPct val="0"/>
              </a:spcBef>
              <a:spcAft>
                <a:spcPts val="400"/>
              </a:spcAft>
              <a:defRPr sz="1600"/>
            </a:lvl1pPr>
            <a:lvl2pPr>
              <a:spcBef>
                <a:spcPct val="0"/>
              </a:spcBef>
              <a:spcAft>
                <a:spcPts val="400"/>
              </a:spcAft>
              <a:defRPr sz="1600"/>
            </a:lvl2pPr>
            <a:lvl3pPr>
              <a:spcBef>
                <a:spcPct val="0"/>
              </a:spcBef>
              <a:spcAft>
                <a:spcPts val="400"/>
              </a:spcAft>
              <a:defRPr sz="1600"/>
            </a:lvl3pPr>
            <a:lvl4pPr>
              <a:spcBef>
                <a:spcPct val="0"/>
              </a:spcBef>
              <a:spcAft>
                <a:spcPts val="400"/>
              </a:spcAft>
              <a:defRPr sz="1600"/>
            </a:lvl4pPr>
            <a:lvl5pPr>
              <a:spcBef>
                <a:spcPct val="0"/>
              </a:spcBef>
              <a:spcAft>
                <a:spcPts val="400"/>
              </a:spcAft>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a:t>Footnote text left aligned (Arial 12pt roman, black)</a:t>
            </a:r>
          </a:p>
        </p:txBody>
      </p:sp>
      <p:sp>
        <p:nvSpPr>
          <p:cNvPr id="6"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a:t>Reference text right aligned (Arial 12pt roman, black)</a:t>
            </a:r>
          </a:p>
        </p:txBody>
      </p:sp>
    </p:spTree>
    <p:extLst>
      <p:ext uri="{BB962C8B-B14F-4D97-AF65-F5344CB8AC3E}">
        <p14:creationId xmlns:p14="http://schemas.microsoft.com/office/powerpoint/2010/main" val="1286789813"/>
      </p:ext>
    </p:extLst>
  </p:cSld>
  <p:clrMapOvr>
    <a:masterClrMapping/>
  </p:clrMapOvr>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18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lvl1pPr>
              <a:spcBef>
                <a:spcPct val="0"/>
              </a:spcBef>
              <a:spcAft>
                <a:spcPts val="400"/>
              </a:spcAft>
              <a:defRPr/>
            </a:lvl1pPr>
            <a:lvl2pPr>
              <a:spcBef>
                <a:spcPct val="0"/>
              </a:spcBef>
              <a:spcAft>
                <a:spcPts val="400"/>
              </a:spcAft>
              <a:defRPr/>
            </a:lvl2pPr>
            <a:lvl3pPr>
              <a:spcBef>
                <a:spcPct val="0"/>
              </a:spcBef>
              <a:spcAft>
                <a:spcPts val="400"/>
              </a:spcAft>
              <a:defRPr/>
            </a:lvl3pPr>
            <a:lvl4pPr>
              <a:spcBef>
                <a:spcPct val="0"/>
              </a:spcBef>
              <a:spcAft>
                <a:spcPts val="400"/>
              </a:spcAft>
              <a:defRPr/>
            </a:lvl4pPr>
            <a:lvl5pPr>
              <a:spcBef>
                <a:spcPct val="0"/>
              </a:spcBef>
              <a:spcAft>
                <a:spcPts val="4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a:t>Reference text right aligned (Arial 12pt roman, black)</a:t>
            </a:r>
          </a:p>
        </p:txBody>
      </p:sp>
    </p:spTree>
    <p:extLst>
      <p:ext uri="{BB962C8B-B14F-4D97-AF65-F5344CB8AC3E}">
        <p14:creationId xmlns:p14="http://schemas.microsoft.com/office/powerpoint/2010/main" val="2889833744"/>
      </p:ext>
    </p:extLst>
  </p:cSld>
  <p:clrMapOvr>
    <a:masterClrMapping/>
  </p:clrMapOvr>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19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a:t>Reference text right aligned (Arial 12pt roman, black)</a:t>
            </a:r>
          </a:p>
        </p:txBody>
      </p:sp>
    </p:spTree>
    <p:extLst>
      <p:ext uri="{BB962C8B-B14F-4D97-AF65-F5344CB8AC3E}">
        <p14:creationId xmlns:p14="http://schemas.microsoft.com/office/powerpoint/2010/main" val="3453475559"/>
      </p:ext>
    </p:extLst>
  </p:cSld>
  <p:clrMapOvr>
    <a:masterClrMapping/>
  </p:clrMapOvr>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9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365124" y="1447800"/>
            <a:ext cx="4130676" cy="4500154"/>
          </a:xfrm>
        </p:spPr>
        <p:txBody>
          <a:bodyPr/>
          <a:lstStyle>
            <a:lvl1pPr>
              <a:spcBef>
                <a:spcPct val="0"/>
              </a:spcBef>
              <a:spcAft>
                <a:spcPts val="400"/>
              </a:spcAft>
              <a:defRPr sz="1800"/>
            </a:lvl1pPr>
            <a:lvl2pPr>
              <a:spcBef>
                <a:spcPct val="0"/>
              </a:spcBef>
              <a:spcAft>
                <a:spcPts val="400"/>
              </a:spcAft>
              <a:defRPr sz="1800"/>
            </a:lvl2pPr>
            <a:lvl3pPr>
              <a:spcBef>
                <a:spcPct val="0"/>
              </a:spcBef>
              <a:spcAft>
                <a:spcPts val="400"/>
              </a:spcAft>
              <a:defRPr sz="1800"/>
            </a:lvl3pPr>
            <a:lvl4pPr>
              <a:spcBef>
                <a:spcPct val="0"/>
              </a:spcBef>
              <a:spcAft>
                <a:spcPts val="400"/>
              </a:spcAft>
              <a:defRPr sz="1800"/>
            </a:lvl4pPr>
            <a:lvl5pPr>
              <a:spcBef>
                <a:spcPct val="0"/>
              </a:spcBef>
              <a:spcAft>
                <a:spcPts val="400"/>
              </a:spcAft>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447800"/>
            <a:ext cx="4130675" cy="4500154"/>
          </a:xfrm>
        </p:spPr>
        <p:txBody>
          <a:bodyPr/>
          <a:lstStyle>
            <a:lvl1pPr>
              <a:spcBef>
                <a:spcPct val="0"/>
              </a:spcBef>
              <a:spcAft>
                <a:spcPts val="400"/>
              </a:spcAft>
              <a:defRPr sz="1800"/>
            </a:lvl1pPr>
            <a:lvl2pPr>
              <a:spcBef>
                <a:spcPct val="0"/>
              </a:spcBef>
              <a:spcAft>
                <a:spcPts val="400"/>
              </a:spcAft>
              <a:defRPr sz="1800"/>
            </a:lvl2pPr>
            <a:lvl3pPr>
              <a:spcBef>
                <a:spcPct val="0"/>
              </a:spcBef>
              <a:spcAft>
                <a:spcPts val="400"/>
              </a:spcAft>
              <a:defRPr sz="1800"/>
            </a:lvl3pPr>
            <a:lvl4pPr>
              <a:spcBef>
                <a:spcPct val="0"/>
              </a:spcBef>
              <a:spcAft>
                <a:spcPts val="400"/>
              </a:spcAft>
              <a:defRPr sz="1800"/>
            </a:lvl4pPr>
            <a:lvl5pPr>
              <a:spcBef>
                <a:spcPct val="0"/>
              </a:spcBef>
              <a:spcAft>
                <a:spcPts val="400"/>
              </a:spcAft>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a:t>Footnote text left aligned (Arial 12pt roman, black)</a:t>
            </a:r>
          </a:p>
        </p:txBody>
      </p:sp>
      <p:sp>
        <p:nvSpPr>
          <p:cNvPr id="6"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a:t>Reference text right aligned (Arial 12pt roman, black)</a:t>
            </a:r>
          </a:p>
        </p:txBody>
      </p:sp>
    </p:spTree>
    <p:extLst>
      <p:ext uri="{BB962C8B-B14F-4D97-AF65-F5344CB8AC3E}">
        <p14:creationId xmlns:p14="http://schemas.microsoft.com/office/powerpoint/2010/main" val="3064570141"/>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a:t>Reference text right aligned (Arial 12pt roman, black)</a:t>
            </a:r>
          </a:p>
        </p:txBody>
      </p:sp>
    </p:spTree>
    <p:extLst>
      <p:ext uri="{BB962C8B-B14F-4D97-AF65-F5344CB8AC3E}">
        <p14:creationId xmlns:p14="http://schemas.microsoft.com/office/powerpoint/2010/main" val="3991237420"/>
      </p:ext>
    </p:extLst>
  </p:cSld>
  <p:clrMapOvr>
    <a:masterClrMapping/>
  </p:clrMapOvr>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preserve="1" userDrawn="1">
  <p:cSld name="25_Title Slide">
    <p:spTree>
      <p:nvGrpSpPr>
        <p:cNvPr id="1" name=""/>
        <p:cNvGrpSpPr/>
        <p:nvPr/>
      </p:nvGrpSpPr>
      <p:grpSpPr>
        <a:xfrm>
          <a:off x="0" y="0"/>
          <a:ext cx="0" cy="0"/>
          <a:chOff x="0" y="0"/>
          <a:chExt cx="0" cy="0"/>
        </a:xfrm>
      </p:grpSpPr>
      <p:sp>
        <p:nvSpPr>
          <p:cNvPr id="6" name="Rectangle 5"/>
          <p:cNvSpPr/>
          <p:nvPr userDrawn="1"/>
        </p:nvSpPr>
        <p:spPr>
          <a:xfrm>
            <a:off x="0" y="1"/>
            <a:ext cx="9144000" cy="1474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63636"/>
              </a:solidFill>
            </a:endParaRPr>
          </a:p>
        </p:txBody>
      </p:sp>
      <p:pic>
        <p:nvPicPr>
          <p:cNvPr id="7" name="Picture 6" descr="LILLY_LOGO.jpg"/>
          <p:cNvPicPr>
            <a:picLocks noChangeAspect="1"/>
          </p:cNvPicPr>
          <p:nvPr userDrawn="1"/>
        </p:nvPicPr>
        <p:blipFill>
          <a:blip r:embed="rId2"/>
          <a:stretch>
            <a:fillRect/>
          </a:stretch>
        </p:blipFill>
        <p:spPr>
          <a:xfrm>
            <a:off x="8145940" y="6368413"/>
            <a:ext cx="633977" cy="345152"/>
          </a:xfrm>
          <a:prstGeom prst="rect">
            <a:avLst/>
          </a:prstGeom>
        </p:spPr>
      </p:pic>
      <p:sp>
        <p:nvSpPr>
          <p:cNvPr id="8" name="Subtitle 2"/>
          <p:cNvSpPr txBox="1"/>
          <p:nvPr userDrawn="1"/>
        </p:nvSpPr>
        <p:spPr>
          <a:xfrm>
            <a:off x="965200" y="6174851"/>
            <a:ext cx="7088621" cy="532364"/>
          </a:xfrm>
          <a:prstGeom prst="rect">
            <a:avLst/>
          </a:prstGeom>
        </p:spPr>
        <p:txBody>
          <a:bodyPr vert="horz" lIns="91440" tIns="45720" rIns="91440" bIns="45720" rtlCol="0" anchor="b">
            <a:normAutofit/>
          </a:bodyPr>
          <a:lstStyle/>
          <a:p>
            <a:pPr algn="r">
              <a:spcBef>
                <a:spcPct val="20000"/>
              </a:spcBef>
              <a:buFont typeface="Arial"/>
              <a:buNone/>
              <a:defRPr/>
            </a:pPr>
            <a:r>
              <a:rPr lang="zh-CN" sz="1100" b="1" i="0" u="none" strike="noStrike" cap="none" baseline="0">
                <a:solidFill>
                  <a:srgbClr val="4D4D4D"/>
                </a:solidFill>
                <a:effectLst/>
                <a:uFillTx/>
                <a:ea typeface="SimSun"/>
              </a:rPr>
              <a:t>礼来公司资助。</a:t>
            </a:r>
          </a:p>
          <a:p>
            <a:pPr algn="r">
              <a:spcBef>
                <a:spcPct val="20000"/>
              </a:spcBef>
              <a:buFont typeface="Arial"/>
              <a:buNone/>
              <a:defRPr/>
            </a:pPr>
            <a:r>
              <a:rPr lang="zh-CN" sz="1000" b="0" i="0" u="none" strike="noStrike" cap="none" baseline="0">
                <a:solidFill>
                  <a:srgbClr val="363636"/>
                </a:solidFill>
                <a:effectLst/>
                <a:uFillTx/>
                <a:ea typeface="SimSun"/>
              </a:rPr>
              <a:t> 礼来公司未影响本次发布的内容</a:t>
            </a:r>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rcRect l="21933" r="21933" b="24601"/>
          <a:stretch>
            <a:fillRect/>
          </a:stretch>
        </p:blipFill>
        <p:spPr>
          <a:xfrm>
            <a:off x="313531" y="6108700"/>
            <a:ext cx="520578" cy="654139"/>
          </a:xfrm>
          <a:prstGeom prst="rect">
            <a:avLst/>
          </a:prstGeom>
        </p:spPr>
      </p:pic>
      <p:pic>
        <p:nvPicPr>
          <p:cNvPr id="10" name="Picture 9"/>
          <p:cNvPicPr>
            <a:picLocks noChangeAspect="1"/>
          </p:cNvPicPr>
          <p:nvPr userDrawn="1"/>
        </p:nvPicPr>
        <p:blipFill>
          <a:blip r:embed="rId4">
            <a:extLst>
              <a:ext uri="{28A0092B-C50C-407E-A947-70E740481C1C}">
                <a14:useLocalDpi xmlns:a14="http://schemas.microsoft.com/office/drawing/2010/main" val="0"/>
              </a:ext>
            </a:extLst>
          </a:blip>
          <a:srcRect t="84401"/>
          <a:stretch>
            <a:fillRect/>
          </a:stretch>
        </p:blipFill>
        <p:spPr>
          <a:xfrm>
            <a:off x="854373" y="6285233"/>
            <a:ext cx="1500059" cy="218903"/>
          </a:xfrm>
          <a:prstGeom prst="rect">
            <a:avLst/>
          </a:prstGeom>
        </p:spPr>
      </p:pic>
      <p:cxnSp>
        <p:nvCxnSpPr>
          <p:cNvPr id="11" name="Straight Connector 10"/>
          <p:cNvCxnSpPr/>
          <p:nvPr userDrawn="1"/>
        </p:nvCxnSpPr>
        <p:spPr>
          <a:xfrm>
            <a:off x="0" y="6019800"/>
            <a:ext cx="9144000" cy="0"/>
          </a:xfrm>
          <a:prstGeom prst="line">
            <a:avLst/>
          </a:prstGeom>
          <a:ln w="28575">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0" y="1474220"/>
            <a:ext cx="91440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3074" name="Rectangle 2"/>
          <p:cNvSpPr>
            <a:spLocks noGrp="1" noChangeArrowheads="1"/>
          </p:cNvSpPr>
          <p:nvPr>
            <p:ph type="ctrTitle" hasCustomPrompt="1"/>
          </p:nvPr>
        </p:nvSpPr>
        <p:spPr>
          <a:xfrm>
            <a:off x="365124" y="165101"/>
            <a:ext cx="8413751" cy="1206500"/>
          </a:xfrm>
        </p:spPr>
        <p:txBody>
          <a:bodyPr bIns="45720"/>
          <a:lstStyle>
            <a:lvl1pPr algn="l">
              <a:defRPr sz="3600">
                <a:solidFill>
                  <a:schemeClr val="tx2"/>
                </a:solidFill>
              </a:defRPr>
            </a:lvl1pPr>
          </a:lstStyle>
          <a:p>
            <a:pPr lvl="0"/>
            <a:r>
              <a:rPr lang="en-US"/>
              <a:t>GI SLIDE DECK 2017</a:t>
            </a:r>
            <a:br>
              <a:rPr lang="en-US"/>
            </a:br>
            <a:r>
              <a:rPr lang="en-US" sz="2800" b="0"/>
              <a:t>Selected abstracts from:</a:t>
            </a:r>
            <a:endParaRPr lang="en-GB" noProof="0"/>
          </a:p>
        </p:txBody>
      </p:sp>
      <p:sp>
        <p:nvSpPr>
          <p:cNvPr id="4" name="Rectangle 3"/>
          <p:cNvSpPr/>
          <p:nvPr userDrawn="1"/>
        </p:nvSpPr>
        <p:spPr>
          <a:xfrm>
            <a:off x="1605767" y="1692096"/>
            <a:ext cx="5908517" cy="762762"/>
          </a:xfrm>
          <a:prstGeom prst="rect">
            <a:avLst/>
          </a:prstGeom>
        </p:spPr>
        <p:txBody>
          <a:bodyPr wrap="square">
            <a:spAutoFit/>
          </a:bodyPr>
          <a:lstStyle/>
          <a:p>
            <a:pPr algn="ctr"/>
            <a:r>
              <a:rPr lang="zh-CN" sz="2400" b="1" i="0" u="none" strike="noStrike" cap="none" baseline="0">
                <a:solidFill>
                  <a:srgbClr val="FFFFFF"/>
                </a:solidFill>
                <a:effectLst/>
                <a:uFillTx/>
                <a:ea typeface="SimSun"/>
              </a:rPr>
              <a:t>ESMO 2017 大会</a:t>
            </a:r>
          </a:p>
          <a:p>
            <a:pPr marL="0" marR="0" indent="0" algn="ctr" defTabSz="914400" rtl="0" eaLnBrk="1" fontAlgn="base" latinLnBrk="0" hangingPunct="1">
              <a:lnSpc>
                <a:spcPct val="100000"/>
              </a:lnSpc>
              <a:spcBef>
                <a:spcPct val="0"/>
              </a:spcBef>
              <a:spcAft>
                <a:spcPct val="0"/>
              </a:spcAft>
              <a:buClrTx/>
              <a:buSzTx/>
              <a:buFontTx/>
              <a:buNone/>
              <a:defRPr/>
            </a:pPr>
            <a:r>
              <a:rPr lang="zh-CN" sz="2000" b="0" i="0" u="none" strike="noStrike" cap="none" baseline="0">
                <a:solidFill>
                  <a:srgbClr val="FFFFFF"/>
                </a:solidFill>
                <a:effectLst/>
                <a:uFillTx/>
                <a:ea typeface="SimSun"/>
              </a:rPr>
              <a:t>2017 年 9 月 8 日 – 12 日 | 西班牙马德里</a:t>
            </a:r>
          </a:p>
        </p:txBody>
      </p:sp>
    </p:spTree>
    <p:extLst>
      <p:ext uri="{BB962C8B-B14F-4D97-AF65-F5344CB8AC3E}">
        <p14:creationId xmlns:p14="http://schemas.microsoft.com/office/powerpoint/2010/main" val="2309143264"/>
      </p:ext>
    </p:extLst>
  </p:cSld>
  <p:clrMapOvr>
    <a:masterClrMapping/>
  </p:clrMapOvr>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20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a:t>Click to edit Master title style</a:t>
            </a:r>
            <a:endParaRPr lang="en-GB"/>
          </a:p>
        </p:txBody>
      </p:sp>
      <p:sp>
        <p:nvSpPr>
          <p:cNvPr id="3" name="Content Placeholder 2"/>
          <p:cNvSpPr>
            <a:spLocks noGrp="1"/>
          </p:cNvSpPr>
          <p:nvPr>
            <p:ph idx="1"/>
          </p:nvPr>
        </p:nvSpPr>
        <p:spPr/>
        <p:txBody>
          <a:bodyPr/>
          <a:lstStyle>
            <a:lvl1pPr>
              <a:spcBef>
                <a:spcPct val="0"/>
              </a:spcBef>
              <a:spcAft>
                <a:spcPts val="400"/>
              </a:spcAft>
              <a:defRPr sz="1600"/>
            </a:lvl1pPr>
            <a:lvl2pPr>
              <a:spcBef>
                <a:spcPct val="0"/>
              </a:spcBef>
              <a:spcAft>
                <a:spcPts val="400"/>
              </a:spcAft>
              <a:defRPr sz="1600"/>
            </a:lvl2pPr>
            <a:lvl3pPr>
              <a:spcBef>
                <a:spcPct val="0"/>
              </a:spcBef>
              <a:spcAft>
                <a:spcPts val="400"/>
              </a:spcAft>
              <a:defRPr sz="1600"/>
            </a:lvl3pPr>
            <a:lvl4pPr>
              <a:spcBef>
                <a:spcPct val="0"/>
              </a:spcBef>
              <a:spcAft>
                <a:spcPts val="400"/>
              </a:spcAft>
              <a:defRPr sz="1600"/>
            </a:lvl4pPr>
            <a:lvl5pPr>
              <a:spcBef>
                <a:spcPct val="0"/>
              </a:spcBef>
              <a:spcAft>
                <a:spcPts val="400"/>
              </a:spcAft>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a:t>Reference text right aligned (Arial 12pt roman, black)</a:t>
            </a:r>
          </a:p>
        </p:txBody>
      </p:sp>
    </p:spTree>
    <p:extLst>
      <p:ext uri="{BB962C8B-B14F-4D97-AF65-F5344CB8AC3E}">
        <p14:creationId xmlns:p14="http://schemas.microsoft.com/office/powerpoint/2010/main" val="1934294268"/>
      </p:ext>
    </p:extLst>
  </p:cSld>
  <p:clrMapOvr>
    <a:masterClrMapping/>
  </p:clrMapOvr>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2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a:t>Click to edit Master title style</a:t>
            </a:r>
            <a:endParaRPr lang="en-GB"/>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a:t>Reference text right aligned (Arial 12pt roman, black)</a:t>
            </a:r>
          </a:p>
        </p:txBody>
      </p:sp>
    </p:spTree>
    <p:extLst>
      <p:ext uri="{BB962C8B-B14F-4D97-AF65-F5344CB8AC3E}">
        <p14:creationId xmlns:p14="http://schemas.microsoft.com/office/powerpoint/2010/main" val="3232306081"/>
      </p:ext>
    </p:extLst>
  </p:cSld>
  <p:clrMapOvr>
    <a:masterClrMapping/>
  </p:clrMapOvr>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10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a:t>Click to edit Master title style</a:t>
            </a:r>
            <a:endParaRPr lang="en-GB"/>
          </a:p>
        </p:txBody>
      </p:sp>
      <p:sp>
        <p:nvSpPr>
          <p:cNvPr id="3" name="Content Placeholder 2"/>
          <p:cNvSpPr>
            <a:spLocks noGrp="1"/>
          </p:cNvSpPr>
          <p:nvPr>
            <p:ph sz="half" idx="1"/>
          </p:nvPr>
        </p:nvSpPr>
        <p:spPr>
          <a:xfrm>
            <a:off x="365124" y="1447800"/>
            <a:ext cx="4130676" cy="4500154"/>
          </a:xfrm>
        </p:spPr>
        <p:txBody>
          <a:bodyPr/>
          <a:lstStyle>
            <a:lvl1pPr>
              <a:spcBef>
                <a:spcPct val="0"/>
              </a:spcBef>
              <a:spcAft>
                <a:spcPts val="400"/>
              </a:spcAft>
              <a:defRPr sz="1600"/>
            </a:lvl1pPr>
            <a:lvl2pPr>
              <a:spcBef>
                <a:spcPct val="0"/>
              </a:spcBef>
              <a:spcAft>
                <a:spcPts val="400"/>
              </a:spcAft>
              <a:defRPr sz="1600"/>
            </a:lvl2pPr>
            <a:lvl3pPr>
              <a:spcBef>
                <a:spcPct val="0"/>
              </a:spcBef>
              <a:spcAft>
                <a:spcPts val="400"/>
              </a:spcAft>
              <a:defRPr sz="1600"/>
            </a:lvl3pPr>
            <a:lvl4pPr>
              <a:spcBef>
                <a:spcPct val="0"/>
              </a:spcBef>
              <a:spcAft>
                <a:spcPts val="400"/>
              </a:spcAft>
              <a:defRPr sz="1600"/>
            </a:lvl4pPr>
            <a:lvl5pPr>
              <a:spcBef>
                <a:spcPct val="0"/>
              </a:spcBef>
              <a:spcAft>
                <a:spcPts val="400"/>
              </a:spcAft>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447800"/>
            <a:ext cx="4130675" cy="4500154"/>
          </a:xfrm>
        </p:spPr>
        <p:txBody>
          <a:bodyPr/>
          <a:lstStyle>
            <a:lvl1pPr>
              <a:spcBef>
                <a:spcPct val="0"/>
              </a:spcBef>
              <a:spcAft>
                <a:spcPts val="400"/>
              </a:spcAft>
              <a:defRPr sz="1600"/>
            </a:lvl1pPr>
            <a:lvl2pPr>
              <a:spcBef>
                <a:spcPct val="0"/>
              </a:spcBef>
              <a:spcAft>
                <a:spcPts val="400"/>
              </a:spcAft>
              <a:defRPr sz="1600"/>
            </a:lvl2pPr>
            <a:lvl3pPr>
              <a:spcBef>
                <a:spcPct val="0"/>
              </a:spcBef>
              <a:spcAft>
                <a:spcPts val="400"/>
              </a:spcAft>
              <a:defRPr sz="1600"/>
            </a:lvl3pPr>
            <a:lvl4pPr>
              <a:spcBef>
                <a:spcPct val="0"/>
              </a:spcBef>
              <a:spcAft>
                <a:spcPts val="400"/>
              </a:spcAft>
              <a:defRPr sz="1600"/>
            </a:lvl4pPr>
            <a:lvl5pPr>
              <a:spcBef>
                <a:spcPct val="0"/>
              </a:spcBef>
              <a:spcAft>
                <a:spcPts val="400"/>
              </a:spcAft>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a:t>Footnote text left aligned (Arial 12pt roman, black)</a:t>
            </a:r>
          </a:p>
        </p:txBody>
      </p:sp>
      <p:sp>
        <p:nvSpPr>
          <p:cNvPr id="6"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a:t>Reference text right aligned (Arial 12pt roman, black)</a:t>
            </a:r>
          </a:p>
        </p:txBody>
      </p:sp>
    </p:spTree>
    <p:extLst>
      <p:ext uri="{BB962C8B-B14F-4D97-AF65-F5344CB8AC3E}">
        <p14:creationId xmlns:p14="http://schemas.microsoft.com/office/powerpoint/2010/main" val="4130378623"/>
      </p:ext>
    </p:extLst>
  </p:cSld>
  <p:clrMapOvr>
    <a:masterClrMapping/>
  </p:clrMapOvr>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preserve="1" userDrawn="1">
  <p:cSld name="26_Title Slide">
    <p:spTree>
      <p:nvGrpSpPr>
        <p:cNvPr id="1" name=""/>
        <p:cNvGrpSpPr/>
        <p:nvPr/>
      </p:nvGrpSpPr>
      <p:grpSpPr>
        <a:xfrm>
          <a:off x="0" y="0"/>
          <a:ext cx="0" cy="0"/>
          <a:chOff x="0" y="0"/>
          <a:chExt cx="0" cy="0"/>
        </a:xfrm>
      </p:grpSpPr>
      <p:sp>
        <p:nvSpPr>
          <p:cNvPr id="6" name="Rectangle 5"/>
          <p:cNvSpPr/>
          <p:nvPr userDrawn="1"/>
        </p:nvSpPr>
        <p:spPr>
          <a:xfrm>
            <a:off x="0" y="1"/>
            <a:ext cx="9144000" cy="1474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63636"/>
              </a:solidFill>
            </a:endParaRPr>
          </a:p>
        </p:txBody>
      </p:sp>
      <p:pic>
        <p:nvPicPr>
          <p:cNvPr id="7" name="Picture 6" descr="LILLY_LOGO.jpg"/>
          <p:cNvPicPr>
            <a:picLocks noChangeAspect="1"/>
          </p:cNvPicPr>
          <p:nvPr userDrawn="1"/>
        </p:nvPicPr>
        <p:blipFill>
          <a:blip r:embed="rId2"/>
          <a:stretch>
            <a:fillRect/>
          </a:stretch>
        </p:blipFill>
        <p:spPr>
          <a:xfrm>
            <a:off x="8145940" y="6368413"/>
            <a:ext cx="633977" cy="345152"/>
          </a:xfrm>
          <a:prstGeom prst="rect">
            <a:avLst/>
          </a:prstGeom>
        </p:spPr>
      </p:pic>
      <p:sp>
        <p:nvSpPr>
          <p:cNvPr id="8" name="Subtitle 2"/>
          <p:cNvSpPr txBox="1"/>
          <p:nvPr userDrawn="1"/>
        </p:nvSpPr>
        <p:spPr>
          <a:xfrm>
            <a:off x="965200" y="6174851"/>
            <a:ext cx="7088621" cy="532364"/>
          </a:xfrm>
          <a:prstGeom prst="rect">
            <a:avLst/>
          </a:prstGeom>
        </p:spPr>
        <p:txBody>
          <a:bodyPr vert="horz" lIns="91440" tIns="45720" rIns="91440" bIns="45720" rtlCol="0" anchor="b">
            <a:normAutofit/>
          </a:bodyPr>
          <a:lstStyle/>
          <a:p>
            <a:pPr algn="r">
              <a:spcBef>
                <a:spcPct val="20000"/>
              </a:spcBef>
              <a:buFont typeface="Arial"/>
              <a:buNone/>
              <a:defRPr/>
            </a:pPr>
            <a:r>
              <a:rPr lang="zh-CN" sz="1100" b="1" i="0" u="none" strike="noStrike" cap="none" baseline="0">
                <a:solidFill>
                  <a:srgbClr val="4D4D4D"/>
                </a:solidFill>
                <a:effectLst/>
                <a:uFillTx/>
                <a:ea typeface="SimSun"/>
              </a:rPr>
              <a:t>礼来公司资助。</a:t>
            </a:r>
          </a:p>
          <a:p>
            <a:pPr algn="r">
              <a:spcBef>
                <a:spcPct val="20000"/>
              </a:spcBef>
              <a:buFont typeface="Arial"/>
              <a:buNone/>
              <a:defRPr/>
            </a:pPr>
            <a:r>
              <a:rPr lang="zh-CN" sz="1000" b="0" i="0" u="none" strike="noStrike" cap="none" baseline="0">
                <a:solidFill>
                  <a:srgbClr val="363636"/>
                </a:solidFill>
                <a:effectLst/>
                <a:uFillTx/>
                <a:ea typeface="SimSun"/>
              </a:rPr>
              <a:t> 礼来公司未影响本次发布的内容</a:t>
            </a:r>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rcRect l="21933" r="21933" b="24601"/>
          <a:stretch>
            <a:fillRect/>
          </a:stretch>
        </p:blipFill>
        <p:spPr>
          <a:xfrm>
            <a:off x="313531" y="6108700"/>
            <a:ext cx="520578" cy="654139"/>
          </a:xfrm>
          <a:prstGeom prst="rect">
            <a:avLst/>
          </a:prstGeom>
        </p:spPr>
      </p:pic>
      <p:pic>
        <p:nvPicPr>
          <p:cNvPr id="10" name="Picture 9"/>
          <p:cNvPicPr>
            <a:picLocks noChangeAspect="1"/>
          </p:cNvPicPr>
          <p:nvPr userDrawn="1"/>
        </p:nvPicPr>
        <p:blipFill>
          <a:blip r:embed="rId4">
            <a:extLst>
              <a:ext uri="{28A0092B-C50C-407E-A947-70E740481C1C}">
                <a14:useLocalDpi xmlns:a14="http://schemas.microsoft.com/office/drawing/2010/main" val="0"/>
              </a:ext>
            </a:extLst>
          </a:blip>
          <a:srcRect t="84401"/>
          <a:stretch>
            <a:fillRect/>
          </a:stretch>
        </p:blipFill>
        <p:spPr>
          <a:xfrm>
            <a:off x="854373" y="6285233"/>
            <a:ext cx="1500059" cy="218903"/>
          </a:xfrm>
          <a:prstGeom prst="rect">
            <a:avLst/>
          </a:prstGeom>
        </p:spPr>
      </p:pic>
      <p:cxnSp>
        <p:nvCxnSpPr>
          <p:cNvPr id="11" name="Straight Connector 10"/>
          <p:cNvCxnSpPr/>
          <p:nvPr userDrawn="1"/>
        </p:nvCxnSpPr>
        <p:spPr>
          <a:xfrm>
            <a:off x="0" y="6019800"/>
            <a:ext cx="9144000" cy="0"/>
          </a:xfrm>
          <a:prstGeom prst="line">
            <a:avLst/>
          </a:prstGeom>
          <a:ln w="28575">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0" y="1474220"/>
            <a:ext cx="91440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3074" name="Rectangle 2"/>
          <p:cNvSpPr>
            <a:spLocks noGrp="1" noChangeArrowheads="1"/>
          </p:cNvSpPr>
          <p:nvPr>
            <p:ph type="ctrTitle"/>
          </p:nvPr>
        </p:nvSpPr>
        <p:spPr>
          <a:xfrm>
            <a:off x="365124" y="165101"/>
            <a:ext cx="8413751" cy="1206500"/>
          </a:xfrm>
        </p:spPr>
        <p:txBody>
          <a:bodyPr bIns="45720"/>
          <a:lstStyle>
            <a:lvl1pPr algn="l">
              <a:defRPr sz="3600">
                <a:solidFill>
                  <a:schemeClr val="tx2"/>
                </a:solidFill>
              </a:defRPr>
            </a:lvl1pPr>
          </a:lstStyle>
          <a:p>
            <a:pPr lvl="0"/>
            <a:r>
              <a:rPr lang="en-GB" noProof="0"/>
              <a:t>Click to edit Master title style</a:t>
            </a:r>
          </a:p>
        </p:txBody>
      </p:sp>
    </p:spTree>
    <p:extLst>
      <p:ext uri="{BB962C8B-B14F-4D97-AF65-F5344CB8AC3E}">
        <p14:creationId xmlns:p14="http://schemas.microsoft.com/office/powerpoint/2010/main" val="3197533295"/>
      </p:ext>
    </p:extLst>
  </p:cSld>
  <p:clrMapOvr>
    <a:masterClrMapping/>
  </p:clrMapOvr>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2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a:t>Click to edit Master title style</a:t>
            </a:r>
            <a:endParaRPr lang="en-GB"/>
          </a:p>
        </p:txBody>
      </p:sp>
      <p:sp>
        <p:nvSpPr>
          <p:cNvPr id="3" name="Content Placeholder 2"/>
          <p:cNvSpPr>
            <a:spLocks noGrp="1"/>
          </p:cNvSpPr>
          <p:nvPr>
            <p:ph idx="1"/>
          </p:nvPr>
        </p:nvSpPr>
        <p:spPr/>
        <p:txBody>
          <a:bodyPr/>
          <a:lstStyle>
            <a:lvl1pPr>
              <a:spcBef>
                <a:spcPct val="0"/>
              </a:spcBef>
              <a:spcAft>
                <a:spcPts val="400"/>
              </a:spcAft>
              <a:defRPr sz="1600"/>
            </a:lvl1pPr>
            <a:lvl2pPr>
              <a:spcBef>
                <a:spcPct val="0"/>
              </a:spcBef>
              <a:spcAft>
                <a:spcPts val="400"/>
              </a:spcAft>
              <a:defRPr sz="1600"/>
            </a:lvl2pPr>
            <a:lvl3pPr>
              <a:spcBef>
                <a:spcPct val="0"/>
              </a:spcBef>
              <a:spcAft>
                <a:spcPts val="400"/>
              </a:spcAft>
              <a:defRPr sz="1600"/>
            </a:lvl3pPr>
            <a:lvl4pPr>
              <a:spcBef>
                <a:spcPct val="0"/>
              </a:spcBef>
              <a:spcAft>
                <a:spcPts val="400"/>
              </a:spcAft>
              <a:defRPr sz="1600"/>
            </a:lvl4pPr>
            <a:lvl5pPr>
              <a:spcBef>
                <a:spcPct val="0"/>
              </a:spcBef>
              <a:spcAft>
                <a:spcPts val="400"/>
              </a:spcAft>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a:t>Reference text right aligned (Arial 12pt roman, black)</a:t>
            </a:r>
          </a:p>
        </p:txBody>
      </p:sp>
    </p:spTree>
    <p:extLst>
      <p:ext uri="{BB962C8B-B14F-4D97-AF65-F5344CB8AC3E}">
        <p14:creationId xmlns:p14="http://schemas.microsoft.com/office/powerpoint/2010/main" val="3093979740"/>
      </p:ext>
    </p:extLst>
  </p:cSld>
  <p:clrMapOvr>
    <a:masterClrMapping/>
  </p:clrMapOvr>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2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a:t>Click to edit Master title style</a:t>
            </a:r>
            <a:endParaRPr lang="en-GB"/>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a:t>Reference text right aligned (Arial 12pt roman, black)</a:t>
            </a:r>
          </a:p>
        </p:txBody>
      </p:sp>
    </p:spTree>
    <p:extLst>
      <p:ext uri="{BB962C8B-B14F-4D97-AF65-F5344CB8AC3E}">
        <p14:creationId xmlns:p14="http://schemas.microsoft.com/office/powerpoint/2010/main" val="954673511"/>
      </p:ext>
    </p:extLst>
  </p:cSld>
  <p:clrMapOvr>
    <a:masterClrMapping/>
  </p:clrMapOvr>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1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a:t>Click to edit Master title style</a:t>
            </a:r>
            <a:endParaRPr lang="en-GB"/>
          </a:p>
        </p:txBody>
      </p:sp>
      <p:sp>
        <p:nvSpPr>
          <p:cNvPr id="3" name="Content Placeholder 2"/>
          <p:cNvSpPr>
            <a:spLocks noGrp="1"/>
          </p:cNvSpPr>
          <p:nvPr>
            <p:ph sz="half" idx="1"/>
          </p:nvPr>
        </p:nvSpPr>
        <p:spPr>
          <a:xfrm>
            <a:off x="365124" y="1447800"/>
            <a:ext cx="4130676" cy="4500154"/>
          </a:xfrm>
        </p:spPr>
        <p:txBody>
          <a:bodyPr/>
          <a:lstStyle>
            <a:lvl1pPr>
              <a:spcBef>
                <a:spcPct val="0"/>
              </a:spcBef>
              <a:spcAft>
                <a:spcPts val="400"/>
              </a:spcAft>
              <a:defRPr sz="1600"/>
            </a:lvl1pPr>
            <a:lvl2pPr>
              <a:spcBef>
                <a:spcPct val="0"/>
              </a:spcBef>
              <a:spcAft>
                <a:spcPts val="400"/>
              </a:spcAft>
              <a:defRPr sz="1600"/>
            </a:lvl2pPr>
            <a:lvl3pPr>
              <a:spcBef>
                <a:spcPct val="0"/>
              </a:spcBef>
              <a:spcAft>
                <a:spcPts val="400"/>
              </a:spcAft>
              <a:defRPr sz="1600"/>
            </a:lvl3pPr>
            <a:lvl4pPr>
              <a:spcBef>
                <a:spcPct val="0"/>
              </a:spcBef>
              <a:spcAft>
                <a:spcPts val="400"/>
              </a:spcAft>
              <a:defRPr sz="1600"/>
            </a:lvl4pPr>
            <a:lvl5pPr>
              <a:spcBef>
                <a:spcPct val="0"/>
              </a:spcBef>
              <a:spcAft>
                <a:spcPts val="400"/>
              </a:spcAft>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447800"/>
            <a:ext cx="4130675" cy="4500154"/>
          </a:xfrm>
        </p:spPr>
        <p:txBody>
          <a:bodyPr/>
          <a:lstStyle>
            <a:lvl1pPr>
              <a:spcBef>
                <a:spcPct val="0"/>
              </a:spcBef>
              <a:spcAft>
                <a:spcPts val="400"/>
              </a:spcAft>
              <a:defRPr sz="1600"/>
            </a:lvl1pPr>
            <a:lvl2pPr>
              <a:spcBef>
                <a:spcPct val="0"/>
              </a:spcBef>
              <a:spcAft>
                <a:spcPts val="400"/>
              </a:spcAft>
              <a:defRPr sz="1600"/>
            </a:lvl2pPr>
            <a:lvl3pPr>
              <a:spcBef>
                <a:spcPct val="0"/>
              </a:spcBef>
              <a:spcAft>
                <a:spcPts val="400"/>
              </a:spcAft>
              <a:defRPr sz="1600"/>
            </a:lvl3pPr>
            <a:lvl4pPr>
              <a:spcBef>
                <a:spcPct val="0"/>
              </a:spcBef>
              <a:spcAft>
                <a:spcPts val="400"/>
              </a:spcAft>
              <a:defRPr sz="1600"/>
            </a:lvl4pPr>
            <a:lvl5pPr>
              <a:spcBef>
                <a:spcPct val="0"/>
              </a:spcBef>
              <a:spcAft>
                <a:spcPts val="400"/>
              </a:spcAft>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a:t>Footnote text left aligned (Arial 12pt roman, black)</a:t>
            </a:r>
          </a:p>
        </p:txBody>
      </p:sp>
      <p:sp>
        <p:nvSpPr>
          <p:cNvPr id="6"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a:t>Reference text right aligned (Arial 12pt roman, black)</a:t>
            </a:r>
          </a:p>
        </p:txBody>
      </p:sp>
    </p:spTree>
    <p:extLst>
      <p:ext uri="{BB962C8B-B14F-4D97-AF65-F5344CB8AC3E}">
        <p14:creationId xmlns:p14="http://schemas.microsoft.com/office/powerpoint/2010/main" val="1337369529"/>
      </p:ext>
    </p:extLst>
  </p:cSld>
  <p:clrMapOvr>
    <a:masterClrMapping/>
  </p:clrMapOvr>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showMasterSp="0" preserve="1" userDrawn="1">
  <p:cSld name="21_Title Slide">
    <p:spTree>
      <p:nvGrpSpPr>
        <p:cNvPr id="1" name=""/>
        <p:cNvGrpSpPr/>
        <p:nvPr/>
      </p:nvGrpSpPr>
      <p:grpSpPr>
        <a:xfrm>
          <a:off x="0" y="0"/>
          <a:ext cx="0" cy="0"/>
          <a:chOff x="0" y="0"/>
          <a:chExt cx="0" cy="0"/>
        </a:xfrm>
      </p:grpSpPr>
      <p:sp>
        <p:nvSpPr>
          <p:cNvPr id="6" name="Rectangle 5"/>
          <p:cNvSpPr/>
          <p:nvPr userDrawn="1"/>
        </p:nvSpPr>
        <p:spPr>
          <a:xfrm>
            <a:off x="0" y="1"/>
            <a:ext cx="9144000" cy="1474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63636"/>
              </a:solidFill>
            </a:endParaRPr>
          </a:p>
        </p:txBody>
      </p:sp>
      <p:pic>
        <p:nvPicPr>
          <p:cNvPr id="7" name="Picture 6" descr="LILLY_LOGO.jpg"/>
          <p:cNvPicPr>
            <a:picLocks noChangeAspect="1"/>
          </p:cNvPicPr>
          <p:nvPr userDrawn="1"/>
        </p:nvPicPr>
        <p:blipFill>
          <a:blip r:embed="rId2"/>
          <a:stretch>
            <a:fillRect/>
          </a:stretch>
        </p:blipFill>
        <p:spPr>
          <a:xfrm>
            <a:off x="8145940" y="6368413"/>
            <a:ext cx="633977" cy="345152"/>
          </a:xfrm>
          <a:prstGeom prst="rect">
            <a:avLst/>
          </a:prstGeom>
        </p:spPr>
      </p:pic>
      <p:sp>
        <p:nvSpPr>
          <p:cNvPr id="8" name="Subtitle 2"/>
          <p:cNvSpPr txBox="1"/>
          <p:nvPr userDrawn="1"/>
        </p:nvSpPr>
        <p:spPr>
          <a:xfrm>
            <a:off x="965200" y="6174851"/>
            <a:ext cx="7088621" cy="532364"/>
          </a:xfrm>
          <a:prstGeom prst="rect">
            <a:avLst/>
          </a:prstGeom>
        </p:spPr>
        <p:txBody>
          <a:bodyPr vert="horz" lIns="91440" tIns="45720" rIns="91440" bIns="45720" rtlCol="0" anchor="b">
            <a:normAutofit/>
          </a:bodyPr>
          <a:lstStyle/>
          <a:p>
            <a:pPr algn="r">
              <a:spcBef>
                <a:spcPct val="20000"/>
              </a:spcBef>
              <a:buFont typeface="Arial"/>
              <a:buNone/>
              <a:defRPr/>
            </a:pPr>
            <a:r>
              <a:rPr lang="zh-CN" sz="1100" b="1" i="0" u="none" strike="noStrike" cap="none" baseline="0">
                <a:solidFill>
                  <a:srgbClr val="4D4D4D"/>
                </a:solidFill>
                <a:effectLst/>
                <a:uFillTx/>
                <a:ea typeface="SimSun"/>
              </a:rPr>
              <a:t>礼来公司资助。</a:t>
            </a:r>
          </a:p>
          <a:p>
            <a:pPr algn="r">
              <a:spcBef>
                <a:spcPct val="20000"/>
              </a:spcBef>
              <a:buFont typeface="Arial"/>
              <a:buNone/>
              <a:defRPr/>
            </a:pPr>
            <a:r>
              <a:rPr lang="zh-CN" sz="1000" b="0" i="0" u="none" strike="noStrike" cap="none" baseline="0">
                <a:solidFill>
                  <a:srgbClr val="363636"/>
                </a:solidFill>
                <a:effectLst/>
                <a:uFillTx/>
                <a:ea typeface="SimSun"/>
              </a:rPr>
              <a:t> 礼来公司未影响本次发布的内容</a:t>
            </a:r>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rcRect l="21933" r="21933" b="24601"/>
          <a:stretch>
            <a:fillRect/>
          </a:stretch>
        </p:blipFill>
        <p:spPr>
          <a:xfrm>
            <a:off x="313531" y="6108700"/>
            <a:ext cx="520578" cy="654139"/>
          </a:xfrm>
          <a:prstGeom prst="rect">
            <a:avLst/>
          </a:prstGeom>
        </p:spPr>
      </p:pic>
      <p:pic>
        <p:nvPicPr>
          <p:cNvPr id="10" name="Picture 9"/>
          <p:cNvPicPr>
            <a:picLocks noChangeAspect="1"/>
          </p:cNvPicPr>
          <p:nvPr userDrawn="1"/>
        </p:nvPicPr>
        <p:blipFill>
          <a:blip r:embed="rId4">
            <a:extLst>
              <a:ext uri="{28A0092B-C50C-407E-A947-70E740481C1C}">
                <a14:useLocalDpi xmlns:a14="http://schemas.microsoft.com/office/drawing/2010/main" val="0"/>
              </a:ext>
            </a:extLst>
          </a:blip>
          <a:srcRect t="84401"/>
          <a:stretch>
            <a:fillRect/>
          </a:stretch>
        </p:blipFill>
        <p:spPr>
          <a:xfrm>
            <a:off x="854373" y="6285233"/>
            <a:ext cx="1500059" cy="218903"/>
          </a:xfrm>
          <a:prstGeom prst="rect">
            <a:avLst/>
          </a:prstGeom>
        </p:spPr>
      </p:pic>
      <p:cxnSp>
        <p:nvCxnSpPr>
          <p:cNvPr id="11" name="Straight Connector 10"/>
          <p:cNvCxnSpPr/>
          <p:nvPr userDrawn="1"/>
        </p:nvCxnSpPr>
        <p:spPr>
          <a:xfrm>
            <a:off x="0" y="6019800"/>
            <a:ext cx="9144000" cy="0"/>
          </a:xfrm>
          <a:prstGeom prst="line">
            <a:avLst/>
          </a:prstGeom>
          <a:ln w="28575">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0" y="1474220"/>
            <a:ext cx="91440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3074" name="Rectangle 2"/>
          <p:cNvSpPr>
            <a:spLocks noGrp="1" noChangeArrowheads="1"/>
          </p:cNvSpPr>
          <p:nvPr>
            <p:ph type="ctrTitle" hasCustomPrompt="1"/>
          </p:nvPr>
        </p:nvSpPr>
        <p:spPr>
          <a:xfrm>
            <a:off x="365124" y="165101"/>
            <a:ext cx="8413751" cy="1206500"/>
          </a:xfrm>
        </p:spPr>
        <p:txBody>
          <a:bodyPr bIns="45720"/>
          <a:lstStyle>
            <a:lvl1pPr algn="l">
              <a:defRPr sz="3600">
                <a:solidFill>
                  <a:schemeClr val="tx2"/>
                </a:solidFill>
              </a:defRPr>
            </a:lvl1pPr>
          </a:lstStyle>
          <a:p>
            <a:pPr lvl="0"/>
            <a:r>
              <a:rPr lang="en-US"/>
              <a:t>GI SLIDE DECK 2017</a:t>
            </a:r>
            <a:br>
              <a:rPr lang="en-US"/>
            </a:br>
            <a:r>
              <a:rPr lang="en-US" sz="2800" b="0"/>
              <a:t>Selected abstracts from:</a:t>
            </a:r>
            <a:endParaRPr lang="en-GB" noProof="0"/>
          </a:p>
        </p:txBody>
      </p:sp>
      <p:sp>
        <p:nvSpPr>
          <p:cNvPr id="4" name="Rectangle 3"/>
          <p:cNvSpPr/>
          <p:nvPr userDrawn="1"/>
        </p:nvSpPr>
        <p:spPr>
          <a:xfrm>
            <a:off x="1605767" y="1692096"/>
            <a:ext cx="5908517" cy="762762"/>
          </a:xfrm>
          <a:prstGeom prst="rect">
            <a:avLst/>
          </a:prstGeom>
        </p:spPr>
        <p:txBody>
          <a:bodyPr wrap="square">
            <a:spAutoFit/>
          </a:bodyPr>
          <a:lstStyle/>
          <a:p>
            <a:pPr algn="ctr"/>
            <a:r>
              <a:rPr lang="zh-CN" sz="2400" b="1" i="0" u="none" strike="noStrike" cap="none" baseline="0">
                <a:solidFill>
                  <a:srgbClr val="FFFFFF"/>
                </a:solidFill>
                <a:effectLst/>
                <a:uFillTx/>
                <a:ea typeface="SimSun"/>
              </a:rPr>
              <a:t>ESMO 2017 大会</a:t>
            </a:r>
          </a:p>
          <a:p>
            <a:pPr marL="0" marR="0" indent="0" algn="ctr" defTabSz="914400" rtl="0" eaLnBrk="1" fontAlgn="base" latinLnBrk="0" hangingPunct="1">
              <a:lnSpc>
                <a:spcPct val="100000"/>
              </a:lnSpc>
              <a:spcBef>
                <a:spcPct val="0"/>
              </a:spcBef>
              <a:spcAft>
                <a:spcPct val="0"/>
              </a:spcAft>
              <a:buClrTx/>
              <a:buSzTx/>
              <a:buFontTx/>
              <a:buNone/>
              <a:defRPr/>
            </a:pPr>
            <a:r>
              <a:rPr lang="zh-CN" sz="2000" b="0" i="0" u="none" strike="noStrike" cap="none" baseline="0">
                <a:solidFill>
                  <a:srgbClr val="FFFFFF"/>
                </a:solidFill>
                <a:effectLst/>
                <a:uFillTx/>
                <a:ea typeface="SimSun"/>
              </a:rPr>
              <a:t>2017 年 9 月 8 日 – 12 日 | 西班牙马德里</a:t>
            </a:r>
          </a:p>
        </p:txBody>
      </p:sp>
    </p:spTree>
    <p:extLst>
      <p:ext uri="{BB962C8B-B14F-4D97-AF65-F5344CB8AC3E}">
        <p14:creationId xmlns:p14="http://schemas.microsoft.com/office/powerpoint/2010/main" val="4129815004"/>
      </p:ext>
    </p:extLst>
  </p:cSld>
  <p:clrMapOvr>
    <a:masterClrMapping/>
  </p:clrMapOvr>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2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a:t>Click to edit Master title style</a:t>
            </a:r>
            <a:endParaRPr lang="en-GB"/>
          </a:p>
        </p:txBody>
      </p:sp>
      <p:sp>
        <p:nvSpPr>
          <p:cNvPr id="3" name="Content Placeholder 2"/>
          <p:cNvSpPr>
            <a:spLocks noGrp="1"/>
          </p:cNvSpPr>
          <p:nvPr>
            <p:ph idx="1"/>
          </p:nvPr>
        </p:nvSpPr>
        <p:spPr/>
        <p:txBody>
          <a:bodyPr/>
          <a:lstStyle>
            <a:lvl1pPr>
              <a:spcBef>
                <a:spcPct val="0"/>
              </a:spcBef>
              <a:spcAft>
                <a:spcPts val="400"/>
              </a:spcAft>
              <a:defRPr sz="1600"/>
            </a:lvl1pPr>
            <a:lvl2pPr>
              <a:spcBef>
                <a:spcPct val="0"/>
              </a:spcBef>
              <a:spcAft>
                <a:spcPts val="400"/>
              </a:spcAft>
              <a:defRPr sz="1600"/>
            </a:lvl2pPr>
            <a:lvl3pPr>
              <a:spcBef>
                <a:spcPct val="0"/>
              </a:spcBef>
              <a:spcAft>
                <a:spcPts val="400"/>
              </a:spcAft>
              <a:defRPr sz="1600"/>
            </a:lvl3pPr>
            <a:lvl4pPr>
              <a:spcBef>
                <a:spcPct val="0"/>
              </a:spcBef>
              <a:spcAft>
                <a:spcPts val="400"/>
              </a:spcAft>
              <a:defRPr sz="1600"/>
            </a:lvl4pPr>
            <a:lvl5pPr>
              <a:spcBef>
                <a:spcPct val="0"/>
              </a:spcBef>
              <a:spcAft>
                <a:spcPts val="400"/>
              </a:spcAft>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a:t>Reference text right aligned (Arial 12pt roman, black)</a:t>
            </a:r>
          </a:p>
        </p:txBody>
      </p:sp>
    </p:spTree>
    <p:extLst>
      <p:ext uri="{BB962C8B-B14F-4D97-AF65-F5344CB8AC3E}">
        <p14:creationId xmlns:p14="http://schemas.microsoft.com/office/powerpoint/2010/main" val="2408315590"/>
      </p:ext>
    </p:extLst>
  </p:cSld>
  <p:clrMapOvr>
    <a:masterClrMapping/>
  </p:clrMapOvr>
  <p:transition/>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63.xml"/><Relationship Id="rId18" Type="http://schemas.openxmlformats.org/officeDocument/2006/relationships/slideLayout" Target="../slideLayouts/slideLayout68.xml"/><Relationship Id="rId26" Type="http://schemas.openxmlformats.org/officeDocument/2006/relationships/slideLayout" Target="../slideLayouts/slideLayout76.xml"/><Relationship Id="rId39" Type="http://schemas.openxmlformats.org/officeDocument/2006/relationships/slideLayout" Target="../slideLayouts/slideLayout89.xml"/><Relationship Id="rId3" Type="http://schemas.openxmlformats.org/officeDocument/2006/relationships/slideLayout" Target="../slideLayouts/slideLayout53.xml"/><Relationship Id="rId21" Type="http://schemas.openxmlformats.org/officeDocument/2006/relationships/slideLayout" Target="../slideLayouts/slideLayout71.xml"/><Relationship Id="rId34" Type="http://schemas.openxmlformats.org/officeDocument/2006/relationships/slideLayout" Target="../slideLayouts/slideLayout84.xml"/><Relationship Id="rId42" Type="http://schemas.openxmlformats.org/officeDocument/2006/relationships/slideLayout" Target="../slideLayouts/slideLayout92.xml"/><Relationship Id="rId47" Type="http://schemas.openxmlformats.org/officeDocument/2006/relationships/slideLayout" Target="../slideLayouts/slideLayout97.xml"/><Relationship Id="rId50" Type="http://schemas.openxmlformats.org/officeDocument/2006/relationships/slideLayout" Target="../slideLayouts/slideLayout100.xml"/><Relationship Id="rId7" Type="http://schemas.openxmlformats.org/officeDocument/2006/relationships/slideLayout" Target="../slideLayouts/slideLayout57.xml"/><Relationship Id="rId12" Type="http://schemas.openxmlformats.org/officeDocument/2006/relationships/slideLayout" Target="../slideLayouts/slideLayout62.xml"/><Relationship Id="rId17" Type="http://schemas.openxmlformats.org/officeDocument/2006/relationships/slideLayout" Target="../slideLayouts/slideLayout67.xml"/><Relationship Id="rId25" Type="http://schemas.openxmlformats.org/officeDocument/2006/relationships/slideLayout" Target="../slideLayouts/slideLayout75.xml"/><Relationship Id="rId33" Type="http://schemas.openxmlformats.org/officeDocument/2006/relationships/slideLayout" Target="../slideLayouts/slideLayout83.xml"/><Relationship Id="rId38" Type="http://schemas.openxmlformats.org/officeDocument/2006/relationships/slideLayout" Target="../slideLayouts/slideLayout88.xml"/><Relationship Id="rId46" Type="http://schemas.openxmlformats.org/officeDocument/2006/relationships/slideLayout" Target="../slideLayouts/slideLayout96.xml"/><Relationship Id="rId2" Type="http://schemas.openxmlformats.org/officeDocument/2006/relationships/slideLayout" Target="../slideLayouts/slideLayout52.xml"/><Relationship Id="rId16" Type="http://schemas.openxmlformats.org/officeDocument/2006/relationships/slideLayout" Target="../slideLayouts/slideLayout66.xml"/><Relationship Id="rId20" Type="http://schemas.openxmlformats.org/officeDocument/2006/relationships/slideLayout" Target="../slideLayouts/slideLayout70.xml"/><Relationship Id="rId29" Type="http://schemas.openxmlformats.org/officeDocument/2006/relationships/slideLayout" Target="../slideLayouts/slideLayout79.xml"/><Relationship Id="rId41" Type="http://schemas.openxmlformats.org/officeDocument/2006/relationships/slideLayout" Target="../slideLayouts/slideLayout91.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24" Type="http://schemas.openxmlformats.org/officeDocument/2006/relationships/slideLayout" Target="../slideLayouts/slideLayout74.xml"/><Relationship Id="rId32" Type="http://schemas.openxmlformats.org/officeDocument/2006/relationships/slideLayout" Target="../slideLayouts/slideLayout82.xml"/><Relationship Id="rId37" Type="http://schemas.openxmlformats.org/officeDocument/2006/relationships/slideLayout" Target="../slideLayouts/slideLayout87.xml"/><Relationship Id="rId40" Type="http://schemas.openxmlformats.org/officeDocument/2006/relationships/slideLayout" Target="../slideLayouts/slideLayout90.xml"/><Relationship Id="rId45" Type="http://schemas.openxmlformats.org/officeDocument/2006/relationships/slideLayout" Target="../slideLayouts/slideLayout95.xml"/><Relationship Id="rId5" Type="http://schemas.openxmlformats.org/officeDocument/2006/relationships/slideLayout" Target="../slideLayouts/slideLayout55.xml"/><Relationship Id="rId15" Type="http://schemas.openxmlformats.org/officeDocument/2006/relationships/slideLayout" Target="../slideLayouts/slideLayout65.xml"/><Relationship Id="rId23" Type="http://schemas.openxmlformats.org/officeDocument/2006/relationships/slideLayout" Target="../slideLayouts/slideLayout73.xml"/><Relationship Id="rId28" Type="http://schemas.openxmlformats.org/officeDocument/2006/relationships/slideLayout" Target="../slideLayouts/slideLayout78.xml"/><Relationship Id="rId36" Type="http://schemas.openxmlformats.org/officeDocument/2006/relationships/slideLayout" Target="../slideLayouts/slideLayout86.xml"/><Relationship Id="rId49" Type="http://schemas.openxmlformats.org/officeDocument/2006/relationships/slideLayout" Target="../slideLayouts/slideLayout99.xml"/><Relationship Id="rId10" Type="http://schemas.openxmlformats.org/officeDocument/2006/relationships/slideLayout" Target="../slideLayouts/slideLayout60.xml"/><Relationship Id="rId19" Type="http://schemas.openxmlformats.org/officeDocument/2006/relationships/slideLayout" Target="../slideLayouts/slideLayout69.xml"/><Relationship Id="rId31" Type="http://schemas.openxmlformats.org/officeDocument/2006/relationships/slideLayout" Target="../slideLayouts/slideLayout81.xml"/><Relationship Id="rId44" Type="http://schemas.openxmlformats.org/officeDocument/2006/relationships/slideLayout" Target="../slideLayouts/slideLayout94.xml"/><Relationship Id="rId52" Type="http://schemas.openxmlformats.org/officeDocument/2006/relationships/theme" Target="../theme/theme2.xml"/><Relationship Id="rId4" Type="http://schemas.openxmlformats.org/officeDocument/2006/relationships/slideLayout" Target="../slideLayouts/slideLayout54.xml"/><Relationship Id="rId9" Type="http://schemas.openxmlformats.org/officeDocument/2006/relationships/slideLayout" Target="../slideLayouts/slideLayout59.xml"/><Relationship Id="rId14" Type="http://schemas.openxmlformats.org/officeDocument/2006/relationships/slideLayout" Target="../slideLayouts/slideLayout64.xml"/><Relationship Id="rId22" Type="http://schemas.openxmlformats.org/officeDocument/2006/relationships/slideLayout" Target="../slideLayouts/slideLayout72.xml"/><Relationship Id="rId27" Type="http://schemas.openxmlformats.org/officeDocument/2006/relationships/slideLayout" Target="../slideLayouts/slideLayout77.xml"/><Relationship Id="rId30" Type="http://schemas.openxmlformats.org/officeDocument/2006/relationships/slideLayout" Target="../slideLayouts/slideLayout80.xml"/><Relationship Id="rId35" Type="http://schemas.openxmlformats.org/officeDocument/2006/relationships/slideLayout" Target="../slideLayouts/slideLayout85.xml"/><Relationship Id="rId43" Type="http://schemas.openxmlformats.org/officeDocument/2006/relationships/slideLayout" Target="../slideLayouts/slideLayout93.xml"/><Relationship Id="rId48" Type="http://schemas.openxmlformats.org/officeDocument/2006/relationships/slideLayout" Target="../slideLayouts/slideLayout98.xml"/><Relationship Id="rId8" Type="http://schemas.openxmlformats.org/officeDocument/2006/relationships/slideLayout" Target="../slideLayouts/slideLayout58.xml"/><Relationship Id="rId51" Type="http://schemas.openxmlformats.org/officeDocument/2006/relationships/slideLayout" Target="../slideLayouts/slideLayout10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6" name="Rectangle 5"/>
          <p:cNvSpPr/>
          <p:nvPr userDrawn="1"/>
        </p:nvSpPr>
        <p:spPr>
          <a:xfrm>
            <a:off x="0" y="0"/>
            <a:ext cx="9144000" cy="1166949"/>
          </a:xfrm>
          <a:prstGeom prst="rect">
            <a:avLst/>
          </a:pr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26" name="Rectangle 2"/>
          <p:cNvSpPr>
            <a:spLocks noGrp="1" noChangeArrowheads="1"/>
          </p:cNvSpPr>
          <p:nvPr>
            <p:ph type="title"/>
          </p:nvPr>
        </p:nvSpPr>
        <p:spPr bwMode="auto">
          <a:xfrm>
            <a:off x="365124" y="179614"/>
            <a:ext cx="8238945" cy="807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0" numCol="1" anchor="ctr" anchorCtr="0" compatLnSpc="1">
            <a:prstTxWarp prst="textNoShape">
              <a:avLst/>
            </a:prstTxWarp>
          </a:bodyPr>
          <a:lstStyle/>
          <a:p>
            <a:pPr lvl="0"/>
            <a:r>
              <a:rPr lang="en-GB"/>
              <a:t>Click to edit Master title style</a:t>
            </a:r>
          </a:p>
        </p:txBody>
      </p:sp>
      <p:sp>
        <p:nvSpPr>
          <p:cNvPr id="1027" name="Rectangle 3"/>
          <p:cNvSpPr>
            <a:spLocks noGrp="1" noChangeArrowheads="1"/>
          </p:cNvSpPr>
          <p:nvPr>
            <p:ph type="body" idx="1"/>
          </p:nvPr>
        </p:nvSpPr>
        <p:spPr bwMode="auto">
          <a:xfrm>
            <a:off x="365124" y="1254035"/>
            <a:ext cx="8413751" cy="47461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9" name="Rectangle 8"/>
          <p:cNvSpPr/>
          <p:nvPr userDrawn="1"/>
        </p:nvSpPr>
        <p:spPr>
          <a:xfrm>
            <a:off x="8778875" y="0"/>
            <a:ext cx="365125" cy="116694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p:cNvSpPr/>
          <p:nvPr userDrawn="1"/>
        </p:nvSpPr>
        <p:spPr>
          <a:xfrm>
            <a:off x="0" y="6705600"/>
            <a:ext cx="4581524" cy="1524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342879973"/>
      </p:ext>
    </p:extLst>
  </p:cSld>
  <p:clrMap bg1="dk2" tx1="lt1" bg2="dk1" tx2="lt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 id="2147483721" r:id="rId12"/>
    <p:sldLayoutId id="2147483722" r:id="rId13"/>
    <p:sldLayoutId id="2147483723" r:id="rId14"/>
    <p:sldLayoutId id="2147483724" r:id="rId15"/>
    <p:sldLayoutId id="2147483725" r:id="rId16"/>
    <p:sldLayoutId id="2147483726" r:id="rId17"/>
    <p:sldLayoutId id="2147483727" r:id="rId18"/>
    <p:sldLayoutId id="2147483731" r:id="rId19"/>
    <p:sldLayoutId id="2147483732" r:id="rId20"/>
    <p:sldLayoutId id="2147483734" r:id="rId21"/>
    <p:sldLayoutId id="2147483737" r:id="rId22"/>
    <p:sldLayoutId id="2147483738" r:id="rId23"/>
    <p:sldLayoutId id="2147483739" r:id="rId24"/>
    <p:sldLayoutId id="2147483740" r:id="rId25"/>
    <p:sldLayoutId id="2147483741" r:id="rId26"/>
    <p:sldLayoutId id="2147483742" r:id="rId27"/>
    <p:sldLayoutId id="2147483743" r:id="rId28"/>
    <p:sldLayoutId id="2147483744" r:id="rId29"/>
    <p:sldLayoutId id="2147483745" r:id="rId30"/>
    <p:sldLayoutId id="2147483746" r:id="rId31"/>
    <p:sldLayoutId id="2147483747" r:id="rId32"/>
    <p:sldLayoutId id="2147483650" r:id="rId33"/>
    <p:sldLayoutId id="2147483664" r:id="rId34"/>
    <p:sldLayoutId id="2147483652" r:id="rId35"/>
    <p:sldLayoutId id="2147483687" r:id="rId36"/>
    <p:sldLayoutId id="2147483688" r:id="rId37"/>
    <p:sldLayoutId id="2147483690" r:id="rId38"/>
    <p:sldLayoutId id="2147483694" r:id="rId39"/>
    <p:sldLayoutId id="2147483697" r:id="rId40"/>
    <p:sldLayoutId id="2147483698" r:id="rId41"/>
    <p:sldLayoutId id="2147483700" r:id="rId42"/>
    <p:sldLayoutId id="2147483675" r:id="rId43"/>
    <p:sldLayoutId id="2147483678" r:id="rId44"/>
    <p:sldLayoutId id="2147483679" r:id="rId45"/>
    <p:sldLayoutId id="2147483681" r:id="rId46"/>
    <p:sldLayoutId id="2147483749" r:id="rId47"/>
    <p:sldLayoutId id="2147483752" r:id="rId48"/>
    <p:sldLayoutId id="2147483753" r:id="rId49"/>
    <p:sldLayoutId id="2147483755" r:id="rId50"/>
  </p:sldLayoutIdLst>
  <p:transition/>
  <p:txStyles>
    <p:titleStyle>
      <a:lvl1pPr algn="l" rtl="0" fontAlgn="base">
        <a:spcBef>
          <a:spcPct val="0"/>
        </a:spcBef>
        <a:spcAft>
          <a:spcPct val="0"/>
        </a:spcAft>
        <a:defRPr sz="1800" b="1">
          <a:solidFill>
            <a:schemeClr val="bg1"/>
          </a:solidFill>
          <a:latin typeface="+mj-lt"/>
          <a:ea typeface="+mj-ea"/>
          <a:cs typeface="+mj-cs"/>
        </a:defRPr>
      </a:lvl1pPr>
      <a:lvl2pPr algn="l" rtl="0" fontAlgn="base">
        <a:spcBef>
          <a:spcPct val="0"/>
        </a:spcBef>
        <a:spcAft>
          <a:spcPct val="0"/>
        </a:spcAft>
        <a:defRPr sz="2800" b="1">
          <a:solidFill>
            <a:schemeClr val="tx2"/>
          </a:solidFill>
          <a:latin typeface="Arial"/>
          <a:cs typeface="Arial"/>
        </a:defRPr>
      </a:lvl2pPr>
      <a:lvl3pPr algn="l" rtl="0" fontAlgn="base">
        <a:spcBef>
          <a:spcPct val="0"/>
        </a:spcBef>
        <a:spcAft>
          <a:spcPct val="0"/>
        </a:spcAft>
        <a:defRPr sz="2800" b="1">
          <a:solidFill>
            <a:schemeClr val="tx2"/>
          </a:solidFill>
          <a:latin typeface="Arial"/>
          <a:cs typeface="Arial"/>
        </a:defRPr>
      </a:lvl3pPr>
      <a:lvl4pPr algn="l" rtl="0" fontAlgn="base">
        <a:spcBef>
          <a:spcPct val="0"/>
        </a:spcBef>
        <a:spcAft>
          <a:spcPct val="0"/>
        </a:spcAft>
        <a:defRPr sz="2800" b="1">
          <a:solidFill>
            <a:schemeClr val="tx2"/>
          </a:solidFill>
          <a:latin typeface="Arial"/>
          <a:cs typeface="Arial"/>
        </a:defRPr>
      </a:lvl4pPr>
      <a:lvl5pPr algn="l" rtl="0" fontAlgn="base">
        <a:spcBef>
          <a:spcPct val="0"/>
        </a:spcBef>
        <a:spcAft>
          <a:spcPct val="0"/>
        </a:spcAft>
        <a:defRPr sz="2800" b="1">
          <a:solidFill>
            <a:schemeClr val="tx2"/>
          </a:solidFill>
          <a:latin typeface="Arial"/>
          <a:cs typeface="Arial"/>
        </a:defRPr>
      </a:lvl5pPr>
      <a:lvl6pPr marL="457200" algn="l" rtl="0" fontAlgn="base">
        <a:spcBef>
          <a:spcPct val="0"/>
        </a:spcBef>
        <a:spcAft>
          <a:spcPct val="0"/>
        </a:spcAft>
        <a:defRPr sz="2800" b="1">
          <a:solidFill>
            <a:schemeClr val="tx2"/>
          </a:solidFill>
          <a:latin typeface="Arial"/>
          <a:cs typeface="Arial"/>
        </a:defRPr>
      </a:lvl6pPr>
      <a:lvl7pPr marL="914400" algn="l" rtl="0" fontAlgn="base">
        <a:spcBef>
          <a:spcPct val="0"/>
        </a:spcBef>
        <a:spcAft>
          <a:spcPct val="0"/>
        </a:spcAft>
        <a:defRPr sz="2800" b="1">
          <a:solidFill>
            <a:schemeClr val="tx2"/>
          </a:solidFill>
          <a:latin typeface="Arial"/>
          <a:cs typeface="Arial"/>
        </a:defRPr>
      </a:lvl7pPr>
      <a:lvl8pPr marL="1371600" algn="l" rtl="0" fontAlgn="base">
        <a:spcBef>
          <a:spcPct val="0"/>
        </a:spcBef>
        <a:spcAft>
          <a:spcPct val="0"/>
        </a:spcAft>
        <a:defRPr sz="2800" b="1">
          <a:solidFill>
            <a:schemeClr val="tx2"/>
          </a:solidFill>
          <a:latin typeface="Arial"/>
          <a:cs typeface="Arial"/>
        </a:defRPr>
      </a:lvl8pPr>
      <a:lvl9pPr marL="1828800" algn="l" rtl="0" fontAlgn="base">
        <a:spcBef>
          <a:spcPct val="0"/>
        </a:spcBef>
        <a:spcAft>
          <a:spcPct val="0"/>
        </a:spcAft>
        <a:defRPr sz="2800" b="1">
          <a:solidFill>
            <a:schemeClr val="tx2"/>
          </a:solidFill>
          <a:latin typeface="Arial"/>
          <a:cs typeface="Arial"/>
        </a:defRPr>
      </a:lvl9pPr>
    </p:titleStyle>
    <p:bodyStyle>
      <a:lvl1pPr marL="250825" indent="-250825" algn="l" rtl="0" fontAlgn="base">
        <a:spcBef>
          <a:spcPct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ct val="0"/>
        </a:spcBef>
        <a:spcAft>
          <a:spcPts val="400"/>
        </a:spcAft>
        <a:buClr>
          <a:schemeClr val="bg1"/>
        </a:buClr>
        <a:buChar char="–"/>
        <a:defRPr sz="1600">
          <a:solidFill>
            <a:srgbClr val="4D4D4D"/>
          </a:solidFill>
          <a:latin typeface="+mn-lt"/>
          <a:cs typeface="+mn-cs"/>
        </a:defRPr>
      </a:lvl2pPr>
      <a:lvl3pPr marL="812800" indent="-249238" algn="l" rtl="0" fontAlgn="base">
        <a:spcBef>
          <a:spcPct val="0"/>
        </a:spcBef>
        <a:spcAft>
          <a:spcPts val="400"/>
        </a:spcAft>
        <a:buClr>
          <a:schemeClr val="bg1"/>
        </a:buClr>
        <a:buChar char="•"/>
        <a:defRPr sz="1600">
          <a:solidFill>
            <a:srgbClr val="4D4D4D"/>
          </a:solidFill>
          <a:latin typeface="+mn-lt"/>
          <a:cs typeface="+mn-cs"/>
        </a:defRPr>
      </a:lvl3pPr>
      <a:lvl4pPr marL="1101725" indent="-287338" algn="l" rtl="0" fontAlgn="base">
        <a:spcBef>
          <a:spcPct val="0"/>
        </a:spcBef>
        <a:spcAft>
          <a:spcPts val="400"/>
        </a:spcAft>
        <a:buClr>
          <a:schemeClr val="bg1"/>
        </a:buClr>
        <a:buChar char="–"/>
        <a:defRPr sz="1600">
          <a:solidFill>
            <a:srgbClr val="4D4D4D"/>
          </a:solidFill>
          <a:latin typeface="+mn-lt"/>
          <a:cs typeface="+mn-cs"/>
        </a:defRPr>
      </a:lvl4pPr>
      <a:lvl5pPr marL="1390650" indent="-287338" algn="l" rtl="0" fontAlgn="base">
        <a:spcBef>
          <a:spcPct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2880">
          <p15:clr>
            <a:srgbClr val="F26B43"/>
          </p15:clr>
        </p15:guide>
        <p15:guide id="2" orient="horz" pos="2160">
          <p15:clr>
            <a:srgbClr val="F26B43"/>
          </p15:clr>
        </p15:guide>
        <p15:guide id="3" pos="230">
          <p15:clr>
            <a:srgbClr val="F26B43"/>
          </p15:clr>
        </p15:guide>
        <p15:guide id="4" pos="5530">
          <p15:clr>
            <a:srgbClr val="F26B43"/>
          </p15:clr>
        </p15:guide>
        <p15:guide id="5" orient="horz" pos="104">
          <p15:clr>
            <a:srgbClr val="F26B43"/>
          </p15:clr>
        </p15:guide>
        <p15:guide id="6" orient="horz" pos="4147">
          <p15:clr>
            <a:srgbClr val="F26B43"/>
          </p15:clr>
        </p15:guide>
        <p15:guide id="7" orient="horz" pos="73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6" name="Rectangle 5"/>
          <p:cNvSpPr/>
          <p:nvPr userDrawn="1"/>
        </p:nvSpPr>
        <p:spPr>
          <a:xfrm>
            <a:off x="0" y="0"/>
            <a:ext cx="9144000" cy="1166949"/>
          </a:xfrm>
          <a:prstGeom prst="rect">
            <a:avLst/>
          </a:pr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26" name="Rectangle 2"/>
          <p:cNvSpPr>
            <a:spLocks noGrp="1" noChangeArrowheads="1"/>
          </p:cNvSpPr>
          <p:nvPr>
            <p:ph type="title"/>
          </p:nvPr>
        </p:nvSpPr>
        <p:spPr bwMode="auto">
          <a:xfrm>
            <a:off x="365124" y="179614"/>
            <a:ext cx="8238945" cy="807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0" numCol="1" anchor="ctr" anchorCtr="0" compatLnSpc="1">
            <a:prstTxWarp prst="textNoShape">
              <a:avLst/>
            </a:prstTxWarp>
          </a:bodyPr>
          <a:lstStyle/>
          <a:p>
            <a:pPr lvl="0"/>
            <a:r>
              <a:rPr lang="en-GB"/>
              <a:t>Click to edit Master title style</a:t>
            </a:r>
          </a:p>
        </p:txBody>
      </p:sp>
      <p:sp>
        <p:nvSpPr>
          <p:cNvPr id="1027" name="Rectangle 3"/>
          <p:cNvSpPr>
            <a:spLocks noGrp="1" noChangeArrowheads="1"/>
          </p:cNvSpPr>
          <p:nvPr>
            <p:ph type="body" idx="1"/>
          </p:nvPr>
        </p:nvSpPr>
        <p:spPr bwMode="auto">
          <a:xfrm>
            <a:off x="365124" y="1254035"/>
            <a:ext cx="8413751" cy="47461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9" name="Rectangle 8"/>
          <p:cNvSpPr/>
          <p:nvPr userDrawn="1"/>
        </p:nvSpPr>
        <p:spPr>
          <a:xfrm>
            <a:off x="8778875" y="0"/>
            <a:ext cx="365125" cy="116694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p:cNvSpPr/>
          <p:nvPr userDrawn="1"/>
        </p:nvSpPr>
        <p:spPr>
          <a:xfrm>
            <a:off x="0" y="6705600"/>
            <a:ext cx="4581524" cy="1524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638672059"/>
      </p:ext>
    </p:extLst>
  </p:cSld>
  <p:clrMap bg1="dk2" tx1="lt1" bg2="dk1" tx2="lt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 id="2147483768" r:id="rId12"/>
    <p:sldLayoutId id="2147483769" r:id="rId13"/>
    <p:sldLayoutId id="2147483770" r:id="rId14"/>
    <p:sldLayoutId id="2147483771" r:id="rId15"/>
    <p:sldLayoutId id="2147483772" r:id="rId16"/>
    <p:sldLayoutId id="2147483773" r:id="rId17"/>
    <p:sldLayoutId id="2147483774" r:id="rId18"/>
    <p:sldLayoutId id="2147483775" r:id="rId19"/>
    <p:sldLayoutId id="2147483776" r:id="rId20"/>
    <p:sldLayoutId id="2147483777" r:id="rId21"/>
    <p:sldLayoutId id="2147483778" r:id="rId22"/>
    <p:sldLayoutId id="2147483779" r:id="rId23"/>
    <p:sldLayoutId id="2147483780" r:id="rId24"/>
    <p:sldLayoutId id="2147483781" r:id="rId25"/>
    <p:sldLayoutId id="2147483782" r:id="rId26"/>
    <p:sldLayoutId id="2147483783" r:id="rId27"/>
    <p:sldLayoutId id="2147483784" r:id="rId28"/>
    <p:sldLayoutId id="2147483785" r:id="rId29"/>
    <p:sldLayoutId id="2147483786" r:id="rId30"/>
    <p:sldLayoutId id="2147483787" r:id="rId31"/>
    <p:sldLayoutId id="2147483788" r:id="rId32"/>
    <p:sldLayoutId id="2147483789" r:id="rId33"/>
    <p:sldLayoutId id="2147483790" r:id="rId34"/>
    <p:sldLayoutId id="2147483791" r:id="rId35"/>
    <p:sldLayoutId id="2147483792" r:id="rId36"/>
    <p:sldLayoutId id="2147483793" r:id="rId37"/>
    <p:sldLayoutId id="2147483794" r:id="rId38"/>
    <p:sldLayoutId id="2147483795" r:id="rId39"/>
    <p:sldLayoutId id="2147483796" r:id="rId40"/>
    <p:sldLayoutId id="2147483797" r:id="rId41"/>
    <p:sldLayoutId id="2147483798" r:id="rId42"/>
    <p:sldLayoutId id="2147483799" r:id="rId43"/>
    <p:sldLayoutId id="2147483800" r:id="rId44"/>
    <p:sldLayoutId id="2147483801" r:id="rId45"/>
    <p:sldLayoutId id="2147483802" r:id="rId46"/>
    <p:sldLayoutId id="2147483803" r:id="rId47"/>
    <p:sldLayoutId id="2147483804" r:id="rId48"/>
    <p:sldLayoutId id="2147483805" r:id="rId49"/>
    <p:sldLayoutId id="2147483806" r:id="rId50"/>
    <p:sldLayoutId id="2147483807" r:id="rId51"/>
  </p:sldLayoutIdLst>
  <p:transition/>
  <p:txStyles>
    <p:titleStyle>
      <a:lvl1pPr algn="l" rtl="0" fontAlgn="base">
        <a:spcBef>
          <a:spcPct val="0"/>
        </a:spcBef>
        <a:spcAft>
          <a:spcPct val="0"/>
        </a:spcAft>
        <a:defRPr sz="1800" b="1">
          <a:solidFill>
            <a:schemeClr val="bg1"/>
          </a:solidFill>
          <a:latin typeface="+mj-lt"/>
          <a:ea typeface="+mj-ea"/>
          <a:cs typeface="+mj-cs"/>
        </a:defRPr>
      </a:lvl1pPr>
      <a:lvl2pPr algn="l" rtl="0" fontAlgn="base">
        <a:spcBef>
          <a:spcPct val="0"/>
        </a:spcBef>
        <a:spcAft>
          <a:spcPct val="0"/>
        </a:spcAft>
        <a:defRPr sz="2800" b="1">
          <a:solidFill>
            <a:schemeClr val="tx2"/>
          </a:solidFill>
          <a:latin typeface="Arial"/>
          <a:cs typeface="Arial"/>
        </a:defRPr>
      </a:lvl2pPr>
      <a:lvl3pPr algn="l" rtl="0" fontAlgn="base">
        <a:spcBef>
          <a:spcPct val="0"/>
        </a:spcBef>
        <a:spcAft>
          <a:spcPct val="0"/>
        </a:spcAft>
        <a:defRPr sz="2800" b="1">
          <a:solidFill>
            <a:schemeClr val="tx2"/>
          </a:solidFill>
          <a:latin typeface="Arial"/>
          <a:cs typeface="Arial"/>
        </a:defRPr>
      </a:lvl3pPr>
      <a:lvl4pPr algn="l" rtl="0" fontAlgn="base">
        <a:spcBef>
          <a:spcPct val="0"/>
        </a:spcBef>
        <a:spcAft>
          <a:spcPct val="0"/>
        </a:spcAft>
        <a:defRPr sz="2800" b="1">
          <a:solidFill>
            <a:schemeClr val="tx2"/>
          </a:solidFill>
          <a:latin typeface="Arial"/>
          <a:cs typeface="Arial"/>
        </a:defRPr>
      </a:lvl4pPr>
      <a:lvl5pPr algn="l" rtl="0" fontAlgn="base">
        <a:spcBef>
          <a:spcPct val="0"/>
        </a:spcBef>
        <a:spcAft>
          <a:spcPct val="0"/>
        </a:spcAft>
        <a:defRPr sz="2800" b="1">
          <a:solidFill>
            <a:schemeClr val="tx2"/>
          </a:solidFill>
          <a:latin typeface="Arial"/>
          <a:cs typeface="Arial"/>
        </a:defRPr>
      </a:lvl5pPr>
      <a:lvl6pPr marL="457200" algn="l" rtl="0" fontAlgn="base">
        <a:spcBef>
          <a:spcPct val="0"/>
        </a:spcBef>
        <a:spcAft>
          <a:spcPct val="0"/>
        </a:spcAft>
        <a:defRPr sz="2800" b="1">
          <a:solidFill>
            <a:schemeClr val="tx2"/>
          </a:solidFill>
          <a:latin typeface="Arial"/>
          <a:cs typeface="Arial"/>
        </a:defRPr>
      </a:lvl6pPr>
      <a:lvl7pPr marL="914400" algn="l" rtl="0" fontAlgn="base">
        <a:spcBef>
          <a:spcPct val="0"/>
        </a:spcBef>
        <a:spcAft>
          <a:spcPct val="0"/>
        </a:spcAft>
        <a:defRPr sz="2800" b="1">
          <a:solidFill>
            <a:schemeClr val="tx2"/>
          </a:solidFill>
          <a:latin typeface="Arial"/>
          <a:cs typeface="Arial"/>
        </a:defRPr>
      </a:lvl7pPr>
      <a:lvl8pPr marL="1371600" algn="l" rtl="0" fontAlgn="base">
        <a:spcBef>
          <a:spcPct val="0"/>
        </a:spcBef>
        <a:spcAft>
          <a:spcPct val="0"/>
        </a:spcAft>
        <a:defRPr sz="2800" b="1">
          <a:solidFill>
            <a:schemeClr val="tx2"/>
          </a:solidFill>
          <a:latin typeface="Arial"/>
          <a:cs typeface="Arial"/>
        </a:defRPr>
      </a:lvl8pPr>
      <a:lvl9pPr marL="1828800" algn="l" rtl="0" fontAlgn="base">
        <a:spcBef>
          <a:spcPct val="0"/>
        </a:spcBef>
        <a:spcAft>
          <a:spcPct val="0"/>
        </a:spcAft>
        <a:defRPr sz="2800" b="1">
          <a:solidFill>
            <a:schemeClr val="tx2"/>
          </a:solidFill>
          <a:latin typeface="Arial"/>
          <a:cs typeface="Arial"/>
        </a:defRPr>
      </a:lvl9pPr>
    </p:titleStyle>
    <p:bodyStyle>
      <a:lvl1pPr marL="250825" indent="-250825" algn="l" rtl="0" fontAlgn="base">
        <a:spcBef>
          <a:spcPct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ct val="0"/>
        </a:spcBef>
        <a:spcAft>
          <a:spcPts val="400"/>
        </a:spcAft>
        <a:buClr>
          <a:schemeClr val="bg1"/>
        </a:buClr>
        <a:buChar char="–"/>
        <a:defRPr sz="1600">
          <a:solidFill>
            <a:srgbClr val="4D4D4D"/>
          </a:solidFill>
          <a:latin typeface="+mn-lt"/>
          <a:cs typeface="+mn-cs"/>
        </a:defRPr>
      </a:lvl2pPr>
      <a:lvl3pPr marL="812800" indent="-249238" algn="l" rtl="0" fontAlgn="base">
        <a:spcBef>
          <a:spcPct val="0"/>
        </a:spcBef>
        <a:spcAft>
          <a:spcPts val="400"/>
        </a:spcAft>
        <a:buClr>
          <a:schemeClr val="bg1"/>
        </a:buClr>
        <a:buChar char="•"/>
        <a:defRPr sz="1600">
          <a:solidFill>
            <a:srgbClr val="4D4D4D"/>
          </a:solidFill>
          <a:latin typeface="+mn-lt"/>
          <a:cs typeface="+mn-cs"/>
        </a:defRPr>
      </a:lvl3pPr>
      <a:lvl4pPr marL="1101725" indent="-287338" algn="l" rtl="0" fontAlgn="base">
        <a:spcBef>
          <a:spcPct val="0"/>
        </a:spcBef>
        <a:spcAft>
          <a:spcPts val="400"/>
        </a:spcAft>
        <a:buClr>
          <a:schemeClr val="bg1"/>
        </a:buClr>
        <a:buChar char="–"/>
        <a:defRPr sz="1600">
          <a:solidFill>
            <a:srgbClr val="4D4D4D"/>
          </a:solidFill>
          <a:latin typeface="+mn-lt"/>
          <a:cs typeface="+mn-cs"/>
        </a:defRPr>
      </a:lvl4pPr>
      <a:lvl5pPr marL="1390650" indent="-287338" algn="l" rtl="0" fontAlgn="base">
        <a:spcBef>
          <a:spcPct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880">
          <p15:clr>
            <a:srgbClr val="F26B43"/>
          </p15:clr>
        </p15:guide>
        <p15:guide id="2" orient="horz" pos="2160">
          <p15:clr>
            <a:srgbClr val="F26B43"/>
          </p15:clr>
        </p15:guide>
        <p15:guide id="3" pos="230">
          <p15:clr>
            <a:srgbClr val="F26B43"/>
          </p15:clr>
        </p15:guide>
        <p15:guide id="4" pos="5530">
          <p15:clr>
            <a:srgbClr val="F26B43"/>
          </p15:clr>
        </p15:guide>
        <p15:guide id="5" orient="horz" pos="104">
          <p15:clr>
            <a:srgbClr val="F26B43"/>
          </p15:clr>
        </p15:guide>
        <p15:guide id="6" orient="horz" pos="4147">
          <p15:clr>
            <a:srgbClr val="F26B43"/>
          </p15:clr>
        </p15:guide>
        <p15:guide id="7" orient="horz" pos="73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5.xml"/></Relationships>
</file>

<file path=ppt/slides/_rels/slide2.xml.rels><?xml version="1.0" encoding="UTF-8" standalone="yes"?>
<Relationships xmlns="http://schemas.openxmlformats.org/package/2006/relationships"><Relationship Id="rId3" Type="http://schemas.openxmlformats.org/officeDocument/2006/relationships/hyperlink" Target="mailto:info@esdo.eu" TargetMode="External"/><Relationship Id="rId2" Type="http://schemas.openxmlformats.org/officeDocument/2006/relationships/slideLayout" Target="../slideLayouts/slideLayout2.xml"/><Relationship Id="rId1" Type="http://schemas.openxmlformats.org/officeDocument/2006/relationships/tags" Target="../tags/tag2.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6.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7.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8.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9.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0.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1.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2.xml"/></Relationships>
</file>

<file path=ppt/slides/_rels/slide2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slideLayout" Target="../slideLayouts/slideLayout2.xml"/><Relationship Id="rId1" Type="http://schemas.openxmlformats.org/officeDocument/2006/relationships/tags" Target="../tags/tag23.xml"/></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6.jpe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6.xml"/><Relationship Id="rId6" Type="http://schemas.openxmlformats.org/officeDocument/2006/relationships/image" Target="../media/image9.jpeg"/><Relationship Id="rId11" Type="http://schemas.openxmlformats.org/officeDocument/2006/relationships/image" Target="../media/image14.jpeg"/><Relationship Id="rId5" Type="http://schemas.openxmlformats.org/officeDocument/2006/relationships/image" Target="../media/image8.png"/><Relationship Id="rId10" Type="http://schemas.openxmlformats.org/officeDocument/2006/relationships/image" Target="../media/image13.jpeg"/><Relationship Id="rId4" Type="http://schemas.openxmlformats.org/officeDocument/2006/relationships/image" Target="../media/image7.jpeg"/><Relationship Id="rId9" Type="http://schemas.openxmlformats.org/officeDocument/2006/relationships/image" Target="../media/image12.png"/></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5.xml"/></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6.xml"/></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8.xml"/></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9.xml"/></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0.xml"/></Relationships>
</file>

<file path=ppt/slides/_rels/slide3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1.xml"/></Relationships>
</file>

<file path=ppt/slides/_rels/slide3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slideLayout" Target="../slideLayouts/slideLayout2.xml"/><Relationship Id="rId1" Type="http://schemas.openxmlformats.org/officeDocument/2006/relationships/tags" Target="../tags/tag32.xml"/></Relationships>
</file>

<file path=ppt/slides/_rels/slide3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3.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4.xml"/></Relationships>
</file>

<file path=ppt/slides/_rels/slide4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5.xml"/></Relationships>
</file>

<file path=ppt/slides/_rels/slide4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6.xml"/></Relationships>
</file>

<file path=ppt/slides/_rels/slide4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7.xml"/></Relationships>
</file>

<file path=ppt/slides/_rels/slide4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slideLayout" Target="../slideLayouts/slideLayout2.xml"/><Relationship Id="rId1" Type="http://schemas.openxmlformats.org/officeDocument/2006/relationships/tags" Target="../tags/tag38.xml"/><Relationship Id="rId4" Type="http://schemas.openxmlformats.org/officeDocument/2006/relationships/chart" Target="../charts/chart4.xml"/></Relationships>
</file>

<file path=ppt/slides/_rels/slide4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9.xml"/></Relationships>
</file>

<file path=ppt/slides/_rels/slide4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0.xml"/></Relationships>
</file>

<file path=ppt/slides/_rels/slide4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1.xml"/></Relationships>
</file>

<file path=ppt/slides/_rels/slide4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2.xml"/></Relationships>
</file>

<file path=ppt/slides/_rels/slide5.xml.rels><?xml version="1.0" encoding="UTF-8" standalone="yes"?>
<Relationships xmlns="http://schemas.openxmlformats.org/package/2006/relationships"><Relationship Id="rId8" Type="http://schemas.openxmlformats.org/officeDocument/2006/relationships/slide" Target="slide40.xml"/><Relationship Id="rId3" Type="http://schemas.openxmlformats.org/officeDocument/2006/relationships/slide" Target="slide6.xml"/><Relationship Id="rId7" Type="http://schemas.openxmlformats.org/officeDocument/2006/relationships/slide" Target="slide33.xml"/><Relationship Id="rId2" Type="http://schemas.openxmlformats.org/officeDocument/2006/relationships/slideLayout" Target="../slideLayouts/slideLayout2.xml"/><Relationship Id="rId1" Type="http://schemas.openxmlformats.org/officeDocument/2006/relationships/tags" Target="../tags/tag4.xml"/><Relationship Id="rId6" Type="http://schemas.openxmlformats.org/officeDocument/2006/relationships/slide" Target="slide29.xml"/><Relationship Id="rId5" Type="http://schemas.openxmlformats.org/officeDocument/2006/relationships/slide" Target="slide14.xml"/><Relationship Id="rId4" Type="http://schemas.openxmlformats.org/officeDocument/2006/relationships/slide" Target="slide13.xml"/><Relationship Id="rId9" Type="http://schemas.openxmlformats.org/officeDocument/2006/relationships/slide" Target="slide78.xml"/></Relationships>
</file>

<file path=ppt/slides/_rels/slide5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3.xml"/></Relationships>
</file>

<file path=ppt/slides/_rels/slide5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4.xml"/></Relationships>
</file>

<file path=ppt/slides/_rels/slide5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5.xml"/></Relationships>
</file>

<file path=ppt/slides/_rels/slide5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6.xml"/></Relationships>
</file>

<file path=ppt/slides/_rels/slide5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7.xml"/></Relationships>
</file>

<file path=ppt/slides/_rels/slide5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8.xml"/></Relationships>
</file>

<file path=ppt/slides/_rels/slide5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9.xml"/></Relationships>
</file>

<file path=ppt/slides/_rels/slide5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0.xml"/></Relationships>
</file>

<file path=ppt/slides/_rels/slide5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1.xml"/></Relationships>
</file>

<file path=ppt/slides/_rels/slide5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3.xml"/></Relationships>
</file>

<file path=ppt/slides/_rels/slide6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4.xml"/></Relationships>
</file>

<file path=ppt/slides/_rels/slide6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5.xml"/></Relationships>
</file>

<file path=ppt/slides/_rels/slide6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6.xml"/></Relationships>
</file>

<file path=ppt/slides/_rels/slide6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7.xml"/></Relationships>
</file>

<file path=ppt/slides/_rels/slide6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8.xml"/></Relationships>
</file>

<file path=ppt/slides/_rels/slide6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9.xml"/></Relationships>
</file>

<file path=ppt/slides/_rels/slide6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0.xml"/></Relationships>
</file>

<file path=ppt/slides/_rels/slide6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1.xml"/></Relationships>
</file>

<file path=ppt/slides/_rels/slide6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2.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7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3.xml"/></Relationships>
</file>

<file path=ppt/slides/_rels/slide71.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slideLayout" Target="../slideLayouts/slideLayout2.xml"/><Relationship Id="rId1" Type="http://schemas.openxmlformats.org/officeDocument/2006/relationships/tags" Target="../tags/tag64.xml"/></Relationships>
</file>

<file path=ppt/slides/_rels/slide7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5.xml"/></Relationships>
</file>

<file path=ppt/slides/_rels/slide7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6.xml"/></Relationships>
</file>

<file path=ppt/slides/_rels/slide7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7.xml"/></Relationships>
</file>

<file path=ppt/slides/_rels/slide7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8.xml"/></Relationships>
</file>

<file path=ppt/slides/_rels/slide7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9.xml"/></Relationships>
</file>

<file path=ppt/slides/_rels/slide7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0.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1.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8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2.xml"/></Relationships>
</file>

<file path=ppt/slides/_rels/slide8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3.xml"/></Relationships>
</file>

<file path=ppt/slides/_rels/slide8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4.xml"/></Relationships>
</file>

<file path=ppt/slides/_rels/slide83.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slideLayout" Target="../slideLayouts/slideLayout2.xml"/><Relationship Id="rId1" Type="http://schemas.openxmlformats.org/officeDocument/2006/relationships/tags" Target="../tags/tag75.xml"/></Relationships>
</file>

<file path=ppt/slides/_rels/slide8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6.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zh-CN" sz="3600" b="1" i="0" u="none" strike="noStrike" cap="none" baseline="0">
                <a:solidFill>
                  <a:srgbClr val="FFFFFF"/>
                </a:solidFill>
                <a:effectLst/>
                <a:uFillTx/>
                <a:ea typeface="SimSun"/>
              </a:rPr>
              <a:t>GI 幻灯集 2019</a:t>
            </a:r>
            <a:r>
              <a:rPr sz="3600"/>
              <a:t/>
            </a:r>
            <a:br>
              <a:rPr sz="3600"/>
            </a:br>
            <a:r>
              <a:rPr lang="zh-CN" sz="2800" b="0" i="0" u="none" strike="noStrike" cap="none" baseline="0">
                <a:solidFill>
                  <a:srgbClr val="FFFFFF"/>
                </a:solidFill>
                <a:effectLst/>
                <a:uFillTx/>
                <a:ea typeface="SimSun"/>
              </a:rPr>
              <a:t>摘要选自：</a:t>
            </a:r>
          </a:p>
        </p:txBody>
      </p:sp>
    </p:spTree>
    <p:extLst>
      <p:ext uri="{BB962C8B-B14F-4D97-AF65-F5344CB8AC3E}">
        <p14:creationId xmlns:p14="http://schemas.microsoft.com/office/powerpoint/2010/main" val="1259670736"/>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Placeholder 14"/>
          <p:cNvSpPr>
            <a:spLocks noGrp="1"/>
          </p:cNvSpPr>
          <p:nvPr>
            <p:ph type="body" sz="quarter" idx="11"/>
          </p:nvPr>
        </p:nvSpPr>
        <p:spPr/>
        <p:txBody>
          <a:bodyPr/>
          <a:lstStyle/>
          <a:p>
            <a:r>
              <a:rPr lang="zh-CN" smtClean="0"/>
              <a:t>Hara H, et al. Ann Oncol 2019;30(suppl):abstr SO-007</a:t>
            </a:r>
            <a:endParaRPr lang="zh-CN"/>
          </a:p>
        </p:txBody>
      </p:sp>
      <p:sp>
        <p:nvSpPr>
          <p:cNvPr id="21" name="Rectangle 2"/>
          <p:cNvSpPr>
            <a:spLocks noGrp="1" noChangeArrowheads="1"/>
          </p:cNvSpPr>
          <p:nvPr>
            <p:ph type="title"/>
          </p:nvPr>
        </p:nvSpPr>
        <p:spPr>
          <a:xfrm>
            <a:off x="365124" y="179614"/>
            <a:ext cx="8238945" cy="807720"/>
          </a:xfrm>
        </p:spPr>
        <p:txBody>
          <a:bodyPr/>
          <a:lstStyle/>
          <a:p>
            <a:r>
              <a:rPr lang="zh-CN" sz="1800" b="1" i="0" u="none" strike="noStrike" cap="none" baseline="0" dirty="0">
                <a:solidFill>
                  <a:srgbClr val="043882"/>
                </a:solidFill>
                <a:effectLst/>
                <a:uFillTx/>
                <a:ea typeface="SimSun"/>
              </a:rPr>
              <a:t>SO-007：瑞格非尼 + 纳武单抗用于晚期结直肠癌 (CRC) 或胃癌 (GC) 患者：一项开放性、剂量探索和剂量扩大 1b 期试验（REGONIVO，EPOC1603</a:t>
            </a:r>
            <a:r>
              <a:rPr lang="zh-CN" sz="1800" b="1" i="0" u="none" strike="noStrike" cap="none" baseline="0" dirty="0" smtClean="0">
                <a:solidFill>
                  <a:srgbClr val="043882"/>
                </a:solidFill>
                <a:effectLst/>
                <a:uFillTx/>
                <a:ea typeface="SimSun"/>
              </a:rPr>
              <a:t>）</a:t>
            </a:r>
            <a:r>
              <a:rPr lang="en-GB" altLang="zh-CN" sz="1800" b="1" i="0" u="none" strike="noStrike" cap="none" baseline="0" dirty="0" smtClean="0">
                <a:solidFill>
                  <a:srgbClr val="043882"/>
                </a:solidFill>
                <a:effectLst/>
                <a:uFillTx/>
                <a:ea typeface="SimSun"/>
              </a:rPr>
              <a:t/>
            </a:r>
            <a:br>
              <a:rPr lang="en-GB" altLang="zh-CN" sz="1800" b="1" i="0" u="none" strike="noStrike" cap="none" baseline="0" dirty="0" smtClean="0">
                <a:solidFill>
                  <a:srgbClr val="043882"/>
                </a:solidFill>
                <a:effectLst/>
                <a:uFillTx/>
                <a:ea typeface="SimSun"/>
              </a:rPr>
            </a:br>
            <a:r>
              <a:rPr lang="zh-CN" sz="1800" b="1" i="0" u="none" strike="noStrike" cap="none" baseline="0" dirty="0" smtClean="0">
                <a:solidFill>
                  <a:srgbClr val="043882"/>
                </a:solidFill>
                <a:effectLst/>
                <a:uFillTx/>
                <a:ea typeface="SimSun"/>
              </a:rPr>
              <a:t>– </a:t>
            </a:r>
            <a:r>
              <a:rPr lang="zh-CN" sz="1800" b="1" i="0" u="none" strike="noStrike" cap="none" baseline="0" dirty="0">
                <a:solidFill>
                  <a:srgbClr val="043882"/>
                </a:solidFill>
                <a:effectLst/>
                <a:uFillTx/>
                <a:ea typeface="SimSun"/>
              </a:rPr>
              <a:t>Hara H 等人</a:t>
            </a:r>
          </a:p>
        </p:txBody>
      </p:sp>
      <p:sp>
        <p:nvSpPr>
          <p:cNvPr id="24" name="Rectangle 3"/>
          <p:cNvSpPr>
            <a:spLocks noGrp="1" noChangeArrowheads="1"/>
          </p:cNvSpPr>
          <p:nvPr>
            <p:ph idx="1"/>
          </p:nvPr>
        </p:nvSpPr>
        <p:spPr>
          <a:xfrm>
            <a:off x="365124" y="1254035"/>
            <a:ext cx="8413751" cy="4746172"/>
          </a:xfrm>
        </p:spPr>
        <p:txBody>
          <a:bodyPr/>
          <a:lstStyle/>
          <a:p>
            <a:pPr marL="0" indent="0">
              <a:buNone/>
            </a:pPr>
            <a:r>
              <a:rPr lang="zh-CN" sz="1600" b="1" i="0" u="none" strike="noStrike" cap="none" baseline="0">
                <a:solidFill>
                  <a:srgbClr val="4D4D4D"/>
                </a:solidFill>
                <a:effectLst/>
                <a:uFillTx/>
                <a:ea typeface="SimSun"/>
              </a:rPr>
              <a:t>研究目的</a:t>
            </a:r>
          </a:p>
          <a:p>
            <a:r>
              <a:rPr lang="zh-CN" sz="1600" b="0" i="0" u="none" strike="noStrike" cap="none" baseline="0">
                <a:solidFill>
                  <a:srgbClr val="4D4D4D"/>
                </a:solidFill>
                <a:effectLst/>
                <a:uFillTx/>
                <a:ea typeface="SimSun"/>
              </a:rPr>
              <a:t>研究瑞格非尼 + 纳武单抗用于晚期胃癌或结直肠癌患者的疗效和安全性</a:t>
            </a:r>
          </a:p>
        </p:txBody>
      </p:sp>
      <p:cxnSp>
        <p:nvCxnSpPr>
          <p:cNvPr id="25" name="AutoShape 21"/>
          <p:cNvCxnSpPr>
            <a:cxnSpLocks noChangeShapeType="1"/>
            <a:stCxn id="29" idx="3"/>
            <a:endCxn id="26" idx="1"/>
          </p:cNvCxnSpPr>
          <p:nvPr/>
        </p:nvCxnSpPr>
        <p:spPr bwMode="auto">
          <a:xfrm flipV="1">
            <a:off x="5796736" y="3811608"/>
            <a:ext cx="263621" cy="1"/>
          </a:xfrm>
          <a:prstGeom prst="straightConnector1">
            <a:avLst/>
          </a:prstGeom>
          <a:noFill/>
          <a:ln w="57150">
            <a:solidFill>
              <a:schemeClr val="bg2">
                <a:lumMod val="60000"/>
                <a:lumOff val="40000"/>
              </a:schemeClr>
            </a:solidFill>
            <a:round/>
            <a:tailEnd type="triangle" w="med" len="med"/>
          </a:ln>
        </p:spPr>
      </p:cxnSp>
      <p:sp>
        <p:nvSpPr>
          <p:cNvPr id="26" name="AutoShape 8"/>
          <p:cNvSpPr>
            <a:spLocks noChangeArrowheads="1"/>
          </p:cNvSpPr>
          <p:nvPr/>
        </p:nvSpPr>
        <p:spPr bwMode="auto">
          <a:xfrm>
            <a:off x="6060357" y="3268144"/>
            <a:ext cx="2940198" cy="1086928"/>
          </a:xfrm>
          <a:prstGeom prst="rect">
            <a:avLst/>
          </a:prstGeom>
          <a:solidFill>
            <a:schemeClr val="accent3"/>
          </a:solidFill>
          <a:ln w="9525" algn="ctr">
            <a:noFill/>
            <a:rou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defRPr/>
            </a:pPr>
            <a:r>
              <a:rPr lang="zh-CN" sz="1800" b="0" i="0" u="none" strike="noStrike" cap="none" baseline="0">
                <a:solidFill>
                  <a:srgbClr val="FFFFFF"/>
                </a:solidFill>
                <a:effectLst/>
                <a:uFillTx/>
                <a:ea typeface="SimSun"/>
              </a:rPr>
              <a:t>瑞格非尼 80 mg/天</a:t>
            </a:r>
            <a:r>
              <a:rPr sz="1800"/>
              <a:t/>
            </a:r>
            <a:br>
              <a:rPr sz="1800"/>
            </a:br>
            <a:r>
              <a:rPr lang="zh-CN" sz="1800" b="0" i="0" u="none" strike="noStrike" cap="none" baseline="0">
                <a:solidFill>
                  <a:srgbClr val="FFFFFF"/>
                </a:solidFill>
                <a:effectLst/>
                <a:uFillTx/>
                <a:ea typeface="SimSun"/>
              </a:rPr>
              <a:t>（用药 3 周/停药 1 周）+ </a:t>
            </a:r>
            <a:r>
              <a:rPr sz="1800"/>
              <a:t/>
            </a:r>
            <a:br>
              <a:rPr sz="1800"/>
            </a:br>
            <a:r>
              <a:rPr lang="zh-CN" sz="1800" b="0" i="0" u="none" strike="noStrike" cap="none" baseline="0">
                <a:solidFill>
                  <a:srgbClr val="FFFFFF"/>
                </a:solidFill>
                <a:effectLst/>
                <a:uFillTx/>
                <a:ea typeface="SimSun"/>
              </a:rPr>
              <a:t>纳武单抗 3 mg/kg q2w</a:t>
            </a:r>
          </a:p>
        </p:txBody>
      </p:sp>
      <p:sp>
        <p:nvSpPr>
          <p:cNvPr id="27" name="AutoShape 9"/>
          <p:cNvSpPr>
            <a:spLocks noChangeArrowheads="1"/>
          </p:cNvSpPr>
          <p:nvPr/>
        </p:nvSpPr>
        <p:spPr bwMode="auto">
          <a:xfrm>
            <a:off x="109608" y="3169108"/>
            <a:ext cx="2719434" cy="1285000"/>
          </a:xfrm>
          <a:prstGeom prst="roundRect">
            <a:avLst>
              <a:gd name="adj" fmla="val 0"/>
            </a:avLst>
          </a:prstGeom>
          <a:solidFill>
            <a:schemeClr val="accent1"/>
          </a:solidFill>
          <a:ln w="9525" algn="ctr">
            <a:noFill/>
            <a:round/>
          </a:ln>
        </p:spPr>
        <p:txBody>
          <a:bodyPr wrap="square" lIns="90488" tIns="44450" rIns="90488" bIns="44450">
            <a:spAutoFit/>
          </a:bodyPr>
          <a:lstStyle/>
          <a:p>
            <a:pPr marL="0" marR="0" lvl="0" indent="0" algn="l" defTabSz="892175" rtl="0" eaLnBrk="0" fontAlgn="base" latinLnBrk="0" hangingPunct="0">
              <a:lnSpc>
                <a:spcPct val="100000"/>
              </a:lnSpc>
              <a:spcBef>
                <a:spcPct val="0"/>
              </a:spcBef>
              <a:spcAft>
                <a:spcPct val="30000"/>
              </a:spcAft>
              <a:buClrTx/>
              <a:buSzTx/>
              <a:buFontTx/>
              <a:buNone/>
              <a:defRPr/>
            </a:pPr>
            <a:r>
              <a:rPr lang="zh-CN" sz="1600" b="0" i="0" u="none" strike="noStrike" cap="none" baseline="0">
                <a:solidFill>
                  <a:srgbClr val="FFFFFF"/>
                </a:solidFill>
                <a:effectLst/>
                <a:uFillTx/>
                <a:ea typeface="SimSun"/>
              </a:rPr>
              <a:t>患者关键纳入标准</a:t>
            </a:r>
          </a:p>
          <a:p>
            <a:pPr marL="228600" marR="0" lvl="0" indent="-228600" algn="l" defTabSz="892175" rtl="0" eaLnBrk="0" fontAlgn="base" latinLnBrk="0" hangingPunct="0">
              <a:lnSpc>
                <a:spcPct val="100000"/>
              </a:lnSpc>
              <a:spcBef>
                <a:spcPct val="0"/>
              </a:spcBef>
              <a:spcAft>
                <a:spcPct val="30000"/>
              </a:spcAft>
              <a:buClrTx/>
              <a:buSzTx/>
              <a:buFont typeface="Arial" panose="020B0604020202020204" pitchFamily="34" charset="0"/>
              <a:buChar char="•"/>
              <a:defRPr/>
            </a:pPr>
            <a:r>
              <a:rPr lang="zh-CN" sz="1600" b="0" i="0" u="none" strike="noStrike" cap="none" baseline="0">
                <a:solidFill>
                  <a:srgbClr val="FFFFFF"/>
                </a:solidFill>
                <a:effectLst/>
                <a:uFillTx/>
                <a:ea typeface="SimSun"/>
              </a:rPr>
              <a:t>晚期胃癌或结直肠癌</a:t>
            </a:r>
          </a:p>
          <a:p>
            <a:pPr marL="228600" marR="0" lvl="0" indent="-228600" algn="l" defTabSz="892175" rtl="0" eaLnBrk="0" fontAlgn="base" latinLnBrk="0" hangingPunct="0">
              <a:lnSpc>
                <a:spcPct val="100000"/>
              </a:lnSpc>
              <a:spcBef>
                <a:spcPct val="0"/>
              </a:spcBef>
              <a:spcAft>
                <a:spcPct val="30000"/>
              </a:spcAft>
              <a:buClrTx/>
              <a:buSzTx/>
              <a:buFont typeface="Arial" panose="020B0604020202020204" pitchFamily="34" charset="0"/>
              <a:buChar char="•"/>
              <a:defRPr/>
            </a:pPr>
            <a:r>
              <a:rPr lang="zh-CN" sz="1600" b="0" i="0" u="none" strike="noStrike" cap="none" baseline="0">
                <a:solidFill>
                  <a:srgbClr val="FFFFFF"/>
                </a:solidFill>
                <a:effectLst/>
                <a:uFillTx/>
                <a:ea typeface="SimSun"/>
              </a:rPr>
              <a:t>既往接受过治疗</a:t>
            </a:r>
          </a:p>
          <a:p>
            <a:pPr marL="0" marR="0" lvl="0" indent="0" algn="l" defTabSz="892175" rtl="0" eaLnBrk="0" fontAlgn="base" latinLnBrk="0" hangingPunct="0">
              <a:lnSpc>
                <a:spcPct val="100000"/>
              </a:lnSpc>
              <a:spcBef>
                <a:spcPct val="0"/>
              </a:spcBef>
              <a:spcAft>
                <a:spcPct val="30000"/>
              </a:spcAft>
              <a:buClrTx/>
              <a:buSzTx/>
              <a:buFontTx/>
              <a:buNone/>
              <a:defRPr/>
            </a:pPr>
            <a:r>
              <a:rPr lang="zh-CN" sz="1600" b="0" i="0" u="none" strike="noStrike" cap="none" baseline="0">
                <a:solidFill>
                  <a:srgbClr val="FFFFFF"/>
                </a:solidFill>
                <a:effectLst/>
                <a:uFillTx/>
                <a:ea typeface="SimSun"/>
              </a:rPr>
              <a:t>(n=50)</a:t>
            </a:r>
          </a:p>
        </p:txBody>
      </p:sp>
      <p:sp>
        <p:nvSpPr>
          <p:cNvPr id="29" name="AutoShape 12"/>
          <p:cNvSpPr>
            <a:spLocks noChangeArrowheads="1"/>
          </p:cNvSpPr>
          <p:nvPr/>
        </p:nvSpPr>
        <p:spPr bwMode="auto">
          <a:xfrm>
            <a:off x="3103801" y="2933975"/>
            <a:ext cx="2692935" cy="1755267"/>
          </a:xfrm>
          <a:prstGeom prst="rect">
            <a:avLst/>
          </a:prstGeom>
          <a:solidFill>
            <a:schemeClr val="accent2"/>
          </a:solidFill>
          <a:ln w="9525" algn="ctr">
            <a:noFill/>
            <a:rou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defRPr/>
            </a:pPr>
            <a:r>
              <a:rPr lang="zh-CN" sz="1800" b="0" i="0" u="none" strike="noStrike" cap="none" baseline="0">
                <a:solidFill>
                  <a:srgbClr val="4D4D4D"/>
                </a:solidFill>
                <a:effectLst/>
                <a:uFillTx/>
                <a:ea typeface="SimSun"/>
              </a:rPr>
              <a:t>3+3 设计 </a:t>
            </a:r>
          </a:p>
          <a:p>
            <a:pPr marL="0" marR="0" lvl="0" indent="0" algn="ctr" defTabSz="892175" rtl="0" eaLnBrk="0" fontAlgn="base" latinLnBrk="0" hangingPunct="0">
              <a:lnSpc>
                <a:spcPct val="100000"/>
              </a:lnSpc>
              <a:spcBef>
                <a:spcPct val="0"/>
              </a:spcBef>
              <a:spcAft>
                <a:spcPct val="0"/>
              </a:spcAft>
              <a:buClrTx/>
              <a:buSzTx/>
              <a:buFontTx/>
              <a:buNone/>
              <a:defRPr/>
            </a:pPr>
            <a:r>
              <a:rPr lang="zh-CN" sz="1800" b="0" i="0" u="none" strike="noStrike" cap="none" baseline="0">
                <a:solidFill>
                  <a:srgbClr val="4D4D4D"/>
                </a:solidFill>
                <a:effectLst/>
                <a:uFillTx/>
                <a:ea typeface="SimSun"/>
              </a:rPr>
              <a:t>瑞格非尼 </a:t>
            </a:r>
          </a:p>
          <a:p>
            <a:pPr marL="0" marR="0" lvl="0" indent="0" algn="ctr" defTabSz="892175" rtl="0" eaLnBrk="0" fontAlgn="base" latinLnBrk="0" hangingPunct="0">
              <a:lnSpc>
                <a:spcPct val="100000"/>
              </a:lnSpc>
              <a:spcBef>
                <a:spcPct val="0"/>
              </a:spcBef>
              <a:spcAft>
                <a:spcPct val="0"/>
              </a:spcAft>
              <a:buClrTx/>
              <a:buSzTx/>
              <a:buFontTx/>
              <a:buNone/>
              <a:defRPr/>
            </a:pPr>
            <a:r>
              <a:rPr lang="zh-CN" sz="1800" b="0" i="0" u="none" strike="noStrike" cap="none" baseline="0">
                <a:solidFill>
                  <a:srgbClr val="4D4D4D"/>
                </a:solidFill>
                <a:effectLst/>
                <a:uFillTx/>
                <a:ea typeface="SimSun"/>
              </a:rPr>
              <a:t>80–160 mg/天</a:t>
            </a:r>
            <a:r>
              <a:rPr sz="1800"/>
              <a:t/>
            </a:r>
            <a:br>
              <a:rPr sz="1800"/>
            </a:br>
            <a:r>
              <a:rPr lang="zh-CN" sz="1800" b="0" i="0" u="none" strike="noStrike" cap="none" baseline="0">
                <a:solidFill>
                  <a:srgbClr val="4D4D4D"/>
                </a:solidFill>
                <a:effectLst/>
                <a:uFillTx/>
                <a:ea typeface="SimSun"/>
              </a:rPr>
              <a:t>（用药 3 周/停药 1 周）+ </a:t>
            </a:r>
            <a:r>
              <a:rPr sz="1800"/>
              <a:t/>
            </a:r>
            <a:br>
              <a:rPr sz="1800"/>
            </a:br>
            <a:r>
              <a:rPr lang="zh-CN" sz="1800" b="0" i="0" u="none" strike="noStrike" cap="none" baseline="0">
                <a:solidFill>
                  <a:srgbClr val="4D4D4D"/>
                </a:solidFill>
                <a:effectLst/>
                <a:uFillTx/>
                <a:ea typeface="SimSun"/>
              </a:rPr>
              <a:t>纳武单抗 3 mg/kg q2w</a:t>
            </a:r>
          </a:p>
        </p:txBody>
      </p:sp>
      <p:cxnSp>
        <p:nvCxnSpPr>
          <p:cNvPr id="30" name="AutoShape 21"/>
          <p:cNvCxnSpPr>
            <a:cxnSpLocks noChangeShapeType="1"/>
            <a:stCxn id="27" idx="3"/>
            <a:endCxn id="29" idx="1"/>
          </p:cNvCxnSpPr>
          <p:nvPr/>
        </p:nvCxnSpPr>
        <p:spPr bwMode="auto">
          <a:xfrm>
            <a:off x="2829042" y="3811608"/>
            <a:ext cx="274759" cy="1"/>
          </a:xfrm>
          <a:prstGeom prst="straightConnector1">
            <a:avLst/>
          </a:prstGeom>
          <a:noFill/>
          <a:ln w="57150">
            <a:solidFill>
              <a:schemeClr val="bg2">
                <a:lumMod val="60000"/>
                <a:lumOff val="40000"/>
              </a:schemeClr>
            </a:solidFill>
            <a:round/>
            <a:tailEnd type="triangle" w="med" len="med"/>
          </a:ln>
        </p:spPr>
      </p:cxnSp>
      <p:sp>
        <p:nvSpPr>
          <p:cNvPr id="32" name="TextBox 31"/>
          <p:cNvSpPr txBox="1"/>
          <p:nvPr/>
        </p:nvSpPr>
        <p:spPr>
          <a:xfrm>
            <a:off x="3901080" y="2320116"/>
            <a:ext cx="1098377" cy="366126"/>
          </a:xfrm>
          <a:prstGeom prst="rect">
            <a:avLst/>
          </a:prstGeom>
          <a:noFill/>
        </p:spPr>
        <p:txBody>
          <a:bodyPr wrap="none" rtlCol="0">
            <a:spAutoFit/>
          </a:bodyPr>
          <a:lstStyle/>
          <a:p>
            <a:pPr algn="ctr"/>
            <a:r>
              <a:rPr lang="zh-CN" sz="1800" b="0" i="0" u="none" strike="noStrike" cap="none" baseline="0" dirty="0">
                <a:solidFill>
                  <a:srgbClr val="4D4D4D"/>
                </a:solidFill>
                <a:effectLst/>
                <a:uFillTx/>
                <a:ea typeface="SimSun"/>
              </a:rPr>
              <a:t>剂量递增</a:t>
            </a:r>
          </a:p>
        </p:txBody>
      </p:sp>
      <p:sp>
        <p:nvSpPr>
          <p:cNvPr id="33" name="TextBox 32"/>
          <p:cNvSpPr txBox="1"/>
          <p:nvPr/>
        </p:nvSpPr>
        <p:spPr>
          <a:xfrm>
            <a:off x="6981268" y="2320116"/>
            <a:ext cx="1098377" cy="366126"/>
          </a:xfrm>
          <a:prstGeom prst="rect">
            <a:avLst/>
          </a:prstGeom>
          <a:noFill/>
        </p:spPr>
        <p:txBody>
          <a:bodyPr wrap="none" rtlCol="0">
            <a:spAutoFit/>
          </a:bodyPr>
          <a:lstStyle/>
          <a:p>
            <a:pPr algn="ctr"/>
            <a:r>
              <a:rPr lang="zh-CN" sz="1800" b="0" i="0" u="none" strike="noStrike" cap="none" baseline="0" dirty="0">
                <a:solidFill>
                  <a:srgbClr val="4D4D4D"/>
                </a:solidFill>
                <a:effectLst/>
                <a:uFillTx/>
                <a:ea typeface="SimSun"/>
              </a:rPr>
              <a:t>剂量扩大</a:t>
            </a:r>
          </a:p>
        </p:txBody>
      </p:sp>
      <p:sp>
        <p:nvSpPr>
          <p:cNvPr id="34" name="Rectangle 9"/>
          <p:cNvSpPr txBox="1">
            <a:spLocks noChangeArrowheads="1"/>
          </p:cNvSpPr>
          <p:nvPr/>
        </p:nvSpPr>
        <p:spPr bwMode="auto">
          <a:xfrm>
            <a:off x="365124" y="5040245"/>
            <a:ext cx="4130676" cy="9146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ct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ct val="0"/>
              </a:spcBef>
              <a:spcAft>
                <a:spcPts val="400"/>
              </a:spcAft>
              <a:buClr>
                <a:schemeClr val="bg1"/>
              </a:buClr>
              <a:buChar char="–"/>
              <a:defRPr sz="1600">
                <a:solidFill>
                  <a:srgbClr val="4D4D4D"/>
                </a:solidFill>
                <a:latin typeface="+mn-lt"/>
                <a:cs typeface="+mn-cs"/>
              </a:defRPr>
            </a:lvl2pPr>
            <a:lvl3pPr marL="812800" indent="-249238" algn="l" rtl="0" fontAlgn="base">
              <a:spcBef>
                <a:spcPct val="0"/>
              </a:spcBef>
              <a:spcAft>
                <a:spcPts val="400"/>
              </a:spcAft>
              <a:buClr>
                <a:schemeClr val="bg1"/>
              </a:buClr>
              <a:buChar char="•"/>
              <a:defRPr sz="1600">
                <a:solidFill>
                  <a:srgbClr val="4D4D4D"/>
                </a:solidFill>
                <a:latin typeface="+mn-lt"/>
                <a:cs typeface="+mn-cs"/>
              </a:defRPr>
            </a:lvl3pPr>
            <a:lvl4pPr marL="1101725" indent="-287338" algn="l" rtl="0" fontAlgn="base">
              <a:spcBef>
                <a:spcPct val="0"/>
              </a:spcBef>
              <a:spcAft>
                <a:spcPts val="400"/>
              </a:spcAft>
              <a:buClr>
                <a:schemeClr val="bg1"/>
              </a:buClr>
              <a:buChar char="–"/>
              <a:defRPr sz="1600">
                <a:solidFill>
                  <a:srgbClr val="4D4D4D"/>
                </a:solidFill>
                <a:latin typeface="+mn-lt"/>
                <a:cs typeface="+mn-cs"/>
              </a:defRPr>
            </a:lvl4pPr>
            <a:lvl5pPr marL="1390650" indent="-287338" algn="l" rtl="0" fontAlgn="base">
              <a:spcBef>
                <a:spcPct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ct val="0"/>
              </a:spcBef>
              <a:spcAft>
                <a:spcPts val="400"/>
              </a:spcAft>
              <a:buClr>
                <a:srgbClr val="043882"/>
              </a:buClr>
              <a:buSzPct val="110000"/>
              <a:buFontTx/>
              <a:buNone/>
              <a:defRPr/>
            </a:pPr>
            <a:r>
              <a:rPr lang="zh-CN" sz="1600" b="1" i="0" u="none" strike="noStrike" cap="none" baseline="0">
                <a:solidFill>
                  <a:srgbClr val="A0A0A0"/>
                </a:solidFill>
                <a:effectLst/>
                <a:uFillTx/>
                <a:ea typeface="SimSun"/>
              </a:rPr>
              <a:t>主要终点</a:t>
            </a:r>
          </a:p>
          <a:p>
            <a:pPr marL="250825" marR="0" lvl="0" indent="-250825" algn="l" defTabSz="914400" rtl="0" eaLnBrk="1" fontAlgn="base" latinLnBrk="0" hangingPunct="1">
              <a:lnSpc>
                <a:spcPct val="100000"/>
              </a:lnSpc>
              <a:spcBef>
                <a:spcPct val="0"/>
              </a:spcBef>
              <a:spcAft>
                <a:spcPts val="400"/>
              </a:spcAft>
              <a:buClr>
                <a:srgbClr val="043882"/>
              </a:buClr>
              <a:buSzPct val="110000"/>
              <a:buFontTx/>
              <a:buChar char="•"/>
              <a:defRPr/>
            </a:pPr>
            <a:r>
              <a:rPr lang="zh-CN" sz="1600" b="0" i="0" u="none" strike="noStrike" cap="none" baseline="0">
                <a:solidFill>
                  <a:srgbClr val="4D4D4D"/>
                </a:solidFill>
                <a:effectLst/>
                <a:uFillTx/>
                <a:ea typeface="SimSun"/>
              </a:rPr>
              <a:t>DLT</a:t>
            </a:r>
          </a:p>
          <a:p>
            <a:pPr marL="0" marR="0" lvl="0" indent="0" algn="l" defTabSz="914400" rtl="0" eaLnBrk="1" fontAlgn="base" latinLnBrk="0" hangingPunct="1">
              <a:lnSpc>
                <a:spcPct val="100000"/>
              </a:lnSpc>
              <a:spcBef>
                <a:spcPct val="0"/>
              </a:spcBef>
              <a:spcAft>
                <a:spcPts val="400"/>
              </a:spcAft>
              <a:buClr>
                <a:srgbClr val="043882"/>
              </a:buClr>
              <a:buSzPct val="110000"/>
              <a:buFontTx/>
              <a:buNone/>
              <a:defRPr/>
            </a:pPr>
            <a:endParaRPr kumimoji="0" lang="en-US" sz="1600" b="0" i="0" u="none" strike="noStrike" kern="1200" cap="none" spc="0" normalizeH="0" baseline="0" noProof="0">
              <a:ln>
                <a:noFill/>
              </a:ln>
              <a:solidFill>
                <a:srgbClr val="4D4D4D"/>
              </a:solidFill>
              <a:effectLst/>
              <a:uLnTx/>
              <a:uFillTx/>
              <a:latin typeface="Arial"/>
              <a:ea typeface="+mn-ea"/>
              <a:cs typeface="Arial"/>
            </a:endParaRPr>
          </a:p>
        </p:txBody>
      </p:sp>
      <p:sp>
        <p:nvSpPr>
          <p:cNvPr id="35" name="Content Placeholder 26"/>
          <p:cNvSpPr txBox="1"/>
          <p:nvPr/>
        </p:nvSpPr>
        <p:spPr>
          <a:xfrm>
            <a:off x="4278313" y="5040245"/>
            <a:ext cx="4495800" cy="985008"/>
          </a:xfrm>
          <a:prstGeom prst="rect">
            <a:avLst/>
          </a:prstGeom>
        </p:spPr>
        <p:txBody>
          <a:bodyPr/>
          <a:lstStyle>
            <a:lvl1pPr marL="250825" indent="-250825" algn="l" rtl="0" fontAlgn="base">
              <a:spcBef>
                <a:spcPct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ct val="0"/>
              </a:spcBef>
              <a:spcAft>
                <a:spcPts val="400"/>
              </a:spcAft>
              <a:buClr>
                <a:schemeClr val="bg1"/>
              </a:buClr>
              <a:buChar char="–"/>
              <a:defRPr sz="1600">
                <a:solidFill>
                  <a:srgbClr val="4D4D4D"/>
                </a:solidFill>
                <a:latin typeface="+mn-lt"/>
                <a:cs typeface="+mn-cs"/>
              </a:defRPr>
            </a:lvl2pPr>
            <a:lvl3pPr marL="812800" indent="-249238" algn="l" rtl="0" fontAlgn="base">
              <a:spcBef>
                <a:spcPct val="0"/>
              </a:spcBef>
              <a:spcAft>
                <a:spcPts val="400"/>
              </a:spcAft>
              <a:buClr>
                <a:schemeClr val="bg1"/>
              </a:buClr>
              <a:buChar char="•"/>
              <a:defRPr sz="1600">
                <a:solidFill>
                  <a:srgbClr val="4D4D4D"/>
                </a:solidFill>
                <a:latin typeface="+mn-lt"/>
                <a:cs typeface="+mn-cs"/>
              </a:defRPr>
            </a:lvl3pPr>
            <a:lvl4pPr marL="1101725" indent="-287338" algn="l" rtl="0" fontAlgn="base">
              <a:spcBef>
                <a:spcPct val="0"/>
              </a:spcBef>
              <a:spcAft>
                <a:spcPts val="400"/>
              </a:spcAft>
              <a:buClr>
                <a:schemeClr val="bg1"/>
              </a:buClr>
              <a:buChar char="–"/>
              <a:defRPr sz="1600">
                <a:solidFill>
                  <a:srgbClr val="4D4D4D"/>
                </a:solidFill>
                <a:latin typeface="+mn-lt"/>
                <a:cs typeface="+mn-cs"/>
              </a:defRPr>
            </a:lvl4pPr>
            <a:lvl5pPr marL="1390650" indent="-287338" algn="l" rtl="0" fontAlgn="base">
              <a:spcBef>
                <a:spcPct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ct val="0"/>
              </a:spcBef>
              <a:spcAft>
                <a:spcPts val="400"/>
              </a:spcAft>
              <a:buClr>
                <a:srgbClr val="043882"/>
              </a:buClr>
              <a:buSzPct val="110000"/>
              <a:buFontTx/>
              <a:buNone/>
              <a:defRPr/>
            </a:pPr>
            <a:r>
              <a:rPr lang="zh-CN" sz="1600" b="1" i="0" u="none" strike="noStrike" cap="none" baseline="0">
                <a:solidFill>
                  <a:srgbClr val="A0A0A0"/>
                </a:solidFill>
                <a:effectLst/>
                <a:uFillTx/>
                <a:ea typeface="SimSun"/>
              </a:rPr>
              <a:t>次要终点</a:t>
            </a:r>
          </a:p>
          <a:p>
            <a:pPr lvl="0">
              <a:buClr>
                <a:srgbClr val="043882"/>
              </a:buClr>
              <a:defRPr/>
            </a:pPr>
            <a:r>
              <a:rPr lang="zh-CN" sz="1600" b="0" i="0" u="none" strike="noStrike" cap="none" baseline="0">
                <a:solidFill>
                  <a:srgbClr val="4D4D4D"/>
                </a:solidFill>
                <a:effectLst/>
                <a:uFillTx/>
                <a:ea typeface="SimSun"/>
              </a:rPr>
              <a:t>根据 PD-L1 和 TMB 的 PFS</a:t>
            </a:r>
          </a:p>
        </p:txBody>
      </p:sp>
    </p:spTree>
    <p:custDataLst>
      <p:tags r:id="rId1"/>
    </p:custDataLst>
    <p:extLst>
      <p:ext uri="{BB962C8B-B14F-4D97-AF65-F5344CB8AC3E}">
        <p14:creationId xmlns:p14="http://schemas.microsoft.com/office/powerpoint/2010/main" val="2686776289"/>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zh-CN" sz="1800" b="1" i="0" u="none" strike="noStrike" cap="none" baseline="0" dirty="0">
                <a:solidFill>
                  <a:srgbClr val="043882"/>
                </a:solidFill>
                <a:effectLst/>
                <a:uFillTx/>
                <a:ea typeface="SimSun"/>
              </a:rPr>
              <a:t>SO-007：瑞格非尼 + 纳武单抗用于晚期结直肠癌 (CRC) 或胃癌 (GC) 患者：一项开放性、剂量探索和剂量扩大 1b 期试验（REGONIVO，EPOC1603</a:t>
            </a:r>
            <a:r>
              <a:rPr lang="zh-CN" sz="1800" b="1" i="0" u="none" strike="noStrike" cap="none" baseline="0" dirty="0" smtClean="0">
                <a:solidFill>
                  <a:srgbClr val="043882"/>
                </a:solidFill>
                <a:effectLst/>
                <a:uFillTx/>
                <a:ea typeface="SimSun"/>
              </a:rPr>
              <a:t>）</a:t>
            </a:r>
            <a:r>
              <a:rPr lang="en-GB" altLang="zh-CN" sz="1800" b="1" i="0" u="none" strike="noStrike" cap="none" baseline="0" dirty="0" smtClean="0">
                <a:solidFill>
                  <a:srgbClr val="043882"/>
                </a:solidFill>
                <a:effectLst/>
                <a:uFillTx/>
                <a:ea typeface="SimSun"/>
              </a:rPr>
              <a:t/>
            </a:r>
            <a:br>
              <a:rPr lang="en-GB" altLang="zh-CN" sz="1800" b="1" i="0" u="none" strike="noStrike" cap="none" baseline="0" dirty="0" smtClean="0">
                <a:solidFill>
                  <a:srgbClr val="043882"/>
                </a:solidFill>
                <a:effectLst/>
                <a:uFillTx/>
                <a:ea typeface="SimSun"/>
              </a:rPr>
            </a:br>
            <a:r>
              <a:rPr lang="zh-CN" sz="1800" b="1" i="0" u="none" strike="noStrike" cap="none" baseline="0" dirty="0" smtClean="0">
                <a:solidFill>
                  <a:srgbClr val="043882"/>
                </a:solidFill>
                <a:effectLst/>
                <a:uFillTx/>
                <a:ea typeface="SimSun"/>
              </a:rPr>
              <a:t>– </a:t>
            </a:r>
            <a:r>
              <a:rPr lang="zh-CN" sz="1800" b="1" i="0" u="none" strike="noStrike" cap="none" baseline="0" dirty="0">
                <a:solidFill>
                  <a:srgbClr val="043882"/>
                </a:solidFill>
                <a:effectLst/>
                <a:uFillTx/>
                <a:ea typeface="SimSun"/>
              </a:rPr>
              <a:t>Hara H 等人</a:t>
            </a:r>
          </a:p>
        </p:txBody>
      </p:sp>
      <p:sp>
        <p:nvSpPr>
          <p:cNvPr id="5123" name="Rectangle 3"/>
          <p:cNvSpPr>
            <a:spLocks noGrp="1" noChangeArrowheads="1"/>
          </p:cNvSpPr>
          <p:nvPr>
            <p:ph idx="1"/>
          </p:nvPr>
        </p:nvSpPr>
        <p:spPr/>
        <p:txBody>
          <a:bodyPr/>
          <a:lstStyle/>
          <a:p>
            <a:pPr marL="0" indent="0">
              <a:buNone/>
            </a:pPr>
            <a:r>
              <a:rPr lang="zh-CN" sz="1600" b="1" i="0" u="none" strike="noStrike" cap="none" baseline="0">
                <a:solidFill>
                  <a:srgbClr val="4D4D4D"/>
                </a:solidFill>
                <a:effectLst/>
                <a:uFillTx/>
                <a:ea typeface="SimSun"/>
              </a:rPr>
              <a:t>关键结果</a:t>
            </a:r>
          </a:p>
          <a:p>
            <a:pPr marL="0" indent="0">
              <a:buNone/>
            </a:pPr>
            <a:endParaRPr lang="en-GB"/>
          </a:p>
        </p:txBody>
      </p:sp>
      <p:sp>
        <p:nvSpPr>
          <p:cNvPr id="15" name="Text Placeholder 14"/>
          <p:cNvSpPr>
            <a:spLocks noGrp="1"/>
          </p:cNvSpPr>
          <p:nvPr>
            <p:ph type="body" sz="quarter" idx="11"/>
          </p:nvPr>
        </p:nvSpPr>
        <p:spPr>
          <a:xfrm>
            <a:off x="4495800" y="6096000"/>
            <a:ext cx="4283075" cy="487363"/>
          </a:xfrm>
        </p:spPr>
        <p:txBody>
          <a:bodyPr/>
          <a:lstStyle/>
          <a:p>
            <a:r>
              <a:rPr lang="zh-CN" sz="1200" b="0" i="0" u="none" strike="noStrike" cap="none" baseline="0">
                <a:solidFill>
                  <a:srgbClr val="4D4D4D"/>
                </a:solidFill>
                <a:effectLst/>
                <a:uFillTx/>
                <a:ea typeface="SimSun"/>
              </a:rPr>
              <a:t>Hara H, et al. Ann Oncol 2019;30(suppl):abstr SO-007</a:t>
            </a:r>
          </a:p>
        </p:txBody>
      </p:sp>
      <p:sp>
        <p:nvSpPr>
          <p:cNvPr id="7" name="TextBox 6">
            <a:extLst>
              <a:ext uri="{FF2B5EF4-FFF2-40B4-BE49-F238E27FC236}">
                <a16:creationId xmlns:a16="http://schemas.microsoft.com/office/drawing/2014/main" id="{93106F7E-1615-485E-9864-1FDCC752AC4C}"/>
              </a:ext>
            </a:extLst>
          </p:cNvPr>
          <p:cNvSpPr txBox="1"/>
          <p:nvPr/>
        </p:nvSpPr>
        <p:spPr>
          <a:xfrm>
            <a:off x="2353845" y="1586649"/>
            <a:ext cx="589869" cy="335615"/>
          </a:xfrm>
          <a:prstGeom prst="rect">
            <a:avLst/>
          </a:prstGeom>
          <a:noFill/>
        </p:spPr>
        <p:txBody>
          <a:bodyPr wrap="none" rtlCol="0">
            <a:spAutoFit/>
          </a:bodyPr>
          <a:lstStyle/>
          <a:p>
            <a:pPr algn="ctr"/>
            <a:r>
              <a:rPr lang="zh-CN" sz="1600" b="1" i="0" u="none" strike="noStrike" cap="none" baseline="0">
                <a:solidFill>
                  <a:srgbClr val="4D4D4D"/>
                </a:solidFill>
                <a:effectLst/>
                <a:uFillTx/>
                <a:ea typeface="SimSun"/>
              </a:rPr>
              <a:t>胃癌</a:t>
            </a:r>
          </a:p>
        </p:txBody>
      </p:sp>
      <p:sp>
        <p:nvSpPr>
          <p:cNvPr id="8" name="TextBox 7">
            <a:extLst>
              <a:ext uri="{FF2B5EF4-FFF2-40B4-BE49-F238E27FC236}">
                <a16:creationId xmlns:a16="http://schemas.microsoft.com/office/drawing/2014/main" id="{63A73CF4-7BA2-4AB2-BACC-90CB16F006C0}"/>
              </a:ext>
            </a:extLst>
          </p:cNvPr>
          <p:cNvSpPr txBox="1"/>
          <p:nvPr/>
        </p:nvSpPr>
        <p:spPr>
          <a:xfrm>
            <a:off x="6515346" y="1586649"/>
            <a:ext cx="996676" cy="335615"/>
          </a:xfrm>
          <a:prstGeom prst="rect">
            <a:avLst/>
          </a:prstGeom>
          <a:noFill/>
        </p:spPr>
        <p:txBody>
          <a:bodyPr wrap="none" rtlCol="0">
            <a:spAutoFit/>
          </a:bodyPr>
          <a:lstStyle/>
          <a:p>
            <a:pPr algn="ctr"/>
            <a:r>
              <a:rPr lang="zh-CN" sz="1600" b="1" i="0" u="none" strike="noStrike" cap="none" baseline="0">
                <a:solidFill>
                  <a:srgbClr val="4D4D4D"/>
                </a:solidFill>
                <a:effectLst/>
                <a:uFillTx/>
                <a:ea typeface="SimSun"/>
              </a:rPr>
              <a:t>结直肠癌</a:t>
            </a:r>
          </a:p>
        </p:txBody>
      </p:sp>
      <p:grpSp>
        <p:nvGrpSpPr>
          <p:cNvPr id="9" name="Group 8">
            <a:extLst>
              <a:ext uri="{FF2B5EF4-FFF2-40B4-BE49-F238E27FC236}">
                <a16:creationId xmlns:a16="http://schemas.microsoft.com/office/drawing/2014/main" id="{7D244427-0686-4BE3-9A1F-EFC4AFCE64C4}"/>
              </a:ext>
            </a:extLst>
          </p:cNvPr>
          <p:cNvGrpSpPr/>
          <p:nvPr/>
        </p:nvGrpSpPr>
        <p:grpSpPr>
          <a:xfrm>
            <a:off x="153889" y="1877047"/>
            <a:ext cx="8777407" cy="3851475"/>
            <a:chOff x="96737" y="1534137"/>
            <a:chExt cx="8777407" cy="3851475"/>
          </a:xfrm>
        </p:grpSpPr>
        <p:cxnSp>
          <p:nvCxnSpPr>
            <p:cNvPr id="10" name="Straight Connector 9">
              <a:extLst>
                <a:ext uri="{FF2B5EF4-FFF2-40B4-BE49-F238E27FC236}">
                  <a16:creationId xmlns:a16="http://schemas.microsoft.com/office/drawing/2014/main" id="{C4FBE2F4-EF7E-4882-8AF1-0FECAC5E9552}"/>
                </a:ext>
              </a:extLst>
            </p:cNvPr>
            <p:cNvCxnSpPr/>
            <p:nvPr/>
          </p:nvCxnSpPr>
          <p:spPr>
            <a:xfrm>
              <a:off x="1146343" y="1920937"/>
              <a:ext cx="230910" cy="0"/>
            </a:xfrm>
            <a:prstGeom prst="line">
              <a:avLst/>
            </a:prstGeom>
            <a:noFill/>
            <a:ln w="25400" cap="flat">
              <a:solidFill>
                <a:schemeClr val="accent2"/>
              </a:solidFill>
              <a:prstDash val="solid"/>
              <a:miter/>
            </a:ln>
          </p:spPr>
        </p:cxnSp>
        <p:cxnSp>
          <p:nvCxnSpPr>
            <p:cNvPr id="11" name="Straight Connector 10">
              <a:extLst>
                <a:ext uri="{FF2B5EF4-FFF2-40B4-BE49-F238E27FC236}">
                  <a16:creationId xmlns:a16="http://schemas.microsoft.com/office/drawing/2014/main" id="{B1232E7B-0E55-42F9-A1AB-2323C5450532}"/>
                </a:ext>
              </a:extLst>
            </p:cNvPr>
            <p:cNvCxnSpPr/>
            <p:nvPr/>
          </p:nvCxnSpPr>
          <p:spPr>
            <a:xfrm>
              <a:off x="1146343" y="1694076"/>
              <a:ext cx="230910" cy="0"/>
            </a:xfrm>
            <a:prstGeom prst="line">
              <a:avLst/>
            </a:prstGeom>
            <a:noFill/>
            <a:ln w="25400" cap="flat">
              <a:solidFill>
                <a:schemeClr val="accent3"/>
              </a:solidFill>
              <a:prstDash val="solid"/>
              <a:miter/>
            </a:ln>
          </p:spPr>
        </p:cxnSp>
        <p:sp>
          <p:nvSpPr>
            <p:cNvPr id="12" name="TextBox 11">
              <a:extLst>
                <a:ext uri="{FF2B5EF4-FFF2-40B4-BE49-F238E27FC236}">
                  <a16:creationId xmlns:a16="http://schemas.microsoft.com/office/drawing/2014/main" id="{530C53C1-EBFE-4F1F-AFF4-29B2ACFF7902}"/>
                </a:ext>
              </a:extLst>
            </p:cNvPr>
            <p:cNvSpPr txBox="1"/>
            <p:nvPr/>
          </p:nvSpPr>
          <p:spPr>
            <a:xfrm>
              <a:off x="1377253" y="1534137"/>
              <a:ext cx="2851141" cy="530882"/>
            </a:xfrm>
            <a:prstGeom prst="rect">
              <a:avLst/>
            </a:prstGeom>
            <a:noFill/>
          </p:spPr>
          <p:txBody>
            <a:bodyPr wrap="none" rtlCol="0">
              <a:spAutoFit/>
            </a:bodyPr>
            <a:lstStyle/>
            <a:p>
              <a:pPr>
                <a:lnSpc>
                  <a:spcPct val="120000"/>
                </a:lnSpc>
              </a:pPr>
              <a:r>
                <a:rPr lang="zh-CN" sz="1200" b="0" i="0" u="none" strike="noStrike" cap="none" baseline="0">
                  <a:solidFill>
                    <a:srgbClr val="4D4D4D"/>
                  </a:solidFill>
                  <a:effectLst/>
                  <a:uFillTx/>
                  <a:ea typeface="SimSun"/>
                </a:rPr>
                <a:t>PD-L1 CPS ≥1 (n=10)：mPFS 8.6 个月</a:t>
              </a:r>
            </a:p>
            <a:p>
              <a:pPr>
                <a:lnSpc>
                  <a:spcPct val="120000"/>
                </a:lnSpc>
              </a:pPr>
              <a:r>
                <a:rPr lang="zh-CN" sz="1200" b="0" i="0" u="none" strike="noStrike" cap="none" baseline="0">
                  <a:solidFill>
                    <a:srgbClr val="4D4D4D"/>
                  </a:solidFill>
                  <a:effectLst/>
                  <a:uFillTx/>
                  <a:ea typeface="SimSun"/>
                </a:rPr>
                <a:t>PD-L1 CPS &lt;1 (n=12)：mPFS 2.9 个月</a:t>
              </a:r>
            </a:p>
          </p:txBody>
        </p:sp>
        <p:sp>
          <p:nvSpPr>
            <p:cNvPr id="13" name="TextBox 12">
              <a:extLst>
                <a:ext uri="{FF2B5EF4-FFF2-40B4-BE49-F238E27FC236}">
                  <a16:creationId xmlns:a16="http://schemas.microsoft.com/office/drawing/2014/main" id="{8F31278A-C392-47B4-83A2-A656F9F60D9A}"/>
                </a:ext>
              </a:extLst>
            </p:cNvPr>
            <p:cNvSpPr txBox="1"/>
            <p:nvPr/>
          </p:nvSpPr>
          <p:spPr>
            <a:xfrm>
              <a:off x="1825292" y="1979527"/>
              <a:ext cx="2061364" cy="274594"/>
            </a:xfrm>
            <a:prstGeom prst="rect">
              <a:avLst/>
            </a:prstGeom>
            <a:noFill/>
          </p:spPr>
          <p:txBody>
            <a:bodyPr wrap="none" rtlCol="0">
              <a:spAutoFit/>
            </a:bodyPr>
            <a:lstStyle/>
            <a:p>
              <a:r>
                <a:rPr lang="zh-CN" sz="1200" b="0" i="0" u="none" strike="noStrike" cap="none" baseline="0">
                  <a:solidFill>
                    <a:srgbClr val="4D4D4D"/>
                  </a:solidFill>
                  <a:effectLst/>
                  <a:uFillTx/>
                  <a:ea typeface="SimSun"/>
                </a:rPr>
                <a:t>HR 0.42 (95%CI 0.13, 1.42)</a:t>
              </a:r>
            </a:p>
          </p:txBody>
        </p:sp>
        <p:grpSp>
          <p:nvGrpSpPr>
            <p:cNvPr id="16" name="Group 15">
              <a:extLst>
                <a:ext uri="{FF2B5EF4-FFF2-40B4-BE49-F238E27FC236}">
                  <a16:creationId xmlns:a16="http://schemas.microsoft.com/office/drawing/2014/main" id="{2D434D16-2D69-4A3C-8078-96F4E4CB4A04}"/>
                </a:ext>
              </a:extLst>
            </p:cNvPr>
            <p:cNvGrpSpPr/>
            <p:nvPr/>
          </p:nvGrpSpPr>
          <p:grpSpPr>
            <a:xfrm>
              <a:off x="96737" y="2052881"/>
              <a:ext cx="4412505" cy="3332731"/>
              <a:chOff x="96737" y="2108297"/>
              <a:chExt cx="4412505" cy="3332731"/>
            </a:xfrm>
          </p:grpSpPr>
          <p:grpSp>
            <p:nvGrpSpPr>
              <p:cNvPr id="75" name="Group 74">
                <a:extLst>
                  <a:ext uri="{FF2B5EF4-FFF2-40B4-BE49-F238E27FC236}">
                    <a16:creationId xmlns:a16="http://schemas.microsoft.com/office/drawing/2014/main" id="{61B39964-1C51-4AB4-AB04-9EAFA24BE56B}"/>
                  </a:ext>
                </a:extLst>
              </p:cNvPr>
              <p:cNvGrpSpPr/>
              <p:nvPr/>
            </p:nvGrpSpPr>
            <p:grpSpPr>
              <a:xfrm>
                <a:off x="96737" y="2108297"/>
                <a:ext cx="4412505" cy="3332731"/>
                <a:chOff x="2843258" y="2064263"/>
                <a:chExt cx="2952526" cy="3188211"/>
              </a:xfrm>
            </p:grpSpPr>
            <p:sp>
              <p:nvSpPr>
                <p:cNvPr id="86" name="TextBox 85">
                  <a:extLst>
                    <a:ext uri="{FF2B5EF4-FFF2-40B4-BE49-F238E27FC236}">
                      <a16:creationId xmlns:a16="http://schemas.microsoft.com/office/drawing/2014/main" id="{19580EE5-B2E6-4B06-ACC3-2F9540D8CD6C}"/>
                    </a:ext>
                  </a:extLst>
                </p:cNvPr>
                <p:cNvSpPr txBox="1"/>
                <p:nvPr/>
              </p:nvSpPr>
              <p:spPr>
                <a:xfrm>
                  <a:off x="4187770" y="4989787"/>
                  <a:ext cx="530800" cy="262687"/>
                </a:xfrm>
                <a:prstGeom prst="rect">
                  <a:avLst/>
                </a:prstGeom>
                <a:noFill/>
              </p:spPr>
              <p:txBody>
                <a:bodyPr wrap="none" rtlCol="0">
                  <a:spAutoFit/>
                </a:bodyPr>
                <a:lstStyle/>
                <a:p>
                  <a:pPr algn="ctr" fontAlgn="base">
                    <a:spcBef>
                      <a:spcPct val="0"/>
                    </a:spcBef>
                    <a:spcAft>
                      <a:spcPct val="0"/>
                    </a:spcAft>
                  </a:pPr>
                  <a:r>
                    <a:rPr lang="zh-CN" sz="1200" b="0" i="0" u="none" strike="noStrike" cap="none" baseline="0" dirty="0">
                      <a:solidFill>
                        <a:srgbClr val="4D4D4D"/>
                      </a:solidFill>
                      <a:effectLst/>
                      <a:uFillTx/>
                      <a:ea typeface="SimSun"/>
                    </a:rPr>
                    <a:t>时间，月</a:t>
                  </a:r>
                </a:p>
              </p:txBody>
            </p:sp>
            <p:sp>
              <p:nvSpPr>
                <p:cNvPr id="87" name="Freeform 21">
                  <a:extLst>
                    <a:ext uri="{FF2B5EF4-FFF2-40B4-BE49-F238E27FC236}">
                      <a16:creationId xmlns:a16="http://schemas.microsoft.com/office/drawing/2014/main" id="{9EE09D91-05F1-4B95-A2A4-169813FF2DF4}"/>
                    </a:ext>
                  </a:extLst>
                </p:cNvPr>
                <p:cNvSpPr/>
                <p:nvPr/>
              </p:nvSpPr>
              <p:spPr bwMode="auto">
                <a:xfrm>
                  <a:off x="3247755" y="2198377"/>
                  <a:ext cx="2458902" cy="2586206"/>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4D4D4D"/>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endParaRPr>
                </a:p>
              </p:txBody>
            </p:sp>
            <p:sp>
              <p:nvSpPr>
                <p:cNvPr id="88" name="Line 6">
                  <a:extLst>
                    <a:ext uri="{FF2B5EF4-FFF2-40B4-BE49-F238E27FC236}">
                      <a16:creationId xmlns:a16="http://schemas.microsoft.com/office/drawing/2014/main" id="{F6A24024-23C1-4567-A339-B605CAC4EB7E}"/>
                    </a:ext>
                  </a:extLst>
                </p:cNvPr>
                <p:cNvSpPr>
                  <a:spLocks noChangeShapeType="1"/>
                </p:cNvSpPr>
                <p:nvPr/>
              </p:nvSpPr>
              <p:spPr bwMode="auto">
                <a:xfrm>
                  <a:off x="3198311" y="2198376"/>
                  <a:ext cx="48177" cy="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endParaRPr>
                </a:p>
              </p:txBody>
            </p:sp>
            <p:sp>
              <p:nvSpPr>
                <p:cNvPr id="89" name="Line 7">
                  <a:extLst>
                    <a:ext uri="{FF2B5EF4-FFF2-40B4-BE49-F238E27FC236}">
                      <a16:creationId xmlns:a16="http://schemas.microsoft.com/office/drawing/2014/main" id="{35EE87E7-BA3E-4456-A3CD-0BC653DDE568}"/>
                    </a:ext>
                  </a:extLst>
                </p:cNvPr>
                <p:cNvSpPr>
                  <a:spLocks noChangeShapeType="1"/>
                </p:cNvSpPr>
                <p:nvPr/>
              </p:nvSpPr>
              <p:spPr bwMode="auto">
                <a:xfrm>
                  <a:off x="3198311" y="2720584"/>
                  <a:ext cx="48177" cy="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endParaRPr>
                </a:p>
              </p:txBody>
            </p:sp>
            <p:sp>
              <p:nvSpPr>
                <p:cNvPr id="90" name="Line 8">
                  <a:extLst>
                    <a:ext uri="{FF2B5EF4-FFF2-40B4-BE49-F238E27FC236}">
                      <a16:creationId xmlns:a16="http://schemas.microsoft.com/office/drawing/2014/main" id="{458C1FA4-6A1E-43C1-A50B-C5B90AACF273}"/>
                    </a:ext>
                  </a:extLst>
                </p:cNvPr>
                <p:cNvSpPr>
                  <a:spLocks noChangeShapeType="1"/>
                </p:cNvSpPr>
                <p:nvPr/>
              </p:nvSpPr>
              <p:spPr bwMode="auto">
                <a:xfrm>
                  <a:off x="3198311" y="3219345"/>
                  <a:ext cx="48177" cy="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endParaRPr>
                </a:p>
              </p:txBody>
            </p:sp>
            <p:sp>
              <p:nvSpPr>
                <p:cNvPr id="91" name="Line 9">
                  <a:extLst>
                    <a:ext uri="{FF2B5EF4-FFF2-40B4-BE49-F238E27FC236}">
                      <a16:creationId xmlns:a16="http://schemas.microsoft.com/office/drawing/2014/main" id="{85719505-988F-4B69-A9D9-B2F5465854B1}"/>
                    </a:ext>
                  </a:extLst>
                </p:cNvPr>
                <p:cNvSpPr>
                  <a:spLocks noChangeShapeType="1"/>
                </p:cNvSpPr>
                <p:nvPr/>
              </p:nvSpPr>
              <p:spPr bwMode="auto">
                <a:xfrm>
                  <a:off x="3198311" y="3734224"/>
                  <a:ext cx="48177" cy="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endParaRPr>
                </a:p>
              </p:txBody>
            </p:sp>
            <p:sp>
              <p:nvSpPr>
                <p:cNvPr id="92" name="Line 10">
                  <a:extLst>
                    <a:ext uri="{FF2B5EF4-FFF2-40B4-BE49-F238E27FC236}">
                      <a16:creationId xmlns:a16="http://schemas.microsoft.com/office/drawing/2014/main" id="{5FFB1F11-BF7A-482F-9B45-63EE1F6E54E0}"/>
                    </a:ext>
                  </a:extLst>
                </p:cNvPr>
                <p:cNvSpPr>
                  <a:spLocks noChangeShapeType="1"/>
                </p:cNvSpPr>
                <p:nvPr/>
              </p:nvSpPr>
              <p:spPr bwMode="auto">
                <a:xfrm>
                  <a:off x="3198311" y="4238360"/>
                  <a:ext cx="48177" cy="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endParaRPr>
                </a:p>
              </p:txBody>
            </p:sp>
            <p:sp>
              <p:nvSpPr>
                <p:cNvPr id="93" name="Line 11">
                  <a:extLst>
                    <a:ext uri="{FF2B5EF4-FFF2-40B4-BE49-F238E27FC236}">
                      <a16:creationId xmlns:a16="http://schemas.microsoft.com/office/drawing/2014/main" id="{A4931437-A213-4ACB-82FA-54496E310EF7}"/>
                    </a:ext>
                  </a:extLst>
                </p:cNvPr>
                <p:cNvSpPr>
                  <a:spLocks noChangeShapeType="1"/>
                </p:cNvSpPr>
                <p:nvPr/>
              </p:nvSpPr>
              <p:spPr bwMode="auto">
                <a:xfrm>
                  <a:off x="3198311" y="4747868"/>
                  <a:ext cx="48177" cy="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endParaRPr>
                </a:p>
              </p:txBody>
            </p:sp>
            <p:sp>
              <p:nvSpPr>
                <p:cNvPr id="94" name="TextBox 93">
                  <a:extLst>
                    <a:ext uri="{FF2B5EF4-FFF2-40B4-BE49-F238E27FC236}">
                      <a16:creationId xmlns:a16="http://schemas.microsoft.com/office/drawing/2014/main" id="{86A781B7-03CD-4FB8-A4B4-79BBAEE97AC5}"/>
                    </a:ext>
                  </a:extLst>
                </p:cNvPr>
                <p:cNvSpPr txBox="1"/>
                <p:nvPr/>
              </p:nvSpPr>
              <p:spPr>
                <a:xfrm rot="16200000">
                  <a:off x="2567852" y="3407261"/>
                  <a:ext cx="734550" cy="183738"/>
                </a:xfrm>
                <a:prstGeom prst="rect">
                  <a:avLst/>
                </a:prstGeom>
                <a:noFill/>
              </p:spPr>
              <p:txBody>
                <a:bodyPr wrap="none" rtlCol="0">
                  <a:spAutoFit/>
                </a:bodyPr>
                <a:lstStyle/>
                <a:p>
                  <a:pPr algn="ctr" fontAlgn="base">
                    <a:spcBef>
                      <a:spcPct val="0"/>
                    </a:spcBef>
                    <a:spcAft>
                      <a:spcPct val="0"/>
                    </a:spcAft>
                  </a:pPr>
                  <a:r>
                    <a:rPr lang="zh-CN" sz="1200" b="0" i="0" u="none" strike="noStrike" cap="none" baseline="0">
                      <a:solidFill>
                        <a:srgbClr val="4D4D4D"/>
                      </a:solidFill>
                      <a:effectLst/>
                      <a:uFillTx/>
                      <a:ea typeface="SimSun"/>
                    </a:rPr>
                    <a:t>PFS，%</a:t>
                  </a:r>
                </a:p>
              </p:txBody>
            </p:sp>
            <p:sp>
              <p:nvSpPr>
                <p:cNvPr id="95" name="TextBox 94">
                  <a:extLst>
                    <a:ext uri="{FF2B5EF4-FFF2-40B4-BE49-F238E27FC236}">
                      <a16:creationId xmlns:a16="http://schemas.microsoft.com/office/drawing/2014/main" id="{FAC3B4DE-96B6-42C5-8A85-137F79AD7635}"/>
                    </a:ext>
                  </a:extLst>
                </p:cNvPr>
                <p:cNvSpPr txBox="1"/>
                <p:nvPr/>
              </p:nvSpPr>
              <p:spPr>
                <a:xfrm>
                  <a:off x="2953075" y="2064263"/>
                  <a:ext cx="291557" cy="262687"/>
                </a:xfrm>
                <a:prstGeom prst="rect">
                  <a:avLst/>
                </a:prstGeom>
                <a:noFill/>
              </p:spPr>
              <p:txBody>
                <a:bodyPr wrap="none" rtlCol="0" anchor="ctr" anchorCtr="0">
                  <a:spAutoFit/>
                </a:bodyPr>
                <a:lstStyle/>
                <a:p>
                  <a:pPr algn="r"/>
                  <a:r>
                    <a:rPr lang="zh-CN" sz="1200" b="0" i="0" u="none" strike="noStrike" cap="none" baseline="0">
                      <a:solidFill>
                        <a:srgbClr val="4D4D4D"/>
                      </a:solidFill>
                      <a:effectLst/>
                      <a:uFillTx/>
                      <a:ea typeface="SimSun"/>
                    </a:rPr>
                    <a:t>100</a:t>
                  </a:r>
                </a:p>
              </p:txBody>
            </p:sp>
            <p:sp>
              <p:nvSpPr>
                <p:cNvPr id="96" name="TextBox 95">
                  <a:extLst>
                    <a:ext uri="{FF2B5EF4-FFF2-40B4-BE49-F238E27FC236}">
                      <a16:creationId xmlns:a16="http://schemas.microsoft.com/office/drawing/2014/main" id="{F545E339-FF99-40EC-8B44-4190274066BF}"/>
                    </a:ext>
                  </a:extLst>
                </p:cNvPr>
                <p:cNvSpPr txBox="1"/>
                <p:nvPr/>
              </p:nvSpPr>
              <p:spPr>
                <a:xfrm>
                  <a:off x="3009430" y="2588402"/>
                  <a:ext cx="235202" cy="262687"/>
                </a:xfrm>
                <a:prstGeom prst="rect">
                  <a:avLst/>
                </a:prstGeom>
                <a:noFill/>
              </p:spPr>
              <p:txBody>
                <a:bodyPr wrap="none" rtlCol="0" anchor="ctr" anchorCtr="0">
                  <a:spAutoFit/>
                </a:bodyPr>
                <a:lstStyle/>
                <a:p>
                  <a:pPr algn="r"/>
                  <a:r>
                    <a:rPr lang="zh-CN" sz="1200" b="0" i="0" u="none" strike="noStrike" cap="none" baseline="0">
                      <a:solidFill>
                        <a:srgbClr val="4D4D4D"/>
                      </a:solidFill>
                      <a:effectLst/>
                      <a:uFillTx/>
                      <a:ea typeface="SimSun"/>
                    </a:rPr>
                    <a:t>80</a:t>
                  </a:r>
                </a:p>
              </p:txBody>
            </p:sp>
            <p:sp>
              <p:nvSpPr>
                <p:cNvPr id="97" name="TextBox 96">
                  <a:extLst>
                    <a:ext uri="{FF2B5EF4-FFF2-40B4-BE49-F238E27FC236}">
                      <a16:creationId xmlns:a16="http://schemas.microsoft.com/office/drawing/2014/main" id="{404B9051-BDE5-4BCF-B482-588DD3FF0018}"/>
                    </a:ext>
                  </a:extLst>
                </p:cNvPr>
                <p:cNvSpPr txBox="1"/>
                <p:nvPr/>
              </p:nvSpPr>
              <p:spPr>
                <a:xfrm>
                  <a:off x="3009430" y="3086933"/>
                  <a:ext cx="235202" cy="262687"/>
                </a:xfrm>
                <a:prstGeom prst="rect">
                  <a:avLst/>
                </a:prstGeom>
                <a:noFill/>
              </p:spPr>
              <p:txBody>
                <a:bodyPr wrap="none" rtlCol="0" anchor="ctr" anchorCtr="0">
                  <a:spAutoFit/>
                </a:bodyPr>
                <a:lstStyle/>
                <a:p>
                  <a:pPr algn="r"/>
                  <a:r>
                    <a:rPr lang="zh-CN" sz="1200" b="0" i="0" u="none" strike="noStrike" cap="none" baseline="0">
                      <a:solidFill>
                        <a:srgbClr val="4D4D4D"/>
                      </a:solidFill>
                      <a:effectLst/>
                      <a:uFillTx/>
                      <a:ea typeface="SimSun"/>
                    </a:rPr>
                    <a:t>60</a:t>
                  </a:r>
                </a:p>
              </p:txBody>
            </p:sp>
            <p:sp>
              <p:nvSpPr>
                <p:cNvPr id="98" name="TextBox 97">
                  <a:extLst>
                    <a:ext uri="{FF2B5EF4-FFF2-40B4-BE49-F238E27FC236}">
                      <a16:creationId xmlns:a16="http://schemas.microsoft.com/office/drawing/2014/main" id="{2E0BBF71-97E2-4506-99B0-CE1AFEF9EA4E}"/>
                    </a:ext>
                  </a:extLst>
                </p:cNvPr>
                <p:cNvSpPr txBox="1"/>
                <p:nvPr/>
              </p:nvSpPr>
              <p:spPr>
                <a:xfrm>
                  <a:off x="3009430" y="3601586"/>
                  <a:ext cx="235202" cy="262687"/>
                </a:xfrm>
                <a:prstGeom prst="rect">
                  <a:avLst/>
                </a:prstGeom>
                <a:noFill/>
              </p:spPr>
              <p:txBody>
                <a:bodyPr wrap="none" rtlCol="0" anchor="ctr" anchorCtr="0">
                  <a:spAutoFit/>
                </a:bodyPr>
                <a:lstStyle/>
                <a:p>
                  <a:pPr algn="r"/>
                  <a:r>
                    <a:rPr lang="zh-CN" sz="1200" b="0" i="0" u="none" strike="noStrike" cap="none" baseline="0">
                      <a:solidFill>
                        <a:srgbClr val="4D4D4D"/>
                      </a:solidFill>
                      <a:effectLst/>
                      <a:uFillTx/>
                      <a:ea typeface="SimSun"/>
                    </a:rPr>
                    <a:t>40</a:t>
                  </a:r>
                </a:p>
              </p:txBody>
            </p:sp>
            <p:sp>
              <p:nvSpPr>
                <p:cNvPr id="99" name="TextBox 98">
                  <a:extLst>
                    <a:ext uri="{FF2B5EF4-FFF2-40B4-BE49-F238E27FC236}">
                      <a16:creationId xmlns:a16="http://schemas.microsoft.com/office/drawing/2014/main" id="{66A25F94-AF76-410C-9F27-EB13ADD55B15}"/>
                    </a:ext>
                  </a:extLst>
                </p:cNvPr>
                <p:cNvSpPr txBox="1"/>
                <p:nvPr/>
              </p:nvSpPr>
              <p:spPr>
                <a:xfrm>
                  <a:off x="3009430" y="4105490"/>
                  <a:ext cx="235202" cy="262687"/>
                </a:xfrm>
                <a:prstGeom prst="rect">
                  <a:avLst/>
                </a:prstGeom>
                <a:noFill/>
              </p:spPr>
              <p:txBody>
                <a:bodyPr wrap="none" rtlCol="0" anchor="ctr" anchorCtr="0">
                  <a:spAutoFit/>
                </a:bodyPr>
                <a:lstStyle/>
                <a:p>
                  <a:pPr algn="r"/>
                  <a:r>
                    <a:rPr lang="zh-CN" sz="1200" b="0" i="0" u="none" strike="noStrike" cap="none" baseline="0">
                      <a:solidFill>
                        <a:srgbClr val="4D4D4D"/>
                      </a:solidFill>
                      <a:effectLst/>
                      <a:uFillTx/>
                      <a:ea typeface="SimSun"/>
                    </a:rPr>
                    <a:t>20</a:t>
                  </a:r>
                </a:p>
              </p:txBody>
            </p:sp>
            <p:sp>
              <p:nvSpPr>
                <p:cNvPr id="100" name="TextBox 99">
                  <a:extLst>
                    <a:ext uri="{FF2B5EF4-FFF2-40B4-BE49-F238E27FC236}">
                      <a16:creationId xmlns:a16="http://schemas.microsoft.com/office/drawing/2014/main" id="{DE704272-9AFF-4273-961B-597B2369A6EE}"/>
                    </a:ext>
                  </a:extLst>
                </p:cNvPr>
                <p:cNvSpPr txBox="1"/>
                <p:nvPr/>
              </p:nvSpPr>
              <p:spPr>
                <a:xfrm>
                  <a:off x="3065793" y="4614766"/>
                  <a:ext cx="178847" cy="262687"/>
                </a:xfrm>
                <a:prstGeom prst="rect">
                  <a:avLst/>
                </a:prstGeom>
                <a:noFill/>
              </p:spPr>
              <p:txBody>
                <a:bodyPr wrap="none" rtlCol="0" anchor="ctr" anchorCtr="0">
                  <a:spAutoFit/>
                </a:bodyPr>
                <a:lstStyle/>
                <a:p>
                  <a:pPr algn="r"/>
                  <a:r>
                    <a:rPr lang="zh-CN" sz="1200" b="0" i="0" u="none" strike="noStrike" cap="none" baseline="0">
                      <a:solidFill>
                        <a:srgbClr val="4D4D4D"/>
                      </a:solidFill>
                      <a:effectLst/>
                      <a:uFillTx/>
                      <a:ea typeface="SimSun"/>
                    </a:rPr>
                    <a:t>0</a:t>
                  </a:r>
                </a:p>
              </p:txBody>
            </p:sp>
            <p:grpSp>
              <p:nvGrpSpPr>
                <p:cNvPr id="101" name="Group 100">
                  <a:extLst>
                    <a:ext uri="{FF2B5EF4-FFF2-40B4-BE49-F238E27FC236}">
                      <a16:creationId xmlns:a16="http://schemas.microsoft.com/office/drawing/2014/main" id="{EE29E15F-5868-4E51-9EDC-9045BF1772C6}"/>
                    </a:ext>
                  </a:extLst>
                </p:cNvPr>
                <p:cNvGrpSpPr/>
                <p:nvPr/>
              </p:nvGrpSpPr>
              <p:grpSpPr>
                <a:xfrm>
                  <a:off x="3188828" y="4785010"/>
                  <a:ext cx="141342" cy="422902"/>
                  <a:chOff x="3188828" y="4785010"/>
                  <a:chExt cx="141342" cy="422902"/>
                </a:xfrm>
              </p:grpSpPr>
              <p:sp>
                <p:nvSpPr>
                  <p:cNvPr id="122" name="Line 21">
                    <a:extLst>
                      <a:ext uri="{FF2B5EF4-FFF2-40B4-BE49-F238E27FC236}">
                        <a16:creationId xmlns:a16="http://schemas.microsoft.com/office/drawing/2014/main" id="{D6204ECD-DF58-45D2-9284-2FEAB53421A2}"/>
                      </a:ext>
                    </a:extLst>
                  </p:cNvPr>
                  <p:cNvSpPr>
                    <a:spLocks noChangeShapeType="1"/>
                  </p:cNvSpPr>
                  <p:nvPr/>
                </p:nvSpPr>
                <p:spPr bwMode="auto">
                  <a:xfrm flipH="1">
                    <a:off x="3259499" y="4785010"/>
                    <a:ext cx="0" cy="7200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123" name="TextBox 122">
                    <a:extLst>
                      <a:ext uri="{FF2B5EF4-FFF2-40B4-BE49-F238E27FC236}">
                        <a16:creationId xmlns:a16="http://schemas.microsoft.com/office/drawing/2014/main" id="{2EDEE9A9-C794-40A1-8A57-FFCFF7F85183}"/>
                      </a:ext>
                    </a:extLst>
                  </p:cNvPr>
                  <p:cNvSpPr txBox="1"/>
                  <p:nvPr/>
                </p:nvSpPr>
                <p:spPr>
                  <a:xfrm>
                    <a:off x="3207209" y="4847028"/>
                    <a:ext cx="104580" cy="244071"/>
                  </a:xfrm>
                  <a:prstGeom prst="rect">
                    <a:avLst/>
                  </a:prstGeom>
                  <a:noFill/>
                </p:spPr>
                <p:txBody>
                  <a:bodyPr wrap="none" lIns="36000" tIns="36000" rIns="36000" bIns="36000" rtlCol="0" anchor="t" anchorCtr="0">
                    <a:spAutoFit/>
                  </a:bodyPr>
                  <a:lstStyle/>
                  <a:p>
                    <a:pPr algn="ctr"/>
                    <a:r>
                      <a:rPr lang="zh-CN" sz="1200" b="0" i="0" u="none" strike="noStrike" cap="none" baseline="0">
                        <a:solidFill>
                          <a:srgbClr val="4D4D4D"/>
                        </a:solidFill>
                        <a:effectLst/>
                        <a:uFillTx/>
                        <a:ea typeface="SimSun"/>
                      </a:rPr>
                      <a:t>0</a:t>
                    </a:r>
                  </a:p>
                </p:txBody>
              </p:sp>
            </p:grpSp>
            <p:grpSp>
              <p:nvGrpSpPr>
                <p:cNvPr id="102" name="Group 101">
                  <a:extLst>
                    <a:ext uri="{FF2B5EF4-FFF2-40B4-BE49-F238E27FC236}">
                      <a16:creationId xmlns:a16="http://schemas.microsoft.com/office/drawing/2014/main" id="{F663498E-E752-47A5-A8D9-705BD1112EB5}"/>
                    </a:ext>
                  </a:extLst>
                </p:cNvPr>
                <p:cNvGrpSpPr/>
                <p:nvPr/>
              </p:nvGrpSpPr>
              <p:grpSpPr>
                <a:xfrm>
                  <a:off x="3797752" y="4785010"/>
                  <a:ext cx="105496" cy="308226"/>
                  <a:chOff x="3797752" y="4785010"/>
                  <a:chExt cx="105496" cy="308226"/>
                </a:xfrm>
              </p:grpSpPr>
              <p:sp>
                <p:nvSpPr>
                  <p:cNvPr id="120" name="Line 19">
                    <a:extLst>
                      <a:ext uri="{FF2B5EF4-FFF2-40B4-BE49-F238E27FC236}">
                        <a16:creationId xmlns:a16="http://schemas.microsoft.com/office/drawing/2014/main" id="{6C8D1ED7-67C2-47F3-A74C-09DBB41942BD}"/>
                      </a:ext>
                    </a:extLst>
                  </p:cNvPr>
                  <p:cNvSpPr>
                    <a:spLocks noChangeShapeType="1"/>
                  </p:cNvSpPr>
                  <p:nvPr/>
                </p:nvSpPr>
                <p:spPr bwMode="auto">
                  <a:xfrm flipH="1">
                    <a:off x="3850501" y="4785010"/>
                    <a:ext cx="0" cy="7200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endParaRPr>
                  </a:p>
                </p:txBody>
              </p:sp>
              <p:sp>
                <p:nvSpPr>
                  <p:cNvPr id="121" name="TextBox 120">
                    <a:extLst>
                      <a:ext uri="{FF2B5EF4-FFF2-40B4-BE49-F238E27FC236}">
                        <a16:creationId xmlns:a16="http://schemas.microsoft.com/office/drawing/2014/main" id="{406B4009-012A-4EF8-AADD-DAF5AA66F564}"/>
                      </a:ext>
                    </a:extLst>
                  </p:cNvPr>
                  <p:cNvSpPr txBox="1"/>
                  <p:nvPr/>
                </p:nvSpPr>
                <p:spPr>
                  <a:xfrm>
                    <a:off x="3798210" y="4847029"/>
                    <a:ext cx="104580" cy="244071"/>
                  </a:xfrm>
                  <a:prstGeom prst="rect">
                    <a:avLst/>
                  </a:prstGeom>
                  <a:noFill/>
                </p:spPr>
                <p:txBody>
                  <a:bodyPr wrap="none" lIns="36000" tIns="36000" rIns="36000" bIns="36000" rtlCol="0" anchor="t" anchorCtr="0">
                    <a:spAutoFit/>
                  </a:bodyPr>
                  <a:lstStyle/>
                  <a:p>
                    <a:pPr algn="ctr"/>
                    <a:r>
                      <a:rPr lang="zh-CN" sz="1200" b="0" i="0" u="none" strike="noStrike" cap="none" baseline="0">
                        <a:solidFill>
                          <a:srgbClr val="4D4D4D"/>
                        </a:solidFill>
                        <a:effectLst/>
                        <a:uFillTx/>
                        <a:ea typeface="SimSun"/>
                      </a:rPr>
                      <a:t>3</a:t>
                    </a:r>
                  </a:p>
                </p:txBody>
              </p:sp>
            </p:grpSp>
            <p:sp>
              <p:nvSpPr>
                <p:cNvPr id="103" name="Line 21">
                  <a:extLst>
                    <a:ext uri="{FF2B5EF4-FFF2-40B4-BE49-F238E27FC236}">
                      <a16:creationId xmlns:a16="http://schemas.microsoft.com/office/drawing/2014/main" id="{1A371394-8D8B-42F0-ACD1-BDC4A7502BCD}"/>
                    </a:ext>
                  </a:extLst>
                </p:cNvPr>
                <p:cNvSpPr>
                  <a:spLocks noChangeShapeType="1"/>
                </p:cNvSpPr>
                <p:nvPr/>
              </p:nvSpPr>
              <p:spPr bwMode="auto">
                <a:xfrm flipH="1">
                  <a:off x="3446495" y="4785010"/>
                  <a:ext cx="0" cy="7200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grpSp>
              <p:nvGrpSpPr>
                <p:cNvPr id="104" name="Group 103">
                  <a:extLst>
                    <a:ext uri="{FF2B5EF4-FFF2-40B4-BE49-F238E27FC236}">
                      <a16:creationId xmlns:a16="http://schemas.microsoft.com/office/drawing/2014/main" id="{62E12BC3-A3C3-4BAF-B1A1-E61D33C5E119}"/>
                    </a:ext>
                  </a:extLst>
                </p:cNvPr>
                <p:cNvGrpSpPr/>
                <p:nvPr/>
              </p:nvGrpSpPr>
              <p:grpSpPr>
                <a:xfrm>
                  <a:off x="4404808" y="4785010"/>
                  <a:ext cx="105496" cy="308226"/>
                  <a:chOff x="4404808" y="4785010"/>
                  <a:chExt cx="105496" cy="308226"/>
                </a:xfrm>
              </p:grpSpPr>
              <p:sp>
                <p:nvSpPr>
                  <p:cNvPr id="118" name="Line 19">
                    <a:extLst>
                      <a:ext uri="{FF2B5EF4-FFF2-40B4-BE49-F238E27FC236}">
                        <a16:creationId xmlns:a16="http://schemas.microsoft.com/office/drawing/2014/main" id="{0DA2764C-B69F-46A6-B316-ECD93607768D}"/>
                      </a:ext>
                    </a:extLst>
                  </p:cNvPr>
                  <p:cNvSpPr>
                    <a:spLocks noChangeShapeType="1"/>
                  </p:cNvSpPr>
                  <p:nvPr/>
                </p:nvSpPr>
                <p:spPr bwMode="auto">
                  <a:xfrm flipH="1">
                    <a:off x="4457557" y="4785010"/>
                    <a:ext cx="0" cy="7200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endParaRPr>
                  </a:p>
                </p:txBody>
              </p:sp>
              <p:sp>
                <p:nvSpPr>
                  <p:cNvPr id="119" name="TextBox 118">
                    <a:extLst>
                      <a:ext uri="{FF2B5EF4-FFF2-40B4-BE49-F238E27FC236}">
                        <a16:creationId xmlns:a16="http://schemas.microsoft.com/office/drawing/2014/main" id="{DEDCB9FD-7192-413B-9C17-66F1D6F205F1}"/>
                      </a:ext>
                    </a:extLst>
                  </p:cNvPr>
                  <p:cNvSpPr txBox="1"/>
                  <p:nvPr/>
                </p:nvSpPr>
                <p:spPr>
                  <a:xfrm>
                    <a:off x="4405265" y="4847029"/>
                    <a:ext cx="104580" cy="244071"/>
                  </a:xfrm>
                  <a:prstGeom prst="rect">
                    <a:avLst/>
                  </a:prstGeom>
                  <a:noFill/>
                </p:spPr>
                <p:txBody>
                  <a:bodyPr wrap="none" lIns="36000" tIns="36000" rIns="36000" bIns="36000" rtlCol="0" anchor="t" anchorCtr="0">
                    <a:spAutoFit/>
                  </a:bodyPr>
                  <a:lstStyle/>
                  <a:p>
                    <a:pPr algn="ctr"/>
                    <a:r>
                      <a:rPr lang="zh-CN" sz="1200" b="0" i="0" u="none" strike="noStrike" cap="none" baseline="0">
                        <a:solidFill>
                          <a:srgbClr val="4D4D4D"/>
                        </a:solidFill>
                        <a:effectLst/>
                        <a:uFillTx/>
                        <a:ea typeface="SimSun"/>
                      </a:rPr>
                      <a:t>6</a:t>
                    </a:r>
                  </a:p>
                </p:txBody>
              </p:sp>
            </p:grpSp>
            <p:grpSp>
              <p:nvGrpSpPr>
                <p:cNvPr id="105" name="Group 104">
                  <a:extLst>
                    <a:ext uri="{FF2B5EF4-FFF2-40B4-BE49-F238E27FC236}">
                      <a16:creationId xmlns:a16="http://schemas.microsoft.com/office/drawing/2014/main" id="{C461CBFC-DF16-4ECC-9345-4C05BCA52D08}"/>
                    </a:ext>
                  </a:extLst>
                </p:cNvPr>
                <p:cNvGrpSpPr/>
                <p:nvPr/>
              </p:nvGrpSpPr>
              <p:grpSpPr>
                <a:xfrm>
                  <a:off x="5020650" y="4785010"/>
                  <a:ext cx="105496" cy="308226"/>
                  <a:chOff x="5020650" y="4785010"/>
                  <a:chExt cx="105496" cy="308226"/>
                </a:xfrm>
              </p:grpSpPr>
              <p:sp>
                <p:nvSpPr>
                  <p:cNvPr id="116" name="Line 21">
                    <a:extLst>
                      <a:ext uri="{FF2B5EF4-FFF2-40B4-BE49-F238E27FC236}">
                        <a16:creationId xmlns:a16="http://schemas.microsoft.com/office/drawing/2014/main" id="{B4FD6B3D-AEFC-4AD1-AD68-0775C073FBC8}"/>
                      </a:ext>
                    </a:extLst>
                  </p:cNvPr>
                  <p:cNvSpPr>
                    <a:spLocks noChangeShapeType="1"/>
                  </p:cNvSpPr>
                  <p:nvPr/>
                </p:nvSpPr>
                <p:spPr bwMode="auto">
                  <a:xfrm flipH="1">
                    <a:off x="5064739" y="4785010"/>
                    <a:ext cx="0" cy="7200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117" name="TextBox 116">
                    <a:extLst>
                      <a:ext uri="{FF2B5EF4-FFF2-40B4-BE49-F238E27FC236}">
                        <a16:creationId xmlns:a16="http://schemas.microsoft.com/office/drawing/2014/main" id="{A7921620-CD65-4CAB-A03C-C59B468E4690}"/>
                      </a:ext>
                    </a:extLst>
                  </p:cNvPr>
                  <p:cNvSpPr txBox="1"/>
                  <p:nvPr/>
                </p:nvSpPr>
                <p:spPr>
                  <a:xfrm>
                    <a:off x="5021108" y="4847029"/>
                    <a:ext cx="104580" cy="244071"/>
                  </a:xfrm>
                  <a:prstGeom prst="rect">
                    <a:avLst/>
                  </a:prstGeom>
                  <a:noFill/>
                </p:spPr>
                <p:txBody>
                  <a:bodyPr wrap="none" lIns="36000" tIns="36000" rIns="36000" bIns="36000" rtlCol="0" anchor="t" anchorCtr="0">
                    <a:spAutoFit/>
                  </a:bodyPr>
                  <a:lstStyle/>
                  <a:p>
                    <a:pPr algn="ctr"/>
                    <a:r>
                      <a:rPr lang="zh-CN" sz="1200" b="0" i="0" u="none" strike="noStrike" cap="none" baseline="0">
                        <a:solidFill>
                          <a:srgbClr val="4D4D4D"/>
                        </a:solidFill>
                        <a:effectLst/>
                        <a:uFillTx/>
                        <a:ea typeface="SimSun"/>
                      </a:rPr>
                      <a:t>9</a:t>
                    </a:r>
                  </a:p>
                </p:txBody>
              </p:sp>
            </p:grpSp>
            <p:grpSp>
              <p:nvGrpSpPr>
                <p:cNvPr id="106" name="Group 105">
                  <a:extLst>
                    <a:ext uri="{FF2B5EF4-FFF2-40B4-BE49-F238E27FC236}">
                      <a16:creationId xmlns:a16="http://schemas.microsoft.com/office/drawing/2014/main" id="{2E4970A8-2CB2-43FA-9DB3-3C628FBBB70B}"/>
                    </a:ext>
                  </a:extLst>
                </p:cNvPr>
                <p:cNvGrpSpPr/>
                <p:nvPr/>
              </p:nvGrpSpPr>
              <p:grpSpPr>
                <a:xfrm>
                  <a:off x="5634849" y="4785011"/>
                  <a:ext cx="160935" cy="306089"/>
                  <a:chOff x="5634849" y="4785011"/>
                  <a:chExt cx="160935" cy="306089"/>
                </a:xfrm>
              </p:grpSpPr>
              <p:sp>
                <p:nvSpPr>
                  <p:cNvPr id="114" name="Line 21">
                    <a:extLst>
                      <a:ext uri="{FF2B5EF4-FFF2-40B4-BE49-F238E27FC236}">
                        <a16:creationId xmlns:a16="http://schemas.microsoft.com/office/drawing/2014/main" id="{E639A569-95A1-47AC-8672-25972929B555}"/>
                      </a:ext>
                    </a:extLst>
                  </p:cNvPr>
                  <p:cNvSpPr>
                    <a:spLocks noChangeShapeType="1"/>
                  </p:cNvSpPr>
                  <p:nvPr/>
                </p:nvSpPr>
                <p:spPr bwMode="auto">
                  <a:xfrm flipH="1">
                    <a:off x="5706657" y="4785011"/>
                    <a:ext cx="0" cy="7200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115" name="TextBox 114">
                    <a:extLst>
                      <a:ext uri="{FF2B5EF4-FFF2-40B4-BE49-F238E27FC236}">
                        <a16:creationId xmlns:a16="http://schemas.microsoft.com/office/drawing/2014/main" id="{27448AC7-373D-43A0-A407-9F4A82E427A3}"/>
                      </a:ext>
                    </a:extLst>
                  </p:cNvPr>
                  <p:cNvSpPr txBox="1"/>
                  <p:nvPr/>
                </p:nvSpPr>
                <p:spPr>
                  <a:xfrm>
                    <a:off x="5634849" y="4847029"/>
                    <a:ext cx="160935" cy="244071"/>
                  </a:xfrm>
                  <a:prstGeom prst="rect">
                    <a:avLst/>
                  </a:prstGeom>
                  <a:noFill/>
                </p:spPr>
                <p:txBody>
                  <a:bodyPr wrap="none" lIns="36000" tIns="36000" rIns="36000" bIns="36000" rtlCol="0" anchor="t" anchorCtr="0">
                    <a:spAutoFit/>
                  </a:bodyPr>
                  <a:lstStyle/>
                  <a:p>
                    <a:pPr algn="ctr"/>
                    <a:r>
                      <a:rPr lang="zh-CN" sz="1200" b="0" i="0" u="none" strike="noStrike" cap="none" baseline="0">
                        <a:solidFill>
                          <a:srgbClr val="4D4D4D"/>
                        </a:solidFill>
                        <a:effectLst/>
                        <a:uFillTx/>
                        <a:ea typeface="SimSun"/>
                      </a:rPr>
                      <a:t>12</a:t>
                    </a:r>
                  </a:p>
                </p:txBody>
              </p:sp>
            </p:grpSp>
            <p:sp>
              <p:nvSpPr>
                <p:cNvPr id="107" name="Line 21">
                  <a:extLst>
                    <a:ext uri="{FF2B5EF4-FFF2-40B4-BE49-F238E27FC236}">
                      <a16:creationId xmlns:a16="http://schemas.microsoft.com/office/drawing/2014/main" id="{6FD0B4FB-93FF-474E-8436-F6A40669E2C2}"/>
                    </a:ext>
                  </a:extLst>
                </p:cNvPr>
                <p:cNvSpPr>
                  <a:spLocks noChangeShapeType="1"/>
                </p:cNvSpPr>
                <p:nvPr/>
              </p:nvSpPr>
              <p:spPr bwMode="auto">
                <a:xfrm flipH="1">
                  <a:off x="3647043" y="4785010"/>
                  <a:ext cx="0" cy="7200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108" name="Line 21">
                  <a:extLst>
                    <a:ext uri="{FF2B5EF4-FFF2-40B4-BE49-F238E27FC236}">
                      <a16:creationId xmlns:a16="http://schemas.microsoft.com/office/drawing/2014/main" id="{B243B043-C395-44B9-899B-8EC8227C1EFF}"/>
                    </a:ext>
                  </a:extLst>
                </p:cNvPr>
                <p:cNvSpPr>
                  <a:spLocks noChangeShapeType="1"/>
                </p:cNvSpPr>
                <p:nvPr/>
              </p:nvSpPr>
              <p:spPr bwMode="auto">
                <a:xfrm flipH="1">
                  <a:off x="4058343" y="4780150"/>
                  <a:ext cx="0" cy="7200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109" name="Line 21">
                  <a:extLst>
                    <a:ext uri="{FF2B5EF4-FFF2-40B4-BE49-F238E27FC236}">
                      <a16:creationId xmlns:a16="http://schemas.microsoft.com/office/drawing/2014/main" id="{EDC3DBD5-D9AA-4100-9935-6DEABA5E8825}"/>
                    </a:ext>
                  </a:extLst>
                </p:cNvPr>
                <p:cNvSpPr>
                  <a:spLocks noChangeShapeType="1"/>
                </p:cNvSpPr>
                <p:nvPr/>
              </p:nvSpPr>
              <p:spPr bwMode="auto">
                <a:xfrm flipH="1">
                  <a:off x="4258894" y="4780150"/>
                  <a:ext cx="0" cy="7200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110" name="Line 21">
                  <a:extLst>
                    <a:ext uri="{FF2B5EF4-FFF2-40B4-BE49-F238E27FC236}">
                      <a16:creationId xmlns:a16="http://schemas.microsoft.com/office/drawing/2014/main" id="{4EE6D109-6649-4D89-B532-9FB874D25F06}"/>
                    </a:ext>
                  </a:extLst>
                </p:cNvPr>
                <p:cNvSpPr>
                  <a:spLocks noChangeShapeType="1"/>
                </p:cNvSpPr>
                <p:nvPr/>
              </p:nvSpPr>
              <p:spPr bwMode="auto">
                <a:xfrm flipH="1">
                  <a:off x="4670192" y="4775291"/>
                  <a:ext cx="0" cy="7200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111" name="Line 21">
                  <a:extLst>
                    <a:ext uri="{FF2B5EF4-FFF2-40B4-BE49-F238E27FC236}">
                      <a16:creationId xmlns:a16="http://schemas.microsoft.com/office/drawing/2014/main" id="{C009F1D9-B03D-45FB-BEBE-CEC5DE7DF6B2}"/>
                    </a:ext>
                  </a:extLst>
                </p:cNvPr>
                <p:cNvSpPr>
                  <a:spLocks noChangeShapeType="1"/>
                </p:cNvSpPr>
                <p:nvPr/>
              </p:nvSpPr>
              <p:spPr bwMode="auto">
                <a:xfrm flipH="1">
                  <a:off x="4870742" y="4775291"/>
                  <a:ext cx="0" cy="7200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112" name="Line 21">
                  <a:extLst>
                    <a:ext uri="{FF2B5EF4-FFF2-40B4-BE49-F238E27FC236}">
                      <a16:creationId xmlns:a16="http://schemas.microsoft.com/office/drawing/2014/main" id="{8585032B-98AF-44BA-86CC-A5E43EA682B5}"/>
                    </a:ext>
                  </a:extLst>
                </p:cNvPr>
                <p:cNvSpPr>
                  <a:spLocks noChangeShapeType="1"/>
                </p:cNvSpPr>
                <p:nvPr/>
              </p:nvSpPr>
              <p:spPr bwMode="auto">
                <a:xfrm flipH="1">
                  <a:off x="5282041" y="4785010"/>
                  <a:ext cx="0" cy="7200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113" name="Line 21">
                  <a:extLst>
                    <a:ext uri="{FF2B5EF4-FFF2-40B4-BE49-F238E27FC236}">
                      <a16:creationId xmlns:a16="http://schemas.microsoft.com/office/drawing/2014/main" id="{969B448E-48B6-40A7-A09D-8FDD6C9B6B94}"/>
                    </a:ext>
                  </a:extLst>
                </p:cNvPr>
                <p:cNvSpPr>
                  <a:spLocks noChangeShapeType="1"/>
                </p:cNvSpPr>
                <p:nvPr/>
              </p:nvSpPr>
              <p:spPr bwMode="auto">
                <a:xfrm flipH="1">
                  <a:off x="5482591" y="4785011"/>
                  <a:ext cx="0" cy="7200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grpSp>
          <p:sp>
            <p:nvSpPr>
              <p:cNvPr id="76" name="Graphic 3">
                <a:extLst>
                  <a:ext uri="{FF2B5EF4-FFF2-40B4-BE49-F238E27FC236}">
                    <a16:creationId xmlns:a16="http://schemas.microsoft.com/office/drawing/2014/main" id="{25C29CF5-32B0-4AA1-A436-FCB56B4E92CE}"/>
                  </a:ext>
                </a:extLst>
              </p:cNvPr>
              <p:cNvSpPr/>
              <p:nvPr/>
            </p:nvSpPr>
            <p:spPr>
              <a:xfrm>
                <a:off x="697690" y="2245595"/>
                <a:ext cx="3564000" cy="2256416"/>
              </a:xfrm>
              <a:custGeom>
                <a:avLst/>
                <a:gdLst>
                  <a:gd name="connsiteX0" fmla="*/ 5574630 w 5581650"/>
                  <a:gd name="connsiteY0" fmla="*/ 3518726 h 3524250"/>
                  <a:gd name="connsiteX1" fmla="*/ 4723915 w 5581650"/>
                  <a:gd name="connsiteY1" fmla="*/ 3518726 h 3524250"/>
                  <a:gd name="connsiteX2" fmla="*/ 4723915 w 5581650"/>
                  <a:gd name="connsiteY2" fmla="*/ 2814523 h 3524250"/>
                  <a:gd name="connsiteX3" fmla="*/ 2738904 w 5581650"/>
                  <a:gd name="connsiteY3" fmla="*/ 2814523 h 3524250"/>
                  <a:gd name="connsiteX4" fmla="*/ 2738904 w 5581650"/>
                  <a:gd name="connsiteY4" fmla="*/ 2460051 h 3524250"/>
                  <a:gd name="connsiteX5" fmla="*/ 2015785 w 5581650"/>
                  <a:gd name="connsiteY5" fmla="*/ 2460051 h 3524250"/>
                  <a:gd name="connsiteX6" fmla="*/ 2015785 w 5581650"/>
                  <a:gd name="connsiteY6" fmla="*/ 2119770 h 3524250"/>
                  <a:gd name="connsiteX7" fmla="*/ 1401385 w 5581650"/>
                  <a:gd name="connsiteY7" fmla="*/ 2119770 h 3524250"/>
                  <a:gd name="connsiteX8" fmla="*/ 1401385 w 5581650"/>
                  <a:gd name="connsiteY8" fmla="*/ 1770021 h 3524250"/>
                  <a:gd name="connsiteX9" fmla="*/ 1287952 w 5581650"/>
                  <a:gd name="connsiteY9" fmla="*/ 1770021 h 3524250"/>
                  <a:gd name="connsiteX10" fmla="*/ 1287952 w 5581650"/>
                  <a:gd name="connsiteY10" fmla="*/ 1415558 h 3524250"/>
                  <a:gd name="connsiteX11" fmla="*/ 1089450 w 5581650"/>
                  <a:gd name="connsiteY11" fmla="*/ 1415558 h 3524250"/>
                  <a:gd name="connsiteX12" fmla="*/ 1089450 w 5581650"/>
                  <a:gd name="connsiteY12" fmla="*/ 1075268 h 3524250"/>
                  <a:gd name="connsiteX13" fmla="*/ 966568 w 5581650"/>
                  <a:gd name="connsiteY13" fmla="*/ 1075268 h 3524250"/>
                  <a:gd name="connsiteX14" fmla="*/ 966568 w 5581650"/>
                  <a:gd name="connsiteY14" fmla="*/ 716077 h 3524250"/>
                  <a:gd name="connsiteX15" fmla="*/ 900400 w 5581650"/>
                  <a:gd name="connsiteY15" fmla="*/ 716077 h 3524250"/>
                  <a:gd name="connsiteX16" fmla="*/ 900400 w 5581650"/>
                  <a:gd name="connsiteY16" fmla="*/ 375789 h 3524250"/>
                  <a:gd name="connsiteX17" fmla="*/ 356885 w 5581650"/>
                  <a:gd name="connsiteY17" fmla="*/ 375789 h 3524250"/>
                  <a:gd name="connsiteX18" fmla="*/ 356885 w 5581650"/>
                  <a:gd name="connsiteY18" fmla="*/ 7144 h 3524250"/>
                  <a:gd name="connsiteX19" fmla="*/ 7144 w 5581650"/>
                  <a:gd name="connsiteY19" fmla="*/ 7144 h 3524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581650" h="3524250">
                    <a:moveTo>
                      <a:pt x="5574630" y="3518726"/>
                    </a:moveTo>
                    <a:lnTo>
                      <a:pt x="4723915" y="3518726"/>
                    </a:lnTo>
                    <a:lnTo>
                      <a:pt x="4723915" y="2814523"/>
                    </a:lnTo>
                    <a:lnTo>
                      <a:pt x="2738904" y="2814523"/>
                    </a:lnTo>
                    <a:lnTo>
                      <a:pt x="2738904" y="2460051"/>
                    </a:lnTo>
                    <a:lnTo>
                      <a:pt x="2015785" y="2460051"/>
                    </a:lnTo>
                    <a:lnTo>
                      <a:pt x="2015785" y="2119770"/>
                    </a:lnTo>
                    <a:lnTo>
                      <a:pt x="1401385" y="2119770"/>
                    </a:lnTo>
                    <a:lnTo>
                      <a:pt x="1401385" y="1770021"/>
                    </a:lnTo>
                    <a:lnTo>
                      <a:pt x="1287952" y="1770021"/>
                    </a:lnTo>
                    <a:lnTo>
                      <a:pt x="1287952" y="1415558"/>
                    </a:lnTo>
                    <a:lnTo>
                      <a:pt x="1089450" y="1415558"/>
                    </a:lnTo>
                    <a:lnTo>
                      <a:pt x="1089450" y="1075268"/>
                    </a:lnTo>
                    <a:lnTo>
                      <a:pt x="966568" y="1075268"/>
                    </a:lnTo>
                    <a:lnTo>
                      <a:pt x="966568" y="716077"/>
                    </a:lnTo>
                    <a:lnTo>
                      <a:pt x="900400" y="716077"/>
                    </a:lnTo>
                    <a:lnTo>
                      <a:pt x="900400" y="375789"/>
                    </a:lnTo>
                    <a:lnTo>
                      <a:pt x="356885" y="375789"/>
                    </a:lnTo>
                    <a:lnTo>
                      <a:pt x="356885" y="7144"/>
                    </a:lnTo>
                    <a:lnTo>
                      <a:pt x="7144" y="7144"/>
                    </a:lnTo>
                  </a:path>
                </a:pathLst>
              </a:custGeom>
              <a:noFill/>
              <a:ln w="25400" cap="flat">
                <a:solidFill>
                  <a:schemeClr val="accent2"/>
                </a:solidFill>
                <a:prstDash val="solid"/>
                <a:miter/>
              </a:ln>
            </p:spPr>
            <p:txBody>
              <a:bodyPr rtlCol="0" anchor="ctr"/>
              <a:lstStyle/>
              <a:p>
                <a:endParaRPr lang="en-GB"/>
              </a:p>
            </p:txBody>
          </p:sp>
          <p:cxnSp>
            <p:nvCxnSpPr>
              <p:cNvPr id="77" name="Straight Connector 76">
                <a:extLst>
                  <a:ext uri="{FF2B5EF4-FFF2-40B4-BE49-F238E27FC236}">
                    <a16:creationId xmlns:a16="http://schemas.microsoft.com/office/drawing/2014/main" id="{7042E094-3865-4EE0-9929-A4BD9264559A}"/>
                  </a:ext>
                </a:extLst>
              </p:cNvPr>
              <p:cNvCxnSpPr/>
              <p:nvPr/>
            </p:nvCxnSpPr>
            <p:spPr>
              <a:xfrm flipH="1">
                <a:off x="3152140" y="4007544"/>
                <a:ext cx="0" cy="72000"/>
              </a:xfrm>
              <a:prstGeom prst="line">
                <a:avLst/>
              </a:prstGeom>
              <a:noFill/>
              <a:ln w="25400" cap="flat">
                <a:solidFill>
                  <a:schemeClr val="accent2"/>
                </a:solidFill>
                <a:prstDash val="solid"/>
                <a:miter/>
              </a:ln>
            </p:spPr>
          </p:cxnSp>
          <p:cxnSp>
            <p:nvCxnSpPr>
              <p:cNvPr id="78" name="Straight Connector 77">
                <a:extLst>
                  <a:ext uri="{FF2B5EF4-FFF2-40B4-BE49-F238E27FC236}">
                    <a16:creationId xmlns:a16="http://schemas.microsoft.com/office/drawing/2014/main" id="{5A5FECF7-1847-4630-9705-FB1C06756555}"/>
                  </a:ext>
                </a:extLst>
              </p:cNvPr>
              <p:cNvCxnSpPr/>
              <p:nvPr/>
            </p:nvCxnSpPr>
            <p:spPr>
              <a:xfrm flipH="1">
                <a:off x="2735580" y="4007544"/>
                <a:ext cx="0" cy="72000"/>
              </a:xfrm>
              <a:prstGeom prst="line">
                <a:avLst/>
              </a:prstGeom>
              <a:noFill/>
              <a:ln w="25400" cap="flat">
                <a:solidFill>
                  <a:schemeClr val="accent2"/>
                </a:solidFill>
                <a:prstDash val="solid"/>
                <a:miter/>
              </a:ln>
            </p:spPr>
          </p:cxnSp>
          <p:sp>
            <p:nvSpPr>
              <p:cNvPr id="79" name="Graphic 68">
                <a:extLst>
                  <a:ext uri="{FF2B5EF4-FFF2-40B4-BE49-F238E27FC236}">
                    <a16:creationId xmlns:a16="http://schemas.microsoft.com/office/drawing/2014/main" id="{4DE8F80E-B440-486E-BD29-4D1E5665A218}"/>
                  </a:ext>
                </a:extLst>
              </p:cNvPr>
              <p:cNvSpPr/>
              <p:nvPr/>
            </p:nvSpPr>
            <p:spPr>
              <a:xfrm>
                <a:off x="697691" y="2245595"/>
                <a:ext cx="2682000" cy="1548000"/>
              </a:xfrm>
              <a:custGeom>
                <a:avLst/>
                <a:gdLst>
                  <a:gd name="connsiteX0" fmla="*/ 4175674 w 4181475"/>
                  <a:gd name="connsiteY0" fmla="*/ 2412787 h 2419350"/>
                  <a:gd name="connsiteX1" fmla="*/ 4076424 w 4181475"/>
                  <a:gd name="connsiteY1" fmla="*/ 2412787 h 2419350"/>
                  <a:gd name="connsiteX2" fmla="*/ 4076424 w 4181475"/>
                  <a:gd name="connsiteY2" fmla="*/ 1524257 h 2419350"/>
                  <a:gd name="connsiteX3" fmla="*/ 3490370 w 4181475"/>
                  <a:gd name="connsiteY3" fmla="*/ 1524257 h 2419350"/>
                  <a:gd name="connsiteX4" fmla="*/ 3490370 w 4181475"/>
                  <a:gd name="connsiteY4" fmla="*/ 848412 h 2419350"/>
                  <a:gd name="connsiteX5" fmla="*/ 1925993 w 4181475"/>
                  <a:gd name="connsiteY5" fmla="*/ 848412 h 2419350"/>
                  <a:gd name="connsiteX6" fmla="*/ 1925993 w 4181475"/>
                  <a:gd name="connsiteY6" fmla="*/ 427777 h 2419350"/>
                  <a:gd name="connsiteX7" fmla="*/ 824781 w 4181475"/>
                  <a:gd name="connsiteY7" fmla="*/ 427777 h 2419350"/>
                  <a:gd name="connsiteX8" fmla="*/ 824781 w 4181475"/>
                  <a:gd name="connsiteY8" fmla="*/ 7144 h 2419350"/>
                  <a:gd name="connsiteX9" fmla="*/ 7144 w 4181475"/>
                  <a:gd name="connsiteY9" fmla="*/ 7144 h 2419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81475" h="2419350">
                    <a:moveTo>
                      <a:pt x="4175674" y="2412787"/>
                    </a:moveTo>
                    <a:lnTo>
                      <a:pt x="4076424" y="2412787"/>
                    </a:lnTo>
                    <a:lnTo>
                      <a:pt x="4076424" y="1524257"/>
                    </a:lnTo>
                    <a:lnTo>
                      <a:pt x="3490370" y="1524257"/>
                    </a:lnTo>
                    <a:lnTo>
                      <a:pt x="3490370" y="848412"/>
                    </a:lnTo>
                    <a:lnTo>
                      <a:pt x="1925993" y="848412"/>
                    </a:lnTo>
                    <a:lnTo>
                      <a:pt x="1925993" y="427777"/>
                    </a:lnTo>
                    <a:lnTo>
                      <a:pt x="824781" y="427777"/>
                    </a:lnTo>
                    <a:lnTo>
                      <a:pt x="824781" y="7144"/>
                    </a:lnTo>
                    <a:lnTo>
                      <a:pt x="7144" y="7144"/>
                    </a:lnTo>
                  </a:path>
                </a:pathLst>
              </a:custGeom>
              <a:noFill/>
              <a:ln w="25400" cap="flat">
                <a:solidFill>
                  <a:schemeClr val="accent3"/>
                </a:solidFill>
                <a:prstDash val="solid"/>
                <a:miter/>
              </a:ln>
            </p:spPr>
            <p:txBody>
              <a:bodyPr rtlCol="0" anchor="ctr"/>
              <a:lstStyle/>
              <a:p>
                <a:endParaRPr lang="en-GB"/>
              </a:p>
            </p:txBody>
          </p:sp>
          <p:cxnSp>
            <p:nvCxnSpPr>
              <p:cNvPr id="80" name="Straight Connector 79">
                <a:extLst>
                  <a:ext uri="{FF2B5EF4-FFF2-40B4-BE49-F238E27FC236}">
                    <a16:creationId xmlns:a16="http://schemas.microsoft.com/office/drawing/2014/main" id="{C902A60D-9818-4F11-ADBF-C4DC82D78E9F}"/>
                  </a:ext>
                </a:extLst>
              </p:cNvPr>
              <p:cNvCxnSpPr/>
              <p:nvPr/>
            </p:nvCxnSpPr>
            <p:spPr>
              <a:xfrm flipH="1">
                <a:off x="3352800" y="3757595"/>
                <a:ext cx="0" cy="72000"/>
              </a:xfrm>
              <a:prstGeom prst="line">
                <a:avLst/>
              </a:prstGeom>
              <a:noFill/>
              <a:ln w="25400" cap="flat">
                <a:solidFill>
                  <a:schemeClr val="accent3"/>
                </a:solidFill>
                <a:prstDash val="solid"/>
                <a:miter/>
              </a:ln>
            </p:spPr>
          </p:cxnSp>
          <p:cxnSp>
            <p:nvCxnSpPr>
              <p:cNvPr id="81" name="Straight Connector 80">
                <a:extLst>
                  <a:ext uri="{FF2B5EF4-FFF2-40B4-BE49-F238E27FC236}">
                    <a16:creationId xmlns:a16="http://schemas.microsoft.com/office/drawing/2014/main" id="{128830BC-4C54-4A4B-A261-FA706E371DE2}"/>
                  </a:ext>
                </a:extLst>
              </p:cNvPr>
              <p:cNvCxnSpPr/>
              <p:nvPr/>
            </p:nvCxnSpPr>
            <p:spPr>
              <a:xfrm flipH="1">
                <a:off x="3267117" y="3184571"/>
                <a:ext cx="0" cy="72000"/>
              </a:xfrm>
              <a:prstGeom prst="line">
                <a:avLst/>
              </a:prstGeom>
              <a:noFill/>
              <a:ln w="25400" cap="flat">
                <a:solidFill>
                  <a:schemeClr val="accent3"/>
                </a:solidFill>
                <a:prstDash val="solid"/>
                <a:miter/>
              </a:ln>
            </p:spPr>
          </p:cxnSp>
          <p:cxnSp>
            <p:nvCxnSpPr>
              <p:cNvPr id="82" name="Straight Connector 81">
                <a:extLst>
                  <a:ext uri="{FF2B5EF4-FFF2-40B4-BE49-F238E27FC236}">
                    <a16:creationId xmlns:a16="http://schemas.microsoft.com/office/drawing/2014/main" id="{11AC209E-BFB9-48A0-ABC5-B0581C2FA32D}"/>
                  </a:ext>
                </a:extLst>
              </p:cNvPr>
              <p:cNvCxnSpPr/>
              <p:nvPr/>
            </p:nvCxnSpPr>
            <p:spPr>
              <a:xfrm flipH="1">
                <a:off x="2788242" y="2752916"/>
                <a:ext cx="0" cy="72000"/>
              </a:xfrm>
              <a:prstGeom prst="line">
                <a:avLst/>
              </a:prstGeom>
              <a:noFill/>
              <a:ln w="25400" cap="flat">
                <a:solidFill>
                  <a:schemeClr val="accent3"/>
                </a:solidFill>
                <a:prstDash val="solid"/>
                <a:miter/>
              </a:ln>
            </p:spPr>
          </p:cxnSp>
          <p:cxnSp>
            <p:nvCxnSpPr>
              <p:cNvPr id="83" name="Straight Connector 82">
                <a:extLst>
                  <a:ext uri="{FF2B5EF4-FFF2-40B4-BE49-F238E27FC236}">
                    <a16:creationId xmlns:a16="http://schemas.microsoft.com/office/drawing/2014/main" id="{9A776457-E3E6-4132-823E-B5B149C4DC50}"/>
                  </a:ext>
                </a:extLst>
              </p:cNvPr>
              <p:cNvCxnSpPr/>
              <p:nvPr/>
            </p:nvCxnSpPr>
            <p:spPr>
              <a:xfrm flipH="1">
                <a:off x="2757423" y="2752916"/>
                <a:ext cx="0" cy="72000"/>
              </a:xfrm>
              <a:prstGeom prst="line">
                <a:avLst/>
              </a:prstGeom>
              <a:noFill/>
              <a:ln w="25400" cap="flat">
                <a:solidFill>
                  <a:schemeClr val="accent3"/>
                </a:solidFill>
                <a:prstDash val="solid"/>
                <a:miter/>
              </a:ln>
            </p:spPr>
          </p:cxnSp>
          <p:cxnSp>
            <p:nvCxnSpPr>
              <p:cNvPr id="84" name="Straight Connector 83">
                <a:extLst>
                  <a:ext uri="{FF2B5EF4-FFF2-40B4-BE49-F238E27FC236}">
                    <a16:creationId xmlns:a16="http://schemas.microsoft.com/office/drawing/2014/main" id="{195BB3BC-0716-4CEA-B1FD-6E87E00D1432}"/>
                  </a:ext>
                </a:extLst>
              </p:cNvPr>
              <p:cNvCxnSpPr/>
              <p:nvPr/>
            </p:nvCxnSpPr>
            <p:spPr>
              <a:xfrm flipH="1">
                <a:off x="2726604" y="2752916"/>
                <a:ext cx="0" cy="72000"/>
              </a:xfrm>
              <a:prstGeom prst="line">
                <a:avLst/>
              </a:prstGeom>
              <a:noFill/>
              <a:ln w="25400" cap="flat">
                <a:solidFill>
                  <a:schemeClr val="accent3"/>
                </a:solidFill>
                <a:prstDash val="solid"/>
                <a:miter/>
              </a:ln>
            </p:spPr>
          </p:cxnSp>
          <p:sp>
            <p:nvSpPr>
              <p:cNvPr id="85" name="TextBox 84">
                <a:extLst>
                  <a:ext uri="{FF2B5EF4-FFF2-40B4-BE49-F238E27FC236}">
                    <a16:creationId xmlns:a16="http://schemas.microsoft.com/office/drawing/2014/main" id="{24674BF4-8B64-47C2-B3E8-F936EACD0208}"/>
                  </a:ext>
                </a:extLst>
              </p:cNvPr>
              <p:cNvSpPr txBox="1"/>
              <p:nvPr/>
            </p:nvSpPr>
            <p:spPr>
              <a:xfrm>
                <a:off x="923573" y="4316320"/>
                <a:ext cx="2778043" cy="530882"/>
              </a:xfrm>
              <a:prstGeom prst="rect">
                <a:avLst/>
              </a:prstGeom>
              <a:noFill/>
            </p:spPr>
            <p:txBody>
              <a:bodyPr wrap="none" rtlCol="0">
                <a:spAutoFit/>
              </a:bodyPr>
              <a:lstStyle/>
              <a:p>
                <a:pPr algn="ctr">
                  <a:lnSpc>
                    <a:spcPct val="120000"/>
                  </a:lnSpc>
                </a:pPr>
                <a:r>
                  <a:rPr lang="zh-CN" sz="1200" b="0" i="0" u="none" strike="noStrike" cap="none" baseline="0">
                    <a:solidFill>
                      <a:srgbClr val="4D4D4D"/>
                    </a:solidFill>
                    <a:effectLst/>
                    <a:uFillTx/>
                    <a:ea typeface="SimSun"/>
                  </a:rPr>
                  <a:t>客观缓解率</a:t>
                </a:r>
              </a:p>
              <a:p>
                <a:pPr algn="ctr">
                  <a:lnSpc>
                    <a:spcPct val="120000"/>
                  </a:lnSpc>
                </a:pPr>
                <a:r>
                  <a:rPr lang="zh-CN" sz="1200" b="0" i="0" u="none" strike="noStrike" cap="none" baseline="0">
                    <a:solidFill>
                      <a:srgbClr val="4D4D4D"/>
                    </a:solidFill>
                    <a:effectLst/>
                    <a:uFillTx/>
                    <a:ea typeface="SimSun"/>
                  </a:rPr>
                  <a:t>CPS ≥1 时为 60%；CPS &lt;1 时为 42%</a:t>
                </a:r>
              </a:p>
            </p:txBody>
          </p:sp>
        </p:grpSp>
        <p:grpSp>
          <p:nvGrpSpPr>
            <p:cNvPr id="17" name="Group 16">
              <a:extLst>
                <a:ext uri="{FF2B5EF4-FFF2-40B4-BE49-F238E27FC236}">
                  <a16:creationId xmlns:a16="http://schemas.microsoft.com/office/drawing/2014/main" id="{7CBD42C2-972A-4D9C-AE4E-CB2B070F3CCF}"/>
                </a:ext>
              </a:extLst>
            </p:cNvPr>
            <p:cNvGrpSpPr/>
            <p:nvPr/>
          </p:nvGrpSpPr>
          <p:grpSpPr>
            <a:xfrm>
              <a:off x="4461638" y="2052881"/>
              <a:ext cx="4412506" cy="3332730"/>
              <a:chOff x="2843257" y="2064263"/>
              <a:chExt cx="2952527" cy="3188210"/>
            </a:xfrm>
          </p:grpSpPr>
          <p:sp>
            <p:nvSpPr>
              <p:cNvPr id="33" name="TextBox 32">
                <a:extLst>
                  <a:ext uri="{FF2B5EF4-FFF2-40B4-BE49-F238E27FC236}">
                    <a16:creationId xmlns:a16="http://schemas.microsoft.com/office/drawing/2014/main" id="{E0765DEB-ED0C-4D9D-9326-5D13ABA24032}"/>
                  </a:ext>
                </a:extLst>
              </p:cNvPr>
              <p:cNvSpPr txBox="1"/>
              <p:nvPr/>
            </p:nvSpPr>
            <p:spPr>
              <a:xfrm>
                <a:off x="4214605" y="4989786"/>
                <a:ext cx="530800" cy="262687"/>
              </a:xfrm>
              <a:prstGeom prst="rect">
                <a:avLst/>
              </a:prstGeom>
              <a:noFill/>
            </p:spPr>
            <p:txBody>
              <a:bodyPr wrap="none" rtlCol="0">
                <a:spAutoFit/>
              </a:bodyPr>
              <a:lstStyle/>
              <a:p>
                <a:pPr algn="ctr" fontAlgn="base">
                  <a:spcBef>
                    <a:spcPct val="0"/>
                  </a:spcBef>
                  <a:spcAft>
                    <a:spcPct val="0"/>
                  </a:spcAft>
                </a:pPr>
                <a:r>
                  <a:rPr lang="zh-CN" sz="1200" b="0" i="0" u="none" strike="noStrike" cap="none" baseline="0" dirty="0">
                    <a:solidFill>
                      <a:srgbClr val="4D4D4D"/>
                    </a:solidFill>
                    <a:effectLst/>
                    <a:uFillTx/>
                    <a:ea typeface="SimSun"/>
                  </a:rPr>
                  <a:t>时间，月</a:t>
                </a:r>
              </a:p>
            </p:txBody>
          </p:sp>
          <p:sp>
            <p:nvSpPr>
              <p:cNvPr id="34" name="Freeform 21">
                <a:extLst>
                  <a:ext uri="{FF2B5EF4-FFF2-40B4-BE49-F238E27FC236}">
                    <a16:creationId xmlns:a16="http://schemas.microsoft.com/office/drawing/2014/main" id="{847FD75B-CD8C-4B31-962D-57573EECB996}"/>
                  </a:ext>
                </a:extLst>
              </p:cNvPr>
              <p:cNvSpPr/>
              <p:nvPr/>
            </p:nvSpPr>
            <p:spPr bwMode="auto">
              <a:xfrm>
                <a:off x="3247755" y="2198377"/>
                <a:ext cx="2458902" cy="2586206"/>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4D4D4D"/>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endParaRPr>
              </a:p>
            </p:txBody>
          </p:sp>
          <p:sp>
            <p:nvSpPr>
              <p:cNvPr id="35" name="Line 6">
                <a:extLst>
                  <a:ext uri="{FF2B5EF4-FFF2-40B4-BE49-F238E27FC236}">
                    <a16:creationId xmlns:a16="http://schemas.microsoft.com/office/drawing/2014/main" id="{87BD3692-5B8D-421A-9255-06F7BCBEB439}"/>
                  </a:ext>
                </a:extLst>
              </p:cNvPr>
              <p:cNvSpPr>
                <a:spLocks noChangeShapeType="1"/>
              </p:cNvSpPr>
              <p:nvPr/>
            </p:nvSpPr>
            <p:spPr bwMode="auto">
              <a:xfrm>
                <a:off x="3198311" y="2198376"/>
                <a:ext cx="48177" cy="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endParaRPr>
              </a:p>
            </p:txBody>
          </p:sp>
          <p:sp>
            <p:nvSpPr>
              <p:cNvPr id="36" name="Line 7">
                <a:extLst>
                  <a:ext uri="{FF2B5EF4-FFF2-40B4-BE49-F238E27FC236}">
                    <a16:creationId xmlns:a16="http://schemas.microsoft.com/office/drawing/2014/main" id="{4CB24C2B-0114-4D15-8E4C-522E6FEA90E9}"/>
                  </a:ext>
                </a:extLst>
              </p:cNvPr>
              <p:cNvSpPr>
                <a:spLocks noChangeShapeType="1"/>
              </p:cNvSpPr>
              <p:nvPr/>
            </p:nvSpPr>
            <p:spPr bwMode="auto">
              <a:xfrm>
                <a:off x="3198311" y="2720584"/>
                <a:ext cx="48177" cy="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endParaRPr>
              </a:p>
            </p:txBody>
          </p:sp>
          <p:sp>
            <p:nvSpPr>
              <p:cNvPr id="37" name="Line 8">
                <a:extLst>
                  <a:ext uri="{FF2B5EF4-FFF2-40B4-BE49-F238E27FC236}">
                    <a16:creationId xmlns:a16="http://schemas.microsoft.com/office/drawing/2014/main" id="{DA5E99C2-0129-4D78-A068-3E1754EE20B8}"/>
                  </a:ext>
                </a:extLst>
              </p:cNvPr>
              <p:cNvSpPr>
                <a:spLocks noChangeShapeType="1"/>
              </p:cNvSpPr>
              <p:nvPr/>
            </p:nvSpPr>
            <p:spPr bwMode="auto">
              <a:xfrm>
                <a:off x="3198311" y="3219345"/>
                <a:ext cx="48177" cy="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endParaRPr>
              </a:p>
            </p:txBody>
          </p:sp>
          <p:sp>
            <p:nvSpPr>
              <p:cNvPr id="38" name="Line 9">
                <a:extLst>
                  <a:ext uri="{FF2B5EF4-FFF2-40B4-BE49-F238E27FC236}">
                    <a16:creationId xmlns:a16="http://schemas.microsoft.com/office/drawing/2014/main" id="{3E689789-D664-43B9-9F7B-1AC996909EB0}"/>
                  </a:ext>
                </a:extLst>
              </p:cNvPr>
              <p:cNvSpPr>
                <a:spLocks noChangeShapeType="1"/>
              </p:cNvSpPr>
              <p:nvPr/>
            </p:nvSpPr>
            <p:spPr bwMode="auto">
              <a:xfrm>
                <a:off x="3198311" y="3734224"/>
                <a:ext cx="48177" cy="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endParaRPr>
              </a:p>
            </p:txBody>
          </p:sp>
          <p:sp>
            <p:nvSpPr>
              <p:cNvPr id="39" name="Line 10">
                <a:extLst>
                  <a:ext uri="{FF2B5EF4-FFF2-40B4-BE49-F238E27FC236}">
                    <a16:creationId xmlns:a16="http://schemas.microsoft.com/office/drawing/2014/main" id="{144F3A24-0F0E-490F-8617-EE8543F8B59C}"/>
                  </a:ext>
                </a:extLst>
              </p:cNvPr>
              <p:cNvSpPr>
                <a:spLocks noChangeShapeType="1"/>
              </p:cNvSpPr>
              <p:nvPr/>
            </p:nvSpPr>
            <p:spPr bwMode="auto">
              <a:xfrm>
                <a:off x="3198311" y="4238360"/>
                <a:ext cx="48177" cy="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endParaRPr>
              </a:p>
            </p:txBody>
          </p:sp>
          <p:sp>
            <p:nvSpPr>
              <p:cNvPr id="40" name="Line 11">
                <a:extLst>
                  <a:ext uri="{FF2B5EF4-FFF2-40B4-BE49-F238E27FC236}">
                    <a16:creationId xmlns:a16="http://schemas.microsoft.com/office/drawing/2014/main" id="{4B7FBD70-3548-4445-A679-3474C5EBD58B}"/>
                  </a:ext>
                </a:extLst>
              </p:cNvPr>
              <p:cNvSpPr>
                <a:spLocks noChangeShapeType="1"/>
              </p:cNvSpPr>
              <p:nvPr/>
            </p:nvSpPr>
            <p:spPr bwMode="auto">
              <a:xfrm>
                <a:off x="3198311" y="4747868"/>
                <a:ext cx="48177" cy="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endParaRPr>
              </a:p>
            </p:txBody>
          </p:sp>
          <p:sp>
            <p:nvSpPr>
              <p:cNvPr id="41" name="TextBox 40">
                <a:extLst>
                  <a:ext uri="{FF2B5EF4-FFF2-40B4-BE49-F238E27FC236}">
                    <a16:creationId xmlns:a16="http://schemas.microsoft.com/office/drawing/2014/main" id="{F8612E6A-3C8D-4132-84E7-637BB23EFAA1}"/>
                  </a:ext>
                </a:extLst>
              </p:cNvPr>
              <p:cNvSpPr txBox="1"/>
              <p:nvPr/>
            </p:nvSpPr>
            <p:spPr>
              <a:xfrm rot="16200000">
                <a:off x="2567851" y="3407262"/>
                <a:ext cx="734550" cy="183738"/>
              </a:xfrm>
              <a:prstGeom prst="rect">
                <a:avLst/>
              </a:prstGeom>
              <a:noFill/>
            </p:spPr>
            <p:txBody>
              <a:bodyPr wrap="none" rtlCol="0">
                <a:spAutoFit/>
              </a:bodyPr>
              <a:lstStyle/>
              <a:p>
                <a:pPr algn="ctr" fontAlgn="base">
                  <a:spcBef>
                    <a:spcPct val="0"/>
                  </a:spcBef>
                  <a:spcAft>
                    <a:spcPct val="0"/>
                  </a:spcAft>
                </a:pPr>
                <a:r>
                  <a:rPr lang="zh-CN" sz="1200" b="0" i="0" u="none" strike="noStrike" cap="none" baseline="0">
                    <a:solidFill>
                      <a:srgbClr val="4D4D4D"/>
                    </a:solidFill>
                    <a:effectLst/>
                    <a:uFillTx/>
                    <a:ea typeface="SimSun"/>
                  </a:rPr>
                  <a:t>PFS，%</a:t>
                </a:r>
              </a:p>
            </p:txBody>
          </p:sp>
          <p:sp>
            <p:nvSpPr>
              <p:cNvPr id="42" name="TextBox 41">
                <a:extLst>
                  <a:ext uri="{FF2B5EF4-FFF2-40B4-BE49-F238E27FC236}">
                    <a16:creationId xmlns:a16="http://schemas.microsoft.com/office/drawing/2014/main" id="{638F4D4E-8DC1-4698-984D-8DA856AAC115}"/>
                  </a:ext>
                </a:extLst>
              </p:cNvPr>
              <p:cNvSpPr txBox="1"/>
              <p:nvPr/>
            </p:nvSpPr>
            <p:spPr>
              <a:xfrm>
                <a:off x="2953075" y="2064263"/>
                <a:ext cx="291557" cy="262687"/>
              </a:xfrm>
              <a:prstGeom prst="rect">
                <a:avLst/>
              </a:prstGeom>
              <a:noFill/>
            </p:spPr>
            <p:txBody>
              <a:bodyPr wrap="none" rtlCol="0" anchor="ctr" anchorCtr="0">
                <a:spAutoFit/>
              </a:bodyPr>
              <a:lstStyle/>
              <a:p>
                <a:pPr algn="r"/>
                <a:r>
                  <a:rPr lang="zh-CN" sz="1200" b="0" i="0" u="none" strike="noStrike" cap="none" baseline="0">
                    <a:solidFill>
                      <a:srgbClr val="4D4D4D"/>
                    </a:solidFill>
                    <a:effectLst/>
                    <a:uFillTx/>
                    <a:ea typeface="SimSun"/>
                  </a:rPr>
                  <a:t>100</a:t>
                </a:r>
              </a:p>
            </p:txBody>
          </p:sp>
          <p:sp>
            <p:nvSpPr>
              <p:cNvPr id="43" name="TextBox 42">
                <a:extLst>
                  <a:ext uri="{FF2B5EF4-FFF2-40B4-BE49-F238E27FC236}">
                    <a16:creationId xmlns:a16="http://schemas.microsoft.com/office/drawing/2014/main" id="{E1CE5E2F-4196-4164-8372-829B0DBE2AC3}"/>
                  </a:ext>
                </a:extLst>
              </p:cNvPr>
              <p:cNvSpPr txBox="1"/>
              <p:nvPr/>
            </p:nvSpPr>
            <p:spPr>
              <a:xfrm>
                <a:off x="3009430" y="2588402"/>
                <a:ext cx="235202" cy="262687"/>
              </a:xfrm>
              <a:prstGeom prst="rect">
                <a:avLst/>
              </a:prstGeom>
              <a:noFill/>
            </p:spPr>
            <p:txBody>
              <a:bodyPr wrap="none" rtlCol="0" anchor="ctr" anchorCtr="0">
                <a:spAutoFit/>
              </a:bodyPr>
              <a:lstStyle/>
              <a:p>
                <a:pPr algn="r"/>
                <a:r>
                  <a:rPr lang="zh-CN" sz="1200" b="0" i="0" u="none" strike="noStrike" cap="none" baseline="0">
                    <a:solidFill>
                      <a:srgbClr val="4D4D4D"/>
                    </a:solidFill>
                    <a:effectLst/>
                    <a:uFillTx/>
                    <a:ea typeface="SimSun"/>
                  </a:rPr>
                  <a:t>80</a:t>
                </a:r>
              </a:p>
            </p:txBody>
          </p:sp>
          <p:sp>
            <p:nvSpPr>
              <p:cNvPr id="44" name="TextBox 43">
                <a:extLst>
                  <a:ext uri="{FF2B5EF4-FFF2-40B4-BE49-F238E27FC236}">
                    <a16:creationId xmlns:a16="http://schemas.microsoft.com/office/drawing/2014/main" id="{53A80812-9256-49DE-BF6A-F0773A5FE1E3}"/>
                  </a:ext>
                </a:extLst>
              </p:cNvPr>
              <p:cNvSpPr txBox="1"/>
              <p:nvPr/>
            </p:nvSpPr>
            <p:spPr>
              <a:xfrm>
                <a:off x="3009430" y="3086933"/>
                <a:ext cx="235202" cy="262687"/>
              </a:xfrm>
              <a:prstGeom prst="rect">
                <a:avLst/>
              </a:prstGeom>
              <a:noFill/>
            </p:spPr>
            <p:txBody>
              <a:bodyPr wrap="none" rtlCol="0" anchor="ctr" anchorCtr="0">
                <a:spAutoFit/>
              </a:bodyPr>
              <a:lstStyle/>
              <a:p>
                <a:pPr algn="r"/>
                <a:r>
                  <a:rPr lang="zh-CN" sz="1200" b="0" i="0" u="none" strike="noStrike" cap="none" baseline="0">
                    <a:solidFill>
                      <a:srgbClr val="4D4D4D"/>
                    </a:solidFill>
                    <a:effectLst/>
                    <a:uFillTx/>
                    <a:ea typeface="SimSun"/>
                  </a:rPr>
                  <a:t>60</a:t>
                </a:r>
              </a:p>
            </p:txBody>
          </p:sp>
          <p:sp>
            <p:nvSpPr>
              <p:cNvPr id="45" name="TextBox 44">
                <a:extLst>
                  <a:ext uri="{FF2B5EF4-FFF2-40B4-BE49-F238E27FC236}">
                    <a16:creationId xmlns:a16="http://schemas.microsoft.com/office/drawing/2014/main" id="{F6EBCDE6-3B0F-4BAF-9F09-8562A386AAB8}"/>
                  </a:ext>
                </a:extLst>
              </p:cNvPr>
              <p:cNvSpPr txBox="1"/>
              <p:nvPr/>
            </p:nvSpPr>
            <p:spPr>
              <a:xfrm>
                <a:off x="3009430" y="3601586"/>
                <a:ext cx="235202" cy="262687"/>
              </a:xfrm>
              <a:prstGeom prst="rect">
                <a:avLst/>
              </a:prstGeom>
              <a:noFill/>
            </p:spPr>
            <p:txBody>
              <a:bodyPr wrap="none" rtlCol="0" anchor="ctr" anchorCtr="0">
                <a:spAutoFit/>
              </a:bodyPr>
              <a:lstStyle/>
              <a:p>
                <a:pPr algn="r"/>
                <a:r>
                  <a:rPr lang="zh-CN" sz="1200" b="0" i="0" u="none" strike="noStrike" cap="none" baseline="0">
                    <a:solidFill>
                      <a:srgbClr val="4D4D4D"/>
                    </a:solidFill>
                    <a:effectLst/>
                    <a:uFillTx/>
                    <a:ea typeface="SimSun"/>
                  </a:rPr>
                  <a:t>40</a:t>
                </a:r>
              </a:p>
            </p:txBody>
          </p:sp>
          <p:sp>
            <p:nvSpPr>
              <p:cNvPr id="46" name="TextBox 45">
                <a:extLst>
                  <a:ext uri="{FF2B5EF4-FFF2-40B4-BE49-F238E27FC236}">
                    <a16:creationId xmlns:a16="http://schemas.microsoft.com/office/drawing/2014/main" id="{F3100738-D5C7-4DAB-BC6E-DE2212CCB531}"/>
                  </a:ext>
                </a:extLst>
              </p:cNvPr>
              <p:cNvSpPr txBox="1"/>
              <p:nvPr/>
            </p:nvSpPr>
            <p:spPr>
              <a:xfrm>
                <a:off x="3009430" y="4105490"/>
                <a:ext cx="235202" cy="262687"/>
              </a:xfrm>
              <a:prstGeom prst="rect">
                <a:avLst/>
              </a:prstGeom>
              <a:noFill/>
            </p:spPr>
            <p:txBody>
              <a:bodyPr wrap="none" rtlCol="0" anchor="ctr" anchorCtr="0">
                <a:spAutoFit/>
              </a:bodyPr>
              <a:lstStyle/>
              <a:p>
                <a:pPr algn="r"/>
                <a:r>
                  <a:rPr lang="zh-CN" sz="1200" b="0" i="0" u="none" strike="noStrike" cap="none" baseline="0">
                    <a:solidFill>
                      <a:srgbClr val="4D4D4D"/>
                    </a:solidFill>
                    <a:effectLst/>
                    <a:uFillTx/>
                    <a:ea typeface="SimSun"/>
                  </a:rPr>
                  <a:t>20</a:t>
                </a:r>
              </a:p>
            </p:txBody>
          </p:sp>
          <p:sp>
            <p:nvSpPr>
              <p:cNvPr id="47" name="TextBox 46">
                <a:extLst>
                  <a:ext uri="{FF2B5EF4-FFF2-40B4-BE49-F238E27FC236}">
                    <a16:creationId xmlns:a16="http://schemas.microsoft.com/office/drawing/2014/main" id="{FAB8F5AD-06E4-4D86-AEA3-536E56B85F55}"/>
                  </a:ext>
                </a:extLst>
              </p:cNvPr>
              <p:cNvSpPr txBox="1"/>
              <p:nvPr/>
            </p:nvSpPr>
            <p:spPr>
              <a:xfrm>
                <a:off x="3065793" y="4614766"/>
                <a:ext cx="178847" cy="262687"/>
              </a:xfrm>
              <a:prstGeom prst="rect">
                <a:avLst/>
              </a:prstGeom>
              <a:noFill/>
            </p:spPr>
            <p:txBody>
              <a:bodyPr wrap="none" rtlCol="0" anchor="ctr" anchorCtr="0">
                <a:spAutoFit/>
              </a:bodyPr>
              <a:lstStyle/>
              <a:p>
                <a:pPr algn="r"/>
                <a:r>
                  <a:rPr lang="zh-CN" sz="1200" b="0" i="0" u="none" strike="noStrike" cap="none" baseline="0">
                    <a:solidFill>
                      <a:srgbClr val="4D4D4D"/>
                    </a:solidFill>
                    <a:effectLst/>
                    <a:uFillTx/>
                    <a:ea typeface="SimSun"/>
                  </a:rPr>
                  <a:t>0</a:t>
                </a:r>
              </a:p>
            </p:txBody>
          </p:sp>
          <p:grpSp>
            <p:nvGrpSpPr>
              <p:cNvPr id="48" name="Group 47">
                <a:extLst>
                  <a:ext uri="{FF2B5EF4-FFF2-40B4-BE49-F238E27FC236}">
                    <a16:creationId xmlns:a16="http://schemas.microsoft.com/office/drawing/2014/main" id="{2D56FBEA-AFD7-465D-B147-67CA886B258B}"/>
                  </a:ext>
                </a:extLst>
              </p:cNvPr>
              <p:cNvGrpSpPr/>
              <p:nvPr/>
            </p:nvGrpSpPr>
            <p:grpSpPr>
              <a:xfrm>
                <a:off x="3186279" y="4785010"/>
                <a:ext cx="141342" cy="422902"/>
                <a:chOff x="3186279" y="4785010"/>
                <a:chExt cx="141342" cy="422902"/>
              </a:xfrm>
            </p:grpSpPr>
            <p:sp>
              <p:nvSpPr>
                <p:cNvPr id="73" name="Line 21">
                  <a:extLst>
                    <a:ext uri="{FF2B5EF4-FFF2-40B4-BE49-F238E27FC236}">
                      <a16:creationId xmlns:a16="http://schemas.microsoft.com/office/drawing/2014/main" id="{41C85E40-C409-4F28-AFDD-D0AA6F884F7D}"/>
                    </a:ext>
                  </a:extLst>
                </p:cNvPr>
                <p:cNvSpPr>
                  <a:spLocks noChangeShapeType="1"/>
                </p:cNvSpPr>
                <p:nvPr/>
              </p:nvSpPr>
              <p:spPr bwMode="auto">
                <a:xfrm flipH="1">
                  <a:off x="3253392" y="4785010"/>
                  <a:ext cx="0" cy="7200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74" name="TextBox 73">
                  <a:extLst>
                    <a:ext uri="{FF2B5EF4-FFF2-40B4-BE49-F238E27FC236}">
                      <a16:creationId xmlns:a16="http://schemas.microsoft.com/office/drawing/2014/main" id="{9839E91F-6666-4B03-A49D-3C2BEBA58125}"/>
                    </a:ext>
                  </a:extLst>
                </p:cNvPr>
                <p:cNvSpPr txBox="1"/>
                <p:nvPr/>
              </p:nvSpPr>
              <p:spPr>
                <a:xfrm>
                  <a:off x="3204661" y="4847027"/>
                  <a:ext cx="104580" cy="244071"/>
                </a:xfrm>
                <a:prstGeom prst="rect">
                  <a:avLst/>
                </a:prstGeom>
                <a:noFill/>
              </p:spPr>
              <p:txBody>
                <a:bodyPr wrap="none" lIns="36000" tIns="36000" rIns="36000" bIns="36000" rtlCol="0" anchor="t" anchorCtr="0">
                  <a:spAutoFit/>
                </a:bodyPr>
                <a:lstStyle/>
                <a:p>
                  <a:pPr algn="ctr"/>
                  <a:r>
                    <a:rPr lang="zh-CN" sz="1200" b="0" i="0" u="none" strike="noStrike" cap="none" baseline="0">
                      <a:solidFill>
                        <a:srgbClr val="4D4D4D"/>
                      </a:solidFill>
                      <a:effectLst/>
                      <a:uFillTx/>
                      <a:ea typeface="SimSun"/>
                    </a:rPr>
                    <a:t>0</a:t>
                  </a:r>
                </a:p>
              </p:txBody>
            </p:sp>
          </p:grpSp>
          <p:grpSp>
            <p:nvGrpSpPr>
              <p:cNvPr id="49" name="Group 48">
                <a:extLst>
                  <a:ext uri="{FF2B5EF4-FFF2-40B4-BE49-F238E27FC236}">
                    <a16:creationId xmlns:a16="http://schemas.microsoft.com/office/drawing/2014/main" id="{54DA4B67-BBE6-4180-8095-7FED680C30CA}"/>
                  </a:ext>
                </a:extLst>
              </p:cNvPr>
              <p:cNvGrpSpPr/>
              <p:nvPr/>
            </p:nvGrpSpPr>
            <p:grpSpPr>
              <a:xfrm>
                <a:off x="3683035" y="4785010"/>
                <a:ext cx="105496" cy="308226"/>
                <a:chOff x="3683035" y="4785010"/>
                <a:chExt cx="105496" cy="308226"/>
              </a:xfrm>
            </p:grpSpPr>
            <p:sp>
              <p:nvSpPr>
                <p:cNvPr id="71" name="Line 19">
                  <a:extLst>
                    <a:ext uri="{FF2B5EF4-FFF2-40B4-BE49-F238E27FC236}">
                      <a16:creationId xmlns:a16="http://schemas.microsoft.com/office/drawing/2014/main" id="{6827F8AA-9258-475A-865C-C429FE185BF9}"/>
                    </a:ext>
                  </a:extLst>
                </p:cNvPr>
                <p:cNvSpPr>
                  <a:spLocks noChangeShapeType="1"/>
                </p:cNvSpPr>
                <p:nvPr/>
              </p:nvSpPr>
              <p:spPr bwMode="auto">
                <a:xfrm flipH="1">
                  <a:off x="3735784" y="4785010"/>
                  <a:ext cx="0" cy="7200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endParaRPr>
                </a:p>
              </p:txBody>
            </p:sp>
            <p:sp>
              <p:nvSpPr>
                <p:cNvPr id="72" name="TextBox 71">
                  <a:extLst>
                    <a:ext uri="{FF2B5EF4-FFF2-40B4-BE49-F238E27FC236}">
                      <a16:creationId xmlns:a16="http://schemas.microsoft.com/office/drawing/2014/main" id="{CAF83135-6440-4FB8-8943-35EEC56528C8}"/>
                    </a:ext>
                  </a:extLst>
                </p:cNvPr>
                <p:cNvSpPr txBox="1"/>
                <p:nvPr/>
              </p:nvSpPr>
              <p:spPr>
                <a:xfrm>
                  <a:off x="3683492" y="4847027"/>
                  <a:ext cx="104580" cy="244071"/>
                </a:xfrm>
                <a:prstGeom prst="rect">
                  <a:avLst/>
                </a:prstGeom>
                <a:noFill/>
              </p:spPr>
              <p:txBody>
                <a:bodyPr wrap="none" lIns="36000" tIns="36000" rIns="36000" bIns="36000" rtlCol="0" anchor="t" anchorCtr="0">
                  <a:spAutoFit/>
                </a:bodyPr>
                <a:lstStyle/>
                <a:p>
                  <a:pPr algn="ctr"/>
                  <a:r>
                    <a:rPr lang="zh-CN" sz="1200" b="0" i="0" u="none" strike="noStrike" cap="none" baseline="0">
                      <a:solidFill>
                        <a:srgbClr val="4D4D4D"/>
                      </a:solidFill>
                      <a:effectLst/>
                      <a:uFillTx/>
                      <a:ea typeface="SimSun"/>
                    </a:rPr>
                    <a:t>3</a:t>
                  </a:r>
                </a:p>
              </p:txBody>
            </p:sp>
          </p:grpSp>
          <p:sp>
            <p:nvSpPr>
              <p:cNvPr id="50" name="Line 21">
                <a:extLst>
                  <a:ext uri="{FF2B5EF4-FFF2-40B4-BE49-F238E27FC236}">
                    <a16:creationId xmlns:a16="http://schemas.microsoft.com/office/drawing/2014/main" id="{3DB2262E-BED5-4E60-A69A-1633DFFA1850}"/>
                  </a:ext>
                </a:extLst>
              </p:cNvPr>
              <p:cNvSpPr>
                <a:spLocks noChangeShapeType="1"/>
              </p:cNvSpPr>
              <p:nvPr/>
            </p:nvSpPr>
            <p:spPr bwMode="auto">
              <a:xfrm flipH="1">
                <a:off x="3408252" y="4785010"/>
                <a:ext cx="0" cy="7200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grpSp>
            <p:nvGrpSpPr>
              <p:cNvPr id="51" name="Group 50">
                <a:extLst>
                  <a:ext uri="{FF2B5EF4-FFF2-40B4-BE49-F238E27FC236}">
                    <a16:creationId xmlns:a16="http://schemas.microsoft.com/office/drawing/2014/main" id="{03AD89F8-6479-4F4C-9DBA-CC3A7FAA2AE1}"/>
                  </a:ext>
                </a:extLst>
              </p:cNvPr>
              <p:cNvGrpSpPr/>
              <p:nvPr/>
            </p:nvGrpSpPr>
            <p:grpSpPr>
              <a:xfrm>
                <a:off x="4175379" y="4785010"/>
                <a:ext cx="105496" cy="308226"/>
                <a:chOff x="4175379" y="4785010"/>
                <a:chExt cx="105496" cy="308226"/>
              </a:xfrm>
            </p:grpSpPr>
            <p:sp>
              <p:nvSpPr>
                <p:cNvPr id="69" name="Line 19">
                  <a:extLst>
                    <a:ext uri="{FF2B5EF4-FFF2-40B4-BE49-F238E27FC236}">
                      <a16:creationId xmlns:a16="http://schemas.microsoft.com/office/drawing/2014/main" id="{1BC9BA11-432D-4E4A-8F50-CAE6C6BB821D}"/>
                    </a:ext>
                  </a:extLst>
                </p:cNvPr>
                <p:cNvSpPr>
                  <a:spLocks noChangeShapeType="1"/>
                </p:cNvSpPr>
                <p:nvPr/>
              </p:nvSpPr>
              <p:spPr bwMode="auto">
                <a:xfrm flipH="1">
                  <a:off x="4228128" y="4785010"/>
                  <a:ext cx="0" cy="7200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endParaRPr>
                </a:p>
              </p:txBody>
            </p:sp>
            <p:sp>
              <p:nvSpPr>
                <p:cNvPr id="70" name="TextBox 69">
                  <a:extLst>
                    <a:ext uri="{FF2B5EF4-FFF2-40B4-BE49-F238E27FC236}">
                      <a16:creationId xmlns:a16="http://schemas.microsoft.com/office/drawing/2014/main" id="{EAAA5E41-941D-4C07-B46D-D897A3DAF506}"/>
                    </a:ext>
                  </a:extLst>
                </p:cNvPr>
                <p:cNvSpPr txBox="1"/>
                <p:nvPr/>
              </p:nvSpPr>
              <p:spPr>
                <a:xfrm>
                  <a:off x="4175838" y="4847027"/>
                  <a:ext cx="104580" cy="244071"/>
                </a:xfrm>
                <a:prstGeom prst="rect">
                  <a:avLst/>
                </a:prstGeom>
                <a:noFill/>
              </p:spPr>
              <p:txBody>
                <a:bodyPr wrap="none" lIns="36000" tIns="36000" rIns="36000" bIns="36000" rtlCol="0" anchor="t" anchorCtr="0">
                  <a:spAutoFit/>
                </a:bodyPr>
                <a:lstStyle/>
                <a:p>
                  <a:pPr algn="ctr"/>
                  <a:r>
                    <a:rPr lang="zh-CN" sz="1200" b="0" i="0" u="none" strike="noStrike" cap="none" baseline="0">
                      <a:solidFill>
                        <a:srgbClr val="4D4D4D"/>
                      </a:solidFill>
                      <a:effectLst/>
                      <a:uFillTx/>
                      <a:ea typeface="SimSun"/>
                    </a:rPr>
                    <a:t>6</a:t>
                  </a:r>
                </a:p>
              </p:txBody>
            </p:sp>
          </p:grpSp>
          <p:grpSp>
            <p:nvGrpSpPr>
              <p:cNvPr id="52" name="Group 51">
                <a:extLst>
                  <a:ext uri="{FF2B5EF4-FFF2-40B4-BE49-F238E27FC236}">
                    <a16:creationId xmlns:a16="http://schemas.microsoft.com/office/drawing/2014/main" id="{3427D2D6-22DF-4EEA-9825-705FC66BDA7A}"/>
                  </a:ext>
                </a:extLst>
              </p:cNvPr>
              <p:cNvGrpSpPr/>
              <p:nvPr/>
            </p:nvGrpSpPr>
            <p:grpSpPr>
              <a:xfrm>
                <a:off x="4663742" y="4785010"/>
                <a:ext cx="637551" cy="308226"/>
                <a:chOff x="4663742" y="4785010"/>
                <a:chExt cx="637551" cy="308226"/>
              </a:xfrm>
            </p:grpSpPr>
            <p:sp>
              <p:nvSpPr>
                <p:cNvPr id="65" name="Line 21">
                  <a:extLst>
                    <a:ext uri="{FF2B5EF4-FFF2-40B4-BE49-F238E27FC236}">
                      <a16:creationId xmlns:a16="http://schemas.microsoft.com/office/drawing/2014/main" id="{EBFDDEA2-9255-4FAC-B695-C04DB6DB2E5C}"/>
                    </a:ext>
                  </a:extLst>
                </p:cNvPr>
                <p:cNvSpPr>
                  <a:spLocks noChangeShapeType="1"/>
                </p:cNvSpPr>
                <p:nvPr/>
              </p:nvSpPr>
              <p:spPr bwMode="auto">
                <a:xfrm flipH="1">
                  <a:off x="4707831" y="4785010"/>
                  <a:ext cx="0" cy="7200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66" name="TextBox 65">
                  <a:extLst>
                    <a:ext uri="{FF2B5EF4-FFF2-40B4-BE49-F238E27FC236}">
                      <a16:creationId xmlns:a16="http://schemas.microsoft.com/office/drawing/2014/main" id="{079CCB0F-FB8A-448D-BFB7-157AF4B7F933}"/>
                    </a:ext>
                  </a:extLst>
                </p:cNvPr>
                <p:cNvSpPr txBox="1"/>
                <p:nvPr/>
              </p:nvSpPr>
              <p:spPr>
                <a:xfrm>
                  <a:off x="4664200" y="4847027"/>
                  <a:ext cx="104580" cy="244071"/>
                </a:xfrm>
                <a:prstGeom prst="rect">
                  <a:avLst/>
                </a:prstGeom>
                <a:noFill/>
              </p:spPr>
              <p:txBody>
                <a:bodyPr wrap="none" lIns="36000" tIns="36000" rIns="36000" bIns="36000" rtlCol="0" anchor="t" anchorCtr="0">
                  <a:spAutoFit/>
                </a:bodyPr>
                <a:lstStyle/>
                <a:p>
                  <a:pPr algn="ctr"/>
                  <a:r>
                    <a:rPr lang="zh-CN" sz="1200" b="0" i="0" u="none" strike="noStrike" cap="none" baseline="0">
                      <a:solidFill>
                        <a:srgbClr val="4D4D4D"/>
                      </a:solidFill>
                      <a:effectLst/>
                      <a:uFillTx/>
                      <a:ea typeface="SimSun"/>
                    </a:rPr>
                    <a:t>9</a:t>
                  </a:r>
                </a:p>
              </p:txBody>
            </p:sp>
            <p:sp>
              <p:nvSpPr>
                <p:cNvPr id="67" name="Line 21">
                  <a:extLst>
                    <a:ext uri="{FF2B5EF4-FFF2-40B4-BE49-F238E27FC236}">
                      <a16:creationId xmlns:a16="http://schemas.microsoft.com/office/drawing/2014/main" id="{F1E617A4-8404-449D-9183-FE5A6D61415D}"/>
                    </a:ext>
                  </a:extLst>
                </p:cNvPr>
                <p:cNvSpPr>
                  <a:spLocks noChangeShapeType="1"/>
                </p:cNvSpPr>
                <p:nvPr/>
              </p:nvSpPr>
              <p:spPr bwMode="auto">
                <a:xfrm flipH="1">
                  <a:off x="5211462" y="4785655"/>
                  <a:ext cx="0" cy="7200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68" name="TextBox 67">
                  <a:extLst>
                    <a:ext uri="{FF2B5EF4-FFF2-40B4-BE49-F238E27FC236}">
                      <a16:creationId xmlns:a16="http://schemas.microsoft.com/office/drawing/2014/main" id="{469366E5-B699-434E-A0A3-90187E65F706}"/>
                    </a:ext>
                  </a:extLst>
                </p:cNvPr>
                <p:cNvSpPr txBox="1"/>
                <p:nvPr/>
              </p:nvSpPr>
              <p:spPr>
                <a:xfrm>
                  <a:off x="5139653" y="4847027"/>
                  <a:ext cx="160935" cy="244071"/>
                </a:xfrm>
                <a:prstGeom prst="rect">
                  <a:avLst/>
                </a:prstGeom>
                <a:noFill/>
              </p:spPr>
              <p:txBody>
                <a:bodyPr wrap="none" lIns="36000" tIns="36000" rIns="36000" bIns="36000" rtlCol="0" anchor="t" anchorCtr="0">
                  <a:spAutoFit/>
                </a:bodyPr>
                <a:lstStyle/>
                <a:p>
                  <a:pPr algn="ctr"/>
                  <a:r>
                    <a:rPr lang="zh-CN" sz="1200" b="0" i="0" u="none" strike="noStrike" cap="none" baseline="0">
                      <a:solidFill>
                        <a:srgbClr val="4D4D4D"/>
                      </a:solidFill>
                      <a:effectLst/>
                      <a:uFillTx/>
                      <a:ea typeface="SimSun"/>
                    </a:rPr>
                    <a:t>12</a:t>
                  </a:r>
                </a:p>
              </p:txBody>
            </p:sp>
          </p:grpSp>
          <p:grpSp>
            <p:nvGrpSpPr>
              <p:cNvPr id="53" name="Group 52">
                <a:extLst>
                  <a:ext uri="{FF2B5EF4-FFF2-40B4-BE49-F238E27FC236}">
                    <a16:creationId xmlns:a16="http://schemas.microsoft.com/office/drawing/2014/main" id="{37020254-AFA3-4695-98C1-851D9704FC30}"/>
                  </a:ext>
                </a:extLst>
              </p:cNvPr>
              <p:cNvGrpSpPr/>
              <p:nvPr/>
            </p:nvGrpSpPr>
            <p:grpSpPr>
              <a:xfrm>
                <a:off x="5634849" y="4785011"/>
                <a:ext cx="160935" cy="306087"/>
                <a:chOff x="5634849" y="4785011"/>
                <a:chExt cx="160935" cy="306087"/>
              </a:xfrm>
            </p:grpSpPr>
            <p:sp>
              <p:nvSpPr>
                <p:cNvPr id="63" name="Line 21">
                  <a:extLst>
                    <a:ext uri="{FF2B5EF4-FFF2-40B4-BE49-F238E27FC236}">
                      <a16:creationId xmlns:a16="http://schemas.microsoft.com/office/drawing/2014/main" id="{ABC4179B-E0E0-41EB-86B5-E9A5DA5042BA}"/>
                    </a:ext>
                  </a:extLst>
                </p:cNvPr>
                <p:cNvSpPr>
                  <a:spLocks noChangeShapeType="1"/>
                </p:cNvSpPr>
                <p:nvPr/>
              </p:nvSpPr>
              <p:spPr bwMode="auto">
                <a:xfrm flipH="1">
                  <a:off x="5706657" y="4785011"/>
                  <a:ext cx="0" cy="7200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64" name="TextBox 63">
                  <a:extLst>
                    <a:ext uri="{FF2B5EF4-FFF2-40B4-BE49-F238E27FC236}">
                      <a16:creationId xmlns:a16="http://schemas.microsoft.com/office/drawing/2014/main" id="{3B7C5BE1-CDDD-4690-8878-49C4646CFF25}"/>
                    </a:ext>
                  </a:extLst>
                </p:cNvPr>
                <p:cNvSpPr txBox="1"/>
                <p:nvPr/>
              </p:nvSpPr>
              <p:spPr>
                <a:xfrm>
                  <a:off x="5634849" y="4847027"/>
                  <a:ext cx="160935" cy="244071"/>
                </a:xfrm>
                <a:prstGeom prst="rect">
                  <a:avLst/>
                </a:prstGeom>
                <a:noFill/>
              </p:spPr>
              <p:txBody>
                <a:bodyPr wrap="none" lIns="36000" tIns="36000" rIns="36000" bIns="36000" rtlCol="0" anchor="t" anchorCtr="0">
                  <a:spAutoFit/>
                </a:bodyPr>
                <a:lstStyle/>
                <a:p>
                  <a:pPr algn="ctr"/>
                  <a:r>
                    <a:rPr lang="zh-CN" sz="1200" b="0" i="0" u="none" strike="noStrike" cap="none" baseline="0">
                      <a:solidFill>
                        <a:srgbClr val="4D4D4D"/>
                      </a:solidFill>
                      <a:effectLst/>
                      <a:uFillTx/>
                      <a:ea typeface="SimSun"/>
                    </a:rPr>
                    <a:t>15</a:t>
                  </a:r>
                </a:p>
              </p:txBody>
            </p:sp>
          </p:grpSp>
          <p:sp>
            <p:nvSpPr>
              <p:cNvPr id="54" name="Line 21">
                <a:extLst>
                  <a:ext uri="{FF2B5EF4-FFF2-40B4-BE49-F238E27FC236}">
                    <a16:creationId xmlns:a16="http://schemas.microsoft.com/office/drawing/2014/main" id="{9A3EBC0A-39F4-43D4-BD6A-C83BD17AB24B}"/>
                  </a:ext>
                </a:extLst>
              </p:cNvPr>
              <p:cNvSpPr>
                <a:spLocks noChangeShapeType="1"/>
              </p:cNvSpPr>
              <p:nvPr/>
            </p:nvSpPr>
            <p:spPr bwMode="auto">
              <a:xfrm flipH="1">
                <a:off x="3573109" y="4785010"/>
                <a:ext cx="0" cy="7200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55" name="Line 21">
                <a:extLst>
                  <a:ext uri="{FF2B5EF4-FFF2-40B4-BE49-F238E27FC236}">
                    <a16:creationId xmlns:a16="http://schemas.microsoft.com/office/drawing/2014/main" id="{9706D2CB-FB95-4204-8F72-5C595954A1A0}"/>
                  </a:ext>
                </a:extLst>
              </p:cNvPr>
              <p:cNvSpPr>
                <a:spLocks noChangeShapeType="1"/>
              </p:cNvSpPr>
              <p:nvPr/>
            </p:nvSpPr>
            <p:spPr bwMode="auto">
              <a:xfrm flipH="1">
                <a:off x="3900277" y="4780150"/>
                <a:ext cx="0" cy="7200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56" name="Line 21">
                <a:extLst>
                  <a:ext uri="{FF2B5EF4-FFF2-40B4-BE49-F238E27FC236}">
                    <a16:creationId xmlns:a16="http://schemas.microsoft.com/office/drawing/2014/main" id="{FD596E2E-235B-4D92-9353-4F5D57A0FEA0}"/>
                  </a:ext>
                </a:extLst>
              </p:cNvPr>
              <p:cNvSpPr>
                <a:spLocks noChangeShapeType="1"/>
              </p:cNvSpPr>
              <p:nvPr/>
            </p:nvSpPr>
            <p:spPr bwMode="auto">
              <a:xfrm flipH="1">
                <a:off x="4070242" y="4780150"/>
                <a:ext cx="0" cy="7200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57" name="Line 21">
                <a:extLst>
                  <a:ext uri="{FF2B5EF4-FFF2-40B4-BE49-F238E27FC236}">
                    <a16:creationId xmlns:a16="http://schemas.microsoft.com/office/drawing/2014/main" id="{13F7445B-99CF-4DE5-BF76-DC8AE9455F5C}"/>
                  </a:ext>
                </a:extLst>
              </p:cNvPr>
              <p:cNvSpPr>
                <a:spLocks noChangeShapeType="1"/>
              </p:cNvSpPr>
              <p:nvPr/>
            </p:nvSpPr>
            <p:spPr bwMode="auto">
              <a:xfrm flipH="1">
                <a:off x="4389757" y="4775291"/>
                <a:ext cx="0" cy="7200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58" name="Line 21">
                <a:extLst>
                  <a:ext uri="{FF2B5EF4-FFF2-40B4-BE49-F238E27FC236}">
                    <a16:creationId xmlns:a16="http://schemas.microsoft.com/office/drawing/2014/main" id="{5C75CD39-FD02-4CC7-9930-79EA380531D2}"/>
                  </a:ext>
                </a:extLst>
              </p:cNvPr>
              <p:cNvSpPr>
                <a:spLocks noChangeShapeType="1"/>
              </p:cNvSpPr>
              <p:nvPr/>
            </p:nvSpPr>
            <p:spPr bwMode="auto">
              <a:xfrm flipH="1">
                <a:off x="4557159" y="4775291"/>
                <a:ext cx="0" cy="7200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59" name="Line 21">
                <a:extLst>
                  <a:ext uri="{FF2B5EF4-FFF2-40B4-BE49-F238E27FC236}">
                    <a16:creationId xmlns:a16="http://schemas.microsoft.com/office/drawing/2014/main" id="{D4022D9F-54B6-4F46-BFB9-E22A0D06A743}"/>
                  </a:ext>
                </a:extLst>
              </p:cNvPr>
              <p:cNvSpPr>
                <a:spLocks noChangeShapeType="1"/>
              </p:cNvSpPr>
              <p:nvPr/>
            </p:nvSpPr>
            <p:spPr bwMode="auto">
              <a:xfrm flipH="1">
                <a:off x="5381476" y="4785010"/>
                <a:ext cx="0" cy="7200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60" name="Line 21">
                <a:extLst>
                  <a:ext uri="{FF2B5EF4-FFF2-40B4-BE49-F238E27FC236}">
                    <a16:creationId xmlns:a16="http://schemas.microsoft.com/office/drawing/2014/main" id="{CCBE8641-A5A7-4216-BB82-7FCB5C807B90}"/>
                  </a:ext>
                </a:extLst>
              </p:cNvPr>
              <p:cNvSpPr>
                <a:spLocks noChangeShapeType="1"/>
              </p:cNvSpPr>
              <p:nvPr/>
            </p:nvSpPr>
            <p:spPr bwMode="auto">
              <a:xfrm flipH="1">
                <a:off x="5541224" y="4785011"/>
                <a:ext cx="0" cy="7200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61" name="Line 21">
                <a:extLst>
                  <a:ext uri="{FF2B5EF4-FFF2-40B4-BE49-F238E27FC236}">
                    <a16:creationId xmlns:a16="http://schemas.microsoft.com/office/drawing/2014/main" id="{12BF8A14-701F-4815-A014-C0A0625A328F}"/>
                  </a:ext>
                </a:extLst>
              </p:cNvPr>
              <p:cNvSpPr>
                <a:spLocks noChangeShapeType="1"/>
              </p:cNvSpPr>
              <p:nvPr/>
            </p:nvSpPr>
            <p:spPr bwMode="auto">
              <a:xfrm flipH="1">
                <a:off x="4884281" y="4780150"/>
                <a:ext cx="0" cy="7200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62" name="Line 21">
                <a:extLst>
                  <a:ext uri="{FF2B5EF4-FFF2-40B4-BE49-F238E27FC236}">
                    <a16:creationId xmlns:a16="http://schemas.microsoft.com/office/drawing/2014/main" id="{9DE6A56E-7E8C-49B3-9266-C0FDAAAABE93}"/>
                  </a:ext>
                </a:extLst>
              </p:cNvPr>
              <p:cNvSpPr>
                <a:spLocks noChangeShapeType="1"/>
              </p:cNvSpPr>
              <p:nvPr/>
            </p:nvSpPr>
            <p:spPr bwMode="auto">
              <a:xfrm flipH="1">
                <a:off x="5049933" y="4780150"/>
                <a:ext cx="0" cy="7200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grpSp>
        <p:cxnSp>
          <p:nvCxnSpPr>
            <p:cNvPr id="18" name="Straight Connector 17">
              <a:extLst>
                <a:ext uri="{FF2B5EF4-FFF2-40B4-BE49-F238E27FC236}">
                  <a16:creationId xmlns:a16="http://schemas.microsoft.com/office/drawing/2014/main" id="{3C505591-435A-4C9A-B64A-595F149B676F}"/>
                </a:ext>
              </a:extLst>
            </p:cNvPr>
            <p:cNvCxnSpPr/>
            <p:nvPr/>
          </p:nvCxnSpPr>
          <p:spPr>
            <a:xfrm>
              <a:off x="5511246" y="1920937"/>
              <a:ext cx="230910" cy="0"/>
            </a:xfrm>
            <a:prstGeom prst="line">
              <a:avLst/>
            </a:prstGeom>
            <a:noFill/>
            <a:ln w="25400" cap="flat">
              <a:solidFill>
                <a:schemeClr val="accent2"/>
              </a:solidFill>
              <a:prstDash val="solid"/>
              <a:miter/>
            </a:ln>
          </p:spPr>
        </p:cxnSp>
        <p:cxnSp>
          <p:nvCxnSpPr>
            <p:cNvPr id="19" name="Straight Connector 18">
              <a:extLst>
                <a:ext uri="{FF2B5EF4-FFF2-40B4-BE49-F238E27FC236}">
                  <a16:creationId xmlns:a16="http://schemas.microsoft.com/office/drawing/2014/main" id="{4BFD6DF0-A898-43C7-B052-0779A9C44480}"/>
                </a:ext>
              </a:extLst>
            </p:cNvPr>
            <p:cNvCxnSpPr/>
            <p:nvPr/>
          </p:nvCxnSpPr>
          <p:spPr>
            <a:xfrm>
              <a:off x="5511246" y="1694076"/>
              <a:ext cx="230910" cy="0"/>
            </a:xfrm>
            <a:prstGeom prst="line">
              <a:avLst/>
            </a:prstGeom>
            <a:noFill/>
            <a:ln w="25400" cap="flat">
              <a:solidFill>
                <a:schemeClr val="accent3"/>
              </a:solidFill>
              <a:prstDash val="solid"/>
              <a:miter/>
            </a:ln>
          </p:spPr>
        </p:cxnSp>
        <p:sp>
          <p:nvSpPr>
            <p:cNvPr id="20" name="TextBox 19">
              <a:extLst>
                <a:ext uri="{FF2B5EF4-FFF2-40B4-BE49-F238E27FC236}">
                  <a16:creationId xmlns:a16="http://schemas.microsoft.com/office/drawing/2014/main" id="{142A7DE5-D782-4B53-A680-72A62520EC7E}"/>
                </a:ext>
              </a:extLst>
            </p:cNvPr>
            <p:cNvSpPr txBox="1"/>
            <p:nvPr/>
          </p:nvSpPr>
          <p:spPr>
            <a:xfrm>
              <a:off x="5742157" y="1534137"/>
              <a:ext cx="2851141" cy="530882"/>
            </a:xfrm>
            <a:prstGeom prst="rect">
              <a:avLst/>
            </a:prstGeom>
            <a:noFill/>
          </p:spPr>
          <p:txBody>
            <a:bodyPr wrap="none" rtlCol="0">
              <a:spAutoFit/>
            </a:bodyPr>
            <a:lstStyle/>
            <a:p>
              <a:pPr>
                <a:lnSpc>
                  <a:spcPct val="120000"/>
                </a:lnSpc>
              </a:pPr>
              <a:r>
                <a:rPr lang="zh-CN" sz="1200" b="0" i="0" u="none" strike="noStrike" cap="none" baseline="0">
                  <a:solidFill>
                    <a:srgbClr val="4D4D4D"/>
                  </a:solidFill>
                  <a:effectLst/>
                  <a:uFillTx/>
                  <a:ea typeface="SimSun"/>
                </a:rPr>
                <a:t>PD-L1 CPS ≥1 (n=8)：mPFS 4.6 个月</a:t>
              </a:r>
            </a:p>
            <a:p>
              <a:pPr>
                <a:lnSpc>
                  <a:spcPct val="120000"/>
                </a:lnSpc>
              </a:pPr>
              <a:r>
                <a:rPr lang="zh-CN" sz="1200" b="0" i="0" u="none" strike="noStrike" cap="none" baseline="0">
                  <a:solidFill>
                    <a:srgbClr val="4D4D4D"/>
                  </a:solidFill>
                  <a:effectLst/>
                  <a:uFillTx/>
                  <a:ea typeface="SimSun"/>
                </a:rPr>
                <a:t>PD-L1 CPS &lt;1 (n=14)：mPFS 6.3 个月</a:t>
              </a:r>
            </a:p>
          </p:txBody>
        </p:sp>
        <p:sp>
          <p:nvSpPr>
            <p:cNvPr id="21" name="TextBox 20">
              <a:extLst>
                <a:ext uri="{FF2B5EF4-FFF2-40B4-BE49-F238E27FC236}">
                  <a16:creationId xmlns:a16="http://schemas.microsoft.com/office/drawing/2014/main" id="{35FB500B-1FE1-4E09-8B42-6E04ABEB727F}"/>
                </a:ext>
              </a:extLst>
            </p:cNvPr>
            <p:cNvSpPr txBox="1"/>
            <p:nvPr/>
          </p:nvSpPr>
          <p:spPr>
            <a:xfrm>
              <a:off x="6190197" y="1979527"/>
              <a:ext cx="2061364" cy="274594"/>
            </a:xfrm>
            <a:prstGeom prst="rect">
              <a:avLst/>
            </a:prstGeom>
            <a:noFill/>
          </p:spPr>
          <p:txBody>
            <a:bodyPr wrap="none" rtlCol="0">
              <a:spAutoFit/>
            </a:bodyPr>
            <a:lstStyle/>
            <a:p>
              <a:r>
                <a:rPr lang="zh-CN" sz="1200" b="0" i="0" u="none" strike="noStrike" cap="none" baseline="0">
                  <a:solidFill>
                    <a:srgbClr val="4D4D4D"/>
                  </a:solidFill>
                  <a:effectLst/>
                  <a:uFillTx/>
                  <a:ea typeface="SimSun"/>
                </a:rPr>
                <a:t>HR 1.01 (95%CI 0.29, 3.45)</a:t>
              </a:r>
            </a:p>
          </p:txBody>
        </p:sp>
        <p:cxnSp>
          <p:nvCxnSpPr>
            <p:cNvPr id="22" name="Straight Connector 21">
              <a:extLst>
                <a:ext uri="{FF2B5EF4-FFF2-40B4-BE49-F238E27FC236}">
                  <a16:creationId xmlns:a16="http://schemas.microsoft.com/office/drawing/2014/main" id="{D50A5A88-F8E3-427C-92AE-C31122769A78}"/>
                </a:ext>
              </a:extLst>
            </p:cNvPr>
            <p:cNvCxnSpPr/>
            <p:nvPr/>
          </p:nvCxnSpPr>
          <p:spPr>
            <a:xfrm flipH="1">
              <a:off x="7741746" y="3605323"/>
              <a:ext cx="0" cy="72000"/>
            </a:xfrm>
            <a:prstGeom prst="line">
              <a:avLst/>
            </a:prstGeom>
            <a:noFill/>
            <a:ln w="25400" cap="flat">
              <a:solidFill>
                <a:schemeClr val="accent2"/>
              </a:solidFill>
              <a:prstDash val="solid"/>
              <a:miter/>
            </a:ln>
          </p:spPr>
        </p:cxnSp>
        <p:cxnSp>
          <p:nvCxnSpPr>
            <p:cNvPr id="23" name="Straight Connector 22">
              <a:extLst>
                <a:ext uri="{FF2B5EF4-FFF2-40B4-BE49-F238E27FC236}">
                  <a16:creationId xmlns:a16="http://schemas.microsoft.com/office/drawing/2014/main" id="{87850832-B9C3-403D-9DCB-F0F7F4D779B5}"/>
                </a:ext>
              </a:extLst>
            </p:cNvPr>
            <p:cNvCxnSpPr/>
            <p:nvPr/>
          </p:nvCxnSpPr>
          <p:spPr>
            <a:xfrm flipH="1">
              <a:off x="8708303" y="3508500"/>
              <a:ext cx="0" cy="72000"/>
            </a:xfrm>
            <a:prstGeom prst="line">
              <a:avLst/>
            </a:prstGeom>
            <a:noFill/>
            <a:ln w="25400" cap="flat">
              <a:solidFill>
                <a:schemeClr val="accent3"/>
              </a:solidFill>
              <a:prstDash val="solid"/>
              <a:miter/>
            </a:ln>
          </p:spPr>
        </p:cxnSp>
        <p:sp>
          <p:nvSpPr>
            <p:cNvPr id="24" name="TextBox 23">
              <a:extLst>
                <a:ext uri="{FF2B5EF4-FFF2-40B4-BE49-F238E27FC236}">
                  <a16:creationId xmlns:a16="http://schemas.microsoft.com/office/drawing/2014/main" id="{28C2B085-414B-4C88-BDD9-9995961447C3}"/>
                </a:ext>
              </a:extLst>
            </p:cNvPr>
            <p:cNvSpPr txBox="1"/>
            <p:nvPr/>
          </p:nvSpPr>
          <p:spPr>
            <a:xfrm>
              <a:off x="5288477" y="4316320"/>
              <a:ext cx="2778043" cy="530882"/>
            </a:xfrm>
            <a:prstGeom prst="rect">
              <a:avLst/>
            </a:prstGeom>
            <a:noFill/>
          </p:spPr>
          <p:txBody>
            <a:bodyPr wrap="none" rtlCol="0">
              <a:spAutoFit/>
            </a:bodyPr>
            <a:lstStyle/>
            <a:p>
              <a:pPr algn="ctr">
                <a:lnSpc>
                  <a:spcPct val="120000"/>
                </a:lnSpc>
              </a:pPr>
              <a:r>
                <a:rPr lang="zh-CN" sz="1200" b="0" i="0" u="none" strike="noStrike" cap="none" baseline="0">
                  <a:solidFill>
                    <a:srgbClr val="4D4D4D"/>
                  </a:solidFill>
                  <a:effectLst/>
                  <a:uFillTx/>
                  <a:ea typeface="SimSun"/>
                </a:rPr>
                <a:t>客观缓解率</a:t>
              </a:r>
            </a:p>
            <a:p>
              <a:pPr algn="ctr">
                <a:lnSpc>
                  <a:spcPct val="120000"/>
                </a:lnSpc>
              </a:pPr>
              <a:r>
                <a:rPr lang="zh-CN" sz="1200" b="0" i="0" u="none" strike="noStrike" cap="none" baseline="0">
                  <a:solidFill>
                    <a:srgbClr val="4D4D4D"/>
                  </a:solidFill>
                  <a:effectLst/>
                  <a:uFillTx/>
                  <a:ea typeface="SimSun"/>
                </a:rPr>
                <a:t>CPS ≥1 时为 25%；CPS &lt;1 时为 36%</a:t>
              </a:r>
            </a:p>
          </p:txBody>
        </p:sp>
        <p:cxnSp>
          <p:nvCxnSpPr>
            <p:cNvPr id="25" name="Straight Connector 24">
              <a:extLst>
                <a:ext uri="{FF2B5EF4-FFF2-40B4-BE49-F238E27FC236}">
                  <a16:creationId xmlns:a16="http://schemas.microsoft.com/office/drawing/2014/main" id="{257C7B30-BAAC-4D26-ACE7-AB6A6F3A110F}"/>
                </a:ext>
              </a:extLst>
            </p:cNvPr>
            <p:cNvCxnSpPr/>
            <p:nvPr/>
          </p:nvCxnSpPr>
          <p:spPr>
            <a:xfrm flipH="1">
              <a:off x="7136177" y="3517736"/>
              <a:ext cx="0" cy="72000"/>
            </a:xfrm>
            <a:prstGeom prst="line">
              <a:avLst/>
            </a:prstGeom>
            <a:noFill/>
            <a:ln w="25400" cap="flat">
              <a:solidFill>
                <a:schemeClr val="accent3"/>
              </a:solidFill>
              <a:prstDash val="solid"/>
              <a:miter/>
            </a:ln>
          </p:spPr>
        </p:cxnSp>
        <p:cxnSp>
          <p:nvCxnSpPr>
            <p:cNvPr id="26" name="Straight Connector 25">
              <a:extLst>
                <a:ext uri="{FF2B5EF4-FFF2-40B4-BE49-F238E27FC236}">
                  <a16:creationId xmlns:a16="http://schemas.microsoft.com/office/drawing/2014/main" id="{C760A8E0-E841-4725-B6CB-DD50481333FA}"/>
                </a:ext>
              </a:extLst>
            </p:cNvPr>
            <p:cNvCxnSpPr/>
            <p:nvPr/>
          </p:nvCxnSpPr>
          <p:spPr>
            <a:xfrm flipH="1">
              <a:off x="6735124" y="3513404"/>
              <a:ext cx="0" cy="72000"/>
            </a:xfrm>
            <a:prstGeom prst="line">
              <a:avLst/>
            </a:prstGeom>
            <a:noFill/>
            <a:ln w="25400" cap="flat">
              <a:solidFill>
                <a:schemeClr val="accent3"/>
              </a:solidFill>
              <a:prstDash val="solid"/>
              <a:miter/>
            </a:ln>
          </p:spPr>
        </p:cxnSp>
        <p:cxnSp>
          <p:nvCxnSpPr>
            <p:cNvPr id="27" name="Straight Connector 26">
              <a:extLst>
                <a:ext uri="{FF2B5EF4-FFF2-40B4-BE49-F238E27FC236}">
                  <a16:creationId xmlns:a16="http://schemas.microsoft.com/office/drawing/2014/main" id="{F868E604-F3CE-4662-8BDD-C6FEA32F4939}"/>
                </a:ext>
              </a:extLst>
            </p:cNvPr>
            <p:cNvCxnSpPr/>
            <p:nvPr/>
          </p:nvCxnSpPr>
          <p:spPr>
            <a:xfrm flipH="1">
              <a:off x="7261584" y="3609334"/>
              <a:ext cx="0" cy="72000"/>
            </a:xfrm>
            <a:prstGeom prst="line">
              <a:avLst/>
            </a:prstGeom>
            <a:noFill/>
            <a:ln w="25400" cap="flat">
              <a:solidFill>
                <a:schemeClr val="accent2"/>
              </a:solidFill>
              <a:prstDash val="solid"/>
              <a:miter/>
            </a:ln>
          </p:spPr>
        </p:cxnSp>
        <p:cxnSp>
          <p:nvCxnSpPr>
            <p:cNvPr id="28" name="Straight Connector 27">
              <a:extLst>
                <a:ext uri="{FF2B5EF4-FFF2-40B4-BE49-F238E27FC236}">
                  <a16:creationId xmlns:a16="http://schemas.microsoft.com/office/drawing/2014/main" id="{6D7F6D2F-98C8-4CF2-8A5A-55C5D654F29B}"/>
                </a:ext>
              </a:extLst>
            </p:cNvPr>
            <p:cNvCxnSpPr/>
            <p:nvPr/>
          </p:nvCxnSpPr>
          <p:spPr>
            <a:xfrm flipH="1">
              <a:off x="7141257" y="3609328"/>
              <a:ext cx="0" cy="72000"/>
            </a:xfrm>
            <a:prstGeom prst="line">
              <a:avLst/>
            </a:prstGeom>
            <a:noFill/>
            <a:ln w="25400" cap="flat">
              <a:solidFill>
                <a:schemeClr val="accent2"/>
              </a:solidFill>
              <a:prstDash val="solid"/>
              <a:miter/>
            </a:ln>
          </p:spPr>
        </p:cxnSp>
        <p:cxnSp>
          <p:nvCxnSpPr>
            <p:cNvPr id="29" name="Straight Connector 28">
              <a:extLst>
                <a:ext uri="{FF2B5EF4-FFF2-40B4-BE49-F238E27FC236}">
                  <a16:creationId xmlns:a16="http://schemas.microsoft.com/office/drawing/2014/main" id="{EDAFC723-66A8-4D03-904E-6BA9B66D1494}"/>
                </a:ext>
              </a:extLst>
            </p:cNvPr>
            <p:cNvCxnSpPr/>
            <p:nvPr/>
          </p:nvCxnSpPr>
          <p:spPr>
            <a:xfrm flipH="1">
              <a:off x="6768257" y="3609322"/>
              <a:ext cx="0" cy="72000"/>
            </a:xfrm>
            <a:prstGeom prst="line">
              <a:avLst/>
            </a:prstGeom>
            <a:noFill/>
            <a:ln w="25400" cap="flat">
              <a:solidFill>
                <a:schemeClr val="accent2"/>
              </a:solidFill>
              <a:prstDash val="solid"/>
              <a:miter/>
            </a:ln>
          </p:spPr>
        </p:cxnSp>
        <p:cxnSp>
          <p:nvCxnSpPr>
            <p:cNvPr id="30" name="Straight Connector 29">
              <a:extLst>
                <a:ext uri="{FF2B5EF4-FFF2-40B4-BE49-F238E27FC236}">
                  <a16:creationId xmlns:a16="http://schemas.microsoft.com/office/drawing/2014/main" id="{179CA9BA-534C-4724-8B7C-A5BC2A32EE35}"/>
                </a:ext>
              </a:extLst>
            </p:cNvPr>
            <p:cNvCxnSpPr/>
            <p:nvPr/>
          </p:nvCxnSpPr>
          <p:spPr>
            <a:xfrm flipH="1">
              <a:off x="5358090" y="2165531"/>
              <a:ext cx="0" cy="72000"/>
            </a:xfrm>
            <a:prstGeom prst="line">
              <a:avLst/>
            </a:prstGeom>
            <a:noFill/>
            <a:ln w="25400" cap="flat">
              <a:solidFill>
                <a:schemeClr val="accent2"/>
              </a:solidFill>
              <a:prstDash val="solid"/>
              <a:miter/>
            </a:ln>
          </p:spPr>
        </p:cxnSp>
        <p:sp>
          <p:nvSpPr>
            <p:cNvPr id="31" name="Graphic 74">
              <a:extLst>
                <a:ext uri="{FF2B5EF4-FFF2-40B4-BE49-F238E27FC236}">
                  <a16:creationId xmlns:a16="http://schemas.microsoft.com/office/drawing/2014/main" id="{5020D1E3-D03A-4D78-9783-8D882DBDE3A7}"/>
                </a:ext>
              </a:extLst>
            </p:cNvPr>
            <p:cNvSpPr/>
            <p:nvPr/>
          </p:nvSpPr>
          <p:spPr>
            <a:xfrm>
              <a:off x="5060840" y="2201171"/>
              <a:ext cx="3652398" cy="1351434"/>
            </a:xfrm>
            <a:custGeom>
              <a:avLst/>
              <a:gdLst>
                <a:gd name="connsiteX0" fmla="*/ 5782094 w 5781675"/>
                <a:gd name="connsiteY0" fmla="*/ 2118627 h 2124075"/>
                <a:gd name="connsiteX1" fmla="*/ 1772269 w 5781675"/>
                <a:gd name="connsiteY1" fmla="*/ 2118627 h 2124075"/>
                <a:gd name="connsiteX2" fmla="*/ 1772269 w 5781675"/>
                <a:gd name="connsiteY2" fmla="*/ 1592428 h 2124075"/>
                <a:gd name="connsiteX3" fmla="*/ 1582436 w 5781675"/>
                <a:gd name="connsiteY3" fmla="*/ 1592428 h 2124075"/>
                <a:gd name="connsiteX4" fmla="*/ 1582436 w 5781675"/>
                <a:gd name="connsiteY4" fmla="*/ 1062885 h 2124075"/>
                <a:gd name="connsiteX5" fmla="*/ 1389269 w 5781675"/>
                <a:gd name="connsiteY5" fmla="*/ 1062885 h 2124075"/>
                <a:gd name="connsiteX6" fmla="*/ 1389269 w 5781675"/>
                <a:gd name="connsiteY6" fmla="*/ 530020 h 2124075"/>
                <a:gd name="connsiteX7" fmla="*/ 1056227 w 5781675"/>
                <a:gd name="connsiteY7" fmla="*/ 530020 h 2124075"/>
                <a:gd name="connsiteX8" fmla="*/ 1056227 w 5781675"/>
                <a:gd name="connsiteY8" fmla="*/ 7144 h 2124075"/>
                <a:gd name="connsiteX9" fmla="*/ 7144 w 5781675"/>
                <a:gd name="connsiteY9" fmla="*/ 7144 h 2124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81675" h="2124075">
                  <a:moveTo>
                    <a:pt x="5782094" y="2118627"/>
                  </a:moveTo>
                  <a:lnTo>
                    <a:pt x="1772269" y="2118627"/>
                  </a:lnTo>
                  <a:lnTo>
                    <a:pt x="1772269" y="1592428"/>
                  </a:lnTo>
                  <a:lnTo>
                    <a:pt x="1582436" y="1592428"/>
                  </a:lnTo>
                  <a:lnTo>
                    <a:pt x="1582436" y="1062885"/>
                  </a:lnTo>
                  <a:lnTo>
                    <a:pt x="1389269" y="1062885"/>
                  </a:lnTo>
                  <a:lnTo>
                    <a:pt x="1389269" y="530020"/>
                  </a:lnTo>
                  <a:lnTo>
                    <a:pt x="1056227" y="530020"/>
                  </a:lnTo>
                  <a:lnTo>
                    <a:pt x="1056227" y="7144"/>
                  </a:lnTo>
                  <a:lnTo>
                    <a:pt x="7144" y="7144"/>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2" name="Graphic 140">
              <a:extLst>
                <a:ext uri="{FF2B5EF4-FFF2-40B4-BE49-F238E27FC236}">
                  <a16:creationId xmlns:a16="http://schemas.microsoft.com/office/drawing/2014/main" id="{80611320-DEA0-45D8-A21F-8EE55CDC89A7}"/>
                </a:ext>
              </a:extLst>
            </p:cNvPr>
            <p:cNvSpPr/>
            <p:nvPr/>
          </p:nvSpPr>
          <p:spPr>
            <a:xfrm>
              <a:off x="5060840" y="2201172"/>
              <a:ext cx="2678190" cy="1440000"/>
            </a:xfrm>
            <a:custGeom>
              <a:avLst/>
              <a:gdLst>
                <a:gd name="connsiteX0" fmla="*/ 4266753 w 4267200"/>
                <a:gd name="connsiteY0" fmla="*/ 2275161 h 2276475"/>
                <a:gd name="connsiteX1" fmla="*/ 2435019 w 4267200"/>
                <a:gd name="connsiteY1" fmla="*/ 2275161 h 2276475"/>
                <a:gd name="connsiteX2" fmla="*/ 2435019 w 4267200"/>
                <a:gd name="connsiteY2" fmla="*/ 1955435 h 2276475"/>
                <a:gd name="connsiteX3" fmla="*/ 2088652 w 4267200"/>
                <a:gd name="connsiteY3" fmla="*/ 1955435 h 2276475"/>
                <a:gd name="connsiteX4" fmla="*/ 2088652 w 4267200"/>
                <a:gd name="connsiteY4" fmla="*/ 1625727 h 2276475"/>
                <a:gd name="connsiteX5" fmla="*/ 2052018 w 4267200"/>
                <a:gd name="connsiteY5" fmla="*/ 1625727 h 2276475"/>
                <a:gd name="connsiteX6" fmla="*/ 2052018 w 4267200"/>
                <a:gd name="connsiteY6" fmla="*/ 1306011 h 2276475"/>
                <a:gd name="connsiteX7" fmla="*/ 1179452 w 4267200"/>
                <a:gd name="connsiteY7" fmla="*/ 1306011 h 2276475"/>
                <a:gd name="connsiteX8" fmla="*/ 1179452 w 4267200"/>
                <a:gd name="connsiteY8" fmla="*/ 979627 h 2276475"/>
                <a:gd name="connsiteX9" fmla="*/ 619941 w 4267200"/>
                <a:gd name="connsiteY9" fmla="*/ 979627 h 2276475"/>
                <a:gd name="connsiteX10" fmla="*/ 619941 w 4267200"/>
                <a:gd name="connsiteY10" fmla="*/ 659906 h 2276475"/>
                <a:gd name="connsiteX11" fmla="*/ 593298 w 4267200"/>
                <a:gd name="connsiteY11" fmla="*/ 659906 h 2276475"/>
                <a:gd name="connsiteX12" fmla="*/ 593298 w 4267200"/>
                <a:gd name="connsiteY12" fmla="*/ 330195 h 2276475"/>
                <a:gd name="connsiteX13" fmla="*/ 559994 w 4267200"/>
                <a:gd name="connsiteY13" fmla="*/ 330195 h 2276475"/>
                <a:gd name="connsiteX14" fmla="*/ 559994 w 4267200"/>
                <a:gd name="connsiteY14" fmla="*/ 7144 h 2276475"/>
                <a:gd name="connsiteX15" fmla="*/ 7144 w 4267200"/>
                <a:gd name="connsiteY15" fmla="*/ 7144 h 2276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267200" h="2276475">
                  <a:moveTo>
                    <a:pt x="4266753" y="2275161"/>
                  </a:moveTo>
                  <a:lnTo>
                    <a:pt x="2435019" y="2275161"/>
                  </a:lnTo>
                  <a:lnTo>
                    <a:pt x="2435019" y="1955435"/>
                  </a:lnTo>
                  <a:lnTo>
                    <a:pt x="2088652" y="1955435"/>
                  </a:lnTo>
                  <a:lnTo>
                    <a:pt x="2088652" y="1625727"/>
                  </a:lnTo>
                  <a:lnTo>
                    <a:pt x="2052018" y="1625727"/>
                  </a:lnTo>
                  <a:lnTo>
                    <a:pt x="2052018" y="1306011"/>
                  </a:lnTo>
                  <a:lnTo>
                    <a:pt x="1179452" y="1306011"/>
                  </a:lnTo>
                  <a:lnTo>
                    <a:pt x="1179452" y="979627"/>
                  </a:lnTo>
                  <a:lnTo>
                    <a:pt x="619941" y="979627"/>
                  </a:lnTo>
                  <a:lnTo>
                    <a:pt x="619941" y="659906"/>
                  </a:lnTo>
                  <a:lnTo>
                    <a:pt x="593298" y="659906"/>
                  </a:lnTo>
                  <a:lnTo>
                    <a:pt x="593298" y="330195"/>
                  </a:lnTo>
                  <a:lnTo>
                    <a:pt x="559994" y="330195"/>
                  </a:lnTo>
                  <a:lnTo>
                    <a:pt x="559994" y="7144"/>
                  </a:lnTo>
                  <a:lnTo>
                    <a:pt x="7144" y="7144"/>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grpSp>
    </p:spTree>
    <p:custDataLst>
      <p:tags r:id="rId1"/>
    </p:custDataLst>
    <p:extLst>
      <p:ext uri="{BB962C8B-B14F-4D97-AF65-F5344CB8AC3E}">
        <p14:creationId xmlns:p14="http://schemas.microsoft.com/office/powerpoint/2010/main" val="3770314226"/>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0"/>
          </p:nvPr>
        </p:nvSpPr>
        <p:spPr>
          <a:xfrm>
            <a:off x="365125" y="6096000"/>
            <a:ext cx="4820387" cy="487363"/>
          </a:xfrm>
        </p:spPr>
        <p:txBody>
          <a:bodyPr/>
          <a:lstStyle/>
          <a:p>
            <a:r>
              <a:rPr lang="zh-CN" sz="1200" b="0" i="0" u="none" strike="noStrike" cap="none" baseline="0">
                <a:solidFill>
                  <a:srgbClr val="4D4D4D"/>
                </a:solidFill>
                <a:effectLst/>
                <a:uFillTx/>
                <a:ea typeface="SimSun"/>
              </a:rPr>
              <a:t>*顶部四分之一（通过 Oncomine 肿瘤突变负荷试验测量）</a:t>
            </a:r>
          </a:p>
        </p:txBody>
      </p:sp>
      <p:sp>
        <p:nvSpPr>
          <p:cNvPr id="145" name="Rectangle 2"/>
          <p:cNvSpPr>
            <a:spLocks noGrp="1" noChangeArrowheads="1"/>
          </p:cNvSpPr>
          <p:nvPr>
            <p:ph type="title"/>
          </p:nvPr>
        </p:nvSpPr>
        <p:spPr>
          <a:xfrm>
            <a:off x="365124" y="179614"/>
            <a:ext cx="8238945" cy="807720"/>
          </a:xfrm>
        </p:spPr>
        <p:txBody>
          <a:bodyPr/>
          <a:lstStyle/>
          <a:p>
            <a:r>
              <a:rPr lang="zh-CN" sz="1800" b="1" i="0" u="none" strike="noStrike" cap="none" baseline="0" dirty="0">
                <a:solidFill>
                  <a:srgbClr val="043882"/>
                </a:solidFill>
                <a:effectLst/>
                <a:uFillTx/>
                <a:ea typeface="SimSun"/>
              </a:rPr>
              <a:t>SO-007：瑞格非尼 + 纳武单抗用于晚期结直肠癌 (CRC) 或胃癌 (GC) 患者：一项开放性、剂量探索和剂量扩大 1b 期试验（REGONIVO，EPOC1603</a:t>
            </a:r>
            <a:r>
              <a:rPr lang="zh-CN" sz="1800" b="1" i="0" u="none" strike="noStrike" cap="none" baseline="0" dirty="0" smtClean="0">
                <a:solidFill>
                  <a:srgbClr val="043882"/>
                </a:solidFill>
                <a:effectLst/>
                <a:uFillTx/>
                <a:ea typeface="SimSun"/>
              </a:rPr>
              <a:t>）</a:t>
            </a:r>
            <a:r>
              <a:rPr lang="en-GB" altLang="zh-CN" sz="1800" b="1" i="0" u="none" strike="noStrike" cap="none" baseline="0" dirty="0" smtClean="0">
                <a:solidFill>
                  <a:srgbClr val="043882"/>
                </a:solidFill>
                <a:effectLst/>
                <a:uFillTx/>
                <a:ea typeface="SimSun"/>
              </a:rPr>
              <a:t/>
            </a:r>
            <a:br>
              <a:rPr lang="en-GB" altLang="zh-CN" sz="1800" b="1" i="0" u="none" strike="noStrike" cap="none" baseline="0" dirty="0" smtClean="0">
                <a:solidFill>
                  <a:srgbClr val="043882"/>
                </a:solidFill>
                <a:effectLst/>
                <a:uFillTx/>
                <a:ea typeface="SimSun"/>
              </a:rPr>
            </a:br>
            <a:r>
              <a:rPr lang="zh-CN" sz="1800" b="1" i="0" u="none" strike="noStrike" cap="none" baseline="0" dirty="0" smtClean="0">
                <a:solidFill>
                  <a:srgbClr val="043882"/>
                </a:solidFill>
                <a:effectLst/>
                <a:uFillTx/>
                <a:ea typeface="SimSun"/>
              </a:rPr>
              <a:t>– </a:t>
            </a:r>
            <a:r>
              <a:rPr lang="zh-CN" sz="1800" b="1" i="0" u="none" strike="noStrike" cap="none" baseline="0" dirty="0">
                <a:solidFill>
                  <a:srgbClr val="043882"/>
                </a:solidFill>
                <a:effectLst/>
                <a:uFillTx/>
                <a:ea typeface="SimSun"/>
              </a:rPr>
              <a:t>Hara H 等人</a:t>
            </a:r>
          </a:p>
        </p:txBody>
      </p:sp>
      <p:sp>
        <p:nvSpPr>
          <p:cNvPr id="146" name="Rectangle 3"/>
          <p:cNvSpPr>
            <a:spLocks noGrp="1" noChangeArrowheads="1"/>
          </p:cNvSpPr>
          <p:nvPr>
            <p:ph idx="1"/>
          </p:nvPr>
        </p:nvSpPr>
        <p:spPr>
          <a:xfrm>
            <a:off x="365124" y="1254035"/>
            <a:ext cx="8640331" cy="4746172"/>
          </a:xfrm>
        </p:spPr>
        <p:txBody>
          <a:bodyPr/>
          <a:lstStyle/>
          <a:p>
            <a:pPr marL="0" indent="0">
              <a:buNone/>
            </a:pPr>
            <a:r>
              <a:rPr lang="zh-CN" sz="1600" b="1" i="0" u="none" strike="noStrike" cap="none" baseline="0" dirty="0">
                <a:solidFill>
                  <a:srgbClr val="4D4D4D"/>
                </a:solidFill>
                <a:effectLst/>
                <a:uFillTx/>
                <a:ea typeface="SimSun"/>
              </a:rPr>
              <a:t>关键结果（续）</a:t>
            </a:r>
          </a:p>
          <a:p>
            <a:pPr marL="0" indent="0">
              <a:spcBef>
                <a:spcPts val="29400"/>
              </a:spcBef>
              <a:buNone/>
            </a:pPr>
            <a:r>
              <a:rPr lang="zh-CN" sz="1600" b="1" i="0" u="none" strike="noStrike" cap="none" baseline="0" dirty="0">
                <a:solidFill>
                  <a:srgbClr val="4D4D4D"/>
                </a:solidFill>
                <a:effectLst/>
                <a:uFillTx/>
                <a:ea typeface="SimSun"/>
              </a:rPr>
              <a:t>结论</a:t>
            </a:r>
          </a:p>
          <a:p>
            <a:r>
              <a:rPr lang="zh-CN" sz="1600" b="1" i="0" u="none" strike="noStrike" cap="none" baseline="0" dirty="0">
                <a:solidFill>
                  <a:srgbClr val="4D4D4D"/>
                </a:solidFill>
                <a:effectLst/>
                <a:uFillTx/>
                <a:ea typeface="SimSun"/>
              </a:rPr>
              <a:t>在晚期 CRC 或胃癌患者中，无论 PD-L1 表达或 TMB 如何，瑞格非尼和纳武单抗联用均提供有前景</a:t>
            </a:r>
            <a:r>
              <a:rPr lang="zh-CN" sz="1600" b="1" i="0" u="none" strike="noStrike" cap="none" baseline="0" dirty="0" smtClean="0">
                <a:solidFill>
                  <a:srgbClr val="4D4D4D"/>
                </a:solidFill>
                <a:effectLst/>
                <a:uFillTx/>
                <a:ea typeface="SimSun"/>
              </a:rPr>
              <a:t>的抗</a:t>
            </a:r>
            <a:r>
              <a:rPr lang="zh-CN" sz="1600" b="1" i="0" u="none" strike="noStrike" cap="none" baseline="0" dirty="0">
                <a:solidFill>
                  <a:srgbClr val="4D4D4D"/>
                </a:solidFill>
                <a:effectLst/>
                <a:uFillTx/>
                <a:ea typeface="SimSun"/>
              </a:rPr>
              <a:t>肿瘤活性</a:t>
            </a:r>
          </a:p>
        </p:txBody>
      </p:sp>
      <p:sp>
        <p:nvSpPr>
          <p:cNvPr id="147" name="Text Placeholder 14"/>
          <p:cNvSpPr>
            <a:spLocks noGrp="1"/>
          </p:cNvSpPr>
          <p:nvPr>
            <p:ph type="body" sz="quarter" idx="11"/>
          </p:nvPr>
        </p:nvSpPr>
        <p:spPr>
          <a:xfrm>
            <a:off x="4495800" y="6096000"/>
            <a:ext cx="4283075" cy="487363"/>
          </a:xfrm>
        </p:spPr>
        <p:txBody>
          <a:bodyPr/>
          <a:lstStyle/>
          <a:p>
            <a:r>
              <a:rPr lang="zh-CN" sz="1200" b="0" i="0" u="none" strike="noStrike" cap="none" baseline="0">
                <a:solidFill>
                  <a:srgbClr val="4D4D4D"/>
                </a:solidFill>
                <a:effectLst/>
                <a:uFillTx/>
                <a:ea typeface="SimSun"/>
              </a:rPr>
              <a:t>Hara H, et al. Ann Oncol 2019;30(suppl):abstr SO-007</a:t>
            </a:r>
          </a:p>
        </p:txBody>
      </p:sp>
      <p:cxnSp>
        <p:nvCxnSpPr>
          <p:cNvPr id="149" name="Straight Connector 148">
            <a:extLst>
              <a:ext uri="{FF2B5EF4-FFF2-40B4-BE49-F238E27FC236}">
                <a16:creationId xmlns:a16="http://schemas.microsoft.com/office/drawing/2014/main" id="{0C5B8BCD-AFBB-41DD-AB38-4764BA177060}"/>
              </a:ext>
            </a:extLst>
          </p:cNvPr>
          <p:cNvCxnSpPr/>
          <p:nvPr/>
        </p:nvCxnSpPr>
        <p:spPr>
          <a:xfrm>
            <a:off x="1146343" y="2126833"/>
            <a:ext cx="230910" cy="0"/>
          </a:xfrm>
          <a:prstGeom prst="line">
            <a:avLst/>
          </a:prstGeom>
          <a:noFill/>
          <a:ln w="25400" cap="flat">
            <a:solidFill>
              <a:schemeClr val="accent2"/>
            </a:solidFill>
            <a:prstDash val="solid"/>
            <a:miter/>
          </a:ln>
        </p:spPr>
      </p:cxnSp>
      <p:cxnSp>
        <p:nvCxnSpPr>
          <p:cNvPr id="150" name="Straight Connector 149">
            <a:extLst>
              <a:ext uri="{FF2B5EF4-FFF2-40B4-BE49-F238E27FC236}">
                <a16:creationId xmlns:a16="http://schemas.microsoft.com/office/drawing/2014/main" id="{F0535F7C-5F17-4CB7-8570-E9AB23B0B9F2}"/>
              </a:ext>
            </a:extLst>
          </p:cNvPr>
          <p:cNvCxnSpPr/>
          <p:nvPr/>
        </p:nvCxnSpPr>
        <p:spPr>
          <a:xfrm>
            <a:off x="1146343" y="1899972"/>
            <a:ext cx="230910" cy="0"/>
          </a:xfrm>
          <a:prstGeom prst="line">
            <a:avLst/>
          </a:prstGeom>
          <a:noFill/>
          <a:ln w="25400" cap="flat">
            <a:solidFill>
              <a:schemeClr val="accent3"/>
            </a:solidFill>
            <a:prstDash val="solid"/>
            <a:miter/>
          </a:ln>
        </p:spPr>
      </p:cxnSp>
      <p:sp>
        <p:nvSpPr>
          <p:cNvPr id="151" name="TextBox 150">
            <a:extLst>
              <a:ext uri="{FF2B5EF4-FFF2-40B4-BE49-F238E27FC236}">
                <a16:creationId xmlns:a16="http://schemas.microsoft.com/office/drawing/2014/main" id="{698F9641-CFA7-448F-94C7-0E4140E7506B}"/>
              </a:ext>
            </a:extLst>
          </p:cNvPr>
          <p:cNvSpPr txBox="1"/>
          <p:nvPr/>
        </p:nvSpPr>
        <p:spPr>
          <a:xfrm>
            <a:off x="1377253" y="1740033"/>
            <a:ext cx="2860675" cy="530882"/>
          </a:xfrm>
          <a:prstGeom prst="rect">
            <a:avLst/>
          </a:prstGeom>
          <a:noFill/>
        </p:spPr>
        <p:txBody>
          <a:bodyPr wrap="none" rtlCol="0">
            <a:spAutoFit/>
          </a:bodyPr>
          <a:lstStyle/>
          <a:p>
            <a:pPr>
              <a:lnSpc>
                <a:spcPct val="120000"/>
              </a:lnSpc>
            </a:pPr>
            <a:r>
              <a:rPr lang="zh-CN" sz="1200" b="0" i="0" u="none" strike="noStrike" cap="none" baseline="0">
                <a:solidFill>
                  <a:srgbClr val="4D4D4D"/>
                </a:solidFill>
                <a:effectLst/>
                <a:uFillTx/>
                <a:ea typeface="SimSun"/>
              </a:rPr>
              <a:t>TMB (≥12.51* (n=6)：NR</a:t>
            </a:r>
          </a:p>
          <a:p>
            <a:pPr>
              <a:lnSpc>
                <a:spcPct val="120000"/>
              </a:lnSpc>
            </a:pPr>
            <a:r>
              <a:rPr lang="zh-CN" sz="1200" b="0" i="0" u="none" strike="noStrike" cap="none" baseline="0">
                <a:solidFill>
                  <a:srgbClr val="4D4D4D"/>
                </a:solidFill>
                <a:effectLst/>
                <a:uFillTx/>
                <a:ea typeface="SimSun"/>
              </a:rPr>
              <a:t>TMB (&lt;12.51, (n=16)：mPFS 5.77 个月</a:t>
            </a:r>
          </a:p>
        </p:txBody>
      </p:sp>
      <p:sp>
        <p:nvSpPr>
          <p:cNvPr id="152" name="TextBox 151">
            <a:extLst>
              <a:ext uri="{FF2B5EF4-FFF2-40B4-BE49-F238E27FC236}">
                <a16:creationId xmlns:a16="http://schemas.microsoft.com/office/drawing/2014/main" id="{AEAF526D-DB06-4AD1-804F-FB5C16711B96}"/>
              </a:ext>
            </a:extLst>
          </p:cNvPr>
          <p:cNvSpPr txBox="1"/>
          <p:nvPr/>
        </p:nvSpPr>
        <p:spPr>
          <a:xfrm>
            <a:off x="1854153" y="2185423"/>
            <a:ext cx="2061364" cy="274594"/>
          </a:xfrm>
          <a:prstGeom prst="rect">
            <a:avLst/>
          </a:prstGeom>
          <a:noFill/>
        </p:spPr>
        <p:txBody>
          <a:bodyPr wrap="none" rtlCol="0">
            <a:spAutoFit/>
          </a:bodyPr>
          <a:lstStyle/>
          <a:p>
            <a:pPr algn="r"/>
            <a:r>
              <a:rPr lang="zh-CN" sz="1200" b="0" i="0" u="none" strike="noStrike" cap="none" baseline="0">
                <a:solidFill>
                  <a:srgbClr val="4D4D4D"/>
                </a:solidFill>
                <a:effectLst/>
                <a:uFillTx/>
                <a:ea typeface="SimSun"/>
              </a:rPr>
              <a:t>HR 0.49 (95%CI 0.11, 2.28)</a:t>
            </a:r>
          </a:p>
        </p:txBody>
      </p:sp>
      <p:grpSp>
        <p:nvGrpSpPr>
          <p:cNvPr id="153" name="Group 152">
            <a:extLst>
              <a:ext uri="{FF2B5EF4-FFF2-40B4-BE49-F238E27FC236}">
                <a16:creationId xmlns:a16="http://schemas.microsoft.com/office/drawing/2014/main" id="{E3D8826C-5477-420B-975A-47073B0D1C43}"/>
              </a:ext>
            </a:extLst>
          </p:cNvPr>
          <p:cNvGrpSpPr/>
          <p:nvPr/>
        </p:nvGrpSpPr>
        <p:grpSpPr>
          <a:xfrm>
            <a:off x="96738" y="2078897"/>
            <a:ext cx="4413555" cy="3332730"/>
            <a:chOff x="96738" y="2108297"/>
            <a:chExt cx="4413555" cy="3332730"/>
          </a:xfrm>
        </p:grpSpPr>
        <p:grpSp>
          <p:nvGrpSpPr>
            <p:cNvPr id="154" name="Group 153">
              <a:extLst>
                <a:ext uri="{FF2B5EF4-FFF2-40B4-BE49-F238E27FC236}">
                  <a16:creationId xmlns:a16="http://schemas.microsoft.com/office/drawing/2014/main" id="{D4D23411-A15F-4836-9446-58249113231B}"/>
                </a:ext>
              </a:extLst>
            </p:cNvPr>
            <p:cNvGrpSpPr/>
            <p:nvPr/>
          </p:nvGrpSpPr>
          <p:grpSpPr>
            <a:xfrm>
              <a:off x="96738" y="2108297"/>
              <a:ext cx="4413555" cy="3332730"/>
              <a:chOff x="2843259" y="2064263"/>
              <a:chExt cx="2953229" cy="3188210"/>
            </a:xfrm>
          </p:grpSpPr>
          <p:sp>
            <p:nvSpPr>
              <p:cNvPr id="156" name="TextBox 155">
                <a:extLst>
                  <a:ext uri="{FF2B5EF4-FFF2-40B4-BE49-F238E27FC236}">
                    <a16:creationId xmlns:a16="http://schemas.microsoft.com/office/drawing/2014/main" id="{D5B31F28-B06D-49D0-9A95-67431E50F03A}"/>
                  </a:ext>
                </a:extLst>
              </p:cNvPr>
              <p:cNvSpPr txBox="1"/>
              <p:nvPr/>
            </p:nvSpPr>
            <p:spPr>
              <a:xfrm>
                <a:off x="4187769" y="4989786"/>
                <a:ext cx="530800" cy="262687"/>
              </a:xfrm>
              <a:prstGeom prst="rect">
                <a:avLst/>
              </a:prstGeom>
              <a:noFill/>
            </p:spPr>
            <p:txBody>
              <a:bodyPr wrap="none" rtlCol="0">
                <a:spAutoFit/>
              </a:bodyPr>
              <a:lstStyle/>
              <a:p>
                <a:pPr algn="ctr" fontAlgn="base">
                  <a:spcBef>
                    <a:spcPct val="0"/>
                  </a:spcBef>
                  <a:spcAft>
                    <a:spcPct val="0"/>
                  </a:spcAft>
                </a:pPr>
                <a:r>
                  <a:rPr lang="zh-CN" sz="1200" b="0" i="0" u="none" strike="noStrike" cap="none" baseline="0" dirty="0">
                    <a:solidFill>
                      <a:srgbClr val="4D4D4D"/>
                    </a:solidFill>
                    <a:effectLst/>
                    <a:uFillTx/>
                    <a:ea typeface="SimSun"/>
                  </a:rPr>
                  <a:t>时间，月</a:t>
                </a:r>
              </a:p>
            </p:txBody>
          </p:sp>
          <p:sp>
            <p:nvSpPr>
              <p:cNvPr id="157" name="Freeform 21">
                <a:extLst>
                  <a:ext uri="{FF2B5EF4-FFF2-40B4-BE49-F238E27FC236}">
                    <a16:creationId xmlns:a16="http://schemas.microsoft.com/office/drawing/2014/main" id="{379A3391-7192-436E-928D-4421C4BACCE4}"/>
                  </a:ext>
                </a:extLst>
              </p:cNvPr>
              <p:cNvSpPr/>
              <p:nvPr/>
            </p:nvSpPr>
            <p:spPr bwMode="auto">
              <a:xfrm>
                <a:off x="3247755" y="2198377"/>
                <a:ext cx="2458902" cy="2586206"/>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4D4D4D"/>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endParaRPr>
              </a:p>
            </p:txBody>
          </p:sp>
          <p:sp>
            <p:nvSpPr>
              <p:cNvPr id="158" name="Line 6">
                <a:extLst>
                  <a:ext uri="{FF2B5EF4-FFF2-40B4-BE49-F238E27FC236}">
                    <a16:creationId xmlns:a16="http://schemas.microsoft.com/office/drawing/2014/main" id="{955DD5DB-52AC-4588-8CEA-AE4399197899}"/>
                  </a:ext>
                </a:extLst>
              </p:cNvPr>
              <p:cNvSpPr>
                <a:spLocks noChangeShapeType="1"/>
              </p:cNvSpPr>
              <p:nvPr/>
            </p:nvSpPr>
            <p:spPr bwMode="auto">
              <a:xfrm>
                <a:off x="3198311" y="2198376"/>
                <a:ext cx="48177" cy="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endParaRPr>
              </a:p>
            </p:txBody>
          </p:sp>
          <p:sp>
            <p:nvSpPr>
              <p:cNvPr id="159" name="Line 7">
                <a:extLst>
                  <a:ext uri="{FF2B5EF4-FFF2-40B4-BE49-F238E27FC236}">
                    <a16:creationId xmlns:a16="http://schemas.microsoft.com/office/drawing/2014/main" id="{F531201D-5810-433E-ABD9-6DD9F337501F}"/>
                  </a:ext>
                </a:extLst>
              </p:cNvPr>
              <p:cNvSpPr>
                <a:spLocks noChangeShapeType="1"/>
              </p:cNvSpPr>
              <p:nvPr/>
            </p:nvSpPr>
            <p:spPr bwMode="auto">
              <a:xfrm>
                <a:off x="3198311" y="2720584"/>
                <a:ext cx="48177" cy="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endParaRPr>
              </a:p>
            </p:txBody>
          </p:sp>
          <p:sp>
            <p:nvSpPr>
              <p:cNvPr id="160" name="Line 8">
                <a:extLst>
                  <a:ext uri="{FF2B5EF4-FFF2-40B4-BE49-F238E27FC236}">
                    <a16:creationId xmlns:a16="http://schemas.microsoft.com/office/drawing/2014/main" id="{B059D361-636F-4D42-AAE3-63635F1140EB}"/>
                  </a:ext>
                </a:extLst>
              </p:cNvPr>
              <p:cNvSpPr>
                <a:spLocks noChangeShapeType="1"/>
              </p:cNvSpPr>
              <p:nvPr/>
            </p:nvSpPr>
            <p:spPr bwMode="auto">
              <a:xfrm>
                <a:off x="3198311" y="3219345"/>
                <a:ext cx="48177" cy="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endParaRPr>
              </a:p>
            </p:txBody>
          </p:sp>
          <p:sp>
            <p:nvSpPr>
              <p:cNvPr id="161" name="Line 9">
                <a:extLst>
                  <a:ext uri="{FF2B5EF4-FFF2-40B4-BE49-F238E27FC236}">
                    <a16:creationId xmlns:a16="http://schemas.microsoft.com/office/drawing/2014/main" id="{77D01817-2A9C-4D3B-8307-0780E9FAB93B}"/>
                  </a:ext>
                </a:extLst>
              </p:cNvPr>
              <p:cNvSpPr>
                <a:spLocks noChangeShapeType="1"/>
              </p:cNvSpPr>
              <p:nvPr/>
            </p:nvSpPr>
            <p:spPr bwMode="auto">
              <a:xfrm>
                <a:off x="3198311" y="3734224"/>
                <a:ext cx="48177" cy="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endParaRPr>
              </a:p>
            </p:txBody>
          </p:sp>
          <p:sp>
            <p:nvSpPr>
              <p:cNvPr id="162" name="Line 10">
                <a:extLst>
                  <a:ext uri="{FF2B5EF4-FFF2-40B4-BE49-F238E27FC236}">
                    <a16:creationId xmlns:a16="http://schemas.microsoft.com/office/drawing/2014/main" id="{C981292B-9B86-4F91-8B6D-0FA03AE7A640}"/>
                  </a:ext>
                </a:extLst>
              </p:cNvPr>
              <p:cNvSpPr>
                <a:spLocks noChangeShapeType="1"/>
              </p:cNvSpPr>
              <p:nvPr/>
            </p:nvSpPr>
            <p:spPr bwMode="auto">
              <a:xfrm>
                <a:off x="3198311" y="4238360"/>
                <a:ext cx="48177" cy="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endParaRPr>
              </a:p>
            </p:txBody>
          </p:sp>
          <p:sp>
            <p:nvSpPr>
              <p:cNvPr id="163" name="Line 11">
                <a:extLst>
                  <a:ext uri="{FF2B5EF4-FFF2-40B4-BE49-F238E27FC236}">
                    <a16:creationId xmlns:a16="http://schemas.microsoft.com/office/drawing/2014/main" id="{D428ED36-DAA7-4CB6-835C-7EA8583C550A}"/>
                  </a:ext>
                </a:extLst>
              </p:cNvPr>
              <p:cNvSpPr>
                <a:spLocks noChangeShapeType="1"/>
              </p:cNvSpPr>
              <p:nvPr/>
            </p:nvSpPr>
            <p:spPr bwMode="auto">
              <a:xfrm>
                <a:off x="3198311" y="4747868"/>
                <a:ext cx="48177" cy="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endParaRPr>
              </a:p>
            </p:txBody>
          </p:sp>
          <p:sp>
            <p:nvSpPr>
              <p:cNvPr id="164" name="TextBox 163">
                <a:extLst>
                  <a:ext uri="{FF2B5EF4-FFF2-40B4-BE49-F238E27FC236}">
                    <a16:creationId xmlns:a16="http://schemas.microsoft.com/office/drawing/2014/main" id="{9E8304C0-7D39-4C9C-8CFA-C0230E7A9F42}"/>
                  </a:ext>
                </a:extLst>
              </p:cNvPr>
              <p:cNvSpPr txBox="1"/>
              <p:nvPr/>
            </p:nvSpPr>
            <p:spPr>
              <a:xfrm rot="16200000">
                <a:off x="2567853" y="3393595"/>
                <a:ext cx="734550" cy="183738"/>
              </a:xfrm>
              <a:prstGeom prst="rect">
                <a:avLst/>
              </a:prstGeom>
              <a:noFill/>
            </p:spPr>
            <p:txBody>
              <a:bodyPr wrap="none" rtlCol="0">
                <a:spAutoFit/>
              </a:bodyPr>
              <a:lstStyle/>
              <a:p>
                <a:pPr algn="ctr" fontAlgn="base">
                  <a:spcBef>
                    <a:spcPct val="0"/>
                  </a:spcBef>
                  <a:spcAft>
                    <a:spcPct val="0"/>
                  </a:spcAft>
                </a:pPr>
                <a:r>
                  <a:rPr lang="zh-CN" sz="1200" b="0" i="0" u="none" strike="noStrike" cap="none" baseline="0" dirty="0">
                    <a:solidFill>
                      <a:srgbClr val="4D4D4D"/>
                    </a:solidFill>
                    <a:effectLst/>
                    <a:uFillTx/>
                    <a:ea typeface="SimSun"/>
                  </a:rPr>
                  <a:t>PFS，%</a:t>
                </a:r>
              </a:p>
            </p:txBody>
          </p:sp>
          <p:sp>
            <p:nvSpPr>
              <p:cNvPr id="165" name="TextBox 164">
                <a:extLst>
                  <a:ext uri="{FF2B5EF4-FFF2-40B4-BE49-F238E27FC236}">
                    <a16:creationId xmlns:a16="http://schemas.microsoft.com/office/drawing/2014/main" id="{EB89AB9B-74CB-488D-B61A-CCFC85F9DDDD}"/>
                  </a:ext>
                </a:extLst>
              </p:cNvPr>
              <p:cNvSpPr txBox="1"/>
              <p:nvPr/>
            </p:nvSpPr>
            <p:spPr>
              <a:xfrm>
                <a:off x="2953075" y="2064263"/>
                <a:ext cx="291557" cy="262687"/>
              </a:xfrm>
              <a:prstGeom prst="rect">
                <a:avLst/>
              </a:prstGeom>
              <a:noFill/>
            </p:spPr>
            <p:txBody>
              <a:bodyPr wrap="none" rtlCol="0" anchor="ctr" anchorCtr="0">
                <a:spAutoFit/>
              </a:bodyPr>
              <a:lstStyle/>
              <a:p>
                <a:pPr algn="r"/>
                <a:r>
                  <a:rPr lang="zh-CN" sz="1200" b="0" i="0" u="none" strike="noStrike" cap="none" baseline="0">
                    <a:solidFill>
                      <a:srgbClr val="4D4D4D"/>
                    </a:solidFill>
                    <a:effectLst/>
                    <a:uFillTx/>
                    <a:ea typeface="SimSun"/>
                  </a:rPr>
                  <a:t>100</a:t>
                </a:r>
              </a:p>
            </p:txBody>
          </p:sp>
          <p:sp>
            <p:nvSpPr>
              <p:cNvPr id="166" name="TextBox 165">
                <a:extLst>
                  <a:ext uri="{FF2B5EF4-FFF2-40B4-BE49-F238E27FC236}">
                    <a16:creationId xmlns:a16="http://schemas.microsoft.com/office/drawing/2014/main" id="{8BAF0F48-21BE-43E2-8BD0-69635380B089}"/>
                  </a:ext>
                </a:extLst>
              </p:cNvPr>
              <p:cNvSpPr txBox="1"/>
              <p:nvPr/>
            </p:nvSpPr>
            <p:spPr>
              <a:xfrm>
                <a:off x="3009430" y="2588402"/>
                <a:ext cx="235202" cy="262687"/>
              </a:xfrm>
              <a:prstGeom prst="rect">
                <a:avLst/>
              </a:prstGeom>
              <a:noFill/>
            </p:spPr>
            <p:txBody>
              <a:bodyPr wrap="none" rtlCol="0" anchor="ctr" anchorCtr="0">
                <a:spAutoFit/>
              </a:bodyPr>
              <a:lstStyle/>
              <a:p>
                <a:pPr algn="r"/>
                <a:r>
                  <a:rPr lang="zh-CN" sz="1200" b="0" i="0" u="none" strike="noStrike" cap="none" baseline="0">
                    <a:solidFill>
                      <a:srgbClr val="4D4D4D"/>
                    </a:solidFill>
                    <a:effectLst/>
                    <a:uFillTx/>
                    <a:ea typeface="SimSun"/>
                  </a:rPr>
                  <a:t>80</a:t>
                </a:r>
              </a:p>
            </p:txBody>
          </p:sp>
          <p:sp>
            <p:nvSpPr>
              <p:cNvPr id="167" name="TextBox 166">
                <a:extLst>
                  <a:ext uri="{FF2B5EF4-FFF2-40B4-BE49-F238E27FC236}">
                    <a16:creationId xmlns:a16="http://schemas.microsoft.com/office/drawing/2014/main" id="{4CD68B37-701A-4345-9E60-96940ADDC63D}"/>
                  </a:ext>
                </a:extLst>
              </p:cNvPr>
              <p:cNvSpPr txBox="1"/>
              <p:nvPr/>
            </p:nvSpPr>
            <p:spPr>
              <a:xfrm>
                <a:off x="3009430" y="3086933"/>
                <a:ext cx="235202" cy="262687"/>
              </a:xfrm>
              <a:prstGeom prst="rect">
                <a:avLst/>
              </a:prstGeom>
              <a:noFill/>
            </p:spPr>
            <p:txBody>
              <a:bodyPr wrap="none" rtlCol="0" anchor="ctr" anchorCtr="0">
                <a:spAutoFit/>
              </a:bodyPr>
              <a:lstStyle/>
              <a:p>
                <a:pPr algn="r"/>
                <a:r>
                  <a:rPr lang="zh-CN" sz="1200" b="0" i="0" u="none" strike="noStrike" cap="none" baseline="0">
                    <a:solidFill>
                      <a:srgbClr val="4D4D4D"/>
                    </a:solidFill>
                    <a:effectLst/>
                    <a:uFillTx/>
                    <a:ea typeface="SimSun"/>
                  </a:rPr>
                  <a:t>60</a:t>
                </a:r>
              </a:p>
            </p:txBody>
          </p:sp>
          <p:sp>
            <p:nvSpPr>
              <p:cNvPr id="168" name="TextBox 167">
                <a:extLst>
                  <a:ext uri="{FF2B5EF4-FFF2-40B4-BE49-F238E27FC236}">
                    <a16:creationId xmlns:a16="http://schemas.microsoft.com/office/drawing/2014/main" id="{A536F9DE-540A-43A3-B4CB-727ADFFA3745}"/>
                  </a:ext>
                </a:extLst>
              </p:cNvPr>
              <p:cNvSpPr txBox="1"/>
              <p:nvPr/>
            </p:nvSpPr>
            <p:spPr>
              <a:xfrm>
                <a:off x="3009430" y="3601586"/>
                <a:ext cx="235202" cy="262687"/>
              </a:xfrm>
              <a:prstGeom prst="rect">
                <a:avLst/>
              </a:prstGeom>
              <a:noFill/>
            </p:spPr>
            <p:txBody>
              <a:bodyPr wrap="none" rtlCol="0" anchor="ctr" anchorCtr="0">
                <a:spAutoFit/>
              </a:bodyPr>
              <a:lstStyle/>
              <a:p>
                <a:pPr algn="r"/>
                <a:r>
                  <a:rPr lang="zh-CN" sz="1200" b="0" i="0" u="none" strike="noStrike" cap="none" baseline="0">
                    <a:solidFill>
                      <a:srgbClr val="4D4D4D"/>
                    </a:solidFill>
                    <a:effectLst/>
                    <a:uFillTx/>
                    <a:ea typeface="SimSun"/>
                  </a:rPr>
                  <a:t>40</a:t>
                </a:r>
              </a:p>
            </p:txBody>
          </p:sp>
          <p:sp>
            <p:nvSpPr>
              <p:cNvPr id="169" name="TextBox 168">
                <a:extLst>
                  <a:ext uri="{FF2B5EF4-FFF2-40B4-BE49-F238E27FC236}">
                    <a16:creationId xmlns:a16="http://schemas.microsoft.com/office/drawing/2014/main" id="{F0108821-D42A-4490-B668-F9D920B66688}"/>
                  </a:ext>
                </a:extLst>
              </p:cNvPr>
              <p:cNvSpPr txBox="1"/>
              <p:nvPr/>
            </p:nvSpPr>
            <p:spPr>
              <a:xfrm>
                <a:off x="3009430" y="4105490"/>
                <a:ext cx="235202" cy="262687"/>
              </a:xfrm>
              <a:prstGeom prst="rect">
                <a:avLst/>
              </a:prstGeom>
              <a:noFill/>
            </p:spPr>
            <p:txBody>
              <a:bodyPr wrap="none" rtlCol="0" anchor="ctr" anchorCtr="0">
                <a:spAutoFit/>
              </a:bodyPr>
              <a:lstStyle/>
              <a:p>
                <a:pPr algn="r"/>
                <a:r>
                  <a:rPr lang="zh-CN" sz="1200" b="0" i="0" u="none" strike="noStrike" cap="none" baseline="0">
                    <a:solidFill>
                      <a:srgbClr val="4D4D4D"/>
                    </a:solidFill>
                    <a:effectLst/>
                    <a:uFillTx/>
                    <a:ea typeface="SimSun"/>
                  </a:rPr>
                  <a:t>20</a:t>
                </a:r>
              </a:p>
            </p:txBody>
          </p:sp>
          <p:sp>
            <p:nvSpPr>
              <p:cNvPr id="170" name="TextBox 169">
                <a:extLst>
                  <a:ext uri="{FF2B5EF4-FFF2-40B4-BE49-F238E27FC236}">
                    <a16:creationId xmlns:a16="http://schemas.microsoft.com/office/drawing/2014/main" id="{3CA20156-5519-45B1-8DA4-DAE399587291}"/>
                  </a:ext>
                </a:extLst>
              </p:cNvPr>
              <p:cNvSpPr txBox="1"/>
              <p:nvPr/>
            </p:nvSpPr>
            <p:spPr>
              <a:xfrm>
                <a:off x="3065793" y="4614766"/>
                <a:ext cx="178847" cy="262687"/>
              </a:xfrm>
              <a:prstGeom prst="rect">
                <a:avLst/>
              </a:prstGeom>
              <a:noFill/>
            </p:spPr>
            <p:txBody>
              <a:bodyPr wrap="none" rtlCol="0" anchor="ctr" anchorCtr="0">
                <a:spAutoFit/>
              </a:bodyPr>
              <a:lstStyle/>
              <a:p>
                <a:pPr algn="r"/>
                <a:r>
                  <a:rPr lang="zh-CN" sz="1200" b="0" i="0" u="none" strike="noStrike" cap="none" baseline="0">
                    <a:solidFill>
                      <a:srgbClr val="4D4D4D"/>
                    </a:solidFill>
                    <a:effectLst/>
                    <a:uFillTx/>
                    <a:ea typeface="SimSun"/>
                  </a:rPr>
                  <a:t>0</a:t>
                </a:r>
              </a:p>
            </p:txBody>
          </p:sp>
          <p:grpSp>
            <p:nvGrpSpPr>
              <p:cNvPr id="171" name="Group 170">
                <a:extLst>
                  <a:ext uri="{FF2B5EF4-FFF2-40B4-BE49-F238E27FC236}">
                    <a16:creationId xmlns:a16="http://schemas.microsoft.com/office/drawing/2014/main" id="{B1E9A3CC-F84B-41DC-8FC8-C7A3E4B1E9AC}"/>
                  </a:ext>
                </a:extLst>
              </p:cNvPr>
              <p:cNvGrpSpPr/>
              <p:nvPr/>
            </p:nvGrpSpPr>
            <p:grpSpPr>
              <a:xfrm>
                <a:off x="3188828" y="4785010"/>
                <a:ext cx="141342" cy="422902"/>
                <a:chOff x="3188828" y="4785010"/>
                <a:chExt cx="141342" cy="422902"/>
              </a:xfrm>
            </p:grpSpPr>
            <p:sp>
              <p:nvSpPr>
                <p:cNvPr id="192" name="Line 21">
                  <a:extLst>
                    <a:ext uri="{FF2B5EF4-FFF2-40B4-BE49-F238E27FC236}">
                      <a16:creationId xmlns:a16="http://schemas.microsoft.com/office/drawing/2014/main" id="{DCAC7C06-89C7-485E-AE1A-6BE6F55726EE}"/>
                    </a:ext>
                  </a:extLst>
                </p:cNvPr>
                <p:cNvSpPr>
                  <a:spLocks noChangeShapeType="1"/>
                </p:cNvSpPr>
                <p:nvPr/>
              </p:nvSpPr>
              <p:spPr bwMode="auto">
                <a:xfrm flipH="1">
                  <a:off x="3259499" y="4785010"/>
                  <a:ext cx="0" cy="7200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193" name="TextBox 192">
                  <a:extLst>
                    <a:ext uri="{FF2B5EF4-FFF2-40B4-BE49-F238E27FC236}">
                      <a16:creationId xmlns:a16="http://schemas.microsoft.com/office/drawing/2014/main" id="{30D56FA3-EDB7-43BA-9D25-49C2FA1126D4}"/>
                    </a:ext>
                  </a:extLst>
                </p:cNvPr>
                <p:cNvSpPr txBox="1"/>
                <p:nvPr/>
              </p:nvSpPr>
              <p:spPr>
                <a:xfrm>
                  <a:off x="3207209" y="4847028"/>
                  <a:ext cx="104580" cy="244071"/>
                </a:xfrm>
                <a:prstGeom prst="rect">
                  <a:avLst/>
                </a:prstGeom>
                <a:noFill/>
              </p:spPr>
              <p:txBody>
                <a:bodyPr wrap="none" lIns="36000" tIns="36000" rIns="36000" bIns="36000" rtlCol="0" anchor="t" anchorCtr="0">
                  <a:spAutoFit/>
                </a:bodyPr>
                <a:lstStyle/>
                <a:p>
                  <a:pPr algn="ctr"/>
                  <a:r>
                    <a:rPr lang="zh-CN" sz="1200" b="0" i="0" u="none" strike="noStrike" cap="none" baseline="0">
                      <a:solidFill>
                        <a:srgbClr val="4D4D4D"/>
                      </a:solidFill>
                      <a:effectLst/>
                      <a:uFillTx/>
                      <a:ea typeface="SimSun"/>
                    </a:rPr>
                    <a:t>0</a:t>
                  </a:r>
                </a:p>
              </p:txBody>
            </p:sp>
          </p:grpSp>
          <p:grpSp>
            <p:nvGrpSpPr>
              <p:cNvPr id="172" name="Group 171">
                <a:extLst>
                  <a:ext uri="{FF2B5EF4-FFF2-40B4-BE49-F238E27FC236}">
                    <a16:creationId xmlns:a16="http://schemas.microsoft.com/office/drawing/2014/main" id="{B0882D70-C242-42FB-8CE4-A421923478FF}"/>
                  </a:ext>
                </a:extLst>
              </p:cNvPr>
              <p:cNvGrpSpPr/>
              <p:nvPr/>
            </p:nvGrpSpPr>
            <p:grpSpPr>
              <a:xfrm>
                <a:off x="3797752" y="4785010"/>
                <a:ext cx="105496" cy="308226"/>
                <a:chOff x="3797752" y="4785010"/>
                <a:chExt cx="105496" cy="308226"/>
              </a:xfrm>
            </p:grpSpPr>
            <p:sp>
              <p:nvSpPr>
                <p:cNvPr id="190" name="Line 19">
                  <a:extLst>
                    <a:ext uri="{FF2B5EF4-FFF2-40B4-BE49-F238E27FC236}">
                      <a16:creationId xmlns:a16="http://schemas.microsoft.com/office/drawing/2014/main" id="{442DF671-137D-4B7A-82D0-2CAEFC875680}"/>
                    </a:ext>
                  </a:extLst>
                </p:cNvPr>
                <p:cNvSpPr>
                  <a:spLocks noChangeShapeType="1"/>
                </p:cNvSpPr>
                <p:nvPr/>
              </p:nvSpPr>
              <p:spPr bwMode="auto">
                <a:xfrm flipH="1">
                  <a:off x="3850501" y="4785010"/>
                  <a:ext cx="0" cy="7200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endParaRPr>
                </a:p>
              </p:txBody>
            </p:sp>
            <p:sp>
              <p:nvSpPr>
                <p:cNvPr id="191" name="TextBox 190">
                  <a:extLst>
                    <a:ext uri="{FF2B5EF4-FFF2-40B4-BE49-F238E27FC236}">
                      <a16:creationId xmlns:a16="http://schemas.microsoft.com/office/drawing/2014/main" id="{B7FCFB67-E788-43CB-949D-A2E070C0B751}"/>
                    </a:ext>
                  </a:extLst>
                </p:cNvPr>
                <p:cNvSpPr txBox="1"/>
                <p:nvPr/>
              </p:nvSpPr>
              <p:spPr>
                <a:xfrm>
                  <a:off x="3798210" y="4847028"/>
                  <a:ext cx="104580" cy="244071"/>
                </a:xfrm>
                <a:prstGeom prst="rect">
                  <a:avLst/>
                </a:prstGeom>
                <a:noFill/>
              </p:spPr>
              <p:txBody>
                <a:bodyPr wrap="none" lIns="36000" tIns="36000" rIns="36000" bIns="36000" rtlCol="0" anchor="t" anchorCtr="0">
                  <a:spAutoFit/>
                </a:bodyPr>
                <a:lstStyle/>
                <a:p>
                  <a:pPr algn="ctr"/>
                  <a:r>
                    <a:rPr lang="zh-CN" sz="1200" b="0" i="0" u="none" strike="noStrike" cap="none" baseline="0">
                      <a:solidFill>
                        <a:srgbClr val="4D4D4D"/>
                      </a:solidFill>
                      <a:effectLst/>
                      <a:uFillTx/>
                      <a:ea typeface="SimSun"/>
                    </a:rPr>
                    <a:t>3</a:t>
                  </a:r>
                </a:p>
              </p:txBody>
            </p:sp>
          </p:grpSp>
          <p:sp>
            <p:nvSpPr>
              <p:cNvPr id="173" name="Line 21">
                <a:extLst>
                  <a:ext uri="{FF2B5EF4-FFF2-40B4-BE49-F238E27FC236}">
                    <a16:creationId xmlns:a16="http://schemas.microsoft.com/office/drawing/2014/main" id="{BA4C813F-6412-4220-85A8-549380AE16F5}"/>
                  </a:ext>
                </a:extLst>
              </p:cNvPr>
              <p:cNvSpPr>
                <a:spLocks noChangeShapeType="1"/>
              </p:cNvSpPr>
              <p:nvPr/>
            </p:nvSpPr>
            <p:spPr bwMode="auto">
              <a:xfrm flipH="1">
                <a:off x="3446495" y="4785010"/>
                <a:ext cx="0" cy="7200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grpSp>
            <p:nvGrpSpPr>
              <p:cNvPr id="174" name="Group 173">
                <a:extLst>
                  <a:ext uri="{FF2B5EF4-FFF2-40B4-BE49-F238E27FC236}">
                    <a16:creationId xmlns:a16="http://schemas.microsoft.com/office/drawing/2014/main" id="{D933165B-29EB-4C4B-9BB4-627AA416874E}"/>
                  </a:ext>
                </a:extLst>
              </p:cNvPr>
              <p:cNvGrpSpPr/>
              <p:nvPr/>
            </p:nvGrpSpPr>
            <p:grpSpPr>
              <a:xfrm>
                <a:off x="4404808" y="4785010"/>
                <a:ext cx="105496" cy="308226"/>
                <a:chOff x="4404808" y="4785010"/>
                <a:chExt cx="105496" cy="308226"/>
              </a:xfrm>
            </p:grpSpPr>
            <p:sp>
              <p:nvSpPr>
                <p:cNvPr id="188" name="Line 19">
                  <a:extLst>
                    <a:ext uri="{FF2B5EF4-FFF2-40B4-BE49-F238E27FC236}">
                      <a16:creationId xmlns:a16="http://schemas.microsoft.com/office/drawing/2014/main" id="{9F2CDD0C-7196-4E31-84AF-76D0A7099FEB}"/>
                    </a:ext>
                  </a:extLst>
                </p:cNvPr>
                <p:cNvSpPr>
                  <a:spLocks noChangeShapeType="1"/>
                </p:cNvSpPr>
                <p:nvPr/>
              </p:nvSpPr>
              <p:spPr bwMode="auto">
                <a:xfrm flipH="1">
                  <a:off x="4457557" y="4785010"/>
                  <a:ext cx="0" cy="7200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endParaRPr>
                </a:p>
              </p:txBody>
            </p:sp>
            <p:sp>
              <p:nvSpPr>
                <p:cNvPr id="189" name="TextBox 188">
                  <a:extLst>
                    <a:ext uri="{FF2B5EF4-FFF2-40B4-BE49-F238E27FC236}">
                      <a16:creationId xmlns:a16="http://schemas.microsoft.com/office/drawing/2014/main" id="{B4C9A689-D3F1-461E-9582-55BBB9055A82}"/>
                    </a:ext>
                  </a:extLst>
                </p:cNvPr>
                <p:cNvSpPr txBox="1"/>
                <p:nvPr/>
              </p:nvSpPr>
              <p:spPr>
                <a:xfrm>
                  <a:off x="4405266" y="4847028"/>
                  <a:ext cx="104580" cy="244071"/>
                </a:xfrm>
                <a:prstGeom prst="rect">
                  <a:avLst/>
                </a:prstGeom>
                <a:noFill/>
              </p:spPr>
              <p:txBody>
                <a:bodyPr wrap="none" lIns="36000" tIns="36000" rIns="36000" bIns="36000" rtlCol="0" anchor="t" anchorCtr="0">
                  <a:spAutoFit/>
                </a:bodyPr>
                <a:lstStyle/>
                <a:p>
                  <a:pPr algn="ctr"/>
                  <a:r>
                    <a:rPr lang="zh-CN" sz="1200" b="0" i="0" u="none" strike="noStrike" cap="none" baseline="0">
                      <a:solidFill>
                        <a:srgbClr val="4D4D4D"/>
                      </a:solidFill>
                      <a:effectLst/>
                      <a:uFillTx/>
                      <a:ea typeface="SimSun"/>
                    </a:rPr>
                    <a:t>6</a:t>
                  </a:r>
                </a:p>
              </p:txBody>
            </p:sp>
          </p:grpSp>
          <p:grpSp>
            <p:nvGrpSpPr>
              <p:cNvPr id="175" name="Group 174">
                <a:extLst>
                  <a:ext uri="{FF2B5EF4-FFF2-40B4-BE49-F238E27FC236}">
                    <a16:creationId xmlns:a16="http://schemas.microsoft.com/office/drawing/2014/main" id="{10B0A76B-197C-49AB-93A4-99DF51DFCAC5}"/>
                  </a:ext>
                </a:extLst>
              </p:cNvPr>
              <p:cNvGrpSpPr/>
              <p:nvPr/>
            </p:nvGrpSpPr>
            <p:grpSpPr>
              <a:xfrm>
                <a:off x="5021108" y="4785011"/>
                <a:ext cx="104580" cy="306088"/>
                <a:chOff x="5021108" y="4785011"/>
                <a:chExt cx="104580" cy="306088"/>
              </a:xfrm>
            </p:grpSpPr>
            <p:sp>
              <p:nvSpPr>
                <p:cNvPr id="186" name="Line 21">
                  <a:extLst>
                    <a:ext uri="{FF2B5EF4-FFF2-40B4-BE49-F238E27FC236}">
                      <a16:creationId xmlns:a16="http://schemas.microsoft.com/office/drawing/2014/main" id="{4827B0D7-2A6D-4B7C-981E-E9C10BA59845}"/>
                    </a:ext>
                  </a:extLst>
                </p:cNvPr>
                <p:cNvSpPr>
                  <a:spLocks noChangeShapeType="1"/>
                </p:cNvSpPr>
                <p:nvPr/>
              </p:nvSpPr>
              <p:spPr bwMode="auto">
                <a:xfrm flipH="1">
                  <a:off x="5064739" y="4785011"/>
                  <a:ext cx="0" cy="7200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187" name="TextBox 186">
                  <a:extLst>
                    <a:ext uri="{FF2B5EF4-FFF2-40B4-BE49-F238E27FC236}">
                      <a16:creationId xmlns:a16="http://schemas.microsoft.com/office/drawing/2014/main" id="{3103E096-1D18-4436-9179-9995AADFCEF0}"/>
                    </a:ext>
                  </a:extLst>
                </p:cNvPr>
                <p:cNvSpPr txBox="1"/>
                <p:nvPr/>
              </p:nvSpPr>
              <p:spPr>
                <a:xfrm>
                  <a:off x="5021108" y="4847028"/>
                  <a:ext cx="104580" cy="244071"/>
                </a:xfrm>
                <a:prstGeom prst="rect">
                  <a:avLst/>
                </a:prstGeom>
                <a:noFill/>
              </p:spPr>
              <p:txBody>
                <a:bodyPr wrap="none" lIns="36000" tIns="36000" rIns="36000" bIns="36000" rtlCol="0" anchor="t" anchorCtr="0">
                  <a:spAutoFit/>
                </a:bodyPr>
                <a:lstStyle/>
                <a:p>
                  <a:pPr algn="ctr"/>
                  <a:r>
                    <a:rPr lang="zh-CN" sz="1200" b="0" i="0" u="none" strike="noStrike" cap="none" baseline="0">
                      <a:solidFill>
                        <a:srgbClr val="4D4D4D"/>
                      </a:solidFill>
                      <a:effectLst/>
                      <a:uFillTx/>
                      <a:ea typeface="SimSun"/>
                    </a:rPr>
                    <a:t>9</a:t>
                  </a:r>
                </a:p>
              </p:txBody>
            </p:sp>
          </p:grpSp>
          <p:grpSp>
            <p:nvGrpSpPr>
              <p:cNvPr id="176" name="Group 175">
                <a:extLst>
                  <a:ext uri="{FF2B5EF4-FFF2-40B4-BE49-F238E27FC236}">
                    <a16:creationId xmlns:a16="http://schemas.microsoft.com/office/drawing/2014/main" id="{62B7B76D-3347-4761-9A8B-1CBDF2FBCF6A}"/>
                  </a:ext>
                </a:extLst>
              </p:cNvPr>
              <p:cNvGrpSpPr/>
              <p:nvPr/>
            </p:nvGrpSpPr>
            <p:grpSpPr>
              <a:xfrm>
                <a:off x="5634144" y="4785010"/>
                <a:ext cx="162344" cy="308226"/>
                <a:chOff x="5634144" y="4785010"/>
                <a:chExt cx="162344" cy="308226"/>
              </a:xfrm>
            </p:grpSpPr>
            <p:sp>
              <p:nvSpPr>
                <p:cNvPr id="184" name="Line 21">
                  <a:extLst>
                    <a:ext uri="{FF2B5EF4-FFF2-40B4-BE49-F238E27FC236}">
                      <a16:creationId xmlns:a16="http://schemas.microsoft.com/office/drawing/2014/main" id="{BD21F48E-2C3F-49EC-AF4C-AFF54BE21314}"/>
                    </a:ext>
                  </a:extLst>
                </p:cNvPr>
                <p:cNvSpPr>
                  <a:spLocks noChangeShapeType="1"/>
                </p:cNvSpPr>
                <p:nvPr/>
              </p:nvSpPr>
              <p:spPr bwMode="auto">
                <a:xfrm flipH="1">
                  <a:off x="5706657" y="4785010"/>
                  <a:ext cx="0" cy="7200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185" name="TextBox 184">
                  <a:extLst>
                    <a:ext uri="{FF2B5EF4-FFF2-40B4-BE49-F238E27FC236}">
                      <a16:creationId xmlns:a16="http://schemas.microsoft.com/office/drawing/2014/main" id="{E00BB020-55FC-4448-AF0C-057964E86D93}"/>
                    </a:ext>
                  </a:extLst>
                </p:cNvPr>
                <p:cNvSpPr txBox="1"/>
                <p:nvPr/>
              </p:nvSpPr>
              <p:spPr>
                <a:xfrm>
                  <a:off x="5634849" y="4847028"/>
                  <a:ext cx="160935" cy="244071"/>
                </a:xfrm>
                <a:prstGeom prst="rect">
                  <a:avLst/>
                </a:prstGeom>
                <a:noFill/>
              </p:spPr>
              <p:txBody>
                <a:bodyPr wrap="none" lIns="36000" tIns="36000" rIns="36000" bIns="36000" rtlCol="0" anchor="t" anchorCtr="0">
                  <a:spAutoFit/>
                </a:bodyPr>
                <a:lstStyle/>
                <a:p>
                  <a:pPr algn="ctr"/>
                  <a:r>
                    <a:rPr lang="zh-CN" sz="1200" b="0" i="0" u="none" strike="noStrike" cap="none" baseline="0">
                      <a:solidFill>
                        <a:srgbClr val="4D4D4D"/>
                      </a:solidFill>
                      <a:effectLst/>
                      <a:uFillTx/>
                      <a:ea typeface="SimSun"/>
                    </a:rPr>
                    <a:t>12</a:t>
                  </a:r>
                </a:p>
              </p:txBody>
            </p:sp>
          </p:grpSp>
          <p:sp>
            <p:nvSpPr>
              <p:cNvPr id="177" name="Line 21">
                <a:extLst>
                  <a:ext uri="{FF2B5EF4-FFF2-40B4-BE49-F238E27FC236}">
                    <a16:creationId xmlns:a16="http://schemas.microsoft.com/office/drawing/2014/main" id="{B04FE975-C4C3-451F-9E54-B653D69E5893}"/>
                  </a:ext>
                </a:extLst>
              </p:cNvPr>
              <p:cNvSpPr>
                <a:spLocks noChangeShapeType="1"/>
              </p:cNvSpPr>
              <p:nvPr/>
            </p:nvSpPr>
            <p:spPr bwMode="auto">
              <a:xfrm flipH="1">
                <a:off x="3647043" y="4785010"/>
                <a:ext cx="0" cy="7200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178" name="Line 21">
                <a:extLst>
                  <a:ext uri="{FF2B5EF4-FFF2-40B4-BE49-F238E27FC236}">
                    <a16:creationId xmlns:a16="http://schemas.microsoft.com/office/drawing/2014/main" id="{E3BA5E49-8FD8-4135-9046-B1AC0EC9AE2C}"/>
                  </a:ext>
                </a:extLst>
              </p:cNvPr>
              <p:cNvSpPr>
                <a:spLocks noChangeShapeType="1"/>
              </p:cNvSpPr>
              <p:nvPr/>
            </p:nvSpPr>
            <p:spPr bwMode="auto">
              <a:xfrm flipH="1">
                <a:off x="4058343" y="4780150"/>
                <a:ext cx="0" cy="7200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179" name="Line 21">
                <a:extLst>
                  <a:ext uri="{FF2B5EF4-FFF2-40B4-BE49-F238E27FC236}">
                    <a16:creationId xmlns:a16="http://schemas.microsoft.com/office/drawing/2014/main" id="{78754079-ACA5-492D-BE3E-1E8C18FCEF55}"/>
                  </a:ext>
                </a:extLst>
              </p:cNvPr>
              <p:cNvSpPr>
                <a:spLocks noChangeShapeType="1"/>
              </p:cNvSpPr>
              <p:nvPr/>
            </p:nvSpPr>
            <p:spPr bwMode="auto">
              <a:xfrm flipH="1">
                <a:off x="4258894" y="4780150"/>
                <a:ext cx="0" cy="7200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180" name="Line 21">
                <a:extLst>
                  <a:ext uri="{FF2B5EF4-FFF2-40B4-BE49-F238E27FC236}">
                    <a16:creationId xmlns:a16="http://schemas.microsoft.com/office/drawing/2014/main" id="{7308CC18-043F-475C-9BAA-20A64A12C318}"/>
                  </a:ext>
                </a:extLst>
              </p:cNvPr>
              <p:cNvSpPr>
                <a:spLocks noChangeShapeType="1"/>
              </p:cNvSpPr>
              <p:nvPr/>
            </p:nvSpPr>
            <p:spPr bwMode="auto">
              <a:xfrm flipH="1">
                <a:off x="4670192" y="4785010"/>
                <a:ext cx="0" cy="7200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181" name="Line 21">
                <a:extLst>
                  <a:ext uri="{FF2B5EF4-FFF2-40B4-BE49-F238E27FC236}">
                    <a16:creationId xmlns:a16="http://schemas.microsoft.com/office/drawing/2014/main" id="{5798C41C-455F-45F5-BFE8-C88430816F85}"/>
                  </a:ext>
                </a:extLst>
              </p:cNvPr>
              <p:cNvSpPr>
                <a:spLocks noChangeShapeType="1"/>
              </p:cNvSpPr>
              <p:nvPr/>
            </p:nvSpPr>
            <p:spPr bwMode="auto">
              <a:xfrm flipH="1">
                <a:off x="4870742" y="4785011"/>
                <a:ext cx="0" cy="7200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182" name="Line 21">
                <a:extLst>
                  <a:ext uri="{FF2B5EF4-FFF2-40B4-BE49-F238E27FC236}">
                    <a16:creationId xmlns:a16="http://schemas.microsoft.com/office/drawing/2014/main" id="{8B77EA8E-2661-44DC-8896-44E78B4A4F8E}"/>
                  </a:ext>
                </a:extLst>
              </p:cNvPr>
              <p:cNvSpPr>
                <a:spLocks noChangeShapeType="1"/>
              </p:cNvSpPr>
              <p:nvPr/>
            </p:nvSpPr>
            <p:spPr bwMode="auto">
              <a:xfrm flipH="1">
                <a:off x="5282041" y="4785011"/>
                <a:ext cx="0" cy="7200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183" name="Line 21">
                <a:extLst>
                  <a:ext uri="{FF2B5EF4-FFF2-40B4-BE49-F238E27FC236}">
                    <a16:creationId xmlns:a16="http://schemas.microsoft.com/office/drawing/2014/main" id="{F7F97C7C-B68B-4B0E-B690-BA6428E437FF}"/>
                  </a:ext>
                </a:extLst>
              </p:cNvPr>
              <p:cNvSpPr>
                <a:spLocks noChangeShapeType="1"/>
              </p:cNvSpPr>
              <p:nvPr/>
            </p:nvSpPr>
            <p:spPr bwMode="auto">
              <a:xfrm flipH="1">
                <a:off x="5482591" y="4785011"/>
                <a:ext cx="0" cy="7200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grpSp>
        <p:sp>
          <p:nvSpPr>
            <p:cNvPr id="155" name="TextBox 154">
              <a:extLst>
                <a:ext uri="{FF2B5EF4-FFF2-40B4-BE49-F238E27FC236}">
                  <a16:creationId xmlns:a16="http://schemas.microsoft.com/office/drawing/2014/main" id="{BD28D119-0706-4113-8675-DEDB1FD4D76F}"/>
                </a:ext>
              </a:extLst>
            </p:cNvPr>
            <p:cNvSpPr txBox="1"/>
            <p:nvPr/>
          </p:nvSpPr>
          <p:spPr>
            <a:xfrm>
              <a:off x="975220" y="4316320"/>
              <a:ext cx="2674752" cy="530882"/>
            </a:xfrm>
            <a:prstGeom prst="rect">
              <a:avLst/>
            </a:prstGeom>
            <a:noFill/>
          </p:spPr>
          <p:txBody>
            <a:bodyPr wrap="none" rtlCol="0">
              <a:spAutoFit/>
            </a:bodyPr>
            <a:lstStyle/>
            <a:p>
              <a:pPr algn="ctr">
                <a:lnSpc>
                  <a:spcPct val="120000"/>
                </a:lnSpc>
              </a:pPr>
              <a:r>
                <a:rPr lang="zh-CN" sz="1200" b="0" i="0" u="none" strike="noStrike" cap="none" baseline="0">
                  <a:solidFill>
                    <a:srgbClr val="4D4D4D"/>
                  </a:solidFill>
                  <a:effectLst/>
                  <a:uFillTx/>
                  <a:ea typeface="SimSun"/>
                </a:rPr>
                <a:t>客观缓解率</a:t>
              </a:r>
            </a:p>
            <a:p>
              <a:pPr algn="ctr">
                <a:lnSpc>
                  <a:spcPct val="120000"/>
                </a:lnSpc>
              </a:pPr>
              <a:r>
                <a:rPr lang="zh-CN" sz="1200" b="0" i="0" u="none" strike="noStrike" cap="none" baseline="0">
                  <a:solidFill>
                    <a:srgbClr val="4D4D4D"/>
                  </a:solidFill>
                  <a:effectLst/>
                  <a:uFillTx/>
                  <a:ea typeface="SimSun"/>
                </a:rPr>
                <a:t>TMB 高时为 83%；TMB 低时为 38%</a:t>
              </a:r>
            </a:p>
          </p:txBody>
        </p:sp>
      </p:grpSp>
      <p:grpSp>
        <p:nvGrpSpPr>
          <p:cNvPr id="194" name="Group 193">
            <a:extLst>
              <a:ext uri="{FF2B5EF4-FFF2-40B4-BE49-F238E27FC236}">
                <a16:creationId xmlns:a16="http://schemas.microsoft.com/office/drawing/2014/main" id="{FA372AA2-49AC-434E-A3C2-8CD22298CA93}"/>
              </a:ext>
            </a:extLst>
          </p:cNvPr>
          <p:cNvGrpSpPr/>
          <p:nvPr/>
        </p:nvGrpSpPr>
        <p:grpSpPr>
          <a:xfrm>
            <a:off x="4461641" y="2078897"/>
            <a:ext cx="4412503" cy="3332730"/>
            <a:chOff x="2843259" y="2064263"/>
            <a:chExt cx="2952525" cy="3188210"/>
          </a:xfrm>
        </p:grpSpPr>
        <p:sp>
          <p:nvSpPr>
            <p:cNvPr id="195" name="TextBox 194">
              <a:extLst>
                <a:ext uri="{FF2B5EF4-FFF2-40B4-BE49-F238E27FC236}">
                  <a16:creationId xmlns:a16="http://schemas.microsoft.com/office/drawing/2014/main" id="{F9A9BBC7-7E2A-42AF-A66B-99C0BC3D88D1}"/>
                </a:ext>
              </a:extLst>
            </p:cNvPr>
            <p:cNvSpPr txBox="1"/>
            <p:nvPr/>
          </p:nvSpPr>
          <p:spPr>
            <a:xfrm>
              <a:off x="4219971" y="4989786"/>
              <a:ext cx="530800" cy="262687"/>
            </a:xfrm>
            <a:prstGeom prst="rect">
              <a:avLst/>
            </a:prstGeom>
            <a:noFill/>
          </p:spPr>
          <p:txBody>
            <a:bodyPr wrap="none" rtlCol="0">
              <a:spAutoFit/>
            </a:bodyPr>
            <a:lstStyle/>
            <a:p>
              <a:pPr algn="ctr" fontAlgn="base">
                <a:spcBef>
                  <a:spcPct val="0"/>
                </a:spcBef>
                <a:spcAft>
                  <a:spcPct val="0"/>
                </a:spcAft>
              </a:pPr>
              <a:r>
                <a:rPr lang="zh-CN" sz="1200" b="0" i="0" u="none" strike="noStrike" cap="none" baseline="0" dirty="0">
                  <a:solidFill>
                    <a:srgbClr val="4D4D4D"/>
                  </a:solidFill>
                  <a:effectLst/>
                  <a:uFillTx/>
                  <a:ea typeface="SimSun"/>
                </a:rPr>
                <a:t>时间，月</a:t>
              </a:r>
            </a:p>
          </p:txBody>
        </p:sp>
        <p:sp>
          <p:nvSpPr>
            <p:cNvPr id="196" name="Freeform 21">
              <a:extLst>
                <a:ext uri="{FF2B5EF4-FFF2-40B4-BE49-F238E27FC236}">
                  <a16:creationId xmlns:a16="http://schemas.microsoft.com/office/drawing/2014/main" id="{64400F62-A6D1-4F99-B474-F17AC8DE7AB6}"/>
                </a:ext>
              </a:extLst>
            </p:cNvPr>
            <p:cNvSpPr/>
            <p:nvPr/>
          </p:nvSpPr>
          <p:spPr bwMode="auto">
            <a:xfrm>
              <a:off x="3247755" y="2198377"/>
              <a:ext cx="2458902" cy="2586206"/>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4D4D4D"/>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endParaRPr>
            </a:p>
          </p:txBody>
        </p:sp>
        <p:sp>
          <p:nvSpPr>
            <p:cNvPr id="197" name="Line 6">
              <a:extLst>
                <a:ext uri="{FF2B5EF4-FFF2-40B4-BE49-F238E27FC236}">
                  <a16:creationId xmlns:a16="http://schemas.microsoft.com/office/drawing/2014/main" id="{81631B17-0068-40D5-B4A4-1CBC0EBB7616}"/>
                </a:ext>
              </a:extLst>
            </p:cNvPr>
            <p:cNvSpPr>
              <a:spLocks noChangeShapeType="1"/>
            </p:cNvSpPr>
            <p:nvPr/>
          </p:nvSpPr>
          <p:spPr bwMode="auto">
            <a:xfrm>
              <a:off x="3198311" y="2198376"/>
              <a:ext cx="48177" cy="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endParaRPr>
            </a:p>
          </p:txBody>
        </p:sp>
        <p:sp>
          <p:nvSpPr>
            <p:cNvPr id="198" name="Line 7">
              <a:extLst>
                <a:ext uri="{FF2B5EF4-FFF2-40B4-BE49-F238E27FC236}">
                  <a16:creationId xmlns:a16="http://schemas.microsoft.com/office/drawing/2014/main" id="{8922610B-0B82-42D9-B4B5-F677DD8CEEA9}"/>
                </a:ext>
              </a:extLst>
            </p:cNvPr>
            <p:cNvSpPr>
              <a:spLocks noChangeShapeType="1"/>
            </p:cNvSpPr>
            <p:nvPr/>
          </p:nvSpPr>
          <p:spPr bwMode="auto">
            <a:xfrm>
              <a:off x="3198311" y="2720584"/>
              <a:ext cx="48177" cy="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endParaRPr>
            </a:p>
          </p:txBody>
        </p:sp>
        <p:sp>
          <p:nvSpPr>
            <p:cNvPr id="199" name="Line 8">
              <a:extLst>
                <a:ext uri="{FF2B5EF4-FFF2-40B4-BE49-F238E27FC236}">
                  <a16:creationId xmlns:a16="http://schemas.microsoft.com/office/drawing/2014/main" id="{318219B3-3B74-44F2-B61C-5CDF2EEA3DE4}"/>
                </a:ext>
              </a:extLst>
            </p:cNvPr>
            <p:cNvSpPr>
              <a:spLocks noChangeShapeType="1"/>
            </p:cNvSpPr>
            <p:nvPr/>
          </p:nvSpPr>
          <p:spPr bwMode="auto">
            <a:xfrm>
              <a:off x="3198311" y="3219345"/>
              <a:ext cx="48177" cy="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endParaRPr>
            </a:p>
          </p:txBody>
        </p:sp>
        <p:sp>
          <p:nvSpPr>
            <p:cNvPr id="200" name="Line 9">
              <a:extLst>
                <a:ext uri="{FF2B5EF4-FFF2-40B4-BE49-F238E27FC236}">
                  <a16:creationId xmlns:a16="http://schemas.microsoft.com/office/drawing/2014/main" id="{E5844DFA-4BD5-4A3F-8B32-51456E190DB9}"/>
                </a:ext>
              </a:extLst>
            </p:cNvPr>
            <p:cNvSpPr>
              <a:spLocks noChangeShapeType="1"/>
            </p:cNvSpPr>
            <p:nvPr/>
          </p:nvSpPr>
          <p:spPr bwMode="auto">
            <a:xfrm>
              <a:off x="3198311" y="3734224"/>
              <a:ext cx="48177" cy="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endParaRPr>
            </a:p>
          </p:txBody>
        </p:sp>
        <p:sp>
          <p:nvSpPr>
            <p:cNvPr id="201" name="Line 10">
              <a:extLst>
                <a:ext uri="{FF2B5EF4-FFF2-40B4-BE49-F238E27FC236}">
                  <a16:creationId xmlns:a16="http://schemas.microsoft.com/office/drawing/2014/main" id="{02D4C80F-A6A1-4F5B-8EBF-A31FBD92A637}"/>
                </a:ext>
              </a:extLst>
            </p:cNvPr>
            <p:cNvSpPr>
              <a:spLocks noChangeShapeType="1"/>
            </p:cNvSpPr>
            <p:nvPr/>
          </p:nvSpPr>
          <p:spPr bwMode="auto">
            <a:xfrm>
              <a:off x="3198311" y="4238360"/>
              <a:ext cx="48177" cy="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endParaRPr>
            </a:p>
          </p:txBody>
        </p:sp>
        <p:sp>
          <p:nvSpPr>
            <p:cNvPr id="202" name="Line 11">
              <a:extLst>
                <a:ext uri="{FF2B5EF4-FFF2-40B4-BE49-F238E27FC236}">
                  <a16:creationId xmlns:a16="http://schemas.microsoft.com/office/drawing/2014/main" id="{F4FC0321-4B9C-4682-9937-1CFB85E3DFD1}"/>
                </a:ext>
              </a:extLst>
            </p:cNvPr>
            <p:cNvSpPr>
              <a:spLocks noChangeShapeType="1"/>
            </p:cNvSpPr>
            <p:nvPr/>
          </p:nvSpPr>
          <p:spPr bwMode="auto">
            <a:xfrm>
              <a:off x="3198311" y="4747868"/>
              <a:ext cx="48177" cy="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endParaRPr>
            </a:p>
          </p:txBody>
        </p:sp>
        <p:sp>
          <p:nvSpPr>
            <p:cNvPr id="203" name="TextBox 202">
              <a:extLst>
                <a:ext uri="{FF2B5EF4-FFF2-40B4-BE49-F238E27FC236}">
                  <a16:creationId xmlns:a16="http://schemas.microsoft.com/office/drawing/2014/main" id="{35BB1E0A-9625-40CA-AD51-D06499A22DAE}"/>
                </a:ext>
              </a:extLst>
            </p:cNvPr>
            <p:cNvSpPr txBox="1"/>
            <p:nvPr/>
          </p:nvSpPr>
          <p:spPr>
            <a:xfrm rot="16200000">
              <a:off x="2567853" y="3407262"/>
              <a:ext cx="734550" cy="183738"/>
            </a:xfrm>
            <a:prstGeom prst="rect">
              <a:avLst/>
            </a:prstGeom>
            <a:noFill/>
          </p:spPr>
          <p:txBody>
            <a:bodyPr wrap="none" rtlCol="0">
              <a:spAutoFit/>
            </a:bodyPr>
            <a:lstStyle/>
            <a:p>
              <a:pPr algn="ctr" fontAlgn="base">
                <a:spcBef>
                  <a:spcPct val="0"/>
                </a:spcBef>
                <a:spcAft>
                  <a:spcPct val="0"/>
                </a:spcAft>
              </a:pPr>
              <a:r>
                <a:rPr lang="zh-CN" sz="1200" b="0" i="0" u="none" strike="noStrike" cap="none" baseline="0">
                  <a:solidFill>
                    <a:srgbClr val="4D4D4D"/>
                  </a:solidFill>
                  <a:effectLst/>
                  <a:uFillTx/>
                  <a:ea typeface="SimSun"/>
                </a:rPr>
                <a:t>PFS，%</a:t>
              </a:r>
            </a:p>
          </p:txBody>
        </p:sp>
        <p:sp>
          <p:nvSpPr>
            <p:cNvPr id="204" name="TextBox 203">
              <a:extLst>
                <a:ext uri="{FF2B5EF4-FFF2-40B4-BE49-F238E27FC236}">
                  <a16:creationId xmlns:a16="http://schemas.microsoft.com/office/drawing/2014/main" id="{F5FA30F1-3BF7-46C6-A96C-431C5ADFEF66}"/>
                </a:ext>
              </a:extLst>
            </p:cNvPr>
            <p:cNvSpPr txBox="1"/>
            <p:nvPr/>
          </p:nvSpPr>
          <p:spPr>
            <a:xfrm>
              <a:off x="2953075" y="2064263"/>
              <a:ext cx="291557" cy="262687"/>
            </a:xfrm>
            <a:prstGeom prst="rect">
              <a:avLst/>
            </a:prstGeom>
            <a:noFill/>
          </p:spPr>
          <p:txBody>
            <a:bodyPr wrap="none" rtlCol="0" anchor="ctr" anchorCtr="0">
              <a:spAutoFit/>
            </a:bodyPr>
            <a:lstStyle/>
            <a:p>
              <a:pPr algn="r"/>
              <a:r>
                <a:rPr lang="zh-CN" sz="1200" b="0" i="0" u="none" strike="noStrike" cap="none" baseline="0">
                  <a:solidFill>
                    <a:srgbClr val="4D4D4D"/>
                  </a:solidFill>
                  <a:effectLst/>
                  <a:uFillTx/>
                  <a:ea typeface="SimSun"/>
                </a:rPr>
                <a:t>100</a:t>
              </a:r>
            </a:p>
          </p:txBody>
        </p:sp>
        <p:sp>
          <p:nvSpPr>
            <p:cNvPr id="205" name="TextBox 204">
              <a:extLst>
                <a:ext uri="{FF2B5EF4-FFF2-40B4-BE49-F238E27FC236}">
                  <a16:creationId xmlns:a16="http://schemas.microsoft.com/office/drawing/2014/main" id="{FE3C99B5-2104-400E-ABFC-8C1F7442A393}"/>
                </a:ext>
              </a:extLst>
            </p:cNvPr>
            <p:cNvSpPr txBox="1"/>
            <p:nvPr/>
          </p:nvSpPr>
          <p:spPr>
            <a:xfrm>
              <a:off x="3009430" y="2588402"/>
              <a:ext cx="235202" cy="262687"/>
            </a:xfrm>
            <a:prstGeom prst="rect">
              <a:avLst/>
            </a:prstGeom>
            <a:noFill/>
          </p:spPr>
          <p:txBody>
            <a:bodyPr wrap="none" rtlCol="0" anchor="ctr" anchorCtr="0">
              <a:spAutoFit/>
            </a:bodyPr>
            <a:lstStyle/>
            <a:p>
              <a:pPr algn="r"/>
              <a:r>
                <a:rPr lang="zh-CN" sz="1200" b="0" i="0" u="none" strike="noStrike" cap="none" baseline="0">
                  <a:solidFill>
                    <a:srgbClr val="4D4D4D"/>
                  </a:solidFill>
                  <a:effectLst/>
                  <a:uFillTx/>
                  <a:ea typeface="SimSun"/>
                </a:rPr>
                <a:t>80</a:t>
              </a:r>
            </a:p>
          </p:txBody>
        </p:sp>
        <p:sp>
          <p:nvSpPr>
            <p:cNvPr id="206" name="TextBox 205">
              <a:extLst>
                <a:ext uri="{FF2B5EF4-FFF2-40B4-BE49-F238E27FC236}">
                  <a16:creationId xmlns:a16="http://schemas.microsoft.com/office/drawing/2014/main" id="{B3662908-D61C-4097-9C31-7289D5E904EE}"/>
                </a:ext>
              </a:extLst>
            </p:cNvPr>
            <p:cNvSpPr txBox="1"/>
            <p:nvPr/>
          </p:nvSpPr>
          <p:spPr>
            <a:xfrm>
              <a:off x="3009430" y="3087016"/>
              <a:ext cx="235202" cy="262687"/>
            </a:xfrm>
            <a:prstGeom prst="rect">
              <a:avLst/>
            </a:prstGeom>
            <a:noFill/>
          </p:spPr>
          <p:txBody>
            <a:bodyPr wrap="none" rtlCol="0" anchor="ctr" anchorCtr="0">
              <a:spAutoFit/>
            </a:bodyPr>
            <a:lstStyle/>
            <a:p>
              <a:pPr algn="r"/>
              <a:r>
                <a:rPr lang="zh-CN" sz="1200" b="0" i="0" u="none" strike="noStrike" cap="none" baseline="0">
                  <a:solidFill>
                    <a:srgbClr val="4D4D4D"/>
                  </a:solidFill>
                  <a:effectLst/>
                  <a:uFillTx/>
                  <a:ea typeface="SimSun"/>
                </a:rPr>
                <a:t>60</a:t>
              </a:r>
            </a:p>
          </p:txBody>
        </p:sp>
        <p:sp>
          <p:nvSpPr>
            <p:cNvPr id="207" name="TextBox 206">
              <a:extLst>
                <a:ext uri="{FF2B5EF4-FFF2-40B4-BE49-F238E27FC236}">
                  <a16:creationId xmlns:a16="http://schemas.microsoft.com/office/drawing/2014/main" id="{0E21E0D5-56AC-4670-A438-2163A1847704}"/>
                </a:ext>
              </a:extLst>
            </p:cNvPr>
            <p:cNvSpPr txBox="1"/>
            <p:nvPr/>
          </p:nvSpPr>
          <p:spPr>
            <a:xfrm>
              <a:off x="3009430" y="3601586"/>
              <a:ext cx="235202" cy="262687"/>
            </a:xfrm>
            <a:prstGeom prst="rect">
              <a:avLst/>
            </a:prstGeom>
            <a:noFill/>
          </p:spPr>
          <p:txBody>
            <a:bodyPr wrap="none" rtlCol="0" anchor="ctr" anchorCtr="0">
              <a:spAutoFit/>
            </a:bodyPr>
            <a:lstStyle/>
            <a:p>
              <a:pPr algn="r"/>
              <a:r>
                <a:rPr lang="zh-CN" sz="1200" b="0" i="0" u="none" strike="noStrike" cap="none" baseline="0">
                  <a:solidFill>
                    <a:srgbClr val="4D4D4D"/>
                  </a:solidFill>
                  <a:effectLst/>
                  <a:uFillTx/>
                  <a:ea typeface="SimSun"/>
                </a:rPr>
                <a:t>40</a:t>
              </a:r>
            </a:p>
          </p:txBody>
        </p:sp>
        <p:sp>
          <p:nvSpPr>
            <p:cNvPr id="208" name="TextBox 207">
              <a:extLst>
                <a:ext uri="{FF2B5EF4-FFF2-40B4-BE49-F238E27FC236}">
                  <a16:creationId xmlns:a16="http://schemas.microsoft.com/office/drawing/2014/main" id="{636F9430-EDCC-4EAC-AF2A-8770599ADDDF}"/>
                </a:ext>
              </a:extLst>
            </p:cNvPr>
            <p:cNvSpPr txBox="1"/>
            <p:nvPr/>
          </p:nvSpPr>
          <p:spPr>
            <a:xfrm>
              <a:off x="3009430" y="4105490"/>
              <a:ext cx="235202" cy="262687"/>
            </a:xfrm>
            <a:prstGeom prst="rect">
              <a:avLst/>
            </a:prstGeom>
            <a:noFill/>
          </p:spPr>
          <p:txBody>
            <a:bodyPr wrap="none" rtlCol="0" anchor="ctr" anchorCtr="0">
              <a:spAutoFit/>
            </a:bodyPr>
            <a:lstStyle/>
            <a:p>
              <a:pPr algn="r"/>
              <a:r>
                <a:rPr lang="zh-CN" sz="1200" b="0" i="0" u="none" strike="noStrike" cap="none" baseline="0">
                  <a:solidFill>
                    <a:srgbClr val="4D4D4D"/>
                  </a:solidFill>
                  <a:effectLst/>
                  <a:uFillTx/>
                  <a:ea typeface="SimSun"/>
                </a:rPr>
                <a:t>20</a:t>
              </a:r>
            </a:p>
          </p:txBody>
        </p:sp>
        <p:sp>
          <p:nvSpPr>
            <p:cNvPr id="209" name="TextBox 208">
              <a:extLst>
                <a:ext uri="{FF2B5EF4-FFF2-40B4-BE49-F238E27FC236}">
                  <a16:creationId xmlns:a16="http://schemas.microsoft.com/office/drawing/2014/main" id="{D878BB88-817E-4B8E-AD5D-C73830F6F1E8}"/>
                </a:ext>
              </a:extLst>
            </p:cNvPr>
            <p:cNvSpPr txBox="1"/>
            <p:nvPr/>
          </p:nvSpPr>
          <p:spPr>
            <a:xfrm>
              <a:off x="3065792" y="4614765"/>
              <a:ext cx="178847" cy="262687"/>
            </a:xfrm>
            <a:prstGeom prst="rect">
              <a:avLst/>
            </a:prstGeom>
            <a:noFill/>
          </p:spPr>
          <p:txBody>
            <a:bodyPr wrap="none" rtlCol="0" anchor="ctr" anchorCtr="0">
              <a:spAutoFit/>
            </a:bodyPr>
            <a:lstStyle/>
            <a:p>
              <a:pPr algn="r"/>
              <a:r>
                <a:rPr lang="zh-CN" sz="1200" b="0" i="0" u="none" strike="noStrike" cap="none" baseline="0">
                  <a:solidFill>
                    <a:srgbClr val="4D4D4D"/>
                  </a:solidFill>
                  <a:effectLst/>
                  <a:uFillTx/>
                  <a:ea typeface="SimSun"/>
                </a:rPr>
                <a:t>0</a:t>
              </a:r>
            </a:p>
          </p:txBody>
        </p:sp>
        <p:grpSp>
          <p:nvGrpSpPr>
            <p:cNvPr id="210" name="Group 209">
              <a:extLst>
                <a:ext uri="{FF2B5EF4-FFF2-40B4-BE49-F238E27FC236}">
                  <a16:creationId xmlns:a16="http://schemas.microsoft.com/office/drawing/2014/main" id="{ACA349F8-ABF0-44ED-9D81-0B1207EE573E}"/>
                </a:ext>
              </a:extLst>
            </p:cNvPr>
            <p:cNvGrpSpPr/>
            <p:nvPr/>
          </p:nvGrpSpPr>
          <p:grpSpPr>
            <a:xfrm>
              <a:off x="3186279" y="4785010"/>
              <a:ext cx="141342" cy="422902"/>
              <a:chOff x="3186279" y="4785010"/>
              <a:chExt cx="141342" cy="422902"/>
            </a:xfrm>
          </p:grpSpPr>
          <p:sp>
            <p:nvSpPr>
              <p:cNvPr id="235" name="Line 21">
                <a:extLst>
                  <a:ext uri="{FF2B5EF4-FFF2-40B4-BE49-F238E27FC236}">
                    <a16:creationId xmlns:a16="http://schemas.microsoft.com/office/drawing/2014/main" id="{E24D469F-F033-49FA-AB7E-011534419130}"/>
                  </a:ext>
                </a:extLst>
              </p:cNvPr>
              <p:cNvSpPr>
                <a:spLocks noChangeShapeType="1"/>
              </p:cNvSpPr>
              <p:nvPr/>
            </p:nvSpPr>
            <p:spPr bwMode="auto">
              <a:xfrm flipH="1">
                <a:off x="3253392" y="4785010"/>
                <a:ext cx="0" cy="7200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236" name="TextBox 235">
                <a:extLst>
                  <a:ext uri="{FF2B5EF4-FFF2-40B4-BE49-F238E27FC236}">
                    <a16:creationId xmlns:a16="http://schemas.microsoft.com/office/drawing/2014/main" id="{4A1A2034-938E-4370-9F78-A7CEF0BDE7AF}"/>
                  </a:ext>
                </a:extLst>
              </p:cNvPr>
              <p:cNvSpPr txBox="1"/>
              <p:nvPr/>
            </p:nvSpPr>
            <p:spPr>
              <a:xfrm>
                <a:off x="3204660" y="4847028"/>
                <a:ext cx="104580" cy="244071"/>
              </a:xfrm>
              <a:prstGeom prst="rect">
                <a:avLst/>
              </a:prstGeom>
              <a:noFill/>
            </p:spPr>
            <p:txBody>
              <a:bodyPr wrap="none" lIns="36000" tIns="36000" rIns="36000" bIns="36000" rtlCol="0" anchor="t" anchorCtr="0">
                <a:spAutoFit/>
              </a:bodyPr>
              <a:lstStyle/>
              <a:p>
                <a:pPr algn="ctr"/>
                <a:r>
                  <a:rPr lang="zh-CN" sz="1200" b="0" i="0" u="none" strike="noStrike" cap="none" baseline="0">
                    <a:solidFill>
                      <a:srgbClr val="4D4D4D"/>
                    </a:solidFill>
                    <a:effectLst/>
                    <a:uFillTx/>
                    <a:ea typeface="SimSun"/>
                  </a:rPr>
                  <a:t>0</a:t>
                </a:r>
              </a:p>
            </p:txBody>
          </p:sp>
        </p:grpSp>
        <p:grpSp>
          <p:nvGrpSpPr>
            <p:cNvPr id="211" name="Group 210">
              <a:extLst>
                <a:ext uri="{FF2B5EF4-FFF2-40B4-BE49-F238E27FC236}">
                  <a16:creationId xmlns:a16="http://schemas.microsoft.com/office/drawing/2014/main" id="{5D7B5B73-025C-4FB0-90E9-E34F0CFC27E6}"/>
                </a:ext>
              </a:extLst>
            </p:cNvPr>
            <p:cNvGrpSpPr/>
            <p:nvPr/>
          </p:nvGrpSpPr>
          <p:grpSpPr>
            <a:xfrm>
              <a:off x="3683035" y="4785010"/>
              <a:ext cx="105496" cy="308226"/>
              <a:chOff x="3683035" y="4785010"/>
              <a:chExt cx="105496" cy="308226"/>
            </a:xfrm>
          </p:grpSpPr>
          <p:sp>
            <p:nvSpPr>
              <p:cNvPr id="233" name="Line 19">
                <a:extLst>
                  <a:ext uri="{FF2B5EF4-FFF2-40B4-BE49-F238E27FC236}">
                    <a16:creationId xmlns:a16="http://schemas.microsoft.com/office/drawing/2014/main" id="{04527B90-62B2-4893-86BA-294F5A591CD4}"/>
                  </a:ext>
                </a:extLst>
              </p:cNvPr>
              <p:cNvSpPr>
                <a:spLocks noChangeShapeType="1"/>
              </p:cNvSpPr>
              <p:nvPr/>
            </p:nvSpPr>
            <p:spPr bwMode="auto">
              <a:xfrm flipH="1">
                <a:off x="3735784" y="4785010"/>
                <a:ext cx="0" cy="7200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endParaRPr>
              </a:p>
            </p:txBody>
          </p:sp>
          <p:sp>
            <p:nvSpPr>
              <p:cNvPr id="234" name="TextBox 233">
                <a:extLst>
                  <a:ext uri="{FF2B5EF4-FFF2-40B4-BE49-F238E27FC236}">
                    <a16:creationId xmlns:a16="http://schemas.microsoft.com/office/drawing/2014/main" id="{B584D254-04A7-4A05-B1E0-CA2624315C93}"/>
                  </a:ext>
                </a:extLst>
              </p:cNvPr>
              <p:cNvSpPr txBox="1"/>
              <p:nvPr/>
            </p:nvSpPr>
            <p:spPr>
              <a:xfrm>
                <a:off x="3683492" y="4847027"/>
                <a:ext cx="104580" cy="244071"/>
              </a:xfrm>
              <a:prstGeom prst="rect">
                <a:avLst/>
              </a:prstGeom>
              <a:noFill/>
            </p:spPr>
            <p:txBody>
              <a:bodyPr wrap="none" lIns="36000" tIns="36000" rIns="36000" bIns="36000" rtlCol="0" anchor="t" anchorCtr="0">
                <a:spAutoFit/>
              </a:bodyPr>
              <a:lstStyle/>
              <a:p>
                <a:pPr algn="ctr"/>
                <a:r>
                  <a:rPr lang="zh-CN" sz="1200" b="0" i="0" u="none" strike="noStrike" cap="none" baseline="0">
                    <a:solidFill>
                      <a:srgbClr val="4D4D4D"/>
                    </a:solidFill>
                    <a:effectLst/>
                    <a:uFillTx/>
                    <a:ea typeface="SimSun"/>
                  </a:rPr>
                  <a:t>3</a:t>
                </a:r>
              </a:p>
            </p:txBody>
          </p:sp>
        </p:grpSp>
        <p:sp>
          <p:nvSpPr>
            <p:cNvPr id="212" name="Line 21">
              <a:extLst>
                <a:ext uri="{FF2B5EF4-FFF2-40B4-BE49-F238E27FC236}">
                  <a16:creationId xmlns:a16="http://schemas.microsoft.com/office/drawing/2014/main" id="{646803CC-B7E6-450C-BE6A-DEB70A7D17F2}"/>
                </a:ext>
              </a:extLst>
            </p:cNvPr>
            <p:cNvSpPr>
              <a:spLocks noChangeShapeType="1"/>
            </p:cNvSpPr>
            <p:nvPr/>
          </p:nvSpPr>
          <p:spPr bwMode="auto">
            <a:xfrm flipH="1">
              <a:off x="3408252" y="4785010"/>
              <a:ext cx="0" cy="7200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grpSp>
          <p:nvGrpSpPr>
            <p:cNvPr id="213" name="Group 212">
              <a:extLst>
                <a:ext uri="{FF2B5EF4-FFF2-40B4-BE49-F238E27FC236}">
                  <a16:creationId xmlns:a16="http://schemas.microsoft.com/office/drawing/2014/main" id="{E889A39A-F619-428C-8C48-E744BC47F46B}"/>
                </a:ext>
              </a:extLst>
            </p:cNvPr>
            <p:cNvGrpSpPr/>
            <p:nvPr/>
          </p:nvGrpSpPr>
          <p:grpSpPr>
            <a:xfrm>
              <a:off x="4175379" y="4785010"/>
              <a:ext cx="105496" cy="308226"/>
              <a:chOff x="4175379" y="4785010"/>
              <a:chExt cx="105496" cy="308226"/>
            </a:xfrm>
          </p:grpSpPr>
          <p:sp>
            <p:nvSpPr>
              <p:cNvPr id="231" name="Line 19">
                <a:extLst>
                  <a:ext uri="{FF2B5EF4-FFF2-40B4-BE49-F238E27FC236}">
                    <a16:creationId xmlns:a16="http://schemas.microsoft.com/office/drawing/2014/main" id="{D3543679-67EC-48F0-8995-2C7CE00F0F92}"/>
                  </a:ext>
                </a:extLst>
              </p:cNvPr>
              <p:cNvSpPr>
                <a:spLocks noChangeShapeType="1"/>
              </p:cNvSpPr>
              <p:nvPr/>
            </p:nvSpPr>
            <p:spPr bwMode="auto">
              <a:xfrm flipH="1">
                <a:off x="4228128" y="4785010"/>
                <a:ext cx="0" cy="7200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endParaRPr>
              </a:p>
            </p:txBody>
          </p:sp>
          <p:sp>
            <p:nvSpPr>
              <p:cNvPr id="232" name="TextBox 231">
                <a:extLst>
                  <a:ext uri="{FF2B5EF4-FFF2-40B4-BE49-F238E27FC236}">
                    <a16:creationId xmlns:a16="http://schemas.microsoft.com/office/drawing/2014/main" id="{9D2FB2DE-C36A-4FEE-9832-F4F49FF7E282}"/>
                  </a:ext>
                </a:extLst>
              </p:cNvPr>
              <p:cNvSpPr txBox="1"/>
              <p:nvPr/>
            </p:nvSpPr>
            <p:spPr>
              <a:xfrm>
                <a:off x="4175837" y="4847027"/>
                <a:ext cx="104580" cy="244071"/>
              </a:xfrm>
              <a:prstGeom prst="rect">
                <a:avLst/>
              </a:prstGeom>
              <a:noFill/>
            </p:spPr>
            <p:txBody>
              <a:bodyPr wrap="none" lIns="36000" tIns="36000" rIns="36000" bIns="36000" rtlCol="0" anchor="t" anchorCtr="0">
                <a:spAutoFit/>
              </a:bodyPr>
              <a:lstStyle/>
              <a:p>
                <a:pPr algn="ctr"/>
                <a:r>
                  <a:rPr lang="zh-CN" sz="1200" b="0" i="0" u="none" strike="noStrike" cap="none" baseline="0">
                    <a:solidFill>
                      <a:srgbClr val="4D4D4D"/>
                    </a:solidFill>
                    <a:effectLst/>
                    <a:uFillTx/>
                    <a:ea typeface="SimSun"/>
                  </a:rPr>
                  <a:t>6</a:t>
                </a:r>
              </a:p>
            </p:txBody>
          </p:sp>
        </p:grpSp>
        <p:grpSp>
          <p:nvGrpSpPr>
            <p:cNvPr id="214" name="Group 213">
              <a:extLst>
                <a:ext uri="{FF2B5EF4-FFF2-40B4-BE49-F238E27FC236}">
                  <a16:creationId xmlns:a16="http://schemas.microsoft.com/office/drawing/2014/main" id="{6D231140-5F8B-42FB-A60E-73CAB33491E4}"/>
                </a:ext>
              </a:extLst>
            </p:cNvPr>
            <p:cNvGrpSpPr/>
            <p:nvPr/>
          </p:nvGrpSpPr>
          <p:grpSpPr>
            <a:xfrm>
              <a:off x="4663742" y="4785010"/>
              <a:ext cx="637551" cy="308226"/>
              <a:chOff x="4663742" y="4785010"/>
              <a:chExt cx="637551" cy="308226"/>
            </a:xfrm>
          </p:grpSpPr>
          <p:sp>
            <p:nvSpPr>
              <p:cNvPr id="227" name="Line 21">
                <a:extLst>
                  <a:ext uri="{FF2B5EF4-FFF2-40B4-BE49-F238E27FC236}">
                    <a16:creationId xmlns:a16="http://schemas.microsoft.com/office/drawing/2014/main" id="{264133FE-C5C5-41E9-BBDD-7B6E437ED0E4}"/>
                  </a:ext>
                </a:extLst>
              </p:cNvPr>
              <p:cNvSpPr>
                <a:spLocks noChangeShapeType="1"/>
              </p:cNvSpPr>
              <p:nvPr/>
            </p:nvSpPr>
            <p:spPr bwMode="auto">
              <a:xfrm flipH="1">
                <a:off x="4707831" y="4785010"/>
                <a:ext cx="0" cy="7200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228" name="TextBox 227">
                <a:extLst>
                  <a:ext uri="{FF2B5EF4-FFF2-40B4-BE49-F238E27FC236}">
                    <a16:creationId xmlns:a16="http://schemas.microsoft.com/office/drawing/2014/main" id="{DD4266D6-5A52-46C1-9CBD-636A8B00DD36}"/>
                  </a:ext>
                </a:extLst>
              </p:cNvPr>
              <p:cNvSpPr txBox="1"/>
              <p:nvPr/>
            </p:nvSpPr>
            <p:spPr>
              <a:xfrm>
                <a:off x="4664201" y="4847027"/>
                <a:ext cx="104580" cy="244071"/>
              </a:xfrm>
              <a:prstGeom prst="rect">
                <a:avLst/>
              </a:prstGeom>
              <a:noFill/>
            </p:spPr>
            <p:txBody>
              <a:bodyPr wrap="none" lIns="36000" tIns="36000" rIns="36000" bIns="36000" rtlCol="0" anchor="t" anchorCtr="0">
                <a:spAutoFit/>
              </a:bodyPr>
              <a:lstStyle/>
              <a:p>
                <a:pPr algn="ctr"/>
                <a:r>
                  <a:rPr lang="zh-CN" sz="1200" b="0" i="0" u="none" strike="noStrike" cap="none" baseline="0" dirty="0">
                    <a:solidFill>
                      <a:srgbClr val="4D4D4D"/>
                    </a:solidFill>
                    <a:effectLst/>
                    <a:uFillTx/>
                    <a:ea typeface="SimSun"/>
                  </a:rPr>
                  <a:t>9</a:t>
                </a:r>
              </a:p>
            </p:txBody>
          </p:sp>
          <p:sp>
            <p:nvSpPr>
              <p:cNvPr id="229" name="Line 21">
                <a:extLst>
                  <a:ext uri="{FF2B5EF4-FFF2-40B4-BE49-F238E27FC236}">
                    <a16:creationId xmlns:a16="http://schemas.microsoft.com/office/drawing/2014/main" id="{D61E07C4-3FDD-4308-9429-4F0819D59078}"/>
                  </a:ext>
                </a:extLst>
              </p:cNvPr>
              <p:cNvSpPr>
                <a:spLocks noChangeShapeType="1"/>
              </p:cNvSpPr>
              <p:nvPr/>
            </p:nvSpPr>
            <p:spPr bwMode="auto">
              <a:xfrm flipH="1">
                <a:off x="5211462" y="4785655"/>
                <a:ext cx="0" cy="7200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230" name="TextBox 229">
                <a:extLst>
                  <a:ext uri="{FF2B5EF4-FFF2-40B4-BE49-F238E27FC236}">
                    <a16:creationId xmlns:a16="http://schemas.microsoft.com/office/drawing/2014/main" id="{8AE6A7D2-736C-475A-B6F2-6E6750CBFF36}"/>
                  </a:ext>
                </a:extLst>
              </p:cNvPr>
              <p:cNvSpPr txBox="1"/>
              <p:nvPr/>
            </p:nvSpPr>
            <p:spPr>
              <a:xfrm>
                <a:off x="5139653" y="4847027"/>
                <a:ext cx="160935" cy="244071"/>
              </a:xfrm>
              <a:prstGeom prst="rect">
                <a:avLst/>
              </a:prstGeom>
              <a:noFill/>
            </p:spPr>
            <p:txBody>
              <a:bodyPr wrap="none" lIns="36000" tIns="36000" rIns="36000" bIns="36000" rtlCol="0" anchor="t" anchorCtr="0">
                <a:spAutoFit/>
              </a:bodyPr>
              <a:lstStyle/>
              <a:p>
                <a:pPr algn="ctr"/>
                <a:r>
                  <a:rPr lang="zh-CN" sz="1200" b="0" i="0" u="none" strike="noStrike" cap="none" baseline="0">
                    <a:solidFill>
                      <a:srgbClr val="4D4D4D"/>
                    </a:solidFill>
                    <a:effectLst/>
                    <a:uFillTx/>
                    <a:ea typeface="SimSun"/>
                  </a:rPr>
                  <a:t>12</a:t>
                </a:r>
              </a:p>
            </p:txBody>
          </p:sp>
        </p:grpSp>
        <p:grpSp>
          <p:nvGrpSpPr>
            <p:cNvPr id="215" name="Group 214">
              <a:extLst>
                <a:ext uri="{FF2B5EF4-FFF2-40B4-BE49-F238E27FC236}">
                  <a16:creationId xmlns:a16="http://schemas.microsoft.com/office/drawing/2014/main" id="{DCE49486-717E-4A5A-BD8F-35E28FC1A7EE}"/>
                </a:ext>
              </a:extLst>
            </p:cNvPr>
            <p:cNvGrpSpPr/>
            <p:nvPr/>
          </p:nvGrpSpPr>
          <p:grpSpPr>
            <a:xfrm>
              <a:off x="5634849" y="4785011"/>
              <a:ext cx="160935" cy="306087"/>
              <a:chOff x="5634849" y="4785011"/>
              <a:chExt cx="160935" cy="306087"/>
            </a:xfrm>
          </p:grpSpPr>
          <p:sp>
            <p:nvSpPr>
              <p:cNvPr id="225" name="Line 21">
                <a:extLst>
                  <a:ext uri="{FF2B5EF4-FFF2-40B4-BE49-F238E27FC236}">
                    <a16:creationId xmlns:a16="http://schemas.microsoft.com/office/drawing/2014/main" id="{CDBE78DB-FBEC-4554-AED2-09F6E6D19A1C}"/>
                  </a:ext>
                </a:extLst>
              </p:cNvPr>
              <p:cNvSpPr>
                <a:spLocks noChangeShapeType="1"/>
              </p:cNvSpPr>
              <p:nvPr/>
            </p:nvSpPr>
            <p:spPr bwMode="auto">
              <a:xfrm flipH="1">
                <a:off x="5706657" y="4785011"/>
                <a:ext cx="0" cy="7200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226" name="TextBox 225">
                <a:extLst>
                  <a:ext uri="{FF2B5EF4-FFF2-40B4-BE49-F238E27FC236}">
                    <a16:creationId xmlns:a16="http://schemas.microsoft.com/office/drawing/2014/main" id="{72EC5CB7-480E-4056-B342-EB64054EB77B}"/>
                  </a:ext>
                </a:extLst>
              </p:cNvPr>
              <p:cNvSpPr txBox="1"/>
              <p:nvPr/>
            </p:nvSpPr>
            <p:spPr>
              <a:xfrm>
                <a:off x="5634849" y="4847027"/>
                <a:ext cx="160935" cy="244071"/>
              </a:xfrm>
              <a:prstGeom prst="rect">
                <a:avLst/>
              </a:prstGeom>
              <a:noFill/>
            </p:spPr>
            <p:txBody>
              <a:bodyPr wrap="none" lIns="36000" tIns="36000" rIns="36000" bIns="36000" rtlCol="0" anchor="t" anchorCtr="0">
                <a:spAutoFit/>
              </a:bodyPr>
              <a:lstStyle/>
              <a:p>
                <a:pPr algn="ctr"/>
                <a:r>
                  <a:rPr lang="zh-CN" sz="1200" b="0" i="0" u="none" strike="noStrike" cap="none" baseline="0">
                    <a:solidFill>
                      <a:srgbClr val="4D4D4D"/>
                    </a:solidFill>
                    <a:effectLst/>
                    <a:uFillTx/>
                    <a:ea typeface="SimSun"/>
                  </a:rPr>
                  <a:t>15</a:t>
                </a:r>
              </a:p>
            </p:txBody>
          </p:sp>
        </p:grpSp>
        <p:sp>
          <p:nvSpPr>
            <p:cNvPr id="216" name="Line 21">
              <a:extLst>
                <a:ext uri="{FF2B5EF4-FFF2-40B4-BE49-F238E27FC236}">
                  <a16:creationId xmlns:a16="http://schemas.microsoft.com/office/drawing/2014/main" id="{D137D780-6816-474B-95BB-027A9422AEFD}"/>
                </a:ext>
              </a:extLst>
            </p:cNvPr>
            <p:cNvSpPr>
              <a:spLocks noChangeShapeType="1"/>
            </p:cNvSpPr>
            <p:nvPr/>
          </p:nvSpPr>
          <p:spPr bwMode="auto">
            <a:xfrm flipH="1">
              <a:off x="3573109" y="4785010"/>
              <a:ext cx="0" cy="7200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217" name="Line 21">
              <a:extLst>
                <a:ext uri="{FF2B5EF4-FFF2-40B4-BE49-F238E27FC236}">
                  <a16:creationId xmlns:a16="http://schemas.microsoft.com/office/drawing/2014/main" id="{CB56CC5C-AFEE-4583-81F7-3874403AB8CC}"/>
                </a:ext>
              </a:extLst>
            </p:cNvPr>
            <p:cNvSpPr>
              <a:spLocks noChangeShapeType="1"/>
            </p:cNvSpPr>
            <p:nvPr/>
          </p:nvSpPr>
          <p:spPr bwMode="auto">
            <a:xfrm flipH="1">
              <a:off x="3900277" y="4780150"/>
              <a:ext cx="0" cy="7200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218" name="Line 21">
              <a:extLst>
                <a:ext uri="{FF2B5EF4-FFF2-40B4-BE49-F238E27FC236}">
                  <a16:creationId xmlns:a16="http://schemas.microsoft.com/office/drawing/2014/main" id="{789E1D68-6589-409D-8CC4-ABED6AE71F2F}"/>
                </a:ext>
              </a:extLst>
            </p:cNvPr>
            <p:cNvSpPr>
              <a:spLocks noChangeShapeType="1"/>
            </p:cNvSpPr>
            <p:nvPr/>
          </p:nvSpPr>
          <p:spPr bwMode="auto">
            <a:xfrm flipH="1">
              <a:off x="4070242" y="4780150"/>
              <a:ext cx="0" cy="7200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219" name="Line 21">
              <a:extLst>
                <a:ext uri="{FF2B5EF4-FFF2-40B4-BE49-F238E27FC236}">
                  <a16:creationId xmlns:a16="http://schemas.microsoft.com/office/drawing/2014/main" id="{36DE2A16-F75B-4F4E-A344-54A2B024A7FC}"/>
                </a:ext>
              </a:extLst>
            </p:cNvPr>
            <p:cNvSpPr>
              <a:spLocks noChangeShapeType="1"/>
            </p:cNvSpPr>
            <p:nvPr/>
          </p:nvSpPr>
          <p:spPr bwMode="auto">
            <a:xfrm flipH="1">
              <a:off x="4389757" y="4785010"/>
              <a:ext cx="0" cy="7200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220" name="Line 21">
              <a:extLst>
                <a:ext uri="{FF2B5EF4-FFF2-40B4-BE49-F238E27FC236}">
                  <a16:creationId xmlns:a16="http://schemas.microsoft.com/office/drawing/2014/main" id="{3C976085-F6B3-4FA3-A96F-ADEC0B59BC00}"/>
                </a:ext>
              </a:extLst>
            </p:cNvPr>
            <p:cNvSpPr>
              <a:spLocks noChangeShapeType="1"/>
            </p:cNvSpPr>
            <p:nvPr/>
          </p:nvSpPr>
          <p:spPr bwMode="auto">
            <a:xfrm flipH="1">
              <a:off x="4557159" y="4785011"/>
              <a:ext cx="0" cy="7200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221" name="Line 21">
              <a:extLst>
                <a:ext uri="{FF2B5EF4-FFF2-40B4-BE49-F238E27FC236}">
                  <a16:creationId xmlns:a16="http://schemas.microsoft.com/office/drawing/2014/main" id="{671C987F-8B14-46EA-8257-60F2ECD3D754}"/>
                </a:ext>
              </a:extLst>
            </p:cNvPr>
            <p:cNvSpPr>
              <a:spLocks noChangeShapeType="1"/>
            </p:cNvSpPr>
            <p:nvPr/>
          </p:nvSpPr>
          <p:spPr bwMode="auto">
            <a:xfrm flipH="1">
              <a:off x="5381476" y="4785011"/>
              <a:ext cx="0" cy="7200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222" name="Line 21">
              <a:extLst>
                <a:ext uri="{FF2B5EF4-FFF2-40B4-BE49-F238E27FC236}">
                  <a16:creationId xmlns:a16="http://schemas.microsoft.com/office/drawing/2014/main" id="{2D64982B-5588-4BE5-AF0A-9AB9626748E2}"/>
                </a:ext>
              </a:extLst>
            </p:cNvPr>
            <p:cNvSpPr>
              <a:spLocks noChangeShapeType="1"/>
            </p:cNvSpPr>
            <p:nvPr/>
          </p:nvSpPr>
          <p:spPr bwMode="auto">
            <a:xfrm flipH="1">
              <a:off x="5541224" y="4785011"/>
              <a:ext cx="0" cy="7200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223" name="Line 21">
              <a:extLst>
                <a:ext uri="{FF2B5EF4-FFF2-40B4-BE49-F238E27FC236}">
                  <a16:creationId xmlns:a16="http://schemas.microsoft.com/office/drawing/2014/main" id="{9762962C-F2B2-44BE-AED0-106E81016122}"/>
                </a:ext>
              </a:extLst>
            </p:cNvPr>
            <p:cNvSpPr>
              <a:spLocks noChangeShapeType="1"/>
            </p:cNvSpPr>
            <p:nvPr/>
          </p:nvSpPr>
          <p:spPr bwMode="auto">
            <a:xfrm flipH="1">
              <a:off x="4884281" y="4780150"/>
              <a:ext cx="0" cy="7200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224" name="Line 21">
              <a:extLst>
                <a:ext uri="{FF2B5EF4-FFF2-40B4-BE49-F238E27FC236}">
                  <a16:creationId xmlns:a16="http://schemas.microsoft.com/office/drawing/2014/main" id="{2E2A0080-2769-48AB-A522-3145AE320679}"/>
                </a:ext>
              </a:extLst>
            </p:cNvPr>
            <p:cNvSpPr>
              <a:spLocks noChangeShapeType="1"/>
            </p:cNvSpPr>
            <p:nvPr/>
          </p:nvSpPr>
          <p:spPr bwMode="auto">
            <a:xfrm flipH="1">
              <a:off x="5049933" y="4780150"/>
              <a:ext cx="0" cy="7200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grpSp>
      <p:cxnSp>
        <p:nvCxnSpPr>
          <p:cNvPr id="237" name="Straight Connector 236">
            <a:extLst>
              <a:ext uri="{FF2B5EF4-FFF2-40B4-BE49-F238E27FC236}">
                <a16:creationId xmlns:a16="http://schemas.microsoft.com/office/drawing/2014/main" id="{3B525395-FB1F-4B01-B76C-207E5D0E490D}"/>
              </a:ext>
            </a:extLst>
          </p:cNvPr>
          <p:cNvCxnSpPr/>
          <p:nvPr/>
        </p:nvCxnSpPr>
        <p:spPr>
          <a:xfrm>
            <a:off x="5511246" y="2126833"/>
            <a:ext cx="230910" cy="0"/>
          </a:xfrm>
          <a:prstGeom prst="line">
            <a:avLst/>
          </a:prstGeom>
          <a:noFill/>
          <a:ln w="25400" cap="flat">
            <a:solidFill>
              <a:schemeClr val="accent2"/>
            </a:solidFill>
            <a:prstDash val="solid"/>
            <a:miter/>
          </a:ln>
        </p:spPr>
      </p:cxnSp>
      <p:cxnSp>
        <p:nvCxnSpPr>
          <p:cNvPr id="238" name="Straight Connector 237">
            <a:extLst>
              <a:ext uri="{FF2B5EF4-FFF2-40B4-BE49-F238E27FC236}">
                <a16:creationId xmlns:a16="http://schemas.microsoft.com/office/drawing/2014/main" id="{12B651F2-BDE9-497C-A682-0CCA438BA062}"/>
              </a:ext>
            </a:extLst>
          </p:cNvPr>
          <p:cNvCxnSpPr/>
          <p:nvPr/>
        </p:nvCxnSpPr>
        <p:spPr>
          <a:xfrm>
            <a:off x="5511246" y="1899972"/>
            <a:ext cx="230910" cy="0"/>
          </a:xfrm>
          <a:prstGeom prst="line">
            <a:avLst/>
          </a:prstGeom>
          <a:noFill/>
          <a:ln w="25400" cap="flat">
            <a:solidFill>
              <a:schemeClr val="accent3"/>
            </a:solidFill>
            <a:prstDash val="solid"/>
            <a:miter/>
          </a:ln>
        </p:spPr>
      </p:cxnSp>
      <p:sp>
        <p:nvSpPr>
          <p:cNvPr id="239" name="TextBox 238">
            <a:extLst>
              <a:ext uri="{FF2B5EF4-FFF2-40B4-BE49-F238E27FC236}">
                <a16:creationId xmlns:a16="http://schemas.microsoft.com/office/drawing/2014/main" id="{C0CF7A2C-6ADB-4933-BA97-1727E7C71376}"/>
              </a:ext>
            </a:extLst>
          </p:cNvPr>
          <p:cNvSpPr txBox="1"/>
          <p:nvPr/>
        </p:nvSpPr>
        <p:spPr>
          <a:xfrm>
            <a:off x="5742155" y="1740033"/>
            <a:ext cx="2733548" cy="530882"/>
          </a:xfrm>
          <a:prstGeom prst="rect">
            <a:avLst/>
          </a:prstGeom>
          <a:noFill/>
        </p:spPr>
        <p:txBody>
          <a:bodyPr wrap="none" rtlCol="0">
            <a:spAutoFit/>
          </a:bodyPr>
          <a:lstStyle/>
          <a:p>
            <a:pPr>
              <a:lnSpc>
                <a:spcPct val="120000"/>
              </a:lnSpc>
            </a:pPr>
            <a:r>
              <a:rPr lang="zh-CN" sz="1200" b="0" i="0" u="none" strike="noStrike" cap="none" baseline="0">
                <a:solidFill>
                  <a:srgbClr val="4D4D4D"/>
                </a:solidFill>
                <a:effectLst/>
                <a:uFillTx/>
                <a:ea typeface="SimSun"/>
              </a:rPr>
              <a:t>TMB (≥20.11* (n=5)：mPFS 4.6 个月</a:t>
            </a:r>
          </a:p>
          <a:p>
            <a:pPr>
              <a:lnSpc>
                <a:spcPct val="120000"/>
              </a:lnSpc>
            </a:pPr>
            <a:r>
              <a:rPr lang="zh-CN" sz="1200" b="0" i="0" u="none" strike="noStrike" cap="none" baseline="0">
                <a:solidFill>
                  <a:srgbClr val="4D4D4D"/>
                </a:solidFill>
                <a:effectLst/>
                <a:uFillTx/>
                <a:ea typeface="SimSun"/>
              </a:rPr>
              <a:t>TMB (&lt;20.11 (n=12)：mPFS 5.4 个月</a:t>
            </a:r>
          </a:p>
        </p:txBody>
      </p:sp>
      <p:sp>
        <p:nvSpPr>
          <p:cNvPr id="240" name="TextBox 239">
            <a:extLst>
              <a:ext uri="{FF2B5EF4-FFF2-40B4-BE49-F238E27FC236}">
                <a16:creationId xmlns:a16="http://schemas.microsoft.com/office/drawing/2014/main" id="{4552D949-EB9F-44A4-B7B2-024505F753DB}"/>
              </a:ext>
            </a:extLst>
          </p:cNvPr>
          <p:cNvSpPr txBox="1"/>
          <p:nvPr/>
        </p:nvSpPr>
        <p:spPr>
          <a:xfrm>
            <a:off x="6270227" y="2185423"/>
            <a:ext cx="2061364" cy="274594"/>
          </a:xfrm>
          <a:prstGeom prst="rect">
            <a:avLst/>
          </a:prstGeom>
          <a:noFill/>
        </p:spPr>
        <p:txBody>
          <a:bodyPr wrap="none" rtlCol="0">
            <a:spAutoFit/>
          </a:bodyPr>
          <a:lstStyle/>
          <a:p>
            <a:pPr algn="r"/>
            <a:r>
              <a:rPr lang="zh-CN" sz="1200" b="0" i="0" u="none" strike="noStrike" cap="none" baseline="0">
                <a:solidFill>
                  <a:srgbClr val="4D4D4D"/>
                </a:solidFill>
                <a:effectLst/>
                <a:uFillTx/>
                <a:ea typeface="SimSun"/>
              </a:rPr>
              <a:t>HR 0.82 (95%CI 0.17, 3.85)</a:t>
            </a:r>
          </a:p>
        </p:txBody>
      </p:sp>
      <p:sp>
        <p:nvSpPr>
          <p:cNvPr id="241" name="TextBox 240">
            <a:extLst>
              <a:ext uri="{FF2B5EF4-FFF2-40B4-BE49-F238E27FC236}">
                <a16:creationId xmlns:a16="http://schemas.microsoft.com/office/drawing/2014/main" id="{32EC7EBE-84EC-4F2F-A109-4A76FAFC06E6}"/>
              </a:ext>
            </a:extLst>
          </p:cNvPr>
          <p:cNvSpPr txBox="1"/>
          <p:nvPr/>
        </p:nvSpPr>
        <p:spPr>
          <a:xfrm>
            <a:off x="5340122" y="4342336"/>
            <a:ext cx="2674752" cy="530882"/>
          </a:xfrm>
          <a:prstGeom prst="rect">
            <a:avLst/>
          </a:prstGeom>
          <a:noFill/>
        </p:spPr>
        <p:txBody>
          <a:bodyPr wrap="none" rtlCol="0">
            <a:spAutoFit/>
          </a:bodyPr>
          <a:lstStyle/>
          <a:p>
            <a:pPr algn="ctr">
              <a:lnSpc>
                <a:spcPct val="120000"/>
              </a:lnSpc>
            </a:pPr>
            <a:r>
              <a:rPr lang="zh-CN" sz="1200" b="0" i="0" u="none" strike="noStrike" cap="none" baseline="0">
                <a:solidFill>
                  <a:srgbClr val="4D4D4D"/>
                </a:solidFill>
                <a:effectLst/>
                <a:uFillTx/>
                <a:ea typeface="SimSun"/>
              </a:rPr>
              <a:t>客观缓解率</a:t>
            </a:r>
          </a:p>
          <a:p>
            <a:pPr algn="ctr">
              <a:lnSpc>
                <a:spcPct val="120000"/>
              </a:lnSpc>
            </a:pPr>
            <a:r>
              <a:rPr lang="zh-CN" sz="1200" b="0" i="0" u="none" strike="noStrike" cap="none" baseline="0">
                <a:solidFill>
                  <a:srgbClr val="4D4D4D"/>
                </a:solidFill>
                <a:effectLst/>
                <a:uFillTx/>
                <a:ea typeface="SimSun"/>
              </a:rPr>
              <a:t>TMB 高时为 40%；TMB 低时为 21%</a:t>
            </a:r>
          </a:p>
        </p:txBody>
      </p:sp>
      <p:sp>
        <p:nvSpPr>
          <p:cNvPr id="242" name="TextBox 241">
            <a:extLst>
              <a:ext uri="{FF2B5EF4-FFF2-40B4-BE49-F238E27FC236}">
                <a16:creationId xmlns:a16="http://schemas.microsoft.com/office/drawing/2014/main" id="{093E3BF2-70F2-494D-BB4E-35F0BADD8DE9}"/>
              </a:ext>
            </a:extLst>
          </p:cNvPr>
          <p:cNvSpPr txBox="1"/>
          <p:nvPr/>
        </p:nvSpPr>
        <p:spPr>
          <a:xfrm>
            <a:off x="2296694" y="1494605"/>
            <a:ext cx="589869" cy="335615"/>
          </a:xfrm>
          <a:prstGeom prst="rect">
            <a:avLst/>
          </a:prstGeom>
          <a:noFill/>
        </p:spPr>
        <p:txBody>
          <a:bodyPr wrap="none" rtlCol="0">
            <a:spAutoFit/>
          </a:bodyPr>
          <a:lstStyle/>
          <a:p>
            <a:pPr algn="ctr"/>
            <a:r>
              <a:rPr lang="zh-CN" sz="1600" b="1" i="0" u="none" strike="noStrike" cap="none" baseline="0">
                <a:solidFill>
                  <a:srgbClr val="4D4D4D"/>
                </a:solidFill>
                <a:effectLst/>
                <a:uFillTx/>
                <a:ea typeface="SimSun"/>
              </a:rPr>
              <a:t>胃癌</a:t>
            </a:r>
          </a:p>
        </p:txBody>
      </p:sp>
      <p:sp>
        <p:nvSpPr>
          <p:cNvPr id="243" name="TextBox 242">
            <a:extLst>
              <a:ext uri="{FF2B5EF4-FFF2-40B4-BE49-F238E27FC236}">
                <a16:creationId xmlns:a16="http://schemas.microsoft.com/office/drawing/2014/main" id="{A5D1839B-B63A-4BAC-8298-43B30E6E3199}"/>
              </a:ext>
            </a:extLst>
          </p:cNvPr>
          <p:cNvSpPr txBox="1"/>
          <p:nvPr/>
        </p:nvSpPr>
        <p:spPr>
          <a:xfrm>
            <a:off x="6458195" y="1494605"/>
            <a:ext cx="996676" cy="335615"/>
          </a:xfrm>
          <a:prstGeom prst="rect">
            <a:avLst/>
          </a:prstGeom>
          <a:noFill/>
        </p:spPr>
        <p:txBody>
          <a:bodyPr wrap="none" rtlCol="0">
            <a:spAutoFit/>
          </a:bodyPr>
          <a:lstStyle/>
          <a:p>
            <a:pPr algn="ctr"/>
            <a:r>
              <a:rPr lang="zh-CN" sz="1600" b="1" i="0" u="none" strike="noStrike" cap="none" baseline="0">
                <a:solidFill>
                  <a:srgbClr val="4D4D4D"/>
                </a:solidFill>
                <a:effectLst/>
                <a:uFillTx/>
                <a:ea typeface="SimSun"/>
              </a:rPr>
              <a:t>结直肠癌</a:t>
            </a:r>
          </a:p>
        </p:txBody>
      </p:sp>
      <p:sp>
        <p:nvSpPr>
          <p:cNvPr id="244" name="Graphic 2">
            <a:extLst>
              <a:ext uri="{FF2B5EF4-FFF2-40B4-BE49-F238E27FC236}">
                <a16:creationId xmlns:a16="http://schemas.microsoft.com/office/drawing/2014/main" id="{44A3440D-5D39-455A-814D-B93664BB55BC}"/>
              </a:ext>
            </a:extLst>
          </p:cNvPr>
          <p:cNvSpPr/>
          <p:nvPr/>
        </p:nvSpPr>
        <p:spPr>
          <a:xfrm>
            <a:off x="680904" y="2223661"/>
            <a:ext cx="3618000" cy="2250000"/>
          </a:xfrm>
          <a:custGeom>
            <a:avLst/>
            <a:gdLst>
              <a:gd name="connsiteX0" fmla="*/ 5693855 w 5695950"/>
              <a:gd name="connsiteY0" fmla="*/ 3529508 h 3533775"/>
              <a:gd name="connsiteX1" fmla="*/ 4816793 w 5695950"/>
              <a:gd name="connsiteY1" fmla="*/ 3529508 h 3533775"/>
              <a:gd name="connsiteX2" fmla="*/ 4816793 w 5695950"/>
              <a:gd name="connsiteY2" fmla="*/ 2817486 h 3533775"/>
              <a:gd name="connsiteX3" fmla="*/ 4170798 w 5695950"/>
              <a:gd name="connsiteY3" fmla="*/ 2817486 h 3533775"/>
              <a:gd name="connsiteX4" fmla="*/ 4170798 w 5695950"/>
              <a:gd name="connsiteY4" fmla="*/ 2482701 h 3533775"/>
              <a:gd name="connsiteX5" fmla="*/ 3600241 w 5695950"/>
              <a:gd name="connsiteY5" fmla="*/ 2482701 h 3533775"/>
              <a:gd name="connsiteX6" fmla="*/ 3600241 w 5695950"/>
              <a:gd name="connsiteY6" fmla="*/ 2114903 h 3533775"/>
              <a:gd name="connsiteX7" fmla="*/ 2784482 w 5695950"/>
              <a:gd name="connsiteY7" fmla="*/ 2114903 h 3533775"/>
              <a:gd name="connsiteX8" fmla="*/ 2784482 w 5695950"/>
              <a:gd name="connsiteY8" fmla="*/ 1850841 h 3533775"/>
              <a:gd name="connsiteX9" fmla="*/ 1973447 w 5695950"/>
              <a:gd name="connsiteY9" fmla="*/ 1850841 h 3533775"/>
              <a:gd name="connsiteX10" fmla="*/ 1973447 w 5695950"/>
              <a:gd name="connsiteY10" fmla="*/ 1596219 h 3533775"/>
              <a:gd name="connsiteX11" fmla="*/ 1417034 w 5695950"/>
              <a:gd name="connsiteY11" fmla="*/ 1596219 h 3533775"/>
              <a:gd name="connsiteX12" fmla="*/ 1417034 w 5695950"/>
              <a:gd name="connsiteY12" fmla="*/ 1318012 h 3533775"/>
              <a:gd name="connsiteX13" fmla="*/ 1110539 w 5695950"/>
              <a:gd name="connsiteY13" fmla="*/ 1318012 h 3533775"/>
              <a:gd name="connsiteX14" fmla="*/ 1110539 w 5695950"/>
              <a:gd name="connsiteY14" fmla="*/ 1053951 h 3533775"/>
              <a:gd name="connsiteX15" fmla="*/ 997363 w 5695950"/>
              <a:gd name="connsiteY15" fmla="*/ 1053951 h 3533775"/>
              <a:gd name="connsiteX16" fmla="*/ 997363 w 5695950"/>
              <a:gd name="connsiteY16" fmla="*/ 785176 h 3533775"/>
              <a:gd name="connsiteX17" fmla="*/ 921921 w 5695950"/>
              <a:gd name="connsiteY17" fmla="*/ 785176 h 3533775"/>
              <a:gd name="connsiteX18" fmla="*/ 921921 w 5695950"/>
              <a:gd name="connsiteY18" fmla="*/ 530547 h 3533775"/>
              <a:gd name="connsiteX19" fmla="*/ 874767 w 5695950"/>
              <a:gd name="connsiteY19" fmla="*/ 530547 h 3533775"/>
              <a:gd name="connsiteX20" fmla="*/ 874767 w 5695950"/>
              <a:gd name="connsiteY20" fmla="*/ 271203 h 3533775"/>
              <a:gd name="connsiteX21" fmla="*/ 351364 w 5695950"/>
              <a:gd name="connsiteY21" fmla="*/ 271203 h 3533775"/>
              <a:gd name="connsiteX22" fmla="*/ 351364 w 5695950"/>
              <a:gd name="connsiteY22" fmla="*/ 7144 h 3533775"/>
              <a:gd name="connsiteX23" fmla="*/ 7144 w 5695950"/>
              <a:gd name="connsiteY23" fmla="*/ 7144 h 3533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695950" h="3533775">
                <a:moveTo>
                  <a:pt x="5693855" y="3529508"/>
                </a:moveTo>
                <a:lnTo>
                  <a:pt x="4816793" y="3529508"/>
                </a:lnTo>
                <a:lnTo>
                  <a:pt x="4816793" y="2817486"/>
                </a:lnTo>
                <a:lnTo>
                  <a:pt x="4170798" y="2817486"/>
                </a:lnTo>
                <a:lnTo>
                  <a:pt x="4170798" y="2482701"/>
                </a:lnTo>
                <a:lnTo>
                  <a:pt x="3600241" y="2482701"/>
                </a:lnTo>
                <a:lnTo>
                  <a:pt x="3600241" y="2114903"/>
                </a:lnTo>
                <a:lnTo>
                  <a:pt x="2784482" y="2114903"/>
                </a:lnTo>
                <a:lnTo>
                  <a:pt x="2784482" y="1850841"/>
                </a:lnTo>
                <a:lnTo>
                  <a:pt x="1973447" y="1850841"/>
                </a:lnTo>
                <a:lnTo>
                  <a:pt x="1973447" y="1596219"/>
                </a:lnTo>
                <a:lnTo>
                  <a:pt x="1417034" y="1596219"/>
                </a:lnTo>
                <a:lnTo>
                  <a:pt x="1417034" y="1318012"/>
                </a:lnTo>
                <a:lnTo>
                  <a:pt x="1110539" y="1318012"/>
                </a:lnTo>
                <a:lnTo>
                  <a:pt x="1110539" y="1053951"/>
                </a:lnTo>
                <a:lnTo>
                  <a:pt x="997363" y="1053951"/>
                </a:lnTo>
                <a:lnTo>
                  <a:pt x="997363" y="785176"/>
                </a:lnTo>
                <a:lnTo>
                  <a:pt x="921921" y="785176"/>
                </a:lnTo>
                <a:lnTo>
                  <a:pt x="921921" y="530547"/>
                </a:lnTo>
                <a:lnTo>
                  <a:pt x="874767" y="530547"/>
                </a:lnTo>
                <a:lnTo>
                  <a:pt x="874767" y="271203"/>
                </a:lnTo>
                <a:lnTo>
                  <a:pt x="351364" y="271203"/>
                </a:lnTo>
                <a:lnTo>
                  <a:pt x="351364" y="7144"/>
                </a:lnTo>
                <a:lnTo>
                  <a:pt x="7144" y="7144"/>
                </a:lnTo>
              </a:path>
            </a:pathLst>
          </a:custGeom>
          <a:noFill/>
          <a:ln w="25400" cap="flat">
            <a:solidFill>
              <a:schemeClr val="accent2"/>
            </a:solidFill>
            <a:prstDash val="solid"/>
            <a:miter/>
          </a:ln>
        </p:spPr>
        <p:txBody>
          <a:bodyPr rtlCol="0" anchor="ctr"/>
          <a:lstStyle/>
          <a:p>
            <a:endParaRPr lang="en-GB"/>
          </a:p>
        </p:txBody>
      </p:sp>
      <p:sp>
        <p:nvSpPr>
          <p:cNvPr id="245" name="Graphic 4">
            <a:extLst>
              <a:ext uri="{FF2B5EF4-FFF2-40B4-BE49-F238E27FC236}">
                <a16:creationId xmlns:a16="http://schemas.microsoft.com/office/drawing/2014/main" id="{94A1119B-1767-491B-BC9A-4BE8BE332F3B}"/>
              </a:ext>
            </a:extLst>
          </p:cNvPr>
          <p:cNvSpPr/>
          <p:nvPr/>
        </p:nvSpPr>
        <p:spPr>
          <a:xfrm>
            <a:off x="705152" y="2223661"/>
            <a:ext cx="2630326" cy="908868"/>
          </a:xfrm>
          <a:custGeom>
            <a:avLst/>
            <a:gdLst>
              <a:gd name="connsiteX0" fmla="*/ 4142499 w 4143375"/>
              <a:gd name="connsiteY0" fmla="*/ 1421749 h 1428750"/>
              <a:gd name="connsiteX1" fmla="*/ 2048885 w 4143375"/>
              <a:gd name="connsiteY1" fmla="*/ 1421749 h 1428750"/>
              <a:gd name="connsiteX2" fmla="*/ 2048885 w 4143375"/>
              <a:gd name="connsiteY2" fmla="*/ 728592 h 1428750"/>
              <a:gd name="connsiteX3" fmla="*/ 1299153 w 4143375"/>
              <a:gd name="connsiteY3" fmla="*/ 728592 h 1428750"/>
              <a:gd name="connsiteX4" fmla="*/ 1299153 w 4143375"/>
              <a:gd name="connsiteY4" fmla="*/ 7144 h 1428750"/>
              <a:gd name="connsiteX5" fmla="*/ 7144 w 4143375"/>
              <a:gd name="connsiteY5" fmla="*/ 7144 h 1428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43375" h="1428750">
                <a:moveTo>
                  <a:pt x="4142499" y="1421749"/>
                </a:moveTo>
                <a:lnTo>
                  <a:pt x="2048885" y="1421749"/>
                </a:lnTo>
                <a:lnTo>
                  <a:pt x="2048885" y="728592"/>
                </a:lnTo>
                <a:lnTo>
                  <a:pt x="1299153" y="728592"/>
                </a:lnTo>
                <a:lnTo>
                  <a:pt x="1299153" y="7144"/>
                </a:lnTo>
                <a:lnTo>
                  <a:pt x="7144" y="7144"/>
                </a:lnTo>
              </a:path>
            </a:pathLst>
          </a:custGeom>
          <a:noFill/>
          <a:ln w="25400" cap="flat">
            <a:solidFill>
              <a:schemeClr val="accent3"/>
            </a:solidFill>
            <a:prstDash val="solid"/>
            <a:miter/>
          </a:ln>
        </p:spPr>
        <p:txBody>
          <a:bodyPr rtlCol="0" anchor="ctr"/>
          <a:lstStyle/>
          <a:p>
            <a:endParaRPr lang="en-GB"/>
          </a:p>
        </p:txBody>
      </p:sp>
      <p:cxnSp>
        <p:nvCxnSpPr>
          <p:cNvPr id="246" name="Straight Connector 245">
            <a:extLst>
              <a:ext uri="{FF2B5EF4-FFF2-40B4-BE49-F238E27FC236}">
                <a16:creationId xmlns:a16="http://schemas.microsoft.com/office/drawing/2014/main" id="{C51A951E-41EE-4043-8FA9-22882FE103CE}"/>
              </a:ext>
            </a:extLst>
          </p:cNvPr>
          <p:cNvCxnSpPr/>
          <p:nvPr/>
        </p:nvCxnSpPr>
        <p:spPr>
          <a:xfrm flipH="1">
            <a:off x="2748229" y="3535953"/>
            <a:ext cx="0" cy="72000"/>
          </a:xfrm>
          <a:prstGeom prst="line">
            <a:avLst/>
          </a:prstGeom>
          <a:noFill/>
          <a:ln w="25400" cap="flat">
            <a:solidFill>
              <a:schemeClr val="accent2"/>
            </a:solidFill>
            <a:prstDash val="solid"/>
            <a:miter/>
          </a:ln>
        </p:spPr>
      </p:cxnSp>
      <p:cxnSp>
        <p:nvCxnSpPr>
          <p:cNvPr id="247" name="Straight Connector 246">
            <a:extLst>
              <a:ext uri="{FF2B5EF4-FFF2-40B4-BE49-F238E27FC236}">
                <a16:creationId xmlns:a16="http://schemas.microsoft.com/office/drawing/2014/main" id="{254F9B76-C61C-4263-9149-E4E1E97A6BFE}"/>
              </a:ext>
            </a:extLst>
          </p:cNvPr>
          <p:cNvCxnSpPr/>
          <p:nvPr/>
        </p:nvCxnSpPr>
        <p:spPr>
          <a:xfrm flipH="1">
            <a:off x="3397298" y="3979297"/>
            <a:ext cx="0" cy="72000"/>
          </a:xfrm>
          <a:prstGeom prst="line">
            <a:avLst/>
          </a:prstGeom>
          <a:noFill/>
          <a:ln w="25400" cap="flat">
            <a:solidFill>
              <a:schemeClr val="accent2"/>
            </a:solidFill>
            <a:prstDash val="solid"/>
            <a:miter/>
          </a:ln>
        </p:spPr>
      </p:cxnSp>
      <p:cxnSp>
        <p:nvCxnSpPr>
          <p:cNvPr id="248" name="Straight Connector 247">
            <a:extLst>
              <a:ext uri="{FF2B5EF4-FFF2-40B4-BE49-F238E27FC236}">
                <a16:creationId xmlns:a16="http://schemas.microsoft.com/office/drawing/2014/main" id="{606CC8B1-8EAC-4907-824A-2BF569FEE8A0}"/>
              </a:ext>
            </a:extLst>
          </p:cNvPr>
          <p:cNvCxnSpPr/>
          <p:nvPr/>
        </p:nvCxnSpPr>
        <p:spPr>
          <a:xfrm flipH="1">
            <a:off x="4309607" y="4436497"/>
            <a:ext cx="0" cy="72000"/>
          </a:xfrm>
          <a:prstGeom prst="line">
            <a:avLst/>
          </a:prstGeom>
          <a:noFill/>
          <a:ln w="25400" cap="flat">
            <a:solidFill>
              <a:schemeClr val="accent2"/>
            </a:solidFill>
            <a:prstDash val="solid"/>
            <a:miter/>
          </a:ln>
        </p:spPr>
      </p:cxnSp>
      <p:cxnSp>
        <p:nvCxnSpPr>
          <p:cNvPr id="249" name="Straight Connector 248">
            <a:extLst>
              <a:ext uri="{FF2B5EF4-FFF2-40B4-BE49-F238E27FC236}">
                <a16:creationId xmlns:a16="http://schemas.microsoft.com/office/drawing/2014/main" id="{CA69E676-9E8F-43AC-AC00-FBFC89CC80E1}"/>
              </a:ext>
            </a:extLst>
          </p:cNvPr>
          <p:cNvCxnSpPr/>
          <p:nvPr/>
        </p:nvCxnSpPr>
        <p:spPr>
          <a:xfrm flipH="1">
            <a:off x="3335478" y="3092007"/>
            <a:ext cx="0" cy="72000"/>
          </a:xfrm>
          <a:prstGeom prst="line">
            <a:avLst/>
          </a:prstGeom>
          <a:noFill/>
          <a:ln w="25400" cap="flat">
            <a:solidFill>
              <a:schemeClr val="accent3"/>
            </a:solidFill>
            <a:prstDash val="solid"/>
            <a:miter/>
          </a:ln>
        </p:spPr>
      </p:cxnSp>
      <p:cxnSp>
        <p:nvCxnSpPr>
          <p:cNvPr id="250" name="Straight Connector 249">
            <a:extLst>
              <a:ext uri="{FF2B5EF4-FFF2-40B4-BE49-F238E27FC236}">
                <a16:creationId xmlns:a16="http://schemas.microsoft.com/office/drawing/2014/main" id="{CA2F4A61-F539-47CE-A73C-62D6AB3BAFAC}"/>
              </a:ext>
            </a:extLst>
          </p:cNvPr>
          <p:cNvCxnSpPr/>
          <p:nvPr/>
        </p:nvCxnSpPr>
        <p:spPr>
          <a:xfrm flipH="1">
            <a:off x="3172687" y="3092007"/>
            <a:ext cx="0" cy="72000"/>
          </a:xfrm>
          <a:prstGeom prst="line">
            <a:avLst/>
          </a:prstGeom>
          <a:noFill/>
          <a:ln w="25400" cap="flat">
            <a:solidFill>
              <a:schemeClr val="accent3"/>
            </a:solidFill>
            <a:prstDash val="solid"/>
            <a:miter/>
          </a:ln>
        </p:spPr>
      </p:cxnSp>
      <p:cxnSp>
        <p:nvCxnSpPr>
          <p:cNvPr id="251" name="Straight Connector 250">
            <a:extLst>
              <a:ext uri="{FF2B5EF4-FFF2-40B4-BE49-F238E27FC236}">
                <a16:creationId xmlns:a16="http://schemas.microsoft.com/office/drawing/2014/main" id="{5E49CDFA-E64C-43F4-9C7E-C738C0033E2C}"/>
              </a:ext>
            </a:extLst>
          </p:cNvPr>
          <p:cNvCxnSpPr/>
          <p:nvPr/>
        </p:nvCxnSpPr>
        <p:spPr>
          <a:xfrm flipH="1">
            <a:off x="2850555" y="3092007"/>
            <a:ext cx="0" cy="72000"/>
          </a:xfrm>
          <a:prstGeom prst="line">
            <a:avLst/>
          </a:prstGeom>
          <a:noFill/>
          <a:ln w="25400" cap="flat">
            <a:solidFill>
              <a:schemeClr val="accent3"/>
            </a:solidFill>
            <a:prstDash val="solid"/>
            <a:miter/>
          </a:ln>
        </p:spPr>
      </p:cxnSp>
      <p:cxnSp>
        <p:nvCxnSpPr>
          <p:cNvPr id="252" name="Straight Connector 251">
            <a:extLst>
              <a:ext uri="{FF2B5EF4-FFF2-40B4-BE49-F238E27FC236}">
                <a16:creationId xmlns:a16="http://schemas.microsoft.com/office/drawing/2014/main" id="{0785960C-51F3-4309-BB72-A52FB6DF3586}"/>
              </a:ext>
            </a:extLst>
          </p:cNvPr>
          <p:cNvCxnSpPr/>
          <p:nvPr/>
        </p:nvCxnSpPr>
        <p:spPr>
          <a:xfrm flipH="1">
            <a:off x="2746638" y="3092007"/>
            <a:ext cx="0" cy="72000"/>
          </a:xfrm>
          <a:prstGeom prst="line">
            <a:avLst/>
          </a:prstGeom>
          <a:noFill/>
          <a:ln w="25400" cap="flat">
            <a:solidFill>
              <a:schemeClr val="accent3"/>
            </a:solidFill>
            <a:prstDash val="solid"/>
            <a:miter/>
          </a:ln>
        </p:spPr>
      </p:cxnSp>
      <p:sp>
        <p:nvSpPr>
          <p:cNvPr id="253" name="Graphic 5124">
            <a:extLst>
              <a:ext uri="{FF2B5EF4-FFF2-40B4-BE49-F238E27FC236}">
                <a16:creationId xmlns:a16="http://schemas.microsoft.com/office/drawing/2014/main" id="{06764477-095C-4D7F-8AE0-631AD46283DD}"/>
              </a:ext>
            </a:extLst>
          </p:cNvPr>
          <p:cNvSpPr/>
          <p:nvPr/>
        </p:nvSpPr>
        <p:spPr>
          <a:xfrm>
            <a:off x="5056711" y="2205289"/>
            <a:ext cx="2702770" cy="1558080"/>
          </a:xfrm>
          <a:custGeom>
            <a:avLst/>
            <a:gdLst>
              <a:gd name="connsiteX0" fmla="*/ 4380357 w 4381500"/>
              <a:gd name="connsiteY0" fmla="*/ 2438086 h 2438400"/>
              <a:gd name="connsiteX1" fmla="*/ 2508495 w 4381500"/>
              <a:gd name="connsiteY1" fmla="*/ 2438086 h 2438400"/>
              <a:gd name="connsiteX2" fmla="*/ 2508495 w 4381500"/>
              <a:gd name="connsiteY2" fmla="*/ 2127495 h 2438400"/>
              <a:gd name="connsiteX3" fmla="*/ 2144059 w 4381500"/>
              <a:gd name="connsiteY3" fmla="*/ 2127495 h 2438400"/>
              <a:gd name="connsiteX4" fmla="*/ 2144059 w 4381500"/>
              <a:gd name="connsiteY4" fmla="*/ 1821037 h 2438400"/>
              <a:gd name="connsiteX5" fmla="*/ 2106787 w 4381500"/>
              <a:gd name="connsiteY5" fmla="*/ 1821037 h 2438400"/>
              <a:gd name="connsiteX6" fmla="*/ 2106787 w 4381500"/>
              <a:gd name="connsiteY6" fmla="*/ 1514580 h 2438400"/>
              <a:gd name="connsiteX7" fmla="*/ 1613973 w 4381500"/>
              <a:gd name="connsiteY7" fmla="*/ 1514580 h 2438400"/>
              <a:gd name="connsiteX8" fmla="*/ 1613973 w 4381500"/>
              <a:gd name="connsiteY8" fmla="*/ 1220543 h 2438400"/>
              <a:gd name="connsiteX9" fmla="*/ 1203979 w 4381500"/>
              <a:gd name="connsiteY9" fmla="*/ 1220543 h 2438400"/>
              <a:gd name="connsiteX10" fmla="*/ 1203979 w 4381500"/>
              <a:gd name="connsiteY10" fmla="*/ 934796 h 2438400"/>
              <a:gd name="connsiteX11" fmla="*/ 1067314 w 4381500"/>
              <a:gd name="connsiteY11" fmla="*/ 934796 h 2438400"/>
              <a:gd name="connsiteX12" fmla="*/ 1067314 w 4381500"/>
              <a:gd name="connsiteY12" fmla="*/ 620057 h 2438400"/>
              <a:gd name="connsiteX13" fmla="*/ 632480 w 4381500"/>
              <a:gd name="connsiteY13" fmla="*/ 620057 h 2438400"/>
              <a:gd name="connsiteX14" fmla="*/ 632480 w 4381500"/>
              <a:gd name="connsiteY14" fmla="*/ 313600 h 2438400"/>
              <a:gd name="connsiteX15" fmla="*/ 512382 w 4381500"/>
              <a:gd name="connsiteY15" fmla="*/ 313600 h 2438400"/>
              <a:gd name="connsiteX16" fmla="*/ 512382 w 4381500"/>
              <a:gd name="connsiteY16" fmla="*/ 7144 h 2438400"/>
              <a:gd name="connsiteX17" fmla="*/ 7144 w 4381500"/>
              <a:gd name="connsiteY17" fmla="*/ 7144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381500" h="2438400">
                <a:moveTo>
                  <a:pt x="4380357" y="2438086"/>
                </a:moveTo>
                <a:lnTo>
                  <a:pt x="2508495" y="2438086"/>
                </a:lnTo>
                <a:lnTo>
                  <a:pt x="2508495" y="2127495"/>
                </a:lnTo>
                <a:lnTo>
                  <a:pt x="2144059" y="2127495"/>
                </a:lnTo>
                <a:lnTo>
                  <a:pt x="2144059" y="1821037"/>
                </a:lnTo>
                <a:lnTo>
                  <a:pt x="2106787" y="1821037"/>
                </a:lnTo>
                <a:lnTo>
                  <a:pt x="2106787" y="1514580"/>
                </a:lnTo>
                <a:lnTo>
                  <a:pt x="1613973" y="1514580"/>
                </a:lnTo>
                <a:lnTo>
                  <a:pt x="1613973" y="1220543"/>
                </a:lnTo>
                <a:lnTo>
                  <a:pt x="1203979" y="1220543"/>
                </a:lnTo>
                <a:lnTo>
                  <a:pt x="1203979" y="934796"/>
                </a:lnTo>
                <a:lnTo>
                  <a:pt x="1067314" y="934796"/>
                </a:lnTo>
                <a:lnTo>
                  <a:pt x="1067314" y="620057"/>
                </a:lnTo>
                <a:lnTo>
                  <a:pt x="632480" y="620057"/>
                </a:lnTo>
                <a:lnTo>
                  <a:pt x="632480" y="313600"/>
                </a:lnTo>
                <a:lnTo>
                  <a:pt x="512382" y="313600"/>
                </a:lnTo>
                <a:lnTo>
                  <a:pt x="512382" y="7144"/>
                </a:lnTo>
                <a:lnTo>
                  <a:pt x="7144" y="7144"/>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cxnSp>
        <p:nvCxnSpPr>
          <p:cNvPr id="254" name="Straight Connector 253">
            <a:extLst>
              <a:ext uri="{FF2B5EF4-FFF2-40B4-BE49-F238E27FC236}">
                <a16:creationId xmlns:a16="http://schemas.microsoft.com/office/drawing/2014/main" id="{07D5B240-5498-4F8C-A107-6A0D1DAB51FB}"/>
              </a:ext>
            </a:extLst>
          </p:cNvPr>
          <p:cNvCxnSpPr/>
          <p:nvPr/>
        </p:nvCxnSpPr>
        <p:spPr>
          <a:xfrm flipH="1">
            <a:off x="7758934" y="3726201"/>
            <a:ext cx="0" cy="72000"/>
          </a:xfrm>
          <a:prstGeom prst="line">
            <a:avLst/>
          </a:prstGeom>
          <a:noFill/>
          <a:ln w="25400" cap="flat">
            <a:solidFill>
              <a:schemeClr val="accent2"/>
            </a:solidFill>
            <a:prstDash val="solid"/>
            <a:miter/>
          </a:ln>
        </p:spPr>
      </p:cxnSp>
      <p:cxnSp>
        <p:nvCxnSpPr>
          <p:cNvPr id="255" name="Straight Connector 254">
            <a:extLst>
              <a:ext uri="{FF2B5EF4-FFF2-40B4-BE49-F238E27FC236}">
                <a16:creationId xmlns:a16="http://schemas.microsoft.com/office/drawing/2014/main" id="{279C80D4-E72E-44A2-804C-6C0BD479EF3E}"/>
              </a:ext>
            </a:extLst>
          </p:cNvPr>
          <p:cNvCxnSpPr/>
          <p:nvPr/>
        </p:nvCxnSpPr>
        <p:spPr>
          <a:xfrm flipH="1">
            <a:off x="6746559" y="3726201"/>
            <a:ext cx="0" cy="72000"/>
          </a:xfrm>
          <a:prstGeom prst="line">
            <a:avLst/>
          </a:prstGeom>
          <a:noFill/>
          <a:ln w="25400" cap="flat">
            <a:solidFill>
              <a:schemeClr val="accent2"/>
            </a:solidFill>
            <a:prstDash val="solid"/>
            <a:miter/>
          </a:ln>
        </p:spPr>
      </p:cxnSp>
      <p:cxnSp>
        <p:nvCxnSpPr>
          <p:cNvPr id="256" name="Straight Connector 255">
            <a:extLst>
              <a:ext uri="{FF2B5EF4-FFF2-40B4-BE49-F238E27FC236}">
                <a16:creationId xmlns:a16="http://schemas.microsoft.com/office/drawing/2014/main" id="{209B0E0A-95D3-4191-AAF6-02322AD62FDF}"/>
              </a:ext>
            </a:extLst>
          </p:cNvPr>
          <p:cNvCxnSpPr/>
          <p:nvPr/>
        </p:nvCxnSpPr>
        <p:spPr>
          <a:xfrm flipH="1">
            <a:off x="7247309" y="3726201"/>
            <a:ext cx="0" cy="72000"/>
          </a:xfrm>
          <a:prstGeom prst="line">
            <a:avLst/>
          </a:prstGeom>
          <a:noFill/>
          <a:ln w="25400" cap="flat">
            <a:solidFill>
              <a:schemeClr val="accent2"/>
            </a:solidFill>
            <a:prstDash val="solid"/>
            <a:miter/>
          </a:ln>
        </p:spPr>
      </p:cxnSp>
      <p:sp>
        <p:nvSpPr>
          <p:cNvPr id="257" name="Graphic 5128">
            <a:extLst>
              <a:ext uri="{FF2B5EF4-FFF2-40B4-BE49-F238E27FC236}">
                <a16:creationId xmlns:a16="http://schemas.microsoft.com/office/drawing/2014/main" id="{4A45C717-2143-4BDE-88F0-9D15E89D5D27}"/>
              </a:ext>
            </a:extLst>
          </p:cNvPr>
          <p:cNvSpPr/>
          <p:nvPr/>
        </p:nvSpPr>
        <p:spPr>
          <a:xfrm>
            <a:off x="5056712" y="2205288"/>
            <a:ext cx="3708000" cy="1368000"/>
          </a:xfrm>
          <a:custGeom>
            <a:avLst/>
            <a:gdLst>
              <a:gd name="connsiteX0" fmla="*/ 5949916 w 5953125"/>
              <a:gd name="connsiteY0" fmla="*/ 2131638 h 2133600"/>
              <a:gd name="connsiteX1" fmla="*/ 1804473 w 5953125"/>
              <a:gd name="connsiteY1" fmla="*/ 2131638 h 2133600"/>
              <a:gd name="connsiteX2" fmla="*/ 1804473 w 5953125"/>
              <a:gd name="connsiteY2" fmla="*/ 1067314 h 2133600"/>
              <a:gd name="connsiteX3" fmla="*/ 1228830 w 5953125"/>
              <a:gd name="connsiteY3" fmla="*/ 1067314 h 2133600"/>
              <a:gd name="connsiteX4" fmla="*/ 1228830 w 5953125"/>
              <a:gd name="connsiteY4" fmla="*/ 7144 h 2133600"/>
              <a:gd name="connsiteX5" fmla="*/ 7144 w 5953125"/>
              <a:gd name="connsiteY5" fmla="*/ 7144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53125" h="2133600">
                <a:moveTo>
                  <a:pt x="5949916" y="2131638"/>
                </a:moveTo>
                <a:lnTo>
                  <a:pt x="1804473" y="2131638"/>
                </a:lnTo>
                <a:lnTo>
                  <a:pt x="1804473" y="1067314"/>
                </a:lnTo>
                <a:lnTo>
                  <a:pt x="1228830" y="1067314"/>
                </a:lnTo>
                <a:lnTo>
                  <a:pt x="1228830" y="7144"/>
                </a:lnTo>
                <a:lnTo>
                  <a:pt x="7144" y="7144"/>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cxnSp>
        <p:nvCxnSpPr>
          <p:cNvPr id="258" name="Straight Connector 257">
            <a:extLst>
              <a:ext uri="{FF2B5EF4-FFF2-40B4-BE49-F238E27FC236}">
                <a16:creationId xmlns:a16="http://schemas.microsoft.com/office/drawing/2014/main" id="{146AA1F2-B6F3-4BFD-BA8E-D6C0C113B01C}"/>
              </a:ext>
            </a:extLst>
          </p:cNvPr>
          <p:cNvCxnSpPr/>
          <p:nvPr/>
        </p:nvCxnSpPr>
        <p:spPr>
          <a:xfrm flipH="1">
            <a:off x="8704101" y="3535481"/>
            <a:ext cx="0" cy="72000"/>
          </a:xfrm>
          <a:prstGeom prst="line">
            <a:avLst/>
          </a:prstGeom>
          <a:noFill/>
          <a:ln w="25400" cap="flat">
            <a:solidFill>
              <a:schemeClr val="accent3"/>
            </a:solidFill>
            <a:prstDash val="solid"/>
            <a:miter/>
          </a:ln>
        </p:spPr>
      </p:cxnSp>
      <p:cxnSp>
        <p:nvCxnSpPr>
          <p:cNvPr id="259" name="Straight Connector 258">
            <a:extLst>
              <a:ext uri="{FF2B5EF4-FFF2-40B4-BE49-F238E27FC236}">
                <a16:creationId xmlns:a16="http://schemas.microsoft.com/office/drawing/2014/main" id="{6D8537B9-904C-448E-A1DF-2728CA5031E1}"/>
              </a:ext>
            </a:extLst>
          </p:cNvPr>
          <p:cNvCxnSpPr/>
          <p:nvPr/>
        </p:nvCxnSpPr>
        <p:spPr>
          <a:xfrm flipH="1">
            <a:off x="6746559" y="3535481"/>
            <a:ext cx="0" cy="72000"/>
          </a:xfrm>
          <a:prstGeom prst="line">
            <a:avLst/>
          </a:prstGeom>
          <a:noFill/>
          <a:ln w="25400" cap="flat">
            <a:solidFill>
              <a:schemeClr val="accent3"/>
            </a:solidFill>
            <a:prstDash val="solid"/>
            <a:miter/>
          </a:ln>
        </p:spPr>
      </p:cxnSp>
    </p:spTree>
    <p:custDataLst>
      <p:tags r:id="rId1"/>
    </p:custDataLst>
    <p:extLst>
      <p:ext uri="{BB962C8B-B14F-4D97-AF65-F5344CB8AC3E}">
        <p14:creationId xmlns:p14="http://schemas.microsoft.com/office/powerpoint/2010/main" val="2200523902"/>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zh-CN" sz="4000" b="1" i="0" u="none" strike="noStrike" cap="all" baseline="0">
                <a:solidFill>
                  <a:srgbClr val="043882"/>
                </a:solidFill>
                <a:effectLst/>
                <a:uFillTx/>
                <a:ea typeface="SimSun"/>
              </a:rPr>
              <a:t>胰腺、小肠和肝胆管癌症</a:t>
            </a:r>
          </a:p>
        </p:txBody>
      </p:sp>
    </p:spTree>
    <p:extLst>
      <p:ext uri="{BB962C8B-B14F-4D97-AF65-F5344CB8AC3E}">
        <p14:creationId xmlns:p14="http://schemas.microsoft.com/office/powerpoint/2010/main" val="1607832646"/>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zh-CN" sz="4000" b="1" i="0" u="none" strike="noStrike" cap="all" baseline="0">
                <a:solidFill>
                  <a:srgbClr val="043882"/>
                </a:solidFill>
                <a:effectLst/>
                <a:uFillTx/>
                <a:ea typeface="SimSun"/>
              </a:rPr>
              <a:t>胰腺癌</a:t>
            </a:r>
          </a:p>
        </p:txBody>
      </p:sp>
      <p:sp>
        <p:nvSpPr>
          <p:cNvPr id="3" name="Text Placeholder 2"/>
          <p:cNvSpPr>
            <a:spLocks noGrp="1"/>
          </p:cNvSpPr>
          <p:nvPr>
            <p:ph type="body" idx="1"/>
          </p:nvPr>
        </p:nvSpPr>
        <p:spPr/>
        <p:txBody>
          <a:bodyPr/>
          <a:lstStyle/>
          <a:p>
            <a:r>
              <a:rPr lang="zh-CN" sz="2000" b="1" i="0" u="none" strike="noStrike" cap="none" baseline="0">
                <a:solidFill>
                  <a:srgbClr val="4D4D4D"/>
                </a:solidFill>
                <a:effectLst/>
                <a:uFillTx/>
                <a:ea typeface="SimSun"/>
              </a:rPr>
              <a:t>胰腺、小肠和肝胆管癌症</a:t>
            </a:r>
          </a:p>
        </p:txBody>
      </p:sp>
    </p:spTree>
    <p:extLst>
      <p:ext uri="{BB962C8B-B14F-4D97-AF65-F5344CB8AC3E}">
        <p14:creationId xmlns:p14="http://schemas.microsoft.com/office/powerpoint/2010/main" val="3973543761"/>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zh-CN" sz="1800" b="1" i="0" u="none" strike="noStrike" cap="none" baseline="0">
                <a:solidFill>
                  <a:srgbClr val="043882"/>
                </a:solidFill>
                <a:effectLst/>
                <a:uFillTx/>
                <a:ea typeface="SimSun"/>
              </a:rPr>
              <a:t>O-001：一项评估纳米白蛋白结合型紫杉醇 + 吉西他滨 (nab-P/Gem) 辅助疗法对比吉西他滨 (Gem) 用于手术切除胰腺腺癌 (APACT) 的国际、随机、开放性、III 期试验：初步分析和生活质量结果 – Reni M 等人</a:t>
            </a:r>
          </a:p>
        </p:txBody>
      </p:sp>
      <p:sp>
        <p:nvSpPr>
          <p:cNvPr id="5123" name="Rectangle 3"/>
          <p:cNvSpPr>
            <a:spLocks noGrp="1" noChangeArrowheads="1"/>
          </p:cNvSpPr>
          <p:nvPr>
            <p:ph idx="1"/>
          </p:nvPr>
        </p:nvSpPr>
        <p:spPr/>
        <p:txBody>
          <a:bodyPr/>
          <a:lstStyle/>
          <a:p>
            <a:pPr marL="0" indent="0">
              <a:buNone/>
            </a:pPr>
            <a:r>
              <a:rPr lang="zh-CN" sz="1600" b="1" i="0" u="none" strike="noStrike" cap="none" baseline="0">
                <a:solidFill>
                  <a:srgbClr val="4D4D4D"/>
                </a:solidFill>
                <a:effectLst/>
                <a:uFillTx/>
                <a:ea typeface="SimSun"/>
              </a:rPr>
              <a:t>研究目的</a:t>
            </a:r>
          </a:p>
          <a:p>
            <a:r>
              <a:rPr lang="zh-CN" sz="1600" b="0" i="0" u="none" strike="noStrike" cap="none" baseline="0">
                <a:solidFill>
                  <a:srgbClr val="4D4D4D"/>
                </a:solidFill>
                <a:effectLst/>
                <a:uFillTx/>
                <a:ea typeface="SimSun"/>
              </a:rPr>
              <a:t>研究纳米白蛋白结合型紫杉醇 + 吉西他滨对比吉西他滨用于手术切除胰腺癌患者的疗效和安全性</a:t>
            </a:r>
          </a:p>
        </p:txBody>
      </p:sp>
      <p:sp>
        <p:nvSpPr>
          <p:cNvPr id="14" name="Text Placeholder 13"/>
          <p:cNvSpPr>
            <a:spLocks noGrp="1"/>
          </p:cNvSpPr>
          <p:nvPr>
            <p:ph type="body" sz="quarter" idx="10"/>
          </p:nvPr>
        </p:nvSpPr>
        <p:spPr/>
        <p:txBody>
          <a:bodyPr/>
          <a:lstStyle/>
          <a:p>
            <a:r>
              <a:rPr lang="zh-CN" sz="1200" b="0" i="0" u="none" strike="noStrike" cap="none" baseline="0">
                <a:solidFill>
                  <a:srgbClr val="4D4D4D"/>
                </a:solidFill>
                <a:effectLst/>
                <a:uFillTx/>
                <a:ea typeface="SimSun"/>
              </a:rPr>
              <a:t>*术后 ≤ 12 周启动治疗</a:t>
            </a:r>
          </a:p>
        </p:txBody>
      </p:sp>
      <p:sp>
        <p:nvSpPr>
          <p:cNvPr id="15" name="Text Placeholder 14"/>
          <p:cNvSpPr>
            <a:spLocks noGrp="1"/>
          </p:cNvSpPr>
          <p:nvPr>
            <p:ph type="body" sz="quarter" idx="11"/>
          </p:nvPr>
        </p:nvSpPr>
        <p:spPr>
          <a:xfrm>
            <a:off x="4495800" y="6096000"/>
            <a:ext cx="4283075" cy="487363"/>
          </a:xfrm>
        </p:spPr>
        <p:txBody>
          <a:bodyPr/>
          <a:lstStyle/>
          <a:p>
            <a:r>
              <a:rPr lang="zh-CN" sz="1200" b="0" i="0" u="none" strike="noStrike" cap="none" baseline="0">
                <a:solidFill>
                  <a:srgbClr val="4D4D4D"/>
                </a:solidFill>
                <a:effectLst/>
                <a:uFillTx/>
                <a:ea typeface="SimSun"/>
              </a:rPr>
              <a:t>Reni M, et al. Ann Oncol 2019;30(suppl):abstr O-001</a:t>
            </a:r>
          </a:p>
        </p:txBody>
      </p:sp>
      <p:sp>
        <p:nvSpPr>
          <p:cNvPr id="7" name="Rectangle 9"/>
          <p:cNvSpPr txBox="1">
            <a:spLocks noChangeArrowheads="1"/>
          </p:cNvSpPr>
          <p:nvPr/>
        </p:nvSpPr>
        <p:spPr bwMode="auto">
          <a:xfrm>
            <a:off x="365124" y="5438523"/>
            <a:ext cx="4130676" cy="9146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ct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ct val="0"/>
              </a:spcBef>
              <a:spcAft>
                <a:spcPts val="400"/>
              </a:spcAft>
              <a:buClr>
                <a:schemeClr val="bg1"/>
              </a:buClr>
              <a:buChar char="–"/>
              <a:defRPr sz="1600">
                <a:solidFill>
                  <a:srgbClr val="4D4D4D"/>
                </a:solidFill>
                <a:latin typeface="+mn-lt"/>
                <a:cs typeface="+mn-cs"/>
              </a:defRPr>
            </a:lvl2pPr>
            <a:lvl3pPr marL="812800" indent="-249238" algn="l" rtl="0" fontAlgn="base">
              <a:spcBef>
                <a:spcPct val="0"/>
              </a:spcBef>
              <a:spcAft>
                <a:spcPts val="400"/>
              </a:spcAft>
              <a:buClr>
                <a:schemeClr val="bg1"/>
              </a:buClr>
              <a:buChar char="•"/>
              <a:defRPr sz="1600">
                <a:solidFill>
                  <a:srgbClr val="4D4D4D"/>
                </a:solidFill>
                <a:latin typeface="+mn-lt"/>
                <a:cs typeface="+mn-cs"/>
              </a:defRPr>
            </a:lvl3pPr>
            <a:lvl4pPr marL="1101725" indent="-287338" algn="l" rtl="0" fontAlgn="base">
              <a:spcBef>
                <a:spcPct val="0"/>
              </a:spcBef>
              <a:spcAft>
                <a:spcPts val="400"/>
              </a:spcAft>
              <a:buClr>
                <a:schemeClr val="bg1"/>
              </a:buClr>
              <a:buChar char="–"/>
              <a:defRPr sz="1600">
                <a:solidFill>
                  <a:srgbClr val="4D4D4D"/>
                </a:solidFill>
                <a:latin typeface="+mn-lt"/>
                <a:cs typeface="+mn-cs"/>
              </a:defRPr>
            </a:lvl4pPr>
            <a:lvl5pPr marL="1390650" indent="-287338" algn="l" rtl="0" fontAlgn="base">
              <a:spcBef>
                <a:spcPct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ct val="0"/>
              </a:spcBef>
              <a:spcAft>
                <a:spcPts val="400"/>
              </a:spcAft>
              <a:buClr>
                <a:srgbClr val="043882"/>
              </a:buClr>
              <a:buSzPct val="110000"/>
              <a:buFontTx/>
              <a:buNone/>
              <a:defRPr/>
            </a:pPr>
            <a:r>
              <a:rPr lang="zh-CN" sz="1600" b="1" i="0" u="none" strike="noStrike" cap="none" baseline="0">
                <a:solidFill>
                  <a:srgbClr val="A0A0A0"/>
                </a:solidFill>
                <a:effectLst/>
                <a:uFillTx/>
                <a:ea typeface="SimSun"/>
              </a:rPr>
              <a:t>主要终点</a:t>
            </a:r>
          </a:p>
          <a:p>
            <a:pPr marL="250825" marR="0" lvl="0" indent="-250825" algn="l" defTabSz="914400" rtl="0" eaLnBrk="1" fontAlgn="base" latinLnBrk="0" hangingPunct="1">
              <a:lnSpc>
                <a:spcPct val="100000"/>
              </a:lnSpc>
              <a:spcBef>
                <a:spcPct val="0"/>
              </a:spcBef>
              <a:spcAft>
                <a:spcPts val="400"/>
              </a:spcAft>
              <a:buClr>
                <a:srgbClr val="043882"/>
              </a:buClr>
              <a:buSzPct val="110000"/>
              <a:buFontTx/>
              <a:buChar char="•"/>
              <a:defRPr/>
            </a:pPr>
            <a:r>
              <a:rPr lang="zh-CN" sz="1600" b="0" i="0" u="none" strike="noStrike" cap="none" baseline="0">
                <a:solidFill>
                  <a:srgbClr val="4D4D4D"/>
                </a:solidFill>
                <a:effectLst/>
                <a:uFillTx/>
                <a:ea typeface="SimSun"/>
              </a:rPr>
              <a:t>独立评估的 DFS</a:t>
            </a:r>
          </a:p>
          <a:p>
            <a:pPr marL="0" marR="0" lvl="0" indent="0" algn="l" defTabSz="914400" rtl="0" eaLnBrk="1" fontAlgn="base" latinLnBrk="0" hangingPunct="1">
              <a:lnSpc>
                <a:spcPct val="100000"/>
              </a:lnSpc>
              <a:spcBef>
                <a:spcPct val="0"/>
              </a:spcBef>
              <a:spcAft>
                <a:spcPts val="400"/>
              </a:spcAft>
              <a:buClr>
                <a:srgbClr val="043882"/>
              </a:buClr>
              <a:buSzPct val="110000"/>
              <a:buFontTx/>
              <a:buNone/>
              <a:defRPr/>
            </a:pPr>
            <a:endParaRPr kumimoji="0" lang="en-US" sz="1600" b="0" i="0" u="none" strike="noStrike" kern="1200" cap="none" spc="0" normalizeH="0" baseline="0" noProof="0">
              <a:ln>
                <a:noFill/>
              </a:ln>
              <a:solidFill>
                <a:srgbClr val="4D4D4D"/>
              </a:solidFill>
              <a:effectLst/>
              <a:uLnTx/>
              <a:uFillTx/>
              <a:latin typeface="Arial"/>
              <a:ea typeface="+mn-ea"/>
              <a:cs typeface="Arial"/>
            </a:endParaRPr>
          </a:p>
        </p:txBody>
      </p:sp>
      <p:sp>
        <p:nvSpPr>
          <p:cNvPr id="8" name="Content Placeholder 26"/>
          <p:cNvSpPr txBox="1"/>
          <p:nvPr/>
        </p:nvSpPr>
        <p:spPr>
          <a:xfrm>
            <a:off x="4278313" y="5438523"/>
            <a:ext cx="4495800" cy="985008"/>
          </a:xfrm>
          <a:prstGeom prst="rect">
            <a:avLst/>
          </a:prstGeom>
        </p:spPr>
        <p:txBody>
          <a:bodyPr/>
          <a:lstStyle>
            <a:lvl1pPr marL="250825" indent="-250825" algn="l" rtl="0" fontAlgn="base">
              <a:spcBef>
                <a:spcPct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ct val="0"/>
              </a:spcBef>
              <a:spcAft>
                <a:spcPts val="400"/>
              </a:spcAft>
              <a:buClr>
                <a:schemeClr val="bg1"/>
              </a:buClr>
              <a:buChar char="–"/>
              <a:defRPr sz="1600">
                <a:solidFill>
                  <a:srgbClr val="4D4D4D"/>
                </a:solidFill>
                <a:latin typeface="+mn-lt"/>
                <a:cs typeface="+mn-cs"/>
              </a:defRPr>
            </a:lvl2pPr>
            <a:lvl3pPr marL="812800" indent="-249238" algn="l" rtl="0" fontAlgn="base">
              <a:spcBef>
                <a:spcPct val="0"/>
              </a:spcBef>
              <a:spcAft>
                <a:spcPts val="400"/>
              </a:spcAft>
              <a:buClr>
                <a:schemeClr val="bg1"/>
              </a:buClr>
              <a:buChar char="•"/>
              <a:defRPr sz="1600">
                <a:solidFill>
                  <a:srgbClr val="4D4D4D"/>
                </a:solidFill>
                <a:latin typeface="+mn-lt"/>
                <a:cs typeface="+mn-cs"/>
              </a:defRPr>
            </a:lvl3pPr>
            <a:lvl4pPr marL="1101725" indent="-287338" algn="l" rtl="0" fontAlgn="base">
              <a:spcBef>
                <a:spcPct val="0"/>
              </a:spcBef>
              <a:spcAft>
                <a:spcPts val="400"/>
              </a:spcAft>
              <a:buClr>
                <a:schemeClr val="bg1"/>
              </a:buClr>
              <a:buChar char="–"/>
              <a:defRPr sz="1600">
                <a:solidFill>
                  <a:srgbClr val="4D4D4D"/>
                </a:solidFill>
                <a:latin typeface="+mn-lt"/>
                <a:cs typeface="+mn-cs"/>
              </a:defRPr>
            </a:lvl4pPr>
            <a:lvl5pPr marL="1390650" indent="-287338" algn="l" rtl="0" fontAlgn="base">
              <a:spcBef>
                <a:spcPct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ct val="0"/>
              </a:spcBef>
              <a:spcAft>
                <a:spcPts val="400"/>
              </a:spcAft>
              <a:buClr>
                <a:srgbClr val="043882"/>
              </a:buClr>
              <a:buSzPct val="110000"/>
              <a:buFontTx/>
              <a:buNone/>
              <a:defRPr/>
            </a:pPr>
            <a:r>
              <a:rPr lang="zh-CN" sz="1600" b="1" i="0" u="none" strike="noStrike" cap="none" baseline="0">
                <a:solidFill>
                  <a:srgbClr val="A0A0A0"/>
                </a:solidFill>
                <a:effectLst/>
                <a:uFillTx/>
                <a:ea typeface="SimSun"/>
              </a:rPr>
              <a:t>次要终点</a:t>
            </a:r>
          </a:p>
          <a:p>
            <a:pPr marL="250825" marR="0" lvl="0" indent="-250825" algn="l" defTabSz="914400" rtl="0" eaLnBrk="1" fontAlgn="base" latinLnBrk="0" hangingPunct="1">
              <a:lnSpc>
                <a:spcPct val="100000"/>
              </a:lnSpc>
              <a:spcBef>
                <a:spcPct val="0"/>
              </a:spcBef>
              <a:spcAft>
                <a:spcPts val="400"/>
              </a:spcAft>
              <a:buClr>
                <a:srgbClr val="043882"/>
              </a:buClr>
              <a:buSzPct val="110000"/>
              <a:buFontTx/>
              <a:buChar char="•"/>
              <a:defRPr/>
            </a:pPr>
            <a:r>
              <a:rPr lang="zh-CN" sz="1600" b="0" i="0" u="none" strike="noStrike" cap="none" baseline="0">
                <a:solidFill>
                  <a:srgbClr val="4D4D4D"/>
                </a:solidFill>
                <a:effectLst/>
                <a:uFillTx/>
                <a:ea typeface="SimSun"/>
              </a:rPr>
              <a:t>OS、安全性、QoL</a:t>
            </a:r>
          </a:p>
        </p:txBody>
      </p:sp>
      <p:sp>
        <p:nvSpPr>
          <p:cNvPr id="9" name="Oval 14"/>
          <p:cNvSpPr>
            <a:spLocks noChangeArrowheads="1"/>
          </p:cNvSpPr>
          <p:nvPr/>
        </p:nvSpPr>
        <p:spPr bwMode="auto">
          <a:xfrm>
            <a:off x="3147874" y="3584512"/>
            <a:ext cx="583595" cy="584200"/>
          </a:xfrm>
          <a:prstGeom prst="ellipse">
            <a:avLst/>
          </a:prstGeom>
          <a:noFill/>
          <a:ln w="57150">
            <a:solidFill>
              <a:schemeClr val="bg2">
                <a:lumMod val="60000"/>
                <a:lumOff val="40000"/>
              </a:schemeClr>
            </a:solidFill>
            <a:round/>
            <a:tailEnd type="triangle" w="med" len="me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r>
              <a:rPr lang="zh-CN" sz="1600" b="1" i="0" u="none" strike="noStrike" cap="none" baseline="0">
                <a:solidFill>
                  <a:srgbClr val="043882"/>
                </a:solidFill>
                <a:effectLst/>
                <a:uFillTx/>
                <a:ea typeface="SimSun"/>
              </a:rPr>
              <a:t>R</a:t>
            </a:r>
          </a:p>
          <a:p>
            <a:pPr marL="0" marR="0" lvl="0" indent="0" algn="ctr" defTabSz="914400" rtl="0" eaLnBrk="1" fontAlgn="base" latinLnBrk="0" hangingPunct="1">
              <a:lnSpc>
                <a:spcPct val="100000"/>
              </a:lnSpc>
              <a:spcBef>
                <a:spcPct val="0"/>
              </a:spcBef>
              <a:spcAft>
                <a:spcPct val="0"/>
              </a:spcAft>
              <a:buClrTx/>
              <a:buSzTx/>
              <a:buFontTx/>
              <a:buNone/>
              <a:defRPr/>
            </a:pPr>
            <a:r>
              <a:rPr lang="zh-CN" sz="1600" b="1" i="0" u="none" strike="noStrike" cap="none" baseline="0">
                <a:solidFill>
                  <a:srgbClr val="043882"/>
                </a:solidFill>
                <a:effectLst/>
                <a:uFillTx/>
                <a:ea typeface="SimSun"/>
              </a:rPr>
              <a:t>1:1</a:t>
            </a:r>
          </a:p>
        </p:txBody>
      </p:sp>
      <p:cxnSp>
        <p:nvCxnSpPr>
          <p:cNvPr id="10" name="AutoShape 15"/>
          <p:cNvCxnSpPr>
            <a:cxnSpLocks noChangeShapeType="1"/>
            <a:stCxn id="9" idx="0"/>
            <a:endCxn id="17" idx="1"/>
          </p:cNvCxnSpPr>
          <p:nvPr/>
        </p:nvCxnSpPr>
        <p:spPr bwMode="auto">
          <a:xfrm rot="5400000" flipH="1" flipV="1">
            <a:off x="3158639" y="3012245"/>
            <a:ext cx="853300" cy="291234"/>
          </a:xfrm>
          <a:prstGeom prst="bentConnector2">
            <a:avLst/>
          </a:prstGeom>
          <a:noFill/>
          <a:ln w="57150">
            <a:solidFill>
              <a:schemeClr val="bg2">
                <a:lumMod val="60000"/>
                <a:lumOff val="40000"/>
              </a:schemeClr>
            </a:solidFill>
            <a:round/>
            <a:tailEnd type="triangle" w="med" len="med"/>
          </a:ln>
        </p:spPr>
      </p:cxnSp>
      <p:sp>
        <p:nvSpPr>
          <p:cNvPr id="11" name="AutoShape 12"/>
          <p:cNvSpPr>
            <a:spLocks noChangeArrowheads="1"/>
          </p:cNvSpPr>
          <p:nvPr/>
        </p:nvSpPr>
        <p:spPr bwMode="auto">
          <a:xfrm>
            <a:off x="7932415" y="2471006"/>
            <a:ext cx="1094447" cy="528637"/>
          </a:xfrm>
          <a:prstGeom prst="rect">
            <a:avLst/>
          </a:prstGeom>
          <a:solidFill>
            <a:schemeClr val="tx1"/>
          </a:solidFill>
          <a:ln w="9525" algn="ctr">
            <a:noFill/>
            <a:rou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defRPr/>
            </a:pPr>
            <a:r>
              <a:rPr lang="zh-CN" sz="1800" b="1" i="0" u="none" strike="noStrike" cap="none" baseline="0">
                <a:solidFill>
                  <a:srgbClr val="FFFFFF"/>
                </a:solidFill>
                <a:effectLst/>
                <a:uFillTx/>
                <a:ea typeface="SimSun"/>
              </a:rPr>
              <a:t>PD/</a:t>
            </a:r>
            <a:r>
              <a:rPr sz="1800"/>
              <a:t/>
            </a:r>
            <a:br>
              <a:rPr sz="1800"/>
            </a:br>
            <a:r>
              <a:rPr lang="zh-CN" sz="1800" b="1" i="0" u="none" strike="noStrike" cap="none" baseline="0">
                <a:solidFill>
                  <a:srgbClr val="FFFFFF"/>
                </a:solidFill>
                <a:effectLst/>
                <a:uFillTx/>
                <a:ea typeface="SimSun"/>
              </a:rPr>
              <a:t>毒性</a:t>
            </a:r>
          </a:p>
        </p:txBody>
      </p:sp>
      <p:sp>
        <p:nvSpPr>
          <p:cNvPr id="12" name="Content Placeholder 26"/>
          <p:cNvSpPr txBox="1"/>
          <p:nvPr/>
        </p:nvSpPr>
        <p:spPr bwMode="auto">
          <a:xfrm>
            <a:off x="4022705" y="3372052"/>
            <a:ext cx="4004133" cy="892175"/>
          </a:xfrm>
          <a:prstGeom prst="rect">
            <a:avLst/>
          </a:prstGeom>
          <a:noFill/>
          <a:ln w="9525">
            <a:noFill/>
            <a:miter lim="800000"/>
          </a:ln>
        </p:spPr>
        <p:txBody>
          <a:bodyPr/>
          <a:lstStyle/>
          <a:p>
            <a:pPr marL="190500" marR="0" lvl="0" indent="-190500" algn="l" defTabSz="914400" rtl="0" eaLnBrk="1" fontAlgn="base" latinLnBrk="0" hangingPunct="1">
              <a:lnSpc>
                <a:spcPct val="100000"/>
              </a:lnSpc>
              <a:spcBef>
                <a:spcPct val="0"/>
              </a:spcBef>
              <a:spcAft>
                <a:spcPts val="400"/>
              </a:spcAft>
              <a:buClrTx/>
              <a:buSzTx/>
              <a:buFontTx/>
              <a:buNone/>
              <a:defRPr/>
            </a:pPr>
            <a:r>
              <a:rPr lang="zh-CN" sz="1400" b="1" i="0" u="none" strike="noStrike" cap="none" baseline="0" dirty="0">
                <a:solidFill>
                  <a:srgbClr val="043882"/>
                </a:solidFill>
                <a:effectLst/>
                <a:uFillTx/>
                <a:ea typeface="SimSun"/>
              </a:rPr>
              <a:t>分层</a:t>
            </a:r>
          </a:p>
          <a:p>
            <a:pPr marL="203200" marR="0" lvl="0" indent="-203200" algn="l" defTabSz="914400" rtl="0" eaLnBrk="1" fontAlgn="base" latinLnBrk="0" hangingPunct="1">
              <a:lnSpc>
                <a:spcPct val="100000"/>
              </a:lnSpc>
              <a:spcBef>
                <a:spcPct val="0"/>
              </a:spcBef>
              <a:spcAft>
                <a:spcPts val="400"/>
              </a:spcAft>
              <a:buClrTx/>
              <a:buSzTx/>
              <a:buFont typeface="Arial" panose="020B0604020202020204" pitchFamily="34" charset="0"/>
              <a:buChar char="•"/>
              <a:defRPr/>
            </a:pPr>
            <a:r>
              <a:rPr lang="zh-CN" sz="1400" b="0" i="0" u="none" strike="noStrike" cap="none" baseline="0" dirty="0">
                <a:solidFill>
                  <a:srgbClr val="4D4D4D"/>
                </a:solidFill>
                <a:effectLst/>
                <a:uFillTx/>
                <a:ea typeface="SimSun"/>
              </a:rPr>
              <a:t>切除状态（R0 和 R1）</a:t>
            </a:r>
          </a:p>
          <a:p>
            <a:pPr marL="203200" marR="0" lvl="0" indent="-203200" algn="l" defTabSz="914400" rtl="0" eaLnBrk="1" fontAlgn="base" latinLnBrk="0" hangingPunct="1">
              <a:lnSpc>
                <a:spcPct val="100000"/>
              </a:lnSpc>
              <a:spcBef>
                <a:spcPct val="0"/>
              </a:spcBef>
              <a:spcAft>
                <a:spcPts val="400"/>
              </a:spcAft>
              <a:buClrTx/>
              <a:buSzTx/>
              <a:buFont typeface="Arial" panose="020B0604020202020204" pitchFamily="34" charset="0"/>
              <a:buChar char="•"/>
              <a:defRPr/>
            </a:pPr>
            <a:r>
              <a:rPr lang="zh-CN" sz="1400" b="0" i="0" u="none" strike="noStrike" cap="none" baseline="0" dirty="0">
                <a:solidFill>
                  <a:srgbClr val="4D4D4D"/>
                </a:solidFill>
                <a:effectLst/>
                <a:uFillTx/>
                <a:ea typeface="SimSun"/>
              </a:rPr>
              <a:t>淋巴结状态（阳性和阴性）</a:t>
            </a:r>
          </a:p>
          <a:p>
            <a:pPr marL="203200" marR="0" lvl="0" indent="-203200" algn="l" defTabSz="914400" rtl="0" eaLnBrk="1" fontAlgn="base" latinLnBrk="0" hangingPunct="1">
              <a:lnSpc>
                <a:spcPct val="100000"/>
              </a:lnSpc>
              <a:spcBef>
                <a:spcPct val="0"/>
              </a:spcBef>
              <a:spcAft>
                <a:spcPts val="400"/>
              </a:spcAft>
              <a:buClrTx/>
              <a:buSzTx/>
              <a:buFont typeface="Arial" panose="020B0604020202020204" pitchFamily="34" charset="0"/>
              <a:buChar char="•"/>
              <a:defRPr/>
            </a:pPr>
            <a:r>
              <a:rPr lang="zh-CN" sz="1400" b="0" i="0" u="none" strike="noStrike" cap="none" baseline="0" dirty="0">
                <a:solidFill>
                  <a:srgbClr val="4D4D4D"/>
                </a:solidFill>
                <a:effectLst/>
                <a:uFillTx/>
                <a:ea typeface="SimSun"/>
              </a:rPr>
              <a:t>地理区域（北美洲、欧洲与澳洲和亚太地区）</a:t>
            </a:r>
          </a:p>
        </p:txBody>
      </p:sp>
      <p:cxnSp>
        <p:nvCxnSpPr>
          <p:cNvPr id="13" name="AutoShape 19"/>
          <p:cNvCxnSpPr>
            <a:cxnSpLocks noChangeShapeType="1"/>
            <a:stCxn id="18" idx="3"/>
            <a:endCxn id="9" idx="2"/>
          </p:cNvCxnSpPr>
          <p:nvPr/>
        </p:nvCxnSpPr>
        <p:spPr bwMode="auto">
          <a:xfrm>
            <a:off x="3028223" y="3876612"/>
            <a:ext cx="119651" cy="0"/>
          </a:xfrm>
          <a:prstGeom prst="straightConnector1">
            <a:avLst/>
          </a:prstGeom>
          <a:noFill/>
          <a:ln w="57150">
            <a:solidFill>
              <a:schemeClr val="bg2">
                <a:lumMod val="60000"/>
                <a:lumOff val="40000"/>
              </a:schemeClr>
            </a:solidFill>
            <a:round/>
            <a:headEnd type="none" w="med" len="med"/>
            <a:tailEnd type="none" w="med" len="med"/>
          </a:ln>
        </p:spPr>
      </p:cxnSp>
      <p:cxnSp>
        <p:nvCxnSpPr>
          <p:cNvPr id="16" name="AutoShape 21"/>
          <p:cNvCxnSpPr>
            <a:cxnSpLocks noChangeShapeType="1"/>
            <a:stCxn id="17" idx="3"/>
            <a:endCxn id="11" idx="1"/>
          </p:cNvCxnSpPr>
          <p:nvPr/>
        </p:nvCxnSpPr>
        <p:spPr bwMode="auto">
          <a:xfrm>
            <a:off x="7613704" y="2731212"/>
            <a:ext cx="318711" cy="4113"/>
          </a:xfrm>
          <a:prstGeom prst="straightConnector1">
            <a:avLst/>
          </a:prstGeom>
          <a:noFill/>
          <a:ln w="57150">
            <a:solidFill>
              <a:schemeClr val="bg2">
                <a:lumMod val="60000"/>
                <a:lumOff val="40000"/>
              </a:schemeClr>
            </a:solidFill>
            <a:round/>
            <a:tailEnd type="triangle" w="med" len="med"/>
          </a:ln>
        </p:spPr>
      </p:cxnSp>
      <p:sp>
        <p:nvSpPr>
          <p:cNvPr id="17" name="AutoShape 8"/>
          <p:cNvSpPr>
            <a:spLocks noChangeArrowheads="1"/>
          </p:cNvSpPr>
          <p:nvPr/>
        </p:nvSpPr>
        <p:spPr bwMode="auto">
          <a:xfrm>
            <a:off x="3730906" y="2187748"/>
            <a:ext cx="3882798" cy="1086928"/>
          </a:xfrm>
          <a:prstGeom prst="rect">
            <a:avLst/>
          </a:prstGeom>
          <a:solidFill>
            <a:schemeClr val="accent3"/>
          </a:solidFill>
          <a:ln w="9525" algn="ctr">
            <a:noFill/>
            <a:rou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defRPr/>
            </a:pPr>
            <a:r>
              <a:rPr lang="zh-CN" sz="1800" b="0" i="0" u="none" strike="noStrike" cap="none" baseline="0" dirty="0">
                <a:solidFill>
                  <a:srgbClr val="FFFFFF"/>
                </a:solidFill>
                <a:effectLst/>
                <a:uFillTx/>
                <a:ea typeface="SimSun"/>
              </a:rPr>
              <a:t>纳米白蛋白结合型紫杉醇 </a:t>
            </a:r>
            <a:r>
              <a:rPr lang="zh-CN" sz="1800" b="0" i="0" u="none" strike="noStrike" cap="none" baseline="0" dirty="0" smtClean="0">
                <a:solidFill>
                  <a:srgbClr val="FFFFFF"/>
                </a:solidFill>
                <a:effectLst/>
                <a:uFillTx/>
                <a:ea typeface="SimSun"/>
              </a:rPr>
              <a:t>12</a:t>
            </a:r>
            <a:r>
              <a:rPr lang="zh-CN" sz="1800" b="0" i="0" u="none" strike="noStrike" cap="none" baseline="0" dirty="0">
                <a:solidFill>
                  <a:srgbClr val="FFFFFF"/>
                </a:solidFill>
                <a:effectLst/>
                <a:uFillTx/>
                <a:ea typeface="SimSun"/>
              </a:rPr>
              <a:t>5 mg/m</a:t>
            </a:r>
            <a:r>
              <a:rPr lang="zh-CN" sz="1800" b="0" i="0" u="none" strike="noStrike" cap="none" baseline="30000" dirty="0">
                <a:solidFill>
                  <a:srgbClr val="FFFFFF"/>
                </a:solidFill>
                <a:effectLst/>
                <a:uFillTx/>
                <a:ea typeface="SimSun"/>
              </a:rPr>
              <a:t>2</a:t>
            </a:r>
            <a:r>
              <a:rPr lang="zh-CN" sz="1800" b="0" i="0" u="none" strike="noStrike" cap="none" baseline="0" dirty="0">
                <a:solidFill>
                  <a:srgbClr val="FFFFFF"/>
                </a:solidFill>
                <a:effectLst/>
                <a:uFillTx/>
                <a:ea typeface="SimSun"/>
              </a:rPr>
              <a:t> + 吉西他滨 1000 mg/m</a:t>
            </a:r>
            <a:r>
              <a:rPr lang="zh-CN" sz="1800" b="0" i="0" u="none" strike="noStrike" cap="none" baseline="30000" dirty="0">
                <a:solidFill>
                  <a:srgbClr val="FFFFFF"/>
                </a:solidFill>
                <a:effectLst/>
                <a:uFillTx/>
                <a:ea typeface="SimSun"/>
              </a:rPr>
              <a:t>2</a:t>
            </a:r>
            <a:r>
              <a:rPr lang="zh-CN" sz="1800" b="0" i="0" u="none" strike="noStrike" cap="none" baseline="0" dirty="0">
                <a:solidFill>
                  <a:srgbClr val="FFFFFF"/>
                </a:solidFill>
                <a:effectLst/>
                <a:uFillTx/>
                <a:ea typeface="SimSun"/>
              </a:rPr>
              <a:t> </a:t>
            </a:r>
            <a:r>
              <a:rPr sz="1800" dirty="0"/>
              <a:t/>
            </a:r>
            <a:br>
              <a:rPr sz="1800" dirty="0"/>
            </a:br>
            <a:r>
              <a:rPr lang="zh-CN" sz="1800" b="0" i="0" u="none" strike="noStrike" cap="none" baseline="0" dirty="0">
                <a:solidFill>
                  <a:srgbClr val="FFFFFF"/>
                </a:solidFill>
                <a:effectLst/>
                <a:uFillTx/>
                <a:ea typeface="SimSun"/>
              </a:rPr>
              <a:t>qw，4 周中前 3 周给药，</a:t>
            </a:r>
            <a:r>
              <a:rPr sz="1800" dirty="0"/>
              <a:t/>
            </a:r>
            <a:br>
              <a:rPr sz="1800" dirty="0"/>
            </a:br>
            <a:r>
              <a:rPr lang="zh-CN" sz="1800" b="0" i="0" u="none" strike="noStrike" cap="none" baseline="0" dirty="0">
                <a:solidFill>
                  <a:srgbClr val="FFFFFF"/>
                </a:solidFill>
                <a:effectLst/>
                <a:uFillTx/>
                <a:ea typeface="SimSun"/>
              </a:rPr>
              <a:t>共 6 个疗程* (n=429)</a:t>
            </a:r>
          </a:p>
        </p:txBody>
      </p:sp>
      <p:sp>
        <p:nvSpPr>
          <p:cNvPr id="18" name="AutoShape 9"/>
          <p:cNvSpPr>
            <a:spLocks noChangeArrowheads="1"/>
          </p:cNvSpPr>
          <p:nvPr/>
        </p:nvSpPr>
        <p:spPr bwMode="auto">
          <a:xfrm>
            <a:off x="127416" y="2636107"/>
            <a:ext cx="2900807" cy="2481010"/>
          </a:xfrm>
          <a:prstGeom prst="roundRect">
            <a:avLst>
              <a:gd name="adj" fmla="val 0"/>
            </a:avLst>
          </a:prstGeom>
          <a:solidFill>
            <a:schemeClr val="accent1"/>
          </a:solidFill>
          <a:ln w="9525" algn="ctr">
            <a:noFill/>
            <a:round/>
          </a:ln>
        </p:spPr>
        <p:txBody>
          <a:bodyPr wrap="square" lIns="90488" tIns="44450" rIns="90488" bIns="44450">
            <a:spAutoFit/>
          </a:bodyPr>
          <a:lstStyle/>
          <a:p>
            <a:pPr marL="0" marR="0" lvl="0" indent="0" algn="l" defTabSz="892175" rtl="0" eaLnBrk="0" fontAlgn="base" latinLnBrk="0" hangingPunct="0">
              <a:lnSpc>
                <a:spcPct val="100000"/>
              </a:lnSpc>
              <a:spcBef>
                <a:spcPct val="0"/>
              </a:spcBef>
              <a:spcAft>
                <a:spcPct val="30000"/>
              </a:spcAft>
              <a:buClrTx/>
              <a:buSzTx/>
              <a:buFontTx/>
              <a:buNone/>
              <a:defRPr/>
            </a:pPr>
            <a:r>
              <a:rPr lang="zh-CN" sz="1600" b="0" i="0" u="none" strike="noStrike" cap="none" baseline="0" dirty="0">
                <a:solidFill>
                  <a:srgbClr val="FFFFFF"/>
                </a:solidFill>
                <a:effectLst/>
                <a:uFillTx/>
                <a:ea typeface="SimSun"/>
              </a:rPr>
              <a:t>患者关键纳入标准</a:t>
            </a:r>
          </a:p>
          <a:p>
            <a:pPr marL="228600" marR="0" lvl="0" indent="-228600" algn="l" defTabSz="892175" rtl="0" eaLnBrk="0" fontAlgn="base" latinLnBrk="0" hangingPunct="0">
              <a:lnSpc>
                <a:spcPct val="100000"/>
              </a:lnSpc>
              <a:spcBef>
                <a:spcPct val="0"/>
              </a:spcBef>
              <a:spcAft>
                <a:spcPct val="30000"/>
              </a:spcAft>
              <a:buClrTx/>
              <a:buSzTx/>
              <a:buFont typeface="Arial" panose="020B0604020202020204" pitchFamily="34" charset="0"/>
              <a:buChar char="•"/>
              <a:defRPr/>
            </a:pPr>
            <a:r>
              <a:rPr lang="zh-CN" sz="1600" b="0" i="0" u="none" strike="noStrike" cap="none" baseline="0" dirty="0">
                <a:solidFill>
                  <a:srgbClr val="FFFFFF"/>
                </a:solidFill>
                <a:effectLst/>
                <a:uFillTx/>
                <a:ea typeface="SimSun"/>
              </a:rPr>
              <a:t>胰腺癌</a:t>
            </a:r>
          </a:p>
          <a:p>
            <a:pPr marL="228600" marR="0" lvl="0" indent="-228600" algn="l" defTabSz="892175" rtl="0" eaLnBrk="0" fontAlgn="base" latinLnBrk="0" hangingPunct="0">
              <a:lnSpc>
                <a:spcPct val="100000"/>
              </a:lnSpc>
              <a:spcBef>
                <a:spcPct val="0"/>
              </a:spcBef>
              <a:spcAft>
                <a:spcPct val="30000"/>
              </a:spcAft>
              <a:buClrTx/>
              <a:buSzTx/>
              <a:buFont typeface="Arial" panose="020B0604020202020204" pitchFamily="34" charset="0"/>
              <a:buChar char="•"/>
              <a:defRPr/>
            </a:pPr>
            <a:r>
              <a:rPr lang="zh-CN" sz="1600" b="0" i="0" u="none" strike="noStrike" cap="none" baseline="0" dirty="0">
                <a:solidFill>
                  <a:srgbClr val="FFFFFF"/>
                </a:solidFill>
                <a:effectLst/>
                <a:uFillTx/>
                <a:ea typeface="SimSun"/>
              </a:rPr>
              <a:t>肉眼见完全切除</a:t>
            </a:r>
          </a:p>
          <a:p>
            <a:pPr marL="228600" marR="0" lvl="0" indent="-228600" algn="l" defTabSz="892175" rtl="0" eaLnBrk="0" fontAlgn="base" latinLnBrk="0" hangingPunct="0">
              <a:lnSpc>
                <a:spcPct val="100000"/>
              </a:lnSpc>
              <a:spcBef>
                <a:spcPct val="0"/>
              </a:spcBef>
              <a:spcAft>
                <a:spcPct val="30000"/>
              </a:spcAft>
              <a:buClrTx/>
              <a:buSzTx/>
              <a:buFont typeface="Arial" panose="020B0604020202020204" pitchFamily="34" charset="0"/>
              <a:buChar char="•"/>
              <a:defRPr/>
            </a:pPr>
            <a:r>
              <a:rPr lang="zh-CN" sz="1600" b="0" i="0" u="none" strike="noStrike" cap="none" baseline="0" dirty="0">
                <a:solidFill>
                  <a:srgbClr val="FFFFFF"/>
                </a:solidFill>
                <a:effectLst/>
                <a:uFillTx/>
                <a:ea typeface="SimSun"/>
              </a:rPr>
              <a:t>既往未接受过新辅助治疗、放射治疗或全身治疗</a:t>
            </a:r>
          </a:p>
          <a:p>
            <a:pPr marL="228600" marR="0" lvl="0" indent="-228600" algn="l" defTabSz="892175" rtl="0" eaLnBrk="0" fontAlgn="base" latinLnBrk="0" hangingPunct="0">
              <a:lnSpc>
                <a:spcPct val="100000"/>
              </a:lnSpc>
              <a:spcBef>
                <a:spcPct val="0"/>
              </a:spcBef>
              <a:spcAft>
                <a:spcPct val="30000"/>
              </a:spcAft>
              <a:buClrTx/>
              <a:buSzTx/>
              <a:buFont typeface="Arial" panose="020B0604020202020204" pitchFamily="34" charset="0"/>
              <a:buChar char="•"/>
              <a:defRPr/>
            </a:pPr>
            <a:r>
              <a:rPr lang="zh-CN" sz="1600" b="0" i="0" u="none" strike="noStrike" cap="none" baseline="0" dirty="0">
                <a:solidFill>
                  <a:srgbClr val="FFFFFF"/>
                </a:solidFill>
                <a:effectLst/>
                <a:uFillTx/>
                <a:ea typeface="SimSun"/>
              </a:rPr>
              <a:t>CA19-9 &lt; 100 u/mL</a:t>
            </a:r>
          </a:p>
          <a:p>
            <a:pPr marL="228600" marR="0" lvl="0" indent="-228600" algn="l" defTabSz="892175" rtl="0" eaLnBrk="0" fontAlgn="base" latinLnBrk="0" hangingPunct="0">
              <a:lnSpc>
                <a:spcPct val="100000"/>
              </a:lnSpc>
              <a:spcBef>
                <a:spcPct val="0"/>
              </a:spcBef>
              <a:spcAft>
                <a:spcPct val="30000"/>
              </a:spcAft>
              <a:buClrTx/>
              <a:buSzTx/>
              <a:buFont typeface="Arial" panose="020B0604020202020204" pitchFamily="34" charset="0"/>
              <a:buChar char="•"/>
              <a:defRPr/>
            </a:pPr>
            <a:r>
              <a:rPr lang="zh-CN" sz="1600" b="0" i="0" u="none" strike="noStrike" cap="none" baseline="0" dirty="0">
                <a:solidFill>
                  <a:srgbClr val="FFFFFF"/>
                </a:solidFill>
                <a:effectLst/>
                <a:uFillTx/>
                <a:ea typeface="SimSun"/>
              </a:rPr>
              <a:t>ECOG PS 0–1</a:t>
            </a:r>
          </a:p>
          <a:p>
            <a:pPr marL="0" marR="0" lvl="0" indent="0" algn="l" defTabSz="892175" rtl="0" eaLnBrk="0" fontAlgn="base" latinLnBrk="0" hangingPunct="0">
              <a:lnSpc>
                <a:spcPct val="100000"/>
              </a:lnSpc>
              <a:spcBef>
                <a:spcPct val="0"/>
              </a:spcBef>
              <a:spcAft>
                <a:spcPct val="30000"/>
              </a:spcAft>
              <a:buClrTx/>
              <a:buSzTx/>
              <a:buFontTx/>
              <a:buNone/>
              <a:defRPr/>
            </a:pPr>
            <a:r>
              <a:rPr lang="zh-CN" sz="1600" b="0" i="0" u="none" strike="noStrike" cap="none" baseline="0" dirty="0">
                <a:solidFill>
                  <a:srgbClr val="FFFFFF"/>
                </a:solidFill>
                <a:effectLst/>
                <a:uFillTx/>
                <a:ea typeface="SimSun"/>
              </a:rPr>
              <a:t>(n=866)</a:t>
            </a:r>
          </a:p>
        </p:txBody>
      </p:sp>
      <p:cxnSp>
        <p:nvCxnSpPr>
          <p:cNvPr id="19" name="AutoShape 16"/>
          <p:cNvCxnSpPr>
            <a:cxnSpLocks noChangeShapeType="1"/>
            <a:stCxn id="9" idx="4"/>
            <a:endCxn id="22" idx="1"/>
          </p:cNvCxnSpPr>
          <p:nvPr/>
        </p:nvCxnSpPr>
        <p:spPr bwMode="auto">
          <a:xfrm rot="16200000" flipH="1">
            <a:off x="3169177" y="4439206"/>
            <a:ext cx="832787" cy="291797"/>
          </a:xfrm>
          <a:prstGeom prst="bentConnector2">
            <a:avLst/>
          </a:prstGeom>
          <a:noFill/>
          <a:ln w="57150">
            <a:solidFill>
              <a:schemeClr val="bg2">
                <a:lumMod val="60000"/>
                <a:lumOff val="40000"/>
              </a:schemeClr>
            </a:solidFill>
            <a:round/>
            <a:tailEnd type="triangle" w="med" len="med"/>
          </a:ln>
        </p:spPr>
      </p:cxnSp>
      <p:sp>
        <p:nvSpPr>
          <p:cNvPr id="20" name="AutoShape 12"/>
          <p:cNvSpPr>
            <a:spLocks noChangeArrowheads="1"/>
          </p:cNvSpPr>
          <p:nvPr/>
        </p:nvSpPr>
        <p:spPr bwMode="auto">
          <a:xfrm>
            <a:off x="7932415" y="4737180"/>
            <a:ext cx="1094447" cy="528638"/>
          </a:xfrm>
          <a:prstGeom prst="rect">
            <a:avLst/>
          </a:prstGeom>
          <a:solidFill>
            <a:schemeClr val="tx1"/>
          </a:solidFill>
          <a:ln w="9525" algn="ctr">
            <a:noFill/>
            <a:rou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defRPr/>
            </a:pPr>
            <a:r>
              <a:rPr lang="zh-CN" sz="1800" b="1" i="0" u="none" strike="noStrike" cap="none" baseline="0">
                <a:solidFill>
                  <a:srgbClr val="FFFFFF"/>
                </a:solidFill>
                <a:effectLst/>
                <a:uFillTx/>
                <a:ea typeface="SimSun"/>
              </a:rPr>
              <a:t>PD/</a:t>
            </a:r>
          </a:p>
          <a:p>
            <a:pPr marL="0" marR="0" lvl="0" indent="0" algn="ctr" defTabSz="892175" rtl="0" eaLnBrk="0" fontAlgn="base" latinLnBrk="0" hangingPunct="0">
              <a:lnSpc>
                <a:spcPct val="100000"/>
              </a:lnSpc>
              <a:spcBef>
                <a:spcPct val="0"/>
              </a:spcBef>
              <a:spcAft>
                <a:spcPct val="0"/>
              </a:spcAft>
              <a:buClrTx/>
              <a:buSzTx/>
              <a:buFontTx/>
              <a:buNone/>
              <a:defRPr/>
            </a:pPr>
            <a:r>
              <a:rPr lang="zh-CN" sz="1800" b="1" i="0" u="none" strike="noStrike" cap="none" baseline="0">
                <a:solidFill>
                  <a:srgbClr val="FFFFFF"/>
                </a:solidFill>
                <a:effectLst/>
                <a:uFillTx/>
                <a:ea typeface="SimSun"/>
              </a:rPr>
              <a:t>毒性</a:t>
            </a:r>
          </a:p>
        </p:txBody>
      </p:sp>
      <p:cxnSp>
        <p:nvCxnSpPr>
          <p:cNvPr id="21" name="AutoShape 20"/>
          <p:cNvCxnSpPr>
            <a:cxnSpLocks noChangeShapeType="1"/>
            <a:stCxn id="22" idx="3"/>
            <a:endCxn id="20" idx="1"/>
          </p:cNvCxnSpPr>
          <p:nvPr/>
        </p:nvCxnSpPr>
        <p:spPr bwMode="auto">
          <a:xfrm>
            <a:off x="7611978" y="5001499"/>
            <a:ext cx="320437" cy="0"/>
          </a:xfrm>
          <a:prstGeom prst="straightConnector1">
            <a:avLst/>
          </a:prstGeom>
          <a:noFill/>
          <a:ln w="57150">
            <a:solidFill>
              <a:schemeClr val="bg2">
                <a:lumMod val="60000"/>
                <a:lumOff val="40000"/>
              </a:schemeClr>
            </a:solidFill>
            <a:prstDash val="sysDot"/>
            <a:round/>
            <a:tailEnd type="triangle" w="med" len="med"/>
          </a:ln>
        </p:spPr>
      </p:cxnSp>
      <p:sp>
        <p:nvSpPr>
          <p:cNvPr id="22" name="AutoShape 12"/>
          <p:cNvSpPr>
            <a:spLocks noChangeArrowheads="1"/>
          </p:cNvSpPr>
          <p:nvPr/>
        </p:nvSpPr>
        <p:spPr bwMode="auto">
          <a:xfrm>
            <a:off x="3731469" y="4591131"/>
            <a:ext cx="3880509" cy="820736"/>
          </a:xfrm>
          <a:prstGeom prst="rect">
            <a:avLst/>
          </a:prstGeom>
          <a:solidFill>
            <a:schemeClr val="accent2"/>
          </a:solidFill>
          <a:ln w="9525" algn="ctr">
            <a:noFill/>
            <a:rou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defRPr/>
            </a:pPr>
            <a:r>
              <a:rPr lang="zh-CN" sz="1800" b="0" i="0" u="none" strike="noStrike" cap="none" baseline="0">
                <a:solidFill>
                  <a:srgbClr val="4D4D4D"/>
                </a:solidFill>
                <a:effectLst/>
                <a:uFillTx/>
                <a:ea typeface="SimSun"/>
              </a:rPr>
              <a:t>吉西他滨 1000 mg/m</a:t>
            </a:r>
            <a:r>
              <a:rPr lang="zh-CN" sz="1800" b="0" i="0" u="none" strike="noStrike" cap="none" baseline="30000">
                <a:solidFill>
                  <a:srgbClr val="4D4D4D"/>
                </a:solidFill>
                <a:effectLst/>
                <a:uFillTx/>
                <a:ea typeface="SimSun"/>
              </a:rPr>
              <a:t>2</a:t>
            </a:r>
            <a:r>
              <a:rPr lang="zh-CN" sz="1800" b="0" i="0" u="none" strike="noStrike" cap="none" baseline="0">
                <a:solidFill>
                  <a:srgbClr val="4D4D4D"/>
                </a:solidFill>
                <a:effectLst/>
                <a:uFillTx/>
                <a:ea typeface="SimSun"/>
              </a:rPr>
              <a:t> </a:t>
            </a:r>
            <a:r>
              <a:rPr sz="1800"/>
              <a:t/>
            </a:r>
            <a:br>
              <a:rPr sz="1800"/>
            </a:br>
            <a:r>
              <a:rPr lang="zh-CN" sz="1800" b="0" i="0" u="none" strike="noStrike" cap="none" baseline="0">
                <a:solidFill>
                  <a:srgbClr val="4D4D4D"/>
                </a:solidFill>
                <a:effectLst/>
                <a:uFillTx/>
                <a:ea typeface="SimSun"/>
              </a:rPr>
              <a:t>qw，4 周中前 3 周给药，</a:t>
            </a:r>
            <a:r>
              <a:rPr sz="1800"/>
              <a:t/>
            </a:r>
            <a:br>
              <a:rPr sz="1800"/>
            </a:br>
            <a:r>
              <a:rPr lang="zh-CN" sz="1800" b="0" i="0" u="none" strike="noStrike" cap="none" baseline="0">
                <a:solidFill>
                  <a:srgbClr val="4D4D4D"/>
                </a:solidFill>
                <a:effectLst/>
                <a:uFillTx/>
                <a:ea typeface="SimSun"/>
              </a:rPr>
              <a:t>共 6 个疗程* (n=423)</a:t>
            </a:r>
          </a:p>
        </p:txBody>
      </p:sp>
    </p:spTree>
    <p:custDataLst>
      <p:tags r:id="rId1"/>
    </p:custDataLst>
    <p:extLst>
      <p:ext uri="{BB962C8B-B14F-4D97-AF65-F5344CB8AC3E}">
        <p14:creationId xmlns:p14="http://schemas.microsoft.com/office/powerpoint/2010/main" val="245399089"/>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zh-CN" sz="1800" b="1" i="0" u="none" strike="noStrike" cap="none" baseline="0">
                <a:solidFill>
                  <a:srgbClr val="043882"/>
                </a:solidFill>
                <a:effectLst/>
                <a:uFillTx/>
                <a:ea typeface="SimSun"/>
              </a:rPr>
              <a:t>O-001：一项评估纳米白蛋白结合型紫杉醇 + 吉西他滨 (nab-P/Gem) 辅助疗法对比吉西他滨 (Gem) 用于手术切除胰腺腺癌 (APACT) 的国际、随机、开放性、III 期试验：初步分析和生活质量结果 – Reni M 等人</a:t>
            </a:r>
          </a:p>
        </p:txBody>
      </p:sp>
      <p:sp>
        <p:nvSpPr>
          <p:cNvPr id="5123" name="Rectangle 3"/>
          <p:cNvSpPr>
            <a:spLocks noGrp="1" noChangeArrowheads="1"/>
          </p:cNvSpPr>
          <p:nvPr>
            <p:ph idx="1"/>
          </p:nvPr>
        </p:nvSpPr>
        <p:spPr/>
        <p:txBody>
          <a:bodyPr/>
          <a:lstStyle/>
          <a:p>
            <a:pPr marL="0" indent="0">
              <a:buNone/>
            </a:pPr>
            <a:r>
              <a:rPr lang="zh-CN" sz="1600" b="1" i="0" u="none" strike="noStrike" cap="none" baseline="0">
                <a:solidFill>
                  <a:srgbClr val="4D4D4D"/>
                </a:solidFill>
                <a:effectLst/>
                <a:uFillTx/>
                <a:ea typeface="SimSun"/>
              </a:rPr>
              <a:t>关键结果</a:t>
            </a:r>
          </a:p>
          <a:p>
            <a:r>
              <a:rPr lang="zh-CN" sz="1600" b="0" i="0" u="none" strike="noStrike" cap="none" baseline="0">
                <a:solidFill>
                  <a:srgbClr val="4D4D4D"/>
                </a:solidFill>
                <a:effectLst/>
                <a:uFillTx/>
                <a:ea typeface="SimSun"/>
              </a:rPr>
              <a:t>虽然纳米白蛋白结合型紫杉醇 + 吉西他滨疗法的 HRQoL 开始时变差，但随着时间的推移，未观察到有意义的差异，两组之间的 HRQoL 相似</a:t>
            </a:r>
          </a:p>
          <a:p>
            <a:pPr marL="0" indent="0">
              <a:spcBef>
                <a:spcPts val="25800"/>
              </a:spcBef>
              <a:buNone/>
            </a:pPr>
            <a:r>
              <a:rPr lang="zh-CN" sz="1600" b="1" i="0" u="none" strike="noStrike" cap="none" baseline="0">
                <a:solidFill>
                  <a:srgbClr val="4D4D4D"/>
                </a:solidFill>
                <a:effectLst/>
                <a:uFillTx/>
                <a:ea typeface="SimSun"/>
              </a:rPr>
              <a:t>结论</a:t>
            </a:r>
          </a:p>
          <a:p>
            <a:r>
              <a:rPr lang="zh-CN" sz="1600" b="1" i="0" u="none" strike="noStrike" cap="none" baseline="0">
                <a:solidFill>
                  <a:srgbClr val="4D4D4D"/>
                </a:solidFill>
                <a:effectLst/>
                <a:uFillTx/>
                <a:ea typeface="SimSun"/>
              </a:rPr>
              <a:t>在胰腺癌患者中，纳米白蛋白结合型紫杉醇 + 吉西他滨联用疗法不会影响 HRQoL，与单独使用吉西他滨相当</a:t>
            </a:r>
          </a:p>
          <a:p>
            <a:pPr marL="0" indent="0">
              <a:buNone/>
            </a:pPr>
            <a:endParaRPr lang="en-GB" smtClean="0"/>
          </a:p>
          <a:p>
            <a:pPr marL="0" indent="0">
              <a:buNone/>
            </a:pPr>
            <a:endParaRPr lang="en-GB" smtClean="0"/>
          </a:p>
        </p:txBody>
      </p:sp>
      <p:sp>
        <p:nvSpPr>
          <p:cNvPr id="15" name="Text Placeholder 14"/>
          <p:cNvSpPr>
            <a:spLocks noGrp="1"/>
          </p:cNvSpPr>
          <p:nvPr>
            <p:ph type="body" sz="quarter" idx="11"/>
          </p:nvPr>
        </p:nvSpPr>
        <p:spPr>
          <a:xfrm>
            <a:off x="4495800" y="6096000"/>
            <a:ext cx="4283075" cy="487363"/>
          </a:xfrm>
        </p:spPr>
        <p:txBody>
          <a:bodyPr/>
          <a:lstStyle/>
          <a:p>
            <a:r>
              <a:rPr lang="zh-CN" sz="1200" b="0" i="0" u="none" strike="noStrike" cap="none" baseline="0">
                <a:solidFill>
                  <a:srgbClr val="4D4D4D"/>
                </a:solidFill>
                <a:effectLst/>
                <a:uFillTx/>
                <a:ea typeface="SimSun"/>
              </a:rPr>
              <a:t>Reni M, et al. Ann Oncol 2019;30(suppl):abstr O-001</a:t>
            </a:r>
          </a:p>
        </p:txBody>
      </p:sp>
      <p:sp>
        <p:nvSpPr>
          <p:cNvPr id="7" name="TextBox 6">
            <a:extLst>
              <a:ext uri="{FF2B5EF4-FFF2-40B4-BE49-F238E27FC236}">
                <a16:creationId xmlns:a16="http://schemas.microsoft.com/office/drawing/2014/main" id="{CC1A02D6-73C3-48E0-A791-37526DCDD9A0}"/>
              </a:ext>
            </a:extLst>
          </p:cNvPr>
          <p:cNvSpPr txBox="1"/>
          <p:nvPr/>
        </p:nvSpPr>
        <p:spPr>
          <a:xfrm>
            <a:off x="2309956" y="2156666"/>
            <a:ext cx="4532749" cy="335615"/>
          </a:xfrm>
          <a:prstGeom prst="rect">
            <a:avLst/>
          </a:prstGeom>
          <a:noFill/>
        </p:spPr>
        <p:txBody>
          <a:bodyPr wrap="square" rtlCol="0">
            <a:spAutoFit/>
          </a:bodyPr>
          <a:lstStyle/>
          <a:p>
            <a:pPr algn="ctr"/>
            <a:r>
              <a:rPr lang="zh-CN" sz="1600" b="1" i="0" u="none" strike="noStrike" cap="none" baseline="0">
                <a:solidFill>
                  <a:srgbClr val="4D4D4D"/>
                </a:solidFill>
                <a:effectLst/>
                <a:uFillTx/>
                <a:ea typeface="SimSun"/>
              </a:rPr>
              <a:t>整体健康状态/QoL (EORTC QLQ-C30)</a:t>
            </a:r>
          </a:p>
        </p:txBody>
      </p:sp>
      <p:grpSp>
        <p:nvGrpSpPr>
          <p:cNvPr id="8" name="Group 7">
            <a:extLst>
              <a:ext uri="{FF2B5EF4-FFF2-40B4-BE49-F238E27FC236}">
                <a16:creationId xmlns:a16="http://schemas.microsoft.com/office/drawing/2014/main" id="{DEE717D0-3CC4-4FC2-A299-F0C99A8891A8}"/>
              </a:ext>
            </a:extLst>
          </p:cNvPr>
          <p:cNvGrpSpPr/>
          <p:nvPr/>
        </p:nvGrpSpPr>
        <p:grpSpPr>
          <a:xfrm>
            <a:off x="988445" y="2506255"/>
            <a:ext cx="7157989" cy="2779281"/>
            <a:chOff x="1053097" y="1993402"/>
            <a:chExt cx="7157989" cy="2779281"/>
          </a:xfrm>
        </p:grpSpPr>
        <p:sp>
          <p:nvSpPr>
            <p:cNvPr id="9" name="Text Box 62">
              <a:extLst>
                <a:ext uri="{FF2B5EF4-FFF2-40B4-BE49-F238E27FC236}">
                  <a16:creationId xmlns:a16="http://schemas.microsoft.com/office/drawing/2014/main" id="{48BBD233-BE25-4BB0-B2FC-FA2C257ABE41}"/>
                </a:ext>
              </a:extLst>
            </p:cNvPr>
            <p:cNvSpPr txBox="1">
              <a:spLocks noChangeArrowheads="1"/>
            </p:cNvSpPr>
            <p:nvPr/>
          </p:nvSpPr>
          <p:spPr bwMode="auto">
            <a:xfrm rot="16200000">
              <a:off x="826239" y="3025499"/>
              <a:ext cx="1699052" cy="2745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zh-CN" sz="1200" b="0" i="0" u="none" strike="noStrike" cap="none" baseline="0">
                  <a:solidFill>
                    <a:srgbClr val="4D4D4D"/>
                  </a:solidFill>
                  <a:effectLst/>
                  <a:uFillTx/>
                  <a:ea typeface="SimSun"/>
                </a:rPr>
                <a:t>平均预测得分 (95%CI)</a:t>
              </a:r>
            </a:p>
          </p:txBody>
        </p:sp>
        <p:sp>
          <p:nvSpPr>
            <p:cNvPr id="10" name="Text Box 103">
              <a:extLst>
                <a:ext uri="{FF2B5EF4-FFF2-40B4-BE49-F238E27FC236}">
                  <a16:creationId xmlns:a16="http://schemas.microsoft.com/office/drawing/2014/main" id="{D3FAA4B2-9918-47C3-9204-FD2E680408CD}"/>
                </a:ext>
              </a:extLst>
            </p:cNvPr>
            <p:cNvSpPr txBox="1">
              <a:spLocks noChangeArrowheads="1"/>
            </p:cNvSpPr>
            <p:nvPr/>
          </p:nvSpPr>
          <p:spPr bwMode="auto">
            <a:xfrm>
              <a:off x="4354376" y="4495685"/>
              <a:ext cx="1556034" cy="2745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zh-CN" sz="1200" b="0" i="0" u="none" strike="noStrike" cap="none" baseline="0" dirty="0">
                  <a:solidFill>
                    <a:srgbClr val="4D4D4D"/>
                  </a:solidFill>
                  <a:effectLst/>
                  <a:uFillTx/>
                  <a:ea typeface="SimSun"/>
                </a:rPr>
                <a:t>自随机化以来的周数</a:t>
              </a:r>
            </a:p>
          </p:txBody>
        </p:sp>
        <p:sp>
          <p:nvSpPr>
            <p:cNvPr id="12" name="Text Box 106">
              <a:extLst>
                <a:ext uri="{FF2B5EF4-FFF2-40B4-BE49-F238E27FC236}">
                  <a16:creationId xmlns:a16="http://schemas.microsoft.com/office/drawing/2014/main" id="{5CCEF570-257F-452E-B649-08ACD6A575B4}"/>
                </a:ext>
              </a:extLst>
            </p:cNvPr>
            <p:cNvSpPr txBox="1">
              <a:spLocks noChangeArrowheads="1"/>
            </p:cNvSpPr>
            <p:nvPr/>
          </p:nvSpPr>
          <p:spPr bwMode="auto">
            <a:xfrm>
              <a:off x="1794019" y="3262771"/>
              <a:ext cx="351506" cy="2745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nchorCtr="0">
              <a:spAutoFit/>
            </a:bodyPr>
            <a:lstStyle/>
            <a:p>
              <a:pPr algn="r"/>
              <a:r>
                <a:rPr lang="zh-CN" sz="1200" b="0" i="0" u="none" strike="noStrike" cap="none" baseline="0">
                  <a:solidFill>
                    <a:srgbClr val="4D4D4D"/>
                  </a:solidFill>
                  <a:effectLst/>
                  <a:uFillTx/>
                  <a:ea typeface="SimSun"/>
                </a:rPr>
                <a:t>40</a:t>
              </a:r>
            </a:p>
          </p:txBody>
        </p:sp>
        <p:sp>
          <p:nvSpPr>
            <p:cNvPr id="16" name="Text Box 108">
              <a:extLst>
                <a:ext uri="{FF2B5EF4-FFF2-40B4-BE49-F238E27FC236}">
                  <a16:creationId xmlns:a16="http://schemas.microsoft.com/office/drawing/2014/main" id="{96895672-56C3-454C-9281-B7D2EAF06963}"/>
                </a:ext>
              </a:extLst>
            </p:cNvPr>
            <p:cNvSpPr txBox="1">
              <a:spLocks noChangeArrowheads="1"/>
            </p:cNvSpPr>
            <p:nvPr/>
          </p:nvSpPr>
          <p:spPr bwMode="auto">
            <a:xfrm>
              <a:off x="1794019" y="2860101"/>
              <a:ext cx="351506" cy="2745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nchorCtr="0">
              <a:spAutoFit/>
            </a:bodyPr>
            <a:lstStyle/>
            <a:p>
              <a:pPr algn="r"/>
              <a:r>
                <a:rPr lang="zh-CN" sz="1200" b="0" i="0" u="none" strike="noStrike" cap="none" baseline="0">
                  <a:solidFill>
                    <a:srgbClr val="4D4D4D"/>
                  </a:solidFill>
                  <a:effectLst/>
                  <a:uFillTx/>
                  <a:ea typeface="SimSun"/>
                </a:rPr>
                <a:t>60</a:t>
              </a:r>
            </a:p>
          </p:txBody>
        </p:sp>
        <p:sp>
          <p:nvSpPr>
            <p:cNvPr id="18" name="Text Box 110">
              <a:extLst>
                <a:ext uri="{FF2B5EF4-FFF2-40B4-BE49-F238E27FC236}">
                  <a16:creationId xmlns:a16="http://schemas.microsoft.com/office/drawing/2014/main" id="{320E2B47-D177-4882-AD7B-5AAAC9FAE818}"/>
                </a:ext>
              </a:extLst>
            </p:cNvPr>
            <p:cNvSpPr txBox="1">
              <a:spLocks noChangeArrowheads="1"/>
            </p:cNvSpPr>
            <p:nvPr/>
          </p:nvSpPr>
          <p:spPr bwMode="auto">
            <a:xfrm>
              <a:off x="1794019" y="2431422"/>
              <a:ext cx="351506" cy="2745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nchorCtr="0">
              <a:spAutoFit/>
            </a:bodyPr>
            <a:lstStyle/>
            <a:p>
              <a:pPr algn="r"/>
              <a:r>
                <a:rPr lang="zh-CN" sz="1200" b="0" i="0" u="none" strike="noStrike" cap="none" baseline="0">
                  <a:solidFill>
                    <a:srgbClr val="4D4D4D"/>
                  </a:solidFill>
                  <a:effectLst/>
                  <a:uFillTx/>
                  <a:ea typeface="SimSun"/>
                </a:rPr>
                <a:t>80</a:t>
              </a:r>
            </a:p>
          </p:txBody>
        </p:sp>
        <p:sp>
          <p:nvSpPr>
            <p:cNvPr id="20" name="Text Box 112">
              <a:extLst>
                <a:ext uri="{FF2B5EF4-FFF2-40B4-BE49-F238E27FC236}">
                  <a16:creationId xmlns:a16="http://schemas.microsoft.com/office/drawing/2014/main" id="{246E5466-524F-4EA4-BB73-2F3C5ACF9BA9}"/>
                </a:ext>
              </a:extLst>
            </p:cNvPr>
            <p:cNvSpPr txBox="1">
              <a:spLocks noChangeArrowheads="1"/>
            </p:cNvSpPr>
            <p:nvPr/>
          </p:nvSpPr>
          <p:spPr bwMode="auto">
            <a:xfrm>
              <a:off x="1709802" y="2049128"/>
              <a:ext cx="435728" cy="2745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nchorCtr="0">
              <a:spAutoFit/>
            </a:bodyPr>
            <a:lstStyle/>
            <a:p>
              <a:pPr algn="r"/>
              <a:r>
                <a:rPr lang="zh-CN" sz="1200" b="0" i="0" u="none" strike="noStrike" cap="none" baseline="0">
                  <a:solidFill>
                    <a:srgbClr val="4D4D4D"/>
                  </a:solidFill>
                  <a:effectLst/>
                  <a:uFillTx/>
                  <a:ea typeface="SimSun"/>
                </a:rPr>
                <a:t>100</a:t>
              </a:r>
            </a:p>
          </p:txBody>
        </p:sp>
        <p:sp>
          <p:nvSpPr>
            <p:cNvPr id="21" name="Text Box 113">
              <a:extLst>
                <a:ext uri="{FF2B5EF4-FFF2-40B4-BE49-F238E27FC236}">
                  <a16:creationId xmlns:a16="http://schemas.microsoft.com/office/drawing/2014/main" id="{417E7ABF-D4BD-499D-8E80-3E5904964F85}"/>
                </a:ext>
              </a:extLst>
            </p:cNvPr>
            <p:cNvSpPr txBox="1">
              <a:spLocks noChangeArrowheads="1"/>
            </p:cNvSpPr>
            <p:nvPr/>
          </p:nvSpPr>
          <p:spPr bwMode="auto">
            <a:xfrm>
              <a:off x="1794019" y="3663840"/>
              <a:ext cx="351506" cy="2745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nchorCtr="0">
              <a:spAutoFit/>
            </a:bodyPr>
            <a:lstStyle/>
            <a:p>
              <a:pPr algn="r"/>
              <a:r>
                <a:rPr lang="zh-CN" sz="1200" b="0" i="0" u="none" strike="noStrike" cap="none" baseline="0">
                  <a:solidFill>
                    <a:srgbClr val="4D4D4D"/>
                  </a:solidFill>
                  <a:effectLst/>
                  <a:uFillTx/>
                  <a:ea typeface="SimSun"/>
                </a:rPr>
                <a:t>20</a:t>
              </a:r>
            </a:p>
          </p:txBody>
        </p:sp>
        <p:sp>
          <p:nvSpPr>
            <p:cNvPr id="23" name="Text Box 115">
              <a:extLst>
                <a:ext uri="{FF2B5EF4-FFF2-40B4-BE49-F238E27FC236}">
                  <a16:creationId xmlns:a16="http://schemas.microsoft.com/office/drawing/2014/main" id="{F68DF079-1BDB-4944-BB1C-7993430588F9}"/>
                </a:ext>
              </a:extLst>
            </p:cNvPr>
            <p:cNvSpPr txBox="1">
              <a:spLocks noChangeArrowheads="1"/>
            </p:cNvSpPr>
            <p:nvPr/>
          </p:nvSpPr>
          <p:spPr bwMode="auto">
            <a:xfrm>
              <a:off x="1895233" y="4094268"/>
              <a:ext cx="267285" cy="2745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nchorCtr="0">
              <a:spAutoFit/>
            </a:bodyPr>
            <a:lstStyle/>
            <a:p>
              <a:pPr algn="r"/>
              <a:r>
                <a:rPr lang="zh-CN" sz="1200" b="0" i="0" u="none" strike="noStrike" cap="none" baseline="0">
                  <a:solidFill>
                    <a:srgbClr val="4D4D4D"/>
                  </a:solidFill>
                  <a:effectLst/>
                  <a:uFillTx/>
                  <a:ea typeface="SimSun"/>
                </a:rPr>
                <a:t>0</a:t>
              </a:r>
            </a:p>
          </p:txBody>
        </p:sp>
        <p:sp>
          <p:nvSpPr>
            <p:cNvPr id="24" name="Freeform 144">
              <a:extLst>
                <a:ext uri="{FF2B5EF4-FFF2-40B4-BE49-F238E27FC236}">
                  <a16:creationId xmlns:a16="http://schemas.microsoft.com/office/drawing/2014/main" id="{6F7AEFD1-FD79-4C81-A00D-78E0F45DAC3E}"/>
                </a:ext>
              </a:extLst>
            </p:cNvPr>
            <p:cNvSpPr/>
            <p:nvPr/>
          </p:nvSpPr>
          <p:spPr bwMode="auto">
            <a:xfrm>
              <a:off x="2246393" y="2171301"/>
              <a:ext cx="5753708" cy="2048872"/>
            </a:xfrm>
            <a:custGeom>
              <a:avLst/>
              <a:gdLst>
                <a:gd name="T0" fmla="*/ 0 w 423"/>
                <a:gd name="T1" fmla="*/ 0 h 261"/>
                <a:gd name="T2" fmla="*/ 0 w 423"/>
                <a:gd name="T3" fmla="*/ 261 h 261"/>
                <a:gd name="T4" fmla="*/ 423 w 423"/>
                <a:gd name="T5" fmla="*/ 261 h 261"/>
              </a:gdLst>
              <a:ahLst/>
              <a:cxnLst>
                <a:cxn ang="0">
                  <a:pos x="T0" y="T1"/>
                </a:cxn>
                <a:cxn ang="0">
                  <a:pos x="T2" y="T3"/>
                </a:cxn>
                <a:cxn ang="0">
                  <a:pos x="T4" y="T5"/>
                </a:cxn>
              </a:cxnLst>
              <a:rect l="0" t="0" r="r" b="b"/>
              <a:pathLst>
                <a:path w="422" h="261">
                  <a:moveTo>
                    <a:pt x="0" y="0"/>
                  </a:moveTo>
                  <a:lnTo>
                    <a:pt x="0" y="261"/>
                  </a:lnTo>
                  <a:lnTo>
                    <a:pt x="423" y="261"/>
                  </a:lnTo>
                </a:path>
              </a:pathLst>
            </a:custGeom>
            <a:noFill/>
            <a:ln w="15875">
              <a:solidFill>
                <a:srgbClr val="4D4D4D"/>
              </a:solidFill>
              <a:round/>
            </a:ln>
            <a:extLst>
              <a:ext uri="{909E8E84-426E-40DD-AFC4-6F175D3DCCD1}">
                <a14:hiddenFill xmlns:a14="http://schemas.microsoft.com/office/drawing/2010/main">
                  <a:noFill/>
                </a14:hiddenFill>
              </a:ext>
            </a:extLst>
          </p:spPr>
          <p:txBody>
            <a:bodyPr/>
            <a:lstStyle/>
            <a:p>
              <a:endParaRPr lang="en-GB" sz="1200">
                <a:solidFill>
                  <a:srgbClr val="4D4D4D"/>
                </a:solidFill>
                <a:latin typeface="Arial" panose="020B0604020202020204" pitchFamily="34" charset="0"/>
                <a:cs typeface="Arial" panose="020B0604020202020204" pitchFamily="34" charset="0"/>
              </a:endParaRPr>
            </a:p>
          </p:txBody>
        </p:sp>
        <p:sp>
          <p:nvSpPr>
            <p:cNvPr id="25" name="Line 145">
              <a:extLst>
                <a:ext uri="{FF2B5EF4-FFF2-40B4-BE49-F238E27FC236}">
                  <a16:creationId xmlns:a16="http://schemas.microsoft.com/office/drawing/2014/main" id="{2C3EC72D-501B-4BBD-B1E7-A191DC8C3170}"/>
                </a:ext>
              </a:extLst>
            </p:cNvPr>
            <p:cNvSpPr>
              <a:spLocks noChangeShapeType="1"/>
            </p:cNvSpPr>
            <p:nvPr/>
          </p:nvSpPr>
          <p:spPr bwMode="auto">
            <a:xfrm>
              <a:off x="2159888" y="2174724"/>
              <a:ext cx="90000" cy="0"/>
            </a:xfrm>
            <a:prstGeom prst="line">
              <a:avLst/>
            </a:prstGeom>
            <a:noFill/>
            <a:ln w="15875">
              <a:solidFill>
                <a:srgbClr val="4D4D4D"/>
              </a:solidFill>
              <a:round/>
            </a:ln>
            <a:extLst>
              <a:ext uri="{909E8E84-426E-40DD-AFC4-6F175D3DCCD1}">
                <a14:hiddenFill xmlns:a14="http://schemas.microsoft.com/office/drawing/2010/main">
                  <a:noFill/>
                </a14:hiddenFill>
              </a:ext>
            </a:extLst>
          </p:spPr>
          <p:txBody>
            <a:bodyPr/>
            <a:lstStyle/>
            <a:p>
              <a:endParaRPr lang="en-GB" sz="1200">
                <a:solidFill>
                  <a:srgbClr val="4D4D4D"/>
                </a:solidFill>
                <a:latin typeface="Arial" panose="020B0604020202020204" pitchFamily="34" charset="0"/>
                <a:cs typeface="Arial" panose="020B0604020202020204" pitchFamily="34" charset="0"/>
              </a:endParaRPr>
            </a:p>
          </p:txBody>
        </p:sp>
        <p:sp>
          <p:nvSpPr>
            <p:cNvPr id="26" name="Line 146">
              <a:extLst>
                <a:ext uri="{FF2B5EF4-FFF2-40B4-BE49-F238E27FC236}">
                  <a16:creationId xmlns:a16="http://schemas.microsoft.com/office/drawing/2014/main" id="{2956B54C-6102-4223-AF04-74B6A3911962}"/>
                </a:ext>
              </a:extLst>
            </p:cNvPr>
            <p:cNvSpPr>
              <a:spLocks noChangeShapeType="1"/>
            </p:cNvSpPr>
            <p:nvPr/>
          </p:nvSpPr>
          <p:spPr bwMode="auto">
            <a:xfrm>
              <a:off x="2159888" y="2370306"/>
              <a:ext cx="90000" cy="0"/>
            </a:xfrm>
            <a:prstGeom prst="line">
              <a:avLst/>
            </a:prstGeom>
            <a:noFill/>
            <a:ln w="15875">
              <a:solidFill>
                <a:srgbClr val="4D4D4D"/>
              </a:solidFill>
              <a:round/>
            </a:ln>
            <a:extLst>
              <a:ext uri="{909E8E84-426E-40DD-AFC4-6F175D3DCCD1}">
                <a14:hiddenFill xmlns:a14="http://schemas.microsoft.com/office/drawing/2010/main">
                  <a:noFill/>
                </a14:hiddenFill>
              </a:ext>
            </a:extLst>
          </p:spPr>
          <p:txBody>
            <a:bodyPr/>
            <a:lstStyle/>
            <a:p>
              <a:endParaRPr lang="en-GB" sz="1200">
                <a:solidFill>
                  <a:srgbClr val="4D4D4D"/>
                </a:solidFill>
                <a:latin typeface="Arial" panose="020B0604020202020204" pitchFamily="34" charset="0"/>
                <a:cs typeface="Arial" panose="020B0604020202020204" pitchFamily="34" charset="0"/>
              </a:endParaRPr>
            </a:p>
          </p:txBody>
        </p:sp>
        <p:sp>
          <p:nvSpPr>
            <p:cNvPr id="27" name="Line 147">
              <a:extLst>
                <a:ext uri="{FF2B5EF4-FFF2-40B4-BE49-F238E27FC236}">
                  <a16:creationId xmlns:a16="http://schemas.microsoft.com/office/drawing/2014/main" id="{C85D706E-116B-4E31-A6E2-2738942A45AA}"/>
                </a:ext>
              </a:extLst>
            </p:cNvPr>
            <p:cNvSpPr>
              <a:spLocks noChangeShapeType="1"/>
            </p:cNvSpPr>
            <p:nvPr/>
          </p:nvSpPr>
          <p:spPr bwMode="auto">
            <a:xfrm>
              <a:off x="2159888" y="2566557"/>
              <a:ext cx="90000" cy="0"/>
            </a:xfrm>
            <a:prstGeom prst="line">
              <a:avLst/>
            </a:prstGeom>
            <a:noFill/>
            <a:ln w="15875">
              <a:solidFill>
                <a:srgbClr val="4D4D4D"/>
              </a:solidFill>
              <a:round/>
            </a:ln>
            <a:extLst>
              <a:ext uri="{909E8E84-426E-40DD-AFC4-6F175D3DCCD1}">
                <a14:hiddenFill xmlns:a14="http://schemas.microsoft.com/office/drawing/2010/main">
                  <a:noFill/>
                </a14:hiddenFill>
              </a:ext>
            </a:extLst>
          </p:spPr>
          <p:txBody>
            <a:bodyPr/>
            <a:lstStyle/>
            <a:p>
              <a:endParaRPr lang="en-GB" sz="1200">
                <a:solidFill>
                  <a:srgbClr val="4D4D4D"/>
                </a:solidFill>
                <a:latin typeface="Arial" panose="020B0604020202020204" pitchFamily="34" charset="0"/>
                <a:cs typeface="Arial" panose="020B0604020202020204" pitchFamily="34" charset="0"/>
              </a:endParaRPr>
            </a:p>
          </p:txBody>
        </p:sp>
        <p:sp>
          <p:nvSpPr>
            <p:cNvPr id="28" name="Line 148">
              <a:extLst>
                <a:ext uri="{FF2B5EF4-FFF2-40B4-BE49-F238E27FC236}">
                  <a16:creationId xmlns:a16="http://schemas.microsoft.com/office/drawing/2014/main" id="{0B6D0346-923B-40EA-9971-9B3C25DB2FFF}"/>
                </a:ext>
              </a:extLst>
            </p:cNvPr>
            <p:cNvSpPr>
              <a:spLocks noChangeShapeType="1"/>
            </p:cNvSpPr>
            <p:nvPr/>
          </p:nvSpPr>
          <p:spPr bwMode="auto">
            <a:xfrm>
              <a:off x="2159888" y="2770660"/>
              <a:ext cx="90000" cy="0"/>
            </a:xfrm>
            <a:prstGeom prst="line">
              <a:avLst/>
            </a:prstGeom>
            <a:noFill/>
            <a:ln w="15875">
              <a:solidFill>
                <a:srgbClr val="4D4D4D"/>
              </a:solidFill>
              <a:round/>
            </a:ln>
            <a:extLst>
              <a:ext uri="{909E8E84-426E-40DD-AFC4-6F175D3DCCD1}">
                <a14:hiddenFill xmlns:a14="http://schemas.microsoft.com/office/drawing/2010/main">
                  <a:noFill/>
                </a14:hiddenFill>
              </a:ext>
            </a:extLst>
          </p:spPr>
          <p:txBody>
            <a:bodyPr/>
            <a:lstStyle/>
            <a:p>
              <a:endParaRPr lang="en-GB" sz="1200">
                <a:solidFill>
                  <a:srgbClr val="4D4D4D"/>
                </a:solidFill>
                <a:latin typeface="Arial" panose="020B0604020202020204" pitchFamily="34" charset="0"/>
                <a:cs typeface="Arial" panose="020B0604020202020204" pitchFamily="34" charset="0"/>
              </a:endParaRPr>
            </a:p>
          </p:txBody>
        </p:sp>
        <p:sp>
          <p:nvSpPr>
            <p:cNvPr id="29" name="Line 149">
              <a:extLst>
                <a:ext uri="{FF2B5EF4-FFF2-40B4-BE49-F238E27FC236}">
                  <a16:creationId xmlns:a16="http://schemas.microsoft.com/office/drawing/2014/main" id="{3E3F7F72-CCC1-4D90-8FD5-F38B87BC3D23}"/>
                </a:ext>
              </a:extLst>
            </p:cNvPr>
            <p:cNvSpPr>
              <a:spLocks noChangeShapeType="1"/>
            </p:cNvSpPr>
            <p:nvPr/>
          </p:nvSpPr>
          <p:spPr bwMode="auto">
            <a:xfrm>
              <a:off x="2159888" y="4222927"/>
              <a:ext cx="90000" cy="0"/>
            </a:xfrm>
            <a:prstGeom prst="line">
              <a:avLst/>
            </a:prstGeom>
            <a:noFill/>
            <a:ln w="15875">
              <a:solidFill>
                <a:srgbClr val="4D4D4D"/>
              </a:solidFill>
              <a:round/>
            </a:ln>
            <a:extLst>
              <a:ext uri="{909E8E84-426E-40DD-AFC4-6F175D3DCCD1}">
                <a14:hiddenFill xmlns:a14="http://schemas.microsoft.com/office/drawing/2010/main">
                  <a:noFill/>
                </a14:hiddenFill>
              </a:ext>
            </a:extLst>
          </p:spPr>
          <p:txBody>
            <a:bodyPr/>
            <a:lstStyle/>
            <a:p>
              <a:endParaRPr lang="en-GB" sz="1200">
                <a:solidFill>
                  <a:srgbClr val="4D4D4D"/>
                </a:solidFill>
                <a:latin typeface="Arial" panose="020B0604020202020204" pitchFamily="34" charset="0"/>
                <a:cs typeface="Arial" panose="020B0604020202020204" pitchFamily="34" charset="0"/>
              </a:endParaRPr>
            </a:p>
          </p:txBody>
        </p:sp>
        <p:sp>
          <p:nvSpPr>
            <p:cNvPr id="30" name="Line 150">
              <a:extLst>
                <a:ext uri="{FF2B5EF4-FFF2-40B4-BE49-F238E27FC236}">
                  <a16:creationId xmlns:a16="http://schemas.microsoft.com/office/drawing/2014/main" id="{F04F6876-55D5-418D-B992-889E12B6D1DB}"/>
                </a:ext>
              </a:extLst>
            </p:cNvPr>
            <p:cNvSpPr>
              <a:spLocks noChangeShapeType="1"/>
            </p:cNvSpPr>
            <p:nvPr/>
          </p:nvSpPr>
          <p:spPr bwMode="auto">
            <a:xfrm>
              <a:off x="2159888" y="4018824"/>
              <a:ext cx="90000" cy="0"/>
            </a:xfrm>
            <a:prstGeom prst="line">
              <a:avLst/>
            </a:prstGeom>
            <a:noFill/>
            <a:ln w="15875">
              <a:solidFill>
                <a:srgbClr val="4D4D4D"/>
              </a:solidFill>
              <a:round/>
            </a:ln>
            <a:extLst>
              <a:ext uri="{909E8E84-426E-40DD-AFC4-6F175D3DCCD1}">
                <a14:hiddenFill xmlns:a14="http://schemas.microsoft.com/office/drawing/2010/main">
                  <a:noFill/>
                </a14:hiddenFill>
              </a:ext>
            </a:extLst>
          </p:spPr>
          <p:txBody>
            <a:bodyPr/>
            <a:lstStyle/>
            <a:p>
              <a:endParaRPr lang="en-GB" sz="1200">
                <a:solidFill>
                  <a:srgbClr val="4D4D4D"/>
                </a:solidFill>
                <a:latin typeface="Arial" panose="020B0604020202020204" pitchFamily="34" charset="0"/>
                <a:cs typeface="Arial" panose="020B0604020202020204" pitchFamily="34" charset="0"/>
              </a:endParaRPr>
            </a:p>
          </p:txBody>
        </p:sp>
        <p:sp>
          <p:nvSpPr>
            <p:cNvPr id="31" name="Line 151">
              <a:extLst>
                <a:ext uri="{FF2B5EF4-FFF2-40B4-BE49-F238E27FC236}">
                  <a16:creationId xmlns:a16="http://schemas.microsoft.com/office/drawing/2014/main" id="{7D6EE3C3-AB6E-494B-842A-ECE6D7F03868}"/>
                </a:ext>
              </a:extLst>
            </p:cNvPr>
            <p:cNvSpPr>
              <a:spLocks noChangeShapeType="1"/>
            </p:cNvSpPr>
            <p:nvPr/>
          </p:nvSpPr>
          <p:spPr bwMode="auto">
            <a:xfrm>
              <a:off x="2159888" y="3799021"/>
              <a:ext cx="90000" cy="0"/>
            </a:xfrm>
            <a:prstGeom prst="line">
              <a:avLst/>
            </a:prstGeom>
            <a:noFill/>
            <a:ln w="15875">
              <a:solidFill>
                <a:srgbClr val="4D4D4D"/>
              </a:solidFill>
              <a:round/>
            </a:ln>
            <a:extLst>
              <a:ext uri="{909E8E84-426E-40DD-AFC4-6F175D3DCCD1}">
                <a14:hiddenFill xmlns:a14="http://schemas.microsoft.com/office/drawing/2010/main">
                  <a:noFill/>
                </a14:hiddenFill>
              </a:ext>
            </a:extLst>
          </p:spPr>
          <p:txBody>
            <a:bodyPr/>
            <a:lstStyle/>
            <a:p>
              <a:endParaRPr lang="en-GB" sz="1200">
                <a:solidFill>
                  <a:srgbClr val="4D4D4D"/>
                </a:solidFill>
                <a:latin typeface="Arial" panose="020B0604020202020204" pitchFamily="34" charset="0"/>
                <a:cs typeface="Arial" panose="020B0604020202020204" pitchFamily="34" charset="0"/>
              </a:endParaRPr>
            </a:p>
          </p:txBody>
        </p:sp>
        <p:sp>
          <p:nvSpPr>
            <p:cNvPr id="32" name="Line 152">
              <a:extLst>
                <a:ext uri="{FF2B5EF4-FFF2-40B4-BE49-F238E27FC236}">
                  <a16:creationId xmlns:a16="http://schemas.microsoft.com/office/drawing/2014/main" id="{A409043F-BE5D-42E9-958C-439E0D377520}"/>
                </a:ext>
              </a:extLst>
            </p:cNvPr>
            <p:cNvSpPr>
              <a:spLocks noChangeShapeType="1"/>
            </p:cNvSpPr>
            <p:nvPr/>
          </p:nvSpPr>
          <p:spPr bwMode="auto">
            <a:xfrm>
              <a:off x="2159888" y="3594920"/>
              <a:ext cx="90000" cy="0"/>
            </a:xfrm>
            <a:prstGeom prst="line">
              <a:avLst/>
            </a:prstGeom>
            <a:noFill/>
            <a:ln w="15875">
              <a:solidFill>
                <a:srgbClr val="4D4D4D"/>
              </a:solidFill>
              <a:round/>
            </a:ln>
            <a:extLst>
              <a:ext uri="{909E8E84-426E-40DD-AFC4-6F175D3DCCD1}">
                <a14:hiddenFill xmlns:a14="http://schemas.microsoft.com/office/drawing/2010/main">
                  <a:noFill/>
                </a14:hiddenFill>
              </a:ext>
            </a:extLst>
          </p:spPr>
          <p:txBody>
            <a:bodyPr/>
            <a:lstStyle/>
            <a:p>
              <a:endParaRPr lang="en-GB" sz="1200">
                <a:solidFill>
                  <a:srgbClr val="4D4D4D"/>
                </a:solidFill>
                <a:latin typeface="Arial" panose="020B0604020202020204" pitchFamily="34" charset="0"/>
                <a:cs typeface="Arial" panose="020B0604020202020204" pitchFamily="34" charset="0"/>
              </a:endParaRPr>
            </a:p>
          </p:txBody>
        </p:sp>
        <p:sp>
          <p:nvSpPr>
            <p:cNvPr id="33" name="Line 153">
              <a:extLst>
                <a:ext uri="{FF2B5EF4-FFF2-40B4-BE49-F238E27FC236}">
                  <a16:creationId xmlns:a16="http://schemas.microsoft.com/office/drawing/2014/main" id="{E5893A48-BE76-451D-B0DA-0D7E6AC69356}"/>
                </a:ext>
              </a:extLst>
            </p:cNvPr>
            <p:cNvSpPr>
              <a:spLocks noChangeShapeType="1"/>
            </p:cNvSpPr>
            <p:nvPr/>
          </p:nvSpPr>
          <p:spPr bwMode="auto">
            <a:xfrm>
              <a:off x="2159888" y="3398667"/>
              <a:ext cx="90000" cy="0"/>
            </a:xfrm>
            <a:prstGeom prst="line">
              <a:avLst/>
            </a:prstGeom>
            <a:noFill/>
            <a:ln w="15875">
              <a:solidFill>
                <a:srgbClr val="4D4D4D"/>
              </a:solidFill>
              <a:round/>
            </a:ln>
            <a:extLst>
              <a:ext uri="{909E8E84-426E-40DD-AFC4-6F175D3DCCD1}">
                <a14:hiddenFill xmlns:a14="http://schemas.microsoft.com/office/drawing/2010/main">
                  <a:noFill/>
                </a14:hiddenFill>
              </a:ext>
            </a:extLst>
          </p:spPr>
          <p:txBody>
            <a:bodyPr/>
            <a:lstStyle/>
            <a:p>
              <a:endParaRPr lang="en-GB" sz="1200">
                <a:solidFill>
                  <a:srgbClr val="4D4D4D"/>
                </a:solidFill>
                <a:latin typeface="Arial" panose="020B0604020202020204" pitchFamily="34" charset="0"/>
                <a:cs typeface="Arial" panose="020B0604020202020204" pitchFamily="34" charset="0"/>
              </a:endParaRPr>
            </a:p>
          </p:txBody>
        </p:sp>
        <p:sp>
          <p:nvSpPr>
            <p:cNvPr id="34" name="Line 154">
              <a:extLst>
                <a:ext uri="{FF2B5EF4-FFF2-40B4-BE49-F238E27FC236}">
                  <a16:creationId xmlns:a16="http://schemas.microsoft.com/office/drawing/2014/main" id="{6975E3E8-5077-4E01-ACBF-0A0A6E17E550}"/>
                </a:ext>
              </a:extLst>
            </p:cNvPr>
            <p:cNvSpPr>
              <a:spLocks noChangeShapeType="1"/>
            </p:cNvSpPr>
            <p:nvPr/>
          </p:nvSpPr>
          <p:spPr bwMode="auto">
            <a:xfrm>
              <a:off x="2159888" y="3186715"/>
              <a:ext cx="90000" cy="0"/>
            </a:xfrm>
            <a:prstGeom prst="line">
              <a:avLst/>
            </a:prstGeom>
            <a:noFill/>
            <a:ln w="15875">
              <a:solidFill>
                <a:srgbClr val="4D4D4D"/>
              </a:solidFill>
              <a:round/>
            </a:ln>
            <a:extLst>
              <a:ext uri="{909E8E84-426E-40DD-AFC4-6F175D3DCCD1}">
                <a14:hiddenFill xmlns:a14="http://schemas.microsoft.com/office/drawing/2010/main">
                  <a:noFill/>
                </a14:hiddenFill>
              </a:ext>
            </a:extLst>
          </p:spPr>
          <p:txBody>
            <a:bodyPr/>
            <a:lstStyle/>
            <a:p>
              <a:endParaRPr lang="en-GB" sz="1200">
                <a:solidFill>
                  <a:srgbClr val="4D4D4D"/>
                </a:solidFill>
                <a:latin typeface="Arial" panose="020B0604020202020204" pitchFamily="34" charset="0"/>
                <a:cs typeface="Arial" panose="020B0604020202020204" pitchFamily="34" charset="0"/>
              </a:endParaRPr>
            </a:p>
          </p:txBody>
        </p:sp>
        <p:sp>
          <p:nvSpPr>
            <p:cNvPr id="35" name="Line 155">
              <a:extLst>
                <a:ext uri="{FF2B5EF4-FFF2-40B4-BE49-F238E27FC236}">
                  <a16:creationId xmlns:a16="http://schemas.microsoft.com/office/drawing/2014/main" id="{A29B7DA8-9444-4A18-BFDE-D6E1552B6068}"/>
                </a:ext>
              </a:extLst>
            </p:cNvPr>
            <p:cNvSpPr>
              <a:spLocks noChangeShapeType="1"/>
            </p:cNvSpPr>
            <p:nvPr/>
          </p:nvSpPr>
          <p:spPr bwMode="auto">
            <a:xfrm>
              <a:off x="2159888" y="2998313"/>
              <a:ext cx="90000" cy="0"/>
            </a:xfrm>
            <a:prstGeom prst="line">
              <a:avLst/>
            </a:prstGeom>
            <a:noFill/>
            <a:ln w="15875">
              <a:solidFill>
                <a:srgbClr val="4D4D4D"/>
              </a:solidFill>
              <a:round/>
            </a:ln>
            <a:extLst>
              <a:ext uri="{909E8E84-426E-40DD-AFC4-6F175D3DCCD1}">
                <a14:hiddenFill xmlns:a14="http://schemas.microsoft.com/office/drawing/2010/main">
                  <a:noFill/>
                </a14:hiddenFill>
              </a:ext>
            </a:extLst>
          </p:spPr>
          <p:txBody>
            <a:bodyPr/>
            <a:lstStyle/>
            <a:p>
              <a:endParaRPr lang="en-GB" sz="1200">
                <a:solidFill>
                  <a:srgbClr val="4D4D4D"/>
                </a:solidFill>
                <a:latin typeface="Arial" panose="020B0604020202020204" pitchFamily="34" charset="0"/>
                <a:cs typeface="Arial" panose="020B0604020202020204" pitchFamily="34" charset="0"/>
              </a:endParaRPr>
            </a:p>
          </p:txBody>
        </p:sp>
        <p:sp>
          <p:nvSpPr>
            <p:cNvPr id="36" name="Line 163">
              <a:extLst>
                <a:ext uri="{FF2B5EF4-FFF2-40B4-BE49-F238E27FC236}">
                  <a16:creationId xmlns:a16="http://schemas.microsoft.com/office/drawing/2014/main" id="{84435586-0C64-474A-8CDE-8F4270E484CC}"/>
                </a:ext>
              </a:extLst>
            </p:cNvPr>
            <p:cNvSpPr>
              <a:spLocks noChangeShapeType="1"/>
            </p:cNvSpPr>
            <p:nvPr/>
          </p:nvSpPr>
          <p:spPr bwMode="auto">
            <a:xfrm flipH="1" flipV="1">
              <a:off x="2244040" y="4222925"/>
              <a:ext cx="0" cy="72000"/>
            </a:xfrm>
            <a:prstGeom prst="line">
              <a:avLst/>
            </a:prstGeom>
            <a:noFill/>
            <a:ln w="15875">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solidFill>
                  <a:srgbClr val="4D4D4D"/>
                </a:solidFill>
                <a:latin typeface="Arial" panose="020B0604020202020204" pitchFamily="34" charset="0"/>
                <a:cs typeface="Arial" panose="020B0604020202020204" pitchFamily="34" charset="0"/>
              </a:endParaRPr>
            </a:p>
          </p:txBody>
        </p:sp>
        <p:sp>
          <p:nvSpPr>
            <p:cNvPr id="37" name="Line 164">
              <a:extLst>
                <a:ext uri="{FF2B5EF4-FFF2-40B4-BE49-F238E27FC236}">
                  <a16:creationId xmlns:a16="http://schemas.microsoft.com/office/drawing/2014/main" id="{CCF9B1A8-6A0E-471A-B967-CA8A38CC3210}"/>
                </a:ext>
              </a:extLst>
            </p:cNvPr>
            <p:cNvSpPr>
              <a:spLocks noChangeShapeType="1"/>
            </p:cNvSpPr>
            <p:nvPr/>
          </p:nvSpPr>
          <p:spPr bwMode="auto">
            <a:xfrm flipH="1" flipV="1">
              <a:off x="2637226" y="4222925"/>
              <a:ext cx="0" cy="72000"/>
            </a:xfrm>
            <a:prstGeom prst="line">
              <a:avLst/>
            </a:prstGeom>
            <a:noFill/>
            <a:ln w="15875">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solidFill>
                  <a:srgbClr val="4D4D4D"/>
                </a:solidFill>
                <a:latin typeface="Arial" panose="020B0604020202020204" pitchFamily="34" charset="0"/>
                <a:cs typeface="Arial" panose="020B0604020202020204" pitchFamily="34" charset="0"/>
              </a:endParaRPr>
            </a:p>
          </p:txBody>
        </p:sp>
        <p:sp>
          <p:nvSpPr>
            <p:cNvPr id="38" name="Line 165">
              <a:extLst>
                <a:ext uri="{FF2B5EF4-FFF2-40B4-BE49-F238E27FC236}">
                  <a16:creationId xmlns:a16="http://schemas.microsoft.com/office/drawing/2014/main" id="{D0047C52-A3D0-43C7-AA09-6B07D3EAF150}"/>
                </a:ext>
              </a:extLst>
            </p:cNvPr>
            <p:cNvSpPr>
              <a:spLocks noChangeShapeType="1"/>
            </p:cNvSpPr>
            <p:nvPr/>
          </p:nvSpPr>
          <p:spPr bwMode="auto">
            <a:xfrm flipH="1">
              <a:off x="3019374" y="4222925"/>
              <a:ext cx="0" cy="72000"/>
            </a:xfrm>
            <a:prstGeom prst="line">
              <a:avLst/>
            </a:prstGeom>
            <a:noFill/>
            <a:ln w="15875">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solidFill>
                  <a:srgbClr val="4D4D4D"/>
                </a:solidFill>
                <a:latin typeface="Arial" panose="020B0604020202020204" pitchFamily="34" charset="0"/>
                <a:cs typeface="Arial" panose="020B0604020202020204" pitchFamily="34" charset="0"/>
              </a:endParaRPr>
            </a:p>
          </p:txBody>
        </p:sp>
        <p:sp>
          <p:nvSpPr>
            <p:cNvPr id="39" name="Line 166">
              <a:extLst>
                <a:ext uri="{FF2B5EF4-FFF2-40B4-BE49-F238E27FC236}">
                  <a16:creationId xmlns:a16="http://schemas.microsoft.com/office/drawing/2014/main" id="{9FDCCE7B-7BF5-4015-9CC9-51570DAF5473}"/>
                </a:ext>
              </a:extLst>
            </p:cNvPr>
            <p:cNvSpPr>
              <a:spLocks noChangeShapeType="1"/>
            </p:cNvSpPr>
            <p:nvPr/>
          </p:nvSpPr>
          <p:spPr bwMode="auto">
            <a:xfrm flipH="1">
              <a:off x="3402261" y="4222925"/>
              <a:ext cx="0" cy="72000"/>
            </a:xfrm>
            <a:prstGeom prst="line">
              <a:avLst/>
            </a:prstGeom>
            <a:noFill/>
            <a:ln w="15875">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solidFill>
                  <a:srgbClr val="4D4D4D"/>
                </a:solidFill>
                <a:latin typeface="Arial" panose="020B0604020202020204" pitchFamily="34" charset="0"/>
                <a:cs typeface="Arial" panose="020B0604020202020204" pitchFamily="34" charset="0"/>
              </a:endParaRPr>
            </a:p>
          </p:txBody>
        </p:sp>
        <p:sp>
          <p:nvSpPr>
            <p:cNvPr id="40" name="Line 170">
              <a:extLst>
                <a:ext uri="{FF2B5EF4-FFF2-40B4-BE49-F238E27FC236}">
                  <a16:creationId xmlns:a16="http://schemas.microsoft.com/office/drawing/2014/main" id="{E4552B40-CC64-454E-A570-0C7270C950F9}"/>
                </a:ext>
              </a:extLst>
            </p:cNvPr>
            <p:cNvSpPr>
              <a:spLocks noChangeShapeType="1"/>
            </p:cNvSpPr>
            <p:nvPr/>
          </p:nvSpPr>
          <p:spPr bwMode="auto">
            <a:xfrm flipH="1">
              <a:off x="7991313" y="4222925"/>
              <a:ext cx="0" cy="72000"/>
            </a:xfrm>
            <a:prstGeom prst="line">
              <a:avLst/>
            </a:prstGeom>
            <a:noFill/>
            <a:ln w="15875">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solidFill>
                  <a:srgbClr val="4D4D4D"/>
                </a:solidFill>
                <a:latin typeface="Arial" panose="020B0604020202020204" pitchFamily="34" charset="0"/>
                <a:cs typeface="Arial" panose="020B0604020202020204" pitchFamily="34" charset="0"/>
              </a:endParaRPr>
            </a:p>
          </p:txBody>
        </p:sp>
        <p:sp>
          <p:nvSpPr>
            <p:cNvPr id="41" name="Text Box 88">
              <a:extLst>
                <a:ext uri="{FF2B5EF4-FFF2-40B4-BE49-F238E27FC236}">
                  <a16:creationId xmlns:a16="http://schemas.microsoft.com/office/drawing/2014/main" id="{D99558C5-EEB5-4198-9E0F-AE875A02604E}"/>
                </a:ext>
              </a:extLst>
            </p:cNvPr>
            <p:cNvSpPr txBox="1">
              <a:spLocks noChangeArrowheads="1"/>
            </p:cNvSpPr>
            <p:nvPr/>
          </p:nvSpPr>
          <p:spPr bwMode="auto">
            <a:xfrm>
              <a:off x="2116353" y="4245048"/>
              <a:ext cx="267285" cy="4576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zh-CN" sz="1200" b="0" i="0" u="none" strike="noStrike" cap="none" baseline="0">
                  <a:solidFill>
                    <a:srgbClr val="4D4D4D"/>
                  </a:solidFill>
                  <a:effectLst/>
                  <a:uFillTx/>
                  <a:ea typeface="SimSun"/>
                </a:rPr>
                <a:t>0</a:t>
              </a:r>
            </a:p>
            <a:p>
              <a:pPr algn="ctr"/>
              <a:endParaRPr lang="en-GB" altLang="en-US" sz="1200">
                <a:solidFill>
                  <a:srgbClr val="4D4D4D"/>
                </a:solidFill>
                <a:latin typeface="Arial" panose="020B0604020202020204" pitchFamily="34" charset="0"/>
                <a:cs typeface="Arial" panose="020B0604020202020204" pitchFamily="34" charset="0"/>
              </a:endParaRPr>
            </a:p>
          </p:txBody>
        </p:sp>
        <p:sp>
          <p:nvSpPr>
            <p:cNvPr id="42" name="Text Box 88">
              <a:extLst>
                <a:ext uri="{FF2B5EF4-FFF2-40B4-BE49-F238E27FC236}">
                  <a16:creationId xmlns:a16="http://schemas.microsoft.com/office/drawing/2014/main" id="{6D02C825-19B1-43FD-8E39-1B1E5F76D0BE}"/>
                </a:ext>
              </a:extLst>
            </p:cNvPr>
            <p:cNvSpPr txBox="1">
              <a:spLocks noChangeArrowheads="1"/>
            </p:cNvSpPr>
            <p:nvPr/>
          </p:nvSpPr>
          <p:spPr bwMode="auto">
            <a:xfrm>
              <a:off x="2466550" y="4245048"/>
              <a:ext cx="351506" cy="4576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zh-CN" sz="1200" b="0" i="0" u="none" strike="noStrike" cap="none" baseline="0">
                  <a:solidFill>
                    <a:srgbClr val="4D4D4D"/>
                  </a:solidFill>
                  <a:effectLst/>
                  <a:uFillTx/>
                  <a:ea typeface="SimSun"/>
                </a:rPr>
                <a:t>12</a:t>
              </a:r>
            </a:p>
            <a:p>
              <a:pPr algn="ctr"/>
              <a:endParaRPr lang="en-GB" altLang="en-US" sz="1200">
                <a:solidFill>
                  <a:srgbClr val="4D4D4D"/>
                </a:solidFill>
                <a:latin typeface="Arial" panose="020B0604020202020204" pitchFamily="34" charset="0"/>
                <a:cs typeface="Arial" panose="020B0604020202020204" pitchFamily="34" charset="0"/>
              </a:endParaRPr>
            </a:p>
          </p:txBody>
        </p:sp>
        <p:sp>
          <p:nvSpPr>
            <p:cNvPr id="43" name="Text Box 88">
              <a:extLst>
                <a:ext uri="{FF2B5EF4-FFF2-40B4-BE49-F238E27FC236}">
                  <a16:creationId xmlns:a16="http://schemas.microsoft.com/office/drawing/2014/main" id="{72CB82AA-1C88-4F05-8104-45798D6825FE}"/>
                </a:ext>
              </a:extLst>
            </p:cNvPr>
            <p:cNvSpPr txBox="1">
              <a:spLocks noChangeArrowheads="1"/>
            </p:cNvSpPr>
            <p:nvPr/>
          </p:nvSpPr>
          <p:spPr bwMode="auto">
            <a:xfrm>
              <a:off x="2844839" y="4245048"/>
              <a:ext cx="351506" cy="4576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zh-CN" sz="1200" b="0" i="0" u="none" strike="noStrike" cap="none" baseline="0">
                  <a:solidFill>
                    <a:srgbClr val="4D4D4D"/>
                  </a:solidFill>
                  <a:effectLst/>
                  <a:uFillTx/>
                  <a:ea typeface="SimSun"/>
                </a:rPr>
                <a:t>24</a:t>
              </a:r>
            </a:p>
            <a:p>
              <a:pPr algn="ctr"/>
              <a:endParaRPr lang="en-GB" altLang="en-US" sz="1200">
                <a:solidFill>
                  <a:srgbClr val="4D4D4D"/>
                </a:solidFill>
                <a:latin typeface="Arial" panose="020B0604020202020204" pitchFamily="34" charset="0"/>
                <a:cs typeface="Arial" panose="020B0604020202020204" pitchFamily="34" charset="0"/>
              </a:endParaRPr>
            </a:p>
          </p:txBody>
        </p:sp>
        <p:sp>
          <p:nvSpPr>
            <p:cNvPr id="44" name="Text Box 88">
              <a:extLst>
                <a:ext uri="{FF2B5EF4-FFF2-40B4-BE49-F238E27FC236}">
                  <a16:creationId xmlns:a16="http://schemas.microsoft.com/office/drawing/2014/main" id="{C8686E3A-49F7-4450-8F4D-32FD095757EB}"/>
                </a:ext>
              </a:extLst>
            </p:cNvPr>
            <p:cNvSpPr txBox="1">
              <a:spLocks noChangeArrowheads="1"/>
            </p:cNvSpPr>
            <p:nvPr/>
          </p:nvSpPr>
          <p:spPr bwMode="auto">
            <a:xfrm>
              <a:off x="3228262" y="4245048"/>
              <a:ext cx="351506" cy="4576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zh-CN" sz="1200" b="0" i="0" u="none" strike="noStrike" cap="none" baseline="0">
                  <a:solidFill>
                    <a:srgbClr val="4D4D4D"/>
                  </a:solidFill>
                  <a:effectLst/>
                  <a:uFillTx/>
                  <a:ea typeface="SimSun"/>
                </a:rPr>
                <a:t>36</a:t>
              </a:r>
            </a:p>
            <a:p>
              <a:pPr algn="ctr"/>
              <a:endParaRPr lang="en-GB" altLang="en-US" sz="1200">
                <a:solidFill>
                  <a:srgbClr val="4D4D4D"/>
                </a:solidFill>
                <a:latin typeface="Arial" panose="020B0604020202020204" pitchFamily="34" charset="0"/>
                <a:cs typeface="Arial" panose="020B0604020202020204" pitchFamily="34" charset="0"/>
              </a:endParaRPr>
            </a:p>
          </p:txBody>
        </p:sp>
        <p:sp>
          <p:nvSpPr>
            <p:cNvPr id="45" name="Line 167">
              <a:extLst>
                <a:ext uri="{FF2B5EF4-FFF2-40B4-BE49-F238E27FC236}">
                  <a16:creationId xmlns:a16="http://schemas.microsoft.com/office/drawing/2014/main" id="{2C549781-B044-443A-BDF5-295820E80DDB}"/>
                </a:ext>
              </a:extLst>
            </p:cNvPr>
            <p:cNvSpPr>
              <a:spLocks noChangeShapeType="1"/>
            </p:cNvSpPr>
            <p:nvPr/>
          </p:nvSpPr>
          <p:spPr bwMode="auto">
            <a:xfrm flipH="1">
              <a:off x="3776276" y="4222925"/>
              <a:ext cx="0" cy="72000"/>
            </a:xfrm>
            <a:prstGeom prst="line">
              <a:avLst/>
            </a:prstGeom>
            <a:noFill/>
            <a:ln w="15875">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solidFill>
                  <a:srgbClr val="4D4D4D"/>
                </a:solidFill>
                <a:latin typeface="Arial" panose="020B0604020202020204" pitchFamily="34" charset="0"/>
                <a:cs typeface="Arial" panose="020B0604020202020204" pitchFamily="34" charset="0"/>
              </a:endParaRPr>
            </a:p>
          </p:txBody>
        </p:sp>
        <p:sp>
          <p:nvSpPr>
            <p:cNvPr id="46" name="Line 168">
              <a:extLst>
                <a:ext uri="{FF2B5EF4-FFF2-40B4-BE49-F238E27FC236}">
                  <a16:creationId xmlns:a16="http://schemas.microsoft.com/office/drawing/2014/main" id="{17599089-5F4F-4677-86D3-BEEDF7CA017C}"/>
                </a:ext>
              </a:extLst>
            </p:cNvPr>
            <p:cNvSpPr>
              <a:spLocks noChangeShapeType="1"/>
            </p:cNvSpPr>
            <p:nvPr/>
          </p:nvSpPr>
          <p:spPr bwMode="auto">
            <a:xfrm flipH="1">
              <a:off x="4157833" y="4222925"/>
              <a:ext cx="0" cy="72000"/>
            </a:xfrm>
            <a:prstGeom prst="line">
              <a:avLst/>
            </a:prstGeom>
            <a:noFill/>
            <a:ln w="15875">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solidFill>
                  <a:srgbClr val="4D4D4D"/>
                </a:solidFill>
                <a:latin typeface="Arial" panose="020B0604020202020204" pitchFamily="34" charset="0"/>
                <a:cs typeface="Arial" panose="020B0604020202020204" pitchFamily="34" charset="0"/>
              </a:endParaRPr>
            </a:p>
          </p:txBody>
        </p:sp>
        <p:sp>
          <p:nvSpPr>
            <p:cNvPr id="47" name="Line 169">
              <a:extLst>
                <a:ext uri="{FF2B5EF4-FFF2-40B4-BE49-F238E27FC236}">
                  <a16:creationId xmlns:a16="http://schemas.microsoft.com/office/drawing/2014/main" id="{7E5C1406-1914-4097-88E6-C19CE24123ED}"/>
                </a:ext>
              </a:extLst>
            </p:cNvPr>
            <p:cNvSpPr>
              <a:spLocks noChangeShapeType="1"/>
            </p:cNvSpPr>
            <p:nvPr/>
          </p:nvSpPr>
          <p:spPr bwMode="auto">
            <a:xfrm flipH="1">
              <a:off x="4527299" y="4222925"/>
              <a:ext cx="0" cy="72000"/>
            </a:xfrm>
            <a:prstGeom prst="line">
              <a:avLst/>
            </a:prstGeom>
            <a:noFill/>
            <a:ln w="15875">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solidFill>
                  <a:srgbClr val="4D4D4D"/>
                </a:solidFill>
                <a:latin typeface="Arial" panose="020B0604020202020204" pitchFamily="34" charset="0"/>
                <a:cs typeface="Arial" panose="020B0604020202020204" pitchFamily="34" charset="0"/>
              </a:endParaRPr>
            </a:p>
          </p:txBody>
        </p:sp>
        <p:sp>
          <p:nvSpPr>
            <p:cNvPr id="48" name="Text Box 88">
              <a:extLst>
                <a:ext uri="{FF2B5EF4-FFF2-40B4-BE49-F238E27FC236}">
                  <a16:creationId xmlns:a16="http://schemas.microsoft.com/office/drawing/2014/main" id="{787DA78F-8E44-4CE5-8417-31101346DA7E}"/>
                </a:ext>
              </a:extLst>
            </p:cNvPr>
            <p:cNvSpPr txBox="1">
              <a:spLocks noChangeArrowheads="1"/>
            </p:cNvSpPr>
            <p:nvPr/>
          </p:nvSpPr>
          <p:spPr bwMode="auto">
            <a:xfrm>
              <a:off x="3599718" y="4245048"/>
              <a:ext cx="351506" cy="4576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zh-CN" sz="1200" b="0" i="0" u="none" strike="noStrike" cap="none" baseline="0">
                  <a:solidFill>
                    <a:srgbClr val="4D4D4D"/>
                  </a:solidFill>
                  <a:effectLst/>
                  <a:uFillTx/>
                  <a:ea typeface="SimSun"/>
                </a:rPr>
                <a:t>48</a:t>
              </a:r>
            </a:p>
            <a:p>
              <a:pPr algn="ctr"/>
              <a:endParaRPr lang="en-GB" altLang="en-US" sz="1200">
                <a:solidFill>
                  <a:srgbClr val="4D4D4D"/>
                </a:solidFill>
                <a:latin typeface="Arial" panose="020B0604020202020204" pitchFamily="34" charset="0"/>
                <a:cs typeface="Arial" panose="020B0604020202020204" pitchFamily="34" charset="0"/>
              </a:endParaRPr>
            </a:p>
          </p:txBody>
        </p:sp>
        <p:sp>
          <p:nvSpPr>
            <p:cNvPr id="49" name="Text Box 88">
              <a:extLst>
                <a:ext uri="{FF2B5EF4-FFF2-40B4-BE49-F238E27FC236}">
                  <a16:creationId xmlns:a16="http://schemas.microsoft.com/office/drawing/2014/main" id="{B58B0069-3022-412E-A39D-739CB239340C}"/>
                </a:ext>
              </a:extLst>
            </p:cNvPr>
            <p:cNvSpPr txBox="1">
              <a:spLocks noChangeArrowheads="1"/>
            </p:cNvSpPr>
            <p:nvPr/>
          </p:nvSpPr>
          <p:spPr bwMode="auto">
            <a:xfrm>
              <a:off x="3984492" y="4245048"/>
              <a:ext cx="351506" cy="4576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zh-CN" sz="1200" b="0" i="0" u="none" strike="noStrike" cap="none" baseline="0">
                  <a:solidFill>
                    <a:srgbClr val="4D4D4D"/>
                  </a:solidFill>
                  <a:effectLst/>
                  <a:uFillTx/>
                  <a:ea typeface="SimSun"/>
                </a:rPr>
                <a:t>60</a:t>
              </a:r>
            </a:p>
            <a:p>
              <a:pPr algn="ctr"/>
              <a:endParaRPr lang="en-GB" altLang="en-US" sz="1200">
                <a:solidFill>
                  <a:srgbClr val="4D4D4D"/>
                </a:solidFill>
                <a:latin typeface="Arial" panose="020B0604020202020204" pitchFamily="34" charset="0"/>
                <a:cs typeface="Arial" panose="020B0604020202020204" pitchFamily="34" charset="0"/>
              </a:endParaRPr>
            </a:p>
          </p:txBody>
        </p:sp>
        <p:sp>
          <p:nvSpPr>
            <p:cNvPr id="50" name="Text Box 88">
              <a:extLst>
                <a:ext uri="{FF2B5EF4-FFF2-40B4-BE49-F238E27FC236}">
                  <a16:creationId xmlns:a16="http://schemas.microsoft.com/office/drawing/2014/main" id="{0BD2C2AD-2316-4EED-8E6E-3DA04EC8D24E}"/>
                </a:ext>
              </a:extLst>
            </p:cNvPr>
            <p:cNvSpPr txBox="1">
              <a:spLocks noChangeArrowheads="1"/>
            </p:cNvSpPr>
            <p:nvPr/>
          </p:nvSpPr>
          <p:spPr bwMode="auto">
            <a:xfrm>
              <a:off x="4358223" y="4245048"/>
              <a:ext cx="351506" cy="4576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zh-CN" sz="1200" b="0" i="0" u="none" strike="noStrike" cap="none" baseline="0">
                  <a:solidFill>
                    <a:srgbClr val="4D4D4D"/>
                  </a:solidFill>
                  <a:effectLst/>
                  <a:uFillTx/>
                  <a:ea typeface="SimSun"/>
                </a:rPr>
                <a:t>72</a:t>
              </a:r>
            </a:p>
            <a:p>
              <a:pPr algn="ctr"/>
              <a:endParaRPr lang="en-GB" altLang="en-US" sz="1200">
                <a:solidFill>
                  <a:srgbClr val="4D4D4D"/>
                </a:solidFill>
                <a:latin typeface="Arial" panose="020B0604020202020204" pitchFamily="34" charset="0"/>
                <a:cs typeface="Arial" panose="020B0604020202020204" pitchFamily="34" charset="0"/>
              </a:endParaRPr>
            </a:p>
          </p:txBody>
        </p:sp>
        <p:sp>
          <p:nvSpPr>
            <p:cNvPr id="51" name="Text Box 88">
              <a:extLst>
                <a:ext uri="{FF2B5EF4-FFF2-40B4-BE49-F238E27FC236}">
                  <a16:creationId xmlns:a16="http://schemas.microsoft.com/office/drawing/2014/main" id="{AAFE1280-0B24-416A-8F94-158EA06ACB27}"/>
                </a:ext>
              </a:extLst>
            </p:cNvPr>
            <p:cNvSpPr txBox="1">
              <a:spLocks noChangeArrowheads="1"/>
            </p:cNvSpPr>
            <p:nvPr/>
          </p:nvSpPr>
          <p:spPr bwMode="auto">
            <a:xfrm>
              <a:off x="7773450" y="4245048"/>
              <a:ext cx="435728" cy="4576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zh-CN" sz="1200" b="0" i="0" u="none" strike="noStrike" cap="none" baseline="0">
                  <a:solidFill>
                    <a:srgbClr val="4D4D4D"/>
                  </a:solidFill>
                  <a:effectLst/>
                  <a:uFillTx/>
                  <a:ea typeface="SimSun"/>
                </a:rPr>
                <a:t>180</a:t>
              </a:r>
            </a:p>
            <a:p>
              <a:pPr algn="ctr"/>
              <a:endParaRPr lang="en-GB" altLang="en-US" sz="1200">
                <a:solidFill>
                  <a:srgbClr val="4D4D4D"/>
                </a:solidFill>
                <a:latin typeface="Arial" panose="020B0604020202020204" pitchFamily="34" charset="0"/>
                <a:cs typeface="Arial" panose="020B0604020202020204" pitchFamily="34" charset="0"/>
              </a:endParaRPr>
            </a:p>
          </p:txBody>
        </p:sp>
        <p:sp>
          <p:nvSpPr>
            <p:cNvPr id="52" name="Line 167">
              <a:extLst>
                <a:ext uri="{FF2B5EF4-FFF2-40B4-BE49-F238E27FC236}">
                  <a16:creationId xmlns:a16="http://schemas.microsoft.com/office/drawing/2014/main" id="{6AEAA743-2400-461F-BBD0-6026D26E8703}"/>
                </a:ext>
              </a:extLst>
            </p:cNvPr>
            <p:cNvSpPr>
              <a:spLocks noChangeShapeType="1"/>
            </p:cNvSpPr>
            <p:nvPr/>
          </p:nvSpPr>
          <p:spPr bwMode="auto">
            <a:xfrm flipH="1">
              <a:off x="4912149" y="4222925"/>
              <a:ext cx="0" cy="72000"/>
            </a:xfrm>
            <a:prstGeom prst="line">
              <a:avLst/>
            </a:prstGeom>
            <a:noFill/>
            <a:ln w="15875">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solidFill>
                  <a:srgbClr val="4D4D4D"/>
                </a:solidFill>
                <a:latin typeface="Arial" panose="020B0604020202020204" pitchFamily="34" charset="0"/>
                <a:cs typeface="Arial" panose="020B0604020202020204" pitchFamily="34" charset="0"/>
              </a:endParaRPr>
            </a:p>
          </p:txBody>
        </p:sp>
        <p:sp>
          <p:nvSpPr>
            <p:cNvPr id="53" name="Line 168">
              <a:extLst>
                <a:ext uri="{FF2B5EF4-FFF2-40B4-BE49-F238E27FC236}">
                  <a16:creationId xmlns:a16="http://schemas.microsoft.com/office/drawing/2014/main" id="{10F76132-0927-44C9-AE99-C5B175D6066E}"/>
                </a:ext>
              </a:extLst>
            </p:cNvPr>
            <p:cNvSpPr>
              <a:spLocks noChangeShapeType="1"/>
            </p:cNvSpPr>
            <p:nvPr/>
          </p:nvSpPr>
          <p:spPr bwMode="auto">
            <a:xfrm flipH="1">
              <a:off x="5283873" y="4222925"/>
              <a:ext cx="0" cy="72000"/>
            </a:xfrm>
            <a:prstGeom prst="line">
              <a:avLst/>
            </a:prstGeom>
            <a:noFill/>
            <a:ln w="15875">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solidFill>
                  <a:srgbClr val="4D4D4D"/>
                </a:solidFill>
                <a:latin typeface="Arial" panose="020B0604020202020204" pitchFamily="34" charset="0"/>
                <a:cs typeface="Arial" panose="020B0604020202020204" pitchFamily="34" charset="0"/>
              </a:endParaRPr>
            </a:p>
          </p:txBody>
        </p:sp>
        <p:sp>
          <p:nvSpPr>
            <p:cNvPr id="54" name="Line 169">
              <a:extLst>
                <a:ext uri="{FF2B5EF4-FFF2-40B4-BE49-F238E27FC236}">
                  <a16:creationId xmlns:a16="http://schemas.microsoft.com/office/drawing/2014/main" id="{C9D3A650-BD21-4327-BF8B-3DCADE9988C8}"/>
                </a:ext>
              </a:extLst>
            </p:cNvPr>
            <p:cNvSpPr>
              <a:spLocks noChangeShapeType="1"/>
            </p:cNvSpPr>
            <p:nvPr/>
          </p:nvSpPr>
          <p:spPr bwMode="auto">
            <a:xfrm flipH="1">
              <a:off x="5665631" y="4222925"/>
              <a:ext cx="0" cy="72000"/>
            </a:xfrm>
            <a:prstGeom prst="line">
              <a:avLst/>
            </a:prstGeom>
            <a:noFill/>
            <a:ln w="15875">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solidFill>
                  <a:srgbClr val="4D4D4D"/>
                </a:solidFill>
                <a:latin typeface="Arial" panose="020B0604020202020204" pitchFamily="34" charset="0"/>
                <a:cs typeface="Arial" panose="020B0604020202020204" pitchFamily="34" charset="0"/>
              </a:endParaRPr>
            </a:p>
          </p:txBody>
        </p:sp>
        <p:sp>
          <p:nvSpPr>
            <p:cNvPr id="55" name="Text Box 88">
              <a:extLst>
                <a:ext uri="{FF2B5EF4-FFF2-40B4-BE49-F238E27FC236}">
                  <a16:creationId xmlns:a16="http://schemas.microsoft.com/office/drawing/2014/main" id="{23E9C1A8-9409-462F-9339-F62BB35335F0}"/>
                </a:ext>
              </a:extLst>
            </p:cNvPr>
            <p:cNvSpPr txBox="1">
              <a:spLocks noChangeArrowheads="1"/>
            </p:cNvSpPr>
            <p:nvPr/>
          </p:nvSpPr>
          <p:spPr bwMode="auto">
            <a:xfrm>
              <a:off x="4735588" y="4245048"/>
              <a:ext cx="351506" cy="4576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zh-CN" sz="1200" b="0" i="0" u="none" strike="noStrike" cap="none" baseline="0">
                  <a:solidFill>
                    <a:srgbClr val="4D4D4D"/>
                  </a:solidFill>
                  <a:effectLst/>
                  <a:uFillTx/>
                  <a:ea typeface="SimSun"/>
                </a:rPr>
                <a:t>84</a:t>
              </a:r>
            </a:p>
            <a:p>
              <a:pPr algn="ctr"/>
              <a:endParaRPr lang="en-GB" altLang="en-US" sz="1200">
                <a:solidFill>
                  <a:srgbClr val="4D4D4D"/>
                </a:solidFill>
                <a:latin typeface="Arial" panose="020B0604020202020204" pitchFamily="34" charset="0"/>
                <a:cs typeface="Arial" panose="020B0604020202020204" pitchFamily="34" charset="0"/>
              </a:endParaRPr>
            </a:p>
          </p:txBody>
        </p:sp>
        <p:sp>
          <p:nvSpPr>
            <p:cNvPr id="56" name="Text Box 88">
              <a:extLst>
                <a:ext uri="{FF2B5EF4-FFF2-40B4-BE49-F238E27FC236}">
                  <a16:creationId xmlns:a16="http://schemas.microsoft.com/office/drawing/2014/main" id="{37C9C677-BF8C-4B96-B707-1EAF483BC644}"/>
                </a:ext>
              </a:extLst>
            </p:cNvPr>
            <p:cNvSpPr txBox="1">
              <a:spLocks noChangeArrowheads="1"/>
            </p:cNvSpPr>
            <p:nvPr/>
          </p:nvSpPr>
          <p:spPr bwMode="auto">
            <a:xfrm>
              <a:off x="5110534" y="4245048"/>
              <a:ext cx="351506" cy="4576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zh-CN" sz="1200" b="0" i="0" u="none" strike="noStrike" cap="none" baseline="0">
                  <a:solidFill>
                    <a:srgbClr val="4D4D4D"/>
                  </a:solidFill>
                  <a:effectLst/>
                  <a:uFillTx/>
                  <a:ea typeface="SimSun"/>
                </a:rPr>
                <a:t>96</a:t>
              </a:r>
            </a:p>
            <a:p>
              <a:pPr algn="ctr"/>
              <a:endParaRPr lang="en-GB" altLang="en-US" sz="1200">
                <a:solidFill>
                  <a:srgbClr val="4D4D4D"/>
                </a:solidFill>
                <a:latin typeface="Arial" panose="020B0604020202020204" pitchFamily="34" charset="0"/>
                <a:cs typeface="Arial" panose="020B0604020202020204" pitchFamily="34" charset="0"/>
              </a:endParaRPr>
            </a:p>
          </p:txBody>
        </p:sp>
        <p:sp>
          <p:nvSpPr>
            <p:cNvPr id="57" name="Text Box 88">
              <a:extLst>
                <a:ext uri="{FF2B5EF4-FFF2-40B4-BE49-F238E27FC236}">
                  <a16:creationId xmlns:a16="http://schemas.microsoft.com/office/drawing/2014/main" id="{4DA3E1BE-5BDC-4C3B-83B4-4626F7D2B907}"/>
                </a:ext>
              </a:extLst>
            </p:cNvPr>
            <p:cNvSpPr txBox="1">
              <a:spLocks noChangeArrowheads="1"/>
            </p:cNvSpPr>
            <p:nvPr/>
          </p:nvSpPr>
          <p:spPr bwMode="auto">
            <a:xfrm>
              <a:off x="5454445" y="4245048"/>
              <a:ext cx="435728" cy="4576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zh-CN" sz="1200" b="0" i="0" u="none" strike="noStrike" cap="none" baseline="0">
                  <a:solidFill>
                    <a:srgbClr val="4D4D4D"/>
                  </a:solidFill>
                  <a:effectLst/>
                  <a:uFillTx/>
                  <a:ea typeface="SimSun"/>
                </a:rPr>
                <a:t>108</a:t>
              </a:r>
            </a:p>
            <a:p>
              <a:pPr algn="ctr"/>
              <a:endParaRPr lang="en-GB" altLang="en-US" sz="1200">
                <a:solidFill>
                  <a:srgbClr val="4D4D4D"/>
                </a:solidFill>
                <a:latin typeface="Arial" panose="020B0604020202020204" pitchFamily="34" charset="0"/>
                <a:cs typeface="Arial" panose="020B0604020202020204" pitchFamily="34" charset="0"/>
              </a:endParaRPr>
            </a:p>
          </p:txBody>
        </p:sp>
        <p:sp>
          <p:nvSpPr>
            <p:cNvPr id="58" name="Line 169">
              <a:extLst>
                <a:ext uri="{FF2B5EF4-FFF2-40B4-BE49-F238E27FC236}">
                  <a16:creationId xmlns:a16="http://schemas.microsoft.com/office/drawing/2014/main" id="{F05F2AF2-735B-4082-9FD4-A8398E1A66E8}"/>
                </a:ext>
              </a:extLst>
            </p:cNvPr>
            <p:cNvSpPr>
              <a:spLocks noChangeShapeType="1"/>
            </p:cNvSpPr>
            <p:nvPr/>
          </p:nvSpPr>
          <p:spPr bwMode="auto">
            <a:xfrm flipH="1">
              <a:off x="6051541" y="4225387"/>
              <a:ext cx="0" cy="72000"/>
            </a:xfrm>
            <a:prstGeom prst="line">
              <a:avLst/>
            </a:prstGeom>
            <a:noFill/>
            <a:ln w="15875">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solidFill>
                  <a:srgbClr val="4D4D4D"/>
                </a:solidFill>
                <a:latin typeface="Arial" panose="020B0604020202020204" pitchFamily="34" charset="0"/>
                <a:cs typeface="Arial" panose="020B0604020202020204" pitchFamily="34" charset="0"/>
              </a:endParaRPr>
            </a:p>
          </p:txBody>
        </p:sp>
        <p:sp>
          <p:nvSpPr>
            <p:cNvPr id="59" name="Text Box 88">
              <a:extLst>
                <a:ext uri="{FF2B5EF4-FFF2-40B4-BE49-F238E27FC236}">
                  <a16:creationId xmlns:a16="http://schemas.microsoft.com/office/drawing/2014/main" id="{10459B1B-66A0-4832-9EB1-591FA360F8CE}"/>
                </a:ext>
              </a:extLst>
            </p:cNvPr>
            <p:cNvSpPr txBox="1">
              <a:spLocks noChangeArrowheads="1"/>
            </p:cNvSpPr>
            <p:nvPr/>
          </p:nvSpPr>
          <p:spPr bwMode="auto">
            <a:xfrm>
              <a:off x="5840354" y="4245048"/>
              <a:ext cx="435728" cy="4576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zh-CN" sz="1200" b="0" i="0" u="none" strike="noStrike" cap="none" baseline="0">
                  <a:solidFill>
                    <a:srgbClr val="4D4D4D"/>
                  </a:solidFill>
                  <a:effectLst/>
                  <a:uFillTx/>
                  <a:ea typeface="SimSun"/>
                </a:rPr>
                <a:t>120</a:t>
              </a:r>
            </a:p>
            <a:p>
              <a:pPr algn="ctr"/>
              <a:endParaRPr lang="en-GB" altLang="en-US" sz="1200">
                <a:solidFill>
                  <a:srgbClr val="4D4D4D"/>
                </a:solidFill>
                <a:latin typeface="Arial" panose="020B0604020202020204" pitchFamily="34" charset="0"/>
                <a:cs typeface="Arial" panose="020B0604020202020204" pitchFamily="34" charset="0"/>
              </a:endParaRPr>
            </a:p>
          </p:txBody>
        </p:sp>
        <p:sp>
          <p:nvSpPr>
            <p:cNvPr id="60" name="Line 169">
              <a:extLst>
                <a:ext uri="{FF2B5EF4-FFF2-40B4-BE49-F238E27FC236}">
                  <a16:creationId xmlns:a16="http://schemas.microsoft.com/office/drawing/2014/main" id="{E30E9038-7B31-4002-A753-85D1E7777E90}"/>
                </a:ext>
              </a:extLst>
            </p:cNvPr>
            <p:cNvSpPr>
              <a:spLocks noChangeShapeType="1"/>
            </p:cNvSpPr>
            <p:nvPr/>
          </p:nvSpPr>
          <p:spPr bwMode="auto">
            <a:xfrm flipH="1">
              <a:off x="6437451" y="4222925"/>
              <a:ext cx="0" cy="72000"/>
            </a:xfrm>
            <a:prstGeom prst="line">
              <a:avLst/>
            </a:prstGeom>
            <a:noFill/>
            <a:ln w="15875">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solidFill>
                  <a:srgbClr val="4D4D4D"/>
                </a:solidFill>
                <a:latin typeface="Arial" panose="020B0604020202020204" pitchFamily="34" charset="0"/>
                <a:cs typeface="Arial" panose="020B0604020202020204" pitchFamily="34" charset="0"/>
              </a:endParaRPr>
            </a:p>
          </p:txBody>
        </p:sp>
        <p:sp>
          <p:nvSpPr>
            <p:cNvPr id="61" name="Text Box 88">
              <a:extLst>
                <a:ext uri="{FF2B5EF4-FFF2-40B4-BE49-F238E27FC236}">
                  <a16:creationId xmlns:a16="http://schemas.microsoft.com/office/drawing/2014/main" id="{144EF40B-3CB8-478A-A188-419F97C76C36}"/>
                </a:ext>
              </a:extLst>
            </p:cNvPr>
            <p:cNvSpPr txBox="1">
              <a:spLocks noChangeArrowheads="1"/>
            </p:cNvSpPr>
            <p:nvPr/>
          </p:nvSpPr>
          <p:spPr bwMode="auto">
            <a:xfrm>
              <a:off x="6226266" y="4245048"/>
              <a:ext cx="435728" cy="4576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zh-CN" sz="1200" b="0" i="0" u="none" strike="noStrike" cap="none" baseline="0">
                  <a:solidFill>
                    <a:srgbClr val="4D4D4D"/>
                  </a:solidFill>
                  <a:effectLst/>
                  <a:uFillTx/>
                  <a:ea typeface="SimSun"/>
                </a:rPr>
                <a:t>132</a:t>
              </a:r>
            </a:p>
            <a:p>
              <a:pPr algn="ctr"/>
              <a:endParaRPr lang="en-GB" altLang="en-US" sz="1200">
                <a:solidFill>
                  <a:srgbClr val="4D4D4D"/>
                </a:solidFill>
                <a:latin typeface="Arial" panose="020B0604020202020204" pitchFamily="34" charset="0"/>
                <a:cs typeface="Arial" panose="020B0604020202020204" pitchFamily="34" charset="0"/>
              </a:endParaRPr>
            </a:p>
          </p:txBody>
        </p:sp>
        <p:sp>
          <p:nvSpPr>
            <p:cNvPr id="62" name="Line 169">
              <a:extLst>
                <a:ext uri="{FF2B5EF4-FFF2-40B4-BE49-F238E27FC236}">
                  <a16:creationId xmlns:a16="http://schemas.microsoft.com/office/drawing/2014/main" id="{F44CDE02-9FE2-4C08-BB8D-7CE3FDA636FE}"/>
                </a:ext>
              </a:extLst>
            </p:cNvPr>
            <p:cNvSpPr>
              <a:spLocks noChangeShapeType="1"/>
            </p:cNvSpPr>
            <p:nvPr/>
          </p:nvSpPr>
          <p:spPr bwMode="auto">
            <a:xfrm flipH="1">
              <a:off x="6823361" y="4222925"/>
              <a:ext cx="0" cy="72000"/>
            </a:xfrm>
            <a:prstGeom prst="line">
              <a:avLst/>
            </a:prstGeom>
            <a:noFill/>
            <a:ln w="15875">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solidFill>
                  <a:srgbClr val="4D4D4D"/>
                </a:solidFill>
                <a:latin typeface="Arial" panose="020B0604020202020204" pitchFamily="34" charset="0"/>
                <a:cs typeface="Arial" panose="020B0604020202020204" pitchFamily="34" charset="0"/>
              </a:endParaRPr>
            </a:p>
          </p:txBody>
        </p:sp>
        <p:sp>
          <p:nvSpPr>
            <p:cNvPr id="63" name="Text Box 88">
              <a:extLst>
                <a:ext uri="{FF2B5EF4-FFF2-40B4-BE49-F238E27FC236}">
                  <a16:creationId xmlns:a16="http://schemas.microsoft.com/office/drawing/2014/main" id="{77BA534B-2F7C-45F9-8379-8FFF70C17F61}"/>
                </a:ext>
              </a:extLst>
            </p:cNvPr>
            <p:cNvSpPr txBox="1">
              <a:spLocks noChangeArrowheads="1"/>
            </p:cNvSpPr>
            <p:nvPr/>
          </p:nvSpPr>
          <p:spPr bwMode="auto">
            <a:xfrm>
              <a:off x="6612175" y="4245048"/>
              <a:ext cx="435728" cy="4576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zh-CN" sz="1200" b="0" i="0" u="none" strike="noStrike" cap="none" baseline="0">
                  <a:solidFill>
                    <a:srgbClr val="4D4D4D"/>
                  </a:solidFill>
                  <a:effectLst/>
                  <a:uFillTx/>
                  <a:ea typeface="SimSun"/>
                </a:rPr>
                <a:t>144</a:t>
              </a:r>
            </a:p>
            <a:p>
              <a:pPr algn="ctr"/>
              <a:endParaRPr lang="en-GB" altLang="en-US" sz="1200">
                <a:solidFill>
                  <a:srgbClr val="4D4D4D"/>
                </a:solidFill>
                <a:latin typeface="Arial" panose="020B0604020202020204" pitchFamily="34" charset="0"/>
                <a:cs typeface="Arial" panose="020B0604020202020204" pitchFamily="34" charset="0"/>
              </a:endParaRPr>
            </a:p>
          </p:txBody>
        </p:sp>
        <p:sp>
          <p:nvSpPr>
            <p:cNvPr id="64" name="Line 169">
              <a:extLst>
                <a:ext uri="{FF2B5EF4-FFF2-40B4-BE49-F238E27FC236}">
                  <a16:creationId xmlns:a16="http://schemas.microsoft.com/office/drawing/2014/main" id="{FEBEB9C6-CBAF-46D8-B5AE-C750C5D6DA92}"/>
                </a:ext>
              </a:extLst>
            </p:cNvPr>
            <p:cNvSpPr>
              <a:spLocks noChangeShapeType="1"/>
            </p:cNvSpPr>
            <p:nvPr/>
          </p:nvSpPr>
          <p:spPr bwMode="auto">
            <a:xfrm flipH="1">
              <a:off x="7204355" y="4222925"/>
              <a:ext cx="0" cy="72000"/>
            </a:xfrm>
            <a:prstGeom prst="line">
              <a:avLst/>
            </a:prstGeom>
            <a:noFill/>
            <a:ln w="15875">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solidFill>
                  <a:srgbClr val="4D4D4D"/>
                </a:solidFill>
                <a:latin typeface="Arial" panose="020B0604020202020204" pitchFamily="34" charset="0"/>
                <a:cs typeface="Arial" panose="020B0604020202020204" pitchFamily="34" charset="0"/>
              </a:endParaRPr>
            </a:p>
          </p:txBody>
        </p:sp>
        <p:sp>
          <p:nvSpPr>
            <p:cNvPr id="65" name="Text Box 88">
              <a:extLst>
                <a:ext uri="{FF2B5EF4-FFF2-40B4-BE49-F238E27FC236}">
                  <a16:creationId xmlns:a16="http://schemas.microsoft.com/office/drawing/2014/main" id="{21ABAF22-CF6F-42B2-A521-4CF8FF38788F}"/>
                </a:ext>
              </a:extLst>
            </p:cNvPr>
            <p:cNvSpPr txBox="1">
              <a:spLocks noChangeArrowheads="1"/>
            </p:cNvSpPr>
            <p:nvPr/>
          </p:nvSpPr>
          <p:spPr bwMode="auto">
            <a:xfrm>
              <a:off x="6993168" y="4245048"/>
              <a:ext cx="435728" cy="4576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zh-CN" sz="1200" b="0" i="0" u="none" strike="noStrike" cap="none" baseline="0">
                  <a:solidFill>
                    <a:srgbClr val="4D4D4D"/>
                  </a:solidFill>
                  <a:effectLst/>
                  <a:uFillTx/>
                  <a:ea typeface="SimSun"/>
                </a:rPr>
                <a:t>156</a:t>
              </a:r>
            </a:p>
            <a:p>
              <a:pPr algn="ctr"/>
              <a:endParaRPr lang="en-GB" altLang="en-US" sz="1200">
                <a:solidFill>
                  <a:srgbClr val="4D4D4D"/>
                </a:solidFill>
                <a:latin typeface="Arial" panose="020B0604020202020204" pitchFamily="34" charset="0"/>
                <a:cs typeface="Arial" panose="020B0604020202020204" pitchFamily="34" charset="0"/>
              </a:endParaRPr>
            </a:p>
          </p:txBody>
        </p:sp>
        <p:sp>
          <p:nvSpPr>
            <p:cNvPr id="66" name="Line 169">
              <a:extLst>
                <a:ext uri="{FF2B5EF4-FFF2-40B4-BE49-F238E27FC236}">
                  <a16:creationId xmlns:a16="http://schemas.microsoft.com/office/drawing/2014/main" id="{856B4B11-D781-4F5E-9196-E11E8081FACC}"/>
                </a:ext>
              </a:extLst>
            </p:cNvPr>
            <p:cNvSpPr>
              <a:spLocks noChangeShapeType="1"/>
            </p:cNvSpPr>
            <p:nvPr/>
          </p:nvSpPr>
          <p:spPr bwMode="auto">
            <a:xfrm flipH="1">
              <a:off x="7580433" y="4222925"/>
              <a:ext cx="0" cy="72000"/>
            </a:xfrm>
            <a:prstGeom prst="line">
              <a:avLst/>
            </a:prstGeom>
            <a:noFill/>
            <a:ln w="15875">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200">
                <a:solidFill>
                  <a:srgbClr val="4D4D4D"/>
                </a:solidFill>
                <a:latin typeface="Arial" panose="020B0604020202020204" pitchFamily="34" charset="0"/>
                <a:cs typeface="Arial" panose="020B0604020202020204" pitchFamily="34" charset="0"/>
              </a:endParaRPr>
            </a:p>
          </p:txBody>
        </p:sp>
        <p:sp>
          <p:nvSpPr>
            <p:cNvPr id="67" name="Text Box 88">
              <a:extLst>
                <a:ext uri="{FF2B5EF4-FFF2-40B4-BE49-F238E27FC236}">
                  <a16:creationId xmlns:a16="http://schemas.microsoft.com/office/drawing/2014/main" id="{80D52B72-F744-408E-A95F-8829D8A10765}"/>
                </a:ext>
              </a:extLst>
            </p:cNvPr>
            <p:cNvSpPr txBox="1">
              <a:spLocks noChangeArrowheads="1"/>
            </p:cNvSpPr>
            <p:nvPr/>
          </p:nvSpPr>
          <p:spPr bwMode="auto">
            <a:xfrm>
              <a:off x="7369248" y="4245048"/>
              <a:ext cx="435728" cy="4576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zh-CN" sz="1200" b="0" i="0" u="none" strike="noStrike" cap="none" baseline="0">
                  <a:solidFill>
                    <a:srgbClr val="4D4D4D"/>
                  </a:solidFill>
                  <a:effectLst/>
                  <a:uFillTx/>
                  <a:ea typeface="SimSun"/>
                </a:rPr>
                <a:t>168</a:t>
              </a:r>
            </a:p>
            <a:p>
              <a:pPr algn="ctr"/>
              <a:endParaRPr lang="en-GB" altLang="en-US" sz="1200">
                <a:solidFill>
                  <a:srgbClr val="4D4D4D"/>
                </a:solidFill>
                <a:latin typeface="Arial" panose="020B0604020202020204" pitchFamily="34" charset="0"/>
                <a:cs typeface="Arial" panose="020B0604020202020204" pitchFamily="34" charset="0"/>
              </a:endParaRPr>
            </a:p>
          </p:txBody>
        </p:sp>
        <p:sp>
          <p:nvSpPr>
            <p:cNvPr id="68" name="Arrow: Right 4">
              <a:extLst>
                <a:ext uri="{FF2B5EF4-FFF2-40B4-BE49-F238E27FC236}">
                  <a16:creationId xmlns:a16="http://schemas.microsoft.com/office/drawing/2014/main" id="{FADB7989-50FF-4015-93B4-E2B74EAE36A0}"/>
                </a:ext>
              </a:extLst>
            </p:cNvPr>
            <p:cNvSpPr/>
            <p:nvPr/>
          </p:nvSpPr>
          <p:spPr>
            <a:xfrm rot="16200000">
              <a:off x="846241" y="2366379"/>
              <a:ext cx="814065" cy="400354"/>
            </a:xfrm>
            <a:prstGeom prst="right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sz="1200" b="0" i="0" u="none" strike="noStrike" cap="none" baseline="0">
                  <a:solidFill>
                    <a:srgbClr val="FFFFFF"/>
                  </a:solidFill>
                  <a:effectLst/>
                  <a:uFillTx/>
                  <a:ea typeface="SimSun"/>
                </a:rPr>
                <a:t>改善</a:t>
              </a:r>
            </a:p>
          </p:txBody>
        </p:sp>
        <p:sp>
          <p:nvSpPr>
            <p:cNvPr id="69" name="Arrow: Right 66">
              <a:extLst>
                <a:ext uri="{FF2B5EF4-FFF2-40B4-BE49-F238E27FC236}">
                  <a16:creationId xmlns:a16="http://schemas.microsoft.com/office/drawing/2014/main" id="{922EC657-4A12-4CAB-97CB-23F0B8F424B1}"/>
                </a:ext>
              </a:extLst>
            </p:cNvPr>
            <p:cNvSpPr/>
            <p:nvPr/>
          </p:nvSpPr>
          <p:spPr>
            <a:xfrm rot="5400000">
              <a:off x="846241" y="3609696"/>
              <a:ext cx="814065" cy="400354"/>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sz="1200" b="0" i="0" u="none" strike="noStrike" cap="none" baseline="0">
                  <a:solidFill>
                    <a:srgbClr val="FFFFFF"/>
                  </a:solidFill>
                  <a:effectLst/>
                  <a:uFillTx/>
                  <a:ea typeface="SimSun"/>
                </a:rPr>
                <a:t>变差</a:t>
              </a:r>
            </a:p>
          </p:txBody>
        </p:sp>
        <p:cxnSp>
          <p:nvCxnSpPr>
            <p:cNvPr id="70" name="Straight Connector 69">
              <a:extLst>
                <a:ext uri="{FF2B5EF4-FFF2-40B4-BE49-F238E27FC236}">
                  <a16:creationId xmlns:a16="http://schemas.microsoft.com/office/drawing/2014/main" id="{E0A55932-0A54-469D-9E6A-170C07E3738C}"/>
                </a:ext>
              </a:extLst>
            </p:cNvPr>
            <p:cNvCxnSpPr/>
            <p:nvPr/>
          </p:nvCxnSpPr>
          <p:spPr>
            <a:xfrm flipH="1" flipV="1">
              <a:off x="2637226" y="2443516"/>
              <a:ext cx="1" cy="1793360"/>
            </a:xfrm>
            <a:prstGeom prst="line">
              <a:avLst/>
            </a:prstGeom>
            <a:ln w="19050">
              <a:solidFill>
                <a:srgbClr val="A0A0A0"/>
              </a:solidFill>
              <a:prstDash val="dash"/>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99F471F4-57F1-436D-902C-F33FD0800B0B}"/>
                </a:ext>
              </a:extLst>
            </p:cNvPr>
            <p:cNvCxnSpPr/>
            <p:nvPr/>
          </p:nvCxnSpPr>
          <p:spPr>
            <a:xfrm flipH="1" flipV="1">
              <a:off x="3016796" y="2443516"/>
              <a:ext cx="1" cy="1793360"/>
            </a:xfrm>
            <a:prstGeom prst="line">
              <a:avLst/>
            </a:prstGeom>
            <a:ln w="19050">
              <a:solidFill>
                <a:srgbClr val="A0A0A0"/>
              </a:solidFill>
              <a:prstDash val="dash"/>
            </a:ln>
          </p:spPr>
          <p:style>
            <a:lnRef idx="1">
              <a:schemeClr val="accent1"/>
            </a:lnRef>
            <a:fillRef idx="0">
              <a:schemeClr val="accent1"/>
            </a:fillRef>
            <a:effectRef idx="0">
              <a:schemeClr val="accent1"/>
            </a:effectRef>
            <a:fontRef idx="minor">
              <a:schemeClr val="tx1"/>
            </a:fontRef>
          </p:style>
        </p:cxnSp>
        <p:sp>
          <p:nvSpPr>
            <p:cNvPr id="72" name="TextBox 71">
              <a:extLst>
                <a:ext uri="{FF2B5EF4-FFF2-40B4-BE49-F238E27FC236}">
                  <a16:creationId xmlns:a16="http://schemas.microsoft.com/office/drawing/2014/main" id="{579C44B2-F9C6-41B7-8E68-BCF544601D4D}"/>
                </a:ext>
              </a:extLst>
            </p:cNvPr>
            <p:cNvSpPr txBox="1"/>
            <p:nvPr/>
          </p:nvSpPr>
          <p:spPr>
            <a:xfrm>
              <a:off x="2369679" y="1993402"/>
              <a:ext cx="488168" cy="457657"/>
            </a:xfrm>
            <a:prstGeom prst="rect">
              <a:avLst/>
            </a:prstGeom>
            <a:noFill/>
          </p:spPr>
          <p:txBody>
            <a:bodyPr wrap="none" rtlCol="0">
              <a:spAutoFit/>
            </a:bodyPr>
            <a:lstStyle/>
            <a:p>
              <a:pPr algn="ctr"/>
              <a:r>
                <a:rPr lang="zh-CN" sz="1200" b="0" i="0" u="none" strike="noStrike" cap="none" baseline="0">
                  <a:solidFill>
                    <a:srgbClr val="4D4D4D"/>
                  </a:solidFill>
                  <a:effectLst/>
                  <a:uFillTx/>
                  <a:ea typeface="SimSun"/>
                </a:rPr>
                <a:t>中间</a:t>
              </a:r>
              <a:r>
                <a:rPr sz="1200"/>
                <a:t/>
              </a:r>
              <a:br>
                <a:rPr sz="1200"/>
              </a:br>
              <a:r>
                <a:rPr lang="zh-CN" sz="1200" b="0" i="0" u="none" strike="noStrike" cap="none" baseline="0">
                  <a:solidFill>
                    <a:srgbClr val="4D4D4D"/>
                  </a:solidFill>
                  <a:effectLst/>
                  <a:uFillTx/>
                  <a:ea typeface="SimSun"/>
                </a:rPr>
                <a:t>tx</a:t>
              </a:r>
            </a:p>
          </p:txBody>
        </p:sp>
        <p:sp>
          <p:nvSpPr>
            <p:cNvPr id="73" name="TextBox 72">
              <a:extLst>
                <a:ext uri="{FF2B5EF4-FFF2-40B4-BE49-F238E27FC236}">
                  <a16:creationId xmlns:a16="http://schemas.microsoft.com/office/drawing/2014/main" id="{1CF54E08-0EF3-47DB-99FD-9679CE6A7C0D}"/>
                </a:ext>
              </a:extLst>
            </p:cNvPr>
            <p:cNvSpPr txBox="1"/>
            <p:nvPr/>
          </p:nvSpPr>
          <p:spPr>
            <a:xfrm>
              <a:off x="2775228" y="1993402"/>
              <a:ext cx="488168" cy="457657"/>
            </a:xfrm>
            <a:prstGeom prst="rect">
              <a:avLst/>
            </a:prstGeom>
            <a:noFill/>
          </p:spPr>
          <p:txBody>
            <a:bodyPr wrap="none" rtlCol="0">
              <a:spAutoFit/>
            </a:bodyPr>
            <a:lstStyle/>
            <a:p>
              <a:pPr algn="ctr"/>
              <a:r>
                <a:rPr lang="zh-CN" sz="1200" b="0" i="0" u="none" strike="noStrike" cap="none" baseline="0">
                  <a:solidFill>
                    <a:srgbClr val="4D4D4D"/>
                  </a:solidFill>
                  <a:effectLst/>
                  <a:uFillTx/>
                  <a:ea typeface="SimSun"/>
                </a:rPr>
                <a:t>结束</a:t>
              </a:r>
            </a:p>
            <a:p>
              <a:pPr algn="ctr"/>
              <a:r>
                <a:rPr lang="zh-CN" sz="1200" b="0" i="0" u="none" strike="noStrike" cap="none" baseline="0">
                  <a:solidFill>
                    <a:srgbClr val="4D4D4D"/>
                  </a:solidFill>
                  <a:effectLst/>
                  <a:uFillTx/>
                  <a:ea typeface="SimSun"/>
                </a:rPr>
                <a:t>tx</a:t>
              </a:r>
            </a:p>
          </p:txBody>
        </p:sp>
        <p:sp>
          <p:nvSpPr>
            <p:cNvPr id="74" name="TextBox 73">
              <a:extLst>
                <a:ext uri="{FF2B5EF4-FFF2-40B4-BE49-F238E27FC236}">
                  <a16:creationId xmlns:a16="http://schemas.microsoft.com/office/drawing/2014/main" id="{5EC9CD0B-7DC2-4857-81AA-68C6E638C532}"/>
                </a:ext>
              </a:extLst>
            </p:cNvPr>
            <p:cNvSpPr txBox="1"/>
            <p:nvPr/>
          </p:nvSpPr>
          <p:spPr>
            <a:xfrm>
              <a:off x="3413446" y="2181935"/>
              <a:ext cx="488168" cy="274594"/>
            </a:xfrm>
            <a:prstGeom prst="rect">
              <a:avLst/>
            </a:prstGeom>
            <a:noFill/>
          </p:spPr>
          <p:txBody>
            <a:bodyPr wrap="none" rtlCol="0">
              <a:spAutoFit/>
            </a:bodyPr>
            <a:lstStyle/>
            <a:p>
              <a:pPr algn="ctr"/>
              <a:r>
                <a:rPr lang="zh-CN" sz="1200" b="0" i="0" u="none" strike="noStrike" cap="none" baseline="0">
                  <a:solidFill>
                    <a:srgbClr val="4D4D4D"/>
                  </a:solidFill>
                  <a:effectLst/>
                  <a:uFillTx/>
                  <a:ea typeface="SimSun"/>
                </a:rPr>
                <a:t>随访</a:t>
              </a:r>
            </a:p>
          </p:txBody>
        </p:sp>
        <p:cxnSp>
          <p:nvCxnSpPr>
            <p:cNvPr id="75" name="Straight Arrow Connector 74">
              <a:extLst>
                <a:ext uri="{FF2B5EF4-FFF2-40B4-BE49-F238E27FC236}">
                  <a16:creationId xmlns:a16="http://schemas.microsoft.com/office/drawing/2014/main" id="{0635EC3B-6FF1-4480-9CBB-28CEB14BF5AA}"/>
                </a:ext>
              </a:extLst>
            </p:cNvPr>
            <p:cNvCxnSpPr/>
            <p:nvPr/>
          </p:nvCxnSpPr>
          <p:spPr>
            <a:xfrm>
              <a:off x="4049027" y="2320434"/>
              <a:ext cx="490315" cy="0"/>
            </a:xfrm>
            <a:prstGeom prst="straightConnector1">
              <a:avLst/>
            </a:prstGeom>
            <a:ln w="19050">
              <a:solidFill>
                <a:srgbClr val="000000"/>
              </a:solidFill>
              <a:tailEnd type="triangle"/>
            </a:ln>
          </p:spPr>
          <p:style>
            <a:lnRef idx="1">
              <a:schemeClr val="accent1"/>
            </a:lnRef>
            <a:fillRef idx="0">
              <a:schemeClr val="accent1"/>
            </a:fillRef>
            <a:effectRef idx="0">
              <a:schemeClr val="accent1"/>
            </a:effectRef>
            <a:fontRef idx="minor">
              <a:schemeClr val="tx1"/>
            </a:fontRef>
          </p:style>
        </p:cxnSp>
        <p:sp>
          <p:nvSpPr>
            <p:cNvPr id="76" name="Freeform: Shape 75">
              <a:extLst>
                <a:ext uri="{FF2B5EF4-FFF2-40B4-BE49-F238E27FC236}">
                  <a16:creationId xmlns:a16="http://schemas.microsoft.com/office/drawing/2014/main" id="{2A779D69-7D59-41A3-88E6-A211CC15EFDE}"/>
                </a:ext>
              </a:extLst>
            </p:cNvPr>
            <p:cNvSpPr/>
            <p:nvPr/>
          </p:nvSpPr>
          <p:spPr>
            <a:xfrm>
              <a:off x="2637226" y="2675511"/>
              <a:ext cx="5315419" cy="253074"/>
            </a:xfrm>
            <a:custGeom>
              <a:avLst/>
              <a:gdLst>
                <a:gd name="connsiteX0" fmla="*/ 0 w 5315419"/>
                <a:gd name="connsiteY0" fmla="*/ 214101 h 214101"/>
                <a:gd name="connsiteX1" fmla="*/ 5315419 w 5315419"/>
                <a:gd name="connsiteY1" fmla="*/ 573 h 214101"/>
              </a:gdLst>
              <a:ahLst/>
              <a:cxnLst>
                <a:cxn ang="0">
                  <a:pos x="connsiteX0" y="connsiteY0"/>
                </a:cxn>
                <a:cxn ang="0">
                  <a:pos x="connsiteX1" y="connsiteY1"/>
                </a:cxn>
              </a:cxnLst>
              <a:rect l="l" t="t" r="r" b="b"/>
              <a:pathLst>
                <a:path w="5315419" h="214101">
                  <a:moveTo>
                    <a:pt x="0" y="214101"/>
                  </a:moveTo>
                  <a:cubicBezTo>
                    <a:pt x="1329977" y="-16441"/>
                    <a:pt x="3777654" y="-390"/>
                    <a:pt x="5315419" y="573"/>
                  </a:cubicBezTo>
                </a:path>
              </a:pathLst>
            </a:custGeom>
            <a:noFill/>
            <a:ln w="25400" cap="flat">
              <a:solidFill>
                <a:schemeClr val="accent3"/>
              </a:solidFill>
              <a:prstDash val="solid"/>
              <a:miter/>
            </a:ln>
          </p:spPr>
          <p:txBody>
            <a:bodyPr rtlCol="0" anchor="ctr"/>
            <a:lstStyle/>
            <a:p>
              <a:endParaRPr lang="en-GB"/>
            </a:p>
          </p:txBody>
        </p:sp>
        <p:sp>
          <p:nvSpPr>
            <p:cNvPr id="77" name="Freeform: Shape 76">
              <a:extLst>
                <a:ext uri="{FF2B5EF4-FFF2-40B4-BE49-F238E27FC236}">
                  <a16:creationId xmlns:a16="http://schemas.microsoft.com/office/drawing/2014/main" id="{987B3A36-CBEF-49BA-B798-73F055A56738}"/>
                </a:ext>
              </a:extLst>
            </p:cNvPr>
            <p:cNvSpPr/>
            <p:nvPr/>
          </p:nvSpPr>
          <p:spPr>
            <a:xfrm>
              <a:off x="2625897" y="2693051"/>
              <a:ext cx="5326304" cy="134099"/>
            </a:xfrm>
            <a:custGeom>
              <a:avLst/>
              <a:gdLst>
                <a:gd name="connsiteX0" fmla="*/ 0 w 5326304"/>
                <a:gd name="connsiteY0" fmla="*/ 144978 h 144978"/>
                <a:gd name="connsiteX1" fmla="*/ 5326304 w 5326304"/>
                <a:gd name="connsiteY1" fmla="*/ 6069 h 144978"/>
              </a:gdLst>
              <a:ahLst/>
              <a:cxnLst>
                <a:cxn ang="0">
                  <a:pos x="connsiteX0" y="connsiteY0"/>
                </a:cxn>
                <a:cxn ang="0">
                  <a:pos x="connsiteX1" y="connsiteY1"/>
                </a:cxn>
              </a:cxnLst>
              <a:rect l="l" t="t" r="r" b="b"/>
              <a:pathLst>
                <a:path w="5326304" h="144978">
                  <a:moveTo>
                    <a:pt x="0" y="144978"/>
                  </a:moveTo>
                  <a:cubicBezTo>
                    <a:pt x="1226312" y="-53894"/>
                    <a:pt x="3581711" y="11574"/>
                    <a:pt x="5326304" y="6069"/>
                  </a:cubicBezTo>
                </a:path>
              </a:pathLst>
            </a:custGeom>
            <a:noFill/>
            <a:ln w="25400" cap="flat">
              <a:solidFill>
                <a:schemeClr val="accent2"/>
              </a:solidFill>
              <a:prstDash val="solid"/>
              <a:miter/>
            </a:ln>
          </p:spPr>
          <p:txBody>
            <a:bodyPr rtlCol="0" anchor="ctr"/>
            <a:lstStyle/>
            <a:p>
              <a:endParaRPr lang="en-GB"/>
            </a:p>
          </p:txBody>
        </p:sp>
        <p:cxnSp>
          <p:nvCxnSpPr>
            <p:cNvPr id="78" name="Straight Connector 77">
              <a:extLst>
                <a:ext uri="{FF2B5EF4-FFF2-40B4-BE49-F238E27FC236}">
                  <a16:creationId xmlns:a16="http://schemas.microsoft.com/office/drawing/2014/main" id="{71BBC82C-03EB-4E70-96FA-2F471D667A43}"/>
                </a:ext>
              </a:extLst>
            </p:cNvPr>
            <p:cNvCxnSpPr/>
            <p:nvPr/>
          </p:nvCxnSpPr>
          <p:spPr>
            <a:xfrm>
              <a:off x="5579893" y="3998443"/>
              <a:ext cx="332276" cy="0"/>
            </a:xfrm>
            <a:prstGeom prst="line">
              <a:avLst/>
            </a:prstGeom>
            <a:noFill/>
            <a:ln w="25400" cap="flat">
              <a:solidFill>
                <a:schemeClr val="accent2"/>
              </a:solidFill>
              <a:prstDash val="solid"/>
              <a:miter/>
            </a:ln>
          </p:spPr>
        </p:cxnSp>
        <p:cxnSp>
          <p:nvCxnSpPr>
            <p:cNvPr id="79" name="Straight Connector 78">
              <a:extLst>
                <a:ext uri="{FF2B5EF4-FFF2-40B4-BE49-F238E27FC236}">
                  <a16:creationId xmlns:a16="http://schemas.microsoft.com/office/drawing/2014/main" id="{BF4E6012-9195-4913-AD40-CAACAF41CAD7}"/>
                </a:ext>
              </a:extLst>
            </p:cNvPr>
            <p:cNvCxnSpPr/>
            <p:nvPr/>
          </p:nvCxnSpPr>
          <p:spPr>
            <a:xfrm>
              <a:off x="5579893" y="3825034"/>
              <a:ext cx="332276" cy="0"/>
            </a:xfrm>
            <a:prstGeom prst="line">
              <a:avLst/>
            </a:prstGeom>
            <a:noFill/>
            <a:ln w="25400" cap="flat">
              <a:solidFill>
                <a:schemeClr val="accent3"/>
              </a:solidFill>
              <a:prstDash val="solid"/>
              <a:miter/>
            </a:ln>
          </p:spPr>
        </p:cxnSp>
        <p:sp>
          <p:nvSpPr>
            <p:cNvPr id="81" name="TextBox 80">
              <a:extLst>
                <a:ext uri="{FF2B5EF4-FFF2-40B4-BE49-F238E27FC236}">
                  <a16:creationId xmlns:a16="http://schemas.microsoft.com/office/drawing/2014/main" id="{BABC9C1E-6328-46A8-AB6C-AC315DC5DED2}"/>
                </a:ext>
              </a:extLst>
            </p:cNvPr>
            <p:cNvSpPr txBox="1"/>
            <p:nvPr/>
          </p:nvSpPr>
          <p:spPr>
            <a:xfrm>
              <a:off x="5892081" y="3672853"/>
              <a:ext cx="2646149" cy="457657"/>
            </a:xfrm>
            <a:prstGeom prst="rect">
              <a:avLst/>
            </a:prstGeom>
            <a:noFill/>
          </p:spPr>
          <p:txBody>
            <a:bodyPr wrap="none" rtlCol="0">
              <a:spAutoFit/>
            </a:bodyPr>
            <a:lstStyle/>
            <a:p>
              <a:r>
                <a:rPr lang="zh-CN" sz="1200" b="0" i="0" u="none" strike="noStrike" cap="none" baseline="0">
                  <a:solidFill>
                    <a:srgbClr val="4D4D4D"/>
                  </a:solidFill>
                  <a:effectLst/>
                  <a:uFillTx/>
                  <a:ea typeface="SimSun"/>
                </a:rPr>
                <a:t>纳米白蛋白结合型紫杉醇 + 吉西他滨</a:t>
              </a:r>
            </a:p>
            <a:p>
              <a:r>
                <a:rPr lang="zh-CN" sz="1200" b="0" i="0" u="none" strike="noStrike" cap="none" baseline="0">
                  <a:solidFill>
                    <a:srgbClr val="4D4D4D"/>
                  </a:solidFill>
                  <a:effectLst/>
                  <a:uFillTx/>
                  <a:ea typeface="SimSun"/>
                </a:rPr>
                <a:t>吉西他滨</a:t>
              </a:r>
            </a:p>
          </p:txBody>
        </p:sp>
      </p:grpSp>
    </p:spTree>
    <p:custDataLst>
      <p:tags r:id="rId1"/>
    </p:custDataLst>
    <p:extLst>
      <p:ext uri="{BB962C8B-B14F-4D97-AF65-F5344CB8AC3E}">
        <p14:creationId xmlns:p14="http://schemas.microsoft.com/office/powerpoint/2010/main" val="2179818608"/>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zh-CN" sz="1800" b="1" i="0" u="none" strike="noStrike" cap="none" baseline="0">
                <a:solidFill>
                  <a:srgbClr val="043882"/>
                </a:solidFill>
                <a:effectLst/>
                <a:uFillTx/>
                <a:ea typeface="SimSun"/>
              </a:rPr>
              <a:t>O-002：依布鲁替尼与纳米白蛋白结合型紫杉醇和吉西他滨联用作为一线疗法用于转移性胰腺腺癌患者：3 期 RESOLVE 研究结果 – Tempero M 等人</a:t>
            </a:r>
          </a:p>
        </p:txBody>
      </p:sp>
      <p:sp>
        <p:nvSpPr>
          <p:cNvPr id="5123" name="Rectangle 3"/>
          <p:cNvSpPr>
            <a:spLocks noGrp="1" noChangeArrowheads="1"/>
          </p:cNvSpPr>
          <p:nvPr>
            <p:ph idx="1"/>
          </p:nvPr>
        </p:nvSpPr>
        <p:spPr/>
        <p:txBody>
          <a:bodyPr/>
          <a:lstStyle/>
          <a:p>
            <a:pPr marL="0" indent="0">
              <a:buNone/>
            </a:pPr>
            <a:r>
              <a:rPr lang="zh-CN" sz="1600" b="1" i="0" u="none" strike="noStrike" cap="none" baseline="0" dirty="0">
                <a:solidFill>
                  <a:srgbClr val="4D4D4D"/>
                </a:solidFill>
                <a:effectLst/>
                <a:uFillTx/>
                <a:ea typeface="SimSun"/>
              </a:rPr>
              <a:t>研究目的</a:t>
            </a:r>
          </a:p>
          <a:p>
            <a:r>
              <a:rPr lang="zh-CN" sz="1600" b="0" i="0" u="none" strike="noStrike" cap="none" baseline="0" dirty="0">
                <a:solidFill>
                  <a:srgbClr val="4D4D4D"/>
                </a:solidFill>
                <a:effectLst/>
                <a:uFillTx/>
                <a:ea typeface="SimSun"/>
              </a:rPr>
              <a:t>研究依布鲁替尼（一种 BTK 抑制剂）与纳米白蛋白结合型紫杉醇 + 吉西他滨联用治疗转移性 PDAC 患者的疗效和安全性</a:t>
            </a:r>
          </a:p>
        </p:txBody>
      </p:sp>
      <p:sp>
        <p:nvSpPr>
          <p:cNvPr id="14" name="Text Placeholder 13"/>
          <p:cNvSpPr>
            <a:spLocks noGrp="1"/>
          </p:cNvSpPr>
          <p:nvPr>
            <p:ph type="body" sz="quarter" idx="10"/>
          </p:nvPr>
        </p:nvSpPr>
        <p:spPr>
          <a:xfrm>
            <a:off x="365126" y="6096000"/>
            <a:ext cx="3655730" cy="487363"/>
          </a:xfrm>
        </p:spPr>
        <p:txBody>
          <a:bodyPr/>
          <a:lstStyle/>
          <a:p>
            <a:r>
              <a:rPr lang="zh-CN" sz="1200" b="0" i="0" u="none" strike="noStrike" cap="none" baseline="0">
                <a:solidFill>
                  <a:srgbClr val="4D4D4D"/>
                </a:solidFill>
                <a:effectLst/>
                <a:uFillTx/>
                <a:ea typeface="SimSun"/>
              </a:rPr>
              <a:t>*纳米白蛋白结合型紫杉醇 125 mg/m</a:t>
            </a:r>
            <a:r>
              <a:rPr lang="zh-CN" sz="1200" b="0" i="0" u="none" strike="noStrike" cap="none" baseline="30000">
                <a:solidFill>
                  <a:srgbClr val="4D4D4D"/>
                </a:solidFill>
                <a:effectLst/>
                <a:uFillTx/>
                <a:ea typeface="SimSun"/>
              </a:rPr>
              <a:t>2</a:t>
            </a:r>
            <a:r>
              <a:rPr lang="zh-CN" sz="1200" b="0" i="0" u="none" strike="noStrike" cap="none" baseline="0">
                <a:solidFill>
                  <a:srgbClr val="4D4D4D"/>
                </a:solidFill>
                <a:effectLst/>
                <a:uFillTx/>
                <a:ea typeface="SimSun"/>
              </a:rPr>
              <a:t> + 吉西他滨 1000 mg/m</a:t>
            </a:r>
            <a:r>
              <a:rPr lang="zh-CN" sz="1200" b="0" i="0" u="none" strike="noStrike" cap="none" baseline="30000">
                <a:solidFill>
                  <a:srgbClr val="4D4D4D"/>
                </a:solidFill>
                <a:effectLst/>
                <a:uFillTx/>
                <a:ea typeface="SimSun"/>
              </a:rPr>
              <a:t>2</a:t>
            </a:r>
            <a:r>
              <a:rPr lang="zh-CN" sz="1200" b="0" i="0" u="none" strike="noStrike" cap="none" baseline="0">
                <a:solidFill>
                  <a:srgbClr val="4D4D4D"/>
                </a:solidFill>
                <a:effectLst/>
                <a:uFillTx/>
                <a:ea typeface="SimSun"/>
              </a:rPr>
              <a:t> D1、D8、D15 q4w</a:t>
            </a:r>
          </a:p>
        </p:txBody>
      </p:sp>
      <p:sp>
        <p:nvSpPr>
          <p:cNvPr id="15" name="Text Placeholder 14"/>
          <p:cNvSpPr>
            <a:spLocks noGrp="1"/>
          </p:cNvSpPr>
          <p:nvPr>
            <p:ph type="body" sz="quarter" idx="11"/>
          </p:nvPr>
        </p:nvSpPr>
        <p:spPr>
          <a:xfrm>
            <a:off x="4495800" y="6096000"/>
            <a:ext cx="4283075" cy="487363"/>
          </a:xfrm>
        </p:spPr>
        <p:txBody>
          <a:bodyPr/>
          <a:lstStyle/>
          <a:p>
            <a:r>
              <a:rPr lang="zh-CN" sz="1200" b="0" i="0" u="none" strike="noStrike" cap="none" baseline="0">
                <a:solidFill>
                  <a:srgbClr val="4D4D4D"/>
                </a:solidFill>
                <a:effectLst/>
                <a:uFillTx/>
                <a:ea typeface="SimSun"/>
              </a:rPr>
              <a:t>Tempero M, et al. Ann Oncol 2019;30(suppl):abstr O-002</a:t>
            </a:r>
          </a:p>
        </p:txBody>
      </p:sp>
      <p:sp>
        <p:nvSpPr>
          <p:cNvPr id="7" name="Rectangle 9"/>
          <p:cNvSpPr txBox="1">
            <a:spLocks noChangeArrowheads="1"/>
          </p:cNvSpPr>
          <p:nvPr/>
        </p:nvSpPr>
        <p:spPr bwMode="auto">
          <a:xfrm>
            <a:off x="365124" y="5438523"/>
            <a:ext cx="4130676" cy="7343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ct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ct val="0"/>
              </a:spcBef>
              <a:spcAft>
                <a:spcPts val="400"/>
              </a:spcAft>
              <a:buClr>
                <a:schemeClr val="bg1"/>
              </a:buClr>
              <a:buChar char="–"/>
              <a:defRPr sz="1600">
                <a:solidFill>
                  <a:srgbClr val="4D4D4D"/>
                </a:solidFill>
                <a:latin typeface="+mn-lt"/>
                <a:cs typeface="+mn-cs"/>
              </a:defRPr>
            </a:lvl2pPr>
            <a:lvl3pPr marL="812800" indent="-249238" algn="l" rtl="0" fontAlgn="base">
              <a:spcBef>
                <a:spcPct val="0"/>
              </a:spcBef>
              <a:spcAft>
                <a:spcPts val="400"/>
              </a:spcAft>
              <a:buClr>
                <a:schemeClr val="bg1"/>
              </a:buClr>
              <a:buChar char="•"/>
              <a:defRPr sz="1600">
                <a:solidFill>
                  <a:srgbClr val="4D4D4D"/>
                </a:solidFill>
                <a:latin typeface="+mn-lt"/>
                <a:cs typeface="+mn-cs"/>
              </a:defRPr>
            </a:lvl3pPr>
            <a:lvl4pPr marL="1101725" indent="-287338" algn="l" rtl="0" fontAlgn="base">
              <a:spcBef>
                <a:spcPct val="0"/>
              </a:spcBef>
              <a:spcAft>
                <a:spcPts val="400"/>
              </a:spcAft>
              <a:buClr>
                <a:schemeClr val="bg1"/>
              </a:buClr>
              <a:buChar char="–"/>
              <a:defRPr sz="1600">
                <a:solidFill>
                  <a:srgbClr val="4D4D4D"/>
                </a:solidFill>
                <a:latin typeface="+mn-lt"/>
                <a:cs typeface="+mn-cs"/>
              </a:defRPr>
            </a:lvl4pPr>
            <a:lvl5pPr marL="1390650" indent="-287338" algn="l" rtl="0" fontAlgn="base">
              <a:spcBef>
                <a:spcPct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ct val="0"/>
              </a:spcBef>
              <a:spcAft>
                <a:spcPts val="400"/>
              </a:spcAft>
              <a:buClr>
                <a:srgbClr val="043882"/>
              </a:buClr>
              <a:buSzPct val="110000"/>
              <a:buFontTx/>
              <a:buNone/>
              <a:defRPr/>
            </a:pPr>
            <a:r>
              <a:rPr lang="zh-CN" sz="1600" b="1" i="0" u="none" strike="noStrike" cap="none" baseline="0">
                <a:solidFill>
                  <a:srgbClr val="A0A0A0"/>
                </a:solidFill>
                <a:effectLst/>
                <a:uFillTx/>
                <a:ea typeface="SimSun"/>
              </a:rPr>
              <a:t>主要终点</a:t>
            </a:r>
          </a:p>
          <a:p>
            <a:pPr marL="250825" marR="0" lvl="0" indent="-250825" algn="l" defTabSz="914400" rtl="0" eaLnBrk="1" fontAlgn="base" latinLnBrk="0" hangingPunct="1">
              <a:lnSpc>
                <a:spcPct val="100000"/>
              </a:lnSpc>
              <a:spcBef>
                <a:spcPct val="0"/>
              </a:spcBef>
              <a:spcAft>
                <a:spcPts val="400"/>
              </a:spcAft>
              <a:buClr>
                <a:srgbClr val="043882"/>
              </a:buClr>
              <a:buSzPct val="110000"/>
              <a:buFontTx/>
              <a:buChar char="•"/>
              <a:defRPr/>
            </a:pPr>
            <a:r>
              <a:rPr lang="zh-CN" sz="1600" b="0" i="0" u="none" strike="noStrike" cap="none" baseline="0">
                <a:solidFill>
                  <a:srgbClr val="4D4D4D"/>
                </a:solidFill>
                <a:effectLst/>
                <a:uFillTx/>
                <a:ea typeface="SimSun"/>
              </a:rPr>
              <a:t>OS、PFS</a:t>
            </a:r>
          </a:p>
        </p:txBody>
      </p:sp>
      <p:sp>
        <p:nvSpPr>
          <p:cNvPr id="8" name="Content Placeholder 26"/>
          <p:cNvSpPr txBox="1"/>
          <p:nvPr/>
        </p:nvSpPr>
        <p:spPr>
          <a:xfrm>
            <a:off x="4278313" y="5438523"/>
            <a:ext cx="4495800" cy="985008"/>
          </a:xfrm>
          <a:prstGeom prst="rect">
            <a:avLst/>
          </a:prstGeom>
        </p:spPr>
        <p:txBody>
          <a:bodyPr/>
          <a:lstStyle>
            <a:lvl1pPr marL="250825" indent="-250825" algn="l" rtl="0" fontAlgn="base">
              <a:spcBef>
                <a:spcPct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ct val="0"/>
              </a:spcBef>
              <a:spcAft>
                <a:spcPts val="400"/>
              </a:spcAft>
              <a:buClr>
                <a:schemeClr val="bg1"/>
              </a:buClr>
              <a:buChar char="–"/>
              <a:defRPr sz="1600">
                <a:solidFill>
                  <a:srgbClr val="4D4D4D"/>
                </a:solidFill>
                <a:latin typeface="+mn-lt"/>
                <a:cs typeface="+mn-cs"/>
              </a:defRPr>
            </a:lvl2pPr>
            <a:lvl3pPr marL="812800" indent="-249238" algn="l" rtl="0" fontAlgn="base">
              <a:spcBef>
                <a:spcPct val="0"/>
              </a:spcBef>
              <a:spcAft>
                <a:spcPts val="400"/>
              </a:spcAft>
              <a:buClr>
                <a:schemeClr val="bg1"/>
              </a:buClr>
              <a:buChar char="•"/>
              <a:defRPr sz="1600">
                <a:solidFill>
                  <a:srgbClr val="4D4D4D"/>
                </a:solidFill>
                <a:latin typeface="+mn-lt"/>
                <a:cs typeface="+mn-cs"/>
              </a:defRPr>
            </a:lvl3pPr>
            <a:lvl4pPr marL="1101725" indent="-287338" algn="l" rtl="0" fontAlgn="base">
              <a:spcBef>
                <a:spcPct val="0"/>
              </a:spcBef>
              <a:spcAft>
                <a:spcPts val="400"/>
              </a:spcAft>
              <a:buClr>
                <a:schemeClr val="bg1"/>
              </a:buClr>
              <a:buChar char="–"/>
              <a:defRPr sz="1600">
                <a:solidFill>
                  <a:srgbClr val="4D4D4D"/>
                </a:solidFill>
                <a:latin typeface="+mn-lt"/>
                <a:cs typeface="+mn-cs"/>
              </a:defRPr>
            </a:lvl4pPr>
            <a:lvl5pPr marL="1390650" indent="-287338" algn="l" rtl="0" fontAlgn="base">
              <a:spcBef>
                <a:spcPct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ct val="0"/>
              </a:spcBef>
              <a:spcAft>
                <a:spcPts val="400"/>
              </a:spcAft>
              <a:buClr>
                <a:srgbClr val="043882"/>
              </a:buClr>
              <a:buSzPct val="110000"/>
              <a:buFontTx/>
              <a:buNone/>
              <a:defRPr/>
            </a:pPr>
            <a:r>
              <a:rPr lang="zh-CN" sz="1600" b="1" i="0" u="none" strike="noStrike" cap="none" baseline="0">
                <a:solidFill>
                  <a:srgbClr val="A0A0A0"/>
                </a:solidFill>
                <a:effectLst/>
                <a:uFillTx/>
                <a:ea typeface="SimSun"/>
              </a:rPr>
              <a:t>次要终点</a:t>
            </a:r>
          </a:p>
          <a:p>
            <a:pPr marL="250825" marR="0" lvl="0" indent="-250825" algn="l" defTabSz="914400" rtl="0" eaLnBrk="1" fontAlgn="base" latinLnBrk="0" hangingPunct="1">
              <a:lnSpc>
                <a:spcPct val="100000"/>
              </a:lnSpc>
              <a:spcBef>
                <a:spcPct val="0"/>
              </a:spcBef>
              <a:spcAft>
                <a:spcPts val="400"/>
              </a:spcAft>
              <a:buClr>
                <a:srgbClr val="043882"/>
              </a:buClr>
              <a:buSzPct val="110000"/>
              <a:buFontTx/>
              <a:buChar char="•"/>
              <a:defRPr/>
            </a:pPr>
            <a:r>
              <a:rPr lang="zh-CN" sz="1600" b="0" i="0" u="none" strike="noStrike" cap="none" baseline="0">
                <a:solidFill>
                  <a:srgbClr val="4D4D4D"/>
                </a:solidFill>
                <a:effectLst/>
                <a:uFillTx/>
                <a:ea typeface="SimSun"/>
              </a:rPr>
              <a:t>ORR、安全性</a:t>
            </a:r>
          </a:p>
        </p:txBody>
      </p:sp>
      <p:sp>
        <p:nvSpPr>
          <p:cNvPr id="9" name="Oval 14"/>
          <p:cNvSpPr>
            <a:spLocks noChangeArrowheads="1"/>
          </p:cNvSpPr>
          <p:nvPr/>
        </p:nvSpPr>
        <p:spPr bwMode="auto">
          <a:xfrm>
            <a:off x="2731102" y="3612999"/>
            <a:ext cx="583595" cy="584200"/>
          </a:xfrm>
          <a:prstGeom prst="ellipse">
            <a:avLst/>
          </a:prstGeom>
          <a:noFill/>
          <a:ln w="57150">
            <a:solidFill>
              <a:schemeClr val="bg2">
                <a:lumMod val="60000"/>
                <a:lumOff val="40000"/>
              </a:schemeClr>
            </a:solidFill>
            <a:round/>
            <a:tailEnd type="triangle" w="med" len="me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r>
              <a:rPr lang="zh-CN" sz="1600" b="1" i="0" u="none" strike="noStrike" cap="none" baseline="0">
                <a:solidFill>
                  <a:srgbClr val="043882"/>
                </a:solidFill>
                <a:effectLst/>
                <a:uFillTx/>
                <a:ea typeface="SimSun"/>
              </a:rPr>
              <a:t>R</a:t>
            </a:r>
          </a:p>
          <a:p>
            <a:pPr marL="0" marR="0" lvl="0" indent="0" algn="ctr" defTabSz="914400" rtl="0" eaLnBrk="1" fontAlgn="base" latinLnBrk="0" hangingPunct="1">
              <a:lnSpc>
                <a:spcPct val="100000"/>
              </a:lnSpc>
              <a:spcBef>
                <a:spcPct val="0"/>
              </a:spcBef>
              <a:spcAft>
                <a:spcPct val="0"/>
              </a:spcAft>
              <a:buClrTx/>
              <a:buSzTx/>
              <a:buFontTx/>
              <a:buNone/>
              <a:defRPr/>
            </a:pPr>
            <a:r>
              <a:rPr lang="zh-CN" sz="1600" b="1" i="0" u="none" strike="noStrike" cap="none" baseline="0">
                <a:solidFill>
                  <a:srgbClr val="043882"/>
                </a:solidFill>
                <a:effectLst/>
                <a:uFillTx/>
                <a:ea typeface="SimSun"/>
              </a:rPr>
              <a:t>1:1</a:t>
            </a:r>
          </a:p>
        </p:txBody>
      </p:sp>
      <p:cxnSp>
        <p:nvCxnSpPr>
          <p:cNvPr id="10" name="AutoShape 15"/>
          <p:cNvCxnSpPr>
            <a:cxnSpLocks noChangeShapeType="1"/>
            <a:stCxn id="9" idx="0"/>
            <a:endCxn id="17" idx="1"/>
          </p:cNvCxnSpPr>
          <p:nvPr/>
        </p:nvCxnSpPr>
        <p:spPr bwMode="auto">
          <a:xfrm rot="5400000" flipH="1" flipV="1">
            <a:off x="2826832" y="2927281"/>
            <a:ext cx="881787" cy="489651"/>
          </a:xfrm>
          <a:prstGeom prst="bentConnector2">
            <a:avLst/>
          </a:prstGeom>
          <a:noFill/>
          <a:ln w="57150">
            <a:solidFill>
              <a:schemeClr val="bg2">
                <a:lumMod val="60000"/>
                <a:lumOff val="40000"/>
              </a:schemeClr>
            </a:solidFill>
            <a:round/>
            <a:tailEnd type="triangle" w="med" len="med"/>
          </a:ln>
        </p:spPr>
      </p:cxnSp>
      <p:sp>
        <p:nvSpPr>
          <p:cNvPr id="11" name="AutoShape 12"/>
          <p:cNvSpPr>
            <a:spLocks noChangeArrowheads="1"/>
          </p:cNvSpPr>
          <p:nvPr/>
        </p:nvSpPr>
        <p:spPr bwMode="auto">
          <a:xfrm>
            <a:off x="7894940" y="2428438"/>
            <a:ext cx="1094447" cy="605549"/>
          </a:xfrm>
          <a:prstGeom prst="rect">
            <a:avLst/>
          </a:prstGeom>
          <a:solidFill>
            <a:schemeClr val="tx1"/>
          </a:solidFill>
          <a:ln w="9525" algn="ctr">
            <a:noFill/>
            <a:rou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defRPr/>
            </a:pPr>
            <a:r>
              <a:rPr lang="zh-CN" sz="1800" b="1" i="0" u="none" strike="noStrike" cap="none" baseline="0">
                <a:solidFill>
                  <a:srgbClr val="FFFFFF"/>
                </a:solidFill>
                <a:effectLst/>
                <a:uFillTx/>
                <a:ea typeface="SimSun"/>
              </a:rPr>
              <a:t>PD/</a:t>
            </a:r>
            <a:r>
              <a:rPr sz="1800"/>
              <a:t/>
            </a:r>
            <a:br>
              <a:rPr sz="1800"/>
            </a:br>
            <a:r>
              <a:rPr lang="zh-CN" sz="1800" b="1" i="0" u="none" strike="noStrike" cap="none" baseline="0">
                <a:solidFill>
                  <a:srgbClr val="FFFFFF"/>
                </a:solidFill>
                <a:effectLst/>
                <a:uFillTx/>
                <a:ea typeface="SimSun"/>
              </a:rPr>
              <a:t>毒性</a:t>
            </a:r>
          </a:p>
        </p:txBody>
      </p:sp>
      <p:sp>
        <p:nvSpPr>
          <p:cNvPr id="12" name="Content Placeholder 26"/>
          <p:cNvSpPr txBox="1"/>
          <p:nvPr/>
        </p:nvSpPr>
        <p:spPr bwMode="auto">
          <a:xfrm>
            <a:off x="3860265" y="3372271"/>
            <a:ext cx="3750461" cy="892175"/>
          </a:xfrm>
          <a:prstGeom prst="rect">
            <a:avLst/>
          </a:prstGeom>
          <a:noFill/>
          <a:ln w="9525">
            <a:noFill/>
            <a:miter lim="800000"/>
          </a:ln>
        </p:spPr>
        <p:txBody>
          <a:bodyPr/>
          <a:lstStyle/>
          <a:p>
            <a:pPr marL="190500" marR="0" lvl="0" indent="-190500" algn="l" defTabSz="914400" rtl="0" eaLnBrk="1" fontAlgn="base" latinLnBrk="0" hangingPunct="1">
              <a:lnSpc>
                <a:spcPct val="100000"/>
              </a:lnSpc>
              <a:spcBef>
                <a:spcPct val="0"/>
              </a:spcBef>
              <a:spcAft>
                <a:spcPts val="400"/>
              </a:spcAft>
              <a:buClrTx/>
              <a:buSzTx/>
              <a:buFontTx/>
              <a:buNone/>
              <a:defRPr/>
            </a:pPr>
            <a:r>
              <a:rPr lang="zh-CN" sz="1400" b="1" i="0" u="none" strike="noStrike" cap="none" baseline="0" dirty="0">
                <a:solidFill>
                  <a:srgbClr val="043882"/>
                </a:solidFill>
                <a:effectLst/>
                <a:uFillTx/>
                <a:ea typeface="SimSun"/>
              </a:rPr>
              <a:t>分层</a:t>
            </a:r>
          </a:p>
          <a:p>
            <a:pPr marL="203200" marR="0" lvl="0" indent="-203200" algn="l" defTabSz="914400" rtl="0" eaLnBrk="1" fontAlgn="base" latinLnBrk="0" hangingPunct="1">
              <a:lnSpc>
                <a:spcPct val="100000"/>
              </a:lnSpc>
              <a:spcBef>
                <a:spcPct val="0"/>
              </a:spcBef>
              <a:spcAft>
                <a:spcPts val="400"/>
              </a:spcAft>
              <a:buClrTx/>
              <a:buSzTx/>
              <a:buFont typeface="Arial" panose="020B0604020202020204" pitchFamily="34" charset="0"/>
              <a:buChar char="•"/>
              <a:defRPr/>
            </a:pPr>
            <a:r>
              <a:rPr lang="zh-CN" sz="1400" b="0" i="0" u="none" strike="noStrike" cap="none" baseline="0" dirty="0">
                <a:solidFill>
                  <a:srgbClr val="4D4D4D"/>
                </a:solidFill>
                <a:effectLst/>
                <a:uFillTx/>
                <a:ea typeface="SimSun"/>
              </a:rPr>
              <a:t>Karnofsky PS（70–80 和 90–100）</a:t>
            </a:r>
          </a:p>
          <a:p>
            <a:pPr marL="203200" marR="0" lvl="0" indent="-203200" algn="l" defTabSz="914400" rtl="0" eaLnBrk="1" fontAlgn="base" latinLnBrk="0" hangingPunct="1">
              <a:lnSpc>
                <a:spcPct val="100000"/>
              </a:lnSpc>
              <a:spcBef>
                <a:spcPct val="0"/>
              </a:spcBef>
              <a:spcAft>
                <a:spcPts val="400"/>
              </a:spcAft>
              <a:buClrTx/>
              <a:buSzTx/>
              <a:buFont typeface="Arial" panose="020B0604020202020204" pitchFamily="34" charset="0"/>
              <a:buChar char="•"/>
              <a:defRPr/>
            </a:pPr>
            <a:r>
              <a:rPr lang="zh-CN" sz="1400" b="0" i="0" u="none" strike="noStrike" cap="none" baseline="0" dirty="0">
                <a:solidFill>
                  <a:srgbClr val="4D4D4D"/>
                </a:solidFill>
                <a:effectLst/>
                <a:uFillTx/>
                <a:ea typeface="SimSun"/>
              </a:rPr>
              <a:t>肝转移（有和无）</a:t>
            </a:r>
          </a:p>
          <a:p>
            <a:pPr marL="203200" marR="0" lvl="0" indent="-203200" algn="l" defTabSz="914400" rtl="0" eaLnBrk="1" fontAlgn="base" latinLnBrk="0" hangingPunct="1">
              <a:lnSpc>
                <a:spcPct val="100000"/>
              </a:lnSpc>
              <a:spcBef>
                <a:spcPct val="0"/>
              </a:spcBef>
              <a:spcAft>
                <a:spcPts val="400"/>
              </a:spcAft>
              <a:buClrTx/>
              <a:buSzTx/>
              <a:buFont typeface="Arial" panose="020B0604020202020204" pitchFamily="34" charset="0"/>
              <a:buChar char="•"/>
              <a:defRPr/>
            </a:pPr>
            <a:r>
              <a:rPr lang="zh-CN" sz="1400" b="0" i="0" u="none" strike="noStrike" cap="none" baseline="0" dirty="0">
                <a:solidFill>
                  <a:srgbClr val="4D4D4D"/>
                </a:solidFill>
                <a:effectLst/>
                <a:uFillTx/>
                <a:ea typeface="SimSun"/>
              </a:rPr>
              <a:t>年龄（≤65 岁和 &gt;65 岁）</a:t>
            </a:r>
          </a:p>
        </p:txBody>
      </p:sp>
      <p:cxnSp>
        <p:nvCxnSpPr>
          <p:cNvPr id="13" name="AutoShape 19"/>
          <p:cNvCxnSpPr>
            <a:cxnSpLocks noChangeShapeType="1"/>
            <a:stCxn id="18" idx="3"/>
            <a:endCxn id="9" idx="2"/>
          </p:cNvCxnSpPr>
          <p:nvPr/>
        </p:nvCxnSpPr>
        <p:spPr bwMode="auto">
          <a:xfrm flipV="1">
            <a:off x="2558717" y="3905099"/>
            <a:ext cx="172385" cy="1"/>
          </a:xfrm>
          <a:prstGeom prst="straightConnector1">
            <a:avLst/>
          </a:prstGeom>
          <a:noFill/>
          <a:ln w="57150">
            <a:solidFill>
              <a:schemeClr val="bg2">
                <a:lumMod val="60000"/>
                <a:lumOff val="40000"/>
              </a:schemeClr>
            </a:solidFill>
            <a:round/>
            <a:headEnd type="none" w="med" len="med"/>
            <a:tailEnd type="none" w="med" len="med"/>
          </a:ln>
        </p:spPr>
      </p:cxnSp>
      <p:cxnSp>
        <p:nvCxnSpPr>
          <p:cNvPr id="16" name="AutoShape 21"/>
          <p:cNvCxnSpPr>
            <a:cxnSpLocks noChangeShapeType="1"/>
            <a:stCxn id="17" idx="3"/>
            <a:endCxn id="11" idx="1"/>
          </p:cNvCxnSpPr>
          <p:nvPr/>
        </p:nvCxnSpPr>
        <p:spPr bwMode="auto">
          <a:xfrm>
            <a:off x="7538846" y="2731212"/>
            <a:ext cx="356094" cy="1"/>
          </a:xfrm>
          <a:prstGeom prst="straightConnector1">
            <a:avLst/>
          </a:prstGeom>
          <a:noFill/>
          <a:ln w="57150">
            <a:solidFill>
              <a:schemeClr val="bg2">
                <a:lumMod val="60000"/>
                <a:lumOff val="40000"/>
              </a:schemeClr>
            </a:solidFill>
            <a:round/>
            <a:tailEnd type="triangle" w="med" len="med"/>
          </a:ln>
        </p:spPr>
      </p:cxnSp>
      <p:sp>
        <p:nvSpPr>
          <p:cNvPr id="17" name="AutoShape 8"/>
          <p:cNvSpPr>
            <a:spLocks noChangeArrowheads="1"/>
          </p:cNvSpPr>
          <p:nvPr/>
        </p:nvSpPr>
        <p:spPr bwMode="auto">
          <a:xfrm>
            <a:off x="3512551" y="2187748"/>
            <a:ext cx="4026295" cy="1086928"/>
          </a:xfrm>
          <a:prstGeom prst="rect">
            <a:avLst/>
          </a:prstGeom>
          <a:solidFill>
            <a:schemeClr val="accent3"/>
          </a:solidFill>
          <a:ln w="9525" algn="ctr">
            <a:noFill/>
            <a:rou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defRPr/>
            </a:pPr>
            <a:r>
              <a:rPr lang="zh-CN" sz="1800" b="0" i="0" u="none" strike="noStrike" cap="none" baseline="0" dirty="0">
                <a:solidFill>
                  <a:srgbClr val="FFFFFF"/>
                </a:solidFill>
                <a:effectLst/>
                <a:uFillTx/>
                <a:ea typeface="SimSun"/>
              </a:rPr>
              <a:t>依布鲁替尼 560 mg/天 + </a:t>
            </a:r>
            <a:r>
              <a:rPr sz="1800" dirty="0"/>
              <a:t/>
            </a:r>
            <a:br>
              <a:rPr sz="1800" dirty="0"/>
            </a:br>
            <a:r>
              <a:rPr lang="zh-CN" sz="1800" b="0" i="0" u="none" strike="noStrike" cap="none" baseline="0" dirty="0">
                <a:solidFill>
                  <a:srgbClr val="FFFFFF"/>
                </a:solidFill>
                <a:effectLst/>
                <a:uFillTx/>
                <a:ea typeface="SimSun"/>
              </a:rPr>
              <a:t>纳米白蛋白结合型紫杉醇 + 吉西他滨*</a:t>
            </a:r>
            <a:r>
              <a:rPr sz="1800" dirty="0"/>
              <a:t/>
            </a:r>
            <a:br>
              <a:rPr sz="1800" dirty="0"/>
            </a:br>
            <a:r>
              <a:rPr lang="zh-CN" sz="1800" b="0" i="0" u="none" strike="noStrike" cap="none" baseline="0" dirty="0">
                <a:solidFill>
                  <a:srgbClr val="FFFFFF"/>
                </a:solidFill>
                <a:effectLst/>
                <a:uFillTx/>
                <a:ea typeface="SimSun"/>
              </a:rPr>
              <a:t>(n=211)</a:t>
            </a:r>
          </a:p>
        </p:txBody>
      </p:sp>
      <p:sp>
        <p:nvSpPr>
          <p:cNvPr id="18" name="AutoShape 9"/>
          <p:cNvSpPr>
            <a:spLocks noChangeArrowheads="1"/>
          </p:cNvSpPr>
          <p:nvPr/>
        </p:nvSpPr>
        <p:spPr bwMode="auto">
          <a:xfrm>
            <a:off x="192739" y="3103945"/>
            <a:ext cx="2365978" cy="1602309"/>
          </a:xfrm>
          <a:prstGeom prst="roundRect">
            <a:avLst>
              <a:gd name="adj" fmla="val 0"/>
            </a:avLst>
          </a:prstGeom>
          <a:solidFill>
            <a:schemeClr val="accent1"/>
          </a:solidFill>
          <a:ln w="9525" algn="ctr">
            <a:noFill/>
            <a:round/>
          </a:ln>
        </p:spPr>
        <p:txBody>
          <a:bodyPr wrap="square" lIns="90488" tIns="44450" rIns="90488" bIns="44450">
            <a:spAutoFit/>
          </a:bodyPr>
          <a:lstStyle/>
          <a:p>
            <a:pPr marL="0" marR="0" lvl="0" indent="0" algn="l" defTabSz="892175" rtl="0" eaLnBrk="0" fontAlgn="base" latinLnBrk="0" hangingPunct="0">
              <a:lnSpc>
                <a:spcPct val="100000"/>
              </a:lnSpc>
              <a:spcBef>
                <a:spcPct val="0"/>
              </a:spcBef>
              <a:spcAft>
                <a:spcPct val="30000"/>
              </a:spcAft>
              <a:buClrTx/>
              <a:buSzTx/>
              <a:buFontTx/>
              <a:buNone/>
              <a:defRPr/>
            </a:pPr>
            <a:r>
              <a:rPr lang="zh-CN" sz="1600" b="0" i="0" u="none" strike="noStrike" cap="none" baseline="0">
                <a:solidFill>
                  <a:srgbClr val="FFFFFF"/>
                </a:solidFill>
                <a:effectLst/>
                <a:uFillTx/>
                <a:ea typeface="SimSun"/>
              </a:rPr>
              <a:t>患者关键纳入标准</a:t>
            </a:r>
          </a:p>
          <a:p>
            <a:pPr marL="228600" marR="0" lvl="0" indent="-228600" algn="l" defTabSz="892175" rtl="0" eaLnBrk="0" fontAlgn="base" latinLnBrk="0" hangingPunct="0">
              <a:lnSpc>
                <a:spcPct val="100000"/>
              </a:lnSpc>
              <a:spcBef>
                <a:spcPct val="0"/>
              </a:spcBef>
              <a:spcAft>
                <a:spcPct val="30000"/>
              </a:spcAft>
              <a:buClrTx/>
              <a:buSzTx/>
              <a:buFont typeface="Arial" panose="020B0604020202020204" pitchFamily="34" charset="0"/>
              <a:buChar char="•"/>
              <a:defRPr/>
            </a:pPr>
            <a:r>
              <a:rPr lang="zh-CN" sz="1600" b="0" i="0" u="none" strike="noStrike" cap="none" baseline="0">
                <a:solidFill>
                  <a:srgbClr val="FFFFFF"/>
                </a:solidFill>
                <a:effectLst/>
                <a:uFillTx/>
                <a:ea typeface="SimSun"/>
              </a:rPr>
              <a:t>IV 期 PDAC</a:t>
            </a:r>
          </a:p>
          <a:p>
            <a:pPr marL="228600" marR="0" lvl="0" indent="-228600" algn="l" defTabSz="892175" rtl="0" eaLnBrk="0" fontAlgn="base" latinLnBrk="0" hangingPunct="0">
              <a:lnSpc>
                <a:spcPct val="100000"/>
              </a:lnSpc>
              <a:spcBef>
                <a:spcPct val="0"/>
              </a:spcBef>
              <a:spcAft>
                <a:spcPct val="30000"/>
              </a:spcAft>
              <a:buClrTx/>
              <a:buSzTx/>
              <a:buFont typeface="Arial" panose="020B0604020202020204" pitchFamily="34" charset="0"/>
              <a:buChar char="•"/>
              <a:defRPr/>
            </a:pPr>
            <a:r>
              <a:rPr lang="zh-CN" sz="1600" b="0" i="0" u="none" strike="noStrike" cap="none" baseline="0">
                <a:solidFill>
                  <a:srgbClr val="FFFFFF"/>
                </a:solidFill>
                <a:effectLst/>
                <a:uFillTx/>
                <a:ea typeface="SimSun"/>
              </a:rPr>
              <a:t>从未接受治疗</a:t>
            </a:r>
          </a:p>
          <a:p>
            <a:pPr marL="228600" marR="0" lvl="0" indent="-228600" algn="l" defTabSz="892175" rtl="0" eaLnBrk="0" fontAlgn="base" latinLnBrk="0" hangingPunct="0">
              <a:lnSpc>
                <a:spcPct val="100000"/>
              </a:lnSpc>
              <a:spcBef>
                <a:spcPct val="0"/>
              </a:spcBef>
              <a:spcAft>
                <a:spcPct val="30000"/>
              </a:spcAft>
              <a:buClrTx/>
              <a:buSzTx/>
              <a:buFont typeface="Arial" panose="020B0604020202020204" pitchFamily="34" charset="0"/>
              <a:buChar char="•"/>
              <a:defRPr/>
            </a:pPr>
            <a:r>
              <a:rPr lang="zh-CN" sz="1600" b="0" i="0" u="none" strike="noStrike" cap="none" baseline="0">
                <a:solidFill>
                  <a:srgbClr val="FFFFFF"/>
                </a:solidFill>
                <a:effectLst/>
                <a:uFillTx/>
                <a:ea typeface="SimSun"/>
              </a:rPr>
              <a:t>Karnofsky PS ≥70</a:t>
            </a:r>
          </a:p>
          <a:p>
            <a:pPr marL="0" marR="0" lvl="0" indent="0" algn="l" defTabSz="892175" rtl="0" eaLnBrk="0" fontAlgn="base" latinLnBrk="0" hangingPunct="0">
              <a:lnSpc>
                <a:spcPct val="100000"/>
              </a:lnSpc>
              <a:spcBef>
                <a:spcPct val="0"/>
              </a:spcBef>
              <a:spcAft>
                <a:spcPct val="30000"/>
              </a:spcAft>
              <a:buClrTx/>
              <a:buSzTx/>
              <a:buFontTx/>
              <a:buNone/>
              <a:defRPr/>
            </a:pPr>
            <a:r>
              <a:rPr lang="zh-CN" sz="1600" b="0" i="0" u="none" strike="noStrike" cap="none" baseline="0">
                <a:solidFill>
                  <a:srgbClr val="FFFFFF"/>
                </a:solidFill>
                <a:effectLst/>
                <a:uFillTx/>
                <a:ea typeface="SimSun"/>
              </a:rPr>
              <a:t>(n=424)</a:t>
            </a:r>
          </a:p>
        </p:txBody>
      </p:sp>
      <p:cxnSp>
        <p:nvCxnSpPr>
          <p:cNvPr id="19" name="AutoShape 16"/>
          <p:cNvCxnSpPr>
            <a:cxnSpLocks noChangeShapeType="1"/>
            <a:stCxn id="9" idx="4"/>
            <a:endCxn id="22" idx="1"/>
          </p:cNvCxnSpPr>
          <p:nvPr/>
        </p:nvCxnSpPr>
        <p:spPr bwMode="auto">
          <a:xfrm rot="16200000" flipH="1">
            <a:off x="2865910" y="4354188"/>
            <a:ext cx="804300" cy="490321"/>
          </a:xfrm>
          <a:prstGeom prst="bentConnector2">
            <a:avLst/>
          </a:prstGeom>
          <a:noFill/>
          <a:ln w="57150">
            <a:solidFill>
              <a:schemeClr val="bg2">
                <a:lumMod val="60000"/>
                <a:lumOff val="40000"/>
              </a:schemeClr>
            </a:solidFill>
            <a:round/>
            <a:tailEnd type="triangle" w="med" len="med"/>
          </a:ln>
        </p:spPr>
      </p:cxnSp>
      <p:sp>
        <p:nvSpPr>
          <p:cNvPr id="20" name="AutoShape 12"/>
          <p:cNvSpPr>
            <a:spLocks noChangeArrowheads="1"/>
          </p:cNvSpPr>
          <p:nvPr/>
        </p:nvSpPr>
        <p:spPr bwMode="auto">
          <a:xfrm>
            <a:off x="7894940" y="4698724"/>
            <a:ext cx="1094447" cy="605550"/>
          </a:xfrm>
          <a:prstGeom prst="rect">
            <a:avLst/>
          </a:prstGeom>
          <a:solidFill>
            <a:schemeClr val="tx1"/>
          </a:solidFill>
          <a:ln w="9525" algn="ctr">
            <a:noFill/>
            <a:rou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defRPr/>
            </a:pPr>
            <a:r>
              <a:rPr lang="zh-CN" sz="1800" b="1" i="0" u="none" strike="noStrike" cap="none" baseline="0">
                <a:solidFill>
                  <a:srgbClr val="FFFFFF"/>
                </a:solidFill>
                <a:effectLst/>
                <a:uFillTx/>
                <a:ea typeface="SimSun"/>
              </a:rPr>
              <a:t>PD/</a:t>
            </a:r>
          </a:p>
          <a:p>
            <a:pPr marL="0" marR="0" lvl="0" indent="0" algn="ctr" defTabSz="892175" rtl="0" eaLnBrk="0" fontAlgn="base" latinLnBrk="0" hangingPunct="0">
              <a:lnSpc>
                <a:spcPct val="100000"/>
              </a:lnSpc>
              <a:spcBef>
                <a:spcPct val="0"/>
              </a:spcBef>
              <a:spcAft>
                <a:spcPct val="0"/>
              </a:spcAft>
              <a:buClrTx/>
              <a:buSzTx/>
              <a:buFontTx/>
              <a:buNone/>
              <a:defRPr/>
            </a:pPr>
            <a:r>
              <a:rPr lang="zh-CN" sz="1800" b="1" i="0" u="none" strike="noStrike" cap="none" baseline="0">
                <a:solidFill>
                  <a:srgbClr val="FFFFFF"/>
                </a:solidFill>
                <a:effectLst/>
                <a:uFillTx/>
                <a:ea typeface="SimSun"/>
              </a:rPr>
              <a:t>毒性</a:t>
            </a:r>
          </a:p>
        </p:txBody>
      </p:sp>
      <p:cxnSp>
        <p:nvCxnSpPr>
          <p:cNvPr id="21" name="AutoShape 20"/>
          <p:cNvCxnSpPr>
            <a:cxnSpLocks noChangeShapeType="1"/>
            <a:stCxn id="22" idx="3"/>
            <a:endCxn id="20" idx="1"/>
          </p:cNvCxnSpPr>
          <p:nvPr/>
        </p:nvCxnSpPr>
        <p:spPr bwMode="auto">
          <a:xfrm>
            <a:off x="7537142" y="5001499"/>
            <a:ext cx="357798" cy="0"/>
          </a:xfrm>
          <a:prstGeom prst="straightConnector1">
            <a:avLst/>
          </a:prstGeom>
          <a:noFill/>
          <a:ln w="57150">
            <a:solidFill>
              <a:schemeClr val="bg2">
                <a:lumMod val="60000"/>
                <a:lumOff val="40000"/>
              </a:schemeClr>
            </a:solidFill>
            <a:prstDash val="sysDot"/>
            <a:round/>
            <a:tailEnd type="triangle" w="med" len="med"/>
          </a:ln>
        </p:spPr>
      </p:cxnSp>
      <p:sp>
        <p:nvSpPr>
          <p:cNvPr id="22" name="AutoShape 12"/>
          <p:cNvSpPr>
            <a:spLocks noChangeArrowheads="1"/>
          </p:cNvSpPr>
          <p:nvPr/>
        </p:nvSpPr>
        <p:spPr bwMode="auto">
          <a:xfrm>
            <a:off x="3513221" y="4591131"/>
            <a:ext cx="4023921" cy="820736"/>
          </a:xfrm>
          <a:prstGeom prst="rect">
            <a:avLst/>
          </a:prstGeom>
          <a:solidFill>
            <a:schemeClr val="accent2"/>
          </a:solidFill>
          <a:ln w="9525" algn="ctr">
            <a:noFill/>
            <a:round/>
          </a:ln>
        </p:spPr>
        <p:txBody>
          <a:bodyPr lIns="90488" tIns="0" rIns="90488" bIns="0" anchor="ctr"/>
          <a:lstStyle/>
          <a:p>
            <a:pPr lvl="0" algn="ctr" defTabSz="892175" eaLnBrk="0" hangingPunct="0">
              <a:defRPr/>
            </a:pPr>
            <a:r>
              <a:rPr lang="zh-CN" sz="1800" b="0" i="0" u="none" strike="noStrike" cap="none" baseline="0" dirty="0">
                <a:solidFill>
                  <a:srgbClr val="4D4D4D"/>
                </a:solidFill>
                <a:effectLst/>
                <a:uFillTx/>
                <a:ea typeface="SimSun"/>
              </a:rPr>
              <a:t>安慰剂 +</a:t>
            </a:r>
            <a:r>
              <a:rPr sz="1800" dirty="0"/>
              <a:t/>
            </a:r>
            <a:br>
              <a:rPr sz="1800" dirty="0"/>
            </a:br>
            <a:r>
              <a:rPr lang="zh-CN" sz="1800" b="0" i="0" u="none" strike="noStrike" cap="none" baseline="0" dirty="0">
                <a:solidFill>
                  <a:srgbClr val="4D4D4D"/>
                </a:solidFill>
                <a:effectLst/>
                <a:uFillTx/>
                <a:ea typeface="SimSun"/>
              </a:rPr>
              <a:t>纳米白蛋白结合型紫杉醇 + 吉</a:t>
            </a:r>
            <a:r>
              <a:rPr lang="zh-CN" sz="1800" b="0" i="0" u="none" strike="noStrike" cap="none" baseline="0" dirty="0" smtClean="0">
                <a:solidFill>
                  <a:srgbClr val="4D4D4D"/>
                </a:solidFill>
                <a:effectLst/>
                <a:uFillTx/>
                <a:ea typeface="SimSun"/>
              </a:rPr>
              <a:t>西他</a:t>
            </a:r>
            <a:r>
              <a:rPr lang="zh-CN" sz="1800" b="0" i="0" u="none" strike="noStrike" cap="none" baseline="0">
                <a:solidFill>
                  <a:srgbClr val="4D4D4D"/>
                </a:solidFill>
                <a:effectLst/>
                <a:uFillTx/>
                <a:ea typeface="SimSun"/>
              </a:rPr>
              <a:t>滨</a:t>
            </a:r>
            <a:r>
              <a:rPr lang="zh-CN" sz="1800" b="0" i="0" u="none" strike="noStrike" cap="none" baseline="0" smtClean="0">
                <a:solidFill>
                  <a:srgbClr val="4D4D4D"/>
                </a:solidFill>
                <a:effectLst/>
                <a:uFillTx/>
                <a:ea typeface="SimSun"/>
              </a:rPr>
              <a:t>*</a:t>
            </a:r>
            <a:r>
              <a:rPr lang="en-US" altLang="zh-CN" sz="1800" b="0" i="0" u="none" strike="noStrike" cap="none" baseline="0" smtClean="0">
                <a:solidFill>
                  <a:srgbClr val="4D4D4D"/>
                </a:solidFill>
                <a:effectLst/>
                <a:uFillTx/>
                <a:ea typeface="SimSun"/>
              </a:rPr>
              <a:t> </a:t>
            </a:r>
            <a:r>
              <a:rPr lang="zh-CN" sz="1800" b="0" i="0" u="none" strike="noStrike" cap="none" baseline="0" smtClean="0">
                <a:solidFill>
                  <a:srgbClr val="4D4D4D"/>
                </a:solidFill>
                <a:effectLst/>
                <a:uFillTx/>
                <a:ea typeface="SimSun"/>
              </a:rPr>
              <a:t>(</a:t>
            </a:r>
            <a:r>
              <a:rPr lang="zh-CN" sz="1800" b="0" i="0" u="none" strike="noStrike" cap="none" baseline="0" dirty="0">
                <a:solidFill>
                  <a:srgbClr val="4D4D4D"/>
                </a:solidFill>
                <a:effectLst/>
                <a:uFillTx/>
                <a:ea typeface="SimSun"/>
              </a:rPr>
              <a:t>n=213)</a:t>
            </a:r>
          </a:p>
        </p:txBody>
      </p:sp>
    </p:spTree>
    <p:custDataLst>
      <p:tags r:id="rId1"/>
    </p:custDataLst>
    <p:extLst>
      <p:ext uri="{BB962C8B-B14F-4D97-AF65-F5344CB8AC3E}">
        <p14:creationId xmlns:p14="http://schemas.microsoft.com/office/powerpoint/2010/main" val="2601737058"/>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3"/>
          <p:cNvSpPr>
            <a:spLocks noGrp="1" noChangeArrowheads="1"/>
          </p:cNvSpPr>
          <p:nvPr>
            <p:ph idx="1"/>
          </p:nvPr>
        </p:nvSpPr>
        <p:spPr/>
        <p:txBody>
          <a:bodyPr/>
          <a:lstStyle/>
          <a:p>
            <a:pPr marL="0" indent="0">
              <a:buNone/>
            </a:pPr>
            <a:r>
              <a:rPr lang="zh-CN" b="1" dirty="0" smtClean="0"/>
              <a:t>关键结果</a:t>
            </a:r>
          </a:p>
          <a:p>
            <a:endParaRPr lang="en-GB" dirty="0"/>
          </a:p>
        </p:txBody>
      </p:sp>
      <p:sp>
        <p:nvSpPr>
          <p:cNvPr id="21" name="Text Placeholder 14"/>
          <p:cNvSpPr>
            <a:spLocks noGrp="1"/>
          </p:cNvSpPr>
          <p:nvPr>
            <p:ph type="body" sz="quarter" idx="11"/>
          </p:nvPr>
        </p:nvSpPr>
        <p:spPr>
          <a:xfrm>
            <a:off x="4648200" y="6096000"/>
            <a:ext cx="4130675" cy="487363"/>
          </a:xfrm>
        </p:spPr>
        <p:txBody>
          <a:bodyPr/>
          <a:lstStyle/>
          <a:p>
            <a:r>
              <a:rPr lang="zh-CN" smtClean="0"/>
              <a:t>Tempero M, et al. Ann Oncol 2019;30(suppl):abstr O-002</a:t>
            </a:r>
            <a:endParaRPr lang="zh-CN"/>
          </a:p>
        </p:txBody>
      </p:sp>
      <p:sp>
        <p:nvSpPr>
          <p:cNvPr id="22" name="Rectangle 2"/>
          <p:cNvSpPr>
            <a:spLocks noGrp="1" noChangeArrowheads="1"/>
          </p:cNvSpPr>
          <p:nvPr>
            <p:ph type="title"/>
          </p:nvPr>
        </p:nvSpPr>
        <p:spPr>
          <a:xfrm>
            <a:off x="365124" y="179614"/>
            <a:ext cx="8238945" cy="807720"/>
          </a:xfrm>
        </p:spPr>
        <p:txBody>
          <a:bodyPr/>
          <a:lstStyle/>
          <a:p>
            <a:r>
              <a:rPr lang="zh-CN" sz="1800" b="1" i="0" u="none" strike="noStrike" cap="none" baseline="0">
                <a:solidFill>
                  <a:srgbClr val="043882"/>
                </a:solidFill>
                <a:effectLst/>
                <a:uFillTx/>
                <a:ea typeface="SimSun"/>
              </a:rPr>
              <a:t>O-002：依布鲁替尼与纳米白蛋白结合型紫杉醇和吉西他滨联用作为一线疗法用于转移性胰腺腺癌患者：3 期 RESOLVE 研究结果 – Tempero M 等人</a:t>
            </a:r>
          </a:p>
        </p:txBody>
      </p:sp>
      <p:graphicFrame>
        <p:nvGraphicFramePr>
          <p:cNvPr id="23" name="Group 88"/>
          <p:cNvGraphicFramePr>
            <a:graphicFrameLocks noGrp="1"/>
          </p:cNvGraphicFramePr>
          <p:nvPr>
            <p:extLst>
              <p:ext uri="{D42A27DB-BD31-4B8C-83A1-F6EECF244321}">
                <p14:modId xmlns:p14="http://schemas.microsoft.com/office/powerpoint/2010/main" val="1922679946"/>
              </p:ext>
            </p:extLst>
          </p:nvPr>
        </p:nvGraphicFramePr>
        <p:xfrm>
          <a:off x="365124" y="1556801"/>
          <a:ext cx="8408989" cy="4843200"/>
        </p:xfrm>
        <a:graphic>
          <a:graphicData uri="http://schemas.openxmlformats.org/drawingml/2006/table">
            <a:tbl>
              <a:tblPr firstRow="1" bandRow="1">
                <a:tableStyleId>{69012ECD-51FC-41F1-AA8D-1B2483CD663E}</a:tableStyleId>
              </a:tblPr>
              <a:tblGrid>
                <a:gridCol w="2722981">
                  <a:extLst>
                    <a:ext uri="{9D8B030D-6E8A-4147-A177-3AD203B41FA5}">
                      <a16:colId xmlns:a16="http://schemas.microsoft.com/office/drawing/2014/main" val="20000"/>
                    </a:ext>
                  </a:extLst>
                </a:gridCol>
                <a:gridCol w="2791327">
                  <a:extLst>
                    <a:ext uri="{9D8B030D-6E8A-4147-A177-3AD203B41FA5}">
                      <a16:colId xmlns:a16="http://schemas.microsoft.com/office/drawing/2014/main" val="20001"/>
                    </a:ext>
                  </a:extLst>
                </a:gridCol>
                <a:gridCol w="2894681">
                  <a:extLst>
                    <a:ext uri="{9D8B030D-6E8A-4147-A177-3AD203B41FA5}">
                      <a16:colId xmlns:a16="http://schemas.microsoft.com/office/drawing/2014/main" val="20002"/>
                    </a:ext>
                  </a:extLst>
                </a:gridCol>
              </a:tblGrid>
              <a:tr h="173999">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zh-CN" sz="1400" b="1" i="0" u="none" strike="noStrike" cap="none" baseline="0" dirty="0">
                          <a:solidFill>
                            <a:srgbClr val="FFFFFF"/>
                          </a:solidFill>
                          <a:effectLst/>
                          <a:uFillTx/>
                          <a:ea typeface="SimSun"/>
                        </a:rPr>
                        <a:t>特征，n (%)</a:t>
                      </a:r>
                      <a:r>
                        <a:rPr sz="1400" dirty="0"/>
                        <a:t/>
                      </a:r>
                      <a:br>
                        <a:rPr sz="1400" dirty="0"/>
                      </a:br>
                      <a:r>
                        <a:rPr lang="zh-CN" sz="1400" b="1" i="0" u="none" strike="noStrike" cap="none" baseline="0" dirty="0">
                          <a:solidFill>
                            <a:srgbClr val="FFFFFF"/>
                          </a:solidFill>
                          <a:effectLst/>
                          <a:uFillTx/>
                          <a:ea typeface="SimSun"/>
                        </a:rPr>
                        <a:t>[除非另有说明]</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400" b="1" i="0" u="none" strike="noStrike" cap="none" baseline="0" dirty="0">
                          <a:solidFill>
                            <a:srgbClr val="FFFFFF"/>
                          </a:solidFill>
                          <a:effectLst/>
                          <a:uFillTx/>
                          <a:ea typeface="SimSun"/>
                        </a:rPr>
                        <a:t>依布鲁替尼 + 纳米白蛋白结合型紫杉醇 + 吉西他滨 (n=211)</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400" b="1" i="0" u="none" strike="noStrike" cap="none" baseline="0" dirty="0">
                          <a:solidFill>
                            <a:srgbClr val="FFFFFF"/>
                          </a:solidFill>
                          <a:effectLst/>
                          <a:uFillTx/>
                          <a:ea typeface="SimSun"/>
                        </a:rPr>
                        <a:t>安慰剂 </a:t>
                      </a:r>
                      <a:r>
                        <a:rPr lang="zh-CN" sz="1400" b="1" i="0" u="none" strike="noStrike" cap="none" baseline="0" dirty="0" smtClean="0">
                          <a:solidFill>
                            <a:srgbClr val="FFFFFF"/>
                          </a:solidFill>
                          <a:effectLst/>
                          <a:uFillTx/>
                          <a:ea typeface="SimSun"/>
                        </a:rPr>
                        <a:t>+</a:t>
                      </a:r>
                      <a:r>
                        <a:rPr lang="en-GB" altLang="zh-CN" sz="1400" b="1" i="0" u="none" strike="noStrike" cap="none" baseline="0" dirty="0" smtClean="0">
                          <a:solidFill>
                            <a:srgbClr val="FFFFFF"/>
                          </a:solidFill>
                          <a:effectLst/>
                          <a:uFillTx/>
                          <a:ea typeface="SimSun"/>
                        </a:rPr>
                        <a:t> </a:t>
                      </a:r>
                      <a:r>
                        <a:rPr lang="zh-CN" sz="1400" b="1" i="0" u="none" strike="noStrike" cap="none" baseline="0" dirty="0" smtClean="0">
                          <a:solidFill>
                            <a:srgbClr val="FFFFFF"/>
                          </a:solidFill>
                          <a:effectLst/>
                          <a:uFillTx/>
                          <a:ea typeface="SimSun"/>
                        </a:rPr>
                        <a:t>纳</a:t>
                      </a:r>
                      <a:r>
                        <a:rPr lang="zh-CN" sz="1400" b="1" i="0" u="none" strike="noStrike" cap="none" baseline="0" dirty="0">
                          <a:solidFill>
                            <a:srgbClr val="FFFFFF"/>
                          </a:solidFill>
                          <a:effectLst/>
                          <a:uFillTx/>
                          <a:ea typeface="SimSun"/>
                        </a:rPr>
                        <a:t>米白蛋白结合型紫杉醇 + 吉西他滨 (n=213)</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0"/>
                  </a:ext>
                </a:extLst>
              </a:tr>
              <a:tr h="143472">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zh-CN" sz="1400" b="0" i="0" u="none" strike="noStrike" cap="none" baseline="0" dirty="0">
                          <a:solidFill>
                            <a:srgbClr val="4D4D4D"/>
                          </a:solidFill>
                          <a:effectLst/>
                          <a:uFillTx/>
                          <a:ea typeface="SimSun"/>
                        </a:rPr>
                        <a:t>中位年龄，岁（范围）</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algn="ctr"/>
                      <a:r>
                        <a:rPr lang="en-US" altLang="zh-CN" sz="1400" b="0" i="0" u="none" strike="noStrike" kern="1200" cap="none" baseline="0" dirty="0" smtClean="0">
                          <a:solidFill>
                            <a:srgbClr val="4D4D4D"/>
                          </a:solidFill>
                          <a:effectLst/>
                          <a:uFillTx/>
                          <a:latin typeface="+mn-lt"/>
                          <a:ea typeface="SimSun"/>
                          <a:cs typeface="+mn-cs"/>
                        </a:rPr>
                        <a:t>64 (32–82)</a:t>
                      </a:r>
                      <a:endParaRPr lang="en-US" sz="1400" b="0" i="0" u="none" strike="noStrike" kern="1200" cap="none" baseline="0" dirty="0">
                        <a:solidFill>
                          <a:srgbClr val="4D4D4D"/>
                        </a:solidFill>
                        <a:effectLst/>
                        <a:uFillTx/>
                        <a:latin typeface="+mn-lt"/>
                        <a:ea typeface="SimSun"/>
                        <a:cs typeface="+mn-cs"/>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algn="ctr"/>
                      <a:r>
                        <a:rPr lang="en-US" altLang="zh-CN" sz="1400" b="0" i="0" u="none" strike="noStrike" kern="1200" cap="none" baseline="0" dirty="0" smtClean="0">
                          <a:solidFill>
                            <a:srgbClr val="4D4D4D"/>
                          </a:solidFill>
                          <a:effectLst/>
                          <a:uFillTx/>
                          <a:latin typeface="+mn-lt"/>
                          <a:ea typeface="SimSun"/>
                          <a:cs typeface="+mn-cs"/>
                        </a:rPr>
                        <a:t>64 (32–85)</a:t>
                      </a:r>
                      <a:endParaRPr lang="en-US" sz="1400" b="0" i="0" u="none" strike="noStrike" kern="1200" cap="none" baseline="0" dirty="0">
                        <a:solidFill>
                          <a:srgbClr val="4D4D4D"/>
                        </a:solidFill>
                        <a:effectLst/>
                        <a:uFillTx/>
                        <a:latin typeface="+mn-lt"/>
                        <a:ea typeface="SimSun"/>
                        <a:cs typeface="+mn-cs"/>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10001"/>
                  </a:ext>
                </a:extLst>
              </a:tr>
              <a:tr h="0">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zh-CN" sz="1400" b="0" i="0" u="none" strike="noStrike" cap="none" baseline="0">
                          <a:solidFill>
                            <a:srgbClr val="4D4D4D"/>
                          </a:solidFill>
                          <a:effectLst/>
                          <a:uFillTx/>
                          <a:ea typeface="SimSun"/>
                        </a:rPr>
                        <a:t>男性</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algn="ctr"/>
                      <a:r>
                        <a:rPr lang="en-US" altLang="zh-CN" sz="1400" b="0" i="0" u="none" strike="noStrike" kern="1200" cap="none" baseline="0" dirty="0" smtClean="0">
                          <a:solidFill>
                            <a:srgbClr val="4D4D4D"/>
                          </a:solidFill>
                          <a:effectLst/>
                          <a:uFillTx/>
                          <a:latin typeface="+mn-lt"/>
                          <a:ea typeface="SimSun"/>
                          <a:cs typeface="+mn-cs"/>
                        </a:rPr>
                        <a:t>114 (54)</a:t>
                      </a:r>
                      <a:endParaRPr lang="en-US" sz="1400" b="0" i="0" u="none" strike="noStrike" kern="1200" cap="none" baseline="0" dirty="0">
                        <a:solidFill>
                          <a:srgbClr val="4D4D4D"/>
                        </a:solidFill>
                        <a:effectLst/>
                        <a:uFillTx/>
                        <a:latin typeface="+mn-lt"/>
                        <a:ea typeface="SimSun"/>
                        <a:cs typeface="+mn-cs"/>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400" b="0" i="0" u="none" strike="noStrike" kern="1200" cap="none" baseline="0" dirty="0" smtClean="0">
                          <a:solidFill>
                            <a:srgbClr val="4D4D4D"/>
                          </a:solidFill>
                          <a:effectLst/>
                          <a:uFillTx/>
                          <a:latin typeface="+mn-lt"/>
                          <a:ea typeface="SimSun"/>
                          <a:cs typeface="+mn-cs"/>
                        </a:rPr>
                        <a:t>121 (57)</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10002"/>
                  </a:ext>
                </a:extLst>
              </a:tr>
              <a:tr h="0">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zh-CN" sz="1400" b="0" i="0" u="none" strike="noStrike" cap="none" baseline="0">
                          <a:solidFill>
                            <a:srgbClr val="4D4D4D"/>
                          </a:solidFill>
                          <a:effectLst/>
                          <a:uFillTx/>
                          <a:ea typeface="SimSun"/>
                        </a:rPr>
                        <a:t>白种人</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algn="ctr"/>
                      <a:r>
                        <a:rPr lang="en-US" altLang="zh-CN" sz="1400" b="0" i="0" u="none" strike="noStrike" kern="1200" cap="none" baseline="0" dirty="0" smtClean="0">
                          <a:solidFill>
                            <a:srgbClr val="4D4D4D"/>
                          </a:solidFill>
                          <a:effectLst/>
                          <a:uFillTx/>
                          <a:latin typeface="+mn-lt"/>
                          <a:ea typeface="SimSun"/>
                          <a:cs typeface="+mn-cs"/>
                        </a:rPr>
                        <a:t>146 (69)</a:t>
                      </a:r>
                      <a:endParaRPr lang="en-US" sz="1400" b="0" i="0" u="none" strike="noStrike" kern="1200" cap="none" baseline="0" dirty="0">
                        <a:solidFill>
                          <a:srgbClr val="4D4D4D"/>
                        </a:solidFill>
                        <a:effectLst/>
                        <a:uFillTx/>
                        <a:latin typeface="+mn-lt"/>
                        <a:ea typeface="SimSun"/>
                        <a:cs typeface="+mn-cs"/>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400" b="0" i="0" u="none" strike="noStrike" kern="1200" cap="none" baseline="0" dirty="0" smtClean="0">
                          <a:solidFill>
                            <a:srgbClr val="4D4D4D"/>
                          </a:solidFill>
                          <a:effectLst/>
                          <a:uFillTx/>
                          <a:latin typeface="+mn-lt"/>
                          <a:ea typeface="SimSun"/>
                          <a:cs typeface="+mn-cs"/>
                        </a:rPr>
                        <a:t>142 (67)</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10003"/>
                  </a:ext>
                </a:extLst>
              </a:tr>
              <a:tr h="214784">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zh-CN" sz="1400" b="0" i="0" u="none" strike="noStrike" cap="none" baseline="0" dirty="0">
                          <a:solidFill>
                            <a:srgbClr val="4D4D4D"/>
                          </a:solidFill>
                          <a:effectLst/>
                          <a:uFillTx/>
                          <a:ea typeface="SimSun"/>
                        </a:rPr>
                        <a:t>Karnofsky PS（电子数据采集</a:t>
                      </a:r>
                      <a:r>
                        <a:rPr lang="zh-CN" sz="1400" b="0" i="0" u="none" strike="noStrike" cap="none" baseline="0" dirty="0" smtClean="0">
                          <a:solidFill>
                            <a:srgbClr val="4D4D4D"/>
                          </a:solidFill>
                          <a:effectLst/>
                          <a:uFillTx/>
                          <a:ea typeface="SimSun"/>
                        </a:rPr>
                        <a:t>）</a:t>
                      </a:r>
                      <a:endParaRPr lang="en-US" altLang="zh-CN" sz="1400" b="0" i="0" u="none" strike="noStrike" cap="none" baseline="0" dirty="0" smtClean="0">
                        <a:solidFill>
                          <a:srgbClr val="4D4D4D"/>
                        </a:solidFill>
                        <a:effectLst/>
                        <a:uFillTx/>
                        <a:ea typeface="SimSun"/>
                      </a:endParaRPr>
                    </a:p>
                    <a:p>
                      <a:pPr marL="90488"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100</a:t>
                      </a:r>
                    </a:p>
                    <a:p>
                      <a:pPr marL="90488"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90</a:t>
                      </a:r>
                    </a:p>
                    <a:p>
                      <a:pPr marL="90488"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80 </a:t>
                      </a:r>
                    </a:p>
                    <a:p>
                      <a:pPr marL="90488"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dirty="0" smtClean="0">
                          <a:ln>
                            <a:noFill/>
                          </a:ln>
                          <a:solidFill>
                            <a:srgbClr val="4D4D4D"/>
                          </a:solidFill>
                          <a:effectLst/>
                          <a:latin typeface="+mn-lt"/>
                          <a:cs typeface="Arial" charset="0"/>
                        </a:rPr>
                        <a:t>≤70</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algn="ctr"/>
                      <a:endParaRPr lang="en-US" altLang="zh-CN" sz="1400" b="0" i="0" u="none" strike="noStrike" kern="1200" cap="none" baseline="0" dirty="0" smtClean="0">
                        <a:solidFill>
                          <a:srgbClr val="4D4D4D"/>
                        </a:solidFill>
                        <a:effectLst/>
                        <a:uFillTx/>
                        <a:latin typeface="+mn-lt"/>
                        <a:ea typeface="SimSun"/>
                        <a:cs typeface="+mn-cs"/>
                      </a:endParaRPr>
                    </a:p>
                    <a:p>
                      <a:pPr algn="ctr"/>
                      <a:r>
                        <a:rPr lang="en-US" altLang="zh-CN" sz="1400" b="0" i="0" u="none" strike="noStrike" kern="1200" cap="none" baseline="0" dirty="0" smtClean="0">
                          <a:solidFill>
                            <a:srgbClr val="4D4D4D"/>
                          </a:solidFill>
                          <a:effectLst/>
                          <a:uFillTx/>
                          <a:latin typeface="+mn-lt"/>
                          <a:ea typeface="SimSun"/>
                          <a:cs typeface="+mn-cs"/>
                        </a:rPr>
                        <a:t>39 (18)</a:t>
                      </a:r>
                    </a:p>
                    <a:p>
                      <a:pPr algn="ctr"/>
                      <a:r>
                        <a:rPr lang="en-US" altLang="zh-CN" sz="1400" b="0" i="0" u="none" strike="noStrike" kern="1200" cap="none" baseline="0" dirty="0" smtClean="0">
                          <a:solidFill>
                            <a:srgbClr val="4D4D4D"/>
                          </a:solidFill>
                          <a:effectLst/>
                          <a:uFillTx/>
                          <a:latin typeface="+mn-lt"/>
                          <a:ea typeface="SimSun"/>
                          <a:cs typeface="+mn-cs"/>
                        </a:rPr>
                        <a:t>108 (51)</a:t>
                      </a:r>
                    </a:p>
                    <a:p>
                      <a:pPr algn="ctr"/>
                      <a:r>
                        <a:rPr lang="en-US" altLang="zh-CN" sz="1400" b="0" i="0" u="none" strike="noStrike" kern="1200" cap="none" baseline="0" dirty="0" smtClean="0">
                          <a:solidFill>
                            <a:srgbClr val="4D4D4D"/>
                          </a:solidFill>
                          <a:effectLst/>
                          <a:uFillTx/>
                          <a:latin typeface="+mn-lt"/>
                          <a:ea typeface="SimSun"/>
                          <a:cs typeface="+mn-cs"/>
                        </a:rPr>
                        <a:t>54 (26)</a:t>
                      </a:r>
                    </a:p>
                    <a:p>
                      <a:pPr algn="ctr"/>
                      <a:r>
                        <a:rPr lang="en-US" altLang="zh-CN" sz="1400" b="0" i="0" u="none" strike="noStrike" kern="1200" cap="none" baseline="0" dirty="0" smtClean="0">
                          <a:solidFill>
                            <a:srgbClr val="4D4D4D"/>
                          </a:solidFill>
                          <a:effectLst/>
                          <a:uFillTx/>
                          <a:latin typeface="+mn-lt"/>
                          <a:ea typeface="SimSun"/>
                          <a:cs typeface="+mn-cs"/>
                        </a:rPr>
                        <a:t>10 (5)</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algn="ctr"/>
                      <a:endParaRPr lang="en-US" altLang="zh-CN" sz="1400" b="0" i="0" u="none" strike="noStrike" kern="1200" cap="none" baseline="0" dirty="0" smtClean="0">
                        <a:solidFill>
                          <a:srgbClr val="4D4D4D"/>
                        </a:solidFill>
                        <a:effectLst/>
                        <a:uFillTx/>
                        <a:latin typeface="+mn-lt"/>
                        <a:ea typeface="SimSun"/>
                        <a:cs typeface="+mn-cs"/>
                      </a:endParaRPr>
                    </a:p>
                    <a:p>
                      <a:pPr algn="ctr"/>
                      <a:r>
                        <a:rPr lang="en-US" altLang="zh-CN" sz="1400" b="0" i="0" u="none" strike="noStrike" kern="1200" cap="none" baseline="0" dirty="0" smtClean="0">
                          <a:solidFill>
                            <a:srgbClr val="4D4D4D"/>
                          </a:solidFill>
                          <a:effectLst/>
                          <a:uFillTx/>
                          <a:latin typeface="+mn-lt"/>
                          <a:ea typeface="SimSun"/>
                          <a:cs typeface="+mn-cs"/>
                        </a:rPr>
                        <a:t>46 (22)</a:t>
                      </a:r>
                    </a:p>
                    <a:p>
                      <a:pPr algn="ctr"/>
                      <a:r>
                        <a:rPr lang="en-US" altLang="zh-CN" sz="1400" b="0" i="0" u="none" strike="noStrike" kern="1200" cap="none" baseline="0" dirty="0" smtClean="0">
                          <a:solidFill>
                            <a:srgbClr val="4D4D4D"/>
                          </a:solidFill>
                          <a:effectLst/>
                          <a:uFillTx/>
                          <a:latin typeface="+mn-lt"/>
                          <a:ea typeface="SimSun"/>
                          <a:cs typeface="+mn-cs"/>
                        </a:rPr>
                        <a:t>101 (47)</a:t>
                      </a:r>
                    </a:p>
                    <a:p>
                      <a:pPr algn="ctr"/>
                      <a:r>
                        <a:rPr lang="en-US" altLang="zh-CN" sz="1400" b="0" i="0" u="none" strike="noStrike" kern="1200" cap="none" baseline="0" dirty="0" smtClean="0">
                          <a:solidFill>
                            <a:srgbClr val="4D4D4D"/>
                          </a:solidFill>
                          <a:effectLst/>
                          <a:uFillTx/>
                          <a:latin typeface="+mn-lt"/>
                          <a:ea typeface="SimSun"/>
                          <a:cs typeface="+mn-cs"/>
                        </a:rPr>
                        <a:t>53 (25)</a:t>
                      </a:r>
                    </a:p>
                    <a:p>
                      <a:pPr algn="ctr"/>
                      <a:r>
                        <a:rPr lang="en-US" altLang="zh-CN" sz="1400" b="0" i="0" u="none" strike="noStrike" kern="1200" cap="none" baseline="0" dirty="0" smtClean="0">
                          <a:solidFill>
                            <a:srgbClr val="4D4D4D"/>
                          </a:solidFill>
                          <a:effectLst/>
                          <a:uFillTx/>
                          <a:latin typeface="+mn-lt"/>
                          <a:ea typeface="SimSun"/>
                          <a:cs typeface="+mn-cs"/>
                        </a:rPr>
                        <a:t>13 (6)</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10004"/>
                  </a:ext>
                </a:extLst>
              </a:tr>
              <a:tr h="0">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zh-CN" sz="1400" b="0" i="0" u="none" strike="noStrike" cap="none" baseline="0">
                          <a:solidFill>
                            <a:srgbClr val="4D4D4D"/>
                          </a:solidFill>
                          <a:effectLst/>
                          <a:uFillTx/>
                          <a:ea typeface="SimSun"/>
                        </a:rPr>
                        <a:t>ECOG </a:t>
                      </a:r>
                      <a:r>
                        <a:rPr lang="zh-CN" sz="1400" b="0" i="0" u="none" strike="noStrike" cap="none" baseline="0" smtClean="0">
                          <a:solidFill>
                            <a:srgbClr val="4D4D4D"/>
                          </a:solidFill>
                          <a:effectLst/>
                          <a:uFillTx/>
                          <a:ea typeface="SimSun"/>
                        </a:rPr>
                        <a:t>PS</a:t>
                      </a:r>
                      <a:endParaRPr lang="en-US" altLang="zh-CN" sz="1400" b="0" i="0" u="none" strike="noStrike" cap="none" baseline="0" smtClean="0">
                        <a:solidFill>
                          <a:srgbClr val="4D4D4D"/>
                        </a:solidFill>
                        <a:effectLst/>
                        <a:uFillTx/>
                        <a:ea typeface="SimSun"/>
                      </a:endParaRPr>
                    </a:p>
                    <a:p>
                      <a:pPr marL="90488"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smtClean="0">
                          <a:ln>
                            <a:noFill/>
                          </a:ln>
                          <a:solidFill>
                            <a:srgbClr val="4D4D4D"/>
                          </a:solidFill>
                          <a:effectLst/>
                          <a:latin typeface="+mn-lt"/>
                          <a:cs typeface="Arial" charset="0"/>
                        </a:rPr>
                        <a:t>0</a:t>
                      </a:r>
                    </a:p>
                    <a:p>
                      <a:pPr marL="90488"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smtClean="0">
                          <a:ln>
                            <a:noFill/>
                          </a:ln>
                          <a:solidFill>
                            <a:srgbClr val="4D4D4D"/>
                          </a:solidFill>
                          <a:effectLst/>
                          <a:latin typeface="Arial" panose="020B0604020202020204" pitchFamily="34" charset="0"/>
                          <a:cs typeface="Arial" panose="020B0604020202020204" pitchFamily="34" charset="0"/>
                        </a:rPr>
                        <a:t>≥</a:t>
                      </a:r>
                      <a:r>
                        <a:rPr kumimoji="0" lang="en-GB" sz="1400" b="0" i="0" u="none" strike="noStrike" cap="none" normalizeH="0" baseline="0" smtClean="0">
                          <a:ln>
                            <a:noFill/>
                          </a:ln>
                          <a:solidFill>
                            <a:srgbClr val="4D4D4D"/>
                          </a:solidFill>
                          <a:effectLst/>
                          <a:latin typeface="+mn-lt"/>
                          <a:cs typeface="Arial" charset="0"/>
                        </a:rPr>
                        <a:t>1</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algn="ctr"/>
                      <a:endParaRPr lang="en-US" altLang="zh-CN" sz="1400" b="0" i="0" u="none" strike="noStrike" kern="1200" cap="none" baseline="0" dirty="0" smtClean="0">
                        <a:solidFill>
                          <a:srgbClr val="4D4D4D"/>
                        </a:solidFill>
                        <a:effectLst/>
                        <a:uFillTx/>
                        <a:latin typeface="+mn-lt"/>
                        <a:ea typeface="SimSun"/>
                        <a:cs typeface="+mn-cs"/>
                      </a:endParaRPr>
                    </a:p>
                    <a:p>
                      <a:pPr algn="ctr"/>
                      <a:r>
                        <a:rPr lang="en-US" altLang="zh-CN" sz="1400" b="0" i="0" u="none" strike="noStrike" kern="1200" cap="none" baseline="0" dirty="0" smtClean="0">
                          <a:solidFill>
                            <a:srgbClr val="4D4D4D"/>
                          </a:solidFill>
                          <a:effectLst/>
                          <a:uFillTx/>
                          <a:latin typeface="+mn-lt"/>
                          <a:ea typeface="SimSun"/>
                          <a:cs typeface="+mn-cs"/>
                        </a:rPr>
                        <a:t>99 (47)</a:t>
                      </a:r>
                    </a:p>
                    <a:p>
                      <a:pPr algn="ctr"/>
                      <a:r>
                        <a:rPr lang="en-US" altLang="zh-CN" sz="1400" b="0" i="0" u="none" strike="noStrike" kern="1200" cap="none" baseline="0" dirty="0" smtClean="0">
                          <a:solidFill>
                            <a:srgbClr val="4D4D4D"/>
                          </a:solidFill>
                          <a:effectLst/>
                          <a:uFillTx/>
                          <a:latin typeface="+mn-lt"/>
                          <a:ea typeface="SimSun"/>
                          <a:cs typeface="+mn-cs"/>
                        </a:rPr>
                        <a:t>112 (53)</a:t>
                      </a:r>
                      <a:endParaRPr lang="en-US" sz="1400" b="0" i="0" u="none" strike="noStrike" kern="1200" cap="none" baseline="0" dirty="0">
                        <a:solidFill>
                          <a:srgbClr val="4D4D4D"/>
                        </a:solidFill>
                        <a:effectLst/>
                        <a:uFillTx/>
                        <a:latin typeface="+mn-lt"/>
                        <a:ea typeface="SimSun"/>
                        <a:cs typeface="+mn-cs"/>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algn="ctr"/>
                      <a:endParaRPr lang="en-US" altLang="zh-CN" sz="1400" b="0" i="0" u="none" strike="noStrike" kern="1200" cap="none" baseline="0" dirty="0" smtClean="0">
                        <a:solidFill>
                          <a:srgbClr val="4D4D4D"/>
                        </a:solidFill>
                        <a:effectLst/>
                        <a:uFillTx/>
                        <a:latin typeface="+mn-lt"/>
                        <a:ea typeface="SimSun"/>
                        <a:cs typeface="+mn-cs"/>
                      </a:endParaRPr>
                    </a:p>
                    <a:p>
                      <a:pPr algn="ctr"/>
                      <a:r>
                        <a:rPr lang="en-US" altLang="zh-CN" sz="1400" b="0" i="0" u="none" strike="noStrike" kern="1200" cap="none" baseline="0" dirty="0" smtClean="0">
                          <a:solidFill>
                            <a:srgbClr val="4D4D4D"/>
                          </a:solidFill>
                          <a:effectLst/>
                          <a:uFillTx/>
                          <a:latin typeface="+mn-lt"/>
                          <a:ea typeface="SimSun"/>
                          <a:cs typeface="+mn-cs"/>
                        </a:rPr>
                        <a:t>88 (41)</a:t>
                      </a:r>
                    </a:p>
                    <a:p>
                      <a:pPr algn="ctr"/>
                      <a:r>
                        <a:rPr lang="en-US" altLang="zh-CN" sz="1400" b="0" i="0" u="none" strike="noStrike" kern="1200" cap="none" baseline="0" dirty="0" smtClean="0">
                          <a:solidFill>
                            <a:srgbClr val="4D4D4D"/>
                          </a:solidFill>
                          <a:effectLst/>
                          <a:uFillTx/>
                          <a:latin typeface="+mn-lt"/>
                          <a:ea typeface="SimSun"/>
                          <a:cs typeface="+mn-cs"/>
                        </a:rPr>
                        <a:t>125 (59)</a:t>
                      </a:r>
                      <a:endParaRPr lang="en-US" sz="1400" b="0" i="0" u="none" strike="noStrike" kern="1200" cap="none" baseline="0" dirty="0">
                        <a:solidFill>
                          <a:srgbClr val="4D4D4D"/>
                        </a:solidFill>
                        <a:effectLst/>
                        <a:uFillTx/>
                        <a:latin typeface="+mn-lt"/>
                        <a:ea typeface="SimSun"/>
                        <a:cs typeface="+mn-cs"/>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extLst>
                  <a:ext uri="{0D108BD9-81ED-4DB2-BD59-A6C34878D82A}">
                    <a16:rowId xmlns:a16="http://schemas.microsoft.com/office/drawing/2014/main" val="10005"/>
                  </a:ext>
                </a:extLst>
              </a:tr>
              <a:tr h="867266">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zh-CN" sz="1400" b="0" i="0" u="none" strike="noStrike" cap="none" baseline="0" dirty="0">
                          <a:solidFill>
                            <a:srgbClr val="4D4D4D"/>
                          </a:solidFill>
                          <a:effectLst/>
                          <a:uFillTx/>
                          <a:ea typeface="SimSun"/>
                        </a:rPr>
                        <a:t>转移</a:t>
                      </a:r>
                      <a:r>
                        <a:rPr lang="zh-CN" sz="1400" b="0" i="0" u="none" strike="noStrike" cap="none" baseline="0">
                          <a:solidFill>
                            <a:srgbClr val="4D4D4D"/>
                          </a:solidFill>
                          <a:effectLst/>
                          <a:uFillTx/>
                          <a:ea typeface="SimSun"/>
                        </a:rPr>
                        <a:t>部位</a:t>
                      </a:r>
                      <a:r>
                        <a:rPr lang="zh-CN" sz="1400" b="0" i="0" u="none" strike="noStrike" cap="none" baseline="0" smtClean="0">
                          <a:solidFill>
                            <a:srgbClr val="4D4D4D"/>
                          </a:solidFill>
                          <a:effectLst/>
                          <a:uFillTx/>
                          <a:ea typeface="SimSun"/>
                        </a:rPr>
                        <a:t>数量</a:t>
                      </a:r>
                      <a:endParaRPr lang="en-US" altLang="zh-CN" sz="1400" b="0" i="0" u="none" strike="noStrike" cap="none" baseline="0" smtClean="0">
                        <a:solidFill>
                          <a:srgbClr val="4D4D4D"/>
                        </a:solidFill>
                        <a:effectLst/>
                        <a:uFillTx/>
                        <a:ea typeface="SimSun"/>
                      </a:endParaRPr>
                    </a:p>
                    <a:p>
                      <a:pPr marL="90488"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smtClean="0">
                          <a:ln>
                            <a:noFill/>
                          </a:ln>
                          <a:solidFill>
                            <a:srgbClr val="4D4D4D"/>
                          </a:solidFill>
                          <a:effectLst/>
                          <a:latin typeface="+mn-lt"/>
                          <a:cs typeface="Arial" charset="0"/>
                        </a:rPr>
                        <a:t>1</a:t>
                      </a:r>
                    </a:p>
                    <a:p>
                      <a:pPr marL="90488"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smtClean="0">
                          <a:ln>
                            <a:noFill/>
                          </a:ln>
                          <a:solidFill>
                            <a:srgbClr val="4D4D4D"/>
                          </a:solidFill>
                          <a:effectLst/>
                          <a:latin typeface="+mn-lt"/>
                          <a:cs typeface="Arial" charset="0"/>
                        </a:rPr>
                        <a:t>2</a:t>
                      </a:r>
                    </a:p>
                    <a:p>
                      <a:pPr marL="90488"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GB" sz="1400" b="0" i="0" u="none" strike="noStrike" cap="none" normalizeH="0" baseline="0" smtClean="0">
                          <a:ln>
                            <a:noFill/>
                          </a:ln>
                          <a:solidFill>
                            <a:srgbClr val="4D4D4D"/>
                          </a:solidFill>
                          <a:effectLst/>
                          <a:latin typeface="+mn-lt"/>
                          <a:cs typeface="Arial" charset="0"/>
                        </a:rPr>
                        <a:t>&gt;2</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algn="ctr"/>
                      <a:endParaRPr lang="en-US" altLang="zh-CN" sz="1400" b="0" i="0" u="none" strike="noStrike" kern="1200" cap="none" baseline="0" dirty="0" smtClean="0">
                        <a:solidFill>
                          <a:srgbClr val="4D4D4D"/>
                        </a:solidFill>
                        <a:effectLst/>
                        <a:uFillTx/>
                        <a:latin typeface="+mn-lt"/>
                        <a:ea typeface="SimSun"/>
                        <a:cs typeface="+mn-cs"/>
                      </a:endParaRPr>
                    </a:p>
                    <a:p>
                      <a:pPr algn="ctr"/>
                      <a:r>
                        <a:rPr lang="en-US" altLang="zh-CN" sz="1400" b="0" i="0" u="none" strike="noStrike" kern="1200" cap="none" baseline="0" dirty="0" smtClean="0">
                          <a:solidFill>
                            <a:srgbClr val="4D4D4D"/>
                          </a:solidFill>
                          <a:effectLst/>
                          <a:uFillTx/>
                          <a:latin typeface="+mn-lt"/>
                          <a:ea typeface="SimSun"/>
                          <a:cs typeface="+mn-cs"/>
                        </a:rPr>
                        <a:t>79 (37)</a:t>
                      </a:r>
                    </a:p>
                    <a:p>
                      <a:pPr algn="ctr"/>
                      <a:r>
                        <a:rPr lang="en-US" altLang="zh-CN" sz="1400" b="0" i="0" u="none" strike="noStrike" kern="1200" cap="none" baseline="0" dirty="0" smtClean="0">
                          <a:solidFill>
                            <a:srgbClr val="4D4D4D"/>
                          </a:solidFill>
                          <a:effectLst/>
                          <a:uFillTx/>
                          <a:latin typeface="+mn-lt"/>
                          <a:ea typeface="SimSun"/>
                          <a:cs typeface="+mn-cs"/>
                        </a:rPr>
                        <a:t>85 (40)</a:t>
                      </a:r>
                    </a:p>
                    <a:p>
                      <a:pPr algn="ctr"/>
                      <a:r>
                        <a:rPr lang="en-US" altLang="zh-CN" sz="1400" b="0" i="0" u="none" strike="noStrike" kern="1200" cap="none" baseline="0" dirty="0" smtClean="0">
                          <a:solidFill>
                            <a:srgbClr val="4D4D4D"/>
                          </a:solidFill>
                          <a:effectLst/>
                          <a:uFillTx/>
                          <a:latin typeface="+mn-lt"/>
                          <a:ea typeface="SimSun"/>
                          <a:cs typeface="+mn-cs"/>
                        </a:rPr>
                        <a:t>47 (22)</a:t>
                      </a:r>
                      <a:endParaRPr lang="en-US" sz="1400" b="0" i="0" u="none" strike="noStrike" kern="1200" cap="none" baseline="0" dirty="0">
                        <a:solidFill>
                          <a:srgbClr val="4D4D4D"/>
                        </a:solidFill>
                        <a:effectLst/>
                        <a:uFillTx/>
                        <a:latin typeface="+mn-lt"/>
                        <a:ea typeface="SimSun"/>
                        <a:cs typeface="+mn-cs"/>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algn="ctr"/>
                      <a:endParaRPr lang="en-US" altLang="zh-CN" sz="1400" b="0" i="0" u="none" strike="noStrike" kern="1200" cap="none" baseline="0" dirty="0" smtClean="0">
                        <a:solidFill>
                          <a:srgbClr val="4D4D4D"/>
                        </a:solidFill>
                        <a:effectLst/>
                        <a:uFillTx/>
                        <a:latin typeface="+mn-lt"/>
                        <a:ea typeface="SimSun"/>
                        <a:cs typeface="+mn-cs"/>
                      </a:endParaRPr>
                    </a:p>
                    <a:p>
                      <a:pPr algn="ctr"/>
                      <a:r>
                        <a:rPr lang="en-US" altLang="zh-CN" sz="1400" b="0" i="0" u="none" strike="noStrike" kern="1200" cap="none" baseline="0" dirty="0" smtClean="0">
                          <a:solidFill>
                            <a:srgbClr val="4D4D4D"/>
                          </a:solidFill>
                          <a:effectLst/>
                          <a:uFillTx/>
                          <a:latin typeface="+mn-lt"/>
                          <a:ea typeface="SimSun"/>
                          <a:cs typeface="+mn-cs"/>
                        </a:rPr>
                        <a:t>73 (34)</a:t>
                      </a:r>
                    </a:p>
                    <a:p>
                      <a:pPr algn="ctr"/>
                      <a:r>
                        <a:rPr lang="en-US" altLang="zh-CN" sz="1400" b="0" i="0" u="none" strike="noStrike" kern="1200" cap="none" baseline="0" dirty="0" smtClean="0">
                          <a:solidFill>
                            <a:srgbClr val="4D4D4D"/>
                          </a:solidFill>
                          <a:effectLst/>
                          <a:uFillTx/>
                          <a:latin typeface="+mn-lt"/>
                          <a:ea typeface="SimSun"/>
                          <a:cs typeface="+mn-cs"/>
                        </a:rPr>
                        <a:t>62 (29)</a:t>
                      </a:r>
                    </a:p>
                    <a:p>
                      <a:pPr algn="ctr"/>
                      <a:r>
                        <a:rPr lang="en-US" altLang="zh-CN" sz="1400" b="0" i="0" u="none" strike="noStrike" kern="1200" cap="none" baseline="0" dirty="0" smtClean="0">
                          <a:solidFill>
                            <a:srgbClr val="4D4D4D"/>
                          </a:solidFill>
                          <a:effectLst/>
                          <a:uFillTx/>
                          <a:latin typeface="+mn-lt"/>
                          <a:ea typeface="SimSun"/>
                          <a:cs typeface="+mn-cs"/>
                        </a:rPr>
                        <a:t>78 (37)</a:t>
                      </a:r>
                      <a:endParaRPr lang="en-US" sz="1400" b="0" i="0" u="none" strike="noStrike" kern="1200" cap="none" baseline="0" dirty="0">
                        <a:solidFill>
                          <a:srgbClr val="4D4D4D"/>
                        </a:solidFill>
                        <a:effectLst/>
                        <a:uFillTx/>
                        <a:latin typeface="+mn-lt"/>
                        <a:ea typeface="SimSun"/>
                        <a:cs typeface="+mn-cs"/>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1511890450"/>
                  </a:ext>
                </a:extLst>
              </a:tr>
              <a:tr h="0">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zh-CN" sz="1400" b="0" i="0" u="none" strike="noStrike" cap="none" baseline="0">
                          <a:solidFill>
                            <a:srgbClr val="4D4D4D"/>
                          </a:solidFill>
                          <a:effectLst/>
                          <a:uFillTx/>
                          <a:ea typeface="SimSun"/>
                        </a:rPr>
                        <a:t>肝转移</a:t>
                      </a:r>
                    </a:p>
                    <a:p>
                      <a:pPr marL="90488" marR="0" lvl="0" indent="0" algn="l" defTabSz="914400" rtl="0" eaLnBrk="1" fontAlgn="base" latinLnBrk="0" hangingPunct="1">
                        <a:lnSpc>
                          <a:spcPct val="100000"/>
                        </a:lnSpc>
                        <a:spcBef>
                          <a:spcPct val="0"/>
                        </a:spcBef>
                        <a:spcAft>
                          <a:spcPct val="0"/>
                        </a:spcAft>
                        <a:buClr>
                          <a:schemeClr val="tx2"/>
                        </a:buClr>
                        <a:buSzPct val="110000"/>
                        <a:buFontTx/>
                        <a:buNone/>
                      </a:pPr>
                      <a:r>
                        <a:rPr lang="zh-CN" sz="1400" b="0" i="0" u="none" strike="noStrike" cap="none" baseline="0">
                          <a:solidFill>
                            <a:srgbClr val="4D4D4D"/>
                          </a:solidFill>
                          <a:effectLst/>
                          <a:uFillTx/>
                          <a:ea typeface="SimSun"/>
                        </a:rPr>
                        <a:t>有</a:t>
                      </a:r>
                    </a:p>
                    <a:p>
                      <a:pPr marL="90488" marR="0" lvl="0" indent="0" algn="l" defTabSz="914400" rtl="0" eaLnBrk="1" fontAlgn="base" latinLnBrk="0" hangingPunct="1">
                        <a:lnSpc>
                          <a:spcPct val="100000"/>
                        </a:lnSpc>
                        <a:spcBef>
                          <a:spcPct val="0"/>
                        </a:spcBef>
                        <a:spcAft>
                          <a:spcPct val="0"/>
                        </a:spcAft>
                        <a:buClr>
                          <a:schemeClr val="tx2"/>
                        </a:buClr>
                        <a:buSzPct val="110000"/>
                        <a:buFontTx/>
                        <a:buNone/>
                      </a:pPr>
                      <a:r>
                        <a:rPr lang="zh-CN" sz="1400" b="0" i="0" u="none" strike="noStrike" cap="none" baseline="0">
                          <a:solidFill>
                            <a:srgbClr val="4D4D4D"/>
                          </a:solidFill>
                          <a:effectLst/>
                          <a:uFillTx/>
                          <a:ea typeface="SimSun"/>
                        </a:rPr>
                        <a:t>无</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algn="ctr"/>
                      <a:endParaRPr lang="en-US" altLang="zh-CN" sz="1400" b="0" i="0" u="none" strike="noStrike" kern="1200" cap="none" baseline="0" dirty="0" smtClean="0">
                        <a:solidFill>
                          <a:srgbClr val="4D4D4D"/>
                        </a:solidFill>
                        <a:effectLst/>
                        <a:uFillTx/>
                        <a:latin typeface="+mn-lt"/>
                        <a:ea typeface="SimSun"/>
                        <a:cs typeface="+mn-cs"/>
                      </a:endParaRPr>
                    </a:p>
                    <a:p>
                      <a:pPr algn="ctr"/>
                      <a:r>
                        <a:rPr lang="en-US" altLang="zh-CN" sz="1400" b="0" i="0" u="none" strike="noStrike" kern="1200" cap="none" baseline="0" dirty="0" smtClean="0">
                          <a:solidFill>
                            <a:srgbClr val="4D4D4D"/>
                          </a:solidFill>
                          <a:effectLst/>
                          <a:uFillTx/>
                          <a:latin typeface="+mn-lt"/>
                          <a:ea typeface="SimSun"/>
                          <a:cs typeface="+mn-cs"/>
                        </a:rPr>
                        <a:t>169 (80)</a:t>
                      </a:r>
                    </a:p>
                    <a:p>
                      <a:pPr algn="ctr"/>
                      <a:r>
                        <a:rPr lang="en-US" altLang="zh-CN" sz="1400" b="0" i="0" u="none" strike="noStrike" kern="1200" cap="none" baseline="0" dirty="0" smtClean="0">
                          <a:solidFill>
                            <a:srgbClr val="4D4D4D"/>
                          </a:solidFill>
                          <a:effectLst/>
                          <a:uFillTx/>
                          <a:latin typeface="+mn-lt"/>
                          <a:ea typeface="SimSun"/>
                          <a:cs typeface="+mn-cs"/>
                        </a:rPr>
                        <a:t>42 (20)</a:t>
                      </a:r>
                      <a:endParaRPr lang="en-US" sz="1400" b="0" i="0" u="none" strike="noStrike" kern="1200" cap="none" baseline="0" dirty="0">
                        <a:solidFill>
                          <a:srgbClr val="4D4D4D"/>
                        </a:solidFill>
                        <a:effectLst/>
                        <a:uFillTx/>
                        <a:latin typeface="+mn-lt"/>
                        <a:ea typeface="SimSun"/>
                        <a:cs typeface="+mn-cs"/>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algn="ctr"/>
                      <a:endParaRPr lang="en-US" altLang="zh-CN" sz="1400" b="0" i="0" u="none" strike="noStrike" kern="1200" cap="none" baseline="0" dirty="0" smtClean="0">
                        <a:solidFill>
                          <a:srgbClr val="4D4D4D"/>
                        </a:solidFill>
                        <a:effectLst/>
                        <a:uFillTx/>
                        <a:latin typeface="+mn-lt"/>
                        <a:ea typeface="SimSun"/>
                        <a:cs typeface="+mn-cs"/>
                      </a:endParaRPr>
                    </a:p>
                    <a:p>
                      <a:pPr algn="ctr"/>
                      <a:r>
                        <a:rPr lang="en-US" altLang="zh-CN" sz="1400" b="0" i="0" u="none" strike="noStrike" kern="1200" cap="none" baseline="0" dirty="0" smtClean="0">
                          <a:solidFill>
                            <a:srgbClr val="4D4D4D"/>
                          </a:solidFill>
                          <a:effectLst/>
                          <a:uFillTx/>
                          <a:latin typeface="+mn-lt"/>
                          <a:ea typeface="SimSun"/>
                          <a:cs typeface="+mn-cs"/>
                        </a:rPr>
                        <a:t>172 (81)</a:t>
                      </a:r>
                    </a:p>
                    <a:p>
                      <a:pPr algn="ctr"/>
                      <a:r>
                        <a:rPr lang="en-US" altLang="zh-CN" sz="1400" b="0" i="0" u="none" strike="noStrike" kern="1200" cap="none" baseline="0" dirty="0" smtClean="0">
                          <a:solidFill>
                            <a:srgbClr val="4D4D4D"/>
                          </a:solidFill>
                          <a:effectLst/>
                          <a:uFillTx/>
                          <a:latin typeface="+mn-lt"/>
                          <a:ea typeface="SimSun"/>
                          <a:cs typeface="+mn-cs"/>
                        </a:rPr>
                        <a:t>41 (19)</a:t>
                      </a:r>
                      <a:endParaRPr lang="en-US" sz="1400" b="0" i="0" u="none" strike="noStrike" kern="1200" cap="none" baseline="0" dirty="0">
                        <a:solidFill>
                          <a:srgbClr val="4D4D4D"/>
                        </a:solidFill>
                        <a:effectLst/>
                        <a:uFillTx/>
                        <a:latin typeface="+mn-lt"/>
                        <a:ea typeface="SimSun"/>
                        <a:cs typeface="+mn-cs"/>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extLst>
                  <a:ext uri="{0D108BD9-81ED-4DB2-BD59-A6C34878D82A}">
                    <a16:rowId xmlns:a16="http://schemas.microsoft.com/office/drawing/2014/main" val="2082123978"/>
                  </a:ext>
                </a:extLst>
              </a:tr>
            </a:tbl>
          </a:graphicData>
        </a:graphic>
      </p:graphicFrame>
    </p:spTree>
    <p:custDataLst>
      <p:tags r:id="rId1"/>
    </p:custDataLst>
    <p:extLst>
      <p:ext uri="{BB962C8B-B14F-4D97-AF65-F5344CB8AC3E}">
        <p14:creationId xmlns:p14="http://schemas.microsoft.com/office/powerpoint/2010/main" val="2975820149"/>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zh-CN" sz="1800" b="1" i="0" u="none" strike="noStrike" cap="none" baseline="0">
                <a:solidFill>
                  <a:srgbClr val="043882"/>
                </a:solidFill>
                <a:effectLst/>
                <a:uFillTx/>
                <a:ea typeface="SimSun"/>
              </a:rPr>
              <a:t>O-002：依布鲁替尼与纳米白蛋白结合型紫杉醇和吉西他滨联用作为一线疗法用于转移性胰腺腺癌患者：3 期 RESOLVE 研究结果 – Tempero M 等人</a:t>
            </a:r>
          </a:p>
        </p:txBody>
      </p:sp>
      <p:sp>
        <p:nvSpPr>
          <p:cNvPr id="5123" name="Rectangle 3"/>
          <p:cNvSpPr>
            <a:spLocks noGrp="1" noChangeArrowheads="1"/>
          </p:cNvSpPr>
          <p:nvPr>
            <p:ph idx="1"/>
          </p:nvPr>
        </p:nvSpPr>
        <p:spPr/>
        <p:txBody>
          <a:bodyPr/>
          <a:lstStyle/>
          <a:p>
            <a:pPr marL="0" indent="0">
              <a:buNone/>
            </a:pPr>
            <a:r>
              <a:rPr lang="zh-CN" sz="1600" b="1" i="0" u="none" strike="noStrike" cap="none" baseline="0">
                <a:solidFill>
                  <a:srgbClr val="4D4D4D"/>
                </a:solidFill>
                <a:effectLst/>
                <a:uFillTx/>
                <a:ea typeface="SimSun"/>
              </a:rPr>
              <a:t>关键结果（续）</a:t>
            </a:r>
          </a:p>
          <a:p>
            <a:endParaRPr lang="en-GB"/>
          </a:p>
        </p:txBody>
      </p:sp>
      <p:sp>
        <p:nvSpPr>
          <p:cNvPr id="15" name="Text Placeholder 14"/>
          <p:cNvSpPr>
            <a:spLocks noGrp="1"/>
          </p:cNvSpPr>
          <p:nvPr>
            <p:ph type="body" sz="quarter" idx="11"/>
          </p:nvPr>
        </p:nvSpPr>
        <p:spPr>
          <a:xfrm>
            <a:off x="4495800" y="6096000"/>
            <a:ext cx="4283075" cy="487363"/>
          </a:xfrm>
        </p:spPr>
        <p:txBody>
          <a:bodyPr/>
          <a:lstStyle/>
          <a:p>
            <a:r>
              <a:rPr lang="zh-CN" sz="1200" b="0" i="0" u="none" strike="noStrike" cap="none" baseline="0">
                <a:solidFill>
                  <a:srgbClr val="4D4D4D"/>
                </a:solidFill>
                <a:effectLst/>
                <a:uFillTx/>
                <a:ea typeface="SimSun"/>
              </a:rPr>
              <a:t>Tempero M, et al. Ann Oncol 2019;30(suppl):abstr O-002</a:t>
            </a:r>
          </a:p>
        </p:txBody>
      </p:sp>
      <p:sp>
        <p:nvSpPr>
          <p:cNvPr id="3" name="TextBox 2"/>
          <p:cNvSpPr txBox="1"/>
          <p:nvPr/>
        </p:nvSpPr>
        <p:spPr>
          <a:xfrm>
            <a:off x="4315161" y="1503123"/>
            <a:ext cx="513680" cy="366126"/>
          </a:xfrm>
          <a:prstGeom prst="rect">
            <a:avLst/>
          </a:prstGeom>
          <a:noFill/>
        </p:spPr>
        <p:txBody>
          <a:bodyPr wrap="none" rtlCol="0">
            <a:spAutoFit/>
          </a:bodyPr>
          <a:lstStyle/>
          <a:p>
            <a:pPr algn="ctr"/>
            <a:r>
              <a:rPr lang="zh-CN" sz="1800" b="1" i="0" u="none" strike="noStrike" cap="none" baseline="0">
                <a:solidFill>
                  <a:srgbClr val="4D4D4D"/>
                </a:solidFill>
                <a:effectLst/>
                <a:uFillTx/>
                <a:ea typeface="SimSun"/>
              </a:rPr>
              <a:t>OS</a:t>
            </a:r>
          </a:p>
        </p:txBody>
      </p:sp>
      <p:graphicFrame>
        <p:nvGraphicFramePr>
          <p:cNvPr id="8" name="Group 88">
            <a:extLst>
              <a:ext uri="{FF2B5EF4-FFF2-40B4-BE49-F238E27FC236}">
                <a16:creationId xmlns:a16="http://schemas.microsoft.com/office/drawing/2014/main" id="{265D1A4F-96E4-4C1F-8ECD-FF1A1012396A}"/>
              </a:ext>
            </a:extLst>
          </p:cNvPr>
          <p:cNvGraphicFramePr>
            <a:graphicFrameLocks noGrp="1"/>
          </p:cNvGraphicFramePr>
          <p:nvPr>
            <p:extLst>
              <p:ext uri="{D42A27DB-BD31-4B8C-83A1-F6EECF244321}">
                <p14:modId xmlns:p14="http://schemas.microsoft.com/office/powerpoint/2010/main" val="3800066716"/>
              </p:ext>
            </p:extLst>
          </p:nvPr>
        </p:nvGraphicFramePr>
        <p:xfrm>
          <a:off x="3649988" y="1858475"/>
          <a:ext cx="5125747" cy="1280160"/>
        </p:xfrm>
        <a:graphic>
          <a:graphicData uri="http://schemas.openxmlformats.org/drawingml/2006/table">
            <a:tbl>
              <a:tblPr firstRow="1" bandRow="1">
                <a:tableStyleId>{69012ECD-51FC-41F1-AA8D-1B2483CD663E}</a:tableStyleId>
              </a:tblPr>
              <a:tblGrid>
                <a:gridCol w="1662111">
                  <a:extLst>
                    <a:ext uri="{9D8B030D-6E8A-4147-A177-3AD203B41FA5}">
                      <a16:colId xmlns:a16="http://schemas.microsoft.com/office/drawing/2014/main" val="20000"/>
                    </a:ext>
                  </a:extLst>
                </a:gridCol>
                <a:gridCol w="1745673">
                  <a:extLst>
                    <a:ext uri="{9D8B030D-6E8A-4147-A177-3AD203B41FA5}">
                      <a16:colId xmlns:a16="http://schemas.microsoft.com/office/drawing/2014/main" val="20001"/>
                    </a:ext>
                  </a:extLst>
                </a:gridCol>
                <a:gridCol w="1717963">
                  <a:extLst>
                    <a:ext uri="{9D8B030D-6E8A-4147-A177-3AD203B41FA5}">
                      <a16:colId xmlns:a16="http://schemas.microsoft.com/office/drawing/2014/main" val="133826531"/>
                    </a:ext>
                  </a:extLst>
                </a:gridCol>
              </a:tblGrid>
              <a:tr h="389687">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endParaRPr kumimoji="0" lang="en-US" sz="1200" b="1" i="0" u="none" strike="noStrike" cap="none" normalizeH="0" baseline="0">
                        <a:ln>
                          <a:noFill/>
                        </a:ln>
                        <a:solidFill>
                          <a:schemeClr val="tx2"/>
                        </a:solidFill>
                        <a:effectLst/>
                        <a:latin typeface="+mn-lt"/>
                        <a:cs typeface="Arial"/>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200" b="1" i="0" u="none" strike="noStrike" cap="none" baseline="0">
                          <a:solidFill>
                            <a:srgbClr val="B60D27"/>
                          </a:solidFill>
                          <a:effectLst/>
                          <a:uFillTx/>
                          <a:ea typeface="SimSun"/>
                        </a:rPr>
                        <a:t>依布鲁替尼</a:t>
                      </a:r>
                      <a:r>
                        <a:rPr sz="1200"/>
                        <a:t/>
                      </a:r>
                      <a:br>
                        <a:rPr sz="1200"/>
                      </a:br>
                      <a:r>
                        <a:rPr lang="zh-CN" sz="1200" b="1" i="0" u="none" strike="noStrike" cap="none" baseline="0">
                          <a:solidFill>
                            <a:srgbClr val="B60D27"/>
                          </a:solidFill>
                          <a:effectLst/>
                          <a:uFillTx/>
                          <a:ea typeface="SimSun"/>
                        </a:rPr>
                        <a:t>(n=211)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zh-CN" sz="1200" b="1" i="0" u="none" strike="noStrike" cap="none" baseline="0">
                          <a:solidFill>
                            <a:srgbClr val="B2C0EC"/>
                          </a:solidFill>
                          <a:effectLst/>
                          <a:uFillTx/>
                          <a:ea typeface="SimSun"/>
                        </a:rPr>
                        <a:t>安慰剂</a:t>
                      </a:r>
                      <a:r>
                        <a:rPr sz="1200"/>
                        <a:t/>
                      </a:r>
                      <a:br>
                        <a:rPr sz="1200"/>
                      </a:br>
                      <a:r>
                        <a:rPr lang="zh-CN" sz="1200" b="1" i="0" u="none" strike="noStrike" cap="none" baseline="0">
                          <a:solidFill>
                            <a:srgbClr val="B2C0EC"/>
                          </a:solidFill>
                          <a:effectLst/>
                          <a:uFillTx/>
                          <a:ea typeface="SimSun"/>
                        </a:rPr>
                        <a:t>(n=213)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7432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zh-CN" sz="1200" b="0" i="0" u="none" strike="noStrike" cap="none" baseline="0">
                          <a:solidFill>
                            <a:srgbClr val="4D4D4D"/>
                          </a:solidFill>
                          <a:effectLst/>
                          <a:uFillTx/>
                          <a:ea typeface="SimSun"/>
                        </a:rPr>
                        <a:t>mOS，月</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200" b="0" i="0" u="none" strike="noStrike" cap="none" baseline="0">
                          <a:solidFill>
                            <a:srgbClr val="4D4D4D"/>
                          </a:solidFill>
                          <a:effectLst/>
                          <a:uFillTx/>
                          <a:ea typeface="SimSun"/>
                        </a:rPr>
                        <a:t>9.69</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zh-CN" sz="1200" b="0" i="0" u="none" strike="noStrike" cap="none" baseline="0">
                          <a:solidFill>
                            <a:srgbClr val="4D4D4D"/>
                          </a:solidFill>
                          <a:effectLst/>
                          <a:uFillTx/>
                          <a:ea typeface="SimSun"/>
                        </a:rPr>
                        <a:t>10.78</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24643">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zh-CN" sz="1200" b="0" i="0" u="none" strike="noStrike" cap="none" baseline="0">
                          <a:solidFill>
                            <a:srgbClr val="4D4D4D"/>
                          </a:solidFill>
                          <a:effectLst/>
                          <a:uFillTx/>
                          <a:ea typeface="SimSun"/>
                        </a:rPr>
                        <a:t>HR (95% CI)</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200" b="0" i="0" u="none" strike="noStrike" cap="none" baseline="0">
                          <a:solidFill>
                            <a:srgbClr val="4D4D4D"/>
                          </a:solidFill>
                          <a:effectLst/>
                          <a:uFillTx/>
                          <a:ea typeface="SimSun"/>
                        </a:rPr>
                        <a:t>1.109 (0.903, 1.363)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extLst>
                  <a:ext uri="{0D108BD9-81ED-4DB2-BD59-A6C34878D82A}">
                    <a16:rowId xmlns:a16="http://schemas.microsoft.com/office/drawing/2014/main" val="10002"/>
                  </a:ext>
                </a:extLst>
              </a:tr>
              <a:tr h="27432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zh-CN" sz="1200" b="0" i="0" u="none" strike="noStrike" cap="none" baseline="0">
                          <a:solidFill>
                            <a:srgbClr val="4D4D4D"/>
                          </a:solidFill>
                          <a:effectLst/>
                          <a:uFillTx/>
                          <a:ea typeface="SimSun"/>
                        </a:rPr>
                        <a:t>p 值</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200" b="0" i="0" u="none" strike="noStrike" cap="none" baseline="0">
                          <a:solidFill>
                            <a:srgbClr val="4D4D4D"/>
                          </a:solidFill>
                          <a:effectLst/>
                          <a:uFillTx/>
                          <a:ea typeface="SimSun"/>
                        </a:rPr>
                        <a:t>0.3225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endParaRPr kumimoji="0" lang="en-GB" sz="1200" b="0" i="0" u="none" strike="noStrike" cap="none" normalizeH="0" baseline="0">
                        <a:ln>
                          <a:noFill/>
                        </a:ln>
                        <a:solidFill>
                          <a:srgbClr val="4D4D4D"/>
                        </a:solidFill>
                        <a:effectLst/>
                        <a:latin typeface="+mn-lt"/>
                        <a:cs typeface="Arial"/>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grpSp>
        <p:nvGrpSpPr>
          <p:cNvPr id="9" name="Group 8">
            <a:extLst>
              <a:ext uri="{FF2B5EF4-FFF2-40B4-BE49-F238E27FC236}">
                <a16:creationId xmlns:a16="http://schemas.microsoft.com/office/drawing/2014/main" id="{A10F1AAD-2213-455B-A10E-FF4C2124EF02}"/>
              </a:ext>
            </a:extLst>
          </p:cNvPr>
          <p:cNvGrpSpPr/>
          <p:nvPr/>
        </p:nvGrpSpPr>
        <p:grpSpPr>
          <a:xfrm>
            <a:off x="-22349" y="1807965"/>
            <a:ext cx="8938915" cy="4146110"/>
            <a:chOff x="-22349" y="1807965"/>
            <a:chExt cx="8938915" cy="4146110"/>
          </a:xfrm>
        </p:grpSpPr>
        <p:sp>
          <p:nvSpPr>
            <p:cNvPr id="10" name="Freeform 21">
              <a:extLst>
                <a:ext uri="{FF2B5EF4-FFF2-40B4-BE49-F238E27FC236}">
                  <a16:creationId xmlns:a16="http://schemas.microsoft.com/office/drawing/2014/main" id="{5E022D51-B386-4622-84BD-178F7878DDF8}"/>
                </a:ext>
              </a:extLst>
            </p:cNvPr>
            <p:cNvSpPr/>
            <p:nvPr/>
          </p:nvSpPr>
          <p:spPr bwMode="auto">
            <a:xfrm>
              <a:off x="990785" y="1948467"/>
              <a:ext cx="7788157" cy="2991199"/>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4D4D4D"/>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11" name="Line 6">
              <a:extLst>
                <a:ext uri="{FF2B5EF4-FFF2-40B4-BE49-F238E27FC236}">
                  <a16:creationId xmlns:a16="http://schemas.microsoft.com/office/drawing/2014/main" id="{39BC103A-6A53-4424-A853-10B3D971BE1E}"/>
                </a:ext>
              </a:extLst>
            </p:cNvPr>
            <p:cNvSpPr>
              <a:spLocks noChangeShapeType="1"/>
            </p:cNvSpPr>
            <p:nvPr/>
          </p:nvSpPr>
          <p:spPr bwMode="auto">
            <a:xfrm>
              <a:off x="887525" y="1948466"/>
              <a:ext cx="98686" cy="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12" name="Line 7">
              <a:extLst>
                <a:ext uri="{FF2B5EF4-FFF2-40B4-BE49-F238E27FC236}">
                  <a16:creationId xmlns:a16="http://schemas.microsoft.com/office/drawing/2014/main" id="{3C6A5303-CA7E-440D-80DE-8306069D0E0B}"/>
                </a:ext>
              </a:extLst>
            </p:cNvPr>
            <p:cNvSpPr>
              <a:spLocks noChangeShapeType="1"/>
            </p:cNvSpPr>
            <p:nvPr/>
          </p:nvSpPr>
          <p:spPr bwMode="auto">
            <a:xfrm>
              <a:off x="887525" y="2552451"/>
              <a:ext cx="98686" cy="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13" name="Line 8">
              <a:extLst>
                <a:ext uri="{FF2B5EF4-FFF2-40B4-BE49-F238E27FC236}">
                  <a16:creationId xmlns:a16="http://schemas.microsoft.com/office/drawing/2014/main" id="{08EF23C1-4A51-4B35-B62D-484C58556160}"/>
                </a:ext>
              </a:extLst>
            </p:cNvPr>
            <p:cNvSpPr>
              <a:spLocks noChangeShapeType="1"/>
            </p:cNvSpPr>
            <p:nvPr/>
          </p:nvSpPr>
          <p:spPr bwMode="auto">
            <a:xfrm>
              <a:off x="887525" y="3129316"/>
              <a:ext cx="98686" cy="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16" name="Line 11">
              <a:extLst>
                <a:ext uri="{FF2B5EF4-FFF2-40B4-BE49-F238E27FC236}">
                  <a16:creationId xmlns:a16="http://schemas.microsoft.com/office/drawing/2014/main" id="{FD55FE13-C016-478D-90C7-F5E18B84038B}"/>
                </a:ext>
              </a:extLst>
            </p:cNvPr>
            <p:cNvSpPr>
              <a:spLocks noChangeShapeType="1"/>
            </p:cNvSpPr>
            <p:nvPr/>
          </p:nvSpPr>
          <p:spPr bwMode="auto">
            <a:xfrm>
              <a:off x="887525" y="4897202"/>
              <a:ext cx="98686" cy="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17" name="TextBox 16">
              <a:extLst>
                <a:ext uri="{FF2B5EF4-FFF2-40B4-BE49-F238E27FC236}">
                  <a16:creationId xmlns:a16="http://schemas.microsoft.com/office/drawing/2014/main" id="{F3663443-B87D-4A8B-9CF8-7E5009F30FC2}"/>
                </a:ext>
              </a:extLst>
            </p:cNvPr>
            <p:cNvSpPr txBox="1"/>
            <p:nvPr/>
          </p:nvSpPr>
          <p:spPr>
            <a:xfrm rot="16200000">
              <a:off x="165179" y="3314419"/>
              <a:ext cx="697627" cy="276999"/>
            </a:xfrm>
            <a:prstGeom prst="rect">
              <a:avLst/>
            </a:prstGeom>
            <a:noFill/>
          </p:spPr>
          <p:txBody>
            <a:bodyPr wrap="none" rtlCol="0">
              <a:spAutoFit/>
            </a:bodyPr>
            <a:lstStyle/>
            <a:p>
              <a:pPr algn="ctr"/>
              <a:r>
                <a:rPr lang="zh-CN" sz="1200" b="0" i="0" u="none" strike="noStrike" cap="none" baseline="0" dirty="0">
                  <a:solidFill>
                    <a:srgbClr val="4D4D4D"/>
                  </a:solidFill>
                  <a:effectLst/>
                  <a:uFillTx/>
                  <a:ea typeface="SimSun"/>
                </a:rPr>
                <a:t>O</a:t>
              </a:r>
              <a:r>
                <a:rPr lang="en-US" altLang="zh-CN" sz="1200" dirty="0" smtClean="0">
                  <a:solidFill>
                    <a:srgbClr val="4D4D4D"/>
                  </a:solidFill>
                  <a:ea typeface="SimSun"/>
                </a:rPr>
                <a:t>S</a:t>
              </a:r>
              <a:r>
                <a:rPr lang="zh-CN" altLang="en-US" sz="1200" dirty="0" smtClean="0">
                  <a:solidFill>
                    <a:srgbClr val="4D4D4D"/>
                  </a:solidFill>
                  <a:ea typeface="SimSun"/>
                </a:rPr>
                <a:t>，</a:t>
              </a:r>
              <a:r>
                <a:rPr lang="zh-CN" sz="1200" b="0" i="0" u="none" strike="noStrike" cap="none" baseline="0" dirty="0" smtClean="0">
                  <a:solidFill>
                    <a:srgbClr val="4D4D4D"/>
                  </a:solidFill>
                  <a:effectLst/>
                  <a:uFillTx/>
                  <a:ea typeface="SimSun"/>
                </a:rPr>
                <a:t>%</a:t>
              </a:r>
              <a:endParaRPr lang="zh-CN" sz="1200" b="0" i="0" u="none" strike="noStrike" cap="none" baseline="0" dirty="0">
                <a:solidFill>
                  <a:srgbClr val="4D4D4D"/>
                </a:solidFill>
                <a:effectLst/>
                <a:uFillTx/>
                <a:ea typeface="SimSun"/>
              </a:endParaRPr>
            </a:p>
          </p:txBody>
        </p:sp>
        <p:sp>
          <p:nvSpPr>
            <p:cNvPr id="18" name="TextBox 17">
              <a:extLst>
                <a:ext uri="{FF2B5EF4-FFF2-40B4-BE49-F238E27FC236}">
                  <a16:creationId xmlns:a16="http://schemas.microsoft.com/office/drawing/2014/main" id="{89914BD1-6E48-4C96-8CB3-08E09B9D8A74}"/>
                </a:ext>
              </a:extLst>
            </p:cNvPr>
            <p:cNvSpPr txBox="1"/>
            <p:nvPr/>
          </p:nvSpPr>
          <p:spPr>
            <a:xfrm>
              <a:off x="4581293" y="5273416"/>
              <a:ext cx="793273" cy="274594"/>
            </a:xfrm>
            <a:prstGeom prst="rect">
              <a:avLst/>
            </a:prstGeom>
            <a:noFill/>
          </p:spPr>
          <p:txBody>
            <a:bodyPr wrap="none" rtlCol="0">
              <a:spAutoFit/>
            </a:bodyPr>
            <a:lstStyle/>
            <a:p>
              <a:pPr algn="ctr" fontAlgn="base">
                <a:spcBef>
                  <a:spcPct val="0"/>
                </a:spcBef>
                <a:spcAft>
                  <a:spcPct val="0"/>
                </a:spcAft>
              </a:pPr>
              <a:r>
                <a:rPr lang="zh-CN" sz="1200" b="0" i="0" u="none" strike="noStrike" cap="none" baseline="0">
                  <a:solidFill>
                    <a:srgbClr val="4D4D4D"/>
                  </a:solidFill>
                  <a:effectLst/>
                  <a:uFillTx/>
                  <a:ea typeface="SimSun"/>
                </a:rPr>
                <a:t>时间，月</a:t>
              </a:r>
            </a:p>
          </p:txBody>
        </p:sp>
        <p:sp>
          <p:nvSpPr>
            <p:cNvPr id="19" name="TextBox 18">
              <a:extLst>
                <a:ext uri="{FF2B5EF4-FFF2-40B4-BE49-F238E27FC236}">
                  <a16:creationId xmlns:a16="http://schemas.microsoft.com/office/drawing/2014/main" id="{01F3A0F3-CFA5-4C45-A2F5-721188CB9F53}"/>
                </a:ext>
              </a:extLst>
            </p:cNvPr>
            <p:cNvSpPr txBox="1"/>
            <p:nvPr/>
          </p:nvSpPr>
          <p:spPr>
            <a:xfrm>
              <a:off x="528900" y="1807965"/>
              <a:ext cx="435728" cy="274594"/>
            </a:xfrm>
            <a:prstGeom prst="rect">
              <a:avLst/>
            </a:prstGeom>
            <a:noFill/>
          </p:spPr>
          <p:txBody>
            <a:bodyPr wrap="none" rtlCol="0" anchor="ctr" anchorCtr="0">
              <a:spAutoFit/>
            </a:bodyPr>
            <a:lstStyle/>
            <a:p>
              <a:pPr algn="r"/>
              <a:r>
                <a:rPr lang="zh-CN" sz="1200" b="0" i="0" u="none" strike="noStrike" cap="none" baseline="0" dirty="0">
                  <a:solidFill>
                    <a:srgbClr val="4D4D4D"/>
                  </a:solidFill>
                  <a:effectLst/>
                  <a:uFillTx/>
                  <a:ea typeface="SimSun"/>
                </a:rPr>
                <a:t>100</a:t>
              </a:r>
            </a:p>
          </p:txBody>
        </p:sp>
        <p:sp>
          <p:nvSpPr>
            <p:cNvPr id="20" name="TextBox 19">
              <a:extLst>
                <a:ext uri="{FF2B5EF4-FFF2-40B4-BE49-F238E27FC236}">
                  <a16:creationId xmlns:a16="http://schemas.microsoft.com/office/drawing/2014/main" id="{273CF582-278C-484E-9BC3-AE3F461F7E92}"/>
                </a:ext>
              </a:extLst>
            </p:cNvPr>
            <p:cNvSpPr txBox="1"/>
            <p:nvPr/>
          </p:nvSpPr>
          <p:spPr>
            <a:xfrm>
              <a:off x="613124" y="2414184"/>
              <a:ext cx="351506" cy="274594"/>
            </a:xfrm>
            <a:prstGeom prst="rect">
              <a:avLst/>
            </a:prstGeom>
            <a:noFill/>
          </p:spPr>
          <p:txBody>
            <a:bodyPr wrap="none" rtlCol="0" anchor="ctr" anchorCtr="0">
              <a:spAutoFit/>
            </a:bodyPr>
            <a:lstStyle/>
            <a:p>
              <a:pPr algn="r"/>
              <a:r>
                <a:rPr lang="zh-CN" sz="1200" b="0" i="0" u="none" strike="noStrike" cap="none" baseline="0">
                  <a:solidFill>
                    <a:srgbClr val="4D4D4D"/>
                  </a:solidFill>
                  <a:effectLst/>
                  <a:uFillTx/>
                  <a:ea typeface="SimSun"/>
                </a:rPr>
                <a:t>80</a:t>
              </a:r>
            </a:p>
          </p:txBody>
        </p:sp>
        <p:sp>
          <p:nvSpPr>
            <p:cNvPr id="21" name="TextBox 20">
              <a:extLst>
                <a:ext uri="{FF2B5EF4-FFF2-40B4-BE49-F238E27FC236}">
                  <a16:creationId xmlns:a16="http://schemas.microsoft.com/office/drawing/2014/main" id="{F012A868-1C21-4FE7-9047-CC222F3323EB}"/>
                </a:ext>
              </a:extLst>
            </p:cNvPr>
            <p:cNvSpPr txBox="1"/>
            <p:nvPr/>
          </p:nvSpPr>
          <p:spPr>
            <a:xfrm>
              <a:off x="613124" y="2990782"/>
              <a:ext cx="351506" cy="274594"/>
            </a:xfrm>
            <a:prstGeom prst="rect">
              <a:avLst/>
            </a:prstGeom>
            <a:noFill/>
          </p:spPr>
          <p:txBody>
            <a:bodyPr wrap="none" rtlCol="0" anchor="ctr" anchorCtr="0">
              <a:spAutoFit/>
            </a:bodyPr>
            <a:lstStyle/>
            <a:p>
              <a:pPr algn="r"/>
              <a:r>
                <a:rPr lang="zh-CN" sz="1200" b="0" i="0" u="none" strike="noStrike" cap="none" baseline="0">
                  <a:solidFill>
                    <a:srgbClr val="4D4D4D"/>
                  </a:solidFill>
                  <a:effectLst/>
                  <a:uFillTx/>
                  <a:ea typeface="SimSun"/>
                </a:rPr>
                <a:t>60</a:t>
              </a:r>
            </a:p>
          </p:txBody>
        </p:sp>
        <p:sp>
          <p:nvSpPr>
            <p:cNvPr id="22" name="TextBox 21">
              <a:extLst>
                <a:ext uri="{FF2B5EF4-FFF2-40B4-BE49-F238E27FC236}">
                  <a16:creationId xmlns:a16="http://schemas.microsoft.com/office/drawing/2014/main" id="{B17BFB71-5026-4DDA-B987-A4C20E68DC86}"/>
                </a:ext>
              </a:extLst>
            </p:cNvPr>
            <p:cNvSpPr txBox="1"/>
            <p:nvPr/>
          </p:nvSpPr>
          <p:spPr>
            <a:xfrm>
              <a:off x="613124" y="3586029"/>
              <a:ext cx="351506" cy="274594"/>
            </a:xfrm>
            <a:prstGeom prst="rect">
              <a:avLst/>
            </a:prstGeom>
            <a:noFill/>
          </p:spPr>
          <p:txBody>
            <a:bodyPr wrap="none" rtlCol="0" anchor="ctr" anchorCtr="0">
              <a:spAutoFit/>
            </a:bodyPr>
            <a:lstStyle/>
            <a:p>
              <a:pPr algn="r"/>
              <a:r>
                <a:rPr lang="zh-CN" sz="1200" b="0" i="0" u="none" strike="noStrike" cap="none" baseline="0">
                  <a:solidFill>
                    <a:srgbClr val="4D4D4D"/>
                  </a:solidFill>
                  <a:effectLst/>
                  <a:uFillTx/>
                  <a:ea typeface="SimSun"/>
                </a:rPr>
                <a:t>40</a:t>
              </a:r>
            </a:p>
          </p:txBody>
        </p:sp>
        <p:grpSp>
          <p:nvGrpSpPr>
            <p:cNvPr id="23" name="Group 22">
              <a:extLst>
                <a:ext uri="{FF2B5EF4-FFF2-40B4-BE49-F238E27FC236}">
                  <a16:creationId xmlns:a16="http://schemas.microsoft.com/office/drawing/2014/main" id="{97C736B1-87B2-4CB4-81C3-742B9F32BEF5}"/>
                </a:ext>
              </a:extLst>
            </p:cNvPr>
            <p:cNvGrpSpPr/>
            <p:nvPr/>
          </p:nvGrpSpPr>
          <p:grpSpPr>
            <a:xfrm>
              <a:off x="610046" y="3724824"/>
              <a:ext cx="376165" cy="719814"/>
              <a:chOff x="489978" y="3724824"/>
              <a:chExt cx="376165" cy="719814"/>
            </a:xfrm>
          </p:grpSpPr>
          <p:sp>
            <p:nvSpPr>
              <p:cNvPr id="137" name="Line 9">
                <a:extLst>
                  <a:ext uri="{FF2B5EF4-FFF2-40B4-BE49-F238E27FC236}">
                    <a16:creationId xmlns:a16="http://schemas.microsoft.com/office/drawing/2014/main" id="{6B75A89C-3A49-416E-8559-83630410F6C0}"/>
                  </a:ext>
                </a:extLst>
              </p:cNvPr>
              <p:cNvSpPr>
                <a:spLocks noChangeShapeType="1"/>
              </p:cNvSpPr>
              <p:nvPr/>
            </p:nvSpPr>
            <p:spPr bwMode="auto">
              <a:xfrm>
                <a:off x="767457" y="3724824"/>
                <a:ext cx="98686" cy="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138" name="Line 10">
                <a:extLst>
                  <a:ext uri="{FF2B5EF4-FFF2-40B4-BE49-F238E27FC236}">
                    <a16:creationId xmlns:a16="http://schemas.microsoft.com/office/drawing/2014/main" id="{5CD5D8D7-10F0-455E-8F83-2E4E044CDF2C}"/>
                  </a:ext>
                </a:extLst>
              </p:cNvPr>
              <p:cNvSpPr>
                <a:spLocks noChangeShapeType="1"/>
              </p:cNvSpPr>
              <p:nvPr/>
            </p:nvSpPr>
            <p:spPr bwMode="auto">
              <a:xfrm>
                <a:off x="767457" y="4307906"/>
                <a:ext cx="98686" cy="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139" name="TextBox 138">
                <a:extLst>
                  <a:ext uri="{FF2B5EF4-FFF2-40B4-BE49-F238E27FC236}">
                    <a16:creationId xmlns:a16="http://schemas.microsoft.com/office/drawing/2014/main" id="{99815D6B-F1AF-4A20-A271-5FFD6B277264}"/>
                  </a:ext>
                </a:extLst>
              </p:cNvPr>
              <p:cNvSpPr txBox="1"/>
              <p:nvPr/>
            </p:nvSpPr>
            <p:spPr>
              <a:xfrm>
                <a:off x="493056" y="4168841"/>
                <a:ext cx="351506" cy="274594"/>
              </a:xfrm>
              <a:prstGeom prst="rect">
                <a:avLst/>
              </a:prstGeom>
              <a:noFill/>
            </p:spPr>
            <p:txBody>
              <a:bodyPr wrap="none" rtlCol="0" anchor="ctr" anchorCtr="0">
                <a:spAutoFit/>
              </a:bodyPr>
              <a:lstStyle/>
              <a:p>
                <a:pPr algn="r"/>
                <a:r>
                  <a:rPr lang="zh-CN" sz="1200" b="0" i="0" u="none" strike="noStrike" cap="none" baseline="0">
                    <a:solidFill>
                      <a:srgbClr val="4D4D4D"/>
                    </a:solidFill>
                    <a:effectLst/>
                    <a:uFillTx/>
                    <a:ea typeface="SimSun"/>
                  </a:rPr>
                  <a:t>20</a:t>
                </a:r>
              </a:p>
            </p:txBody>
          </p:sp>
        </p:grpSp>
        <p:sp>
          <p:nvSpPr>
            <p:cNvPr id="24" name="TextBox 23">
              <a:extLst>
                <a:ext uri="{FF2B5EF4-FFF2-40B4-BE49-F238E27FC236}">
                  <a16:creationId xmlns:a16="http://schemas.microsoft.com/office/drawing/2014/main" id="{D4FD6D09-A159-413B-9B90-BC3D04C6B3B3}"/>
                </a:ext>
              </a:extLst>
            </p:cNvPr>
            <p:cNvSpPr txBox="1"/>
            <p:nvPr/>
          </p:nvSpPr>
          <p:spPr>
            <a:xfrm>
              <a:off x="697352" y="4757869"/>
              <a:ext cx="267285" cy="274594"/>
            </a:xfrm>
            <a:prstGeom prst="rect">
              <a:avLst/>
            </a:prstGeom>
            <a:noFill/>
          </p:spPr>
          <p:txBody>
            <a:bodyPr wrap="none" rtlCol="0" anchor="ctr" anchorCtr="0">
              <a:spAutoFit/>
            </a:bodyPr>
            <a:lstStyle/>
            <a:p>
              <a:pPr algn="r"/>
              <a:r>
                <a:rPr lang="zh-CN" sz="1200" b="0" i="0" u="none" strike="noStrike" cap="none" baseline="0">
                  <a:solidFill>
                    <a:srgbClr val="4D4D4D"/>
                  </a:solidFill>
                  <a:effectLst/>
                  <a:uFillTx/>
                  <a:ea typeface="SimSun"/>
                </a:rPr>
                <a:t>0</a:t>
              </a:r>
            </a:p>
          </p:txBody>
        </p:sp>
        <p:sp>
          <p:nvSpPr>
            <p:cNvPr id="25" name="Line 19">
              <a:extLst>
                <a:ext uri="{FF2B5EF4-FFF2-40B4-BE49-F238E27FC236}">
                  <a16:creationId xmlns:a16="http://schemas.microsoft.com/office/drawing/2014/main" id="{73003A0B-B2C8-406A-A4AA-E8F69673F02C}"/>
                </a:ext>
              </a:extLst>
            </p:cNvPr>
            <p:cNvSpPr>
              <a:spLocks noChangeShapeType="1"/>
            </p:cNvSpPr>
            <p:nvPr/>
          </p:nvSpPr>
          <p:spPr bwMode="auto">
            <a:xfrm flipH="1">
              <a:off x="1422691" y="4940160"/>
              <a:ext cx="0" cy="83275"/>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26" name="Line 21">
              <a:extLst>
                <a:ext uri="{FF2B5EF4-FFF2-40B4-BE49-F238E27FC236}">
                  <a16:creationId xmlns:a16="http://schemas.microsoft.com/office/drawing/2014/main" id="{2B80D99B-49F9-44D9-9516-D955B10FB3EF}"/>
                </a:ext>
              </a:extLst>
            </p:cNvPr>
            <p:cNvSpPr>
              <a:spLocks noChangeShapeType="1"/>
            </p:cNvSpPr>
            <p:nvPr/>
          </p:nvSpPr>
          <p:spPr bwMode="auto">
            <a:xfrm flipH="1">
              <a:off x="1193674" y="4940160"/>
              <a:ext cx="0" cy="83275"/>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1593019F-AFDE-4187-8DFF-366EA84BD69E}"/>
                </a:ext>
              </a:extLst>
            </p:cNvPr>
            <p:cNvSpPr txBox="1"/>
            <p:nvPr/>
          </p:nvSpPr>
          <p:spPr>
            <a:xfrm>
              <a:off x="1062668" y="5011890"/>
              <a:ext cx="281832" cy="926366"/>
            </a:xfrm>
            <a:prstGeom prst="rect">
              <a:avLst/>
            </a:prstGeom>
            <a:noFill/>
          </p:spPr>
          <p:txBody>
            <a:bodyPr wrap="none" lIns="36000" tIns="36000" rIns="36000" bIns="36000" rtlCol="0" anchor="t" anchorCtr="0">
              <a:spAutoFit/>
            </a:bodyPr>
            <a:lstStyle/>
            <a:p>
              <a:pPr algn="ctr"/>
              <a:r>
                <a:rPr lang="zh-CN" sz="1200" b="0" i="0" u="none" strike="noStrike" cap="none" baseline="0">
                  <a:solidFill>
                    <a:srgbClr val="4D4D4D"/>
                  </a:solidFill>
                  <a:effectLst/>
                  <a:uFillTx/>
                  <a:ea typeface="SimSun"/>
                </a:rPr>
                <a:t>0</a:t>
              </a:r>
            </a:p>
            <a:p>
              <a:pPr algn="ctr"/>
              <a:endParaRPr lang="en-GB" sz="1200">
                <a:solidFill>
                  <a:srgbClr val="000000"/>
                </a:solidFill>
                <a:latin typeface="Arial" panose="020B0604020202020204" pitchFamily="34" charset="0"/>
                <a:cs typeface="Arial" panose="020B0604020202020204" pitchFamily="34" charset="0"/>
              </a:endParaRPr>
            </a:p>
            <a:p>
              <a:pPr algn="ctr"/>
              <a:endParaRPr lang="en-GB" sz="1200">
                <a:solidFill>
                  <a:srgbClr val="000000"/>
                </a:solidFill>
                <a:latin typeface="Arial" panose="020B0604020202020204" pitchFamily="34" charset="0"/>
                <a:cs typeface="Arial" panose="020B0604020202020204" pitchFamily="34" charset="0"/>
              </a:endParaRPr>
            </a:p>
            <a:p>
              <a:pPr algn="ctr"/>
              <a:r>
                <a:rPr lang="zh-CN" sz="1000" b="0" i="0" u="none" strike="noStrike" cap="none" baseline="0">
                  <a:solidFill>
                    <a:srgbClr val="B60D27"/>
                  </a:solidFill>
                  <a:effectLst/>
                  <a:uFillTx/>
                  <a:ea typeface="SimSun"/>
                </a:rPr>
                <a:t>211</a:t>
              </a:r>
            </a:p>
            <a:p>
              <a:pPr algn="ctr"/>
              <a:r>
                <a:rPr lang="zh-CN" sz="1000" b="0" i="0" u="none" strike="noStrike" cap="none" baseline="0">
                  <a:solidFill>
                    <a:srgbClr val="B2C0EC"/>
                  </a:solidFill>
                  <a:effectLst/>
                  <a:uFillTx/>
                  <a:ea typeface="SimSun"/>
                </a:rPr>
                <a:t>213</a:t>
              </a:r>
            </a:p>
          </p:txBody>
        </p:sp>
        <p:sp>
          <p:nvSpPr>
            <p:cNvPr id="28" name="TextBox 27">
              <a:extLst>
                <a:ext uri="{FF2B5EF4-FFF2-40B4-BE49-F238E27FC236}">
                  <a16:creationId xmlns:a16="http://schemas.microsoft.com/office/drawing/2014/main" id="{E632D946-D3F7-48FB-9523-872702540CE8}"/>
                </a:ext>
              </a:extLst>
            </p:cNvPr>
            <p:cNvSpPr txBox="1"/>
            <p:nvPr/>
          </p:nvSpPr>
          <p:spPr>
            <a:xfrm>
              <a:off x="1281774" y="5011890"/>
              <a:ext cx="281832" cy="926366"/>
            </a:xfrm>
            <a:prstGeom prst="rect">
              <a:avLst/>
            </a:prstGeom>
            <a:noFill/>
          </p:spPr>
          <p:txBody>
            <a:bodyPr wrap="none" lIns="36000" tIns="36000" rIns="36000" bIns="36000" rtlCol="0" anchor="t" anchorCtr="0">
              <a:spAutoFit/>
            </a:bodyPr>
            <a:lstStyle/>
            <a:p>
              <a:pPr algn="ctr"/>
              <a:r>
                <a:rPr lang="zh-CN" sz="1200" b="0" i="0" u="none" strike="noStrike" cap="none" baseline="0">
                  <a:solidFill>
                    <a:srgbClr val="4D4D4D"/>
                  </a:solidFill>
                  <a:effectLst/>
                  <a:uFillTx/>
                  <a:ea typeface="SimSun"/>
                </a:rPr>
                <a:t>1</a:t>
              </a:r>
            </a:p>
            <a:p>
              <a:pPr algn="ctr"/>
              <a:endParaRPr lang="en-GB" sz="1200">
                <a:solidFill>
                  <a:srgbClr val="000000"/>
                </a:solidFill>
                <a:latin typeface="Arial" panose="020B0604020202020204" pitchFamily="34" charset="0"/>
                <a:cs typeface="Arial" panose="020B0604020202020204" pitchFamily="34" charset="0"/>
              </a:endParaRPr>
            </a:p>
            <a:p>
              <a:pPr algn="ctr"/>
              <a:endParaRPr lang="en-GB" sz="1200">
                <a:solidFill>
                  <a:srgbClr val="000000"/>
                </a:solidFill>
                <a:latin typeface="Arial" panose="020B0604020202020204" pitchFamily="34" charset="0"/>
                <a:cs typeface="Arial" panose="020B0604020202020204" pitchFamily="34" charset="0"/>
              </a:endParaRPr>
            </a:p>
            <a:p>
              <a:pPr algn="ctr"/>
              <a:r>
                <a:rPr lang="zh-CN" sz="1000" b="0" i="0" u="none" strike="noStrike" cap="none" baseline="0">
                  <a:solidFill>
                    <a:srgbClr val="B60D27"/>
                  </a:solidFill>
                  <a:effectLst/>
                  <a:uFillTx/>
                  <a:ea typeface="SimSun"/>
                </a:rPr>
                <a:t>204</a:t>
              </a:r>
            </a:p>
            <a:p>
              <a:pPr algn="ctr"/>
              <a:r>
                <a:rPr lang="zh-CN" sz="1000" b="0" i="0" u="none" strike="noStrike" cap="none" baseline="0">
                  <a:solidFill>
                    <a:srgbClr val="B2C0EC"/>
                  </a:solidFill>
                  <a:effectLst/>
                  <a:uFillTx/>
                  <a:ea typeface="SimSun"/>
                </a:rPr>
                <a:t>208</a:t>
              </a:r>
            </a:p>
          </p:txBody>
        </p:sp>
        <p:sp>
          <p:nvSpPr>
            <p:cNvPr id="29" name="Line 19">
              <a:extLst>
                <a:ext uri="{FF2B5EF4-FFF2-40B4-BE49-F238E27FC236}">
                  <a16:creationId xmlns:a16="http://schemas.microsoft.com/office/drawing/2014/main" id="{E6926F25-C15B-4A72-BEC9-482347121D97}"/>
                </a:ext>
              </a:extLst>
            </p:cNvPr>
            <p:cNvSpPr>
              <a:spLocks noChangeShapeType="1"/>
            </p:cNvSpPr>
            <p:nvPr/>
          </p:nvSpPr>
          <p:spPr bwMode="auto">
            <a:xfrm flipH="1">
              <a:off x="1894462" y="4940160"/>
              <a:ext cx="0" cy="83275"/>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30" name="Line 21">
              <a:extLst>
                <a:ext uri="{FF2B5EF4-FFF2-40B4-BE49-F238E27FC236}">
                  <a16:creationId xmlns:a16="http://schemas.microsoft.com/office/drawing/2014/main" id="{7621D56E-442C-48D2-A7C5-1729E86F86A8}"/>
                </a:ext>
              </a:extLst>
            </p:cNvPr>
            <p:cNvSpPr>
              <a:spLocks noChangeShapeType="1"/>
            </p:cNvSpPr>
            <p:nvPr/>
          </p:nvSpPr>
          <p:spPr bwMode="auto">
            <a:xfrm flipH="1">
              <a:off x="1655919" y="4940160"/>
              <a:ext cx="0" cy="83275"/>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latin typeface="Arial" panose="020B0604020202020204" pitchFamily="34" charset="0"/>
                <a:cs typeface="Arial" panose="020B0604020202020204" pitchFamily="34" charset="0"/>
              </a:endParaRPr>
            </a:p>
          </p:txBody>
        </p:sp>
        <p:sp>
          <p:nvSpPr>
            <p:cNvPr id="31" name="TextBox 30">
              <a:extLst>
                <a:ext uri="{FF2B5EF4-FFF2-40B4-BE49-F238E27FC236}">
                  <a16:creationId xmlns:a16="http://schemas.microsoft.com/office/drawing/2014/main" id="{7E827106-21CA-4C5E-B324-2EFCF6EC8B06}"/>
                </a:ext>
              </a:extLst>
            </p:cNvPr>
            <p:cNvSpPr txBox="1"/>
            <p:nvPr/>
          </p:nvSpPr>
          <p:spPr>
            <a:xfrm>
              <a:off x="1524913" y="5011890"/>
              <a:ext cx="281832" cy="926366"/>
            </a:xfrm>
            <a:prstGeom prst="rect">
              <a:avLst/>
            </a:prstGeom>
            <a:noFill/>
          </p:spPr>
          <p:txBody>
            <a:bodyPr wrap="none" lIns="36000" tIns="36000" rIns="36000" bIns="36000" rtlCol="0" anchor="t" anchorCtr="0">
              <a:spAutoFit/>
            </a:bodyPr>
            <a:lstStyle/>
            <a:p>
              <a:pPr algn="ctr"/>
              <a:r>
                <a:rPr lang="zh-CN" sz="1200" b="0" i="0" u="none" strike="noStrike" cap="none" baseline="0">
                  <a:solidFill>
                    <a:srgbClr val="4D4D4D"/>
                  </a:solidFill>
                  <a:effectLst/>
                  <a:uFillTx/>
                  <a:ea typeface="SimSun"/>
                </a:rPr>
                <a:t>2</a:t>
              </a:r>
            </a:p>
            <a:p>
              <a:pPr algn="ctr"/>
              <a:endParaRPr lang="en-GB" sz="1200">
                <a:solidFill>
                  <a:srgbClr val="000000"/>
                </a:solidFill>
                <a:latin typeface="Arial" panose="020B0604020202020204" pitchFamily="34" charset="0"/>
                <a:cs typeface="Arial" panose="020B0604020202020204" pitchFamily="34" charset="0"/>
              </a:endParaRPr>
            </a:p>
            <a:p>
              <a:pPr algn="ctr"/>
              <a:endParaRPr lang="en-GB" sz="1200">
                <a:solidFill>
                  <a:srgbClr val="000000"/>
                </a:solidFill>
                <a:latin typeface="Arial" panose="020B0604020202020204" pitchFamily="34" charset="0"/>
                <a:cs typeface="Arial" panose="020B0604020202020204" pitchFamily="34" charset="0"/>
              </a:endParaRPr>
            </a:p>
            <a:p>
              <a:pPr algn="ctr"/>
              <a:r>
                <a:rPr lang="zh-CN" sz="1000" b="0" i="0" u="none" strike="noStrike" cap="none" baseline="0">
                  <a:solidFill>
                    <a:srgbClr val="B60D27"/>
                  </a:solidFill>
                  <a:effectLst/>
                  <a:uFillTx/>
                  <a:ea typeface="SimSun"/>
                </a:rPr>
                <a:t>196</a:t>
              </a:r>
            </a:p>
            <a:p>
              <a:pPr algn="ctr"/>
              <a:r>
                <a:rPr lang="zh-CN" sz="1000" b="0" i="0" u="none" strike="noStrike" cap="none" baseline="0">
                  <a:solidFill>
                    <a:srgbClr val="B2C0EC"/>
                  </a:solidFill>
                  <a:effectLst/>
                  <a:uFillTx/>
                  <a:ea typeface="SimSun"/>
                </a:rPr>
                <a:t>197</a:t>
              </a:r>
            </a:p>
          </p:txBody>
        </p:sp>
        <p:sp>
          <p:nvSpPr>
            <p:cNvPr id="32" name="TextBox 31">
              <a:extLst>
                <a:ext uri="{FF2B5EF4-FFF2-40B4-BE49-F238E27FC236}">
                  <a16:creationId xmlns:a16="http://schemas.microsoft.com/office/drawing/2014/main" id="{BB4A6AF0-4299-4620-A501-3116DAA5E032}"/>
                </a:ext>
              </a:extLst>
            </p:cNvPr>
            <p:cNvSpPr txBox="1"/>
            <p:nvPr/>
          </p:nvSpPr>
          <p:spPr>
            <a:xfrm>
              <a:off x="1753546" y="5011890"/>
              <a:ext cx="281832" cy="926366"/>
            </a:xfrm>
            <a:prstGeom prst="rect">
              <a:avLst/>
            </a:prstGeom>
            <a:noFill/>
          </p:spPr>
          <p:txBody>
            <a:bodyPr wrap="none" lIns="36000" tIns="36000" rIns="36000" bIns="36000" rtlCol="0" anchor="t" anchorCtr="0">
              <a:spAutoFit/>
            </a:bodyPr>
            <a:lstStyle/>
            <a:p>
              <a:pPr algn="ctr"/>
              <a:r>
                <a:rPr lang="zh-CN" sz="1200" b="0" i="0" u="none" strike="noStrike" cap="none" baseline="0">
                  <a:solidFill>
                    <a:srgbClr val="4D4D4D"/>
                  </a:solidFill>
                  <a:effectLst/>
                  <a:uFillTx/>
                  <a:ea typeface="SimSun"/>
                </a:rPr>
                <a:t>3</a:t>
              </a:r>
            </a:p>
            <a:p>
              <a:pPr algn="ctr"/>
              <a:endParaRPr lang="en-GB" sz="1200">
                <a:solidFill>
                  <a:srgbClr val="000000"/>
                </a:solidFill>
                <a:latin typeface="Arial" panose="020B0604020202020204" pitchFamily="34" charset="0"/>
                <a:cs typeface="Arial" panose="020B0604020202020204" pitchFamily="34" charset="0"/>
              </a:endParaRPr>
            </a:p>
            <a:p>
              <a:pPr algn="ctr"/>
              <a:endParaRPr lang="en-GB" sz="1200">
                <a:solidFill>
                  <a:srgbClr val="000000"/>
                </a:solidFill>
                <a:latin typeface="Arial" panose="020B0604020202020204" pitchFamily="34" charset="0"/>
                <a:cs typeface="Arial" panose="020B0604020202020204" pitchFamily="34" charset="0"/>
              </a:endParaRPr>
            </a:p>
            <a:p>
              <a:pPr algn="ctr"/>
              <a:r>
                <a:rPr lang="zh-CN" sz="1000" b="0" i="0" u="none" strike="noStrike" cap="none" baseline="0">
                  <a:solidFill>
                    <a:srgbClr val="B60D27"/>
                  </a:solidFill>
                  <a:effectLst/>
                  <a:uFillTx/>
                  <a:ea typeface="SimSun"/>
                </a:rPr>
                <a:t>187</a:t>
              </a:r>
            </a:p>
            <a:p>
              <a:pPr algn="ctr"/>
              <a:r>
                <a:rPr lang="zh-CN" sz="1000" b="0" i="0" u="none" strike="noStrike" cap="none" baseline="0">
                  <a:solidFill>
                    <a:srgbClr val="B2C0EC"/>
                  </a:solidFill>
                  <a:effectLst/>
                  <a:uFillTx/>
                  <a:ea typeface="SimSun"/>
                </a:rPr>
                <a:t>191</a:t>
              </a:r>
            </a:p>
          </p:txBody>
        </p:sp>
        <p:sp>
          <p:nvSpPr>
            <p:cNvPr id="33" name="Line 19">
              <a:extLst>
                <a:ext uri="{FF2B5EF4-FFF2-40B4-BE49-F238E27FC236}">
                  <a16:creationId xmlns:a16="http://schemas.microsoft.com/office/drawing/2014/main" id="{B3C9BF3F-496E-454C-B9CD-A438A10571E3}"/>
                </a:ext>
              </a:extLst>
            </p:cNvPr>
            <p:cNvSpPr>
              <a:spLocks noChangeShapeType="1"/>
            </p:cNvSpPr>
            <p:nvPr/>
          </p:nvSpPr>
          <p:spPr bwMode="auto">
            <a:xfrm flipH="1">
              <a:off x="2366234" y="4940160"/>
              <a:ext cx="0" cy="83275"/>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34" name="Line 21">
              <a:extLst>
                <a:ext uri="{FF2B5EF4-FFF2-40B4-BE49-F238E27FC236}">
                  <a16:creationId xmlns:a16="http://schemas.microsoft.com/office/drawing/2014/main" id="{BE07DD0E-6E78-4ABC-B061-DA75CDCC59EB}"/>
                </a:ext>
              </a:extLst>
            </p:cNvPr>
            <p:cNvSpPr>
              <a:spLocks noChangeShapeType="1"/>
            </p:cNvSpPr>
            <p:nvPr/>
          </p:nvSpPr>
          <p:spPr bwMode="auto">
            <a:xfrm flipH="1">
              <a:off x="2122928" y="4940160"/>
              <a:ext cx="0" cy="83275"/>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latin typeface="Arial" panose="020B0604020202020204" pitchFamily="34" charset="0"/>
                <a:cs typeface="Arial" panose="020B0604020202020204" pitchFamily="34" charset="0"/>
              </a:endParaRPr>
            </a:p>
          </p:txBody>
        </p:sp>
        <p:sp>
          <p:nvSpPr>
            <p:cNvPr id="35" name="TextBox 34">
              <a:extLst>
                <a:ext uri="{FF2B5EF4-FFF2-40B4-BE49-F238E27FC236}">
                  <a16:creationId xmlns:a16="http://schemas.microsoft.com/office/drawing/2014/main" id="{0CB4F8BC-1B19-4470-B7F9-10C5538F4155}"/>
                </a:ext>
              </a:extLst>
            </p:cNvPr>
            <p:cNvSpPr txBox="1"/>
            <p:nvPr/>
          </p:nvSpPr>
          <p:spPr>
            <a:xfrm>
              <a:off x="1991922" y="5011890"/>
              <a:ext cx="281832" cy="926366"/>
            </a:xfrm>
            <a:prstGeom prst="rect">
              <a:avLst/>
            </a:prstGeom>
            <a:noFill/>
          </p:spPr>
          <p:txBody>
            <a:bodyPr wrap="none" lIns="36000" tIns="36000" rIns="36000" bIns="36000" rtlCol="0" anchor="t" anchorCtr="0">
              <a:spAutoFit/>
            </a:bodyPr>
            <a:lstStyle/>
            <a:p>
              <a:pPr algn="ctr"/>
              <a:r>
                <a:rPr lang="zh-CN" sz="1200" b="0" i="0" u="none" strike="noStrike" cap="none" baseline="0">
                  <a:solidFill>
                    <a:srgbClr val="4D4D4D"/>
                  </a:solidFill>
                  <a:effectLst/>
                  <a:uFillTx/>
                  <a:ea typeface="SimSun"/>
                </a:rPr>
                <a:t>4</a:t>
              </a:r>
            </a:p>
            <a:p>
              <a:pPr algn="ctr"/>
              <a:endParaRPr lang="en-GB" sz="1200">
                <a:solidFill>
                  <a:srgbClr val="000000"/>
                </a:solidFill>
                <a:latin typeface="Arial" panose="020B0604020202020204" pitchFamily="34" charset="0"/>
                <a:cs typeface="Arial" panose="020B0604020202020204" pitchFamily="34" charset="0"/>
              </a:endParaRPr>
            </a:p>
            <a:p>
              <a:pPr algn="ctr"/>
              <a:endParaRPr lang="en-GB" sz="1200">
                <a:solidFill>
                  <a:srgbClr val="000000"/>
                </a:solidFill>
                <a:latin typeface="Arial" panose="020B0604020202020204" pitchFamily="34" charset="0"/>
                <a:cs typeface="Arial" panose="020B0604020202020204" pitchFamily="34" charset="0"/>
              </a:endParaRPr>
            </a:p>
            <a:p>
              <a:pPr algn="ctr"/>
              <a:r>
                <a:rPr lang="zh-CN" sz="1000" b="0" i="0" u="none" strike="noStrike" cap="none" baseline="0">
                  <a:solidFill>
                    <a:srgbClr val="B60D27"/>
                  </a:solidFill>
                  <a:effectLst/>
                  <a:uFillTx/>
                  <a:ea typeface="SimSun"/>
                </a:rPr>
                <a:t>176</a:t>
              </a:r>
            </a:p>
            <a:p>
              <a:pPr algn="ctr"/>
              <a:r>
                <a:rPr lang="zh-CN" sz="1000" b="0" i="0" u="none" strike="noStrike" cap="none" baseline="0">
                  <a:solidFill>
                    <a:srgbClr val="B2C0EC"/>
                  </a:solidFill>
                  <a:effectLst/>
                  <a:uFillTx/>
                  <a:ea typeface="SimSun"/>
                </a:rPr>
                <a:t>181</a:t>
              </a:r>
            </a:p>
          </p:txBody>
        </p:sp>
        <p:sp>
          <p:nvSpPr>
            <p:cNvPr id="36" name="TextBox 35">
              <a:extLst>
                <a:ext uri="{FF2B5EF4-FFF2-40B4-BE49-F238E27FC236}">
                  <a16:creationId xmlns:a16="http://schemas.microsoft.com/office/drawing/2014/main" id="{8AFE6981-2E55-4A31-9495-6E854F94BC96}"/>
                </a:ext>
              </a:extLst>
            </p:cNvPr>
            <p:cNvSpPr txBox="1"/>
            <p:nvPr/>
          </p:nvSpPr>
          <p:spPr>
            <a:xfrm>
              <a:off x="2225318" y="5011890"/>
              <a:ext cx="281832" cy="926366"/>
            </a:xfrm>
            <a:prstGeom prst="rect">
              <a:avLst/>
            </a:prstGeom>
            <a:noFill/>
          </p:spPr>
          <p:txBody>
            <a:bodyPr wrap="none" lIns="36000" tIns="36000" rIns="36000" bIns="36000" rtlCol="0" anchor="t" anchorCtr="0">
              <a:spAutoFit/>
            </a:bodyPr>
            <a:lstStyle/>
            <a:p>
              <a:pPr algn="ctr"/>
              <a:r>
                <a:rPr lang="zh-CN" sz="1200" b="0" i="0" u="none" strike="noStrike" cap="none" baseline="0">
                  <a:solidFill>
                    <a:srgbClr val="4D4D4D"/>
                  </a:solidFill>
                  <a:effectLst/>
                  <a:uFillTx/>
                  <a:ea typeface="SimSun"/>
                </a:rPr>
                <a:t>5</a:t>
              </a:r>
            </a:p>
            <a:p>
              <a:pPr algn="ctr"/>
              <a:endParaRPr lang="en-GB" sz="1200">
                <a:solidFill>
                  <a:srgbClr val="000000"/>
                </a:solidFill>
                <a:latin typeface="Arial" panose="020B0604020202020204" pitchFamily="34" charset="0"/>
                <a:cs typeface="Arial" panose="020B0604020202020204" pitchFamily="34" charset="0"/>
              </a:endParaRPr>
            </a:p>
            <a:p>
              <a:pPr algn="ctr"/>
              <a:endParaRPr lang="en-GB" sz="1200">
                <a:solidFill>
                  <a:srgbClr val="B2C0EC"/>
                </a:solidFill>
                <a:latin typeface="Arial" panose="020B0604020202020204" pitchFamily="34" charset="0"/>
                <a:cs typeface="Arial" panose="020B0604020202020204" pitchFamily="34" charset="0"/>
              </a:endParaRPr>
            </a:p>
            <a:p>
              <a:pPr algn="ctr"/>
              <a:r>
                <a:rPr lang="zh-CN" sz="1000" b="0" i="0" u="none" strike="noStrike" cap="none" baseline="0">
                  <a:solidFill>
                    <a:srgbClr val="B60D27"/>
                  </a:solidFill>
                  <a:effectLst/>
                  <a:uFillTx/>
                  <a:ea typeface="SimSun"/>
                </a:rPr>
                <a:t>162</a:t>
              </a:r>
            </a:p>
            <a:p>
              <a:pPr algn="ctr"/>
              <a:r>
                <a:rPr lang="zh-CN" sz="1000" b="0" i="0" u="none" strike="noStrike" cap="none" baseline="0">
                  <a:solidFill>
                    <a:srgbClr val="B2C0EC"/>
                  </a:solidFill>
                  <a:effectLst/>
                  <a:uFillTx/>
                  <a:ea typeface="SimSun"/>
                </a:rPr>
                <a:t>169</a:t>
              </a:r>
            </a:p>
          </p:txBody>
        </p:sp>
        <p:sp>
          <p:nvSpPr>
            <p:cNvPr id="37" name="Line 19">
              <a:extLst>
                <a:ext uri="{FF2B5EF4-FFF2-40B4-BE49-F238E27FC236}">
                  <a16:creationId xmlns:a16="http://schemas.microsoft.com/office/drawing/2014/main" id="{9791917D-C5F8-443B-9EE9-3597042BC604}"/>
                </a:ext>
              </a:extLst>
            </p:cNvPr>
            <p:cNvSpPr>
              <a:spLocks noChangeShapeType="1"/>
            </p:cNvSpPr>
            <p:nvPr/>
          </p:nvSpPr>
          <p:spPr bwMode="auto">
            <a:xfrm flipH="1">
              <a:off x="2852292" y="4940160"/>
              <a:ext cx="0" cy="83275"/>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38" name="Line 21">
              <a:extLst>
                <a:ext uri="{FF2B5EF4-FFF2-40B4-BE49-F238E27FC236}">
                  <a16:creationId xmlns:a16="http://schemas.microsoft.com/office/drawing/2014/main" id="{ABE9ACE7-46C3-4E63-B05D-E71403F2200E}"/>
                </a:ext>
              </a:extLst>
            </p:cNvPr>
            <p:cNvSpPr>
              <a:spLocks noChangeShapeType="1"/>
            </p:cNvSpPr>
            <p:nvPr/>
          </p:nvSpPr>
          <p:spPr bwMode="auto">
            <a:xfrm flipH="1">
              <a:off x="2604223" y="4940160"/>
              <a:ext cx="0" cy="83275"/>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latin typeface="Arial" panose="020B0604020202020204" pitchFamily="34" charset="0"/>
                <a:cs typeface="Arial" panose="020B0604020202020204" pitchFamily="34" charset="0"/>
              </a:endParaRPr>
            </a:p>
          </p:txBody>
        </p:sp>
        <p:sp>
          <p:nvSpPr>
            <p:cNvPr id="39" name="TextBox 38">
              <a:extLst>
                <a:ext uri="{FF2B5EF4-FFF2-40B4-BE49-F238E27FC236}">
                  <a16:creationId xmlns:a16="http://schemas.microsoft.com/office/drawing/2014/main" id="{26456BDA-7044-4786-ACA8-F79D3B551FED}"/>
                </a:ext>
              </a:extLst>
            </p:cNvPr>
            <p:cNvSpPr txBox="1"/>
            <p:nvPr/>
          </p:nvSpPr>
          <p:spPr>
            <a:xfrm>
              <a:off x="2473217" y="5011890"/>
              <a:ext cx="281832" cy="926366"/>
            </a:xfrm>
            <a:prstGeom prst="rect">
              <a:avLst/>
            </a:prstGeom>
            <a:noFill/>
          </p:spPr>
          <p:txBody>
            <a:bodyPr wrap="none" lIns="36000" tIns="36000" rIns="36000" bIns="36000" rtlCol="0" anchor="t" anchorCtr="0">
              <a:spAutoFit/>
            </a:bodyPr>
            <a:lstStyle/>
            <a:p>
              <a:pPr algn="ctr"/>
              <a:r>
                <a:rPr lang="zh-CN" sz="1200" b="0" i="0" u="none" strike="noStrike" cap="none" baseline="0">
                  <a:solidFill>
                    <a:srgbClr val="4D4D4D"/>
                  </a:solidFill>
                  <a:effectLst/>
                  <a:uFillTx/>
                  <a:ea typeface="SimSun"/>
                </a:rPr>
                <a:t>6</a:t>
              </a:r>
            </a:p>
            <a:p>
              <a:pPr algn="ctr"/>
              <a:endParaRPr lang="en-GB" sz="1200">
                <a:solidFill>
                  <a:srgbClr val="000000"/>
                </a:solidFill>
                <a:latin typeface="Arial" panose="020B0604020202020204" pitchFamily="34" charset="0"/>
                <a:cs typeface="Arial" panose="020B0604020202020204" pitchFamily="34" charset="0"/>
              </a:endParaRPr>
            </a:p>
            <a:p>
              <a:pPr algn="ctr"/>
              <a:endParaRPr lang="en-GB" sz="1200">
                <a:solidFill>
                  <a:srgbClr val="000000"/>
                </a:solidFill>
                <a:latin typeface="Arial" panose="020B0604020202020204" pitchFamily="34" charset="0"/>
                <a:cs typeface="Arial" panose="020B0604020202020204" pitchFamily="34" charset="0"/>
              </a:endParaRPr>
            </a:p>
            <a:p>
              <a:pPr algn="ctr"/>
              <a:r>
                <a:rPr lang="zh-CN" sz="1000" b="0" i="0" u="none" strike="noStrike" cap="none" baseline="0">
                  <a:solidFill>
                    <a:srgbClr val="B60D27"/>
                  </a:solidFill>
                  <a:effectLst/>
                  <a:uFillTx/>
                  <a:ea typeface="SimSun"/>
                </a:rPr>
                <a:t>152</a:t>
              </a:r>
            </a:p>
            <a:p>
              <a:pPr algn="ctr"/>
              <a:r>
                <a:rPr lang="zh-CN" sz="1000" b="0" i="0" u="none" strike="noStrike" cap="none" baseline="0">
                  <a:solidFill>
                    <a:srgbClr val="B2C0EC"/>
                  </a:solidFill>
                  <a:effectLst/>
                  <a:uFillTx/>
                  <a:ea typeface="SimSun"/>
                </a:rPr>
                <a:t>157</a:t>
              </a:r>
            </a:p>
          </p:txBody>
        </p:sp>
        <p:sp>
          <p:nvSpPr>
            <p:cNvPr id="40" name="TextBox 39">
              <a:extLst>
                <a:ext uri="{FF2B5EF4-FFF2-40B4-BE49-F238E27FC236}">
                  <a16:creationId xmlns:a16="http://schemas.microsoft.com/office/drawing/2014/main" id="{9BC94D3E-853C-4F7F-9F96-42951BB1C68E}"/>
                </a:ext>
              </a:extLst>
            </p:cNvPr>
            <p:cNvSpPr txBox="1"/>
            <p:nvPr/>
          </p:nvSpPr>
          <p:spPr>
            <a:xfrm>
              <a:off x="2711376" y="5011890"/>
              <a:ext cx="281832" cy="926366"/>
            </a:xfrm>
            <a:prstGeom prst="rect">
              <a:avLst/>
            </a:prstGeom>
            <a:noFill/>
          </p:spPr>
          <p:txBody>
            <a:bodyPr wrap="none" lIns="36000" tIns="36000" rIns="36000" bIns="36000" rtlCol="0" anchor="t" anchorCtr="0">
              <a:spAutoFit/>
            </a:bodyPr>
            <a:lstStyle/>
            <a:p>
              <a:pPr algn="ctr"/>
              <a:r>
                <a:rPr lang="zh-CN" sz="1200" b="0" i="0" u="none" strike="noStrike" cap="none" baseline="0">
                  <a:solidFill>
                    <a:srgbClr val="4D4D4D"/>
                  </a:solidFill>
                  <a:effectLst/>
                  <a:uFillTx/>
                  <a:ea typeface="SimSun"/>
                </a:rPr>
                <a:t>7</a:t>
              </a:r>
            </a:p>
            <a:p>
              <a:pPr algn="ctr"/>
              <a:endParaRPr lang="en-GB" sz="1200">
                <a:solidFill>
                  <a:srgbClr val="000000"/>
                </a:solidFill>
                <a:latin typeface="Arial" panose="020B0604020202020204" pitchFamily="34" charset="0"/>
                <a:cs typeface="Arial" panose="020B0604020202020204" pitchFamily="34" charset="0"/>
              </a:endParaRPr>
            </a:p>
            <a:p>
              <a:pPr algn="ctr"/>
              <a:endParaRPr lang="en-GB" sz="1200">
                <a:solidFill>
                  <a:srgbClr val="000000"/>
                </a:solidFill>
                <a:latin typeface="Arial" panose="020B0604020202020204" pitchFamily="34" charset="0"/>
                <a:cs typeface="Arial" panose="020B0604020202020204" pitchFamily="34" charset="0"/>
              </a:endParaRPr>
            </a:p>
            <a:p>
              <a:pPr algn="r"/>
              <a:r>
                <a:rPr lang="zh-CN" sz="1000" b="0" i="0" u="none" strike="noStrike" cap="none" baseline="0">
                  <a:solidFill>
                    <a:srgbClr val="B60D27"/>
                  </a:solidFill>
                  <a:effectLst/>
                  <a:uFillTx/>
                  <a:ea typeface="SimSun"/>
                </a:rPr>
                <a:t>140</a:t>
              </a:r>
            </a:p>
            <a:p>
              <a:pPr algn="r"/>
              <a:r>
                <a:rPr lang="zh-CN" sz="1000" b="0" i="0" u="none" strike="noStrike" cap="none" baseline="0">
                  <a:solidFill>
                    <a:srgbClr val="B2C0EC"/>
                  </a:solidFill>
                  <a:effectLst/>
                  <a:uFillTx/>
                  <a:ea typeface="SimSun"/>
                </a:rPr>
                <a:t>144</a:t>
              </a:r>
            </a:p>
          </p:txBody>
        </p:sp>
        <p:sp>
          <p:nvSpPr>
            <p:cNvPr id="41" name="Line 19">
              <a:extLst>
                <a:ext uri="{FF2B5EF4-FFF2-40B4-BE49-F238E27FC236}">
                  <a16:creationId xmlns:a16="http://schemas.microsoft.com/office/drawing/2014/main" id="{3A89A45E-3E0B-4759-BE17-F4419F391264}"/>
                </a:ext>
              </a:extLst>
            </p:cNvPr>
            <p:cNvSpPr>
              <a:spLocks noChangeShapeType="1"/>
            </p:cNvSpPr>
            <p:nvPr/>
          </p:nvSpPr>
          <p:spPr bwMode="auto">
            <a:xfrm flipH="1">
              <a:off x="3324064" y="4940160"/>
              <a:ext cx="0" cy="83275"/>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42" name="Line 21">
              <a:extLst>
                <a:ext uri="{FF2B5EF4-FFF2-40B4-BE49-F238E27FC236}">
                  <a16:creationId xmlns:a16="http://schemas.microsoft.com/office/drawing/2014/main" id="{D52C746E-DB87-4087-AB39-F89AA92042B5}"/>
                </a:ext>
              </a:extLst>
            </p:cNvPr>
            <p:cNvSpPr>
              <a:spLocks noChangeShapeType="1"/>
            </p:cNvSpPr>
            <p:nvPr/>
          </p:nvSpPr>
          <p:spPr bwMode="auto">
            <a:xfrm flipH="1">
              <a:off x="3085521" y="4940160"/>
              <a:ext cx="0" cy="83275"/>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latin typeface="Arial" panose="020B0604020202020204" pitchFamily="34" charset="0"/>
                <a:cs typeface="Arial" panose="020B0604020202020204" pitchFamily="34" charset="0"/>
              </a:endParaRPr>
            </a:p>
          </p:txBody>
        </p:sp>
        <p:sp>
          <p:nvSpPr>
            <p:cNvPr id="43" name="TextBox 42">
              <a:extLst>
                <a:ext uri="{FF2B5EF4-FFF2-40B4-BE49-F238E27FC236}">
                  <a16:creationId xmlns:a16="http://schemas.microsoft.com/office/drawing/2014/main" id="{4ACEF615-AAE0-46BB-8AF1-D1EFDBC37638}"/>
                </a:ext>
              </a:extLst>
            </p:cNvPr>
            <p:cNvSpPr txBox="1"/>
            <p:nvPr/>
          </p:nvSpPr>
          <p:spPr>
            <a:xfrm>
              <a:off x="2954516" y="5011890"/>
              <a:ext cx="281832" cy="926366"/>
            </a:xfrm>
            <a:prstGeom prst="rect">
              <a:avLst/>
            </a:prstGeom>
            <a:noFill/>
          </p:spPr>
          <p:txBody>
            <a:bodyPr wrap="none" lIns="36000" tIns="36000" rIns="36000" bIns="36000" rtlCol="0" anchor="t" anchorCtr="0">
              <a:spAutoFit/>
            </a:bodyPr>
            <a:lstStyle/>
            <a:p>
              <a:pPr algn="ctr"/>
              <a:r>
                <a:rPr lang="zh-CN" sz="1200" b="0" i="0" u="none" strike="noStrike" cap="none" baseline="0">
                  <a:solidFill>
                    <a:srgbClr val="4D4D4D"/>
                  </a:solidFill>
                  <a:effectLst/>
                  <a:uFillTx/>
                  <a:ea typeface="SimSun"/>
                </a:rPr>
                <a:t>8</a:t>
              </a:r>
            </a:p>
            <a:p>
              <a:pPr algn="ctr"/>
              <a:endParaRPr lang="en-GB" sz="1200">
                <a:solidFill>
                  <a:srgbClr val="000000"/>
                </a:solidFill>
                <a:latin typeface="Arial" panose="020B0604020202020204" pitchFamily="34" charset="0"/>
                <a:cs typeface="Arial" panose="020B0604020202020204" pitchFamily="34" charset="0"/>
              </a:endParaRPr>
            </a:p>
            <a:p>
              <a:pPr algn="ctr"/>
              <a:endParaRPr lang="en-GB" sz="1200">
                <a:solidFill>
                  <a:srgbClr val="000000"/>
                </a:solidFill>
                <a:latin typeface="Arial" panose="020B0604020202020204" pitchFamily="34" charset="0"/>
                <a:cs typeface="Arial" panose="020B0604020202020204" pitchFamily="34" charset="0"/>
              </a:endParaRPr>
            </a:p>
            <a:p>
              <a:pPr algn="r"/>
              <a:r>
                <a:rPr lang="zh-CN" sz="1000" b="0" i="0" u="none" strike="noStrike" cap="none" baseline="0">
                  <a:solidFill>
                    <a:srgbClr val="B60D27"/>
                  </a:solidFill>
                  <a:effectLst/>
                  <a:uFillTx/>
                  <a:ea typeface="SimSun"/>
                </a:rPr>
                <a:t>125</a:t>
              </a:r>
            </a:p>
            <a:p>
              <a:pPr algn="r"/>
              <a:r>
                <a:rPr lang="zh-CN" sz="1000" b="0" i="0" u="none" strike="noStrike" cap="none" baseline="0">
                  <a:solidFill>
                    <a:srgbClr val="B2C0EC"/>
                  </a:solidFill>
                  <a:effectLst/>
                  <a:uFillTx/>
                  <a:ea typeface="SimSun"/>
                </a:rPr>
                <a:t>135</a:t>
              </a:r>
            </a:p>
          </p:txBody>
        </p:sp>
        <p:sp>
          <p:nvSpPr>
            <p:cNvPr id="44" name="TextBox 43">
              <a:extLst>
                <a:ext uri="{FF2B5EF4-FFF2-40B4-BE49-F238E27FC236}">
                  <a16:creationId xmlns:a16="http://schemas.microsoft.com/office/drawing/2014/main" id="{A5468A06-5CA6-41C6-99D2-68EA723135F8}"/>
                </a:ext>
              </a:extLst>
            </p:cNvPr>
            <p:cNvSpPr txBox="1"/>
            <p:nvPr/>
          </p:nvSpPr>
          <p:spPr>
            <a:xfrm>
              <a:off x="3183147" y="5011890"/>
              <a:ext cx="281832" cy="926366"/>
            </a:xfrm>
            <a:prstGeom prst="rect">
              <a:avLst/>
            </a:prstGeom>
            <a:noFill/>
          </p:spPr>
          <p:txBody>
            <a:bodyPr wrap="none" lIns="36000" tIns="36000" rIns="36000" bIns="36000" rtlCol="0" anchor="t" anchorCtr="0">
              <a:spAutoFit/>
            </a:bodyPr>
            <a:lstStyle/>
            <a:p>
              <a:pPr algn="ctr"/>
              <a:r>
                <a:rPr lang="zh-CN" sz="1200" b="0" i="0" u="none" strike="noStrike" cap="none" baseline="0">
                  <a:solidFill>
                    <a:srgbClr val="4D4D4D"/>
                  </a:solidFill>
                  <a:effectLst/>
                  <a:uFillTx/>
                  <a:ea typeface="SimSun"/>
                </a:rPr>
                <a:t>9</a:t>
              </a:r>
            </a:p>
            <a:p>
              <a:pPr algn="ctr"/>
              <a:endParaRPr lang="en-GB" sz="1200">
                <a:solidFill>
                  <a:srgbClr val="000000"/>
                </a:solidFill>
                <a:latin typeface="Arial" panose="020B0604020202020204" pitchFamily="34" charset="0"/>
                <a:cs typeface="Arial" panose="020B0604020202020204" pitchFamily="34" charset="0"/>
              </a:endParaRPr>
            </a:p>
            <a:p>
              <a:pPr algn="ctr"/>
              <a:endParaRPr lang="en-GB" sz="1200">
                <a:solidFill>
                  <a:srgbClr val="000000"/>
                </a:solidFill>
                <a:latin typeface="Arial" panose="020B0604020202020204" pitchFamily="34" charset="0"/>
                <a:cs typeface="Arial" panose="020B0604020202020204" pitchFamily="34" charset="0"/>
              </a:endParaRPr>
            </a:p>
            <a:p>
              <a:pPr algn="r"/>
              <a:r>
                <a:rPr lang="zh-CN" sz="1000" b="0" i="0" u="none" strike="noStrike" cap="none" baseline="0">
                  <a:solidFill>
                    <a:srgbClr val="B60D27"/>
                  </a:solidFill>
                  <a:effectLst/>
                  <a:uFillTx/>
                  <a:ea typeface="SimSun"/>
                </a:rPr>
                <a:t>115</a:t>
              </a:r>
            </a:p>
            <a:p>
              <a:pPr algn="r"/>
              <a:r>
                <a:rPr lang="zh-CN" sz="1000" b="0" i="0" u="none" strike="noStrike" cap="none" baseline="0">
                  <a:solidFill>
                    <a:srgbClr val="B2C0EC"/>
                  </a:solidFill>
                  <a:effectLst/>
                  <a:uFillTx/>
                  <a:ea typeface="SimSun"/>
                </a:rPr>
                <a:t>118</a:t>
              </a:r>
            </a:p>
          </p:txBody>
        </p:sp>
        <p:sp>
          <p:nvSpPr>
            <p:cNvPr id="45" name="Line 19">
              <a:extLst>
                <a:ext uri="{FF2B5EF4-FFF2-40B4-BE49-F238E27FC236}">
                  <a16:creationId xmlns:a16="http://schemas.microsoft.com/office/drawing/2014/main" id="{1F2DD434-DB6B-4E3F-8411-E16BDC6427B8}"/>
                </a:ext>
              </a:extLst>
            </p:cNvPr>
            <p:cNvSpPr>
              <a:spLocks noChangeShapeType="1"/>
            </p:cNvSpPr>
            <p:nvPr/>
          </p:nvSpPr>
          <p:spPr bwMode="auto">
            <a:xfrm flipH="1">
              <a:off x="3800600" y="4940160"/>
              <a:ext cx="0" cy="83275"/>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46" name="Line 21">
              <a:extLst>
                <a:ext uri="{FF2B5EF4-FFF2-40B4-BE49-F238E27FC236}">
                  <a16:creationId xmlns:a16="http://schemas.microsoft.com/office/drawing/2014/main" id="{B7E738DA-94D9-4560-AAC3-C293B5325466}"/>
                </a:ext>
              </a:extLst>
            </p:cNvPr>
            <p:cNvSpPr>
              <a:spLocks noChangeShapeType="1"/>
            </p:cNvSpPr>
            <p:nvPr/>
          </p:nvSpPr>
          <p:spPr bwMode="auto">
            <a:xfrm flipH="1">
              <a:off x="3552532" y="4940160"/>
              <a:ext cx="0" cy="83275"/>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latin typeface="Arial" panose="020B0604020202020204" pitchFamily="34" charset="0"/>
                <a:cs typeface="Arial" panose="020B0604020202020204" pitchFamily="34" charset="0"/>
              </a:endParaRPr>
            </a:p>
          </p:txBody>
        </p:sp>
        <p:sp>
          <p:nvSpPr>
            <p:cNvPr id="47" name="TextBox 46">
              <a:extLst>
                <a:ext uri="{FF2B5EF4-FFF2-40B4-BE49-F238E27FC236}">
                  <a16:creationId xmlns:a16="http://schemas.microsoft.com/office/drawing/2014/main" id="{AFFA5477-1D3D-41B0-BAF3-0167B3C3445E}"/>
                </a:ext>
              </a:extLst>
            </p:cNvPr>
            <p:cNvSpPr txBox="1"/>
            <p:nvPr/>
          </p:nvSpPr>
          <p:spPr>
            <a:xfrm>
              <a:off x="3421524" y="5011890"/>
              <a:ext cx="281832" cy="926366"/>
            </a:xfrm>
            <a:prstGeom prst="rect">
              <a:avLst/>
            </a:prstGeom>
            <a:noFill/>
          </p:spPr>
          <p:txBody>
            <a:bodyPr wrap="none" lIns="36000" tIns="36000" rIns="36000" bIns="36000" rtlCol="0" anchor="t" anchorCtr="0">
              <a:spAutoFit/>
            </a:bodyPr>
            <a:lstStyle/>
            <a:p>
              <a:pPr algn="ctr"/>
              <a:r>
                <a:rPr lang="zh-CN" sz="1200" b="0" i="0" u="none" strike="noStrike" cap="none" baseline="0">
                  <a:solidFill>
                    <a:srgbClr val="4D4D4D"/>
                  </a:solidFill>
                  <a:effectLst/>
                  <a:uFillTx/>
                  <a:ea typeface="SimSun"/>
                </a:rPr>
                <a:t>10</a:t>
              </a:r>
            </a:p>
            <a:p>
              <a:pPr algn="ctr"/>
              <a:endParaRPr lang="en-GB" sz="1200">
                <a:solidFill>
                  <a:srgbClr val="000000"/>
                </a:solidFill>
                <a:latin typeface="Arial" panose="020B0604020202020204" pitchFamily="34" charset="0"/>
                <a:cs typeface="Arial" panose="020B0604020202020204" pitchFamily="34" charset="0"/>
              </a:endParaRPr>
            </a:p>
            <a:p>
              <a:pPr algn="ctr"/>
              <a:endParaRPr lang="en-GB" sz="1200">
                <a:solidFill>
                  <a:srgbClr val="000000"/>
                </a:solidFill>
                <a:latin typeface="Arial" panose="020B0604020202020204" pitchFamily="34" charset="0"/>
                <a:cs typeface="Arial" panose="020B0604020202020204" pitchFamily="34" charset="0"/>
              </a:endParaRPr>
            </a:p>
            <a:p>
              <a:pPr algn="r"/>
              <a:r>
                <a:rPr lang="zh-CN" sz="1000" b="0" i="0" u="none" strike="noStrike" cap="none" baseline="0">
                  <a:solidFill>
                    <a:srgbClr val="B60D27"/>
                  </a:solidFill>
                  <a:effectLst/>
                  <a:uFillTx/>
                  <a:ea typeface="SimSun"/>
                </a:rPr>
                <a:t>97</a:t>
              </a:r>
            </a:p>
            <a:p>
              <a:pPr algn="r"/>
              <a:r>
                <a:rPr lang="zh-CN" sz="1000" b="0" i="0" u="none" strike="noStrike" cap="none" baseline="0">
                  <a:solidFill>
                    <a:srgbClr val="B2C0EC"/>
                  </a:solidFill>
                  <a:effectLst/>
                  <a:uFillTx/>
                  <a:ea typeface="SimSun"/>
                </a:rPr>
                <a:t>114</a:t>
              </a:r>
            </a:p>
          </p:txBody>
        </p:sp>
        <p:sp>
          <p:nvSpPr>
            <p:cNvPr id="48" name="TextBox 47">
              <a:extLst>
                <a:ext uri="{FF2B5EF4-FFF2-40B4-BE49-F238E27FC236}">
                  <a16:creationId xmlns:a16="http://schemas.microsoft.com/office/drawing/2014/main" id="{9BE75C9C-6796-497A-A877-65420F8FFD6D}"/>
                </a:ext>
              </a:extLst>
            </p:cNvPr>
            <p:cNvSpPr txBox="1"/>
            <p:nvPr/>
          </p:nvSpPr>
          <p:spPr>
            <a:xfrm>
              <a:off x="3659683" y="5011890"/>
              <a:ext cx="281832" cy="926366"/>
            </a:xfrm>
            <a:prstGeom prst="rect">
              <a:avLst/>
            </a:prstGeom>
            <a:noFill/>
          </p:spPr>
          <p:txBody>
            <a:bodyPr wrap="none" lIns="36000" tIns="36000" rIns="36000" bIns="36000" rtlCol="0" anchor="t" anchorCtr="0">
              <a:spAutoFit/>
            </a:bodyPr>
            <a:lstStyle/>
            <a:p>
              <a:pPr algn="ctr"/>
              <a:r>
                <a:rPr lang="zh-CN" sz="1200" b="0" i="0" u="none" strike="noStrike" cap="none" baseline="0">
                  <a:solidFill>
                    <a:srgbClr val="4D4D4D"/>
                  </a:solidFill>
                  <a:effectLst/>
                  <a:uFillTx/>
                  <a:ea typeface="SimSun"/>
                </a:rPr>
                <a:t>11</a:t>
              </a:r>
            </a:p>
            <a:p>
              <a:pPr algn="ctr"/>
              <a:endParaRPr lang="en-GB" sz="1200">
                <a:solidFill>
                  <a:srgbClr val="000000"/>
                </a:solidFill>
                <a:latin typeface="Arial" panose="020B0604020202020204" pitchFamily="34" charset="0"/>
                <a:cs typeface="Arial" panose="020B0604020202020204" pitchFamily="34" charset="0"/>
              </a:endParaRPr>
            </a:p>
            <a:p>
              <a:pPr algn="ctr"/>
              <a:endParaRPr lang="en-GB" sz="1200">
                <a:solidFill>
                  <a:srgbClr val="000000"/>
                </a:solidFill>
                <a:latin typeface="Arial" panose="020B0604020202020204" pitchFamily="34" charset="0"/>
                <a:cs typeface="Arial" panose="020B0604020202020204" pitchFamily="34" charset="0"/>
              </a:endParaRPr>
            </a:p>
            <a:p>
              <a:pPr algn="r"/>
              <a:r>
                <a:rPr lang="zh-CN" sz="1000" b="0" i="0" u="none" strike="noStrike" cap="none" baseline="0">
                  <a:solidFill>
                    <a:srgbClr val="B60D27"/>
                  </a:solidFill>
                  <a:effectLst/>
                  <a:uFillTx/>
                  <a:ea typeface="SimSun"/>
                </a:rPr>
                <a:t>83</a:t>
              </a:r>
            </a:p>
            <a:p>
              <a:pPr algn="r"/>
              <a:r>
                <a:rPr lang="zh-CN" sz="1000" b="0" i="0" u="none" strike="noStrike" cap="none" baseline="0">
                  <a:solidFill>
                    <a:srgbClr val="B2C0EC"/>
                  </a:solidFill>
                  <a:effectLst/>
                  <a:uFillTx/>
                  <a:ea typeface="SimSun"/>
                </a:rPr>
                <a:t>101</a:t>
              </a:r>
            </a:p>
          </p:txBody>
        </p:sp>
        <p:sp>
          <p:nvSpPr>
            <p:cNvPr id="49" name="Line 19">
              <a:extLst>
                <a:ext uri="{FF2B5EF4-FFF2-40B4-BE49-F238E27FC236}">
                  <a16:creationId xmlns:a16="http://schemas.microsoft.com/office/drawing/2014/main" id="{BFBD916C-D15F-45C9-A019-60CB28C33666}"/>
                </a:ext>
              </a:extLst>
            </p:cNvPr>
            <p:cNvSpPr>
              <a:spLocks noChangeShapeType="1"/>
            </p:cNvSpPr>
            <p:nvPr/>
          </p:nvSpPr>
          <p:spPr bwMode="auto">
            <a:xfrm flipH="1">
              <a:off x="4269906" y="4940160"/>
              <a:ext cx="0" cy="83275"/>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50" name="Line 21">
              <a:extLst>
                <a:ext uri="{FF2B5EF4-FFF2-40B4-BE49-F238E27FC236}">
                  <a16:creationId xmlns:a16="http://schemas.microsoft.com/office/drawing/2014/main" id="{1CF6BA87-1865-4F7E-A31C-C36D0EEC2BF1}"/>
                </a:ext>
              </a:extLst>
            </p:cNvPr>
            <p:cNvSpPr>
              <a:spLocks noChangeShapeType="1"/>
            </p:cNvSpPr>
            <p:nvPr/>
          </p:nvSpPr>
          <p:spPr bwMode="auto">
            <a:xfrm flipH="1">
              <a:off x="4021838" y="4940160"/>
              <a:ext cx="0" cy="83275"/>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latin typeface="Arial" panose="020B0604020202020204" pitchFamily="34" charset="0"/>
                <a:cs typeface="Arial" panose="020B0604020202020204" pitchFamily="34" charset="0"/>
              </a:endParaRPr>
            </a:p>
          </p:txBody>
        </p:sp>
        <p:sp>
          <p:nvSpPr>
            <p:cNvPr id="51" name="TextBox 50">
              <a:extLst>
                <a:ext uri="{FF2B5EF4-FFF2-40B4-BE49-F238E27FC236}">
                  <a16:creationId xmlns:a16="http://schemas.microsoft.com/office/drawing/2014/main" id="{A1C4A1A8-D96E-416E-BE56-A5F98CCE3857}"/>
                </a:ext>
              </a:extLst>
            </p:cNvPr>
            <p:cNvSpPr txBox="1"/>
            <p:nvPr/>
          </p:nvSpPr>
          <p:spPr>
            <a:xfrm>
              <a:off x="3911488" y="5011890"/>
              <a:ext cx="240515" cy="926366"/>
            </a:xfrm>
            <a:prstGeom prst="rect">
              <a:avLst/>
            </a:prstGeom>
            <a:noFill/>
          </p:spPr>
          <p:txBody>
            <a:bodyPr wrap="none" lIns="36000" tIns="36000" rIns="36000" bIns="36000" rtlCol="0" anchor="t" anchorCtr="0">
              <a:spAutoFit/>
            </a:bodyPr>
            <a:lstStyle/>
            <a:p>
              <a:pPr algn="ctr"/>
              <a:r>
                <a:rPr lang="zh-CN" sz="1200" b="0" i="0" u="none" strike="noStrike" cap="none" baseline="0">
                  <a:solidFill>
                    <a:srgbClr val="4D4D4D"/>
                  </a:solidFill>
                  <a:effectLst/>
                  <a:uFillTx/>
                  <a:ea typeface="SimSun"/>
                </a:rPr>
                <a:t>12</a:t>
              </a:r>
            </a:p>
            <a:p>
              <a:pPr algn="ctr"/>
              <a:endParaRPr lang="en-GB" sz="1200">
                <a:solidFill>
                  <a:srgbClr val="000000"/>
                </a:solidFill>
                <a:latin typeface="Arial" panose="020B0604020202020204" pitchFamily="34" charset="0"/>
                <a:cs typeface="Arial" panose="020B0604020202020204" pitchFamily="34" charset="0"/>
              </a:endParaRPr>
            </a:p>
            <a:p>
              <a:pPr algn="ctr"/>
              <a:endParaRPr lang="en-GB" sz="1200">
                <a:solidFill>
                  <a:srgbClr val="000000"/>
                </a:solidFill>
                <a:latin typeface="Arial" panose="020B0604020202020204" pitchFamily="34" charset="0"/>
                <a:cs typeface="Arial" panose="020B0604020202020204" pitchFamily="34" charset="0"/>
              </a:endParaRPr>
            </a:p>
            <a:p>
              <a:pPr algn="ctr"/>
              <a:r>
                <a:rPr lang="zh-CN" sz="1000" b="0" i="0" u="none" strike="noStrike" cap="none" baseline="0">
                  <a:solidFill>
                    <a:srgbClr val="B60D27"/>
                  </a:solidFill>
                  <a:effectLst/>
                  <a:uFillTx/>
                  <a:ea typeface="SimSun"/>
                </a:rPr>
                <a:t>75</a:t>
              </a:r>
            </a:p>
            <a:p>
              <a:pPr algn="ctr"/>
              <a:r>
                <a:rPr lang="zh-CN" sz="1000" b="0" i="0" u="none" strike="noStrike" cap="none" baseline="0">
                  <a:solidFill>
                    <a:srgbClr val="B2C0EC"/>
                  </a:solidFill>
                  <a:effectLst/>
                  <a:uFillTx/>
                  <a:ea typeface="SimSun"/>
                </a:rPr>
                <a:t>88</a:t>
              </a:r>
            </a:p>
          </p:txBody>
        </p:sp>
        <p:sp>
          <p:nvSpPr>
            <p:cNvPr id="52" name="TextBox 51">
              <a:extLst>
                <a:ext uri="{FF2B5EF4-FFF2-40B4-BE49-F238E27FC236}">
                  <a16:creationId xmlns:a16="http://schemas.microsoft.com/office/drawing/2014/main" id="{990801C1-10A2-4E78-A15A-5BD712D8323E}"/>
                </a:ext>
              </a:extLst>
            </p:cNvPr>
            <p:cNvSpPr txBox="1"/>
            <p:nvPr/>
          </p:nvSpPr>
          <p:spPr>
            <a:xfrm>
              <a:off x="4149647" y="5011890"/>
              <a:ext cx="240515" cy="926366"/>
            </a:xfrm>
            <a:prstGeom prst="rect">
              <a:avLst/>
            </a:prstGeom>
            <a:noFill/>
          </p:spPr>
          <p:txBody>
            <a:bodyPr wrap="none" lIns="36000" tIns="36000" rIns="36000" bIns="36000" rtlCol="0" anchor="t" anchorCtr="0">
              <a:spAutoFit/>
            </a:bodyPr>
            <a:lstStyle/>
            <a:p>
              <a:pPr algn="ctr"/>
              <a:r>
                <a:rPr lang="zh-CN" sz="1200" b="0" i="0" u="none" strike="noStrike" cap="none" baseline="0">
                  <a:solidFill>
                    <a:srgbClr val="4D4D4D"/>
                  </a:solidFill>
                  <a:effectLst/>
                  <a:uFillTx/>
                  <a:ea typeface="SimSun"/>
                </a:rPr>
                <a:t>13</a:t>
              </a:r>
            </a:p>
            <a:p>
              <a:pPr algn="ctr"/>
              <a:endParaRPr lang="en-GB" sz="1200">
                <a:solidFill>
                  <a:srgbClr val="000000"/>
                </a:solidFill>
                <a:latin typeface="Arial" panose="020B0604020202020204" pitchFamily="34" charset="0"/>
                <a:cs typeface="Arial" panose="020B0604020202020204" pitchFamily="34" charset="0"/>
              </a:endParaRPr>
            </a:p>
            <a:p>
              <a:pPr algn="ctr"/>
              <a:endParaRPr lang="en-GB" sz="1200">
                <a:solidFill>
                  <a:srgbClr val="000000"/>
                </a:solidFill>
                <a:latin typeface="Arial" panose="020B0604020202020204" pitchFamily="34" charset="0"/>
                <a:cs typeface="Arial" panose="020B0604020202020204" pitchFamily="34" charset="0"/>
              </a:endParaRPr>
            </a:p>
            <a:p>
              <a:pPr algn="ctr"/>
              <a:r>
                <a:rPr lang="zh-CN" sz="1000" b="0" i="0" u="none" strike="noStrike" cap="none" baseline="0">
                  <a:solidFill>
                    <a:srgbClr val="B60D27"/>
                  </a:solidFill>
                  <a:effectLst/>
                  <a:uFillTx/>
                  <a:ea typeface="SimSun"/>
                </a:rPr>
                <a:t>62</a:t>
              </a:r>
            </a:p>
            <a:p>
              <a:pPr algn="ctr"/>
              <a:r>
                <a:rPr lang="zh-CN" sz="1000" b="0" i="0" u="none" strike="noStrike" cap="none" baseline="0">
                  <a:solidFill>
                    <a:srgbClr val="B2C0EC"/>
                  </a:solidFill>
                  <a:effectLst/>
                  <a:uFillTx/>
                  <a:ea typeface="SimSun"/>
                </a:rPr>
                <a:t>79</a:t>
              </a:r>
            </a:p>
          </p:txBody>
        </p:sp>
        <p:sp>
          <p:nvSpPr>
            <p:cNvPr id="53" name="Line 21">
              <a:extLst>
                <a:ext uri="{FF2B5EF4-FFF2-40B4-BE49-F238E27FC236}">
                  <a16:creationId xmlns:a16="http://schemas.microsoft.com/office/drawing/2014/main" id="{2811EE97-8A63-4AEC-B2AB-BA4059EC4825}"/>
                </a:ext>
              </a:extLst>
            </p:cNvPr>
            <p:cNvSpPr>
              <a:spLocks noChangeShapeType="1"/>
            </p:cNvSpPr>
            <p:nvPr/>
          </p:nvSpPr>
          <p:spPr bwMode="auto">
            <a:xfrm flipH="1">
              <a:off x="4495905" y="4940160"/>
              <a:ext cx="0" cy="83275"/>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latin typeface="Arial" panose="020B0604020202020204" pitchFamily="34" charset="0"/>
                <a:cs typeface="Arial" panose="020B0604020202020204" pitchFamily="34" charset="0"/>
              </a:endParaRPr>
            </a:p>
          </p:txBody>
        </p:sp>
        <p:sp>
          <p:nvSpPr>
            <p:cNvPr id="54" name="TextBox 53">
              <a:extLst>
                <a:ext uri="{FF2B5EF4-FFF2-40B4-BE49-F238E27FC236}">
                  <a16:creationId xmlns:a16="http://schemas.microsoft.com/office/drawing/2014/main" id="{F3A57A00-A375-4917-81E3-B1A7F8297755}"/>
                </a:ext>
              </a:extLst>
            </p:cNvPr>
            <p:cNvSpPr txBox="1"/>
            <p:nvPr/>
          </p:nvSpPr>
          <p:spPr>
            <a:xfrm>
              <a:off x="4385554" y="5011890"/>
              <a:ext cx="240515" cy="926366"/>
            </a:xfrm>
            <a:prstGeom prst="rect">
              <a:avLst/>
            </a:prstGeom>
            <a:noFill/>
          </p:spPr>
          <p:txBody>
            <a:bodyPr wrap="none" lIns="36000" tIns="36000" rIns="36000" bIns="36000" rtlCol="0" anchor="t" anchorCtr="0">
              <a:spAutoFit/>
            </a:bodyPr>
            <a:lstStyle/>
            <a:p>
              <a:pPr algn="ctr"/>
              <a:r>
                <a:rPr lang="zh-CN" sz="1200" b="0" i="0" u="none" strike="noStrike" cap="none" baseline="0">
                  <a:solidFill>
                    <a:srgbClr val="4D4D4D"/>
                  </a:solidFill>
                  <a:effectLst/>
                  <a:uFillTx/>
                  <a:ea typeface="SimSun"/>
                </a:rPr>
                <a:t>14</a:t>
              </a:r>
            </a:p>
            <a:p>
              <a:pPr algn="ctr"/>
              <a:endParaRPr lang="en-GB" sz="1200">
                <a:solidFill>
                  <a:srgbClr val="000000"/>
                </a:solidFill>
                <a:latin typeface="Arial" panose="020B0604020202020204" pitchFamily="34" charset="0"/>
                <a:cs typeface="Arial" panose="020B0604020202020204" pitchFamily="34" charset="0"/>
              </a:endParaRPr>
            </a:p>
            <a:p>
              <a:pPr algn="ctr"/>
              <a:endParaRPr lang="en-GB" sz="1200">
                <a:solidFill>
                  <a:srgbClr val="000000"/>
                </a:solidFill>
                <a:latin typeface="Arial" panose="020B0604020202020204" pitchFamily="34" charset="0"/>
                <a:cs typeface="Arial" panose="020B0604020202020204" pitchFamily="34" charset="0"/>
              </a:endParaRPr>
            </a:p>
            <a:p>
              <a:pPr algn="r"/>
              <a:r>
                <a:rPr lang="zh-CN" sz="1000" b="0" i="0" u="none" strike="noStrike" cap="none" baseline="0">
                  <a:solidFill>
                    <a:srgbClr val="B60D27"/>
                  </a:solidFill>
                  <a:effectLst/>
                  <a:uFillTx/>
                  <a:ea typeface="SimSun"/>
                </a:rPr>
                <a:t>56</a:t>
              </a:r>
            </a:p>
            <a:p>
              <a:pPr algn="r"/>
              <a:r>
                <a:rPr lang="zh-CN" sz="1000" b="0" i="0" u="none" strike="noStrike" cap="none" baseline="0">
                  <a:solidFill>
                    <a:srgbClr val="B2C0EC"/>
                  </a:solidFill>
                  <a:effectLst/>
                  <a:uFillTx/>
                  <a:ea typeface="SimSun"/>
                </a:rPr>
                <a:t>68</a:t>
              </a:r>
            </a:p>
          </p:txBody>
        </p:sp>
        <p:grpSp>
          <p:nvGrpSpPr>
            <p:cNvPr id="55" name="Group 54">
              <a:extLst>
                <a:ext uri="{FF2B5EF4-FFF2-40B4-BE49-F238E27FC236}">
                  <a16:creationId xmlns:a16="http://schemas.microsoft.com/office/drawing/2014/main" id="{050B8FBC-D7ED-4DF1-8537-3B0B57C1591B}"/>
                </a:ext>
              </a:extLst>
            </p:cNvPr>
            <p:cNvGrpSpPr/>
            <p:nvPr/>
          </p:nvGrpSpPr>
          <p:grpSpPr>
            <a:xfrm>
              <a:off x="4622662" y="4940160"/>
              <a:ext cx="2143995" cy="1006208"/>
              <a:chOff x="4502594" y="4940160"/>
              <a:chExt cx="2143995" cy="1006208"/>
            </a:xfrm>
          </p:grpSpPr>
          <p:sp>
            <p:nvSpPr>
              <p:cNvPr id="119" name="Line 19">
                <a:extLst>
                  <a:ext uri="{FF2B5EF4-FFF2-40B4-BE49-F238E27FC236}">
                    <a16:creationId xmlns:a16="http://schemas.microsoft.com/office/drawing/2014/main" id="{889CEAE5-47A8-48E7-A142-26AD234A43CE}"/>
                  </a:ext>
                </a:extLst>
              </p:cNvPr>
              <p:cNvSpPr>
                <a:spLocks noChangeShapeType="1"/>
              </p:cNvSpPr>
              <p:nvPr/>
            </p:nvSpPr>
            <p:spPr bwMode="auto">
              <a:xfrm flipH="1">
                <a:off x="4623904" y="4940160"/>
                <a:ext cx="0" cy="83275"/>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120" name="TextBox 119">
                <a:extLst>
                  <a:ext uri="{FF2B5EF4-FFF2-40B4-BE49-F238E27FC236}">
                    <a16:creationId xmlns:a16="http://schemas.microsoft.com/office/drawing/2014/main" id="{FB465B95-ABBC-4F5F-9E64-B90F971D9A0A}"/>
                  </a:ext>
                </a:extLst>
              </p:cNvPr>
              <p:cNvSpPr txBox="1"/>
              <p:nvPr/>
            </p:nvSpPr>
            <p:spPr>
              <a:xfrm>
                <a:off x="4503647" y="5011890"/>
                <a:ext cx="240515" cy="926366"/>
              </a:xfrm>
              <a:prstGeom prst="rect">
                <a:avLst/>
              </a:prstGeom>
              <a:noFill/>
            </p:spPr>
            <p:txBody>
              <a:bodyPr wrap="none" lIns="36000" tIns="36000" rIns="36000" bIns="36000" rtlCol="0" anchor="t" anchorCtr="0">
                <a:spAutoFit/>
              </a:bodyPr>
              <a:lstStyle/>
              <a:p>
                <a:pPr algn="ctr"/>
                <a:r>
                  <a:rPr lang="zh-CN" sz="1200" b="0" i="0" u="none" strike="noStrike" cap="none" baseline="0">
                    <a:solidFill>
                      <a:srgbClr val="4D4D4D"/>
                    </a:solidFill>
                    <a:effectLst/>
                    <a:uFillTx/>
                    <a:ea typeface="SimSun"/>
                  </a:rPr>
                  <a:t>15</a:t>
                </a:r>
              </a:p>
              <a:p>
                <a:pPr algn="ctr"/>
                <a:endParaRPr lang="en-GB" sz="1200">
                  <a:solidFill>
                    <a:srgbClr val="000000"/>
                  </a:solidFill>
                  <a:latin typeface="Arial" panose="020B0604020202020204" pitchFamily="34" charset="0"/>
                  <a:cs typeface="Arial" panose="020B0604020202020204" pitchFamily="34" charset="0"/>
                </a:endParaRPr>
              </a:p>
              <a:p>
                <a:pPr algn="ctr"/>
                <a:endParaRPr lang="en-GB" sz="1200">
                  <a:solidFill>
                    <a:srgbClr val="000000"/>
                  </a:solidFill>
                  <a:latin typeface="Arial" panose="020B0604020202020204" pitchFamily="34" charset="0"/>
                  <a:cs typeface="Arial" panose="020B0604020202020204" pitchFamily="34" charset="0"/>
                </a:endParaRPr>
              </a:p>
              <a:p>
                <a:pPr algn="ctr"/>
                <a:r>
                  <a:rPr lang="zh-CN" sz="1000" b="0" i="0" u="none" strike="noStrike" cap="none" baseline="0">
                    <a:solidFill>
                      <a:srgbClr val="B60D27"/>
                    </a:solidFill>
                    <a:effectLst/>
                    <a:uFillTx/>
                    <a:ea typeface="SimSun"/>
                  </a:rPr>
                  <a:t>49</a:t>
                </a:r>
              </a:p>
              <a:p>
                <a:pPr algn="ctr"/>
                <a:r>
                  <a:rPr lang="zh-CN" sz="1000" b="0" i="0" u="none" strike="noStrike" cap="none" baseline="0">
                    <a:solidFill>
                      <a:srgbClr val="B2C0EC"/>
                    </a:solidFill>
                    <a:effectLst/>
                    <a:uFillTx/>
                    <a:ea typeface="SimSun"/>
                  </a:rPr>
                  <a:t>60</a:t>
                </a:r>
              </a:p>
            </p:txBody>
          </p:sp>
          <p:sp>
            <p:nvSpPr>
              <p:cNvPr id="121" name="Line 19">
                <a:extLst>
                  <a:ext uri="{FF2B5EF4-FFF2-40B4-BE49-F238E27FC236}">
                    <a16:creationId xmlns:a16="http://schemas.microsoft.com/office/drawing/2014/main" id="{4BF7BAA1-E862-432C-B96A-40E6BB4709C8}"/>
                  </a:ext>
                </a:extLst>
              </p:cNvPr>
              <p:cNvSpPr>
                <a:spLocks noChangeShapeType="1"/>
              </p:cNvSpPr>
              <p:nvPr/>
            </p:nvSpPr>
            <p:spPr bwMode="auto">
              <a:xfrm flipH="1">
                <a:off x="5101261" y="4940160"/>
                <a:ext cx="0" cy="83275"/>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122" name="Line 21">
                <a:extLst>
                  <a:ext uri="{FF2B5EF4-FFF2-40B4-BE49-F238E27FC236}">
                    <a16:creationId xmlns:a16="http://schemas.microsoft.com/office/drawing/2014/main" id="{D58D8B4D-B7E0-49B7-B4BC-8F28A8302FB6}"/>
                  </a:ext>
                </a:extLst>
              </p:cNvPr>
              <p:cNvSpPr>
                <a:spLocks noChangeShapeType="1"/>
              </p:cNvSpPr>
              <p:nvPr/>
            </p:nvSpPr>
            <p:spPr bwMode="auto">
              <a:xfrm flipH="1">
                <a:off x="4853193" y="4940160"/>
                <a:ext cx="0" cy="83275"/>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latin typeface="Arial" panose="020B0604020202020204" pitchFamily="34" charset="0"/>
                  <a:cs typeface="Arial" panose="020B0604020202020204" pitchFamily="34" charset="0"/>
                </a:endParaRPr>
              </a:p>
            </p:txBody>
          </p:sp>
          <p:sp>
            <p:nvSpPr>
              <p:cNvPr id="123" name="TextBox 122">
                <a:extLst>
                  <a:ext uri="{FF2B5EF4-FFF2-40B4-BE49-F238E27FC236}">
                    <a16:creationId xmlns:a16="http://schemas.microsoft.com/office/drawing/2014/main" id="{8C747EB2-A196-42BD-8B48-9CFDACF07CDA}"/>
                  </a:ext>
                </a:extLst>
              </p:cNvPr>
              <p:cNvSpPr txBox="1"/>
              <p:nvPr/>
            </p:nvSpPr>
            <p:spPr>
              <a:xfrm>
                <a:off x="4742845" y="5011890"/>
                <a:ext cx="240515" cy="926366"/>
              </a:xfrm>
              <a:prstGeom prst="rect">
                <a:avLst/>
              </a:prstGeom>
              <a:noFill/>
            </p:spPr>
            <p:txBody>
              <a:bodyPr wrap="none" lIns="36000" tIns="36000" rIns="36000" bIns="36000" rtlCol="0" anchor="t" anchorCtr="0">
                <a:spAutoFit/>
              </a:bodyPr>
              <a:lstStyle/>
              <a:p>
                <a:pPr algn="ctr"/>
                <a:r>
                  <a:rPr lang="zh-CN" sz="1200" b="0" i="0" u="none" strike="noStrike" cap="none" baseline="0" dirty="0">
                    <a:solidFill>
                      <a:srgbClr val="4D4D4D"/>
                    </a:solidFill>
                    <a:effectLst/>
                    <a:uFillTx/>
                    <a:ea typeface="SimSun"/>
                  </a:rPr>
                  <a:t>16</a:t>
                </a:r>
              </a:p>
              <a:p>
                <a:pPr algn="ctr"/>
                <a:endParaRPr lang="en-GB" sz="1200" dirty="0">
                  <a:solidFill>
                    <a:srgbClr val="000000"/>
                  </a:solidFill>
                  <a:latin typeface="Arial" panose="020B0604020202020204" pitchFamily="34" charset="0"/>
                  <a:cs typeface="Arial" panose="020B0604020202020204" pitchFamily="34" charset="0"/>
                </a:endParaRPr>
              </a:p>
              <a:p>
                <a:pPr algn="ctr"/>
                <a:endParaRPr lang="en-GB" sz="1200" dirty="0">
                  <a:solidFill>
                    <a:srgbClr val="000000"/>
                  </a:solidFill>
                  <a:latin typeface="Arial" panose="020B0604020202020204" pitchFamily="34" charset="0"/>
                  <a:cs typeface="Arial" panose="020B0604020202020204" pitchFamily="34" charset="0"/>
                </a:endParaRPr>
              </a:p>
              <a:p>
                <a:pPr algn="r"/>
                <a:r>
                  <a:rPr lang="zh-CN" sz="1000" b="0" i="0" u="none" strike="noStrike" cap="none" baseline="0" dirty="0">
                    <a:solidFill>
                      <a:srgbClr val="B60D27"/>
                    </a:solidFill>
                    <a:effectLst/>
                    <a:uFillTx/>
                    <a:ea typeface="SimSun"/>
                  </a:rPr>
                  <a:t>45</a:t>
                </a:r>
              </a:p>
              <a:p>
                <a:pPr algn="r"/>
                <a:r>
                  <a:rPr lang="zh-CN" sz="1000" b="0" i="0" u="none" strike="noStrike" cap="none" baseline="0" dirty="0">
                    <a:solidFill>
                      <a:srgbClr val="B2C0EC"/>
                    </a:solidFill>
                    <a:effectLst/>
                    <a:uFillTx/>
                    <a:ea typeface="SimSun"/>
                  </a:rPr>
                  <a:t>55</a:t>
                </a:r>
              </a:p>
            </p:txBody>
          </p:sp>
          <p:sp>
            <p:nvSpPr>
              <p:cNvPr id="124" name="TextBox 123">
                <a:extLst>
                  <a:ext uri="{FF2B5EF4-FFF2-40B4-BE49-F238E27FC236}">
                    <a16:creationId xmlns:a16="http://schemas.microsoft.com/office/drawing/2014/main" id="{EA890966-1E03-488C-BC33-F0522BB117FD}"/>
                  </a:ext>
                </a:extLst>
              </p:cNvPr>
              <p:cNvSpPr txBox="1"/>
              <p:nvPr/>
            </p:nvSpPr>
            <p:spPr>
              <a:xfrm>
                <a:off x="4981002" y="5011890"/>
                <a:ext cx="240515" cy="926366"/>
              </a:xfrm>
              <a:prstGeom prst="rect">
                <a:avLst/>
              </a:prstGeom>
              <a:noFill/>
            </p:spPr>
            <p:txBody>
              <a:bodyPr wrap="none" lIns="36000" tIns="36000" rIns="36000" bIns="36000" rtlCol="0" anchor="t" anchorCtr="0">
                <a:spAutoFit/>
              </a:bodyPr>
              <a:lstStyle/>
              <a:p>
                <a:pPr algn="ctr"/>
                <a:r>
                  <a:rPr lang="zh-CN" sz="1200" b="0" i="0" u="none" strike="noStrike" cap="none" baseline="0" dirty="0">
                    <a:solidFill>
                      <a:srgbClr val="4D4D4D"/>
                    </a:solidFill>
                    <a:effectLst/>
                    <a:uFillTx/>
                    <a:ea typeface="SimSun"/>
                  </a:rPr>
                  <a:t>17</a:t>
                </a:r>
              </a:p>
              <a:p>
                <a:pPr algn="ctr"/>
                <a:endParaRPr lang="en-GB" sz="1200" dirty="0">
                  <a:solidFill>
                    <a:srgbClr val="4D4D4D"/>
                  </a:solidFill>
                  <a:latin typeface="Arial" panose="020B0604020202020204" pitchFamily="34" charset="0"/>
                  <a:cs typeface="Arial" panose="020B0604020202020204" pitchFamily="34" charset="0"/>
                </a:endParaRPr>
              </a:p>
              <a:p>
                <a:pPr algn="ctr"/>
                <a:endParaRPr lang="en-GB" sz="1200" dirty="0">
                  <a:solidFill>
                    <a:srgbClr val="4D4D4D"/>
                  </a:solidFill>
                  <a:latin typeface="Arial" panose="020B0604020202020204" pitchFamily="34" charset="0"/>
                  <a:cs typeface="Arial" panose="020B0604020202020204" pitchFamily="34" charset="0"/>
                </a:endParaRPr>
              </a:p>
              <a:p>
                <a:pPr algn="ctr"/>
                <a:r>
                  <a:rPr lang="zh-CN" sz="1000" b="0" i="0" u="none" strike="noStrike" cap="none" baseline="0" dirty="0">
                    <a:solidFill>
                      <a:srgbClr val="B60D27"/>
                    </a:solidFill>
                    <a:effectLst/>
                    <a:uFillTx/>
                    <a:ea typeface="SimSun"/>
                  </a:rPr>
                  <a:t>40</a:t>
                </a:r>
              </a:p>
              <a:p>
                <a:pPr algn="ctr"/>
                <a:r>
                  <a:rPr lang="zh-CN" sz="1000" b="0" i="0" u="none" strike="noStrike" cap="none" baseline="0" dirty="0">
                    <a:solidFill>
                      <a:srgbClr val="B2C0EC"/>
                    </a:solidFill>
                    <a:effectLst/>
                    <a:uFillTx/>
                    <a:ea typeface="SimSun"/>
                  </a:rPr>
                  <a:t>48</a:t>
                </a:r>
              </a:p>
            </p:txBody>
          </p:sp>
          <p:sp>
            <p:nvSpPr>
              <p:cNvPr id="125" name="Line 19">
                <a:extLst>
                  <a:ext uri="{FF2B5EF4-FFF2-40B4-BE49-F238E27FC236}">
                    <a16:creationId xmlns:a16="http://schemas.microsoft.com/office/drawing/2014/main" id="{C31BF075-58D7-448D-A3C1-FB9172472B3B}"/>
                  </a:ext>
                </a:extLst>
              </p:cNvPr>
              <p:cNvSpPr>
                <a:spLocks noChangeShapeType="1"/>
              </p:cNvSpPr>
              <p:nvPr/>
            </p:nvSpPr>
            <p:spPr bwMode="auto">
              <a:xfrm flipH="1">
                <a:off x="5578618" y="4940160"/>
                <a:ext cx="0" cy="83275"/>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126" name="Line 21">
                <a:extLst>
                  <a:ext uri="{FF2B5EF4-FFF2-40B4-BE49-F238E27FC236}">
                    <a16:creationId xmlns:a16="http://schemas.microsoft.com/office/drawing/2014/main" id="{C2DB52D8-4A71-4598-9E28-952B52C5095E}"/>
                  </a:ext>
                </a:extLst>
              </p:cNvPr>
              <p:cNvSpPr>
                <a:spLocks noChangeShapeType="1"/>
              </p:cNvSpPr>
              <p:nvPr/>
            </p:nvSpPr>
            <p:spPr bwMode="auto">
              <a:xfrm flipH="1">
                <a:off x="5330550" y="4940160"/>
                <a:ext cx="0" cy="83275"/>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latin typeface="Arial" panose="020B0604020202020204" pitchFamily="34" charset="0"/>
                  <a:cs typeface="Arial" panose="020B0604020202020204" pitchFamily="34" charset="0"/>
                </a:endParaRPr>
              </a:p>
            </p:txBody>
          </p:sp>
          <p:sp>
            <p:nvSpPr>
              <p:cNvPr id="127" name="TextBox 126">
                <a:extLst>
                  <a:ext uri="{FF2B5EF4-FFF2-40B4-BE49-F238E27FC236}">
                    <a16:creationId xmlns:a16="http://schemas.microsoft.com/office/drawing/2014/main" id="{90FFA9F4-1CA6-43A0-B529-E69A9F389E6F}"/>
                  </a:ext>
                </a:extLst>
              </p:cNvPr>
              <p:cNvSpPr txBox="1"/>
              <p:nvPr/>
            </p:nvSpPr>
            <p:spPr>
              <a:xfrm>
                <a:off x="5220202" y="5011890"/>
                <a:ext cx="240515" cy="926366"/>
              </a:xfrm>
              <a:prstGeom prst="rect">
                <a:avLst/>
              </a:prstGeom>
              <a:noFill/>
            </p:spPr>
            <p:txBody>
              <a:bodyPr wrap="none" lIns="36000" tIns="36000" rIns="36000" bIns="36000" rtlCol="0" anchor="t" anchorCtr="0">
                <a:spAutoFit/>
              </a:bodyPr>
              <a:lstStyle/>
              <a:p>
                <a:pPr algn="ctr"/>
                <a:r>
                  <a:rPr lang="zh-CN" sz="1200" b="0" i="0" u="none" strike="noStrike" cap="none" baseline="0">
                    <a:solidFill>
                      <a:srgbClr val="4D4D4D"/>
                    </a:solidFill>
                    <a:effectLst/>
                    <a:uFillTx/>
                    <a:ea typeface="SimSun"/>
                  </a:rPr>
                  <a:t>18</a:t>
                </a:r>
              </a:p>
              <a:p>
                <a:pPr algn="ctr"/>
                <a:endParaRPr lang="en-GB" sz="1200">
                  <a:solidFill>
                    <a:srgbClr val="4D4D4D"/>
                  </a:solidFill>
                  <a:latin typeface="Arial" panose="020B0604020202020204" pitchFamily="34" charset="0"/>
                  <a:cs typeface="Arial" panose="020B0604020202020204" pitchFamily="34" charset="0"/>
                </a:endParaRPr>
              </a:p>
              <a:p>
                <a:pPr algn="ctr"/>
                <a:endParaRPr lang="en-GB" sz="1200">
                  <a:solidFill>
                    <a:srgbClr val="4D4D4D"/>
                  </a:solidFill>
                  <a:latin typeface="Arial" panose="020B0604020202020204" pitchFamily="34" charset="0"/>
                  <a:cs typeface="Arial" panose="020B0604020202020204" pitchFamily="34" charset="0"/>
                </a:endParaRPr>
              </a:p>
              <a:p>
                <a:pPr algn="ctr"/>
                <a:r>
                  <a:rPr lang="zh-CN" sz="1000" b="0" i="0" u="none" strike="noStrike" cap="none" baseline="0">
                    <a:solidFill>
                      <a:srgbClr val="B60D27"/>
                    </a:solidFill>
                    <a:effectLst/>
                    <a:uFillTx/>
                    <a:ea typeface="SimSun"/>
                  </a:rPr>
                  <a:t>35</a:t>
                </a:r>
              </a:p>
              <a:p>
                <a:pPr algn="ctr"/>
                <a:r>
                  <a:rPr lang="zh-CN" sz="1000" b="0" i="0" u="none" strike="noStrike" cap="none" baseline="0">
                    <a:solidFill>
                      <a:srgbClr val="B2C0EC"/>
                    </a:solidFill>
                    <a:effectLst/>
                    <a:uFillTx/>
                    <a:ea typeface="SimSun"/>
                  </a:rPr>
                  <a:t>40</a:t>
                </a:r>
              </a:p>
            </p:txBody>
          </p:sp>
          <p:sp>
            <p:nvSpPr>
              <p:cNvPr id="128" name="TextBox 127">
                <a:extLst>
                  <a:ext uri="{FF2B5EF4-FFF2-40B4-BE49-F238E27FC236}">
                    <a16:creationId xmlns:a16="http://schemas.microsoft.com/office/drawing/2014/main" id="{D4B19678-4236-4D79-AB28-DB7C07984854}"/>
                  </a:ext>
                </a:extLst>
              </p:cNvPr>
              <p:cNvSpPr txBox="1"/>
              <p:nvPr/>
            </p:nvSpPr>
            <p:spPr>
              <a:xfrm>
                <a:off x="5458361" y="5011890"/>
                <a:ext cx="240515" cy="926366"/>
              </a:xfrm>
              <a:prstGeom prst="rect">
                <a:avLst/>
              </a:prstGeom>
              <a:noFill/>
            </p:spPr>
            <p:txBody>
              <a:bodyPr wrap="none" lIns="36000" tIns="36000" rIns="36000" bIns="36000" rtlCol="0" anchor="t" anchorCtr="0">
                <a:spAutoFit/>
              </a:bodyPr>
              <a:lstStyle/>
              <a:p>
                <a:pPr algn="ctr"/>
                <a:r>
                  <a:rPr lang="zh-CN" sz="1200" b="0" i="0" u="none" strike="noStrike" cap="none" baseline="0">
                    <a:solidFill>
                      <a:srgbClr val="4D4D4D"/>
                    </a:solidFill>
                    <a:effectLst/>
                    <a:uFillTx/>
                    <a:ea typeface="SimSun"/>
                  </a:rPr>
                  <a:t>19</a:t>
                </a:r>
              </a:p>
              <a:p>
                <a:pPr algn="ctr"/>
                <a:endParaRPr lang="en-GB" sz="1200">
                  <a:solidFill>
                    <a:srgbClr val="4D4D4D"/>
                  </a:solidFill>
                  <a:latin typeface="Arial" panose="020B0604020202020204" pitchFamily="34" charset="0"/>
                  <a:cs typeface="Arial" panose="020B0604020202020204" pitchFamily="34" charset="0"/>
                </a:endParaRPr>
              </a:p>
              <a:p>
                <a:pPr algn="ctr"/>
                <a:endParaRPr lang="en-GB" sz="1200">
                  <a:solidFill>
                    <a:srgbClr val="4D4D4D"/>
                  </a:solidFill>
                  <a:latin typeface="Arial" panose="020B0604020202020204" pitchFamily="34" charset="0"/>
                  <a:cs typeface="Arial" panose="020B0604020202020204" pitchFamily="34" charset="0"/>
                </a:endParaRPr>
              </a:p>
              <a:p>
                <a:pPr algn="r"/>
                <a:r>
                  <a:rPr lang="zh-CN" sz="1000" b="0" i="0" u="none" strike="noStrike" cap="none" baseline="0">
                    <a:solidFill>
                      <a:srgbClr val="B60D27"/>
                    </a:solidFill>
                    <a:effectLst/>
                    <a:uFillTx/>
                    <a:ea typeface="SimSun"/>
                  </a:rPr>
                  <a:t>30</a:t>
                </a:r>
              </a:p>
              <a:p>
                <a:pPr algn="r"/>
                <a:r>
                  <a:rPr lang="zh-CN" sz="1000" b="0" i="0" u="none" strike="noStrike" cap="none" baseline="0">
                    <a:solidFill>
                      <a:srgbClr val="B2C0EC"/>
                    </a:solidFill>
                    <a:effectLst/>
                    <a:uFillTx/>
                    <a:ea typeface="SimSun"/>
                  </a:rPr>
                  <a:t>35</a:t>
                </a:r>
              </a:p>
            </p:txBody>
          </p:sp>
          <p:sp>
            <p:nvSpPr>
              <p:cNvPr id="129" name="Line 19">
                <a:extLst>
                  <a:ext uri="{FF2B5EF4-FFF2-40B4-BE49-F238E27FC236}">
                    <a16:creationId xmlns:a16="http://schemas.microsoft.com/office/drawing/2014/main" id="{099868A9-9584-4D89-8F6D-F31E8D40FD76}"/>
                  </a:ext>
                </a:extLst>
              </p:cNvPr>
              <p:cNvSpPr>
                <a:spLocks noChangeShapeType="1"/>
              </p:cNvSpPr>
              <p:nvPr/>
            </p:nvSpPr>
            <p:spPr bwMode="auto">
              <a:xfrm flipH="1">
                <a:off x="6051213" y="4940160"/>
                <a:ext cx="0" cy="83275"/>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130" name="Line 21">
                <a:extLst>
                  <a:ext uri="{FF2B5EF4-FFF2-40B4-BE49-F238E27FC236}">
                    <a16:creationId xmlns:a16="http://schemas.microsoft.com/office/drawing/2014/main" id="{E8A702D8-6668-4DE9-87E0-415E2FE23D0A}"/>
                  </a:ext>
                </a:extLst>
              </p:cNvPr>
              <p:cNvSpPr>
                <a:spLocks noChangeShapeType="1"/>
              </p:cNvSpPr>
              <p:nvPr/>
            </p:nvSpPr>
            <p:spPr bwMode="auto">
              <a:xfrm flipH="1">
                <a:off x="5807908" y="4940160"/>
                <a:ext cx="0" cy="83275"/>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latin typeface="Arial" panose="020B0604020202020204" pitchFamily="34" charset="0"/>
                  <a:cs typeface="Arial" panose="020B0604020202020204" pitchFamily="34" charset="0"/>
                </a:endParaRPr>
              </a:p>
            </p:txBody>
          </p:sp>
          <p:sp>
            <p:nvSpPr>
              <p:cNvPr id="131" name="TextBox 130">
                <a:extLst>
                  <a:ext uri="{FF2B5EF4-FFF2-40B4-BE49-F238E27FC236}">
                    <a16:creationId xmlns:a16="http://schemas.microsoft.com/office/drawing/2014/main" id="{7542643F-A1E4-4CD1-82DD-61563EBBADD2}"/>
                  </a:ext>
                </a:extLst>
              </p:cNvPr>
              <p:cNvSpPr txBox="1"/>
              <p:nvPr/>
            </p:nvSpPr>
            <p:spPr>
              <a:xfrm>
                <a:off x="5697560" y="5011890"/>
                <a:ext cx="240515" cy="926366"/>
              </a:xfrm>
              <a:prstGeom prst="rect">
                <a:avLst/>
              </a:prstGeom>
              <a:noFill/>
            </p:spPr>
            <p:txBody>
              <a:bodyPr wrap="none" lIns="36000" tIns="36000" rIns="36000" bIns="36000" rtlCol="0" anchor="t" anchorCtr="0">
                <a:spAutoFit/>
              </a:bodyPr>
              <a:lstStyle/>
              <a:p>
                <a:pPr algn="ctr"/>
                <a:r>
                  <a:rPr lang="zh-CN" sz="1200" b="0" i="0" u="none" strike="noStrike" cap="none" baseline="0">
                    <a:solidFill>
                      <a:srgbClr val="4D4D4D"/>
                    </a:solidFill>
                    <a:effectLst/>
                    <a:uFillTx/>
                    <a:ea typeface="SimSun"/>
                  </a:rPr>
                  <a:t>20</a:t>
                </a:r>
              </a:p>
              <a:p>
                <a:pPr algn="ctr"/>
                <a:endParaRPr lang="en-GB" sz="1200">
                  <a:solidFill>
                    <a:srgbClr val="4D4D4D"/>
                  </a:solidFill>
                  <a:latin typeface="Arial" panose="020B0604020202020204" pitchFamily="34" charset="0"/>
                  <a:cs typeface="Arial" panose="020B0604020202020204" pitchFamily="34" charset="0"/>
                </a:endParaRPr>
              </a:p>
              <a:p>
                <a:pPr algn="ctr"/>
                <a:endParaRPr lang="en-GB" sz="1200">
                  <a:solidFill>
                    <a:srgbClr val="4D4D4D"/>
                  </a:solidFill>
                  <a:latin typeface="Arial" panose="020B0604020202020204" pitchFamily="34" charset="0"/>
                  <a:cs typeface="Arial" panose="020B0604020202020204" pitchFamily="34" charset="0"/>
                </a:endParaRPr>
              </a:p>
              <a:p>
                <a:pPr algn="ctr"/>
                <a:r>
                  <a:rPr lang="zh-CN" sz="1000" b="0" i="0" u="none" strike="noStrike" cap="none" baseline="0">
                    <a:solidFill>
                      <a:srgbClr val="B60D27"/>
                    </a:solidFill>
                    <a:effectLst/>
                    <a:uFillTx/>
                    <a:ea typeface="SimSun"/>
                  </a:rPr>
                  <a:t>26</a:t>
                </a:r>
              </a:p>
              <a:p>
                <a:pPr algn="r"/>
                <a:r>
                  <a:rPr lang="zh-CN" sz="1000" b="0" i="0" u="none" strike="noStrike" cap="none" baseline="0">
                    <a:solidFill>
                      <a:srgbClr val="B2C0EC"/>
                    </a:solidFill>
                    <a:effectLst/>
                    <a:uFillTx/>
                    <a:ea typeface="SimSun"/>
                  </a:rPr>
                  <a:t>32</a:t>
                </a:r>
              </a:p>
            </p:txBody>
          </p:sp>
          <p:sp>
            <p:nvSpPr>
              <p:cNvPr id="132" name="TextBox 131">
                <a:extLst>
                  <a:ext uri="{FF2B5EF4-FFF2-40B4-BE49-F238E27FC236}">
                    <a16:creationId xmlns:a16="http://schemas.microsoft.com/office/drawing/2014/main" id="{7694813A-4851-46BA-B59F-27DA2819198F}"/>
                  </a:ext>
                </a:extLst>
              </p:cNvPr>
              <p:cNvSpPr txBox="1"/>
              <p:nvPr/>
            </p:nvSpPr>
            <p:spPr>
              <a:xfrm>
                <a:off x="5930956" y="5011890"/>
                <a:ext cx="240515" cy="926366"/>
              </a:xfrm>
              <a:prstGeom prst="rect">
                <a:avLst/>
              </a:prstGeom>
              <a:noFill/>
            </p:spPr>
            <p:txBody>
              <a:bodyPr wrap="none" lIns="36000" tIns="36000" rIns="36000" bIns="36000" rtlCol="0" anchor="t" anchorCtr="0">
                <a:spAutoFit/>
              </a:bodyPr>
              <a:lstStyle/>
              <a:p>
                <a:pPr algn="ctr"/>
                <a:r>
                  <a:rPr lang="zh-CN" sz="1200" b="0" i="0" u="none" strike="noStrike" cap="none" baseline="0">
                    <a:solidFill>
                      <a:srgbClr val="4D4D4D"/>
                    </a:solidFill>
                    <a:effectLst/>
                    <a:uFillTx/>
                    <a:ea typeface="SimSun"/>
                  </a:rPr>
                  <a:t>21</a:t>
                </a:r>
              </a:p>
              <a:p>
                <a:pPr algn="ctr"/>
                <a:endParaRPr lang="en-GB" sz="1200">
                  <a:solidFill>
                    <a:srgbClr val="4D4D4D"/>
                  </a:solidFill>
                  <a:latin typeface="Arial" panose="020B0604020202020204" pitchFamily="34" charset="0"/>
                  <a:cs typeface="Arial" panose="020B0604020202020204" pitchFamily="34" charset="0"/>
                </a:endParaRPr>
              </a:p>
              <a:p>
                <a:pPr algn="ctr"/>
                <a:endParaRPr lang="en-GB" sz="1200">
                  <a:solidFill>
                    <a:srgbClr val="4D4D4D"/>
                  </a:solidFill>
                  <a:latin typeface="Arial" panose="020B0604020202020204" pitchFamily="34" charset="0"/>
                  <a:cs typeface="Arial" panose="020B0604020202020204" pitchFamily="34" charset="0"/>
                </a:endParaRPr>
              </a:p>
              <a:p>
                <a:pPr algn="ctr"/>
                <a:r>
                  <a:rPr lang="zh-CN" sz="1000" b="0" i="0" u="none" strike="noStrike" cap="none" baseline="0">
                    <a:solidFill>
                      <a:srgbClr val="B60D27"/>
                    </a:solidFill>
                    <a:effectLst/>
                    <a:uFillTx/>
                    <a:ea typeface="SimSun"/>
                  </a:rPr>
                  <a:t>22</a:t>
                </a:r>
              </a:p>
              <a:p>
                <a:pPr algn="ctr"/>
                <a:r>
                  <a:rPr lang="zh-CN" sz="1000" b="0" i="0" u="none" strike="noStrike" cap="none" baseline="0">
                    <a:solidFill>
                      <a:srgbClr val="B2C0EC"/>
                    </a:solidFill>
                    <a:effectLst/>
                    <a:uFillTx/>
                    <a:ea typeface="SimSun"/>
                  </a:rPr>
                  <a:t>32</a:t>
                </a:r>
              </a:p>
            </p:txBody>
          </p:sp>
          <p:sp>
            <p:nvSpPr>
              <p:cNvPr id="133" name="Line 19">
                <a:extLst>
                  <a:ext uri="{FF2B5EF4-FFF2-40B4-BE49-F238E27FC236}">
                    <a16:creationId xmlns:a16="http://schemas.microsoft.com/office/drawing/2014/main" id="{BA3BA307-E3C1-4C49-A39D-C85272BAAADA}"/>
                  </a:ext>
                </a:extLst>
              </p:cNvPr>
              <p:cNvSpPr>
                <a:spLocks noChangeShapeType="1"/>
              </p:cNvSpPr>
              <p:nvPr/>
            </p:nvSpPr>
            <p:spPr bwMode="auto">
              <a:xfrm flipH="1">
                <a:off x="6525278" y="4940160"/>
                <a:ext cx="0" cy="83275"/>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134" name="Line 21">
                <a:extLst>
                  <a:ext uri="{FF2B5EF4-FFF2-40B4-BE49-F238E27FC236}">
                    <a16:creationId xmlns:a16="http://schemas.microsoft.com/office/drawing/2014/main" id="{3A1D077D-9771-408A-92E5-342987BECEEB}"/>
                  </a:ext>
                </a:extLst>
              </p:cNvPr>
              <p:cNvSpPr>
                <a:spLocks noChangeShapeType="1"/>
              </p:cNvSpPr>
              <p:nvPr/>
            </p:nvSpPr>
            <p:spPr bwMode="auto">
              <a:xfrm flipH="1">
                <a:off x="6281973" y="4940160"/>
                <a:ext cx="0" cy="83275"/>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latin typeface="Arial" panose="020B0604020202020204" pitchFamily="34" charset="0"/>
                  <a:cs typeface="Arial" panose="020B0604020202020204" pitchFamily="34" charset="0"/>
                </a:endParaRPr>
              </a:p>
            </p:txBody>
          </p:sp>
          <p:sp>
            <p:nvSpPr>
              <p:cNvPr id="135" name="TextBox 134">
                <a:extLst>
                  <a:ext uri="{FF2B5EF4-FFF2-40B4-BE49-F238E27FC236}">
                    <a16:creationId xmlns:a16="http://schemas.microsoft.com/office/drawing/2014/main" id="{554EB0DE-DC8D-47DC-8124-38AC02B6665B}"/>
                  </a:ext>
                </a:extLst>
              </p:cNvPr>
              <p:cNvSpPr txBox="1"/>
              <p:nvPr/>
            </p:nvSpPr>
            <p:spPr>
              <a:xfrm>
                <a:off x="6171626" y="5011890"/>
                <a:ext cx="240515" cy="926366"/>
              </a:xfrm>
              <a:prstGeom prst="rect">
                <a:avLst/>
              </a:prstGeom>
              <a:noFill/>
            </p:spPr>
            <p:txBody>
              <a:bodyPr wrap="none" lIns="36000" tIns="36000" rIns="36000" bIns="36000" rtlCol="0" anchor="t" anchorCtr="0">
                <a:spAutoFit/>
              </a:bodyPr>
              <a:lstStyle/>
              <a:p>
                <a:pPr algn="ctr"/>
                <a:r>
                  <a:rPr lang="zh-CN" sz="1200" b="0" i="0" u="none" strike="noStrike" cap="none" baseline="0">
                    <a:solidFill>
                      <a:srgbClr val="4D4D4D"/>
                    </a:solidFill>
                    <a:effectLst/>
                    <a:uFillTx/>
                    <a:ea typeface="SimSun"/>
                  </a:rPr>
                  <a:t>22</a:t>
                </a:r>
              </a:p>
              <a:p>
                <a:pPr algn="ctr"/>
                <a:endParaRPr lang="en-GB" sz="1200">
                  <a:solidFill>
                    <a:srgbClr val="4D4D4D"/>
                  </a:solidFill>
                  <a:latin typeface="Arial" panose="020B0604020202020204" pitchFamily="34" charset="0"/>
                  <a:cs typeface="Arial" panose="020B0604020202020204" pitchFamily="34" charset="0"/>
                </a:endParaRPr>
              </a:p>
              <a:p>
                <a:pPr algn="ctr"/>
                <a:endParaRPr lang="en-GB" sz="1200">
                  <a:solidFill>
                    <a:srgbClr val="4D4D4D"/>
                  </a:solidFill>
                  <a:latin typeface="Arial" panose="020B0604020202020204" pitchFamily="34" charset="0"/>
                  <a:cs typeface="Arial" panose="020B0604020202020204" pitchFamily="34" charset="0"/>
                </a:endParaRPr>
              </a:p>
              <a:p>
                <a:pPr algn="ctr"/>
                <a:r>
                  <a:rPr lang="zh-CN" sz="1000" b="0" i="0" u="none" strike="noStrike" cap="none" baseline="0">
                    <a:solidFill>
                      <a:srgbClr val="B60D27"/>
                    </a:solidFill>
                    <a:effectLst/>
                    <a:uFillTx/>
                    <a:ea typeface="SimSun"/>
                  </a:rPr>
                  <a:t>19</a:t>
                </a:r>
              </a:p>
              <a:p>
                <a:pPr algn="ctr"/>
                <a:r>
                  <a:rPr lang="zh-CN" sz="1000" b="0" i="0" u="none" strike="noStrike" cap="none" baseline="0">
                    <a:solidFill>
                      <a:srgbClr val="B2C0EC"/>
                    </a:solidFill>
                    <a:effectLst/>
                    <a:uFillTx/>
                    <a:ea typeface="SimSun"/>
                  </a:rPr>
                  <a:t>23</a:t>
                </a:r>
              </a:p>
            </p:txBody>
          </p:sp>
          <p:sp>
            <p:nvSpPr>
              <p:cNvPr id="136" name="TextBox 135">
                <a:extLst>
                  <a:ext uri="{FF2B5EF4-FFF2-40B4-BE49-F238E27FC236}">
                    <a16:creationId xmlns:a16="http://schemas.microsoft.com/office/drawing/2014/main" id="{CD99DA2D-2A03-4677-99AD-F30830415E2E}"/>
                  </a:ext>
                </a:extLst>
              </p:cNvPr>
              <p:cNvSpPr txBox="1"/>
              <p:nvPr/>
            </p:nvSpPr>
            <p:spPr>
              <a:xfrm>
                <a:off x="6405021" y="5011890"/>
                <a:ext cx="240515" cy="926366"/>
              </a:xfrm>
              <a:prstGeom prst="rect">
                <a:avLst/>
              </a:prstGeom>
              <a:noFill/>
            </p:spPr>
            <p:txBody>
              <a:bodyPr wrap="none" lIns="36000" tIns="36000" rIns="36000" bIns="36000" rtlCol="0" anchor="t" anchorCtr="0">
                <a:spAutoFit/>
              </a:bodyPr>
              <a:lstStyle/>
              <a:p>
                <a:pPr algn="ctr"/>
                <a:r>
                  <a:rPr lang="zh-CN" sz="1200" b="0" i="0" u="none" strike="noStrike" cap="none" baseline="0">
                    <a:solidFill>
                      <a:srgbClr val="4D4D4D"/>
                    </a:solidFill>
                    <a:effectLst/>
                    <a:uFillTx/>
                    <a:ea typeface="SimSun"/>
                  </a:rPr>
                  <a:t>23</a:t>
                </a:r>
              </a:p>
              <a:p>
                <a:pPr algn="ctr"/>
                <a:endParaRPr lang="en-GB" sz="1200">
                  <a:solidFill>
                    <a:srgbClr val="4D4D4D"/>
                  </a:solidFill>
                  <a:latin typeface="Arial" panose="020B0604020202020204" pitchFamily="34" charset="0"/>
                  <a:cs typeface="Arial" panose="020B0604020202020204" pitchFamily="34" charset="0"/>
                </a:endParaRPr>
              </a:p>
              <a:p>
                <a:pPr algn="ctr"/>
                <a:endParaRPr lang="en-GB" sz="1200">
                  <a:solidFill>
                    <a:srgbClr val="4D4D4D"/>
                  </a:solidFill>
                  <a:latin typeface="Arial" panose="020B0604020202020204" pitchFamily="34" charset="0"/>
                  <a:cs typeface="Arial" panose="020B0604020202020204" pitchFamily="34" charset="0"/>
                </a:endParaRPr>
              </a:p>
              <a:p>
                <a:pPr algn="ctr"/>
                <a:r>
                  <a:rPr lang="zh-CN" sz="1000" b="0" i="0" u="none" strike="noStrike" cap="none" baseline="0">
                    <a:solidFill>
                      <a:srgbClr val="B60D27"/>
                    </a:solidFill>
                    <a:effectLst/>
                    <a:uFillTx/>
                    <a:ea typeface="SimSun"/>
                  </a:rPr>
                  <a:t>15</a:t>
                </a:r>
              </a:p>
              <a:p>
                <a:pPr algn="ctr"/>
                <a:r>
                  <a:rPr lang="zh-CN" sz="1000" b="0" i="0" u="none" strike="noStrike" cap="none" baseline="0">
                    <a:solidFill>
                      <a:srgbClr val="B2C0EC"/>
                    </a:solidFill>
                    <a:effectLst/>
                    <a:uFillTx/>
                    <a:ea typeface="SimSun"/>
                  </a:rPr>
                  <a:t>21</a:t>
                </a:r>
              </a:p>
            </p:txBody>
          </p:sp>
        </p:grpSp>
        <p:sp>
          <p:nvSpPr>
            <p:cNvPr id="56" name="TextBox 55">
              <a:extLst>
                <a:ext uri="{FF2B5EF4-FFF2-40B4-BE49-F238E27FC236}">
                  <a16:creationId xmlns:a16="http://schemas.microsoft.com/office/drawing/2014/main" id="{B6367317-F739-471C-ACA4-3F3177E3DD4E}"/>
                </a:ext>
              </a:extLst>
            </p:cNvPr>
            <p:cNvSpPr txBox="1"/>
            <p:nvPr/>
          </p:nvSpPr>
          <p:spPr>
            <a:xfrm>
              <a:off x="-22349" y="5404886"/>
              <a:ext cx="1072952" cy="549189"/>
            </a:xfrm>
            <a:prstGeom prst="rect">
              <a:avLst/>
            </a:prstGeom>
            <a:noFill/>
          </p:spPr>
          <p:txBody>
            <a:bodyPr wrap="none" rtlCol="0">
              <a:spAutoFit/>
            </a:bodyPr>
            <a:lstStyle/>
            <a:p>
              <a:pPr algn="r" fontAlgn="base">
                <a:spcBef>
                  <a:spcPct val="0"/>
                </a:spcBef>
                <a:spcAft>
                  <a:spcPct val="0"/>
                </a:spcAft>
              </a:pPr>
              <a:r>
                <a:rPr lang="zh-CN" sz="1000" b="0" i="0" u="none" strike="noStrike" cap="none" baseline="0">
                  <a:solidFill>
                    <a:srgbClr val="4D4D4D"/>
                  </a:solidFill>
                  <a:effectLst/>
                  <a:uFillTx/>
                  <a:ea typeface="SimSun"/>
                </a:rPr>
                <a:t>面临风险的人数</a:t>
              </a:r>
            </a:p>
            <a:p>
              <a:pPr algn="r" fontAlgn="base">
                <a:spcBef>
                  <a:spcPct val="0"/>
                </a:spcBef>
                <a:spcAft>
                  <a:spcPct val="0"/>
                </a:spcAft>
              </a:pPr>
              <a:r>
                <a:rPr lang="zh-CN" sz="1000" b="0" i="0" u="none" strike="noStrike" cap="none" baseline="0">
                  <a:solidFill>
                    <a:srgbClr val="B60D27"/>
                  </a:solidFill>
                  <a:effectLst/>
                  <a:uFillTx/>
                  <a:ea typeface="SimSun"/>
                </a:rPr>
                <a:t>依布鲁替尼</a:t>
              </a:r>
            </a:p>
            <a:p>
              <a:pPr algn="r" fontAlgn="base">
                <a:spcBef>
                  <a:spcPct val="0"/>
                </a:spcBef>
                <a:spcAft>
                  <a:spcPct val="0"/>
                </a:spcAft>
              </a:pPr>
              <a:r>
                <a:rPr lang="zh-CN" sz="1000" b="0" i="0" u="none" strike="noStrike" cap="none" baseline="0">
                  <a:solidFill>
                    <a:srgbClr val="B2C0EC"/>
                  </a:solidFill>
                  <a:effectLst/>
                  <a:uFillTx/>
                  <a:ea typeface="SimSun"/>
                </a:rPr>
                <a:t>安慰剂</a:t>
              </a:r>
            </a:p>
          </p:txBody>
        </p:sp>
        <p:grpSp>
          <p:nvGrpSpPr>
            <p:cNvPr id="57" name="Group 56">
              <a:extLst>
                <a:ext uri="{FF2B5EF4-FFF2-40B4-BE49-F238E27FC236}">
                  <a16:creationId xmlns:a16="http://schemas.microsoft.com/office/drawing/2014/main" id="{1D5E217C-449E-4653-9AF3-C286949A810A}"/>
                </a:ext>
              </a:extLst>
            </p:cNvPr>
            <p:cNvGrpSpPr/>
            <p:nvPr/>
          </p:nvGrpSpPr>
          <p:grpSpPr>
            <a:xfrm>
              <a:off x="6772571" y="4940160"/>
              <a:ext cx="2143995" cy="1006208"/>
              <a:chOff x="4502594" y="4940160"/>
              <a:chExt cx="2143995" cy="1006208"/>
            </a:xfrm>
          </p:grpSpPr>
          <p:sp>
            <p:nvSpPr>
              <p:cNvPr id="101" name="Line 19">
                <a:extLst>
                  <a:ext uri="{FF2B5EF4-FFF2-40B4-BE49-F238E27FC236}">
                    <a16:creationId xmlns:a16="http://schemas.microsoft.com/office/drawing/2014/main" id="{E3D03FB6-9F8D-4D50-9FB6-0434B98CB5ED}"/>
                  </a:ext>
                </a:extLst>
              </p:cNvPr>
              <p:cNvSpPr>
                <a:spLocks noChangeShapeType="1"/>
              </p:cNvSpPr>
              <p:nvPr/>
            </p:nvSpPr>
            <p:spPr bwMode="auto">
              <a:xfrm flipH="1">
                <a:off x="4623904" y="4940160"/>
                <a:ext cx="0" cy="83275"/>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102" name="TextBox 101">
                <a:extLst>
                  <a:ext uri="{FF2B5EF4-FFF2-40B4-BE49-F238E27FC236}">
                    <a16:creationId xmlns:a16="http://schemas.microsoft.com/office/drawing/2014/main" id="{03E9B6CC-99DC-4887-88BB-CF53693B360B}"/>
                  </a:ext>
                </a:extLst>
              </p:cNvPr>
              <p:cNvSpPr txBox="1"/>
              <p:nvPr/>
            </p:nvSpPr>
            <p:spPr>
              <a:xfrm>
                <a:off x="4503648" y="5011890"/>
                <a:ext cx="240515" cy="926366"/>
              </a:xfrm>
              <a:prstGeom prst="rect">
                <a:avLst/>
              </a:prstGeom>
              <a:noFill/>
            </p:spPr>
            <p:txBody>
              <a:bodyPr wrap="none" lIns="36000" tIns="36000" rIns="36000" bIns="36000" rtlCol="0" anchor="t" anchorCtr="0">
                <a:spAutoFit/>
              </a:bodyPr>
              <a:lstStyle/>
              <a:p>
                <a:pPr algn="ctr"/>
                <a:r>
                  <a:rPr lang="zh-CN" sz="1200" b="0" i="0" u="none" strike="noStrike" cap="none" baseline="0">
                    <a:solidFill>
                      <a:srgbClr val="4D4D4D"/>
                    </a:solidFill>
                    <a:effectLst/>
                    <a:uFillTx/>
                    <a:ea typeface="SimSun"/>
                  </a:rPr>
                  <a:t>24</a:t>
                </a:r>
              </a:p>
              <a:p>
                <a:pPr algn="ctr"/>
                <a:endParaRPr lang="en-GB" sz="1200">
                  <a:solidFill>
                    <a:srgbClr val="000000"/>
                  </a:solidFill>
                  <a:latin typeface="Arial" panose="020B0604020202020204" pitchFamily="34" charset="0"/>
                  <a:cs typeface="Arial" panose="020B0604020202020204" pitchFamily="34" charset="0"/>
                </a:endParaRPr>
              </a:p>
              <a:p>
                <a:pPr algn="ctr"/>
                <a:endParaRPr lang="en-GB" sz="1200">
                  <a:solidFill>
                    <a:srgbClr val="000000"/>
                  </a:solidFill>
                  <a:latin typeface="Arial" panose="020B0604020202020204" pitchFamily="34" charset="0"/>
                  <a:cs typeface="Arial" panose="020B0604020202020204" pitchFamily="34" charset="0"/>
                </a:endParaRPr>
              </a:p>
              <a:p>
                <a:pPr algn="ctr"/>
                <a:r>
                  <a:rPr lang="zh-CN" sz="1000" b="0" i="0" u="none" strike="noStrike" cap="none" baseline="0">
                    <a:solidFill>
                      <a:srgbClr val="B60D27"/>
                    </a:solidFill>
                    <a:effectLst/>
                    <a:uFillTx/>
                    <a:ea typeface="SimSun"/>
                  </a:rPr>
                  <a:t>10</a:t>
                </a:r>
              </a:p>
              <a:p>
                <a:pPr algn="ctr"/>
                <a:r>
                  <a:rPr lang="zh-CN" sz="1000" b="0" i="0" u="none" strike="noStrike" cap="none" baseline="0">
                    <a:solidFill>
                      <a:srgbClr val="B2C0EC"/>
                    </a:solidFill>
                    <a:effectLst/>
                    <a:uFillTx/>
                    <a:ea typeface="SimSun"/>
                  </a:rPr>
                  <a:t>15</a:t>
                </a:r>
              </a:p>
            </p:txBody>
          </p:sp>
          <p:sp>
            <p:nvSpPr>
              <p:cNvPr id="103" name="Line 19">
                <a:extLst>
                  <a:ext uri="{FF2B5EF4-FFF2-40B4-BE49-F238E27FC236}">
                    <a16:creationId xmlns:a16="http://schemas.microsoft.com/office/drawing/2014/main" id="{AA90E662-E8C1-41E0-94B9-F348A432790F}"/>
                  </a:ext>
                </a:extLst>
              </p:cNvPr>
              <p:cNvSpPr>
                <a:spLocks noChangeShapeType="1"/>
              </p:cNvSpPr>
              <p:nvPr/>
            </p:nvSpPr>
            <p:spPr bwMode="auto">
              <a:xfrm flipH="1">
                <a:off x="5101261" y="4940160"/>
                <a:ext cx="0" cy="83275"/>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104" name="Line 21">
                <a:extLst>
                  <a:ext uri="{FF2B5EF4-FFF2-40B4-BE49-F238E27FC236}">
                    <a16:creationId xmlns:a16="http://schemas.microsoft.com/office/drawing/2014/main" id="{024AB6C3-902A-4B40-A78C-D2B669918CD7}"/>
                  </a:ext>
                </a:extLst>
              </p:cNvPr>
              <p:cNvSpPr>
                <a:spLocks noChangeShapeType="1"/>
              </p:cNvSpPr>
              <p:nvPr/>
            </p:nvSpPr>
            <p:spPr bwMode="auto">
              <a:xfrm flipH="1">
                <a:off x="4853193" y="4940160"/>
                <a:ext cx="0" cy="83275"/>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latin typeface="Arial" panose="020B0604020202020204" pitchFamily="34" charset="0"/>
                  <a:cs typeface="Arial" panose="020B0604020202020204" pitchFamily="34" charset="0"/>
                </a:endParaRPr>
              </a:p>
            </p:txBody>
          </p:sp>
          <p:sp>
            <p:nvSpPr>
              <p:cNvPr id="105" name="TextBox 104">
                <a:extLst>
                  <a:ext uri="{FF2B5EF4-FFF2-40B4-BE49-F238E27FC236}">
                    <a16:creationId xmlns:a16="http://schemas.microsoft.com/office/drawing/2014/main" id="{F7BE8F55-CF8A-48DC-B8F1-6E3BCFD8F7DB}"/>
                  </a:ext>
                </a:extLst>
              </p:cNvPr>
              <p:cNvSpPr txBox="1"/>
              <p:nvPr/>
            </p:nvSpPr>
            <p:spPr>
              <a:xfrm>
                <a:off x="4742845" y="5011890"/>
                <a:ext cx="240515" cy="926366"/>
              </a:xfrm>
              <a:prstGeom prst="rect">
                <a:avLst/>
              </a:prstGeom>
              <a:noFill/>
            </p:spPr>
            <p:txBody>
              <a:bodyPr wrap="none" lIns="36000" tIns="36000" rIns="36000" bIns="36000" rtlCol="0" anchor="t" anchorCtr="0">
                <a:spAutoFit/>
              </a:bodyPr>
              <a:lstStyle/>
              <a:p>
                <a:pPr algn="ctr"/>
                <a:r>
                  <a:rPr lang="zh-CN" sz="1200" b="0" i="0" u="none" strike="noStrike" cap="none" baseline="0">
                    <a:solidFill>
                      <a:srgbClr val="4D4D4D"/>
                    </a:solidFill>
                    <a:effectLst/>
                    <a:uFillTx/>
                    <a:ea typeface="SimSun"/>
                  </a:rPr>
                  <a:t>25</a:t>
                </a:r>
              </a:p>
              <a:p>
                <a:pPr algn="ctr"/>
                <a:endParaRPr lang="en-GB" sz="1200">
                  <a:solidFill>
                    <a:srgbClr val="000000"/>
                  </a:solidFill>
                  <a:latin typeface="Arial" panose="020B0604020202020204" pitchFamily="34" charset="0"/>
                  <a:cs typeface="Arial" panose="020B0604020202020204" pitchFamily="34" charset="0"/>
                </a:endParaRPr>
              </a:p>
              <a:p>
                <a:pPr algn="ctr"/>
                <a:endParaRPr lang="en-GB" sz="1200">
                  <a:solidFill>
                    <a:srgbClr val="000000"/>
                  </a:solidFill>
                  <a:latin typeface="Arial" panose="020B0604020202020204" pitchFamily="34" charset="0"/>
                  <a:cs typeface="Arial" panose="020B0604020202020204" pitchFamily="34" charset="0"/>
                </a:endParaRPr>
              </a:p>
              <a:p>
                <a:pPr algn="r"/>
                <a:r>
                  <a:rPr lang="zh-CN" sz="1000" b="0" i="0" u="none" strike="noStrike" cap="none" baseline="0">
                    <a:solidFill>
                      <a:srgbClr val="B60D27"/>
                    </a:solidFill>
                    <a:effectLst/>
                    <a:uFillTx/>
                    <a:ea typeface="SimSun"/>
                  </a:rPr>
                  <a:t>8</a:t>
                </a:r>
              </a:p>
              <a:p>
                <a:pPr algn="r"/>
                <a:r>
                  <a:rPr lang="zh-CN" sz="1000" b="0" i="0" u="none" strike="noStrike" cap="none" baseline="0">
                    <a:solidFill>
                      <a:srgbClr val="B2C0EC"/>
                    </a:solidFill>
                    <a:effectLst/>
                    <a:uFillTx/>
                    <a:ea typeface="SimSun"/>
                  </a:rPr>
                  <a:t>12</a:t>
                </a:r>
              </a:p>
            </p:txBody>
          </p:sp>
          <p:sp>
            <p:nvSpPr>
              <p:cNvPr id="106" name="TextBox 105">
                <a:extLst>
                  <a:ext uri="{FF2B5EF4-FFF2-40B4-BE49-F238E27FC236}">
                    <a16:creationId xmlns:a16="http://schemas.microsoft.com/office/drawing/2014/main" id="{D29267FE-76C0-43AE-90E0-796ECE64285B}"/>
                  </a:ext>
                </a:extLst>
              </p:cNvPr>
              <p:cNvSpPr txBox="1"/>
              <p:nvPr/>
            </p:nvSpPr>
            <p:spPr>
              <a:xfrm>
                <a:off x="4981003" y="5011890"/>
                <a:ext cx="240515" cy="926366"/>
              </a:xfrm>
              <a:prstGeom prst="rect">
                <a:avLst/>
              </a:prstGeom>
              <a:noFill/>
            </p:spPr>
            <p:txBody>
              <a:bodyPr wrap="none" lIns="36000" tIns="36000" rIns="36000" bIns="36000" rtlCol="0" anchor="t" anchorCtr="0">
                <a:spAutoFit/>
              </a:bodyPr>
              <a:lstStyle/>
              <a:p>
                <a:pPr algn="ctr"/>
                <a:r>
                  <a:rPr lang="zh-CN" sz="1200" b="0" i="0" u="none" strike="noStrike" cap="none" baseline="0">
                    <a:solidFill>
                      <a:srgbClr val="4D4D4D"/>
                    </a:solidFill>
                    <a:effectLst/>
                    <a:uFillTx/>
                    <a:ea typeface="SimSun"/>
                  </a:rPr>
                  <a:t>26</a:t>
                </a:r>
              </a:p>
              <a:p>
                <a:pPr algn="ctr"/>
                <a:endParaRPr lang="en-GB" sz="1200">
                  <a:solidFill>
                    <a:srgbClr val="4D4D4D"/>
                  </a:solidFill>
                  <a:latin typeface="Arial" panose="020B0604020202020204" pitchFamily="34" charset="0"/>
                  <a:cs typeface="Arial" panose="020B0604020202020204" pitchFamily="34" charset="0"/>
                </a:endParaRPr>
              </a:p>
              <a:p>
                <a:pPr algn="ctr"/>
                <a:endParaRPr lang="en-GB" sz="1200">
                  <a:solidFill>
                    <a:srgbClr val="4D4D4D"/>
                  </a:solidFill>
                  <a:latin typeface="Arial" panose="020B0604020202020204" pitchFamily="34" charset="0"/>
                  <a:cs typeface="Arial" panose="020B0604020202020204" pitchFamily="34" charset="0"/>
                </a:endParaRPr>
              </a:p>
              <a:p>
                <a:pPr algn="ctr"/>
                <a:r>
                  <a:rPr lang="zh-CN" sz="1000" b="0" i="0" u="none" strike="noStrike" cap="none" baseline="0">
                    <a:solidFill>
                      <a:srgbClr val="B60D27"/>
                    </a:solidFill>
                    <a:effectLst/>
                    <a:uFillTx/>
                    <a:ea typeface="SimSun"/>
                  </a:rPr>
                  <a:t>4</a:t>
                </a:r>
              </a:p>
              <a:p>
                <a:pPr algn="ctr"/>
                <a:r>
                  <a:rPr lang="zh-CN" sz="1000" b="0" i="0" u="none" strike="noStrike" cap="none" baseline="0">
                    <a:solidFill>
                      <a:srgbClr val="B2C0EC"/>
                    </a:solidFill>
                    <a:effectLst/>
                    <a:uFillTx/>
                    <a:ea typeface="SimSun"/>
                  </a:rPr>
                  <a:t>8</a:t>
                </a:r>
              </a:p>
            </p:txBody>
          </p:sp>
          <p:sp>
            <p:nvSpPr>
              <p:cNvPr id="107" name="Line 19">
                <a:extLst>
                  <a:ext uri="{FF2B5EF4-FFF2-40B4-BE49-F238E27FC236}">
                    <a16:creationId xmlns:a16="http://schemas.microsoft.com/office/drawing/2014/main" id="{258A4A6B-0577-45BA-94F6-FEE817FF2336}"/>
                  </a:ext>
                </a:extLst>
              </p:cNvPr>
              <p:cNvSpPr>
                <a:spLocks noChangeShapeType="1"/>
              </p:cNvSpPr>
              <p:nvPr/>
            </p:nvSpPr>
            <p:spPr bwMode="auto">
              <a:xfrm flipH="1">
                <a:off x="5578618" y="4940160"/>
                <a:ext cx="0" cy="83275"/>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108" name="Line 21">
                <a:extLst>
                  <a:ext uri="{FF2B5EF4-FFF2-40B4-BE49-F238E27FC236}">
                    <a16:creationId xmlns:a16="http://schemas.microsoft.com/office/drawing/2014/main" id="{C1F5E76F-4BE4-4A9E-90F4-6433D6AFA9FC}"/>
                  </a:ext>
                </a:extLst>
              </p:cNvPr>
              <p:cNvSpPr>
                <a:spLocks noChangeShapeType="1"/>
              </p:cNvSpPr>
              <p:nvPr/>
            </p:nvSpPr>
            <p:spPr bwMode="auto">
              <a:xfrm flipH="1">
                <a:off x="5330550" y="4940160"/>
                <a:ext cx="0" cy="83275"/>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latin typeface="Arial" panose="020B0604020202020204" pitchFamily="34" charset="0"/>
                  <a:cs typeface="Arial" panose="020B0604020202020204" pitchFamily="34" charset="0"/>
                </a:endParaRPr>
              </a:p>
            </p:txBody>
          </p:sp>
          <p:sp>
            <p:nvSpPr>
              <p:cNvPr id="109" name="TextBox 108">
                <a:extLst>
                  <a:ext uri="{FF2B5EF4-FFF2-40B4-BE49-F238E27FC236}">
                    <a16:creationId xmlns:a16="http://schemas.microsoft.com/office/drawing/2014/main" id="{6E146787-BBD7-44D6-89F3-91463E3D4BA7}"/>
                  </a:ext>
                </a:extLst>
              </p:cNvPr>
              <p:cNvSpPr txBox="1"/>
              <p:nvPr/>
            </p:nvSpPr>
            <p:spPr>
              <a:xfrm>
                <a:off x="5220203" y="5011890"/>
                <a:ext cx="240515" cy="926366"/>
              </a:xfrm>
              <a:prstGeom prst="rect">
                <a:avLst/>
              </a:prstGeom>
              <a:noFill/>
            </p:spPr>
            <p:txBody>
              <a:bodyPr wrap="none" lIns="36000" tIns="36000" rIns="36000" bIns="36000" rtlCol="0" anchor="t" anchorCtr="0">
                <a:spAutoFit/>
              </a:bodyPr>
              <a:lstStyle/>
              <a:p>
                <a:pPr algn="ctr"/>
                <a:r>
                  <a:rPr lang="zh-CN" sz="1200" b="0" i="0" u="none" strike="noStrike" cap="none" baseline="0">
                    <a:solidFill>
                      <a:srgbClr val="4D4D4D"/>
                    </a:solidFill>
                    <a:effectLst/>
                    <a:uFillTx/>
                    <a:ea typeface="SimSun"/>
                  </a:rPr>
                  <a:t>27</a:t>
                </a:r>
              </a:p>
              <a:p>
                <a:pPr algn="ctr"/>
                <a:endParaRPr lang="en-GB" sz="1200">
                  <a:solidFill>
                    <a:srgbClr val="4D4D4D"/>
                  </a:solidFill>
                  <a:latin typeface="Arial" panose="020B0604020202020204" pitchFamily="34" charset="0"/>
                  <a:cs typeface="Arial" panose="020B0604020202020204" pitchFamily="34" charset="0"/>
                </a:endParaRPr>
              </a:p>
              <a:p>
                <a:pPr algn="ctr"/>
                <a:endParaRPr lang="en-GB" sz="1200">
                  <a:solidFill>
                    <a:srgbClr val="4D4D4D"/>
                  </a:solidFill>
                  <a:latin typeface="Arial" panose="020B0604020202020204" pitchFamily="34" charset="0"/>
                  <a:cs typeface="Arial" panose="020B0604020202020204" pitchFamily="34" charset="0"/>
                </a:endParaRPr>
              </a:p>
              <a:p>
                <a:pPr algn="ctr"/>
                <a:r>
                  <a:rPr lang="zh-CN" sz="1000" b="0" i="0" u="none" strike="noStrike" cap="none" baseline="0">
                    <a:solidFill>
                      <a:srgbClr val="B60D27"/>
                    </a:solidFill>
                    <a:effectLst/>
                    <a:uFillTx/>
                    <a:ea typeface="SimSun"/>
                  </a:rPr>
                  <a:t>2</a:t>
                </a:r>
              </a:p>
              <a:p>
                <a:pPr algn="ctr"/>
                <a:r>
                  <a:rPr lang="zh-CN" sz="1000" b="0" i="0" u="none" strike="noStrike" cap="none" baseline="0">
                    <a:solidFill>
                      <a:srgbClr val="B2C0EC"/>
                    </a:solidFill>
                    <a:effectLst/>
                    <a:uFillTx/>
                    <a:ea typeface="SimSun"/>
                  </a:rPr>
                  <a:t>6</a:t>
                </a:r>
              </a:p>
            </p:txBody>
          </p:sp>
          <p:sp>
            <p:nvSpPr>
              <p:cNvPr id="110" name="TextBox 109">
                <a:extLst>
                  <a:ext uri="{FF2B5EF4-FFF2-40B4-BE49-F238E27FC236}">
                    <a16:creationId xmlns:a16="http://schemas.microsoft.com/office/drawing/2014/main" id="{1AC460B5-0725-4CC8-B1A7-D14B9F13E8E7}"/>
                  </a:ext>
                </a:extLst>
              </p:cNvPr>
              <p:cNvSpPr txBox="1"/>
              <p:nvPr/>
            </p:nvSpPr>
            <p:spPr>
              <a:xfrm>
                <a:off x="5458360" y="5011890"/>
                <a:ext cx="240515" cy="926366"/>
              </a:xfrm>
              <a:prstGeom prst="rect">
                <a:avLst/>
              </a:prstGeom>
              <a:noFill/>
            </p:spPr>
            <p:txBody>
              <a:bodyPr wrap="none" lIns="36000" tIns="36000" rIns="36000" bIns="36000" rtlCol="0" anchor="t" anchorCtr="0">
                <a:spAutoFit/>
              </a:bodyPr>
              <a:lstStyle/>
              <a:p>
                <a:pPr algn="ctr"/>
                <a:r>
                  <a:rPr lang="zh-CN" sz="1200" b="0" i="0" u="none" strike="noStrike" cap="none" baseline="0">
                    <a:solidFill>
                      <a:srgbClr val="4D4D4D"/>
                    </a:solidFill>
                    <a:effectLst/>
                    <a:uFillTx/>
                    <a:ea typeface="SimSun"/>
                  </a:rPr>
                  <a:t>28</a:t>
                </a:r>
              </a:p>
              <a:p>
                <a:pPr algn="ctr"/>
                <a:endParaRPr lang="en-GB" sz="1200">
                  <a:solidFill>
                    <a:srgbClr val="4D4D4D"/>
                  </a:solidFill>
                  <a:latin typeface="Arial" panose="020B0604020202020204" pitchFamily="34" charset="0"/>
                  <a:cs typeface="Arial" panose="020B0604020202020204" pitchFamily="34" charset="0"/>
                </a:endParaRPr>
              </a:p>
              <a:p>
                <a:pPr algn="ctr"/>
                <a:endParaRPr lang="en-GB" sz="1200">
                  <a:solidFill>
                    <a:srgbClr val="4D4D4D"/>
                  </a:solidFill>
                  <a:latin typeface="Arial" panose="020B0604020202020204" pitchFamily="34" charset="0"/>
                  <a:cs typeface="Arial" panose="020B0604020202020204" pitchFamily="34" charset="0"/>
                </a:endParaRPr>
              </a:p>
              <a:p>
                <a:pPr algn="ctr"/>
                <a:r>
                  <a:rPr lang="zh-CN" sz="1000" b="0" i="0" u="none" strike="noStrike" cap="none" baseline="0">
                    <a:solidFill>
                      <a:srgbClr val="B60D27"/>
                    </a:solidFill>
                    <a:effectLst/>
                    <a:uFillTx/>
                    <a:ea typeface="SimSun"/>
                  </a:rPr>
                  <a:t>2</a:t>
                </a:r>
              </a:p>
              <a:p>
                <a:pPr algn="ctr"/>
                <a:r>
                  <a:rPr lang="zh-CN" sz="1000" b="0" i="0" u="none" strike="noStrike" cap="none" baseline="0">
                    <a:solidFill>
                      <a:srgbClr val="B2C0EC"/>
                    </a:solidFill>
                    <a:effectLst/>
                    <a:uFillTx/>
                    <a:ea typeface="SimSun"/>
                  </a:rPr>
                  <a:t>4</a:t>
                </a:r>
              </a:p>
            </p:txBody>
          </p:sp>
          <p:sp>
            <p:nvSpPr>
              <p:cNvPr id="111" name="Line 19">
                <a:extLst>
                  <a:ext uri="{FF2B5EF4-FFF2-40B4-BE49-F238E27FC236}">
                    <a16:creationId xmlns:a16="http://schemas.microsoft.com/office/drawing/2014/main" id="{0C2D6C15-F13F-492C-96DE-1BD31C2CD27A}"/>
                  </a:ext>
                </a:extLst>
              </p:cNvPr>
              <p:cNvSpPr>
                <a:spLocks noChangeShapeType="1"/>
              </p:cNvSpPr>
              <p:nvPr/>
            </p:nvSpPr>
            <p:spPr bwMode="auto">
              <a:xfrm flipH="1">
                <a:off x="6051213" y="4940160"/>
                <a:ext cx="0" cy="83275"/>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112" name="Line 21">
                <a:extLst>
                  <a:ext uri="{FF2B5EF4-FFF2-40B4-BE49-F238E27FC236}">
                    <a16:creationId xmlns:a16="http://schemas.microsoft.com/office/drawing/2014/main" id="{E8367CD9-7B4C-4EBC-A117-216D98A0AE7A}"/>
                  </a:ext>
                </a:extLst>
              </p:cNvPr>
              <p:cNvSpPr>
                <a:spLocks noChangeShapeType="1"/>
              </p:cNvSpPr>
              <p:nvPr/>
            </p:nvSpPr>
            <p:spPr bwMode="auto">
              <a:xfrm flipH="1">
                <a:off x="5807908" y="4940160"/>
                <a:ext cx="0" cy="83275"/>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latin typeface="Arial" panose="020B0604020202020204" pitchFamily="34" charset="0"/>
                  <a:cs typeface="Arial" panose="020B0604020202020204" pitchFamily="34" charset="0"/>
                </a:endParaRPr>
              </a:p>
            </p:txBody>
          </p:sp>
          <p:sp>
            <p:nvSpPr>
              <p:cNvPr id="113" name="TextBox 112">
                <a:extLst>
                  <a:ext uri="{FF2B5EF4-FFF2-40B4-BE49-F238E27FC236}">
                    <a16:creationId xmlns:a16="http://schemas.microsoft.com/office/drawing/2014/main" id="{F86D4A65-F27A-4E64-98A0-7E72C807B8E0}"/>
                  </a:ext>
                </a:extLst>
              </p:cNvPr>
              <p:cNvSpPr txBox="1"/>
              <p:nvPr/>
            </p:nvSpPr>
            <p:spPr>
              <a:xfrm>
                <a:off x="5697559" y="5011890"/>
                <a:ext cx="240515" cy="926366"/>
              </a:xfrm>
              <a:prstGeom prst="rect">
                <a:avLst/>
              </a:prstGeom>
              <a:noFill/>
            </p:spPr>
            <p:txBody>
              <a:bodyPr wrap="none" lIns="36000" tIns="36000" rIns="36000" bIns="36000" rtlCol="0" anchor="t" anchorCtr="0">
                <a:spAutoFit/>
              </a:bodyPr>
              <a:lstStyle/>
              <a:p>
                <a:pPr algn="ctr"/>
                <a:r>
                  <a:rPr lang="zh-CN" sz="1200" b="0" i="0" u="none" strike="noStrike" cap="none" baseline="0">
                    <a:solidFill>
                      <a:srgbClr val="4D4D4D"/>
                    </a:solidFill>
                    <a:effectLst/>
                    <a:uFillTx/>
                    <a:ea typeface="SimSun"/>
                  </a:rPr>
                  <a:t>29</a:t>
                </a:r>
              </a:p>
              <a:p>
                <a:pPr algn="ctr"/>
                <a:endParaRPr lang="en-GB" sz="1200">
                  <a:solidFill>
                    <a:srgbClr val="4D4D4D"/>
                  </a:solidFill>
                  <a:latin typeface="Arial" panose="020B0604020202020204" pitchFamily="34" charset="0"/>
                  <a:cs typeface="Arial" panose="020B0604020202020204" pitchFamily="34" charset="0"/>
                </a:endParaRPr>
              </a:p>
              <a:p>
                <a:pPr algn="ctr"/>
                <a:endParaRPr lang="en-GB" sz="1200">
                  <a:solidFill>
                    <a:srgbClr val="4D4D4D"/>
                  </a:solidFill>
                  <a:latin typeface="Arial" panose="020B0604020202020204" pitchFamily="34" charset="0"/>
                  <a:cs typeface="Arial" panose="020B0604020202020204" pitchFamily="34" charset="0"/>
                </a:endParaRPr>
              </a:p>
              <a:p>
                <a:pPr algn="ctr"/>
                <a:r>
                  <a:rPr lang="zh-CN" sz="1000" b="0" i="0" u="none" strike="noStrike" cap="none" baseline="0">
                    <a:solidFill>
                      <a:srgbClr val="B60D27"/>
                    </a:solidFill>
                    <a:effectLst/>
                    <a:uFillTx/>
                    <a:ea typeface="SimSun"/>
                  </a:rPr>
                  <a:t>1</a:t>
                </a:r>
              </a:p>
              <a:p>
                <a:pPr algn="ctr"/>
                <a:r>
                  <a:rPr lang="zh-CN" sz="1000" b="0" i="0" u="none" strike="noStrike" cap="none" baseline="0">
                    <a:solidFill>
                      <a:srgbClr val="B2C0EC"/>
                    </a:solidFill>
                    <a:effectLst/>
                    <a:uFillTx/>
                    <a:ea typeface="SimSun"/>
                  </a:rPr>
                  <a:t>1</a:t>
                </a:r>
              </a:p>
            </p:txBody>
          </p:sp>
          <p:sp>
            <p:nvSpPr>
              <p:cNvPr id="114" name="TextBox 113">
                <a:extLst>
                  <a:ext uri="{FF2B5EF4-FFF2-40B4-BE49-F238E27FC236}">
                    <a16:creationId xmlns:a16="http://schemas.microsoft.com/office/drawing/2014/main" id="{1EFA0062-4558-44A7-A350-170C35CBE1CA}"/>
                  </a:ext>
                </a:extLst>
              </p:cNvPr>
              <p:cNvSpPr txBox="1"/>
              <p:nvPr/>
            </p:nvSpPr>
            <p:spPr>
              <a:xfrm>
                <a:off x="5930955" y="5011890"/>
                <a:ext cx="240515" cy="926366"/>
              </a:xfrm>
              <a:prstGeom prst="rect">
                <a:avLst/>
              </a:prstGeom>
              <a:noFill/>
            </p:spPr>
            <p:txBody>
              <a:bodyPr wrap="none" lIns="36000" tIns="36000" rIns="36000" bIns="36000" rtlCol="0" anchor="t" anchorCtr="0">
                <a:spAutoFit/>
              </a:bodyPr>
              <a:lstStyle/>
              <a:p>
                <a:pPr algn="ctr"/>
                <a:r>
                  <a:rPr lang="zh-CN" sz="1200" b="0" i="0" u="none" strike="noStrike" cap="none" baseline="0">
                    <a:solidFill>
                      <a:srgbClr val="4D4D4D"/>
                    </a:solidFill>
                    <a:effectLst/>
                    <a:uFillTx/>
                    <a:ea typeface="SimSun"/>
                  </a:rPr>
                  <a:t>30</a:t>
                </a:r>
              </a:p>
              <a:p>
                <a:pPr algn="ctr"/>
                <a:endParaRPr lang="en-GB" sz="1200">
                  <a:solidFill>
                    <a:srgbClr val="4D4D4D"/>
                  </a:solidFill>
                  <a:latin typeface="Arial" panose="020B0604020202020204" pitchFamily="34" charset="0"/>
                  <a:cs typeface="Arial" panose="020B0604020202020204" pitchFamily="34" charset="0"/>
                </a:endParaRPr>
              </a:p>
              <a:p>
                <a:pPr algn="ctr"/>
                <a:endParaRPr lang="en-GB" sz="1200">
                  <a:solidFill>
                    <a:srgbClr val="4D4D4D"/>
                  </a:solidFill>
                  <a:latin typeface="Arial" panose="020B0604020202020204" pitchFamily="34" charset="0"/>
                  <a:cs typeface="Arial" panose="020B0604020202020204" pitchFamily="34" charset="0"/>
                </a:endParaRPr>
              </a:p>
              <a:p>
                <a:pPr algn="ctr"/>
                <a:r>
                  <a:rPr lang="zh-CN" sz="1000" b="0" i="0" u="none" strike="noStrike" cap="none" baseline="0">
                    <a:solidFill>
                      <a:srgbClr val="B60D27"/>
                    </a:solidFill>
                    <a:effectLst/>
                    <a:uFillTx/>
                    <a:ea typeface="SimSun"/>
                  </a:rPr>
                  <a:t>0</a:t>
                </a:r>
              </a:p>
              <a:p>
                <a:pPr algn="ctr"/>
                <a:r>
                  <a:rPr lang="zh-CN" sz="1000" b="0" i="0" u="none" strike="noStrike" cap="none" baseline="0">
                    <a:solidFill>
                      <a:srgbClr val="B2C0EC"/>
                    </a:solidFill>
                    <a:effectLst/>
                    <a:uFillTx/>
                    <a:ea typeface="SimSun"/>
                  </a:rPr>
                  <a:t>1</a:t>
                </a:r>
              </a:p>
            </p:txBody>
          </p:sp>
          <p:sp>
            <p:nvSpPr>
              <p:cNvPr id="115" name="Line 19">
                <a:extLst>
                  <a:ext uri="{FF2B5EF4-FFF2-40B4-BE49-F238E27FC236}">
                    <a16:creationId xmlns:a16="http://schemas.microsoft.com/office/drawing/2014/main" id="{5C70F302-03A5-4188-A1A3-FD4CC294EB06}"/>
                  </a:ext>
                </a:extLst>
              </p:cNvPr>
              <p:cNvSpPr>
                <a:spLocks noChangeShapeType="1"/>
              </p:cNvSpPr>
              <p:nvPr/>
            </p:nvSpPr>
            <p:spPr bwMode="auto">
              <a:xfrm flipH="1">
                <a:off x="6508611" y="4940160"/>
                <a:ext cx="0" cy="83275"/>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116" name="Line 21">
                <a:extLst>
                  <a:ext uri="{FF2B5EF4-FFF2-40B4-BE49-F238E27FC236}">
                    <a16:creationId xmlns:a16="http://schemas.microsoft.com/office/drawing/2014/main" id="{89B85832-353E-445D-B73A-E8931541015A}"/>
                  </a:ext>
                </a:extLst>
              </p:cNvPr>
              <p:cNvSpPr>
                <a:spLocks noChangeShapeType="1"/>
              </p:cNvSpPr>
              <p:nvPr/>
            </p:nvSpPr>
            <p:spPr bwMode="auto">
              <a:xfrm flipH="1">
                <a:off x="6281973" y="4940160"/>
                <a:ext cx="0" cy="83275"/>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latin typeface="Arial" panose="020B0604020202020204" pitchFamily="34" charset="0"/>
                  <a:cs typeface="Arial" panose="020B0604020202020204" pitchFamily="34" charset="0"/>
                </a:endParaRPr>
              </a:p>
            </p:txBody>
          </p:sp>
          <p:sp>
            <p:nvSpPr>
              <p:cNvPr id="117" name="TextBox 116">
                <a:extLst>
                  <a:ext uri="{FF2B5EF4-FFF2-40B4-BE49-F238E27FC236}">
                    <a16:creationId xmlns:a16="http://schemas.microsoft.com/office/drawing/2014/main" id="{D849EA99-D294-40BC-A468-7E85C2808C23}"/>
                  </a:ext>
                </a:extLst>
              </p:cNvPr>
              <p:cNvSpPr txBox="1"/>
              <p:nvPr/>
            </p:nvSpPr>
            <p:spPr>
              <a:xfrm>
                <a:off x="6171628" y="5011890"/>
                <a:ext cx="240515" cy="926366"/>
              </a:xfrm>
              <a:prstGeom prst="rect">
                <a:avLst/>
              </a:prstGeom>
              <a:noFill/>
            </p:spPr>
            <p:txBody>
              <a:bodyPr wrap="none" lIns="36000" tIns="36000" rIns="36000" bIns="36000" rtlCol="0" anchor="t" anchorCtr="0">
                <a:spAutoFit/>
              </a:bodyPr>
              <a:lstStyle/>
              <a:p>
                <a:pPr algn="ctr"/>
                <a:r>
                  <a:rPr lang="zh-CN" sz="1200" b="0" i="0" u="none" strike="noStrike" cap="none" baseline="0">
                    <a:solidFill>
                      <a:srgbClr val="4D4D4D"/>
                    </a:solidFill>
                    <a:effectLst/>
                    <a:uFillTx/>
                    <a:ea typeface="SimSun"/>
                  </a:rPr>
                  <a:t>31</a:t>
                </a:r>
              </a:p>
              <a:p>
                <a:pPr algn="ctr"/>
                <a:endParaRPr lang="en-GB" sz="1200">
                  <a:solidFill>
                    <a:srgbClr val="4D4D4D"/>
                  </a:solidFill>
                  <a:latin typeface="Arial" panose="020B0604020202020204" pitchFamily="34" charset="0"/>
                  <a:cs typeface="Arial" panose="020B0604020202020204" pitchFamily="34" charset="0"/>
                </a:endParaRPr>
              </a:p>
              <a:p>
                <a:pPr algn="ctr"/>
                <a:endParaRPr lang="en-GB" sz="1200">
                  <a:solidFill>
                    <a:srgbClr val="4D4D4D"/>
                  </a:solidFill>
                  <a:latin typeface="Arial" panose="020B0604020202020204" pitchFamily="34" charset="0"/>
                  <a:cs typeface="Arial" panose="020B0604020202020204" pitchFamily="34" charset="0"/>
                </a:endParaRPr>
              </a:p>
              <a:p>
                <a:pPr algn="ctr"/>
                <a:endParaRPr lang="en-GB" sz="1000">
                  <a:solidFill>
                    <a:srgbClr val="4D4D4D"/>
                  </a:solidFill>
                  <a:latin typeface="Arial" panose="020B0604020202020204" pitchFamily="34" charset="0"/>
                  <a:cs typeface="Arial" panose="020B0604020202020204" pitchFamily="34" charset="0"/>
                </a:endParaRPr>
              </a:p>
              <a:p>
                <a:pPr algn="ctr"/>
                <a:r>
                  <a:rPr lang="zh-CN" sz="1000" b="0" i="0" u="none" strike="noStrike" cap="none" baseline="0">
                    <a:solidFill>
                      <a:srgbClr val="B2C0EC"/>
                    </a:solidFill>
                    <a:effectLst/>
                    <a:uFillTx/>
                    <a:ea typeface="SimSun"/>
                  </a:rPr>
                  <a:t>1</a:t>
                </a:r>
              </a:p>
            </p:txBody>
          </p:sp>
          <p:sp>
            <p:nvSpPr>
              <p:cNvPr id="118" name="TextBox 117">
                <a:extLst>
                  <a:ext uri="{FF2B5EF4-FFF2-40B4-BE49-F238E27FC236}">
                    <a16:creationId xmlns:a16="http://schemas.microsoft.com/office/drawing/2014/main" id="{F223D63A-8414-4DFC-A3D3-A750E21D14CD}"/>
                  </a:ext>
                </a:extLst>
              </p:cNvPr>
              <p:cNvSpPr txBox="1"/>
              <p:nvPr/>
            </p:nvSpPr>
            <p:spPr>
              <a:xfrm>
                <a:off x="6405023" y="5011890"/>
                <a:ext cx="240515" cy="926366"/>
              </a:xfrm>
              <a:prstGeom prst="rect">
                <a:avLst/>
              </a:prstGeom>
              <a:noFill/>
            </p:spPr>
            <p:txBody>
              <a:bodyPr wrap="none" lIns="36000" tIns="36000" rIns="36000" bIns="36000" rtlCol="0" anchor="t" anchorCtr="0">
                <a:spAutoFit/>
              </a:bodyPr>
              <a:lstStyle/>
              <a:p>
                <a:pPr algn="ctr"/>
                <a:r>
                  <a:rPr lang="zh-CN" sz="1200" b="0" i="0" u="none" strike="noStrike" cap="none" baseline="0">
                    <a:solidFill>
                      <a:srgbClr val="4D4D4D"/>
                    </a:solidFill>
                    <a:effectLst/>
                    <a:uFillTx/>
                    <a:ea typeface="SimSun"/>
                  </a:rPr>
                  <a:t>32</a:t>
                </a:r>
              </a:p>
              <a:p>
                <a:pPr algn="ctr"/>
                <a:endParaRPr lang="en-GB" sz="1200">
                  <a:solidFill>
                    <a:srgbClr val="4D4D4D"/>
                  </a:solidFill>
                  <a:latin typeface="Arial" panose="020B0604020202020204" pitchFamily="34" charset="0"/>
                  <a:cs typeface="Arial" panose="020B0604020202020204" pitchFamily="34" charset="0"/>
                </a:endParaRPr>
              </a:p>
              <a:p>
                <a:pPr algn="ctr"/>
                <a:endParaRPr lang="en-GB" sz="1200">
                  <a:solidFill>
                    <a:srgbClr val="4D4D4D"/>
                  </a:solidFill>
                  <a:latin typeface="Arial" panose="020B0604020202020204" pitchFamily="34" charset="0"/>
                  <a:cs typeface="Arial" panose="020B0604020202020204" pitchFamily="34" charset="0"/>
                </a:endParaRPr>
              </a:p>
              <a:p>
                <a:pPr algn="ctr"/>
                <a:endParaRPr lang="en-GB" sz="1000">
                  <a:solidFill>
                    <a:srgbClr val="4D4D4D"/>
                  </a:solidFill>
                  <a:latin typeface="Arial" panose="020B0604020202020204" pitchFamily="34" charset="0"/>
                  <a:cs typeface="Arial" panose="020B0604020202020204" pitchFamily="34" charset="0"/>
                </a:endParaRPr>
              </a:p>
              <a:p>
                <a:pPr algn="ctr"/>
                <a:r>
                  <a:rPr lang="zh-CN" sz="1000" b="0" i="0" u="none" strike="noStrike" cap="none" baseline="0">
                    <a:solidFill>
                      <a:srgbClr val="B2C0EC"/>
                    </a:solidFill>
                    <a:effectLst/>
                    <a:uFillTx/>
                    <a:ea typeface="SimSun"/>
                  </a:rPr>
                  <a:t>0</a:t>
                </a:r>
              </a:p>
            </p:txBody>
          </p:sp>
        </p:grpSp>
        <p:sp>
          <p:nvSpPr>
            <p:cNvPr id="58" name="Rectangle 57">
              <a:extLst>
                <a:ext uri="{FF2B5EF4-FFF2-40B4-BE49-F238E27FC236}">
                  <a16:creationId xmlns:a16="http://schemas.microsoft.com/office/drawing/2014/main" id="{087AC200-6452-49CE-AA26-6AF755DD745D}"/>
                </a:ext>
              </a:extLst>
            </p:cNvPr>
            <p:cNvSpPr/>
            <p:nvPr/>
          </p:nvSpPr>
          <p:spPr>
            <a:xfrm>
              <a:off x="1382247" y="4480252"/>
              <a:ext cx="3583711" cy="457657"/>
            </a:xfrm>
            <a:prstGeom prst="rect">
              <a:avLst/>
            </a:prstGeom>
          </p:spPr>
          <p:txBody>
            <a:bodyPr wrap="none">
              <a:spAutoFit/>
            </a:bodyPr>
            <a:lstStyle/>
            <a:p>
              <a:r>
                <a:rPr lang="zh-CN" sz="1200" b="0" i="0" u="none" strike="noStrike" cap="none" baseline="0">
                  <a:solidFill>
                    <a:srgbClr val="B60D27"/>
                  </a:solidFill>
                  <a:effectLst/>
                  <a:uFillTx/>
                  <a:ea typeface="SimSun"/>
                </a:rPr>
                <a:t>依布鲁替尼 + 纳米白蛋白结合型紫杉醇 + 吉西他滨</a:t>
              </a:r>
            </a:p>
            <a:p>
              <a:r>
                <a:rPr lang="zh-CN" sz="1200" b="0" i="0" u="none" strike="noStrike" cap="none" baseline="0">
                  <a:solidFill>
                    <a:srgbClr val="B2C0EC"/>
                  </a:solidFill>
                  <a:effectLst/>
                  <a:uFillTx/>
                  <a:ea typeface="SimSun"/>
                </a:rPr>
                <a:t>安慰剂 +纳米白蛋白结合型紫杉醇 + 吉西他滨</a:t>
              </a:r>
            </a:p>
          </p:txBody>
        </p:sp>
        <p:grpSp>
          <p:nvGrpSpPr>
            <p:cNvPr id="59" name="Group 58">
              <a:extLst>
                <a:ext uri="{FF2B5EF4-FFF2-40B4-BE49-F238E27FC236}">
                  <a16:creationId xmlns:a16="http://schemas.microsoft.com/office/drawing/2014/main" id="{62A7F93B-5166-44A7-8B29-08F59E8DEBFD}"/>
                </a:ext>
              </a:extLst>
            </p:cNvPr>
            <p:cNvGrpSpPr/>
            <p:nvPr/>
          </p:nvGrpSpPr>
          <p:grpSpPr>
            <a:xfrm>
              <a:off x="1122741" y="1902316"/>
              <a:ext cx="7198449" cy="2901023"/>
              <a:chOff x="1002673" y="1847646"/>
              <a:chExt cx="7139841" cy="2916185"/>
            </a:xfrm>
          </p:grpSpPr>
          <p:sp>
            <p:nvSpPr>
              <p:cNvPr id="83" name="Graphic 5">
                <a:extLst>
                  <a:ext uri="{FF2B5EF4-FFF2-40B4-BE49-F238E27FC236}">
                    <a16:creationId xmlns:a16="http://schemas.microsoft.com/office/drawing/2014/main" id="{82A9C083-F67B-4ACF-BF9B-C945746A9293}"/>
                  </a:ext>
                </a:extLst>
              </p:cNvPr>
              <p:cNvSpPr/>
              <p:nvPr/>
            </p:nvSpPr>
            <p:spPr>
              <a:xfrm>
                <a:off x="1002673" y="1896554"/>
                <a:ext cx="7139841" cy="2813277"/>
              </a:xfrm>
              <a:custGeom>
                <a:avLst/>
                <a:gdLst>
                  <a:gd name="connsiteX0" fmla="*/ 9151032 w 9151889"/>
                  <a:gd name="connsiteY0" fmla="*/ 3667424 h 3668645"/>
                  <a:gd name="connsiteX1" fmla="*/ 8163101 w 9151889"/>
                  <a:gd name="connsiteY1" fmla="*/ 3667424 h 3668645"/>
                  <a:gd name="connsiteX2" fmla="*/ 8163101 w 9151889"/>
                  <a:gd name="connsiteY2" fmla="*/ 3582406 h 3668645"/>
                  <a:gd name="connsiteX3" fmla="*/ 7943771 w 9151889"/>
                  <a:gd name="connsiteY3" fmla="*/ 3582406 h 3668645"/>
                  <a:gd name="connsiteX4" fmla="*/ 7943771 w 9151889"/>
                  <a:gd name="connsiteY4" fmla="*/ 3553499 h 3668645"/>
                  <a:gd name="connsiteX5" fmla="*/ 7940379 w 9151889"/>
                  <a:gd name="connsiteY5" fmla="*/ 3553499 h 3668645"/>
                  <a:gd name="connsiteX6" fmla="*/ 7940379 w 9151889"/>
                  <a:gd name="connsiteY6" fmla="*/ 3521199 h 3668645"/>
                  <a:gd name="connsiteX7" fmla="*/ 7721025 w 9151889"/>
                  <a:gd name="connsiteY7" fmla="*/ 3521199 h 3668645"/>
                  <a:gd name="connsiteX8" fmla="*/ 7721025 w 9151889"/>
                  <a:gd name="connsiteY8" fmla="*/ 3499092 h 3668645"/>
                  <a:gd name="connsiteX9" fmla="*/ 7693822 w 9151889"/>
                  <a:gd name="connsiteY9" fmla="*/ 3499092 h 3668645"/>
                  <a:gd name="connsiteX10" fmla="*/ 7693822 w 9151889"/>
                  <a:gd name="connsiteY10" fmla="*/ 3461688 h 3668645"/>
                  <a:gd name="connsiteX11" fmla="*/ 7336748 w 9151889"/>
                  <a:gd name="connsiteY11" fmla="*/ 3461688 h 3668645"/>
                  <a:gd name="connsiteX12" fmla="*/ 7336748 w 9151889"/>
                  <a:gd name="connsiteY12" fmla="*/ 3427676 h 3668645"/>
                  <a:gd name="connsiteX13" fmla="*/ 6962680 w 9151889"/>
                  <a:gd name="connsiteY13" fmla="*/ 3427676 h 3668645"/>
                  <a:gd name="connsiteX14" fmla="*/ 6962680 w 9151889"/>
                  <a:gd name="connsiteY14" fmla="*/ 3398769 h 3668645"/>
                  <a:gd name="connsiteX15" fmla="*/ 6818152 w 9151889"/>
                  <a:gd name="connsiteY15" fmla="*/ 3398769 h 3668645"/>
                  <a:gd name="connsiteX16" fmla="*/ 6818152 w 9151889"/>
                  <a:gd name="connsiteY16" fmla="*/ 3376670 h 3668645"/>
                  <a:gd name="connsiteX17" fmla="*/ 6529094 w 9151889"/>
                  <a:gd name="connsiteY17" fmla="*/ 3376670 h 3668645"/>
                  <a:gd name="connsiteX18" fmla="*/ 6529094 w 9151889"/>
                  <a:gd name="connsiteY18" fmla="*/ 3351163 h 3668645"/>
                  <a:gd name="connsiteX19" fmla="*/ 6447476 w 9151889"/>
                  <a:gd name="connsiteY19" fmla="*/ 3351163 h 3668645"/>
                  <a:gd name="connsiteX20" fmla="*/ 6447476 w 9151889"/>
                  <a:gd name="connsiteY20" fmla="*/ 3335857 h 3668645"/>
                  <a:gd name="connsiteX21" fmla="*/ 6331855 w 9151889"/>
                  <a:gd name="connsiteY21" fmla="*/ 3335857 h 3668645"/>
                  <a:gd name="connsiteX22" fmla="*/ 6331855 w 9151889"/>
                  <a:gd name="connsiteY22" fmla="*/ 3320560 h 3668645"/>
                  <a:gd name="connsiteX23" fmla="*/ 6136313 w 9151889"/>
                  <a:gd name="connsiteY23" fmla="*/ 3320560 h 3668645"/>
                  <a:gd name="connsiteX24" fmla="*/ 6136313 w 9151889"/>
                  <a:gd name="connsiteY24" fmla="*/ 3295053 h 3668645"/>
                  <a:gd name="connsiteX25" fmla="*/ 6007089 w 9151889"/>
                  <a:gd name="connsiteY25" fmla="*/ 3295053 h 3668645"/>
                  <a:gd name="connsiteX26" fmla="*/ 6007089 w 9151889"/>
                  <a:gd name="connsiteY26" fmla="*/ 3272946 h 3668645"/>
                  <a:gd name="connsiteX27" fmla="*/ 5847255 w 9151889"/>
                  <a:gd name="connsiteY27" fmla="*/ 3272946 h 3668645"/>
                  <a:gd name="connsiteX28" fmla="*/ 5847255 w 9151889"/>
                  <a:gd name="connsiteY28" fmla="*/ 3254240 h 3668645"/>
                  <a:gd name="connsiteX29" fmla="*/ 5733337 w 9151889"/>
                  <a:gd name="connsiteY29" fmla="*/ 3254240 h 3668645"/>
                  <a:gd name="connsiteX30" fmla="*/ 5733337 w 9151889"/>
                  <a:gd name="connsiteY30" fmla="*/ 3228741 h 3668645"/>
                  <a:gd name="connsiteX31" fmla="*/ 5597306 w 9151889"/>
                  <a:gd name="connsiteY31" fmla="*/ 3228741 h 3668645"/>
                  <a:gd name="connsiteX32" fmla="*/ 5597306 w 9151889"/>
                  <a:gd name="connsiteY32" fmla="*/ 3213435 h 3668645"/>
                  <a:gd name="connsiteX33" fmla="*/ 5539499 w 9151889"/>
                  <a:gd name="connsiteY33" fmla="*/ 3213435 h 3668645"/>
                  <a:gd name="connsiteX34" fmla="*/ 5539499 w 9151889"/>
                  <a:gd name="connsiteY34" fmla="*/ 3194729 h 3668645"/>
                  <a:gd name="connsiteX35" fmla="*/ 5515688 w 9151889"/>
                  <a:gd name="connsiteY35" fmla="*/ 3194729 h 3668645"/>
                  <a:gd name="connsiteX36" fmla="*/ 5515688 w 9151889"/>
                  <a:gd name="connsiteY36" fmla="*/ 3170926 h 3668645"/>
                  <a:gd name="connsiteX37" fmla="*/ 5415372 w 9151889"/>
                  <a:gd name="connsiteY37" fmla="*/ 3170926 h 3668645"/>
                  <a:gd name="connsiteX38" fmla="*/ 5415372 w 9151889"/>
                  <a:gd name="connsiteY38" fmla="*/ 3157325 h 3668645"/>
                  <a:gd name="connsiteX39" fmla="*/ 5335459 w 9151889"/>
                  <a:gd name="connsiteY39" fmla="*/ 3157325 h 3668645"/>
                  <a:gd name="connsiteX40" fmla="*/ 5335459 w 9151889"/>
                  <a:gd name="connsiteY40" fmla="*/ 3145419 h 3668645"/>
                  <a:gd name="connsiteX41" fmla="*/ 5243640 w 9151889"/>
                  <a:gd name="connsiteY41" fmla="*/ 3145419 h 3668645"/>
                  <a:gd name="connsiteX42" fmla="*/ 5243640 w 9151889"/>
                  <a:gd name="connsiteY42" fmla="*/ 3089309 h 3668645"/>
                  <a:gd name="connsiteX43" fmla="*/ 5156918 w 9151889"/>
                  <a:gd name="connsiteY43" fmla="*/ 3089309 h 3668645"/>
                  <a:gd name="connsiteX44" fmla="*/ 5156918 w 9151889"/>
                  <a:gd name="connsiteY44" fmla="*/ 3067210 h 3668645"/>
                  <a:gd name="connsiteX45" fmla="*/ 5005589 w 9151889"/>
                  <a:gd name="connsiteY45" fmla="*/ 3067210 h 3668645"/>
                  <a:gd name="connsiteX46" fmla="*/ 5005589 w 9151889"/>
                  <a:gd name="connsiteY46" fmla="*/ 3051904 h 3668645"/>
                  <a:gd name="connsiteX47" fmla="*/ 4978385 w 9151889"/>
                  <a:gd name="connsiteY47" fmla="*/ 3051904 h 3668645"/>
                  <a:gd name="connsiteX48" fmla="*/ 4978385 w 9151889"/>
                  <a:gd name="connsiteY48" fmla="*/ 3024701 h 3668645"/>
                  <a:gd name="connsiteX49" fmla="*/ 4918874 w 9151889"/>
                  <a:gd name="connsiteY49" fmla="*/ 3024701 h 3668645"/>
                  <a:gd name="connsiteX50" fmla="*/ 4918874 w 9151889"/>
                  <a:gd name="connsiteY50" fmla="*/ 3007691 h 3668645"/>
                  <a:gd name="connsiteX51" fmla="*/ 4889967 w 9151889"/>
                  <a:gd name="connsiteY51" fmla="*/ 3007691 h 3668645"/>
                  <a:gd name="connsiteX52" fmla="*/ 4889967 w 9151889"/>
                  <a:gd name="connsiteY52" fmla="*/ 2992393 h 3668645"/>
                  <a:gd name="connsiteX53" fmla="*/ 4838961 w 9151889"/>
                  <a:gd name="connsiteY53" fmla="*/ 2992393 h 3668645"/>
                  <a:gd name="connsiteX54" fmla="*/ 4838961 w 9151889"/>
                  <a:gd name="connsiteY54" fmla="*/ 2973687 h 3668645"/>
                  <a:gd name="connsiteX55" fmla="*/ 4742038 w 9151889"/>
                  <a:gd name="connsiteY55" fmla="*/ 2973687 h 3668645"/>
                  <a:gd name="connsiteX56" fmla="*/ 4742038 w 9151889"/>
                  <a:gd name="connsiteY56" fmla="*/ 2951581 h 3668645"/>
                  <a:gd name="connsiteX57" fmla="*/ 4629816 w 9151889"/>
                  <a:gd name="connsiteY57" fmla="*/ 2951581 h 3668645"/>
                  <a:gd name="connsiteX58" fmla="*/ 4629816 w 9151889"/>
                  <a:gd name="connsiteY58" fmla="*/ 2914176 h 3668645"/>
                  <a:gd name="connsiteX59" fmla="*/ 4512491 w 9151889"/>
                  <a:gd name="connsiteY59" fmla="*/ 2914176 h 3668645"/>
                  <a:gd name="connsiteX60" fmla="*/ 4512491 w 9151889"/>
                  <a:gd name="connsiteY60" fmla="*/ 2885269 h 3668645"/>
                  <a:gd name="connsiteX61" fmla="*/ 4364562 w 9151889"/>
                  <a:gd name="connsiteY61" fmla="*/ 2885269 h 3668645"/>
                  <a:gd name="connsiteX62" fmla="*/ 4364562 w 9151889"/>
                  <a:gd name="connsiteY62" fmla="*/ 2824062 h 3668645"/>
                  <a:gd name="connsiteX63" fmla="*/ 4332254 w 9151889"/>
                  <a:gd name="connsiteY63" fmla="*/ 2824062 h 3668645"/>
                  <a:gd name="connsiteX64" fmla="*/ 4332254 w 9151889"/>
                  <a:gd name="connsiteY64" fmla="*/ 2807052 h 3668645"/>
                  <a:gd name="connsiteX65" fmla="*/ 4281248 w 9151889"/>
                  <a:gd name="connsiteY65" fmla="*/ 2807052 h 3668645"/>
                  <a:gd name="connsiteX66" fmla="*/ 4281248 w 9151889"/>
                  <a:gd name="connsiteY66" fmla="*/ 2786649 h 3668645"/>
                  <a:gd name="connsiteX67" fmla="*/ 4228538 w 9151889"/>
                  <a:gd name="connsiteY67" fmla="*/ 2786649 h 3668645"/>
                  <a:gd name="connsiteX68" fmla="*/ 4228538 w 9151889"/>
                  <a:gd name="connsiteY68" fmla="*/ 2769647 h 3668645"/>
                  <a:gd name="connsiteX69" fmla="*/ 4206432 w 9151889"/>
                  <a:gd name="connsiteY69" fmla="*/ 2769647 h 3668645"/>
                  <a:gd name="connsiteX70" fmla="*/ 4206432 w 9151889"/>
                  <a:gd name="connsiteY70" fmla="*/ 2737340 h 3668645"/>
                  <a:gd name="connsiteX71" fmla="*/ 4184325 w 9151889"/>
                  <a:gd name="connsiteY71" fmla="*/ 2737340 h 3668645"/>
                  <a:gd name="connsiteX72" fmla="*/ 4184325 w 9151889"/>
                  <a:gd name="connsiteY72" fmla="*/ 2716937 h 3668645"/>
                  <a:gd name="connsiteX73" fmla="*/ 4153721 w 9151889"/>
                  <a:gd name="connsiteY73" fmla="*/ 2716937 h 3668645"/>
                  <a:gd name="connsiteX74" fmla="*/ 4153721 w 9151889"/>
                  <a:gd name="connsiteY74" fmla="*/ 2701632 h 3668645"/>
                  <a:gd name="connsiteX75" fmla="*/ 4118013 w 9151889"/>
                  <a:gd name="connsiteY75" fmla="*/ 2701632 h 3668645"/>
                  <a:gd name="connsiteX76" fmla="*/ 4118013 w 9151889"/>
                  <a:gd name="connsiteY76" fmla="*/ 2677829 h 3668645"/>
                  <a:gd name="connsiteX77" fmla="*/ 3924174 w 9151889"/>
                  <a:gd name="connsiteY77" fmla="*/ 2677829 h 3668645"/>
                  <a:gd name="connsiteX78" fmla="*/ 3924174 w 9151889"/>
                  <a:gd name="connsiteY78" fmla="*/ 2628519 h 3668645"/>
                  <a:gd name="connsiteX79" fmla="*/ 3828955 w 9151889"/>
                  <a:gd name="connsiteY79" fmla="*/ 2628519 h 3668645"/>
                  <a:gd name="connsiteX80" fmla="*/ 3828955 w 9151889"/>
                  <a:gd name="connsiteY80" fmla="*/ 2555406 h 3668645"/>
                  <a:gd name="connsiteX81" fmla="*/ 3801752 w 9151889"/>
                  <a:gd name="connsiteY81" fmla="*/ 2555406 h 3668645"/>
                  <a:gd name="connsiteX82" fmla="*/ 3801752 w 9151889"/>
                  <a:gd name="connsiteY82" fmla="*/ 2504393 h 3668645"/>
                  <a:gd name="connsiteX83" fmla="*/ 3699732 w 9151889"/>
                  <a:gd name="connsiteY83" fmla="*/ 2504393 h 3668645"/>
                  <a:gd name="connsiteX84" fmla="*/ 3699732 w 9151889"/>
                  <a:gd name="connsiteY84" fmla="*/ 2468684 h 3668645"/>
                  <a:gd name="connsiteX85" fmla="*/ 3655527 w 9151889"/>
                  <a:gd name="connsiteY85" fmla="*/ 2468684 h 3668645"/>
                  <a:gd name="connsiteX86" fmla="*/ 3655527 w 9151889"/>
                  <a:gd name="connsiteY86" fmla="*/ 2426183 h 3668645"/>
                  <a:gd name="connsiteX87" fmla="*/ 3596008 w 9151889"/>
                  <a:gd name="connsiteY87" fmla="*/ 2426183 h 3668645"/>
                  <a:gd name="connsiteX88" fmla="*/ 3596008 w 9151889"/>
                  <a:gd name="connsiteY88" fmla="*/ 2383674 h 3668645"/>
                  <a:gd name="connsiteX89" fmla="*/ 3475290 w 9151889"/>
                  <a:gd name="connsiteY89" fmla="*/ 2383674 h 3668645"/>
                  <a:gd name="connsiteX90" fmla="*/ 3475290 w 9151889"/>
                  <a:gd name="connsiteY90" fmla="*/ 2366664 h 3668645"/>
                  <a:gd name="connsiteX91" fmla="*/ 3383471 w 9151889"/>
                  <a:gd name="connsiteY91" fmla="*/ 2366664 h 3668645"/>
                  <a:gd name="connsiteX92" fmla="*/ 3383471 w 9151889"/>
                  <a:gd name="connsiteY92" fmla="*/ 2336061 h 3668645"/>
                  <a:gd name="connsiteX93" fmla="*/ 3357964 w 9151889"/>
                  <a:gd name="connsiteY93" fmla="*/ 2336061 h 3668645"/>
                  <a:gd name="connsiteX94" fmla="*/ 3357964 w 9151889"/>
                  <a:gd name="connsiteY94" fmla="*/ 2302057 h 3668645"/>
                  <a:gd name="connsiteX95" fmla="*/ 3313759 w 9151889"/>
                  <a:gd name="connsiteY95" fmla="*/ 2302057 h 3668645"/>
                  <a:gd name="connsiteX96" fmla="*/ 3313759 w 9151889"/>
                  <a:gd name="connsiteY96" fmla="*/ 2251043 h 3668645"/>
                  <a:gd name="connsiteX97" fmla="*/ 3289948 w 9151889"/>
                  <a:gd name="connsiteY97" fmla="*/ 2251043 h 3668645"/>
                  <a:gd name="connsiteX98" fmla="*/ 3289948 w 9151889"/>
                  <a:gd name="connsiteY98" fmla="*/ 2218735 h 3668645"/>
                  <a:gd name="connsiteX99" fmla="*/ 3210035 w 9151889"/>
                  <a:gd name="connsiteY99" fmla="*/ 2218735 h 3668645"/>
                  <a:gd name="connsiteX100" fmla="*/ 3210035 w 9151889"/>
                  <a:gd name="connsiteY100" fmla="*/ 2181331 h 3668645"/>
                  <a:gd name="connsiteX101" fmla="*/ 3176031 w 9151889"/>
                  <a:gd name="connsiteY101" fmla="*/ 2181331 h 3668645"/>
                  <a:gd name="connsiteX102" fmla="*/ 3176031 w 9151889"/>
                  <a:gd name="connsiteY102" fmla="*/ 2147327 h 3668645"/>
                  <a:gd name="connsiteX103" fmla="*/ 3138619 w 9151889"/>
                  <a:gd name="connsiteY103" fmla="*/ 2147327 h 3668645"/>
                  <a:gd name="connsiteX104" fmla="*/ 3138619 w 9151889"/>
                  <a:gd name="connsiteY104" fmla="*/ 2106514 h 3668645"/>
                  <a:gd name="connsiteX105" fmla="*/ 3062106 w 9151889"/>
                  <a:gd name="connsiteY105" fmla="*/ 2106514 h 3668645"/>
                  <a:gd name="connsiteX106" fmla="*/ 3062106 w 9151889"/>
                  <a:gd name="connsiteY106" fmla="*/ 2057204 h 3668645"/>
                  <a:gd name="connsiteX107" fmla="*/ 3016196 w 9151889"/>
                  <a:gd name="connsiteY107" fmla="*/ 2057204 h 3668645"/>
                  <a:gd name="connsiteX108" fmla="*/ 3016196 w 9151889"/>
                  <a:gd name="connsiteY108" fmla="*/ 2026601 h 3668645"/>
                  <a:gd name="connsiteX109" fmla="*/ 2987289 w 9151889"/>
                  <a:gd name="connsiteY109" fmla="*/ 2026601 h 3668645"/>
                  <a:gd name="connsiteX110" fmla="*/ 2987289 w 9151889"/>
                  <a:gd name="connsiteY110" fmla="*/ 1968786 h 3668645"/>
                  <a:gd name="connsiteX111" fmla="*/ 2943084 w 9151889"/>
                  <a:gd name="connsiteY111" fmla="*/ 1968786 h 3668645"/>
                  <a:gd name="connsiteX112" fmla="*/ 2943084 w 9151889"/>
                  <a:gd name="connsiteY112" fmla="*/ 1900778 h 3668645"/>
                  <a:gd name="connsiteX113" fmla="*/ 2890374 w 9151889"/>
                  <a:gd name="connsiteY113" fmla="*/ 1900778 h 3668645"/>
                  <a:gd name="connsiteX114" fmla="*/ 2890374 w 9151889"/>
                  <a:gd name="connsiteY114" fmla="*/ 1853165 h 3668645"/>
                  <a:gd name="connsiteX115" fmla="*/ 2858066 w 9151889"/>
                  <a:gd name="connsiteY115" fmla="*/ 1853165 h 3668645"/>
                  <a:gd name="connsiteX116" fmla="*/ 2858066 w 9151889"/>
                  <a:gd name="connsiteY116" fmla="*/ 1824257 h 3668645"/>
                  <a:gd name="connsiteX117" fmla="*/ 2824062 w 9151889"/>
                  <a:gd name="connsiteY117" fmla="*/ 1824257 h 3668645"/>
                  <a:gd name="connsiteX118" fmla="*/ 2824062 w 9151889"/>
                  <a:gd name="connsiteY118" fmla="*/ 1791957 h 3668645"/>
                  <a:gd name="connsiteX119" fmla="*/ 2774752 w 9151889"/>
                  <a:gd name="connsiteY119" fmla="*/ 1791957 h 3668645"/>
                  <a:gd name="connsiteX120" fmla="*/ 2774752 w 9151889"/>
                  <a:gd name="connsiteY120" fmla="*/ 1763050 h 3668645"/>
                  <a:gd name="connsiteX121" fmla="*/ 2739044 w 9151889"/>
                  <a:gd name="connsiteY121" fmla="*/ 1763050 h 3668645"/>
                  <a:gd name="connsiteX122" fmla="*/ 2739044 w 9151889"/>
                  <a:gd name="connsiteY122" fmla="*/ 1725638 h 3668645"/>
                  <a:gd name="connsiteX123" fmla="*/ 2708433 w 9151889"/>
                  <a:gd name="connsiteY123" fmla="*/ 1725638 h 3668645"/>
                  <a:gd name="connsiteX124" fmla="*/ 2708433 w 9151889"/>
                  <a:gd name="connsiteY124" fmla="*/ 1708636 h 3668645"/>
                  <a:gd name="connsiteX125" fmla="*/ 2657427 w 9151889"/>
                  <a:gd name="connsiteY125" fmla="*/ 1708636 h 3668645"/>
                  <a:gd name="connsiteX126" fmla="*/ 2657427 w 9151889"/>
                  <a:gd name="connsiteY126" fmla="*/ 1671231 h 3668645"/>
                  <a:gd name="connsiteX127" fmla="*/ 2606413 w 9151889"/>
                  <a:gd name="connsiteY127" fmla="*/ 1671231 h 3668645"/>
                  <a:gd name="connsiteX128" fmla="*/ 2606413 w 9151889"/>
                  <a:gd name="connsiteY128" fmla="*/ 1618521 h 3668645"/>
                  <a:gd name="connsiteX129" fmla="*/ 2541805 w 9151889"/>
                  <a:gd name="connsiteY129" fmla="*/ 1618521 h 3668645"/>
                  <a:gd name="connsiteX130" fmla="*/ 2541805 w 9151889"/>
                  <a:gd name="connsiteY130" fmla="*/ 1589614 h 3668645"/>
                  <a:gd name="connsiteX131" fmla="*/ 2483990 w 9151889"/>
                  <a:gd name="connsiteY131" fmla="*/ 1589614 h 3668645"/>
                  <a:gd name="connsiteX132" fmla="*/ 2483990 w 9151889"/>
                  <a:gd name="connsiteY132" fmla="*/ 1545409 h 3668645"/>
                  <a:gd name="connsiteX133" fmla="*/ 2419375 w 9151889"/>
                  <a:gd name="connsiteY133" fmla="*/ 1545409 h 3668645"/>
                  <a:gd name="connsiteX134" fmla="*/ 2419375 w 9151889"/>
                  <a:gd name="connsiteY134" fmla="*/ 1501196 h 3668645"/>
                  <a:gd name="connsiteX135" fmla="*/ 2383675 w 9151889"/>
                  <a:gd name="connsiteY135" fmla="*/ 1501196 h 3668645"/>
                  <a:gd name="connsiteX136" fmla="*/ 2383675 w 9151889"/>
                  <a:gd name="connsiteY136" fmla="*/ 1451886 h 3668645"/>
                  <a:gd name="connsiteX137" fmla="*/ 2334365 w 9151889"/>
                  <a:gd name="connsiteY137" fmla="*/ 1451886 h 3668645"/>
                  <a:gd name="connsiteX138" fmla="*/ 2334365 w 9151889"/>
                  <a:gd name="connsiteY138" fmla="*/ 1421282 h 3668645"/>
                  <a:gd name="connsiteX139" fmla="*/ 2320755 w 9151889"/>
                  <a:gd name="connsiteY139" fmla="*/ 1421282 h 3668645"/>
                  <a:gd name="connsiteX140" fmla="*/ 2320755 w 9151889"/>
                  <a:gd name="connsiteY140" fmla="*/ 1397479 h 3668645"/>
                  <a:gd name="connsiteX141" fmla="*/ 2271446 w 9151889"/>
                  <a:gd name="connsiteY141" fmla="*/ 1397479 h 3668645"/>
                  <a:gd name="connsiteX142" fmla="*/ 2271446 w 9151889"/>
                  <a:gd name="connsiteY142" fmla="*/ 1358371 h 3668645"/>
                  <a:gd name="connsiteX143" fmla="*/ 2208534 w 9151889"/>
                  <a:gd name="connsiteY143" fmla="*/ 1358371 h 3668645"/>
                  <a:gd name="connsiteX144" fmla="*/ 2208534 w 9151889"/>
                  <a:gd name="connsiteY144" fmla="*/ 1310757 h 3668645"/>
                  <a:gd name="connsiteX145" fmla="*/ 2132021 w 9151889"/>
                  <a:gd name="connsiteY145" fmla="*/ 1310757 h 3668645"/>
                  <a:gd name="connsiteX146" fmla="*/ 2132021 w 9151889"/>
                  <a:gd name="connsiteY146" fmla="*/ 1259751 h 3668645"/>
                  <a:gd name="connsiteX147" fmla="*/ 2084416 w 9151889"/>
                  <a:gd name="connsiteY147" fmla="*/ 1259751 h 3668645"/>
                  <a:gd name="connsiteX148" fmla="*/ 2084416 w 9151889"/>
                  <a:gd name="connsiteY148" fmla="*/ 1230844 h 3668645"/>
                  <a:gd name="connsiteX149" fmla="*/ 2040203 w 9151889"/>
                  <a:gd name="connsiteY149" fmla="*/ 1230844 h 3668645"/>
                  <a:gd name="connsiteX150" fmla="*/ 2040203 w 9151889"/>
                  <a:gd name="connsiteY150" fmla="*/ 1167933 h 3668645"/>
                  <a:gd name="connsiteX151" fmla="*/ 1999398 w 9151889"/>
                  <a:gd name="connsiteY151" fmla="*/ 1167933 h 3668645"/>
                  <a:gd name="connsiteX152" fmla="*/ 1999398 w 9151889"/>
                  <a:gd name="connsiteY152" fmla="*/ 1132225 h 3668645"/>
                  <a:gd name="connsiteX153" fmla="*/ 1946688 w 9151889"/>
                  <a:gd name="connsiteY153" fmla="*/ 1132225 h 3668645"/>
                  <a:gd name="connsiteX154" fmla="*/ 1946688 w 9151889"/>
                  <a:gd name="connsiteY154" fmla="*/ 1103317 h 3668645"/>
                  <a:gd name="connsiteX155" fmla="*/ 1853165 w 9151889"/>
                  <a:gd name="connsiteY155" fmla="*/ 1103317 h 3668645"/>
                  <a:gd name="connsiteX156" fmla="*/ 1853165 w 9151889"/>
                  <a:gd name="connsiteY156" fmla="*/ 1048911 h 3668645"/>
                  <a:gd name="connsiteX157" fmla="*/ 1761346 w 9151889"/>
                  <a:gd name="connsiteY157" fmla="*/ 1048911 h 3668645"/>
                  <a:gd name="connsiteX158" fmla="*/ 1761346 w 9151889"/>
                  <a:gd name="connsiteY158" fmla="*/ 1016603 h 3668645"/>
                  <a:gd name="connsiteX159" fmla="*/ 1746048 w 9151889"/>
                  <a:gd name="connsiteY159" fmla="*/ 1016603 h 3668645"/>
                  <a:gd name="connsiteX160" fmla="*/ 1746048 w 9151889"/>
                  <a:gd name="connsiteY160" fmla="*/ 982591 h 3668645"/>
                  <a:gd name="connsiteX161" fmla="*/ 1705236 w 9151889"/>
                  <a:gd name="connsiteY161" fmla="*/ 982591 h 3668645"/>
                  <a:gd name="connsiteX162" fmla="*/ 1705236 w 9151889"/>
                  <a:gd name="connsiteY162" fmla="*/ 958788 h 3668645"/>
                  <a:gd name="connsiteX163" fmla="*/ 1664431 w 9151889"/>
                  <a:gd name="connsiteY163" fmla="*/ 958788 h 3668645"/>
                  <a:gd name="connsiteX164" fmla="*/ 1664431 w 9151889"/>
                  <a:gd name="connsiteY164" fmla="*/ 936682 h 3668645"/>
                  <a:gd name="connsiteX165" fmla="*/ 1640628 w 9151889"/>
                  <a:gd name="connsiteY165" fmla="*/ 936682 h 3668645"/>
                  <a:gd name="connsiteX166" fmla="*/ 1640628 w 9151889"/>
                  <a:gd name="connsiteY166" fmla="*/ 889076 h 3668645"/>
                  <a:gd name="connsiteX167" fmla="*/ 1519902 w 9151889"/>
                  <a:gd name="connsiteY167" fmla="*/ 889076 h 3668645"/>
                  <a:gd name="connsiteX168" fmla="*/ 1519902 w 9151889"/>
                  <a:gd name="connsiteY168" fmla="*/ 873770 h 3668645"/>
                  <a:gd name="connsiteX169" fmla="*/ 1465488 w 9151889"/>
                  <a:gd name="connsiteY169" fmla="*/ 873770 h 3668645"/>
                  <a:gd name="connsiteX170" fmla="*/ 1465488 w 9151889"/>
                  <a:gd name="connsiteY170" fmla="*/ 815964 h 3668645"/>
                  <a:gd name="connsiteX171" fmla="*/ 1405977 w 9151889"/>
                  <a:gd name="connsiteY171" fmla="*/ 815964 h 3668645"/>
                  <a:gd name="connsiteX172" fmla="*/ 1405977 w 9151889"/>
                  <a:gd name="connsiteY172" fmla="*/ 780255 h 3668645"/>
                  <a:gd name="connsiteX173" fmla="*/ 1370268 w 9151889"/>
                  <a:gd name="connsiteY173" fmla="*/ 780255 h 3668645"/>
                  <a:gd name="connsiteX174" fmla="*/ 1370268 w 9151889"/>
                  <a:gd name="connsiteY174" fmla="*/ 724143 h 3668645"/>
                  <a:gd name="connsiteX175" fmla="*/ 1329464 w 9151889"/>
                  <a:gd name="connsiteY175" fmla="*/ 724143 h 3668645"/>
                  <a:gd name="connsiteX176" fmla="*/ 1329464 w 9151889"/>
                  <a:gd name="connsiteY176" fmla="*/ 696938 h 3668645"/>
                  <a:gd name="connsiteX177" fmla="*/ 1241045 w 9151889"/>
                  <a:gd name="connsiteY177" fmla="*/ 696938 h 3668645"/>
                  <a:gd name="connsiteX178" fmla="*/ 1241045 w 9151889"/>
                  <a:gd name="connsiteY178" fmla="*/ 659531 h 3668645"/>
                  <a:gd name="connsiteX179" fmla="*/ 1196840 w 9151889"/>
                  <a:gd name="connsiteY179" fmla="*/ 659531 h 3668645"/>
                  <a:gd name="connsiteX180" fmla="*/ 1196840 w 9151889"/>
                  <a:gd name="connsiteY180" fmla="*/ 635726 h 3668645"/>
                  <a:gd name="connsiteX181" fmla="*/ 1142426 w 9151889"/>
                  <a:gd name="connsiteY181" fmla="*/ 635726 h 3668645"/>
                  <a:gd name="connsiteX182" fmla="*/ 1142426 w 9151889"/>
                  <a:gd name="connsiteY182" fmla="*/ 611922 h 3668645"/>
                  <a:gd name="connsiteX183" fmla="*/ 1113519 w 9151889"/>
                  <a:gd name="connsiteY183" fmla="*/ 611922 h 3668645"/>
                  <a:gd name="connsiteX184" fmla="*/ 1113519 w 9151889"/>
                  <a:gd name="connsiteY184" fmla="*/ 589817 h 3668645"/>
                  <a:gd name="connsiteX185" fmla="*/ 1067609 w 9151889"/>
                  <a:gd name="connsiteY185" fmla="*/ 589817 h 3668645"/>
                  <a:gd name="connsiteX186" fmla="*/ 1067609 w 9151889"/>
                  <a:gd name="connsiteY186" fmla="*/ 564312 h 3668645"/>
                  <a:gd name="connsiteX187" fmla="*/ 1038702 w 9151889"/>
                  <a:gd name="connsiteY187" fmla="*/ 564312 h 3668645"/>
                  <a:gd name="connsiteX188" fmla="*/ 1038702 w 9151889"/>
                  <a:gd name="connsiteY188" fmla="*/ 537106 h 3668645"/>
                  <a:gd name="connsiteX189" fmla="*/ 953692 w 9151889"/>
                  <a:gd name="connsiteY189" fmla="*/ 537106 h 3668645"/>
                  <a:gd name="connsiteX190" fmla="*/ 953692 w 9151889"/>
                  <a:gd name="connsiteY190" fmla="*/ 501399 h 3668645"/>
                  <a:gd name="connsiteX191" fmla="*/ 921384 w 9151889"/>
                  <a:gd name="connsiteY191" fmla="*/ 501399 h 3668645"/>
                  <a:gd name="connsiteX192" fmla="*/ 921384 w 9151889"/>
                  <a:gd name="connsiteY192" fmla="*/ 455490 h 3668645"/>
                  <a:gd name="connsiteX193" fmla="*/ 900982 w 9151889"/>
                  <a:gd name="connsiteY193" fmla="*/ 455490 h 3668645"/>
                  <a:gd name="connsiteX194" fmla="*/ 900982 w 9151889"/>
                  <a:gd name="connsiteY194" fmla="*/ 419783 h 3668645"/>
                  <a:gd name="connsiteX195" fmla="*/ 812563 w 9151889"/>
                  <a:gd name="connsiteY195" fmla="*/ 419783 h 3668645"/>
                  <a:gd name="connsiteX196" fmla="*/ 812563 w 9151889"/>
                  <a:gd name="connsiteY196" fmla="*/ 350069 h 3668645"/>
                  <a:gd name="connsiteX197" fmla="*/ 773453 w 9151889"/>
                  <a:gd name="connsiteY197" fmla="*/ 350069 h 3668645"/>
                  <a:gd name="connsiteX198" fmla="*/ 773453 w 9151889"/>
                  <a:gd name="connsiteY198" fmla="*/ 317763 h 3668645"/>
                  <a:gd name="connsiteX199" fmla="*/ 652730 w 9151889"/>
                  <a:gd name="connsiteY199" fmla="*/ 317763 h 3668645"/>
                  <a:gd name="connsiteX200" fmla="*/ 652730 w 9151889"/>
                  <a:gd name="connsiteY200" fmla="*/ 283756 h 3668645"/>
                  <a:gd name="connsiteX201" fmla="*/ 586416 w 9151889"/>
                  <a:gd name="connsiteY201" fmla="*/ 283756 h 3668645"/>
                  <a:gd name="connsiteX202" fmla="*/ 586416 w 9151889"/>
                  <a:gd name="connsiteY202" fmla="*/ 259952 h 3668645"/>
                  <a:gd name="connsiteX203" fmla="*/ 537106 w 9151889"/>
                  <a:gd name="connsiteY203" fmla="*/ 259952 h 3668645"/>
                  <a:gd name="connsiteX204" fmla="*/ 537106 w 9151889"/>
                  <a:gd name="connsiteY204" fmla="*/ 190238 h 3668645"/>
                  <a:gd name="connsiteX205" fmla="*/ 455491 w 9151889"/>
                  <a:gd name="connsiteY205" fmla="*/ 190238 h 3668645"/>
                  <a:gd name="connsiteX206" fmla="*/ 455491 w 9151889"/>
                  <a:gd name="connsiteY206" fmla="*/ 164733 h 3668645"/>
                  <a:gd name="connsiteX207" fmla="*/ 424884 w 9151889"/>
                  <a:gd name="connsiteY207" fmla="*/ 164733 h 3668645"/>
                  <a:gd name="connsiteX208" fmla="*/ 424884 w 9151889"/>
                  <a:gd name="connsiteY208" fmla="*/ 151130 h 3668645"/>
                  <a:gd name="connsiteX209" fmla="*/ 361972 w 9151889"/>
                  <a:gd name="connsiteY209" fmla="*/ 151130 h 3668645"/>
                  <a:gd name="connsiteX210" fmla="*/ 361972 w 9151889"/>
                  <a:gd name="connsiteY210" fmla="*/ 117123 h 3668645"/>
                  <a:gd name="connsiteX211" fmla="*/ 263352 w 9151889"/>
                  <a:gd name="connsiteY211" fmla="*/ 117123 h 3668645"/>
                  <a:gd name="connsiteX212" fmla="*/ 263352 w 9151889"/>
                  <a:gd name="connsiteY212" fmla="*/ 96719 h 3668645"/>
                  <a:gd name="connsiteX213" fmla="*/ 152830 w 9151889"/>
                  <a:gd name="connsiteY213" fmla="*/ 96719 h 3668645"/>
                  <a:gd name="connsiteX214" fmla="*/ 152830 w 9151889"/>
                  <a:gd name="connsiteY214" fmla="*/ 54211 h 3668645"/>
                  <a:gd name="connsiteX215" fmla="*/ 125625 w 9151889"/>
                  <a:gd name="connsiteY215" fmla="*/ 54211 h 3668645"/>
                  <a:gd name="connsiteX216" fmla="*/ 125625 w 9151889"/>
                  <a:gd name="connsiteY216" fmla="*/ 4901 h 3668645"/>
                  <a:gd name="connsiteX217" fmla="*/ 4901 w 9151889"/>
                  <a:gd name="connsiteY217" fmla="*/ 4901 h 3668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Lst>
                <a:rect l="l" t="t" r="r" b="b"/>
                <a:pathLst>
                  <a:path w="9151889" h="3668645">
                    <a:moveTo>
                      <a:pt x="9151032" y="3667424"/>
                    </a:moveTo>
                    <a:lnTo>
                      <a:pt x="8163101" y="3667424"/>
                    </a:lnTo>
                    <a:lnTo>
                      <a:pt x="8163101" y="3582406"/>
                    </a:lnTo>
                    <a:lnTo>
                      <a:pt x="7943771" y="3582406"/>
                    </a:lnTo>
                    <a:lnTo>
                      <a:pt x="7943771" y="3553499"/>
                    </a:lnTo>
                    <a:lnTo>
                      <a:pt x="7940379" y="3553499"/>
                    </a:lnTo>
                    <a:lnTo>
                      <a:pt x="7940379" y="3521199"/>
                    </a:lnTo>
                    <a:lnTo>
                      <a:pt x="7721025" y="3521199"/>
                    </a:lnTo>
                    <a:lnTo>
                      <a:pt x="7721025" y="3499092"/>
                    </a:lnTo>
                    <a:lnTo>
                      <a:pt x="7693822" y="3499092"/>
                    </a:lnTo>
                    <a:lnTo>
                      <a:pt x="7693822" y="3461688"/>
                    </a:lnTo>
                    <a:lnTo>
                      <a:pt x="7336748" y="3461688"/>
                    </a:lnTo>
                    <a:lnTo>
                      <a:pt x="7336748" y="3427676"/>
                    </a:lnTo>
                    <a:lnTo>
                      <a:pt x="6962680" y="3427676"/>
                    </a:lnTo>
                    <a:lnTo>
                      <a:pt x="6962680" y="3398769"/>
                    </a:lnTo>
                    <a:lnTo>
                      <a:pt x="6818152" y="3398769"/>
                    </a:lnTo>
                    <a:lnTo>
                      <a:pt x="6818152" y="3376670"/>
                    </a:lnTo>
                    <a:lnTo>
                      <a:pt x="6529094" y="3376670"/>
                    </a:lnTo>
                    <a:lnTo>
                      <a:pt x="6529094" y="3351163"/>
                    </a:lnTo>
                    <a:lnTo>
                      <a:pt x="6447476" y="3351163"/>
                    </a:lnTo>
                    <a:lnTo>
                      <a:pt x="6447476" y="3335857"/>
                    </a:lnTo>
                    <a:lnTo>
                      <a:pt x="6331855" y="3335857"/>
                    </a:lnTo>
                    <a:lnTo>
                      <a:pt x="6331855" y="3320560"/>
                    </a:lnTo>
                    <a:lnTo>
                      <a:pt x="6136313" y="3320560"/>
                    </a:lnTo>
                    <a:lnTo>
                      <a:pt x="6136313" y="3295053"/>
                    </a:lnTo>
                    <a:lnTo>
                      <a:pt x="6007089" y="3295053"/>
                    </a:lnTo>
                    <a:lnTo>
                      <a:pt x="6007089" y="3272946"/>
                    </a:lnTo>
                    <a:lnTo>
                      <a:pt x="5847255" y="3272946"/>
                    </a:lnTo>
                    <a:lnTo>
                      <a:pt x="5847255" y="3254240"/>
                    </a:lnTo>
                    <a:lnTo>
                      <a:pt x="5733337" y="3254240"/>
                    </a:lnTo>
                    <a:lnTo>
                      <a:pt x="5733337" y="3228741"/>
                    </a:lnTo>
                    <a:lnTo>
                      <a:pt x="5597306" y="3228741"/>
                    </a:lnTo>
                    <a:lnTo>
                      <a:pt x="5597306" y="3213435"/>
                    </a:lnTo>
                    <a:lnTo>
                      <a:pt x="5539499" y="3213435"/>
                    </a:lnTo>
                    <a:lnTo>
                      <a:pt x="5539499" y="3194729"/>
                    </a:lnTo>
                    <a:lnTo>
                      <a:pt x="5515688" y="3194729"/>
                    </a:lnTo>
                    <a:lnTo>
                      <a:pt x="5515688" y="3170926"/>
                    </a:lnTo>
                    <a:lnTo>
                      <a:pt x="5415372" y="3170926"/>
                    </a:lnTo>
                    <a:lnTo>
                      <a:pt x="5415372" y="3157325"/>
                    </a:lnTo>
                    <a:lnTo>
                      <a:pt x="5335459" y="3157325"/>
                    </a:lnTo>
                    <a:lnTo>
                      <a:pt x="5335459" y="3145419"/>
                    </a:lnTo>
                    <a:lnTo>
                      <a:pt x="5243640" y="3145419"/>
                    </a:lnTo>
                    <a:lnTo>
                      <a:pt x="5243640" y="3089309"/>
                    </a:lnTo>
                    <a:lnTo>
                      <a:pt x="5156918" y="3089309"/>
                    </a:lnTo>
                    <a:lnTo>
                      <a:pt x="5156918" y="3067210"/>
                    </a:lnTo>
                    <a:lnTo>
                      <a:pt x="5005589" y="3067210"/>
                    </a:lnTo>
                    <a:lnTo>
                      <a:pt x="5005589" y="3051904"/>
                    </a:lnTo>
                    <a:lnTo>
                      <a:pt x="4978385" y="3051904"/>
                    </a:lnTo>
                    <a:lnTo>
                      <a:pt x="4978385" y="3024701"/>
                    </a:lnTo>
                    <a:lnTo>
                      <a:pt x="4918874" y="3024701"/>
                    </a:lnTo>
                    <a:lnTo>
                      <a:pt x="4918874" y="3007691"/>
                    </a:lnTo>
                    <a:lnTo>
                      <a:pt x="4889967" y="3007691"/>
                    </a:lnTo>
                    <a:lnTo>
                      <a:pt x="4889967" y="2992393"/>
                    </a:lnTo>
                    <a:lnTo>
                      <a:pt x="4838961" y="2992393"/>
                    </a:lnTo>
                    <a:lnTo>
                      <a:pt x="4838961" y="2973687"/>
                    </a:lnTo>
                    <a:lnTo>
                      <a:pt x="4742038" y="2973687"/>
                    </a:lnTo>
                    <a:lnTo>
                      <a:pt x="4742038" y="2951581"/>
                    </a:lnTo>
                    <a:lnTo>
                      <a:pt x="4629816" y="2951581"/>
                    </a:lnTo>
                    <a:lnTo>
                      <a:pt x="4629816" y="2914176"/>
                    </a:lnTo>
                    <a:lnTo>
                      <a:pt x="4512491" y="2914176"/>
                    </a:lnTo>
                    <a:lnTo>
                      <a:pt x="4512491" y="2885269"/>
                    </a:lnTo>
                    <a:lnTo>
                      <a:pt x="4364562" y="2885269"/>
                    </a:lnTo>
                    <a:lnTo>
                      <a:pt x="4364562" y="2824062"/>
                    </a:lnTo>
                    <a:lnTo>
                      <a:pt x="4332254" y="2824062"/>
                    </a:lnTo>
                    <a:lnTo>
                      <a:pt x="4332254" y="2807052"/>
                    </a:lnTo>
                    <a:lnTo>
                      <a:pt x="4281248" y="2807052"/>
                    </a:lnTo>
                    <a:lnTo>
                      <a:pt x="4281248" y="2786649"/>
                    </a:lnTo>
                    <a:lnTo>
                      <a:pt x="4228538" y="2786649"/>
                    </a:lnTo>
                    <a:lnTo>
                      <a:pt x="4228538" y="2769647"/>
                    </a:lnTo>
                    <a:lnTo>
                      <a:pt x="4206432" y="2769647"/>
                    </a:lnTo>
                    <a:lnTo>
                      <a:pt x="4206432" y="2737340"/>
                    </a:lnTo>
                    <a:lnTo>
                      <a:pt x="4184325" y="2737340"/>
                    </a:lnTo>
                    <a:lnTo>
                      <a:pt x="4184325" y="2716937"/>
                    </a:lnTo>
                    <a:lnTo>
                      <a:pt x="4153721" y="2716937"/>
                    </a:lnTo>
                    <a:lnTo>
                      <a:pt x="4153721" y="2701632"/>
                    </a:lnTo>
                    <a:lnTo>
                      <a:pt x="4118013" y="2701632"/>
                    </a:lnTo>
                    <a:lnTo>
                      <a:pt x="4118013" y="2677829"/>
                    </a:lnTo>
                    <a:lnTo>
                      <a:pt x="3924174" y="2677829"/>
                    </a:lnTo>
                    <a:lnTo>
                      <a:pt x="3924174" y="2628519"/>
                    </a:lnTo>
                    <a:lnTo>
                      <a:pt x="3828955" y="2628519"/>
                    </a:lnTo>
                    <a:lnTo>
                      <a:pt x="3828955" y="2555406"/>
                    </a:lnTo>
                    <a:lnTo>
                      <a:pt x="3801752" y="2555406"/>
                    </a:lnTo>
                    <a:lnTo>
                      <a:pt x="3801752" y="2504393"/>
                    </a:lnTo>
                    <a:lnTo>
                      <a:pt x="3699732" y="2504393"/>
                    </a:lnTo>
                    <a:lnTo>
                      <a:pt x="3699732" y="2468684"/>
                    </a:lnTo>
                    <a:lnTo>
                      <a:pt x="3655527" y="2468684"/>
                    </a:lnTo>
                    <a:lnTo>
                      <a:pt x="3655527" y="2426183"/>
                    </a:lnTo>
                    <a:lnTo>
                      <a:pt x="3596008" y="2426183"/>
                    </a:lnTo>
                    <a:lnTo>
                      <a:pt x="3596008" y="2383674"/>
                    </a:lnTo>
                    <a:lnTo>
                      <a:pt x="3475290" y="2383674"/>
                    </a:lnTo>
                    <a:lnTo>
                      <a:pt x="3475290" y="2366664"/>
                    </a:lnTo>
                    <a:lnTo>
                      <a:pt x="3383471" y="2366664"/>
                    </a:lnTo>
                    <a:lnTo>
                      <a:pt x="3383471" y="2336061"/>
                    </a:lnTo>
                    <a:lnTo>
                      <a:pt x="3357964" y="2336061"/>
                    </a:lnTo>
                    <a:lnTo>
                      <a:pt x="3357964" y="2302057"/>
                    </a:lnTo>
                    <a:lnTo>
                      <a:pt x="3313759" y="2302057"/>
                    </a:lnTo>
                    <a:lnTo>
                      <a:pt x="3313759" y="2251043"/>
                    </a:lnTo>
                    <a:lnTo>
                      <a:pt x="3289948" y="2251043"/>
                    </a:lnTo>
                    <a:lnTo>
                      <a:pt x="3289948" y="2218735"/>
                    </a:lnTo>
                    <a:lnTo>
                      <a:pt x="3210035" y="2218735"/>
                    </a:lnTo>
                    <a:lnTo>
                      <a:pt x="3210035" y="2181331"/>
                    </a:lnTo>
                    <a:lnTo>
                      <a:pt x="3176031" y="2181331"/>
                    </a:lnTo>
                    <a:lnTo>
                      <a:pt x="3176031" y="2147327"/>
                    </a:lnTo>
                    <a:lnTo>
                      <a:pt x="3138619" y="2147327"/>
                    </a:lnTo>
                    <a:lnTo>
                      <a:pt x="3138619" y="2106514"/>
                    </a:lnTo>
                    <a:lnTo>
                      <a:pt x="3062106" y="2106514"/>
                    </a:lnTo>
                    <a:lnTo>
                      <a:pt x="3062106" y="2057204"/>
                    </a:lnTo>
                    <a:lnTo>
                      <a:pt x="3016196" y="2057204"/>
                    </a:lnTo>
                    <a:lnTo>
                      <a:pt x="3016196" y="2026601"/>
                    </a:lnTo>
                    <a:lnTo>
                      <a:pt x="2987289" y="2026601"/>
                    </a:lnTo>
                    <a:lnTo>
                      <a:pt x="2987289" y="1968786"/>
                    </a:lnTo>
                    <a:lnTo>
                      <a:pt x="2943084" y="1968786"/>
                    </a:lnTo>
                    <a:lnTo>
                      <a:pt x="2943084" y="1900778"/>
                    </a:lnTo>
                    <a:lnTo>
                      <a:pt x="2890374" y="1900778"/>
                    </a:lnTo>
                    <a:lnTo>
                      <a:pt x="2890374" y="1853165"/>
                    </a:lnTo>
                    <a:lnTo>
                      <a:pt x="2858066" y="1853165"/>
                    </a:lnTo>
                    <a:lnTo>
                      <a:pt x="2858066" y="1824257"/>
                    </a:lnTo>
                    <a:lnTo>
                      <a:pt x="2824062" y="1824257"/>
                    </a:lnTo>
                    <a:lnTo>
                      <a:pt x="2824062" y="1791957"/>
                    </a:lnTo>
                    <a:lnTo>
                      <a:pt x="2774752" y="1791957"/>
                    </a:lnTo>
                    <a:lnTo>
                      <a:pt x="2774752" y="1763050"/>
                    </a:lnTo>
                    <a:lnTo>
                      <a:pt x="2739044" y="1763050"/>
                    </a:lnTo>
                    <a:lnTo>
                      <a:pt x="2739044" y="1725638"/>
                    </a:lnTo>
                    <a:lnTo>
                      <a:pt x="2708433" y="1725638"/>
                    </a:lnTo>
                    <a:lnTo>
                      <a:pt x="2708433" y="1708636"/>
                    </a:lnTo>
                    <a:lnTo>
                      <a:pt x="2657427" y="1708636"/>
                    </a:lnTo>
                    <a:lnTo>
                      <a:pt x="2657427" y="1671231"/>
                    </a:lnTo>
                    <a:lnTo>
                      <a:pt x="2606413" y="1671231"/>
                    </a:lnTo>
                    <a:lnTo>
                      <a:pt x="2606413" y="1618521"/>
                    </a:lnTo>
                    <a:lnTo>
                      <a:pt x="2541805" y="1618521"/>
                    </a:lnTo>
                    <a:lnTo>
                      <a:pt x="2541805" y="1589614"/>
                    </a:lnTo>
                    <a:lnTo>
                      <a:pt x="2483990" y="1589614"/>
                    </a:lnTo>
                    <a:lnTo>
                      <a:pt x="2483990" y="1545409"/>
                    </a:lnTo>
                    <a:lnTo>
                      <a:pt x="2419375" y="1545409"/>
                    </a:lnTo>
                    <a:lnTo>
                      <a:pt x="2419375" y="1501196"/>
                    </a:lnTo>
                    <a:lnTo>
                      <a:pt x="2383675" y="1501196"/>
                    </a:lnTo>
                    <a:lnTo>
                      <a:pt x="2383675" y="1451886"/>
                    </a:lnTo>
                    <a:lnTo>
                      <a:pt x="2334365" y="1451886"/>
                    </a:lnTo>
                    <a:lnTo>
                      <a:pt x="2334365" y="1421282"/>
                    </a:lnTo>
                    <a:lnTo>
                      <a:pt x="2320755" y="1421282"/>
                    </a:lnTo>
                    <a:lnTo>
                      <a:pt x="2320755" y="1397479"/>
                    </a:lnTo>
                    <a:lnTo>
                      <a:pt x="2271446" y="1397479"/>
                    </a:lnTo>
                    <a:lnTo>
                      <a:pt x="2271446" y="1358371"/>
                    </a:lnTo>
                    <a:lnTo>
                      <a:pt x="2208534" y="1358371"/>
                    </a:lnTo>
                    <a:lnTo>
                      <a:pt x="2208534" y="1310757"/>
                    </a:lnTo>
                    <a:lnTo>
                      <a:pt x="2132021" y="1310757"/>
                    </a:lnTo>
                    <a:lnTo>
                      <a:pt x="2132021" y="1259751"/>
                    </a:lnTo>
                    <a:lnTo>
                      <a:pt x="2084416" y="1259751"/>
                    </a:lnTo>
                    <a:lnTo>
                      <a:pt x="2084416" y="1230844"/>
                    </a:lnTo>
                    <a:lnTo>
                      <a:pt x="2040203" y="1230844"/>
                    </a:lnTo>
                    <a:lnTo>
                      <a:pt x="2040203" y="1167933"/>
                    </a:lnTo>
                    <a:lnTo>
                      <a:pt x="1999398" y="1167933"/>
                    </a:lnTo>
                    <a:lnTo>
                      <a:pt x="1999398" y="1132225"/>
                    </a:lnTo>
                    <a:lnTo>
                      <a:pt x="1946688" y="1132225"/>
                    </a:lnTo>
                    <a:lnTo>
                      <a:pt x="1946688" y="1103317"/>
                    </a:lnTo>
                    <a:lnTo>
                      <a:pt x="1853165" y="1103317"/>
                    </a:lnTo>
                    <a:lnTo>
                      <a:pt x="1853165" y="1048911"/>
                    </a:lnTo>
                    <a:lnTo>
                      <a:pt x="1761346" y="1048911"/>
                    </a:lnTo>
                    <a:lnTo>
                      <a:pt x="1761346" y="1016603"/>
                    </a:lnTo>
                    <a:lnTo>
                      <a:pt x="1746048" y="1016603"/>
                    </a:lnTo>
                    <a:lnTo>
                      <a:pt x="1746048" y="982591"/>
                    </a:lnTo>
                    <a:lnTo>
                      <a:pt x="1705236" y="982591"/>
                    </a:lnTo>
                    <a:lnTo>
                      <a:pt x="1705236" y="958788"/>
                    </a:lnTo>
                    <a:lnTo>
                      <a:pt x="1664431" y="958788"/>
                    </a:lnTo>
                    <a:lnTo>
                      <a:pt x="1664431" y="936682"/>
                    </a:lnTo>
                    <a:lnTo>
                      <a:pt x="1640628" y="936682"/>
                    </a:lnTo>
                    <a:lnTo>
                      <a:pt x="1640628" y="889076"/>
                    </a:lnTo>
                    <a:lnTo>
                      <a:pt x="1519902" y="889076"/>
                    </a:lnTo>
                    <a:lnTo>
                      <a:pt x="1519902" y="873770"/>
                    </a:lnTo>
                    <a:lnTo>
                      <a:pt x="1465488" y="873770"/>
                    </a:lnTo>
                    <a:lnTo>
                      <a:pt x="1465488" y="815964"/>
                    </a:lnTo>
                    <a:lnTo>
                      <a:pt x="1405977" y="815964"/>
                    </a:lnTo>
                    <a:lnTo>
                      <a:pt x="1405977" y="780255"/>
                    </a:lnTo>
                    <a:lnTo>
                      <a:pt x="1370268" y="780255"/>
                    </a:lnTo>
                    <a:lnTo>
                      <a:pt x="1370268" y="724143"/>
                    </a:lnTo>
                    <a:lnTo>
                      <a:pt x="1329464" y="724143"/>
                    </a:lnTo>
                    <a:lnTo>
                      <a:pt x="1329464" y="696938"/>
                    </a:lnTo>
                    <a:lnTo>
                      <a:pt x="1241045" y="696938"/>
                    </a:lnTo>
                    <a:lnTo>
                      <a:pt x="1241045" y="659531"/>
                    </a:lnTo>
                    <a:lnTo>
                      <a:pt x="1196840" y="659531"/>
                    </a:lnTo>
                    <a:lnTo>
                      <a:pt x="1196840" y="635726"/>
                    </a:lnTo>
                    <a:lnTo>
                      <a:pt x="1142426" y="635726"/>
                    </a:lnTo>
                    <a:lnTo>
                      <a:pt x="1142426" y="611922"/>
                    </a:lnTo>
                    <a:lnTo>
                      <a:pt x="1113519" y="611922"/>
                    </a:lnTo>
                    <a:lnTo>
                      <a:pt x="1113519" y="589817"/>
                    </a:lnTo>
                    <a:lnTo>
                      <a:pt x="1067609" y="589817"/>
                    </a:lnTo>
                    <a:lnTo>
                      <a:pt x="1067609" y="564312"/>
                    </a:lnTo>
                    <a:lnTo>
                      <a:pt x="1038702" y="564312"/>
                    </a:lnTo>
                    <a:lnTo>
                      <a:pt x="1038702" y="537106"/>
                    </a:lnTo>
                    <a:lnTo>
                      <a:pt x="953692" y="537106"/>
                    </a:lnTo>
                    <a:lnTo>
                      <a:pt x="953692" y="501399"/>
                    </a:lnTo>
                    <a:lnTo>
                      <a:pt x="921384" y="501399"/>
                    </a:lnTo>
                    <a:lnTo>
                      <a:pt x="921384" y="455490"/>
                    </a:lnTo>
                    <a:lnTo>
                      <a:pt x="900982" y="455490"/>
                    </a:lnTo>
                    <a:lnTo>
                      <a:pt x="900982" y="419783"/>
                    </a:lnTo>
                    <a:lnTo>
                      <a:pt x="812563" y="419783"/>
                    </a:lnTo>
                    <a:lnTo>
                      <a:pt x="812563" y="350069"/>
                    </a:lnTo>
                    <a:lnTo>
                      <a:pt x="773453" y="350069"/>
                    </a:lnTo>
                    <a:lnTo>
                      <a:pt x="773453" y="317763"/>
                    </a:lnTo>
                    <a:lnTo>
                      <a:pt x="652730" y="317763"/>
                    </a:lnTo>
                    <a:lnTo>
                      <a:pt x="652730" y="283756"/>
                    </a:lnTo>
                    <a:lnTo>
                      <a:pt x="586416" y="283756"/>
                    </a:lnTo>
                    <a:lnTo>
                      <a:pt x="586416" y="259952"/>
                    </a:lnTo>
                    <a:lnTo>
                      <a:pt x="537106" y="259952"/>
                    </a:lnTo>
                    <a:lnTo>
                      <a:pt x="537106" y="190238"/>
                    </a:lnTo>
                    <a:lnTo>
                      <a:pt x="455491" y="190238"/>
                    </a:lnTo>
                    <a:lnTo>
                      <a:pt x="455491" y="164733"/>
                    </a:lnTo>
                    <a:lnTo>
                      <a:pt x="424884" y="164733"/>
                    </a:lnTo>
                    <a:lnTo>
                      <a:pt x="424884" y="151130"/>
                    </a:lnTo>
                    <a:lnTo>
                      <a:pt x="361972" y="151130"/>
                    </a:lnTo>
                    <a:lnTo>
                      <a:pt x="361972" y="117123"/>
                    </a:lnTo>
                    <a:lnTo>
                      <a:pt x="263352" y="117123"/>
                    </a:lnTo>
                    <a:lnTo>
                      <a:pt x="263352" y="96719"/>
                    </a:lnTo>
                    <a:lnTo>
                      <a:pt x="152830" y="96719"/>
                    </a:lnTo>
                    <a:lnTo>
                      <a:pt x="152830" y="54211"/>
                    </a:lnTo>
                    <a:lnTo>
                      <a:pt x="125625" y="54211"/>
                    </a:lnTo>
                    <a:lnTo>
                      <a:pt x="125625" y="4901"/>
                    </a:lnTo>
                    <a:lnTo>
                      <a:pt x="4901" y="4901"/>
                    </a:lnTo>
                  </a:path>
                </a:pathLst>
              </a:custGeom>
              <a:noFill/>
              <a:ln w="25400" cap="flat">
                <a:solidFill>
                  <a:schemeClr val="accent3"/>
                </a:solidFill>
                <a:prstDash val="solid"/>
                <a:miter/>
              </a:ln>
            </p:spPr>
            <p:txBody>
              <a:bodyPr rtlCol="0" anchor="ctr"/>
              <a:lstStyle/>
              <a:p>
                <a:endParaRPr lang="en-GB"/>
              </a:p>
            </p:txBody>
          </p:sp>
          <p:cxnSp>
            <p:nvCxnSpPr>
              <p:cNvPr id="84" name="Straight Connector 83">
                <a:extLst>
                  <a:ext uri="{FF2B5EF4-FFF2-40B4-BE49-F238E27FC236}">
                    <a16:creationId xmlns:a16="http://schemas.microsoft.com/office/drawing/2014/main" id="{B1D14B78-0550-4AC8-8081-26D12F16C816}"/>
                  </a:ext>
                </a:extLst>
              </p:cNvPr>
              <p:cNvCxnSpPr/>
              <p:nvPr/>
            </p:nvCxnSpPr>
            <p:spPr>
              <a:xfrm flipH="1">
                <a:off x="8079812" y="4655831"/>
                <a:ext cx="0" cy="108000"/>
              </a:xfrm>
              <a:prstGeom prst="line">
                <a:avLst/>
              </a:prstGeom>
              <a:noFill/>
              <a:ln w="25400" cap="flat">
                <a:solidFill>
                  <a:schemeClr val="accent3"/>
                </a:solidFill>
                <a:prstDash val="solid"/>
                <a:miter/>
              </a:ln>
            </p:spPr>
          </p:cxnSp>
          <p:cxnSp>
            <p:nvCxnSpPr>
              <p:cNvPr id="85" name="Straight Connector 84">
                <a:extLst>
                  <a:ext uri="{FF2B5EF4-FFF2-40B4-BE49-F238E27FC236}">
                    <a16:creationId xmlns:a16="http://schemas.microsoft.com/office/drawing/2014/main" id="{9FCCD745-42CE-42F6-8937-A154F6CB1A52}"/>
                  </a:ext>
                </a:extLst>
              </p:cNvPr>
              <p:cNvCxnSpPr/>
              <p:nvPr/>
            </p:nvCxnSpPr>
            <p:spPr>
              <a:xfrm flipH="1">
                <a:off x="7685477" y="4655831"/>
                <a:ext cx="0" cy="108000"/>
              </a:xfrm>
              <a:prstGeom prst="line">
                <a:avLst/>
              </a:prstGeom>
              <a:noFill/>
              <a:ln w="25400" cap="flat">
                <a:solidFill>
                  <a:schemeClr val="accent3"/>
                </a:solidFill>
                <a:prstDash val="solid"/>
                <a:miter/>
              </a:ln>
            </p:spPr>
          </p:cxnSp>
          <p:cxnSp>
            <p:nvCxnSpPr>
              <p:cNvPr id="86" name="Straight Connector 85">
                <a:extLst>
                  <a:ext uri="{FF2B5EF4-FFF2-40B4-BE49-F238E27FC236}">
                    <a16:creationId xmlns:a16="http://schemas.microsoft.com/office/drawing/2014/main" id="{2165D5A1-315F-4C4C-BAE5-A0B689A8FE75}"/>
                  </a:ext>
                </a:extLst>
              </p:cNvPr>
              <p:cNvCxnSpPr/>
              <p:nvPr/>
            </p:nvCxnSpPr>
            <p:spPr>
              <a:xfrm flipH="1">
                <a:off x="7251877" y="4594211"/>
                <a:ext cx="0" cy="108000"/>
              </a:xfrm>
              <a:prstGeom prst="line">
                <a:avLst/>
              </a:prstGeom>
              <a:noFill/>
              <a:ln w="25400" cap="flat">
                <a:solidFill>
                  <a:schemeClr val="accent3"/>
                </a:solidFill>
                <a:prstDash val="solid"/>
                <a:miter/>
              </a:ln>
            </p:spPr>
          </p:cxnSp>
          <p:cxnSp>
            <p:nvCxnSpPr>
              <p:cNvPr id="87" name="Straight Connector 86">
                <a:extLst>
                  <a:ext uri="{FF2B5EF4-FFF2-40B4-BE49-F238E27FC236}">
                    <a16:creationId xmlns:a16="http://schemas.microsoft.com/office/drawing/2014/main" id="{F95D711E-8D5D-45B1-9FC5-DD768CB60FDB}"/>
                  </a:ext>
                </a:extLst>
              </p:cNvPr>
              <p:cNvCxnSpPr/>
              <p:nvPr/>
            </p:nvCxnSpPr>
            <p:spPr>
              <a:xfrm flipH="1">
                <a:off x="7153557" y="4540211"/>
                <a:ext cx="0" cy="108000"/>
              </a:xfrm>
              <a:prstGeom prst="line">
                <a:avLst/>
              </a:prstGeom>
              <a:noFill/>
              <a:ln w="25400" cap="flat">
                <a:solidFill>
                  <a:schemeClr val="accent3"/>
                </a:solidFill>
                <a:prstDash val="solid"/>
                <a:miter/>
              </a:ln>
            </p:spPr>
          </p:cxnSp>
          <p:cxnSp>
            <p:nvCxnSpPr>
              <p:cNvPr id="88" name="Straight Connector 87">
                <a:extLst>
                  <a:ext uri="{FF2B5EF4-FFF2-40B4-BE49-F238E27FC236}">
                    <a16:creationId xmlns:a16="http://schemas.microsoft.com/office/drawing/2014/main" id="{CC0FE9C7-B602-4FE5-A932-080BD95199B2}"/>
                  </a:ext>
                </a:extLst>
              </p:cNvPr>
              <p:cNvCxnSpPr/>
              <p:nvPr/>
            </p:nvCxnSpPr>
            <p:spPr>
              <a:xfrm flipH="1">
                <a:off x="6868547" y="4498237"/>
                <a:ext cx="0" cy="108000"/>
              </a:xfrm>
              <a:prstGeom prst="line">
                <a:avLst/>
              </a:prstGeom>
              <a:noFill/>
              <a:ln w="25400" cap="flat">
                <a:solidFill>
                  <a:schemeClr val="accent3"/>
                </a:solidFill>
                <a:prstDash val="solid"/>
                <a:miter/>
              </a:ln>
            </p:spPr>
          </p:cxnSp>
          <p:cxnSp>
            <p:nvCxnSpPr>
              <p:cNvPr id="89" name="Straight Connector 88">
                <a:extLst>
                  <a:ext uri="{FF2B5EF4-FFF2-40B4-BE49-F238E27FC236}">
                    <a16:creationId xmlns:a16="http://schemas.microsoft.com/office/drawing/2014/main" id="{D910FE4E-7F30-46DA-A519-8EED26BCB48C}"/>
                  </a:ext>
                </a:extLst>
              </p:cNvPr>
              <p:cNvCxnSpPr/>
              <p:nvPr/>
            </p:nvCxnSpPr>
            <p:spPr>
              <a:xfrm flipH="1">
                <a:off x="6779385" y="4498237"/>
                <a:ext cx="0" cy="108000"/>
              </a:xfrm>
              <a:prstGeom prst="line">
                <a:avLst/>
              </a:prstGeom>
              <a:noFill/>
              <a:ln w="25400" cap="flat">
                <a:solidFill>
                  <a:schemeClr val="accent3"/>
                </a:solidFill>
                <a:prstDash val="solid"/>
                <a:miter/>
              </a:ln>
            </p:spPr>
          </p:cxnSp>
          <p:cxnSp>
            <p:nvCxnSpPr>
              <p:cNvPr id="90" name="Straight Connector 89">
                <a:extLst>
                  <a:ext uri="{FF2B5EF4-FFF2-40B4-BE49-F238E27FC236}">
                    <a16:creationId xmlns:a16="http://schemas.microsoft.com/office/drawing/2014/main" id="{524901B2-A192-4227-9FC3-C32E3937F0E8}"/>
                  </a:ext>
                </a:extLst>
              </p:cNvPr>
              <p:cNvCxnSpPr/>
              <p:nvPr/>
            </p:nvCxnSpPr>
            <p:spPr>
              <a:xfrm flipH="1">
                <a:off x="6560683" y="4472876"/>
                <a:ext cx="0" cy="108000"/>
              </a:xfrm>
              <a:prstGeom prst="line">
                <a:avLst/>
              </a:prstGeom>
              <a:noFill/>
              <a:ln w="25400" cap="flat">
                <a:solidFill>
                  <a:schemeClr val="accent3"/>
                </a:solidFill>
                <a:prstDash val="solid"/>
                <a:miter/>
              </a:ln>
            </p:spPr>
          </p:cxnSp>
          <p:cxnSp>
            <p:nvCxnSpPr>
              <p:cNvPr id="91" name="Straight Connector 90">
                <a:extLst>
                  <a:ext uri="{FF2B5EF4-FFF2-40B4-BE49-F238E27FC236}">
                    <a16:creationId xmlns:a16="http://schemas.microsoft.com/office/drawing/2014/main" id="{D8C92506-554A-4B0A-B4A6-64AAA13E8590}"/>
                  </a:ext>
                </a:extLst>
              </p:cNvPr>
              <p:cNvCxnSpPr/>
              <p:nvPr/>
            </p:nvCxnSpPr>
            <p:spPr>
              <a:xfrm flipH="1">
                <a:off x="6503906" y="4470971"/>
                <a:ext cx="0" cy="108000"/>
              </a:xfrm>
              <a:prstGeom prst="line">
                <a:avLst/>
              </a:prstGeom>
              <a:noFill/>
              <a:ln w="25400" cap="flat">
                <a:solidFill>
                  <a:schemeClr val="accent3"/>
                </a:solidFill>
                <a:prstDash val="solid"/>
                <a:miter/>
              </a:ln>
            </p:spPr>
          </p:cxnSp>
          <p:cxnSp>
            <p:nvCxnSpPr>
              <p:cNvPr id="92" name="Straight Connector 91">
                <a:extLst>
                  <a:ext uri="{FF2B5EF4-FFF2-40B4-BE49-F238E27FC236}">
                    <a16:creationId xmlns:a16="http://schemas.microsoft.com/office/drawing/2014/main" id="{7743035F-D992-4A77-B470-96E002657517}"/>
                  </a:ext>
                </a:extLst>
              </p:cNvPr>
              <p:cNvCxnSpPr/>
              <p:nvPr/>
            </p:nvCxnSpPr>
            <p:spPr>
              <a:xfrm flipH="1">
                <a:off x="6447129" y="4469066"/>
                <a:ext cx="0" cy="108000"/>
              </a:xfrm>
              <a:prstGeom prst="line">
                <a:avLst/>
              </a:prstGeom>
              <a:noFill/>
              <a:ln w="25400" cap="flat">
                <a:solidFill>
                  <a:schemeClr val="accent3"/>
                </a:solidFill>
                <a:prstDash val="solid"/>
                <a:miter/>
              </a:ln>
            </p:spPr>
          </p:cxnSp>
          <p:cxnSp>
            <p:nvCxnSpPr>
              <p:cNvPr id="93" name="Straight Connector 92">
                <a:extLst>
                  <a:ext uri="{FF2B5EF4-FFF2-40B4-BE49-F238E27FC236}">
                    <a16:creationId xmlns:a16="http://schemas.microsoft.com/office/drawing/2014/main" id="{E99BBD53-BF3A-4FC1-B510-FA719378D135}"/>
                  </a:ext>
                </a:extLst>
              </p:cNvPr>
              <p:cNvCxnSpPr/>
              <p:nvPr/>
            </p:nvCxnSpPr>
            <p:spPr>
              <a:xfrm flipH="1">
                <a:off x="6371302" y="4444301"/>
                <a:ext cx="0" cy="108000"/>
              </a:xfrm>
              <a:prstGeom prst="line">
                <a:avLst/>
              </a:prstGeom>
              <a:noFill/>
              <a:ln w="25400" cap="flat">
                <a:solidFill>
                  <a:schemeClr val="accent3"/>
                </a:solidFill>
                <a:prstDash val="solid"/>
                <a:miter/>
              </a:ln>
            </p:spPr>
          </p:cxnSp>
          <p:cxnSp>
            <p:nvCxnSpPr>
              <p:cNvPr id="94" name="Straight Connector 93">
                <a:extLst>
                  <a:ext uri="{FF2B5EF4-FFF2-40B4-BE49-F238E27FC236}">
                    <a16:creationId xmlns:a16="http://schemas.microsoft.com/office/drawing/2014/main" id="{C1708509-CE9A-4500-BD22-D28C9A36A322}"/>
                  </a:ext>
                </a:extLst>
              </p:cNvPr>
              <p:cNvCxnSpPr/>
              <p:nvPr/>
            </p:nvCxnSpPr>
            <p:spPr>
              <a:xfrm flipH="1">
                <a:off x="5873351" y="4390237"/>
                <a:ext cx="0" cy="108000"/>
              </a:xfrm>
              <a:prstGeom prst="line">
                <a:avLst/>
              </a:prstGeom>
              <a:noFill/>
              <a:ln w="25400" cap="flat">
                <a:solidFill>
                  <a:schemeClr val="accent3"/>
                </a:solidFill>
                <a:prstDash val="solid"/>
                <a:miter/>
              </a:ln>
            </p:spPr>
          </p:cxnSp>
          <p:cxnSp>
            <p:nvCxnSpPr>
              <p:cNvPr id="95" name="Straight Connector 94">
                <a:extLst>
                  <a:ext uri="{FF2B5EF4-FFF2-40B4-BE49-F238E27FC236}">
                    <a16:creationId xmlns:a16="http://schemas.microsoft.com/office/drawing/2014/main" id="{949A778A-52A0-4D65-887F-DA3375092B8A}"/>
                  </a:ext>
                </a:extLst>
              </p:cNvPr>
              <p:cNvCxnSpPr/>
              <p:nvPr/>
            </p:nvCxnSpPr>
            <p:spPr>
              <a:xfrm flipH="1">
                <a:off x="5816574" y="4388332"/>
                <a:ext cx="0" cy="108000"/>
              </a:xfrm>
              <a:prstGeom prst="line">
                <a:avLst/>
              </a:prstGeom>
              <a:noFill/>
              <a:ln w="25400" cap="flat">
                <a:solidFill>
                  <a:schemeClr val="accent3"/>
                </a:solidFill>
                <a:prstDash val="solid"/>
                <a:miter/>
              </a:ln>
            </p:spPr>
          </p:cxnSp>
          <p:cxnSp>
            <p:nvCxnSpPr>
              <p:cNvPr id="96" name="Straight Connector 95">
                <a:extLst>
                  <a:ext uri="{FF2B5EF4-FFF2-40B4-BE49-F238E27FC236}">
                    <a16:creationId xmlns:a16="http://schemas.microsoft.com/office/drawing/2014/main" id="{315FC2E3-7F05-4E00-B414-ADB355FAD2B4}"/>
                  </a:ext>
                </a:extLst>
              </p:cNvPr>
              <p:cNvCxnSpPr/>
              <p:nvPr/>
            </p:nvCxnSpPr>
            <p:spPr>
              <a:xfrm flipH="1">
                <a:off x="5654276" y="4351583"/>
                <a:ext cx="0" cy="108000"/>
              </a:xfrm>
              <a:prstGeom prst="line">
                <a:avLst/>
              </a:prstGeom>
              <a:noFill/>
              <a:ln w="25400" cap="flat">
                <a:solidFill>
                  <a:schemeClr val="accent3"/>
                </a:solidFill>
                <a:prstDash val="solid"/>
                <a:miter/>
              </a:ln>
            </p:spPr>
          </p:cxnSp>
          <p:cxnSp>
            <p:nvCxnSpPr>
              <p:cNvPr id="97" name="Straight Connector 96">
                <a:extLst>
                  <a:ext uri="{FF2B5EF4-FFF2-40B4-BE49-F238E27FC236}">
                    <a16:creationId xmlns:a16="http://schemas.microsoft.com/office/drawing/2014/main" id="{073220C7-7E7D-4EE9-BCA3-59BD06F28657}"/>
                  </a:ext>
                </a:extLst>
              </p:cNvPr>
              <p:cNvCxnSpPr/>
              <p:nvPr/>
            </p:nvCxnSpPr>
            <p:spPr>
              <a:xfrm flipH="1">
                <a:off x="5597499" y="4349678"/>
                <a:ext cx="0" cy="108000"/>
              </a:xfrm>
              <a:prstGeom prst="line">
                <a:avLst/>
              </a:prstGeom>
              <a:noFill/>
              <a:ln w="25400" cap="flat">
                <a:solidFill>
                  <a:schemeClr val="accent3"/>
                </a:solidFill>
                <a:prstDash val="solid"/>
                <a:miter/>
              </a:ln>
            </p:spPr>
          </p:cxnSp>
          <p:cxnSp>
            <p:nvCxnSpPr>
              <p:cNvPr id="98" name="Straight Connector 97">
                <a:extLst>
                  <a:ext uri="{FF2B5EF4-FFF2-40B4-BE49-F238E27FC236}">
                    <a16:creationId xmlns:a16="http://schemas.microsoft.com/office/drawing/2014/main" id="{04D48E9E-5999-4C82-9DC6-95FB0BF17698}"/>
                  </a:ext>
                </a:extLst>
              </p:cNvPr>
              <p:cNvCxnSpPr/>
              <p:nvPr/>
            </p:nvCxnSpPr>
            <p:spPr>
              <a:xfrm flipH="1">
                <a:off x="5432137" y="4321241"/>
                <a:ext cx="0" cy="108000"/>
              </a:xfrm>
              <a:prstGeom prst="line">
                <a:avLst/>
              </a:prstGeom>
              <a:noFill/>
              <a:ln w="25400" cap="flat">
                <a:solidFill>
                  <a:schemeClr val="accent3"/>
                </a:solidFill>
                <a:prstDash val="solid"/>
                <a:miter/>
              </a:ln>
            </p:spPr>
          </p:cxnSp>
          <p:cxnSp>
            <p:nvCxnSpPr>
              <p:cNvPr id="99" name="Straight Connector 98">
                <a:extLst>
                  <a:ext uri="{FF2B5EF4-FFF2-40B4-BE49-F238E27FC236}">
                    <a16:creationId xmlns:a16="http://schemas.microsoft.com/office/drawing/2014/main" id="{4932151A-5CA1-408C-966F-7F085C3167A1}"/>
                  </a:ext>
                </a:extLst>
              </p:cNvPr>
              <p:cNvCxnSpPr/>
              <p:nvPr/>
            </p:nvCxnSpPr>
            <p:spPr>
              <a:xfrm flipH="1">
                <a:off x="3681302" y="3658125"/>
                <a:ext cx="0" cy="108000"/>
              </a:xfrm>
              <a:prstGeom prst="line">
                <a:avLst/>
              </a:prstGeom>
              <a:noFill/>
              <a:ln w="25400" cap="flat">
                <a:solidFill>
                  <a:schemeClr val="accent3"/>
                </a:solidFill>
                <a:prstDash val="solid"/>
                <a:miter/>
              </a:ln>
            </p:spPr>
          </p:cxnSp>
          <p:cxnSp>
            <p:nvCxnSpPr>
              <p:cNvPr id="100" name="Straight Connector 99">
                <a:extLst>
                  <a:ext uri="{FF2B5EF4-FFF2-40B4-BE49-F238E27FC236}">
                    <a16:creationId xmlns:a16="http://schemas.microsoft.com/office/drawing/2014/main" id="{B0F8EC60-96F7-494F-A8FC-287FFA2BA5FD}"/>
                  </a:ext>
                </a:extLst>
              </p:cNvPr>
              <p:cNvCxnSpPr/>
              <p:nvPr/>
            </p:nvCxnSpPr>
            <p:spPr>
              <a:xfrm flipH="1">
                <a:off x="1092916" y="1847646"/>
                <a:ext cx="0" cy="108000"/>
              </a:xfrm>
              <a:prstGeom prst="line">
                <a:avLst/>
              </a:prstGeom>
              <a:noFill/>
              <a:ln w="25400" cap="flat">
                <a:solidFill>
                  <a:schemeClr val="accent3"/>
                </a:solidFill>
                <a:prstDash val="solid"/>
                <a:miter/>
              </a:ln>
            </p:spPr>
          </p:cxnSp>
        </p:grpSp>
        <p:grpSp>
          <p:nvGrpSpPr>
            <p:cNvPr id="62" name="Group 61">
              <a:extLst>
                <a:ext uri="{FF2B5EF4-FFF2-40B4-BE49-F238E27FC236}">
                  <a16:creationId xmlns:a16="http://schemas.microsoft.com/office/drawing/2014/main" id="{90D78E7D-CCE9-4BD6-8372-795AC672256F}"/>
                </a:ext>
              </a:extLst>
            </p:cNvPr>
            <p:cNvGrpSpPr/>
            <p:nvPr/>
          </p:nvGrpSpPr>
          <p:grpSpPr>
            <a:xfrm>
              <a:off x="1122741" y="1936221"/>
              <a:ext cx="7429209" cy="2950097"/>
              <a:chOff x="1002673" y="1847646"/>
              <a:chExt cx="7429209" cy="2998762"/>
            </a:xfrm>
          </p:grpSpPr>
          <p:sp>
            <p:nvSpPr>
              <p:cNvPr id="63" name="Graphic 130">
                <a:extLst>
                  <a:ext uri="{FF2B5EF4-FFF2-40B4-BE49-F238E27FC236}">
                    <a16:creationId xmlns:a16="http://schemas.microsoft.com/office/drawing/2014/main" id="{00536DA3-2BD9-4889-A641-33AE262EF03C}"/>
                  </a:ext>
                </a:extLst>
              </p:cNvPr>
              <p:cNvSpPr/>
              <p:nvPr/>
            </p:nvSpPr>
            <p:spPr>
              <a:xfrm>
                <a:off x="1002673" y="1847646"/>
                <a:ext cx="7429209" cy="2998762"/>
              </a:xfrm>
              <a:custGeom>
                <a:avLst/>
                <a:gdLst>
                  <a:gd name="connsiteX0" fmla="*/ 9148414 w 9151550"/>
                  <a:gd name="connsiteY0" fmla="*/ 3662716 h 3662130"/>
                  <a:gd name="connsiteX1" fmla="*/ 9148414 w 9151550"/>
                  <a:gd name="connsiteY1" fmla="*/ 3340501 h 3662130"/>
                  <a:gd name="connsiteX2" fmla="*/ 8113428 w 9151550"/>
                  <a:gd name="connsiteY2" fmla="*/ 3340501 h 3662130"/>
                  <a:gd name="connsiteX3" fmla="*/ 8113428 w 9151550"/>
                  <a:gd name="connsiteY3" fmla="*/ 3275413 h 3662130"/>
                  <a:gd name="connsiteX4" fmla="*/ 6940142 w 9151550"/>
                  <a:gd name="connsiteY4" fmla="*/ 3275413 h 3662130"/>
                  <a:gd name="connsiteX5" fmla="*/ 6940142 w 9151550"/>
                  <a:gd name="connsiteY5" fmla="*/ 3255879 h 3662130"/>
                  <a:gd name="connsiteX6" fmla="*/ 6824607 w 9151550"/>
                  <a:gd name="connsiteY6" fmla="*/ 3255879 h 3662130"/>
                  <a:gd name="connsiteX7" fmla="*/ 6824607 w 9151550"/>
                  <a:gd name="connsiteY7" fmla="*/ 3213572 h 3662130"/>
                  <a:gd name="connsiteX8" fmla="*/ 6656987 w 9151550"/>
                  <a:gd name="connsiteY8" fmla="*/ 3213572 h 3662130"/>
                  <a:gd name="connsiteX9" fmla="*/ 6656987 w 9151550"/>
                  <a:gd name="connsiteY9" fmla="*/ 3192415 h 3662130"/>
                  <a:gd name="connsiteX10" fmla="*/ 6486121 w 9151550"/>
                  <a:gd name="connsiteY10" fmla="*/ 3192415 h 3662130"/>
                  <a:gd name="connsiteX11" fmla="*/ 6486121 w 9151550"/>
                  <a:gd name="connsiteY11" fmla="*/ 3174520 h 3662130"/>
                  <a:gd name="connsiteX12" fmla="*/ 6336411 w 9151550"/>
                  <a:gd name="connsiteY12" fmla="*/ 3174520 h 3662130"/>
                  <a:gd name="connsiteX13" fmla="*/ 6336411 w 9151550"/>
                  <a:gd name="connsiteY13" fmla="*/ 3128951 h 3662130"/>
                  <a:gd name="connsiteX14" fmla="*/ 6229009 w 9151550"/>
                  <a:gd name="connsiteY14" fmla="*/ 3128951 h 3662130"/>
                  <a:gd name="connsiteX15" fmla="*/ 6229009 w 9151550"/>
                  <a:gd name="connsiteY15" fmla="*/ 3093153 h 3662130"/>
                  <a:gd name="connsiteX16" fmla="*/ 5965381 w 9151550"/>
                  <a:gd name="connsiteY16" fmla="*/ 3093153 h 3662130"/>
                  <a:gd name="connsiteX17" fmla="*/ 5965381 w 9151550"/>
                  <a:gd name="connsiteY17" fmla="*/ 3070364 h 3662130"/>
                  <a:gd name="connsiteX18" fmla="*/ 5709885 w 9151550"/>
                  <a:gd name="connsiteY18" fmla="*/ 3070364 h 3662130"/>
                  <a:gd name="connsiteX19" fmla="*/ 5709885 w 9151550"/>
                  <a:gd name="connsiteY19" fmla="*/ 3054092 h 3662130"/>
                  <a:gd name="connsiteX20" fmla="*/ 5670833 w 9151550"/>
                  <a:gd name="connsiteY20" fmla="*/ 3054092 h 3662130"/>
                  <a:gd name="connsiteX21" fmla="*/ 5670833 w 9151550"/>
                  <a:gd name="connsiteY21" fmla="*/ 3010154 h 3662130"/>
                  <a:gd name="connsiteX22" fmla="*/ 5496711 w 9151550"/>
                  <a:gd name="connsiteY22" fmla="*/ 3010154 h 3662130"/>
                  <a:gd name="connsiteX23" fmla="*/ 5496711 w 9151550"/>
                  <a:gd name="connsiteY23" fmla="*/ 2984119 h 3662130"/>
                  <a:gd name="connsiteX24" fmla="*/ 5335600 w 9151550"/>
                  <a:gd name="connsiteY24" fmla="*/ 2984119 h 3662130"/>
                  <a:gd name="connsiteX25" fmla="*/ 5335600 w 9151550"/>
                  <a:gd name="connsiteY25" fmla="*/ 2961339 h 3662130"/>
                  <a:gd name="connsiteX26" fmla="*/ 5215180 w 9151550"/>
                  <a:gd name="connsiteY26" fmla="*/ 2961339 h 3662130"/>
                  <a:gd name="connsiteX27" fmla="*/ 5215180 w 9151550"/>
                  <a:gd name="connsiteY27" fmla="*/ 2915770 h 3662130"/>
                  <a:gd name="connsiteX28" fmla="*/ 5187514 w 9151550"/>
                  <a:gd name="connsiteY28" fmla="*/ 2915770 h 3662130"/>
                  <a:gd name="connsiteX29" fmla="*/ 5187514 w 9151550"/>
                  <a:gd name="connsiteY29" fmla="*/ 2901129 h 3662130"/>
                  <a:gd name="connsiteX30" fmla="*/ 5068725 w 9151550"/>
                  <a:gd name="connsiteY30" fmla="*/ 2901129 h 3662130"/>
                  <a:gd name="connsiteX31" fmla="*/ 5068725 w 9151550"/>
                  <a:gd name="connsiteY31" fmla="*/ 2875086 h 3662130"/>
                  <a:gd name="connsiteX32" fmla="*/ 5008515 w 9151550"/>
                  <a:gd name="connsiteY32" fmla="*/ 2875086 h 3662130"/>
                  <a:gd name="connsiteX33" fmla="*/ 5008515 w 9151550"/>
                  <a:gd name="connsiteY33" fmla="*/ 2823016 h 3662130"/>
                  <a:gd name="connsiteX34" fmla="*/ 4975964 w 9151550"/>
                  <a:gd name="connsiteY34" fmla="*/ 2823016 h 3662130"/>
                  <a:gd name="connsiteX35" fmla="*/ 4975964 w 9151550"/>
                  <a:gd name="connsiteY35" fmla="*/ 2803489 h 3662130"/>
                  <a:gd name="connsiteX36" fmla="*/ 4891342 w 9151550"/>
                  <a:gd name="connsiteY36" fmla="*/ 2803489 h 3662130"/>
                  <a:gd name="connsiteX37" fmla="*/ 4891342 w 9151550"/>
                  <a:gd name="connsiteY37" fmla="*/ 2756297 h 3662130"/>
                  <a:gd name="connsiteX38" fmla="*/ 4722099 w 9151550"/>
                  <a:gd name="connsiteY38" fmla="*/ 2756297 h 3662130"/>
                  <a:gd name="connsiteX39" fmla="*/ 4722099 w 9151550"/>
                  <a:gd name="connsiteY39" fmla="*/ 2735140 h 3662130"/>
                  <a:gd name="connsiteX40" fmla="*/ 4697695 w 9151550"/>
                  <a:gd name="connsiteY40" fmla="*/ 2735140 h 3662130"/>
                  <a:gd name="connsiteX41" fmla="*/ 4697695 w 9151550"/>
                  <a:gd name="connsiteY41" fmla="*/ 2697710 h 3662130"/>
                  <a:gd name="connsiteX42" fmla="*/ 4520312 w 9151550"/>
                  <a:gd name="connsiteY42" fmla="*/ 2697710 h 3662130"/>
                  <a:gd name="connsiteX43" fmla="*/ 4520312 w 9151550"/>
                  <a:gd name="connsiteY43" fmla="*/ 2663536 h 3662130"/>
                  <a:gd name="connsiteX44" fmla="*/ 4453593 w 9151550"/>
                  <a:gd name="connsiteY44" fmla="*/ 2663536 h 3662130"/>
                  <a:gd name="connsiteX45" fmla="*/ 4453593 w 9151550"/>
                  <a:gd name="connsiteY45" fmla="*/ 2617974 h 3662130"/>
                  <a:gd name="connsiteX46" fmla="*/ 4401523 w 9151550"/>
                  <a:gd name="connsiteY46" fmla="*/ 2617974 h 3662130"/>
                  <a:gd name="connsiteX47" fmla="*/ 4401523 w 9151550"/>
                  <a:gd name="connsiteY47" fmla="*/ 2588677 h 3662130"/>
                  <a:gd name="connsiteX48" fmla="*/ 4269709 w 9151550"/>
                  <a:gd name="connsiteY48" fmla="*/ 2588677 h 3662130"/>
                  <a:gd name="connsiteX49" fmla="*/ 4269709 w 9151550"/>
                  <a:gd name="connsiteY49" fmla="*/ 2551248 h 3662130"/>
                  <a:gd name="connsiteX50" fmla="*/ 4217631 w 9151550"/>
                  <a:gd name="connsiteY50" fmla="*/ 2551248 h 3662130"/>
                  <a:gd name="connsiteX51" fmla="*/ 4217631 w 9151550"/>
                  <a:gd name="connsiteY51" fmla="*/ 2515450 h 3662130"/>
                  <a:gd name="connsiteX52" fmla="*/ 4150912 w 9151550"/>
                  <a:gd name="connsiteY52" fmla="*/ 2515450 h 3662130"/>
                  <a:gd name="connsiteX53" fmla="*/ 4150912 w 9151550"/>
                  <a:gd name="connsiteY53" fmla="*/ 2465003 h 3662130"/>
                  <a:gd name="connsiteX54" fmla="*/ 4006080 w 9151550"/>
                  <a:gd name="connsiteY54" fmla="*/ 2465003 h 3662130"/>
                  <a:gd name="connsiteX55" fmla="*/ 4006080 w 9151550"/>
                  <a:gd name="connsiteY55" fmla="*/ 2429205 h 3662130"/>
                  <a:gd name="connsiteX56" fmla="*/ 3926344 w 9151550"/>
                  <a:gd name="connsiteY56" fmla="*/ 2429205 h 3662130"/>
                  <a:gd name="connsiteX57" fmla="*/ 3926344 w 9151550"/>
                  <a:gd name="connsiteY57" fmla="*/ 2390144 h 3662130"/>
                  <a:gd name="connsiteX58" fmla="*/ 3897047 w 9151550"/>
                  <a:gd name="connsiteY58" fmla="*/ 2390144 h 3662130"/>
                  <a:gd name="connsiteX59" fmla="*/ 3897047 w 9151550"/>
                  <a:gd name="connsiteY59" fmla="*/ 2359224 h 3662130"/>
                  <a:gd name="connsiteX60" fmla="*/ 3854740 w 9151550"/>
                  <a:gd name="connsiteY60" fmla="*/ 2359224 h 3662130"/>
                  <a:gd name="connsiteX61" fmla="*/ 3854740 w 9151550"/>
                  <a:gd name="connsiteY61" fmla="*/ 2299014 h 3662130"/>
                  <a:gd name="connsiteX62" fmla="*/ 3792899 w 9151550"/>
                  <a:gd name="connsiteY62" fmla="*/ 2299014 h 3662130"/>
                  <a:gd name="connsiteX63" fmla="*/ 3792899 w 9151550"/>
                  <a:gd name="connsiteY63" fmla="*/ 2271355 h 3662130"/>
                  <a:gd name="connsiteX64" fmla="*/ 3628541 w 9151550"/>
                  <a:gd name="connsiteY64" fmla="*/ 2271355 h 3662130"/>
                  <a:gd name="connsiteX65" fmla="*/ 3628541 w 9151550"/>
                  <a:gd name="connsiteY65" fmla="*/ 2181848 h 3662130"/>
                  <a:gd name="connsiteX66" fmla="*/ 3553683 w 9151550"/>
                  <a:gd name="connsiteY66" fmla="*/ 2181848 h 3662130"/>
                  <a:gd name="connsiteX67" fmla="*/ 3553683 w 9151550"/>
                  <a:gd name="connsiteY67" fmla="*/ 2159068 h 3662130"/>
                  <a:gd name="connsiteX68" fmla="*/ 3535780 w 9151550"/>
                  <a:gd name="connsiteY68" fmla="*/ 2159068 h 3662130"/>
                  <a:gd name="connsiteX69" fmla="*/ 3535780 w 9151550"/>
                  <a:gd name="connsiteY69" fmla="*/ 2134656 h 3662130"/>
                  <a:gd name="connsiteX70" fmla="*/ 3482079 w 9151550"/>
                  <a:gd name="connsiteY70" fmla="*/ 2134656 h 3662130"/>
                  <a:gd name="connsiteX71" fmla="*/ 3482079 w 9151550"/>
                  <a:gd name="connsiteY71" fmla="*/ 2108621 h 3662130"/>
                  <a:gd name="connsiteX72" fmla="*/ 3421869 w 9151550"/>
                  <a:gd name="connsiteY72" fmla="*/ 2108621 h 3662130"/>
                  <a:gd name="connsiteX73" fmla="*/ 3421869 w 9151550"/>
                  <a:gd name="connsiteY73" fmla="*/ 2002842 h 3662130"/>
                  <a:gd name="connsiteX74" fmla="*/ 3327484 w 9151550"/>
                  <a:gd name="connsiteY74" fmla="*/ 2002842 h 3662130"/>
                  <a:gd name="connsiteX75" fmla="*/ 3327484 w 9151550"/>
                  <a:gd name="connsiteY75" fmla="*/ 1955650 h 3662130"/>
                  <a:gd name="connsiteX76" fmla="*/ 3294940 w 9151550"/>
                  <a:gd name="connsiteY76" fmla="*/ 1955650 h 3662130"/>
                  <a:gd name="connsiteX77" fmla="*/ 3294940 w 9151550"/>
                  <a:gd name="connsiteY77" fmla="*/ 1898694 h 3662130"/>
                  <a:gd name="connsiteX78" fmla="*/ 3181029 w 9151550"/>
                  <a:gd name="connsiteY78" fmla="*/ 1898694 h 3662130"/>
                  <a:gd name="connsiteX79" fmla="*/ 3181029 w 9151550"/>
                  <a:gd name="connsiteY79" fmla="*/ 1835230 h 3662130"/>
                  <a:gd name="connsiteX80" fmla="*/ 3164749 w 9151550"/>
                  <a:gd name="connsiteY80" fmla="*/ 1835230 h 3662130"/>
                  <a:gd name="connsiteX81" fmla="*/ 3164749 w 9151550"/>
                  <a:gd name="connsiteY81" fmla="*/ 1814072 h 3662130"/>
                  <a:gd name="connsiteX82" fmla="*/ 3094776 w 9151550"/>
                  <a:gd name="connsiteY82" fmla="*/ 1814072 h 3662130"/>
                  <a:gd name="connsiteX83" fmla="*/ 3094776 w 9151550"/>
                  <a:gd name="connsiteY83" fmla="*/ 1757117 h 3662130"/>
                  <a:gd name="connsiteX84" fmla="*/ 3000392 w 9151550"/>
                  <a:gd name="connsiteY84" fmla="*/ 1757117 h 3662130"/>
                  <a:gd name="connsiteX85" fmla="*/ 3000392 w 9151550"/>
                  <a:gd name="connsiteY85" fmla="*/ 1670872 h 3662130"/>
                  <a:gd name="connsiteX86" fmla="*/ 2756297 w 9151550"/>
                  <a:gd name="connsiteY86" fmla="*/ 1670872 h 3662130"/>
                  <a:gd name="connsiteX87" fmla="*/ 2756297 w 9151550"/>
                  <a:gd name="connsiteY87" fmla="*/ 1643206 h 3662130"/>
                  <a:gd name="connsiteX88" fmla="*/ 2691202 w 9151550"/>
                  <a:gd name="connsiteY88" fmla="*/ 1643206 h 3662130"/>
                  <a:gd name="connsiteX89" fmla="*/ 2691202 w 9151550"/>
                  <a:gd name="connsiteY89" fmla="*/ 1609031 h 3662130"/>
                  <a:gd name="connsiteX90" fmla="*/ 2632615 w 9151550"/>
                  <a:gd name="connsiteY90" fmla="*/ 1609031 h 3662130"/>
                  <a:gd name="connsiteX91" fmla="*/ 2632615 w 9151550"/>
                  <a:gd name="connsiteY91" fmla="*/ 1565093 h 3662130"/>
                  <a:gd name="connsiteX92" fmla="*/ 2587054 w 9151550"/>
                  <a:gd name="connsiteY92" fmla="*/ 1565093 h 3662130"/>
                  <a:gd name="connsiteX93" fmla="*/ 2587054 w 9151550"/>
                  <a:gd name="connsiteY93" fmla="*/ 1485357 h 3662130"/>
                  <a:gd name="connsiteX94" fmla="*/ 2533353 w 9151550"/>
                  <a:gd name="connsiteY94" fmla="*/ 1485357 h 3662130"/>
                  <a:gd name="connsiteX95" fmla="*/ 2533353 w 9151550"/>
                  <a:gd name="connsiteY95" fmla="*/ 1460945 h 3662130"/>
                  <a:gd name="connsiteX96" fmla="*/ 2484529 w 9151550"/>
                  <a:gd name="connsiteY96" fmla="*/ 1460945 h 3662130"/>
                  <a:gd name="connsiteX97" fmla="*/ 2484529 w 9151550"/>
                  <a:gd name="connsiteY97" fmla="*/ 1425147 h 3662130"/>
                  <a:gd name="connsiteX98" fmla="*/ 2448731 w 9151550"/>
                  <a:gd name="connsiteY98" fmla="*/ 1425147 h 3662130"/>
                  <a:gd name="connsiteX99" fmla="*/ 2448731 w 9151550"/>
                  <a:gd name="connsiteY99" fmla="*/ 1377954 h 3662130"/>
                  <a:gd name="connsiteX100" fmla="*/ 2385267 w 9151550"/>
                  <a:gd name="connsiteY100" fmla="*/ 1377954 h 3662130"/>
                  <a:gd name="connsiteX101" fmla="*/ 2385267 w 9151550"/>
                  <a:gd name="connsiteY101" fmla="*/ 1317737 h 3662130"/>
                  <a:gd name="connsiteX102" fmla="*/ 2342952 w 9151550"/>
                  <a:gd name="connsiteY102" fmla="*/ 1317737 h 3662130"/>
                  <a:gd name="connsiteX103" fmla="*/ 2342952 w 9151550"/>
                  <a:gd name="connsiteY103" fmla="*/ 1294956 h 3662130"/>
                  <a:gd name="connsiteX104" fmla="*/ 2282742 w 9151550"/>
                  <a:gd name="connsiteY104" fmla="*/ 1294956 h 3662130"/>
                  <a:gd name="connsiteX105" fmla="*/ 2282742 w 9151550"/>
                  <a:gd name="connsiteY105" fmla="*/ 1273799 h 3662130"/>
                  <a:gd name="connsiteX106" fmla="*/ 2224163 w 9151550"/>
                  <a:gd name="connsiteY106" fmla="*/ 1273799 h 3662130"/>
                  <a:gd name="connsiteX107" fmla="*/ 2224163 w 9151550"/>
                  <a:gd name="connsiteY107" fmla="*/ 1216843 h 3662130"/>
                  <a:gd name="connsiteX108" fmla="*/ 2121639 w 9151550"/>
                  <a:gd name="connsiteY108" fmla="*/ 1216843 h 3662130"/>
                  <a:gd name="connsiteX109" fmla="*/ 2121639 w 9151550"/>
                  <a:gd name="connsiteY109" fmla="*/ 1166396 h 3662130"/>
                  <a:gd name="connsiteX110" fmla="*/ 2056543 w 9151550"/>
                  <a:gd name="connsiteY110" fmla="*/ 1166396 h 3662130"/>
                  <a:gd name="connsiteX111" fmla="*/ 2056543 w 9151550"/>
                  <a:gd name="connsiteY111" fmla="*/ 1135476 h 3662130"/>
                  <a:gd name="connsiteX112" fmla="*/ 2001219 w 9151550"/>
                  <a:gd name="connsiteY112" fmla="*/ 1135476 h 3662130"/>
                  <a:gd name="connsiteX113" fmla="*/ 2001219 w 9151550"/>
                  <a:gd name="connsiteY113" fmla="*/ 1104563 h 3662130"/>
                  <a:gd name="connsiteX114" fmla="*/ 1888931 w 9151550"/>
                  <a:gd name="connsiteY114" fmla="*/ 1104563 h 3662130"/>
                  <a:gd name="connsiteX115" fmla="*/ 1888931 w 9151550"/>
                  <a:gd name="connsiteY115" fmla="*/ 1042722 h 3662130"/>
                  <a:gd name="connsiteX116" fmla="*/ 1864519 w 9151550"/>
                  <a:gd name="connsiteY116" fmla="*/ 1042722 h 3662130"/>
                  <a:gd name="connsiteX117" fmla="*/ 1864519 w 9151550"/>
                  <a:gd name="connsiteY117" fmla="*/ 1015056 h 3662130"/>
                  <a:gd name="connsiteX118" fmla="*/ 1815704 w 9151550"/>
                  <a:gd name="connsiteY118" fmla="*/ 1015056 h 3662130"/>
                  <a:gd name="connsiteX119" fmla="*/ 1815704 w 9151550"/>
                  <a:gd name="connsiteY119" fmla="*/ 977627 h 3662130"/>
                  <a:gd name="connsiteX120" fmla="*/ 1763626 w 9151550"/>
                  <a:gd name="connsiteY120" fmla="*/ 977627 h 3662130"/>
                  <a:gd name="connsiteX121" fmla="*/ 1763626 w 9151550"/>
                  <a:gd name="connsiteY121" fmla="*/ 920671 h 3662130"/>
                  <a:gd name="connsiteX122" fmla="*/ 1739214 w 9151550"/>
                  <a:gd name="connsiteY122" fmla="*/ 920671 h 3662130"/>
                  <a:gd name="connsiteX123" fmla="*/ 1739214 w 9151550"/>
                  <a:gd name="connsiteY123" fmla="*/ 875110 h 3662130"/>
                  <a:gd name="connsiteX124" fmla="*/ 1683890 w 9151550"/>
                  <a:gd name="connsiteY124" fmla="*/ 875110 h 3662130"/>
                  <a:gd name="connsiteX125" fmla="*/ 1683890 w 9151550"/>
                  <a:gd name="connsiteY125" fmla="*/ 826286 h 3662130"/>
                  <a:gd name="connsiteX126" fmla="*/ 1552076 w 9151550"/>
                  <a:gd name="connsiteY126" fmla="*/ 826286 h 3662130"/>
                  <a:gd name="connsiteX127" fmla="*/ 1552076 w 9151550"/>
                  <a:gd name="connsiteY127" fmla="*/ 783979 h 3662130"/>
                  <a:gd name="connsiteX128" fmla="*/ 1519532 w 9151550"/>
                  <a:gd name="connsiteY128" fmla="*/ 783979 h 3662130"/>
                  <a:gd name="connsiteX129" fmla="*/ 1519532 w 9151550"/>
                  <a:gd name="connsiteY129" fmla="*/ 733530 h 3662130"/>
                  <a:gd name="connsiteX130" fmla="*/ 1464199 w 9151550"/>
                  <a:gd name="connsiteY130" fmla="*/ 733530 h 3662130"/>
                  <a:gd name="connsiteX131" fmla="*/ 1464199 w 9151550"/>
                  <a:gd name="connsiteY131" fmla="*/ 681456 h 3662130"/>
                  <a:gd name="connsiteX132" fmla="*/ 1412122 w 9151550"/>
                  <a:gd name="connsiteY132" fmla="*/ 681456 h 3662130"/>
                  <a:gd name="connsiteX133" fmla="*/ 1412122 w 9151550"/>
                  <a:gd name="connsiteY133" fmla="*/ 604972 h 3662130"/>
                  <a:gd name="connsiteX134" fmla="*/ 1247764 w 9151550"/>
                  <a:gd name="connsiteY134" fmla="*/ 604972 h 3662130"/>
                  <a:gd name="connsiteX135" fmla="*/ 1247764 w 9151550"/>
                  <a:gd name="connsiteY135" fmla="*/ 565916 h 3662130"/>
                  <a:gd name="connsiteX136" fmla="*/ 1164773 w 9151550"/>
                  <a:gd name="connsiteY136" fmla="*/ 565916 h 3662130"/>
                  <a:gd name="connsiteX137" fmla="*/ 1164773 w 9151550"/>
                  <a:gd name="connsiteY137" fmla="*/ 497568 h 3662130"/>
                  <a:gd name="connsiteX138" fmla="*/ 1127344 w 9151550"/>
                  <a:gd name="connsiteY138" fmla="*/ 497568 h 3662130"/>
                  <a:gd name="connsiteX139" fmla="*/ 1127344 w 9151550"/>
                  <a:gd name="connsiteY139" fmla="*/ 468277 h 3662130"/>
                  <a:gd name="connsiteX140" fmla="*/ 1080151 w 9151550"/>
                  <a:gd name="connsiteY140" fmla="*/ 468277 h 3662130"/>
                  <a:gd name="connsiteX141" fmla="*/ 1080151 w 9151550"/>
                  <a:gd name="connsiteY141" fmla="*/ 424339 h 3662130"/>
                  <a:gd name="connsiteX142" fmla="*/ 982512 w 9151550"/>
                  <a:gd name="connsiteY142" fmla="*/ 424339 h 3662130"/>
                  <a:gd name="connsiteX143" fmla="*/ 982512 w 9151550"/>
                  <a:gd name="connsiteY143" fmla="*/ 386910 h 3662130"/>
                  <a:gd name="connsiteX144" fmla="*/ 891382 w 9151550"/>
                  <a:gd name="connsiteY144" fmla="*/ 386910 h 3662130"/>
                  <a:gd name="connsiteX145" fmla="*/ 891382 w 9151550"/>
                  <a:gd name="connsiteY145" fmla="*/ 362501 h 3662130"/>
                  <a:gd name="connsiteX146" fmla="*/ 790488 w 9151550"/>
                  <a:gd name="connsiteY146" fmla="*/ 362501 h 3662130"/>
                  <a:gd name="connsiteX147" fmla="*/ 790488 w 9151550"/>
                  <a:gd name="connsiteY147" fmla="*/ 334836 h 3662130"/>
                  <a:gd name="connsiteX148" fmla="*/ 746550 w 9151550"/>
                  <a:gd name="connsiteY148" fmla="*/ 334836 h 3662130"/>
                  <a:gd name="connsiteX149" fmla="*/ 746550 w 9151550"/>
                  <a:gd name="connsiteY149" fmla="*/ 307172 h 3662130"/>
                  <a:gd name="connsiteX150" fmla="*/ 658673 w 9151550"/>
                  <a:gd name="connsiteY150" fmla="*/ 307172 h 3662130"/>
                  <a:gd name="connsiteX151" fmla="*/ 658673 w 9151550"/>
                  <a:gd name="connsiteY151" fmla="*/ 282762 h 3662130"/>
                  <a:gd name="connsiteX152" fmla="*/ 546388 w 9151550"/>
                  <a:gd name="connsiteY152" fmla="*/ 282762 h 3662130"/>
                  <a:gd name="connsiteX153" fmla="*/ 546388 w 9151550"/>
                  <a:gd name="connsiteY153" fmla="*/ 196513 h 3662130"/>
                  <a:gd name="connsiteX154" fmla="*/ 486177 w 9151550"/>
                  <a:gd name="connsiteY154" fmla="*/ 196513 h 3662130"/>
                  <a:gd name="connsiteX155" fmla="*/ 486177 w 9151550"/>
                  <a:gd name="connsiteY155" fmla="*/ 136303 h 3662130"/>
                  <a:gd name="connsiteX156" fmla="*/ 419457 w 9151550"/>
                  <a:gd name="connsiteY156" fmla="*/ 136303 h 3662130"/>
                  <a:gd name="connsiteX157" fmla="*/ 419457 w 9151550"/>
                  <a:gd name="connsiteY157" fmla="*/ 115148 h 3662130"/>
                  <a:gd name="connsiteX158" fmla="*/ 352737 w 9151550"/>
                  <a:gd name="connsiteY158" fmla="*/ 115148 h 3662130"/>
                  <a:gd name="connsiteX159" fmla="*/ 352737 w 9151550"/>
                  <a:gd name="connsiteY159" fmla="*/ 95620 h 3662130"/>
                  <a:gd name="connsiteX160" fmla="*/ 220923 w 9151550"/>
                  <a:gd name="connsiteY160" fmla="*/ 95620 h 3662130"/>
                  <a:gd name="connsiteX161" fmla="*/ 220923 w 9151550"/>
                  <a:gd name="connsiteY161" fmla="*/ 66328 h 3662130"/>
                  <a:gd name="connsiteX162" fmla="*/ 157458 w 9151550"/>
                  <a:gd name="connsiteY162" fmla="*/ 66328 h 3662130"/>
                  <a:gd name="connsiteX163" fmla="*/ 157458 w 9151550"/>
                  <a:gd name="connsiteY163" fmla="*/ 45172 h 3662130"/>
                  <a:gd name="connsiteX164" fmla="*/ 53309 w 9151550"/>
                  <a:gd name="connsiteY164" fmla="*/ 45172 h 3662130"/>
                  <a:gd name="connsiteX165" fmla="*/ 53309 w 9151550"/>
                  <a:gd name="connsiteY165" fmla="*/ 4489 h 3662130"/>
                  <a:gd name="connsiteX166" fmla="*/ 4489 w 9151550"/>
                  <a:gd name="connsiteY166" fmla="*/ 4489 h 3662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Lst>
                <a:rect l="l" t="t" r="r" b="b"/>
                <a:pathLst>
                  <a:path w="9151550" h="3662130">
                    <a:moveTo>
                      <a:pt x="9148414" y="3662716"/>
                    </a:moveTo>
                    <a:lnTo>
                      <a:pt x="9148414" y="3340501"/>
                    </a:lnTo>
                    <a:lnTo>
                      <a:pt x="8113428" y="3340501"/>
                    </a:lnTo>
                    <a:lnTo>
                      <a:pt x="8113428" y="3275413"/>
                    </a:lnTo>
                    <a:lnTo>
                      <a:pt x="6940142" y="3275413"/>
                    </a:lnTo>
                    <a:lnTo>
                      <a:pt x="6940142" y="3255879"/>
                    </a:lnTo>
                    <a:lnTo>
                      <a:pt x="6824607" y="3255879"/>
                    </a:lnTo>
                    <a:lnTo>
                      <a:pt x="6824607" y="3213572"/>
                    </a:lnTo>
                    <a:lnTo>
                      <a:pt x="6656987" y="3213572"/>
                    </a:lnTo>
                    <a:lnTo>
                      <a:pt x="6656987" y="3192415"/>
                    </a:lnTo>
                    <a:lnTo>
                      <a:pt x="6486121" y="3192415"/>
                    </a:lnTo>
                    <a:lnTo>
                      <a:pt x="6486121" y="3174520"/>
                    </a:lnTo>
                    <a:lnTo>
                      <a:pt x="6336411" y="3174520"/>
                    </a:lnTo>
                    <a:lnTo>
                      <a:pt x="6336411" y="3128951"/>
                    </a:lnTo>
                    <a:lnTo>
                      <a:pt x="6229009" y="3128951"/>
                    </a:lnTo>
                    <a:lnTo>
                      <a:pt x="6229009" y="3093153"/>
                    </a:lnTo>
                    <a:lnTo>
                      <a:pt x="5965381" y="3093153"/>
                    </a:lnTo>
                    <a:lnTo>
                      <a:pt x="5965381" y="3070364"/>
                    </a:lnTo>
                    <a:lnTo>
                      <a:pt x="5709885" y="3070364"/>
                    </a:lnTo>
                    <a:lnTo>
                      <a:pt x="5709885" y="3054092"/>
                    </a:lnTo>
                    <a:lnTo>
                      <a:pt x="5670833" y="3054092"/>
                    </a:lnTo>
                    <a:lnTo>
                      <a:pt x="5670833" y="3010154"/>
                    </a:lnTo>
                    <a:lnTo>
                      <a:pt x="5496711" y="3010154"/>
                    </a:lnTo>
                    <a:lnTo>
                      <a:pt x="5496711" y="2984119"/>
                    </a:lnTo>
                    <a:lnTo>
                      <a:pt x="5335600" y="2984119"/>
                    </a:lnTo>
                    <a:lnTo>
                      <a:pt x="5335600" y="2961339"/>
                    </a:lnTo>
                    <a:lnTo>
                      <a:pt x="5215180" y="2961339"/>
                    </a:lnTo>
                    <a:lnTo>
                      <a:pt x="5215180" y="2915770"/>
                    </a:lnTo>
                    <a:lnTo>
                      <a:pt x="5187514" y="2915770"/>
                    </a:lnTo>
                    <a:lnTo>
                      <a:pt x="5187514" y="2901129"/>
                    </a:lnTo>
                    <a:lnTo>
                      <a:pt x="5068725" y="2901129"/>
                    </a:lnTo>
                    <a:lnTo>
                      <a:pt x="5068725" y="2875086"/>
                    </a:lnTo>
                    <a:lnTo>
                      <a:pt x="5008515" y="2875086"/>
                    </a:lnTo>
                    <a:lnTo>
                      <a:pt x="5008515" y="2823016"/>
                    </a:lnTo>
                    <a:lnTo>
                      <a:pt x="4975964" y="2823016"/>
                    </a:lnTo>
                    <a:lnTo>
                      <a:pt x="4975964" y="2803489"/>
                    </a:lnTo>
                    <a:lnTo>
                      <a:pt x="4891342" y="2803489"/>
                    </a:lnTo>
                    <a:lnTo>
                      <a:pt x="4891342" y="2756297"/>
                    </a:lnTo>
                    <a:lnTo>
                      <a:pt x="4722099" y="2756297"/>
                    </a:lnTo>
                    <a:lnTo>
                      <a:pt x="4722099" y="2735140"/>
                    </a:lnTo>
                    <a:lnTo>
                      <a:pt x="4697695" y="2735140"/>
                    </a:lnTo>
                    <a:lnTo>
                      <a:pt x="4697695" y="2697710"/>
                    </a:lnTo>
                    <a:lnTo>
                      <a:pt x="4520312" y="2697710"/>
                    </a:lnTo>
                    <a:lnTo>
                      <a:pt x="4520312" y="2663536"/>
                    </a:lnTo>
                    <a:lnTo>
                      <a:pt x="4453593" y="2663536"/>
                    </a:lnTo>
                    <a:lnTo>
                      <a:pt x="4453593" y="2617974"/>
                    </a:lnTo>
                    <a:lnTo>
                      <a:pt x="4401523" y="2617974"/>
                    </a:lnTo>
                    <a:lnTo>
                      <a:pt x="4401523" y="2588677"/>
                    </a:lnTo>
                    <a:lnTo>
                      <a:pt x="4269709" y="2588677"/>
                    </a:lnTo>
                    <a:lnTo>
                      <a:pt x="4269709" y="2551248"/>
                    </a:lnTo>
                    <a:lnTo>
                      <a:pt x="4217631" y="2551248"/>
                    </a:lnTo>
                    <a:lnTo>
                      <a:pt x="4217631" y="2515450"/>
                    </a:lnTo>
                    <a:lnTo>
                      <a:pt x="4150912" y="2515450"/>
                    </a:lnTo>
                    <a:lnTo>
                      <a:pt x="4150912" y="2465003"/>
                    </a:lnTo>
                    <a:lnTo>
                      <a:pt x="4006080" y="2465003"/>
                    </a:lnTo>
                    <a:lnTo>
                      <a:pt x="4006080" y="2429205"/>
                    </a:lnTo>
                    <a:lnTo>
                      <a:pt x="3926344" y="2429205"/>
                    </a:lnTo>
                    <a:lnTo>
                      <a:pt x="3926344" y="2390144"/>
                    </a:lnTo>
                    <a:lnTo>
                      <a:pt x="3897047" y="2390144"/>
                    </a:lnTo>
                    <a:lnTo>
                      <a:pt x="3897047" y="2359224"/>
                    </a:lnTo>
                    <a:lnTo>
                      <a:pt x="3854740" y="2359224"/>
                    </a:lnTo>
                    <a:lnTo>
                      <a:pt x="3854740" y="2299014"/>
                    </a:lnTo>
                    <a:lnTo>
                      <a:pt x="3792899" y="2299014"/>
                    </a:lnTo>
                    <a:lnTo>
                      <a:pt x="3792899" y="2271355"/>
                    </a:lnTo>
                    <a:lnTo>
                      <a:pt x="3628541" y="2271355"/>
                    </a:lnTo>
                    <a:lnTo>
                      <a:pt x="3628541" y="2181848"/>
                    </a:lnTo>
                    <a:lnTo>
                      <a:pt x="3553683" y="2181848"/>
                    </a:lnTo>
                    <a:lnTo>
                      <a:pt x="3553683" y="2159068"/>
                    </a:lnTo>
                    <a:lnTo>
                      <a:pt x="3535780" y="2159068"/>
                    </a:lnTo>
                    <a:lnTo>
                      <a:pt x="3535780" y="2134656"/>
                    </a:lnTo>
                    <a:lnTo>
                      <a:pt x="3482079" y="2134656"/>
                    </a:lnTo>
                    <a:lnTo>
                      <a:pt x="3482079" y="2108621"/>
                    </a:lnTo>
                    <a:lnTo>
                      <a:pt x="3421869" y="2108621"/>
                    </a:lnTo>
                    <a:lnTo>
                      <a:pt x="3421869" y="2002842"/>
                    </a:lnTo>
                    <a:lnTo>
                      <a:pt x="3327484" y="2002842"/>
                    </a:lnTo>
                    <a:lnTo>
                      <a:pt x="3327484" y="1955650"/>
                    </a:lnTo>
                    <a:lnTo>
                      <a:pt x="3294940" y="1955650"/>
                    </a:lnTo>
                    <a:lnTo>
                      <a:pt x="3294940" y="1898694"/>
                    </a:lnTo>
                    <a:lnTo>
                      <a:pt x="3181029" y="1898694"/>
                    </a:lnTo>
                    <a:lnTo>
                      <a:pt x="3181029" y="1835230"/>
                    </a:lnTo>
                    <a:lnTo>
                      <a:pt x="3164749" y="1835230"/>
                    </a:lnTo>
                    <a:lnTo>
                      <a:pt x="3164749" y="1814072"/>
                    </a:lnTo>
                    <a:lnTo>
                      <a:pt x="3094776" y="1814072"/>
                    </a:lnTo>
                    <a:lnTo>
                      <a:pt x="3094776" y="1757117"/>
                    </a:lnTo>
                    <a:lnTo>
                      <a:pt x="3000392" y="1757117"/>
                    </a:lnTo>
                    <a:lnTo>
                      <a:pt x="3000392" y="1670872"/>
                    </a:lnTo>
                    <a:lnTo>
                      <a:pt x="2756297" y="1670872"/>
                    </a:lnTo>
                    <a:lnTo>
                      <a:pt x="2756297" y="1643206"/>
                    </a:lnTo>
                    <a:lnTo>
                      <a:pt x="2691202" y="1643206"/>
                    </a:lnTo>
                    <a:lnTo>
                      <a:pt x="2691202" y="1609031"/>
                    </a:lnTo>
                    <a:lnTo>
                      <a:pt x="2632615" y="1609031"/>
                    </a:lnTo>
                    <a:lnTo>
                      <a:pt x="2632615" y="1565093"/>
                    </a:lnTo>
                    <a:lnTo>
                      <a:pt x="2587054" y="1565093"/>
                    </a:lnTo>
                    <a:lnTo>
                      <a:pt x="2587054" y="1485357"/>
                    </a:lnTo>
                    <a:lnTo>
                      <a:pt x="2533353" y="1485357"/>
                    </a:lnTo>
                    <a:lnTo>
                      <a:pt x="2533353" y="1460945"/>
                    </a:lnTo>
                    <a:lnTo>
                      <a:pt x="2484529" y="1460945"/>
                    </a:lnTo>
                    <a:lnTo>
                      <a:pt x="2484529" y="1425147"/>
                    </a:lnTo>
                    <a:lnTo>
                      <a:pt x="2448731" y="1425147"/>
                    </a:lnTo>
                    <a:lnTo>
                      <a:pt x="2448731" y="1377954"/>
                    </a:lnTo>
                    <a:lnTo>
                      <a:pt x="2385267" y="1377954"/>
                    </a:lnTo>
                    <a:lnTo>
                      <a:pt x="2385267" y="1317737"/>
                    </a:lnTo>
                    <a:lnTo>
                      <a:pt x="2342952" y="1317737"/>
                    </a:lnTo>
                    <a:lnTo>
                      <a:pt x="2342952" y="1294956"/>
                    </a:lnTo>
                    <a:lnTo>
                      <a:pt x="2282742" y="1294956"/>
                    </a:lnTo>
                    <a:lnTo>
                      <a:pt x="2282742" y="1273799"/>
                    </a:lnTo>
                    <a:lnTo>
                      <a:pt x="2224163" y="1273799"/>
                    </a:lnTo>
                    <a:lnTo>
                      <a:pt x="2224163" y="1216843"/>
                    </a:lnTo>
                    <a:lnTo>
                      <a:pt x="2121639" y="1216843"/>
                    </a:lnTo>
                    <a:lnTo>
                      <a:pt x="2121639" y="1166396"/>
                    </a:lnTo>
                    <a:lnTo>
                      <a:pt x="2056543" y="1166396"/>
                    </a:lnTo>
                    <a:lnTo>
                      <a:pt x="2056543" y="1135476"/>
                    </a:lnTo>
                    <a:lnTo>
                      <a:pt x="2001219" y="1135476"/>
                    </a:lnTo>
                    <a:lnTo>
                      <a:pt x="2001219" y="1104563"/>
                    </a:lnTo>
                    <a:lnTo>
                      <a:pt x="1888931" y="1104563"/>
                    </a:lnTo>
                    <a:lnTo>
                      <a:pt x="1888931" y="1042722"/>
                    </a:lnTo>
                    <a:lnTo>
                      <a:pt x="1864519" y="1042722"/>
                    </a:lnTo>
                    <a:lnTo>
                      <a:pt x="1864519" y="1015056"/>
                    </a:lnTo>
                    <a:lnTo>
                      <a:pt x="1815704" y="1015056"/>
                    </a:lnTo>
                    <a:lnTo>
                      <a:pt x="1815704" y="977627"/>
                    </a:lnTo>
                    <a:lnTo>
                      <a:pt x="1763626" y="977627"/>
                    </a:lnTo>
                    <a:lnTo>
                      <a:pt x="1763626" y="920671"/>
                    </a:lnTo>
                    <a:lnTo>
                      <a:pt x="1739214" y="920671"/>
                    </a:lnTo>
                    <a:lnTo>
                      <a:pt x="1739214" y="875110"/>
                    </a:lnTo>
                    <a:lnTo>
                      <a:pt x="1683890" y="875110"/>
                    </a:lnTo>
                    <a:lnTo>
                      <a:pt x="1683890" y="826286"/>
                    </a:lnTo>
                    <a:lnTo>
                      <a:pt x="1552076" y="826286"/>
                    </a:lnTo>
                    <a:lnTo>
                      <a:pt x="1552076" y="783979"/>
                    </a:lnTo>
                    <a:lnTo>
                      <a:pt x="1519532" y="783979"/>
                    </a:lnTo>
                    <a:lnTo>
                      <a:pt x="1519532" y="733530"/>
                    </a:lnTo>
                    <a:lnTo>
                      <a:pt x="1464199" y="733530"/>
                    </a:lnTo>
                    <a:lnTo>
                      <a:pt x="1464199" y="681456"/>
                    </a:lnTo>
                    <a:lnTo>
                      <a:pt x="1412122" y="681456"/>
                    </a:lnTo>
                    <a:lnTo>
                      <a:pt x="1412122" y="604972"/>
                    </a:lnTo>
                    <a:lnTo>
                      <a:pt x="1247764" y="604972"/>
                    </a:lnTo>
                    <a:lnTo>
                      <a:pt x="1247764" y="565916"/>
                    </a:lnTo>
                    <a:lnTo>
                      <a:pt x="1164773" y="565916"/>
                    </a:lnTo>
                    <a:lnTo>
                      <a:pt x="1164773" y="497568"/>
                    </a:lnTo>
                    <a:lnTo>
                      <a:pt x="1127344" y="497568"/>
                    </a:lnTo>
                    <a:lnTo>
                      <a:pt x="1127344" y="468277"/>
                    </a:lnTo>
                    <a:lnTo>
                      <a:pt x="1080151" y="468277"/>
                    </a:lnTo>
                    <a:lnTo>
                      <a:pt x="1080151" y="424339"/>
                    </a:lnTo>
                    <a:lnTo>
                      <a:pt x="982512" y="424339"/>
                    </a:lnTo>
                    <a:lnTo>
                      <a:pt x="982512" y="386910"/>
                    </a:lnTo>
                    <a:lnTo>
                      <a:pt x="891382" y="386910"/>
                    </a:lnTo>
                    <a:lnTo>
                      <a:pt x="891382" y="362501"/>
                    </a:lnTo>
                    <a:lnTo>
                      <a:pt x="790488" y="362501"/>
                    </a:lnTo>
                    <a:lnTo>
                      <a:pt x="790488" y="334836"/>
                    </a:lnTo>
                    <a:lnTo>
                      <a:pt x="746550" y="334836"/>
                    </a:lnTo>
                    <a:lnTo>
                      <a:pt x="746550" y="307172"/>
                    </a:lnTo>
                    <a:lnTo>
                      <a:pt x="658673" y="307172"/>
                    </a:lnTo>
                    <a:lnTo>
                      <a:pt x="658673" y="282762"/>
                    </a:lnTo>
                    <a:lnTo>
                      <a:pt x="546388" y="282762"/>
                    </a:lnTo>
                    <a:lnTo>
                      <a:pt x="546388" y="196513"/>
                    </a:lnTo>
                    <a:lnTo>
                      <a:pt x="486177" y="196513"/>
                    </a:lnTo>
                    <a:lnTo>
                      <a:pt x="486177" y="136303"/>
                    </a:lnTo>
                    <a:lnTo>
                      <a:pt x="419457" y="136303"/>
                    </a:lnTo>
                    <a:lnTo>
                      <a:pt x="419457" y="115148"/>
                    </a:lnTo>
                    <a:lnTo>
                      <a:pt x="352737" y="115148"/>
                    </a:lnTo>
                    <a:lnTo>
                      <a:pt x="352737" y="95620"/>
                    </a:lnTo>
                    <a:lnTo>
                      <a:pt x="220923" y="95620"/>
                    </a:lnTo>
                    <a:lnTo>
                      <a:pt x="220923" y="66328"/>
                    </a:lnTo>
                    <a:lnTo>
                      <a:pt x="157458" y="66328"/>
                    </a:lnTo>
                    <a:lnTo>
                      <a:pt x="157458" y="45172"/>
                    </a:lnTo>
                    <a:lnTo>
                      <a:pt x="53309" y="45172"/>
                    </a:lnTo>
                    <a:lnTo>
                      <a:pt x="53309" y="4489"/>
                    </a:lnTo>
                    <a:lnTo>
                      <a:pt x="4489" y="4489"/>
                    </a:lnTo>
                  </a:path>
                </a:pathLst>
              </a:custGeom>
              <a:noFill/>
              <a:ln w="25400" cap="flat">
                <a:solidFill>
                  <a:srgbClr val="B2C0EC"/>
                </a:solidFill>
                <a:prstDash val="solid"/>
                <a:miter/>
              </a:ln>
            </p:spPr>
            <p:txBody>
              <a:bodyPr rtlCol="0" anchor="ctr"/>
              <a:lstStyle/>
              <a:p>
                <a:endParaRPr lang="en-GB"/>
              </a:p>
            </p:txBody>
          </p:sp>
          <p:cxnSp>
            <p:nvCxnSpPr>
              <p:cNvPr id="64" name="Straight Connector 63">
                <a:extLst>
                  <a:ext uri="{FF2B5EF4-FFF2-40B4-BE49-F238E27FC236}">
                    <a16:creationId xmlns:a16="http://schemas.microsoft.com/office/drawing/2014/main" id="{CB178E3D-03AD-4D4C-850A-470D372B0F25}"/>
                  </a:ext>
                </a:extLst>
              </p:cNvPr>
              <p:cNvCxnSpPr/>
              <p:nvPr/>
            </p:nvCxnSpPr>
            <p:spPr>
              <a:xfrm flipH="1">
                <a:off x="7843118" y="4532048"/>
                <a:ext cx="0" cy="108000"/>
              </a:xfrm>
              <a:prstGeom prst="line">
                <a:avLst/>
              </a:prstGeom>
              <a:noFill/>
              <a:ln w="25400" cap="flat">
                <a:solidFill>
                  <a:srgbClr val="B2C0EC"/>
                </a:solidFill>
                <a:prstDash val="solid"/>
                <a:miter/>
              </a:ln>
            </p:spPr>
          </p:cxnSp>
          <p:cxnSp>
            <p:nvCxnSpPr>
              <p:cNvPr id="65" name="Straight Connector 64">
                <a:extLst>
                  <a:ext uri="{FF2B5EF4-FFF2-40B4-BE49-F238E27FC236}">
                    <a16:creationId xmlns:a16="http://schemas.microsoft.com/office/drawing/2014/main" id="{687A5679-C11F-4170-A8E9-16AED41ABF3F}"/>
                  </a:ext>
                </a:extLst>
              </p:cNvPr>
              <p:cNvCxnSpPr/>
              <p:nvPr/>
            </p:nvCxnSpPr>
            <p:spPr>
              <a:xfrm flipH="1">
                <a:off x="7763108" y="4532048"/>
                <a:ext cx="0" cy="108000"/>
              </a:xfrm>
              <a:prstGeom prst="line">
                <a:avLst/>
              </a:prstGeom>
              <a:noFill/>
              <a:ln w="25400" cap="flat">
                <a:solidFill>
                  <a:srgbClr val="B2C0EC"/>
                </a:solidFill>
                <a:prstDash val="solid"/>
                <a:miter/>
              </a:ln>
            </p:spPr>
          </p:cxnSp>
          <p:cxnSp>
            <p:nvCxnSpPr>
              <p:cNvPr id="66" name="Straight Connector 65">
                <a:extLst>
                  <a:ext uri="{FF2B5EF4-FFF2-40B4-BE49-F238E27FC236}">
                    <a16:creationId xmlns:a16="http://schemas.microsoft.com/office/drawing/2014/main" id="{23BC59BD-0A6F-4046-9294-8D3920CC2F63}"/>
                  </a:ext>
                </a:extLst>
              </p:cNvPr>
              <p:cNvCxnSpPr/>
              <p:nvPr/>
            </p:nvCxnSpPr>
            <p:spPr>
              <a:xfrm flipH="1">
                <a:off x="7646903" y="4532048"/>
                <a:ext cx="0" cy="108000"/>
              </a:xfrm>
              <a:prstGeom prst="line">
                <a:avLst/>
              </a:prstGeom>
              <a:noFill/>
              <a:ln w="25400" cap="flat">
                <a:solidFill>
                  <a:srgbClr val="B2C0EC"/>
                </a:solidFill>
                <a:prstDash val="solid"/>
                <a:miter/>
              </a:ln>
            </p:spPr>
          </p:cxnSp>
          <p:cxnSp>
            <p:nvCxnSpPr>
              <p:cNvPr id="67" name="Straight Connector 66">
                <a:extLst>
                  <a:ext uri="{FF2B5EF4-FFF2-40B4-BE49-F238E27FC236}">
                    <a16:creationId xmlns:a16="http://schemas.microsoft.com/office/drawing/2014/main" id="{17F18F3B-F314-40E8-A895-009AABDE1F41}"/>
                  </a:ext>
                </a:extLst>
              </p:cNvPr>
              <p:cNvCxnSpPr/>
              <p:nvPr/>
            </p:nvCxnSpPr>
            <p:spPr>
              <a:xfrm flipH="1">
                <a:off x="7290668" y="4473099"/>
                <a:ext cx="0" cy="108000"/>
              </a:xfrm>
              <a:prstGeom prst="line">
                <a:avLst/>
              </a:prstGeom>
              <a:noFill/>
              <a:ln w="25400" cap="flat">
                <a:solidFill>
                  <a:srgbClr val="B2C0EC"/>
                </a:solidFill>
                <a:prstDash val="solid"/>
                <a:miter/>
              </a:ln>
            </p:spPr>
          </p:cxnSp>
          <p:cxnSp>
            <p:nvCxnSpPr>
              <p:cNvPr id="68" name="Straight Connector 67">
                <a:extLst>
                  <a:ext uri="{FF2B5EF4-FFF2-40B4-BE49-F238E27FC236}">
                    <a16:creationId xmlns:a16="http://schemas.microsoft.com/office/drawing/2014/main" id="{E5D8A093-4CF2-4530-B034-6D9C1899BA8E}"/>
                  </a:ext>
                </a:extLst>
              </p:cNvPr>
              <p:cNvCxnSpPr/>
              <p:nvPr/>
            </p:nvCxnSpPr>
            <p:spPr>
              <a:xfrm flipH="1">
                <a:off x="7248758" y="4473099"/>
                <a:ext cx="0" cy="108000"/>
              </a:xfrm>
              <a:prstGeom prst="line">
                <a:avLst/>
              </a:prstGeom>
              <a:noFill/>
              <a:ln w="25400" cap="flat">
                <a:solidFill>
                  <a:srgbClr val="B2C0EC"/>
                </a:solidFill>
                <a:prstDash val="solid"/>
                <a:miter/>
              </a:ln>
            </p:spPr>
          </p:cxnSp>
          <p:cxnSp>
            <p:nvCxnSpPr>
              <p:cNvPr id="69" name="Straight Connector 68">
                <a:extLst>
                  <a:ext uri="{FF2B5EF4-FFF2-40B4-BE49-F238E27FC236}">
                    <a16:creationId xmlns:a16="http://schemas.microsoft.com/office/drawing/2014/main" id="{CDBE9AC1-3C40-48B3-918F-55D977AF0A37}"/>
                  </a:ext>
                </a:extLst>
              </p:cNvPr>
              <p:cNvCxnSpPr/>
              <p:nvPr/>
            </p:nvCxnSpPr>
            <p:spPr>
              <a:xfrm flipH="1">
                <a:off x="7197323" y="4473099"/>
                <a:ext cx="0" cy="108000"/>
              </a:xfrm>
              <a:prstGeom prst="line">
                <a:avLst/>
              </a:prstGeom>
              <a:noFill/>
              <a:ln w="25400" cap="flat">
                <a:solidFill>
                  <a:srgbClr val="B2C0EC"/>
                </a:solidFill>
                <a:prstDash val="solid"/>
                <a:miter/>
              </a:ln>
            </p:spPr>
          </p:cxnSp>
          <p:cxnSp>
            <p:nvCxnSpPr>
              <p:cNvPr id="70" name="Straight Connector 69">
                <a:extLst>
                  <a:ext uri="{FF2B5EF4-FFF2-40B4-BE49-F238E27FC236}">
                    <a16:creationId xmlns:a16="http://schemas.microsoft.com/office/drawing/2014/main" id="{B6441375-71DD-4F90-AE83-ACD20337DE38}"/>
                  </a:ext>
                </a:extLst>
              </p:cNvPr>
              <p:cNvCxnSpPr/>
              <p:nvPr/>
            </p:nvCxnSpPr>
            <p:spPr>
              <a:xfrm flipH="1">
                <a:off x="7153557" y="4473099"/>
                <a:ext cx="0" cy="108000"/>
              </a:xfrm>
              <a:prstGeom prst="line">
                <a:avLst/>
              </a:prstGeom>
              <a:noFill/>
              <a:ln w="25400" cap="flat">
                <a:solidFill>
                  <a:srgbClr val="B2C0EC"/>
                </a:solidFill>
                <a:prstDash val="solid"/>
                <a:miter/>
              </a:ln>
            </p:spPr>
          </p:cxnSp>
          <p:cxnSp>
            <p:nvCxnSpPr>
              <p:cNvPr id="71" name="Straight Connector 70">
                <a:extLst>
                  <a:ext uri="{FF2B5EF4-FFF2-40B4-BE49-F238E27FC236}">
                    <a16:creationId xmlns:a16="http://schemas.microsoft.com/office/drawing/2014/main" id="{B1038303-46B0-4133-B8CA-9D3ACB9DE63B}"/>
                  </a:ext>
                </a:extLst>
              </p:cNvPr>
              <p:cNvCxnSpPr/>
              <p:nvPr/>
            </p:nvCxnSpPr>
            <p:spPr>
              <a:xfrm flipH="1">
                <a:off x="7111647" y="4473099"/>
                <a:ext cx="0" cy="108000"/>
              </a:xfrm>
              <a:prstGeom prst="line">
                <a:avLst/>
              </a:prstGeom>
              <a:noFill/>
              <a:ln w="25400" cap="flat">
                <a:solidFill>
                  <a:srgbClr val="B2C0EC"/>
                </a:solidFill>
                <a:prstDash val="solid"/>
                <a:miter/>
              </a:ln>
            </p:spPr>
          </p:cxnSp>
          <p:cxnSp>
            <p:nvCxnSpPr>
              <p:cNvPr id="72" name="Straight Connector 71">
                <a:extLst>
                  <a:ext uri="{FF2B5EF4-FFF2-40B4-BE49-F238E27FC236}">
                    <a16:creationId xmlns:a16="http://schemas.microsoft.com/office/drawing/2014/main" id="{D4BE4BD5-2670-4AD2-83AE-4C3C0ED31D83}"/>
                  </a:ext>
                </a:extLst>
              </p:cNvPr>
              <p:cNvCxnSpPr/>
              <p:nvPr/>
            </p:nvCxnSpPr>
            <p:spPr>
              <a:xfrm flipH="1">
                <a:off x="7031588" y="4473099"/>
                <a:ext cx="0" cy="108000"/>
              </a:xfrm>
              <a:prstGeom prst="line">
                <a:avLst/>
              </a:prstGeom>
              <a:noFill/>
              <a:ln w="25400" cap="flat">
                <a:solidFill>
                  <a:srgbClr val="B2C0EC"/>
                </a:solidFill>
                <a:prstDash val="solid"/>
                <a:miter/>
              </a:ln>
            </p:spPr>
          </p:cxnSp>
          <p:cxnSp>
            <p:nvCxnSpPr>
              <p:cNvPr id="73" name="Straight Connector 72">
                <a:extLst>
                  <a:ext uri="{FF2B5EF4-FFF2-40B4-BE49-F238E27FC236}">
                    <a16:creationId xmlns:a16="http://schemas.microsoft.com/office/drawing/2014/main" id="{E93AAEC1-46B1-4D31-AB58-9423AE51F43D}"/>
                  </a:ext>
                </a:extLst>
              </p:cNvPr>
              <p:cNvCxnSpPr/>
              <p:nvPr/>
            </p:nvCxnSpPr>
            <p:spPr>
              <a:xfrm flipH="1">
                <a:off x="6930623" y="4473099"/>
                <a:ext cx="0" cy="108000"/>
              </a:xfrm>
              <a:prstGeom prst="line">
                <a:avLst/>
              </a:prstGeom>
              <a:noFill/>
              <a:ln w="25400" cap="flat">
                <a:solidFill>
                  <a:srgbClr val="B2C0EC"/>
                </a:solidFill>
                <a:prstDash val="solid"/>
                <a:miter/>
              </a:ln>
            </p:spPr>
          </p:cxnSp>
          <p:cxnSp>
            <p:nvCxnSpPr>
              <p:cNvPr id="74" name="Straight Connector 73">
                <a:extLst>
                  <a:ext uri="{FF2B5EF4-FFF2-40B4-BE49-F238E27FC236}">
                    <a16:creationId xmlns:a16="http://schemas.microsoft.com/office/drawing/2014/main" id="{119C15FB-C799-4FF5-A897-F23B30D73B8C}"/>
                  </a:ext>
                </a:extLst>
              </p:cNvPr>
              <p:cNvCxnSpPr/>
              <p:nvPr/>
            </p:nvCxnSpPr>
            <p:spPr>
              <a:xfrm flipH="1">
                <a:off x="6829658" y="4473099"/>
                <a:ext cx="0" cy="108000"/>
              </a:xfrm>
              <a:prstGeom prst="line">
                <a:avLst/>
              </a:prstGeom>
              <a:noFill/>
              <a:ln w="25400" cap="flat">
                <a:solidFill>
                  <a:srgbClr val="B2C0EC"/>
                </a:solidFill>
                <a:prstDash val="solid"/>
                <a:miter/>
              </a:ln>
            </p:spPr>
          </p:cxnSp>
          <p:cxnSp>
            <p:nvCxnSpPr>
              <p:cNvPr id="75" name="Straight Connector 74">
                <a:extLst>
                  <a:ext uri="{FF2B5EF4-FFF2-40B4-BE49-F238E27FC236}">
                    <a16:creationId xmlns:a16="http://schemas.microsoft.com/office/drawing/2014/main" id="{A8BDE370-506A-468E-B5BB-D9A66DBB6714}"/>
                  </a:ext>
                </a:extLst>
              </p:cNvPr>
              <p:cNvCxnSpPr/>
              <p:nvPr/>
            </p:nvCxnSpPr>
            <p:spPr>
              <a:xfrm flipH="1">
                <a:off x="6637337" y="4469066"/>
                <a:ext cx="0" cy="108000"/>
              </a:xfrm>
              <a:prstGeom prst="line">
                <a:avLst/>
              </a:prstGeom>
              <a:noFill/>
              <a:ln w="25400" cap="flat">
                <a:solidFill>
                  <a:srgbClr val="B2C0EC"/>
                </a:solidFill>
                <a:prstDash val="solid"/>
                <a:miter/>
              </a:ln>
            </p:spPr>
          </p:cxnSp>
          <p:cxnSp>
            <p:nvCxnSpPr>
              <p:cNvPr id="76" name="Straight Connector 75">
                <a:extLst>
                  <a:ext uri="{FF2B5EF4-FFF2-40B4-BE49-F238E27FC236}">
                    <a16:creationId xmlns:a16="http://schemas.microsoft.com/office/drawing/2014/main" id="{91DD00BD-1D06-4134-947B-20B6742B75E1}"/>
                  </a:ext>
                </a:extLst>
              </p:cNvPr>
              <p:cNvCxnSpPr/>
              <p:nvPr/>
            </p:nvCxnSpPr>
            <p:spPr>
              <a:xfrm flipH="1">
                <a:off x="6176605" y="4390833"/>
                <a:ext cx="0" cy="108000"/>
              </a:xfrm>
              <a:prstGeom prst="line">
                <a:avLst/>
              </a:prstGeom>
              <a:noFill/>
              <a:ln w="25400" cap="flat">
                <a:solidFill>
                  <a:srgbClr val="B2C0EC"/>
                </a:solidFill>
                <a:prstDash val="solid"/>
                <a:miter/>
              </a:ln>
            </p:spPr>
          </p:cxnSp>
          <p:cxnSp>
            <p:nvCxnSpPr>
              <p:cNvPr id="77" name="Straight Connector 76">
                <a:extLst>
                  <a:ext uri="{FF2B5EF4-FFF2-40B4-BE49-F238E27FC236}">
                    <a16:creationId xmlns:a16="http://schemas.microsoft.com/office/drawing/2014/main" id="{F11909E6-25B7-480C-8B7B-C27072F2A701}"/>
                  </a:ext>
                </a:extLst>
              </p:cNvPr>
              <p:cNvCxnSpPr/>
              <p:nvPr/>
            </p:nvCxnSpPr>
            <p:spPr>
              <a:xfrm flipH="1">
                <a:off x="6016863" y="4326956"/>
                <a:ext cx="0" cy="108000"/>
              </a:xfrm>
              <a:prstGeom prst="line">
                <a:avLst/>
              </a:prstGeom>
              <a:noFill/>
              <a:ln w="25400" cap="flat">
                <a:solidFill>
                  <a:srgbClr val="B2C0EC"/>
                </a:solidFill>
                <a:prstDash val="solid"/>
                <a:miter/>
              </a:ln>
            </p:spPr>
          </p:cxnSp>
          <p:cxnSp>
            <p:nvCxnSpPr>
              <p:cNvPr id="78" name="Straight Connector 77">
                <a:extLst>
                  <a:ext uri="{FF2B5EF4-FFF2-40B4-BE49-F238E27FC236}">
                    <a16:creationId xmlns:a16="http://schemas.microsoft.com/office/drawing/2014/main" id="{6277633C-9C07-44A1-9AD6-C2B70C81C7FA}"/>
                  </a:ext>
                </a:extLst>
              </p:cNvPr>
              <p:cNvCxnSpPr/>
              <p:nvPr/>
            </p:nvCxnSpPr>
            <p:spPr>
              <a:xfrm flipH="1">
                <a:off x="5470406" y="4241678"/>
                <a:ext cx="0" cy="108000"/>
              </a:xfrm>
              <a:prstGeom prst="line">
                <a:avLst/>
              </a:prstGeom>
              <a:noFill/>
              <a:ln w="25400" cap="flat">
                <a:solidFill>
                  <a:srgbClr val="B2C0EC"/>
                </a:solidFill>
                <a:prstDash val="solid"/>
                <a:miter/>
              </a:ln>
            </p:spPr>
          </p:cxnSp>
        </p:grpSp>
      </p:grpSp>
      <p:grpSp>
        <p:nvGrpSpPr>
          <p:cNvPr id="148" name="Group 147"/>
          <p:cNvGrpSpPr/>
          <p:nvPr/>
        </p:nvGrpSpPr>
        <p:grpSpPr>
          <a:xfrm>
            <a:off x="1101623" y="4541970"/>
            <a:ext cx="314924" cy="136160"/>
            <a:chOff x="1340995" y="6370195"/>
            <a:chExt cx="314924" cy="136160"/>
          </a:xfrm>
        </p:grpSpPr>
        <p:cxnSp>
          <p:nvCxnSpPr>
            <p:cNvPr id="144" name="Straight Connector 143"/>
            <p:cNvCxnSpPr/>
            <p:nvPr/>
          </p:nvCxnSpPr>
          <p:spPr>
            <a:xfrm>
              <a:off x="1340995" y="6438275"/>
              <a:ext cx="314924" cy="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47" name="Straight Connector 146"/>
            <p:cNvCxnSpPr/>
            <p:nvPr/>
          </p:nvCxnSpPr>
          <p:spPr>
            <a:xfrm flipH="1">
              <a:off x="1498457" y="6370195"/>
              <a:ext cx="0" cy="13616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grpSp>
      <p:grpSp>
        <p:nvGrpSpPr>
          <p:cNvPr id="151" name="Group 150"/>
          <p:cNvGrpSpPr/>
          <p:nvPr/>
        </p:nvGrpSpPr>
        <p:grpSpPr>
          <a:xfrm>
            <a:off x="1101623" y="4731565"/>
            <a:ext cx="314924" cy="136160"/>
            <a:chOff x="1340995" y="6370195"/>
            <a:chExt cx="314924" cy="136160"/>
          </a:xfrm>
        </p:grpSpPr>
        <p:cxnSp>
          <p:nvCxnSpPr>
            <p:cNvPr id="152" name="Straight Connector 151"/>
            <p:cNvCxnSpPr/>
            <p:nvPr/>
          </p:nvCxnSpPr>
          <p:spPr>
            <a:xfrm>
              <a:off x="1340995" y="6438275"/>
              <a:ext cx="314924"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53" name="Straight Connector 152"/>
            <p:cNvCxnSpPr/>
            <p:nvPr/>
          </p:nvCxnSpPr>
          <p:spPr>
            <a:xfrm flipH="1">
              <a:off x="1498457" y="6370195"/>
              <a:ext cx="0" cy="13616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grpSp>
    </p:spTree>
    <p:custDataLst>
      <p:tags r:id="rId1"/>
    </p:custDataLst>
    <p:extLst>
      <p:ext uri="{BB962C8B-B14F-4D97-AF65-F5344CB8AC3E}">
        <p14:creationId xmlns:p14="http://schemas.microsoft.com/office/powerpoint/2010/main" val="2299205666"/>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zh-CN" sz="1800" b="1" i="0" u="none" strike="noStrike" cap="none" baseline="0">
                <a:solidFill>
                  <a:srgbClr val="043882"/>
                </a:solidFill>
                <a:effectLst/>
                <a:uFillTx/>
                <a:ea typeface="SimSun"/>
              </a:rPr>
              <a:t>ESDO 来信</a:t>
            </a:r>
          </a:p>
        </p:txBody>
      </p:sp>
      <p:sp>
        <p:nvSpPr>
          <p:cNvPr id="32771" name="Content Placeholder 2"/>
          <p:cNvSpPr>
            <a:spLocks noGrp="1"/>
          </p:cNvSpPr>
          <p:nvPr>
            <p:ph idx="1"/>
          </p:nvPr>
        </p:nvSpPr>
        <p:spPr>
          <a:xfrm>
            <a:off x="365123" y="1371600"/>
            <a:ext cx="8238945" cy="4492869"/>
          </a:xfrm>
          <a:ln>
            <a:noFill/>
          </a:ln>
        </p:spPr>
        <p:txBody>
          <a:bodyPr lIns="0" rIns="0"/>
          <a:lstStyle/>
          <a:p>
            <a:pPr marL="0" indent="0">
              <a:spcBef>
                <a:spcPct val="0"/>
              </a:spcBef>
              <a:buFontTx/>
              <a:buNone/>
              <a:tabLst>
                <a:tab pos="441325" algn="l"/>
              </a:tabLst>
              <a:defRPr/>
            </a:pPr>
            <a:r>
              <a:rPr lang="zh-CN" b="1" i="0" u="none" strike="noStrike" cap="none" baseline="0" dirty="0">
                <a:solidFill>
                  <a:srgbClr val="A0A0A0"/>
                </a:solidFill>
                <a:effectLst/>
                <a:uFillTx/>
                <a:ea typeface="SimSun"/>
              </a:rPr>
              <a:t>各位同事，大家好! </a:t>
            </a:r>
          </a:p>
          <a:p>
            <a:pPr marL="0" indent="0">
              <a:buNone/>
              <a:tabLst>
                <a:tab pos="441325" algn="l"/>
              </a:tabLst>
              <a:defRPr/>
            </a:pPr>
            <a:r>
              <a:rPr lang="zh-CN" b="0" i="0" u="none" strike="noStrike" cap="none" baseline="0" dirty="0">
                <a:solidFill>
                  <a:srgbClr val="4D4D4D"/>
                </a:solidFill>
                <a:effectLst/>
                <a:uFillTx/>
                <a:ea typeface="SimSun"/>
              </a:rPr>
              <a:t>我们很荣幸展示这部 ESDO 幻灯集，该幻灯集旨在强调和总结来自 2019 年重大会议的消化系统癌症关键研究结果。该幻灯集特别侧重于 </a:t>
            </a:r>
            <a:r>
              <a:rPr lang="zh-CN" b="1" i="0" u="none" strike="noStrike" cap="none" baseline="0" dirty="0">
                <a:solidFill>
                  <a:srgbClr val="4D4D4D"/>
                </a:solidFill>
                <a:effectLst/>
                <a:uFillTx/>
                <a:ea typeface="SimSun"/>
              </a:rPr>
              <a:t>ESMO 第二十一届世界胃肠癌大会</a:t>
            </a:r>
            <a:r>
              <a:rPr lang="zh-CN" b="0" i="0" u="none" strike="noStrike" cap="none" baseline="0" dirty="0">
                <a:solidFill>
                  <a:srgbClr val="4D4D4D"/>
                </a:solidFill>
                <a:effectLst/>
                <a:uFillTx/>
                <a:ea typeface="SimSun"/>
              </a:rPr>
              <a:t>并提供四种语言版本—英语、法语、中文和日语。</a:t>
            </a:r>
          </a:p>
          <a:p>
            <a:pPr marL="0" indent="0">
              <a:buNone/>
              <a:tabLst>
                <a:tab pos="441325" algn="l"/>
              </a:tabLst>
              <a:defRPr/>
            </a:pPr>
            <a:r>
              <a:rPr lang="zh-CN" b="0" i="0" u="none" strike="noStrike" cap="none" baseline="0" dirty="0">
                <a:solidFill>
                  <a:srgbClr val="4D4D4D"/>
                </a:solidFill>
                <a:effectLst/>
                <a:uFillTx/>
                <a:ea typeface="SimSun"/>
              </a:rPr>
              <a:t>肿瘤学临床研究领域是一个充满挑战和不断变化的环境。在这种环境下，我们都珍视科学数据和研究成果的获取，这种获取有助于教育并启发我们作为科学家、临床医生和教育工作者取得进一步进展。我们希望您发现这份消化系统癌症最新进展情况综述有益于您执业。如果您愿意与我们分享您的想法，我们欢迎您提供评论。请将所有信件发送至 </a:t>
            </a:r>
            <a:r>
              <a:rPr lang="zh-CN" b="0" i="0" u="none" strike="noStrike" cap="none" baseline="0" dirty="0">
                <a:solidFill>
                  <a:srgbClr val="4D4D4D"/>
                </a:solidFill>
                <a:effectLst/>
                <a:uFillTx/>
                <a:ea typeface="SimSun"/>
                <a:hlinkClick r:id="rId3" history="0"/>
              </a:rPr>
              <a:t>info@esdo.eu</a:t>
            </a:r>
            <a:r>
              <a:rPr lang="zh-CN" b="0" i="0" u="none" strike="noStrike" cap="none" baseline="0" dirty="0">
                <a:solidFill>
                  <a:srgbClr val="043882"/>
                </a:solidFill>
                <a:effectLst/>
                <a:uFillTx/>
                <a:ea typeface="SimSun"/>
              </a:rPr>
              <a:t>。</a:t>
            </a:r>
          </a:p>
          <a:p>
            <a:pPr marL="0" indent="0">
              <a:spcBef>
                <a:spcPct val="0"/>
              </a:spcBef>
              <a:spcAft>
                <a:spcPts val="1200"/>
              </a:spcAft>
              <a:buFontTx/>
              <a:buNone/>
              <a:tabLst>
                <a:tab pos="441325" algn="l"/>
              </a:tabLst>
              <a:defRPr/>
            </a:pPr>
            <a:r>
              <a:rPr lang="zh-CN" b="0" i="0" u="none" strike="noStrike" cap="none" baseline="0" dirty="0">
                <a:solidFill>
                  <a:srgbClr val="4D4D4D"/>
                </a:solidFill>
                <a:effectLst/>
                <a:uFillTx/>
                <a:ea typeface="SimSun"/>
              </a:rPr>
              <a:t>最后，我们还非常感谢 Lilly Oncology 在实现这项活动中给予资金、行政和后勤保障。</a:t>
            </a:r>
          </a:p>
          <a:p>
            <a:pPr marL="0" indent="0">
              <a:buNone/>
              <a:tabLst>
                <a:tab pos="441325" algn="l"/>
              </a:tabLst>
              <a:defRPr/>
            </a:pPr>
            <a:r>
              <a:rPr lang="zh-CN" b="0" i="0" u="none" strike="noStrike" cap="none" baseline="0" dirty="0">
                <a:solidFill>
                  <a:srgbClr val="4D4D4D"/>
                </a:solidFill>
                <a:effectLst/>
                <a:uFillTx/>
                <a:ea typeface="SimSun"/>
              </a:rPr>
              <a:t>此致，</a:t>
            </a:r>
          </a:p>
          <a:p>
            <a:pPr marL="0" indent="0">
              <a:spcBef>
                <a:spcPts val="2400"/>
              </a:spcBef>
              <a:buNone/>
              <a:tabLst>
                <a:tab pos="441325" algn="l"/>
                <a:tab pos="2870200" algn="l"/>
              </a:tabLst>
              <a:defRPr/>
            </a:pPr>
            <a:r>
              <a:rPr lang="zh-CN" b="1" i="0" u="none" strike="noStrike" cap="none" baseline="0" dirty="0">
                <a:solidFill>
                  <a:srgbClr val="4D4D4D"/>
                </a:solidFill>
                <a:effectLst/>
                <a:uFillTx/>
                <a:ea typeface="SimSun"/>
              </a:rPr>
              <a:t>Eric Van Cutsem	Ulrich Güller</a:t>
            </a:r>
            <a:r>
              <a:rPr dirty="0"/>
              <a:t/>
            </a:r>
            <a:br>
              <a:rPr dirty="0"/>
            </a:br>
            <a:r>
              <a:rPr lang="zh-CN" b="1" i="0" u="none" strike="noStrike" cap="none" baseline="0" dirty="0">
                <a:solidFill>
                  <a:srgbClr val="4D4D4D"/>
                </a:solidFill>
                <a:effectLst/>
                <a:uFillTx/>
                <a:ea typeface="SimSun"/>
              </a:rPr>
              <a:t>Thomas Seufferlein 	Thomas Gruenberger</a:t>
            </a:r>
            <a:r>
              <a:rPr dirty="0"/>
              <a:t/>
            </a:r>
            <a:br>
              <a:rPr dirty="0"/>
            </a:br>
            <a:r>
              <a:rPr lang="zh-CN" b="1" i="0" u="none" strike="noStrike" cap="none" baseline="0" dirty="0">
                <a:solidFill>
                  <a:srgbClr val="4D4D4D"/>
                </a:solidFill>
                <a:effectLst/>
                <a:uFillTx/>
                <a:ea typeface="SimSun"/>
              </a:rPr>
              <a:t>Côme Lepage	Tamara Matysiak-Budnik</a:t>
            </a:r>
            <a:r>
              <a:rPr dirty="0"/>
              <a:t/>
            </a:r>
            <a:br>
              <a:rPr dirty="0"/>
            </a:br>
            <a:r>
              <a:rPr lang="zh-CN" b="1" i="0" u="none" strike="noStrike" cap="none" baseline="0" dirty="0">
                <a:solidFill>
                  <a:srgbClr val="4D4D4D"/>
                </a:solidFill>
                <a:effectLst/>
                <a:uFillTx/>
                <a:ea typeface="SimSun"/>
              </a:rPr>
              <a:t>Wolff Schmiegel	Jaroslaw Regula</a:t>
            </a:r>
            <a:r>
              <a:rPr dirty="0"/>
              <a:t/>
            </a:r>
            <a:br>
              <a:rPr dirty="0"/>
            </a:br>
            <a:r>
              <a:rPr lang="zh-CN" b="1" i="0" u="none" strike="noStrike" cap="none" baseline="0" dirty="0">
                <a:solidFill>
                  <a:srgbClr val="4D4D4D"/>
                </a:solidFill>
                <a:effectLst/>
                <a:uFillTx/>
                <a:ea typeface="SimSun"/>
              </a:rPr>
              <a:t>Phillippe Rougier </a:t>
            </a:r>
            <a:r>
              <a:rPr lang="zh-CN" b="0" i="0" u="none" strike="noStrike" cap="none" baseline="0" dirty="0">
                <a:solidFill>
                  <a:srgbClr val="4D4D4D"/>
                </a:solidFill>
                <a:effectLst/>
                <a:uFillTx/>
                <a:ea typeface="SimSun"/>
              </a:rPr>
              <a:t>(hon.)	</a:t>
            </a:r>
            <a:r>
              <a:rPr lang="zh-CN" b="1" i="0" u="none" strike="noStrike" cap="none" baseline="0" dirty="0">
                <a:solidFill>
                  <a:srgbClr val="4D4D4D"/>
                </a:solidFill>
                <a:effectLst/>
                <a:uFillTx/>
                <a:ea typeface="SimSun"/>
              </a:rPr>
              <a:t>Jean-Luc Van Laethem</a:t>
            </a:r>
            <a:r>
              <a:rPr dirty="0"/>
              <a:t/>
            </a:r>
            <a:br>
              <a:rPr dirty="0"/>
            </a:br>
            <a:endParaRPr dirty="0"/>
          </a:p>
          <a:p>
            <a:pPr marL="0" indent="0">
              <a:buNone/>
              <a:tabLst>
                <a:tab pos="441325" algn="l"/>
              </a:tabLst>
              <a:defRPr/>
            </a:pPr>
            <a:r>
              <a:rPr lang="zh-CN" b="0" i="0" u="none" strike="noStrike" cap="none" baseline="0" dirty="0">
                <a:solidFill>
                  <a:srgbClr val="4D4D4D"/>
                </a:solidFill>
                <a:effectLst/>
                <a:uFillTx/>
                <a:ea typeface="SimSun"/>
              </a:rPr>
              <a:t>（ESDO 理事会）</a:t>
            </a: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41678" y="4949681"/>
            <a:ext cx="1500059" cy="1403328"/>
          </a:xfrm>
          <a:prstGeom prst="rect">
            <a:avLst/>
          </a:prstGeom>
        </p:spPr>
      </p:pic>
    </p:spTree>
    <p:custDataLst>
      <p:tags r:id="rId1"/>
    </p:custData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zh-CN" sz="1800" b="1" i="0" u="none" strike="noStrike" cap="none" baseline="0">
                <a:solidFill>
                  <a:srgbClr val="043882"/>
                </a:solidFill>
                <a:effectLst/>
                <a:uFillTx/>
                <a:ea typeface="SimSun"/>
              </a:rPr>
              <a:t>O-002：依布鲁替尼与纳米白蛋白结合型紫杉醇和吉西他滨联用作为一线疗法用于转移性胰腺腺癌患者：3 期 RESOLVE 研究结果 – Tempero M 等人</a:t>
            </a:r>
          </a:p>
        </p:txBody>
      </p:sp>
      <p:sp>
        <p:nvSpPr>
          <p:cNvPr id="5123" name="Rectangle 3"/>
          <p:cNvSpPr>
            <a:spLocks noGrp="1" noChangeArrowheads="1"/>
          </p:cNvSpPr>
          <p:nvPr>
            <p:ph idx="1"/>
          </p:nvPr>
        </p:nvSpPr>
        <p:spPr/>
        <p:txBody>
          <a:bodyPr/>
          <a:lstStyle/>
          <a:p>
            <a:pPr marL="0" indent="0">
              <a:buNone/>
            </a:pPr>
            <a:r>
              <a:rPr lang="zh-CN" sz="1600" b="1" i="0" u="none" strike="noStrike" cap="none" baseline="0">
                <a:solidFill>
                  <a:srgbClr val="4D4D4D"/>
                </a:solidFill>
                <a:effectLst/>
                <a:uFillTx/>
                <a:ea typeface="SimSun"/>
              </a:rPr>
              <a:t>关键结果（续）</a:t>
            </a:r>
          </a:p>
          <a:p>
            <a:endParaRPr lang="en-GB"/>
          </a:p>
        </p:txBody>
      </p:sp>
      <p:sp>
        <p:nvSpPr>
          <p:cNvPr id="15" name="Text Placeholder 14"/>
          <p:cNvSpPr>
            <a:spLocks noGrp="1"/>
          </p:cNvSpPr>
          <p:nvPr>
            <p:ph type="body" sz="quarter" idx="11"/>
          </p:nvPr>
        </p:nvSpPr>
        <p:spPr>
          <a:xfrm>
            <a:off x="4495800" y="6096000"/>
            <a:ext cx="4283075" cy="487363"/>
          </a:xfrm>
        </p:spPr>
        <p:txBody>
          <a:bodyPr/>
          <a:lstStyle/>
          <a:p>
            <a:r>
              <a:rPr lang="zh-CN" sz="1200" b="0" i="0" u="none" strike="noStrike" cap="none" baseline="0">
                <a:solidFill>
                  <a:srgbClr val="4D4D4D"/>
                </a:solidFill>
                <a:effectLst/>
                <a:uFillTx/>
                <a:ea typeface="SimSun"/>
              </a:rPr>
              <a:t>Tempero M, et al. Ann Oncol 2019;30(suppl):abstr O-002</a:t>
            </a:r>
          </a:p>
        </p:txBody>
      </p:sp>
      <p:sp>
        <p:nvSpPr>
          <p:cNvPr id="7" name="TextBox 6"/>
          <p:cNvSpPr txBox="1"/>
          <p:nvPr/>
        </p:nvSpPr>
        <p:spPr>
          <a:xfrm>
            <a:off x="3596889" y="1503123"/>
            <a:ext cx="1950227" cy="366126"/>
          </a:xfrm>
          <a:prstGeom prst="rect">
            <a:avLst/>
          </a:prstGeom>
          <a:noFill/>
        </p:spPr>
        <p:txBody>
          <a:bodyPr wrap="none" rtlCol="0">
            <a:spAutoFit/>
          </a:bodyPr>
          <a:lstStyle/>
          <a:p>
            <a:pPr algn="ctr"/>
            <a:r>
              <a:rPr lang="zh-CN" sz="1800" b="1" i="0" u="none" strike="noStrike" cap="none" baseline="0">
                <a:solidFill>
                  <a:srgbClr val="4D4D4D"/>
                </a:solidFill>
                <a:effectLst/>
                <a:uFillTx/>
                <a:ea typeface="SimSun"/>
              </a:rPr>
              <a:t>按亚组划分的 OS</a:t>
            </a:r>
          </a:p>
        </p:txBody>
      </p:sp>
      <p:grpSp>
        <p:nvGrpSpPr>
          <p:cNvPr id="8" name="Group 7">
            <a:extLst>
              <a:ext uri="{FF2B5EF4-FFF2-40B4-BE49-F238E27FC236}">
                <a16:creationId xmlns:a16="http://schemas.microsoft.com/office/drawing/2014/main" id="{175EFB27-B5F8-44A2-8490-F6797E48B7B2}"/>
              </a:ext>
            </a:extLst>
          </p:cNvPr>
          <p:cNvGrpSpPr/>
          <p:nvPr/>
        </p:nvGrpSpPr>
        <p:grpSpPr>
          <a:xfrm>
            <a:off x="229066" y="2042763"/>
            <a:ext cx="4440266" cy="3555229"/>
            <a:chOff x="229066" y="2042763"/>
            <a:chExt cx="4440266" cy="3555229"/>
          </a:xfrm>
        </p:grpSpPr>
        <p:sp>
          <p:nvSpPr>
            <p:cNvPr id="9" name="TextBox 8">
              <a:extLst>
                <a:ext uri="{FF2B5EF4-FFF2-40B4-BE49-F238E27FC236}">
                  <a16:creationId xmlns:a16="http://schemas.microsoft.com/office/drawing/2014/main" id="{43E434A7-7EC1-4336-A51F-E57065FD2EDC}"/>
                </a:ext>
              </a:extLst>
            </p:cNvPr>
            <p:cNvSpPr txBox="1"/>
            <p:nvPr/>
          </p:nvSpPr>
          <p:spPr>
            <a:xfrm>
              <a:off x="1185908" y="2196652"/>
              <a:ext cx="642309" cy="244084"/>
            </a:xfrm>
            <a:prstGeom prst="rect">
              <a:avLst/>
            </a:prstGeom>
            <a:noFill/>
          </p:spPr>
          <p:txBody>
            <a:bodyPr wrap="none" rtlCol="0">
              <a:spAutoFit/>
            </a:bodyPr>
            <a:lstStyle/>
            <a:p>
              <a:pPr algn="ctr"/>
              <a:r>
                <a:rPr lang="zh-CN" sz="1000" b="1" i="0" u="none" strike="noStrike" cap="none" baseline="0">
                  <a:solidFill>
                    <a:srgbClr val="4D4D4D"/>
                  </a:solidFill>
                  <a:effectLst/>
                  <a:uFillTx/>
                  <a:ea typeface="SimSun"/>
                </a:rPr>
                <a:t>患者，n</a:t>
              </a:r>
            </a:p>
          </p:txBody>
        </p:sp>
        <p:sp>
          <p:nvSpPr>
            <p:cNvPr id="10" name="TextBox 9">
              <a:extLst>
                <a:ext uri="{FF2B5EF4-FFF2-40B4-BE49-F238E27FC236}">
                  <a16:creationId xmlns:a16="http://schemas.microsoft.com/office/drawing/2014/main" id="{6A9B59BB-0079-4323-BEAE-542BFB712C39}"/>
                </a:ext>
              </a:extLst>
            </p:cNvPr>
            <p:cNvSpPr txBox="1"/>
            <p:nvPr/>
          </p:nvSpPr>
          <p:spPr>
            <a:xfrm>
              <a:off x="2134770" y="2042763"/>
              <a:ext cx="683625" cy="396636"/>
            </a:xfrm>
            <a:prstGeom prst="rect">
              <a:avLst/>
            </a:prstGeom>
            <a:noFill/>
          </p:spPr>
          <p:txBody>
            <a:bodyPr wrap="none" rtlCol="0">
              <a:spAutoFit/>
            </a:bodyPr>
            <a:lstStyle/>
            <a:p>
              <a:pPr algn="ctr"/>
              <a:r>
                <a:rPr lang="zh-CN" sz="1000" b="1" i="0" u="none" strike="noStrike" cap="none" baseline="0">
                  <a:solidFill>
                    <a:srgbClr val="4D4D4D"/>
                  </a:solidFill>
                  <a:effectLst/>
                  <a:uFillTx/>
                  <a:ea typeface="SimSun"/>
                </a:rPr>
                <a:t>风险比</a:t>
              </a:r>
              <a:r>
                <a:rPr sz="1000"/>
                <a:t/>
              </a:r>
              <a:br>
                <a:rPr sz="1000"/>
              </a:br>
              <a:r>
                <a:rPr lang="zh-CN" sz="1000" b="1" i="0" u="none" strike="noStrike" cap="none" baseline="0">
                  <a:solidFill>
                    <a:srgbClr val="4D4D4D"/>
                  </a:solidFill>
                  <a:effectLst/>
                  <a:uFillTx/>
                  <a:ea typeface="SimSun"/>
                </a:rPr>
                <a:t>(95% CI)</a:t>
              </a:r>
            </a:p>
          </p:txBody>
        </p:sp>
        <p:sp>
          <p:nvSpPr>
            <p:cNvPr id="11" name="TextBox 10">
              <a:extLst>
                <a:ext uri="{FF2B5EF4-FFF2-40B4-BE49-F238E27FC236}">
                  <a16:creationId xmlns:a16="http://schemas.microsoft.com/office/drawing/2014/main" id="{9CEE5013-4DBF-47E5-A86B-592DE89744D7}"/>
                </a:ext>
              </a:extLst>
            </p:cNvPr>
            <p:cNvSpPr txBox="1"/>
            <p:nvPr/>
          </p:nvSpPr>
          <p:spPr>
            <a:xfrm>
              <a:off x="229066" y="2196652"/>
              <a:ext cx="437317" cy="244084"/>
            </a:xfrm>
            <a:prstGeom prst="rect">
              <a:avLst/>
            </a:prstGeom>
            <a:noFill/>
          </p:spPr>
          <p:txBody>
            <a:bodyPr wrap="none" rtlCol="0">
              <a:spAutoFit/>
            </a:bodyPr>
            <a:lstStyle/>
            <a:p>
              <a:r>
                <a:rPr lang="zh-CN" sz="1000" b="1" i="0" u="none" strike="noStrike" cap="none" baseline="0">
                  <a:solidFill>
                    <a:srgbClr val="4D4D4D"/>
                  </a:solidFill>
                  <a:effectLst/>
                  <a:uFillTx/>
                  <a:ea typeface="SimSun"/>
                </a:rPr>
                <a:t>亚组</a:t>
              </a:r>
            </a:p>
          </p:txBody>
        </p:sp>
        <p:sp>
          <p:nvSpPr>
            <p:cNvPr id="12" name="Rectangle 11">
              <a:extLst>
                <a:ext uri="{FF2B5EF4-FFF2-40B4-BE49-F238E27FC236}">
                  <a16:creationId xmlns:a16="http://schemas.microsoft.com/office/drawing/2014/main" id="{6F58BEFF-70EB-46BB-94DC-30BB4420BFFF}"/>
                </a:ext>
              </a:extLst>
            </p:cNvPr>
            <p:cNvSpPr/>
            <p:nvPr/>
          </p:nvSpPr>
          <p:spPr>
            <a:xfrm>
              <a:off x="315547" y="2439483"/>
              <a:ext cx="4284000" cy="184044"/>
            </a:xfrm>
            <a:prstGeom prst="rect">
              <a:avLst/>
            </a:prstGeom>
            <a:solidFill>
              <a:schemeClr val="bg2">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a:extLst>
                <a:ext uri="{FF2B5EF4-FFF2-40B4-BE49-F238E27FC236}">
                  <a16:creationId xmlns:a16="http://schemas.microsoft.com/office/drawing/2014/main" id="{B716872C-4B07-4789-B72A-F13E65F862BF}"/>
                </a:ext>
              </a:extLst>
            </p:cNvPr>
            <p:cNvSpPr txBox="1"/>
            <p:nvPr/>
          </p:nvSpPr>
          <p:spPr>
            <a:xfrm>
              <a:off x="229066" y="2408395"/>
              <a:ext cx="691571" cy="244084"/>
            </a:xfrm>
            <a:prstGeom prst="rect">
              <a:avLst/>
            </a:prstGeom>
            <a:noFill/>
          </p:spPr>
          <p:txBody>
            <a:bodyPr wrap="none" rtlCol="0">
              <a:spAutoFit/>
            </a:bodyPr>
            <a:lstStyle/>
            <a:p>
              <a:r>
                <a:rPr lang="zh-CN" sz="1000" b="1" i="0" u="none" strike="noStrike" cap="none" baseline="0">
                  <a:solidFill>
                    <a:srgbClr val="4D4D4D"/>
                  </a:solidFill>
                  <a:effectLst/>
                  <a:uFillTx/>
                  <a:ea typeface="SimSun"/>
                </a:rPr>
                <a:t>所有患者</a:t>
              </a:r>
            </a:p>
          </p:txBody>
        </p:sp>
        <p:sp>
          <p:nvSpPr>
            <p:cNvPr id="16" name="TextBox 15">
              <a:extLst>
                <a:ext uri="{FF2B5EF4-FFF2-40B4-BE49-F238E27FC236}">
                  <a16:creationId xmlns:a16="http://schemas.microsoft.com/office/drawing/2014/main" id="{7C53E4FA-1B04-4AE3-BF89-9BC516D4CA1A}"/>
                </a:ext>
              </a:extLst>
            </p:cNvPr>
            <p:cNvSpPr txBox="1"/>
            <p:nvPr/>
          </p:nvSpPr>
          <p:spPr>
            <a:xfrm>
              <a:off x="229066" y="2593115"/>
              <a:ext cx="437317" cy="244084"/>
            </a:xfrm>
            <a:prstGeom prst="rect">
              <a:avLst/>
            </a:prstGeom>
            <a:noFill/>
          </p:spPr>
          <p:txBody>
            <a:bodyPr wrap="none" rtlCol="0">
              <a:spAutoFit/>
            </a:bodyPr>
            <a:lstStyle/>
            <a:p>
              <a:r>
                <a:rPr lang="zh-CN" sz="1000" b="1" i="0" u="none" strike="noStrike" cap="none" baseline="0">
                  <a:solidFill>
                    <a:srgbClr val="4D4D4D"/>
                  </a:solidFill>
                  <a:effectLst/>
                  <a:uFillTx/>
                  <a:ea typeface="SimSun"/>
                </a:rPr>
                <a:t>年龄</a:t>
              </a:r>
            </a:p>
          </p:txBody>
        </p:sp>
        <p:sp>
          <p:nvSpPr>
            <p:cNvPr id="17" name="TextBox 16">
              <a:extLst>
                <a:ext uri="{FF2B5EF4-FFF2-40B4-BE49-F238E27FC236}">
                  <a16:creationId xmlns:a16="http://schemas.microsoft.com/office/drawing/2014/main" id="{3DF65E00-535B-4836-8027-92C16773B29D}"/>
                </a:ext>
              </a:extLst>
            </p:cNvPr>
            <p:cNvSpPr txBox="1"/>
            <p:nvPr/>
          </p:nvSpPr>
          <p:spPr>
            <a:xfrm>
              <a:off x="229066" y="3130120"/>
              <a:ext cx="437317" cy="244084"/>
            </a:xfrm>
            <a:prstGeom prst="rect">
              <a:avLst/>
            </a:prstGeom>
            <a:noFill/>
          </p:spPr>
          <p:txBody>
            <a:bodyPr wrap="none" rtlCol="0">
              <a:spAutoFit/>
            </a:bodyPr>
            <a:lstStyle/>
            <a:p>
              <a:r>
                <a:rPr lang="zh-CN" sz="1000" b="1" i="0" u="none" strike="noStrike" cap="none" baseline="0">
                  <a:solidFill>
                    <a:srgbClr val="4D4D4D"/>
                  </a:solidFill>
                  <a:effectLst/>
                  <a:uFillTx/>
                  <a:ea typeface="SimSun"/>
                </a:rPr>
                <a:t>性别</a:t>
              </a:r>
            </a:p>
          </p:txBody>
        </p:sp>
        <p:sp>
          <p:nvSpPr>
            <p:cNvPr id="18" name="TextBox 17">
              <a:extLst>
                <a:ext uri="{FF2B5EF4-FFF2-40B4-BE49-F238E27FC236}">
                  <a16:creationId xmlns:a16="http://schemas.microsoft.com/office/drawing/2014/main" id="{E8FCBB4D-D668-4D73-B2E8-DAF0B20D3837}"/>
                </a:ext>
              </a:extLst>
            </p:cNvPr>
            <p:cNvSpPr txBox="1"/>
            <p:nvPr/>
          </p:nvSpPr>
          <p:spPr>
            <a:xfrm>
              <a:off x="229066" y="3658390"/>
              <a:ext cx="437317" cy="244084"/>
            </a:xfrm>
            <a:prstGeom prst="rect">
              <a:avLst/>
            </a:prstGeom>
            <a:noFill/>
          </p:spPr>
          <p:txBody>
            <a:bodyPr wrap="none" rtlCol="0">
              <a:spAutoFit/>
            </a:bodyPr>
            <a:lstStyle/>
            <a:p>
              <a:r>
                <a:rPr lang="zh-CN" sz="1000" b="1" i="0" u="none" strike="noStrike" cap="none" baseline="0">
                  <a:solidFill>
                    <a:srgbClr val="4D4D4D"/>
                  </a:solidFill>
                  <a:effectLst/>
                  <a:uFillTx/>
                  <a:ea typeface="SimSun"/>
                </a:rPr>
                <a:t>种族</a:t>
              </a:r>
            </a:p>
          </p:txBody>
        </p:sp>
        <p:sp>
          <p:nvSpPr>
            <p:cNvPr id="19" name="TextBox 18">
              <a:extLst>
                <a:ext uri="{FF2B5EF4-FFF2-40B4-BE49-F238E27FC236}">
                  <a16:creationId xmlns:a16="http://schemas.microsoft.com/office/drawing/2014/main" id="{9B46BCCD-0F4B-4146-9429-504DBCD2E64A}"/>
                </a:ext>
              </a:extLst>
            </p:cNvPr>
            <p:cNvSpPr txBox="1"/>
            <p:nvPr/>
          </p:nvSpPr>
          <p:spPr>
            <a:xfrm>
              <a:off x="229066" y="4282385"/>
              <a:ext cx="437317" cy="244084"/>
            </a:xfrm>
            <a:prstGeom prst="rect">
              <a:avLst/>
            </a:prstGeom>
            <a:noFill/>
          </p:spPr>
          <p:txBody>
            <a:bodyPr wrap="none" rtlCol="0">
              <a:spAutoFit/>
            </a:bodyPr>
            <a:lstStyle/>
            <a:p>
              <a:r>
                <a:rPr lang="zh-CN" sz="1000" b="1" i="0" u="none" strike="noStrike" cap="none" baseline="0">
                  <a:solidFill>
                    <a:srgbClr val="4D4D4D"/>
                  </a:solidFill>
                  <a:effectLst/>
                  <a:uFillTx/>
                  <a:ea typeface="SimSun"/>
                </a:rPr>
                <a:t>地区</a:t>
              </a:r>
            </a:p>
          </p:txBody>
        </p:sp>
        <p:sp>
          <p:nvSpPr>
            <p:cNvPr id="20" name="TextBox 19">
              <a:extLst>
                <a:ext uri="{FF2B5EF4-FFF2-40B4-BE49-F238E27FC236}">
                  <a16:creationId xmlns:a16="http://schemas.microsoft.com/office/drawing/2014/main" id="{B81A601D-5D80-48D9-A945-8B23D312BA83}"/>
                </a:ext>
              </a:extLst>
            </p:cNvPr>
            <p:cNvSpPr txBox="1"/>
            <p:nvPr/>
          </p:nvSpPr>
          <p:spPr>
            <a:xfrm>
              <a:off x="383139" y="2685099"/>
              <a:ext cx="559677" cy="549189"/>
            </a:xfrm>
            <a:prstGeom prst="rect">
              <a:avLst/>
            </a:prstGeom>
            <a:noFill/>
          </p:spPr>
          <p:txBody>
            <a:bodyPr wrap="none" rtlCol="0">
              <a:spAutoFit/>
            </a:bodyPr>
            <a:lstStyle/>
            <a:p>
              <a:pPr>
                <a:lnSpc>
                  <a:spcPct val="150000"/>
                </a:lnSpc>
              </a:pPr>
              <a:r>
                <a:rPr lang="zh-CN" sz="1000" b="0" i="0" u="none" strike="noStrike" cap="none" baseline="0">
                  <a:solidFill>
                    <a:srgbClr val="4D4D4D"/>
                  </a:solidFill>
                  <a:effectLst/>
                  <a:uFillTx/>
                  <a:ea typeface="SimSun"/>
                </a:rPr>
                <a:t>≤65 岁</a:t>
              </a:r>
            </a:p>
            <a:p>
              <a:pPr>
                <a:lnSpc>
                  <a:spcPct val="150000"/>
                </a:lnSpc>
              </a:pPr>
              <a:r>
                <a:rPr lang="zh-CN" sz="1000" b="0" i="0" u="none" strike="noStrike" cap="none" baseline="0">
                  <a:solidFill>
                    <a:srgbClr val="4D4D4D"/>
                  </a:solidFill>
                  <a:effectLst/>
                  <a:uFillTx/>
                  <a:ea typeface="SimSun"/>
                </a:rPr>
                <a:t>&gt;65 岁</a:t>
              </a:r>
            </a:p>
          </p:txBody>
        </p:sp>
        <p:sp>
          <p:nvSpPr>
            <p:cNvPr id="21" name="TextBox 20">
              <a:extLst>
                <a:ext uri="{FF2B5EF4-FFF2-40B4-BE49-F238E27FC236}">
                  <a16:creationId xmlns:a16="http://schemas.microsoft.com/office/drawing/2014/main" id="{C8978003-0225-45E3-9E30-DAA8E9D0F7A9}"/>
                </a:ext>
              </a:extLst>
            </p:cNvPr>
            <p:cNvSpPr txBox="1"/>
            <p:nvPr/>
          </p:nvSpPr>
          <p:spPr>
            <a:xfrm>
              <a:off x="383139" y="3229880"/>
              <a:ext cx="437317" cy="549189"/>
            </a:xfrm>
            <a:prstGeom prst="rect">
              <a:avLst/>
            </a:prstGeom>
            <a:noFill/>
          </p:spPr>
          <p:txBody>
            <a:bodyPr wrap="none" rtlCol="0">
              <a:spAutoFit/>
            </a:bodyPr>
            <a:lstStyle/>
            <a:p>
              <a:pPr>
                <a:lnSpc>
                  <a:spcPct val="150000"/>
                </a:lnSpc>
              </a:pPr>
              <a:r>
                <a:rPr lang="zh-CN" sz="1000" b="0" i="0" u="none" strike="noStrike" cap="none" baseline="0">
                  <a:solidFill>
                    <a:srgbClr val="4D4D4D"/>
                  </a:solidFill>
                  <a:effectLst/>
                  <a:uFillTx/>
                  <a:ea typeface="SimSun"/>
                </a:rPr>
                <a:t>男性</a:t>
              </a:r>
            </a:p>
            <a:p>
              <a:pPr>
                <a:lnSpc>
                  <a:spcPct val="150000"/>
                </a:lnSpc>
              </a:pPr>
              <a:r>
                <a:rPr lang="zh-CN" sz="1000" b="0" i="0" u="none" strike="noStrike" cap="none" baseline="0">
                  <a:solidFill>
                    <a:srgbClr val="4D4D4D"/>
                  </a:solidFill>
                  <a:effectLst/>
                  <a:uFillTx/>
                  <a:ea typeface="SimSun"/>
                </a:rPr>
                <a:t>女性</a:t>
              </a:r>
            </a:p>
          </p:txBody>
        </p:sp>
        <p:sp>
          <p:nvSpPr>
            <p:cNvPr id="22" name="TextBox 21">
              <a:extLst>
                <a:ext uri="{FF2B5EF4-FFF2-40B4-BE49-F238E27FC236}">
                  <a16:creationId xmlns:a16="http://schemas.microsoft.com/office/drawing/2014/main" id="{41C716F8-F28E-4819-AE42-49694C0E48B5}"/>
                </a:ext>
              </a:extLst>
            </p:cNvPr>
            <p:cNvSpPr txBox="1"/>
            <p:nvPr/>
          </p:nvSpPr>
          <p:spPr>
            <a:xfrm>
              <a:off x="383139" y="3839083"/>
              <a:ext cx="564444" cy="549189"/>
            </a:xfrm>
            <a:prstGeom prst="rect">
              <a:avLst/>
            </a:prstGeom>
            <a:noFill/>
          </p:spPr>
          <p:txBody>
            <a:bodyPr wrap="none" rtlCol="0">
              <a:spAutoFit/>
            </a:bodyPr>
            <a:lstStyle/>
            <a:p>
              <a:pPr>
                <a:lnSpc>
                  <a:spcPct val="150000"/>
                </a:lnSpc>
              </a:pPr>
              <a:r>
                <a:rPr lang="zh-CN" sz="1000" b="0" i="0" u="none" strike="noStrike" cap="none" baseline="0">
                  <a:solidFill>
                    <a:srgbClr val="4D4D4D"/>
                  </a:solidFill>
                  <a:effectLst/>
                  <a:uFillTx/>
                  <a:ea typeface="SimSun"/>
                </a:rPr>
                <a:t>白人</a:t>
              </a:r>
            </a:p>
            <a:p>
              <a:pPr>
                <a:lnSpc>
                  <a:spcPct val="150000"/>
                </a:lnSpc>
              </a:pPr>
              <a:r>
                <a:rPr lang="zh-CN" sz="1000" b="0" i="0" u="none" strike="noStrike" cap="none" baseline="0">
                  <a:solidFill>
                    <a:srgbClr val="4D4D4D"/>
                  </a:solidFill>
                  <a:effectLst/>
                  <a:uFillTx/>
                  <a:ea typeface="SimSun"/>
                </a:rPr>
                <a:t>非白人</a:t>
              </a:r>
            </a:p>
          </p:txBody>
        </p:sp>
        <p:sp>
          <p:nvSpPr>
            <p:cNvPr id="23" name="TextBox 22">
              <a:extLst>
                <a:ext uri="{FF2B5EF4-FFF2-40B4-BE49-F238E27FC236}">
                  <a16:creationId xmlns:a16="http://schemas.microsoft.com/office/drawing/2014/main" id="{9179B1F3-29DC-467F-9FF3-0D0945D2036B}"/>
                </a:ext>
              </a:extLst>
            </p:cNvPr>
            <p:cNvSpPr txBox="1"/>
            <p:nvPr/>
          </p:nvSpPr>
          <p:spPr>
            <a:xfrm>
              <a:off x="383139" y="4378978"/>
              <a:ext cx="691571" cy="778017"/>
            </a:xfrm>
            <a:prstGeom prst="rect">
              <a:avLst/>
            </a:prstGeom>
            <a:noFill/>
          </p:spPr>
          <p:txBody>
            <a:bodyPr wrap="none" rtlCol="0">
              <a:spAutoFit/>
            </a:bodyPr>
            <a:lstStyle/>
            <a:p>
              <a:pPr>
                <a:lnSpc>
                  <a:spcPct val="150000"/>
                </a:lnSpc>
              </a:pPr>
              <a:r>
                <a:rPr lang="zh-CN" sz="1000" b="0" i="0" u="none" strike="noStrike" cap="none" baseline="0">
                  <a:solidFill>
                    <a:srgbClr val="4D4D4D"/>
                  </a:solidFill>
                  <a:effectLst/>
                  <a:uFillTx/>
                  <a:ea typeface="SimSun"/>
                </a:rPr>
                <a:t>亚太地区</a:t>
              </a:r>
            </a:p>
            <a:p>
              <a:pPr>
                <a:lnSpc>
                  <a:spcPct val="150000"/>
                </a:lnSpc>
              </a:pPr>
              <a:r>
                <a:rPr lang="zh-CN" sz="1000" b="0" i="0" u="none" strike="noStrike" cap="none" baseline="0">
                  <a:solidFill>
                    <a:srgbClr val="4D4D4D"/>
                  </a:solidFill>
                  <a:effectLst/>
                  <a:uFillTx/>
                  <a:ea typeface="SimSun"/>
                </a:rPr>
                <a:t>美国</a:t>
              </a:r>
            </a:p>
            <a:p>
              <a:pPr>
                <a:lnSpc>
                  <a:spcPct val="150000"/>
                </a:lnSpc>
              </a:pPr>
              <a:r>
                <a:rPr lang="zh-CN" sz="1000" b="0" i="0" u="none" strike="noStrike" cap="none" baseline="0">
                  <a:solidFill>
                    <a:srgbClr val="4D4D4D"/>
                  </a:solidFill>
                  <a:effectLst/>
                  <a:uFillTx/>
                  <a:ea typeface="SimSun"/>
                </a:rPr>
                <a:t>欧洲</a:t>
              </a:r>
            </a:p>
          </p:txBody>
        </p:sp>
        <p:sp>
          <p:nvSpPr>
            <p:cNvPr id="24" name="TextBox 23">
              <a:extLst>
                <a:ext uri="{FF2B5EF4-FFF2-40B4-BE49-F238E27FC236}">
                  <a16:creationId xmlns:a16="http://schemas.microsoft.com/office/drawing/2014/main" id="{2B92E7DC-8CC3-4E4B-B748-E0070D1B14B8}"/>
                </a:ext>
              </a:extLst>
            </p:cNvPr>
            <p:cNvSpPr txBox="1"/>
            <p:nvPr/>
          </p:nvSpPr>
          <p:spPr>
            <a:xfrm>
              <a:off x="1266926" y="2408395"/>
              <a:ext cx="392822" cy="244084"/>
            </a:xfrm>
            <a:prstGeom prst="rect">
              <a:avLst/>
            </a:prstGeom>
            <a:noFill/>
          </p:spPr>
          <p:txBody>
            <a:bodyPr wrap="none" rtlCol="0">
              <a:spAutoFit/>
            </a:bodyPr>
            <a:lstStyle/>
            <a:p>
              <a:r>
                <a:rPr lang="zh-CN" sz="1000" b="0" i="0" u="none" strike="noStrike" cap="none" baseline="0">
                  <a:solidFill>
                    <a:srgbClr val="4D4D4D"/>
                  </a:solidFill>
                  <a:effectLst/>
                  <a:uFillTx/>
                  <a:ea typeface="SimSun"/>
                </a:rPr>
                <a:t>424</a:t>
              </a:r>
            </a:p>
          </p:txBody>
        </p:sp>
        <p:sp>
          <p:nvSpPr>
            <p:cNvPr id="25" name="TextBox 24">
              <a:extLst>
                <a:ext uri="{FF2B5EF4-FFF2-40B4-BE49-F238E27FC236}">
                  <a16:creationId xmlns:a16="http://schemas.microsoft.com/office/drawing/2014/main" id="{8E139142-9B19-4C56-8061-B66A5056196A}"/>
                </a:ext>
              </a:extLst>
            </p:cNvPr>
            <p:cNvSpPr txBox="1"/>
            <p:nvPr/>
          </p:nvSpPr>
          <p:spPr>
            <a:xfrm>
              <a:off x="1270366" y="2685099"/>
              <a:ext cx="392822" cy="549189"/>
            </a:xfrm>
            <a:prstGeom prst="rect">
              <a:avLst/>
            </a:prstGeom>
            <a:noFill/>
          </p:spPr>
          <p:txBody>
            <a:bodyPr wrap="none" rtlCol="0">
              <a:spAutoFit/>
            </a:bodyPr>
            <a:lstStyle>
              <a:defPPr>
                <a:defRPr lang="en-US"/>
              </a:defPPr>
              <a:lvl1pPr>
                <a:lnSpc>
                  <a:spcPct val="150000"/>
                </a:lnSpc>
                <a:defRPr sz="1000">
                  <a:solidFill>
                    <a:srgbClr val="4D4D4D"/>
                  </a:solidFill>
                </a:defRPr>
              </a:lvl1pPr>
            </a:lstStyle>
            <a:p>
              <a:pPr algn="r"/>
              <a:r>
                <a:rPr lang="zh-CN" sz="1000" b="0" i="0" u="none" strike="noStrike" cap="none" baseline="0">
                  <a:solidFill>
                    <a:srgbClr val="4D4D4D"/>
                  </a:solidFill>
                  <a:effectLst/>
                  <a:uFillTx/>
                  <a:ea typeface="SimSun"/>
                </a:rPr>
                <a:t>237</a:t>
              </a:r>
            </a:p>
            <a:p>
              <a:pPr algn="r"/>
              <a:r>
                <a:rPr lang="zh-CN" sz="1000" b="0" i="0" u="none" strike="noStrike" cap="none" baseline="0">
                  <a:solidFill>
                    <a:srgbClr val="4D4D4D"/>
                  </a:solidFill>
                  <a:effectLst/>
                  <a:uFillTx/>
                  <a:ea typeface="SimSun"/>
                </a:rPr>
                <a:t>187</a:t>
              </a:r>
            </a:p>
          </p:txBody>
        </p:sp>
        <p:sp>
          <p:nvSpPr>
            <p:cNvPr id="26" name="TextBox 25">
              <a:extLst>
                <a:ext uri="{FF2B5EF4-FFF2-40B4-BE49-F238E27FC236}">
                  <a16:creationId xmlns:a16="http://schemas.microsoft.com/office/drawing/2014/main" id="{92AD49C4-20F0-4D41-A039-B420E9F08057}"/>
                </a:ext>
              </a:extLst>
            </p:cNvPr>
            <p:cNvSpPr txBox="1"/>
            <p:nvPr/>
          </p:nvSpPr>
          <p:spPr>
            <a:xfrm>
              <a:off x="1270399" y="3229880"/>
              <a:ext cx="392822" cy="549189"/>
            </a:xfrm>
            <a:prstGeom prst="rect">
              <a:avLst/>
            </a:prstGeom>
            <a:noFill/>
          </p:spPr>
          <p:txBody>
            <a:bodyPr wrap="none" rtlCol="0">
              <a:spAutoFit/>
            </a:bodyPr>
            <a:lstStyle>
              <a:defPPr>
                <a:defRPr lang="en-US"/>
              </a:defPPr>
              <a:lvl1pPr>
                <a:lnSpc>
                  <a:spcPct val="150000"/>
                </a:lnSpc>
                <a:defRPr sz="1000">
                  <a:solidFill>
                    <a:srgbClr val="4D4D4D"/>
                  </a:solidFill>
                </a:defRPr>
              </a:lvl1pPr>
            </a:lstStyle>
            <a:p>
              <a:pPr algn="r"/>
              <a:r>
                <a:rPr lang="zh-CN" sz="1000" b="0" i="0" u="none" strike="noStrike" cap="none" baseline="0">
                  <a:solidFill>
                    <a:srgbClr val="4D4D4D"/>
                  </a:solidFill>
                  <a:effectLst/>
                  <a:uFillTx/>
                  <a:ea typeface="SimSun"/>
                </a:rPr>
                <a:t>235</a:t>
              </a:r>
            </a:p>
            <a:p>
              <a:pPr algn="r"/>
              <a:r>
                <a:rPr lang="zh-CN" sz="1000" b="0" i="0" u="none" strike="noStrike" cap="none" baseline="0">
                  <a:solidFill>
                    <a:srgbClr val="4D4D4D"/>
                  </a:solidFill>
                  <a:effectLst/>
                  <a:uFillTx/>
                  <a:ea typeface="SimSun"/>
                </a:rPr>
                <a:t>189</a:t>
              </a:r>
            </a:p>
          </p:txBody>
        </p:sp>
        <p:sp>
          <p:nvSpPr>
            <p:cNvPr id="27" name="TextBox 26">
              <a:extLst>
                <a:ext uri="{FF2B5EF4-FFF2-40B4-BE49-F238E27FC236}">
                  <a16:creationId xmlns:a16="http://schemas.microsoft.com/office/drawing/2014/main" id="{20F41BB6-6859-483F-80E9-A6C10FFF2F06}"/>
                </a:ext>
              </a:extLst>
            </p:cNvPr>
            <p:cNvSpPr txBox="1"/>
            <p:nvPr/>
          </p:nvSpPr>
          <p:spPr>
            <a:xfrm>
              <a:off x="1270399" y="3839083"/>
              <a:ext cx="392822" cy="549189"/>
            </a:xfrm>
            <a:prstGeom prst="rect">
              <a:avLst/>
            </a:prstGeom>
            <a:noFill/>
          </p:spPr>
          <p:txBody>
            <a:bodyPr wrap="none" rtlCol="0">
              <a:spAutoFit/>
            </a:bodyPr>
            <a:lstStyle>
              <a:defPPr>
                <a:defRPr lang="en-US"/>
              </a:defPPr>
              <a:lvl1pPr>
                <a:lnSpc>
                  <a:spcPct val="150000"/>
                </a:lnSpc>
                <a:defRPr sz="1000">
                  <a:solidFill>
                    <a:srgbClr val="4D4D4D"/>
                  </a:solidFill>
                </a:defRPr>
              </a:lvl1pPr>
            </a:lstStyle>
            <a:p>
              <a:pPr algn="r"/>
              <a:r>
                <a:rPr lang="zh-CN" sz="1000" b="0" i="0" u="none" strike="noStrike" cap="none" baseline="0">
                  <a:solidFill>
                    <a:srgbClr val="4D4D4D"/>
                  </a:solidFill>
                  <a:effectLst/>
                  <a:uFillTx/>
                  <a:ea typeface="SimSun"/>
                </a:rPr>
                <a:t>288</a:t>
              </a:r>
            </a:p>
            <a:p>
              <a:pPr algn="r"/>
              <a:r>
                <a:rPr lang="zh-CN" sz="1000" b="0" i="0" u="none" strike="noStrike" cap="none" baseline="0">
                  <a:solidFill>
                    <a:srgbClr val="4D4D4D"/>
                  </a:solidFill>
                  <a:effectLst/>
                  <a:uFillTx/>
                  <a:ea typeface="SimSun"/>
                </a:rPr>
                <a:t>125</a:t>
              </a:r>
            </a:p>
          </p:txBody>
        </p:sp>
        <p:sp>
          <p:nvSpPr>
            <p:cNvPr id="28" name="TextBox 27">
              <a:extLst>
                <a:ext uri="{FF2B5EF4-FFF2-40B4-BE49-F238E27FC236}">
                  <a16:creationId xmlns:a16="http://schemas.microsoft.com/office/drawing/2014/main" id="{F4F78415-A674-4274-A242-8D96D47C4337}"/>
                </a:ext>
              </a:extLst>
            </p:cNvPr>
            <p:cNvSpPr txBox="1"/>
            <p:nvPr/>
          </p:nvSpPr>
          <p:spPr>
            <a:xfrm>
              <a:off x="1270399" y="4378978"/>
              <a:ext cx="392822" cy="778017"/>
            </a:xfrm>
            <a:prstGeom prst="rect">
              <a:avLst/>
            </a:prstGeom>
            <a:noFill/>
          </p:spPr>
          <p:txBody>
            <a:bodyPr wrap="none" rtlCol="0">
              <a:spAutoFit/>
            </a:bodyPr>
            <a:lstStyle>
              <a:defPPr>
                <a:defRPr lang="en-US"/>
              </a:defPPr>
              <a:lvl1pPr>
                <a:lnSpc>
                  <a:spcPct val="150000"/>
                </a:lnSpc>
                <a:defRPr sz="1000">
                  <a:solidFill>
                    <a:srgbClr val="4D4D4D"/>
                  </a:solidFill>
                </a:defRPr>
              </a:lvl1pPr>
            </a:lstStyle>
            <a:p>
              <a:pPr algn="r"/>
              <a:r>
                <a:rPr lang="zh-CN" sz="1000" b="0" i="0" u="none" strike="noStrike" cap="none" baseline="0">
                  <a:solidFill>
                    <a:srgbClr val="4D4D4D"/>
                  </a:solidFill>
                  <a:effectLst/>
                  <a:uFillTx/>
                  <a:ea typeface="SimSun"/>
                </a:rPr>
                <a:t>105</a:t>
              </a:r>
            </a:p>
            <a:p>
              <a:pPr algn="r"/>
              <a:r>
                <a:rPr lang="zh-CN" sz="1000" b="0" i="0" u="none" strike="noStrike" cap="none" baseline="0">
                  <a:solidFill>
                    <a:srgbClr val="4D4D4D"/>
                  </a:solidFill>
                  <a:effectLst/>
                  <a:uFillTx/>
                  <a:ea typeface="SimSun"/>
                </a:rPr>
                <a:t>70</a:t>
              </a:r>
            </a:p>
            <a:p>
              <a:pPr algn="r"/>
              <a:r>
                <a:rPr lang="zh-CN" sz="1000" b="0" i="0" u="none" strike="noStrike" cap="none" baseline="0">
                  <a:solidFill>
                    <a:srgbClr val="4D4D4D"/>
                  </a:solidFill>
                  <a:effectLst/>
                  <a:uFillTx/>
                  <a:ea typeface="SimSun"/>
                </a:rPr>
                <a:t>249</a:t>
              </a:r>
            </a:p>
          </p:txBody>
        </p:sp>
        <p:grpSp>
          <p:nvGrpSpPr>
            <p:cNvPr id="29" name="Group 28">
              <a:extLst>
                <a:ext uri="{FF2B5EF4-FFF2-40B4-BE49-F238E27FC236}">
                  <a16:creationId xmlns:a16="http://schemas.microsoft.com/office/drawing/2014/main" id="{92F94B8C-971C-4E08-9707-29B9B2BD0A17}"/>
                </a:ext>
              </a:extLst>
            </p:cNvPr>
            <p:cNvGrpSpPr/>
            <p:nvPr/>
          </p:nvGrpSpPr>
          <p:grpSpPr>
            <a:xfrm>
              <a:off x="1412275" y="2421034"/>
              <a:ext cx="2122136" cy="3176958"/>
              <a:chOff x="1599619" y="2266655"/>
              <a:chExt cx="2122136" cy="3101706"/>
            </a:xfrm>
          </p:grpSpPr>
          <p:cxnSp>
            <p:nvCxnSpPr>
              <p:cNvPr id="96" name="Straight Connector 95">
                <a:extLst>
                  <a:ext uri="{FF2B5EF4-FFF2-40B4-BE49-F238E27FC236}">
                    <a16:creationId xmlns:a16="http://schemas.microsoft.com/office/drawing/2014/main" id="{8C79F164-2C7F-4ABA-9360-282BD78CC7E4}"/>
                  </a:ext>
                </a:extLst>
              </p:cNvPr>
              <p:cNvCxnSpPr/>
              <p:nvPr/>
            </p:nvCxnSpPr>
            <p:spPr>
              <a:xfrm flipH="1">
                <a:off x="2634343" y="2266655"/>
                <a:ext cx="0" cy="2669421"/>
              </a:xfrm>
              <a:prstGeom prst="line">
                <a:avLst/>
              </a:prstGeom>
              <a:ln w="22225">
                <a:solidFill>
                  <a:srgbClr val="4D4D4D"/>
                </a:solidFill>
              </a:ln>
            </p:spPr>
            <p:style>
              <a:lnRef idx="1">
                <a:schemeClr val="accent1"/>
              </a:lnRef>
              <a:fillRef idx="0">
                <a:schemeClr val="accent1"/>
              </a:fillRef>
              <a:effectRef idx="0">
                <a:schemeClr val="accent1"/>
              </a:effectRef>
              <a:fontRef idx="minor">
                <a:schemeClr val="tx1"/>
              </a:fontRef>
            </p:style>
          </p:cxnSp>
          <p:grpSp>
            <p:nvGrpSpPr>
              <p:cNvPr id="97" name="Group 96">
                <a:extLst>
                  <a:ext uri="{FF2B5EF4-FFF2-40B4-BE49-F238E27FC236}">
                    <a16:creationId xmlns:a16="http://schemas.microsoft.com/office/drawing/2014/main" id="{A52BA59B-0E44-4235-96FF-73017C542153}"/>
                  </a:ext>
                </a:extLst>
              </p:cNvPr>
              <p:cNvGrpSpPr/>
              <p:nvPr/>
            </p:nvGrpSpPr>
            <p:grpSpPr>
              <a:xfrm>
                <a:off x="1779785" y="4936076"/>
                <a:ext cx="1828829" cy="72000"/>
                <a:chOff x="1779785" y="4936076"/>
                <a:chExt cx="1828829" cy="72000"/>
              </a:xfrm>
            </p:grpSpPr>
            <p:cxnSp>
              <p:nvCxnSpPr>
                <p:cNvPr id="107" name="Straight Connector 106">
                  <a:extLst>
                    <a:ext uri="{FF2B5EF4-FFF2-40B4-BE49-F238E27FC236}">
                      <a16:creationId xmlns:a16="http://schemas.microsoft.com/office/drawing/2014/main" id="{9C72C7EA-9814-4CE5-A468-0AC375096CDE}"/>
                    </a:ext>
                  </a:extLst>
                </p:cNvPr>
                <p:cNvCxnSpPr/>
                <p:nvPr/>
              </p:nvCxnSpPr>
              <p:spPr>
                <a:xfrm>
                  <a:off x="1779785" y="4936076"/>
                  <a:ext cx="1828829" cy="0"/>
                </a:xfrm>
                <a:prstGeom prst="line">
                  <a:avLst/>
                </a:prstGeom>
                <a:ln w="22225">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022FD812-C7C6-473B-B166-7A8DA780F1A5}"/>
                    </a:ext>
                  </a:extLst>
                </p:cNvPr>
                <p:cNvCxnSpPr/>
                <p:nvPr/>
              </p:nvCxnSpPr>
              <p:spPr>
                <a:xfrm flipH="1">
                  <a:off x="1929245" y="4936076"/>
                  <a:ext cx="0" cy="72000"/>
                </a:xfrm>
                <a:prstGeom prst="line">
                  <a:avLst/>
                </a:prstGeom>
                <a:ln w="22225">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DBCCF126-829D-4557-9D20-7A0BC7E49E70}"/>
                    </a:ext>
                  </a:extLst>
                </p:cNvPr>
                <p:cNvCxnSpPr/>
                <p:nvPr/>
              </p:nvCxnSpPr>
              <p:spPr>
                <a:xfrm flipH="1">
                  <a:off x="2334491" y="4936076"/>
                  <a:ext cx="0" cy="72000"/>
                </a:xfrm>
                <a:prstGeom prst="line">
                  <a:avLst/>
                </a:prstGeom>
                <a:ln w="22225">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71F4F83C-50DA-4EEC-9357-2B838833EF7E}"/>
                    </a:ext>
                  </a:extLst>
                </p:cNvPr>
                <p:cNvCxnSpPr/>
                <p:nvPr/>
              </p:nvCxnSpPr>
              <p:spPr>
                <a:xfrm flipH="1">
                  <a:off x="2641271" y="4936076"/>
                  <a:ext cx="0" cy="72000"/>
                </a:xfrm>
                <a:prstGeom prst="line">
                  <a:avLst/>
                </a:prstGeom>
                <a:ln w="22225">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525256D7-2C11-4801-8295-6E7FEFC12552}"/>
                    </a:ext>
                  </a:extLst>
                </p:cNvPr>
                <p:cNvCxnSpPr/>
                <p:nvPr/>
              </p:nvCxnSpPr>
              <p:spPr>
                <a:xfrm flipH="1">
                  <a:off x="2892627" y="4936076"/>
                  <a:ext cx="0" cy="72000"/>
                </a:xfrm>
                <a:prstGeom prst="line">
                  <a:avLst/>
                </a:prstGeom>
                <a:ln w="22225">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3710CCF6-CDBC-4679-8EE5-9489496BD190}"/>
                    </a:ext>
                  </a:extLst>
                </p:cNvPr>
                <p:cNvCxnSpPr/>
                <p:nvPr/>
              </p:nvCxnSpPr>
              <p:spPr>
                <a:xfrm flipH="1">
                  <a:off x="3109343" y="4936076"/>
                  <a:ext cx="0" cy="72000"/>
                </a:xfrm>
                <a:prstGeom prst="line">
                  <a:avLst/>
                </a:prstGeom>
                <a:ln w="22225">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FE81DFC1-90F4-479A-B76F-D77DC202A964}"/>
                    </a:ext>
                  </a:extLst>
                </p:cNvPr>
                <p:cNvCxnSpPr/>
                <p:nvPr/>
              </p:nvCxnSpPr>
              <p:spPr>
                <a:xfrm flipH="1">
                  <a:off x="3298347" y="4936076"/>
                  <a:ext cx="0" cy="72000"/>
                </a:xfrm>
                <a:prstGeom prst="line">
                  <a:avLst/>
                </a:prstGeom>
                <a:ln w="22225">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BF6E1091-70C5-4E14-93A7-B8B7D6AE18DE}"/>
                    </a:ext>
                  </a:extLst>
                </p:cNvPr>
                <p:cNvCxnSpPr/>
                <p:nvPr/>
              </p:nvCxnSpPr>
              <p:spPr>
                <a:xfrm flipH="1">
                  <a:off x="3466567" y="4936076"/>
                  <a:ext cx="0" cy="72000"/>
                </a:xfrm>
                <a:prstGeom prst="line">
                  <a:avLst/>
                </a:prstGeom>
                <a:ln w="22225">
                  <a:solidFill>
                    <a:srgbClr val="4D4D4D"/>
                  </a:solidFill>
                </a:ln>
              </p:spPr>
              <p:style>
                <a:lnRef idx="1">
                  <a:schemeClr val="accent1"/>
                </a:lnRef>
                <a:fillRef idx="0">
                  <a:schemeClr val="accent1"/>
                </a:fillRef>
                <a:effectRef idx="0">
                  <a:schemeClr val="accent1"/>
                </a:effectRef>
                <a:fontRef idx="minor">
                  <a:schemeClr val="tx1"/>
                </a:fontRef>
              </p:style>
            </p:cxnSp>
          </p:grpSp>
          <p:sp>
            <p:nvSpPr>
              <p:cNvPr id="98" name="TextBox 97">
                <a:extLst>
                  <a:ext uri="{FF2B5EF4-FFF2-40B4-BE49-F238E27FC236}">
                    <a16:creationId xmlns:a16="http://schemas.microsoft.com/office/drawing/2014/main" id="{A15F20AA-83A5-4260-8993-46FB4B36DEE9}"/>
                  </a:ext>
                </a:extLst>
              </p:cNvPr>
              <p:cNvSpPr txBox="1"/>
              <p:nvPr/>
            </p:nvSpPr>
            <p:spPr>
              <a:xfrm>
                <a:off x="1750314" y="4959618"/>
                <a:ext cx="357863" cy="238302"/>
              </a:xfrm>
              <a:prstGeom prst="rect">
                <a:avLst/>
              </a:prstGeom>
              <a:noFill/>
            </p:spPr>
            <p:txBody>
              <a:bodyPr wrap="none" rtlCol="0">
                <a:spAutoFit/>
              </a:bodyPr>
              <a:lstStyle/>
              <a:p>
                <a:pPr algn="ctr"/>
                <a:r>
                  <a:rPr lang="zh-CN" sz="1000" b="0" i="0" u="none" strike="noStrike" cap="none" baseline="0">
                    <a:solidFill>
                      <a:srgbClr val="4D4D4D"/>
                    </a:solidFill>
                    <a:effectLst/>
                    <a:uFillTx/>
                    <a:ea typeface="SimSun"/>
                  </a:rPr>
                  <a:t>0.6</a:t>
                </a:r>
              </a:p>
            </p:txBody>
          </p:sp>
          <p:sp>
            <p:nvSpPr>
              <p:cNvPr id="99" name="TextBox 98">
                <a:extLst>
                  <a:ext uri="{FF2B5EF4-FFF2-40B4-BE49-F238E27FC236}">
                    <a16:creationId xmlns:a16="http://schemas.microsoft.com/office/drawing/2014/main" id="{C6B18E63-4B22-4D0E-95D3-5AACFB82CD75}"/>
                  </a:ext>
                </a:extLst>
              </p:cNvPr>
              <p:cNvSpPr txBox="1"/>
              <p:nvPr/>
            </p:nvSpPr>
            <p:spPr>
              <a:xfrm>
                <a:off x="2157191" y="4959618"/>
                <a:ext cx="357863" cy="238302"/>
              </a:xfrm>
              <a:prstGeom prst="rect">
                <a:avLst/>
              </a:prstGeom>
              <a:noFill/>
            </p:spPr>
            <p:txBody>
              <a:bodyPr wrap="none" rtlCol="0">
                <a:spAutoFit/>
              </a:bodyPr>
              <a:lstStyle/>
              <a:p>
                <a:pPr algn="ctr"/>
                <a:r>
                  <a:rPr lang="zh-CN" sz="1000" b="0" i="0" u="none" strike="noStrike" cap="none" baseline="0">
                    <a:solidFill>
                      <a:srgbClr val="4D4D4D"/>
                    </a:solidFill>
                    <a:effectLst/>
                    <a:uFillTx/>
                    <a:ea typeface="SimSun"/>
                  </a:rPr>
                  <a:t>0.8</a:t>
                </a:r>
              </a:p>
            </p:txBody>
          </p:sp>
          <p:sp>
            <p:nvSpPr>
              <p:cNvPr id="100" name="TextBox 99">
                <a:extLst>
                  <a:ext uri="{FF2B5EF4-FFF2-40B4-BE49-F238E27FC236}">
                    <a16:creationId xmlns:a16="http://schemas.microsoft.com/office/drawing/2014/main" id="{36C13424-8AEF-4CE1-B52A-B3252F682924}"/>
                  </a:ext>
                </a:extLst>
              </p:cNvPr>
              <p:cNvSpPr txBox="1"/>
              <p:nvPr/>
            </p:nvSpPr>
            <p:spPr>
              <a:xfrm>
                <a:off x="2465804" y="4959618"/>
                <a:ext cx="357863" cy="238302"/>
              </a:xfrm>
              <a:prstGeom prst="rect">
                <a:avLst/>
              </a:prstGeom>
              <a:noFill/>
            </p:spPr>
            <p:txBody>
              <a:bodyPr wrap="none" rtlCol="0">
                <a:spAutoFit/>
              </a:bodyPr>
              <a:lstStyle/>
              <a:p>
                <a:pPr algn="ctr"/>
                <a:r>
                  <a:rPr lang="zh-CN" sz="1000" b="0" i="0" u="none" strike="noStrike" cap="none" baseline="0">
                    <a:solidFill>
                      <a:srgbClr val="4D4D4D"/>
                    </a:solidFill>
                    <a:effectLst/>
                    <a:uFillTx/>
                    <a:ea typeface="SimSun"/>
                  </a:rPr>
                  <a:t>1.0</a:t>
                </a:r>
              </a:p>
            </p:txBody>
          </p:sp>
          <p:sp>
            <p:nvSpPr>
              <p:cNvPr id="101" name="TextBox 100">
                <a:extLst>
                  <a:ext uri="{FF2B5EF4-FFF2-40B4-BE49-F238E27FC236}">
                    <a16:creationId xmlns:a16="http://schemas.microsoft.com/office/drawing/2014/main" id="{9A8BFC8E-1C6B-4AB0-9CF2-8442ECE76D66}"/>
                  </a:ext>
                </a:extLst>
              </p:cNvPr>
              <p:cNvSpPr txBox="1"/>
              <p:nvPr/>
            </p:nvSpPr>
            <p:spPr>
              <a:xfrm>
                <a:off x="2708602" y="4959618"/>
                <a:ext cx="357863" cy="238302"/>
              </a:xfrm>
              <a:prstGeom prst="rect">
                <a:avLst/>
              </a:prstGeom>
              <a:noFill/>
            </p:spPr>
            <p:txBody>
              <a:bodyPr wrap="none" rtlCol="0">
                <a:spAutoFit/>
              </a:bodyPr>
              <a:lstStyle/>
              <a:p>
                <a:pPr algn="ctr"/>
                <a:r>
                  <a:rPr lang="zh-CN" sz="1000" b="0" i="0" u="none" strike="noStrike" cap="none" baseline="0">
                    <a:solidFill>
                      <a:srgbClr val="4D4D4D"/>
                    </a:solidFill>
                    <a:effectLst/>
                    <a:uFillTx/>
                    <a:ea typeface="SimSun"/>
                  </a:rPr>
                  <a:t>1.2</a:t>
                </a:r>
              </a:p>
            </p:txBody>
          </p:sp>
          <p:sp>
            <p:nvSpPr>
              <p:cNvPr id="102" name="TextBox 101">
                <a:extLst>
                  <a:ext uri="{FF2B5EF4-FFF2-40B4-BE49-F238E27FC236}">
                    <a16:creationId xmlns:a16="http://schemas.microsoft.com/office/drawing/2014/main" id="{CDFF1C4A-FBAA-46B9-BD72-CC8008A8623F}"/>
                  </a:ext>
                </a:extLst>
              </p:cNvPr>
              <p:cNvSpPr txBox="1"/>
              <p:nvPr/>
            </p:nvSpPr>
            <p:spPr>
              <a:xfrm>
                <a:off x="2930616" y="4959618"/>
                <a:ext cx="357863" cy="238302"/>
              </a:xfrm>
              <a:prstGeom prst="rect">
                <a:avLst/>
              </a:prstGeom>
              <a:noFill/>
            </p:spPr>
            <p:txBody>
              <a:bodyPr wrap="none" rtlCol="0">
                <a:spAutoFit/>
              </a:bodyPr>
              <a:lstStyle/>
              <a:p>
                <a:pPr algn="ctr"/>
                <a:r>
                  <a:rPr lang="zh-CN" sz="1000" b="0" i="0" u="none" strike="noStrike" cap="none" baseline="0">
                    <a:solidFill>
                      <a:srgbClr val="4D4D4D"/>
                    </a:solidFill>
                    <a:effectLst/>
                    <a:uFillTx/>
                    <a:ea typeface="SimSun"/>
                  </a:rPr>
                  <a:t>1.4</a:t>
                </a:r>
              </a:p>
            </p:txBody>
          </p:sp>
          <p:sp>
            <p:nvSpPr>
              <p:cNvPr id="103" name="TextBox 102">
                <a:extLst>
                  <a:ext uri="{FF2B5EF4-FFF2-40B4-BE49-F238E27FC236}">
                    <a16:creationId xmlns:a16="http://schemas.microsoft.com/office/drawing/2014/main" id="{E75943DE-8C78-4065-B0ED-47B02C79C0F2}"/>
                  </a:ext>
                </a:extLst>
              </p:cNvPr>
              <p:cNvSpPr txBox="1"/>
              <p:nvPr/>
            </p:nvSpPr>
            <p:spPr>
              <a:xfrm>
                <a:off x="3114526" y="4959618"/>
                <a:ext cx="357863" cy="238302"/>
              </a:xfrm>
              <a:prstGeom prst="rect">
                <a:avLst/>
              </a:prstGeom>
              <a:noFill/>
            </p:spPr>
            <p:txBody>
              <a:bodyPr wrap="none" rtlCol="0">
                <a:spAutoFit/>
              </a:bodyPr>
              <a:lstStyle/>
              <a:p>
                <a:pPr algn="ctr"/>
                <a:r>
                  <a:rPr lang="zh-CN" sz="1000" b="0" i="0" u="none" strike="noStrike" cap="none" baseline="0">
                    <a:solidFill>
                      <a:srgbClr val="4D4D4D"/>
                    </a:solidFill>
                    <a:effectLst/>
                    <a:uFillTx/>
                    <a:ea typeface="SimSun"/>
                  </a:rPr>
                  <a:t>1.6</a:t>
                </a:r>
              </a:p>
            </p:txBody>
          </p:sp>
          <p:sp>
            <p:nvSpPr>
              <p:cNvPr id="104" name="TextBox 103">
                <a:extLst>
                  <a:ext uri="{FF2B5EF4-FFF2-40B4-BE49-F238E27FC236}">
                    <a16:creationId xmlns:a16="http://schemas.microsoft.com/office/drawing/2014/main" id="{8BB690D7-B7F0-45CF-8F67-AC39C9C1DC6C}"/>
                  </a:ext>
                </a:extLst>
              </p:cNvPr>
              <p:cNvSpPr txBox="1"/>
              <p:nvPr/>
            </p:nvSpPr>
            <p:spPr>
              <a:xfrm>
                <a:off x="3298436" y="4959618"/>
                <a:ext cx="357863" cy="238302"/>
              </a:xfrm>
              <a:prstGeom prst="rect">
                <a:avLst/>
              </a:prstGeom>
              <a:noFill/>
            </p:spPr>
            <p:txBody>
              <a:bodyPr wrap="none" rtlCol="0">
                <a:spAutoFit/>
              </a:bodyPr>
              <a:lstStyle/>
              <a:p>
                <a:pPr algn="ctr"/>
                <a:r>
                  <a:rPr lang="zh-CN" sz="1000" b="0" i="0" u="none" strike="noStrike" cap="none" baseline="0">
                    <a:solidFill>
                      <a:srgbClr val="4D4D4D"/>
                    </a:solidFill>
                    <a:effectLst/>
                    <a:uFillTx/>
                    <a:ea typeface="SimSun"/>
                  </a:rPr>
                  <a:t>1.8</a:t>
                </a:r>
              </a:p>
            </p:txBody>
          </p:sp>
          <p:sp>
            <p:nvSpPr>
              <p:cNvPr id="105" name="TextBox 104">
                <a:extLst>
                  <a:ext uri="{FF2B5EF4-FFF2-40B4-BE49-F238E27FC236}">
                    <a16:creationId xmlns:a16="http://schemas.microsoft.com/office/drawing/2014/main" id="{E20A1D68-8951-41CD-91C3-F1138ABD0A7E}"/>
                  </a:ext>
                </a:extLst>
              </p:cNvPr>
              <p:cNvSpPr txBox="1"/>
              <p:nvPr/>
            </p:nvSpPr>
            <p:spPr>
              <a:xfrm>
                <a:off x="1607524" y="5127972"/>
                <a:ext cx="1072952" cy="238302"/>
              </a:xfrm>
              <a:prstGeom prst="rect">
                <a:avLst/>
              </a:prstGeom>
              <a:noFill/>
            </p:spPr>
            <p:txBody>
              <a:bodyPr wrap="none" rtlCol="0">
                <a:spAutoFit/>
              </a:bodyPr>
              <a:lstStyle/>
              <a:p>
                <a:pPr algn="ctr"/>
                <a:r>
                  <a:rPr lang="zh-CN" sz="1000" b="1" i="0" u="none" strike="noStrike" cap="none" baseline="0">
                    <a:solidFill>
                      <a:srgbClr val="4D4D4D"/>
                    </a:solidFill>
                    <a:effectLst/>
                    <a:uFillTx/>
                    <a:ea typeface="SimSun"/>
                  </a:rPr>
                  <a:t>依布鲁替尼更好</a:t>
                </a:r>
              </a:p>
            </p:txBody>
          </p:sp>
          <p:sp>
            <p:nvSpPr>
              <p:cNvPr id="106" name="TextBox 105">
                <a:extLst>
                  <a:ext uri="{FF2B5EF4-FFF2-40B4-BE49-F238E27FC236}">
                    <a16:creationId xmlns:a16="http://schemas.microsoft.com/office/drawing/2014/main" id="{EFAF1350-AF7B-497F-A8A0-447E4D284F14}"/>
                  </a:ext>
                </a:extLst>
              </p:cNvPr>
              <p:cNvSpPr txBox="1"/>
              <p:nvPr/>
            </p:nvSpPr>
            <p:spPr>
              <a:xfrm>
                <a:off x="2780049" y="5127972"/>
                <a:ext cx="818698" cy="238302"/>
              </a:xfrm>
              <a:prstGeom prst="rect">
                <a:avLst/>
              </a:prstGeom>
              <a:noFill/>
            </p:spPr>
            <p:txBody>
              <a:bodyPr wrap="none" rtlCol="0">
                <a:spAutoFit/>
              </a:bodyPr>
              <a:lstStyle/>
              <a:p>
                <a:pPr algn="ctr"/>
                <a:r>
                  <a:rPr lang="zh-CN" sz="1000" b="1" i="0" u="none" strike="noStrike" cap="none" baseline="0">
                    <a:solidFill>
                      <a:srgbClr val="4D4D4D"/>
                    </a:solidFill>
                    <a:effectLst/>
                    <a:uFillTx/>
                    <a:ea typeface="SimSun"/>
                  </a:rPr>
                  <a:t>安慰剂更好</a:t>
                </a:r>
              </a:p>
            </p:txBody>
          </p:sp>
        </p:grpSp>
        <p:sp>
          <p:nvSpPr>
            <p:cNvPr id="30" name="TextBox 29">
              <a:extLst>
                <a:ext uri="{FF2B5EF4-FFF2-40B4-BE49-F238E27FC236}">
                  <a16:creationId xmlns:a16="http://schemas.microsoft.com/office/drawing/2014/main" id="{C60A2CD2-166B-4AE1-8DCE-D5DFFE1FDD0F}"/>
                </a:ext>
              </a:extLst>
            </p:cNvPr>
            <p:cNvSpPr txBox="1"/>
            <p:nvPr/>
          </p:nvSpPr>
          <p:spPr>
            <a:xfrm>
              <a:off x="3340122" y="2408395"/>
              <a:ext cx="1317671" cy="244084"/>
            </a:xfrm>
            <a:prstGeom prst="rect">
              <a:avLst/>
            </a:prstGeom>
            <a:noFill/>
          </p:spPr>
          <p:txBody>
            <a:bodyPr wrap="none" rtlCol="0">
              <a:spAutoFit/>
            </a:bodyPr>
            <a:lstStyle/>
            <a:p>
              <a:r>
                <a:rPr lang="zh-CN" sz="1000" b="0" i="0" u="none" strike="noStrike" cap="none" baseline="0">
                  <a:solidFill>
                    <a:srgbClr val="4D4D4D"/>
                  </a:solidFill>
                  <a:effectLst/>
                  <a:uFillTx/>
                  <a:ea typeface="SimSun"/>
                </a:rPr>
                <a:t>1.132 (0.924, 1.386)</a:t>
              </a:r>
            </a:p>
          </p:txBody>
        </p:sp>
        <p:sp>
          <p:nvSpPr>
            <p:cNvPr id="31" name="TextBox 30">
              <a:extLst>
                <a:ext uri="{FF2B5EF4-FFF2-40B4-BE49-F238E27FC236}">
                  <a16:creationId xmlns:a16="http://schemas.microsoft.com/office/drawing/2014/main" id="{FA2AAF4D-2BD3-414F-BA5D-AD13BF335B1D}"/>
                </a:ext>
              </a:extLst>
            </p:cNvPr>
            <p:cNvSpPr txBox="1"/>
            <p:nvPr/>
          </p:nvSpPr>
          <p:spPr>
            <a:xfrm>
              <a:off x="3340122" y="2685099"/>
              <a:ext cx="1317671" cy="549189"/>
            </a:xfrm>
            <a:prstGeom prst="rect">
              <a:avLst/>
            </a:prstGeom>
            <a:noFill/>
          </p:spPr>
          <p:txBody>
            <a:bodyPr wrap="none" rtlCol="0">
              <a:spAutoFit/>
            </a:bodyPr>
            <a:lstStyle>
              <a:defPPr>
                <a:defRPr lang="en-US"/>
              </a:defPPr>
              <a:lvl1pPr algn="r">
                <a:lnSpc>
                  <a:spcPct val="150000"/>
                </a:lnSpc>
                <a:defRPr sz="1000">
                  <a:solidFill>
                    <a:srgbClr val="4D4D4D"/>
                  </a:solidFill>
                </a:defRPr>
              </a:lvl1pPr>
            </a:lstStyle>
            <a:p>
              <a:r>
                <a:rPr lang="zh-CN" sz="1000" b="0" i="0" u="none" strike="noStrike" cap="none" baseline="0">
                  <a:solidFill>
                    <a:srgbClr val="4D4D4D"/>
                  </a:solidFill>
                  <a:effectLst/>
                  <a:uFillTx/>
                  <a:ea typeface="SimSun"/>
                </a:rPr>
                <a:t>1.133 (0.864, 1.487)</a:t>
              </a:r>
            </a:p>
            <a:p>
              <a:r>
                <a:rPr lang="zh-CN" sz="1000" b="0" i="0" u="none" strike="noStrike" cap="none" baseline="0">
                  <a:solidFill>
                    <a:srgbClr val="4D4D4D"/>
                  </a:solidFill>
                  <a:effectLst/>
                  <a:uFillTx/>
                  <a:ea typeface="SimSun"/>
                </a:rPr>
                <a:t>1.117 (0.824, 1.514)</a:t>
              </a:r>
            </a:p>
          </p:txBody>
        </p:sp>
        <p:sp>
          <p:nvSpPr>
            <p:cNvPr id="32" name="TextBox 31">
              <a:extLst>
                <a:ext uri="{FF2B5EF4-FFF2-40B4-BE49-F238E27FC236}">
                  <a16:creationId xmlns:a16="http://schemas.microsoft.com/office/drawing/2014/main" id="{749EF28C-1EB6-4C80-BCCE-8C0C0A0CB00C}"/>
                </a:ext>
              </a:extLst>
            </p:cNvPr>
            <p:cNvSpPr txBox="1"/>
            <p:nvPr/>
          </p:nvSpPr>
          <p:spPr>
            <a:xfrm>
              <a:off x="3340122" y="3229880"/>
              <a:ext cx="1317671" cy="549189"/>
            </a:xfrm>
            <a:prstGeom prst="rect">
              <a:avLst/>
            </a:prstGeom>
            <a:noFill/>
          </p:spPr>
          <p:txBody>
            <a:bodyPr wrap="none" rtlCol="0">
              <a:spAutoFit/>
            </a:bodyPr>
            <a:lstStyle>
              <a:defPPr>
                <a:defRPr lang="en-US"/>
              </a:defPPr>
              <a:lvl1pPr algn="r">
                <a:lnSpc>
                  <a:spcPct val="150000"/>
                </a:lnSpc>
                <a:defRPr sz="1000">
                  <a:solidFill>
                    <a:srgbClr val="4D4D4D"/>
                  </a:solidFill>
                </a:defRPr>
              </a:lvl1pPr>
            </a:lstStyle>
            <a:p>
              <a:r>
                <a:rPr lang="zh-CN" sz="1000" b="0" i="0" u="none" strike="noStrike" cap="none" baseline="0">
                  <a:solidFill>
                    <a:srgbClr val="4D4D4D"/>
                  </a:solidFill>
                  <a:effectLst/>
                  <a:uFillTx/>
                  <a:ea typeface="SimSun"/>
                </a:rPr>
                <a:t>0.926 (0.707, 1.213)</a:t>
              </a:r>
            </a:p>
            <a:p>
              <a:r>
                <a:rPr lang="zh-CN" sz="1000" b="0" i="0" u="none" strike="noStrike" cap="none" baseline="0">
                  <a:solidFill>
                    <a:srgbClr val="4D4D4D"/>
                  </a:solidFill>
                  <a:effectLst/>
                  <a:uFillTx/>
                  <a:ea typeface="SimSun"/>
                </a:rPr>
                <a:t>1.450 (1.063, 1.980)</a:t>
              </a:r>
            </a:p>
          </p:txBody>
        </p:sp>
        <p:sp>
          <p:nvSpPr>
            <p:cNvPr id="33" name="TextBox 32">
              <a:extLst>
                <a:ext uri="{FF2B5EF4-FFF2-40B4-BE49-F238E27FC236}">
                  <a16:creationId xmlns:a16="http://schemas.microsoft.com/office/drawing/2014/main" id="{649CF5C3-576C-4589-A89D-D8920D85B218}"/>
                </a:ext>
              </a:extLst>
            </p:cNvPr>
            <p:cNvSpPr txBox="1"/>
            <p:nvPr/>
          </p:nvSpPr>
          <p:spPr>
            <a:xfrm>
              <a:off x="3340122" y="3839083"/>
              <a:ext cx="1317671" cy="549189"/>
            </a:xfrm>
            <a:prstGeom prst="rect">
              <a:avLst/>
            </a:prstGeom>
            <a:noFill/>
          </p:spPr>
          <p:txBody>
            <a:bodyPr wrap="none" rtlCol="0">
              <a:spAutoFit/>
            </a:bodyPr>
            <a:lstStyle>
              <a:defPPr>
                <a:defRPr lang="en-US"/>
              </a:defPPr>
              <a:lvl1pPr>
                <a:lnSpc>
                  <a:spcPct val="150000"/>
                </a:lnSpc>
                <a:defRPr sz="1000">
                  <a:solidFill>
                    <a:srgbClr val="4D4D4D"/>
                  </a:solidFill>
                </a:defRPr>
              </a:lvl1pPr>
            </a:lstStyle>
            <a:p>
              <a:r>
                <a:rPr lang="zh-CN" sz="1000" b="0" i="0" u="none" strike="noStrike" cap="none" baseline="0">
                  <a:solidFill>
                    <a:srgbClr val="4D4D4D"/>
                  </a:solidFill>
                  <a:effectLst/>
                  <a:uFillTx/>
                  <a:ea typeface="SimSun"/>
                </a:rPr>
                <a:t>1.140 (0.893, 1.456)</a:t>
              </a:r>
            </a:p>
            <a:p>
              <a:r>
                <a:rPr lang="zh-CN" sz="1000" b="0" i="0" u="none" strike="noStrike" cap="none" baseline="0">
                  <a:solidFill>
                    <a:srgbClr val="4D4D4D"/>
                  </a:solidFill>
                  <a:effectLst/>
                  <a:uFillTx/>
                  <a:ea typeface="SimSun"/>
                </a:rPr>
                <a:t>1.108 (0.759, 1.618)</a:t>
              </a:r>
            </a:p>
          </p:txBody>
        </p:sp>
        <p:sp>
          <p:nvSpPr>
            <p:cNvPr id="34" name="TextBox 33">
              <a:extLst>
                <a:ext uri="{FF2B5EF4-FFF2-40B4-BE49-F238E27FC236}">
                  <a16:creationId xmlns:a16="http://schemas.microsoft.com/office/drawing/2014/main" id="{436354C5-BEB8-4484-8E1E-E7608495A3C8}"/>
                </a:ext>
              </a:extLst>
            </p:cNvPr>
            <p:cNvSpPr txBox="1"/>
            <p:nvPr/>
          </p:nvSpPr>
          <p:spPr>
            <a:xfrm>
              <a:off x="3340122" y="4378978"/>
              <a:ext cx="1317671" cy="778017"/>
            </a:xfrm>
            <a:prstGeom prst="rect">
              <a:avLst/>
            </a:prstGeom>
            <a:noFill/>
          </p:spPr>
          <p:txBody>
            <a:bodyPr wrap="none" rtlCol="0">
              <a:spAutoFit/>
            </a:bodyPr>
            <a:lstStyle>
              <a:defPPr>
                <a:defRPr lang="en-US"/>
              </a:defPPr>
              <a:lvl1pPr>
                <a:lnSpc>
                  <a:spcPct val="150000"/>
                </a:lnSpc>
                <a:defRPr sz="1000">
                  <a:solidFill>
                    <a:srgbClr val="4D4D4D"/>
                  </a:solidFill>
                </a:defRPr>
              </a:lvl1pPr>
            </a:lstStyle>
            <a:p>
              <a:r>
                <a:rPr lang="zh-CN" sz="1000" b="0" i="0" u="none" strike="noStrike" cap="none" baseline="0">
                  <a:solidFill>
                    <a:srgbClr val="4D4D4D"/>
                  </a:solidFill>
                  <a:effectLst/>
                  <a:uFillTx/>
                  <a:ea typeface="SimSun"/>
                </a:rPr>
                <a:t>1.260 (0.830, 1.914)</a:t>
              </a:r>
            </a:p>
            <a:p>
              <a:r>
                <a:rPr lang="zh-CN" sz="1000" b="0" i="0" u="none" strike="noStrike" cap="none" baseline="0">
                  <a:solidFill>
                    <a:srgbClr val="4D4D4D"/>
                  </a:solidFill>
                  <a:effectLst/>
                  <a:uFillTx/>
                  <a:ea typeface="SimSun"/>
                </a:rPr>
                <a:t>0.908 (0.552, 1.494)</a:t>
              </a:r>
            </a:p>
            <a:p>
              <a:r>
                <a:rPr lang="zh-CN" sz="1000" b="0" i="0" u="none" strike="noStrike" cap="none" baseline="0">
                  <a:solidFill>
                    <a:srgbClr val="4D4D4D"/>
                  </a:solidFill>
                  <a:effectLst/>
                  <a:uFillTx/>
                  <a:ea typeface="SimSun"/>
                </a:rPr>
                <a:t>1.139 (0.874, 1.484)</a:t>
              </a:r>
            </a:p>
          </p:txBody>
        </p:sp>
        <p:cxnSp>
          <p:nvCxnSpPr>
            <p:cNvPr id="35" name="Straight Connector 34">
              <a:extLst>
                <a:ext uri="{FF2B5EF4-FFF2-40B4-BE49-F238E27FC236}">
                  <a16:creationId xmlns:a16="http://schemas.microsoft.com/office/drawing/2014/main" id="{67E4F5FA-C62E-4EA1-A899-2FA2AE2C1334}"/>
                </a:ext>
              </a:extLst>
            </p:cNvPr>
            <p:cNvCxnSpPr/>
            <p:nvPr/>
          </p:nvCxnSpPr>
          <p:spPr>
            <a:xfrm flipH="1">
              <a:off x="2615934" y="2531504"/>
              <a:ext cx="0" cy="2646000"/>
            </a:xfrm>
            <a:prstGeom prst="line">
              <a:avLst/>
            </a:prstGeom>
            <a:ln w="22225">
              <a:solidFill>
                <a:srgbClr val="4D4D4D"/>
              </a:solidFill>
              <a:prstDash val="dash"/>
            </a:ln>
          </p:spPr>
          <p:style>
            <a:lnRef idx="1">
              <a:schemeClr val="accent1"/>
            </a:lnRef>
            <a:fillRef idx="0">
              <a:schemeClr val="accent1"/>
            </a:fillRef>
            <a:effectRef idx="0">
              <a:schemeClr val="accent1"/>
            </a:effectRef>
            <a:fontRef idx="minor">
              <a:schemeClr val="tx1"/>
            </a:fontRef>
          </p:style>
        </p:cxnSp>
        <p:sp>
          <p:nvSpPr>
            <p:cNvPr id="36" name="Rectangle 35">
              <a:extLst>
                <a:ext uri="{FF2B5EF4-FFF2-40B4-BE49-F238E27FC236}">
                  <a16:creationId xmlns:a16="http://schemas.microsoft.com/office/drawing/2014/main" id="{BF752E72-B159-4281-A863-1EB79EF67654}"/>
                </a:ext>
              </a:extLst>
            </p:cNvPr>
            <p:cNvSpPr/>
            <p:nvPr/>
          </p:nvSpPr>
          <p:spPr>
            <a:xfrm>
              <a:off x="315547" y="3174636"/>
              <a:ext cx="4284000" cy="553634"/>
            </a:xfrm>
            <a:prstGeom prst="rect">
              <a:avLst/>
            </a:prstGeom>
            <a:solidFill>
              <a:schemeClr val="bg2">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Rectangle 36">
              <a:extLst>
                <a:ext uri="{FF2B5EF4-FFF2-40B4-BE49-F238E27FC236}">
                  <a16:creationId xmlns:a16="http://schemas.microsoft.com/office/drawing/2014/main" id="{493A5E8D-218A-4AE0-B573-8C56B993C768}"/>
                </a:ext>
              </a:extLst>
            </p:cNvPr>
            <p:cNvSpPr/>
            <p:nvPr/>
          </p:nvSpPr>
          <p:spPr>
            <a:xfrm>
              <a:off x="315547" y="4329332"/>
              <a:ext cx="4284000" cy="756296"/>
            </a:xfrm>
            <a:prstGeom prst="rect">
              <a:avLst/>
            </a:prstGeom>
            <a:solidFill>
              <a:schemeClr val="bg2">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38" name="Group 37">
              <a:extLst>
                <a:ext uri="{FF2B5EF4-FFF2-40B4-BE49-F238E27FC236}">
                  <a16:creationId xmlns:a16="http://schemas.microsoft.com/office/drawing/2014/main" id="{A01B38AB-D3FA-4EC8-BADE-BA40D65C4FCA}"/>
                </a:ext>
              </a:extLst>
            </p:cNvPr>
            <p:cNvGrpSpPr/>
            <p:nvPr/>
          </p:nvGrpSpPr>
          <p:grpSpPr>
            <a:xfrm>
              <a:off x="2329276" y="2481678"/>
              <a:ext cx="592723" cy="108000"/>
              <a:chOff x="2371281" y="2325699"/>
              <a:chExt cx="592723" cy="108000"/>
            </a:xfrm>
          </p:grpSpPr>
          <p:cxnSp>
            <p:nvCxnSpPr>
              <p:cNvPr id="93" name="Straight Connector 92">
                <a:extLst>
                  <a:ext uri="{FF2B5EF4-FFF2-40B4-BE49-F238E27FC236}">
                    <a16:creationId xmlns:a16="http://schemas.microsoft.com/office/drawing/2014/main" id="{64EE919B-EF2A-408B-BAA3-0E61A4BF888C}"/>
                  </a:ext>
                </a:extLst>
              </p:cNvPr>
              <p:cNvCxnSpPr/>
              <p:nvPr/>
            </p:nvCxnSpPr>
            <p:spPr>
              <a:xfrm>
                <a:off x="2371281" y="2379699"/>
                <a:ext cx="592723"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E3FB24F7-5324-41D3-A526-D0F93A0DD0B8}"/>
                  </a:ext>
                </a:extLst>
              </p:cNvPr>
              <p:cNvCxnSpPr/>
              <p:nvPr/>
            </p:nvCxnSpPr>
            <p:spPr>
              <a:xfrm flipH="1">
                <a:off x="2963333" y="2325699"/>
                <a:ext cx="0" cy="10800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6DDC1D59-8B1C-4265-A004-0E643ED219E3}"/>
                  </a:ext>
                </a:extLst>
              </p:cNvPr>
              <p:cNvCxnSpPr/>
              <p:nvPr/>
            </p:nvCxnSpPr>
            <p:spPr>
              <a:xfrm flipH="1">
                <a:off x="2371281" y="2325699"/>
                <a:ext cx="0" cy="108000"/>
              </a:xfrm>
              <a:prstGeom prst="line">
                <a:avLst/>
              </a:prstGeom>
              <a:ln w="19050"/>
            </p:spPr>
            <p:style>
              <a:lnRef idx="1">
                <a:schemeClr val="accent1"/>
              </a:lnRef>
              <a:fillRef idx="0">
                <a:schemeClr val="accent1"/>
              </a:fillRef>
              <a:effectRef idx="0">
                <a:schemeClr val="accent1"/>
              </a:effectRef>
              <a:fontRef idx="minor">
                <a:schemeClr val="tx1"/>
              </a:fontRef>
            </p:style>
          </p:cxnSp>
        </p:grpSp>
        <p:grpSp>
          <p:nvGrpSpPr>
            <p:cNvPr id="39" name="Group 38">
              <a:extLst>
                <a:ext uri="{FF2B5EF4-FFF2-40B4-BE49-F238E27FC236}">
                  <a16:creationId xmlns:a16="http://schemas.microsoft.com/office/drawing/2014/main" id="{343970D8-0B45-44D0-9E5A-BC24CD61F75F}"/>
                </a:ext>
              </a:extLst>
            </p:cNvPr>
            <p:cNvGrpSpPr/>
            <p:nvPr/>
          </p:nvGrpSpPr>
          <p:grpSpPr>
            <a:xfrm>
              <a:off x="1964249" y="3361800"/>
              <a:ext cx="756000" cy="108000"/>
              <a:chOff x="2371281" y="2325699"/>
              <a:chExt cx="597132" cy="108000"/>
            </a:xfrm>
          </p:grpSpPr>
          <p:cxnSp>
            <p:nvCxnSpPr>
              <p:cNvPr id="90" name="Straight Connector 89">
                <a:extLst>
                  <a:ext uri="{FF2B5EF4-FFF2-40B4-BE49-F238E27FC236}">
                    <a16:creationId xmlns:a16="http://schemas.microsoft.com/office/drawing/2014/main" id="{7508E04D-C40C-4549-9286-8E77CB4607E5}"/>
                  </a:ext>
                </a:extLst>
              </p:cNvPr>
              <p:cNvCxnSpPr/>
              <p:nvPr/>
            </p:nvCxnSpPr>
            <p:spPr>
              <a:xfrm>
                <a:off x="2371281" y="2379699"/>
                <a:ext cx="592723"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9588E50E-990F-4254-9FCD-5A00DAF0CF53}"/>
                  </a:ext>
                </a:extLst>
              </p:cNvPr>
              <p:cNvCxnSpPr/>
              <p:nvPr/>
            </p:nvCxnSpPr>
            <p:spPr>
              <a:xfrm flipH="1">
                <a:off x="2968413" y="2325699"/>
                <a:ext cx="0" cy="10800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D5AE382E-43DD-4E07-867B-6EE54FA1EC57}"/>
                  </a:ext>
                </a:extLst>
              </p:cNvPr>
              <p:cNvCxnSpPr/>
              <p:nvPr/>
            </p:nvCxnSpPr>
            <p:spPr>
              <a:xfrm flipH="1">
                <a:off x="2371281" y="2325699"/>
                <a:ext cx="0" cy="108000"/>
              </a:xfrm>
              <a:prstGeom prst="line">
                <a:avLst/>
              </a:prstGeom>
              <a:ln w="19050"/>
            </p:spPr>
            <p:style>
              <a:lnRef idx="1">
                <a:schemeClr val="accent1"/>
              </a:lnRef>
              <a:fillRef idx="0">
                <a:schemeClr val="accent1"/>
              </a:fillRef>
              <a:effectRef idx="0">
                <a:schemeClr val="accent1"/>
              </a:effectRef>
              <a:fontRef idx="minor">
                <a:schemeClr val="tx1"/>
              </a:fontRef>
            </p:style>
          </p:cxnSp>
        </p:grpSp>
        <p:sp>
          <p:nvSpPr>
            <p:cNvPr id="40" name="Oval 39">
              <a:extLst>
                <a:ext uri="{FF2B5EF4-FFF2-40B4-BE49-F238E27FC236}">
                  <a16:creationId xmlns:a16="http://schemas.microsoft.com/office/drawing/2014/main" id="{688F3454-5F62-4889-8B3F-B4AF0551A009}"/>
                </a:ext>
              </a:extLst>
            </p:cNvPr>
            <p:cNvSpPr>
              <a:spLocks noChangeAspect="1"/>
            </p:cNvSpPr>
            <p:nvPr/>
          </p:nvSpPr>
          <p:spPr>
            <a:xfrm>
              <a:off x="2564722" y="2481678"/>
              <a:ext cx="108000" cy="108000"/>
            </a:xfrm>
            <a:prstGeom prst="ellipse">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1" name="Group 40">
              <a:extLst>
                <a:ext uri="{FF2B5EF4-FFF2-40B4-BE49-F238E27FC236}">
                  <a16:creationId xmlns:a16="http://schemas.microsoft.com/office/drawing/2014/main" id="{2F6C7C9E-D6A6-41CD-91FE-AC368FA7988D}"/>
                </a:ext>
              </a:extLst>
            </p:cNvPr>
            <p:cNvGrpSpPr/>
            <p:nvPr/>
          </p:nvGrpSpPr>
          <p:grpSpPr>
            <a:xfrm>
              <a:off x="2223329" y="2799714"/>
              <a:ext cx="756000" cy="108000"/>
              <a:chOff x="2265334" y="2592496"/>
              <a:chExt cx="756000" cy="108000"/>
            </a:xfrm>
          </p:grpSpPr>
          <p:grpSp>
            <p:nvGrpSpPr>
              <p:cNvPr id="85" name="Group 84">
                <a:extLst>
                  <a:ext uri="{FF2B5EF4-FFF2-40B4-BE49-F238E27FC236}">
                    <a16:creationId xmlns:a16="http://schemas.microsoft.com/office/drawing/2014/main" id="{6AEA38E9-AAB5-4D50-9D16-37CF6CD6B635}"/>
                  </a:ext>
                </a:extLst>
              </p:cNvPr>
              <p:cNvGrpSpPr/>
              <p:nvPr/>
            </p:nvGrpSpPr>
            <p:grpSpPr>
              <a:xfrm>
                <a:off x="2265334" y="2592496"/>
                <a:ext cx="756000" cy="108000"/>
                <a:chOff x="2371281" y="2325699"/>
                <a:chExt cx="597132" cy="108000"/>
              </a:xfrm>
            </p:grpSpPr>
            <p:cxnSp>
              <p:nvCxnSpPr>
                <p:cNvPr id="87" name="Straight Connector 86">
                  <a:extLst>
                    <a:ext uri="{FF2B5EF4-FFF2-40B4-BE49-F238E27FC236}">
                      <a16:creationId xmlns:a16="http://schemas.microsoft.com/office/drawing/2014/main" id="{20551BC5-5336-4BE4-997C-72DCDB33845E}"/>
                    </a:ext>
                  </a:extLst>
                </p:cNvPr>
                <p:cNvCxnSpPr/>
                <p:nvPr/>
              </p:nvCxnSpPr>
              <p:spPr>
                <a:xfrm>
                  <a:off x="2371281" y="2379699"/>
                  <a:ext cx="592723"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75A88310-E0EE-40DE-A892-77BAE762E492}"/>
                    </a:ext>
                  </a:extLst>
                </p:cNvPr>
                <p:cNvCxnSpPr/>
                <p:nvPr/>
              </p:nvCxnSpPr>
              <p:spPr>
                <a:xfrm flipH="1">
                  <a:off x="2968413" y="2325699"/>
                  <a:ext cx="0" cy="10800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69A95BB6-0EED-4021-82B1-56F569708AF8}"/>
                    </a:ext>
                  </a:extLst>
                </p:cNvPr>
                <p:cNvCxnSpPr/>
                <p:nvPr/>
              </p:nvCxnSpPr>
              <p:spPr>
                <a:xfrm flipH="1">
                  <a:off x="2371281" y="2325699"/>
                  <a:ext cx="0" cy="108000"/>
                </a:xfrm>
                <a:prstGeom prst="line">
                  <a:avLst/>
                </a:prstGeom>
                <a:ln w="19050"/>
              </p:spPr>
              <p:style>
                <a:lnRef idx="1">
                  <a:schemeClr val="accent1"/>
                </a:lnRef>
                <a:fillRef idx="0">
                  <a:schemeClr val="accent1"/>
                </a:fillRef>
                <a:effectRef idx="0">
                  <a:schemeClr val="accent1"/>
                </a:effectRef>
                <a:fontRef idx="minor">
                  <a:schemeClr val="tx1"/>
                </a:fontRef>
              </p:style>
            </p:cxnSp>
          </p:grpSp>
          <p:sp>
            <p:nvSpPr>
              <p:cNvPr id="86" name="Oval 85">
                <a:extLst>
                  <a:ext uri="{FF2B5EF4-FFF2-40B4-BE49-F238E27FC236}">
                    <a16:creationId xmlns:a16="http://schemas.microsoft.com/office/drawing/2014/main" id="{244C8358-7758-4014-AB40-EB5B18733185}"/>
                  </a:ext>
                </a:extLst>
              </p:cNvPr>
              <p:cNvSpPr>
                <a:spLocks noChangeAspect="1"/>
              </p:cNvSpPr>
              <p:nvPr/>
            </p:nvSpPr>
            <p:spPr>
              <a:xfrm>
                <a:off x="2635464" y="2603308"/>
                <a:ext cx="72000" cy="72000"/>
              </a:xfrm>
              <a:prstGeom prst="ellipse">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42" name="Group 41">
              <a:extLst>
                <a:ext uri="{FF2B5EF4-FFF2-40B4-BE49-F238E27FC236}">
                  <a16:creationId xmlns:a16="http://schemas.microsoft.com/office/drawing/2014/main" id="{2A07A9D6-0081-43F0-AF6F-9D893D84D140}"/>
                </a:ext>
              </a:extLst>
            </p:cNvPr>
            <p:cNvGrpSpPr/>
            <p:nvPr/>
          </p:nvGrpSpPr>
          <p:grpSpPr>
            <a:xfrm>
              <a:off x="2172529" y="3039664"/>
              <a:ext cx="828000" cy="108000"/>
              <a:chOff x="2214534" y="2765216"/>
              <a:chExt cx="828000" cy="108000"/>
            </a:xfrm>
          </p:grpSpPr>
          <p:grpSp>
            <p:nvGrpSpPr>
              <p:cNvPr id="80" name="Group 79">
                <a:extLst>
                  <a:ext uri="{FF2B5EF4-FFF2-40B4-BE49-F238E27FC236}">
                    <a16:creationId xmlns:a16="http://schemas.microsoft.com/office/drawing/2014/main" id="{F11C6DFF-E007-4688-9318-DB755DA067B4}"/>
                  </a:ext>
                </a:extLst>
              </p:cNvPr>
              <p:cNvGrpSpPr/>
              <p:nvPr/>
            </p:nvGrpSpPr>
            <p:grpSpPr>
              <a:xfrm>
                <a:off x="2214534" y="2765216"/>
                <a:ext cx="828000" cy="108000"/>
                <a:chOff x="2371281" y="2325699"/>
                <a:chExt cx="597132" cy="108000"/>
              </a:xfrm>
            </p:grpSpPr>
            <p:cxnSp>
              <p:nvCxnSpPr>
                <p:cNvPr id="82" name="Straight Connector 81">
                  <a:extLst>
                    <a:ext uri="{FF2B5EF4-FFF2-40B4-BE49-F238E27FC236}">
                      <a16:creationId xmlns:a16="http://schemas.microsoft.com/office/drawing/2014/main" id="{D3EC24F5-1661-4E38-B15C-76F75919231C}"/>
                    </a:ext>
                  </a:extLst>
                </p:cNvPr>
                <p:cNvCxnSpPr/>
                <p:nvPr/>
              </p:nvCxnSpPr>
              <p:spPr>
                <a:xfrm>
                  <a:off x="2371281" y="2379699"/>
                  <a:ext cx="592723"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982BA249-4323-47F1-ACC6-7FF43B9179D2}"/>
                    </a:ext>
                  </a:extLst>
                </p:cNvPr>
                <p:cNvCxnSpPr/>
                <p:nvPr/>
              </p:nvCxnSpPr>
              <p:spPr>
                <a:xfrm flipH="1">
                  <a:off x="2968413" y="2325699"/>
                  <a:ext cx="0" cy="10800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AD928A04-EFA9-4FA7-8660-BFE03D38AA7A}"/>
                    </a:ext>
                  </a:extLst>
                </p:cNvPr>
                <p:cNvCxnSpPr/>
                <p:nvPr/>
              </p:nvCxnSpPr>
              <p:spPr>
                <a:xfrm flipH="1">
                  <a:off x="2371281" y="2325699"/>
                  <a:ext cx="0" cy="108000"/>
                </a:xfrm>
                <a:prstGeom prst="line">
                  <a:avLst/>
                </a:prstGeom>
                <a:ln w="19050"/>
              </p:spPr>
              <p:style>
                <a:lnRef idx="1">
                  <a:schemeClr val="accent1"/>
                </a:lnRef>
                <a:fillRef idx="0">
                  <a:schemeClr val="accent1"/>
                </a:fillRef>
                <a:effectRef idx="0">
                  <a:schemeClr val="accent1"/>
                </a:effectRef>
                <a:fontRef idx="minor">
                  <a:schemeClr val="tx1"/>
                </a:fontRef>
              </p:style>
            </p:cxnSp>
          </p:grpSp>
          <p:sp>
            <p:nvSpPr>
              <p:cNvPr id="81" name="Oval 80">
                <a:extLst>
                  <a:ext uri="{FF2B5EF4-FFF2-40B4-BE49-F238E27FC236}">
                    <a16:creationId xmlns:a16="http://schemas.microsoft.com/office/drawing/2014/main" id="{8B0E9FB9-1C9F-4E6E-93BF-E19E59C17CBA}"/>
                  </a:ext>
                </a:extLst>
              </p:cNvPr>
              <p:cNvSpPr>
                <a:spLocks noChangeAspect="1"/>
              </p:cNvSpPr>
              <p:nvPr/>
            </p:nvSpPr>
            <p:spPr>
              <a:xfrm>
                <a:off x="2604984" y="2781108"/>
                <a:ext cx="72000" cy="72000"/>
              </a:xfrm>
              <a:prstGeom prst="ellipse">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43" name="Oval 42">
              <a:extLst>
                <a:ext uri="{FF2B5EF4-FFF2-40B4-BE49-F238E27FC236}">
                  <a16:creationId xmlns:a16="http://schemas.microsoft.com/office/drawing/2014/main" id="{3864853C-6CEE-4665-87C3-D5272535A63F}"/>
                </a:ext>
              </a:extLst>
            </p:cNvPr>
            <p:cNvSpPr>
              <a:spLocks noChangeAspect="1"/>
            </p:cNvSpPr>
            <p:nvPr/>
          </p:nvSpPr>
          <p:spPr>
            <a:xfrm>
              <a:off x="2308979" y="3382174"/>
              <a:ext cx="72000" cy="72000"/>
            </a:xfrm>
            <a:prstGeom prst="ellipse">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4" name="Group 43">
              <a:extLst>
                <a:ext uri="{FF2B5EF4-FFF2-40B4-BE49-F238E27FC236}">
                  <a16:creationId xmlns:a16="http://schemas.microsoft.com/office/drawing/2014/main" id="{DE02C89D-065B-43AA-88AE-424290E18905}"/>
                </a:ext>
              </a:extLst>
            </p:cNvPr>
            <p:cNvGrpSpPr/>
            <p:nvPr/>
          </p:nvGrpSpPr>
          <p:grpSpPr>
            <a:xfrm>
              <a:off x="2543328" y="3588741"/>
              <a:ext cx="864000" cy="108000"/>
              <a:chOff x="2585333" y="3314293"/>
              <a:chExt cx="864000" cy="108000"/>
            </a:xfrm>
          </p:grpSpPr>
          <p:grpSp>
            <p:nvGrpSpPr>
              <p:cNvPr id="75" name="Group 74">
                <a:extLst>
                  <a:ext uri="{FF2B5EF4-FFF2-40B4-BE49-F238E27FC236}">
                    <a16:creationId xmlns:a16="http://schemas.microsoft.com/office/drawing/2014/main" id="{74FDE5B6-A7F5-4D2D-8F35-6912662C843D}"/>
                  </a:ext>
                </a:extLst>
              </p:cNvPr>
              <p:cNvGrpSpPr/>
              <p:nvPr/>
            </p:nvGrpSpPr>
            <p:grpSpPr>
              <a:xfrm>
                <a:off x="2585333" y="3314293"/>
                <a:ext cx="864000" cy="108000"/>
                <a:chOff x="2371281" y="2325699"/>
                <a:chExt cx="597132" cy="108000"/>
              </a:xfrm>
            </p:grpSpPr>
            <p:cxnSp>
              <p:nvCxnSpPr>
                <p:cNvPr id="77" name="Straight Connector 76">
                  <a:extLst>
                    <a:ext uri="{FF2B5EF4-FFF2-40B4-BE49-F238E27FC236}">
                      <a16:creationId xmlns:a16="http://schemas.microsoft.com/office/drawing/2014/main" id="{2AB95D34-EF88-4797-BFFF-2BFB0CD4F76A}"/>
                    </a:ext>
                  </a:extLst>
                </p:cNvPr>
                <p:cNvCxnSpPr/>
                <p:nvPr/>
              </p:nvCxnSpPr>
              <p:spPr>
                <a:xfrm>
                  <a:off x="2371281" y="2379699"/>
                  <a:ext cx="592723"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DE084923-886B-4F66-90B8-5BED2B972DCD}"/>
                    </a:ext>
                  </a:extLst>
                </p:cNvPr>
                <p:cNvCxnSpPr/>
                <p:nvPr/>
              </p:nvCxnSpPr>
              <p:spPr>
                <a:xfrm flipH="1">
                  <a:off x="2968413" y="2325699"/>
                  <a:ext cx="0" cy="10800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F591EC09-4E75-46D0-8707-11A81D8ACB53}"/>
                    </a:ext>
                  </a:extLst>
                </p:cNvPr>
                <p:cNvCxnSpPr/>
                <p:nvPr/>
              </p:nvCxnSpPr>
              <p:spPr>
                <a:xfrm flipH="1">
                  <a:off x="2371281" y="2325699"/>
                  <a:ext cx="0" cy="108000"/>
                </a:xfrm>
                <a:prstGeom prst="line">
                  <a:avLst/>
                </a:prstGeom>
                <a:ln w="19050"/>
              </p:spPr>
              <p:style>
                <a:lnRef idx="1">
                  <a:schemeClr val="accent1"/>
                </a:lnRef>
                <a:fillRef idx="0">
                  <a:schemeClr val="accent1"/>
                </a:fillRef>
                <a:effectRef idx="0">
                  <a:schemeClr val="accent1"/>
                </a:effectRef>
                <a:fontRef idx="minor">
                  <a:schemeClr val="tx1"/>
                </a:fontRef>
              </p:style>
            </p:cxnSp>
          </p:grpSp>
          <p:sp>
            <p:nvSpPr>
              <p:cNvPr id="76" name="Oval 75">
                <a:extLst>
                  <a:ext uri="{FF2B5EF4-FFF2-40B4-BE49-F238E27FC236}">
                    <a16:creationId xmlns:a16="http://schemas.microsoft.com/office/drawing/2014/main" id="{FCF07AA3-34A9-43D9-9093-1407EA603DCE}"/>
                  </a:ext>
                </a:extLst>
              </p:cNvPr>
              <p:cNvSpPr>
                <a:spLocks noChangeAspect="1"/>
              </p:cNvSpPr>
              <p:nvPr/>
            </p:nvSpPr>
            <p:spPr>
              <a:xfrm>
                <a:off x="2975824" y="3324668"/>
                <a:ext cx="72000" cy="72000"/>
              </a:xfrm>
              <a:prstGeom prst="ellipse">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45" name="Group 44">
              <a:extLst>
                <a:ext uri="{FF2B5EF4-FFF2-40B4-BE49-F238E27FC236}">
                  <a16:creationId xmlns:a16="http://schemas.microsoft.com/office/drawing/2014/main" id="{048DC2AC-C828-45C3-8550-DE6EE1BBB1A7}"/>
                </a:ext>
              </a:extLst>
            </p:cNvPr>
            <p:cNvGrpSpPr/>
            <p:nvPr/>
          </p:nvGrpSpPr>
          <p:grpSpPr>
            <a:xfrm>
              <a:off x="2276893" y="3972169"/>
              <a:ext cx="684000" cy="108000"/>
              <a:chOff x="2318898" y="3727154"/>
              <a:chExt cx="684000" cy="108000"/>
            </a:xfrm>
          </p:grpSpPr>
          <p:grpSp>
            <p:nvGrpSpPr>
              <p:cNvPr id="70" name="Group 69">
                <a:extLst>
                  <a:ext uri="{FF2B5EF4-FFF2-40B4-BE49-F238E27FC236}">
                    <a16:creationId xmlns:a16="http://schemas.microsoft.com/office/drawing/2014/main" id="{D076BC03-F559-4AA0-86B0-48468FEE39F7}"/>
                  </a:ext>
                </a:extLst>
              </p:cNvPr>
              <p:cNvGrpSpPr/>
              <p:nvPr/>
            </p:nvGrpSpPr>
            <p:grpSpPr>
              <a:xfrm>
                <a:off x="2318898" y="3727154"/>
                <a:ext cx="684000" cy="108000"/>
                <a:chOff x="2371281" y="2325699"/>
                <a:chExt cx="597132" cy="108000"/>
              </a:xfrm>
            </p:grpSpPr>
            <p:cxnSp>
              <p:nvCxnSpPr>
                <p:cNvPr id="72" name="Straight Connector 71">
                  <a:extLst>
                    <a:ext uri="{FF2B5EF4-FFF2-40B4-BE49-F238E27FC236}">
                      <a16:creationId xmlns:a16="http://schemas.microsoft.com/office/drawing/2014/main" id="{C6095AF7-AD2F-4A92-BC32-4AE010A410FD}"/>
                    </a:ext>
                  </a:extLst>
                </p:cNvPr>
                <p:cNvCxnSpPr/>
                <p:nvPr/>
              </p:nvCxnSpPr>
              <p:spPr>
                <a:xfrm>
                  <a:off x="2371281" y="2379699"/>
                  <a:ext cx="592723"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E8080BD6-2135-4C56-BD71-7AA5E2D10DA6}"/>
                    </a:ext>
                  </a:extLst>
                </p:cNvPr>
                <p:cNvCxnSpPr/>
                <p:nvPr/>
              </p:nvCxnSpPr>
              <p:spPr>
                <a:xfrm flipH="1">
                  <a:off x="2968413" y="2325699"/>
                  <a:ext cx="0" cy="10800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F97A8991-BAC1-47E6-8A55-9A95A9DBDC3D}"/>
                    </a:ext>
                  </a:extLst>
                </p:cNvPr>
                <p:cNvCxnSpPr/>
                <p:nvPr/>
              </p:nvCxnSpPr>
              <p:spPr>
                <a:xfrm flipH="1">
                  <a:off x="2371281" y="2325699"/>
                  <a:ext cx="0" cy="108000"/>
                </a:xfrm>
                <a:prstGeom prst="line">
                  <a:avLst/>
                </a:prstGeom>
                <a:ln w="19050"/>
              </p:spPr>
              <p:style>
                <a:lnRef idx="1">
                  <a:schemeClr val="accent1"/>
                </a:lnRef>
                <a:fillRef idx="0">
                  <a:schemeClr val="accent1"/>
                </a:fillRef>
                <a:effectRef idx="0">
                  <a:schemeClr val="accent1"/>
                </a:effectRef>
                <a:fontRef idx="minor">
                  <a:schemeClr val="tx1"/>
                </a:fontRef>
              </p:style>
            </p:cxnSp>
          </p:grpSp>
          <p:sp>
            <p:nvSpPr>
              <p:cNvPr id="71" name="Oval 70">
                <a:extLst>
                  <a:ext uri="{FF2B5EF4-FFF2-40B4-BE49-F238E27FC236}">
                    <a16:creationId xmlns:a16="http://schemas.microsoft.com/office/drawing/2014/main" id="{81A50DF0-BA11-4170-9D91-07C10C7BE1E0}"/>
                  </a:ext>
                </a:extLst>
              </p:cNvPr>
              <p:cNvSpPr>
                <a:spLocks noChangeAspect="1"/>
              </p:cNvSpPr>
              <p:nvPr/>
            </p:nvSpPr>
            <p:spPr>
              <a:xfrm>
                <a:off x="2630384" y="3759644"/>
                <a:ext cx="72000" cy="72000"/>
              </a:xfrm>
              <a:prstGeom prst="ellipse">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46" name="Group 45">
              <a:extLst>
                <a:ext uri="{FF2B5EF4-FFF2-40B4-BE49-F238E27FC236}">
                  <a16:creationId xmlns:a16="http://schemas.microsoft.com/office/drawing/2014/main" id="{21527BC7-B510-4581-9CD3-F957CF6A617E}"/>
                </a:ext>
              </a:extLst>
            </p:cNvPr>
            <p:cNvGrpSpPr/>
            <p:nvPr/>
          </p:nvGrpSpPr>
          <p:grpSpPr>
            <a:xfrm>
              <a:off x="2057705" y="4191306"/>
              <a:ext cx="1044000" cy="108000"/>
              <a:chOff x="2099710" y="3916858"/>
              <a:chExt cx="1044000" cy="108000"/>
            </a:xfrm>
          </p:grpSpPr>
          <p:grpSp>
            <p:nvGrpSpPr>
              <p:cNvPr id="65" name="Group 64">
                <a:extLst>
                  <a:ext uri="{FF2B5EF4-FFF2-40B4-BE49-F238E27FC236}">
                    <a16:creationId xmlns:a16="http://schemas.microsoft.com/office/drawing/2014/main" id="{D9D73F55-C2B9-49F7-8E30-7407A6437521}"/>
                  </a:ext>
                </a:extLst>
              </p:cNvPr>
              <p:cNvGrpSpPr/>
              <p:nvPr/>
            </p:nvGrpSpPr>
            <p:grpSpPr>
              <a:xfrm>
                <a:off x="2099710" y="3916858"/>
                <a:ext cx="1044000" cy="108000"/>
                <a:chOff x="2371281" y="2325699"/>
                <a:chExt cx="597132" cy="108000"/>
              </a:xfrm>
            </p:grpSpPr>
            <p:cxnSp>
              <p:nvCxnSpPr>
                <p:cNvPr id="67" name="Straight Connector 66">
                  <a:extLst>
                    <a:ext uri="{FF2B5EF4-FFF2-40B4-BE49-F238E27FC236}">
                      <a16:creationId xmlns:a16="http://schemas.microsoft.com/office/drawing/2014/main" id="{84AE4735-02D6-44B6-BE22-F14B91D2EE10}"/>
                    </a:ext>
                  </a:extLst>
                </p:cNvPr>
                <p:cNvCxnSpPr/>
                <p:nvPr/>
              </p:nvCxnSpPr>
              <p:spPr>
                <a:xfrm>
                  <a:off x="2371281" y="2379699"/>
                  <a:ext cx="592723"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2BFC406E-D7B8-4857-9A61-A70626EBA78D}"/>
                    </a:ext>
                  </a:extLst>
                </p:cNvPr>
                <p:cNvCxnSpPr/>
                <p:nvPr/>
              </p:nvCxnSpPr>
              <p:spPr>
                <a:xfrm flipH="1">
                  <a:off x="2968413" y="2325699"/>
                  <a:ext cx="0" cy="10800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9E4534F4-6942-435F-B210-A431AE3CCBA8}"/>
                    </a:ext>
                  </a:extLst>
                </p:cNvPr>
                <p:cNvCxnSpPr/>
                <p:nvPr/>
              </p:nvCxnSpPr>
              <p:spPr>
                <a:xfrm flipH="1">
                  <a:off x="2371281" y="2325699"/>
                  <a:ext cx="0" cy="108000"/>
                </a:xfrm>
                <a:prstGeom prst="line">
                  <a:avLst/>
                </a:prstGeom>
                <a:ln w="19050"/>
              </p:spPr>
              <p:style>
                <a:lnRef idx="1">
                  <a:schemeClr val="accent1"/>
                </a:lnRef>
                <a:fillRef idx="0">
                  <a:schemeClr val="accent1"/>
                </a:fillRef>
                <a:effectRef idx="0">
                  <a:schemeClr val="accent1"/>
                </a:effectRef>
                <a:fontRef idx="minor">
                  <a:schemeClr val="tx1"/>
                </a:fontRef>
              </p:style>
            </p:cxnSp>
          </p:grpSp>
          <p:sp>
            <p:nvSpPr>
              <p:cNvPr id="66" name="Oval 65">
                <a:extLst>
                  <a:ext uri="{FF2B5EF4-FFF2-40B4-BE49-F238E27FC236}">
                    <a16:creationId xmlns:a16="http://schemas.microsoft.com/office/drawing/2014/main" id="{A2778BB4-21E5-444A-8542-8932A71140AE}"/>
                  </a:ext>
                </a:extLst>
              </p:cNvPr>
              <p:cNvSpPr>
                <a:spLocks noChangeAspect="1"/>
              </p:cNvSpPr>
              <p:nvPr/>
            </p:nvSpPr>
            <p:spPr>
              <a:xfrm>
                <a:off x="2620224" y="3934858"/>
                <a:ext cx="72000" cy="72000"/>
              </a:xfrm>
              <a:prstGeom prst="ellipse">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47" name="Group 46">
              <a:extLst>
                <a:ext uri="{FF2B5EF4-FFF2-40B4-BE49-F238E27FC236}">
                  <a16:creationId xmlns:a16="http://schemas.microsoft.com/office/drawing/2014/main" id="{6775593E-2D5E-4456-922A-3BCDB3D60045}"/>
                </a:ext>
              </a:extLst>
            </p:cNvPr>
            <p:cNvGrpSpPr/>
            <p:nvPr/>
          </p:nvGrpSpPr>
          <p:grpSpPr>
            <a:xfrm>
              <a:off x="2192667" y="4501377"/>
              <a:ext cx="1152000" cy="108000"/>
              <a:chOff x="2234672" y="4276231"/>
              <a:chExt cx="1152000" cy="108000"/>
            </a:xfrm>
          </p:grpSpPr>
          <p:grpSp>
            <p:nvGrpSpPr>
              <p:cNvPr id="60" name="Group 59">
                <a:extLst>
                  <a:ext uri="{FF2B5EF4-FFF2-40B4-BE49-F238E27FC236}">
                    <a16:creationId xmlns:a16="http://schemas.microsoft.com/office/drawing/2014/main" id="{403EBFBF-0EA2-42A6-8BCD-D63DA6121C09}"/>
                  </a:ext>
                </a:extLst>
              </p:cNvPr>
              <p:cNvGrpSpPr/>
              <p:nvPr/>
            </p:nvGrpSpPr>
            <p:grpSpPr>
              <a:xfrm>
                <a:off x="2234672" y="4276231"/>
                <a:ext cx="1152000" cy="108000"/>
                <a:chOff x="2371281" y="2325699"/>
                <a:chExt cx="597132" cy="108000"/>
              </a:xfrm>
            </p:grpSpPr>
            <p:cxnSp>
              <p:nvCxnSpPr>
                <p:cNvPr id="62" name="Straight Connector 61">
                  <a:extLst>
                    <a:ext uri="{FF2B5EF4-FFF2-40B4-BE49-F238E27FC236}">
                      <a16:creationId xmlns:a16="http://schemas.microsoft.com/office/drawing/2014/main" id="{A9FACA99-34A9-4D8B-8C07-7D43865C1583}"/>
                    </a:ext>
                  </a:extLst>
                </p:cNvPr>
                <p:cNvCxnSpPr/>
                <p:nvPr/>
              </p:nvCxnSpPr>
              <p:spPr>
                <a:xfrm>
                  <a:off x="2371281" y="2379699"/>
                  <a:ext cx="592723" cy="0"/>
                </a:xfrm>
                <a:prstGeom prst="line">
                  <a:avLst/>
                </a:prstGeom>
                <a:ln w="19050">
                  <a:solidFill>
                    <a:srgbClr val="043682"/>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CE1062FC-798C-4836-BF40-E05F70B55ED8}"/>
                    </a:ext>
                  </a:extLst>
                </p:cNvPr>
                <p:cNvCxnSpPr/>
                <p:nvPr/>
              </p:nvCxnSpPr>
              <p:spPr>
                <a:xfrm flipH="1">
                  <a:off x="2968413" y="2325699"/>
                  <a:ext cx="0" cy="108000"/>
                </a:xfrm>
                <a:prstGeom prst="line">
                  <a:avLst/>
                </a:prstGeom>
                <a:ln w="19050">
                  <a:solidFill>
                    <a:srgbClr val="043682"/>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6A4A4DB6-E4D2-4348-B727-33CD4A9CDEA5}"/>
                    </a:ext>
                  </a:extLst>
                </p:cNvPr>
                <p:cNvCxnSpPr/>
                <p:nvPr/>
              </p:nvCxnSpPr>
              <p:spPr>
                <a:xfrm flipH="1">
                  <a:off x="2371281" y="2325699"/>
                  <a:ext cx="0" cy="108000"/>
                </a:xfrm>
                <a:prstGeom prst="line">
                  <a:avLst/>
                </a:prstGeom>
                <a:ln w="19050">
                  <a:solidFill>
                    <a:srgbClr val="043682"/>
                  </a:solidFill>
                </a:ln>
              </p:spPr>
              <p:style>
                <a:lnRef idx="1">
                  <a:schemeClr val="accent1"/>
                </a:lnRef>
                <a:fillRef idx="0">
                  <a:schemeClr val="accent1"/>
                </a:fillRef>
                <a:effectRef idx="0">
                  <a:schemeClr val="accent1"/>
                </a:effectRef>
                <a:fontRef idx="minor">
                  <a:schemeClr val="tx1"/>
                </a:fontRef>
              </p:style>
            </p:cxnSp>
          </p:grpSp>
          <p:sp>
            <p:nvSpPr>
              <p:cNvPr id="61" name="Oval 60">
                <a:extLst>
                  <a:ext uri="{FF2B5EF4-FFF2-40B4-BE49-F238E27FC236}">
                    <a16:creationId xmlns:a16="http://schemas.microsoft.com/office/drawing/2014/main" id="{AFB6E992-A820-4104-BFEE-A4992EB08E90}"/>
                  </a:ext>
                </a:extLst>
              </p:cNvPr>
              <p:cNvSpPr>
                <a:spLocks noChangeAspect="1"/>
              </p:cNvSpPr>
              <p:nvPr/>
            </p:nvSpPr>
            <p:spPr>
              <a:xfrm>
                <a:off x="2767544" y="4294948"/>
                <a:ext cx="72000" cy="72000"/>
              </a:xfrm>
              <a:prstGeom prst="ellipse">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48" name="Group 47">
              <a:extLst>
                <a:ext uri="{FF2B5EF4-FFF2-40B4-BE49-F238E27FC236}">
                  <a16:creationId xmlns:a16="http://schemas.microsoft.com/office/drawing/2014/main" id="{5221EAAD-2AC1-4E4C-9C25-361F531C14B0}"/>
                </a:ext>
              </a:extLst>
            </p:cNvPr>
            <p:cNvGrpSpPr/>
            <p:nvPr/>
          </p:nvGrpSpPr>
          <p:grpSpPr>
            <a:xfrm>
              <a:off x="1622578" y="4738093"/>
              <a:ext cx="1368000" cy="108000"/>
              <a:chOff x="1664583" y="4468127"/>
              <a:chExt cx="1368000" cy="108000"/>
            </a:xfrm>
          </p:grpSpPr>
          <p:grpSp>
            <p:nvGrpSpPr>
              <p:cNvPr id="55" name="Group 54">
                <a:extLst>
                  <a:ext uri="{FF2B5EF4-FFF2-40B4-BE49-F238E27FC236}">
                    <a16:creationId xmlns:a16="http://schemas.microsoft.com/office/drawing/2014/main" id="{33A407EC-C919-46AF-826F-381867D90BEE}"/>
                  </a:ext>
                </a:extLst>
              </p:cNvPr>
              <p:cNvGrpSpPr/>
              <p:nvPr/>
            </p:nvGrpSpPr>
            <p:grpSpPr>
              <a:xfrm>
                <a:off x="1664583" y="4468127"/>
                <a:ext cx="1368000" cy="108000"/>
                <a:chOff x="2371281" y="2325699"/>
                <a:chExt cx="597132" cy="108000"/>
              </a:xfrm>
            </p:grpSpPr>
            <p:cxnSp>
              <p:nvCxnSpPr>
                <p:cNvPr id="57" name="Straight Connector 56">
                  <a:extLst>
                    <a:ext uri="{FF2B5EF4-FFF2-40B4-BE49-F238E27FC236}">
                      <a16:creationId xmlns:a16="http://schemas.microsoft.com/office/drawing/2014/main" id="{11C01179-431E-4993-9AD6-A0A5DF10CB52}"/>
                    </a:ext>
                  </a:extLst>
                </p:cNvPr>
                <p:cNvCxnSpPr/>
                <p:nvPr/>
              </p:nvCxnSpPr>
              <p:spPr>
                <a:xfrm>
                  <a:off x="2371281" y="2379699"/>
                  <a:ext cx="592723"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8247683B-DBC1-4D34-B4A7-D22CB15C4C69}"/>
                    </a:ext>
                  </a:extLst>
                </p:cNvPr>
                <p:cNvCxnSpPr/>
                <p:nvPr/>
              </p:nvCxnSpPr>
              <p:spPr>
                <a:xfrm flipH="1">
                  <a:off x="2968413" y="2325699"/>
                  <a:ext cx="0" cy="10800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55A547D9-0D78-4B5B-9479-C66F08D18494}"/>
                    </a:ext>
                  </a:extLst>
                </p:cNvPr>
                <p:cNvCxnSpPr/>
                <p:nvPr/>
              </p:nvCxnSpPr>
              <p:spPr>
                <a:xfrm flipH="1">
                  <a:off x="2371281" y="2325699"/>
                  <a:ext cx="0" cy="108000"/>
                </a:xfrm>
                <a:prstGeom prst="line">
                  <a:avLst/>
                </a:prstGeom>
                <a:ln w="19050"/>
              </p:spPr>
              <p:style>
                <a:lnRef idx="1">
                  <a:schemeClr val="accent1"/>
                </a:lnRef>
                <a:fillRef idx="0">
                  <a:schemeClr val="accent1"/>
                </a:fillRef>
                <a:effectRef idx="0">
                  <a:schemeClr val="accent1"/>
                </a:effectRef>
                <a:fontRef idx="minor">
                  <a:schemeClr val="tx1"/>
                </a:fontRef>
              </p:style>
            </p:cxnSp>
          </p:grpSp>
          <p:sp>
            <p:nvSpPr>
              <p:cNvPr id="56" name="Oval 55">
                <a:extLst>
                  <a:ext uri="{FF2B5EF4-FFF2-40B4-BE49-F238E27FC236}">
                    <a16:creationId xmlns:a16="http://schemas.microsoft.com/office/drawing/2014/main" id="{306F3223-DFFC-4508-975F-A8ABD08B1A10}"/>
                  </a:ext>
                </a:extLst>
              </p:cNvPr>
              <p:cNvSpPr>
                <a:spLocks noChangeAspect="1"/>
              </p:cNvSpPr>
              <p:nvPr/>
            </p:nvSpPr>
            <p:spPr>
              <a:xfrm>
                <a:off x="2325584" y="4493068"/>
                <a:ext cx="54000" cy="54000"/>
              </a:xfrm>
              <a:prstGeom prst="ellipse">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49" name="Group 48">
              <a:extLst>
                <a:ext uri="{FF2B5EF4-FFF2-40B4-BE49-F238E27FC236}">
                  <a16:creationId xmlns:a16="http://schemas.microsoft.com/office/drawing/2014/main" id="{22C28181-F4AA-4705-A397-3C0D6C583761}"/>
                </a:ext>
              </a:extLst>
            </p:cNvPr>
            <p:cNvGrpSpPr/>
            <p:nvPr/>
          </p:nvGrpSpPr>
          <p:grpSpPr>
            <a:xfrm>
              <a:off x="2247173" y="4970673"/>
              <a:ext cx="756000" cy="108000"/>
              <a:chOff x="2289178" y="4651405"/>
              <a:chExt cx="756000" cy="108000"/>
            </a:xfrm>
          </p:grpSpPr>
          <p:grpSp>
            <p:nvGrpSpPr>
              <p:cNvPr id="50" name="Group 49">
                <a:extLst>
                  <a:ext uri="{FF2B5EF4-FFF2-40B4-BE49-F238E27FC236}">
                    <a16:creationId xmlns:a16="http://schemas.microsoft.com/office/drawing/2014/main" id="{2DDFFA43-9493-4EEE-B5F5-ADF55D5BBA15}"/>
                  </a:ext>
                </a:extLst>
              </p:cNvPr>
              <p:cNvGrpSpPr/>
              <p:nvPr/>
            </p:nvGrpSpPr>
            <p:grpSpPr>
              <a:xfrm>
                <a:off x="2289178" y="4651405"/>
                <a:ext cx="756000" cy="108000"/>
                <a:chOff x="2371281" y="2325699"/>
                <a:chExt cx="597132" cy="108000"/>
              </a:xfrm>
            </p:grpSpPr>
            <p:cxnSp>
              <p:nvCxnSpPr>
                <p:cNvPr id="52" name="Straight Connector 51">
                  <a:extLst>
                    <a:ext uri="{FF2B5EF4-FFF2-40B4-BE49-F238E27FC236}">
                      <a16:creationId xmlns:a16="http://schemas.microsoft.com/office/drawing/2014/main" id="{6517184D-8832-4B5E-94C8-B9648700A255}"/>
                    </a:ext>
                  </a:extLst>
                </p:cNvPr>
                <p:cNvCxnSpPr/>
                <p:nvPr/>
              </p:nvCxnSpPr>
              <p:spPr>
                <a:xfrm>
                  <a:off x="2371281" y="2379699"/>
                  <a:ext cx="592723"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3A6010DA-5788-4AAA-A4E9-ECCCFCC4DF16}"/>
                    </a:ext>
                  </a:extLst>
                </p:cNvPr>
                <p:cNvCxnSpPr/>
                <p:nvPr/>
              </p:nvCxnSpPr>
              <p:spPr>
                <a:xfrm flipH="1">
                  <a:off x="2968413" y="2325699"/>
                  <a:ext cx="0" cy="10800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E6EA9B7F-1862-468E-817B-D575AE2436CF}"/>
                    </a:ext>
                  </a:extLst>
                </p:cNvPr>
                <p:cNvCxnSpPr/>
                <p:nvPr/>
              </p:nvCxnSpPr>
              <p:spPr>
                <a:xfrm flipH="1">
                  <a:off x="2371281" y="2325699"/>
                  <a:ext cx="0" cy="108000"/>
                </a:xfrm>
                <a:prstGeom prst="line">
                  <a:avLst/>
                </a:prstGeom>
                <a:ln w="19050"/>
              </p:spPr>
              <p:style>
                <a:lnRef idx="1">
                  <a:schemeClr val="accent1"/>
                </a:lnRef>
                <a:fillRef idx="0">
                  <a:schemeClr val="accent1"/>
                </a:fillRef>
                <a:effectRef idx="0">
                  <a:schemeClr val="accent1"/>
                </a:effectRef>
                <a:fontRef idx="minor">
                  <a:schemeClr val="tx1"/>
                </a:fontRef>
              </p:style>
            </p:cxnSp>
          </p:grpSp>
          <p:sp>
            <p:nvSpPr>
              <p:cNvPr id="51" name="Oval 50">
                <a:extLst>
                  <a:ext uri="{FF2B5EF4-FFF2-40B4-BE49-F238E27FC236}">
                    <a16:creationId xmlns:a16="http://schemas.microsoft.com/office/drawing/2014/main" id="{B7E49F3E-86E6-4183-9DAE-4FD550A2E484}"/>
                  </a:ext>
                </a:extLst>
              </p:cNvPr>
              <p:cNvSpPr>
                <a:spLocks noChangeAspect="1"/>
              </p:cNvSpPr>
              <p:nvPr/>
            </p:nvSpPr>
            <p:spPr>
              <a:xfrm>
                <a:off x="2630384" y="4670868"/>
                <a:ext cx="72000" cy="72000"/>
              </a:xfrm>
              <a:prstGeom prst="ellipse">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sp>
        <p:nvSpPr>
          <p:cNvPr id="115" name="TextBox 114">
            <a:extLst>
              <a:ext uri="{FF2B5EF4-FFF2-40B4-BE49-F238E27FC236}">
                <a16:creationId xmlns:a16="http://schemas.microsoft.com/office/drawing/2014/main" id="{FF3AD7E3-C40D-470A-AEAE-00F5B3D6A38C}"/>
              </a:ext>
            </a:extLst>
          </p:cNvPr>
          <p:cNvSpPr txBox="1"/>
          <p:nvPr/>
        </p:nvSpPr>
        <p:spPr>
          <a:xfrm>
            <a:off x="5613302" y="2196652"/>
            <a:ext cx="642309" cy="244084"/>
          </a:xfrm>
          <a:prstGeom prst="rect">
            <a:avLst/>
          </a:prstGeom>
          <a:noFill/>
        </p:spPr>
        <p:txBody>
          <a:bodyPr wrap="none" rtlCol="0">
            <a:spAutoFit/>
          </a:bodyPr>
          <a:lstStyle/>
          <a:p>
            <a:pPr algn="ctr"/>
            <a:r>
              <a:rPr lang="zh-CN" sz="1000" b="1" i="0" u="none" strike="noStrike" cap="none" baseline="0">
                <a:solidFill>
                  <a:srgbClr val="4D4D4D"/>
                </a:solidFill>
                <a:effectLst/>
                <a:uFillTx/>
                <a:ea typeface="SimSun"/>
              </a:rPr>
              <a:t>患者，n</a:t>
            </a:r>
          </a:p>
        </p:txBody>
      </p:sp>
      <p:sp>
        <p:nvSpPr>
          <p:cNvPr id="116" name="TextBox 115">
            <a:extLst>
              <a:ext uri="{FF2B5EF4-FFF2-40B4-BE49-F238E27FC236}">
                <a16:creationId xmlns:a16="http://schemas.microsoft.com/office/drawing/2014/main" id="{4ACFD729-2DF6-4F62-8B73-AE859B3B110A}"/>
              </a:ext>
            </a:extLst>
          </p:cNvPr>
          <p:cNvSpPr txBox="1"/>
          <p:nvPr/>
        </p:nvSpPr>
        <p:spPr>
          <a:xfrm>
            <a:off x="6524689" y="2042763"/>
            <a:ext cx="683625" cy="396636"/>
          </a:xfrm>
          <a:prstGeom prst="rect">
            <a:avLst/>
          </a:prstGeom>
          <a:noFill/>
        </p:spPr>
        <p:txBody>
          <a:bodyPr wrap="none" rtlCol="0">
            <a:spAutoFit/>
          </a:bodyPr>
          <a:lstStyle/>
          <a:p>
            <a:pPr algn="ctr"/>
            <a:r>
              <a:rPr lang="zh-CN" sz="1000" b="1" i="0" u="none" strike="noStrike" cap="none" baseline="0">
                <a:solidFill>
                  <a:srgbClr val="4D4D4D"/>
                </a:solidFill>
                <a:effectLst/>
                <a:uFillTx/>
                <a:ea typeface="SimSun"/>
              </a:rPr>
              <a:t>风险比</a:t>
            </a:r>
            <a:r>
              <a:rPr sz="1000"/>
              <a:t/>
            </a:r>
            <a:br>
              <a:rPr sz="1000"/>
            </a:br>
            <a:r>
              <a:rPr lang="zh-CN" sz="1000" b="1" i="0" u="none" strike="noStrike" cap="none" baseline="0">
                <a:solidFill>
                  <a:srgbClr val="4D4D4D"/>
                </a:solidFill>
                <a:effectLst/>
                <a:uFillTx/>
                <a:ea typeface="SimSun"/>
              </a:rPr>
              <a:t>(95% CI)</a:t>
            </a:r>
          </a:p>
        </p:txBody>
      </p:sp>
      <p:sp>
        <p:nvSpPr>
          <p:cNvPr id="117" name="TextBox 116">
            <a:extLst>
              <a:ext uri="{FF2B5EF4-FFF2-40B4-BE49-F238E27FC236}">
                <a16:creationId xmlns:a16="http://schemas.microsoft.com/office/drawing/2014/main" id="{A2EB43A1-03D3-462C-9574-8F17DB33E531}"/>
              </a:ext>
            </a:extLst>
          </p:cNvPr>
          <p:cNvSpPr txBox="1"/>
          <p:nvPr/>
        </p:nvSpPr>
        <p:spPr>
          <a:xfrm>
            <a:off x="4618985" y="2196652"/>
            <a:ext cx="437317" cy="244084"/>
          </a:xfrm>
          <a:prstGeom prst="rect">
            <a:avLst/>
          </a:prstGeom>
          <a:noFill/>
        </p:spPr>
        <p:txBody>
          <a:bodyPr wrap="none" rtlCol="0">
            <a:spAutoFit/>
          </a:bodyPr>
          <a:lstStyle/>
          <a:p>
            <a:r>
              <a:rPr lang="zh-CN" sz="1000" b="1" i="0" u="none" strike="noStrike" cap="none" baseline="0">
                <a:solidFill>
                  <a:srgbClr val="4D4D4D"/>
                </a:solidFill>
                <a:effectLst/>
                <a:uFillTx/>
                <a:ea typeface="SimSun"/>
              </a:rPr>
              <a:t>亚组</a:t>
            </a:r>
          </a:p>
        </p:txBody>
      </p:sp>
      <p:sp>
        <p:nvSpPr>
          <p:cNvPr id="118" name="Rectangle 117">
            <a:extLst>
              <a:ext uri="{FF2B5EF4-FFF2-40B4-BE49-F238E27FC236}">
                <a16:creationId xmlns:a16="http://schemas.microsoft.com/office/drawing/2014/main" id="{80CFAD94-A9E2-4731-B808-16D2EEDEA694}"/>
              </a:ext>
            </a:extLst>
          </p:cNvPr>
          <p:cNvSpPr/>
          <p:nvPr/>
        </p:nvSpPr>
        <p:spPr>
          <a:xfrm>
            <a:off x="4705199" y="2439483"/>
            <a:ext cx="4284000" cy="184044"/>
          </a:xfrm>
          <a:prstGeom prst="rect">
            <a:avLst/>
          </a:prstGeom>
          <a:solidFill>
            <a:schemeClr val="bg2">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9" name="TextBox 118">
            <a:extLst>
              <a:ext uri="{FF2B5EF4-FFF2-40B4-BE49-F238E27FC236}">
                <a16:creationId xmlns:a16="http://schemas.microsoft.com/office/drawing/2014/main" id="{890DFD7F-846C-4850-B729-E0E827628D27}"/>
              </a:ext>
            </a:extLst>
          </p:cNvPr>
          <p:cNvSpPr txBox="1"/>
          <p:nvPr/>
        </p:nvSpPr>
        <p:spPr>
          <a:xfrm>
            <a:off x="4618985" y="2408395"/>
            <a:ext cx="691571" cy="244084"/>
          </a:xfrm>
          <a:prstGeom prst="rect">
            <a:avLst/>
          </a:prstGeom>
          <a:noFill/>
        </p:spPr>
        <p:txBody>
          <a:bodyPr wrap="none" rtlCol="0">
            <a:spAutoFit/>
          </a:bodyPr>
          <a:lstStyle/>
          <a:p>
            <a:r>
              <a:rPr lang="zh-CN" sz="1000" b="1" i="0" u="none" strike="noStrike" cap="none" baseline="0">
                <a:solidFill>
                  <a:srgbClr val="4D4D4D"/>
                </a:solidFill>
                <a:effectLst/>
                <a:uFillTx/>
                <a:ea typeface="SimSun"/>
              </a:rPr>
              <a:t>所有患者</a:t>
            </a:r>
          </a:p>
        </p:txBody>
      </p:sp>
      <p:sp>
        <p:nvSpPr>
          <p:cNvPr id="120" name="TextBox 119">
            <a:extLst>
              <a:ext uri="{FF2B5EF4-FFF2-40B4-BE49-F238E27FC236}">
                <a16:creationId xmlns:a16="http://schemas.microsoft.com/office/drawing/2014/main" id="{A12C3219-2AE8-4CD2-967A-DE3953CD15C1}"/>
              </a:ext>
            </a:extLst>
          </p:cNvPr>
          <p:cNvSpPr txBox="1"/>
          <p:nvPr/>
        </p:nvSpPr>
        <p:spPr>
          <a:xfrm>
            <a:off x="4618985" y="2593115"/>
            <a:ext cx="1006210" cy="244084"/>
          </a:xfrm>
          <a:prstGeom prst="rect">
            <a:avLst/>
          </a:prstGeom>
          <a:noFill/>
        </p:spPr>
        <p:txBody>
          <a:bodyPr wrap="none" rtlCol="0">
            <a:spAutoFit/>
          </a:bodyPr>
          <a:lstStyle/>
          <a:p>
            <a:r>
              <a:rPr lang="zh-CN" sz="1000" b="1" i="0" u="none" strike="noStrike" cap="none" baseline="0">
                <a:solidFill>
                  <a:srgbClr val="4D4D4D"/>
                </a:solidFill>
                <a:effectLst/>
                <a:uFillTx/>
                <a:ea typeface="SimSun"/>
              </a:rPr>
              <a:t>Karnofsky PS</a:t>
            </a:r>
          </a:p>
        </p:txBody>
      </p:sp>
      <p:sp>
        <p:nvSpPr>
          <p:cNvPr id="121" name="TextBox 120">
            <a:extLst>
              <a:ext uri="{FF2B5EF4-FFF2-40B4-BE49-F238E27FC236}">
                <a16:creationId xmlns:a16="http://schemas.microsoft.com/office/drawing/2014/main" id="{49EF2E63-FCBF-4F34-B726-E298F4334760}"/>
              </a:ext>
            </a:extLst>
          </p:cNvPr>
          <p:cNvSpPr txBox="1"/>
          <p:nvPr/>
        </p:nvSpPr>
        <p:spPr>
          <a:xfrm>
            <a:off x="4618985" y="3130120"/>
            <a:ext cx="564444" cy="244084"/>
          </a:xfrm>
          <a:prstGeom prst="rect">
            <a:avLst/>
          </a:prstGeom>
          <a:noFill/>
        </p:spPr>
        <p:txBody>
          <a:bodyPr wrap="none" rtlCol="0">
            <a:spAutoFit/>
          </a:bodyPr>
          <a:lstStyle/>
          <a:p>
            <a:r>
              <a:rPr lang="zh-CN" sz="1000" b="1" i="0" u="none" strike="noStrike" cap="none" baseline="0">
                <a:solidFill>
                  <a:srgbClr val="4D4D4D"/>
                </a:solidFill>
                <a:effectLst/>
                <a:uFillTx/>
                <a:ea typeface="SimSun"/>
              </a:rPr>
              <a:t>肝转移</a:t>
            </a:r>
          </a:p>
        </p:txBody>
      </p:sp>
      <p:sp>
        <p:nvSpPr>
          <p:cNvPr id="122" name="TextBox 121">
            <a:extLst>
              <a:ext uri="{FF2B5EF4-FFF2-40B4-BE49-F238E27FC236}">
                <a16:creationId xmlns:a16="http://schemas.microsoft.com/office/drawing/2014/main" id="{4A8AA0E2-14BF-48C1-8E0B-2F75FF87C672}"/>
              </a:ext>
            </a:extLst>
          </p:cNvPr>
          <p:cNvSpPr txBox="1"/>
          <p:nvPr/>
        </p:nvSpPr>
        <p:spPr>
          <a:xfrm>
            <a:off x="4618984" y="3658389"/>
            <a:ext cx="1616420" cy="244084"/>
          </a:xfrm>
          <a:prstGeom prst="rect">
            <a:avLst/>
          </a:prstGeom>
          <a:noFill/>
        </p:spPr>
        <p:txBody>
          <a:bodyPr wrap="none" rtlCol="0">
            <a:spAutoFit/>
          </a:bodyPr>
          <a:lstStyle/>
          <a:p>
            <a:r>
              <a:rPr lang="zh-CN" sz="1000" b="1" i="0" u="none" strike="noStrike" cap="none" baseline="0">
                <a:solidFill>
                  <a:srgbClr val="4D4D4D"/>
                </a:solidFill>
                <a:effectLst/>
                <a:uFillTx/>
                <a:ea typeface="SimSun"/>
              </a:rPr>
              <a:t>中性粒细胞/淋巴细胞比值</a:t>
            </a:r>
          </a:p>
        </p:txBody>
      </p:sp>
      <p:sp>
        <p:nvSpPr>
          <p:cNvPr id="123" name="TextBox 122">
            <a:extLst>
              <a:ext uri="{FF2B5EF4-FFF2-40B4-BE49-F238E27FC236}">
                <a16:creationId xmlns:a16="http://schemas.microsoft.com/office/drawing/2014/main" id="{AE3C6E22-5FE2-4207-B96C-8C47EF09A134}"/>
              </a:ext>
            </a:extLst>
          </p:cNvPr>
          <p:cNvSpPr txBox="1"/>
          <p:nvPr/>
        </p:nvSpPr>
        <p:spPr>
          <a:xfrm>
            <a:off x="4618985" y="4448640"/>
            <a:ext cx="740833" cy="244084"/>
          </a:xfrm>
          <a:prstGeom prst="rect">
            <a:avLst/>
          </a:prstGeom>
          <a:noFill/>
        </p:spPr>
        <p:txBody>
          <a:bodyPr wrap="none" rtlCol="0">
            <a:spAutoFit/>
          </a:bodyPr>
          <a:lstStyle/>
          <a:p>
            <a:r>
              <a:rPr lang="zh-CN" sz="1000" b="1" i="0" u="none" strike="noStrike" cap="none" baseline="0">
                <a:solidFill>
                  <a:srgbClr val="4D4D4D"/>
                </a:solidFill>
                <a:effectLst/>
                <a:uFillTx/>
                <a:ea typeface="SimSun"/>
              </a:rPr>
              <a:t>CRP 亚组</a:t>
            </a:r>
          </a:p>
        </p:txBody>
      </p:sp>
      <p:sp>
        <p:nvSpPr>
          <p:cNvPr id="124" name="TextBox 123">
            <a:extLst>
              <a:ext uri="{FF2B5EF4-FFF2-40B4-BE49-F238E27FC236}">
                <a16:creationId xmlns:a16="http://schemas.microsoft.com/office/drawing/2014/main" id="{8CCD6879-1E72-4508-A5F0-9B99B2E57E09}"/>
              </a:ext>
            </a:extLst>
          </p:cNvPr>
          <p:cNvSpPr txBox="1"/>
          <p:nvPr/>
        </p:nvSpPr>
        <p:spPr>
          <a:xfrm>
            <a:off x="4773058" y="2685099"/>
            <a:ext cx="602582" cy="549189"/>
          </a:xfrm>
          <a:prstGeom prst="rect">
            <a:avLst/>
          </a:prstGeom>
          <a:noFill/>
        </p:spPr>
        <p:txBody>
          <a:bodyPr wrap="none" rtlCol="0">
            <a:spAutoFit/>
          </a:bodyPr>
          <a:lstStyle/>
          <a:p>
            <a:pPr>
              <a:lnSpc>
                <a:spcPct val="150000"/>
              </a:lnSpc>
            </a:pPr>
            <a:r>
              <a:rPr lang="zh-CN" sz="1000" b="0" i="0" u="none" strike="noStrike" cap="none" baseline="0">
                <a:solidFill>
                  <a:srgbClr val="4D4D4D"/>
                </a:solidFill>
                <a:effectLst/>
                <a:uFillTx/>
                <a:ea typeface="SimSun"/>
              </a:rPr>
              <a:t>70–80</a:t>
            </a:r>
          </a:p>
          <a:p>
            <a:pPr>
              <a:lnSpc>
                <a:spcPct val="150000"/>
              </a:lnSpc>
            </a:pPr>
            <a:r>
              <a:rPr lang="zh-CN" sz="1000" b="0" i="0" u="none" strike="noStrike" cap="none" baseline="0">
                <a:solidFill>
                  <a:srgbClr val="4D4D4D"/>
                </a:solidFill>
                <a:effectLst/>
                <a:uFillTx/>
                <a:ea typeface="SimSun"/>
              </a:rPr>
              <a:t>90–100</a:t>
            </a:r>
          </a:p>
        </p:txBody>
      </p:sp>
      <p:sp>
        <p:nvSpPr>
          <p:cNvPr id="125" name="TextBox 124">
            <a:extLst>
              <a:ext uri="{FF2B5EF4-FFF2-40B4-BE49-F238E27FC236}">
                <a16:creationId xmlns:a16="http://schemas.microsoft.com/office/drawing/2014/main" id="{02FAFE8F-0759-4CA5-8D90-A27FBD807A6C}"/>
              </a:ext>
            </a:extLst>
          </p:cNvPr>
          <p:cNvSpPr txBox="1"/>
          <p:nvPr/>
        </p:nvSpPr>
        <p:spPr>
          <a:xfrm>
            <a:off x="4773058" y="3229881"/>
            <a:ext cx="310190" cy="549189"/>
          </a:xfrm>
          <a:prstGeom prst="rect">
            <a:avLst/>
          </a:prstGeom>
          <a:noFill/>
        </p:spPr>
        <p:txBody>
          <a:bodyPr wrap="none" rtlCol="0">
            <a:spAutoFit/>
          </a:bodyPr>
          <a:lstStyle/>
          <a:p>
            <a:pPr>
              <a:lnSpc>
                <a:spcPct val="150000"/>
              </a:lnSpc>
            </a:pPr>
            <a:r>
              <a:rPr lang="zh-CN" sz="1000" b="0" i="0" u="none" strike="noStrike" cap="none" baseline="0">
                <a:solidFill>
                  <a:srgbClr val="4D4D4D"/>
                </a:solidFill>
                <a:effectLst/>
                <a:uFillTx/>
                <a:ea typeface="SimSun"/>
              </a:rPr>
              <a:t>有</a:t>
            </a:r>
          </a:p>
          <a:p>
            <a:pPr>
              <a:lnSpc>
                <a:spcPct val="150000"/>
              </a:lnSpc>
            </a:pPr>
            <a:r>
              <a:rPr lang="zh-CN" sz="1000" b="0" i="0" u="none" strike="noStrike" cap="none" baseline="0">
                <a:solidFill>
                  <a:srgbClr val="4D4D4D"/>
                </a:solidFill>
                <a:effectLst/>
                <a:uFillTx/>
                <a:ea typeface="SimSun"/>
              </a:rPr>
              <a:t>无</a:t>
            </a:r>
          </a:p>
        </p:txBody>
      </p:sp>
      <p:sp>
        <p:nvSpPr>
          <p:cNvPr id="126" name="TextBox 125">
            <a:extLst>
              <a:ext uri="{FF2B5EF4-FFF2-40B4-BE49-F238E27FC236}">
                <a16:creationId xmlns:a16="http://schemas.microsoft.com/office/drawing/2014/main" id="{D82A59DA-1262-44F5-B4C2-41416E5BEC9E}"/>
              </a:ext>
            </a:extLst>
          </p:cNvPr>
          <p:cNvSpPr txBox="1"/>
          <p:nvPr/>
        </p:nvSpPr>
        <p:spPr>
          <a:xfrm>
            <a:off x="4773058" y="3839083"/>
            <a:ext cx="327670" cy="549189"/>
          </a:xfrm>
          <a:prstGeom prst="rect">
            <a:avLst/>
          </a:prstGeom>
          <a:noFill/>
        </p:spPr>
        <p:txBody>
          <a:bodyPr wrap="none" rtlCol="0">
            <a:spAutoFit/>
          </a:bodyPr>
          <a:lstStyle/>
          <a:p>
            <a:pPr>
              <a:lnSpc>
                <a:spcPct val="150000"/>
              </a:lnSpc>
            </a:pPr>
            <a:r>
              <a:rPr lang="zh-CN" sz="1000" b="0" i="0" u="none" strike="noStrike" cap="none" baseline="0">
                <a:solidFill>
                  <a:srgbClr val="4D4D4D"/>
                </a:solidFill>
                <a:effectLst/>
                <a:uFillTx/>
                <a:ea typeface="SimSun"/>
              </a:rPr>
              <a:t>≤4</a:t>
            </a:r>
          </a:p>
          <a:p>
            <a:pPr>
              <a:lnSpc>
                <a:spcPct val="150000"/>
              </a:lnSpc>
            </a:pPr>
            <a:r>
              <a:rPr lang="zh-CN" sz="1000" b="0" i="0" u="none" strike="noStrike" cap="none" baseline="0">
                <a:solidFill>
                  <a:srgbClr val="4D4D4D"/>
                </a:solidFill>
                <a:effectLst/>
                <a:uFillTx/>
                <a:ea typeface="SimSun"/>
              </a:rPr>
              <a:t>&gt;4</a:t>
            </a:r>
          </a:p>
        </p:txBody>
      </p:sp>
      <p:sp>
        <p:nvSpPr>
          <p:cNvPr id="127" name="TextBox 126">
            <a:extLst>
              <a:ext uri="{FF2B5EF4-FFF2-40B4-BE49-F238E27FC236}">
                <a16:creationId xmlns:a16="http://schemas.microsoft.com/office/drawing/2014/main" id="{D8731C09-A36C-4F06-B777-94E51C5E7518}"/>
              </a:ext>
            </a:extLst>
          </p:cNvPr>
          <p:cNvSpPr txBox="1"/>
          <p:nvPr/>
        </p:nvSpPr>
        <p:spPr>
          <a:xfrm>
            <a:off x="4773058" y="4614504"/>
            <a:ext cx="815520" cy="549189"/>
          </a:xfrm>
          <a:prstGeom prst="rect">
            <a:avLst/>
          </a:prstGeom>
          <a:noFill/>
        </p:spPr>
        <p:txBody>
          <a:bodyPr wrap="none" rtlCol="0">
            <a:spAutoFit/>
          </a:bodyPr>
          <a:lstStyle/>
          <a:p>
            <a:pPr>
              <a:lnSpc>
                <a:spcPct val="150000"/>
              </a:lnSpc>
            </a:pPr>
            <a:r>
              <a:rPr lang="zh-CN" sz="1000" b="0" i="0" u="none" strike="noStrike" cap="none" baseline="0">
                <a:solidFill>
                  <a:srgbClr val="4D4D4D"/>
                </a:solidFill>
                <a:effectLst/>
                <a:uFillTx/>
                <a:ea typeface="SimSun"/>
              </a:rPr>
              <a:t>≤中位 CRP</a:t>
            </a:r>
          </a:p>
          <a:p>
            <a:pPr>
              <a:lnSpc>
                <a:spcPct val="150000"/>
              </a:lnSpc>
            </a:pPr>
            <a:r>
              <a:rPr lang="zh-CN" sz="1000" b="0" i="0" u="none" strike="noStrike" cap="none" baseline="0">
                <a:solidFill>
                  <a:srgbClr val="4D4D4D"/>
                </a:solidFill>
                <a:effectLst/>
                <a:uFillTx/>
                <a:ea typeface="SimSun"/>
              </a:rPr>
              <a:t>&gt;中位 CRP</a:t>
            </a:r>
          </a:p>
        </p:txBody>
      </p:sp>
      <p:sp>
        <p:nvSpPr>
          <p:cNvPr id="128" name="TextBox 127">
            <a:extLst>
              <a:ext uri="{FF2B5EF4-FFF2-40B4-BE49-F238E27FC236}">
                <a16:creationId xmlns:a16="http://schemas.microsoft.com/office/drawing/2014/main" id="{BC072A6C-FD8E-4BFC-80B3-D1B94C9BD357}"/>
              </a:ext>
            </a:extLst>
          </p:cNvPr>
          <p:cNvSpPr txBox="1"/>
          <p:nvPr/>
        </p:nvSpPr>
        <p:spPr>
          <a:xfrm>
            <a:off x="5694320" y="2408395"/>
            <a:ext cx="392822" cy="244084"/>
          </a:xfrm>
          <a:prstGeom prst="rect">
            <a:avLst/>
          </a:prstGeom>
          <a:noFill/>
        </p:spPr>
        <p:txBody>
          <a:bodyPr wrap="none" rtlCol="0">
            <a:spAutoFit/>
          </a:bodyPr>
          <a:lstStyle/>
          <a:p>
            <a:r>
              <a:rPr lang="zh-CN" sz="1000" b="0" i="0" u="none" strike="noStrike" cap="none" baseline="0">
                <a:solidFill>
                  <a:srgbClr val="4D4D4D"/>
                </a:solidFill>
                <a:effectLst/>
                <a:uFillTx/>
                <a:ea typeface="SimSun"/>
              </a:rPr>
              <a:t>424</a:t>
            </a:r>
          </a:p>
        </p:txBody>
      </p:sp>
      <p:sp>
        <p:nvSpPr>
          <p:cNvPr id="129" name="TextBox 128">
            <a:extLst>
              <a:ext uri="{FF2B5EF4-FFF2-40B4-BE49-F238E27FC236}">
                <a16:creationId xmlns:a16="http://schemas.microsoft.com/office/drawing/2014/main" id="{A5C62773-F3ED-4AA2-B30A-34C28E720CA9}"/>
              </a:ext>
            </a:extLst>
          </p:cNvPr>
          <p:cNvSpPr txBox="1"/>
          <p:nvPr/>
        </p:nvSpPr>
        <p:spPr>
          <a:xfrm>
            <a:off x="5697759" y="2685099"/>
            <a:ext cx="392822" cy="549189"/>
          </a:xfrm>
          <a:prstGeom prst="rect">
            <a:avLst/>
          </a:prstGeom>
          <a:noFill/>
        </p:spPr>
        <p:txBody>
          <a:bodyPr wrap="none" rtlCol="0">
            <a:spAutoFit/>
          </a:bodyPr>
          <a:lstStyle>
            <a:defPPr>
              <a:defRPr lang="en-US"/>
            </a:defPPr>
            <a:lvl1pPr>
              <a:lnSpc>
                <a:spcPct val="150000"/>
              </a:lnSpc>
              <a:defRPr sz="1000">
                <a:solidFill>
                  <a:srgbClr val="4D4D4D"/>
                </a:solidFill>
              </a:defRPr>
            </a:lvl1pPr>
          </a:lstStyle>
          <a:p>
            <a:pPr algn="r"/>
            <a:r>
              <a:rPr lang="zh-CN" sz="1000" b="0" i="0" u="none" strike="noStrike" cap="none" baseline="0">
                <a:solidFill>
                  <a:srgbClr val="4D4D4D"/>
                </a:solidFill>
                <a:effectLst/>
                <a:uFillTx/>
                <a:ea typeface="SimSun"/>
              </a:rPr>
              <a:t>130</a:t>
            </a:r>
          </a:p>
          <a:p>
            <a:pPr algn="r"/>
            <a:r>
              <a:rPr lang="zh-CN" sz="1000" b="0" i="0" u="none" strike="noStrike" cap="none" baseline="0">
                <a:solidFill>
                  <a:srgbClr val="4D4D4D"/>
                </a:solidFill>
                <a:effectLst/>
                <a:uFillTx/>
                <a:ea typeface="SimSun"/>
              </a:rPr>
              <a:t>294</a:t>
            </a:r>
          </a:p>
        </p:txBody>
      </p:sp>
      <p:sp>
        <p:nvSpPr>
          <p:cNvPr id="130" name="TextBox 129">
            <a:extLst>
              <a:ext uri="{FF2B5EF4-FFF2-40B4-BE49-F238E27FC236}">
                <a16:creationId xmlns:a16="http://schemas.microsoft.com/office/drawing/2014/main" id="{94B4CC14-A4D4-4E02-8B74-B7276168B7A0}"/>
              </a:ext>
            </a:extLst>
          </p:cNvPr>
          <p:cNvSpPr txBox="1"/>
          <p:nvPr/>
        </p:nvSpPr>
        <p:spPr>
          <a:xfrm>
            <a:off x="5697793" y="3229881"/>
            <a:ext cx="392822" cy="549189"/>
          </a:xfrm>
          <a:prstGeom prst="rect">
            <a:avLst/>
          </a:prstGeom>
          <a:noFill/>
        </p:spPr>
        <p:txBody>
          <a:bodyPr wrap="none" rtlCol="0">
            <a:spAutoFit/>
          </a:bodyPr>
          <a:lstStyle>
            <a:defPPr>
              <a:defRPr lang="en-US"/>
            </a:defPPr>
            <a:lvl1pPr>
              <a:lnSpc>
                <a:spcPct val="150000"/>
              </a:lnSpc>
              <a:defRPr sz="1000">
                <a:solidFill>
                  <a:srgbClr val="4D4D4D"/>
                </a:solidFill>
              </a:defRPr>
            </a:lvl1pPr>
          </a:lstStyle>
          <a:p>
            <a:pPr algn="r"/>
            <a:r>
              <a:rPr lang="zh-CN" sz="1000" b="0" i="0" u="none" strike="noStrike" cap="none" baseline="0">
                <a:solidFill>
                  <a:srgbClr val="4D4D4D"/>
                </a:solidFill>
                <a:effectLst/>
                <a:uFillTx/>
                <a:ea typeface="SimSun"/>
              </a:rPr>
              <a:t>341</a:t>
            </a:r>
          </a:p>
          <a:p>
            <a:pPr algn="r"/>
            <a:r>
              <a:rPr lang="zh-CN" sz="1000" b="0" i="0" u="none" strike="noStrike" cap="none" baseline="0">
                <a:solidFill>
                  <a:srgbClr val="4D4D4D"/>
                </a:solidFill>
                <a:effectLst/>
                <a:uFillTx/>
                <a:ea typeface="SimSun"/>
              </a:rPr>
              <a:t>83</a:t>
            </a:r>
          </a:p>
        </p:txBody>
      </p:sp>
      <p:sp>
        <p:nvSpPr>
          <p:cNvPr id="131" name="TextBox 130">
            <a:extLst>
              <a:ext uri="{FF2B5EF4-FFF2-40B4-BE49-F238E27FC236}">
                <a16:creationId xmlns:a16="http://schemas.microsoft.com/office/drawing/2014/main" id="{05EFE4DA-B534-40AE-B46A-EF0E4DCC41B8}"/>
              </a:ext>
            </a:extLst>
          </p:cNvPr>
          <p:cNvSpPr txBox="1"/>
          <p:nvPr/>
        </p:nvSpPr>
        <p:spPr>
          <a:xfrm>
            <a:off x="5697793" y="3839083"/>
            <a:ext cx="392822" cy="549189"/>
          </a:xfrm>
          <a:prstGeom prst="rect">
            <a:avLst/>
          </a:prstGeom>
          <a:noFill/>
        </p:spPr>
        <p:txBody>
          <a:bodyPr wrap="none" rtlCol="0">
            <a:spAutoFit/>
          </a:bodyPr>
          <a:lstStyle>
            <a:defPPr>
              <a:defRPr lang="en-US"/>
            </a:defPPr>
            <a:lvl1pPr>
              <a:lnSpc>
                <a:spcPct val="150000"/>
              </a:lnSpc>
              <a:defRPr sz="1000">
                <a:solidFill>
                  <a:srgbClr val="4D4D4D"/>
                </a:solidFill>
              </a:defRPr>
            </a:lvl1pPr>
          </a:lstStyle>
          <a:p>
            <a:pPr algn="r"/>
            <a:r>
              <a:rPr lang="zh-CN" sz="1000" b="0" i="0" u="none" strike="noStrike" cap="none" baseline="0">
                <a:solidFill>
                  <a:srgbClr val="4D4D4D"/>
                </a:solidFill>
                <a:effectLst/>
                <a:uFillTx/>
                <a:ea typeface="SimSun"/>
              </a:rPr>
              <a:t>234</a:t>
            </a:r>
          </a:p>
          <a:p>
            <a:pPr algn="r"/>
            <a:r>
              <a:rPr lang="zh-CN" sz="1000" b="0" i="0" u="none" strike="noStrike" cap="none" baseline="0">
                <a:solidFill>
                  <a:srgbClr val="4D4D4D"/>
                </a:solidFill>
                <a:effectLst/>
                <a:uFillTx/>
                <a:ea typeface="SimSun"/>
              </a:rPr>
              <a:t>188</a:t>
            </a:r>
          </a:p>
        </p:txBody>
      </p:sp>
      <p:sp>
        <p:nvSpPr>
          <p:cNvPr id="132" name="TextBox 131">
            <a:extLst>
              <a:ext uri="{FF2B5EF4-FFF2-40B4-BE49-F238E27FC236}">
                <a16:creationId xmlns:a16="http://schemas.microsoft.com/office/drawing/2014/main" id="{07BE7451-DDCB-4907-A135-AE5366584A26}"/>
              </a:ext>
            </a:extLst>
          </p:cNvPr>
          <p:cNvSpPr txBox="1"/>
          <p:nvPr/>
        </p:nvSpPr>
        <p:spPr>
          <a:xfrm>
            <a:off x="5697793" y="4614504"/>
            <a:ext cx="392822" cy="549189"/>
          </a:xfrm>
          <a:prstGeom prst="rect">
            <a:avLst/>
          </a:prstGeom>
          <a:noFill/>
        </p:spPr>
        <p:txBody>
          <a:bodyPr wrap="none" rtlCol="0">
            <a:spAutoFit/>
          </a:bodyPr>
          <a:lstStyle>
            <a:defPPr>
              <a:defRPr lang="en-US"/>
            </a:defPPr>
            <a:lvl1pPr>
              <a:lnSpc>
                <a:spcPct val="150000"/>
              </a:lnSpc>
              <a:defRPr sz="1000">
                <a:solidFill>
                  <a:srgbClr val="4D4D4D"/>
                </a:solidFill>
              </a:defRPr>
            </a:lvl1pPr>
          </a:lstStyle>
          <a:p>
            <a:pPr algn="r"/>
            <a:r>
              <a:rPr lang="zh-CN" sz="1000" b="0" i="0" u="none" strike="noStrike" cap="none" baseline="0">
                <a:solidFill>
                  <a:srgbClr val="4D4D4D"/>
                </a:solidFill>
                <a:effectLst/>
                <a:uFillTx/>
                <a:ea typeface="SimSun"/>
              </a:rPr>
              <a:t>214</a:t>
            </a:r>
          </a:p>
          <a:p>
            <a:pPr algn="r"/>
            <a:r>
              <a:rPr lang="zh-CN" sz="1000" b="0" i="0" u="none" strike="noStrike" cap="none" baseline="0">
                <a:solidFill>
                  <a:srgbClr val="4D4D4D"/>
                </a:solidFill>
                <a:effectLst/>
                <a:uFillTx/>
                <a:ea typeface="SimSun"/>
              </a:rPr>
              <a:t>206</a:t>
            </a:r>
          </a:p>
        </p:txBody>
      </p:sp>
      <p:grpSp>
        <p:nvGrpSpPr>
          <p:cNvPr id="133" name="Group 132">
            <a:extLst>
              <a:ext uri="{FF2B5EF4-FFF2-40B4-BE49-F238E27FC236}">
                <a16:creationId xmlns:a16="http://schemas.microsoft.com/office/drawing/2014/main" id="{33FA06A8-DD52-4D61-A74B-0633E96B9D9A}"/>
              </a:ext>
            </a:extLst>
          </p:cNvPr>
          <p:cNvGrpSpPr/>
          <p:nvPr/>
        </p:nvGrpSpPr>
        <p:grpSpPr>
          <a:xfrm>
            <a:off x="5802194" y="2421034"/>
            <a:ext cx="2122136" cy="3176958"/>
            <a:chOff x="1599619" y="2266655"/>
            <a:chExt cx="2122136" cy="3101706"/>
          </a:xfrm>
        </p:grpSpPr>
        <p:cxnSp>
          <p:nvCxnSpPr>
            <p:cNvPr id="134" name="Straight Connector 133">
              <a:extLst>
                <a:ext uri="{FF2B5EF4-FFF2-40B4-BE49-F238E27FC236}">
                  <a16:creationId xmlns:a16="http://schemas.microsoft.com/office/drawing/2014/main" id="{984C2874-E6DC-4FE5-B421-66014DD90571}"/>
                </a:ext>
              </a:extLst>
            </p:cNvPr>
            <p:cNvCxnSpPr/>
            <p:nvPr/>
          </p:nvCxnSpPr>
          <p:spPr>
            <a:xfrm flipH="1">
              <a:off x="2634343" y="2266655"/>
              <a:ext cx="0" cy="2669421"/>
            </a:xfrm>
            <a:prstGeom prst="line">
              <a:avLst/>
            </a:prstGeom>
            <a:ln w="22225">
              <a:solidFill>
                <a:srgbClr val="4D4D4D"/>
              </a:solidFill>
            </a:ln>
          </p:spPr>
          <p:style>
            <a:lnRef idx="1">
              <a:schemeClr val="accent1"/>
            </a:lnRef>
            <a:fillRef idx="0">
              <a:schemeClr val="accent1"/>
            </a:fillRef>
            <a:effectRef idx="0">
              <a:schemeClr val="accent1"/>
            </a:effectRef>
            <a:fontRef idx="minor">
              <a:schemeClr val="tx1"/>
            </a:fontRef>
          </p:style>
        </p:cxnSp>
        <p:grpSp>
          <p:nvGrpSpPr>
            <p:cNvPr id="135" name="Group 134">
              <a:extLst>
                <a:ext uri="{FF2B5EF4-FFF2-40B4-BE49-F238E27FC236}">
                  <a16:creationId xmlns:a16="http://schemas.microsoft.com/office/drawing/2014/main" id="{F1CFEBFC-1A69-42F7-AA5C-48F4FBB77178}"/>
                </a:ext>
              </a:extLst>
            </p:cNvPr>
            <p:cNvGrpSpPr/>
            <p:nvPr/>
          </p:nvGrpSpPr>
          <p:grpSpPr>
            <a:xfrm>
              <a:off x="1779785" y="4936076"/>
              <a:ext cx="1595730" cy="72000"/>
              <a:chOff x="1779785" y="4936076"/>
              <a:chExt cx="1595730" cy="72000"/>
            </a:xfrm>
          </p:grpSpPr>
          <p:cxnSp>
            <p:nvCxnSpPr>
              <p:cNvPr id="144" name="Straight Connector 143">
                <a:extLst>
                  <a:ext uri="{FF2B5EF4-FFF2-40B4-BE49-F238E27FC236}">
                    <a16:creationId xmlns:a16="http://schemas.microsoft.com/office/drawing/2014/main" id="{AA20E402-2782-468B-8F80-7FFB23B66DC9}"/>
                  </a:ext>
                </a:extLst>
              </p:cNvPr>
              <p:cNvCxnSpPr/>
              <p:nvPr/>
            </p:nvCxnSpPr>
            <p:spPr>
              <a:xfrm>
                <a:off x="1779785" y="4936076"/>
                <a:ext cx="1595730" cy="0"/>
              </a:xfrm>
              <a:prstGeom prst="line">
                <a:avLst/>
              </a:prstGeom>
              <a:ln w="22225">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145" name="Straight Connector 144">
                <a:extLst>
                  <a:ext uri="{FF2B5EF4-FFF2-40B4-BE49-F238E27FC236}">
                    <a16:creationId xmlns:a16="http://schemas.microsoft.com/office/drawing/2014/main" id="{64470989-CC6C-421B-8A64-F56F3F76463F}"/>
                  </a:ext>
                </a:extLst>
              </p:cNvPr>
              <p:cNvCxnSpPr/>
              <p:nvPr/>
            </p:nvCxnSpPr>
            <p:spPr>
              <a:xfrm flipH="1">
                <a:off x="1929245" y="4936076"/>
                <a:ext cx="0" cy="72000"/>
              </a:xfrm>
              <a:prstGeom prst="line">
                <a:avLst/>
              </a:prstGeom>
              <a:ln w="22225">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146" name="Straight Connector 145">
                <a:extLst>
                  <a:ext uri="{FF2B5EF4-FFF2-40B4-BE49-F238E27FC236}">
                    <a16:creationId xmlns:a16="http://schemas.microsoft.com/office/drawing/2014/main" id="{8A568849-1C94-4F7E-9240-2246C6FE27CA}"/>
                  </a:ext>
                </a:extLst>
              </p:cNvPr>
              <p:cNvCxnSpPr/>
              <p:nvPr/>
            </p:nvCxnSpPr>
            <p:spPr>
              <a:xfrm flipH="1">
                <a:off x="2334491" y="4936076"/>
                <a:ext cx="0" cy="72000"/>
              </a:xfrm>
              <a:prstGeom prst="line">
                <a:avLst/>
              </a:prstGeom>
              <a:ln w="22225">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147" name="Straight Connector 146">
                <a:extLst>
                  <a:ext uri="{FF2B5EF4-FFF2-40B4-BE49-F238E27FC236}">
                    <a16:creationId xmlns:a16="http://schemas.microsoft.com/office/drawing/2014/main" id="{6DE33967-56EF-4254-A939-3E43305388AF}"/>
                  </a:ext>
                </a:extLst>
              </p:cNvPr>
              <p:cNvCxnSpPr/>
              <p:nvPr/>
            </p:nvCxnSpPr>
            <p:spPr>
              <a:xfrm flipH="1">
                <a:off x="2641271" y="4936076"/>
                <a:ext cx="0" cy="72000"/>
              </a:xfrm>
              <a:prstGeom prst="line">
                <a:avLst/>
              </a:prstGeom>
              <a:ln w="22225">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148" name="Straight Connector 147">
                <a:extLst>
                  <a:ext uri="{FF2B5EF4-FFF2-40B4-BE49-F238E27FC236}">
                    <a16:creationId xmlns:a16="http://schemas.microsoft.com/office/drawing/2014/main" id="{A88C0593-E3FD-4982-A472-00744DBB0362}"/>
                  </a:ext>
                </a:extLst>
              </p:cNvPr>
              <p:cNvCxnSpPr/>
              <p:nvPr/>
            </p:nvCxnSpPr>
            <p:spPr>
              <a:xfrm flipH="1">
                <a:off x="2892627" y="4936076"/>
                <a:ext cx="0" cy="72000"/>
              </a:xfrm>
              <a:prstGeom prst="line">
                <a:avLst/>
              </a:prstGeom>
              <a:ln w="22225">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149" name="Straight Connector 148">
                <a:extLst>
                  <a:ext uri="{FF2B5EF4-FFF2-40B4-BE49-F238E27FC236}">
                    <a16:creationId xmlns:a16="http://schemas.microsoft.com/office/drawing/2014/main" id="{8AE1A1AB-7507-4191-9941-410EF91440E4}"/>
                  </a:ext>
                </a:extLst>
              </p:cNvPr>
              <p:cNvCxnSpPr/>
              <p:nvPr/>
            </p:nvCxnSpPr>
            <p:spPr>
              <a:xfrm flipH="1">
                <a:off x="3109343" y="4936076"/>
                <a:ext cx="0" cy="72000"/>
              </a:xfrm>
              <a:prstGeom prst="line">
                <a:avLst/>
              </a:prstGeom>
              <a:ln w="22225">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150" name="Straight Connector 149">
                <a:extLst>
                  <a:ext uri="{FF2B5EF4-FFF2-40B4-BE49-F238E27FC236}">
                    <a16:creationId xmlns:a16="http://schemas.microsoft.com/office/drawing/2014/main" id="{8C253343-1F60-40B4-90BA-5E3C28E14A2A}"/>
                  </a:ext>
                </a:extLst>
              </p:cNvPr>
              <p:cNvCxnSpPr/>
              <p:nvPr/>
            </p:nvCxnSpPr>
            <p:spPr>
              <a:xfrm flipH="1">
                <a:off x="3298347" y="4936076"/>
                <a:ext cx="0" cy="72000"/>
              </a:xfrm>
              <a:prstGeom prst="line">
                <a:avLst/>
              </a:prstGeom>
              <a:ln w="22225">
                <a:solidFill>
                  <a:srgbClr val="4D4D4D"/>
                </a:solidFill>
              </a:ln>
            </p:spPr>
            <p:style>
              <a:lnRef idx="1">
                <a:schemeClr val="accent1"/>
              </a:lnRef>
              <a:fillRef idx="0">
                <a:schemeClr val="accent1"/>
              </a:fillRef>
              <a:effectRef idx="0">
                <a:schemeClr val="accent1"/>
              </a:effectRef>
              <a:fontRef idx="minor">
                <a:schemeClr val="tx1"/>
              </a:fontRef>
            </p:style>
          </p:cxnSp>
        </p:grpSp>
        <p:sp>
          <p:nvSpPr>
            <p:cNvPr id="136" name="TextBox 135">
              <a:extLst>
                <a:ext uri="{FF2B5EF4-FFF2-40B4-BE49-F238E27FC236}">
                  <a16:creationId xmlns:a16="http://schemas.microsoft.com/office/drawing/2014/main" id="{94B05ED8-4556-4DB2-B9C2-4330EA32EB6A}"/>
                </a:ext>
              </a:extLst>
            </p:cNvPr>
            <p:cNvSpPr txBox="1"/>
            <p:nvPr/>
          </p:nvSpPr>
          <p:spPr>
            <a:xfrm>
              <a:off x="1750314" y="4959617"/>
              <a:ext cx="357863" cy="238302"/>
            </a:xfrm>
            <a:prstGeom prst="rect">
              <a:avLst/>
            </a:prstGeom>
            <a:noFill/>
          </p:spPr>
          <p:txBody>
            <a:bodyPr wrap="none" rtlCol="0">
              <a:spAutoFit/>
            </a:bodyPr>
            <a:lstStyle/>
            <a:p>
              <a:pPr algn="ctr"/>
              <a:r>
                <a:rPr lang="zh-CN" sz="1000" b="0" i="0" u="none" strike="noStrike" cap="none" baseline="0">
                  <a:solidFill>
                    <a:srgbClr val="4D4D4D"/>
                  </a:solidFill>
                  <a:effectLst/>
                  <a:uFillTx/>
                  <a:ea typeface="SimSun"/>
                </a:rPr>
                <a:t>0.6</a:t>
              </a:r>
            </a:p>
          </p:txBody>
        </p:sp>
        <p:sp>
          <p:nvSpPr>
            <p:cNvPr id="137" name="TextBox 136">
              <a:extLst>
                <a:ext uri="{FF2B5EF4-FFF2-40B4-BE49-F238E27FC236}">
                  <a16:creationId xmlns:a16="http://schemas.microsoft.com/office/drawing/2014/main" id="{F78C2AD5-49BD-4791-82EF-AF7F21E9960F}"/>
                </a:ext>
              </a:extLst>
            </p:cNvPr>
            <p:cNvSpPr txBox="1"/>
            <p:nvPr/>
          </p:nvSpPr>
          <p:spPr>
            <a:xfrm>
              <a:off x="2157189" y="4959617"/>
              <a:ext cx="357863" cy="238302"/>
            </a:xfrm>
            <a:prstGeom prst="rect">
              <a:avLst/>
            </a:prstGeom>
            <a:noFill/>
          </p:spPr>
          <p:txBody>
            <a:bodyPr wrap="none" rtlCol="0">
              <a:spAutoFit/>
            </a:bodyPr>
            <a:lstStyle/>
            <a:p>
              <a:pPr algn="ctr"/>
              <a:r>
                <a:rPr lang="zh-CN" sz="1000" b="0" i="0" u="none" strike="noStrike" cap="none" baseline="0">
                  <a:solidFill>
                    <a:srgbClr val="4D4D4D"/>
                  </a:solidFill>
                  <a:effectLst/>
                  <a:uFillTx/>
                  <a:ea typeface="SimSun"/>
                </a:rPr>
                <a:t>0.8</a:t>
              </a:r>
            </a:p>
          </p:txBody>
        </p:sp>
        <p:sp>
          <p:nvSpPr>
            <p:cNvPr id="138" name="TextBox 137">
              <a:extLst>
                <a:ext uri="{FF2B5EF4-FFF2-40B4-BE49-F238E27FC236}">
                  <a16:creationId xmlns:a16="http://schemas.microsoft.com/office/drawing/2014/main" id="{701D3C8A-38BD-4B85-B30A-231744CC19DC}"/>
                </a:ext>
              </a:extLst>
            </p:cNvPr>
            <p:cNvSpPr txBox="1"/>
            <p:nvPr/>
          </p:nvSpPr>
          <p:spPr>
            <a:xfrm>
              <a:off x="2465805" y="4959617"/>
              <a:ext cx="357863" cy="238302"/>
            </a:xfrm>
            <a:prstGeom prst="rect">
              <a:avLst/>
            </a:prstGeom>
            <a:noFill/>
          </p:spPr>
          <p:txBody>
            <a:bodyPr wrap="none" rtlCol="0">
              <a:spAutoFit/>
            </a:bodyPr>
            <a:lstStyle/>
            <a:p>
              <a:pPr algn="ctr"/>
              <a:r>
                <a:rPr lang="zh-CN" sz="1000" b="0" i="0" u="none" strike="noStrike" cap="none" baseline="0">
                  <a:solidFill>
                    <a:srgbClr val="4D4D4D"/>
                  </a:solidFill>
                  <a:effectLst/>
                  <a:uFillTx/>
                  <a:ea typeface="SimSun"/>
                </a:rPr>
                <a:t>1.0</a:t>
              </a:r>
            </a:p>
          </p:txBody>
        </p:sp>
        <p:sp>
          <p:nvSpPr>
            <p:cNvPr id="139" name="TextBox 138">
              <a:extLst>
                <a:ext uri="{FF2B5EF4-FFF2-40B4-BE49-F238E27FC236}">
                  <a16:creationId xmlns:a16="http://schemas.microsoft.com/office/drawing/2014/main" id="{7C83EF59-8F1A-44BC-9EFD-2ECE69E425FE}"/>
                </a:ext>
              </a:extLst>
            </p:cNvPr>
            <p:cNvSpPr txBox="1"/>
            <p:nvPr/>
          </p:nvSpPr>
          <p:spPr>
            <a:xfrm>
              <a:off x="2708602" y="4959617"/>
              <a:ext cx="357863" cy="238302"/>
            </a:xfrm>
            <a:prstGeom prst="rect">
              <a:avLst/>
            </a:prstGeom>
            <a:noFill/>
          </p:spPr>
          <p:txBody>
            <a:bodyPr wrap="none" rtlCol="0">
              <a:spAutoFit/>
            </a:bodyPr>
            <a:lstStyle/>
            <a:p>
              <a:pPr algn="ctr"/>
              <a:r>
                <a:rPr lang="zh-CN" sz="1000" b="0" i="0" u="none" strike="noStrike" cap="none" baseline="0">
                  <a:solidFill>
                    <a:srgbClr val="4D4D4D"/>
                  </a:solidFill>
                  <a:effectLst/>
                  <a:uFillTx/>
                  <a:ea typeface="SimSun"/>
                </a:rPr>
                <a:t>1.2</a:t>
              </a:r>
            </a:p>
          </p:txBody>
        </p:sp>
        <p:sp>
          <p:nvSpPr>
            <p:cNvPr id="140" name="TextBox 139">
              <a:extLst>
                <a:ext uri="{FF2B5EF4-FFF2-40B4-BE49-F238E27FC236}">
                  <a16:creationId xmlns:a16="http://schemas.microsoft.com/office/drawing/2014/main" id="{B39FDE78-6544-41F4-95B1-A5CB11048362}"/>
                </a:ext>
              </a:extLst>
            </p:cNvPr>
            <p:cNvSpPr txBox="1"/>
            <p:nvPr/>
          </p:nvSpPr>
          <p:spPr>
            <a:xfrm>
              <a:off x="2930616" y="4959617"/>
              <a:ext cx="357863" cy="238302"/>
            </a:xfrm>
            <a:prstGeom prst="rect">
              <a:avLst/>
            </a:prstGeom>
            <a:noFill/>
          </p:spPr>
          <p:txBody>
            <a:bodyPr wrap="none" rtlCol="0">
              <a:spAutoFit/>
            </a:bodyPr>
            <a:lstStyle/>
            <a:p>
              <a:pPr algn="ctr"/>
              <a:r>
                <a:rPr lang="zh-CN" sz="1000" b="0" i="0" u="none" strike="noStrike" cap="none" baseline="0">
                  <a:solidFill>
                    <a:srgbClr val="4D4D4D"/>
                  </a:solidFill>
                  <a:effectLst/>
                  <a:uFillTx/>
                  <a:ea typeface="SimSun"/>
                </a:rPr>
                <a:t>1.4</a:t>
              </a:r>
            </a:p>
          </p:txBody>
        </p:sp>
        <p:sp>
          <p:nvSpPr>
            <p:cNvPr id="141" name="TextBox 140">
              <a:extLst>
                <a:ext uri="{FF2B5EF4-FFF2-40B4-BE49-F238E27FC236}">
                  <a16:creationId xmlns:a16="http://schemas.microsoft.com/office/drawing/2014/main" id="{2DFA80E2-1F0B-42BD-B102-8EBD511B607F}"/>
                </a:ext>
              </a:extLst>
            </p:cNvPr>
            <p:cNvSpPr txBox="1"/>
            <p:nvPr/>
          </p:nvSpPr>
          <p:spPr>
            <a:xfrm>
              <a:off x="3114525" y="4959617"/>
              <a:ext cx="357863" cy="238302"/>
            </a:xfrm>
            <a:prstGeom prst="rect">
              <a:avLst/>
            </a:prstGeom>
            <a:noFill/>
          </p:spPr>
          <p:txBody>
            <a:bodyPr wrap="none" rtlCol="0">
              <a:spAutoFit/>
            </a:bodyPr>
            <a:lstStyle/>
            <a:p>
              <a:pPr algn="ctr"/>
              <a:r>
                <a:rPr lang="zh-CN" sz="1000" b="0" i="0" u="none" strike="noStrike" cap="none" baseline="0">
                  <a:solidFill>
                    <a:srgbClr val="4D4D4D"/>
                  </a:solidFill>
                  <a:effectLst/>
                  <a:uFillTx/>
                  <a:ea typeface="SimSun"/>
                </a:rPr>
                <a:t>1.6</a:t>
              </a:r>
            </a:p>
          </p:txBody>
        </p:sp>
        <p:sp>
          <p:nvSpPr>
            <p:cNvPr id="142" name="TextBox 141">
              <a:extLst>
                <a:ext uri="{FF2B5EF4-FFF2-40B4-BE49-F238E27FC236}">
                  <a16:creationId xmlns:a16="http://schemas.microsoft.com/office/drawing/2014/main" id="{5ABFA8E5-18A9-48AE-B831-C878308ACB14}"/>
                </a:ext>
              </a:extLst>
            </p:cNvPr>
            <p:cNvSpPr txBox="1"/>
            <p:nvPr/>
          </p:nvSpPr>
          <p:spPr>
            <a:xfrm>
              <a:off x="1607523" y="5127971"/>
              <a:ext cx="1072952" cy="238302"/>
            </a:xfrm>
            <a:prstGeom prst="rect">
              <a:avLst/>
            </a:prstGeom>
            <a:noFill/>
          </p:spPr>
          <p:txBody>
            <a:bodyPr wrap="none" rtlCol="0">
              <a:spAutoFit/>
            </a:bodyPr>
            <a:lstStyle/>
            <a:p>
              <a:pPr algn="ctr"/>
              <a:r>
                <a:rPr lang="zh-CN" sz="1000" b="1" i="0" u="none" strike="noStrike" cap="none" baseline="0">
                  <a:solidFill>
                    <a:srgbClr val="4D4D4D"/>
                  </a:solidFill>
                  <a:effectLst/>
                  <a:uFillTx/>
                  <a:ea typeface="SimSun"/>
                </a:rPr>
                <a:t>依布鲁替尼更好</a:t>
              </a:r>
            </a:p>
          </p:txBody>
        </p:sp>
        <p:sp>
          <p:nvSpPr>
            <p:cNvPr id="143" name="TextBox 142">
              <a:extLst>
                <a:ext uri="{FF2B5EF4-FFF2-40B4-BE49-F238E27FC236}">
                  <a16:creationId xmlns:a16="http://schemas.microsoft.com/office/drawing/2014/main" id="{4DA3284B-93A3-4935-AC66-60B2652BAE5F}"/>
                </a:ext>
              </a:extLst>
            </p:cNvPr>
            <p:cNvSpPr txBox="1"/>
            <p:nvPr/>
          </p:nvSpPr>
          <p:spPr>
            <a:xfrm>
              <a:off x="2780049" y="5127972"/>
              <a:ext cx="818698" cy="238302"/>
            </a:xfrm>
            <a:prstGeom prst="rect">
              <a:avLst/>
            </a:prstGeom>
            <a:noFill/>
          </p:spPr>
          <p:txBody>
            <a:bodyPr wrap="none" rtlCol="0">
              <a:spAutoFit/>
            </a:bodyPr>
            <a:lstStyle/>
            <a:p>
              <a:pPr algn="ctr"/>
              <a:r>
                <a:rPr lang="zh-CN" sz="1000" b="1" i="0" u="none" strike="noStrike" cap="none" baseline="0">
                  <a:solidFill>
                    <a:srgbClr val="4D4D4D"/>
                  </a:solidFill>
                  <a:effectLst/>
                  <a:uFillTx/>
                  <a:ea typeface="SimSun"/>
                </a:rPr>
                <a:t>安慰剂更好</a:t>
              </a:r>
            </a:p>
          </p:txBody>
        </p:sp>
      </p:grpSp>
      <p:sp>
        <p:nvSpPr>
          <p:cNvPr id="151" name="TextBox 150">
            <a:extLst>
              <a:ext uri="{FF2B5EF4-FFF2-40B4-BE49-F238E27FC236}">
                <a16:creationId xmlns:a16="http://schemas.microsoft.com/office/drawing/2014/main" id="{96CAE8F0-ED7B-4194-96C0-39A9D3913DE3}"/>
              </a:ext>
            </a:extLst>
          </p:cNvPr>
          <p:cNvSpPr txBox="1"/>
          <p:nvPr/>
        </p:nvSpPr>
        <p:spPr>
          <a:xfrm>
            <a:off x="7692565" y="2408395"/>
            <a:ext cx="1317671" cy="244084"/>
          </a:xfrm>
          <a:prstGeom prst="rect">
            <a:avLst/>
          </a:prstGeom>
          <a:noFill/>
        </p:spPr>
        <p:txBody>
          <a:bodyPr wrap="none" rtlCol="0">
            <a:spAutoFit/>
          </a:bodyPr>
          <a:lstStyle/>
          <a:p>
            <a:r>
              <a:rPr lang="zh-CN" sz="1000" b="0" i="0" u="none" strike="noStrike" cap="none" baseline="0">
                <a:solidFill>
                  <a:srgbClr val="4D4D4D"/>
                </a:solidFill>
                <a:effectLst/>
                <a:uFillTx/>
                <a:ea typeface="SimSun"/>
              </a:rPr>
              <a:t>1.132 (0.924, 1.386)</a:t>
            </a:r>
          </a:p>
        </p:txBody>
      </p:sp>
      <p:sp>
        <p:nvSpPr>
          <p:cNvPr id="152" name="TextBox 151">
            <a:extLst>
              <a:ext uri="{FF2B5EF4-FFF2-40B4-BE49-F238E27FC236}">
                <a16:creationId xmlns:a16="http://schemas.microsoft.com/office/drawing/2014/main" id="{4EFB69E8-CCEB-4AF9-B9A5-5500DB6F8406}"/>
              </a:ext>
            </a:extLst>
          </p:cNvPr>
          <p:cNvSpPr txBox="1"/>
          <p:nvPr/>
        </p:nvSpPr>
        <p:spPr>
          <a:xfrm>
            <a:off x="7692565" y="2685099"/>
            <a:ext cx="1317671" cy="549189"/>
          </a:xfrm>
          <a:prstGeom prst="rect">
            <a:avLst/>
          </a:prstGeom>
          <a:noFill/>
        </p:spPr>
        <p:txBody>
          <a:bodyPr wrap="none" rtlCol="0">
            <a:spAutoFit/>
          </a:bodyPr>
          <a:lstStyle>
            <a:defPPr>
              <a:defRPr lang="en-US"/>
            </a:defPPr>
            <a:lvl1pPr algn="r">
              <a:lnSpc>
                <a:spcPct val="150000"/>
              </a:lnSpc>
              <a:defRPr sz="1000">
                <a:solidFill>
                  <a:srgbClr val="4D4D4D"/>
                </a:solidFill>
              </a:defRPr>
            </a:lvl1pPr>
          </a:lstStyle>
          <a:p>
            <a:r>
              <a:rPr lang="zh-CN" sz="1000" b="0" i="0" u="none" strike="noStrike" cap="none" baseline="0">
                <a:solidFill>
                  <a:srgbClr val="4D4D4D"/>
                </a:solidFill>
                <a:effectLst/>
                <a:uFillTx/>
                <a:ea typeface="SimSun"/>
              </a:rPr>
              <a:t>1.181 (0.827, 1.687)</a:t>
            </a:r>
          </a:p>
          <a:p>
            <a:r>
              <a:rPr lang="zh-CN" sz="1000" b="0" i="0" u="none" strike="noStrike" cap="none" baseline="0">
                <a:solidFill>
                  <a:srgbClr val="4D4D4D"/>
                </a:solidFill>
                <a:effectLst/>
                <a:uFillTx/>
                <a:ea typeface="SimSun"/>
              </a:rPr>
              <a:t>1.113 (0.870, 1.423)</a:t>
            </a:r>
          </a:p>
        </p:txBody>
      </p:sp>
      <p:sp>
        <p:nvSpPr>
          <p:cNvPr id="153" name="TextBox 152">
            <a:extLst>
              <a:ext uri="{FF2B5EF4-FFF2-40B4-BE49-F238E27FC236}">
                <a16:creationId xmlns:a16="http://schemas.microsoft.com/office/drawing/2014/main" id="{FB3833B4-2B29-4116-9799-9A3359457CEA}"/>
              </a:ext>
            </a:extLst>
          </p:cNvPr>
          <p:cNvSpPr txBox="1"/>
          <p:nvPr/>
        </p:nvSpPr>
        <p:spPr>
          <a:xfrm>
            <a:off x="7692565" y="3229881"/>
            <a:ext cx="1317671" cy="549189"/>
          </a:xfrm>
          <a:prstGeom prst="rect">
            <a:avLst/>
          </a:prstGeom>
          <a:noFill/>
        </p:spPr>
        <p:txBody>
          <a:bodyPr wrap="none" rtlCol="0">
            <a:spAutoFit/>
          </a:bodyPr>
          <a:lstStyle>
            <a:defPPr>
              <a:defRPr lang="en-US"/>
            </a:defPPr>
            <a:lvl1pPr algn="r">
              <a:lnSpc>
                <a:spcPct val="150000"/>
              </a:lnSpc>
              <a:defRPr sz="1000">
                <a:solidFill>
                  <a:srgbClr val="4D4D4D"/>
                </a:solidFill>
              </a:defRPr>
            </a:lvl1pPr>
          </a:lstStyle>
          <a:p>
            <a:r>
              <a:rPr lang="zh-CN" sz="1000" b="0" i="0" u="none" strike="noStrike" cap="none" baseline="0">
                <a:solidFill>
                  <a:srgbClr val="4D4D4D"/>
                </a:solidFill>
                <a:effectLst/>
                <a:uFillTx/>
                <a:ea typeface="SimSun"/>
              </a:rPr>
              <a:t>1.136 (0.909, 1.420)</a:t>
            </a:r>
          </a:p>
          <a:p>
            <a:r>
              <a:rPr lang="zh-CN" sz="1000" b="0" i="0" u="none" strike="noStrike" cap="none" baseline="0">
                <a:solidFill>
                  <a:srgbClr val="4D4D4D"/>
                </a:solidFill>
                <a:effectLst/>
                <a:uFillTx/>
                <a:ea typeface="SimSun"/>
              </a:rPr>
              <a:t>1.120 (0.691, 1.817)</a:t>
            </a:r>
          </a:p>
        </p:txBody>
      </p:sp>
      <p:sp>
        <p:nvSpPr>
          <p:cNvPr id="154" name="TextBox 153">
            <a:extLst>
              <a:ext uri="{FF2B5EF4-FFF2-40B4-BE49-F238E27FC236}">
                <a16:creationId xmlns:a16="http://schemas.microsoft.com/office/drawing/2014/main" id="{4634DF74-71BF-46C5-AE09-78C00479EFBD}"/>
              </a:ext>
            </a:extLst>
          </p:cNvPr>
          <p:cNvSpPr txBox="1"/>
          <p:nvPr/>
        </p:nvSpPr>
        <p:spPr>
          <a:xfrm>
            <a:off x="7692565" y="3839083"/>
            <a:ext cx="1317671" cy="549189"/>
          </a:xfrm>
          <a:prstGeom prst="rect">
            <a:avLst/>
          </a:prstGeom>
          <a:noFill/>
        </p:spPr>
        <p:txBody>
          <a:bodyPr wrap="none" rtlCol="0">
            <a:spAutoFit/>
          </a:bodyPr>
          <a:lstStyle>
            <a:defPPr>
              <a:defRPr lang="en-US"/>
            </a:defPPr>
            <a:lvl1pPr>
              <a:lnSpc>
                <a:spcPct val="150000"/>
              </a:lnSpc>
              <a:defRPr sz="1000">
                <a:solidFill>
                  <a:srgbClr val="4D4D4D"/>
                </a:solidFill>
              </a:defRPr>
            </a:lvl1pPr>
          </a:lstStyle>
          <a:p>
            <a:r>
              <a:rPr lang="zh-CN" sz="1000" b="0" i="0" u="none" strike="noStrike" cap="none" baseline="0">
                <a:solidFill>
                  <a:srgbClr val="4D4D4D"/>
                </a:solidFill>
                <a:effectLst/>
                <a:uFillTx/>
                <a:ea typeface="SimSun"/>
              </a:rPr>
              <a:t>1.226 (0.929, 1.618)</a:t>
            </a:r>
          </a:p>
          <a:p>
            <a:r>
              <a:rPr lang="zh-CN" sz="1000" b="0" i="0" u="none" strike="noStrike" cap="none" baseline="0">
                <a:solidFill>
                  <a:srgbClr val="4D4D4D"/>
                </a:solidFill>
                <a:effectLst/>
                <a:uFillTx/>
                <a:ea typeface="SimSun"/>
              </a:rPr>
              <a:t>1.028 (0.763, 1.384)</a:t>
            </a:r>
          </a:p>
        </p:txBody>
      </p:sp>
      <p:sp>
        <p:nvSpPr>
          <p:cNvPr id="155" name="TextBox 154">
            <a:extLst>
              <a:ext uri="{FF2B5EF4-FFF2-40B4-BE49-F238E27FC236}">
                <a16:creationId xmlns:a16="http://schemas.microsoft.com/office/drawing/2014/main" id="{E5DAB110-D398-43CA-92E7-61D44D7A1106}"/>
              </a:ext>
            </a:extLst>
          </p:cNvPr>
          <p:cNvSpPr txBox="1"/>
          <p:nvPr/>
        </p:nvSpPr>
        <p:spPr>
          <a:xfrm>
            <a:off x="7692565" y="4614504"/>
            <a:ext cx="1317671" cy="549189"/>
          </a:xfrm>
          <a:prstGeom prst="rect">
            <a:avLst/>
          </a:prstGeom>
          <a:noFill/>
        </p:spPr>
        <p:txBody>
          <a:bodyPr wrap="none" rtlCol="0">
            <a:spAutoFit/>
          </a:bodyPr>
          <a:lstStyle>
            <a:defPPr>
              <a:defRPr lang="en-US"/>
            </a:defPPr>
            <a:lvl1pPr>
              <a:lnSpc>
                <a:spcPct val="150000"/>
              </a:lnSpc>
              <a:defRPr sz="1000">
                <a:solidFill>
                  <a:srgbClr val="4D4D4D"/>
                </a:solidFill>
              </a:defRPr>
            </a:lvl1pPr>
          </a:lstStyle>
          <a:p>
            <a:r>
              <a:rPr lang="zh-CN" sz="1000" b="0" i="0" u="none" strike="noStrike" cap="none" baseline="0">
                <a:solidFill>
                  <a:srgbClr val="4D4D4D"/>
                </a:solidFill>
                <a:effectLst/>
                <a:uFillTx/>
                <a:ea typeface="SimSun"/>
              </a:rPr>
              <a:t>1.308 (0.971, 1.762)</a:t>
            </a:r>
          </a:p>
          <a:p>
            <a:r>
              <a:rPr lang="zh-CN" sz="1000" b="0" i="0" u="none" strike="noStrike" cap="none" baseline="0">
                <a:solidFill>
                  <a:srgbClr val="4D4D4D"/>
                </a:solidFill>
                <a:effectLst/>
                <a:uFillTx/>
                <a:ea typeface="SimSun"/>
              </a:rPr>
              <a:t>0.916 (0.692, 1.212)</a:t>
            </a:r>
          </a:p>
        </p:txBody>
      </p:sp>
      <p:cxnSp>
        <p:nvCxnSpPr>
          <p:cNvPr id="156" name="Straight Connector 155">
            <a:extLst>
              <a:ext uri="{FF2B5EF4-FFF2-40B4-BE49-F238E27FC236}">
                <a16:creationId xmlns:a16="http://schemas.microsoft.com/office/drawing/2014/main" id="{D61CB667-0404-4BD3-92A9-C3FC3896914A}"/>
              </a:ext>
            </a:extLst>
          </p:cNvPr>
          <p:cNvCxnSpPr/>
          <p:nvPr/>
        </p:nvCxnSpPr>
        <p:spPr>
          <a:xfrm flipH="1">
            <a:off x="7005853" y="2531504"/>
            <a:ext cx="0" cy="2646000"/>
          </a:xfrm>
          <a:prstGeom prst="line">
            <a:avLst/>
          </a:prstGeom>
          <a:ln w="22225">
            <a:solidFill>
              <a:srgbClr val="4D4D4D"/>
            </a:solidFill>
            <a:prstDash val="dash"/>
          </a:ln>
        </p:spPr>
        <p:style>
          <a:lnRef idx="1">
            <a:schemeClr val="accent1"/>
          </a:lnRef>
          <a:fillRef idx="0">
            <a:schemeClr val="accent1"/>
          </a:fillRef>
          <a:effectRef idx="0">
            <a:schemeClr val="accent1"/>
          </a:effectRef>
          <a:fontRef idx="minor">
            <a:schemeClr val="tx1"/>
          </a:fontRef>
        </p:style>
      </p:cxnSp>
      <p:sp>
        <p:nvSpPr>
          <p:cNvPr id="157" name="Rectangle 156">
            <a:extLst>
              <a:ext uri="{FF2B5EF4-FFF2-40B4-BE49-F238E27FC236}">
                <a16:creationId xmlns:a16="http://schemas.microsoft.com/office/drawing/2014/main" id="{30D07D65-4DFC-4E91-B723-50898DB447CC}"/>
              </a:ext>
            </a:extLst>
          </p:cNvPr>
          <p:cNvSpPr/>
          <p:nvPr/>
        </p:nvSpPr>
        <p:spPr>
          <a:xfrm>
            <a:off x="4705199" y="3160415"/>
            <a:ext cx="4284000" cy="553634"/>
          </a:xfrm>
          <a:prstGeom prst="rect">
            <a:avLst/>
          </a:prstGeom>
          <a:solidFill>
            <a:schemeClr val="bg2">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8" name="Rectangle 157">
            <a:extLst>
              <a:ext uri="{FF2B5EF4-FFF2-40B4-BE49-F238E27FC236}">
                <a16:creationId xmlns:a16="http://schemas.microsoft.com/office/drawing/2014/main" id="{E43896D1-73DD-44A5-A884-9DF24F801EA7}"/>
              </a:ext>
            </a:extLst>
          </p:cNvPr>
          <p:cNvSpPr/>
          <p:nvPr/>
        </p:nvSpPr>
        <p:spPr>
          <a:xfrm>
            <a:off x="4705199" y="4329332"/>
            <a:ext cx="4284000" cy="756296"/>
          </a:xfrm>
          <a:prstGeom prst="rect">
            <a:avLst/>
          </a:prstGeom>
          <a:solidFill>
            <a:schemeClr val="bg2">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59" name="Group 158">
            <a:extLst>
              <a:ext uri="{FF2B5EF4-FFF2-40B4-BE49-F238E27FC236}">
                <a16:creationId xmlns:a16="http://schemas.microsoft.com/office/drawing/2014/main" id="{F4DB9F95-636A-4D63-A7A2-B67ACFAD1357}"/>
              </a:ext>
            </a:extLst>
          </p:cNvPr>
          <p:cNvGrpSpPr/>
          <p:nvPr/>
        </p:nvGrpSpPr>
        <p:grpSpPr>
          <a:xfrm>
            <a:off x="6719195" y="2481678"/>
            <a:ext cx="552047" cy="108000"/>
            <a:chOff x="2371281" y="2325699"/>
            <a:chExt cx="552047" cy="108000"/>
          </a:xfrm>
        </p:grpSpPr>
        <p:cxnSp>
          <p:nvCxnSpPr>
            <p:cNvPr id="160" name="Straight Connector 159">
              <a:extLst>
                <a:ext uri="{FF2B5EF4-FFF2-40B4-BE49-F238E27FC236}">
                  <a16:creationId xmlns:a16="http://schemas.microsoft.com/office/drawing/2014/main" id="{266771A3-187D-4BCC-98EB-30A58D3D70F0}"/>
                </a:ext>
              </a:extLst>
            </p:cNvPr>
            <p:cNvCxnSpPr/>
            <p:nvPr/>
          </p:nvCxnSpPr>
          <p:spPr>
            <a:xfrm>
              <a:off x="2371281" y="2379699"/>
              <a:ext cx="551412"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61" name="Straight Connector 160">
              <a:extLst>
                <a:ext uri="{FF2B5EF4-FFF2-40B4-BE49-F238E27FC236}">
                  <a16:creationId xmlns:a16="http://schemas.microsoft.com/office/drawing/2014/main" id="{1CF029C6-092F-4599-866D-24A57B4DF9C8}"/>
                </a:ext>
              </a:extLst>
            </p:cNvPr>
            <p:cNvCxnSpPr/>
            <p:nvPr/>
          </p:nvCxnSpPr>
          <p:spPr>
            <a:xfrm flipH="1">
              <a:off x="2923328" y="2325699"/>
              <a:ext cx="0" cy="10800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62" name="Straight Connector 161">
              <a:extLst>
                <a:ext uri="{FF2B5EF4-FFF2-40B4-BE49-F238E27FC236}">
                  <a16:creationId xmlns:a16="http://schemas.microsoft.com/office/drawing/2014/main" id="{835BA047-892C-489B-A33F-AE67DF8B0F2D}"/>
                </a:ext>
              </a:extLst>
            </p:cNvPr>
            <p:cNvCxnSpPr/>
            <p:nvPr/>
          </p:nvCxnSpPr>
          <p:spPr>
            <a:xfrm flipH="1">
              <a:off x="2371281" y="2325699"/>
              <a:ext cx="0" cy="108000"/>
            </a:xfrm>
            <a:prstGeom prst="line">
              <a:avLst/>
            </a:prstGeom>
            <a:ln w="19050"/>
          </p:spPr>
          <p:style>
            <a:lnRef idx="1">
              <a:schemeClr val="accent1"/>
            </a:lnRef>
            <a:fillRef idx="0">
              <a:schemeClr val="accent1"/>
            </a:fillRef>
            <a:effectRef idx="0">
              <a:schemeClr val="accent1"/>
            </a:effectRef>
            <a:fontRef idx="minor">
              <a:schemeClr val="tx1"/>
            </a:fontRef>
          </p:style>
        </p:cxnSp>
      </p:grpSp>
      <p:grpSp>
        <p:nvGrpSpPr>
          <p:cNvPr id="163" name="Group 162">
            <a:extLst>
              <a:ext uri="{FF2B5EF4-FFF2-40B4-BE49-F238E27FC236}">
                <a16:creationId xmlns:a16="http://schemas.microsoft.com/office/drawing/2014/main" id="{A7B4AD05-BA76-406F-8E10-ED315D8F8986}"/>
              </a:ext>
            </a:extLst>
          </p:cNvPr>
          <p:cNvGrpSpPr/>
          <p:nvPr/>
        </p:nvGrpSpPr>
        <p:grpSpPr>
          <a:xfrm>
            <a:off x="6489164" y="3361800"/>
            <a:ext cx="630270" cy="108000"/>
            <a:chOff x="2470594" y="2325699"/>
            <a:chExt cx="497819" cy="108000"/>
          </a:xfrm>
        </p:grpSpPr>
        <p:cxnSp>
          <p:nvCxnSpPr>
            <p:cNvPr id="164" name="Straight Connector 163">
              <a:extLst>
                <a:ext uri="{FF2B5EF4-FFF2-40B4-BE49-F238E27FC236}">
                  <a16:creationId xmlns:a16="http://schemas.microsoft.com/office/drawing/2014/main" id="{5E5C8A2B-0849-4F4E-AAAB-21D31CB041B4}"/>
                </a:ext>
              </a:extLst>
            </p:cNvPr>
            <p:cNvCxnSpPr/>
            <p:nvPr/>
          </p:nvCxnSpPr>
          <p:spPr>
            <a:xfrm>
              <a:off x="2475824" y="2379699"/>
              <a:ext cx="488180"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65" name="Straight Connector 164">
              <a:extLst>
                <a:ext uri="{FF2B5EF4-FFF2-40B4-BE49-F238E27FC236}">
                  <a16:creationId xmlns:a16="http://schemas.microsoft.com/office/drawing/2014/main" id="{E13FD6B7-0428-4435-8535-17E2D9D66C59}"/>
                </a:ext>
              </a:extLst>
            </p:cNvPr>
            <p:cNvCxnSpPr/>
            <p:nvPr/>
          </p:nvCxnSpPr>
          <p:spPr>
            <a:xfrm flipH="1">
              <a:off x="2968413" y="2325699"/>
              <a:ext cx="0" cy="10800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66" name="Straight Connector 165">
              <a:extLst>
                <a:ext uri="{FF2B5EF4-FFF2-40B4-BE49-F238E27FC236}">
                  <a16:creationId xmlns:a16="http://schemas.microsoft.com/office/drawing/2014/main" id="{E4126D6F-72D4-467D-B856-46AB6195B5C7}"/>
                </a:ext>
              </a:extLst>
            </p:cNvPr>
            <p:cNvCxnSpPr/>
            <p:nvPr/>
          </p:nvCxnSpPr>
          <p:spPr>
            <a:xfrm flipH="1">
              <a:off x="2470594" y="2325699"/>
              <a:ext cx="0" cy="108000"/>
            </a:xfrm>
            <a:prstGeom prst="line">
              <a:avLst/>
            </a:prstGeom>
            <a:ln w="19050"/>
          </p:spPr>
          <p:style>
            <a:lnRef idx="1">
              <a:schemeClr val="accent1"/>
            </a:lnRef>
            <a:fillRef idx="0">
              <a:schemeClr val="accent1"/>
            </a:fillRef>
            <a:effectRef idx="0">
              <a:schemeClr val="accent1"/>
            </a:effectRef>
            <a:fontRef idx="minor">
              <a:schemeClr val="tx1"/>
            </a:fontRef>
          </p:style>
        </p:cxnSp>
      </p:grpSp>
      <p:sp>
        <p:nvSpPr>
          <p:cNvPr id="167" name="Oval 166">
            <a:extLst>
              <a:ext uri="{FF2B5EF4-FFF2-40B4-BE49-F238E27FC236}">
                <a16:creationId xmlns:a16="http://schemas.microsoft.com/office/drawing/2014/main" id="{8E44BC83-1EDD-41D4-8E8A-882B56F8A53D}"/>
              </a:ext>
            </a:extLst>
          </p:cNvPr>
          <p:cNvSpPr>
            <a:spLocks noChangeAspect="1"/>
          </p:cNvSpPr>
          <p:nvPr/>
        </p:nvSpPr>
        <p:spPr>
          <a:xfrm>
            <a:off x="6945116" y="2481678"/>
            <a:ext cx="108000" cy="108000"/>
          </a:xfrm>
          <a:prstGeom prst="ellipse">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68" name="Group 167">
            <a:extLst>
              <a:ext uri="{FF2B5EF4-FFF2-40B4-BE49-F238E27FC236}">
                <a16:creationId xmlns:a16="http://schemas.microsoft.com/office/drawing/2014/main" id="{B4C8D5CA-56A8-4AFE-8E4A-C3D4519704D6}"/>
              </a:ext>
            </a:extLst>
          </p:cNvPr>
          <p:cNvGrpSpPr/>
          <p:nvPr/>
        </p:nvGrpSpPr>
        <p:grpSpPr>
          <a:xfrm>
            <a:off x="6358196" y="2799714"/>
            <a:ext cx="1011004" cy="108000"/>
            <a:chOff x="2010282" y="2592496"/>
            <a:chExt cx="1011004" cy="108000"/>
          </a:xfrm>
        </p:grpSpPr>
        <p:grpSp>
          <p:nvGrpSpPr>
            <p:cNvPr id="169" name="Group 168">
              <a:extLst>
                <a:ext uri="{FF2B5EF4-FFF2-40B4-BE49-F238E27FC236}">
                  <a16:creationId xmlns:a16="http://schemas.microsoft.com/office/drawing/2014/main" id="{4D2C1DB4-7B6C-4A6C-A02B-B4487F01614B}"/>
                </a:ext>
              </a:extLst>
            </p:cNvPr>
            <p:cNvGrpSpPr/>
            <p:nvPr/>
          </p:nvGrpSpPr>
          <p:grpSpPr>
            <a:xfrm>
              <a:off x="2010282" y="2592496"/>
              <a:ext cx="1011004" cy="108000"/>
              <a:chOff x="2169854" y="2325699"/>
              <a:chExt cx="798559" cy="108000"/>
            </a:xfrm>
          </p:grpSpPr>
          <p:cxnSp>
            <p:nvCxnSpPr>
              <p:cNvPr id="171" name="Straight Connector 170">
                <a:extLst>
                  <a:ext uri="{FF2B5EF4-FFF2-40B4-BE49-F238E27FC236}">
                    <a16:creationId xmlns:a16="http://schemas.microsoft.com/office/drawing/2014/main" id="{BFAE21F0-E325-4EF9-9FC9-79C5FFCF7C6C}"/>
                  </a:ext>
                </a:extLst>
              </p:cNvPr>
              <p:cNvCxnSpPr/>
              <p:nvPr/>
            </p:nvCxnSpPr>
            <p:spPr>
              <a:xfrm>
                <a:off x="2169854" y="2379699"/>
                <a:ext cx="794150"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72" name="Straight Connector 171">
                <a:extLst>
                  <a:ext uri="{FF2B5EF4-FFF2-40B4-BE49-F238E27FC236}">
                    <a16:creationId xmlns:a16="http://schemas.microsoft.com/office/drawing/2014/main" id="{A587DAA9-5BBF-4AEB-AACF-337ACAAB1B65}"/>
                  </a:ext>
                </a:extLst>
              </p:cNvPr>
              <p:cNvCxnSpPr/>
              <p:nvPr/>
            </p:nvCxnSpPr>
            <p:spPr>
              <a:xfrm flipH="1">
                <a:off x="2968413" y="2325699"/>
                <a:ext cx="0" cy="10800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73" name="Straight Connector 172">
                <a:extLst>
                  <a:ext uri="{FF2B5EF4-FFF2-40B4-BE49-F238E27FC236}">
                    <a16:creationId xmlns:a16="http://schemas.microsoft.com/office/drawing/2014/main" id="{9D65E44E-AC47-4699-A810-7F2CD2D19836}"/>
                  </a:ext>
                </a:extLst>
              </p:cNvPr>
              <p:cNvCxnSpPr/>
              <p:nvPr/>
            </p:nvCxnSpPr>
            <p:spPr>
              <a:xfrm flipH="1">
                <a:off x="2172656" y="2325699"/>
                <a:ext cx="0" cy="108000"/>
              </a:xfrm>
              <a:prstGeom prst="line">
                <a:avLst/>
              </a:prstGeom>
              <a:ln w="19050"/>
            </p:spPr>
            <p:style>
              <a:lnRef idx="1">
                <a:schemeClr val="accent1"/>
              </a:lnRef>
              <a:fillRef idx="0">
                <a:schemeClr val="accent1"/>
              </a:fillRef>
              <a:effectRef idx="0">
                <a:schemeClr val="accent1"/>
              </a:effectRef>
              <a:fontRef idx="minor">
                <a:schemeClr val="tx1"/>
              </a:fontRef>
            </p:style>
          </p:cxnSp>
        </p:grpSp>
        <p:sp>
          <p:nvSpPr>
            <p:cNvPr id="170" name="Oval 169">
              <a:extLst>
                <a:ext uri="{FF2B5EF4-FFF2-40B4-BE49-F238E27FC236}">
                  <a16:creationId xmlns:a16="http://schemas.microsoft.com/office/drawing/2014/main" id="{904F1E43-CB19-4EDD-949B-DD408D8E8AA7}"/>
                </a:ext>
              </a:extLst>
            </p:cNvPr>
            <p:cNvSpPr>
              <a:spLocks noChangeAspect="1"/>
            </p:cNvSpPr>
            <p:nvPr/>
          </p:nvSpPr>
          <p:spPr>
            <a:xfrm>
              <a:off x="2473539" y="2611471"/>
              <a:ext cx="72000" cy="72000"/>
            </a:xfrm>
            <a:prstGeom prst="ellipse">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74" name="Group 173">
            <a:extLst>
              <a:ext uri="{FF2B5EF4-FFF2-40B4-BE49-F238E27FC236}">
                <a16:creationId xmlns:a16="http://schemas.microsoft.com/office/drawing/2014/main" id="{365F3661-226C-4466-97F7-2BA712F1A52F}"/>
              </a:ext>
            </a:extLst>
          </p:cNvPr>
          <p:cNvGrpSpPr/>
          <p:nvPr/>
        </p:nvGrpSpPr>
        <p:grpSpPr>
          <a:xfrm>
            <a:off x="6432866" y="3039664"/>
            <a:ext cx="698771" cy="108000"/>
            <a:chOff x="2084952" y="2765216"/>
            <a:chExt cx="698771" cy="108000"/>
          </a:xfrm>
        </p:grpSpPr>
        <p:grpSp>
          <p:nvGrpSpPr>
            <p:cNvPr id="175" name="Group 174">
              <a:extLst>
                <a:ext uri="{FF2B5EF4-FFF2-40B4-BE49-F238E27FC236}">
                  <a16:creationId xmlns:a16="http://schemas.microsoft.com/office/drawing/2014/main" id="{86852D45-4EC6-4FBA-BCDC-51C6E27AFCC3}"/>
                </a:ext>
              </a:extLst>
            </p:cNvPr>
            <p:cNvGrpSpPr/>
            <p:nvPr/>
          </p:nvGrpSpPr>
          <p:grpSpPr>
            <a:xfrm>
              <a:off x="2084952" y="2765216"/>
              <a:ext cx="698771" cy="108000"/>
              <a:chOff x="2277850" y="2325699"/>
              <a:chExt cx="503940" cy="108000"/>
            </a:xfrm>
          </p:grpSpPr>
          <p:cxnSp>
            <p:nvCxnSpPr>
              <p:cNvPr id="177" name="Straight Connector 176">
                <a:extLst>
                  <a:ext uri="{FF2B5EF4-FFF2-40B4-BE49-F238E27FC236}">
                    <a16:creationId xmlns:a16="http://schemas.microsoft.com/office/drawing/2014/main" id="{5CDF8CC8-594A-4417-87D5-7F42A81AECE7}"/>
                  </a:ext>
                </a:extLst>
              </p:cNvPr>
              <p:cNvCxnSpPr/>
              <p:nvPr/>
            </p:nvCxnSpPr>
            <p:spPr>
              <a:xfrm>
                <a:off x="2279234" y="2379699"/>
                <a:ext cx="502556"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78" name="Straight Connector 177">
                <a:extLst>
                  <a:ext uri="{FF2B5EF4-FFF2-40B4-BE49-F238E27FC236}">
                    <a16:creationId xmlns:a16="http://schemas.microsoft.com/office/drawing/2014/main" id="{B3828423-C1EB-4642-B490-15BAA0DB79E0}"/>
                  </a:ext>
                </a:extLst>
              </p:cNvPr>
              <p:cNvCxnSpPr/>
              <p:nvPr/>
            </p:nvCxnSpPr>
            <p:spPr>
              <a:xfrm flipH="1">
                <a:off x="2766456" y="2325699"/>
                <a:ext cx="0" cy="10800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79" name="Straight Connector 178">
                <a:extLst>
                  <a:ext uri="{FF2B5EF4-FFF2-40B4-BE49-F238E27FC236}">
                    <a16:creationId xmlns:a16="http://schemas.microsoft.com/office/drawing/2014/main" id="{2F6C5D87-69B3-400C-93FF-EC25A221EF31}"/>
                  </a:ext>
                </a:extLst>
              </p:cNvPr>
              <p:cNvCxnSpPr/>
              <p:nvPr/>
            </p:nvCxnSpPr>
            <p:spPr>
              <a:xfrm flipH="1">
                <a:off x="2277850" y="2325699"/>
                <a:ext cx="0" cy="108000"/>
              </a:xfrm>
              <a:prstGeom prst="line">
                <a:avLst/>
              </a:prstGeom>
              <a:ln w="19050"/>
            </p:spPr>
            <p:style>
              <a:lnRef idx="1">
                <a:schemeClr val="accent1"/>
              </a:lnRef>
              <a:fillRef idx="0">
                <a:schemeClr val="accent1"/>
              </a:fillRef>
              <a:effectRef idx="0">
                <a:schemeClr val="accent1"/>
              </a:effectRef>
              <a:fontRef idx="minor">
                <a:schemeClr val="tx1"/>
              </a:fontRef>
            </p:style>
          </p:cxnSp>
        </p:grpSp>
        <p:sp>
          <p:nvSpPr>
            <p:cNvPr id="176" name="Oval 175">
              <a:extLst>
                <a:ext uri="{FF2B5EF4-FFF2-40B4-BE49-F238E27FC236}">
                  <a16:creationId xmlns:a16="http://schemas.microsoft.com/office/drawing/2014/main" id="{8814BCD8-23DD-4B32-A065-AD625062C5D2}"/>
                </a:ext>
              </a:extLst>
            </p:cNvPr>
            <p:cNvSpPr>
              <a:spLocks noChangeAspect="1"/>
            </p:cNvSpPr>
            <p:nvPr/>
          </p:nvSpPr>
          <p:spPr>
            <a:xfrm>
              <a:off x="2397339" y="2789271"/>
              <a:ext cx="72000" cy="72000"/>
            </a:xfrm>
            <a:prstGeom prst="ellipse">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80" name="Oval 179">
            <a:extLst>
              <a:ext uri="{FF2B5EF4-FFF2-40B4-BE49-F238E27FC236}">
                <a16:creationId xmlns:a16="http://schemas.microsoft.com/office/drawing/2014/main" id="{A1F498A4-5721-4899-890B-B0373CB00192}"/>
              </a:ext>
            </a:extLst>
          </p:cNvPr>
          <p:cNvSpPr>
            <a:spLocks noChangeAspect="1"/>
          </p:cNvSpPr>
          <p:nvPr/>
        </p:nvSpPr>
        <p:spPr>
          <a:xfrm>
            <a:off x="6765982" y="3379453"/>
            <a:ext cx="72000" cy="72000"/>
          </a:xfrm>
          <a:prstGeom prst="ellipse">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81" name="Group 180">
            <a:extLst>
              <a:ext uri="{FF2B5EF4-FFF2-40B4-BE49-F238E27FC236}">
                <a16:creationId xmlns:a16="http://schemas.microsoft.com/office/drawing/2014/main" id="{2048B62E-6157-496B-BD5E-0A87FAE6CA03}"/>
              </a:ext>
            </a:extLst>
          </p:cNvPr>
          <p:cNvGrpSpPr/>
          <p:nvPr/>
        </p:nvGrpSpPr>
        <p:grpSpPr>
          <a:xfrm>
            <a:off x="6116024" y="3588741"/>
            <a:ext cx="1353311" cy="108000"/>
            <a:chOff x="2144687" y="2325699"/>
            <a:chExt cx="597113" cy="108000"/>
          </a:xfrm>
        </p:grpSpPr>
        <p:cxnSp>
          <p:nvCxnSpPr>
            <p:cNvPr id="182" name="Straight Connector 181">
              <a:extLst>
                <a:ext uri="{FF2B5EF4-FFF2-40B4-BE49-F238E27FC236}">
                  <a16:creationId xmlns:a16="http://schemas.microsoft.com/office/drawing/2014/main" id="{0B5B8B31-17A6-46E8-BAD7-C763051BAF7A}"/>
                </a:ext>
              </a:extLst>
            </p:cNvPr>
            <p:cNvCxnSpPr/>
            <p:nvPr/>
          </p:nvCxnSpPr>
          <p:spPr>
            <a:xfrm>
              <a:off x="2144687" y="2379699"/>
              <a:ext cx="592723"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83" name="Straight Connector 182">
              <a:extLst>
                <a:ext uri="{FF2B5EF4-FFF2-40B4-BE49-F238E27FC236}">
                  <a16:creationId xmlns:a16="http://schemas.microsoft.com/office/drawing/2014/main" id="{3BD9EB4F-5D13-46B4-B01C-261E7C227158}"/>
                </a:ext>
              </a:extLst>
            </p:cNvPr>
            <p:cNvCxnSpPr/>
            <p:nvPr/>
          </p:nvCxnSpPr>
          <p:spPr>
            <a:xfrm flipH="1">
              <a:off x="2741800" y="2325699"/>
              <a:ext cx="0" cy="10800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84" name="Straight Connector 183">
              <a:extLst>
                <a:ext uri="{FF2B5EF4-FFF2-40B4-BE49-F238E27FC236}">
                  <a16:creationId xmlns:a16="http://schemas.microsoft.com/office/drawing/2014/main" id="{D5E2A835-9AA9-421D-AE09-DE2302CDDE79}"/>
                </a:ext>
              </a:extLst>
            </p:cNvPr>
            <p:cNvCxnSpPr/>
            <p:nvPr/>
          </p:nvCxnSpPr>
          <p:spPr>
            <a:xfrm flipH="1">
              <a:off x="2145100" y="2325699"/>
              <a:ext cx="0" cy="108000"/>
            </a:xfrm>
            <a:prstGeom prst="line">
              <a:avLst/>
            </a:prstGeom>
            <a:ln w="19050"/>
          </p:spPr>
          <p:style>
            <a:lnRef idx="1">
              <a:schemeClr val="accent1"/>
            </a:lnRef>
            <a:fillRef idx="0">
              <a:schemeClr val="accent1"/>
            </a:fillRef>
            <a:effectRef idx="0">
              <a:schemeClr val="accent1"/>
            </a:effectRef>
            <a:fontRef idx="minor">
              <a:schemeClr val="tx1"/>
            </a:fontRef>
          </p:style>
        </p:cxnSp>
      </p:grpSp>
      <p:sp>
        <p:nvSpPr>
          <p:cNvPr id="185" name="Oval 184">
            <a:extLst>
              <a:ext uri="{FF2B5EF4-FFF2-40B4-BE49-F238E27FC236}">
                <a16:creationId xmlns:a16="http://schemas.microsoft.com/office/drawing/2014/main" id="{C53D497A-909A-47F6-B065-FACA8609AF59}"/>
              </a:ext>
            </a:extLst>
          </p:cNvPr>
          <p:cNvSpPr>
            <a:spLocks noChangeAspect="1"/>
          </p:cNvSpPr>
          <p:nvPr/>
        </p:nvSpPr>
        <p:spPr>
          <a:xfrm>
            <a:off x="6730309" y="3610000"/>
            <a:ext cx="72000" cy="72000"/>
          </a:xfrm>
          <a:prstGeom prst="ellipse">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86" name="Group 185">
            <a:extLst>
              <a:ext uri="{FF2B5EF4-FFF2-40B4-BE49-F238E27FC236}">
                <a16:creationId xmlns:a16="http://schemas.microsoft.com/office/drawing/2014/main" id="{694884D8-BF90-4D98-A6B5-0673F8B87468}"/>
              </a:ext>
            </a:extLst>
          </p:cNvPr>
          <p:cNvGrpSpPr/>
          <p:nvPr/>
        </p:nvGrpSpPr>
        <p:grpSpPr>
          <a:xfrm>
            <a:off x="6525719" y="3972169"/>
            <a:ext cx="766040" cy="108000"/>
            <a:chOff x="2236860" y="3727154"/>
            <a:chExt cx="766040" cy="108000"/>
          </a:xfrm>
        </p:grpSpPr>
        <p:grpSp>
          <p:nvGrpSpPr>
            <p:cNvPr id="187" name="Group 186">
              <a:extLst>
                <a:ext uri="{FF2B5EF4-FFF2-40B4-BE49-F238E27FC236}">
                  <a16:creationId xmlns:a16="http://schemas.microsoft.com/office/drawing/2014/main" id="{6C919F14-2589-4214-9E64-7668553B1528}"/>
                </a:ext>
              </a:extLst>
            </p:cNvPr>
            <p:cNvGrpSpPr/>
            <p:nvPr/>
          </p:nvGrpSpPr>
          <p:grpSpPr>
            <a:xfrm>
              <a:off x="2236860" y="3727154"/>
              <a:ext cx="766040" cy="108000"/>
              <a:chOff x="2299663" y="2325699"/>
              <a:chExt cx="668750" cy="108000"/>
            </a:xfrm>
          </p:grpSpPr>
          <p:cxnSp>
            <p:nvCxnSpPr>
              <p:cNvPr id="189" name="Straight Connector 188">
                <a:extLst>
                  <a:ext uri="{FF2B5EF4-FFF2-40B4-BE49-F238E27FC236}">
                    <a16:creationId xmlns:a16="http://schemas.microsoft.com/office/drawing/2014/main" id="{EB0736D5-8D5A-46AC-A7E1-4B92D92DDCB3}"/>
                  </a:ext>
                </a:extLst>
              </p:cNvPr>
              <p:cNvCxnSpPr/>
              <p:nvPr/>
            </p:nvCxnSpPr>
            <p:spPr>
              <a:xfrm>
                <a:off x="2309568" y="2379699"/>
                <a:ext cx="654436"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90" name="Straight Connector 189">
                <a:extLst>
                  <a:ext uri="{FF2B5EF4-FFF2-40B4-BE49-F238E27FC236}">
                    <a16:creationId xmlns:a16="http://schemas.microsoft.com/office/drawing/2014/main" id="{8BAC5546-F71F-49EA-A804-CD93B6E8CFA8}"/>
                  </a:ext>
                </a:extLst>
              </p:cNvPr>
              <p:cNvCxnSpPr/>
              <p:nvPr/>
            </p:nvCxnSpPr>
            <p:spPr>
              <a:xfrm flipH="1">
                <a:off x="2968413" y="2325699"/>
                <a:ext cx="0" cy="10800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91" name="Straight Connector 190">
                <a:extLst>
                  <a:ext uri="{FF2B5EF4-FFF2-40B4-BE49-F238E27FC236}">
                    <a16:creationId xmlns:a16="http://schemas.microsoft.com/office/drawing/2014/main" id="{7B7CD5D1-33EF-4CC5-92CA-93FFDD9AD5AF}"/>
                  </a:ext>
                </a:extLst>
              </p:cNvPr>
              <p:cNvCxnSpPr/>
              <p:nvPr/>
            </p:nvCxnSpPr>
            <p:spPr>
              <a:xfrm flipH="1">
                <a:off x="2299663" y="2325699"/>
                <a:ext cx="0" cy="108000"/>
              </a:xfrm>
              <a:prstGeom prst="line">
                <a:avLst/>
              </a:prstGeom>
              <a:ln w="19050"/>
            </p:spPr>
            <p:style>
              <a:lnRef idx="1">
                <a:schemeClr val="accent1"/>
              </a:lnRef>
              <a:fillRef idx="0">
                <a:schemeClr val="accent1"/>
              </a:fillRef>
              <a:effectRef idx="0">
                <a:schemeClr val="accent1"/>
              </a:effectRef>
              <a:fontRef idx="minor">
                <a:schemeClr val="tx1"/>
              </a:fontRef>
            </p:style>
          </p:cxnSp>
        </p:grpSp>
        <p:sp>
          <p:nvSpPr>
            <p:cNvPr id="188" name="Oval 187">
              <a:extLst>
                <a:ext uri="{FF2B5EF4-FFF2-40B4-BE49-F238E27FC236}">
                  <a16:creationId xmlns:a16="http://schemas.microsoft.com/office/drawing/2014/main" id="{92656DB6-B87B-462E-9F86-0E34F7ED065F}"/>
                </a:ext>
              </a:extLst>
            </p:cNvPr>
            <p:cNvSpPr>
              <a:spLocks noChangeAspect="1"/>
            </p:cNvSpPr>
            <p:nvPr/>
          </p:nvSpPr>
          <p:spPr>
            <a:xfrm>
              <a:off x="2592284" y="3747394"/>
              <a:ext cx="72000" cy="72000"/>
            </a:xfrm>
            <a:prstGeom prst="ellipse">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92" name="Group 191">
            <a:extLst>
              <a:ext uri="{FF2B5EF4-FFF2-40B4-BE49-F238E27FC236}">
                <a16:creationId xmlns:a16="http://schemas.microsoft.com/office/drawing/2014/main" id="{3E207824-58E9-47BC-BD02-2F8DA8B949BB}"/>
              </a:ext>
            </a:extLst>
          </p:cNvPr>
          <p:cNvGrpSpPr/>
          <p:nvPr/>
        </p:nvGrpSpPr>
        <p:grpSpPr>
          <a:xfrm>
            <a:off x="6246722" y="4191306"/>
            <a:ext cx="852339" cy="108000"/>
            <a:chOff x="2099691" y="3916858"/>
            <a:chExt cx="852339" cy="108000"/>
          </a:xfrm>
        </p:grpSpPr>
        <p:grpSp>
          <p:nvGrpSpPr>
            <p:cNvPr id="193" name="Group 192">
              <a:extLst>
                <a:ext uri="{FF2B5EF4-FFF2-40B4-BE49-F238E27FC236}">
                  <a16:creationId xmlns:a16="http://schemas.microsoft.com/office/drawing/2014/main" id="{4FE7FC5F-9F61-446A-BAA1-A834B1553085}"/>
                </a:ext>
              </a:extLst>
            </p:cNvPr>
            <p:cNvGrpSpPr/>
            <p:nvPr/>
          </p:nvGrpSpPr>
          <p:grpSpPr>
            <a:xfrm>
              <a:off x="2099691" y="3916858"/>
              <a:ext cx="852339" cy="108000"/>
              <a:chOff x="2371281" y="2325699"/>
              <a:chExt cx="487511" cy="108000"/>
            </a:xfrm>
          </p:grpSpPr>
          <p:cxnSp>
            <p:nvCxnSpPr>
              <p:cNvPr id="195" name="Straight Connector 194">
                <a:extLst>
                  <a:ext uri="{FF2B5EF4-FFF2-40B4-BE49-F238E27FC236}">
                    <a16:creationId xmlns:a16="http://schemas.microsoft.com/office/drawing/2014/main" id="{27FDB63E-4E8F-40A0-86D6-59D88756ECB5}"/>
                  </a:ext>
                </a:extLst>
              </p:cNvPr>
              <p:cNvCxnSpPr/>
              <p:nvPr/>
            </p:nvCxnSpPr>
            <p:spPr>
              <a:xfrm>
                <a:off x="2371281" y="2379699"/>
                <a:ext cx="485290"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96" name="Straight Connector 195">
                <a:extLst>
                  <a:ext uri="{FF2B5EF4-FFF2-40B4-BE49-F238E27FC236}">
                    <a16:creationId xmlns:a16="http://schemas.microsoft.com/office/drawing/2014/main" id="{AEF40362-95A1-4B0D-8C0D-55060059A1DA}"/>
                  </a:ext>
                </a:extLst>
              </p:cNvPr>
              <p:cNvCxnSpPr/>
              <p:nvPr/>
            </p:nvCxnSpPr>
            <p:spPr>
              <a:xfrm flipH="1">
                <a:off x="2858792" y="2325699"/>
                <a:ext cx="0" cy="10800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97" name="Straight Connector 196">
                <a:extLst>
                  <a:ext uri="{FF2B5EF4-FFF2-40B4-BE49-F238E27FC236}">
                    <a16:creationId xmlns:a16="http://schemas.microsoft.com/office/drawing/2014/main" id="{19F76666-23FF-46F7-8E1C-10A3F27255B0}"/>
                  </a:ext>
                </a:extLst>
              </p:cNvPr>
              <p:cNvCxnSpPr/>
              <p:nvPr/>
            </p:nvCxnSpPr>
            <p:spPr>
              <a:xfrm flipH="1">
                <a:off x="2371281" y="2325699"/>
                <a:ext cx="0" cy="108000"/>
              </a:xfrm>
              <a:prstGeom prst="line">
                <a:avLst/>
              </a:prstGeom>
              <a:ln w="19050"/>
            </p:spPr>
            <p:style>
              <a:lnRef idx="1">
                <a:schemeClr val="accent1"/>
              </a:lnRef>
              <a:fillRef idx="0">
                <a:schemeClr val="accent1"/>
              </a:fillRef>
              <a:effectRef idx="0">
                <a:schemeClr val="accent1"/>
              </a:effectRef>
              <a:fontRef idx="minor">
                <a:schemeClr val="tx1"/>
              </a:fontRef>
            </p:style>
          </p:cxnSp>
        </p:grpSp>
        <p:sp>
          <p:nvSpPr>
            <p:cNvPr id="194" name="Oval 193">
              <a:extLst>
                <a:ext uri="{FF2B5EF4-FFF2-40B4-BE49-F238E27FC236}">
                  <a16:creationId xmlns:a16="http://schemas.microsoft.com/office/drawing/2014/main" id="{CDA432ED-C941-418E-81DE-63D2B96AFDA2}"/>
                </a:ext>
              </a:extLst>
            </p:cNvPr>
            <p:cNvSpPr>
              <a:spLocks noChangeAspect="1"/>
            </p:cNvSpPr>
            <p:nvPr/>
          </p:nvSpPr>
          <p:spPr>
            <a:xfrm>
              <a:off x="2483993" y="3940300"/>
              <a:ext cx="72000" cy="72000"/>
            </a:xfrm>
            <a:prstGeom prst="ellipse">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98" name="Group 197">
            <a:extLst>
              <a:ext uri="{FF2B5EF4-FFF2-40B4-BE49-F238E27FC236}">
                <a16:creationId xmlns:a16="http://schemas.microsoft.com/office/drawing/2014/main" id="{AC90DF54-E3F9-4963-819A-53DFD37531FE}"/>
              </a:ext>
            </a:extLst>
          </p:cNvPr>
          <p:cNvGrpSpPr/>
          <p:nvPr/>
        </p:nvGrpSpPr>
        <p:grpSpPr>
          <a:xfrm>
            <a:off x="6767660" y="4737151"/>
            <a:ext cx="800029" cy="108000"/>
            <a:chOff x="2232577" y="4468127"/>
            <a:chExt cx="800029" cy="108000"/>
          </a:xfrm>
        </p:grpSpPr>
        <p:grpSp>
          <p:nvGrpSpPr>
            <p:cNvPr id="199" name="Group 198">
              <a:extLst>
                <a:ext uri="{FF2B5EF4-FFF2-40B4-BE49-F238E27FC236}">
                  <a16:creationId xmlns:a16="http://schemas.microsoft.com/office/drawing/2014/main" id="{0C32AEB7-8DA9-473C-BF6F-DCF0EAA7679C}"/>
                </a:ext>
              </a:extLst>
            </p:cNvPr>
            <p:cNvGrpSpPr/>
            <p:nvPr/>
          </p:nvGrpSpPr>
          <p:grpSpPr>
            <a:xfrm>
              <a:off x="2232577" y="4468127"/>
              <a:ext cx="800029" cy="108000"/>
              <a:chOff x="2619201" y="2325699"/>
              <a:chExt cx="349212" cy="108000"/>
            </a:xfrm>
          </p:grpSpPr>
          <p:cxnSp>
            <p:nvCxnSpPr>
              <p:cNvPr id="201" name="Straight Connector 200">
                <a:extLst>
                  <a:ext uri="{FF2B5EF4-FFF2-40B4-BE49-F238E27FC236}">
                    <a16:creationId xmlns:a16="http://schemas.microsoft.com/office/drawing/2014/main" id="{1F6E98F7-6997-4DFB-8C72-0471A5000103}"/>
                  </a:ext>
                </a:extLst>
              </p:cNvPr>
              <p:cNvCxnSpPr/>
              <p:nvPr/>
            </p:nvCxnSpPr>
            <p:spPr>
              <a:xfrm>
                <a:off x="2620624" y="2379699"/>
                <a:ext cx="343380"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02" name="Straight Connector 201">
                <a:extLst>
                  <a:ext uri="{FF2B5EF4-FFF2-40B4-BE49-F238E27FC236}">
                    <a16:creationId xmlns:a16="http://schemas.microsoft.com/office/drawing/2014/main" id="{75C045BD-6735-4A6D-9C06-B8C289A16991}"/>
                  </a:ext>
                </a:extLst>
              </p:cNvPr>
              <p:cNvCxnSpPr/>
              <p:nvPr/>
            </p:nvCxnSpPr>
            <p:spPr>
              <a:xfrm flipH="1">
                <a:off x="2968413" y="2325699"/>
                <a:ext cx="0" cy="10800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03" name="Straight Connector 202">
                <a:extLst>
                  <a:ext uri="{FF2B5EF4-FFF2-40B4-BE49-F238E27FC236}">
                    <a16:creationId xmlns:a16="http://schemas.microsoft.com/office/drawing/2014/main" id="{5F07A8F2-D452-417A-89B4-BFC3B970D23E}"/>
                  </a:ext>
                </a:extLst>
              </p:cNvPr>
              <p:cNvCxnSpPr/>
              <p:nvPr/>
            </p:nvCxnSpPr>
            <p:spPr>
              <a:xfrm flipH="1">
                <a:off x="2619201" y="2325699"/>
                <a:ext cx="0" cy="108000"/>
              </a:xfrm>
              <a:prstGeom prst="line">
                <a:avLst/>
              </a:prstGeom>
              <a:ln w="19050"/>
            </p:spPr>
            <p:style>
              <a:lnRef idx="1">
                <a:schemeClr val="accent1"/>
              </a:lnRef>
              <a:fillRef idx="0">
                <a:schemeClr val="accent1"/>
              </a:fillRef>
              <a:effectRef idx="0">
                <a:schemeClr val="accent1"/>
              </a:effectRef>
              <a:fontRef idx="minor">
                <a:schemeClr val="tx1"/>
              </a:fontRef>
            </p:style>
          </p:cxnSp>
        </p:grpSp>
        <p:sp>
          <p:nvSpPr>
            <p:cNvPr id="200" name="Oval 199">
              <a:extLst>
                <a:ext uri="{FF2B5EF4-FFF2-40B4-BE49-F238E27FC236}">
                  <a16:creationId xmlns:a16="http://schemas.microsoft.com/office/drawing/2014/main" id="{626C6A43-3437-4EEA-9293-DDAB386341CD}"/>
                </a:ext>
              </a:extLst>
            </p:cNvPr>
            <p:cNvSpPr>
              <a:spLocks noChangeAspect="1"/>
            </p:cNvSpPr>
            <p:nvPr/>
          </p:nvSpPr>
          <p:spPr>
            <a:xfrm>
              <a:off x="2609429" y="4493068"/>
              <a:ext cx="54000" cy="54000"/>
            </a:xfrm>
            <a:prstGeom prst="ellipse">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04" name="Group 203">
            <a:extLst>
              <a:ext uri="{FF2B5EF4-FFF2-40B4-BE49-F238E27FC236}">
                <a16:creationId xmlns:a16="http://schemas.microsoft.com/office/drawing/2014/main" id="{4F2BC0DE-4530-42CF-B6A8-F2FE45BEF0FA}"/>
              </a:ext>
            </a:extLst>
          </p:cNvPr>
          <p:cNvGrpSpPr/>
          <p:nvPr/>
        </p:nvGrpSpPr>
        <p:grpSpPr>
          <a:xfrm>
            <a:off x="6330387" y="4970673"/>
            <a:ext cx="756000" cy="108000"/>
            <a:chOff x="2289178" y="4651405"/>
            <a:chExt cx="756000" cy="108000"/>
          </a:xfrm>
        </p:grpSpPr>
        <p:grpSp>
          <p:nvGrpSpPr>
            <p:cNvPr id="205" name="Group 204">
              <a:extLst>
                <a:ext uri="{FF2B5EF4-FFF2-40B4-BE49-F238E27FC236}">
                  <a16:creationId xmlns:a16="http://schemas.microsoft.com/office/drawing/2014/main" id="{530B0036-CE75-40FF-AC05-A980D289E0AA}"/>
                </a:ext>
              </a:extLst>
            </p:cNvPr>
            <p:cNvGrpSpPr/>
            <p:nvPr/>
          </p:nvGrpSpPr>
          <p:grpSpPr>
            <a:xfrm>
              <a:off x="2289178" y="4651405"/>
              <a:ext cx="756000" cy="108000"/>
              <a:chOff x="2371281" y="2325699"/>
              <a:chExt cx="597132" cy="108000"/>
            </a:xfrm>
          </p:grpSpPr>
          <p:cxnSp>
            <p:nvCxnSpPr>
              <p:cNvPr id="207" name="Straight Connector 206">
                <a:extLst>
                  <a:ext uri="{FF2B5EF4-FFF2-40B4-BE49-F238E27FC236}">
                    <a16:creationId xmlns:a16="http://schemas.microsoft.com/office/drawing/2014/main" id="{24F6C3FD-F5D0-45B4-BA52-0CC380EC54A2}"/>
                  </a:ext>
                </a:extLst>
              </p:cNvPr>
              <p:cNvCxnSpPr/>
              <p:nvPr/>
            </p:nvCxnSpPr>
            <p:spPr>
              <a:xfrm>
                <a:off x="2371281" y="2379699"/>
                <a:ext cx="592723"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08" name="Straight Connector 207">
                <a:extLst>
                  <a:ext uri="{FF2B5EF4-FFF2-40B4-BE49-F238E27FC236}">
                    <a16:creationId xmlns:a16="http://schemas.microsoft.com/office/drawing/2014/main" id="{F219DA30-EF0B-4679-93FE-42E8F7714286}"/>
                  </a:ext>
                </a:extLst>
              </p:cNvPr>
              <p:cNvCxnSpPr/>
              <p:nvPr/>
            </p:nvCxnSpPr>
            <p:spPr>
              <a:xfrm flipH="1">
                <a:off x="2968413" y="2325699"/>
                <a:ext cx="0" cy="10800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09" name="Straight Connector 208">
                <a:extLst>
                  <a:ext uri="{FF2B5EF4-FFF2-40B4-BE49-F238E27FC236}">
                    <a16:creationId xmlns:a16="http://schemas.microsoft.com/office/drawing/2014/main" id="{F7392E79-4353-4286-9BBB-BFF8828AF4FD}"/>
                  </a:ext>
                </a:extLst>
              </p:cNvPr>
              <p:cNvCxnSpPr/>
              <p:nvPr/>
            </p:nvCxnSpPr>
            <p:spPr>
              <a:xfrm flipH="1">
                <a:off x="2371281" y="2325699"/>
                <a:ext cx="0" cy="108000"/>
              </a:xfrm>
              <a:prstGeom prst="line">
                <a:avLst/>
              </a:prstGeom>
              <a:ln w="19050"/>
            </p:spPr>
            <p:style>
              <a:lnRef idx="1">
                <a:schemeClr val="accent1"/>
              </a:lnRef>
              <a:fillRef idx="0">
                <a:schemeClr val="accent1"/>
              </a:fillRef>
              <a:effectRef idx="0">
                <a:schemeClr val="accent1"/>
              </a:effectRef>
              <a:fontRef idx="minor">
                <a:schemeClr val="tx1"/>
              </a:fontRef>
            </p:style>
          </p:cxnSp>
        </p:grpSp>
        <p:sp>
          <p:nvSpPr>
            <p:cNvPr id="206" name="Oval 205">
              <a:extLst>
                <a:ext uri="{FF2B5EF4-FFF2-40B4-BE49-F238E27FC236}">
                  <a16:creationId xmlns:a16="http://schemas.microsoft.com/office/drawing/2014/main" id="{154F061D-E53A-4DF6-BAC0-64617D6AFAF3}"/>
                </a:ext>
              </a:extLst>
            </p:cNvPr>
            <p:cNvSpPr>
              <a:spLocks noChangeAspect="1"/>
            </p:cNvSpPr>
            <p:nvPr/>
          </p:nvSpPr>
          <p:spPr>
            <a:xfrm>
              <a:off x="2630384" y="4670868"/>
              <a:ext cx="72000" cy="72000"/>
            </a:xfrm>
            <a:prstGeom prst="ellipse">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custDataLst>
      <p:tags r:id="rId1"/>
    </p:custDataLst>
    <p:extLst>
      <p:ext uri="{BB962C8B-B14F-4D97-AF65-F5344CB8AC3E}">
        <p14:creationId xmlns:p14="http://schemas.microsoft.com/office/powerpoint/2010/main" val="1467278922"/>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zh-CN" sz="1800" b="1" i="0" u="none" strike="noStrike" cap="none" baseline="0">
                <a:solidFill>
                  <a:srgbClr val="043882"/>
                </a:solidFill>
                <a:effectLst/>
                <a:uFillTx/>
                <a:ea typeface="SimSun"/>
              </a:rPr>
              <a:t>O-002：依布鲁替尼与纳米白蛋白结合型紫杉醇和吉西他滨联用作为一线疗法用于转移性胰腺腺癌患者：3 期 RESOLVE 研究结果 – Tempero M 等人</a:t>
            </a:r>
          </a:p>
        </p:txBody>
      </p:sp>
      <p:sp>
        <p:nvSpPr>
          <p:cNvPr id="5123" name="Rectangle 3"/>
          <p:cNvSpPr>
            <a:spLocks noGrp="1" noChangeArrowheads="1"/>
          </p:cNvSpPr>
          <p:nvPr>
            <p:ph idx="1"/>
          </p:nvPr>
        </p:nvSpPr>
        <p:spPr/>
        <p:txBody>
          <a:bodyPr/>
          <a:lstStyle/>
          <a:p>
            <a:pPr marL="0" indent="0">
              <a:buNone/>
            </a:pPr>
            <a:r>
              <a:rPr lang="zh-CN" sz="1600" b="1" i="0" u="none" strike="noStrike" cap="none" baseline="0">
                <a:solidFill>
                  <a:srgbClr val="4D4D4D"/>
                </a:solidFill>
                <a:effectLst/>
                <a:uFillTx/>
                <a:ea typeface="SimSun"/>
              </a:rPr>
              <a:t>关键结果（续）</a:t>
            </a:r>
          </a:p>
          <a:p>
            <a:pPr marL="0" indent="0">
              <a:buNone/>
            </a:pPr>
            <a:endParaRPr lang="en-GB"/>
          </a:p>
        </p:txBody>
      </p:sp>
      <p:sp>
        <p:nvSpPr>
          <p:cNvPr id="15" name="Text Placeholder 14"/>
          <p:cNvSpPr>
            <a:spLocks noGrp="1"/>
          </p:cNvSpPr>
          <p:nvPr>
            <p:ph type="body" sz="quarter" idx="11"/>
          </p:nvPr>
        </p:nvSpPr>
        <p:spPr>
          <a:xfrm>
            <a:off x="4495800" y="6096000"/>
            <a:ext cx="4283075" cy="487363"/>
          </a:xfrm>
        </p:spPr>
        <p:txBody>
          <a:bodyPr/>
          <a:lstStyle/>
          <a:p>
            <a:r>
              <a:rPr lang="zh-CN" sz="1200" b="0" i="0" u="none" strike="noStrike" cap="none" baseline="0">
                <a:solidFill>
                  <a:srgbClr val="4D4D4D"/>
                </a:solidFill>
                <a:effectLst/>
                <a:uFillTx/>
                <a:ea typeface="SimSun"/>
              </a:rPr>
              <a:t>Tempero M, et al. Ann Oncol 2019;30(suppl):abstr O-002</a:t>
            </a:r>
          </a:p>
        </p:txBody>
      </p:sp>
      <p:sp>
        <p:nvSpPr>
          <p:cNvPr id="7" name="TextBox 6"/>
          <p:cNvSpPr txBox="1"/>
          <p:nvPr/>
        </p:nvSpPr>
        <p:spPr>
          <a:xfrm>
            <a:off x="4257953" y="1503123"/>
            <a:ext cx="628094" cy="366126"/>
          </a:xfrm>
          <a:prstGeom prst="rect">
            <a:avLst/>
          </a:prstGeom>
          <a:noFill/>
        </p:spPr>
        <p:txBody>
          <a:bodyPr wrap="none" rtlCol="0">
            <a:spAutoFit/>
          </a:bodyPr>
          <a:lstStyle/>
          <a:p>
            <a:pPr algn="ctr"/>
            <a:r>
              <a:rPr lang="zh-CN" sz="1800" b="1" i="0" u="none" strike="noStrike" cap="none" baseline="0">
                <a:solidFill>
                  <a:srgbClr val="4D4D4D"/>
                </a:solidFill>
                <a:effectLst/>
                <a:uFillTx/>
                <a:ea typeface="SimSun"/>
              </a:rPr>
              <a:t>PFS</a:t>
            </a:r>
          </a:p>
        </p:txBody>
      </p:sp>
      <p:graphicFrame>
        <p:nvGraphicFramePr>
          <p:cNvPr id="8" name="Group 88">
            <a:extLst>
              <a:ext uri="{FF2B5EF4-FFF2-40B4-BE49-F238E27FC236}">
                <a16:creationId xmlns:a16="http://schemas.microsoft.com/office/drawing/2014/main" id="{A58B6549-DCD9-429D-92D9-CC724B0A8723}"/>
              </a:ext>
            </a:extLst>
          </p:cNvPr>
          <p:cNvGraphicFramePr>
            <a:graphicFrameLocks noGrp="1"/>
          </p:cNvGraphicFramePr>
          <p:nvPr>
            <p:extLst>
              <p:ext uri="{D42A27DB-BD31-4B8C-83A1-F6EECF244321}">
                <p14:modId xmlns:p14="http://schemas.microsoft.com/office/powerpoint/2010/main" val="3566171753"/>
              </p:ext>
            </p:extLst>
          </p:nvPr>
        </p:nvGraphicFramePr>
        <p:xfrm>
          <a:off x="3649988" y="1858475"/>
          <a:ext cx="5125747" cy="1280160"/>
        </p:xfrm>
        <a:graphic>
          <a:graphicData uri="http://schemas.openxmlformats.org/drawingml/2006/table">
            <a:tbl>
              <a:tblPr firstRow="1" bandRow="1">
                <a:tableStyleId>{69012ECD-51FC-41F1-AA8D-1B2483CD663E}</a:tableStyleId>
              </a:tblPr>
              <a:tblGrid>
                <a:gridCol w="1662111">
                  <a:extLst>
                    <a:ext uri="{9D8B030D-6E8A-4147-A177-3AD203B41FA5}">
                      <a16:colId xmlns:a16="http://schemas.microsoft.com/office/drawing/2014/main" val="20000"/>
                    </a:ext>
                  </a:extLst>
                </a:gridCol>
                <a:gridCol w="1745673">
                  <a:extLst>
                    <a:ext uri="{9D8B030D-6E8A-4147-A177-3AD203B41FA5}">
                      <a16:colId xmlns:a16="http://schemas.microsoft.com/office/drawing/2014/main" val="20001"/>
                    </a:ext>
                  </a:extLst>
                </a:gridCol>
                <a:gridCol w="1717963">
                  <a:extLst>
                    <a:ext uri="{9D8B030D-6E8A-4147-A177-3AD203B41FA5}">
                      <a16:colId xmlns:a16="http://schemas.microsoft.com/office/drawing/2014/main" val="133826531"/>
                    </a:ext>
                  </a:extLst>
                </a:gridCol>
              </a:tblGrid>
              <a:tr h="389687">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endParaRPr kumimoji="0" lang="en-US" sz="1200" b="1" i="0" u="none" strike="noStrike" cap="none" normalizeH="0" baseline="0">
                        <a:ln>
                          <a:noFill/>
                        </a:ln>
                        <a:solidFill>
                          <a:schemeClr val="tx2"/>
                        </a:solidFill>
                        <a:effectLst/>
                        <a:latin typeface="+mn-lt"/>
                        <a:cs typeface="Arial"/>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200" b="1" i="0" u="none" strike="noStrike" cap="none" baseline="0">
                          <a:solidFill>
                            <a:srgbClr val="B60D27"/>
                          </a:solidFill>
                          <a:effectLst/>
                          <a:uFillTx/>
                          <a:ea typeface="SimSun"/>
                        </a:rPr>
                        <a:t>依布鲁替尼</a:t>
                      </a:r>
                      <a:r>
                        <a:rPr sz="1200"/>
                        <a:t/>
                      </a:r>
                      <a:br>
                        <a:rPr sz="1200"/>
                      </a:br>
                      <a:r>
                        <a:rPr lang="zh-CN" sz="1200" b="1" i="0" u="none" strike="noStrike" cap="none" baseline="0">
                          <a:solidFill>
                            <a:srgbClr val="B60D27"/>
                          </a:solidFill>
                          <a:effectLst/>
                          <a:uFillTx/>
                          <a:ea typeface="SimSun"/>
                        </a:rPr>
                        <a:t>(n=211)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zh-CN" sz="1200" b="1" i="0" u="none" strike="noStrike" cap="none" baseline="0">
                          <a:solidFill>
                            <a:srgbClr val="B2C0EC"/>
                          </a:solidFill>
                          <a:effectLst/>
                          <a:uFillTx/>
                          <a:ea typeface="SimSun"/>
                        </a:rPr>
                        <a:t>安慰剂</a:t>
                      </a:r>
                      <a:r>
                        <a:rPr sz="1200"/>
                        <a:t/>
                      </a:r>
                      <a:br>
                        <a:rPr sz="1200"/>
                      </a:br>
                      <a:r>
                        <a:rPr lang="zh-CN" sz="1200" b="1" i="0" u="none" strike="noStrike" cap="none" baseline="0">
                          <a:solidFill>
                            <a:srgbClr val="B2C0EC"/>
                          </a:solidFill>
                          <a:effectLst/>
                          <a:uFillTx/>
                          <a:ea typeface="SimSun"/>
                        </a:rPr>
                        <a:t>(n=213)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18815">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zh-CN" sz="1200" b="0" i="0" u="none" strike="noStrike" cap="none" baseline="0">
                          <a:solidFill>
                            <a:srgbClr val="4D4D4D"/>
                          </a:solidFill>
                          <a:effectLst/>
                          <a:uFillTx/>
                          <a:ea typeface="SimSun"/>
                        </a:rPr>
                        <a:t>mPFS，月</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200" b="0" i="0" u="none" strike="noStrike" cap="none" baseline="0">
                          <a:solidFill>
                            <a:srgbClr val="4D4D4D"/>
                          </a:solidFill>
                          <a:effectLst/>
                          <a:uFillTx/>
                          <a:ea typeface="SimSun"/>
                        </a:rPr>
                        <a:t>5.32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zh-CN" sz="1200" b="0" i="0" u="none" strike="noStrike" cap="none" baseline="0">
                          <a:solidFill>
                            <a:srgbClr val="4D4D4D"/>
                          </a:solidFill>
                          <a:effectLst/>
                          <a:uFillTx/>
                          <a:ea typeface="SimSun"/>
                        </a:rPr>
                        <a:t>6.01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zh-CN" sz="1200" b="0" i="0" u="none" strike="noStrike" cap="none" baseline="0">
                          <a:solidFill>
                            <a:srgbClr val="4D4D4D"/>
                          </a:solidFill>
                          <a:effectLst/>
                          <a:uFillTx/>
                          <a:ea typeface="SimSun"/>
                        </a:rPr>
                        <a:t>HR (95% CI)</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200" b="0" i="0" u="none" strike="noStrike" cap="none" baseline="0">
                          <a:solidFill>
                            <a:srgbClr val="4D4D4D"/>
                          </a:solidFill>
                          <a:effectLst/>
                          <a:uFillTx/>
                          <a:ea typeface="SimSun"/>
                        </a:rPr>
                        <a:t>1.564 (1.277, 1.916)</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extLst>
                  <a:ext uri="{0D108BD9-81ED-4DB2-BD59-A6C34878D82A}">
                    <a16:rowId xmlns:a16="http://schemas.microsoft.com/office/drawing/2014/main" val="10002"/>
                  </a:ext>
                </a:extLst>
              </a:tr>
              <a:tr h="118648">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zh-CN" sz="1200" b="0" i="0" u="none" strike="noStrike" cap="none" baseline="0">
                          <a:solidFill>
                            <a:srgbClr val="4D4D4D"/>
                          </a:solidFill>
                          <a:effectLst/>
                          <a:uFillTx/>
                          <a:ea typeface="SimSun"/>
                        </a:rPr>
                        <a:t>p 值</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200" b="0" i="0" u="none" strike="noStrike" cap="none" baseline="0">
                          <a:solidFill>
                            <a:srgbClr val="4D4D4D"/>
                          </a:solidFill>
                          <a:effectLst/>
                          <a:uFillTx/>
                          <a:ea typeface="SimSun"/>
                        </a:rPr>
                        <a:t>0.0001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endParaRPr kumimoji="0" lang="en-GB" sz="1200" b="0" i="0" u="none" strike="noStrike" cap="none" normalizeH="0" baseline="0">
                        <a:ln>
                          <a:noFill/>
                        </a:ln>
                        <a:solidFill>
                          <a:srgbClr val="4D4D4D"/>
                        </a:solidFill>
                        <a:effectLst/>
                        <a:latin typeface="+mn-lt"/>
                        <a:cs typeface="Arial"/>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val="10003"/>
                  </a:ext>
                </a:extLst>
              </a:tr>
            </a:tbl>
          </a:graphicData>
        </a:graphic>
      </p:graphicFrame>
      <p:grpSp>
        <p:nvGrpSpPr>
          <p:cNvPr id="9" name="Group 8">
            <a:extLst>
              <a:ext uri="{FF2B5EF4-FFF2-40B4-BE49-F238E27FC236}">
                <a16:creationId xmlns:a16="http://schemas.microsoft.com/office/drawing/2014/main" id="{6B958812-AC5B-43A8-9D23-25F67A18131C}"/>
              </a:ext>
            </a:extLst>
          </p:cNvPr>
          <p:cNvGrpSpPr/>
          <p:nvPr/>
        </p:nvGrpSpPr>
        <p:grpSpPr>
          <a:xfrm>
            <a:off x="173343" y="1808946"/>
            <a:ext cx="8855931" cy="4131822"/>
            <a:chOff x="34803" y="1807965"/>
            <a:chExt cx="8855931" cy="4131822"/>
          </a:xfrm>
        </p:grpSpPr>
        <p:sp>
          <p:nvSpPr>
            <p:cNvPr id="10" name="Freeform 21">
              <a:extLst>
                <a:ext uri="{FF2B5EF4-FFF2-40B4-BE49-F238E27FC236}">
                  <a16:creationId xmlns:a16="http://schemas.microsoft.com/office/drawing/2014/main" id="{3029F1D4-CCA6-4FAA-9C69-76B366C930F2}"/>
                </a:ext>
              </a:extLst>
            </p:cNvPr>
            <p:cNvSpPr/>
            <p:nvPr/>
          </p:nvSpPr>
          <p:spPr bwMode="auto">
            <a:xfrm>
              <a:off x="990785" y="1948467"/>
              <a:ext cx="7788157" cy="2991199"/>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4D4D4D"/>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11" name="Line 6">
              <a:extLst>
                <a:ext uri="{FF2B5EF4-FFF2-40B4-BE49-F238E27FC236}">
                  <a16:creationId xmlns:a16="http://schemas.microsoft.com/office/drawing/2014/main" id="{53747E9B-361A-4EA5-B88F-EB598BC0B855}"/>
                </a:ext>
              </a:extLst>
            </p:cNvPr>
            <p:cNvSpPr>
              <a:spLocks noChangeShapeType="1"/>
            </p:cNvSpPr>
            <p:nvPr/>
          </p:nvSpPr>
          <p:spPr bwMode="auto">
            <a:xfrm>
              <a:off x="887525" y="1948466"/>
              <a:ext cx="98686" cy="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12" name="Line 7">
              <a:extLst>
                <a:ext uri="{FF2B5EF4-FFF2-40B4-BE49-F238E27FC236}">
                  <a16:creationId xmlns:a16="http://schemas.microsoft.com/office/drawing/2014/main" id="{CBDDFB0D-9212-4A76-AA93-6E2055333D88}"/>
                </a:ext>
              </a:extLst>
            </p:cNvPr>
            <p:cNvSpPr>
              <a:spLocks noChangeShapeType="1"/>
            </p:cNvSpPr>
            <p:nvPr/>
          </p:nvSpPr>
          <p:spPr bwMode="auto">
            <a:xfrm>
              <a:off x="887525" y="2552451"/>
              <a:ext cx="98686" cy="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13" name="Line 8">
              <a:extLst>
                <a:ext uri="{FF2B5EF4-FFF2-40B4-BE49-F238E27FC236}">
                  <a16:creationId xmlns:a16="http://schemas.microsoft.com/office/drawing/2014/main" id="{F01AA6D9-9364-4C36-A495-709E820F86AA}"/>
                </a:ext>
              </a:extLst>
            </p:cNvPr>
            <p:cNvSpPr>
              <a:spLocks noChangeShapeType="1"/>
            </p:cNvSpPr>
            <p:nvPr/>
          </p:nvSpPr>
          <p:spPr bwMode="auto">
            <a:xfrm>
              <a:off x="887525" y="3129316"/>
              <a:ext cx="98686" cy="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16" name="Line 11">
              <a:extLst>
                <a:ext uri="{FF2B5EF4-FFF2-40B4-BE49-F238E27FC236}">
                  <a16:creationId xmlns:a16="http://schemas.microsoft.com/office/drawing/2014/main" id="{A31798F8-DACB-477F-B8A1-A44C208B88FA}"/>
                </a:ext>
              </a:extLst>
            </p:cNvPr>
            <p:cNvSpPr>
              <a:spLocks noChangeShapeType="1"/>
            </p:cNvSpPr>
            <p:nvPr/>
          </p:nvSpPr>
          <p:spPr bwMode="auto">
            <a:xfrm>
              <a:off x="887525" y="4897202"/>
              <a:ext cx="98686" cy="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17" name="TextBox 16">
              <a:extLst>
                <a:ext uri="{FF2B5EF4-FFF2-40B4-BE49-F238E27FC236}">
                  <a16:creationId xmlns:a16="http://schemas.microsoft.com/office/drawing/2014/main" id="{C36C0A47-9A2F-4324-BFDE-B797E7C4D525}"/>
                </a:ext>
              </a:extLst>
            </p:cNvPr>
            <p:cNvSpPr txBox="1"/>
            <p:nvPr/>
          </p:nvSpPr>
          <p:spPr>
            <a:xfrm rot="16200000">
              <a:off x="88394" y="3315620"/>
              <a:ext cx="767847" cy="274594"/>
            </a:xfrm>
            <a:prstGeom prst="rect">
              <a:avLst/>
            </a:prstGeom>
            <a:noFill/>
          </p:spPr>
          <p:txBody>
            <a:bodyPr wrap="none" rtlCol="0">
              <a:spAutoFit/>
            </a:bodyPr>
            <a:lstStyle/>
            <a:p>
              <a:pPr algn="ctr" fontAlgn="base">
                <a:spcBef>
                  <a:spcPct val="0"/>
                </a:spcBef>
                <a:spcAft>
                  <a:spcPct val="0"/>
                </a:spcAft>
              </a:pPr>
              <a:r>
                <a:rPr lang="zh-CN" sz="1200" b="0" i="0" u="none" strike="noStrike" cap="none" baseline="0">
                  <a:solidFill>
                    <a:srgbClr val="4D4D4D"/>
                  </a:solidFill>
                  <a:effectLst/>
                  <a:uFillTx/>
                  <a:ea typeface="SimSun"/>
                </a:rPr>
                <a:t>PFS，%</a:t>
              </a:r>
            </a:p>
          </p:txBody>
        </p:sp>
        <p:sp>
          <p:nvSpPr>
            <p:cNvPr id="18" name="TextBox 17">
              <a:extLst>
                <a:ext uri="{FF2B5EF4-FFF2-40B4-BE49-F238E27FC236}">
                  <a16:creationId xmlns:a16="http://schemas.microsoft.com/office/drawing/2014/main" id="{CB2B2E22-63EF-478C-9164-EB55FF536F06}"/>
                </a:ext>
              </a:extLst>
            </p:cNvPr>
            <p:cNvSpPr txBox="1"/>
            <p:nvPr/>
          </p:nvSpPr>
          <p:spPr>
            <a:xfrm>
              <a:off x="4575464" y="5301436"/>
              <a:ext cx="793273" cy="274594"/>
            </a:xfrm>
            <a:prstGeom prst="rect">
              <a:avLst/>
            </a:prstGeom>
            <a:noFill/>
          </p:spPr>
          <p:txBody>
            <a:bodyPr wrap="none" rtlCol="0">
              <a:spAutoFit/>
            </a:bodyPr>
            <a:lstStyle/>
            <a:p>
              <a:pPr algn="ctr" fontAlgn="base">
                <a:spcBef>
                  <a:spcPct val="0"/>
                </a:spcBef>
                <a:spcAft>
                  <a:spcPct val="0"/>
                </a:spcAft>
              </a:pPr>
              <a:r>
                <a:rPr lang="zh-CN" sz="1200" b="0" i="0" u="none" strike="noStrike" cap="none" baseline="0">
                  <a:solidFill>
                    <a:srgbClr val="4D4D4D"/>
                  </a:solidFill>
                  <a:effectLst/>
                  <a:uFillTx/>
                  <a:ea typeface="SimSun"/>
                </a:rPr>
                <a:t>时间，月</a:t>
              </a:r>
            </a:p>
          </p:txBody>
        </p:sp>
        <p:sp>
          <p:nvSpPr>
            <p:cNvPr id="19" name="TextBox 18">
              <a:extLst>
                <a:ext uri="{FF2B5EF4-FFF2-40B4-BE49-F238E27FC236}">
                  <a16:creationId xmlns:a16="http://schemas.microsoft.com/office/drawing/2014/main" id="{05E5867A-E15A-4A9B-8F29-5FC1980BE3DE}"/>
                </a:ext>
              </a:extLst>
            </p:cNvPr>
            <p:cNvSpPr txBox="1"/>
            <p:nvPr/>
          </p:nvSpPr>
          <p:spPr>
            <a:xfrm>
              <a:off x="528900" y="1807965"/>
              <a:ext cx="435728" cy="274594"/>
            </a:xfrm>
            <a:prstGeom prst="rect">
              <a:avLst/>
            </a:prstGeom>
            <a:noFill/>
          </p:spPr>
          <p:txBody>
            <a:bodyPr wrap="none" rtlCol="0" anchor="ctr" anchorCtr="0">
              <a:spAutoFit/>
            </a:bodyPr>
            <a:lstStyle/>
            <a:p>
              <a:pPr algn="r"/>
              <a:r>
                <a:rPr lang="zh-CN" sz="1200" b="0" i="0" u="none" strike="noStrike" cap="none" baseline="0">
                  <a:solidFill>
                    <a:srgbClr val="4D4D4D"/>
                  </a:solidFill>
                  <a:effectLst/>
                  <a:uFillTx/>
                  <a:ea typeface="SimSun"/>
                </a:rPr>
                <a:t>100</a:t>
              </a:r>
            </a:p>
          </p:txBody>
        </p:sp>
        <p:sp>
          <p:nvSpPr>
            <p:cNvPr id="20" name="TextBox 19">
              <a:extLst>
                <a:ext uri="{FF2B5EF4-FFF2-40B4-BE49-F238E27FC236}">
                  <a16:creationId xmlns:a16="http://schemas.microsoft.com/office/drawing/2014/main" id="{87DECE74-3F6A-4714-AD89-354CE2BBACBE}"/>
                </a:ext>
              </a:extLst>
            </p:cNvPr>
            <p:cNvSpPr txBox="1"/>
            <p:nvPr/>
          </p:nvSpPr>
          <p:spPr>
            <a:xfrm>
              <a:off x="613124" y="2414183"/>
              <a:ext cx="351506" cy="274594"/>
            </a:xfrm>
            <a:prstGeom prst="rect">
              <a:avLst/>
            </a:prstGeom>
            <a:noFill/>
          </p:spPr>
          <p:txBody>
            <a:bodyPr wrap="none" rtlCol="0" anchor="ctr" anchorCtr="0">
              <a:spAutoFit/>
            </a:bodyPr>
            <a:lstStyle/>
            <a:p>
              <a:pPr algn="r"/>
              <a:r>
                <a:rPr lang="zh-CN" sz="1200" b="0" i="0" u="none" strike="noStrike" cap="none" baseline="0">
                  <a:solidFill>
                    <a:srgbClr val="4D4D4D"/>
                  </a:solidFill>
                  <a:effectLst/>
                  <a:uFillTx/>
                  <a:ea typeface="SimSun"/>
                </a:rPr>
                <a:t>80</a:t>
              </a:r>
            </a:p>
          </p:txBody>
        </p:sp>
        <p:sp>
          <p:nvSpPr>
            <p:cNvPr id="21" name="TextBox 20">
              <a:extLst>
                <a:ext uri="{FF2B5EF4-FFF2-40B4-BE49-F238E27FC236}">
                  <a16:creationId xmlns:a16="http://schemas.microsoft.com/office/drawing/2014/main" id="{30C00FB9-597F-4F1A-AEDA-44EA538EEB3D}"/>
                </a:ext>
              </a:extLst>
            </p:cNvPr>
            <p:cNvSpPr txBox="1"/>
            <p:nvPr/>
          </p:nvSpPr>
          <p:spPr>
            <a:xfrm>
              <a:off x="613124" y="2990782"/>
              <a:ext cx="351506" cy="274594"/>
            </a:xfrm>
            <a:prstGeom prst="rect">
              <a:avLst/>
            </a:prstGeom>
            <a:noFill/>
          </p:spPr>
          <p:txBody>
            <a:bodyPr wrap="none" rtlCol="0" anchor="ctr" anchorCtr="0">
              <a:spAutoFit/>
            </a:bodyPr>
            <a:lstStyle/>
            <a:p>
              <a:pPr algn="r"/>
              <a:r>
                <a:rPr lang="zh-CN" sz="1200" b="0" i="0" u="none" strike="noStrike" cap="none" baseline="0">
                  <a:solidFill>
                    <a:srgbClr val="4D4D4D"/>
                  </a:solidFill>
                  <a:effectLst/>
                  <a:uFillTx/>
                  <a:ea typeface="SimSun"/>
                </a:rPr>
                <a:t>60</a:t>
              </a:r>
            </a:p>
          </p:txBody>
        </p:sp>
        <p:sp>
          <p:nvSpPr>
            <p:cNvPr id="22" name="TextBox 21">
              <a:extLst>
                <a:ext uri="{FF2B5EF4-FFF2-40B4-BE49-F238E27FC236}">
                  <a16:creationId xmlns:a16="http://schemas.microsoft.com/office/drawing/2014/main" id="{E5A60ACB-7F69-4931-86E9-094D1F713059}"/>
                </a:ext>
              </a:extLst>
            </p:cNvPr>
            <p:cNvSpPr txBox="1"/>
            <p:nvPr/>
          </p:nvSpPr>
          <p:spPr>
            <a:xfrm>
              <a:off x="613124" y="3586029"/>
              <a:ext cx="351506" cy="274594"/>
            </a:xfrm>
            <a:prstGeom prst="rect">
              <a:avLst/>
            </a:prstGeom>
            <a:noFill/>
          </p:spPr>
          <p:txBody>
            <a:bodyPr wrap="none" rtlCol="0" anchor="ctr" anchorCtr="0">
              <a:spAutoFit/>
            </a:bodyPr>
            <a:lstStyle/>
            <a:p>
              <a:pPr algn="r"/>
              <a:r>
                <a:rPr lang="zh-CN" sz="1200" b="0" i="0" u="none" strike="noStrike" cap="none" baseline="0">
                  <a:solidFill>
                    <a:srgbClr val="4D4D4D"/>
                  </a:solidFill>
                  <a:effectLst/>
                  <a:uFillTx/>
                  <a:ea typeface="SimSun"/>
                </a:rPr>
                <a:t>40</a:t>
              </a:r>
            </a:p>
          </p:txBody>
        </p:sp>
        <p:grpSp>
          <p:nvGrpSpPr>
            <p:cNvPr id="23" name="Group 22">
              <a:extLst>
                <a:ext uri="{FF2B5EF4-FFF2-40B4-BE49-F238E27FC236}">
                  <a16:creationId xmlns:a16="http://schemas.microsoft.com/office/drawing/2014/main" id="{D685F51B-0ED4-4321-BDAF-94954F02346F}"/>
                </a:ext>
              </a:extLst>
            </p:cNvPr>
            <p:cNvGrpSpPr/>
            <p:nvPr/>
          </p:nvGrpSpPr>
          <p:grpSpPr>
            <a:xfrm>
              <a:off x="610046" y="3724824"/>
              <a:ext cx="376165" cy="719814"/>
              <a:chOff x="489978" y="3724824"/>
              <a:chExt cx="376165" cy="719814"/>
            </a:xfrm>
          </p:grpSpPr>
          <p:sp>
            <p:nvSpPr>
              <p:cNvPr id="98" name="Line 9">
                <a:extLst>
                  <a:ext uri="{FF2B5EF4-FFF2-40B4-BE49-F238E27FC236}">
                    <a16:creationId xmlns:a16="http://schemas.microsoft.com/office/drawing/2014/main" id="{6F5DD202-B9A1-4BB2-8C71-C13F28DD7B1A}"/>
                  </a:ext>
                </a:extLst>
              </p:cNvPr>
              <p:cNvSpPr>
                <a:spLocks noChangeShapeType="1"/>
              </p:cNvSpPr>
              <p:nvPr/>
            </p:nvSpPr>
            <p:spPr bwMode="auto">
              <a:xfrm>
                <a:off x="767457" y="3724824"/>
                <a:ext cx="98686" cy="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99" name="Line 10">
                <a:extLst>
                  <a:ext uri="{FF2B5EF4-FFF2-40B4-BE49-F238E27FC236}">
                    <a16:creationId xmlns:a16="http://schemas.microsoft.com/office/drawing/2014/main" id="{7028F371-A5D4-4A64-B6E9-F466B6743BFE}"/>
                  </a:ext>
                </a:extLst>
              </p:cNvPr>
              <p:cNvSpPr>
                <a:spLocks noChangeShapeType="1"/>
              </p:cNvSpPr>
              <p:nvPr/>
            </p:nvSpPr>
            <p:spPr bwMode="auto">
              <a:xfrm>
                <a:off x="767457" y="4307906"/>
                <a:ext cx="98686" cy="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100" name="TextBox 99">
                <a:extLst>
                  <a:ext uri="{FF2B5EF4-FFF2-40B4-BE49-F238E27FC236}">
                    <a16:creationId xmlns:a16="http://schemas.microsoft.com/office/drawing/2014/main" id="{ADD0B353-0B2E-4323-9427-078BB74A0C7E}"/>
                  </a:ext>
                </a:extLst>
              </p:cNvPr>
              <p:cNvSpPr txBox="1"/>
              <p:nvPr/>
            </p:nvSpPr>
            <p:spPr>
              <a:xfrm>
                <a:off x="493056" y="4168840"/>
                <a:ext cx="351506" cy="274594"/>
              </a:xfrm>
              <a:prstGeom prst="rect">
                <a:avLst/>
              </a:prstGeom>
              <a:noFill/>
            </p:spPr>
            <p:txBody>
              <a:bodyPr wrap="none" rtlCol="0" anchor="ctr" anchorCtr="0">
                <a:spAutoFit/>
              </a:bodyPr>
              <a:lstStyle/>
              <a:p>
                <a:pPr algn="r"/>
                <a:r>
                  <a:rPr lang="zh-CN" sz="1200" b="0" i="0" u="none" strike="noStrike" cap="none" baseline="0">
                    <a:solidFill>
                      <a:srgbClr val="4D4D4D"/>
                    </a:solidFill>
                    <a:effectLst/>
                    <a:uFillTx/>
                    <a:ea typeface="SimSun"/>
                  </a:rPr>
                  <a:t>20</a:t>
                </a:r>
              </a:p>
            </p:txBody>
          </p:sp>
        </p:grpSp>
        <p:sp>
          <p:nvSpPr>
            <p:cNvPr id="24" name="TextBox 23">
              <a:extLst>
                <a:ext uri="{FF2B5EF4-FFF2-40B4-BE49-F238E27FC236}">
                  <a16:creationId xmlns:a16="http://schemas.microsoft.com/office/drawing/2014/main" id="{32521B86-88F7-4E7C-971E-E309A949311E}"/>
                </a:ext>
              </a:extLst>
            </p:cNvPr>
            <p:cNvSpPr txBox="1"/>
            <p:nvPr/>
          </p:nvSpPr>
          <p:spPr>
            <a:xfrm>
              <a:off x="697352" y="4757869"/>
              <a:ext cx="267285" cy="274594"/>
            </a:xfrm>
            <a:prstGeom prst="rect">
              <a:avLst/>
            </a:prstGeom>
            <a:noFill/>
          </p:spPr>
          <p:txBody>
            <a:bodyPr wrap="none" rtlCol="0" anchor="ctr" anchorCtr="0">
              <a:spAutoFit/>
            </a:bodyPr>
            <a:lstStyle/>
            <a:p>
              <a:pPr algn="r"/>
              <a:r>
                <a:rPr lang="zh-CN" sz="1200" b="0" i="0" u="none" strike="noStrike" cap="none" baseline="0">
                  <a:solidFill>
                    <a:srgbClr val="4D4D4D"/>
                  </a:solidFill>
                  <a:effectLst/>
                  <a:uFillTx/>
                  <a:ea typeface="SimSun"/>
                </a:rPr>
                <a:t>0</a:t>
              </a:r>
            </a:p>
          </p:txBody>
        </p:sp>
        <p:sp>
          <p:nvSpPr>
            <p:cNvPr id="25" name="Line 19">
              <a:extLst>
                <a:ext uri="{FF2B5EF4-FFF2-40B4-BE49-F238E27FC236}">
                  <a16:creationId xmlns:a16="http://schemas.microsoft.com/office/drawing/2014/main" id="{05837924-97C7-4C5B-99FB-C0A8EAF22994}"/>
                </a:ext>
              </a:extLst>
            </p:cNvPr>
            <p:cNvSpPr>
              <a:spLocks noChangeShapeType="1"/>
            </p:cNvSpPr>
            <p:nvPr/>
          </p:nvSpPr>
          <p:spPr bwMode="auto">
            <a:xfrm flipH="1">
              <a:off x="1465558" y="4940160"/>
              <a:ext cx="0" cy="83275"/>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26" name="Line 21">
              <a:extLst>
                <a:ext uri="{FF2B5EF4-FFF2-40B4-BE49-F238E27FC236}">
                  <a16:creationId xmlns:a16="http://schemas.microsoft.com/office/drawing/2014/main" id="{D01CEA07-3CAB-4BA4-B7B7-4A42EBF667A4}"/>
                </a:ext>
              </a:extLst>
            </p:cNvPr>
            <p:cNvSpPr>
              <a:spLocks noChangeShapeType="1"/>
            </p:cNvSpPr>
            <p:nvPr/>
          </p:nvSpPr>
          <p:spPr bwMode="auto">
            <a:xfrm flipH="1">
              <a:off x="1193674" y="4940160"/>
              <a:ext cx="0" cy="83275"/>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AE491F75-695A-4E29-ACCF-432EE4F61ECB}"/>
                </a:ext>
              </a:extLst>
            </p:cNvPr>
            <p:cNvSpPr txBox="1"/>
            <p:nvPr/>
          </p:nvSpPr>
          <p:spPr>
            <a:xfrm>
              <a:off x="1062668" y="5011890"/>
              <a:ext cx="281832" cy="926366"/>
            </a:xfrm>
            <a:prstGeom prst="rect">
              <a:avLst/>
            </a:prstGeom>
            <a:noFill/>
          </p:spPr>
          <p:txBody>
            <a:bodyPr wrap="none" lIns="36000" tIns="36000" rIns="36000" bIns="36000" rtlCol="0" anchor="t" anchorCtr="0">
              <a:spAutoFit/>
            </a:bodyPr>
            <a:lstStyle/>
            <a:p>
              <a:pPr algn="ctr"/>
              <a:r>
                <a:rPr lang="zh-CN" sz="1200" b="0" i="0" u="none" strike="noStrike" cap="none" baseline="0" dirty="0">
                  <a:solidFill>
                    <a:srgbClr val="4D4D4D"/>
                  </a:solidFill>
                  <a:effectLst/>
                  <a:uFillTx/>
                  <a:ea typeface="SimSun"/>
                </a:rPr>
                <a:t>0</a:t>
              </a:r>
            </a:p>
            <a:p>
              <a:pPr algn="ctr"/>
              <a:endParaRPr lang="en-GB" sz="1200" dirty="0">
                <a:solidFill>
                  <a:srgbClr val="000000"/>
                </a:solidFill>
                <a:latin typeface="Arial" panose="020B0604020202020204" pitchFamily="34" charset="0"/>
                <a:cs typeface="Arial" panose="020B0604020202020204" pitchFamily="34" charset="0"/>
              </a:endParaRPr>
            </a:p>
            <a:p>
              <a:pPr algn="ctr"/>
              <a:endParaRPr lang="en-GB" sz="1200" dirty="0">
                <a:solidFill>
                  <a:srgbClr val="000000"/>
                </a:solidFill>
                <a:latin typeface="Arial" panose="020B0604020202020204" pitchFamily="34" charset="0"/>
                <a:cs typeface="Arial" panose="020B0604020202020204" pitchFamily="34" charset="0"/>
              </a:endParaRPr>
            </a:p>
            <a:p>
              <a:pPr algn="ctr"/>
              <a:r>
                <a:rPr lang="zh-CN" sz="1000" b="0" i="0" u="none" strike="noStrike" cap="none" baseline="0" dirty="0">
                  <a:solidFill>
                    <a:srgbClr val="B60D27"/>
                  </a:solidFill>
                  <a:effectLst/>
                  <a:uFillTx/>
                  <a:ea typeface="SimSun"/>
                </a:rPr>
                <a:t>211</a:t>
              </a:r>
            </a:p>
            <a:p>
              <a:pPr algn="ctr"/>
              <a:r>
                <a:rPr lang="zh-CN" sz="1000" b="0" i="0" u="none" strike="noStrike" cap="none" baseline="0" dirty="0">
                  <a:solidFill>
                    <a:srgbClr val="B2C0EC"/>
                  </a:solidFill>
                  <a:effectLst/>
                  <a:uFillTx/>
                  <a:ea typeface="SimSun"/>
                </a:rPr>
                <a:t>213</a:t>
              </a:r>
            </a:p>
          </p:txBody>
        </p:sp>
        <p:sp>
          <p:nvSpPr>
            <p:cNvPr id="28" name="TextBox 27">
              <a:extLst>
                <a:ext uri="{FF2B5EF4-FFF2-40B4-BE49-F238E27FC236}">
                  <a16:creationId xmlns:a16="http://schemas.microsoft.com/office/drawing/2014/main" id="{0E43CF66-17CF-4534-A49C-209FD585A08A}"/>
                </a:ext>
              </a:extLst>
            </p:cNvPr>
            <p:cNvSpPr txBox="1"/>
            <p:nvPr/>
          </p:nvSpPr>
          <p:spPr>
            <a:xfrm>
              <a:off x="1324641" y="5011890"/>
              <a:ext cx="281832" cy="926366"/>
            </a:xfrm>
            <a:prstGeom prst="rect">
              <a:avLst/>
            </a:prstGeom>
            <a:noFill/>
          </p:spPr>
          <p:txBody>
            <a:bodyPr wrap="none" lIns="36000" tIns="36000" rIns="36000" bIns="36000" rtlCol="0" anchor="t" anchorCtr="0">
              <a:spAutoFit/>
            </a:bodyPr>
            <a:lstStyle/>
            <a:p>
              <a:pPr algn="ctr"/>
              <a:r>
                <a:rPr lang="zh-CN" sz="1200" b="0" i="0" u="none" strike="noStrike" cap="none" baseline="0">
                  <a:solidFill>
                    <a:srgbClr val="4D4D4D"/>
                  </a:solidFill>
                  <a:effectLst/>
                  <a:uFillTx/>
                  <a:ea typeface="SimSun"/>
                </a:rPr>
                <a:t>1</a:t>
              </a:r>
            </a:p>
            <a:p>
              <a:pPr algn="ctr"/>
              <a:endParaRPr lang="en-GB" sz="1200">
                <a:solidFill>
                  <a:srgbClr val="000000"/>
                </a:solidFill>
                <a:latin typeface="Arial" panose="020B0604020202020204" pitchFamily="34" charset="0"/>
                <a:cs typeface="Arial" panose="020B0604020202020204" pitchFamily="34" charset="0"/>
              </a:endParaRPr>
            </a:p>
            <a:p>
              <a:pPr algn="ctr"/>
              <a:endParaRPr lang="en-GB" sz="1200">
                <a:solidFill>
                  <a:srgbClr val="000000"/>
                </a:solidFill>
                <a:latin typeface="Arial" panose="020B0604020202020204" pitchFamily="34" charset="0"/>
                <a:cs typeface="Arial" panose="020B0604020202020204" pitchFamily="34" charset="0"/>
              </a:endParaRPr>
            </a:p>
            <a:p>
              <a:pPr algn="ctr"/>
              <a:r>
                <a:rPr lang="zh-CN" sz="1000" b="0" i="0" u="none" strike="noStrike" cap="none" baseline="0">
                  <a:solidFill>
                    <a:srgbClr val="B60D27"/>
                  </a:solidFill>
                  <a:effectLst/>
                  <a:uFillTx/>
                  <a:ea typeface="SimSun"/>
                </a:rPr>
                <a:t>200</a:t>
              </a:r>
            </a:p>
            <a:p>
              <a:pPr algn="ctr"/>
              <a:r>
                <a:rPr lang="zh-CN" sz="1000" b="0" i="0" u="none" strike="noStrike" cap="none" baseline="0">
                  <a:solidFill>
                    <a:srgbClr val="B2C0EC"/>
                  </a:solidFill>
                  <a:effectLst/>
                  <a:uFillTx/>
                  <a:ea typeface="SimSun"/>
                </a:rPr>
                <a:t>206</a:t>
              </a:r>
            </a:p>
          </p:txBody>
        </p:sp>
        <p:sp>
          <p:nvSpPr>
            <p:cNvPr id="29" name="Line 19">
              <a:extLst>
                <a:ext uri="{FF2B5EF4-FFF2-40B4-BE49-F238E27FC236}">
                  <a16:creationId xmlns:a16="http://schemas.microsoft.com/office/drawing/2014/main" id="{3D9F4A17-B2F7-4E2A-B5D0-E49C00EB8274}"/>
                </a:ext>
              </a:extLst>
            </p:cNvPr>
            <p:cNvSpPr>
              <a:spLocks noChangeShapeType="1"/>
            </p:cNvSpPr>
            <p:nvPr/>
          </p:nvSpPr>
          <p:spPr bwMode="auto">
            <a:xfrm flipH="1">
              <a:off x="2051641" y="4940160"/>
              <a:ext cx="0" cy="83275"/>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30" name="Line 21">
              <a:extLst>
                <a:ext uri="{FF2B5EF4-FFF2-40B4-BE49-F238E27FC236}">
                  <a16:creationId xmlns:a16="http://schemas.microsoft.com/office/drawing/2014/main" id="{8F5B85A5-86A9-46AD-A84F-26323A69EB6F}"/>
                </a:ext>
              </a:extLst>
            </p:cNvPr>
            <p:cNvSpPr>
              <a:spLocks noChangeShapeType="1"/>
            </p:cNvSpPr>
            <p:nvPr/>
          </p:nvSpPr>
          <p:spPr bwMode="auto">
            <a:xfrm flipH="1">
              <a:off x="1751179" y="4940160"/>
              <a:ext cx="0" cy="83275"/>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latin typeface="Arial" panose="020B0604020202020204" pitchFamily="34" charset="0"/>
                <a:cs typeface="Arial" panose="020B0604020202020204" pitchFamily="34" charset="0"/>
              </a:endParaRPr>
            </a:p>
          </p:txBody>
        </p:sp>
        <p:sp>
          <p:nvSpPr>
            <p:cNvPr id="31" name="TextBox 30">
              <a:extLst>
                <a:ext uri="{FF2B5EF4-FFF2-40B4-BE49-F238E27FC236}">
                  <a16:creationId xmlns:a16="http://schemas.microsoft.com/office/drawing/2014/main" id="{55F5DB96-086A-4154-8CFC-1F0EF505E952}"/>
                </a:ext>
              </a:extLst>
            </p:cNvPr>
            <p:cNvSpPr txBox="1"/>
            <p:nvPr/>
          </p:nvSpPr>
          <p:spPr>
            <a:xfrm>
              <a:off x="1620173" y="5011890"/>
              <a:ext cx="281832" cy="926366"/>
            </a:xfrm>
            <a:prstGeom prst="rect">
              <a:avLst/>
            </a:prstGeom>
            <a:noFill/>
          </p:spPr>
          <p:txBody>
            <a:bodyPr wrap="none" lIns="36000" tIns="36000" rIns="36000" bIns="36000" rtlCol="0" anchor="t" anchorCtr="0">
              <a:spAutoFit/>
            </a:bodyPr>
            <a:lstStyle/>
            <a:p>
              <a:pPr algn="ctr"/>
              <a:r>
                <a:rPr lang="zh-CN" sz="1200" b="0" i="0" u="none" strike="noStrike" cap="none" baseline="0">
                  <a:solidFill>
                    <a:srgbClr val="4D4D4D"/>
                  </a:solidFill>
                  <a:effectLst/>
                  <a:uFillTx/>
                  <a:ea typeface="SimSun"/>
                </a:rPr>
                <a:t>2</a:t>
              </a:r>
            </a:p>
            <a:p>
              <a:pPr algn="ctr"/>
              <a:endParaRPr lang="en-GB" sz="1200">
                <a:solidFill>
                  <a:srgbClr val="000000"/>
                </a:solidFill>
                <a:latin typeface="Arial" panose="020B0604020202020204" pitchFamily="34" charset="0"/>
                <a:cs typeface="Arial" panose="020B0604020202020204" pitchFamily="34" charset="0"/>
              </a:endParaRPr>
            </a:p>
            <a:p>
              <a:pPr algn="ctr"/>
              <a:endParaRPr lang="en-GB" sz="1200">
                <a:solidFill>
                  <a:srgbClr val="000000"/>
                </a:solidFill>
                <a:latin typeface="Arial" panose="020B0604020202020204" pitchFamily="34" charset="0"/>
                <a:cs typeface="Arial" panose="020B0604020202020204" pitchFamily="34" charset="0"/>
              </a:endParaRPr>
            </a:p>
            <a:p>
              <a:pPr algn="ctr"/>
              <a:r>
                <a:rPr lang="zh-CN" sz="1000" b="0" i="0" u="none" strike="noStrike" cap="none" baseline="0">
                  <a:solidFill>
                    <a:srgbClr val="B60D27"/>
                  </a:solidFill>
                  <a:effectLst/>
                  <a:uFillTx/>
                  <a:ea typeface="SimSun"/>
                </a:rPr>
                <a:t>158</a:t>
              </a:r>
            </a:p>
            <a:p>
              <a:pPr algn="ctr"/>
              <a:r>
                <a:rPr lang="zh-CN" sz="1000" b="0" i="0" u="none" strike="noStrike" cap="none" baseline="0">
                  <a:solidFill>
                    <a:srgbClr val="B2C0EC"/>
                  </a:solidFill>
                  <a:effectLst/>
                  <a:uFillTx/>
                  <a:ea typeface="SimSun"/>
                </a:rPr>
                <a:t>175</a:t>
              </a:r>
            </a:p>
          </p:txBody>
        </p:sp>
        <p:sp>
          <p:nvSpPr>
            <p:cNvPr id="32" name="TextBox 31">
              <a:extLst>
                <a:ext uri="{FF2B5EF4-FFF2-40B4-BE49-F238E27FC236}">
                  <a16:creationId xmlns:a16="http://schemas.microsoft.com/office/drawing/2014/main" id="{6DEB70E3-1BB9-46F0-8D87-83DD99601B5A}"/>
                </a:ext>
              </a:extLst>
            </p:cNvPr>
            <p:cNvSpPr txBox="1"/>
            <p:nvPr/>
          </p:nvSpPr>
          <p:spPr>
            <a:xfrm>
              <a:off x="1910725" y="5011890"/>
              <a:ext cx="281832" cy="926366"/>
            </a:xfrm>
            <a:prstGeom prst="rect">
              <a:avLst/>
            </a:prstGeom>
            <a:noFill/>
          </p:spPr>
          <p:txBody>
            <a:bodyPr wrap="none" lIns="36000" tIns="36000" rIns="36000" bIns="36000" rtlCol="0" anchor="t" anchorCtr="0">
              <a:spAutoFit/>
            </a:bodyPr>
            <a:lstStyle/>
            <a:p>
              <a:pPr algn="ctr"/>
              <a:r>
                <a:rPr lang="zh-CN" sz="1200" b="0" i="0" u="none" strike="noStrike" cap="none" baseline="0">
                  <a:solidFill>
                    <a:srgbClr val="4D4D4D"/>
                  </a:solidFill>
                  <a:effectLst/>
                  <a:uFillTx/>
                  <a:ea typeface="SimSun"/>
                </a:rPr>
                <a:t>3</a:t>
              </a:r>
            </a:p>
            <a:p>
              <a:pPr algn="ctr"/>
              <a:endParaRPr lang="en-GB" sz="1200">
                <a:solidFill>
                  <a:srgbClr val="000000"/>
                </a:solidFill>
                <a:latin typeface="Arial" panose="020B0604020202020204" pitchFamily="34" charset="0"/>
                <a:cs typeface="Arial" panose="020B0604020202020204" pitchFamily="34" charset="0"/>
              </a:endParaRPr>
            </a:p>
            <a:p>
              <a:pPr algn="ctr"/>
              <a:endParaRPr lang="en-GB" sz="1200">
                <a:solidFill>
                  <a:srgbClr val="000000"/>
                </a:solidFill>
                <a:latin typeface="Arial" panose="020B0604020202020204" pitchFamily="34" charset="0"/>
                <a:cs typeface="Arial" panose="020B0604020202020204" pitchFamily="34" charset="0"/>
              </a:endParaRPr>
            </a:p>
            <a:p>
              <a:pPr algn="ctr"/>
              <a:r>
                <a:rPr lang="zh-CN" sz="1000" b="0" i="0" u="none" strike="noStrike" cap="none" baseline="0">
                  <a:solidFill>
                    <a:srgbClr val="B60D27"/>
                  </a:solidFill>
                  <a:effectLst/>
                  <a:uFillTx/>
                  <a:ea typeface="SimSun"/>
                </a:rPr>
                <a:t>149</a:t>
              </a:r>
            </a:p>
            <a:p>
              <a:pPr algn="ctr"/>
              <a:r>
                <a:rPr lang="zh-CN" sz="1000" b="0" i="0" u="none" strike="noStrike" cap="none" baseline="0">
                  <a:solidFill>
                    <a:srgbClr val="B2C0EC"/>
                  </a:solidFill>
                  <a:effectLst/>
                  <a:uFillTx/>
                  <a:ea typeface="SimSun"/>
                </a:rPr>
                <a:t>171</a:t>
              </a:r>
            </a:p>
          </p:txBody>
        </p:sp>
        <p:sp>
          <p:nvSpPr>
            <p:cNvPr id="33" name="Line 19">
              <a:extLst>
                <a:ext uri="{FF2B5EF4-FFF2-40B4-BE49-F238E27FC236}">
                  <a16:creationId xmlns:a16="http://schemas.microsoft.com/office/drawing/2014/main" id="{714277C4-E6D9-4978-820D-33311086CF4E}"/>
                </a:ext>
              </a:extLst>
            </p:cNvPr>
            <p:cNvSpPr>
              <a:spLocks noChangeShapeType="1"/>
            </p:cNvSpPr>
            <p:nvPr/>
          </p:nvSpPr>
          <p:spPr bwMode="auto">
            <a:xfrm flipH="1">
              <a:off x="2630093" y="4940160"/>
              <a:ext cx="0" cy="83275"/>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34" name="Line 21">
              <a:extLst>
                <a:ext uri="{FF2B5EF4-FFF2-40B4-BE49-F238E27FC236}">
                  <a16:creationId xmlns:a16="http://schemas.microsoft.com/office/drawing/2014/main" id="{7134922D-390F-4CFC-9E06-5D326992E600}"/>
                </a:ext>
              </a:extLst>
            </p:cNvPr>
            <p:cNvSpPr>
              <a:spLocks noChangeShapeType="1"/>
            </p:cNvSpPr>
            <p:nvPr/>
          </p:nvSpPr>
          <p:spPr bwMode="auto">
            <a:xfrm flipH="1">
              <a:off x="2344877" y="4940160"/>
              <a:ext cx="0" cy="83275"/>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latin typeface="Arial" panose="020B0604020202020204" pitchFamily="34" charset="0"/>
                <a:cs typeface="Arial" panose="020B0604020202020204" pitchFamily="34" charset="0"/>
              </a:endParaRPr>
            </a:p>
          </p:txBody>
        </p:sp>
        <p:sp>
          <p:nvSpPr>
            <p:cNvPr id="35" name="TextBox 34">
              <a:extLst>
                <a:ext uri="{FF2B5EF4-FFF2-40B4-BE49-F238E27FC236}">
                  <a16:creationId xmlns:a16="http://schemas.microsoft.com/office/drawing/2014/main" id="{35495E78-13E2-487E-806A-C28E12A02850}"/>
                </a:ext>
              </a:extLst>
            </p:cNvPr>
            <p:cNvSpPr txBox="1"/>
            <p:nvPr/>
          </p:nvSpPr>
          <p:spPr>
            <a:xfrm>
              <a:off x="2213871" y="5011890"/>
              <a:ext cx="281832" cy="926366"/>
            </a:xfrm>
            <a:prstGeom prst="rect">
              <a:avLst/>
            </a:prstGeom>
            <a:noFill/>
          </p:spPr>
          <p:txBody>
            <a:bodyPr wrap="none" lIns="36000" tIns="36000" rIns="36000" bIns="36000" rtlCol="0" anchor="t" anchorCtr="0">
              <a:spAutoFit/>
            </a:bodyPr>
            <a:lstStyle/>
            <a:p>
              <a:pPr algn="ctr"/>
              <a:r>
                <a:rPr lang="zh-CN" sz="1200" b="0" i="0" u="none" strike="noStrike" cap="none" baseline="0">
                  <a:solidFill>
                    <a:srgbClr val="4D4D4D"/>
                  </a:solidFill>
                  <a:effectLst/>
                  <a:uFillTx/>
                  <a:ea typeface="SimSun"/>
                </a:rPr>
                <a:t>4</a:t>
              </a:r>
            </a:p>
            <a:p>
              <a:pPr algn="ctr"/>
              <a:endParaRPr lang="en-GB" sz="1200">
                <a:solidFill>
                  <a:srgbClr val="000000"/>
                </a:solidFill>
                <a:latin typeface="Arial" panose="020B0604020202020204" pitchFamily="34" charset="0"/>
                <a:cs typeface="Arial" panose="020B0604020202020204" pitchFamily="34" charset="0"/>
              </a:endParaRPr>
            </a:p>
            <a:p>
              <a:pPr algn="ctr"/>
              <a:endParaRPr lang="en-GB" sz="1200">
                <a:solidFill>
                  <a:srgbClr val="000000"/>
                </a:solidFill>
                <a:latin typeface="Arial" panose="020B0604020202020204" pitchFamily="34" charset="0"/>
                <a:cs typeface="Arial" panose="020B0604020202020204" pitchFamily="34" charset="0"/>
              </a:endParaRPr>
            </a:p>
            <a:p>
              <a:pPr algn="ctr"/>
              <a:r>
                <a:rPr lang="zh-CN" sz="1000" b="0" i="0" u="none" strike="noStrike" cap="none" baseline="0">
                  <a:solidFill>
                    <a:srgbClr val="B60D27"/>
                  </a:solidFill>
                  <a:effectLst/>
                  <a:uFillTx/>
                  <a:ea typeface="SimSun"/>
                </a:rPr>
                <a:t>116</a:t>
              </a:r>
            </a:p>
            <a:p>
              <a:pPr algn="ctr"/>
              <a:r>
                <a:rPr lang="zh-CN" sz="1000" b="0" i="0" u="none" strike="noStrike" cap="none" baseline="0">
                  <a:solidFill>
                    <a:srgbClr val="B2C0EC"/>
                  </a:solidFill>
                  <a:effectLst/>
                  <a:uFillTx/>
                  <a:ea typeface="SimSun"/>
                </a:rPr>
                <a:t>146</a:t>
              </a:r>
            </a:p>
          </p:txBody>
        </p:sp>
        <p:sp>
          <p:nvSpPr>
            <p:cNvPr id="36" name="TextBox 35">
              <a:extLst>
                <a:ext uri="{FF2B5EF4-FFF2-40B4-BE49-F238E27FC236}">
                  <a16:creationId xmlns:a16="http://schemas.microsoft.com/office/drawing/2014/main" id="{C7ACE008-25FD-4C9D-AFF6-159BA65EF0FD}"/>
                </a:ext>
              </a:extLst>
            </p:cNvPr>
            <p:cNvSpPr txBox="1"/>
            <p:nvPr/>
          </p:nvSpPr>
          <p:spPr>
            <a:xfrm>
              <a:off x="2489177" y="5011890"/>
              <a:ext cx="281832" cy="926366"/>
            </a:xfrm>
            <a:prstGeom prst="rect">
              <a:avLst/>
            </a:prstGeom>
            <a:noFill/>
          </p:spPr>
          <p:txBody>
            <a:bodyPr wrap="none" lIns="36000" tIns="36000" rIns="36000" bIns="36000" rtlCol="0" anchor="t" anchorCtr="0">
              <a:spAutoFit/>
            </a:bodyPr>
            <a:lstStyle/>
            <a:p>
              <a:pPr algn="ctr"/>
              <a:r>
                <a:rPr lang="zh-CN" sz="1200" b="0" i="0" u="none" strike="noStrike" cap="none" baseline="0">
                  <a:solidFill>
                    <a:srgbClr val="4D4D4D"/>
                  </a:solidFill>
                  <a:effectLst/>
                  <a:uFillTx/>
                  <a:ea typeface="SimSun"/>
                </a:rPr>
                <a:t>5</a:t>
              </a:r>
            </a:p>
            <a:p>
              <a:pPr algn="ctr"/>
              <a:endParaRPr lang="en-GB" sz="1200">
                <a:solidFill>
                  <a:srgbClr val="000000"/>
                </a:solidFill>
                <a:latin typeface="Arial" panose="020B0604020202020204" pitchFamily="34" charset="0"/>
                <a:cs typeface="Arial" panose="020B0604020202020204" pitchFamily="34" charset="0"/>
              </a:endParaRPr>
            </a:p>
            <a:p>
              <a:pPr algn="ctr"/>
              <a:endParaRPr lang="en-GB" sz="1200">
                <a:solidFill>
                  <a:srgbClr val="B2C0EC"/>
                </a:solidFill>
                <a:latin typeface="Arial" panose="020B0604020202020204" pitchFamily="34" charset="0"/>
                <a:cs typeface="Arial" panose="020B0604020202020204" pitchFamily="34" charset="0"/>
              </a:endParaRPr>
            </a:p>
            <a:p>
              <a:pPr algn="ctr"/>
              <a:r>
                <a:rPr lang="zh-CN" sz="1000" b="0" i="0" u="none" strike="noStrike" cap="none" baseline="0">
                  <a:solidFill>
                    <a:srgbClr val="B60D27"/>
                  </a:solidFill>
                  <a:effectLst/>
                  <a:uFillTx/>
                  <a:ea typeface="SimSun"/>
                </a:rPr>
                <a:t>109</a:t>
              </a:r>
            </a:p>
            <a:p>
              <a:pPr algn="ctr"/>
              <a:r>
                <a:rPr lang="zh-CN" sz="1000" b="0" i="0" u="none" strike="noStrike" cap="none" baseline="0">
                  <a:solidFill>
                    <a:srgbClr val="B2C0EC"/>
                  </a:solidFill>
                  <a:effectLst/>
                  <a:uFillTx/>
                  <a:ea typeface="SimSun"/>
                </a:rPr>
                <a:t>135</a:t>
              </a:r>
            </a:p>
          </p:txBody>
        </p:sp>
        <p:sp>
          <p:nvSpPr>
            <p:cNvPr id="37" name="Line 19">
              <a:extLst>
                <a:ext uri="{FF2B5EF4-FFF2-40B4-BE49-F238E27FC236}">
                  <a16:creationId xmlns:a16="http://schemas.microsoft.com/office/drawing/2014/main" id="{043FA8D3-7962-4B3A-BBCB-3F45BD8170BB}"/>
                </a:ext>
              </a:extLst>
            </p:cNvPr>
            <p:cNvSpPr>
              <a:spLocks noChangeShapeType="1"/>
            </p:cNvSpPr>
            <p:nvPr/>
          </p:nvSpPr>
          <p:spPr bwMode="auto">
            <a:xfrm flipH="1">
              <a:off x="3215211" y="4940160"/>
              <a:ext cx="0" cy="83275"/>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38" name="Line 21">
              <a:extLst>
                <a:ext uri="{FF2B5EF4-FFF2-40B4-BE49-F238E27FC236}">
                  <a16:creationId xmlns:a16="http://schemas.microsoft.com/office/drawing/2014/main" id="{3FB2415F-103F-42E8-B0A1-6CD8080C73D3}"/>
                </a:ext>
              </a:extLst>
            </p:cNvPr>
            <p:cNvSpPr>
              <a:spLocks noChangeShapeType="1"/>
            </p:cNvSpPr>
            <p:nvPr/>
          </p:nvSpPr>
          <p:spPr bwMode="auto">
            <a:xfrm flipH="1">
              <a:off x="2925232" y="4940160"/>
              <a:ext cx="0" cy="83275"/>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latin typeface="Arial" panose="020B0604020202020204" pitchFamily="34" charset="0"/>
                <a:cs typeface="Arial" panose="020B0604020202020204" pitchFamily="34" charset="0"/>
              </a:endParaRPr>
            </a:p>
          </p:txBody>
        </p:sp>
        <p:sp>
          <p:nvSpPr>
            <p:cNvPr id="39" name="TextBox 38">
              <a:extLst>
                <a:ext uri="{FF2B5EF4-FFF2-40B4-BE49-F238E27FC236}">
                  <a16:creationId xmlns:a16="http://schemas.microsoft.com/office/drawing/2014/main" id="{72AF0077-0BCE-4E56-8AF3-D31EA8ED7FFE}"/>
                </a:ext>
              </a:extLst>
            </p:cNvPr>
            <p:cNvSpPr txBox="1"/>
            <p:nvPr/>
          </p:nvSpPr>
          <p:spPr>
            <a:xfrm>
              <a:off x="2794226" y="5011890"/>
              <a:ext cx="281832" cy="926366"/>
            </a:xfrm>
            <a:prstGeom prst="rect">
              <a:avLst/>
            </a:prstGeom>
            <a:noFill/>
          </p:spPr>
          <p:txBody>
            <a:bodyPr wrap="none" lIns="36000" tIns="36000" rIns="36000" bIns="36000" rtlCol="0" anchor="t" anchorCtr="0">
              <a:spAutoFit/>
            </a:bodyPr>
            <a:lstStyle/>
            <a:p>
              <a:pPr algn="ctr"/>
              <a:r>
                <a:rPr lang="zh-CN" sz="1200" b="0" i="0" u="none" strike="noStrike" cap="none" baseline="0">
                  <a:solidFill>
                    <a:srgbClr val="4D4D4D"/>
                  </a:solidFill>
                  <a:effectLst/>
                  <a:uFillTx/>
                  <a:ea typeface="SimSun"/>
                </a:rPr>
                <a:t>6</a:t>
              </a:r>
            </a:p>
            <a:p>
              <a:pPr algn="ctr"/>
              <a:endParaRPr lang="en-GB" sz="1200">
                <a:solidFill>
                  <a:srgbClr val="000000"/>
                </a:solidFill>
                <a:latin typeface="Arial" panose="020B0604020202020204" pitchFamily="34" charset="0"/>
                <a:cs typeface="Arial" panose="020B0604020202020204" pitchFamily="34" charset="0"/>
              </a:endParaRPr>
            </a:p>
            <a:p>
              <a:pPr algn="ctr"/>
              <a:endParaRPr lang="en-GB" sz="1200">
                <a:solidFill>
                  <a:srgbClr val="000000"/>
                </a:solidFill>
                <a:latin typeface="Arial" panose="020B0604020202020204" pitchFamily="34" charset="0"/>
                <a:cs typeface="Arial" panose="020B0604020202020204" pitchFamily="34" charset="0"/>
              </a:endParaRPr>
            </a:p>
            <a:p>
              <a:pPr algn="r"/>
              <a:r>
                <a:rPr lang="zh-CN" sz="1000" b="0" i="0" u="none" strike="noStrike" cap="none" baseline="0">
                  <a:solidFill>
                    <a:srgbClr val="B60D27"/>
                  </a:solidFill>
                  <a:effectLst/>
                  <a:uFillTx/>
                  <a:ea typeface="SimSun"/>
                </a:rPr>
                <a:t>75</a:t>
              </a:r>
            </a:p>
            <a:p>
              <a:pPr algn="r"/>
              <a:r>
                <a:rPr lang="zh-CN" sz="1000" b="0" i="0" u="none" strike="noStrike" cap="none" baseline="0">
                  <a:solidFill>
                    <a:srgbClr val="B2C0EC"/>
                  </a:solidFill>
                  <a:effectLst/>
                  <a:uFillTx/>
                  <a:ea typeface="SimSun"/>
                </a:rPr>
                <a:t>106</a:t>
              </a:r>
            </a:p>
          </p:txBody>
        </p:sp>
        <p:sp>
          <p:nvSpPr>
            <p:cNvPr id="40" name="TextBox 39">
              <a:extLst>
                <a:ext uri="{FF2B5EF4-FFF2-40B4-BE49-F238E27FC236}">
                  <a16:creationId xmlns:a16="http://schemas.microsoft.com/office/drawing/2014/main" id="{16BD12CA-7163-4088-9F95-A9457E4556A3}"/>
                </a:ext>
              </a:extLst>
            </p:cNvPr>
            <p:cNvSpPr txBox="1"/>
            <p:nvPr/>
          </p:nvSpPr>
          <p:spPr>
            <a:xfrm>
              <a:off x="3109255" y="5011890"/>
              <a:ext cx="211912" cy="926366"/>
            </a:xfrm>
            <a:prstGeom prst="rect">
              <a:avLst/>
            </a:prstGeom>
            <a:noFill/>
          </p:spPr>
          <p:txBody>
            <a:bodyPr wrap="none" lIns="36000" tIns="36000" rIns="36000" bIns="36000" rtlCol="0" anchor="t" anchorCtr="0">
              <a:spAutoFit/>
            </a:bodyPr>
            <a:lstStyle/>
            <a:p>
              <a:pPr algn="ctr"/>
              <a:r>
                <a:rPr lang="zh-CN" sz="1200" b="0" i="0" u="none" strike="noStrike" cap="none" baseline="0">
                  <a:solidFill>
                    <a:srgbClr val="4D4D4D"/>
                  </a:solidFill>
                  <a:effectLst/>
                  <a:uFillTx/>
                  <a:ea typeface="SimSun"/>
                </a:rPr>
                <a:t>7</a:t>
              </a:r>
            </a:p>
            <a:p>
              <a:pPr algn="ctr"/>
              <a:endParaRPr lang="en-GB" sz="1200">
                <a:solidFill>
                  <a:srgbClr val="000000"/>
                </a:solidFill>
                <a:latin typeface="Arial" panose="020B0604020202020204" pitchFamily="34" charset="0"/>
                <a:cs typeface="Arial" panose="020B0604020202020204" pitchFamily="34" charset="0"/>
              </a:endParaRPr>
            </a:p>
            <a:p>
              <a:pPr algn="ctr"/>
              <a:endParaRPr lang="en-GB" sz="1200">
                <a:solidFill>
                  <a:srgbClr val="000000"/>
                </a:solidFill>
                <a:latin typeface="Arial" panose="020B0604020202020204" pitchFamily="34" charset="0"/>
                <a:cs typeface="Arial" panose="020B0604020202020204" pitchFamily="34" charset="0"/>
              </a:endParaRPr>
            </a:p>
            <a:p>
              <a:pPr algn="ctr"/>
              <a:r>
                <a:rPr lang="zh-CN" sz="1000" b="0" i="0" u="none" strike="noStrike" cap="none" baseline="0">
                  <a:solidFill>
                    <a:srgbClr val="B60D27"/>
                  </a:solidFill>
                  <a:effectLst/>
                  <a:uFillTx/>
                  <a:ea typeface="SimSun"/>
                </a:rPr>
                <a:t>68</a:t>
              </a:r>
            </a:p>
            <a:p>
              <a:pPr algn="ctr"/>
              <a:r>
                <a:rPr lang="zh-CN" sz="1000" b="0" i="0" u="none" strike="noStrike" cap="none" baseline="0">
                  <a:solidFill>
                    <a:srgbClr val="B2C0EC"/>
                  </a:solidFill>
                  <a:effectLst/>
                  <a:uFillTx/>
                  <a:ea typeface="SimSun"/>
                </a:rPr>
                <a:t>98</a:t>
              </a:r>
            </a:p>
          </p:txBody>
        </p:sp>
        <p:sp>
          <p:nvSpPr>
            <p:cNvPr id="41" name="Line 19">
              <a:extLst>
                <a:ext uri="{FF2B5EF4-FFF2-40B4-BE49-F238E27FC236}">
                  <a16:creationId xmlns:a16="http://schemas.microsoft.com/office/drawing/2014/main" id="{8A12D937-AA60-4E8B-BF73-5E6E5519D329}"/>
                </a:ext>
              </a:extLst>
            </p:cNvPr>
            <p:cNvSpPr>
              <a:spLocks noChangeShapeType="1"/>
            </p:cNvSpPr>
            <p:nvPr/>
          </p:nvSpPr>
          <p:spPr bwMode="auto">
            <a:xfrm flipH="1">
              <a:off x="3801283" y="4940160"/>
              <a:ext cx="0" cy="83275"/>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42" name="Line 21">
              <a:extLst>
                <a:ext uri="{FF2B5EF4-FFF2-40B4-BE49-F238E27FC236}">
                  <a16:creationId xmlns:a16="http://schemas.microsoft.com/office/drawing/2014/main" id="{310DAB87-7544-426E-94C3-CAAE6E0D55C3}"/>
                </a:ext>
              </a:extLst>
            </p:cNvPr>
            <p:cNvSpPr>
              <a:spLocks noChangeShapeType="1"/>
            </p:cNvSpPr>
            <p:nvPr/>
          </p:nvSpPr>
          <p:spPr bwMode="auto">
            <a:xfrm flipH="1">
              <a:off x="3501780" y="4940160"/>
              <a:ext cx="0" cy="83275"/>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latin typeface="Arial" panose="020B0604020202020204" pitchFamily="34" charset="0"/>
                <a:cs typeface="Arial" panose="020B0604020202020204" pitchFamily="34" charset="0"/>
              </a:endParaRPr>
            </a:p>
          </p:txBody>
        </p:sp>
        <p:sp>
          <p:nvSpPr>
            <p:cNvPr id="43" name="TextBox 42">
              <a:extLst>
                <a:ext uri="{FF2B5EF4-FFF2-40B4-BE49-F238E27FC236}">
                  <a16:creationId xmlns:a16="http://schemas.microsoft.com/office/drawing/2014/main" id="{BFDEFF24-18CA-4858-A1AB-7DB6E46A5E0D}"/>
                </a:ext>
              </a:extLst>
            </p:cNvPr>
            <p:cNvSpPr txBox="1"/>
            <p:nvPr/>
          </p:nvSpPr>
          <p:spPr>
            <a:xfrm>
              <a:off x="3405735" y="5011890"/>
              <a:ext cx="211912" cy="926366"/>
            </a:xfrm>
            <a:prstGeom prst="rect">
              <a:avLst/>
            </a:prstGeom>
            <a:noFill/>
          </p:spPr>
          <p:txBody>
            <a:bodyPr wrap="none" lIns="36000" tIns="36000" rIns="36000" bIns="36000" rtlCol="0" anchor="t" anchorCtr="0">
              <a:spAutoFit/>
            </a:bodyPr>
            <a:lstStyle/>
            <a:p>
              <a:pPr algn="ctr"/>
              <a:r>
                <a:rPr lang="zh-CN" sz="1200" b="0" i="0" u="none" strike="noStrike" cap="none" baseline="0">
                  <a:solidFill>
                    <a:srgbClr val="4D4D4D"/>
                  </a:solidFill>
                  <a:effectLst/>
                  <a:uFillTx/>
                  <a:ea typeface="SimSun"/>
                </a:rPr>
                <a:t>8</a:t>
              </a:r>
            </a:p>
            <a:p>
              <a:pPr algn="ctr"/>
              <a:endParaRPr lang="en-GB" sz="1200">
                <a:solidFill>
                  <a:srgbClr val="000000"/>
                </a:solidFill>
                <a:latin typeface="Arial" panose="020B0604020202020204" pitchFamily="34" charset="0"/>
                <a:cs typeface="Arial" panose="020B0604020202020204" pitchFamily="34" charset="0"/>
              </a:endParaRPr>
            </a:p>
            <a:p>
              <a:pPr algn="ctr"/>
              <a:endParaRPr lang="en-GB" sz="1200">
                <a:solidFill>
                  <a:srgbClr val="000000"/>
                </a:solidFill>
                <a:latin typeface="Arial" panose="020B0604020202020204" pitchFamily="34" charset="0"/>
                <a:cs typeface="Arial" panose="020B0604020202020204" pitchFamily="34" charset="0"/>
              </a:endParaRPr>
            </a:p>
            <a:p>
              <a:pPr algn="ctr"/>
              <a:r>
                <a:rPr lang="zh-CN" sz="1000" b="0" i="0" u="none" strike="noStrike" cap="none" baseline="0">
                  <a:solidFill>
                    <a:srgbClr val="B60D27"/>
                  </a:solidFill>
                  <a:effectLst/>
                  <a:uFillTx/>
                  <a:ea typeface="SimSun"/>
                </a:rPr>
                <a:t>41</a:t>
              </a:r>
            </a:p>
            <a:p>
              <a:pPr algn="ctr"/>
              <a:r>
                <a:rPr lang="zh-CN" sz="1000" b="0" i="0" u="none" strike="noStrike" cap="none" baseline="0">
                  <a:solidFill>
                    <a:srgbClr val="B2C0EC"/>
                  </a:solidFill>
                  <a:effectLst/>
                  <a:uFillTx/>
                  <a:ea typeface="SimSun"/>
                </a:rPr>
                <a:t>75</a:t>
              </a:r>
            </a:p>
          </p:txBody>
        </p:sp>
        <p:sp>
          <p:nvSpPr>
            <p:cNvPr id="44" name="TextBox 43">
              <a:extLst>
                <a:ext uri="{FF2B5EF4-FFF2-40B4-BE49-F238E27FC236}">
                  <a16:creationId xmlns:a16="http://schemas.microsoft.com/office/drawing/2014/main" id="{156A0B5F-66CA-4EBE-8DA6-FC5899131BA9}"/>
                </a:ext>
              </a:extLst>
            </p:cNvPr>
            <p:cNvSpPr txBox="1"/>
            <p:nvPr/>
          </p:nvSpPr>
          <p:spPr>
            <a:xfrm>
              <a:off x="3695326" y="5011890"/>
              <a:ext cx="211912" cy="926366"/>
            </a:xfrm>
            <a:prstGeom prst="rect">
              <a:avLst/>
            </a:prstGeom>
            <a:noFill/>
          </p:spPr>
          <p:txBody>
            <a:bodyPr wrap="none" lIns="36000" tIns="36000" rIns="36000" bIns="36000" rtlCol="0" anchor="t" anchorCtr="0">
              <a:spAutoFit/>
            </a:bodyPr>
            <a:lstStyle/>
            <a:p>
              <a:pPr algn="ctr"/>
              <a:r>
                <a:rPr lang="zh-CN" sz="1200" b="0" i="0" u="none" strike="noStrike" cap="none" baseline="0">
                  <a:solidFill>
                    <a:srgbClr val="4D4D4D"/>
                  </a:solidFill>
                  <a:effectLst/>
                  <a:uFillTx/>
                  <a:ea typeface="SimSun"/>
                </a:rPr>
                <a:t>9</a:t>
              </a:r>
            </a:p>
            <a:p>
              <a:pPr algn="ctr"/>
              <a:endParaRPr lang="en-GB" sz="1200">
                <a:solidFill>
                  <a:srgbClr val="000000"/>
                </a:solidFill>
                <a:latin typeface="Arial" panose="020B0604020202020204" pitchFamily="34" charset="0"/>
                <a:cs typeface="Arial" panose="020B0604020202020204" pitchFamily="34" charset="0"/>
              </a:endParaRPr>
            </a:p>
            <a:p>
              <a:pPr algn="ctr"/>
              <a:endParaRPr lang="en-GB" sz="1200">
                <a:solidFill>
                  <a:srgbClr val="000000"/>
                </a:solidFill>
                <a:latin typeface="Arial" panose="020B0604020202020204" pitchFamily="34" charset="0"/>
                <a:cs typeface="Arial" panose="020B0604020202020204" pitchFamily="34" charset="0"/>
              </a:endParaRPr>
            </a:p>
            <a:p>
              <a:pPr algn="ctr"/>
              <a:r>
                <a:rPr lang="zh-CN" sz="1000" b="0" i="0" u="none" strike="noStrike" cap="none" baseline="0">
                  <a:solidFill>
                    <a:srgbClr val="B60D27"/>
                  </a:solidFill>
                  <a:effectLst/>
                  <a:uFillTx/>
                  <a:ea typeface="SimSun"/>
                </a:rPr>
                <a:t>40</a:t>
              </a:r>
            </a:p>
            <a:p>
              <a:pPr algn="ctr"/>
              <a:r>
                <a:rPr lang="zh-CN" sz="1000" b="0" i="0" u="none" strike="noStrike" cap="none" baseline="0">
                  <a:solidFill>
                    <a:srgbClr val="B2C0EC"/>
                  </a:solidFill>
                  <a:effectLst/>
                  <a:uFillTx/>
                  <a:ea typeface="SimSun"/>
                </a:rPr>
                <a:t>66</a:t>
              </a:r>
            </a:p>
          </p:txBody>
        </p:sp>
        <p:sp>
          <p:nvSpPr>
            <p:cNvPr id="45" name="Line 19">
              <a:extLst>
                <a:ext uri="{FF2B5EF4-FFF2-40B4-BE49-F238E27FC236}">
                  <a16:creationId xmlns:a16="http://schemas.microsoft.com/office/drawing/2014/main" id="{30BCDBCD-B175-42D4-A098-FCD209F138B2}"/>
                </a:ext>
              </a:extLst>
            </p:cNvPr>
            <p:cNvSpPr>
              <a:spLocks noChangeShapeType="1"/>
            </p:cNvSpPr>
            <p:nvPr/>
          </p:nvSpPr>
          <p:spPr bwMode="auto">
            <a:xfrm flipH="1">
              <a:off x="4384499" y="4940160"/>
              <a:ext cx="0" cy="83275"/>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46" name="Line 21">
              <a:extLst>
                <a:ext uri="{FF2B5EF4-FFF2-40B4-BE49-F238E27FC236}">
                  <a16:creationId xmlns:a16="http://schemas.microsoft.com/office/drawing/2014/main" id="{18A659FB-ED0A-4EC0-A928-A9B5A9CACD5B}"/>
                </a:ext>
              </a:extLst>
            </p:cNvPr>
            <p:cNvSpPr>
              <a:spLocks noChangeShapeType="1"/>
            </p:cNvSpPr>
            <p:nvPr/>
          </p:nvSpPr>
          <p:spPr bwMode="auto">
            <a:xfrm flipH="1">
              <a:off x="4090711" y="4940160"/>
              <a:ext cx="0" cy="83275"/>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latin typeface="Arial" panose="020B0604020202020204" pitchFamily="34" charset="0"/>
                <a:cs typeface="Arial" panose="020B0604020202020204" pitchFamily="34" charset="0"/>
              </a:endParaRPr>
            </a:p>
          </p:txBody>
        </p:sp>
        <p:sp>
          <p:nvSpPr>
            <p:cNvPr id="47" name="TextBox 46">
              <a:extLst>
                <a:ext uri="{FF2B5EF4-FFF2-40B4-BE49-F238E27FC236}">
                  <a16:creationId xmlns:a16="http://schemas.microsoft.com/office/drawing/2014/main" id="{C4D945E7-D54F-4BEB-9C73-9FFC98850B16}"/>
                </a:ext>
              </a:extLst>
            </p:cNvPr>
            <p:cNvSpPr txBox="1"/>
            <p:nvPr/>
          </p:nvSpPr>
          <p:spPr>
            <a:xfrm>
              <a:off x="3980362" y="5011890"/>
              <a:ext cx="240515" cy="926366"/>
            </a:xfrm>
            <a:prstGeom prst="rect">
              <a:avLst/>
            </a:prstGeom>
            <a:noFill/>
          </p:spPr>
          <p:txBody>
            <a:bodyPr wrap="none" lIns="36000" tIns="36000" rIns="36000" bIns="36000" rtlCol="0" anchor="t" anchorCtr="0">
              <a:spAutoFit/>
            </a:bodyPr>
            <a:lstStyle/>
            <a:p>
              <a:pPr algn="ctr"/>
              <a:r>
                <a:rPr lang="zh-CN" sz="1200" b="0" i="0" u="none" strike="noStrike" cap="none" baseline="0">
                  <a:solidFill>
                    <a:srgbClr val="4D4D4D"/>
                  </a:solidFill>
                  <a:effectLst/>
                  <a:uFillTx/>
                  <a:ea typeface="SimSun"/>
                </a:rPr>
                <a:t>10</a:t>
              </a:r>
            </a:p>
            <a:p>
              <a:pPr algn="ctr"/>
              <a:endParaRPr lang="en-GB" sz="1200">
                <a:solidFill>
                  <a:srgbClr val="000000"/>
                </a:solidFill>
                <a:latin typeface="Arial" panose="020B0604020202020204" pitchFamily="34" charset="0"/>
                <a:cs typeface="Arial" panose="020B0604020202020204" pitchFamily="34" charset="0"/>
              </a:endParaRPr>
            </a:p>
            <a:p>
              <a:pPr algn="ctr"/>
              <a:endParaRPr lang="en-GB" sz="1200">
                <a:solidFill>
                  <a:srgbClr val="000000"/>
                </a:solidFill>
                <a:latin typeface="Arial" panose="020B0604020202020204" pitchFamily="34" charset="0"/>
                <a:cs typeface="Arial" panose="020B0604020202020204" pitchFamily="34" charset="0"/>
              </a:endParaRPr>
            </a:p>
            <a:p>
              <a:pPr algn="ctr"/>
              <a:r>
                <a:rPr lang="zh-CN" sz="1000" b="0" i="0" u="none" strike="noStrike" cap="none" baseline="0">
                  <a:solidFill>
                    <a:srgbClr val="B60D27"/>
                  </a:solidFill>
                  <a:effectLst/>
                  <a:uFillTx/>
                  <a:ea typeface="SimSun"/>
                </a:rPr>
                <a:t>27</a:t>
              </a:r>
            </a:p>
            <a:p>
              <a:pPr algn="ctr"/>
              <a:r>
                <a:rPr lang="zh-CN" sz="1000" b="0" i="0" u="none" strike="noStrike" cap="none" baseline="0">
                  <a:solidFill>
                    <a:srgbClr val="B2C0EC"/>
                  </a:solidFill>
                  <a:effectLst/>
                  <a:uFillTx/>
                  <a:ea typeface="SimSun"/>
                </a:rPr>
                <a:t>54</a:t>
              </a:r>
            </a:p>
          </p:txBody>
        </p:sp>
        <p:sp>
          <p:nvSpPr>
            <p:cNvPr id="48" name="TextBox 47">
              <a:extLst>
                <a:ext uri="{FF2B5EF4-FFF2-40B4-BE49-F238E27FC236}">
                  <a16:creationId xmlns:a16="http://schemas.microsoft.com/office/drawing/2014/main" id="{790E6FC9-F735-4DDB-888F-F8D7F60F06DC}"/>
                </a:ext>
              </a:extLst>
            </p:cNvPr>
            <p:cNvSpPr txBox="1"/>
            <p:nvPr/>
          </p:nvSpPr>
          <p:spPr>
            <a:xfrm>
              <a:off x="4264240" y="5011890"/>
              <a:ext cx="240515" cy="926366"/>
            </a:xfrm>
            <a:prstGeom prst="rect">
              <a:avLst/>
            </a:prstGeom>
            <a:noFill/>
          </p:spPr>
          <p:txBody>
            <a:bodyPr wrap="none" lIns="36000" tIns="36000" rIns="36000" bIns="36000" rtlCol="0" anchor="t" anchorCtr="0">
              <a:spAutoFit/>
            </a:bodyPr>
            <a:lstStyle/>
            <a:p>
              <a:pPr algn="ctr"/>
              <a:r>
                <a:rPr lang="zh-CN" sz="1200" b="0" i="0" u="none" strike="noStrike" cap="none" baseline="0">
                  <a:solidFill>
                    <a:srgbClr val="4D4D4D"/>
                  </a:solidFill>
                  <a:effectLst/>
                  <a:uFillTx/>
                  <a:ea typeface="SimSun"/>
                </a:rPr>
                <a:t>11</a:t>
              </a:r>
            </a:p>
            <a:p>
              <a:pPr algn="ctr"/>
              <a:endParaRPr lang="en-GB" sz="1200">
                <a:solidFill>
                  <a:srgbClr val="000000"/>
                </a:solidFill>
                <a:latin typeface="Arial" panose="020B0604020202020204" pitchFamily="34" charset="0"/>
                <a:cs typeface="Arial" panose="020B0604020202020204" pitchFamily="34" charset="0"/>
              </a:endParaRPr>
            </a:p>
            <a:p>
              <a:pPr algn="ctr"/>
              <a:endParaRPr lang="en-GB" sz="1200">
                <a:solidFill>
                  <a:srgbClr val="000000"/>
                </a:solidFill>
                <a:latin typeface="Arial" panose="020B0604020202020204" pitchFamily="34" charset="0"/>
                <a:cs typeface="Arial" panose="020B0604020202020204" pitchFamily="34" charset="0"/>
              </a:endParaRPr>
            </a:p>
            <a:p>
              <a:pPr algn="ctr"/>
              <a:r>
                <a:rPr lang="zh-CN" sz="1000" b="0" i="0" u="none" strike="noStrike" cap="none" baseline="0">
                  <a:solidFill>
                    <a:srgbClr val="B60D27"/>
                  </a:solidFill>
                  <a:effectLst/>
                  <a:uFillTx/>
                  <a:ea typeface="SimSun"/>
                </a:rPr>
                <a:t>18</a:t>
              </a:r>
            </a:p>
            <a:p>
              <a:pPr algn="ctr"/>
              <a:r>
                <a:rPr lang="zh-CN" sz="1000" b="0" i="0" u="none" strike="noStrike" cap="none" baseline="0">
                  <a:solidFill>
                    <a:srgbClr val="B2C0EC"/>
                  </a:solidFill>
                  <a:effectLst/>
                  <a:uFillTx/>
                  <a:ea typeface="SimSun"/>
                </a:rPr>
                <a:t>43</a:t>
              </a:r>
            </a:p>
          </p:txBody>
        </p:sp>
        <p:sp>
          <p:nvSpPr>
            <p:cNvPr id="49" name="Line 19">
              <a:extLst>
                <a:ext uri="{FF2B5EF4-FFF2-40B4-BE49-F238E27FC236}">
                  <a16:creationId xmlns:a16="http://schemas.microsoft.com/office/drawing/2014/main" id="{6A094FEE-43C5-4256-97CD-E1CB695E405D}"/>
                </a:ext>
              </a:extLst>
            </p:cNvPr>
            <p:cNvSpPr>
              <a:spLocks noChangeShapeType="1"/>
            </p:cNvSpPr>
            <p:nvPr/>
          </p:nvSpPr>
          <p:spPr bwMode="auto">
            <a:xfrm flipH="1">
              <a:off x="4971915" y="4940160"/>
              <a:ext cx="0" cy="83275"/>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50" name="Line 21">
              <a:extLst>
                <a:ext uri="{FF2B5EF4-FFF2-40B4-BE49-F238E27FC236}">
                  <a16:creationId xmlns:a16="http://schemas.microsoft.com/office/drawing/2014/main" id="{2F816C83-2361-4CD3-B9ED-2F2C4582BAB5}"/>
                </a:ext>
              </a:extLst>
            </p:cNvPr>
            <p:cNvSpPr>
              <a:spLocks noChangeShapeType="1"/>
            </p:cNvSpPr>
            <p:nvPr/>
          </p:nvSpPr>
          <p:spPr bwMode="auto">
            <a:xfrm flipH="1">
              <a:off x="4670507" y="4940160"/>
              <a:ext cx="0" cy="83275"/>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latin typeface="Arial" panose="020B0604020202020204" pitchFamily="34" charset="0"/>
                <a:cs typeface="Arial" panose="020B0604020202020204" pitchFamily="34" charset="0"/>
              </a:endParaRPr>
            </a:p>
          </p:txBody>
        </p:sp>
        <p:sp>
          <p:nvSpPr>
            <p:cNvPr id="51" name="TextBox 50">
              <a:extLst>
                <a:ext uri="{FF2B5EF4-FFF2-40B4-BE49-F238E27FC236}">
                  <a16:creationId xmlns:a16="http://schemas.microsoft.com/office/drawing/2014/main" id="{67DAE29C-1A54-4AAC-9934-37298D96C689}"/>
                </a:ext>
              </a:extLst>
            </p:cNvPr>
            <p:cNvSpPr txBox="1"/>
            <p:nvPr/>
          </p:nvSpPr>
          <p:spPr>
            <a:xfrm>
              <a:off x="4549765" y="5011890"/>
              <a:ext cx="240515" cy="926366"/>
            </a:xfrm>
            <a:prstGeom prst="rect">
              <a:avLst/>
            </a:prstGeom>
            <a:noFill/>
          </p:spPr>
          <p:txBody>
            <a:bodyPr wrap="none" lIns="36000" tIns="36000" rIns="36000" bIns="36000" rtlCol="0" anchor="t" anchorCtr="0">
              <a:spAutoFit/>
            </a:bodyPr>
            <a:lstStyle/>
            <a:p>
              <a:pPr algn="ctr"/>
              <a:r>
                <a:rPr lang="zh-CN" sz="1200" b="0" i="0" u="none" strike="noStrike" cap="none" baseline="0">
                  <a:solidFill>
                    <a:srgbClr val="4D4D4D"/>
                  </a:solidFill>
                  <a:effectLst/>
                  <a:uFillTx/>
                  <a:ea typeface="SimSun"/>
                </a:rPr>
                <a:t>12</a:t>
              </a:r>
            </a:p>
            <a:p>
              <a:pPr algn="ctr"/>
              <a:endParaRPr lang="en-GB" sz="1200">
                <a:solidFill>
                  <a:srgbClr val="000000"/>
                </a:solidFill>
                <a:latin typeface="Arial" panose="020B0604020202020204" pitchFamily="34" charset="0"/>
                <a:cs typeface="Arial" panose="020B0604020202020204" pitchFamily="34" charset="0"/>
              </a:endParaRPr>
            </a:p>
            <a:p>
              <a:pPr algn="ctr"/>
              <a:endParaRPr lang="en-GB" sz="1200">
                <a:solidFill>
                  <a:srgbClr val="000000"/>
                </a:solidFill>
                <a:latin typeface="Arial" panose="020B0604020202020204" pitchFamily="34" charset="0"/>
                <a:cs typeface="Arial" panose="020B0604020202020204" pitchFamily="34" charset="0"/>
              </a:endParaRPr>
            </a:p>
            <a:p>
              <a:pPr algn="ctr"/>
              <a:r>
                <a:rPr lang="zh-CN" sz="1000" b="0" i="0" u="none" strike="noStrike" cap="none" baseline="0">
                  <a:solidFill>
                    <a:srgbClr val="B60D27"/>
                  </a:solidFill>
                  <a:effectLst/>
                  <a:uFillTx/>
                  <a:ea typeface="SimSun"/>
                </a:rPr>
                <a:t>14</a:t>
              </a:r>
            </a:p>
            <a:p>
              <a:pPr algn="ctr"/>
              <a:r>
                <a:rPr lang="zh-CN" sz="1000" b="0" i="0" u="none" strike="noStrike" cap="none" baseline="0">
                  <a:solidFill>
                    <a:srgbClr val="B2C0EC"/>
                  </a:solidFill>
                  <a:effectLst/>
                  <a:uFillTx/>
                  <a:ea typeface="SimSun"/>
                </a:rPr>
                <a:t>37</a:t>
              </a:r>
            </a:p>
          </p:txBody>
        </p:sp>
        <p:sp>
          <p:nvSpPr>
            <p:cNvPr id="52" name="TextBox 51">
              <a:extLst>
                <a:ext uri="{FF2B5EF4-FFF2-40B4-BE49-F238E27FC236}">
                  <a16:creationId xmlns:a16="http://schemas.microsoft.com/office/drawing/2014/main" id="{03A0E6BD-2F20-4587-BDBC-11DA19A85310}"/>
                </a:ext>
              </a:extLst>
            </p:cNvPr>
            <p:cNvSpPr txBox="1"/>
            <p:nvPr/>
          </p:nvSpPr>
          <p:spPr>
            <a:xfrm>
              <a:off x="4851657" y="5011890"/>
              <a:ext cx="240515" cy="926366"/>
            </a:xfrm>
            <a:prstGeom prst="rect">
              <a:avLst/>
            </a:prstGeom>
            <a:noFill/>
          </p:spPr>
          <p:txBody>
            <a:bodyPr wrap="none" lIns="36000" tIns="36000" rIns="36000" bIns="36000" rtlCol="0" anchor="t" anchorCtr="0">
              <a:spAutoFit/>
            </a:bodyPr>
            <a:lstStyle/>
            <a:p>
              <a:pPr algn="ctr"/>
              <a:r>
                <a:rPr lang="zh-CN" sz="1200" b="0" i="0" u="none" strike="noStrike" cap="none" baseline="0">
                  <a:solidFill>
                    <a:srgbClr val="4D4D4D"/>
                  </a:solidFill>
                  <a:effectLst/>
                  <a:uFillTx/>
                  <a:ea typeface="SimSun"/>
                </a:rPr>
                <a:t>13</a:t>
              </a:r>
            </a:p>
            <a:p>
              <a:pPr algn="ctr"/>
              <a:endParaRPr lang="en-GB" sz="1200">
                <a:solidFill>
                  <a:srgbClr val="000000"/>
                </a:solidFill>
                <a:latin typeface="Arial" panose="020B0604020202020204" pitchFamily="34" charset="0"/>
                <a:cs typeface="Arial" panose="020B0604020202020204" pitchFamily="34" charset="0"/>
              </a:endParaRPr>
            </a:p>
            <a:p>
              <a:pPr algn="ctr"/>
              <a:endParaRPr lang="en-GB" sz="1200">
                <a:solidFill>
                  <a:srgbClr val="000000"/>
                </a:solidFill>
                <a:latin typeface="Arial" panose="020B0604020202020204" pitchFamily="34" charset="0"/>
                <a:cs typeface="Arial" panose="020B0604020202020204" pitchFamily="34" charset="0"/>
              </a:endParaRPr>
            </a:p>
            <a:p>
              <a:pPr algn="ctr"/>
              <a:r>
                <a:rPr lang="zh-CN" sz="1000" b="0" i="0" u="none" strike="noStrike" cap="none" baseline="0">
                  <a:solidFill>
                    <a:srgbClr val="B60D27"/>
                  </a:solidFill>
                  <a:effectLst/>
                  <a:uFillTx/>
                  <a:ea typeface="SimSun"/>
                </a:rPr>
                <a:t>11</a:t>
              </a:r>
            </a:p>
            <a:p>
              <a:pPr algn="ctr"/>
              <a:r>
                <a:rPr lang="zh-CN" sz="1000" b="0" i="0" u="none" strike="noStrike" cap="none" baseline="0">
                  <a:solidFill>
                    <a:srgbClr val="B2C0EC"/>
                  </a:solidFill>
                  <a:effectLst/>
                  <a:uFillTx/>
                  <a:ea typeface="SimSun"/>
                </a:rPr>
                <a:t>29</a:t>
              </a:r>
            </a:p>
          </p:txBody>
        </p:sp>
        <p:sp>
          <p:nvSpPr>
            <p:cNvPr id="53" name="Line 21">
              <a:extLst>
                <a:ext uri="{FF2B5EF4-FFF2-40B4-BE49-F238E27FC236}">
                  <a16:creationId xmlns:a16="http://schemas.microsoft.com/office/drawing/2014/main" id="{91F9EA80-7407-4D5E-B36B-A0A9AD76F18E}"/>
                </a:ext>
              </a:extLst>
            </p:cNvPr>
            <p:cNvSpPr>
              <a:spLocks noChangeShapeType="1"/>
            </p:cNvSpPr>
            <p:nvPr/>
          </p:nvSpPr>
          <p:spPr bwMode="auto">
            <a:xfrm flipH="1">
              <a:off x="5258874" y="4940160"/>
              <a:ext cx="0" cy="83275"/>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latin typeface="Arial" panose="020B0604020202020204" pitchFamily="34" charset="0"/>
                <a:cs typeface="Arial" panose="020B0604020202020204" pitchFamily="34" charset="0"/>
              </a:endParaRPr>
            </a:p>
          </p:txBody>
        </p:sp>
        <p:sp>
          <p:nvSpPr>
            <p:cNvPr id="54" name="TextBox 53">
              <a:extLst>
                <a:ext uri="{FF2B5EF4-FFF2-40B4-BE49-F238E27FC236}">
                  <a16:creationId xmlns:a16="http://schemas.microsoft.com/office/drawing/2014/main" id="{C0E40998-7AAE-49E2-B479-F6BB74CC5842}"/>
                </a:ext>
              </a:extLst>
            </p:cNvPr>
            <p:cNvSpPr txBox="1"/>
            <p:nvPr/>
          </p:nvSpPr>
          <p:spPr>
            <a:xfrm>
              <a:off x="5148524" y="5011890"/>
              <a:ext cx="240515" cy="926366"/>
            </a:xfrm>
            <a:prstGeom prst="rect">
              <a:avLst/>
            </a:prstGeom>
            <a:noFill/>
          </p:spPr>
          <p:txBody>
            <a:bodyPr wrap="none" lIns="36000" tIns="36000" rIns="36000" bIns="36000" rtlCol="0" anchor="t" anchorCtr="0">
              <a:spAutoFit/>
            </a:bodyPr>
            <a:lstStyle/>
            <a:p>
              <a:pPr algn="ctr"/>
              <a:r>
                <a:rPr lang="zh-CN" sz="1200" b="0" i="0" u="none" strike="noStrike" cap="none" baseline="0">
                  <a:solidFill>
                    <a:srgbClr val="4D4D4D"/>
                  </a:solidFill>
                  <a:effectLst/>
                  <a:uFillTx/>
                  <a:ea typeface="SimSun"/>
                </a:rPr>
                <a:t>14</a:t>
              </a:r>
            </a:p>
            <a:p>
              <a:pPr algn="ctr"/>
              <a:endParaRPr lang="en-GB" sz="1200">
                <a:solidFill>
                  <a:srgbClr val="000000"/>
                </a:solidFill>
                <a:latin typeface="Arial" panose="020B0604020202020204" pitchFamily="34" charset="0"/>
                <a:cs typeface="Arial" panose="020B0604020202020204" pitchFamily="34" charset="0"/>
              </a:endParaRPr>
            </a:p>
            <a:p>
              <a:pPr algn="ctr"/>
              <a:endParaRPr lang="en-GB" sz="1200">
                <a:solidFill>
                  <a:srgbClr val="000000"/>
                </a:solidFill>
                <a:latin typeface="Arial" panose="020B0604020202020204" pitchFamily="34" charset="0"/>
                <a:cs typeface="Arial" panose="020B0604020202020204" pitchFamily="34" charset="0"/>
              </a:endParaRPr>
            </a:p>
            <a:p>
              <a:pPr algn="r"/>
              <a:r>
                <a:rPr lang="zh-CN" sz="1000" b="0" i="0" u="none" strike="noStrike" cap="none" baseline="0">
                  <a:solidFill>
                    <a:srgbClr val="B60D27"/>
                  </a:solidFill>
                  <a:effectLst/>
                  <a:uFillTx/>
                  <a:ea typeface="SimSun"/>
                </a:rPr>
                <a:t>10</a:t>
              </a:r>
            </a:p>
            <a:p>
              <a:pPr algn="r"/>
              <a:r>
                <a:rPr lang="zh-CN" sz="1000" b="0" i="0" u="none" strike="noStrike" cap="none" baseline="0">
                  <a:solidFill>
                    <a:srgbClr val="B2C0EC"/>
                  </a:solidFill>
                  <a:effectLst/>
                  <a:uFillTx/>
                  <a:ea typeface="SimSun"/>
                </a:rPr>
                <a:t>22</a:t>
              </a:r>
            </a:p>
          </p:txBody>
        </p:sp>
        <p:sp>
          <p:nvSpPr>
            <p:cNvPr id="55" name="Line 19">
              <a:extLst>
                <a:ext uri="{FF2B5EF4-FFF2-40B4-BE49-F238E27FC236}">
                  <a16:creationId xmlns:a16="http://schemas.microsoft.com/office/drawing/2014/main" id="{E36CE54E-237A-4C8E-83A5-854D6E3992AC}"/>
                </a:ext>
              </a:extLst>
            </p:cNvPr>
            <p:cNvSpPr>
              <a:spLocks noChangeShapeType="1"/>
            </p:cNvSpPr>
            <p:nvPr/>
          </p:nvSpPr>
          <p:spPr bwMode="auto">
            <a:xfrm flipH="1">
              <a:off x="5556471" y="4940160"/>
              <a:ext cx="0" cy="83275"/>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56" name="TextBox 55">
              <a:extLst>
                <a:ext uri="{FF2B5EF4-FFF2-40B4-BE49-F238E27FC236}">
                  <a16:creationId xmlns:a16="http://schemas.microsoft.com/office/drawing/2014/main" id="{C65B8870-42DC-472C-B477-0522C3D19A0F}"/>
                </a:ext>
              </a:extLst>
            </p:cNvPr>
            <p:cNvSpPr txBox="1"/>
            <p:nvPr/>
          </p:nvSpPr>
          <p:spPr>
            <a:xfrm>
              <a:off x="5436214" y="5011890"/>
              <a:ext cx="240515" cy="926366"/>
            </a:xfrm>
            <a:prstGeom prst="rect">
              <a:avLst/>
            </a:prstGeom>
            <a:noFill/>
          </p:spPr>
          <p:txBody>
            <a:bodyPr wrap="none" lIns="36000" tIns="36000" rIns="36000" bIns="36000" rtlCol="0" anchor="t" anchorCtr="0">
              <a:spAutoFit/>
            </a:bodyPr>
            <a:lstStyle/>
            <a:p>
              <a:pPr algn="ctr"/>
              <a:r>
                <a:rPr lang="zh-CN" sz="1200" b="0" i="0" u="none" strike="noStrike" cap="none" baseline="0">
                  <a:solidFill>
                    <a:srgbClr val="4D4D4D"/>
                  </a:solidFill>
                  <a:effectLst/>
                  <a:uFillTx/>
                  <a:ea typeface="SimSun"/>
                </a:rPr>
                <a:t>15</a:t>
              </a:r>
            </a:p>
            <a:p>
              <a:pPr algn="ctr"/>
              <a:endParaRPr lang="en-GB" sz="1200">
                <a:solidFill>
                  <a:srgbClr val="000000"/>
                </a:solidFill>
                <a:latin typeface="Arial" panose="020B0604020202020204" pitchFamily="34" charset="0"/>
                <a:cs typeface="Arial" panose="020B0604020202020204" pitchFamily="34" charset="0"/>
              </a:endParaRPr>
            </a:p>
            <a:p>
              <a:pPr algn="ctr"/>
              <a:endParaRPr lang="en-GB" sz="1200">
                <a:solidFill>
                  <a:srgbClr val="000000"/>
                </a:solidFill>
                <a:latin typeface="Arial" panose="020B0604020202020204" pitchFamily="34" charset="0"/>
                <a:cs typeface="Arial" panose="020B0604020202020204" pitchFamily="34" charset="0"/>
              </a:endParaRPr>
            </a:p>
            <a:p>
              <a:pPr algn="r"/>
              <a:r>
                <a:rPr lang="zh-CN" sz="1000" b="0" i="0" u="none" strike="noStrike" cap="none" baseline="0">
                  <a:solidFill>
                    <a:srgbClr val="B60D27"/>
                  </a:solidFill>
                  <a:effectLst/>
                  <a:uFillTx/>
                  <a:ea typeface="SimSun"/>
                </a:rPr>
                <a:t>7</a:t>
              </a:r>
            </a:p>
            <a:p>
              <a:pPr algn="r"/>
              <a:r>
                <a:rPr lang="zh-CN" sz="1000" b="0" i="0" u="none" strike="noStrike" cap="none" baseline="0">
                  <a:solidFill>
                    <a:srgbClr val="B2C0EC"/>
                  </a:solidFill>
                  <a:effectLst/>
                  <a:uFillTx/>
                  <a:ea typeface="SimSun"/>
                </a:rPr>
                <a:t>16</a:t>
              </a:r>
            </a:p>
          </p:txBody>
        </p:sp>
        <p:sp>
          <p:nvSpPr>
            <p:cNvPr id="57" name="Line 19">
              <a:extLst>
                <a:ext uri="{FF2B5EF4-FFF2-40B4-BE49-F238E27FC236}">
                  <a16:creationId xmlns:a16="http://schemas.microsoft.com/office/drawing/2014/main" id="{E5FF9DB3-94AB-468B-8098-8E0FA73F40D3}"/>
                </a:ext>
              </a:extLst>
            </p:cNvPr>
            <p:cNvSpPr>
              <a:spLocks noChangeShapeType="1"/>
            </p:cNvSpPr>
            <p:nvPr/>
          </p:nvSpPr>
          <p:spPr bwMode="auto">
            <a:xfrm flipH="1">
              <a:off x="6136698" y="4940160"/>
              <a:ext cx="0" cy="83275"/>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58" name="Line 21">
              <a:extLst>
                <a:ext uri="{FF2B5EF4-FFF2-40B4-BE49-F238E27FC236}">
                  <a16:creationId xmlns:a16="http://schemas.microsoft.com/office/drawing/2014/main" id="{D6E0E786-8659-4924-AFC8-1840CC693047}"/>
                </a:ext>
              </a:extLst>
            </p:cNvPr>
            <p:cNvSpPr>
              <a:spLocks noChangeShapeType="1"/>
            </p:cNvSpPr>
            <p:nvPr/>
          </p:nvSpPr>
          <p:spPr bwMode="auto">
            <a:xfrm flipH="1">
              <a:off x="5839100" y="4940160"/>
              <a:ext cx="0" cy="83275"/>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latin typeface="Arial" panose="020B0604020202020204" pitchFamily="34" charset="0"/>
                <a:cs typeface="Arial" panose="020B0604020202020204" pitchFamily="34" charset="0"/>
              </a:endParaRPr>
            </a:p>
          </p:txBody>
        </p:sp>
        <p:sp>
          <p:nvSpPr>
            <p:cNvPr id="59" name="TextBox 58">
              <a:extLst>
                <a:ext uri="{FF2B5EF4-FFF2-40B4-BE49-F238E27FC236}">
                  <a16:creationId xmlns:a16="http://schemas.microsoft.com/office/drawing/2014/main" id="{494A6531-9B6E-4F20-BF59-0E10F1F1BD13}"/>
                </a:ext>
              </a:extLst>
            </p:cNvPr>
            <p:cNvSpPr txBox="1"/>
            <p:nvPr/>
          </p:nvSpPr>
          <p:spPr>
            <a:xfrm>
              <a:off x="5728753" y="5011890"/>
              <a:ext cx="240515" cy="926366"/>
            </a:xfrm>
            <a:prstGeom prst="rect">
              <a:avLst/>
            </a:prstGeom>
            <a:noFill/>
          </p:spPr>
          <p:txBody>
            <a:bodyPr wrap="none" lIns="36000" tIns="36000" rIns="36000" bIns="36000" rtlCol="0" anchor="t" anchorCtr="0">
              <a:spAutoFit/>
            </a:bodyPr>
            <a:lstStyle/>
            <a:p>
              <a:pPr algn="ctr"/>
              <a:r>
                <a:rPr lang="zh-CN" sz="1200" b="0" i="0" u="none" strike="noStrike" cap="none" baseline="0">
                  <a:solidFill>
                    <a:srgbClr val="4D4D4D"/>
                  </a:solidFill>
                  <a:effectLst/>
                  <a:uFillTx/>
                  <a:ea typeface="SimSun"/>
                </a:rPr>
                <a:t>16</a:t>
              </a:r>
            </a:p>
            <a:p>
              <a:pPr algn="ctr"/>
              <a:endParaRPr lang="en-GB" sz="1200">
                <a:solidFill>
                  <a:srgbClr val="000000"/>
                </a:solidFill>
                <a:latin typeface="Arial" panose="020B0604020202020204" pitchFamily="34" charset="0"/>
                <a:cs typeface="Arial" panose="020B0604020202020204" pitchFamily="34" charset="0"/>
              </a:endParaRPr>
            </a:p>
            <a:p>
              <a:pPr algn="ctr"/>
              <a:endParaRPr lang="en-GB" sz="1200">
                <a:solidFill>
                  <a:srgbClr val="000000"/>
                </a:solidFill>
                <a:latin typeface="Arial" panose="020B0604020202020204" pitchFamily="34" charset="0"/>
                <a:cs typeface="Arial" panose="020B0604020202020204" pitchFamily="34" charset="0"/>
              </a:endParaRPr>
            </a:p>
            <a:p>
              <a:pPr algn="r"/>
              <a:r>
                <a:rPr lang="zh-CN" sz="1000" b="0" i="0" u="none" strike="noStrike" cap="none" baseline="0">
                  <a:solidFill>
                    <a:srgbClr val="B60D27"/>
                  </a:solidFill>
                  <a:effectLst/>
                  <a:uFillTx/>
                  <a:ea typeface="SimSun"/>
                </a:rPr>
                <a:t>6</a:t>
              </a:r>
            </a:p>
            <a:p>
              <a:pPr algn="r"/>
              <a:r>
                <a:rPr lang="zh-CN" sz="1000" b="0" i="0" u="none" strike="noStrike" cap="none" baseline="0">
                  <a:solidFill>
                    <a:srgbClr val="B2C0EC"/>
                  </a:solidFill>
                  <a:effectLst/>
                  <a:uFillTx/>
                  <a:ea typeface="SimSun"/>
                </a:rPr>
                <a:t>15</a:t>
              </a:r>
            </a:p>
          </p:txBody>
        </p:sp>
        <p:sp>
          <p:nvSpPr>
            <p:cNvPr id="60" name="TextBox 59">
              <a:extLst>
                <a:ext uri="{FF2B5EF4-FFF2-40B4-BE49-F238E27FC236}">
                  <a16:creationId xmlns:a16="http://schemas.microsoft.com/office/drawing/2014/main" id="{08E98340-4819-40E3-A311-8CA2B06689B7}"/>
                </a:ext>
              </a:extLst>
            </p:cNvPr>
            <p:cNvSpPr txBox="1"/>
            <p:nvPr/>
          </p:nvSpPr>
          <p:spPr>
            <a:xfrm>
              <a:off x="6016440" y="5011890"/>
              <a:ext cx="240515" cy="926366"/>
            </a:xfrm>
            <a:prstGeom prst="rect">
              <a:avLst/>
            </a:prstGeom>
            <a:noFill/>
          </p:spPr>
          <p:txBody>
            <a:bodyPr wrap="none" lIns="36000" tIns="36000" rIns="36000" bIns="36000" rtlCol="0" anchor="t" anchorCtr="0">
              <a:spAutoFit/>
            </a:bodyPr>
            <a:lstStyle/>
            <a:p>
              <a:pPr algn="ctr"/>
              <a:r>
                <a:rPr lang="zh-CN" sz="1200" b="0" i="0" u="none" strike="noStrike" cap="none" baseline="0">
                  <a:solidFill>
                    <a:srgbClr val="4D4D4D"/>
                  </a:solidFill>
                  <a:effectLst/>
                  <a:uFillTx/>
                  <a:ea typeface="SimSun"/>
                </a:rPr>
                <a:t>17</a:t>
              </a:r>
            </a:p>
            <a:p>
              <a:pPr algn="ctr"/>
              <a:endParaRPr lang="en-GB" sz="1200">
                <a:solidFill>
                  <a:srgbClr val="4D4D4D"/>
                </a:solidFill>
                <a:latin typeface="Arial" panose="020B0604020202020204" pitchFamily="34" charset="0"/>
                <a:cs typeface="Arial" panose="020B0604020202020204" pitchFamily="34" charset="0"/>
              </a:endParaRPr>
            </a:p>
            <a:p>
              <a:pPr algn="ctr"/>
              <a:endParaRPr lang="en-GB" sz="1200">
                <a:solidFill>
                  <a:srgbClr val="4D4D4D"/>
                </a:solidFill>
                <a:latin typeface="Arial" panose="020B0604020202020204" pitchFamily="34" charset="0"/>
                <a:cs typeface="Arial" panose="020B0604020202020204" pitchFamily="34" charset="0"/>
              </a:endParaRPr>
            </a:p>
            <a:p>
              <a:pPr algn="r"/>
              <a:r>
                <a:rPr lang="zh-CN" sz="1000" b="0" i="0" u="none" strike="noStrike" cap="none" baseline="0">
                  <a:solidFill>
                    <a:srgbClr val="B60D27"/>
                  </a:solidFill>
                  <a:effectLst/>
                  <a:uFillTx/>
                  <a:ea typeface="SimSun"/>
                </a:rPr>
                <a:t>6</a:t>
              </a:r>
            </a:p>
            <a:p>
              <a:pPr algn="r"/>
              <a:r>
                <a:rPr lang="zh-CN" sz="1000" b="0" i="0" u="none" strike="noStrike" cap="none" baseline="0">
                  <a:solidFill>
                    <a:srgbClr val="B2C0EC"/>
                  </a:solidFill>
                  <a:effectLst/>
                  <a:uFillTx/>
                  <a:ea typeface="SimSun"/>
                </a:rPr>
                <a:t>13</a:t>
              </a:r>
            </a:p>
          </p:txBody>
        </p:sp>
        <p:sp>
          <p:nvSpPr>
            <p:cNvPr id="61" name="Line 19">
              <a:extLst>
                <a:ext uri="{FF2B5EF4-FFF2-40B4-BE49-F238E27FC236}">
                  <a16:creationId xmlns:a16="http://schemas.microsoft.com/office/drawing/2014/main" id="{4EA28F31-E965-4F07-9C9B-ECB88B45AA18}"/>
                </a:ext>
              </a:extLst>
            </p:cNvPr>
            <p:cNvSpPr>
              <a:spLocks noChangeShapeType="1"/>
            </p:cNvSpPr>
            <p:nvPr/>
          </p:nvSpPr>
          <p:spPr bwMode="auto">
            <a:xfrm flipH="1">
              <a:off x="6720735" y="4940160"/>
              <a:ext cx="0" cy="83275"/>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62" name="Line 21">
              <a:extLst>
                <a:ext uri="{FF2B5EF4-FFF2-40B4-BE49-F238E27FC236}">
                  <a16:creationId xmlns:a16="http://schemas.microsoft.com/office/drawing/2014/main" id="{F6AB889E-57AD-4C40-BABD-EDBDB7059294}"/>
                </a:ext>
              </a:extLst>
            </p:cNvPr>
            <p:cNvSpPr>
              <a:spLocks noChangeShapeType="1"/>
            </p:cNvSpPr>
            <p:nvPr/>
          </p:nvSpPr>
          <p:spPr bwMode="auto">
            <a:xfrm flipH="1">
              <a:off x="6426947" y="4940160"/>
              <a:ext cx="0" cy="83275"/>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latin typeface="Arial" panose="020B0604020202020204" pitchFamily="34" charset="0"/>
                <a:cs typeface="Arial" panose="020B0604020202020204" pitchFamily="34" charset="0"/>
              </a:endParaRPr>
            </a:p>
          </p:txBody>
        </p:sp>
        <p:sp>
          <p:nvSpPr>
            <p:cNvPr id="63" name="TextBox 62">
              <a:extLst>
                <a:ext uri="{FF2B5EF4-FFF2-40B4-BE49-F238E27FC236}">
                  <a16:creationId xmlns:a16="http://schemas.microsoft.com/office/drawing/2014/main" id="{31949F69-8C4B-48FB-9B96-4E18F7BCF317}"/>
                </a:ext>
              </a:extLst>
            </p:cNvPr>
            <p:cNvSpPr txBox="1"/>
            <p:nvPr/>
          </p:nvSpPr>
          <p:spPr>
            <a:xfrm>
              <a:off x="6316598" y="5011890"/>
              <a:ext cx="240515" cy="926366"/>
            </a:xfrm>
            <a:prstGeom prst="rect">
              <a:avLst/>
            </a:prstGeom>
            <a:noFill/>
          </p:spPr>
          <p:txBody>
            <a:bodyPr wrap="none" lIns="36000" tIns="36000" rIns="36000" bIns="36000" rtlCol="0" anchor="t" anchorCtr="0">
              <a:spAutoFit/>
            </a:bodyPr>
            <a:lstStyle/>
            <a:p>
              <a:pPr algn="ctr"/>
              <a:r>
                <a:rPr lang="zh-CN" sz="1200" b="0" i="0" u="none" strike="noStrike" cap="none" baseline="0">
                  <a:solidFill>
                    <a:srgbClr val="4D4D4D"/>
                  </a:solidFill>
                  <a:effectLst/>
                  <a:uFillTx/>
                  <a:ea typeface="SimSun"/>
                </a:rPr>
                <a:t>18</a:t>
              </a:r>
            </a:p>
            <a:p>
              <a:pPr algn="ctr"/>
              <a:endParaRPr lang="en-GB" sz="1200">
                <a:solidFill>
                  <a:srgbClr val="4D4D4D"/>
                </a:solidFill>
                <a:latin typeface="Arial" panose="020B0604020202020204" pitchFamily="34" charset="0"/>
                <a:cs typeface="Arial" panose="020B0604020202020204" pitchFamily="34" charset="0"/>
              </a:endParaRPr>
            </a:p>
            <a:p>
              <a:pPr algn="ctr"/>
              <a:endParaRPr lang="en-GB" sz="1200">
                <a:solidFill>
                  <a:srgbClr val="4D4D4D"/>
                </a:solidFill>
                <a:latin typeface="Arial" panose="020B0604020202020204" pitchFamily="34" charset="0"/>
                <a:cs typeface="Arial" panose="020B0604020202020204" pitchFamily="34" charset="0"/>
              </a:endParaRPr>
            </a:p>
            <a:p>
              <a:pPr algn="r"/>
              <a:r>
                <a:rPr lang="zh-CN" sz="1000" b="0" i="0" u="none" strike="noStrike" cap="none" baseline="0">
                  <a:solidFill>
                    <a:srgbClr val="B60D27"/>
                  </a:solidFill>
                  <a:effectLst/>
                  <a:uFillTx/>
                  <a:ea typeface="SimSun"/>
                </a:rPr>
                <a:t>6</a:t>
              </a:r>
            </a:p>
            <a:p>
              <a:pPr algn="r"/>
              <a:r>
                <a:rPr lang="zh-CN" sz="1000" b="0" i="0" u="none" strike="noStrike" cap="none" baseline="0">
                  <a:solidFill>
                    <a:srgbClr val="B2C0EC"/>
                  </a:solidFill>
                  <a:effectLst/>
                  <a:uFillTx/>
                  <a:ea typeface="SimSun"/>
                </a:rPr>
                <a:t>13</a:t>
              </a:r>
            </a:p>
          </p:txBody>
        </p:sp>
        <p:sp>
          <p:nvSpPr>
            <p:cNvPr id="64" name="TextBox 63">
              <a:extLst>
                <a:ext uri="{FF2B5EF4-FFF2-40B4-BE49-F238E27FC236}">
                  <a16:creationId xmlns:a16="http://schemas.microsoft.com/office/drawing/2014/main" id="{FA1759FB-7EC6-4546-A252-769D0C402A98}"/>
                </a:ext>
              </a:extLst>
            </p:cNvPr>
            <p:cNvSpPr txBox="1"/>
            <p:nvPr/>
          </p:nvSpPr>
          <p:spPr>
            <a:xfrm>
              <a:off x="6600477" y="5011890"/>
              <a:ext cx="240515" cy="926366"/>
            </a:xfrm>
            <a:prstGeom prst="rect">
              <a:avLst/>
            </a:prstGeom>
            <a:noFill/>
          </p:spPr>
          <p:txBody>
            <a:bodyPr wrap="none" lIns="36000" tIns="36000" rIns="36000" bIns="36000" rtlCol="0" anchor="t" anchorCtr="0">
              <a:spAutoFit/>
            </a:bodyPr>
            <a:lstStyle/>
            <a:p>
              <a:pPr algn="ctr"/>
              <a:r>
                <a:rPr lang="zh-CN" sz="1200" b="0" i="0" u="none" strike="noStrike" cap="none" baseline="0">
                  <a:solidFill>
                    <a:srgbClr val="4D4D4D"/>
                  </a:solidFill>
                  <a:effectLst/>
                  <a:uFillTx/>
                  <a:ea typeface="SimSun"/>
                </a:rPr>
                <a:t>19</a:t>
              </a:r>
            </a:p>
            <a:p>
              <a:pPr algn="ctr"/>
              <a:endParaRPr lang="en-GB" sz="1200">
                <a:solidFill>
                  <a:srgbClr val="4D4D4D"/>
                </a:solidFill>
                <a:latin typeface="Arial" panose="020B0604020202020204" pitchFamily="34" charset="0"/>
                <a:cs typeface="Arial" panose="020B0604020202020204" pitchFamily="34" charset="0"/>
              </a:endParaRPr>
            </a:p>
            <a:p>
              <a:pPr algn="ctr"/>
              <a:endParaRPr lang="en-GB" sz="1200">
                <a:solidFill>
                  <a:srgbClr val="4D4D4D"/>
                </a:solidFill>
                <a:latin typeface="Arial" panose="020B0604020202020204" pitchFamily="34" charset="0"/>
                <a:cs typeface="Arial" panose="020B0604020202020204" pitchFamily="34" charset="0"/>
              </a:endParaRPr>
            </a:p>
            <a:p>
              <a:pPr algn="r"/>
              <a:r>
                <a:rPr lang="zh-CN" sz="1000" b="0" i="0" u="none" strike="noStrike" cap="none" baseline="0">
                  <a:solidFill>
                    <a:srgbClr val="B60D27"/>
                  </a:solidFill>
                  <a:effectLst/>
                  <a:uFillTx/>
                  <a:ea typeface="SimSun"/>
                </a:rPr>
                <a:t>5</a:t>
              </a:r>
            </a:p>
            <a:p>
              <a:pPr algn="r"/>
              <a:r>
                <a:rPr lang="zh-CN" sz="1000" b="0" i="0" u="none" strike="noStrike" cap="none" baseline="0">
                  <a:solidFill>
                    <a:srgbClr val="B2C0EC"/>
                  </a:solidFill>
                  <a:effectLst/>
                  <a:uFillTx/>
                  <a:ea typeface="SimSun"/>
                </a:rPr>
                <a:t>10</a:t>
              </a:r>
            </a:p>
          </p:txBody>
        </p:sp>
        <p:sp>
          <p:nvSpPr>
            <p:cNvPr id="65" name="Line 19">
              <a:extLst>
                <a:ext uri="{FF2B5EF4-FFF2-40B4-BE49-F238E27FC236}">
                  <a16:creationId xmlns:a16="http://schemas.microsoft.com/office/drawing/2014/main" id="{3DEB52E3-7752-41D0-9FA3-33448CBF128B}"/>
                </a:ext>
              </a:extLst>
            </p:cNvPr>
            <p:cNvSpPr>
              <a:spLocks noChangeShapeType="1"/>
            </p:cNvSpPr>
            <p:nvPr/>
          </p:nvSpPr>
          <p:spPr bwMode="auto">
            <a:xfrm flipH="1">
              <a:off x="7300010" y="4940160"/>
              <a:ext cx="0" cy="83275"/>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66" name="Line 21">
              <a:extLst>
                <a:ext uri="{FF2B5EF4-FFF2-40B4-BE49-F238E27FC236}">
                  <a16:creationId xmlns:a16="http://schemas.microsoft.com/office/drawing/2014/main" id="{7188D593-4B81-4763-A104-9DF6ED7E3230}"/>
                </a:ext>
              </a:extLst>
            </p:cNvPr>
            <p:cNvSpPr>
              <a:spLocks noChangeShapeType="1"/>
            </p:cNvSpPr>
            <p:nvPr/>
          </p:nvSpPr>
          <p:spPr bwMode="auto">
            <a:xfrm flipH="1">
              <a:off x="7010985" y="4940160"/>
              <a:ext cx="0" cy="83275"/>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latin typeface="Arial" panose="020B0604020202020204" pitchFamily="34" charset="0"/>
                <a:cs typeface="Arial" panose="020B0604020202020204" pitchFamily="34" charset="0"/>
              </a:endParaRPr>
            </a:p>
          </p:txBody>
        </p:sp>
        <p:sp>
          <p:nvSpPr>
            <p:cNvPr id="67" name="TextBox 66">
              <a:extLst>
                <a:ext uri="{FF2B5EF4-FFF2-40B4-BE49-F238E27FC236}">
                  <a16:creationId xmlns:a16="http://schemas.microsoft.com/office/drawing/2014/main" id="{CF1C46AF-CC91-49BA-8547-2059123D654C}"/>
                </a:ext>
              </a:extLst>
            </p:cNvPr>
            <p:cNvSpPr txBox="1"/>
            <p:nvPr/>
          </p:nvSpPr>
          <p:spPr>
            <a:xfrm>
              <a:off x="6900638" y="5011890"/>
              <a:ext cx="240515" cy="926366"/>
            </a:xfrm>
            <a:prstGeom prst="rect">
              <a:avLst/>
            </a:prstGeom>
            <a:noFill/>
          </p:spPr>
          <p:txBody>
            <a:bodyPr wrap="none" lIns="36000" tIns="36000" rIns="36000" bIns="36000" rtlCol="0" anchor="t" anchorCtr="0">
              <a:spAutoFit/>
            </a:bodyPr>
            <a:lstStyle/>
            <a:p>
              <a:pPr algn="ctr"/>
              <a:r>
                <a:rPr lang="zh-CN" sz="1200" b="0" i="0" u="none" strike="noStrike" cap="none" baseline="0">
                  <a:solidFill>
                    <a:srgbClr val="4D4D4D"/>
                  </a:solidFill>
                  <a:effectLst/>
                  <a:uFillTx/>
                  <a:ea typeface="SimSun"/>
                </a:rPr>
                <a:t>20</a:t>
              </a:r>
            </a:p>
            <a:p>
              <a:pPr algn="ctr"/>
              <a:endParaRPr lang="en-GB" sz="1200">
                <a:solidFill>
                  <a:srgbClr val="4D4D4D"/>
                </a:solidFill>
                <a:latin typeface="Arial" panose="020B0604020202020204" pitchFamily="34" charset="0"/>
                <a:cs typeface="Arial" panose="020B0604020202020204" pitchFamily="34" charset="0"/>
              </a:endParaRPr>
            </a:p>
            <a:p>
              <a:pPr algn="ctr"/>
              <a:endParaRPr lang="en-GB" sz="1200">
                <a:solidFill>
                  <a:srgbClr val="4D4D4D"/>
                </a:solidFill>
                <a:latin typeface="Arial" panose="020B0604020202020204" pitchFamily="34" charset="0"/>
                <a:cs typeface="Arial" panose="020B0604020202020204" pitchFamily="34" charset="0"/>
              </a:endParaRPr>
            </a:p>
            <a:p>
              <a:pPr algn="r"/>
              <a:r>
                <a:rPr lang="zh-CN" sz="1000" b="0" i="0" u="none" strike="noStrike" cap="none" baseline="0">
                  <a:solidFill>
                    <a:srgbClr val="B60D27"/>
                  </a:solidFill>
                  <a:effectLst/>
                  <a:uFillTx/>
                  <a:ea typeface="SimSun"/>
                </a:rPr>
                <a:t>5</a:t>
              </a:r>
            </a:p>
            <a:p>
              <a:pPr algn="r"/>
              <a:r>
                <a:rPr lang="zh-CN" sz="1000" b="0" i="0" u="none" strike="noStrike" cap="none" baseline="0">
                  <a:solidFill>
                    <a:srgbClr val="B2C0EC"/>
                  </a:solidFill>
                  <a:effectLst/>
                  <a:uFillTx/>
                  <a:ea typeface="SimSun"/>
                </a:rPr>
                <a:t>10</a:t>
              </a:r>
            </a:p>
          </p:txBody>
        </p:sp>
        <p:sp>
          <p:nvSpPr>
            <p:cNvPr id="68" name="TextBox 67">
              <a:extLst>
                <a:ext uri="{FF2B5EF4-FFF2-40B4-BE49-F238E27FC236}">
                  <a16:creationId xmlns:a16="http://schemas.microsoft.com/office/drawing/2014/main" id="{A64A2759-7A95-469B-A497-CD35AF0F172A}"/>
                </a:ext>
              </a:extLst>
            </p:cNvPr>
            <p:cNvSpPr txBox="1"/>
            <p:nvPr/>
          </p:nvSpPr>
          <p:spPr>
            <a:xfrm>
              <a:off x="7179752" y="5011890"/>
              <a:ext cx="240515" cy="926366"/>
            </a:xfrm>
            <a:prstGeom prst="rect">
              <a:avLst/>
            </a:prstGeom>
            <a:noFill/>
          </p:spPr>
          <p:txBody>
            <a:bodyPr wrap="none" lIns="36000" tIns="36000" rIns="36000" bIns="36000" rtlCol="0" anchor="t" anchorCtr="0">
              <a:spAutoFit/>
            </a:bodyPr>
            <a:lstStyle/>
            <a:p>
              <a:pPr algn="ctr"/>
              <a:r>
                <a:rPr lang="zh-CN" sz="1200" b="0" i="0" u="none" strike="noStrike" cap="none" baseline="0">
                  <a:solidFill>
                    <a:srgbClr val="4D4D4D"/>
                  </a:solidFill>
                  <a:effectLst/>
                  <a:uFillTx/>
                  <a:ea typeface="SimSun"/>
                </a:rPr>
                <a:t>21</a:t>
              </a:r>
            </a:p>
            <a:p>
              <a:pPr algn="ctr"/>
              <a:endParaRPr lang="en-GB" sz="1200">
                <a:solidFill>
                  <a:srgbClr val="4D4D4D"/>
                </a:solidFill>
                <a:latin typeface="Arial" panose="020B0604020202020204" pitchFamily="34" charset="0"/>
                <a:cs typeface="Arial" panose="020B0604020202020204" pitchFamily="34" charset="0"/>
              </a:endParaRPr>
            </a:p>
            <a:p>
              <a:pPr algn="ctr"/>
              <a:endParaRPr lang="en-GB" sz="1200">
                <a:solidFill>
                  <a:srgbClr val="4D4D4D"/>
                </a:solidFill>
                <a:latin typeface="Arial" panose="020B0604020202020204" pitchFamily="34" charset="0"/>
                <a:cs typeface="Arial" panose="020B0604020202020204" pitchFamily="34" charset="0"/>
              </a:endParaRPr>
            </a:p>
            <a:p>
              <a:pPr algn="ctr"/>
              <a:r>
                <a:rPr lang="zh-CN" sz="1000" b="0" i="0" u="none" strike="noStrike" cap="none" baseline="0">
                  <a:solidFill>
                    <a:srgbClr val="B60D27"/>
                  </a:solidFill>
                  <a:effectLst/>
                  <a:uFillTx/>
                  <a:ea typeface="SimSun"/>
                </a:rPr>
                <a:t>2</a:t>
              </a:r>
            </a:p>
            <a:p>
              <a:pPr algn="ctr"/>
              <a:r>
                <a:rPr lang="zh-CN" sz="1000" b="0" i="0" u="none" strike="noStrike" cap="none" baseline="0">
                  <a:solidFill>
                    <a:srgbClr val="B2C0EC"/>
                  </a:solidFill>
                  <a:effectLst/>
                  <a:uFillTx/>
                  <a:ea typeface="SimSun"/>
                </a:rPr>
                <a:t>7</a:t>
              </a:r>
            </a:p>
          </p:txBody>
        </p:sp>
        <p:sp>
          <p:nvSpPr>
            <p:cNvPr id="69" name="Line 19">
              <a:extLst>
                <a:ext uri="{FF2B5EF4-FFF2-40B4-BE49-F238E27FC236}">
                  <a16:creationId xmlns:a16="http://schemas.microsoft.com/office/drawing/2014/main" id="{AE4FF26C-056D-466B-B126-DF2D032005EC}"/>
                </a:ext>
              </a:extLst>
            </p:cNvPr>
            <p:cNvSpPr>
              <a:spLocks noChangeShapeType="1"/>
            </p:cNvSpPr>
            <p:nvPr/>
          </p:nvSpPr>
          <p:spPr bwMode="auto">
            <a:xfrm flipH="1">
              <a:off x="7888375" y="4940160"/>
              <a:ext cx="0" cy="83275"/>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70" name="Line 21">
              <a:extLst>
                <a:ext uri="{FF2B5EF4-FFF2-40B4-BE49-F238E27FC236}">
                  <a16:creationId xmlns:a16="http://schemas.microsoft.com/office/drawing/2014/main" id="{E4903B0C-111D-40AE-8CFC-7ABAA090F0E8}"/>
                </a:ext>
              </a:extLst>
            </p:cNvPr>
            <p:cNvSpPr>
              <a:spLocks noChangeShapeType="1"/>
            </p:cNvSpPr>
            <p:nvPr/>
          </p:nvSpPr>
          <p:spPr bwMode="auto">
            <a:xfrm flipH="1">
              <a:off x="7599350" y="4940160"/>
              <a:ext cx="0" cy="83275"/>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latin typeface="Arial" panose="020B0604020202020204" pitchFamily="34" charset="0"/>
                <a:cs typeface="Arial" panose="020B0604020202020204" pitchFamily="34" charset="0"/>
              </a:endParaRPr>
            </a:p>
          </p:txBody>
        </p:sp>
        <p:sp>
          <p:nvSpPr>
            <p:cNvPr id="71" name="TextBox 70">
              <a:extLst>
                <a:ext uri="{FF2B5EF4-FFF2-40B4-BE49-F238E27FC236}">
                  <a16:creationId xmlns:a16="http://schemas.microsoft.com/office/drawing/2014/main" id="{5772E1A2-FC14-4D57-97A6-B4D2E8F79915}"/>
                </a:ext>
              </a:extLst>
            </p:cNvPr>
            <p:cNvSpPr txBox="1"/>
            <p:nvPr/>
          </p:nvSpPr>
          <p:spPr>
            <a:xfrm>
              <a:off x="7489003" y="5011890"/>
              <a:ext cx="240515" cy="926366"/>
            </a:xfrm>
            <a:prstGeom prst="rect">
              <a:avLst/>
            </a:prstGeom>
            <a:noFill/>
          </p:spPr>
          <p:txBody>
            <a:bodyPr wrap="none" lIns="36000" tIns="36000" rIns="36000" bIns="36000" rtlCol="0" anchor="t" anchorCtr="0">
              <a:spAutoFit/>
            </a:bodyPr>
            <a:lstStyle/>
            <a:p>
              <a:pPr algn="ctr"/>
              <a:r>
                <a:rPr lang="zh-CN" sz="1200" b="0" i="0" u="none" strike="noStrike" cap="none" baseline="0">
                  <a:solidFill>
                    <a:srgbClr val="4D4D4D"/>
                  </a:solidFill>
                  <a:effectLst/>
                  <a:uFillTx/>
                  <a:ea typeface="SimSun"/>
                </a:rPr>
                <a:t>22</a:t>
              </a:r>
            </a:p>
            <a:p>
              <a:pPr algn="ctr"/>
              <a:endParaRPr lang="en-GB" sz="1200">
                <a:solidFill>
                  <a:srgbClr val="4D4D4D"/>
                </a:solidFill>
                <a:latin typeface="Arial" panose="020B0604020202020204" pitchFamily="34" charset="0"/>
                <a:cs typeface="Arial" panose="020B0604020202020204" pitchFamily="34" charset="0"/>
              </a:endParaRPr>
            </a:p>
            <a:p>
              <a:pPr algn="ctr"/>
              <a:endParaRPr lang="en-GB" sz="1200">
                <a:solidFill>
                  <a:srgbClr val="4D4D4D"/>
                </a:solidFill>
                <a:latin typeface="Arial" panose="020B0604020202020204" pitchFamily="34" charset="0"/>
                <a:cs typeface="Arial" panose="020B0604020202020204" pitchFamily="34" charset="0"/>
              </a:endParaRPr>
            </a:p>
            <a:p>
              <a:pPr algn="ctr"/>
              <a:r>
                <a:rPr lang="zh-CN" sz="1000" b="0" i="0" u="none" strike="noStrike" cap="none" baseline="0">
                  <a:solidFill>
                    <a:srgbClr val="B60D27"/>
                  </a:solidFill>
                  <a:effectLst/>
                  <a:uFillTx/>
                  <a:ea typeface="SimSun"/>
                </a:rPr>
                <a:t>2</a:t>
              </a:r>
            </a:p>
            <a:p>
              <a:pPr algn="ctr"/>
              <a:r>
                <a:rPr lang="zh-CN" sz="1000" b="0" i="0" u="none" strike="noStrike" cap="none" baseline="0">
                  <a:solidFill>
                    <a:srgbClr val="B2C0EC"/>
                  </a:solidFill>
                  <a:effectLst/>
                  <a:uFillTx/>
                  <a:ea typeface="SimSun"/>
                </a:rPr>
                <a:t>4</a:t>
              </a:r>
            </a:p>
          </p:txBody>
        </p:sp>
        <p:sp>
          <p:nvSpPr>
            <p:cNvPr id="72" name="TextBox 71">
              <a:extLst>
                <a:ext uri="{FF2B5EF4-FFF2-40B4-BE49-F238E27FC236}">
                  <a16:creationId xmlns:a16="http://schemas.microsoft.com/office/drawing/2014/main" id="{9F46B8FD-0745-4FCE-A12B-B30D1FFA7887}"/>
                </a:ext>
              </a:extLst>
            </p:cNvPr>
            <p:cNvSpPr txBox="1"/>
            <p:nvPr/>
          </p:nvSpPr>
          <p:spPr>
            <a:xfrm>
              <a:off x="7768118" y="5011890"/>
              <a:ext cx="240515" cy="926366"/>
            </a:xfrm>
            <a:prstGeom prst="rect">
              <a:avLst/>
            </a:prstGeom>
            <a:noFill/>
          </p:spPr>
          <p:txBody>
            <a:bodyPr wrap="none" lIns="36000" tIns="36000" rIns="36000" bIns="36000" rtlCol="0" anchor="t" anchorCtr="0">
              <a:spAutoFit/>
            </a:bodyPr>
            <a:lstStyle/>
            <a:p>
              <a:pPr algn="ctr"/>
              <a:r>
                <a:rPr lang="zh-CN" sz="1200" b="0" i="0" u="none" strike="noStrike" cap="none" baseline="0">
                  <a:solidFill>
                    <a:srgbClr val="4D4D4D"/>
                  </a:solidFill>
                  <a:effectLst/>
                  <a:uFillTx/>
                  <a:ea typeface="SimSun"/>
                </a:rPr>
                <a:t>23</a:t>
              </a:r>
            </a:p>
            <a:p>
              <a:pPr algn="ctr"/>
              <a:endParaRPr lang="en-GB" sz="1200">
                <a:solidFill>
                  <a:srgbClr val="4D4D4D"/>
                </a:solidFill>
                <a:latin typeface="Arial" panose="020B0604020202020204" pitchFamily="34" charset="0"/>
                <a:cs typeface="Arial" panose="020B0604020202020204" pitchFamily="34" charset="0"/>
              </a:endParaRPr>
            </a:p>
            <a:p>
              <a:pPr algn="ctr"/>
              <a:endParaRPr lang="en-GB" sz="1200">
                <a:solidFill>
                  <a:srgbClr val="4D4D4D"/>
                </a:solidFill>
                <a:latin typeface="Arial" panose="020B0604020202020204" pitchFamily="34" charset="0"/>
                <a:cs typeface="Arial" panose="020B0604020202020204" pitchFamily="34" charset="0"/>
              </a:endParaRPr>
            </a:p>
            <a:p>
              <a:pPr algn="ctr"/>
              <a:r>
                <a:rPr lang="zh-CN" sz="1000" b="0" i="0" u="none" strike="noStrike" cap="none" baseline="0">
                  <a:solidFill>
                    <a:srgbClr val="B60D27"/>
                  </a:solidFill>
                  <a:effectLst/>
                  <a:uFillTx/>
                  <a:ea typeface="SimSun"/>
                </a:rPr>
                <a:t>1</a:t>
              </a:r>
            </a:p>
            <a:p>
              <a:pPr algn="ctr"/>
              <a:r>
                <a:rPr lang="zh-CN" sz="1000" b="0" i="0" u="none" strike="noStrike" cap="none" baseline="0">
                  <a:solidFill>
                    <a:srgbClr val="B2C0EC"/>
                  </a:solidFill>
                  <a:effectLst/>
                  <a:uFillTx/>
                  <a:ea typeface="SimSun"/>
                </a:rPr>
                <a:t>3</a:t>
              </a:r>
            </a:p>
          </p:txBody>
        </p:sp>
        <p:sp>
          <p:nvSpPr>
            <p:cNvPr id="73" name="TextBox 72">
              <a:extLst>
                <a:ext uri="{FF2B5EF4-FFF2-40B4-BE49-F238E27FC236}">
                  <a16:creationId xmlns:a16="http://schemas.microsoft.com/office/drawing/2014/main" id="{E6CE2F7F-8C22-494F-BD89-1EF2D7552DC9}"/>
                </a:ext>
              </a:extLst>
            </p:cNvPr>
            <p:cNvSpPr txBox="1"/>
            <p:nvPr/>
          </p:nvSpPr>
          <p:spPr>
            <a:xfrm>
              <a:off x="34803" y="5390598"/>
              <a:ext cx="1072952" cy="549189"/>
            </a:xfrm>
            <a:prstGeom prst="rect">
              <a:avLst/>
            </a:prstGeom>
            <a:noFill/>
          </p:spPr>
          <p:txBody>
            <a:bodyPr wrap="none" rtlCol="0">
              <a:spAutoFit/>
            </a:bodyPr>
            <a:lstStyle/>
            <a:p>
              <a:pPr algn="r" fontAlgn="base">
                <a:spcBef>
                  <a:spcPct val="0"/>
                </a:spcBef>
                <a:spcAft>
                  <a:spcPct val="0"/>
                </a:spcAft>
              </a:pPr>
              <a:r>
                <a:rPr lang="zh-CN" sz="1000" b="0" i="0" u="none" strike="noStrike" cap="none" baseline="0">
                  <a:solidFill>
                    <a:srgbClr val="4D4D4D"/>
                  </a:solidFill>
                  <a:effectLst/>
                  <a:uFillTx/>
                  <a:ea typeface="SimSun"/>
                </a:rPr>
                <a:t>面临风险的人数</a:t>
              </a:r>
            </a:p>
            <a:p>
              <a:pPr algn="r" fontAlgn="base">
                <a:spcBef>
                  <a:spcPct val="0"/>
                </a:spcBef>
                <a:spcAft>
                  <a:spcPct val="0"/>
                </a:spcAft>
              </a:pPr>
              <a:r>
                <a:rPr lang="zh-CN" sz="1000" b="0" i="0" u="none" strike="noStrike" cap="none" baseline="0">
                  <a:solidFill>
                    <a:srgbClr val="B60D27"/>
                  </a:solidFill>
                  <a:effectLst/>
                  <a:uFillTx/>
                  <a:ea typeface="SimSun"/>
                </a:rPr>
                <a:t>依布鲁替尼</a:t>
              </a:r>
            </a:p>
            <a:p>
              <a:pPr algn="r" fontAlgn="base">
                <a:spcBef>
                  <a:spcPct val="0"/>
                </a:spcBef>
                <a:spcAft>
                  <a:spcPct val="0"/>
                </a:spcAft>
              </a:pPr>
              <a:r>
                <a:rPr lang="zh-CN" sz="1000" b="0" i="0" u="none" strike="noStrike" cap="none" baseline="0">
                  <a:solidFill>
                    <a:srgbClr val="B2C0EC"/>
                  </a:solidFill>
                  <a:effectLst/>
                  <a:uFillTx/>
                  <a:ea typeface="SimSun"/>
                </a:rPr>
                <a:t>安慰剂</a:t>
              </a:r>
            </a:p>
          </p:txBody>
        </p:sp>
        <p:sp>
          <p:nvSpPr>
            <p:cNvPr id="74" name="Line 19">
              <a:extLst>
                <a:ext uri="{FF2B5EF4-FFF2-40B4-BE49-F238E27FC236}">
                  <a16:creationId xmlns:a16="http://schemas.microsoft.com/office/drawing/2014/main" id="{AF46B00B-FB48-440F-B18A-0219502A92A3}"/>
                </a:ext>
              </a:extLst>
            </p:cNvPr>
            <p:cNvSpPr>
              <a:spLocks noChangeShapeType="1"/>
            </p:cNvSpPr>
            <p:nvPr/>
          </p:nvSpPr>
          <p:spPr bwMode="auto">
            <a:xfrm flipH="1">
              <a:off x="8182630" y="4940160"/>
              <a:ext cx="0" cy="83275"/>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75" name="TextBox 74">
              <a:extLst>
                <a:ext uri="{FF2B5EF4-FFF2-40B4-BE49-F238E27FC236}">
                  <a16:creationId xmlns:a16="http://schemas.microsoft.com/office/drawing/2014/main" id="{BF07424B-9CC6-4C42-A436-CBF397E4C583}"/>
                </a:ext>
              </a:extLst>
            </p:cNvPr>
            <p:cNvSpPr txBox="1"/>
            <p:nvPr/>
          </p:nvSpPr>
          <p:spPr>
            <a:xfrm>
              <a:off x="8062372" y="5011889"/>
              <a:ext cx="240515" cy="926366"/>
            </a:xfrm>
            <a:prstGeom prst="rect">
              <a:avLst/>
            </a:prstGeom>
            <a:noFill/>
          </p:spPr>
          <p:txBody>
            <a:bodyPr wrap="none" lIns="36000" tIns="36000" rIns="36000" bIns="36000" rtlCol="0" anchor="t" anchorCtr="0">
              <a:spAutoFit/>
            </a:bodyPr>
            <a:lstStyle/>
            <a:p>
              <a:pPr algn="ctr"/>
              <a:r>
                <a:rPr lang="zh-CN" sz="1200" b="0" i="0" u="none" strike="noStrike" cap="none" baseline="0">
                  <a:solidFill>
                    <a:srgbClr val="4D4D4D"/>
                  </a:solidFill>
                  <a:effectLst/>
                  <a:uFillTx/>
                  <a:ea typeface="SimSun"/>
                </a:rPr>
                <a:t>24</a:t>
              </a:r>
            </a:p>
            <a:p>
              <a:pPr algn="ctr"/>
              <a:endParaRPr lang="en-GB" sz="1200">
                <a:solidFill>
                  <a:srgbClr val="000000"/>
                </a:solidFill>
                <a:latin typeface="Arial" panose="020B0604020202020204" pitchFamily="34" charset="0"/>
                <a:cs typeface="Arial" panose="020B0604020202020204" pitchFamily="34" charset="0"/>
              </a:endParaRPr>
            </a:p>
            <a:p>
              <a:pPr algn="ctr"/>
              <a:endParaRPr lang="en-GB" sz="1200">
                <a:solidFill>
                  <a:srgbClr val="000000"/>
                </a:solidFill>
                <a:latin typeface="Arial" panose="020B0604020202020204" pitchFamily="34" charset="0"/>
                <a:cs typeface="Arial" panose="020B0604020202020204" pitchFamily="34" charset="0"/>
              </a:endParaRPr>
            </a:p>
            <a:p>
              <a:pPr algn="ctr"/>
              <a:r>
                <a:rPr lang="zh-CN" sz="1000" b="0" i="0" u="none" strike="noStrike" cap="none" baseline="0">
                  <a:solidFill>
                    <a:srgbClr val="B60D27"/>
                  </a:solidFill>
                  <a:effectLst/>
                  <a:uFillTx/>
                  <a:ea typeface="SimSun"/>
                </a:rPr>
                <a:t>0</a:t>
              </a:r>
            </a:p>
            <a:p>
              <a:pPr algn="ctr"/>
              <a:r>
                <a:rPr lang="zh-CN" sz="1000" b="0" i="0" u="none" strike="noStrike" cap="none" baseline="0">
                  <a:solidFill>
                    <a:srgbClr val="B2C0EC"/>
                  </a:solidFill>
                  <a:effectLst/>
                  <a:uFillTx/>
                  <a:ea typeface="SimSun"/>
                </a:rPr>
                <a:t>1</a:t>
              </a:r>
            </a:p>
          </p:txBody>
        </p:sp>
        <p:sp>
          <p:nvSpPr>
            <p:cNvPr id="76" name="Line 19">
              <a:extLst>
                <a:ext uri="{FF2B5EF4-FFF2-40B4-BE49-F238E27FC236}">
                  <a16:creationId xmlns:a16="http://schemas.microsoft.com/office/drawing/2014/main" id="{E0AD76D4-BF81-4916-8982-C40BE7B93E2D}"/>
                </a:ext>
              </a:extLst>
            </p:cNvPr>
            <p:cNvSpPr>
              <a:spLocks noChangeShapeType="1"/>
            </p:cNvSpPr>
            <p:nvPr/>
          </p:nvSpPr>
          <p:spPr bwMode="auto">
            <a:xfrm flipH="1">
              <a:off x="8770477" y="4940160"/>
              <a:ext cx="0" cy="83275"/>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endParaRPr>
            </a:p>
          </p:txBody>
        </p:sp>
        <p:sp>
          <p:nvSpPr>
            <p:cNvPr id="77" name="Line 21">
              <a:extLst>
                <a:ext uri="{FF2B5EF4-FFF2-40B4-BE49-F238E27FC236}">
                  <a16:creationId xmlns:a16="http://schemas.microsoft.com/office/drawing/2014/main" id="{90DE8A4A-A8EC-4395-A613-300EC76D5A69}"/>
                </a:ext>
              </a:extLst>
            </p:cNvPr>
            <p:cNvSpPr>
              <a:spLocks noChangeShapeType="1"/>
            </p:cNvSpPr>
            <p:nvPr/>
          </p:nvSpPr>
          <p:spPr bwMode="auto">
            <a:xfrm flipH="1">
              <a:off x="8472879" y="4940160"/>
              <a:ext cx="0" cy="83275"/>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latin typeface="Arial" panose="020B0604020202020204" pitchFamily="34" charset="0"/>
                <a:cs typeface="Arial" panose="020B0604020202020204" pitchFamily="34" charset="0"/>
              </a:endParaRPr>
            </a:p>
          </p:txBody>
        </p:sp>
        <p:sp>
          <p:nvSpPr>
            <p:cNvPr id="78" name="TextBox 77">
              <a:extLst>
                <a:ext uri="{FF2B5EF4-FFF2-40B4-BE49-F238E27FC236}">
                  <a16:creationId xmlns:a16="http://schemas.microsoft.com/office/drawing/2014/main" id="{72139742-EC93-45F1-A856-8CC049D89864}"/>
                </a:ext>
              </a:extLst>
            </p:cNvPr>
            <p:cNvSpPr txBox="1"/>
            <p:nvPr/>
          </p:nvSpPr>
          <p:spPr>
            <a:xfrm>
              <a:off x="8362531" y="5011889"/>
              <a:ext cx="240515" cy="926366"/>
            </a:xfrm>
            <a:prstGeom prst="rect">
              <a:avLst/>
            </a:prstGeom>
            <a:noFill/>
          </p:spPr>
          <p:txBody>
            <a:bodyPr wrap="none" lIns="36000" tIns="36000" rIns="36000" bIns="36000" rtlCol="0" anchor="t" anchorCtr="0">
              <a:spAutoFit/>
            </a:bodyPr>
            <a:lstStyle/>
            <a:p>
              <a:pPr algn="ctr"/>
              <a:r>
                <a:rPr lang="zh-CN" sz="1200" b="0" i="0" u="none" strike="noStrike" cap="none" baseline="0">
                  <a:solidFill>
                    <a:srgbClr val="4D4D4D"/>
                  </a:solidFill>
                  <a:effectLst/>
                  <a:uFillTx/>
                  <a:ea typeface="SimSun"/>
                </a:rPr>
                <a:t>25</a:t>
              </a:r>
            </a:p>
            <a:p>
              <a:pPr algn="ctr"/>
              <a:endParaRPr lang="en-GB" sz="1200">
                <a:solidFill>
                  <a:srgbClr val="000000"/>
                </a:solidFill>
                <a:latin typeface="Arial" panose="020B0604020202020204" pitchFamily="34" charset="0"/>
                <a:cs typeface="Arial" panose="020B0604020202020204" pitchFamily="34" charset="0"/>
              </a:endParaRPr>
            </a:p>
            <a:p>
              <a:pPr algn="ctr"/>
              <a:endParaRPr lang="en-GB" sz="1200">
                <a:solidFill>
                  <a:srgbClr val="000000"/>
                </a:solidFill>
                <a:latin typeface="Arial" panose="020B0604020202020204" pitchFamily="34" charset="0"/>
                <a:cs typeface="Arial" panose="020B0604020202020204" pitchFamily="34" charset="0"/>
              </a:endParaRPr>
            </a:p>
            <a:p>
              <a:pPr algn="r"/>
              <a:r>
                <a:rPr lang="en-GB" sz="1000">
                  <a:solidFill>
                    <a:srgbClr val="B2C0EC"/>
                  </a:solidFill>
                  <a:latin typeface="Arial" panose="020B0604020202020204" pitchFamily="34" charset="0"/>
                  <a:cs typeface="Arial" panose="020B0604020202020204" pitchFamily="34" charset="0"/>
                </a:rPr>
                <a:t> </a:t>
              </a:r>
            </a:p>
            <a:p>
              <a:pPr algn="ctr"/>
              <a:r>
                <a:rPr lang="zh-CN" sz="1000" b="0" i="0" u="none" strike="noStrike" cap="none" baseline="0">
                  <a:solidFill>
                    <a:srgbClr val="B2C0EC"/>
                  </a:solidFill>
                  <a:effectLst/>
                  <a:uFillTx/>
                  <a:ea typeface="SimSun"/>
                </a:rPr>
                <a:t>1</a:t>
              </a:r>
            </a:p>
          </p:txBody>
        </p:sp>
        <p:sp>
          <p:nvSpPr>
            <p:cNvPr id="79" name="TextBox 78">
              <a:extLst>
                <a:ext uri="{FF2B5EF4-FFF2-40B4-BE49-F238E27FC236}">
                  <a16:creationId xmlns:a16="http://schemas.microsoft.com/office/drawing/2014/main" id="{69C289BD-F7CB-43E4-B62C-1574065A2F59}"/>
                </a:ext>
              </a:extLst>
            </p:cNvPr>
            <p:cNvSpPr txBox="1"/>
            <p:nvPr/>
          </p:nvSpPr>
          <p:spPr>
            <a:xfrm>
              <a:off x="8650219" y="5011889"/>
              <a:ext cx="240515" cy="926366"/>
            </a:xfrm>
            <a:prstGeom prst="rect">
              <a:avLst/>
            </a:prstGeom>
            <a:noFill/>
          </p:spPr>
          <p:txBody>
            <a:bodyPr wrap="none" lIns="36000" tIns="36000" rIns="36000" bIns="36000" rtlCol="0" anchor="t" anchorCtr="0">
              <a:spAutoFit/>
            </a:bodyPr>
            <a:lstStyle/>
            <a:p>
              <a:pPr algn="ctr"/>
              <a:r>
                <a:rPr lang="zh-CN" sz="1200" b="0" i="0" u="none" strike="noStrike" cap="none" baseline="0">
                  <a:solidFill>
                    <a:srgbClr val="4D4D4D"/>
                  </a:solidFill>
                  <a:effectLst/>
                  <a:uFillTx/>
                  <a:ea typeface="SimSun"/>
                </a:rPr>
                <a:t>26</a:t>
              </a:r>
            </a:p>
            <a:p>
              <a:pPr algn="ctr"/>
              <a:endParaRPr lang="en-GB" sz="1200">
                <a:solidFill>
                  <a:srgbClr val="4D4D4D"/>
                </a:solidFill>
                <a:latin typeface="Arial" panose="020B0604020202020204" pitchFamily="34" charset="0"/>
                <a:cs typeface="Arial" panose="020B0604020202020204" pitchFamily="34" charset="0"/>
              </a:endParaRPr>
            </a:p>
            <a:p>
              <a:pPr algn="ctr"/>
              <a:endParaRPr lang="en-GB" sz="1200">
                <a:solidFill>
                  <a:srgbClr val="4D4D4D"/>
                </a:solidFill>
                <a:latin typeface="Arial" panose="020B0604020202020204" pitchFamily="34" charset="0"/>
                <a:cs typeface="Arial" panose="020B0604020202020204" pitchFamily="34" charset="0"/>
              </a:endParaRPr>
            </a:p>
            <a:p>
              <a:pPr algn="ctr"/>
              <a:endParaRPr lang="en-GB" sz="1000">
                <a:solidFill>
                  <a:srgbClr val="E75C00"/>
                </a:solidFill>
                <a:latin typeface="Arial" panose="020B0604020202020204" pitchFamily="34" charset="0"/>
                <a:cs typeface="Arial" panose="020B0604020202020204" pitchFamily="34" charset="0"/>
              </a:endParaRPr>
            </a:p>
            <a:p>
              <a:pPr algn="ctr"/>
              <a:r>
                <a:rPr lang="zh-CN" sz="1000" b="0" i="0" u="none" strike="noStrike" cap="none" baseline="0">
                  <a:solidFill>
                    <a:srgbClr val="B2C0EC"/>
                  </a:solidFill>
                  <a:effectLst/>
                  <a:uFillTx/>
                  <a:ea typeface="SimSun"/>
                </a:rPr>
                <a:t>0</a:t>
              </a:r>
            </a:p>
          </p:txBody>
        </p:sp>
        <p:sp>
          <p:nvSpPr>
            <p:cNvPr id="80" name="Rectangle 79">
              <a:extLst>
                <a:ext uri="{FF2B5EF4-FFF2-40B4-BE49-F238E27FC236}">
                  <a16:creationId xmlns:a16="http://schemas.microsoft.com/office/drawing/2014/main" id="{6DA40837-0B20-417F-842E-1FDA52325058}"/>
                </a:ext>
              </a:extLst>
            </p:cNvPr>
            <p:cNvSpPr/>
            <p:nvPr/>
          </p:nvSpPr>
          <p:spPr>
            <a:xfrm>
              <a:off x="5195231" y="3302741"/>
              <a:ext cx="3583711" cy="457657"/>
            </a:xfrm>
            <a:prstGeom prst="rect">
              <a:avLst/>
            </a:prstGeom>
            <a:ln>
              <a:noFill/>
            </a:ln>
          </p:spPr>
          <p:txBody>
            <a:bodyPr wrap="none">
              <a:spAutoFit/>
            </a:bodyPr>
            <a:lstStyle/>
            <a:p>
              <a:r>
                <a:rPr lang="zh-CN" sz="1200" b="0" i="0" u="none" strike="noStrike" cap="none" baseline="0" dirty="0">
                  <a:solidFill>
                    <a:srgbClr val="B60D27"/>
                  </a:solidFill>
                  <a:effectLst/>
                  <a:uFillTx/>
                  <a:ea typeface="SimSun"/>
                </a:rPr>
                <a:t>依布鲁替尼 + 纳米白蛋白结合型紫杉醇 + 吉西他滨</a:t>
              </a:r>
            </a:p>
            <a:p>
              <a:r>
                <a:rPr lang="zh-CN" sz="1200" b="0" i="0" u="none" strike="noStrike" cap="none" baseline="0" dirty="0">
                  <a:solidFill>
                    <a:srgbClr val="B2C0EC"/>
                  </a:solidFill>
                  <a:effectLst/>
                  <a:uFillTx/>
                  <a:ea typeface="SimSun"/>
                </a:rPr>
                <a:t>安慰剂 +纳米白蛋白结合型紫杉醇 + 吉西他滨</a:t>
              </a:r>
            </a:p>
          </p:txBody>
        </p:sp>
        <p:grpSp>
          <p:nvGrpSpPr>
            <p:cNvPr id="83" name="Group 82">
              <a:extLst>
                <a:ext uri="{FF2B5EF4-FFF2-40B4-BE49-F238E27FC236}">
                  <a16:creationId xmlns:a16="http://schemas.microsoft.com/office/drawing/2014/main" id="{5B6B5483-6CCB-4217-9299-BAFF436181FF}"/>
                </a:ext>
              </a:extLst>
            </p:cNvPr>
            <p:cNvGrpSpPr/>
            <p:nvPr/>
          </p:nvGrpSpPr>
          <p:grpSpPr>
            <a:xfrm>
              <a:off x="1175142" y="1902316"/>
              <a:ext cx="6842582" cy="3025080"/>
              <a:chOff x="1175142" y="1902316"/>
              <a:chExt cx="6842582" cy="3025080"/>
            </a:xfrm>
          </p:grpSpPr>
          <p:cxnSp>
            <p:nvCxnSpPr>
              <p:cNvPr id="91" name="Straight Connector 90">
                <a:extLst>
                  <a:ext uri="{FF2B5EF4-FFF2-40B4-BE49-F238E27FC236}">
                    <a16:creationId xmlns:a16="http://schemas.microsoft.com/office/drawing/2014/main" id="{550B38A2-9C05-4C9E-9751-27EADC14FCC8}"/>
                  </a:ext>
                </a:extLst>
              </p:cNvPr>
              <p:cNvCxnSpPr/>
              <p:nvPr/>
            </p:nvCxnSpPr>
            <p:spPr>
              <a:xfrm flipH="1">
                <a:off x="7973840" y="4819958"/>
                <a:ext cx="0" cy="107438"/>
              </a:xfrm>
              <a:prstGeom prst="line">
                <a:avLst/>
              </a:prstGeom>
              <a:noFill/>
              <a:ln w="25400" cap="flat">
                <a:solidFill>
                  <a:schemeClr val="accent3"/>
                </a:solidFill>
                <a:prstDash val="solid"/>
                <a:miter/>
              </a:ln>
            </p:spPr>
          </p:cxnSp>
          <p:cxnSp>
            <p:nvCxnSpPr>
              <p:cNvPr id="92" name="Straight Connector 91">
                <a:extLst>
                  <a:ext uri="{FF2B5EF4-FFF2-40B4-BE49-F238E27FC236}">
                    <a16:creationId xmlns:a16="http://schemas.microsoft.com/office/drawing/2014/main" id="{7C43C02B-9AB1-4A10-90E8-193B81D21025}"/>
                  </a:ext>
                </a:extLst>
              </p:cNvPr>
              <p:cNvCxnSpPr/>
              <p:nvPr/>
            </p:nvCxnSpPr>
            <p:spPr>
              <a:xfrm flipH="1">
                <a:off x="1213725" y="1902316"/>
                <a:ext cx="0" cy="107438"/>
              </a:xfrm>
              <a:prstGeom prst="line">
                <a:avLst/>
              </a:prstGeom>
              <a:noFill/>
              <a:ln w="25400" cap="flat">
                <a:solidFill>
                  <a:schemeClr val="accent3"/>
                </a:solidFill>
                <a:prstDash val="solid"/>
                <a:miter/>
              </a:ln>
            </p:spPr>
          </p:cxnSp>
          <p:sp>
            <p:nvSpPr>
              <p:cNvPr id="93" name="Graphic 4">
                <a:extLst>
                  <a:ext uri="{FF2B5EF4-FFF2-40B4-BE49-F238E27FC236}">
                    <a16:creationId xmlns:a16="http://schemas.microsoft.com/office/drawing/2014/main" id="{24B61234-F51F-4F2A-AAAD-860315682358}"/>
                  </a:ext>
                </a:extLst>
              </p:cNvPr>
              <p:cNvSpPr/>
              <p:nvPr/>
            </p:nvSpPr>
            <p:spPr>
              <a:xfrm>
                <a:off x="1175142" y="1944185"/>
                <a:ext cx="6842582" cy="2934000"/>
              </a:xfrm>
              <a:custGeom>
                <a:avLst/>
                <a:gdLst>
                  <a:gd name="connsiteX0" fmla="*/ 9146948 w 9152149"/>
                  <a:gd name="connsiteY0" fmla="*/ 3940223 h 3944471"/>
                  <a:gd name="connsiteX1" fmla="*/ 8062186 w 9152149"/>
                  <a:gd name="connsiteY1" fmla="*/ 3940223 h 3944471"/>
                  <a:gd name="connsiteX2" fmla="*/ 8062186 w 9152149"/>
                  <a:gd name="connsiteY2" fmla="*/ 3915961 h 3944471"/>
                  <a:gd name="connsiteX3" fmla="*/ 7940869 w 9152149"/>
                  <a:gd name="connsiteY3" fmla="*/ 3915961 h 3944471"/>
                  <a:gd name="connsiteX4" fmla="*/ 7940869 w 9152149"/>
                  <a:gd name="connsiteY4" fmla="*/ 3884560 h 3944471"/>
                  <a:gd name="connsiteX5" fmla="*/ 7181559 w 9152149"/>
                  <a:gd name="connsiteY5" fmla="*/ 3884560 h 3944471"/>
                  <a:gd name="connsiteX6" fmla="*/ 7181559 w 9152149"/>
                  <a:gd name="connsiteY6" fmla="*/ 3854585 h 3944471"/>
                  <a:gd name="connsiteX7" fmla="*/ 7182985 w 9152149"/>
                  <a:gd name="connsiteY7" fmla="*/ 3854585 h 3944471"/>
                  <a:gd name="connsiteX8" fmla="*/ 7182985 w 9152149"/>
                  <a:gd name="connsiteY8" fmla="*/ 3863151 h 3944471"/>
                  <a:gd name="connsiteX9" fmla="*/ 6059723 w 9152149"/>
                  <a:gd name="connsiteY9" fmla="*/ 3863151 h 3944471"/>
                  <a:gd name="connsiteX10" fmla="*/ 6059723 w 9152149"/>
                  <a:gd name="connsiteY10" fmla="*/ 3840315 h 3944471"/>
                  <a:gd name="connsiteX11" fmla="*/ 5789967 w 9152149"/>
                  <a:gd name="connsiteY11" fmla="*/ 3840315 h 3944471"/>
                  <a:gd name="connsiteX12" fmla="*/ 5789967 w 9152149"/>
                  <a:gd name="connsiteY12" fmla="*/ 3824611 h 3944471"/>
                  <a:gd name="connsiteX13" fmla="*/ 5718608 w 9152149"/>
                  <a:gd name="connsiteY13" fmla="*/ 3824611 h 3944471"/>
                  <a:gd name="connsiteX14" fmla="*/ 5718608 w 9152149"/>
                  <a:gd name="connsiteY14" fmla="*/ 3807488 h 3944471"/>
                  <a:gd name="connsiteX15" fmla="*/ 5612988 w 9152149"/>
                  <a:gd name="connsiteY15" fmla="*/ 3807488 h 3944471"/>
                  <a:gd name="connsiteX16" fmla="*/ 5612988 w 9152149"/>
                  <a:gd name="connsiteY16" fmla="*/ 3776087 h 3944471"/>
                  <a:gd name="connsiteX17" fmla="*/ 5217636 w 9152149"/>
                  <a:gd name="connsiteY17" fmla="*/ 3776087 h 3944471"/>
                  <a:gd name="connsiteX18" fmla="*/ 5217636 w 9152149"/>
                  <a:gd name="connsiteY18" fmla="*/ 3766096 h 3944471"/>
                  <a:gd name="connsiteX19" fmla="*/ 5066344 w 9152149"/>
                  <a:gd name="connsiteY19" fmla="*/ 3766096 h 3944471"/>
                  <a:gd name="connsiteX20" fmla="*/ 5066344 w 9152149"/>
                  <a:gd name="connsiteY20" fmla="*/ 3727564 h 3944471"/>
                  <a:gd name="connsiteX21" fmla="*/ 4987838 w 9152149"/>
                  <a:gd name="connsiteY21" fmla="*/ 3727564 h 3944471"/>
                  <a:gd name="connsiteX22" fmla="*/ 4987838 w 9152149"/>
                  <a:gd name="connsiteY22" fmla="*/ 3700441 h 3944471"/>
                  <a:gd name="connsiteX23" fmla="*/ 4542528 w 9152149"/>
                  <a:gd name="connsiteY23" fmla="*/ 3700441 h 3944471"/>
                  <a:gd name="connsiteX24" fmla="*/ 4542528 w 9152149"/>
                  <a:gd name="connsiteY24" fmla="*/ 3679032 h 3944471"/>
                  <a:gd name="connsiteX25" fmla="*/ 4355557 w 9152149"/>
                  <a:gd name="connsiteY25" fmla="*/ 3679032 h 3944471"/>
                  <a:gd name="connsiteX26" fmla="*/ 4355557 w 9152149"/>
                  <a:gd name="connsiteY26" fmla="*/ 3630509 h 3944471"/>
                  <a:gd name="connsiteX27" fmla="*/ 4319878 w 9152149"/>
                  <a:gd name="connsiteY27" fmla="*/ 3630509 h 3944471"/>
                  <a:gd name="connsiteX28" fmla="*/ 4319878 w 9152149"/>
                  <a:gd name="connsiteY28" fmla="*/ 3589116 h 3944471"/>
                  <a:gd name="connsiteX29" fmla="*/ 4279912 w 9152149"/>
                  <a:gd name="connsiteY29" fmla="*/ 3589116 h 3944471"/>
                  <a:gd name="connsiteX30" fmla="*/ 4279912 w 9152149"/>
                  <a:gd name="connsiteY30" fmla="*/ 3537732 h 3944471"/>
                  <a:gd name="connsiteX31" fmla="*/ 4191421 w 9152149"/>
                  <a:gd name="connsiteY31" fmla="*/ 3537732 h 3944471"/>
                  <a:gd name="connsiteX32" fmla="*/ 4191421 w 9152149"/>
                  <a:gd name="connsiteY32" fmla="*/ 3503479 h 3944471"/>
                  <a:gd name="connsiteX33" fmla="*/ 4150029 w 9152149"/>
                  <a:gd name="connsiteY33" fmla="*/ 3503479 h 3944471"/>
                  <a:gd name="connsiteX34" fmla="*/ 4150029 w 9152149"/>
                  <a:gd name="connsiteY34" fmla="*/ 3472078 h 3944471"/>
                  <a:gd name="connsiteX35" fmla="*/ 3941648 w 9152149"/>
                  <a:gd name="connsiteY35" fmla="*/ 3472078 h 3944471"/>
                  <a:gd name="connsiteX36" fmla="*/ 3941648 w 9152149"/>
                  <a:gd name="connsiteY36" fmla="*/ 3449242 h 3944471"/>
                  <a:gd name="connsiteX37" fmla="*/ 3870290 w 9152149"/>
                  <a:gd name="connsiteY37" fmla="*/ 3449242 h 3944471"/>
                  <a:gd name="connsiteX38" fmla="*/ 3870290 w 9152149"/>
                  <a:gd name="connsiteY38" fmla="*/ 3426407 h 3944471"/>
                  <a:gd name="connsiteX39" fmla="*/ 3818905 w 9152149"/>
                  <a:gd name="connsiteY39" fmla="*/ 3426407 h 3944471"/>
                  <a:gd name="connsiteX40" fmla="*/ 3818905 w 9152149"/>
                  <a:gd name="connsiteY40" fmla="*/ 3404997 h 3944471"/>
                  <a:gd name="connsiteX41" fmla="*/ 3743260 w 9152149"/>
                  <a:gd name="connsiteY41" fmla="*/ 3404997 h 3944471"/>
                  <a:gd name="connsiteX42" fmla="*/ 3743260 w 9152149"/>
                  <a:gd name="connsiteY42" fmla="*/ 3382162 h 3944471"/>
                  <a:gd name="connsiteX43" fmla="*/ 3637639 w 9152149"/>
                  <a:gd name="connsiteY43" fmla="*/ 3382162 h 3944471"/>
                  <a:gd name="connsiteX44" fmla="*/ 3637639 w 9152149"/>
                  <a:gd name="connsiteY44" fmla="*/ 3342195 h 3944471"/>
                  <a:gd name="connsiteX45" fmla="*/ 3606238 w 9152149"/>
                  <a:gd name="connsiteY45" fmla="*/ 3342195 h 3944471"/>
                  <a:gd name="connsiteX46" fmla="*/ 3606238 w 9152149"/>
                  <a:gd name="connsiteY46" fmla="*/ 3320786 h 3944471"/>
                  <a:gd name="connsiteX47" fmla="*/ 3581976 w 9152149"/>
                  <a:gd name="connsiteY47" fmla="*/ 3320786 h 3944471"/>
                  <a:gd name="connsiteX48" fmla="*/ 3581976 w 9152149"/>
                  <a:gd name="connsiteY48" fmla="*/ 3277967 h 3944471"/>
                  <a:gd name="connsiteX49" fmla="*/ 3567706 w 9152149"/>
                  <a:gd name="connsiteY49" fmla="*/ 3277967 h 3944471"/>
                  <a:gd name="connsiteX50" fmla="*/ 3567706 w 9152149"/>
                  <a:gd name="connsiteY50" fmla="*/ 3243714 h 3944471"/>
                  <a:gd name="connsiteX51" fmla="*/ 3544871 w 9152149"/>
                  <a:gd name="connsiteY51" fmla="*/ 3243714 h 3944471"/>
                  <a:gd name="connsiteX52" fmla="*/ 3544871 w 9152149"/>
                  <a:gd name="connsiteY52" fmla="*/ 3209461 h 3944471"/>
                  <a:gd name="connsiteX53" fmla="*/ 3323638 w 9152149"/>
                  <a:gd name="connsiteY53" fmla="*/ 3209461 h 3944471"/>
                  <a:gd name="connsiteX54" fmla="*/ 3323638 w 9152149"/>
                  <a:gd name="connsiteY54" fmla="*/ 3188051 h 3944471"/>
                  <a:gd name="connsiteX55" fmla="*/ 3125249 w 9152149"/>
                  <a:gd name="connsiteY55" fmla="*/ 3188051 h 3944471"/>
                  <a:gd name="connsiteX56" fmla="*/ 3125249 w 9152149"/>
                  <a:gd name="connsiteY56" fmla="*/ 3145233 h 3944471"/>
                  <a:gd name="connsiteX57" fmla="*/ 3021055 w 9152149"/>
                  <a:gd name="connsiteY57" fmla="*/ 3145233 h 3944471"/>
                  <a:gd name="connsiteX58" fmla="*/ 3021055 w 9152149"/>
                  <a:gd name="connsiteY58" fmla="*/ 3126676 h 3944471"/>
                  <a:gd name="connsiteX59" fmla="*/ 2949696 w 9152149"/>
                  <a:gd name="connsiteY59" fmla="*/ 3126676 h 3944471"/>
                  <a:gd name="connsiteX60" fmla="*/ 2949696 w 9152149"/>
                  <a:gd name="connsiteY60" fmla="*/ 3066734 h 3944471"/>
                  <a:gd name="connsiteX61" fmla="*/ 2911155 w 9152149"/>
                  <a:gd name="connsiteY61" fmla="*/ 3066734 h 3944471"/>
                  <a:gd name="connsiteX62" fmla="*/ 2911155 w 9152149"/>
                  <a:gd name="connsiteY62" fmla="*/ 3002506 h 3944471"/>
                  <a:gd name="connsiteX63" fmla="*/ 2906877 w 9152149"/>
                  <a:gd name="connsiteY63" fmla="*/ 3002506 h 3944471"/>
                  <a:gd name="connsiteX64" fmla="*/ 2906877 w 9152149"/>
                  <a:gd name="connsiteY64" fmla="*/ 2969679 h 3944471"/>
                  <a:gd name="connsiteX65" fmla="*/ 2879763 w 9152149"/>
                  <a:gd name="connsiteY65" fmla="*/ 2969679 h 3944471"/>
                  <a:gd name="connsiteX66" fmla="*/ 2879763 w 9152149"/>
                  <a:gd name="connsiteY66" fmla="*/ 2909730 h 3944471"/>
                  <a:gd name="connsiteX67" fmla="*/ 2852640 w 9152149"/>
                  <a:gd name="connsiteY67" fmla="*/ 2909730 h 3944471"/>
                  <a:gd name="connsiteX68" fmla="*/ 2852640 w 9152149"/>
                  <a:gd name="connsiteY68" fmla="*/ 2856919 h 3944471"/>
                  <a:gd name="connsiteX69" fmla="*/ 2841223 w 9152149"/>
                  <a:gd name="connsiteY69" fmla="*/ 2856919 h 3944471"/>
                  <a:gd name="connsiteX70" fmla="*/ 2841223 w 9152149"/>
                  <a:gd name="connsiteY70" fmla="*/ 2729898 h 3944471"/>
                  <a:gd name="connsiteX71" fmla="*/ 2815535 w 9152149"/>
                  <a:gd name="connsiteY71" fmla="*/ 2729898 h 3944471"/>
                  <a:gd name="connsiteX72" fmla="*/ 2815535 w 9152149"/>
                  <a:gd name="connsiteY72" fmla="*/ 2701349 h 3944471"/>
                  <a:gd name="connsiteX73" fmla="*/ 2704201 w 9152149"/>
                  <a:gd name="connsiteY73" fmla="*/ 2701349 h 3944471"/>
                  <a:gd name="connsiteX74" fmla="*/ 2704201 w 9152149"/>
                  <a:gd name="connsiteY74" fmla="*/ 2671374 h 3944471"/>
                  <a:gd name="connsiteX75" fmla="*/ 2675661 w 9152149"/>
                  <a:gd name="connsiteY75" fmla="*/ 2671374 h 3944471"/>
                  <a:gd name="connsiteX76" fmla="*/ 2675661 w 9152149"/>
                  <a:gd name="connsiteY76" fmla="*/ 2651399 h 3944471"/>
                  <a:gd name="connsiteX77" fmla="*/ 2648539 w 9152149"/>
                  <a:gd name="connsiteY77" fmla="*/ 2651399 h 3944471"/>
                  <a:gd name="connsiteX78" fmla="*/ 2648539 w 9152149"/>
                  <a:gd name="connsiteY78" fmla="*/ 2638547 h 3944471"/>
                  <a:gd name="connsiteX79" fmla="*/ 2629990 w 9152149"/>
                  <a:gd name="connsiteY79" fmla="*/ 2638547 h 3944471"/>
                  <a:gd name="connsiteX80" fmla="*/ 2629990 w 9152149"/>
                  <a:gd name="connsiteY80" fmla="*/ 2618572 h 3944471"/>
                  <a:gd name="connsiteX81" fmla="*/ 2574319 w 9152149"/>
                  <a:gd name="connsiteY81" fmla="*/ 2618572 h 3944471"/>
                  <a:gd name="connsiteX82" fmla="*/ 2574319 w 9152149"/>
                  <a:gd name="connsiteY82" fmla="*/ 2587171 h 3944471"/>
                  <a:gd name="connsiteX83" fmla="*/ 2428740 w 9152149"/>
                  <a:gd name="connsiteY83" fmla="*/ 2587171 h 3944471"/>
                  <a:gd name="connsiteX84" fmla="*/ 2428740 w 9152149"/>
                  <a:gd name="connsiteY84" fmla="*/ 2555770 h 3944471"/>
                  <a:gd name="connsiteX85" fmla="*/ 2330259 w 9152149"/>
                  <a:gd name="connsiteY85" fmla="*/ 2555770 h 3944471"/>
                  <a:gd name="connsiteX86" fmla="*/ 2330259 w 9152149"/>
                  <a:gd name="connsiteY86" fmla="*/ 2535787 h 3944471"/>
                  <a:gd name="connsiteX87" fmla="*/ 2294580 w 9152149"/>
                  <a:gd name="connsiteY87" fmla="*/ 2535787 h 3944471"/>
                  <a:gd name="connsiteX88" fmla="*/ 2294580 w 9152149"/>
                  <a:gd name="connsiteY88" fmla="*/ 2510099 h 3944471"/>
                  <a:gd name="connsiteX89" fmla="*/ 2258892 w 9152149"/>
                  <a:gd name="connsiteY89" fmla="*/ 2510099 h 3944471"/>
                  <a:gd name="connsiteX90" fmla="*/ 2258892 w 9152149"/>
                  <a:gd name="connsiteY90" fmla="*/ 2494395 h 3944471"/>
                  <a:gd name="connsiteX91" fmla="*/ 2243195 w 9152149"/>
                  <a:gd name="connsiteY91" fmla="*/ 2494395 h 3944471"/>
                  <a:gd name="connsiteX92" fmla="*/ 2243195 w 9152149"/>
                  <a:gd name="connsiteY92" fmla="*/ 2457289 h 3944471"/>
                  <a:gd name="connsiteX93" fmla="*/ 2207516 w 9152149"/>
                  <a:gd name="connsiteY93" fmla="*/ 2457289 h 3944471"/>
                  <a:gd name="connsiteX94" fmla="*/ 2207516 w 9152149"/>
                  <a:gd name="connsiteY94" fmla="*/ 2357373 h 3944471"/>
                  <a:gd name="connsiteX95" fmla="*/ 2193238 w 9152149"/>
                  <a:gd name="connsiteY95" fmla="*/ 2357373 h 3944471"/>
                  <a:gd name="connsiteX96" fmla="*/ 2193238 w 9152149"/>
                  <a:gd name="connsiteY96" fmla="*/ 2301711 h 3944471"/>
                  <a:gd name="connsiteX97" fmla="*/ 2166123 w 9152149"/>
                  <a:gd name="connsiteY97" fmla="*/ 2301711 h 3944471"/>
                  <a:gd name="connsiteX98" fmla="*/ 2166123 w 9152149"/>
                  <a:gd name="connsiteY98" fmla="*/ 2139001 h 3944471"/>
                  <a:gd name="connsiteX99" fmla="*/ 2137575 w 9152149"/>
                  <a:gd name="connsiteY99" fmla="*/ 2139001 h 3944471"/>
                  <a:gd name="connsiteX100" fmla="*/ 2137575 w 9152149"/>
                  <a:gd name="connsiteY100" fmla="*/ 2037667 h 3944471"/>
                  <a:gd name="connsiteX101" fmla="*/ 2116166 w 9152149"/>
                  <a:gd name="connsiteY101" fmla="*/ 2037667 h 3944471"/>
                  <a:gd name="connsiteX102" fmla="*/ 2116166 w 9152149"/>
                  <a:gd name="connsiteY102" fmla="*/ 1963448 h 3944471"/>
                  <a:gd name="connsiteX103" fmla="*/ 2094756 w 9152149"/>
                  <a:gd name="connsiteY103" fmla="*/ 1963448 h 3944471"/>
                  <a:gd name="connsiteX104" fmla="*/ 2094756 w 9152149"/>
                  <a:gd name="connsiteY104" fmla="*/ 1936334 h 3944471"/>
                  <a:gd name="connsiteX105" fmla="*/ 2054798 w 9152149"/>
                  <a:gd name="connsiteY105" fmla="*/ 1936334 h 3944471"/>
                  <a:gd name="connsiteX106" fmla="*/ 2054798 w 9152149"/>
                  <a:gd name="connsiteY106" fmla="*/ 1912072 h 3944471"/>
                  <a:gd name="connsiteX107" fmla="*/ 1972013 w 9152149"/>
                  <a:gd name="connsiteY107" fmla="*/ 1912072 h 3944471"/>
                  <a:gd name="connsiteX108" fmla="*/ 1972013 w 9152149"/>
                  <a:gd name="connsiteY108" fmla="*/ 1890663 h 3944471"/>
                  <a:gd name="connsiteX109" fmla="*/ 1836426 w 9152149"/>
                  <a:gd name="connsiteY109" fmla="*/ 1890663 h 3944471"/>
                  <a:gd name="connsiteX110" fmla="*/ 1836426 w 9152149"/>
                  <a:gd name="connsiteY110" fmla="*/ 1859262 h 3944471"/>
                  <a:gd name="connsiteX111" fmla="*/ 1799312 w 9152149"/>
                  <a:gd name="connsiteY111" fmla="*/ 1859262 h 3944471"/>
                  <a:gd name="connsiteX112" fmla="*/ 1799312 w 9152149"/>
                  <a:gd name="connsiteY112" fmla="*/ 1833566 h 3944471"/>
                  <a:gd name="connsiteX113" fmla="*/ 1756493 w 9152149"/>
                  <a:gd name="connsiteY113" fmla="*/ 1833566 h 3944471"/>
                  <a:gd name="connsiteX114" fmla="*/ 1756493 w 9152149"/>
                  <a:gd name="connsiteY114" fmla="*/ 1797886 h 3944471"/>
                  <a:gd name="connsiteX115" fmla="*/ 1608062 w 9152149"/>
                  <a:gd name="connsiteY115" fmla="*/ 1797886 h 3944471"/>
                  <a:gd name="connsiteX116" fmla="*/ 1608062 w 9152149"/>
                  <a:gd name="connsiteY116" fmla="*/ 1767911 h 3944471"/>
                  <a:gd name="connsiteX117" fmla="*/ 1496729 w 9152149"/>
                  <a:gd name="connsiteY117" fmla="*/ 1767911 h 3944471"/>
                  <a:gd name="connsiteX118" fmla="*/ 1496729 w 9152149"/>
                  <a:gd name="connsiteY118" fmla="*/ 1643742 h 3944471"/>
                  <a:gd name="connsiteX119" fmla="*/ 1463902 w 9152149"/>
                  <a:gd name="connsiteY119" fmla="*/ 1643742 h 3944471"/>
                  <a:gd name="connsiteX120" fmla="*/ 1463902 w 9152149"/>
                  <a:gd name="connsiteY120" fmla="*/ 1580940 h 3944471"/>
                  <a:gd name="connsiteX121" fmla="*/ 1432501 w 9152149"/>
                  <a:gd name="connsiteY121" fmla="*/ 1580940 h 3944471"/>
                  <a:gd name="connsiteX122" fmla="*/ 1432501 w 9152149"/>
                  <a:gd name="connsiteY122" fmla="*/ 1523851 h 3944471"/>
                  <a:gd name="connsiteX123" fmla="*/ 1408239 w 9152149"/>
                  <a:gd name="connsiteY123" fmla="*/ 1523851 h 3944471"/>
                  <a:gd name="connsiteX124" fmla="*/ 1408239 w 9152149"/>
                  <a:gd name="connsiteY124" fmla="*/ 1423944 h 3944471"/>
                  <a:gd name="connsiteX125" fmla="*/ 1382551 w 9152149"/>
                  <a:gd name="connsiteY125" fmla="*/ 1423944 h 3944471"/>
                  <a:gd name="connsiteX126" fmla="*/ 1382551 w 9152149"/>
                  <a:gd name="connsiteY126" fmla="*/ 1311184 h 3944471"/>
                  <a:gd name="connsiteX127" fmla="*/ 1336880 w 9152149"/>
                  <a:gd name="connsiteY127" fmla="*/ 1311184 h 3944471"/>
                  <a:gd name="connsiteX128" fmla="*/ 1336880 w 9152149"/>
                  <a:gd name="connsiteY128" fmla="*/ 1281209 h 3944471"/>
                  <a:gd name="connsiteX129" fmla="*/ 1296914 w 9152149"/>
                  <a:gd name="connsiteY129" fmla="*/ 1281209 h 3944471"/>
                  <a:gd name="connsiteX130" fmla="*/ 1296914 w 9152149"/>
                  <a:gd name="connsiteY130" fmla="*/ 1241251 h 3944471"/>
                  <a:gd name="connsiteX131" fmla="*/ 1246956 w 9152149"/>
                  <a:gd name="connsiteY131" fmla="*/ 1241251 h 3944471"/>
                  <a:gd name="connsiteX132" fmla="*/ 1246956 w 9152149"/>
                  <a:gd name="connsiteY132" fmla="*/ 1167031 h 3944471"/>
                  <a:gd name="connsiteX133" fmla="*/ 1205563 w 9152149"/>
                  <a:gd name="connsiteY133" fmla="*/ 1167031 h 3944471"/>
                  <a:gd name="connsiteX134" fmla="*/ 1205563 w 9152149"/>
                  <a:gd name="connsiteY134" fmla="*/ 1138483 h 3944471"/>
                  <a:gd name="connsiteX135" fmla="*/ 1189867 w 9152149"/>
                  <a:gd name="connsiteY135" fmla="*/ 1138483 h 3944471"/>
                  <a:gd name="connsiteX136" fmla="*/ 1189867 w 9152149"/>
                  <a:gd name="connsiteY136" fmla="*/ 1114221 h 3944471"/>
                  <a:gd name="connsiteX137" fmla="*/ 1167031 w 9152149"/>
                  <a:gd name="connsiteY137" fmla="*/ 1114221 h 3944471"/>
                  <a:gd name="connsiteX138" fmla="*/ 1167031 w 9152149"/>
                  <a:gd name="connsiteY138" fmla="*/ 1091386 h 3944471"/>
                  <a:gd name="connsiteX139" fmla="*/ 1109942 w 9152149"/>
                  <a:gd name="connsiteY139" fmla="*/ 1091386 h 3944471"/>
                  <a:gd name="connsiteX140" fmla="*/ 1109942 w 9152149"/>
                  <a:gd name="connsiteY140" fmla="*/ 1064263 h 3944471"/>
                  <a:gd name="connsiteX141" fmla="*/ 904414 w 9152149"/>
                  <a:gd name="connsiteY141" fmla="*/ 1064263 h 3944471"/>
                  <a:gd name="connsiteX142" fmla="*/ 904414 w 9152149"/>
                  <a:gd name="connsiteY142" fmla="*/ 1047141 h 3944471"/>
                  <a:gd name="connsiteX143" fmla="*/ 838760 w 9152149"/>
                  <a:gd name="connsiteY143" fmla="*/ 1047141 h 3944471"/>
                  <a:gd name="connsiteX144" fmla="*/ 838760 w 9152149"/>
                  <a:gd name="connsiteY144" fmla="*/ 1012887 h 3944471"/>
                  <a:gd name="connsiteX145" fmla="*/ 821629 w 9152149"/>
                  <a:gd name="connsiteY145" fmla="*/ 1012887 h 3944471"/>
                  <a:gd name="connsiteX146" fmla="*/ 821629 w 9152149"/>
                  <a:gd name="connsiteY146" fmla="*/ 960077 h 3944471"/>
                  <a:gd name="connsiteX147" fmla="*/ 795940 w 9152149"/>
                  <a:gd name="connsiteY147" fmla="*/ 960077 h 3944471"/>
                  <a:gd name="connsiteX148" fmla="*/ 795940 w 9152149"/>
                  <a:gd name="connsiteY148" fmla="*/ 897275 h 3944471"/>
                  <a:gd name="connsiteX149" fmla="*/ 775957 w 9152149"/>
                  <a:gd name="connsiteY149" fmla="*/ 897275 h 3944471"/>
                  <a:gd name="connsiteX150" fmla="*/ 775957 w 9152149"/>
                  <a:gd name="connsiteY150" fmla="*/ 861596 h 3944471"/>
                  <a:gd name="connsiteX151" fmla="*/ 744557 w 9152149"/>
                  <a:gd name="connsiteY151" fmla="*/ 861596 h 3944471"/>
                  <a:gd name="connsiteX152" fmla="*/ 744557 w 9152149"/>
                  <a:gd name="connsiteY152" fmla="*/ 757403 h 3944471"/>
                  <a:gd name="connsiteX153" fmla="*/ 710303 w 9152149"/>
                  <a:gd name="connsiteY153" fmla="*/ 757403 h 3944471"/>
                  <a:gd name="connsiteX154" fmla="*/ 710303 w 9152149"/>
                  <a:gd name="connsiteY154" fmla="*/ 634657 h 3944471"/>
                  <a:gd name="connsiteX155" fmla="*/ 694603 w 9152149"/>
                  <a:gd name="connsiteY155" fmla="*/ 634657 h 3944471"/>
                  <a:gd name="connsiteX156" fmla="*/ 694603 w 9152149"/>
                  <a:gd name="connsiteY156" fmla="*/ 543312 h 3944471"/>
                  <a:gd name="connsiteX157" fmla="*/ 673194 w 9152149"/>
                  <a:gd name="connsiteY157" fmla="*/ 543312 h 3944471"/>
                  <a:gd name="connsiteX158" fmla="*/ 673194 w 9152149"/>
                  <a:gd name="connsiteY158" fmla="*/ 426276 h 3944471"/>
                  <a:gd name="connsiteX159" fmla="*/ 646076 w 9152149"/>
                  <a:gd name="connsiteY159" fmla="*/ 426276 h 3944471"/>
                  <a:gd name="connsiteX160" fmla="*/ 646076 w 9152149"/>
                  <a:gd name="connsiteY160" fmla="*/ 384884 h 3944471"/>
                  <a:gd name="connsiteX161" fmla="*/ 587558 w 9152149"/>
                  <a:gd name="connsiteY161" fmla="*/ 384884 h 3944471"/>
                  <a:gd name="connsiteX162" fmla="*/ 587558 w 9152149"/>
                  <a:gd name="connsiteY162" fmla="*/ 353485 h 3944471"/>
                  <a:gd name="connsiteX163" fmla="*/ 556157 w 9152149"/>
                  <a:gd name="connsiteY163" fmla="*/ 353485 h 3944471"/>
                  <a:gd name="connsiteX164" fmla="*/ 556157 w 9152149"/>
                  <a:gd name="connsiteY164" fmla="*/ 272130 h 3944471"/>
                  <a:gd name="connsiteX165" fmla="*/ 486221 w 9152149"/>
                  <a:gd name="connsiteY165" fmla="*/ 272130 h 3944471"/>
                  <a:gd name="connsiteX166" fmla="*/ 486221 w 9152149"/>
                  <a:gd name="connsiteY166" fmla="*/ 253576 h 3944471"/>
                  <a:gd name="connsiteX167" fmla="*/ 449112 w 9152149"/>
                  <a:gd name="connsiteY167" fmla="*/ 253576 h 3944471"/>
                  <a:gd name="connsiteX168" fmla="*/ 449112 w 9152149"/>
                  <a:gd name="connsiteY168" fmla="*/ 199339 h 3944471"/>
                  <a:gd name="connsiteX169" fmla="*/ 419139 w 9152149"/>
                  <a:gd name="connsiteY169" fmla="*/ 199339 h 3944471"/>
                  <a:gd name="connsiteX170" fmla="*/ 419139 w 9152149"/>
                  <a:gd name="connsiteY170" fmla="*/ 139394 h 3944471"/>
                  <a:gd name="connsiteX171" fmla="*/ 342066 w 9152149"/>
                  <a:gd name="connsiteY171" fmla="*/ 139394 h 3944471"/>
                  <a:gd name="connsiteX172" fmla="*/ 342066 w 9152149"/>
                  <a:gd name="connsiteY172" fmla="*/ 123693 h 3944471"/>
                  <a:gd name="connsiteX173" fmla="*/ 306384 w 9152149"/>
                  <a:gd name="connsiteY173" fmla="*/ 123693 h 3944471"/>
                  <a:gd name="connsiteX174" fmla="*/ 306384 w 9152149"/>
                  <a:gd name="connsiteY174" fmla="*/ 89439 h 3944471"/>
                  <a:gd name="connsiteX175" fmla="*/ 267848 w 9152149"/>
                  <a:gd name="connsiteY175" fmla="*/ 89439 h 3944471"/>
                  <a:gd name="connsiteX176" fmla="*/ 267848 w 9152149"/>
                  <a:gd name="connsiteY176" fmla="*/ 32348 h 3944471"/>
                  <a:gd name="connsiteX177" fmla="*/ 235020 w 9152149"/>
                  <a:gd name="connsiteY177" fmla="*/ 32348 h 3944471"/>
                  <a:gd name="connsiteX178" fmla="*/ 235020 w 9152149"/>
                  <a:gd name="connsiteY178" fmla="*/ 5230 h 3944471"/>
                  <a:gd name="connsiteX179" fmla="*/ 5230 w 9152149"/>
                  <a:gd name="connsiteY179" fmla="*/ 5230 h 3944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Lst>
                <a:rect l="l" t="t" r="r" b="b"/>
                <a:pathLst>
                  <a:path w="9152149" h="3944471">
                    <a:moveTo>
                      <a:pt x="9146948" y="3940223"/>
                    </a:moveTo>
                    <a:lnTo>
                      <a:pt x="8062186" y="3940223"/>
                    </a:lnTo>
                    <a:lnTo>
                      <a:pt x="8062186" y="3915961"/>
                    </a:lnTo>
                    <a:lnTo>
                      <a:pt x="7940869" y="3915961"/>
                    </a:lnTo>
                    <a:lnTo>
                      <a:pt x="7940869" y="3884560"/>
                    </a:lnTo>
                    <a:lnTo>
                      <a:pt x="7181559" y="3884560"/>
                    </a:lnTo>
                    <a:lnTo>
                      <a:pt x="7181559" y="3854585"/>
                    </a:lnTo>
                    <a:lnTo>
                      <a:pt x="7182985" y="3854585"/>
                    </a:lnTo>
                    <a:lnTo>
                      <a:pt x="7182985" y="3863151"/>
                    </a:lnTo>
                    <a:lnTo>
                      <a:pt x="6059723" y="3863151"/>
                    </a:lnTo>
                    <a:lnTo>
                      <a:pt x="6059723" y="3840315"/>
                    </a:lnTo>
                    <a:lnTo>
                      <a:pt x="5789967" y="3840315"/>
                    </a:lnTo>
                    <a:lnTo>
                      <a:pt x="5789967" y="3824611"/>
                    </a:lnTo>
                    <a:lnTo>
                      <a:pt x="5718608" y="3824611"/>
                    </a:lnTo>
                    <a:lnTo>
                      <a:pt x="5718608" y="3807488"/>
                    </a:lnTo>
                    <a:lnTo>
                      <a:pt x="5612988" y="3807488"/>
                    </a:lnTo>
                    <a:lnTo>
                      <a:pt x="5612988" y="3776087"/>
                    </a:lnTo>
                    <a:lnTo>
                      <a:pt x="5217636" y="3776087"/>
                    </a:lnTo>
                    <a:lnTo>
                      <a:pt x="5217636" y="3766096"/>
                    </a:lnTo>
                    <a:lnTo>
                      <a:pt x="5066344" y="3766096"/>
                    </a:lnTo>
                    <a:lnTo>
                      <a:pt x="5066344" y="3727564"/>
                    </a:lnTo>
                    <a:lnTo>
                      <a:pt x="4987838" y="3727564"/>
                    </a:lnTo>
                    <a:lnTo>
                      <a:pt x="4987838" y="3700441"/>
                    </a:lnTo>
                    <a:lnTo>
                      <a:pt x="4542528" y="3700441"/>
                    </a:lnTo>
                    <a:lnTo>
                      <a:pt x="4542528" y="3679032"/>
                    </a:lnTo>
                    <a:lnTo>
                      <a:pt x="4355557" y="3679032"/>
                    </a:lnTo>
                    <a:lnTo>
                      <a:pt x="4355557" y="3630509"/>
                    </a:lnTo>
                    <a:lnTo>
                      <a:pt x="4319878" y="3630509"/>
                    </a:lnTo>
                    <a:lnTo>
                      <a:pt x="4319878" y="3589116"/>
                    </a:lnTo>
                    <a:lnTo>
                      <a:pt x="4279912" y="3589116"/>
                    </a:lnTo>
                    <a:lnTo>
                      <a:pt x="4279912" y="3537732"/>
                    </a:lnTo>
                    <a:lnTo>
                      <a:pt x="4191421" y="3537732"/>
                    </a:lnTo>
                    <a:lnTo>
                      <a:pt x="4191421" y="3503479"/>
                    </a:lnTo>
                    <a:lnTo>
                      <a:pt x="4150029" y="3503479"/>
                    </a:lnTo>
                    <a:lnTo>
                      <a:pt x="4150029" y="3472078"/>
                    </a:lnTo>
                    <a:lnTo>
                      <a:pt x="3941648" y="3472078"/>
                    </a:lnTo>
                    <a:lnTo>
                      <a:pt x="3941648" y="3449242"/>
                    </a:lnTo>
                    <a:lnTo>
                      <a:pt x="3870290" y="3449242"/>
                    </a:lnTo>
                    <a:lnTo>
                      <a:pt x="3870290" y="3426407"/>
                    </a:lnTo>
                    <a:lnTo>
                      <a:pt x="3818905" y="3426407"/>
                    </a:lnTo>
                    <a:lnTo>
                      <a:pt x="3818905" y="3404997"/>
                    </a:lnTo>
                    <a:lnTo>
                      <a:pt x="3743260" y="3404997"/>
                    </a:lnTo>
                    <a:lnTo>
                      <a:pt x="3743260" y="3382162"/>
                    </a:lnTo>
                    <a:lnTo>
                      <a:pt x="3637639" y="3382162"/>
                    </a:lnTo>
                    <a:lnTo>
                      <a:pt x="3637639" y="3342195"/>
                    </a:lnTo>
                    <a:lnTo>
                      <a:pt x="3606238" y="3342195"/>
                    </a:lnTo>
                    <a:lnTo>
                      <a:pt x="3606238" y="3320786"/>
                    </a:lnTo>
                    <a:lnTo>
                      <a:pt x="3581976" y="3320786"/>
                    </a:lnTo>
                    <a:lnTo>
                      <a:pt x="3581976" y="3277967"/>
                    </a:lnTo>
                    <a:lnTo>
                      <a:pt x="3567706" y="3277967"/>
                    </a:lnTo>
                    <a:lnTo>
                      <a:pt x="3567706" y="3243714"/>
                    </a:lnTo>
                    <a:lnTo>
                      <a:pt x="3544871" y="3243714"/>
                    </a:lnTo>
                    <a:lnTo>
                      <a:pt x="3544871" y="3209461"/>
                    </a:lnTo>
                    <a:lnTo>
                      <a:pt x="3323638" y="3209461"/>
                    </a:lnTo>
                    <a:lnTo>
                      <a:pt x="3323638" y="3188051"/>
                    </a:lnTo>
                    <a:lnTo>
                      <a:pt x="3125249" y="3188051"/>
                    </a:lnTo>
                    <a:lnTo>
                      <a:pt x="3125249" y="3145233"/>
                    </a:lnTo>
                    <a:lnTo>
                      <a:pt x="3021055" y="3145233"/>
                    </a:lnTo>
                    <a:lnTo>
                      <a:pt x="3021055" y="3126676"/>
                    </a:lnTo>
                    <a:lnTo>
                      <a:pt x="2949696" y="3126676"/>
                    </a:lnTo>
                    <a:lnTo>
                      <a:pt x="2949696" y="3066734"/>
                    </a:lnTo>
                    <a:lnTo>
                      <a:pt x="2911155" y="3066734"/>
                    </a:lnTo>
                    <a:lnTo>
                      <a:pt x="2911155" y="3002506"/>
                    </a:lnTo>
                    <a:lnTo>
                      <a:pt x="2906877" y="3002506"/>
                    </a:lnTo>
                    <a:lnTo>
                      <a:pt x="2906877" y="2969679"/>
                    </a:lnTo>
                    <a:lnTo>
                      <a:pt x="2879763" y="2969679"/>
                    </a:lnTo>
                    <a:lnTo>
                      <a:pt x="2879763" y="2909730"/>
                    </a:lnTo>
                    <a:lnTo>
                      <a:pt x="2852640" y="2909730"/>
                    </a:lnTo>
                    <a:lnTo>
                      <a:pt x="2852640" y="2856919"/>
                    </a:lnTo>
                    <a:lnTo>
                      <a:pt x="2841223" y="2856919"/>
                    </a:lnTo>
                    <a:lnTo>
                      <a:pt x="2841223" y="2729898"/>
                    </a:lnTo>
                    <a:lnTo>
                      <a:pt x="2815535" y="2729898"/>
                    </a:lnTo>
                    <a:lnTo>
                      <a:pt x="2815535" y="2701349"/>
                    </a:lnTo>
                    <a:lnTo>
                      <a:pt x="2704201" y="2701349"/>
                    </a:lnTo>
                    <a:lnTo>
                      <a:pt x="2704201" y="2671374"/>
                    </a:lnTo>
                    <a:lnTo>
                      <a:pt x="2675661" y="2671374"/>
                    </a:lnTo>
                    <a:lnTo>
                      <a:pt x="2675661" y="2651399"/>
                    </a:lnTo>
                    <a:lnTo>
                      <a:pt x="2648539" y="2651399"/>
                    </a:lnTo>
                    <a:lnTo>
                      <a:pt x="2648539" y="2638547"/>
                    </a:lnTo>
                    <a:lnTo>
                      <a:pt x="2629990" y="2638547"/>
                    </a:lnTo>
                    <a:lnTo>
                      <a:pt x="2629990" y="2618572"/>
                    </a:lnTo>
                    <a:lnTo>
                      <a:pt x="2574319" y="2618572"/>
                    </a:lnTo>
                    <a:lnTo>
                      <a:pt x="2574319" y="2587171"/>
                    </a:lnTo>
                    <a:lnTo>
                      <a:pt x="2428740" y="2587171"/>
                    </a:lnTo>
                    <a:lnTo>
                      <a:pt x="2428740" y="2555770"/>
                    </a:lnTo>
                    <a:lnTo>
                      <a:pt x="2330259" y="2555770"/>
                    </a:lnTo>
                    <a:lnTo>
                      <a:pt x="2330259" y="2535787"/>
                    </a:lnTo>
                    <a:lnTo>
                      <a:pt x="2294580" y="2535787"/>
                    </a:lnTo>
                    <a:lnTo>
                      <a:pt x="2294580" y="2510099"/>
                    </a:lnTo>
                    <a:lnTo>
                      <a:pt x="2258892" y="2510099"/>
                    </a:lnTo>
                    <a:lnTo>
                      <a:pt x="2258892" y="2494395"/>
                    </a:lnTo>
                    <a:lnTo>
                      <a:pt x="2243195" y="2494395"/>
                    </a:lnTo>
                    <a:lnTo>
                      <a:pt x="2243195" y="2457289"/>
                    </a:lnTo>
                    <a:lnTo>
                      <a:pt x="2207516" y="2457289"/>
                    </a:lnTo>
                    <a:lnTo>
                      <a:pt x="2207516" y="2357373"/>
                    </a:lnTo>
                    <a:lnTo>
                      <a:pt x="2193238" y="2357373"/>
                    </a:lnTo>
                    <a:lnTo>
                      <a:pt x="2193238" y="2301711"/>
                    </a:lnTo>
                    <a:lnTo>
                      <a:pt x="2166123" y="2301711"/>
                    </a:lnTo>
                    <a:lnTo>
                      <a:pt x="2166123" y="2139001"/>
                    </a:lnTo>
                    <a:lnTo>
                      <a:pt x="2137575" y="2139001"/>
                    </a:lnTo>
                    <a:lnTo>
                      <a:pt x="2137575" y="2037667"/>
                    </a:lnTo>
                    <a:lnTo>
                      <a:pt x="2116166" y="2037667"/>
                    </a:lnTo>
                    <a:lnTo>
                      <a:pt x="2116166" y="1963448"/>
                    </a:lnTo>
                    <a:lnTo>
                      <a:pt x="2094756" y="1963448"/>
                    </a:lnTo>
                    <a:lnTo>
                      <a:pt x="2094756" y="1936334"/>
                    </a:lnTo>
                    <a:lnTo>
                      <a:pt x="2054798" y="1936334"/>
                    </a:lnTo>
                    <a:lnTo>
                      <a:pt x="2054798" y="1912072"/>
                    </a:lnTo>
                    <a:lnTo>
                      <a:pt x="1972013" y="1912072"/>
                    </a:lnTo>
                    <a:lnTo>
                      <a:pt x="1972013" y="1890663"/>
                    </a:lnTo>
                    <a:lnTo>
                      <a:pt x="1836426" y="1890663"/>
                    </a:lnTo>
                    <a:lnTo>
                      <a:pt x="1836426" y="1859262"/>
                    </a:lnTo>
                    <a:lnTo>
                      <a:pt x="1799312" y="1859262"/>
                    </a:lnTo>
                    <a:lnTo>
                      <a:pt x="1799312" y="1833566"/>
                    </a:lnTo>
                    <a:lnTo>
                      <a:pt x="1756493" y="1833566"/>
                    </a:lnTo>
                    <a:lnTo>
                      <a:pt x="1756493" y="1797886"/>
                    </a:lnTo>
                    <a:lnTo>
                      <a:pt x="1608062" y="1797886"/>
                    </a:lnTo>
                    <a:lnTo>
                      <a:pt x="1608062" y="1767911"/>
                    </a:lnTo>
                    <a:lnTo>
                      <a:pt x="1496729" y="1767911"/>
                    </a:lnTo>
                    <a:lnTo>
                      <a:pt x="1496729" y="1643742"/>
                    </a:lnTo>
                    <a:lnTo>
                      <a:pt x="1463902" y="1643742"/>
                    </a:lnTo>
                    <a:lnTo>
                      <a:pt x="1463902" y="1580940"/>
                    </a:lnTo>
                    <a:lnTo>
                      <a:pt x="1432501" y="1580940"/>
                    </a:lnTo>
                    <a:lnTo>
                      <a:pt x="1432501" y="1523851"/>
                    </a:lnTo>
                    <a:lnTo>
                      <a:pt x="1408239" y="1523851"/>
                    </a:lnTo>
                    <a:lnTo>
                      <a:pt x="1408239" y="1423944"/>
                    </a:lnTo>
                    <a:lnTo>
                      <a:pt x="1382551" y="1423944"/>
                    </a:lnTo>
                    <a:lnTo>
                      <a:pt x="1382551" y="1311184"/>
                    </a:lnTo>
                    <a:lnTo>
                      <a:pt x="1336880" y="1311184"/>
                    </a:lnTo>
                    <a:lnTo>
                      <a:pt x="1336880" y="1281209"/>
                    </a:lnTo>
                    <a:lnTo>
                      <a:pt x="1296914" y="1281209"/>
                    </a:lnTo>
                    <a:lnTo>
                      <a:pt x="1296914" y="1241251"/>
                    </a:lnTo>
                    <a:lnTo>
                      <a:pt x="1246956" y="1241251"/>
                    </a:lnTo>
                    <a:lnTo>
                      <a:pt x="1246956" y="1167031"/>
                    </a:lnTo>
                    <a:lnTo>
                      <a:pt x="1205563" y="1167031"/>
                    </a:lnTo>
                    <a:lnTo>
                      <a:pt x="1205563" y="1138483"/>
                    </a:lnTo>
                    <a:lnTo>
                      <a:pt x="1189867" y="1138483"/>
                    </a:lnTo>
                    <a:lnTo>
                      <a:pt x="1189867" y="1114221"/>
                    </a:lnTo>
                    <a:lnTo>
                      <a:pt x="1167031" y="1114221"/>
                    </a:lnTo>
                    <a:lnTo>
                      <a:pt x="1167031" y="1091386"/>
                    </a:lnTo>
                    <a:lnTo>
                      <a:pt x="1109942" y="1091386"/>
                    </a:lnTo>
                    <a:lnTo>
                      <a:pt x="1109942" y="1064263"/>
                    </a:lnTo>
                    <a:lnTo>
                      <a:pt x="904414" y="1064263"/>
                    </a:lnTo>
                    <a:lnTo>
                      <a:pt x="904414" y="1047141"/>
                    </a:lnTo>
                    <a:lnTo>
                      <a:pt x="838760" y="1047141"/>
                    </a:lnTo>
                    <a:lnTo>
                      <a:pt x="838760" y="1012887"/>
                    </a:lnTo>
                    <a:lnTo>
                      <a:pt x="821629" y="1012887"/>
                    </a:lnTo>
                    <a:lnTo>
                      <a:pt x="821629" y="960077"/>
                    </a:lnTo>
                    <a:lnTo>
                      <a:pt x="795940" y="960077"/>
                    </a:lnTo>
                    <a:lnTo>
                      <a:pt x="795940" y="897275"/>
                    </a:lnTo>
                    <a:lnTo>
                      <a:pt x="775957" y="897275"/>
                    </a:lnTo>
                    <a:lnTo>
                      <a:pt x="775957" y="861596"/>
                    </a:lnTo>
                    <a:lnTo>
                      <a:pt x="744557" y="861596"/>
                    </a:lnTo>
                    <a:lnTo>
                      <a:pt x="744557" y="757403"/>
                    </a:lnTo>
                    <a:lnTo>
                      <a:pt x="710303" y="757403"/>
                    </a:lnTo>
                    <a:lnTo>
                      <a:pt x="710303" y="634657"/>
                    </a:lnTo>
                    <a:lnTo>
                      <a:pt x="694603" y="634657"/>
                    </a:lnTo>
                    <a:lnTo>
                      <a:pt x="694603" y="543312"/>
                    </a:lnTo>
                    <a:lnTo>
                      <a:pt x="673194" y="543312"/>
                    </a:lnTo>
                    <a:lnTo>
                      <a:pt x="673194" y="426276"/>
                    </a:lnTo>
                    <a:lnTo>
                      <a:pt x="646076" y="426276"/>
                    </a:lnTo>
                    <a:lnTo>
                      <a:pt x="646076" y="384884"/>
                    </a:lnTo>
                    <a:lnTo>
                      <a:pt x="587558" y="384884"/>
                    </a:lnTo>
                    <a:lnTo>
                      <a:pt x="587558" y="353485"/>
                    </a:lnTo>
                    <a:lnTo>
                      <a:pt x="556157" y="353485"/>
                    </a:lnTo>
                    <a:lnTo>
                      <a:pt x="556157" y="272130"/>
                    </a:lnTo>
                    <a:lnTo>
                      <a:pt x="486221" y="272130"/>
                    </a:lnTo>
                    <a:lnTo>
                      <a:pt x="486221" y="253576"/>
                    </a:lnTo>
                    <a:lnTo>
                      <a:pt x="449112" y="253576"/>
                    </a:lnTo>
                    <a:lnTo>
                      <a:pt x="449112" y="199339"/>
                    </a:lnTo>
                    <a:lnTo>
                      <a:pt x="419139" y="199339"/>
                    </a:lnTo>
                    <a:lnTo>
                      <a:pt x="419139" y="139394"/>
                    </a:lnTo>
                    <a:lnTo>
                      <a:pt x="342066" y="139394"/>
                    </a:lnTo>
                    <a:lnTo>
                      <a:pt x="342066" y="123693"/>
                    </a:lnTo>
                    <a:lnTo>
                      <a:pt x="306384" y="123693"/>
                    </a:lnTo>
                    <a:lnTo>
                      <a:pt x="306384" y="89439"/>
                    </a:lnTo>
                    <a:lnTo>
                      <a:pt x="267848" y="89439"/>
                    </a:lnTo>
                    <a:lnTo>
                      <a:pt x="267848" y="32348"/>
                    </a:lnTo>
                    <a:lnTo>
                      <a:pt x="235020" y="32348"/>
                    </a:lnTo>
                    <a:lnTo>
                      <a:pt x="235020" y="5230"/>
                    </a:lnTo>
                    <a:lnTo>
                      <a:pt x="5230" y="5230"/>
                    </a:lnTo>
                  </a:path>
                </a:pathLst>
              </a:custGeom>
              <a:noFill/>
              <a:ln w="25400" cap="flat">
                <a:solidFill>
                  <a:schemeClr val="accent3"/>
                </a:solidFill>
                <a:prstDash val="solid"/>
                <a:miter/>
              </a:ln>
            </p:spPr>
            <p:txBody>
              <a:bodyPr rtlCol="0" anchor="ctr"/>
              <a:lstStyle/>
              <a:p>
                <a:endParaRPr lang="en-GB"/>
              </a:p>
            </p:txBody>
          </p:sp>
        </p:grpSp>
        <p:grpSp>
          <p:nvGrpSpPr>
            <p:cNvPr id="84" name="Group 83">
              <a:extLst>
                <a:ext uri="{FF2B5EF4-FFF2-40B4-BE49-F238E27FC236}">
                  <a16:creationId xmlns:a16="http://schemas.microsoft.com/office/drawing/2014/main" id="{B7412788-DC6C-42B7-AFF8-62286860A9A8}"/>
                </a:ext>
              </a:extLst>
            </p:cNvPr>
            <p:cNvGrpSpPr/>
            <p:nvPr/>
          </p:nvGrpSpPr>
          <p:grpSpPr>
            <a:xfrm>
              <a:off x="1175143" y="1920605"/>
              <a:ext cx="7614000" cy="2994136"/>
              <a:chOff x="1175143" y="1920605"/>
              <a:chExt cx="7614000" cy="2994136"/>
            </a:xfrm>
          </p:grpSpPr>
          <p:cxnSp>
            <p:nvCxnSpPr>
              <p:cNvPr id="85" name="Straight Connector 84">
                <a:extLst>
                  <a:ext uri="{FF2B5EF4-FFF2-40B4-BE49-F238E27FC236}">
                    <a16:creationId xmlns:a16="http://schemas.microsoft.com/office/drawing/2014/main" id="{621F0D02-669D-433F-A61F-608A37D19DD4}"/>
                  </a:ext>
                </a:extLst>
              </p:cNvPr>
              <p:cNvCxnSpPr/>
              <p:nvPr/>
            </p:nvCxnSpPr>
            <p:spPr>
              <a:xfrm flipH="1">
                <a:off x="8732281" y="4808494"/>
                <a:ext cx="0" cy="106247"/>
              </a:xfrm>
              <a:prstGeom prst="line">
                <a:avLst/>
              </a:prstGeom>
              <a:noFill/>
              <a:ln w="25400" cap="flat">
                <a:solidFill>
                  <a:srgbClr val="B2C0EC"/>
                </a:solidFill>
                <a:prstDash val="solid"/>
                <a:miter/>
              </a:ln>
            </p:spPr>
          </p:cxnSp>
          <p:sp>
            <p:nvSpPr>
              <p:cNvPr id="86" name="Graphic 140">
                <a:extLst>
                  <a:ext uri="{FF2B5EF4-FFF2-40B4-BE49-F238E27FC236}">
                    <a16:creationId xmlns:a16="http://schemas.microsoft.com/office/drawing/2014/main" id="{79AE1F9E-F3EB-431C-B058-8B4E9BA6D8ED}"/>
                  </a:ext>
                </a:extLst>
              </p:cNvPr>
              <p:cNvSpPr/>
              <p:nvPr/>
            </p:nvSpPr>
            <p:spPr>
              <a:xfrm>
                <a:off x="1175143" y="1920605"/>
                <a:ext cx="7614000" cy="2941654"/>
              </a:xfrm>
              <a:custGeom>
                <a:avLst/>
                <a:gdLst>
                  <a:gd name="connsiteX0" fmla="*/ 9147195 w 9151321"/>
                  <a:gd name="connsiteY0" fmla="*/ 3527559 h 3528749"/>
                  <a:gd name="connsiteX1" fmla="*/ 8389466 w 9151321"/>
                  <a:gd name="connsiteY1" fmla="*/ 3527559 h 3528749"/>
                  <a:gd name="connsiteX2" fmla="*/ 8389466 w 9151321"/>
                  <a:gd name="connsiteY2" fmla="*/ 3490376 h 3528749"/>
                  <a:gd name="connsiteX3" fmla="*/ 7622732 w 9151321"/>
                  <a:gd name="connsiteY3" fmla="*/ 3490376 h 3528749"/>
                  <a:gd name="connsiteX4" fmla="*/ 7622732 w 9151321"/>
                  <a:gd name="connsiteY4" fmla="*/ 3455762 h 3528749"/>
                  <a:gd name="connsiteX5" fmla="*/ 7456031 w 9151321"/>
                  <a:gd name="connsiteY5" fmla="*/ 3455762 h 3528749"/>
                  <a:gd name="connsiteX6" fmla="*/ 7456031 w 9151321"/>
                  <a:gd name="connsiteY6" fmla="*/ 3442935 h 3528749"/>
                  <a:gd name="connsiteX7" fmla="*/ 7290656 w 9151321"/>
                  <a:gd name="connsiteY7" fmla="*/ 3442935 h 3528749"/>
                  <a:gd name="connsiteX8" fmla="*/ 7290656 w 9151321"/>
                  <a:gd name="connsiteY8" fmla="*/ 3423703 h 3528749"/>
                  <a:gd name="connsiteX9" fmla="*/ 7176550 w 9151321"/>
                  <a:gd name="connsiteY9" fmla="*/ 3423703 h 3528749"/>
                  <a:gd name="connsiteX10" fmla="*/ 7176550 w 9151321"/>
                  <a:gd name="connsiteY10" fmla="*/ 3395495 h 3528749"/>
                  <a:gd name="connsiteX11" fmla="*/ 6449569 w 9151321"/>
                  <a:gd name="connsiteY11" fmla="*/ 3395495 h 3528749"/>
                  <a:gd name="connsiteX12" fmla="*/ 6449569 w 9151321"/>
                  <a:gd name="connsiteY12" fmla="*/ 3382676 h 3528749"/>
                  <a:gd name="connsiteX13" fmla="*/ 6395723 w 9151321"/>
                  <a:gd name="connsiteY13" fmla="*/ 3382676 h 3528749"/>
                  <a:gd name="connsiteX14" fmla="*/ 6395723 w 9151321"/>
                  <a:gd name="connsiteY14" fmla="*/ 3339086 h 3528749"/>
                  <a:gd name="connsiteX15" fmla="*/ 5922607 w 9151321"/>
                  <a:gd name="connsiteY15" fmla="*/ 3339086 h 3528749"/>
                  <a:gd name="connsiteX16" fmla="*/ 5922607 w 9151321"/>
                  <a:gd name="connsiteY16" fmla="*/ 3326260 h 3528749"/>
                  <a:gd name="connsiteX17" fmla="*/ 5730290 w 9151321"/>
                  <a:gd name="connsiteY17" fmla="*/ 3326260 h 3528749"/>
                  <a:gd name="connsiteX18" fmla="*/ 5730290 w 9151321"/>
                  <a:gd name="connsiteY18" fmla="*/ 3303183 h 3528749"/>
                  <a:gd name="connsiteX19" fmla="*/ 5258455 w 9151321"/>
                  <a:gd name="connsiteY19" fmla="*/ 3303183 h 3528749"/>
                  <a:gd name="connsiteX20" fmla="*/ 5258455 w 9151321"/>
                  <a:gd name="connsiteY20" fmla="*/ 3278819 h 3528749"/>
                  <a:gd name="connsiteX21" fmla="*/ 5240504 w 9151321"/>
                  <a:gd name="connsiteY21" fmla="*/ 3278819 h 3528749"/>
                  <a:gd name="connsiteX22" fmla="*/ 5240504 w 9151321"/>
                  <a:gd name="connsiteY22" fmla="*/ 3245486 h 3528749"/>
                  <a:gd name="connsiteX23" fmla="*/ 5121266 w 9151321"/>
                  <a:gd name="connsiteY23" fmla="*/ 3245486 h 3528749"/>
                  <a:gd name="connsiteX24" fmla="*/ 5121266 w 9151321"/>
                  <a:gd name="connsiteY24" fmla="*/ 3213435 h 3528749"/>
                  <a:gd name="connsiteX25" fmla="*/ 5036649 w 9151321"/>
                  <a:gd name="connsiteY25" fmla="*/ 3213435 h 3528749"/>
                  <a:gd name="connsiteX26" fmla="*/ 5036649 w 9151321"/>
                  <a:gd name="connsiteY26" fmla="*/ 3195483 h 3528749"/>
                  <a:gd name="connsiteX27" fmla="*/ 4841763 w 9151321"/>
                  <a:gd name="connsiteY27" fmla="*/ 3195483 h 3528749"/>
                  <a:gd name="connsiteX28" fmla="*/ 4841763 w 9151321"/>
                  <a:gd name="connsiteY28" fmla="*/ 3160862 h 3528749"/>
                  <a:gd name="connsiteX29" fmla="*/ 4741750 w 9151321"/>
                  <a:gd name="connsiteY29" fmla="*/ 3160862 h 3528749"/>
                  <a:gd name="connsiteX30" fmla="*/ 4741750 w 9151321"/>
                  <a:gd name="connsiteY30" fmla="*/ 3124967 h 3528749"/>
                  <a:gd name="connsiteX31" fmla="*/ 4641744 w 9151321"/>
                  <a:gd name="connsiteY31" fmla="*/ 3124967 h 3528749"/>
                  <a:gd name="connsiteX32" fmla="*/ 4641744 w 9151321"/>
                  <a:gd name="connsiteY32" fmla="*/ 3105735 h 3528749"/>
                  <a:gd name="connsiteX33" fmla="*/ 4618668 w 9151321"/>
                  <a:gd name="connsiteY33" fmla="*/ 3105735 h 3528749"/>
                  <a:gd name="connsiteX34" fmla="*/ 4618668 w 9151321"/>
                  <a:gd name="connsiteY34" fmla="*/ 3076245 h 3528749"/>
                  <a:gd name="connsiteX35" fmla="*/ 4546863 w 9151321"/>
                  <a:gd name="connsiteY35" fmla="*/ 3076245 h 3528749"/>
                  <a:gd name="connsiteX36" fmla="*/ 4546863 w 9151321"/>
                  <a:gd name="connsiteY36" fmla="*/ 3031367 h 3528749"/>
                  <a:gd name="connsiteX37" fmla="*/ 4481479 w 9151321"/>
                  <a:gd name="connsiteY37" fmla="*/ 3031367 h 3528749"/>
                  <a:gd name="connsiteX38" fmla="*/ 4481479 w 9151321"/>
                  <a:gd name="connsiteY38" fmla="*/ 2978802 h 3528749"/>
                  <a:gd name="connsiteX39" fmla="*/ 4396855 w 9151321"/>
                  <a:gd name="connsiteY39" fmla="*/ 2978802 h 3528749"/>
                  <a:gd name="connsiteX40" fmla="*/ 4396855 w 9151321"/>
                  <a:gd name="connsiteY40" fmla="*/ 2960851 h 3528749"/>
                  <a:gd name="connsiteX41" fmla="*/ 4376341 w 9151321"/>
                  <a:gd name="connsiteY41" fmla="*/ 2960851 h 3528749"/>
                  <a:gd name="connsiteX42" fmla="*/ 4376341 w 9151321"/>
                  <a:gd name="connsiteY42" fmla="*/ 2941619 h 3528749"/>
                  <a:gd name="connsiteX43" fmla="*/ 4068622 w 9151321"/>
                  <a:gd name="connsiteY43" fmla="*/ 2941619 h 3528749"/>
                  <a:gd name="connsiteX44" fmla="*/ 4068622 w 9151321"/>
                  <a:gd name="connsiteY44" fmla="*/ 2923667 h 3528749"/>
                  <a:gd name="connsiteX45" fmla="*/ 3916051 w 9151321"/>
                  <a:gd name="connsiteY45" fmla="*/ 2923667 h 3528749"/>
                  <a:gd name="connsiteX46" fmla="*/ 3916051 w 9151321"/>
                  <a:gd name="connsiteY46" fmla="*/ 2863408 h 3528749"/>
                  <a:gd name="connsiteX47" fmla="*/ 3887844 w 9151321"/>
                  <a:gd name="connsiteY47" fmla="*/ 2863408 h 3528749"/>
                  <a:gd name="connsiteX48" fmla="*/ 3887844 w 9151321"/>
                  <a:gd name="connsiteY48" fmla="*/ 2810842 h 3528749"/>
                  <a:gd name="connsiteX49" fmla="*/ 3844247 w 9151321"/>
                  <a:gd name="connsiteY49" fmla="*/ 2810842 h 3528749"/>
                  <a:gd name="connsiteX50" fmla="*/ 3844247 w 9151321"/>
                  <a:gd name="connsiteY50" fmla="*/ 2685191 h 3528749"/>
                  <a:gd name="connsiteX51" fmla="*/ 3840403 w 9151321"/>
                  <a:gd name="connsiteY51" fmla="*/ 2685191 h 3528749"/>
                  <a:gd name="connsiteX52" fmla="*/ 3840403 w 9151321"/>
                  <a:gd name="connsiteY52" fmla="*/ 2690316 h 3528749"/>
                  <a:gd name="connsiteX53" fmla="*/ 3690394 w 9151321"/>
                  <a:gd name="connsiteY53" fmla="*/ 2690316 h 3528749"/>
                  <a:gd name="connsiteX54" fmla="*/ 3690394 w 9151321"/>
                  <a:gd name="connsiteY54" fmla="*/ 2667240 h 3528749"/>
                  <a:gd name="connsiteX55" fmla="*/ 3613465 w 9151321"/>
                  <a:gd name="connsiteY55" fmla="*/ 2667240 h 3528749"/>
                  <a:gd name="connsiteX56" fmla="*/ 3613465 w 9151321"/>
                  <a:gd name="connsiteY56" fmla="*/ 2644157 h 3528749"/>
                  <a:gd name="connsiteX57" fmla="*/ 3494227 w 9151321"/>
                  <a:gd name="connsiteY57" fmla="*/ 2644157 h 3528749"/>
                  <a:gd name="connsiteX58" fmla="*/ 3494227 w 9151321"/>
                  <a:gd name="connsiteY58" fmla="*/ 2610824 h 3528749"/>
                  <a:gd name="connsiteX59" fmla="*/ 3378832 w 9151321"/>
                  <a:gd name="connsiteY59" fmla="*/ 2610824 h 3528749"/>
                  <a:gd name="connsiteX60" fmla="*/ 3378832 w 9151321"/>
                  <a:gd name="connsiteY60" fmla="*/ 2585178 h 3528749"/>
                  <a:gd name="connsiteX61" fmla="*/ 3300621 w 9151321"/>
                  <a:gd name="connsiteY61" fmla="*/ 2585178 h 3528749"/>
                  <a:gd name="connsiteX62" fmla="*/ 3300621 w 9151321"/>
                  <a:gd name="connsiteY62" fmla="*/ 2531332 h 3528749"/>
                  <a:gd name="connsiteX63" fmla="*/ 3213435 w 9151321"/>
                  <a:gd name="connsiteY63" fmla="*/ 2531332 h 3528749"/>
                  <a:gd name="connsiteX64" fmla="*/ 3213435 w 9151321"/>
                  <a:gd name="connsiteY64" fmla="*/ 2500561 h 3528749"/>
                  <a:gd name="connsiteX65" fmla="*/ 3194202 w 9151321"/>
                  <a:gd name="connsiteY65" fmla="*/ 2500561 h 3528749"/>
                  <a:gd name="connsiteX66" fmla="*/ 3194202 w 9151321"/>
                  <a:gd name="connsiteY66" fmla="*/ 2433889 h 3528749"/>
                  <a:gd name="connsiteX67" fmla="*/ 3087784 w 9151321"/>
                  <a:gd name="connsiteY67" fmla="*/ 2433889 h 3528749"/>
                  <a:gd name="connsiteX68" fmla="*/ 3087784 w 9151321"/>
                  <a:gd name="connsiteY68" fmla="*/ 2406962 h 3528749"/>
                  <a:gd name="connsiteX69" fmla="*/ 3017267 w 9151321"/>
                  <a:gd name="connsiteY69" fmla="*/ 2406962 h 3528749"/>
                  <a:gd name="connsiteX70" fmla="*/ 3017267 w 9151321"/>
                  <a:gd name="connsiteY70" fmla="*/ 2382604 h 3528749"/>
                  <a:gd name="connsiteX71" fmla="*/ 2982646 w 9151321"/>
                  <a:gd name="connsiteY71" fmla="*/ 2382604 h 3528749"/>
                  <a:gd name="connsiteX72" fmla="*/ 2982646 w 9151321"/>
                  <a:gd name="connsiteY72" fmla="*/ 2369778 h 3528749"/>
                  <a:gd name="connsiteX73" fmla="*/ 2919824 w 9151321"/>
                  <a:gd name="connsiteY73" fmla="*/ 2369778 h 3528749"/>
                  <a:gd name="connsiteX74" fmla="*/ 2919824 w 9151321"/>
                  <a:gd name="connsiteY74" fmla="*/ 2306956 h 3528749"/>
                  <a:gd name="connsiteX75" fmla="*/ 2727500 w 9151321"/>
                  <a:gd name="connsiteY75" fmla="*/ 2306956 h 3528749"/>
                  <a:gd name="connsiteX76" fmla="*/ 2727500 w 9151321"/>
                  <a:gd name="connsiteY76" fmla="*/ 2272335 h 3528749"/>
                  <a:gd name="connsiteX77" fmla="*/ 2663389 w 9151321"/>
                  <a:gd name="connsiteY77" fmla="*/ 2272335 h 3528749"/>
                  <a:gd name="connsiteX78" fmla="*/ 2663389 w 9151321"/>
                  <a:gd name="connsiteY78" fmla="*/ 2177461 h 3528749"/>
                  <a:gd name="connsiteX79" fmla="*/ 2595435 w 9151321"/>
                  <a:gd name="connsiteY79" fmla="*/ 2177461 h 3528749"/>
                  <a:gd name="connsiteX80" fmla="*/ 2595435 w 9151321"/>
                  <a:gd name="connsiteY80" fmla="*/ 2135146 h 3528749"/>
                  <a:gd name="connsiteX81" fmla="*/ 2577491 w 9151321"/>
                  <a:gd name="connsiteY81" fmla="*/ 2135146 h 3528749"/>
                  <a:gd name="connsiteX82" fmla="*/ 2577491 w 9151321"/>
                  <a:gd name="connsiteY82" fmla="*/ 2092837 h 3528749"/>
                  <a:gd name="connsiteX83" fmla="*/ 2556978 w 9151321"/>
                  <a:gd name="connsiteY83" fmla="*/ 2092837 h 3528749"/>
                  <a:gd name="connsiteX84" fmla="*/ 2556978 w 9151321"/>
                  <a:gd name="connsiteY84" fmla="*/ 1959491 h 3528749"/>
                  <a:gd name="connsiteX85" fmla="*/ 2528770 w 9151321"/>
                  <a:gd name="connsiteY85" fmla="*/ 1959491 h 3528749"/>
                  <a:gd name="connsiteX86" fmla="*/ 2528770 w 9151321"/>
                  <a:gd name="connsiteY86" fmla="*/ 1915902 h 3528749"/>
                  <a:gd name="connsiteX87" fmla="*/ 2476197 w 9151321"/>
                  <a:gd name="connsiteY87" fmla="*/ 1915902 h 3528749"/>
                  <a:gd name="connsiteX88" fmla="*/ 2476197 w 9151321"/>
                  <a:gd name="connsiteY88" fmla="*/ 1862048 h 3528749"/>
                  <a:gd name="connsiteX89" fmla="*/ 2351827 w 9151321"/>
                  <a:gd name="connsiteY89" fmla="*/ 1862048 h 3528749"/>
                  <a:gd name="connsiteX90" fmla="*/ 2351827 w 9151321"/>
                  <a:gd name="connsiteY90" fmla="*/ 1842816 h 3528749"/>
                  <a:gd name="connsiteX91" fmla="*/ 2272335 w 9151321"/>
                  <a:gd name="connsiteY91" fmla="*/ 1842816 h 3528749"/>
                  <a:gd name="connsiteX92" fmla="*/ 2272335 w 9151321"/>
                  <a:gd name="connsiteY92" fmla="*/ 1812045 h 3528749"/>
                  <a:gd name="connsiteX93" fmla="*/ 2182586 w 9151321"/>
                  <a:gd name="connsiteY93" fmla="*/ 1812045 h 3528749"/>
                  <a:gd name="connsiteX94" fmla="*/ 2182586 w 9151321"/>
                  <a:gd name="connsiteY94" fmla="*/ 1786407 h 3528749"/>
                  <a:gd name="connsiteX95" fmla="*/ 2083862 w 9151321"/>
                  <a:gd name="connsiteY95" fmla="*/ 1786407 h 3528749"/>
                  <a:gd name="connsiteX96" fmla="*/ 2083862 w 9151321"/>
                  <a:gd name="connsiteY96" fmla="*/ 1733834 h 3528749"/>
                  <a:gd name="connsiteX97" fmla="*/ 2053091 w 9151321"/>
                  <a:gd name="connsiteY97" fmla="*/ 1733834 h 3528749"/>
                  <a:gd name="connsiteX98" fmla="*/ 2053091 w 9151321"/>
                  <a:gd name="connsiteY98" fmla="*/ 1682550 h 3528749"/>
                  <a:gd name="connsiteX99" fmla="*/ 1996675 w 9151321"/>
                  <a:gd name="connsiteY99" fmla="*/ 1682550 h 3528749"/>
                  <a:gd name="connsiteX100" fmla="*/ 1996675 w 9151321"/>
                  <a:gd name="connsiteY100" fmla="*/ 1541510 h 3528749"/>
                  <a:gd name="connsiteX101" fmla="*/ 1956929 w 9151321"/>
                  <a:gd name="connsiteY101" fmla="*/ 1541510 h 3528749"/>
                  <a:gd name="connsiteX102" fmla="*/ 1956929 w 9151321"/>
                  <a:gd name="connsiteY102" fmla="*/ 1504334 h 3528749"/>
                  <a:gd name="connsiteX103" fmla="*/ 1924878 w 9151321"/>
                  <a:gd name="connsiteY103" fmla="*/ 1504334 h 3528749"/>
                  <a:gd name="connsiteX104" fmla="*/ 1924878 w 9151321"/>
                  <a:gd name="connsiteY104" fmla="*/ 1412016 h 3528749"/>
                  <a:gd name="connsiteX105" fmla="*/ 1899232 w 9151321"/>
                  <a:gd name="connsiteY105" fmla="*/ 1412016 h 3528749"/>
                  <a:gd name="connsiteX106" fmla="*/ 1899232 w 9151321"/>
                  <a:gd name="connsiteY106" fmla="*/ 1329961 h 3528749"/>
                  <a:gd name="connsiteX107" fmla="*/ 1844097 w 9151321"/>
                  <a:gd name="connsiteY107" fmla="*/ 1329961 h 3528749"/>
                  <a:gd name="connsiteX108" fmla="*/ 1844097 w 9151321"/>
                  <a:gd name="connsiteY108" fmla="*/ 1299191 h 3528749"/>
                  <a:gd name="connsiteX109" fmla="*/ 1799226 w 9151321"/>
                  <a:gd name="connsiteY109" fmla="*/ 1299191 h 3528749"/>
                  <a:gd name="connsiteX110" fmla="*/ 1799226 w 9151321"/>
                  <a:gd name="connsiteY110" fmla="*/ 1281239 h 3528749"/>
                  <a:gd name="connsiteX111" fmla="*/ 1777432 w 9151321"/>
                  <a:gd name="connsiteY111" fmla="*/ 1281239 h 3528749"/>
                  <a:gd name="connsiteX112" fmla="*/ 1777432 w 9151321"/>
                  <a:gd name="connsiteY112" fmla="*/ 1251750 h 3528749"/>
                  <a:gd name="connsiteX113" fmla="*/ 1706908 w 9151321"/>
                  <a:gd name="connsiteY113" fmla="*/ 1251750 h 3528749"/>
                  <a:gd name="connsiteX114" fmla="*/ 1706908 w 9151321"/>
                  <a:gd name="connsiteY114" fmla="*/ 1199178 h 3528749"/>
                  <a:gd name="connsiteX115" fmla="*/ 1671013 w 9151321"/>
                  <a:gd name="connsiteY115" fmla="*/ 1199178 h 3528749"/>
                  <a:gd name="connsiteX116" fmla="*/ 1671013 w 9151321"/>
                  <a:gd name="connsiteY116" fmla="*/ 1186359 h 3528749"/>
                  <a:gd name="connsiteX117" fmla="*/ 1631267 w 9151321"/>
                  <a:gd name="connsiteY117" fmla="*/ 1186359 h 3528749"/>
                  <a:gd name="connsiteX118" fmla="*/ 1631267 w 9151321"/>
                  <a:gd name="connsiteY118" fmla="*/ 1168407 h 3528749"/>
                  <a:gd name="connsiteX119" fmla="*/ 1588951 w 9151321"/>
                  <a:gd name="connsiteY119" fmla="*/ 1168407 h 3528749"/>
                  <a:gd name="connsiteX120" fmla="*/ 1588951 w 9151321"/>
                  <a:gd name="connsiteY120" fmla="*/ 1147894 h 3528749"/>
                  <a:gd name="connsiteX121" fmla="*/ 1441505 w 9151321"/>
                  <a:gd name="connsiteY121" fmla="*/ 1147894 h 3528749"/>
                  <a:gd name="connsiteX122" fmla="*/ 1441505 w 9151321"/>
                  <a:gd name="connsiteY122" fmla="*/ 1067121 h 3528749"/>
                  <a:gd name="connsiteX123" fmla="*/ 1410735 w 9151321"/>
                  <a:gd name="connsiteY123" fmla="*/ 1067121 h 3528749"/>
                  <a:gd name="connsiteX124" fmla="*/ 1410735 w 9151321"/>
                  <a:gd name="connsiteY124" fmla="*/ 1044045 h 3528749"/>
                  <a:gd name="connsiteX125" fmla="*/ 1370988 w 9151321"/>
                  <a:gd name="connsiteY125" fmla="*/ 1044045 h 3528749"/>
                  <a:gd name="connsiteX126" fmla="*/ 1370988 w 9151321"/>
                  <a:gd name="connsiteY126" fmla="*/ 1028656 h 3528749"/>
                  <a:gd name="connsiteX127" fmla="*/ 1336367 w 9151321"/>
                  <a:gd name="connsiteY127" fmla="*/ 1028656 h 3528749"/>
                  <a:gd name="connsiteX128" fmla="*/ 1336367 w 9151321"/>
                  <a:gd name="connsiteY128" fmla="*/ 1027375 h 3528749"/>
                  <a:gd name="connsiteX129" fmla="*/ 1322267 w 9151321"/>
                  <a:gd name="connsiteY129" fmla="*/ 1027375 h 3528749"/>
                  <a:gd name="connsiteX130" fmla="*/ 1322267 w 9151321"/>
                  <a:gd name="connsiteY130" fmla="*/ 911980 h 3528749"/>
                  <a:gd name="connsiteX131" fmla="*/ 1300472 w 9151321"/>
                  <a:gd name="connsiteY131" fmla="*/ 911980 h 3528749"/>
                  <a:gd name="connsiteX132" fmla="*/ 1300472 w 9151321"/>
                  <a:gd name="connsiteY132" fmla="*/ 867109 h 3528749"/>
                  <a:gd name="connsiteX133" fmla="*/ 1279958 w 9151321"/>
                  <a:gd name="connsiteY133" fmla="*/ 867109 h 3528749"/>
                  <a:gd name="connsiteX134" fmla="*/ 1279958 w 9151321"/>
                  <a:gd name="connsiteY134" fmla="*/ 840182 h 3528749"/>
                  <a:gd name="connsiteX135" fmla="*/ 1255594 w 9151321"/>
                  <a:gd name="connsiteY135" fmla="*/ 840182 h 3528749"/>
                  <a:gd name="connsiteX136" fmla="*/ 1255594 w 9151321"/>
                  <a:gd name="connsiteY136" fmla="*/ 763253 h 3528749"/>
                  <a:gd name="connsiteX137" fmla="*/ 1200466 w 9151321"/>
                  <a:gd name="connsiteY137" fmla="*/ 763253 h 3528749"/>
                  <a:gd name="connsiteX138" fmla="*/ 1200466 w 9151321"/>
                  <a:gd name="connsiteY138" fmla="*/ 731198 h 3528749"/>
                  <a:gd name="connsiteX139" fmla="*/ 1186359 w 9151321"/>
                  <a:gd name="connsiteY139" fmla="*/ 731198 h 3528749"/>
                  <a:gd name="connsiteX140" fmla="*/ 1186359 w 9151321"/>
                  <a:gd name="connsiteY140" fmla="*/ 702991 h 3528749"/>
                  <a:gd name="connsiteX141" fmla="*/ 1146613 w 9151321"/>
                  <a:gd name="connsiteY141" fmla="*/ 702991 h 3528749"/>
                  <a:gd name="connsiteX142" fmla="*/ 1146613 w 9151321"/>
                  <a:gd name="connsiteY142" fmla="*/ 682477 h 3528749"/>
                  <a:gd name="connsiteX143" fmla="*/ 1051732 w 9151321"/>
                  <a:gd name="connsiteY143" fmla="*/ 682477 h 3528749"/>
                  <a:gd name="connsiteX144" fmla="*/ 1051732 w 9151321"/>
                  <a:gd name="connsiteY144" fmla="*/ 646576 h 3528749"/>
                  <a:gd name="connsiteX145" fmla="*/ 928650 w 9151321"/>
                  <a:gd name="connsiteY145" fmla="*/ 646576 h 3528749"/>
                  <a:gd name="connsiteX146" fmla="*/ 928650 w 9151321"/>
                  <a:gd name="connsiteY146" fmla="*/ 631191 h 3528749"/>
                  <a:gd name="connsiteX147" fmla="*/ 818380 w 9151321"/>
                  <a:gd name="connsiteY147" fmla="*/ 631191 h 3528749"/>
                  <a:gd name="connsiteX148" fmla="*/ 818380 w 9151321"/>
                  <a:gd name="connsiteY148" fmla="*/ 608112 h 3528749"/>
                  <a:gd name="connsiteX149" fmla="*/ 719658 w 9151321"/>
                  <a:gd name="connsiteY149" fmla="*/ 608112 h 3528749"/>
                  <a:gd name="connsiteX150" fmla="*/ 719658 w 9151321"/>
                  <a:gd name="connsiteY150" fmla="*/ 559391 h 3528749"/>
                  <a:gd name="connsiteX151" fmla="*/ 685040 w 9151321"/>
                  <a:gd name="connsiteY151" fmla="*/ 559391 h 3528749"/>
                  <a:gd name="connsiteX152" fmla="*/ 685040 w 9151321"/>
                  <a:gd name="connsiteY152" fmla="*/ 494001 h 3528749"/>
                  <a:gd name="connsiteX153" fmla="*/ 667090 w 9151321"/>
                  <a:gd name="connsiteY153" fmla="*/ 494001 h 3528749"/>
                  <a:gd name="connsiteX154" fmla="*/ 667090 w 9151321"/>
                  <a:gd name="connsiteY154" fmla="*/ 443998 h 3528749"/>
                  <a:gd name="connsiteX155" fmla="*/ 646576 w 9151321"/>
                  <a:gd name="connsiteY155" fmla="*/ 443998 h 3528749"/>
                  <a:gd name="connsiteX156" fmla="*/ 646576 w 9151321"/>
                  <a:gd name="connsiteY156" fmla="*/ 397841 h 3528749"/>
                  <a:gd name="connsiteX157" fmla="*/ 619650 w 9151321"/>
                  <a:gd name="connsiteY157" fmla="*/ 397841 h 3528749"/>
                  <a:gd name="connsiteX158" fmla="*/ 619650 w 9151321"/>
                  <a:gd name="connsiteY158" fmla="*/ 259369 h 3528749"/>
                  <a:gd name="connsiteX159" fmla="*/ 535029 w 9151321"/>
                  <a:gd name="connsiteY159" fmla="*/ 259369 h 3528749"/>
                  <a:gd name="connsiteX160" fmla="*/ 535029 w 9151321"/>
                  <a:gd name="connsiteY160" fmla="*/ 168336 h 3528749"/>
                  <a:gd name="connsiteX161" fmla="*/ 440150 w 9151321"/>
                  <a:gd name="connsiteY161" fmla="*/ 168336 h 3528749"/>
                  <a:gd name="connsiteX162" fmla="*/ 440150 w 9151321"/>
                  <a:gd name="connsiteY162" fmla="*/ 136283 h 3528749"/>
                  <a:gd name="connsiteX163" fmla="*/ 419636 w 9151321"/>
                  <a:gd name="connsiteY163" fmla="*/ 136283 h 3528749"/>
                  <a:gd name="connsiteX164" fmla="*/ 419636 w 9151321"/>
                  <a:gd name="connsiteY164" fmla="*/ 109357 h 3528749"/>
                  <a:gd name="connsiteX165" fmla="*/ 346554 w 9151321"/>
                  <a:gd name="connsiteY165" fmla="*/ 109357 h 3528749"/>
                  <a:gd name="connsiteX166" fmla="*/ 346554 w 9151321"/>
                  <a:gd name="connsiteY166" fmla="*/ 49095 h 3528749"/>
                  <a:gd name="connsiteX167" fmla="*/ 220903 w 9151321"/>
                  <a:gd name="connsiteY167" fmla="*/ 49095 h 3528749"/>
                  <a:gd name="connsiteX168" fmla="*/ 220903 w 9151321"/>
                  <a:gd name="connsiteY168" fmla="*/ 32428 h 3528749"/>
                  <a:gd name="connsiteX169" fmla="*/ 99099 w 9151321"/>
                  <a:gd name="connsiteY169" fmla="*/ 32428 h 3528749"/>
                  <a:gd name="connsiteX170" fmla="*/ 99099 w 9151321"/>
                  <a:gd name="connsiteY170" fmla="*/ 4220 h 3528749"/>
                  <a:gd name="connsiteX171" fmla="*/ 4220 w 9151321"/>
                  <a:gd name="connsiteY171" fmla="*/ 4220 h 3528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Lst>
                <a:rect l="l" t="t" r="r" b="b"/>
                <a:pathLst>
                  <a:path w="9151321" h="3528749">
                    <a:moveTo>
                      <a:pt x="9147195" y="3527559"/>
                    </a:moveTo>
                    <a:lnTo>
                      <a:pt x="8389466" y="3527559"/>
                    </a:lnTo>
                    <a:lnTo>
                      <a:pt x="8389466" y="3490376"/>
                    </a:lnTo>
                    <a:lnTo>
                      <a:pt x="7622732" y="3490376"/>
                    </a:lnTo>
                    <a:lnTo>
                      <a:pt x="7622732" y="3455762"/>
                    </a:lnTo>
                    <a:lnTo>
                      <a:pt x="7456031" y="3455762"/>
                    </a:lnTo>
                    <a:lnTo>
                      <a:pt x="7456031" y="3442935"/>
                    </a:lnTo>
                    <a:lnTo>
                      <a:pt x="7290656" y="3442935"/>
                    </a:lnTo>
                    <a:lnTo>
                      <a:pt x="7290656" y="3423703"/>
                    </a:lnTo>
                    <a:lnTo>
                      <a:pt x="7176550" y="3423703"/>
                    </a:lnTo>
                    <a:lnTo>
                      <a:pt x="7176550" y="3395495"/>
                    </a:lnTo>
                    <a:lnTo>
                      <a:pt x="6449569" y="3395495"/>
                    </a:lnTo>
                    <a:lnTo>
                      <a:pt x="6449569" y="3382676"/>
                    </a:lnTo>
                    <a:lnTo>
                      <a:pt x="6395723" y="3382676"/>
                    </a:lnTo>
                    <a:lnTo>
                      <a:pt x="6395723" y="3339086"/>
                    </a:lnTo>
                    <a:lnTo>
                      <a:pt x="5922607" y="3339086"/>
                    </a:lnTo>
                    <a:lnTo>
                      <a:pt x="5922607" y="3326260"/>
                    </a:lnTo>
                    <a:lnTo>
                      <a:pt x="5730290" y="3326260"/>
                    </a:lnTo>
                    <a:lnTo>
                      <a:pt x="5730290" y="3303183"/>
                    </a:lnTo>
                    <a:lnTo>
                      <a:pt x="5258455" y="3303183"/>
                    </a:lnTo>
                    <a:lnTo>
                      <a:pt x="5258455" y="3278819"/>
                    </a:lnTo>
                    <a:lnTo>
                      <a:pt x="5240504" y="3278819"/>
                    </a:lnTo>
                    <a:lnTo>
                      <a:pt x="5240504" y="3245486"/>
                    </a:lnTo>
                    <a:lnTo>
                      <a:pt x="5121266" y="3245486"/>
                    </a:lnTo>
                    <a:lnTo>
                      <a:pt x="5121266" y="3213435"/>
                    </a:lnTo>
                    <a:lnTo>
                      <a:pt x="5036649" y="3213435"/>
                    </a:lnTo>
                    <a:lnTo>
                      <a:pt x="5036649" y="3195483"/>
                    </a:lnTo>
                    <a:lnTo>
                      <a:pt x="4841763" y="3195483"/>
                    </a:lnTo>
                    <a:lnTo>
                      <a:pt x="4841763" y="3160862"/>
                    </a:lnTo>
                    <a:lnTo>
                      <a:pt x="4741750" y="3160862"/>
                    </a:lnTo>
                    <a:lnTo>
                      <a:pt x="4741750" y="3124967"/>
                    </a:lnTo>
                    <a:lnTo>
                      <a:pt x="4641744" y="3124967"/>
                    </a:lnTo>
                    <a:lnTo>
                      <a:pt x="4641744" y="3105735"/>
                    </a:lnTo>
                    <a:lnTo>
                      <a:pt x="4618668" y="3105735"/>
                    </a:lnTo>
                    <a:lnTo>
                      <a:pt x="4618668" y="3076245"/>
                    </a:lnTo>
                    <a:lnTo>
                      <a:pt x="4546863" y="3076245"/>
                    </a:lnTo>
                    <a:lnTo>
                      <a:pt x="4546863" y="3031367"/>
                    </a:lnTo>
                    <a:lnTo>
                      <a:pt x="4481479" y="3031367"/>
                    </a:lnTo>
                    <a:lnTo>
                      <a:pt x="4481479" y="2978802"/>
                    </a:lnTo>
                    <a:lnTo>
                      <a:pt x="4396855" y="2978802"/>
                    </a:lnTo>
                    <a:lnTo>
                      <a:pt x="4396855" y="2960851"/>
                    </a:lnTo>
                    <a:lnTo>
                      <a:pt x="4376341" y="2960851"/>
                    </a:lnTo>
                    <a:lnTo>
                      <a:pt x="4376341" y="2941619"/>
                    </a:lnTo>
                    <a:lnTo>
                      <a:pt x="4068622" y="2941619"/>
                    </a:lnTo>
                    <a:lnTo>
                      <a:pt x="4068622" y="2923667"/>
                    </a:lnTo>
                    <a:lnTo>
                      <a:pt x="3916051" y="2923667"/>
                    </a:lnTo>
                    <a:lnTo>
                      <a:pt x="3916051" y="2863408"/>
                    </a:lnTo>
                    <a:lnTo>
                      <a:pt x="3887844" y="2863408"/>
                    </a:lnTo>
                    <a:lnTo>
                      <a:pt x="3887844" y="2810842"/>
                    </a:lnTo>
                    <a:lnTo>
                      <a:pt x="3844247" y="2810842"/>
                    </a:lnTo>
                    <a:lnTo>
                      <a:pt x="3844247" y="2685191"/>
                    </a:lnTo>
                    <a:lnTo>
                      <a:pt x="3840403" y="2685191"/>
                    </a:lnTo>
                    <a:lnTo>
                      <a:pt x="3840403" y="2690316"/>
                    </a:lnTo>
                    <a:lnTo>
                      <a:pt x="3690394" y="2690316"/>
                    </a:lnTo>
                    <a:lnTo>
                      <a:pt x="3690394" y="2667240"/>
                    </a:lnTo>
                    <a:lnTo>
                      <a:pt x="3613465" y="2667240"/>
                    </a:lnTo>
                    <a:lnTo>
                      <a:pt x="3613465" y="2644157"/>
                    </a:lnTo>
                    <a:lnTo>
                      <a:pt x="3494227" y="2644157"/>
                    </a:lnTo>
                    <a:lnTo>
                      <a:pt x="3494227" y="2610824"/>
                    </a:lnTo>
                    <a:lnTo>
                      <a:pt x="3378832" y="2610824"/>
                    </a:lnTo>
                    <a:lnTo>
                      <a:pt x="3378832" y="2585178"/>
                    </a:lnTo>
                    <a:lnTo>
                      <a:pt x="3300621" y="2585178"/>
                    </a:lnTo>
                    <a:lnTo>
                      <a:pt x="3300621" y="2531332"/>
                    </a:lnTo>
                    <a:lnTo>
                      <a:pt x="3213435" y="2531332"/>
                    </a:lnTo>
                    <a:lnTo>
                      <a:pt x="3213435" y="2500561"/>
                    </a:lnTo>
                    <a:lnTo>
                      <a:pt x="3194202" y="2500561"/>
                    </a:lnTo>
                    <a:lnTo>
                      <a:pt x="3194202" y="2433889"/>
                    </a:lnTo>
                    <a:lnTo>
                      <a:pt x="3087784" y="2433889"/>
                    </a:lnTo>
                    <a:lnTo>
                      <a:pt x="3087784" y="2406962"/>
                    </a:lnTo>
                    <a:lnTo>
                      <a:pt x="3017267" y="2406962"/>
                    </a:lnTo>
                    <a:lnTo>
                      <a:pt x="3017267" y="2382604"/>
                    </a:lnTo>
                    <a:lnTo>
                      <a:pt x="2982646" y="2382604"/>
                    </a:lnTo>
                    <a:lnTo>
                      <a:pt x="2982646" y="2369778"/>
                    </a:lnTo>
                    <a:lnTo>
                      <a:pt x="2919824" y="2369778"/>
                    </a:lnTo>
                    <a:lnTo>
                      <a:pt x="2919824" y="2306956"/>
                    </a:lnTo>
                    <a:lnTo>
                      <a:pt x="2727500" y="2306956"/>
                    </a:lnTo>
                    <a:lnTo>
                      <a:pt x="2727500" y="2272335"/>
                    </a:lnTo>
                    <a:lnTo>
                      <a:pt x="2663389" y="2272335"/>
                    </a:lnTo>
                    <a:lnTo>
                      <a:pt x="2663389" y="2177461"/>
                    </a:lnTo>
                    <a:lnTo>
                      <a:pt x="2595435" y="2177461"/>
                    </a:lnTo>
                    <a:lnTo>
                      <a:pt x="2595435" y="2135146"/>
                    </a:lnTo>
                    <a:lnTo>
                      <a:pt x="2577491" y="2135146"/>
                    </a:lnTo>
                    <a:lnTo>
                      <a:pt x="2577491" y="2092837"/>
                    </a:lnTo>
                    <a:lnTo>
                      <a:pt x="2556978" y="2092837"/>
                    </a:lnTo>
                    <a:lnTo>
                      <a:pt x="2556978" y="1959491"/>
                    </a:lnTo>
                    <a:lnTo>
                      <a:pt x="2528770" y="1959491"/>
                    </a:lnTo>
                    <a:lnTo>
                      <a:pt x="2528770" y="1915902"/>
                    </a:lnTo>
                    <a:lnTo>
                      <a:pt x="2476197" y="1915902"/>
                    </a:lnTo>
                    <a:lnTo>
                      <a:pt x="2476197" y="1862048"/>
                    </a:lnTo>
                    <a:lnTo>
                      <a:pt x="2351827" y="1862048"/>
                    </a:lnTo>
                    <a:lnTo>
                      <a:pt x="2351827" y="1842816"/>
                    </a:lnTo>
                    <a:lnTo>
                      <a:pt x="2272335" y="1842816"/>
                    </a:lnTo>
                    <a:lnTo>
                      <a:pt x="2272335" y="1812045"/>
                    </a:lnTo>
                    <a:lnTo>
                      <a:pt x="2182586" y="1812045"/>
                    </a:lnTo>
                    <a:lnTo>
                      <a:pt x="2182586" y="1786407"/>
                    </a:lnTo>
                    <a:lnTo>
                      <a:pt x="2083862" y="1786407"/>
                    </a:lnTo>
                    <a:lnTo>
                      <a:pt x="2083862" y="1733834"/>
                    </a:lnTo>
                    <a:lnTo>
                      <a:pt x="2053091" y="1733834"/>
                    </a:lnTo>
                    <a:lnTo>
                      <a:pt x="2053091" y="1682550"/>
                    </a:lnTo>
                    <a:lnTo>
                      <a:pt x="1996675" y="1682550"/>
                    </a:lnTo>
                    <a:lnTo>
                      <a:pt x="1996675" y="1541510"/>
                    </a:lnTo>
                    <a:lnTo>
                      <a:pt x="1956929" y="1541510"/>
                    </a:lnTo>
                    <a:lnTo>
                      <a:pt x="1956929" y="1504334"/>
                    </a:lnTo>
                    <a:lnTo>
                      <a:pt x="1924878" y="1504334"/>
                    </a:lnTo>
                    <a:lnTo>
                      <a:pt x="1924878" y="1412016"/>
                    </a:lnTo>
                    <a:lnTo>
                      <a:pt x="1899232" y="1412016"/>
                    </a:lnTo>
                    <a:lnTo>
                      <a:pt x="1899232" y="1329961"/>
                    </a:lnTo>
                    <a:lnTo>
                      <a:pt x="1844097" y="1329961"/>
                    </a:lnTo>
                    <a:lnTo>
                      <a:pt x="1844097" y="1299191"/>
                    </a:lnTo>
                    <a:lnTo>
                      <a:pt x="1799226" y="1299191"/>
                    </a:lnTo>
                    <a:lnTo>
                      <a:pt x="1799226" y="1281239"/>
                    </a:lnTo>
                    <a:lnTo>
                      <a:pt x="1777432" y="1281239"/>
                    </a:lnTo>
                    <a:lnTo>
                      <a:pt x="1777432" y="1251750"/>
                    </a:lnTo>
                    <a:lnTo>
                      <a:pt x="1706908" y="1251750"/>
                    </a:lnTo>
                    <a:lnTo>
                      <a:pt x="1706908" y="1199178"/>
                    </a:lnTo>
                    <a:lnTo>
                      <a:pt x="1671013" y="1199178"/>
                    </a:lnTo>
                    <a:lnTo>
                      <a:pt x="1671013" y="1186359"/>
                    </a:lnTo>
                    <a:lnTo>
                      <a:pt x="1631267" y="1186359"/>
                    </a:lnTo>
                    <a:lnTo>
                      <a:pt x="1631267" y="1168407"/>
                    </a:lnTo>
                    <a:lnTo>
                      <a:pt x="1588951" y="1168407"/>
                    </a:lnTo>
                    <a:lnTo>
                      <a:pt x="1588951" y="1147894"/>
                    </a:lnTo>
                    <a:lnTo>
                      <a:pt x="1441505" y="1147894"/>
                    </a:lnTo>
                    <a:lnTo>
                      <a:pt x="1441505" y="1067121"/>
                    </a:lnTo>
                    <a:lnTo>
                      <a:pt x="1410735" y="1067121"/>
                    </a:lnTo>
                    <a:lnTo>
                      <a:pt x="1410735" y="1044045"/>
                    </a:lnTo>
                    <a:lnTo>
                      <a:pt x="1370988" y="1044045"/>
                    </a:lnTo>
                    <a:lnTo>
                      <a:pt x="1370988" y="1028656"/>
                    </a:lnTo>
                    <a:lnTo>
                      <a:pt x="1336367" y="1028656"/>
                    </a:lnTo>
                    <a:lnTo>
                      <a:pt x="1336367" y="1027375"/>
                    </a:lnTo>
                    <a:lnTo>
                      <a:pt x="1322267" y="1027375"/>
                    </a:lnTo>
                    <a:lnTo>
                      <a:pt x="1322267" y="911980"/>
                    </a:lnTo>
                    <a:lnTo>
                      <a:pt x="1300472" y="911980"/>
                    </a:lnTo>
                    <a:lnTo>
                      <a:pt x="1300472" y="867109"/>
                    </a:lnTo>
                    <a:lnTo>
                      <a:pt x="1279958" y="867109"/>
                    </a:lnTo>
                    <a:lnTo>
                      <a:pt x="1279958" y="840182"/>
                    </a:lnTo>
                    <a:lnTo>
                      <a:pt x="1255594" y="840182"/>
                    </a:lnTo>
                    <a:lnTo>
                      <a:pt x="1255594" y="763253"/>
                    </a:lnTo>
                    <a:lnTo>
                      <a:pt x="1200466" y="763253"/>
                    </a:lnTo>
                    <a:lnTo>
                      <a:pt x="1200466" y="731198"/>
                    </a:lnTo>
                    <a:lnTo>
                      <a:pt x="1186359" y="731198"/>
                    </a:lnTo>
                    <a:lnTo>
                      <a:pt x="1186359" y="702991"/>
                    </a:lnTo>
                    <a:lnTo>
                      <a:pt x="1146613" y="702991"/>
                    </a:lnTo>
                    <a:lnTo>
                      <a:pt x="1146613" y="682477"/>
                    </a:lnTo>
                    <a:lnTo>
                      <a:pt x="1051732" y="682477"/>
                    </a:lnTo>
                    <a:lnTo>
                      <a:pt x="1051732" y="646576"/>
                    </a:lnTo>
                    <a:lnTo>
                      <a:pt x="928650" y="646576"/>
                    </a:lnTo>
                    <a:lnTo>
                      <a:pt x="928650" y="631191"/>
                    </a:lnTo>
                    <a:lnTo>
                      <a:pt x="818380" y="631191"/>
                    </a:lnTo>
                    <a:lnTo>
                      <a:pt x="818380" y="608112"/>
                    </a:lnTo>
                    <a:lnTo>
                      <a:pt x="719658" y="608112"/>
                    </a:lnTo>
                    <a:lnTo>
                      <a:pt x="719658" y="559391"/>
                    </a:lnTo>
                    <a:lnTo>
                      <a:pt x="685040" y="559391"/>
                    </a:lnTo>
                    <a:lnTo>
                      <a:pt x="685040" y="494001"/>
                    </a:lnTo>
                    <a:lnTo>
                      <a:pt x="667090" y="494001"/>
                    </a:lnTo>
                    <a:lnTo>
                      <a:pt x="667090" y="443998"/>
                    </a:lnTo>
                    <a:lnTo>
                      <a:pt x="646576" y="443998"/>
                    </a:lnTo>
                    <a:lnTo>
                      <a:pt x="646576" y="397841"/>
                    </a:lnTo>
                    <a:lnTo>
                      <a:pt x="619650" y="397841"/>
                    </a:lnTo>
                    <a:lnTo>
                      <a:pt x="619650" y="259369"/>
                    </a:lnTo>
                    <a:lnTo>
                      <a:pt x="535029" y="259369"/>
                    </a:lnTo>
                    <a:lnTo>
                      <a:pt x="535029" y="168336"/>
                    </a:lnTo>
                    <a:lnTo>
                      <a:pt x="440150" y="168336"/>
                    </a:lnTo>
                    <a:lnTo>
                      <a:pt x="440150" y="136283"/>
                    </a:lnTo>
                    <a:lnTo>
                      <a:pt x="419636" y="136283"/>
                    </a:lnTo>
                    <a:lnTo>
                      <a:pt x="419636" y="109357"/>
                    </a:lnTo>
                    <a:lnTo>
                      <a:pt x="346554" y="109357"/>
                    </a:lnTo>
                    <a:lnTo>
                      <a:pt x="346554" y="49095"/>
                    </a:lnTo>
                    <a:lnTo>
                      <a:pt x="220903" y="49095"/>
                    </a:lnTo>
                    <a:lnTo>
                      <a:pt x="220903" y="32428"/>
                    </a:lnTo>
                    <a:lnTo>
                      <a:pt x="99099" y="32428"/>
                    </a:lnTo>
                    <a:lnTo>
                      <a:pt x="99099" y="4220"/>
                    </a:lnTo>
                    <a:lnTo>
                      <a:pt x="4220" y="4220"/>
                    </a:lnTo>
                  </a:path>
                </a:pathLst>
              </a:custGeom>
              <a:noFill/>
              <a:ln w="25400" cap="flat">
                <a:solidFill>
                  <a:srgbClr val="B2C0EC"/>
                </a:solidFill>
                <a:prstDash val="solid"/>
                <a:miter/>
              </a:ln>
            </p:spPr>
            <p:txBody>
              <a:bodyPr rtlCol="0" anchor="ctr"/>
              <a:lstStyle/>
              <a:p>
                <a:endParaRPr lang="en-GB"/>
              </a:p>
            </p:txBody>
          </p:sp>
          <p:cxnSp>
            <p:nvCxnSpPr>
              <p:cNvPr id="87" name="Straight Connector 86">
                <a:extLst>
                  <a:ext uri="{FF2B5EF4-FFF2-40B4-BE49-F238E27FC236}">
                    <a16:creationId xmlns:a16="http://schemas.microsoft.com/office/drawing/2014/main" id="{C781C9A0-2074-4470-B445-B3EC197B80DF}"/>
                  </a:ext>
                </a:extLst>
              </p:cNvPr>
              <p:cNvCxnSpPr/>
              <p:nvPr/>
            </p:nvCxnSpPr>
            <p:spPr>
              <a:xfrm flipH="1">
                <a:off x="8113156" y="4767926"/>
                <a:ext cx="0" cy="106247"/>
              </a:xfrm>
              <a:prstGeom prst="line">
                <a:avLst/>
              </a:prstGeom>
              <a:noFill/>
              <a:ln w="25400" cap="flat">
                <a:solidFill>
                  <a:srgbClr val="B2C0EC"/>
                </a:solidFill>
                <a:prstDash val="solid"/>
                <a:miter/>
              </a:ln>
            </p:spPr>
          </p:cxnSp>
          <p:cxnSp>
            <p:nvCxnSpPr>
              <p:cNvPr id="88" name="Straight Connector 87">
                <a:extLst>
                  <a:ext uri="{FF2B5EF4-FFF2-40B4-BE49-F238E27FC236}">
                    <a16:creationId xmlns:a16="http://schemas.microsoft.com/office/drawing/2014/main" id="{B9A8B0E8-DDBD-4024-A2BA-F2A3B1ABF5FB}"/>
                  </a:ext>
                </a:extLst>
              </p:cNvPr>
              <p:cNvCxnSpPr/>
              <p:nvPr/>
            </p:nvCxnSpPr>
            <p:spPr>
              <a:xfrm flipH="1">
                <a:off x="7609260" y="4767926"/>
                <a:ext cx="0" cy="106247"/>
              </a:xfrm>
              <a:prstGeom prst="line">
                <a:avLst/>
              </a:prstGeom>
              <a:noFill/>
              <a:ln w="25400" cap="flat">
                <a:solidFill>
                  <a:srgbClr val="B2C0EC"/>
                </a:solidFill>
                <a:prstDash val="solid"/>
                <a:miter/>
              </a:ln>
            </p:spPr>
          </p:cxnSp>
          <p:cxnSp>
            <p:nvCxnSpPr>
              <p:cNvPr id="89" name="Straight Connector 88">
                <a:extLst>
                  <a:ext uri="{FF2B5EF4-FFF2-40B4-BE49-F238E27FC236}">
                    <a16:creationId xmlns:a16="http://schemas.microsoft.com/office/drawing/2014/main" id="{2FE5DD5F-F81E-40AA-AB9D-B2CD80D4E981}"/>
                  </a:ext>
                </a:extLst>
              </p:cNvPr>
              <p:cNvCxnSpPr/>
              <p:nvPr/>
            </p:nvCxnSpPr>
            <p:spPr>
              <a:xfrm flipH="1">
                <a:off x="7061573" y="4702247"/>
                <a:ext cx="0" cy="106247"/>
              </a:xfrm>
              <a:prstGeom prst="line">
                <a:avLst/>
              </a:prstGeom>
              <a:noFill/>
              <a:ln w="25400" cap="flat">
                <a:solidFill>
                  <a:srgbClr val="B2C0EC"/>
                </a:solidFill>
                <a:prstDash val="solid"/>
                <a:miter/>
              </a:ln>
            </p:spPr>
          </p:cxnSp>
          <p:cxnSp>
            <p:nvCxnSpPr>
              <p:cNvPr id="90" name="Straight Connector 89">
                <a:extLst>
                  <a:ext uri="{FF2B5EF4-FFF2-40B4-BE49-F238E27FC236}">
                    <a16:creationId xmlns:a16="http://schemas.microsoft.com/office/drawing/2014/main" id="{9F9394D4-CAC2-410C-AF21-53101AE900DB}"/>
                  </a:ext>
                </a:extLst>
              </p:cNvPr>
              <p:cNvCxnSpPr/>
              <p:nvPr/>
            </p:nvCxnSpPr>
            <p:spPr>
              <a:xfrm rot="5400000" flipH="1">
                <a:off x="1698055" y="2131833"/>
                <a:ext cx="0" cy="106247"/>
              </a:xfrm>
              <a:prstGeom prst="line">
                <a:avLst/>
              </a:prstGeom>
              <a:noFill/>
              <a:ln w="25400" cap="flat">
                <a:solidFill>
                  <a:srgbClr val="B2C0EC"/>
                </a:solidFill>
                <a:prstDash val="solid"/>
                <a:miter/>
              </a:ln>
            </p:spPr>
          </p:cxnSp>
        </p:grpSp>
      </p:grpSp>
      <p:grpSp>
        <p:nvGrpSpPr>
          <p:cNvPr id="101" name="Group 100"/>
          <p:cNvGrpSpPr/>
          <p:nvPr/>
        </p:nvGrpSpPr>
        <p:grpSpPr>
          <a:xfrm>
            <a:off x="5018847" y="3364245"/>
            <a:ext cx="314924" cy="136160"/>
            <a:chOff x="1340995" y="6370195"/>
            <a:chExt cx="314924" cy="136160"/>
          </a:xfrm>
        </p:grpSpPr>
        <p:cxnSp>
          <p:nvCxnSpPr>
            <p:cNvPr id="102" name="Straight Connector 101"/>
            <p:cNvCxnSpPr/>
            <p:nvPr/>
          </p:nvCxnSpPr>
          <p:spPr>
            <a:xfrm>
              <a:off x="1340995" y="6438275"/>
              <a:ext cx="314924" cy="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p:cNvCxnSpPr/>
            <p:nvPr/>
          </p:nvCxnSpPr>
          <p:spPr>
            <a:xfrm flipH="1">
              <a:off x="1498457" y="6370195"/>
              <a:ext cx="0" cy="13616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grpSp>
      <p:grpSp>
        <p:nvGrpSpPr>
          <p:cNvPr id="104" name="Group 103"/>
          <p:cNvGrpSpPr/>
          <p:nvPr/>
        </p:nvGrpSpPr>
        <p:grpSpPr>
          <a:xfrm>
            <a:off x="5018847" y="3553840"/>
            <a:ext cx="314924" cy="136160"/>
            <a:chOff x="1340995" y="6370195"/>
            <a:chExt cx="314924" cy="136160"/>
          </a:xfrm>
        </p:grpSpPr>
        <p:cxnSp>
          <p:nvCxnSpPr>
            <p:cNvPr id="105" name="Straight Connector 104"/>
            <p:cNvCxnSpPr/>
            <p:nvPr/>
          </p:nvCxnSpPr>
          <p:spPr>
            <a:xfrm>
              <a:off x="1340995" y="6438275"/>
              <a:ext cx="314924"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p:cNvCxnSpPr/>
            <p:nvPr/>
          </p:nvCxnSpPr>
          <p:spPr>
            <a:xfrm flipH="1">
              <a:off x="1498457" y="6370195"/>
              <a:ext cx="0" cy="13616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grpSp>
    </p:spTree>
    <p:custDataLst>
      <p:tags r:id="rId1"/>
    </p:custDataLst>
    <p:extLst>
      <p:ext uri="{BB962C8B-B14F-4D97-AF65-F5344CB8AC3E}">
        <p14:creationId xmlns:p14="http://schemas.microsoft.com/office/powerpoint/2010/main" val="1430477331"/>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zh-CN" sz="1800" b="1" i="0" u="none" strike="noStrike" cap="none" baseline="0">
                <a:solidFill>
                  <a:srgbClr val="043882"/>
                </a:solidFill>
                <a:effectLst/>
                <a:uFillTx/>
                <a:ea typeface="SimSun"/>
              </a:rPr>
              <a:t>O-002：依布鲁替尼与纳米白蛋白结合型紫杉醇和吉西他滨联用作为一线疗法用于转移性胰腺腺癌患者：3 期 RESOLVE 研究结果 – Tempero M 等人</a:t>
            </a:r>
          </a:p>
        </p:txBody>
      </p:sp>
      <p:sp>
        <p:nvSpPr>
          <p:cNvPr id="5123" name="Rectangle 3"/>
          <p:cNvSpPr>
            <a:spLocks noGrp="1" noChangeArrowheads="1"/>
          </p:cNvSpPr>
          <p:nvPr>
            <p:ph idx="1"/>
          </p:nvPr>
        </p:nvSpPr>
        <p:spPr/>
        <p:txBody>
          <a:bodyPr/>
          <a:lstStyle/>
          <a:p>
            <a:pPr marL="0" indent="0">
              <a:buNone/>
            </a:pPr>
            <a:r>
              <a:rPr lang="zh-CN" sz="1600" b="1" i="0" u="none" strike="noStrike" cap="none" baseline="0" dirty="0">
                <a:solidFill>
                  <a:srgbClr val="4D4D4D"/>
                </a:solidFill>
                <a:effectLst/>
                <a:uFillTx/>
                <a:ea typeface="SimSun"/>
              </a:rPr>
              <a:t>关键结果（续）</a:t>
            </a:r>
          </a:p>
          <a:p>
            <a:pPr marL="0" indent="0">
              <a:spcBef>
                <a:spcPts val="21600"/>
              </a:spcBef>
              <a:buNone/>
            </a:pPr>
            <a:r>
              <a:rPr lang="zh-CN" sz="1600" b="1" i="0" u="none" strike="noStrike" cap="none" baseline="0" dirty="0">
                <a:solidFill>
                  <a:srgbClr val="4D4D4D"/>
                </a:solidFill>
                <a:effectLst/>
                <a:uFillTx/>
                <a:ea typeface="SimSun"/>
              </a:rPr>
              <a:t>结论</a:t>
            </a:r>
          </a:p>
          <a:p>
            <a:r>
              <a:rPr lang="zh-CN" sz="1600" b="1" i="0" u="none" strike="noStrike" cap="none" baseline="0" dirty="0">
                <a:solidFill>
                  <a:srgbClr val="4D4D4D"/>
                </a:solidFill>
                <a:effectLst/>
                <a:uFillTx/>
                <a:ea typeface="SimSun"/>
              </a:rPr>
              <a:t>在转移性 PDAC 患者中，依布鲁替尼与纳米白蛋白结合型紫杉醇 + 吉西他滨联用疗法未提供任何额外的生存获益</a:t>
            </a:r>
          </a:p>
          <a:p>
            <a:r>
              <a:rPr lang="zh-CN" sz="1600" b="1" i="0" u="none" strike="noStrike" cap="none" baseline="0" dirty="0">
                <a:solidFill>
                  <a:srgbClr val="4D4D4D"/>
                </a:solidFill>
                <a:effectLst/>
                <a:uFillTx/>
                <a:ea typeface="SimSun"/>
              </a:rPr>
              <a:t>安全性与各制剂已知的安全性相当</a:t>
            </a:r>
          </a:p>
        </p:txBody>
      </p:sp>
      <p:sp>
        <p:nvSpPr>
          <p:cNvPr id="15" name="Text Placeholder 14"/>
          <p:cNvSpPr>
            <a:spLocks noGrp="1"/>
          </p:cNvSpPr>
          <p:nvPr>
            <p:ph type="body" sz="quarter" idx="11"/>
          </p:nvPr>
        </p:nvSpPr>
        <p:spPr>
          <a:xfrm>
            <a:off x="4495800" y="6096000"/>
            <a:ext cx="4283075" cy="487363"/>
          </a:xfrm>
        </p:spPr>
        <p:txBody>
          <a:bodyPr/>
          <a:lstStyle/>
          <a:p>
            <a:r>
              <a:rPr lang="zh-CN" sz="1200" b="0" i="0" u="none" strike="noStrike" cap="none" baseline="0">
                <a:solidFill>
                  <a:srgbClr val="4D4D4D"/>
                </a:solidFill>
                <a:effectLst/>
                <a:uFillTx/>
                <a:ea typeface="SimSun"/>
              </a:rPr>
              <a:t>Tempero M, et al. Ann Oncol 2019;30(suppl):abstr O-002</a:t>
            </a:r>
          </a:p>
        </p:txBody>
      </p:sp>
      <p:graphicFrame>
        <p:nvGraphicFramePr>
          <p:cNvPr id="6" name="Group 88"/>
          <p:cNvGraphicFramePr>
            <a:graphicFrameLocks noGrp="1"/>
          </p:cNvGraphicFramePr>
          <p:nvPr>
            <p:extLst>
              <p:ext uri="{D42A27DB-BD31-4B8C-83A1-F6EECF244321}">
                <p14:modId xmlns:p14="http://schemas.microsoft.com/office/powerpoint/2010/main" val="1634908992"/>
              </p:ext>
            </p:extLst>
          </p:nvPr>
        </p:nvGraphicFramePr>
        <p:xfrm>
          <a:off x="397184" y="1542198"/>
          <a:ext cx="8408988" cy="2621006"/>
        </p:xfrm>
        <a:graphic>
          <a:graphicData uri="http://schemas.openxmlformats.org/drawingml/2006/table">
            <a:tbl>
              <a:tblPr firstRow="1" bandRow="1">
                <a:tableStyleId>{69012ECD-51FC-41F1-AA8D-1B2483CD663E}</a:tableStyleId>
              </a:tblPr>
              <a:tblGrid>
                <a:gridCol w="3517090">
                  <a:extLst>
                    <a:ext uri="{9D8B030D-6E8A-4147-A177-3AD203B41FA5}">
                      <a16:colId xmlns:a16="http://schemas.microsoft.com/office/drawing/2014/main" val="20000"/>
                    </a:ext>
                  </a:extLst>
                </a:gridCol>
                <a:gridCol w="2566737">
                  <a:extLst>
                    <a:ext uri="{9D8B030D-6E8A-4147-A177-3AD203B41FA5}">
                      <a16:colId xmlns:a16="http://schemas.microsoft.com/office/drawing/2014/main" val="20001"/>
                    </a:ext>
                  </a:extLst>
                </a:gridCol>
                <a:gridCol w="2325161">
                  <a:extLst>
                    <a:ext uri="{9D8B030D-6E8A-4147-A177-3AD203B41FA5}">
                      <a16:colId xmlns:a16="http://schemas.microsoft.com/office/drawing/2014/main" val="20002"/>
                    </a:ext>
                  </a:extLst>
                </a:gridCol>
              </a:tblGrid>
              <a:tr h="623486">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zh-CN" sz="1400" b="1" i="0" u="none" strike="noStrike" cap="none" baseline="0" dirty="0" smtClean="0">
                          <a:solidFill>
                            <a:srgbClr val="FFFFFF"/>
                          </a:solidFill>
                          <a:effectLst/>
                          <a:uFillTx/>
                          <a:ea typeface="SimSun"/>
                        </a:rPr>
                        <a:t>在 </a:t>
                      </a:r>
                      <a:r>
                        <a:rPr lang="zh-CN" sz="1400" b="1" i="0" u="none" strike="noStrike" cap="none" baseline="0" dirty="0">
                          <a:solidFill>
                            <a:srgbClr val="FFFFFF"/>
                          </a:solidFill>
                          <a:effectLst/>
                          <a:uFillTx/>
                          <a:ea typeface="SimSun"/>
                        </a:rPr>
                        <a:t>≥10% 患者中发生的 ≥3 级 AE，n (%)</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400" b="1" i="0" u="none" strike="noStrike" cap="none" baseline="0">
                          <a:solidFill>
                            <a:srgbClr val="FFFFFF"/>
                          </a:solidFill>
                          <a:effectLst/>
                          <a:uFillTx/>
                          <a:ea typeface="SimSun"/>
                        </a:rPr>
                        <a:t>依布鲁替尼 + 纳米白蛋白结合型紫杉醇 + 吉西他滨 (n=208)</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400" b="1" i="0" u="none" strike="noStrike" cap="none" baseline="0">
                          <a:solidFill>
                            <a:srgbClr val="FFFFFF"/>
                          </a:solidFill>
                          <a:effectLst/>
                          <a:uFillTx/>
                          <a:ea typeface="SimSun"/>
                        </a:rPr>
                        <a:t>安慰剂 +纳米白蛋白结合型紫杉醇 + 吉西他滨 (n=212)</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0"/>
                  </a:ext>
                </a:extLst>
              </a:tr>
              <a:tr h="275845">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zh-CN" sz="1400" b="0" i="0" u="none" strike="noStrike" cap="none" baseline="0" dirty="0">
                          <a:solidFill>
                            <a:srgbClr val="4D4D4D"/>
                          </a:solidFill>
                          <a:effectLst/>
                          <a:uFillTx/>
                          <a:ea typeface="SimSun"/>
                        </a:rPr>
                        <a:t>任何</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en-US" altLang="zh-CN" sz="1400" b="0" i="0" u="none" strike="noStrike" kern="1200" cap="none" baseline="0" dirty="0" smtClean="0">
                          <a:solidFill>
                            <a:srgbClr val="4D4D4D"/>
                          </a:solidFill>
                          <a:effectLst/>
                          <a:uFillTx/>
                          <a:latin typeface="+mn-lt"/>
                          <a:ea typeface="SimSun"/>
                          <a:cs typeface="+mn-cs"/>
                        </a:rPr>
                        <a:t>178 (86)</a:t>
                      </a:r>
                      <a:endParaRPr lang="en-US" sz="1400" b="0" i="0" u="none" strike="noStrike" kern="1200" cap="none" baseline="0" dirty="0">
                        <a:solidFill>
                          <a:srgbClr val="4D4D4D"/>
                        </a:solidFill>
                        <a:effectLst/>
                        <a:uFillTx/>
                        <a:latin typeface="+mn-lt"/>
                        <a:ea typeface="SimSun"/>
                        <a:cs typeface="+mn-cs"/>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tabLst/>
                        <a:defRPr/>
                      </a:pPr>
                      <a:r>
                        <a:rPr lang="en-US" altLang="zh-CN" sz="1400" b="0" i="0" u="none" strike="noStrike" kern="1200" cap="none" baseline="0" dirty="0" smtClean="0">
                          <a:solidFill>
                            <a:srgbClr val="4D4D4D"/>
                          </a:solidFill>
                          <a:effectLst/>
                          <a:uFillTx/>
                          <a:latin typeface="+mn-lt"/>
                          <a:ea typeface="SimSun"/>
                          <a:cs typeface="+mn-cs"/>
                        </a:rPr>
                        <a:t>184 (87)</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10001"/>
                  </a:ext>
                </a:extLst>
              </a:tr>
              <a:tr h="275845">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zh-CN" sz="1400" b="0" i="0" u="none" strike="noStrike" cap="none" baseline="0">
                          <a:solidFill>
                            <a:srgbClr val="4D4D4D"/>
                          </a:solidFill>
                          <a:effectLst/>
                          <a:uFillTx/>
                          <a:ea typeface="SimSun"/>
                        </a:rPr>
                        <a:t>中性粒细胞减少症</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en-US" altLang="zh-CN" sz="1400" b="0" i="0" u="none" strike="noStrike" kern="1200" cap="none" baseline="0" dirty="0" smtClean="0">
                          <a:solidFill>
                            <a:srgbClr val="4D4D4D"/>
                          </a:solidFill>
                          <a:effectLst/>
                          <a:uFillTx/>
                          <a:latin typeface="+mn-lt"/>
                          <a:ea typeface="SimSun"/>
                          <a:cs typeface="+mn-cs"/>
                        </a:rPr>
                        <a:t>50 (24)</a:t>
                      </a:r>
                      <a:endParaRPr lang="en-US" sz="1400" b="0" i="0" u="none" strike="noStrike" kern="1200" cap="none" baseline="0" dirty="0">
                        <a:solidFill>
                          <a:srgbClr val="4D4D4D"/>
                        </a:solidFill>
                        <a:effectLst/>
                        <a:uFillTx/>
                        <a:latin typeface="+mn-lt"/>
                        <a:ea typeface="SimSun"/>
                        <a:cs typeface="+mn-cs"/>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tabLst/>
                        <a:defRPr/>
                      </a:pPr>
                      <a:r>
                        <a:rPr lang="en-US" altLang="zh-CN" sz="1400" b="0" i="0" u="none" strike="noStrike" kern="1200" cap="none" baseline="0" dirty="0" smtClean="0">
                          <a:solidFill>
                            <a:srgbClr val="4D4D4D"/>
                          </a:solidFill>
                          <a:effectLst/>
                          <a:uFillTx/>
                          <a:latin typeface="+mn-lt"/>
                          <a:ea typeface="SimSun"/>
                          <a:cs typeface="+mn-cs"/>
                        </a:rPr>
                        <a:t>74 (35)</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10002"/>
                  </a:ext>
                </a:extLst>
              </a:tr>
              <a:tr h="275845">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zh-CN" sz="1400" b="0" i="0" u="none" strike="noStrike" cap="none" baseline="0">
                          <a:solidFill>
                            <a:srgbClr val="4D4D4D"/>
                          </a:solidFill>
                          <a:effectLst/>
                          <a:uFillTx/>
                          <a:ea typeface="SimSun"/>
                        </a:rPr>
                        <a:t>周围感觉神经病变</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en-US" altLang="zh-CN" sz="1400" b="0" i="0" u="none" strike="noStrike" kern="1200" cap="none" baseline="0" dirty="0" smtClean="0">
                          <a:solidFill>
                            <a:srgbClr val="4D4D4D"/>
                          </a:solidFill>
                          <a:effectLst/>
                          <a:uFillTx/>
                          <a:latin typeface="+mn-lt"/>
                          <a:ea typeface="SimSun"/>
                          <a:cs typeface="+mn-cs"/>
                        </a:rPr>
                        <a:t>35 (17)</a:t>
                      </a:r>
                      <a:endParaRPr lang="en-US" sz="1400" b="0" i="0" u="none" strike="noStrike" kern="1200" cap="none" baseline="0" dirty="0">
                        <a:solidFill>
                          <a:srgbClr val="4D4D4D"/>
                        </a:solidFill>
                        <a:effectLst/>
                        <a:uFillTx/>
                        <a:latin typeface="+mn-lt"/>
                        <a:ea typeface="SimSun"/>
                        <a:cs typeface="+mn-cs"/>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tabLst/>
                        <a:defRPr/>
                      </a:pPr>
                      <a:r>
                        <a:rPr lang="en-US" altLang="zh-CN" sz="1400" b="0" i="0" u="none" strike="noStrike" kern="1200" cap="none" baseline="0" dirty="0" smtClean="0">
                          <a:solidFill>
                            <a:srgbClr val="4D4D4D"/>
                          </a:solidFill>
                          <a:effectLst/>
                          <a:uFillTx/>
                          <a:latin typeface="+mn-lt"/>
                          <a:ea typeface="SimSun"/>
                          <a:cs typeface="+mn-cs"/>
                        </a:rPr>
                        <a:t>16 (8)</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10003"/>
                  </a:ext>
                </a:extLst>
              </a:tr>
              <a:tr h="275845">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zh-CN" sz="1400" b="0" i="0" u="none" strike="noStrike" cap="none" baseline="0">
                          <a:solidFill>
                            <a:srgbClr val="4D4D4D"/>
                          </a:solidFill>
                          <a:effectLst/>
                          <a:uFillTx/>
                          <a:ea typeface="SimSun"/>
                        </a:rPr>
                        <a:t>贫血</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en-US" altLang="zh-CN" sz="1400" b="0" i="0" u="none" strike="noStrike" kern="1200" cap="none" baseline="0" dirty="0" smtClean="0">
                          <a:solidFill>
                            <a:srgbClr val="4D4D4D"/>
                          </a:solidFill>
                          <a:effectLst/>
                          <a:uFillTx/>
                          <a:latin typeface="+mn-lt"/>
                          <a:ea typeface="SimSun"/>
                          <a:cs typeface="+mn-cs"/>
                        </a:rPr>
                        <a:t>34 (16)</a:t>
                      </a:r>
                      <a:endParaRPr lang="en-US" sz="1400" b="0" i="0" u="none" strike="noStrike" kern="1200" cap="none" baseline="0" dirty="0">
                        <a:solidFill>
                          <a:srgbClr val="4D4D4D"/>
                        </a:solidFill>
                        <a:effectLst/>
                        <a:uFillTx/>
                        <a:latin typeface="+mn-lt"/>
                        <a:ea typeface="SimSun"/>
                        <a:cs typeface="+mn-cs"/>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tabLst/>
                        <a:defRPr/>
                      </a:pPr>
                      <a:r>
                        <a:rPr lang="en-US" altLang="zh-CN" sz="1400" b="0" i="0" u="none" strike="noStrike" kern="1200" cap="none" baseline="0" dirty="0" smtClean="0">
                          <a:solidFill>
                            <a:srgbClr val="4D4D4D"/>
                          </a:solidFill>
                          <a:effectLst/>
                          <a:uFillTx/>
                          <a:latin typeface="+mn-lt"/>
                          <a:ea typeface="SimSun"/>
                          <a:cs typeface="+mn-cs"/>
                        </a:rPr>
                        <a:t>36 (17)</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10004"/>
                  </a:ext>
                </a:extLst>
              </a:tr>
              <a:tr h="275845">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zh-CN" sz="1400" b="0" i="0" u="none" strike="noStrike" cap="none" baseline="0">
                          <a:solidFill>
                            <a:srgbClr val="4D4D4D"/>
                          </a:solidFill>
                          <a:effectLst/>
                          <a:uFillTx/>
                          <a:ea typeface="SimSun"/>
                        </a:rPr>
                        <a:t>虚弱</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en-US" altLang="zh-CN" sz="1400" b="0" i="0" u="none" strike="noStrike" kern="1200" cap="none" baseline="0" dirty="0" smtClean="0">
                          <a:solidFill>
                            <a:srgbClr val="4D4D4D"/>
                          </a:solidFill>
                          <a:effectLst/>
                          <a:uFillTx/>
                          <a:latin typeface="+mn-lt"/>
                          <a:ea typeface="SimSun"/>
                          <a:cs typeface="+mn-cs"/>
                        </a:rPr>
                        <a:t>33 (16)</a:t>
                      </a:r>
                      <a:endParaRPr lang="en-US" sz="1400" b="0" i="0" u="none" strike="noStrike" kern="1200" cap="none" baseline="0" dirty="0">
                        <a:solidFill>
                          <a:srgbClr val="4D4D4D"/>
                        </a:solidFill>
                        <a:effectLst/>
                        <a:uFillTx/>
                        <a:latin typeface="+mn-lt"/>
                        <a:ea typeface="SimSun"/>
                        <a:cs typeface="+mn-cs"/>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tabLst/>
                        <a:defRPr/>
                      </a:pPr>
                      <a:r>
                        <a:rPr lang="en-US" altLang="zh-CN" sz="1400" b="0" i="0" u="none" strike="noStrike" kern="1200" cap="none" baseline="0" dirty="0" smtClean="0">
                          <a:solidFill>
                            <a:srgbClr val="4D4D4D"/>
                          </a:solidFill>
                          <a:effectLst/>
                          <a:uFillTx/>
                          <a:latin typeface="+mn-lt"/>
                          <a:ea typeface="SimSun"/>
                          <a:cs typeface="+mn-cs"/>
                        </a:rPr>
                        <a:t>25 (12)</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extLst>
                  <a:ext uri="{0D108BD9-81ED-4DB2-BD59-A6C34878D82A}">
                    <a16:rowId xmlns:a16="http://schemas.microsoft.com/office/drawing/2014/main" val="10005"/>
                  </a:ext>
                </a:extLst>
              </a:tr>
              <a:tr h="275845">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zh-CN" sz="1400" b="0" i="0" u="none" strike="noStrike" cap="none" baseline="0">
                          <a:solidFill>
                            <a:srgbClr val="4D4D4D"/>
                          </a:solidFill>
                          <a:effectLst/>
                          <a:uFillTx/>
                          <a:ea typeface="SimSun"/>
                        </a:rPr>
                        <a:t>腹泻</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en-US" altLang="zh-CN" sz="1400" b="0" i="0" u="none" strike="noStrike" kern="1200" cap="none" baseline="0" dirty="0" smtClean="0">
                          <a:solidFill>
                            <a:srgbClr val="4D4D4D"/>
                          </a:solidFill>
                          <a:effectLst/>
                          <a:uFillTx/>
                          <a:latin typeface="+mn-lt"/>
                          <a:ea typeface="SimSun"/>
                          <a:cs typeface="+mn-cs"/>
                        </a:rPr>
                        <a:t>30 (14)</a:t>
                      </a:r>
                      <a:endParaRPr lang="en-US" sz="1400" b="0" i="0" u="none" strike="noStrike" kern="1200" cap="none" baseline="0" dirty="0">
                        <a:solidFill>
                          <a:srgbClr val="4D4D4D"/>
                        </a:solidFill>
                        <a:effectLst/>
                        <a:uFillTx/>
                        <a:latin typeface="+mn-lt"/>
                        <a:ea typeface="SimSun"/>
                        <a:cs typeface="+mn-cs"/>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tabLst/>
                        <a:defRPr/>
                      </a:pPr>
                      <a:r>
                        <a:rPr lang="en-US" altLang="zh-CN" sz="1400" b="0" i="0" u="none" strike="noStrike" kern="1200" cap="none" baseline="0" dirty="0" smtClean="0">
                          <a:solidFill>
                            <a:srgbClr val="4D4D4D"/>
                          </a:solidFill>
                          <a:effectLst/>
                          <a:uFillTx/>
                          <a:latin typeface="+mn-lt"/>
                          <a:ea typeface="SimSun"/>
                          <a:cs typeface="+mn-cs"/>
                        </a:rPr>
                        <a:t>19 (9)</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1511890450"/>
                  </a:ext>
                </a:extLst>
              </a:tr>
              <a:tr h="275845">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zh-CN" sz="1400" b="0" i="0" u="none" strike="noStrike" cap="none" baseline="0">
                          <a:solidFill>
                            <a:srgbClr val="4D4D4D"/>
                          </a:solidFill>
                          <a:effectLst/>
                          <a:uFillTx/>
                          <a:ea typeface="SimSun"/>
                        </a:rPr>
                        <a:t>血小板减少症</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tabLst/>
                        <a:defRPr/>
                      </a:pPr>
                      <a:r>
                        <a:rPr lang="en-US" altLang="zh-CN" sz="1400" b="0" i="0" u="none" strike="noStrike" kern="1200" cap="none" baseline="0" dirty="0" smtClean="0">
                          <a:solidFill>
                            <a:srgbClr val="4D4D4D"/>
                          </a:solidFill>
                          <a:effectLst/>
                          <a:uFillTx/>
                          <a:latin typeface="+mn-lt"/>
                          <a:ea typeface="SimSun"/>
                          <a:cs typeface="+mn-cs"/>
                        </a:rPr>
                        <a:t>20 (10)</a:t>
                      </a:r>
                      <a:endParaRPr lang="en-US" sz="1400" b="0" i="0" u="none" strike="noStrike" kern="1200" cap="none" baseline="0" dirty="0">
                        <a:solidFill>
                          <a:srgbClr val="4D4D4D"/>
                        </a:solidFill>
                        <a:effectLst/>
                        <a:uFillTx/>
                        <a:latin typeface="+mn-lt"/>
                        <a:ea typeface="SimSun"/>
                        <a:cs typeface="+mn-cs"/>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tabLst/>
                        <a:defRPr/>
                      </a:pPr>
                      <a:r>
                        <a:rPr lang="en-US" altLang="zh-CN" sz="1400" b="0" i="0" u="none" strike="noStrike" kern="1200" cap="none" baseline="0" dirty="0" smtClean="0">
                          <a:solidFill>
                            <a:srgbClr val="4D4D4D"/>
                          </a:solidFill>
                          <a:effectLst/>
                          <a:uFillTx/>
                          <a:latin typeface="+mn-lt"/>
                          <a:ea typeface="SimSun"/>
                          <a:cs typeface="+mn-cs"/>
                        </a:rPr>
                        <a:t>21 (10)</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extLst>
                  <a:ext uri="{0D108BD9-81ED-4DB2-BD59-A6C34878D82A}">
                    <a16:rowId xmlns:a16="http://schemas.microsoft.com/office/drawing/2014/main" val="2082123978"/>
                  </a:ext>
                </a:extLst>
              </a:tr>
            </a:tbl>
          </a:graphicData>
        </a:graphic>
      </p:graphicFrame>
    </p:spTree>
    <p:custDataLst>
      <p:tags r:id="rId1"/>
    </p:custDataLst>
    <p:extLst>
      <p:ext uri="{BB962C8B-B14F-4D97-AF65-F5344CB8AC3E}">
        <p14:creationId xmlns:p14="http://schemas.microsoft.com/office/powerpoint/2010/main" val="711897794"/>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zh-CN" sz="1800" b="1" i="0" u="none" strike="noStrike" cap="none" baseline="0">
                <a:solidFill>
                  <a:srgbClr val="043882"/>
                </a:solidFill>
                <a:effectLst/>
                <a:uFillTx/>
                <a:ea typeface="SimSun"/>
              </a:rPr>
              <a:t>O-008：MSS GI 癌的远位效应概念验证：一项评估伊匹木单抗和纳武单抗联合放疗用于转移性胰腺和结直肠腺癌的 2 期研究 – Parikh A 等人</a:t>
            </a:r>
          </a:p>
        </p:txBody>
      </p:sp>
      <p:sp>
        <p:nvSpPr>
          <p:cNvPr id="5123" name="Rectangle 3"/>
          <p:cNvSpPr>
            <a:spLocks noGrp="1" noChangeArrowheads="1"/>
          </p:cNvSpPr>
          <p:nvPr>
            <p:ph idx="1"/>
          </p:nvPr>
        </p:nvSpPr>
        <p:spPr/>
        <p:txBody>
          <a:bodyPr/>
          <a:lstStyle/>
          <a:p>
            <a:pPr marL="0" indent="0">
              <a:buNone/>
            </a:pPr>
            <a:r>
              <a:rPr lang="zh-CN" sz="1600" b="1" i="0" u="none" strike="noStrike" cap="none" baseline="0">
                <a:solidFill>
                  <a:srgbClr val="4D4D4D"/>
                </a:solidFill>
                <a:effectLst/>
                <a:uFillTx/>
                <a:ea typeface="SimSun"/>
              </a:rPr>
              <a:t>研究目的</a:t>
            </a:r>
          </a:p>
          <a:p>
            <a:r>
              <a:rPr lang="zh-CN" sz="1600" b="0" i="0" u="none" strike="noStrike" cap="none" baseline="0">
                <a:solidFill>
                  <a:srgbClr val="4D4D4D"/>
                </a:solidFill>
                <a:effectLst/>
                <a:uFillTx/>
                <a:ea typeface="SimSun"/>
              </a:rPr>
              <a:t>研究伊匹木单抗 + 纳武单抗联合放疗用于转移性胰腺和结直肠腺癌患者的疗效和安全性</a:t>
            </a:r>
          </a:p>
        </p:txBody>
      </p:sp>
      <p:sp>
        <p:nvSpPr>
          <p:cNvPr id="14" name="Text Placeholder 13"/>
          <p:cNvSpPr>
            <a:spLocks noGrp="1"/>
          </p:cNvSpPr>
          <p:nvPr>
            <p:ph type="body" sz="quarter" idx="10"/>
          </p:nvPr>
        </p:nvSpPr>
        <p:spPr>
          <a:xfrm>
            <a:off x="365125" y="6096000"/>
            <a:ext cx="4470075" cy="487363"/>
          </a:xfrm>
        </p:spPr>
        <p:txBody>
          <a:bodyPr/>
          <a:lstStyle/>
          <a:p>
            <a:r>
              <a:rPr lang="zh-CN" sz="1200" b="0" i="0" u="none" strike="noStrike" cap="none" baseline="0">
                <a:solidFill>
                  <a:srgbClr val="4D4D4D"/>
                </a:solidFill>
                <a:effectLst/>
                <a:uFillTx/>
                <a:ea typeface="SimSun"/>
              </a:rPr>
              <a:t>*纳武单抗 240 mg q2w x3，伊匹木单抗 1 mg/kg q6w x1；</a:t>
            </a:r>
            <a:r>
              <a:rPr lang="zh-CN" sz="1200" b="0" i="0" u="none" strike="noStrike" cap="none" baseline="30000">
                <a:solidFill>
                  <a:srgbClr val="4D4D4D"/>
                </a:solidFill>
                <a:effectLst/>
                <a:uFillTx/>
                <a:ea typeface="SimSun"/>
              </a:rPr>
              <a:t>†</a:t>
            </a:r>
            <a:r>
              <a:rPr lang="zh-CN" sz="1200" b="0" i="0" u="none" strike="noStrike" cap="none" baseline="0">
                <a:solidFill>
                  <a:srgbClr val="4D4D4D"/>
                </a:solidFill>
                <a:effectLst/>
                <a:uFillTx/>
                <a:ea typeface="SimSun"/>
              </a:rPr>
              <a:t>8 Gy 至单个病灶（肝、结节、肺、软组织），从 D1 开始</a:t>
            </a:r>
          </a:p>
        </p:txBody>
      </p:sp>
      <p:sp>
        <p:nvSpPr>
          <p:cNvPr id="15" name="Text Placeholder 14"/>
          <p:cNvSpPr>
            <a:spLocks noGrp="1"/>
          </p:cNvSpPr>
          <p:nvPr>
            <p:ph type="body" sz="quarter" idx="11"/>
          </p:nvPr>
        </p:nvSpPr>
        <p:spPr>
          <a:xfrm>
            <a:off x="4495800" y="6096000"/>
            <a:ext cx="4283075" cy="487363"/>
          </a:xfrm>
        </p:spPr>
        <p:txBody>
          <a:bodyPr/>
          <a:lstStyle/>
          <a:p>
            <a:r>
              <a:rPr lang="zh-CN" sz="1200" b="0" i="0" u="none" strike="noStrike" cap="none" baseline="0">
                <a:solidFill>
                  <a:srgbClr val="4D4D4D"/>
                </a:solidFill>
                <a:effectLst/>
                <a:uFillTx/>
                <a:ea typeface="SimSun"/>
              </a:rPr>
              <a:t>Parikh A, et al. Ann Oncol 2019;30(suppl):abstr O-008</a:t>
            </a:r>
          </a:p>
        </p:txBody>
      </p:sp>
      <p:sp>
        <p:nvSpPr>
          <p:cNvPr id="7" name="Rectangle 9"/>
          <p:cNvSpPr txBox="1">
            <a:spLocks noChangeArrowheads="1"/>
          </p:cNvSpPr>
          <p:nvPr/>
        </p:nvSpPr>
        <p:spPr bwMode="auto">
          <a:xfrm>
            <a:off x="365124" y="5024258"/>
            <a:ext cx="4130676" cy="9146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ct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ct val="0"/>
              </a:spcBef>
              <a:spcAft>
                <a:spcPts val="400"/>
              </a:spcAft>
              <a:buClr>
                <a:schemeClr val="bg1"/>
              </a:buClr>
              <a:buChar char="–"/>
              <a:defRPr sz="1600">
                <a:solidFill>
                  <a:srgbClr val="4D4D4D"/>
                </a:solidFill>
                <a:latin typeface="+mn-lt"/>
                <a:cs typeface="+mn-cs"/>
              </a:defRPr>
            </a:lvl2pPr>
            <a:lvl3pPr marL="812800" indent="-249238" algn="l" rtl="0" fontAlgn="base">
              <a:spcBef>
                <a:spcPct val="0"/>
              </a:spcBef>
              <a:spcAft>
                <a:spcPts val="400"/>
              </a:spcAft>
              <a:buClr>
                <a:schemeClr val="bg1"/>
              </a:buClr>
              <a:buChar char="•"/>
              <a:defRPr sz="1600">
                <a:solidFill>
                  <a:srgbClr val="4D4D4D"/>
                </a:solidFill>
                <a:latin typeface="+mn-lt"/>
                <a:cs typeface="+mn-cs"/>
              </a:defRPr>
            </a:lvl3pPr>
            <a:lvl4pPr marL="1101725" indent="-287338" algn="l" rtl="0" fontAlgn="base">
              <a:spcBef>
                <a:spcPct val="0"/>
              </a:spcBef>
              <a:spcAft>
                <a:spcPts val="400"/>
              </a:spcAft>
              <a:buClr>
                <a:schemeClr val="bg1"/>
              </a:buClr>
              <a:buChar char="–"/>
              <a:defRPr sz="1600">
                <a:solidFill>
                  <a:srgbClr val="4D4D4D"/>
                </a:solidFill>
                <a:latin typeface="+mn-lt"/>
                <a:cs typeface="+mn-cs"/>
              </a:defRPr>
            </a:lvl4pPr>
            <a:lvl5pPr marL="1390650" indent="-287338" algn="l" rtl="0" fontAlgn="base">
              <a:spcBef>
                <a:spcPct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ct val="0"/>
              </a:spcBef>
              <a:spcAft>
                <a:spcPts val="400"/>
              </a:spcAft>
              <a:buClr>
                <a:srgbClr val="043882"/>
              </a:buClr>
              <a:buSzPct val="110000"/>
              <a:buFontTx/>
              <a:buNone/>
              <a:defRPr/>
            </a:pPr>
            <a:r>
              <a:rPr lang="zh-CN" sz="1600" b="1" i="0" u="none" strike="noStrike" cap="none" baseline="0" dirty="0">
                <a:solidFill>
                  <a:srgbClr val="A0A0A0"/>
                </a:solidFill>
                <a:effectLst/>
                <a:uFillTx/>
                <a:ea typeface="SimSun"/>
              </a:rPr>
              <a:t>主要终点</a:t>
            </a:r>
          </a:p>
          <a:p>
            <a:pPr marL="250825" marR="0" lvl="0" indent="-250825" algn="l" defTabSz="914400" rtl="0" eaLnBrk="1" fontAlgn="base" latinLnBrk="0" hangingPunct="1">
              <a:lnSpc>
                <a:spcPct val="100000"/>
              </a:lnSpc>
              <a:spcBef>
                <a:spcPct val="0"/>
              </a:spcBef>
              <a:spcAft>
                <a:spcPts val="400"/>
              </a:spcAft>
              <a:buClr>
                <a:srgbClr val="043882"/>
              </a:buClr>
              <a:buSzPct val="110000"/>
              <a:buFontTx/>
              <a:buChar char="•"/>
              <a:defRPr/>
            </a:pPr>
            <a:r>
              <a:rPr lang="zh-CN" sz="1600" b="0" i="0" u="none" strike="noStrike" cap="none" baseline="0" dirty="0">
                <a:solidFill>
                  <a:srgbClr val="4D4D4D"/>
                </a:solidFill>
                <a:effectLst/>
                <a:uFillTx/>
                <a:ea typeface="SimSun"/>
              </a:rPr>
              <a:t>DCR（MSS 结肠）</a:t>
            </a:r>
          </a:p>
          <a:p>
            <a:pPr marL="0" marR="0" lvl="0" indent="0" algn="l" defTabSz="914400" rtl="0" eaLnBrk="1" fontAlgn="base" latinLnBrk="0" hangingPunct="1">
              <a:lnSpc>
                <a:spcPct val="100000"/>
              </a:lnSpc>
              <a:spcBef>
                <a:spcPct val="0"/>
              </a:spcBef>
              <a:spcAft>
                <a:spcPts val="400"/>
              </a:spcAft>
              <a:buClr>
                <a:srgbClr val="043882"/>
              </a:buClr>
              <a:buSzPct val="110000"/>
              <a:buFontTx/>
              <a:buNone/>
              <a:defRPr/>
            </a:pPr>
            <a:endParaRPr kumimoji="0" lang="en-US" sz="1600" b="0" i="0" u="none" strike="noStrike" kern="1200" cap="none" spc="0" normalizeH="0" baseline="0" noProof="0" dirty="0">
              <a:ln>
                <a:noFill/>
              </a:ln>
              <a:solidFill>
                <a:srgbClr val="4D4D4D"/>
              </a:solidFill>
              <a:effectLst/>
              <a:uLnTx/>
              <a:uFillTx/>
              <a:latin typeface="Arial"/>
              <a:ea typeface="+mn-ea"/>
              <a:cs typeface="Arial"/>
            </a:endParaRPr>
          </a:p>
        </p:txBody>
      </p:sp>
      <p:sp>
        <p:nvSpPr>
          <p:cNvPr id="8" name="Content Placeholder 26"/>
          <p:cNvSpPr txBox="1"/>
          <p:nvPr/>
        </p:nvSpPr>
        <p:spPr>
          <a:xfrm>
            <a:off x="4278313" y="5024258"/>
            <a:ext cx="4627692" cy="985008"/>
          </a:xfrm>
          <a:prstGeom prst="rect">
            <a:avLst/>
          </a:prstGeom>
        </p:spPr>
        <p:txBody>
          <a:bodyPr/>
          <a:lstStyle>
            <a:lvl1pPr marL="250825" indent="-250825" algn="l" rtl="0" fontAlgn="base">
              <a:spcBef>
                <a:spcPct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ct val="0"/>
              </a:spcBef>
              <a:spcAft>
                <a:spcPts val="400"/>
              </a:spcAft>
              <a:buClr>
                <a:schemeClr val="bg1"/>
              </a:buClr>
              <a:buChar char="–"/>
              <a:defRPr sz="1600">
                <a:solidFill>
                  <a:srgbClr val="4D4D4D"/>
                </a:solidFill>
                <a:latin typeface="+mn-lt"/>
                <a:cs typeface="+mn-cs"/>
              </a:defRPr>
            </a:lvl2pPr>
            <a:lvl3pPr marL="812800" indent="-249238" algn="l" rtl="0" fontAlgn="base">
              <a:spcBef>
                <a:spcPct val="0"/>
              </a:spcBef>
              <a:spcAft>
                <a:spcPts val="400"/>
              </a:spcAft>
              <a:buClr>
                <a:schemeClr val="bg1"/>
              </a:buClr>
              <a:buChar char="•"/>
              <a:defRPr sz="1600">
                <a:solidFill>
                  <a:srgbClr val="4D4D4D"/>
                </a:solidFill>
                <a:latin typeface="+mn-lt"/>
                <a:cs typeface="+mn-cs"/>
              </a:defRPr>
            </a:lvl3pPr>
            <a:lvl4pPr marL="1101725" indent="-287338" algn="l" rtl="0" fontAlgn="base">
              <a:spcBef>
                <a:spcPct val="0"/>
              </a:spcBef>
              <a:spcAft>
                <a:spcPts val="400"/>
              </a:spcAft>
              <a:buClr>
                <a:schemeClr val="bg1"/>
              </a:buClr>
              <a:buChar char="–"/>
              <a:defRPr sz="1600">
                <a:solidFill>
                  <a:srgbClr val="4D4D4D"/>
                </a:solidFill>
                <a:latin typeface="+mn-lt"/>
                <a:cs typeface="+mn-cs"/>
              </a:defRPr>
            </a:lvl4pPr>
            <a:lvl5pPr marL="1390650" indent="-287338" algn="l" rtl="0" fontAlgn="base">
              <a:spcBef>
                <a:spcPct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ct val="0"/>
              </a:spcBef>
              <a:spcAft>
                <a:spcPts val="400"/>
              </a:spcAft>
              <a:buClr>
                <a:srgbClr val="043882"/>
              </a:buClr>
              <a:buSzPct val="110000"/>
              <a:buFontTx/>
              <a:buNone/>
              <a:defRPr/>
            </a:pPr>
            <a:r>
              <a:rPr lang="zh-CN" sz="1600" b="1" i="0" u="none" strike="noStrike" cap="none" baseline="0" dirty="0">
                <a:solidFill>
                  <a:srgbClr val="A0A0A0"/>
                </a:solidFill>
                <a:effectLst/>
                <a:uFillTx/>
                <a:ea typeface="SimSun"/>
              </a:rPr>
              <a:t>次要终点</a:t>
            </a:r>
          </a:p>
          <a:p>
            <a:pPr marL="250825" marR="0" lvl="0" indent="-250825" algn="l" defTabSz="914400" rtl="0" eaLnBrk="1" fontAlgn="base" latinLnBrk="0" hangingPunct="1">
              <a:lnSpc>
                <a:spcPct val="100000"/>
              </a:lnSpc>
              <a:spcBef>
                <a:spcPct val="0"/>
              </a:spcBef>
              <a:spcAft>
                <a:spcPts val="400"/>
              </a:spcAft>
              <a:buClr>
                <a:srgbClr val="043882"/>
              </a:buClr>
              <a:buSzPct val="110000"/>
              <a:buFontTx/>
              <a:buChar char="•"/>
              <a:defRPr/>
            </a:pPr>
            <a:r>
              <a:rPr lang="zh-CN" sz="1600" b="0" i="0" u="none" strike="noStrike" cap="none" baseline="0" dirty="0">
                <a:solidFill>
                  <a:srgbClr val="4D4D4D"/>
                </a:solidFill>
                <a:effectLst/>
                <a:uFillTx/>
                <a:ea typeface="SimSun"/>
              </a:rPr>
              <a:t>ORR、DCR（PDAC 和 MSI）、PFS、OS、安全性</a:t>
            </a:r>
          </a:p>
        </p:txBody>
      </p:sp>
      <p:sp>
        <p:nvSpPr>
          <p:cNvPr id="11" name="AutoShape 12"/>
          <p:cNvSpPr>
            <a:spLocks noChangeArrowheads="1"/>
          </p:cNvSpPr>
          <p:nvPr/>
        </p:nvSpPr>
        <p:spPr bwMode="auto">
          <a:xfrm>
            <a:off x="8503882" y="3193600"/>
            <a:ext cx="547602" cy="528637"/>
          </a:xfrm>
          <a:prstGeom prst="rect">
            <a:avLst/>
          </a:prstGeom>
          <a:solidFill>
            <a:schemeClr val="tx1"/>
          </a:solidFill>
          <a:ln w="9525" algn="ctr">
            <a:noFill/>
            <a:rou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defRPr/>
            </a:pPr>
            <a:r>
              <a:rPr lang="zh-CN" sz="1800" b="1" i="0" u="none" strike="noStrike" cap="none" baseline="0">
                <a:solidFill>
                  <a:srgbClr val="FFFFFF"/>
                </a:solidFill>
                <a:effectLst/>
                <a:uFillTx/>
                <a:ea typeface="SimSun"/>
              </a:rPr>
              <a:t>PD</a:t>
            </a:r>
          </a:p>
        </p:txBody>
      </p:sp>
      <p:cxnSp>
        <p:nvCxnSpPr>
          <p:cNvPr id="16" name="AutoShape 21"/>
          <p:cNvCxnSpPr>
            <a:cxnSpLocks noChangeShapeType="1"/>
            <a:stCxn id="18" idx="3"/>
            <a:endCxn id="22" idx="1"/>
          </p:cNvCxnSpPr>
          <p:nvPr/>
        </p:nvCxnSpPr>
        <p:spPr bwMode="auto">
          <a:xfrm>
            <a:off x="2846145" y="3457918"/>
            <a:ext cx="238546" cy="1"/>
          </a:xfrm>
          <a:prstGeom prst="straightConnector1">
            <a:avLst/>
          </a:prstGeom>
          <a:noFill/>
          <a:ln w="57150">
            <a:solidFill>
              <a:schemeClr val="bg2">
                <a:lumMod val="60000"/>
                <a:lumOff val="40000"/>
              </a:schemeClr>
            </a:solidFill>
            <a:round/>
            <a:tailEnd type="triangle" w="med" len="med"/>
          </a:ln>
        </p:spPr>
      </p:cxnSp>
      <p:sp>
        <p:nvSpPr>
          <p:cNvPr id="17" name="AutoShape 8"/>
          <p:cNvSpPr>
            <a:spLocks noChangeArrowheads="1"/>
          </p:cNvSpPr>
          <p:nvPr/>
        </p:nvSpPr>
        <p:spPr bwMode="auto">
          <a:xfrm>
            <a:off x="4835200" y="2826069"/>
            <a:ext cx="1676887" cy="1263699"/>
          </a:xfrm>
          <a:prstGeom prst="rect">
            <a:avLst/>
          </a:prstGeom>
          <a:solidFill>
            <a:schemeClr val="accent3"/>
          </a:solidFill>
          <a:ln w="9525" algn="ctr">
            <a:noFill/>
            <a:rou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defRPr/>
            </a:pPr>
            <a:r>
              <a:rPr lang="zh-CN" sz="1800" b="0" i="0" u="none" strike="noStrike" cap="none" baseline="0" dirty="0">
                <a:solidFill>
                  <a:srgbClr val="FFFFFF"/>
                </a:solidFill>
                <a:effectLst/>
                <a:uFillTx/>
                <a:ea typeface="SimSun"/>
              </a:rPr>
              <a:t>纳武单抗 + </a:t>
            </a:r>
            <a:r>
              <a:rPr lang="en-GB" altLang="zh-CN" sz="1800" b="0" i="0" u="none" strike="noStrike" cap="none" baseline="0" dirty="0" smtClean="0">
                <a:solidFill>
                  <a:srgbClr val="FFFFFF"/>
                </a:solidFill>
                <a:effectLst/>
                <a:uFillTx/>
                <a:ea typeface="SimSun"/>
              </a:rPr>
              <a:t/>
            </a:r>
            <a:br>
              <a:rPr lang="en-GB" altLang="zh-CN" sz="1800" b="0" i="0" u="none" strike="noStrike" cap="none" baseline="0" dirty="0" smtClean="0">
                <a:solidFill>
                  <a:srgbClr val="FFFFFF"/>
                </a:solidFill>
                <a:effectLst/>
                <a:uFillTx/>
                <a:ea typeface="SimSun"/>
              </a:rPr>
            </a:br>
            <a:r>
              <a:rPr lang="zh-CN" sz="1800" b="0" i="0" u="none" strike="noStrike" cap="none" baseline="0" dirty="0" smtClean="0">
                <a:solidFill>
                  <a:srgbClr val="FFFFFF"/>
                </a:solidFill>
                <a:effectLst/>
                <a:uFillTx/>
                <a:ea typeface="SimSun"/>
              </a:rPr>
              <a:t>伊</a:t>
            </a:r>
            <a:r>
              <a:rPr lang="zh-CN" sz="1800" b="0" i="0" u="none" strike="noStrike" cap="none" baseline="0" dirty="0">
                <a:solidFill>
                  <a:srgbClr val="FFFFFF"/>
                </a:solidFill>
                <a:effectLst/>
                <a:uFillTx/>
                <a:ea typeface="SimSun"/>
              </a:rPr>
              <a:t>匹木单抗* + 放疗</a:t>
            </a:r>
            <a:r>
              <a:rPr lang="zh-CN" sz="1800" b="0" i="0" u="none" strike="noStrike" cap="none" baseline="30000" dirty="0">
                <a:solidFill>
                  <a:srgbClr val="FFFFFF"/>
                </a:solidFill>
                <a:effectLst/>
                <a:uFillTx/>
                <a:ea typeface="SimSun"/>
              </a:rPr>
              <a:t>†</a:t>
            </a:r>
            <a:r>
              <a:rPr sz="1800" dirty="0"/>
              <a:t/>
            </a:r>
            <a:br>
              <a:rPr sz="1800" dirty="0"/>
            </a:br>
            <a:r>
              <a:rPr lang="zh-CN" sz="1800" b="0" i="0" u="none" strike="noStrike" cap="none" baseline="0" dirty="0">
                <a:solidFill>
                  <a:srgbClr val="FFFFFF"/>
                </a:solidFill>
                <a:effectLst/>
                <a:uFillTx/>
                <a:ea typeface="SimSun"/>
              </a:rPr>
              <a:t>（疗程 2）</a:t>
            </a:r>
          </a:p>
        </p:txBody>
      </p:sp>
      <p:sp>
        <p:nvSpPr>
          <p:cNvPr id="18" name="AutoShape 9"/>
          <p:cNvSpPr>
            <a:spLocks noChangeArrowheads="1"/>
          </p:cNvSpPr>
          <p:nvPr/>
        </p:nvSpPr>
        <p:spPr bwMode="auto">
          <a:xfrm>
            <a:off x="105055" y="2217413"/>
            <a:ext cx="2741090" cy="2481010"/>
          </a:xfrm>
          <a:prstGeom prst="roundRect">
            <a:avLst>
              <a:gd name="adj" fmla="val 0"/>
            </a:avLst>
          </a:prstGeom>
          <a:solidFill>
            <a:schemeClr val="accent1"/>
          </a:solidFill>
          <a:ln w="9525" algn="ctr">
            <a:noFill/>
            <a:round/>
          </a:ln>
        </p:spPr>
        <p:txBody>
          <a:bodyPr wrap="square" lIns="90488" tIns="44450" rIns="90488" bIns="44450">
            <a:spAutoFit/>
          </a:bodyPr>
          <a:lstStyle/>
          <a:p>
            <a:pPr marL="0" marR="0" lvl="0" indent="0" algn="l" defTabSz="892175" rtl="0" eaLnBrk="0" fontAlgn="base" latinLnBrk="0" hangingPunct="0">
              <a:lnSpc>
                <a:spcPct val="100000"/>
              </a:lnSpc>
              <a:spcBef>
                <a:spcPct val="0"/>
              </a:spcBef>
              <a:spcAft>
                <a:spcPct val="30000"/>
              </a:spcAft>
              <a:buClrTx/>
              <a:buSzTx/>
              <a:buFontTx/>
              <a:buNone/>
              <a:defRPr/>
            </a:pPr>
            <a:r>
              <a:rPr lang="zh-CN" sz="1600" b="0" i="0" u="none" strike="noStrike" cap="none" baseline="0" dirty="0">
                <a:solidFill>
                  <a:srgbClr val="FFFFFF"/>
                </a:solidFill>
                <a:effectLst/>
                <a:uFillTx/>
                <a:ea typeface="SimSun"/>
              </a:rPr>
              <a:t>患者关键纳入标准</a:t>
            </a:r>
          </a:p>
          <a:p>
            <a:pPr marL="228600" marR="0" lvl="0" indent="-228600" algn="l" defTabSz="892175" rtl="0" eaLnBrk="0" fontAlgn="base" latinLnBrk="0" hangingPunct="0">
              <a:lnSpc>
                <a:spcPct val="100000"/>
              </a:lnSpc>
              <a:spcBef>
                <a:spcPct val="0"/>
              </a:spcBef>
              <a:spcAft>
                <a:spcPct val="30000"/>
              </a:spcAft>
              <a:buClrTx/>
              <a:buSzTx/>
              <a:buFont typeface="Arial" panose="020B0604020202020204" pitchFamily="34" charset="0"/>
              <a:buChar char="•"/>
              <a:defRPr/>
            </a:pPr>
            <a:r>
              <a:rPr lang="zh-CN" sz="1600" b="0" i="0" u="none" strike="noStrike" cap="none" baseline="0" dirty="0">
                <a:solidFill>
                  <a:srgbClr val="FFFFFF"/>
                </a:solidFill>
                <a:effectLst/>
                <a:uFillTx/>
                <a:ea typeface="SimSun"/>
              </a:rPr>
              <a:t>转移性 CRC (n=40)</a:t>
            </a:r>
          </a:p>
          <a:p>
            <a:pPr marL="538163" lvl="1" indent="-274638" defTabSz="892175" eaLnBrk="0" hangingPunct="0">
              <a:spcAft>
                <a:spcPct val="30000"/>
              </a:spcAft>
              <a:buFont typeface="Arial" panose="020B0604020202020204" pitchFamily="34" charset="0"/>
              <a:buChar char="•"/>
              <a:defRPr/>
            </a:pPr>
            <a:r>
              <a:rPr lang="zh-CN" sz="1600" b="0" i="0" u="none" strike="noStrike" cap="none" baseline="0" dirty="0">
                <a:solidFill>
                  <a:srgbClr val="FFFFFF"/>
                </a:solidFill>
                <a:effectLst/>
                <a:uFillTx/>
                <a:ea typeface="SimSun"/>
              </a:rPr>
              <a:t>使用 5FU、奥沙利铂或伊立替康时进展</a:t>
            </a:r>
          </a:p>
          <a:p>
            <a:pPr marL="228600" marR="0" lvl="0" indent="-228600" algn="l" defTabSz="892175" rtl="0" eaLnBrk="0" fontAlgn="base" latinLnBrk="0" hangingPunct="0">
              <a:lnSpc>
                <a:spcPct val="100000"/>
              </a:lnSpc>
              <a:spcBef>
                <a:spcPct val="0"/>
              </a:spcBef>
              <a:spcAft>
                <a:spcPct val="30000"/>
              </a:spcAft>
              <a:buClrTx/>
              <a:buSzTx/>
              <a:buFont typeface="Arial" panose="020B0604020202020204" pitchFamily="34" charset="0"/>
              <a:buChar char="•"/>
              <a:defRPr/>
            </a:pPr>
            <a:r>
              <a:rPr lang="zh-CN" sz="1600" b="0" i="0" u="none" strike="noStrike" cap="none" baseline="0" dirty="0">
                <a:solidFill>
                  <a:srgbClr val="FFFFFF"/>
                </a:solidFill>
                <a:effectLst/>
                <a:uFillTx/>
                <a:ea typeface="SimSun"/>
              </a:rPr>
              <a:t>转移性胰腺癌 (n=25)</a:t>
            </a:r>
          </a:p>
          <a:p>
            <a:pPr marL="538163" lvl="1" indent="-274638" defTabSz="892175" eaLnBrk="0" hangingPunct="0">
              <a:spcAft>
                <a:spcPct val="30000"/>
              </a:spcAft>
              <a:buFont typeface="Arial" panose="020B0604020202020204" pitchFamily="34" charset="0"/>
              <a:buChar char="•"/>
              <a:defRPr/>
            </a:pPr>
            <a:r>
              <a:rPr lang="zh-CN" sz="1600" b="0" i="0" u="none" strike="noStrike" cap="none" baseline="0" dirty="0">
                <a:solidFill>
                  <a:srgbClr val="FFFFFF"/>
                </a:solidFill>
                <a:effectLst/>
                <a:uFillTx/>
                <a:ea typeface="SimSun"/>
              </a:rPr>
              <a:t>&gt;1 次既往治疗</a:t>
            </a:r>
          </a:p>
          <a:p>
            <a:pPr marL="228600" marR="0" lvl="0" indent="-228600" algn="l" defTabSz="892175" rtl="0" eaLnBrk="0" fontAlgn="base" latinLnBrk="0" hangingPunct="0">
              <a:lnSpc>
                <a:spcPct val="100000"/>
              </a:lnSpc>
              <a:spcBef>
                <a:spcPct val="0"/>
              </a:spcBef>
              <a:spcAft>
                <a:spcPct val="30000"/>
              </a:spcAft>
              <a:buClrTx/>
              <a:buSzTx/>
              <a:buFont typeface="Arial" panose="020B0604020202020204" pitchFamily="34" charset="0"/>
              <a:buChar char="•"/>
              <a:defRPr/>
            </a:pPr>
            <a:r>
              <a:rPr lang="zh-CN" sz="1600" b="0" i="0" u="none" strike="noStrike" cap="none" baseline="0" dirty="0">
                <a:solidFill>
                  <a:srgbClr val="FFFFFF"/>
                </a:solidFill>
                <a:effectLst/>
                <a:uFillTx/>
                <a:ea typeface="SimSun"/>
              </a:rPr>
              <a:t>依据 IHC 的 MSS</a:t>
            </a:r>
          </a:p>
          <a:p>
            <a:pPr marL="228600" marR="0" lvl="0" indent="-228600" algn="l" defTabSz="892175" rtl="0" eaLnBrk="0" fontAlgn="base" latinLnBrk="0" hangingPunct="0">
              <a:lnSpc>
                <a:spcPct val="100000"/>
              </a:lnSpc>
              <a:spcBef>
                <a:spcPct val="0"/>
              </a:spcBef>
              <a:spcAft>
                <a:spcPct val="30000"/>
              </a:spcAft>
              <a:buClrTx/>
              <a:buSzTx/>
              <a:buFont typeface="Arial" panose="020B0604020202020204" pitchFamily="34" charset="0"/>
              <a:buChar char="•"/>
              <a:defRPr/>
            </a:pPr>
            <a:r>
              <a:rPr lang="zh-CN" sz="1600" b="0" i="0" u="none" strike="noStrike" cap="none" baseline="0" dirty="0">
                <a:solidFill>
                  <a:srgbClr val="FFFFFF"/>
                </a:solidFill>
                <a:effectLst/>
                <a:uFillTx/>
                <a:ea typeface="SimSun"/>
              </a:rPr>
              <a:t>ECOG PS 0–1</a:t>
            </a:r>
          </a:p>
        </p:txBody>
      </p:sp>
      <p:sp>
        <p:nvSpPr>
          <p:cNvPr id="22" name="AutoShape 12"/>
          <p:cNvSpPr>
            <a:spLocks noChangeArrowheads="1"/>
          </p:cNvSpPr>
          <p:nvPr/>
        </p:nvSpPr>
        <p:spPr bwMode="auto">
          <a:xfrm>
            <a:off x="3084691" y="2980811"/>
            <a:ext cx="1509225" cy="954215"/>
          </a:xfrm>
          <a:prstGeom prst="rect">
            <a:avLst/>
          </a:prstGeom>
          <a:solidFill>
            <a:schemeClr val="accent2"/>
          </a:solidFill>
          <a:ln w="9525" algn="ctr">
            <a:noFill/>
            <a:rou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defRPr/>
            </a:pPr>
            <a:r>
              <a:rPr lang="zh-CN" sz="1800" b="0" i="0" u="none" strike="noStrike" cap="none" baseline="0">
                <a:solidFill>
                  <a:srgbClr val="4D4D4D"/>
                </a:solidFill>
                <a:effectLst/>
                <a:uFillTx/>
                <a:ea typeface="SimSun"/>
              </a:rPr>
              <a:t>纳武单抗 + 伊匹木单抗* </a:t>
            </a:r>
            <a:r>
              <a:rPr sz="1800"/>
              <a:t/>
            </a:r>
            <a:br>
              <a:rPr sz="1800"/>
            </a:br>
            <a:r>
              <a:rPr lang="zh-CN" sz="1800" b="0" i="0" u="none" strike="noStrike" cap="none" baseline="0">
                <a:solidFill>
                  <a:srgbClr val="4D4D4D"/>
                </a:solidFill>
                <a:effectLst/>
                <a:uFillTx/>
                <a:ea typeface="SimSun"/>
              </a:rPr>
              <a:t>（疗程 1）</a:t>
            </a:r>
          </a:p>
        </p:txBody>
      </p:sp>
      <p:sp>
        <p:nvSpPr>
          <p:cNvPr id="23" name="AutoShape 12"/>
          <p:cNvSpPr>
            <a:spLocks noChangeArrowheads="1"/>
          </p:cNvSpPr>
          <p:nvPr/>
        </p:nvSpPr>
        <p:spPr bwMode="auto">
          <a:xfrm>
            <a:off x="6753372" y="2980811"/>
            <a:ext cx="1509225" cy="954215"/>
          </a:xfrm>
          <a:prstGeom prst="rect">
            <a:avLst/>
          </a:prstGeom>
          <a:solidFill>
            <a:schemeClr val="accent2"/>
          </a:solidFill>
          <a:ln w="9525" algn="ctr">
            <a:noFill/>
            <a:rou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defRPr/>
            </a:pPr>
            <a:r>
              <a:rPr lang="zh-CN" sz="1800" b="0" i="0" u="none" strike="noStrike" cap="none" baseline="0">
                <a:solidFill>
                  <a:srgbClr val="4D4D4D"/>
                </a:solidFill>
                <a:effectLst/>
                <a:uFillTx/>
                <a:ea typeface="SimSun"/>
              </a:rPr>
              <a:t>纳武单抗 + 伊匹木单抗*</a:t>
            </a:r>
          </a:p>
        </p:txBody>
      </p:sp>
      <p:cxnSp>
        <p:nvCxnSpPr>
          <p:cNvPr id="35" name="AutoShape 21"/>
          <p:cNvCxnSpPr>
            <a:cxnSpLocks noChangeShapeType="1"/>
            <a:stCxn id="22" idx="3"/>
            <a:endCxn id="17" idx="1"/>
          </p:cNvCxnSpPr>
          <p:nvPr/>
        </p:nvCxnSpPr>
        <p:spPr bwMode="auto">
          <a:xfrm>
            <a:off x="4593916" y="3457919"/>
            <a:ext cx="241284" cy="0"/>
          </a:xfrm>
          <a:prstGeom prst="straightConnector1">
            <a:avLst/>
          </a:prstGeom>
          <a:noFill/>
          <a:ln w="57150">
            <a:solidFill>
              <a:schemeClr val="bg2">
                <a:lumMod val="60000"/>
                <a:lumOff val="40000"/>
              </a:schemeClr>
            </a:solidFill>
            <a:round/>
            <a:tailEnd type="triangle" w="med" len="med"/>
          </a:ln>
        </p:spPr>
      </p:cxnSp>
      <p:cxnSp>
        <p:nvCxnSpPr>
          <p:cNvPr id="38" name="AutoShape 21"/>
          <p:cNvCxnSpPr>
            <a:cxnSpLocks noChangeShapeType="1"/>
            <a:stCxn id="17" idx="3"/>
            <a:endCxn id="23" idx="1"/>
          </p:cNvCxnSpPr>
          <p:nvPr/>
        </p:nvCxnSpPr>
        <p:spPr bwMode="auto">
          <a:xfrm>
            <a:off x="6512087" y="3457919"/>
            <a:ext cx="241285" cy="0"/>
          </a:xfrm>
          <a:prstGeom prst="straightConnector1">
            <a:avLst/>
          </a:prstGeom>
          <a:noFill/>
          <a:ln w="57150">
            <a:solidFill>
              <a:schemeClr val="bg2">
                <a:lumMod val="60000"/>
                <a:lumOff val="40000"/>
              </a:schemeClr>
            </a:solidFill>
            <a:round/>
            <a:tailEnd type="triangle" w="med" len="med"/>
          </a:ln>
        </p:spPr>
      </p:cxnSp>
      <p:cxnSp>
        <p:nvCxnSpPr>
          <p:cNvPr id="41" name="AutoShape 21"/>
          <p:cNvCxnSpPr>
            <a:cxnSpLocks noChangeShapeType="1"/>
            <a:stCxn id="23" idx="3"/>
            <a:endCxn id="11" idx="1"/>
          </p:cNvCxnSpPr>
          <p:nvPr/>
        </p:nvCxnSpPr>
        <p:spPr bwMode="auto">
          <a:xfrm>
            <a:off x="8262597" y="3457919"/>
            <a:ext cx="241285" cy="0"/>
          </a:xfrm>
          <a:prstGeom prst="straightConnector1">
            <a:avLst/>
          </a:prstGeom>
          <a:noFill/>
          <a:ln w="57150">
            <a:solidFill>
              <a:schemeClr val="bg2">
                <a:lumMod val="60000"/>
                <a:lumOff val="40000"/>
              </a:schemeClr>
            </a:solidFill>
            <a:round/>
            <a:tailEnd type="triangle" w="med" len="med"/>
          </a:ln>
        </p:spPr>
      </p:cxnSp>
    </p:spTree>
    <p:custDataLst>
      <p:tags r:id="rId1"/>
    </p:custDataLst>
    <p:extLst>
      <p:ext uri="{BB962C8B-B14F-4D97-AF65-F5344CB8AC3E}">
        <p14:creationId xmlns:p14="http://schemas.microsoft.com/office/powerpoint/2010/main" val="2979164393"/>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zh-CN" sz="1800" b="1" i="0" u="none" strike="noStrike" cap="none" baseline="0">
                <a:solidFill>
                  <a:srgbClr val="043882"/>
                </a:solidFill>
                <a:effectLst/>
                <a:uFillTx/>
                <a:ea typeface="SimSun"/>
              </a:rPr>
              <a:t>O-008：MSS GI 癌的远位效应概念验证：一项评估伊匹木单抗和纳武单抗联合放疗用于转移性胰腺和结直肠腺癌的 2 期研究 – Parikh A 等人</a:t>
            </a:r>
          </a:p>
        </p:txBody>
      </p:sp>
      <p:sp>
        <p:nvSpPr>
          <p:cNvPr id="5123" name="Rectangle 3"/>
          <p:cNvSpPr>
            <a:spLocks noGrp="1" noChangeArrowheads="1"/>
          </p:cNvSpPr>
          <p:nvPr>
            <p:ph idx="1"/>
          </p:nvPr>
        </p:nvSpPr>
        <p:spPr/>
        <p:txBody>
          <a:bodyPr/>
          <a:lstStyle/>
          <a:p>
            <a:pPr marL="0" indent="0">
              <a:buNone/>
            </a:pPr>
            <a:r>
              <a:rPr lang="zh-CN" sz="1600" b="1" i="0" u="none" strike="noStrike" cap="none" baseline="0">
                <a:solidFill>
                  <a:srgbClr val="4D4D4D"/>
                </a:solidFill>
                <a:effectLst/>
                <a:uFillTx/>
                <a:ea typeface="SimSun"/>
              </a:rPr>
              <a:t>关键结果</a:t>
            </a:r>
          </a:p>
          <a:p>
            <a:r>
              <a:rPr lang="zh-CN" sz="1600" b="0" i="0" u="none" strike="noStrike" cap="none" baseline="0">
                <a:solidFill>
                  <a:srgbClr val="4D4D4D"/>
                </a:solidFill>
                <a:effectLst/>
                <a:uFillTx/>
                <a:ea typeface="SimSun"/>
              </a:rPr>
              <a:t>在 MSS 结肠组和 PDAC 组中分别有 13 和 8 位患者在接受放疗前停止研究</a:t>
            </a:r>
          </a:p>
        </p:txBody>
      </p:sp>
      <p:sp>
        <p:nvSpPr>
          <p:cNvPr id="15" name="Text Placeholder 14"/>
          <p:cNvSpPr>
            <a:spLocks noGrp="1"/>
          </p:cNvSpPr>
          <p:nvPr>
            <p:ph type="body" sz="quarter" idx="11"/>
          </p:nvPr>
        </p:nvSpPr>
        <p:spPr>
          <a:xfrm>
            <a:off x="4495800" y="6096000"/>
            <a:ext cx="4283075" cy="487363"/>
          </a:xfrm>
        </p:spPr>
        <p:txBody>
          <a:bodyPr/>
          <a:lstStyle/>
          <a:p>
            <a:r>
              <a:rPr lang="zh-CN" sz="1200" b="0" i="0" u="none" strike="noStrike" cap="none" baseline="0">
                <a:solidFill>
                  <a:srgbClr val="4D4D4D"/>
                </a:solidFill>
                <a:effectLst/>
                <a:uFillTx/>
                <a:ea typeface="SimSun"/>
              </a:rPr>
              <a:t>Parikh A, et al. Ann Oncol 2019;30(suppl):abstr O-008</a:t>
            </a:r>
          </a:p>
        </p:txBody>
      </p:sp>
      <p:graphicFrame>
        <p:nvGraphicFramePr>
          <p:cNvPr id="6" name="Group 88"/>
          <p:cNvGraphicFramePr>
            <a:graphicFrameLocks noGrp="1"/>
          </p:cNvGraphicFramePr>
          <p:nvPr>
            <p:extLst>
              <p:ext uri="{D42A27DB-BD31-4B8C-83A1-F6EECF244321}">
                <p14:modId xmlns:p14="http://schemas.microsoft.com/office/powerpoint/2010/main" val="2395873275"/>
              </p:ext>
            </p:extLst>
          </p:nvPr>
        </p:nvGraphicFramePr>
        <p:xfrm>
          <a:off x="369888" y="2243627"/>
          <a:ext cx="8408987" cy="2850960"/>
        </p:xfrm>
        <a:graphic>
          <a:graphicData uri="http://schemas.openxmlformats.org/drawingml/2006/table">
            <a:tbl>
              <a:tblPr firstRow="1" bandRow="1">
                <a:tableStyleId>{69012ECD-51FC-41F1-AA8D-1B2483CD663E}</a:tableStyleId>
              </a:tblPr>
              <a:tblGrid>
                <a:gridCol w="2936983">
                  <a:extLst>
                    <a:ext uri="{9D8B030D-6E8A-4147-A177-3AD203B41FA5}">
                      <a16:colId xmlns:a16="http://schemas.microsoft.com/office/drawing/2014/main" val="20000"/>
                    </a:ext>
                  </a:extLst>
                </a:gridCol>
                <a:gridCol w="1368001">
                  <a:extLst>
                    <a:ext uri="{9D8B030D-6E8A-4147-A177-3AD203B41FA5}">
                      <a16:colId xmlns:a16="http://schemas.microsoft.com/office/drawing/2014/main" val="20001"/>
                    </a:ext>
                  </a:extLst>
                </a:gridCol>
                <a:gridCol w="1368001">
                  <a:extLst>
                    <a:ext uri="{9D8B030D-6E8A-4147-A177-3AD203B41FA5}">
                      <a16:colId xmlns:a16="http://schemas.microsoft.com/office/drawing/2014/main" val="2358865062"/>
                    </a:ext>
                  </a:extLst>
                </a:gridCol>
                <a:gridCol w="1368001">
                  <a:extLst>
                    <a:ext uri="{9D8B030D-6E8A-4147-A177-3AD203B41FA5}">
                      <a16:colId xmlns:a16="http://schemas.microsoft.com/office/drawing/2014/main" val="20002"/>
                    </a:ext>
                  </a:extLst>
                </a:gridCol>
                <a:gridCol w="1368001">
                  <a:extLst>
                    <a:ext uri="{9D8B030D-6E8A-4147-A177-3AD203B41FA5}">
                      <a16:colId xmlns:a16="http://schemas.microsoft.com/office/drawing/2014/main" val="2940190935"/>
                    </a:ext>
                  </a:extLst>
                </a:gridCol>
              </a:tblGrid>
              <a:tr h="173999">
                <a:tc rowSpan="2">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zh-CN" sz="1400" b="1" i="0" u="none" strike="noStrike" cap="none" baseline="0" dirty="0">
                          <a:solidFill>
                            <a:srgbClr val="FFFFFF"/>
                          </a:solidFill>
                          <a:effectLst/>
                          <a:uFillTx/>
                          <a:ea typeface="SimSun"/>
                        </a:rPr>
                        <a:t>结局</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gridSpan="2">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400" b="1" i="0" u="none" strike="noStrike" cap="none" baseline="0">
                          <a:solidFill>
                            <a:srgbClr val="FFFFFF"/>
                          </a:solidFill>
                          <a:effectLst/>
                          <a:uFillTx/>
                          <a:ea typeface="SimSun"/>
                        </a:rPr>
                        <a:t>MSS 结肠</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endParaRPr kumimoji="0" lang="en-GB" sz="1400" b="1" i="0" u="none" strike="noStrike" cap="none" normalizeH="0" baseline="0">
                        <a:ln>
                          <a:noFill/>
                        </a:ln>
                        <a:solidFill>
                          <a:schemeClr val="tx2"/>
                        </a:solidFill>
                        <a:effectLst/>
                        <a:latin typeface="+mn-lt"/>
                        <a:cs typeface="Arial"/>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gridSpan="2">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400" b="1" i="0" u="none" strike="noStrike" cap="none" baseline="0">
                          <a:solidFill>
                            <a:srgbClr val="FFFFFF"/>
                          </a:solidFill>
                          <a:effectLst/>
                          <a:uFillTx/>
                          <a:ea typeface="SimSun"/>
                        </a:rPr>
                        <a:t>PDAC</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endParaRPr kumimoji="0" lang="en-GB" sz="1400" b="1" i="0" u="none" strike="noStrike" cap="none" normalizeH="0" baseline="0">
                        <a:ln>
                          <a:noFill/>
                        </a:ln>
                        <a:solidFill>
                          <a:schemeClr val="tx2"/>
                        </a:solidFill>
                        <a:effectLst/>
                        <a:latin typeface="+mn-lt"/>
                        <a:cs typeface="Arial"/>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0"/>
                  </a:ext>
                </a:extLst>
              </a:tr>
              <a:tr h="143472">
                <a:tc vMerge="1">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endParaRPr kumimoji="0" lang="en-GB" sz="1400" b="0" i="0" u="none" strike="noStrike" cap="none" normalizeH="0" baseline="0">
                        <a:ln>
                          <a:noFill/>
                        </a:ln>
                        <a:solidFill>
                          <a:srgbClr val="4D4D4D"/>
                        </a:solidFill>
                        <a:effectLst/>
                        <a:latin typeface="+mn-lt"/>
                        <a:cs typeface="Arial"/>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400" b="1" i="0" u="none" strike="noStrike" cap="none" baseline="0">
                          <a:solidFill>
                            <a:srgbClr val="FFFFFF"/>
                          </a:solidFill>
                          <a:effectLst/>
                          <a:uFillTx/>
                          <a:ea typeface="SimSun"/>
                        </a:rPr>
                        <a:t>ITT (n=40)</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400" b="1" i="0" u="none" strike="noStrike" cap="none" baseline="0">
                          <a:solidFill>
                            <a:srgbClr val="FFFFFF"/>
                          </a:solidFill>
                          <a:effectLst/>
                          <a:uFillTx/>
                          <a:ea typeface="SimSun"/>
                        </a:rPr>
                        <a:t>mITT (n=27)</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400" b="1" i="0" u="none" strike="noStrike" cap="none" baseline="0">
                          <a:solidFill>
                            <a:srgbClr val="FFFFFF"/>
                          </a:solidFill>
                          <a:effectLst/>
                          <a:uFillTx/>
                          <a:ea typeface="SimSun"/>
                        </a:rPr>
                        <a:t>ITT (n=25)</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400" b="1" i="0" u="none" strike="noStrike" cap="none" baseline="0">
                          <a:solidFill>
                            <a:srgbClr val="FFFFFF"/>
                          </a:solidFill>
                          <a:effectLst/>
                          <a:uFillTx/>
                          <a:ea typeface="SimSun"/>
                        </a:rPr>
                        <a:t>mITT (n=17)</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solidFill>
                  </a:tcPr>
                </a:tc>
                <a:extLst>
                  <a:ext uri="{0D108BD9-81ED-4DB2-BD59-A6C34878D82A}">
                    <a16:rowId xmlns:a16="http://schemas.microsoft.com/office/drawing/2014/main" val="10001"/>
                  </a:ext>
                </a:extLst>
              </a:tr>
              <a:tr h="0">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zh-CN" sz="1400" b="0" i="0" u="none" strike="noStrike" cap="none" baseline="0" dirty="0">
                          <a:solidFill>
                            <a:srgbClr val="4D4D4D"/>
                          </a:solidFill>
                          <a:effectLst/>
                          <a:uFillTx/>
                          <a:ea typeface="SimSun"/>
                        </a:rPr>
                        <a:t>ORR，n (%)</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algn="ctr"/>
                      <a:r>
                        <a:rPr lang="en-US" altLang="zh-CN" sz="1400" b="0" i="0" u="none" strike="noStrike" kern="1200" cap="none" baseline="0" dirty="0" smtClean="0">
                          <a:solidFill>
                            <a:srgbClr val="4D4D4D"/>
                          </a:solidFill>
                          <a:effectLst/>
                          <a:uFillTx/>
                          <a:latin typeface="+mn-lt"/>
                          <a:ea typeface="SimSun"/>
                          <a:cs typeface="+mn-cs"/>
                        </a:rPr>
                        <a:t>4 (10)</a:t>
                      </a:r>
                      <a:endParaRPr lang="en-US" sz="1400" b="0" i="0" u="none" strike="noStrike" kern="1200" cap="none" baseline="0" dirty="0">
                        <a:solidFill>
                          <a:srgbClr val="4D4D4D"/>
                        </a:solidFill>
                        <a:effectLst/>
                        <a:uFillTx/>
                        <a:latin typeface="+mn-lt"/>
                        <a:ea typeface="SimSun"/>
                        <a:cs typeface="+mn-cs"/>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algn="ctr"/>
                      <a:r>
                        <a:rPr lang="en-US" altLang="zh-CN" sz="1400" b="0" i="0" u="none" strike="noStrike" kern="1200" cap="none" baseline="0" dirty="0" smtClean="0">
                          <a:solidFill>
                            <a:srgbClr val="4D4D4D"/>
                          </a:solidFill>
                          <a:effectLst/>
                          <a:uFillTx/>
                          <a:latin typeface="+mn-lt"/>
                          <a:ea typeface="SimSun"/>
                          <a:cs typeface="+mn-cs"/>
                        </a:rPr>
                        <a:t>4 (15)</a:t>
                      </a:r>
                      <a:endParaRPr lang="en-US" sz="1400" b="0" i="0" u="none" strike="noStrike" kern="1200" cap="none" baseline="0" dirty="0">
                        <a:solidFill>
                          <a:srgbClr val="4D4D4D"/>
                        </a:solidFill>
                        <a:effectLst/>
                        <a:uFillTx/>
                        <a:latin typeface="+mn-lt"/>
                        <a:ea typeface="SimSun"/>
                        <a:cs typeface="+mn-cs"/>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algn="ctr"/>
                      <a:r>
                        <a:rPr lang="en-US" altLang="zh-CN" sz="1400" b="0" i="0" u="none" strike="noStrike" kern="1200" cap="none" baseline="0" dirty="0" smtClean="0">
                          <a:solidFill>
                            <a:srgbClr val="4D4D4D"/>
                          </a:solidFill>
                          <a:effectLst/>
                          <a:uFillTx/>
                          <a:latin typeface="+mn-lt"/>
                          <a:ea typeface="SimSun"/>
                          <a:cs typeface="+mn-cs"/>
                        </a:rPr>
                        <a:t>3 (12)</a:t>
                      </a:r>
                      <a:endParaRPr lang="en-US" sz="1400" b="0" i="0" u="none" strike="noStrike" kern="1200" cap="none" baseline="0" dirty="0">
                        <a:solidFill>
                          <a:srgbClr val="4D4D4D"/>
                        </a:solidFill>
                        <a:effectLst/>
                        <a:uFillTx/>
                        <a:latin typeface="+mn-lt"/>
                        <a:ea typeface="SimSun"/>
                        <a:cs typeface="+mn-cs"/>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algn="ctr"/>
                      <a:r>
                        <a:rPr lang="en-US" altLang="zh-CN" sz="1400" b="0" i="0" u="none" strike="noStrike" kern="1200" cap="none" baseline="0" dirty="0" smtClean="0">
                          <a:solidFill>
                            <a:srgbClr val="4D4D4D"/>
                          </a:solidFill>
                          <a:effectLst/>
                          <a:uFillTx/>
                          <a:latin typeface="+mn-lt"/>
                          <a:ea typeface="SimSun"/>
                          <a:cs typeface="+mn-cs"/>
                        </a:rPr>
                        <a:t>3 (18)</a:t>
                      </a:r>
                      <a:endParaRPr lang="en-US" sz="1400" b="0" i="0" u="none" strike="noStrike" kern="1200" cap="none" baseline="0" dirty="0">
                        <a:solidFill>
                          <a:srgbClr val="4D4D4D"/>
                        </a:solidFill>
                        <a:effectLst/>
                        <a:uFillTx/>
                        <a:latin typeface="+mn-lt"/>
                        <a:ea typeface="SimSun"/>
                        <a:cs typeface="+mn-cs"/>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10003"/>
                  </a:ext>
                </a:extLst>
              </a:tr>
              <a:tr h="214784">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zh-CN" sz="1400" b="0" i="0" u="none" strike="noStrike" cap="none" baseline="0">
                          <a:solidFill>
                            <a:srgbClr val="4D4D4D"/>
                          </a:solidFill>
                          <a:effectLst/>
                          <a:uFillTx/>
                          <a:ea typeface="SimSun"/>
                        </a:rPr>
                        <a:t>DCR，n (%)</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algn="ctr"/>
                      <a:r>
                        <a:rPr lang="en-US" altLang="zh-CN" sz="1400" b="0" i="0" u="none" strike="noStrike" kern="1200" cap="none" baseline="0" dirty="0" smtClean="0">
                          <a:solidFill>
                            <a:srgbClr val="4D4D4D"/>
                          </a:solidFill>
                          <a:effectLst/>
                          <a:uFillTx/>
                          <a:latin typeface="+mn-lt"/>
                          <a:ea typeface="SimSun"/>
                          <a:cs typeface="+mn-cs"/>
                        </a:rPr>
                        <a:t>10 (25)</a:t>
                      </a:r>
                      <a:endParaRPr lang="en-US" sz="1400" b="0" i="0" u="none" strike="noStrike" kern="1200" cap="none" baseline="0" dirty="0">
                        <a:solidFill>
                          <a:srgbClr val="4D4D4D"/>
                        </a:solidFill>
                        <a:effectLst/>
                        <a:uFillTx/>
                        <a:latin typeface="+mn-lt"/>
                        <a:ea typeface="SimSun"/>
                        <a:cs typeface="+mn-cs"/>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algn="ctr"/>
                      <a:r>
                        <a:rPr lang="en-US" altLang="zh-CN" sz="1400" b="0" i="0" u="none" strike="noStrike" kern="1200" cap="none" baseline="0" dirty="0" smtClean="0">
                          <a:solidFill>
                            <a:srgbClr val="4D4D4D"/>
                          </a:solidFill>
                          <a:effectLst/>
                          <a:uFillTx/>
                          <a:latin typeface="+mn-lt"/>
                          <a:ea typeface="SimSun"/>
                          <a:cs typeface="+mn-cs"/>
                        </a:rPr>
                        <a:t>10 (37)</a:t>
                      </a:r>
                      <a:endParaRPr lang="en-US" sz="1400" b="0" i="0" u="none" strike="noStrike" kern="1200" cap="none" baseline="0" dirty="0">
                        <a:solidFill>
                          <a:srgbClr val="4D4D4D"/>
                        </a:solidFill>
                        <a:effectLst/>
                        <a:uFillTx/>
                        <a:latin typeface="+mn-lt"/>
                        <a:ea typeface="SimSun"/>
                        <a:cs typeface="+mn-cs"/>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400" b="0" i="0" u="none" strike="noStrike" kern="1200" cap="none" baseline="0" dirty="0" smtClean="0">
                          <a:solidFill>
                            <a:srgbClr val="4D4D4D"/>
                          </a:solidFill>
                          <a:effectLst/>
                          <a:uFillTx/>
                          <a:latin typeface="+mn-lt"/>
                          <a:ea typeface="SimSun"/>
                          <a:cs typeface="+mn-cs"/>
                        </a:rPr>
                        <a:t>5 (20)</a:t>
                      </a:r>
                      <a:endParaRPr lang="en-US" sz="1400" b="0" i="0" u="none" strike="noStrike" kern="1200" cap="none" baseline="0" dirty="0">
                        <a:solidFill>
                          <a:srgbClr val="4D4D4D"/>
                        </a:solidFill>
                        <a:effectLst/>
                        <a:uFillTx/>
                        <a:latin typeface="+mn-lt"/>
                        <a:ea typeface="SimSun"/>
                        <a:cs typeface="+mn-cs"/>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400" b="0" i="0" u="none" strike="noStrike" kern="1200" cap="none" baseline="0" dirty="0" smtClean="0">
                          <a:solidFill>
                            <a:srgbClr val="4D4D4D"/>
                          </a:solidFill>
                          <a:effectLst/>
                          <a:uFillTx/>
                          <a:latin typeface="+mn-lt"/>
                          <a:ea typeface="SimSun"/>
                          <a:cs typeface="+mn-cs"/>
                        </a:rPr>
                        <a:t>5 (29)</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10004"/>
                  </a:ext>
                </a:extLst>
              </a:tr>
              <a:tr h="0">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zh-CN" sz="1400" b="0" i="0" u="none" strike="noStrike" cap="none" baseline="0">
                          <a:solidFill>
                            <a:srgbClr val="4D4D4D"/>
                          </a:solidFill>
                          <a:effectLst/>
                          <a:uFillTx/>
                          <a:ea typeface="SimSun"/>
                        </a:rPr>
                        <a:t>因毒性停止研究，n (%)</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algn="ctr"/>
                      <a:r>
                        <a:rPr lang="en-US" altLang="zh-CN" sz="1400" b="0" i="0" u="none" strike="noStrike" kern="1200" cap="none" baseline="0" dirty="0" smtClean="0">
                          <a:solidFill>
                            <a:srgbClr val="4D4D4D"/>
                          </a:solidFill>
                          <a:effectLst/>
                          <a:uFillTx/>
                          <a:latin typeface="+mn-lt"/>
                          <a:ea typeface="SimSun"/>
                          <a:cs typeface="+mn-cs"/>
                        </a:rPr>
                        <a:t>4 (10)</a:t>
                      </a:r>
                      <a:endParaRPr lang="en-US" sz="1400" b="0" i="0" u="none" strike="noStrike" kern="1200" cap="none" baseline="0" dirty="0">
                        <a:solidFill>
                          <a:srgbClr val="4D4D4D"/>
                        </a:solidFill>
                        <a:effectLst/>
                        <a:uFillTx/>
                        <a:latin typeface="+mn-lt"/>
                        <a:ea typeface="SimSun"/>
                        <a:cs typeface="+mn-cs"/>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algn="ctr"/>
                      <a:r>
                        <a:rPr lang="en-US" altLang="zh-CN" sz="1400" b="0" i="0" u="none" strike="noStrike" kern="1200" cap="none" baseline="0" dirty="0" smtClean="0">
                          <a:solidFill>
                            <a:srgbClr val="4D4D4D"/>
                          </a:solidFill>
                          <a:effectLst/>
                          <a:uFillTx/>
                          <a:latin typeface="+mn-lt"/>
                          <a:ea typeface="SimSun"/>
                          <a:cs typeface="+mn-cs"/>
                        </a:rPr>
                        <a:t>1 (4)</a:t>
                      </a:r>
                      <a:endParaRPr lang="en-US" sz="1400" b="0" i="0" u="none" strike="noStrike" kern="1200" cap="none" baseline="0" dirty="0">
                        <a:solidFill>
                          <a:srgbClr val="4D4D4D"/>
                        </a:solidFill>
                        <a:effectLst/>
                        <a:uFillTx/>
                        <a:latin typeface="+mn-lt"/>
                        <a:ea typeface="SimSun"/>
                        <a:cs typeface="+mn-cs"/>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algn="ctr"/>
                      <a:r>
                        <a:rPr lang="en-US" altLang="zh-CN" sz="1400" b="0" i="0" u="none" strike="noStrike" kern="1200" cap="none" baseline="0" dirty="0" smtClean="0">
                          <a:solidFill>
                            <a:srgbClr val="4D4D4D"/>
                          </a:solidFill>
                          <a:effectLst/>
                          <a:uFillTx/>
                          <a:latin typeface="+mn-lt"/>
                          <a:ea typeface="SimSun"/>
                          <a:cs typeface="+mn-cs"/>
                        </a:rPr>
                        <a:t>1 (4)</a:t>
                      </a:r>
                      <a:endParaRPr lang="en-US" sz="1400" b="0" i="0" u="none" strike="noStrike" kern="1200" cap="none" baseline="0" dirty="0">
                        <a:solidFill>
                          <a:srgbClr val="4D4D4D"/>
                        </a:solidFill>
                        <a:effectLst/>
                        <a:uFillTx/>
                        <a:latin typeface="+mn-lt"/>
                        <a:ea typeface="SimSun"/>
                        <a:cs typeface="+mn-cs"/>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400" b="0" i="0" u="none" strike="noStrike" kern="1200" cap="none" baseline="0" dirty="0" smtClean="0">
                          <a:solidFill>
                            <a:srgbClr val="4D4D4D"/>
                          </a:solidFill>
                          <a:effectLst/>
                          <a:uFillTx/>
                          <a:latin typeface="+mn-lt"/>
                          <a:ea typeface="SimSun"/>
                          <a:cs typeface="+mn-cs"/>
                        </a:rPr>
                        <a:t>1 (6)</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extLst>
                  <a:ext uri="{0D108BD9-81ED-4DB2-BD59-A6C34878D82A}">
                    <a16:rowId xmlns:a16="http://schemas.microsoft.com/office/drawing/2014/main" val="10005"/>
                  </a:ext>
                </a:extLst>
              </a:tr>
              <a:tr h="0">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zh-CN" sz="1400" b="0" i="0" u="none" strike="noStrike" cap="none" baseline="0">
                          <a:solidFill>
                            <a:srgbClr val="4D4D4D"/>
                          </a:solidFill>
                          <a:effectLst/>
                          <a:uFillTx/>
                          <a:ea typeface="SimSun"/>
                        </a:rPr>
                        <a:t>DCR，月</a:t>
                      </a:r>
                    </a:p>
                    <a:p>
                      <a:pPr marL="87313" marR="0" lvl="0" indent="0" algn="l" defTabSz="914400" rtl="0" eaLnBrk="1" fontAlgn="base" latinLnBrk="0" hangingPunct="1">
                        <a:lnSpc>
                          <a:spcPct val="100000"/>
                        </a:lnSpc>
                        <a:spcBef>
                          <a:spcPct val="0"/>
                        </a:spcBef>
                        <a:spcAft>
                          <a:spcPct val="0"/>
                        </a:spcAft>
                        <a:buClr>
                          <a:schemeClr val="tx2"/>
                        </a:buClr>
                        <a:buSzPct val="110000"/>
                        <a:buFontTx/>
                        <a:buNone/>
                      </a:pPr>
                      <a:r>
                        <a:rPr lang="zh-CN" sz="1400" b="0" i="0" u="none" strike="noStrike" cap="none" baseline="0">
                          <a:solidFill>
                            <a:srgbClr val="4D4D4D"/>
                          </a:solidFill>
                          <a:effectLst/>
                          <a:uFillTx/>
                          <a:ea typeface="SimSun"/>
                        </a:rPr>
                        <a:t>有 CR/PR/SD 的患者</a:t>
                      </a:r>
                    </a:p>
                    <a:p>
                      <a:pPr marL="87313" marR="0" lvl="0" indent="0" algn="l" defTabSz="914400" rtl="0" eaLnBrk="1" fontAlgn="base" latinLnBrk="0" hangingPunct="1">
                        <a:lnSpc>
                          <a:spcPct val="100000"/>
                        </a:lnSpc>
                        <a:spcBef>
                          <a:spcPct val="0"/>
                        </a:spcBef>
                        <a:spcAft>
                          <a:spcPct val="0"/>
                        </a:spcAft>
                        <a:buClr>
                          <a:schemeClr val="tx2"/>
                        </a:buClr>
                        <a:buSzPct val="110000"/>
                        <a:buFontTx/>
                        <a:buNone/>
                        <a:defRPr/>
                      </a:pPr>
                      <a:r>
                        <a:rPr lang="zh-CN" sz="1400" b="0" i="0" u="none" strike="noStrike" cap="none" baseline="0">
                          <a:solidFill>
                            <a:srgbClr val="4D4D4D"/>
                          </a:solidFill>
                          <a:effectLst/>
                          <a:uFillTx/>
                          <a:ea typeface="SimSun"/>
                        </a:rPr>
                        <a:t>无 CR/PR/SD 的患者</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algn="ctr"/>
                      <a:r>
                        <a:rPr lang="en-US" altLang="zh-CN" sz="1400" b="0" i="0" u="none" strike="noStrike" kern="1200" cap="none" baseline="0" dirty="0" smtClean="0">
                          <a:solidFill>
                            <a:srgbClr val="4D4D4D"/>
                          </a:solidFill>
                          <a:effectLst/>
                          <a:uFillTx/>
                          <a:latin typeface="+mn-lt"/>
                          <a:ea typeface="SimSun"/>
                          <a:cs typeface="+mn-cs"/>
                        </a:rPr>
                        <a:t>2.4</a:t>
                      </a:r>
                    </a:p>
                    <a:p>
                      <a:pPr algn="ctr"/>
                      <a:r>
                        <a:rPr lang="en-US" altLang="zh-CN" sz="1400" b="0" i="0" u="none" strike="noStrike" kern="1200" cap="none" baseline="0" dirty="0" smtClean="0">
                          <a:solidFill>
                            <a:srgbClr val="4D4D4D"/>
                          </a:solidFill>
                          <a:effectLst/>
                          <a:uFillTx/>
                          <a:latin typeface="+mn-lt"/>
                          <a:ea typeface="SimSun"/>
                          <a:cs typeface="+mn-cs"/>
                        </a:rPr>
                        <a:t>5.2</a:t>
                      </a:r>
                    </a:p>
                    <a:p>
                      <a:pPr algn="ctr"/>
                      <a:r>
                        <a:rPr lang="en-US" altLang="zh-CN" sz="1400" b="0" i="0" u="none" strike="noStrike" kern="1200" cap="none" baseline="0" dirty="0" smtClean="0">
                          <a:solidFill>
                            <a:srgbClr val="4D4D4D"/>
                          </a:solidFill>
                          <a:effectLst/>
                          <a:uFillTx/>
                          <a:latin typeface="+mn-lt"/>
                          <a:ea typeface="SimSun"/>
                          <a:cs typeface="+mn-cs"/>
                        </a:rPr>
                        <a:t>2.0</a:t>
                      </a:r>
                      <a:endParaRPr lang="en-US" sz="1400" b="0" i="0" u="none" strike="noStrike" kern="1200" cap="none" baseline="0" dirty="0">
                        <a:solidFill>
                          <a:srgbClr val="4D4D4D"/>
                        </a:solidFill>
                        <a:effectLst/>
                        <a:uFillTx/>
                        <a:latin typeface="+mn-lt"/>
                        <a:ea typeface="SimSun"/>
                        <a:cs typeface="+mn-cs"/>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algn="ctr"/>
                      <a:r>
                        <a:rPr lang="en-US" altLang="zh-CN" sz="1400" b="0" i="0" u="none" strike="noStrike" kern="1200" cap="none" baseline="0" dirty="0" smtClean="0">
                          <a:solidFill>
                            <a:srgbClr val="4D4D4D"/>
                          </a:solidFill>
                          <a:effectLst/>
                          <a:uFillTx/>
                          <a:latin typeface="+mn-lt"/>
                          <a:ea typeface="SimSun"/>
                          <a:cs typeface="+mn-cs"/>
                        </a:rPr>
                        <a:t>2.5</a:t>
                      </a:r>
                    </a:p>
                    <a:p>
                      <a:pPr algn="ctr"/>
                      <a:r>
                        <a:rPr lang="en-US" altLang="zh-CN" sz="1400" b="0" i="0" u="none" strike="noStrike" kern="1200" cap="none" baseline="0" dirty="0" smtClean="0">
                          <a:solidFill>
                            <a:srgbClr val="4D4D4D"/>
                          </a:solidFill>
                          <a:effectLst/>
                          <a:uFillTx/>
                          <a:latin typeface="+mn-lt"/>
                          <a:ea typeface="SimSun"/>
                          <a:cs typeface="+mn-cs"/>
                        </a:rPr>
                        <a:t>5.2</a:t>
                      </a:r>
                    </a:p>
                    <a:p>
                      <a:pPr algn="ctr"/>
                      <a:r>
                        <a:rPr lang="en-US" altLang="zh-CN" sz="1400" b="0" i="0" u="none" strike="noStrike" kern="1200" cap="none" baseline="0" dirty="0" smtClean="0">
                          <a:solidFill>
                            <a:srgbClr val="4D4D4D"/>
                          </a:solidFill>
                          <a:effectLst/>
                          <a:uFillTx/>
                          <a:latin typeface="+mn-lt"/>
                          <a:ea typeface="SimSun"/>
                          <a:cs typeface="+mn-cs"/>
                        </a:rPr>
                        <a:t>2.4</a:t>
                      </a:r>
                      <a:endParaRPr lang="en-US" sz="1400" b="0" i="0" u="none" strike="noStrike" kern="1200" cap="none" baseline="0" dirty="0">
                        <a:solidFill>
                          <a:srgbClr val="4D4D4D"/>
                        </a:solidFill>
                        <a:effectLst/>
                        <a:uFillTx/>
                        <a:latin typeface="+mn-lt"/>
                        <a:ea typeface="SimSun"/>
                        <a:cs typeface="+mn-cs"/>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algn="ctr"/>
                      <a:r>
                        <a:rPr lang="en-US" altLang="zh-CN" sz="1400" b="0" i="0" u="none" strike="noStrike" kern="1200" cap="none" baseline="0" dirty="0" smtClean="0">
                          <a:solidFill>
                            <a:srgbClr val="4D4D4D"/>
                          </a:solidFill>
                          <a:effectLst/>
                          <a:uFillTx/>
                          <a:latin typeface="+mn-lt"/>
                          <a:ea typeface="SimSun"/>
                          <a:cs typeface="+mn-cs"/>
                        </a:rPr>
                        <a:t>2.5</a:t>
                      </a:r>
                    </a:p>
                    <a:p>
                      <a:pPr algn="ctr"/>
                      <a:r>
                        <a:rPr lang="en-US" altLang="zh-CN" sz="1400" b="0" i="0" u="none" strike="noStrike" kern="1200" cap="none" baseline="0" dirty="0" smtClean="0">
                          <a:solidFill>
                            <a:srgbClr val="4D4D4D"/>
                          </a:solidFill>
                          <a:effectLst/>
                          <a:uFillTx/>
                          <a:latin typeface="+mn-lt"/>
                          <a:ea typeface="SimSun"/>
                          <a:cs typeface="+mn-cs"/>
                        </a:rPr>
                        <a:t>5.4</a:t>
                      </a:r>
                    </a:p>
                    <a:p>
                      <a:pPr algn="ctr"/>
                      <a:r>
                        <a:rPr lang="en-US" altLang="zh-CN" sz="1400" b="0" i="0" u="none" strike="noStrike" kern="1200" cap="none" baseline="0" dirty="0" smtClean="0">
                          <a:solidFill>
                            <a:srgbClr val="4D4D4D"/>
                          </a:solidFill>
                          <a:effectLst/>
                          <a:uFillTx/>
                          <a:latin typeface="+mn-lt"/>
                          <a:ea typeface="SimSun"/>
                          <a:cs typeface="+mn-cs"/>
                        </a:rPr>
                        <a:t>2.1</a:t>
                      </a:r>
                      <a:endParaRPr lang="en-US" sz="1400" b="0" i="0" u="none" strike="noStrike" kern="1200" cap="none" baseline="0" dirty="0">
                        <a:solidFill>
                          <a:srgbClr val="4D4D4D"/>
                        </a:solidFill>
                        <a:effectLst/>
                        <a:uFillTx/>
                        <a:latin typeface="+mn-lt"/>
                        <a:ea typeface="SimSun"/>
                        <a:cs typeface="+mn-cs"/>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algn="ctr"/>
                      <a:r>
                        <a:rPr lang="en-US" altLang="zh-CN" sz="1400" b="0" i="0" u="none" strike="noStrike" kern="1200" cap="none" baseline="0" dirty="0" smtClean="0">
                          <a:solidFill>
                            <a:srgbClr val="4D4D4D"/>
                          </a:solidFill>
                          <a:effectLst/>
                          <a:uFillTx/>
                          <a:latin typeface="+mn-lt"/>
                          <a:ea typeface="SimSun"/>
                          <a:cs typeface="+mn-cs"/>
                        </a:rPr>
                        <a:t>2.7</a:t>
                      </a:r>
                    </a:p>
                    <a:p>
                      <a:pPr algn="ctr"/>
                      <a:r>
                        <a:rPr lang="en-US" altLang="zh-CN" sz="1400" b="0" i="0" u="none" strike="noStrike" kern="1200" cap="none" baseline="0" dirty="0" smtClean="0">
                          <a:solidFill>
                            <a:srgbClr val="4D4D4D"/>
                          </a:solidFill>
                          <a:effectLst/>
                          <a:uFillTx/>
                          <a:latin typeface="+mn-lt"/>
                          <a:ea typeface="SimSun"/>
                          <a:cs typeface="+mn-cs"/>
                        </a:rPr>
                        <a:t>5.4</a:t>
                      </a:r>
                    </a:p>
                    <a:p>
                      <a:pPr algn="ctr"/>
                      <a:r>
                        <a:rPr lang="en-US" altLang="zh-CN" sz="1400" b="0" i="0" u="none" strike="noStrike" kern="1200" cap="none" baseline="0" dirty="0" smtClean="0">
                          <a:solidFill>
                            <a:srgbClr val="4D4D4D"/>
                          </a:solidFill>
                          <a:effectLst/>
                          <a:uFillTx/>
                          <a:latin typeface="+mn-lt"/>
                          <a:ea typeface="SimSun"/>
                          <a:cs typeface="+mn-cs"/>
                        </a:rPr>
                        <a:t>2.5</a:t>
                      </a:r>
                      <a:endParaRPr lang="en-US" sz="1400" b="0" i="0" u="none" strike="noStrike" kern="1200" cap="none" baseline="0" dirty="0">
                        <a:solidFill>
                          <a:srgbClr val="4D4D4D"/>
                        </a:solidFill>
                        <a:effectLst/>
                        <a:uFillTx/>
                        <a:latin typeface="+mn-lt"/>
                        <a:ea typeface="SimSun"/>
                        <a:cs typeface="+mn-cs"/>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1511890450"/>
                  </a:ext>
                </a:extLst>
              </a:tr>
              <a:tr h="0">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zh-CN" sz="1400" b="0" i="0" u="none" strike="noStrike" cap="none" baseline="0">
                          <a:solidFill>
                            <a:srgbClr val="4D4D4D"/>
                          </a:solidFill>
                          <a:effectLst/>
                          <a:uFillTx/>
                          <a:ea typeface="SimSun"/>
                        </a:rPr>
                        <a:t>OS，月</a:t>
                      </a:r>
                    </a:p>
                    <a:p>
                      <a:pPr marL="87313" marR="0" lvl="0" indent="0" algn="l" defTabSz="914400" rtl="0" eaLnBrk="1" fontAlgn="base" latinLnBrk="0" hangingPunct="1">
                        <a:lnSpc>
                          <a:spcPct val="100000"/>
                        </a:lnSpc>
                        <a:spcBef>
                          <a:spcPct val="0"/>
                        </a:spcBef>
                        <a:spcAft>
                          <a:spcPct val="0"/>
                        </a:spcAft>
                        <a:buClr>
                          <a:schemeClr val="tx2"/>
                        </a:buClr>
                        <a:buSzPct val="110000"/>
                        <a:buFontTx/>
                        <a:buNone/>
                      </a:pPr>
                      <a:r>
                        <a:rPr lang="zh-CN" sz="1400" b="0" i="0" u="none" strike="noStrike" cap="none" baseline="0">
                          <a:solidFill>
                            <a:srgbClr val="4D4D4D"/>
                          </a:solidFill>
                          <a:effectLst/>
                          <a:uFillTx/>
                          <a:ea typeface="SimSun"/>
                        </a:rPr>
                        <a:t>有 CR/PR/SD 的患者</a:t>
                      </a:r>
                    </a:p>
                    <a:p>
                      <a:pPr marL="87313" marR="0" lvl="0" indent="0" algn="l" defTabSz="914400" rtl="0" eaLnBrk="1" fontAlgn="base" latinLnBrk="0" hangingPunct="1">
                        <a:lnSpc>
                          <a:spcPct val="100000"/>
                        </a:lnSpc>
                        <a:spcBef>
                          <a:spcPct val="0"/>
                        </a:spcBef>
                        <a:spcAft>
                          <a:spcPct val="0"/>
                        </a:spcAft>
                        <a:buClr>
                          <a:schemeClr val="tx2"/>
                        </a:buClr>
                        <a:buSzPct val="110000"/>
                        <a:buFontTx/>
                        <a:buNone/>
                        <a:defRPr/>
                      </a:pPr>
                      <a:r>
                        <a:rPr lang="zh-CN" sz="1400" b="0" i="0" u="none" strike="noStrike" cap="none" baseline="0">
                          <a:solidFill>
                            <a:srgbClr val="4D4D4D"/>
                          </a:solidFill>
                          <a:effectLst/>
                          <a:uFillTx/>
                          <a:ea typeface="SimSun"/>
                        </a:rPr>
                        <a:t>无 CR/PR/SD 的患者</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algn="ctr"/>
                      <a:r>
                        <a:rPr lang="en-US" altLang="zh-CN" sz="1400" b="0" i="0" u="none" strike="noStrike" kern="1200" cap="none" baseline="0" dirty="0" smtClean="0">
                          <a:solidFill>
                            <a:srgbClr val="4D4D4D"/>
                          </a:solidFill>
                          <a:effectLst/>
                          <a:uFillTx/>
                          <a:latin typeface="+mn-lt"/>
                          <a:ea typeface="SimSun"/>
                          <a:cs typeface="+mn-cs"/>
                        </a:rPr>
                        <a:t>7.6</a:t>
                      </a:r>
                    </a:p>
                    <a:p>
                      <a:pPr algn="ctr"/>
                      <a:r>
                        <a:rPr lang="en-US" altLang="zh-CN" sz="1400" b="0" i="0" u="none" strike="noStrike" kern="1200" cap="none" baseline="0" dirty="0" smtClean="0">
                          <a:solidFill>
                            <a:srgbClr val="4D4D4D"/>
                          </a:solidFill>
                          <a:effectLst/>
                          <a:uFillTx/>
                          <a:latin typeface="+mn-lt"/>
                          <a:ea typeface="SimSun"/>
                          <a:cs typeface="+mn-cs"/>
                        </a:rPr>
                        <a:t>15.8</a:t>
                      </a:r>
                    </a:p>
                    <a:p>
                      <a:pPr algn="ctr"/>
                      <a:r>
                        <a:rPr lang="en-US" altLang="zh-CN" sz="1400" b="0" i="0" u="none" strike="noStrike" kern="1200" cap="none" baseline="0" dirty="0" smtClean="0">
                          <a:solidFill>
                            <a:srgbClr val="4D4D4D"/>
                          </a:solidFill>
                          <a:effectLst/>
                          <a:uFillTx/>
                          <a:latin typeface="+mn-lt"/>
                          <a:ea typeface="SimSun"/>
                          <a:cs typeface="+mn-cs"/>
                        </a:rPr>
                        <a:t>4.8</a:t>
                      </a:r>
                      <a:endParaRPr lang="en-US" sz="1400" b="0" i="0" u="none" strike="noStrike" kern="1200" cap="none" baseline="0" dirty="0">
                        <a:solidFill>
                          <a:srgbClr val="4D4D4D"/>
                        </a:solidFill>
                        <a:effectLst/>
                        <a:uFillTx/>
                        <a:latin typeface="+mn-lt"/>
                        <a:ea typeface="SimSun"/>
                        <a:cs typeface="+mn-cs"/>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algn="ctr"/>
                      <a:r>
                        <a:rPr lang="en-US" altLang="zh-CN" sz="1400" b="0" i="0" u="none" strike="noStrike" kern="1200" cap="none" baseline="0" dirty="0" smtClean="0">
                          <a:solidFill>
                            <a:srgbClr val="4D4D4D"/>
                          </a:solidFill>
                          <a:effectLst/>
                          <a:uFillTx/>
                          <a:latin typeface="+mn-lt"/>
                          <a:ea typeface="SimSun"/>
                          <a:cs typeface="+mn-cs"/>
                        </a:rPr>
                        <a:t>13.3</a:t>
                      </a:r>
                    </a:p>
                    <a:p>
                      <a:pPr algn="ctr"/>
                      <a:r>
                        <a:rPr lang="en-US" altLang="zh-CN" sz="1400" b="0" i="0" u="none" strike="noStrike" kern="1200" cap="none" baseline="0" dirty="0" smtClean="0">
                          <a:solidFill>
                            <a:srgbClr val="4D4D4D"/>
                          </a:solidFill>
                          <a:effectLst/>
                          <a:uFillTx/>
                          <a:latin typeface="+mn-lt"/>
                          <a:ea typeface="SimSun"/>
                          <a:cs typeface="+mn-cs"/>
                        </a:rPr>
                        <a:t>15.8</a:t>
                      </a:r>
                    </a:p>
                    <a:p>
                      <a:pPr algn="ctr"/>
                      <a:r>
                        <a:rPr lang="en-US" altLang="zh-CN" sz="1400" b="0" i="0" u="none" strike="noStrike" kern="1200" cap="none" baseline="0" dirty="0" smtClean="0">
                          <a:solidFill>
                            <a:srgbClr val="4D4D4D"/>
                          </a:solidFill>
                          <a:effectLst/>
                          <a:uFillTx/>
                          <a:latin typeface="+mn-lt"/>
                          <a:ea typeface="SimSun"/>
                          <a:cs typeface="+mn-cs"/>
                        </a:rPr>
                        <a:t>8.9</a:t>
                      </a:r>
                      <a:endParaRPr lang="en-US" sz="1400" b="0" i="0" u="none" strike="noStrike" kern="1200" cap="none" baseline="0" dirty="0">
                        <a:solidFill>
                          <a:srgbClr val="4D4D4D"/>
                        </a:solidFill>
                        <a:effectLst/>
                        <a:uFillTx/>
                        <a:latin typeface="+mn-lt"/>
                        <a:ea typeface="SimSun"/>
                        <a:cs typeface="+mn-cs"/>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algn="ctr"/>
                      <a:r>
                        <a:rPr lang="en-US" altLang="zh-CN" sz="1400" b="0" i="0" u="none" strike="noStrike" kern="1200" cap="none" baseline="0" dirty="0" smtClean="0">
                          <a:solidFill>
                            <a:srgbClr val="4D4D4D"/>
                          </a:solidFill>
                          <a:effectLst/>
                          <a:uFillTx/>
                          <a:latin typeface="+mn-lt"/>
                          <a:ea typeface="SimSun"/>
                          <a:cs typeface="+mn-cs"/>
                        </a:rPr>
                        <a:t>4.2</a:t>
                      </a:r>
                    </a:p>
                    <a:p>
                      <a:pPr algn="ctr"/>
                      <a:r>
                        <a:rPr lang="en-US" altLang="zh-CN" sz="1400" b="0" i="0" u="none" strike="noStrike" kern="1200" cap="none" baseline="0" dirty="0" smtClean="0">
                          <a:solidFill>
                            <a:srgbClr val="4D4D4D"/>
                          </a:solidFill>
                          <a:effectLst/>
                          <a:uFillTx/>
                          <a:latin typeface="+mn-lt"/>
                          <a:ea typeface="SimSun"/>
                          <a:cs typeface="+mn-cs"/>
                        </a:rPr>
                        <a:t>12.4</a:t>
                      </a:r>
                    </a:p>
                    <a:p>
                      <a:pPr algn="ctr"/>
                      <a:r>
                        <a:rPr lang="en-US" altLang="zh-CN" sz="1400" b="0" i="0" u="none" strike="noStrike" kern="1200" cap="none" baseline="0" dirty="0" smtClean="0">
                          <a:solidFill>
                            <a:srgbClr val="4D4D4D"/>
                          </a:solidFill>
                          <a:effectLst/>
                          <a:uFillTx/>
                          <a:latin typeface="+mn-lt"/>
                          <a:ea typeface="SimSun"/>
                          <a:cs typeface="+mn-cs"/>
                        </a:rPr>
                        <a:t>3.8</a:t>
                      </a:r>
                      <a:endParaRPr lang="en-US" sz="1400" b="0" i="0" u="none" strike="noStrike" kern="1200" cap="none" baseline="0" dirty="0">
                        <a:solidFill>
                          <a:srgbClr val="4D4D4D"/>
                        </a:solidFill>
                        <a:effectLst/>
                        <a:uFillTx/>
                        <a:latin typeface="+mn-lt"/>
                        <a:ea typeface="SimSun"/>
                        <a:cs typeface="+mn-cs"/>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algn="ctr"/>
                      <a:r>
                        <a:rPr lang="en-US" altLang="zh-CN" sz="1400" b="0" i="0" u="none" strike="noStrike" kern="1200" cap="none" baseline="0" dirty="0" smtClean="0">
                          <a:solidFill>
                            <a:srgbClr val="4D4D4D"/>
                          </a:solidFill>
                          <a:effectLst/>
                          <a:uFillTx/>
                          <a:latin typeface="+mn-lt"/>
                          <a:ea typeface="SimSun"/>
                          <a:cs typeface="+mn-cs"/>
                        </a:rPr>
                        <a:t>6.1</a:t>
                      </a:r>
                    </a:p>
                    <a:p>
                      <a:pPr algn="ctr"/>
                      <a:r>
                        <a:rPr lang="en-US" altLang="zh-CN" sz="1400" b="0" i="0" u="none" strike="noStrike" kern="1200" cap="none" baseline="0" dirty="0" smtClean="0">
                          <a:solidFill>
                            <a:srgbClr val="4D4D4D"/>
                          </a:solidFill>
                          <a:effectLst/>
                          <a:uFillTx/>
                          <a:latin typeface="+mn-lt"/>
                          <a:ea typeface="SimSun"/>
                          <a:cs typeface="+mn-cs"/>
                        </a:rPr>
                        <a:t>12.4</a:t>
                      </a:r>
                    </a:p>
                    <a:p>
                      <a:pPr algn="ctr"/>
                      <a:r>
                        <a:rPr lang="en-US" altLang="zh-CN" sz="1400" b="0" i="0" u="none" strike="noStrike" kern="1200" cap="none" baseline="0" dirty="0" smtClean="0">
                          <a:solidFill>
                            <a:srgbClr val="4D4D4D"/>
                          </a:solidFill>
                          <a:effectLst/>
                          <a:uFillTx/>
                          <a:latin typeface="+mn-lt"/>
                          <a:ea typeface="SimSun"/>
                          <a:cs typeface="+mn-cs"/>
                        </a:rPr>
                        <a:t>4.4</a:t>
                      </a:r>
                      <a:endParaRPr lang="en-US" sz="1400" b="0" i="0" u="none" strike="noStrike" kern="1200" cap="none" baseline="0" dirty="0">
                        <a:solidFill>
                          <a:srgbClr val="4D4D4D"/>
                        </a:solidFill>
                        <a:effectLst/>
                        <a:uFillTx/>
                        <a:latin typeface="+mn-lt"/>
                        <a:ea typeface="SimSun"/>
                        <a:cs typeface="+mn-cs"/>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3490022806"/>
                  </a:ext>
                </a:extLst>
              </a:tr>
            </a:tbl>
          </a:graphicData>
        </a:graphic>
      </p:graphicFrame>
    </p:spTree>
    <p:custDataLst>
      <p:tags r:id="rId1"/>
    </p:custDataLst>
    <p:extLst>
      <p:ext uri="{BB962C8B-B14F-4D97-AF65-F5344CB8AC3E}">
        <p14:creationId xmlns:p14="http://schemas.microsoft.com/office/powerpoint/2010/main" val="1213497426"/>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zh-CN" sz="1800" b="1" i="0" u="none" strike="noStrike" cap="none" baseline="0">
                <a:solidFill>
                  <a:srgbClr val="043882"/>
                </a:solidFill>
                <a:effectLst/>
                <a:uFillTx/>
                <a:ea typeface="SimSun"/>
              </a:rPr>
              <a:t>O-008：MSS GI 癌的远位效应概念验证：一项评估伊匹木单抗和纳武单抗联合放疗用于转移性胰腺和结直肠腺癌的 2 期研究 – Parikh A 等人</a:t>
            </a:r>
          </a:p>
        </p:txBody>
      </p:sp>
      <p:sp>
        <p:nvSpPr>
          <p:cNvPr id="5123" name="Rectangle 3"/>
          <p:cNvSpPr>
            <a:spLocks noGrp="1" noChangeArrowheads="1"/>
          </p:cNvSpPr>
          <p:nvPr>
            <p:ph idx="1"/>
          </p:nvPr>
        </p:nvSpPr>
        <p:spPr/>
        <p:txBody>
          <a:bodyPr/>
          <a:lstStyle/>
          <a:p>
            <a:pPr marL="0" indent="0">
              <a:buNone/>
            </a:pPr>
            <a:r>
              <a:rPr lang="zh-CN" sz="1600" b="1" i="0" u="none" strike="noStrike" cap="none" baseline="0">
                <a:solidFill>
                  <a:srgbClr val="4D4D4D"/>
                </a:solidFill>
                <a:effectLst/>
                <a:uFillTx/>
                <a:ea typeface="SimSun"/>
              </a:rPr>
              <a:t>关键结果（续）</a:t>
            </a:r>
          </a:p>
          <a:p>
            <a:pPr marL="0" indent="0">
              <a:spcBef>
                <a:spcPts val="15600"/>
              </a:spcBef>
              <a:buNone/>
            </a:pPr>
            <a:r>
              <a:rPr lang="zh-CN" sz="1600" b="1" i="0" u="none" strike="noStrike" cap="none" baseline="0">
                <a:solidFill>
                  <a:srgbClr val="4D4D4D"/>
                </a:solidFill>
                <a:effectLst/>
                <a:uFillTx/>
                <a:ea typeface="SimSun"/>
              </a:rPr>
              <a:t>结论</a:t>
            </a:r>
          </a:p>
          <a:p>
            <a:r>
              <a:rPr lang="zh-CN" sz="1600" b="1" i="0" u="none" strike="noStrike" cap="none" baseline="0">
                <a:solidFill>
                  <a:srgbClr val="4D4D4D"/>
                </a:solidFill>
                <a:effectLst/>
                <a:uFillTx/>
                <a:ea typeface="SimSun"/>
              </a:rPr>
              <a:t>在转移性结直肠或胰腺腺癌患者中，纳武单抗 + 伊匹木单抗与放疗联用对某些亚组患者有一些治疗活性</a:t>
            </a:r>
          </a:p>
        </p:txBody>
      </p:sp>
      <p:sp>
        <p:nvSpPr>
          <p:cNvPr id="15" name="Text Placeholder 14"/>
          <p:cNvSpPr>
            <a:spLocks noGrp="1"/>
          </p:cNvSpPr>
          <p:nvPr>
            <p:ph type="body" sz="quarter" idx="11"/>
          </p:nvPr>
        </p:nvSpPr>
        <p:spPr>
          <a:xfrm>
            <a:off x="4495800" y="6096000"/>
            <a:ext cx="4283075" cy="487363"/>
          </a:xfrm>
        </p:spPr>
        <p:txBody>
          <a:bodyPr/>
          <a:lstStyle/>
          <a:p>
            <a:r>
              <a:rPr lang="zh-CN" sz="1200" b="0" i="0" u="none" strike="noStrike" cap="none" baseline="0">
                <a:solidFill>
                  <a:srgbClr val="4D4D4D"/>
                </a:solidFill>
                <a:effectLst/>
                <a:uFillTx/>
                <a:ea typeface="SimSun"/>
              </a:rPr>
              <a:t>Parikh A, et al. Ann Oncol 2019;30(suppl):abstr O-008</a:t>
            </a:r>
          </a:p>
        </p:txBody>
      </p:sp>
      <p:graphicFrame>
        <p:nvGraphicFramePr>
          <p:cNvPr id="7" name="Group 88"/>
          <p:cNvGraphicFramePr>
            <a:graphicFrameLocks noGrp="1"/>
          </p:cNvGraphicFramePr>
          <p:nvPr>
            <p:extLst>
              <p:ext uri="{D42A27DB-BD31-4B8C-83A1-F6EECF244321}">
                <p14:modId xmlns:p14="http://schemas.microsoft.com/office/powerpoint/2010/main" val="2011521281"/>
              </p:ext>
            </p:extLst>
          </p:nvPr>
        </p:nvGraphicFramePr>
        <p:xfrm>
          <a:off x="369888" y="1617326"/>
          <a:ext cx="8373280" cy="1712160"/>
        </p:xfrm>
        <a:graphic>
          <a:graphicData uri="http://schemas.openxmlformats.org/drawingml/2006/table">
            <a:tbl>
              <a:tblPr firstRow="1" bandRow="1">
                <a:tableStyleId>{69012ECD-51FC-41F1-AA8D-1B2483CD663E}</a:tableStyleId>
              </a:tblPr>
              <a:tblGrid>
                <a:gridCol w="2586254">
                  <a:extLst>
                    <a:ext uri="{9D8B030D-6E8A-4147-A177-3AD203B41FA5}">
                      <a16:colId xmlns:a16="http://schemas.microsoft.com/office/drawing/2014/main" val="20001"/>
                    </a:ext>
                  </a:extLst>
                </a:gridCol>
                <a:gridCol w="1600386">
                  <a:extLst>
                    <a:ext uri="{9D8B030D-6E8A-4147-A177-3AD203B41FA5}">
                      <a16:colId xmlns:a16="http://schemas.microsoft.com/office/drawing/2014/main" val="2358865062"/>
                    </a:ext>
                  </a:extLst>
                </a:gridCol>
                <a:gridCol w="2545730">
                  <a:extLst>
                    <a:ext uri="{9D8B030D-6E8A-4147-A177-3AD203B41FA5}">
                      <a16:colId xmlns:a16="http://schemas.microsoft.com/office/drawing/2014/main" val="20002"/>
                    </a:ext>
                  </a:extLst>
                </a:gridCol>
                <a:gridCol w="1640910">
                  <a:extLst>
                    <a:ext uri="{9D8B030D-6E8A-4147-A177-3AD203B41FA5}">
                      <a16:colId xmlns:a16="http://schemas.microsoft.com/office/drawing/2014/main" val="2940190935"/>
                    </a:ext>
                  </a:extLst>
                </a:gridCol>
              </a:tblGrid>
              <a:tr h="143472">
                <a:tc gridSpan="4">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400" b="1" i="0" u="none" strike="noStrike" cap="none" baseline="0" dirty="0">
                          <a:solidFill>
                            <a:srgbClr val="FFFFFF"/>
                          </a:solidFill>
                          <a:effectLst/>
                          <a:uFillTx/>
                          <a:ea typeface="SimSun"/>
                        </a:rPr>
                        <a:t>≥3 级 AE，n (%)</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solidFill>
                  </a:tcPr>
                </a:tc>
                <a:tc hMerge="1">
                  <a:txBody>
                    <a:bodyPr/>
                    <a:lstStyle/>
                    <a:p>
                      <a:endParaRPr lang="en-GB"/>
                    </a:p>
                  </a:txBody>
                  <a:tcPr/>
                </a:tc>
                <a:tc hMerge="1">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endParaRPr kumimoji="0" lang="en-GB" sz="1400" b="1" i="0" u="none" strike="noStrike" cap="none" normalizeH="0" baseline="0">
                        <a:ln>
                          <a:noFill/>
                        </a:ln>
                        <a:solidFill>
                          <a:schemeClr val="tx2"/>
                        </a:solidFill>
                        <a:effectLst/>
                        <a:latin typeface="+mn-lt"/>
                        <a:cs typeface="Arial"/>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solidFill>
                  </a:tcPr>
                </a:tc>
                <a:tc hMerge="1">
                  <a:txBody>
                    <a:bodyPr/>
                    <a:lstStyle/>
                    <a:p>
                      <a:endParaRPr lang="en-GB"/>
                    </a:p>
                  </a:txBody>
                  <a:tcPr/>
                </a:tc>
                <a:extLst>
                  <a:ext uri="{0D108BD9-81ED-4DB2-BD59-A6C34878D82A}">
                    <a16:rowId xmlns:a16="http://schemas.microsoft.com/office/drawing/2014/main" val="3757187441"/>
                  </a:ext>
                </a:extLst>
              </a:tr>
              <a:tr h="143472">
                <a:tc gridSpan="2">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400" b="1" i="0" u="none" strike="noStrike" cap="none" baseline="0">
                          <a:solidFill>
                            <a:srgbClr val="FFFFFF"/>
                          </a:solidFill>
                          <a:effectLst/>
                          <a:uFillTx/>
                          <a:ea typeface="SimSun"/>
                        </a:rPr>
                        <a:t>MSS 结肠</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solidFill>
                  </a:tcPr>
                </a:tc>
                <a:tc hMerge="1">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endParaRPr kumimoji="0" lang="en-GB" sz="1400" b="1" i="0" u="none" strike="noStrike" cap="none" normalizeH="0" baseline="0">
                        <a:ln>
                          <a:noFill/>
                        </a:ln>
                        <a:solidFill>
                          <a:schemeClr val="tx2"/>
                        </a:solidFill>
                        <a:effectLst/>
                        <a:latin typeface="+mn-lt"/>
                        <a:cs typeface="Arial"/>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solidFill>
                  </a:tcPr>
                </a:tc>
                <a:tc gridSpan="2">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400" b="1" i="0" u="none" strike="noStrike" cap="none" baseline="0">
                          <a:solidFill>
                            <a:srgbClr val="FFFFFF"/>
                          </a:solidFill>
                          <a:effectLst/>
                          <a:uFillTx/>
                          <a:ea typeface="SimSun"/>
                        </a:rPr>
                        <a:t>PDAC</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solidFill>
                  </a:tcPr>
                </a:tc>
                <a:tc hMerge="1">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endParaRPr kumimoji="0" lang="en-GB" sz="1400" b="1" i="0" u="none" strike="noStrike" cap="none" normalizeH="0" baseline="0">
                        <a:ln>
                          <a:noFill/>
                        </a:ln>
                        <a:solidFill>
                          <a:schemeClr val="tx2"/>
                        </a:solidFill>
                        <a:effectLst/>
                        <a:latin typeface="+mn-lt"/>
                        <a:cs typeface="Arial"/>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solidFill>
                  </a:tcPr>
                </a:tc>
                <a:extLst>
                  <a:ext uri="{0D108BD9-81ED-4DB2-BD59-A6C34878D82A}">
                    <a16:rowId xmlns:a16="http://schemas.microsoft.com/office/drawing/2014/main" val="10001"/>
                  </a:ext>
                </a:extLst>
              </a:tr>
              <a:tr h="0">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zh-CN" sz="1400" b="0" i="0" u="none" strike="noStrike" cap="none" baseline="0" dirty="0">
                          <a:solidFill>
                            <a:srgbClr val="4D4D4D"/>
                          </a:solidFill>
                          <a:effectLst/>
                          <a:uFillTx/>
                          <a:ea typeface="SimSun"/>
                        </a:rPr>
                        <a:t>淋巴细胞减少</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en-US" altLang="zh-CN" sz="1400" b="0" i="0" u="none" strike="noStrike" kern="1200" cap="none" baseline="0" dirty="0" smtClean="0">
                          <a:solidFill>
                            <a:srgbClr val="4D4D4D"/>
                          </a:solidFill>
                          <a:effectLst/>
                          <a:uFillTx/>
                          <a:latin typeface="+mn-lt"/>
                          <a:ea typeface="SimSun"/>
                          <a:cs typeface="+mn-cs"/>
                        </a:rPr>
                        <a:t>10 (25.0)</a:t>
                      </a:r>
                      <a:endParaRPr lang="en-US" sz="1400" b="0" i="0" u="none" strike="noStrike" kern="1200" cap="none" baseline="0" dirty="0">
                        <a:solidFill>
                          <a:srgbClr val="4D4D4D"/>
                        </a:solidFill>
                        <a:effectLst/>
                        <a:uFillTx/>
                        <a:latin typeface="+mn-lt"/>
                        <a:ea typeface="SimSun"/>
                        <a:cs typeface="+mn-cs"/>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zh-CN" sz="1400" b="0" i="0" u="none" strike="noStrike" cap="none" baseline="0">
                          <a:solidFill>
                            <a:srgbClr val="4D4D4D"/>
                          </a:solidFill>
                          <a:effectLst/>
                          <a:uFillTx/>
                          <a:ea typeface="SimSun"/>
                        </a:rPr>
                        <a:t>淋巴细胞减少</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en-US" altLang="zh-CN" sz="1400" b="0" i="0" u="none" strike="noStrike" kern="1200" cap="none" baseline="0" dirty="0" smtClean="0">
                          <a:solidFill>
                            <a:srgbClr val="4D4D4D"/>
                          </a:solidFill>
                          <a:effectLst/>
                          <a:uFillTx/>
                          <a:latin typeface="+mn-lt"/>
                          <a:ea typeface="SimSun"/>
                          <a:cs typeface="+mn-cs"/>
                        </a:rPr>
                        <a:t>5 (20.0)</a:t>
                      </a:r>
                      <a:endParaRPr lang="en-US" sz="1400" b="0" i="0" u="none" strike="noStrike" kern="1200" cap="none" baseline="0" dirty="0">
                        <a:solidFill>
                          <a:srgbClr val="4D4D4D"/>
                        </a:solidFill>
                        <a:effectLst/>
                        <a:uFillTx/>
                        <a:latin typeface="+mn-lt"/>
                        <a:ea typeface="SimSun"/>
                        <a:cs typeface="+mn-cs"/>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10003"/>
                  </a:ext>
                </a:extLst>
              </a:tr>
              <a:tr h="214784">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zh-CN" sz="1400" b="0" i="0" u="none" strike="noStrike" cap="none" baseline="0">
                          <a:solidFill>
                            <a:srgbClr val="4D4D4D"/>
                          </a:solidFill>
                          <a:effectLst/>
                          <a:uFillTx/>
                          <a:ea typeface="SimSun"/>
                        </a:rPr>
                        <a:t>贫血</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en-US" altLang="zh-CN" sz="1400" b="0" i="0" u="none" strike="noStrike" kern="1200" cap="none" baseline="0" dirty="0" smtClean="0">
                          <a:solidFill>
                            <a:srgbClr val="4D4D4D"/>
                          </a:solidFill>
                          <a:effectLst/>
                          <a:uFillTx/>
                          <a:latin typeface="+mn-lt"/>
                          <a:ea typeface="SimSun"/>
                          <a:cs typeface="+mn-cs"/>
                        </a:rPr>
                        <a:t>5 (12.5)</a:t>
                      </a:r>
                      <a:endParaRPr lang="en-US" sz="1400" b="0" i="0" u="none" strike="noStrike" kern="1200" cap="none" baseline="0" dirty="0">
                        <a:solidFill>
                          <a:srgbClr val="4D4D4D"/>
                        </a:solidFill>
                        <a:effectLst/>
                        <a:uFillTx/>
                        <a:latin typeface="+mn-lt"/>
                        <a:ea typeface="SimSun"/>
                        <a:cs typeface="+mn-cs"/>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zh-CN" sz="1400" b="0" i="0" u="none" strike="noStrike" cap="none" baseline="0">
                          <a:solidFill>
                            <a:srgbClr val="4D4D4D"/>
                          </a:solidFill>
                          <a:effectLst/>
                          <a:uFillTx/>
                          <a:ea typeface="SimSun"/>
                        </a:rPr>
                        <a:t>疲乏</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en-US" altLang="zh-CN" sz="1400" b="0" i="0" u="none" strike="noStrike" kern="1200" cap="none" baseline="0" dirty="0" smtClean="0">
                          <a:solidFill>
                            <a:srgbClr val="4D4D4D"/>
                          </a:solidFill>
                          <a:effectLst/>
                          <a:uFillTx/>
                          <a:latin typeface="+mn-lt"/>
                          <a:ea typeface="SimSun"/>
                          <a:cs typeface="+mn-cs"/>
                        </a:rPr>
                        <a:t>2 (8.0)</a:t>
                      </a:r>
                      <a:endParaRPr lang="en-US" sz="1400" b="0" i="0" u="none" strike="noStrike" kern="1200" cap="none" baseline="0" dirty="0">
                        <a:solidFill>
                          <a:srgbClr val="4D4D4D"/>
                        </a:solidFill>
                        <a:effectLst/>
                        <a:uFillTx/>
                        <a:latin typeface="+mn-lt"/>
                        <a:ea typeface="SimSun"/>
                        <a:cs typeface="+mn-cs"/>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10004"/>
                  </a:ext>
                </a:extLst>
              </a:tr>
              <a:tr h="0">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zh-CN" sz="1400" b="0" i="0" u="none" strike="noStrike" cap="none" baseline="0">
                          <a:solidFill>
                            <a:srgbClr val="4D4D4D"/>
                          </a:solidFill>
                          <a:effectLst/>
                          <a:uFillTx/>
                          <a:ea typeface="SimSun"/>
                        </a:rPr>
                        <a:t>低钠血症</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en-US" altLang="zh-CN" sz="1400" b="0" i="0" u="none" strike="noStrike" kern="1200" cap="none" baseline="0" dirty="0" smtClean="0">
                          <a:solidFill>
                            <a:srgbClr val="4D4D4D"/>
                          </a:solidFill>
                          <a:effectLst/>
                          <a:uFillTx/>
                          <a:latin typeface="+mn-lt"/>
                          <a:ea typeface="SimSun"/>
                          <a:cs typeface="+mn-cs"/>
                        </a:rPr>
                        <a:t>4 (10.0)</a:t>
                      </a:r>
                      <a:endParaRPr lang="en-US" sz="1400" b="0" i="0" u="none" strike="noStrike" kern="1200" cap="none" baseline="0" dirty="0">
                        <a:solidFill>
                          <a:srgbClr val="4D4D4D"/>
                        </a:solidFill>
                        <a:effectLst/>
                        <a:uFillTx/>
                        <a:latin typeface="+mn-lt"/>
                        <a:ea typeface="SimSun"/>
                        <a:cs typeface="+mn-cs"/>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zh-CN" sz="1400" b="0" i="0" u="none" strike="noStrike" cap="none" baseline="0">
                          <a:solidFill>
                            <a:srgbClr val="4D4D4D"/>
                          </a:solidFill>
                          <a:effectLst/>
                          <a:uFillTx/>
                          <a:ea typeface="SimSun"/>
                        </a:rPr>
                        <a:t>高血糖</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en-US" altLang="zh-CN" sz="1400" b="0" i="0" u="none" strike="noStrike" kern="1200" cap="none" baseline="0" dirty="0" smtClean="0">
                          <a:solidFill>
                            <a:srgbClr val="4D4D4D"/>
                          </a:solidFill>
                          <a:effectLst/>
                          <a:uFillTx/>
                          <a:latin typeface="+mn-lt"/>
                          <a:ea typeface="SimSun"/>
                          <a:cs typeface="+mn-cs"/>
                        </a:rPr>
                        <a:t>2 (8.0)</a:t>
                      </a:r>
                      <a:endParaRPr lang="en-US" sz="1400" b="0" i="0" u="none" strike="noStrike" kern="1200" cap="none" baseline="0" dirty="0">
                        <a:solidFill>
                          <a:srgbClr val="4D4D4D"/>
                        </a:solidFill>
                        <a:effectLst/>
                        <a:uFillTx/>
                        <a:latin typeface="+mn-lt"/>
                        <a:ea typeface="SimSun"/>
                        <a:cs typeface="+mn-cs"/>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extLst>
                  <a:ext uri="{0D108BD9-81ED-4DB2-BD59-A6C34878D82A}">
                    <a16:rowId xmlns:a16="http://schemas.microsoft.com/office/drawing/2014/main" val="10005"/>
                  </a:ext>
                </a:extLst>
              </a:tr>
              <a:tr h="0">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zh-CN" sz="1400" b="0" i="0" u="none" strike="noStrike" cap="none" baseline="0">
                          <a:solidFill>
                            <a:srgbClr val="4D4D4D"/>
                          </a:solidFill>
                          <a:effectLst/>
                          <a:uFillTx/>
                          <a:ea typeface="SimSun"/>
                        </a:rPr>
                        <a:t>疲乏</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en-US" altLang="zh-CN" sz="1400" b="0" i="0" u="none" strike="noStrike" kern="1200" cap="none" baseline="0" dirty="0" smtClean="0">
                          <a:solidFill>
                            <a:srgbClr val="4D4D4D"/>
                          </a:solidFill>
                          <a:effectLst/>
                          <a:uFillTx/>
                          <a:latin typeface="+mn-lt"/>
                          <a:ea typeface="SimSun"/>
                          <a:cs typeface="+mn-cs"/>
                        </a:rPr>
                        <a:t>4 (10.0)</a:t>
                      </a:r>
                      <a:endParaRPr lang="en-US" sz="1400" b="0" i="0" u="none" strike="noStrike" kern="1200" cap="none" baseline="0" dirty="0">
                        <a:solidFill>
                          <a:srgbClr val="4D4D4D"/>
                        </a:solidFill>
                        <a:effectLst/>
                        <a:uFillTx/>
                        <a:latin typeface="+mn-lt"/>
                        <a:ea typeface="SimSun"/>
                        <a:cs typeface="+mn-cs"/>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zh-CN" sz="1400" b="0" i="0" u="none" strike="noStrike" cap="none" baseline="0">
                          <a:solidFill>
                            <a:srgbClr val="4D4D4D"/>
                          </a:solidFill>
                          <a:effectLst/>
                          <a:uFillTx/>
                          <a:ea typeface="SimSun"/>
                        </a:rPr>
                        <a:t>粘膜炎</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en-US" altLang="zh-CN" sz="1400" b="0" i="0" u="none" strike="noStrike" kern="1200" cap="none" baseline="0" dirty="0" smtClean="0">
                          <a:solidFill>
                            <a:srgbClr val="4D4D4D"/>
                          </a:solidFill>
                          <a:effectLst/>
                          <a:uFillTx/>
                          <a:latin typeface="+mn-lt"/>
                          <a:ea typeface="SimSun"/>
                          <a:cs typeface="+mn-cs"/>
                        </a:rPr>
                        <a:t>2 (8.0)</a:t>
                      </a:r>
                      <a:endParaRPr lang="en-US" sz="1400" b="0" i="0" u="none" strike="noStrike" kern="1200" cap="none" baseline="0" dirty="0">
                        <a:solidFill>
                          <a:srgbClr val="4D4D4D"/>
                        </a:solidFill>
                        <a:effectLst/>
                        <a:uFillTx/>
                        <a:latin typeface="+mn-lt"/>
                        <a:ea typeface="SimSun"/>
                        <a:cs typeface="+mn-cs"/>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1511890450"/>
                  </a:ext>
                </a:extLst>
              </a:tr>
            </a:tbl>
          </a:graphicData>
        </a:graphic>
      </p:graphicFrame>
    </p:spTree>
    <p:custDataLst>
      <p:tags r:id="rId1"/>
    </p:custDataLst>
    <p:extLst>
      <p:ext uri="{BB962C8B-B14F-4D97-AF65-F5344CB8AC3E}">
        <p14:creationId xmlns:p14="http://schemas.microsoft.com/office/powerpoint/2010/main" val="3199724531"/>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zh-CN" sz="1800" b="1" i="0" u="none" strike="noStrike" cap="none" baseline="0">
                <a:solidFill>
                  <a:srgbClr val="043882"/>
                </a:solidFill>
                <a:effectLst/>
                <a:uFillTx/>
                <a:ea typeface="SimSun"/>
              </a:rPr>
              <a:t>SO-005：一项评估伊立替康脂质体 (nal-IRI) + 5-氟尿嘧啶/亚叶酸 (5-FU/LV) + 奥沙利铂 (OX) 用于既往未经治疗的转移性胰腺癌 (mPAC) 患者的 1/2 期、开放性、剂量扩大研究 – Wainberg Z 等人</a:t>
            </a:r>
          </a:p>
        </p:txBody>
      </p:sp>
      <p:sp>
        <p:nvSpPr>
          <p:cNvPr id="5123" name="Rectangle 3"/>
          <p:cNvSpPr>
            <a:spLocks noGrp="1" noChangeArrowheads="1"/>
          </p:cNvSpPr>
          <p:nvPr>
            <p:ph idx="1"/>
          </p:nvPr>
        </p:nvSpPr>
        <p:spPr/>
        <p:txBody>
          <a:bodyPr/>
          <a:lstStyle/>
          <a:p>
            <a:pPr marL="0" indent="0">
              <a:buNone/>
            </a:pPr>
            <a:r>
              <a:rPr lang="zh-CN" sz="1600" b="1" i="0" u="none" strike="noStrike" cap="none" baseline="0">
                <a:solidFill>
                  <a:srgbClr val="4D4D4D"/>
                </a:solidFill>
                <a:effectLst/>
                <a:uFillTx/>
                <a:ea typeface="SimSun"/>
              </a:rPr>
              <a:t>研究目的</a:t>
            </a:r>
          </a:p>
          <a:p>
            <a:r>
              <a:rPr lang="zh-CN" sz="1600" b="0" i="0" u="none" strike="noStrike" cap="none" baseline="0">
                <a:solidFill>
                  <a:srgbClr val="4D4D4D"/>
                </a:solidFill>
                <a:effectLst/>
                <a:uFillTx/>
                <a:ea typeface="SimSun"/>
              </a:rPr>
              <a:t>研究伊立替康脂质体 (nal-IRI) + 5FU + 亚叶酸 + 奥沙利铂用于既往未经治疗的转移性胰腺癌患者的疗效和安全性</a:t>
            </a:r>
          </a:p>
        </p:txBody>
      </p:sp>
      <p:sp>
        <p:nvSpPr>
          <p:cNvPr id="14" name="Text Placeholder 13"/>
          <p:cNvSpPr>
            <a:spLocks noGrp="1"/>
          </p:cNvSpPr>
          <p:nvPr>
            <p:ph type="body" sz="quarter" idx="10"/>
          </p:nvPr>
        </p:nvSpPr>
        <p:spPr/>
        <p:txBody>
          <a:bodyPr/>
          <a:lstStyle/>
          <a:p>
            <a:r>
              <a:rPr lang="zh-CN" sz="1200" b="0" i="0" u="none" strike="noStrike" cap="none" baseline="0">
                <a:solidFill>
                  <a:srgbClr val="4D4D4D"/>
                </a:solidFill>
                <a:effectLst/>
                <a:uFillTx/>
                <a:ea typeface="SimSun"/>
              </a:rPr>
              <a:t>*2400 mg/m</a:t>
            </a:r>
            <a:r>
              <a:rPr lang="zh-CN" sz="1200" b="0" i="0" u="none" strike="noStrike" cap="none" baseline="30000">
                <a:solidFill>
                  <a:srgbClr val="4D4D4D"/>
                </a:solidFill>
                <a:effectLst/>
                <a:uFillTx/>
                <a:ea typeface="SimSun"/>
              </a:rPr>
              <a:t>2</a:t>
            </a:r>
            <a:r>
              <a:rPr lang="zh-CN" sz="1200" b="0" i="0" u="none" strike="noStrike" cap="none" baseline="0">
                <a:solidFill>
                  <a:srgbClr val="4D4D4D"/>
                </a:solidFill>
                <a:effectLst/>
                <a:uFillTx/>
                <a:ea typeface="SimSun"/>
              </a:rPr>
              <a:t>；</a:t>
            </a:r>
            <a:r>
              <a:rPr lang="zh-CN" sz="1200" b="0" i="0" u="none" strike="noStrike" cap="none" baseline="30000">
                <a:solidFill>
                  <a:srgbClr val="4D4D4D"/>
                </a:solidFill>
                <a:effectLst/>
                <a:uFillTx/>
                <a:ea typeface="SimSun"/>
              </a:rPr>
              <a:t>†</a:t>
            </a:r>
            <a:r>
              <a:rPr lang="zh-CN" sz="1200" b="0" i="0" u="none" strike="noStrike" cap="none" baseline="0">
                <a:solidFill>
                  <a:srgbClr val="4D4D4D"/>
                </a:solidFill>
                <a:effectLst/>
                <a:uFillTx/>
                <a:ea typeface="SimSun"/>
              </a:rPr>
              <a:t>400 mg/m</a:t>
            </a:r>
            <a:r>
              <a:rPr lang="zh-CN" sz="1200" b="0" i="0" u="none" strike="noStrike" cap="none" baseline="30000">
                <a:solidFill>
                  <a:srgbClr val="4D4D4D"/>
                </a:solidFill>
                <a:effectLst/>
                <a:uFillTx/>
                <a:ea typeface="SimSun"/>
              </a:rPr>
              <a:t>2</a:t>
            </a:r>
          </a:p>
        </p:txBody>
      </p:sp>
      <p:sp>
        <p:nvSpPr>
          <p:cNvPr id="15" name="Text Placeholder 14"/>
          <p:cNvSpPr>
            <a:spLocks noGrp="1"/>
          </p:cNvSpPr>
          <p:nvPr>
            <p:ph type="body" sz="quarter" idx="11"/>
          </p:nvPr>
        </p:nvSpPr>
        <p:spPr>
          <a:xfrm>
            <a:off x="4495800" y="6096000"/>
            <a:ext cx="4283075" cy="487363"/>
          </a:xfrm>
        </p:spPr>
        <p:txBody>
          <a:bodyPr/>
          <a:lstStyle/>
          <a:p>
            <a:r>
              <a:rPr lang="zh-CN" sz="1200" b="0" i="0" u="none" strike="noStrike" cap="none" baseline="0">
                <a:solidFill>
                  <a:srgbClr val="4D4D4D"/>
                </a:solidFill>
                <a:effectLst/>
                <a:uFillTx/>
                <a:ea typeface="SimSun"/>
              </a:rPr>
              <a:t>Wainberg Z, et al. Ann Oncol 2019;30(suppl):abstr SO-005</a:t>
            </a:r>
          </a:p>
        </p:txBody>
      </p:sp>
      <p:sp>
        <p:nvSpPr>
          <p:cNvPr id="7" name="Rectangle 9"/>
          <p:cNvSpPr txBox="1">
            <a:spLocks noChangeArrowheads="1"/>
          </p:cNvSpPr>
          <p:nvPr/>
        </p:nvSpPr>
        <p:spPr bwMode="auto">
          <a:xfrm>
            <a:off x="365124" y="5680800"/>
            <a:ext cx="4130676" cy="6437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ct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ct val="0"/>
              </a:spcBef>
              <a:spcAft>
                <a:spcPts val="400"/>
              </a:spcAft>
              <a:buClr>
                <a:schemeClr val="bg1"/>
              </a:buClr>
              <a:buChar char="–"/>
              <a:defRPr sz="1600">
                <a:solidFill>
                  <a:srgbClr val="4D4D4D"/>
                </a:solidFill>
                <a:latin typeface="+mn-lt"/>
                <a:cs typeface="+mn-cs"/>
              </a:defRPr>
            </a:lvl2pPr>
            <a:lvl3pPr marL="812800" indent="-249238" algn="l" rtl="0" fontAlgn="base">
              <a:spcBef>
                <a:spcPct val="0"/>
              </a:spcBef>
              <a:spcAft>
                <a:spcPts val="400"/>
              </a:spcAft>
              <a:buClr>
                <a:schemeClr val="bg1"/>
              </a:buClr>
              <a:buChar char="•"/>
              <a:defRPr sz="1600">
                <a:solidFill>
                  <a:srgbClr val="4D4D4D"/>
                </a:solidFill>
                <a:latin typeface="+mn-lt"/>
                <a:cs typeface="+mn-cs"/>
              </a:defRPr>
            </a:lvl3pPr>
            <a:lvl4pPr marL="1101725" indent="-287338" algn="l" rtl="0" fontAlgn="base">
              <a:spcBef>
                <a:spcPct val="0"/>
              </a:spcBef>
              <a:spcAft>
                <a:spcPts val="400"/>
              </a:spcAft>
              <a:buClr>
                <a:schemeClr val="bg1"/>
              </a:buClr>
              <a:buChar char="–"/>
              <a:defRPr sz="1600">
                <a:solidFill>
                  <a:srgbClr val="4D4D4D"/>
                </a:solidFill>
                <a:latin typeface="+mn-lt"/>
                <a:cs typeface="+mn-cs"/>
              </a:defRPr>
            </a:lvl4pPr>
            <a:lvl5pPr marL="1390650" indent="-287338" algn="l" rtl="0" fontAlgn="base">
              <a:spcBef>
                <a:spcPct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ct val="0"/>
              </a:spcBef>
              <a:spcAft>
                <a:spcPts val="400"/>
              </a:spcAft>
              <a:buClr>
                <a:srgbClr val="043882"/>
              </a:buClr>
              <a:buSzPct val="110000"/>
              <a:buFontTx/>
              <a:buNone/>
              <a:defRPr/>
            </a:pPr>
            <a:r>
              <a:rPr lang="zh-CN" sz="1600" b="1" i="0" u="none" strike="noStrike" cap="none" baseline="0">
                <a:solidFill>
                  <a:srgbClr val="A0A0A0"/>
                </a:solidFill>
                <a:effectLst/>
                <a:uFillTx/>
                <a:ea typeface="SimSun"/>
              </a:rPr>
              <a:t>主要终点</a:t>
            </a:r>
          </a:p>
          <a:p>
            <a:pPr marL="250825" marR="0" lvl="0" indent="-250825" algn="l" defTabSz="914400" rtl="0" eaLnBrk="1" fontAlgn="base" latinLnBrk="0" hangingPunct="1">
              <a:lnSpc>
                <a:spcPct val="100000"/>
              </a:lnSpc>
              <a:spcBef>
                <a:spcPct val="0"/>
              </a:spcBef>
              <a:spcAft>
                <a:spcPts val="400"/>
              </a:spcAft>
              <a:buClr>
                <a:srgbClr val="043882"/>
              </a:buClr>
              <a:buSzPct val="110000"/>
              <a:buFontTx/>
              <a:buChar char="•"/>
              <a:defRPr/>
            </a:pPr>
            <a:r>
              <a:rPr lang="zh-CN" sz="1600" b="0" i="0" u="none" strike="noStrike" cap="none" baseline="0">
                <a:solidFill>
                  <a:srgbClr val="4D4D4D"/>
                </a:solidFill>
                <a:effectLst/>
                <a:uFillTx/>
                <a:ea typeface="SimSun"/>
              </a:rPr>
              <a:t>安全性</a:t>
            </a:r>
          </a:p>
          <a:p>
            <a:pPr marL="0" marR="0" lvl="0" indent="0" algn="l" defTabSz="914400" rtl="0" eaLnBrk="1" fontAlgn="base" latinLnBrk="0" hangingPunct="1">
              <a:lnSpc>
                <a:spcPct val="100000"/>
              </a:lnSpc>
              <a:spcBef>
                <a:spcPct val="0"/>
              </a:spcBef>
              <a:spcAft>
                <a:spcPts val="400"/>
              </a:spcAft>
              <a:buClr>
                <a:srgbClr val="043882"/>
              </a:buClr>
              <a:buSzPct val="110000"/>
              <a:buFontTx/>
              <a:buNone/>
              <a:defRPr/>
            </a:pPr>
            <a:endParaRPr kumimoji="0" lang="en-US" sz="1600" b="0" i="0" u="none" strike="noStrike" kern="1200" cap="none" spc="0" normalizeH="0" baseline="0" noProof="0">
              <a:ln>
                <a:noFill/>
              </a:ln>
              <a:solidFill>
                <a:srgbClr val="4D4D4D"/>
              </a:solidFill>
              <a:effectLst/>
              <a:uLnTx/>
              <a:uFillTx/>
              <a:latin typeface="Arial"/>
              <a:ea typeface="+mn-ea"/>
              <a:cs typeface="Arial"/>
            </a:endParaRPr>
          </a:p>
        </p:txBody>
      </p:sp>
      <p:sp>
        <p:nvSpPr>
          <p:cNvPr id="8" name="Content Placeholder 26"/>
          <p:cNvSpPr txBox="1"/>
          <p:nvPr/>
        </p:nvSpPr>
        <p:spPr>
          <a:xfrm>
            <a:off x="4278313" y="5680800"/>
            <a:ext cx="4495800" cy="643728"/>
          </a:xfrm>
          <a:prstGeom prst="rect">
            <a:avLst/>
          </a:prstGeom>
        </p:spPr>
        <p:txBody>
          <a:bodyPr/>
          <a:lstStyle>
            <a:lvl1pPr marL="250825" indent="-250825" algn="l" rtl="0" fontAlgn="base">
              <a:spcBef>
                <a:spcPct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ct val="0"/>
              </a:spcBef>
              <a:spcAft>
                <a:spcPts val="400"/>
              </a:spcAft>
              <a:buClr>
                <a:schemeClr val="bg1"/>
              </a:buClr>
              <a:buChar char="–"/>
              <a:defRPr sz="1600">
                <a:solidFill>
                  <a:srgbClr val="4D4D4D"/>
                </a:solidFill>
                <a:latin typeface="+mn-lt"/>
                <a:cs typeface="+mn-cs"/>
              </a:defRPr>
            </a:lvl2pPr>
            <a:lvl3pPr marL="812800" indent="-249238" algn="l" rtl="0" fontAlgn="base">
              <a:spcBef>
                <a:spcPct val="0"/>
              </a:spcBef>
              <a:spcAft>
                <a:spcPts val="400"/>
              </a:spcAft>
              <a:buClr>
                <a:schemeClr val="bg1"/>
              </a:buClr>
              <a:buChar char="•"/>
              <a:defRPr sz="1600">
                <a:solidFill>
                  <a:srgbClr val="4D4D4D"/>
                </a:solidFill>
                <a:latin typeface="+mn-lt"/>
                <a:cs typeface="+mn-cs"/>
              </a:defRPr>
            </a:lvl3pPr>
            <a:lvl4pPr marL="1101725" indent="-287338" algn="l" rtl="0" fontAlgn="base">
              <a:spcBef>
                <a:spcPct val="0"/>
              </a:spcBef>
              <a:spcAft>
                <a:spcPts val="400"/>
              </a:spcAft>
              <a:buClr>
                <a:schemeClr val="bg1"/>
              </a:buClr>
              <a:buChar char="–"/>
              <a:defRPr sz="1600">
                <a:solidFill>
                  <a:srgbClr val="4D4D4D"/>
                </a:solidFill>
                <a:latin typeface="+mn-lt"/>
                <a:cs typeface="+mn-cs"/>
              </a:defRPr>
            </a:lvl4pPr>
            <a:lvl5pPr marL="1390650" indent="-287338" algn="l" rtl="0" fontAlgn="base">
              <a:spcBef>
                <a:spcPct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ct val="0"/>
              </a:spcBef>
              <a:spcAft>
                <a:spcPts val="400"/>
              </a:spcAft>
              <a:buClr>
                <a:srgbClr val="043882"/>
              </a:buClr>
              <a:buSzPct val="110000"/>
              <a:buFontTx/>
              <a:buNone/>
              <a:defRPr/>
            </a:pPr>
            <a:r>
              <a:rPr lang="zh-CN" sz="1600" b="1" i="0" u="none" strike="noStrike" cap="none" baseline="0">
                <a:solidFill>
                  <a:srgbClr val="A0A0A0"/>
                </a:solidFill>
                <a:effectLst/>
                <a:uFillTx/>
                <a:ea typeface="SimSun"/>
              </a:rPr>
              <a:t>次要终点</a:t>
            </a:r>
          </a:p>
          <a:p>
            <a:pPr marL="250825" marR="0" lvl="0" indent="-250825" algn="l" defTabSz="914400" rtl="0" eaLnBrk="1" fontAlgn="base" latinLnBrk="0" hangingPunct="1">
              <a:lnSpc>
                <a:spcPct val="100000"/>
              </a:lnSpc>
              <a:spcBef>
                <a:spcPct val="0"/>
              </a:spcBef>
              <a:spcAft>
                <a:spcPts val="400"/>
              </a:spcAft>
              <a:buClr>
                <a:srgbClr val="043882"/>
              </a:buClr>
              <a:buSzPct val="110000"/>
              <a:buFontTx/>
              <a:buChar char="•"/>
              <a:defRPr/>
            </a:pPr>
            <a:r>
              <a:rPr lang="zh-CN" sz="1600" b="0" i="0" u="none" strike="noStrike" cap="none" baseline="0">
                <a:solidFill>
                  <a:srgbClr val="4D4D4D"/>
                </a:solidFill>
                <a:effectLst/>
                <a:uFillTx/>
                <a:ea typeface="SimSun"/>
              </a:rPr>
              <a:t>ORR、DCR、BOR、PFS、OS</a:t>
            </a:r>
          </a:p>
        </p:txBody>
      </p:sp>
      <p:sp>
        <p:nvSpPr>
          <p:cNvPr id="17" name="AutoShape 8"/>
          <p:cNvSpPr>
            <a:spLocks noChangeArrowheads="1"/>
          </p:cNvSpPr>
          <p:nvPr/>
        </p:nvSpPr>
        <p:spPr bwMode="auto">
          <a:xfrm>
            <a:off x="3575349" y="2434513"/>
            <a:ext cx="2887745" cy="774186"/>
          </a:xfrm>
          <a:prstGeom prst="rect">
            <a:avLst/>
          </a:prstGeom>
          <a:solidFill>
            <a:schemeClr val="accent2"/>
          </a:solidFill>
          <a:ln w="9525" algn="ctr">
            <a:noFill/>
            <a:round/>
          </a:ln>
        </p:spPr>
        <p:txBody>
          <a:bodyPr lIns="90488" tIns="0" rIns="90488" bIns="0" anchor="ctr"/>
          <a:lstStyle/>
          <a:p>
            <a:pPr lvl="0" algn="ctr" defTabSz="892175" eaLnBrk="0" hangingPunct="0">
              <a:defRPr/>
            </a:pPr>
            <a:r>
              <a:rPr lang="zh-CN" sz="1600" b="1" i="0" u="none" strike="noStrike" cap="none" baseline="0">
                <a:solidFill>
                  <a:srgbClr val="4D4D4D"/>
                </a:solidFill>
                <a:effectLst/>
                <a:uFillTx/>
                <a:ea typeface="SimSun"/>
              </a:rPr>
              <a:t>队列 A：</a:t>
            </a:r>
            <a:r>
              <a:rPr lang="zh-CN" sz="1600" b="0" i="0" u="none" strike="noStrike" cap="none" baseline="0">
                <a:solidFill>
                  <a:srgbClr val="4D4D4D"/>
                </a:solidFill>
                <a:effectLst/>
                <a:uFillTx/>
                <a:ea typeface="SimSun"/>
              </a:rPr>
              <a:t>nal-IRI 70 mg/m</a:t>
            </a:r>
            <a:r>
              <a:rPr lang="zh-CN" sz="1600" b="0" i="0" u="none" strike="noStrike" cap="none" baseline="30000">
                <a:solidFill>
                  <a:srgbClr val="4D4D4D"/>
                </a:solidFill>
                <a:effectLst/>
                <a:uFillTx/>
                <a:ea typeface="SimSun"/>
              </a:rPr>
              <a:t>2</a:t>
            </a:r>
            <a:r>
              <a:rPr lang="zh-CN" sz="1600" b="0" i="0" u="none" strike="noStrike" cap="none" baseline="0">
                <a:solidFill>
                  <a:srgbClr val="4D4D4D"/>
                </a:solidFill>
                <a:effectLst/>
                <a:uFillTx/>
                <a:ea typeface="SimSun"/>
              </a:rPr>
              <a:t> + </a:t>
            </a:r>
            <a:r>
              <a:rPr sz="1600"/>
              <a:t/>
            </a:r>
            <a:br>
              <a:rPr sz="1600"/>
            </a:br>
            <a:r>
              <a:rPr lang="zh-CN" sz="1600" b="0" i="0" u="none" strike="noStrike" cap="none" baseline="0">
                <a:solidFill>
                  <a:srgbClr val="4D4D4D"/>
                </a:solidFill>
                <a:effectLst/>
                <a:uFillTx/>
                <a:ea typeface="SimSun"/>
              </a:rPr>
              <a:t>5FU* + 亚叶酸</a:t>
            </a:r>
            <a:r>
              <a:rPr lang="zh-CN" sz="1600" b="0" i="0" u="none" strike="noStrike" cap="none" baseline="30000">
                <a:solidFill>
                  <a:srgbClr val="4D4D4D"/>
                </a:solidFill>
                <a:effectLst/>
                <a:uFillTx/>
                <a:ea typeface="SimSun"/>
              </a:rPr>
              <a:t>†</a:t>
            </a:r>
            <a:r>
              <a:rPr lang="zh-CN" sz="1600" b="0" i="0" u="none" strike="noStrike" cap="none" baseline="0">
                <a:solidFill>
                  <a:srgbClr val="4D4D4D"/>
                </a:solidFill>
                <a:effectLst/>
                <a:uFillTx/>
                <a:ea typeface="SimSun"/>
              </a:rPr>
              <a:t> + </a:t>
            </a:r>
            <a:r>
              <a:rPr sz="1600"/>
              <a:t/>
            </a:r>
            <a:br>
              <a:rPr sz="1600"/>
            </a:br>
            <a:r>
              <a:rPr lang="zh-CN" sz="1600" b="0" i="0" u="none" strike="noStrike" cap="none" baseline="0">
                <a:solidFill>
                  <a:srgbClr val="4D4D4D"/>
                </a:solidFill>
                <a:effectLst/>
                <a:uFillTx/>
                <a:ea typeface="SimSun"/>
              </a:rPr>
              <a:t>奥沙利铂 60 mg/m</a:t>
            </a:r>
            <a:r>
              <a:rPr lang="zh-CN" sz="1600" b="0" i="0" u="none" strike="noStrike" cap="none" baseline="30000">
                <a:solidFill>
                  <a:srgbClr val="4D4D4D"/>
                </a:solidFill>
                <a:effectLst/>
                <a:uFillTx/>
                <a:ea typeface="SimSun"/>
              </a:rPr>
              <a:t>2 </a:t>
            </a:r>
            <a:r>
              <a:rPr lang="zh-CN" sz="1600" b="0" i="0" u="none" strike="noStrike" cap="none" baseline="0">
                <a:solidFill>
                  <a:srgbClr val="4D4D4D"/>
                </a:solidFill>
                <a:effectLst/>
                <a:uFillTx/>
                <a:ea typeface="SimSun"/>
              </a:rPr>
              <a:t>(n=7)</a:t>
            </a:r>
          </a:p>
        </p:txBody>
      </p:sp>
      <p:sp>
        <p:nvSpPr>
          <p:cNvPr id="18" name="AutoShape 9"/>
          <p:cNvSpPr>
            <a:spLocks noChangeArrowheads="1"/>
          </p:cNvSpPr>
          <p:nvPr/>
        </p:nvSpPr>
        <p:spPr bwMode="auto">
          <a:xfrm>
            <a:off x="192738" y="3110309"/>
            <a:ext cx="2793095" cy="1846392"/>
          </a:xfrm>
          <a:prstGeom prst="roundRect">
            <a:avLst>
              <a:gd name="adj" fmla="val 0"/>
            </a:avLst>
          </a:prstGeom>
          <a:solidFill>
            <a:schemeClr val="accent1"/>
          </a:solidFill>
          <a:ln w="9525" algn="ctr">
            <a:noFill/>
            <a:round/>
          </a:ln>
        </p:spPr>
        <p:txBody>
          <a:bodyPr wrap="square" lIns="90488" tIns="44450" rIns="90488" bIns="44450">
            <a:spAutoFit/>
          </a:bodyPr>
          <a:lstStyle/>
          <a:p>
            <a:pPr marL="0" marR="0" lvl="0" indent="0" algn="l" defTabSz="892175" rtl="0" eaLnBrk="0" fontAlgn="base" latinLnBrk="0" hangingPunct="0">
              <a:lnSpc>
                <a:spcPct val="100000"/>
              </a:lnSpc>
              <a:spcBef>
                <a:spcPct val="0"/>
              </a:spcBef>
              <a:spcAft>
                <a:spcPct val="30000"/>
              </a:spcAft>
              <a:buClrTx/>
              <a:buSzTx/>
              <a:buFontTx/>
              <a:buNone/>
              <a:defRPr/>
            </a:pPr>
            <a:r>
              <a:rPr lang="zh-CN" sz="1600" b="0" i="0" u="none" strike="noStrike" cap="none" baseline="0" dirty="0">
                <a:solidFill>
                  <a:srgbClr val="FFFFFF"/>
                </a:solidFill>
                <a:effectLst/>
                <a:uFillTx/>
                <a:ea typeface="SimSun"/>
              </a:rPr>
              <a:t>患者关键纳入标准</a:t>
            </a:r>
          </a:p>
          <a:p>
            <a:pPr marL="228600" marR="0" lvl="0" indent="-228600" algn="l" defTabSz="892175" rtl="0" eaLnBrk="0" fontAlgn="base" latinLnBrk="0" hangingPunct="0">
              <a:lnSpc>
                <a:spcPct val="100000"/>
              </a:lnSpc>
              <a:spcBef>
                <a:spcPct val="0"/>
              </a:spcBef>
              <a:spcAft>
                <a:spcPct val="30000"/>
              </a:spcAft>
              <a:buClrTx/>
              <a:buSzTx/>
              <a:buFont typeface="Arial" panose="020B0604020202020204" pitchFamily="34" charset="0"/>
              <a:buChar char="•"/>
              <a:defRPr/>
            </a:pPr>
            <a:r>
              <a:rPr lang="zh-CN" sz="1600" b="0" i="0" u="none" strike="noStrike" cap="none" baseline="0" dirty="0">
                <a:solidFill>
                  <a:srgbClr val="FFFFFF"/>
                </a:solidFill>
                <a:effectLst/>
                <a:uFillTx/>
                <a:ea typeface="SimSun"/>
              </a:rPr>
              <a:t>不可切除的局部晚期或转移性胰腺癌</a:t>
            </a:r>
          </a:p>
          <a:p>
            <a:pPr marL="228600" marR="0" lvl="0" indent="-228600" algn="l" defTabSz="892175" rtl="0" eaLnBrk="0" fontAlgn="base" latinLnBrk="0" hangingPunct="0">
              <a:lnSpc>
                <a:spcPct val="100000"/>
              </a:lnSpc>
              <a:spcBef>
                <a:spcPct val="0"/>
              </a:spcBef>
              <a:spcAft>
                <a:spcPct val="30000"/>
              </a:spcAft>
              <a:buClrTx/>
              <a:buSzTx/>
              <a:buFont typeface="Arial" panose="020B0604020202020204" pitchFamily="34" charset="0"/>
              <a:buChar char="•"/>
              <a:defRPr/>
            </a:pPr>
            <a:r>
              <a:rPr lang="zh-CN" sz="1600" b="0" i="0" u="none" strike="noStrike" cap="none" baseline="0" dirty="0">
                <a:solidFill>
                  <a:srgbClr val="FFFFFF"/>
                </a:solidFill>
                <a:effectLst/>
                <a:uFillTx/>
                <a:ea typeface="SimSun"/>
              </a:rPr>
              <a:t>从未接受治疗</a:t>
            </a:r>
          </a:p>
          <a:p>
            <a:pPr marL="228600" marR="0" lvl="0" indent="-228600" algn="l" defTabSz="892175" rtl="0" eaLnBrk="0" fontAlgn="base" latinLnBrk="0" hangingPunct="0">
              <a:lnSpc>
                <a:spcPct val="100000"/>
              </a:lnSpc>
              <a:spcBef>
                <a:spcPct val="0"/>
              </a:spcBef>
              <a:spcAft>
                <a:spcPct val="30000"/>
              </a:spcAft>
              <a:buClrTx/>
              <a:buSzTx/>
              <a:buFont typeface="Arial" panose="020B0604020202020204" pitchFamily="34" charset="0"/>
              <a:buChar char="•"/>
              <a:defRPr/>
            </a:pPr>
            <a:r>
              <a:rPr lang="zh-CN" sz="1600" b="0" i="0" u="none" strike="noStrike" cap="none" baseline="0" dirty="0">
                <a:solidFill>
                  <a:srgbClr val="FFFFFF"/>
                </a:solidFill>
                <a:effectLst/>
                <a:uFillTx/>
                <a:ea typeface="SimSun"/>
              </a:rPr>
              <a:t>ECOG PS 0–1</a:t>
            </a:r>
          </a:p>
          <a:p>
            <a:pPr marL="0" marR="0" lvl="0" indent="0" algn="l" defTabSz="892175" rtl="0" eaLnBrk="0" fontAlgn="base" latinLnBrk="0" hangingPunct="0">
              <a:lnSpc>
                <a:spcPct val="100000"/>
              </a:lnSpc>
              <a:spcBef>
                <a:spcPct val="0"/>
              </a:spcBef>
              <a:spcAft>
                <a:spcPct val="30000"/>
              </a:spcAft>
              <a:buClrTx/>
              <a:buSzTx/>
              <a:buFontTx/>
              <a:buNone/>
              <a:defRPr/>
            </a:pPr>
            <a:r>
              <a:rPr lang="zh-CN" sz="1600" b="0" i="0" u="none" strike="noStrike" cap="none" baseline="0" dirty="0">
                <a:solidFill>
                  <a:srgbClr val="FFFFFF"/>
                </a:solidFill>
                <a:effectLst/>
                <a:uFillTx/>
                <a:ea typeface="SimSun"/>
              </a:rPr>
              <a:t>(n=32)</a:t>
            </a:r>
          </a:p>
        </p:txBody>
      </p:sp>
      <p:cxnSp>
        <p:nvCxnSpPr>
          <p:cNvPr id="4" name="Elbow Connector 3"/>
          <p:cNvCxnSpPr>
            <a:stCxn id="18" idx="3"/>
            <a:endCxn id="17" idx="1"/>
          </p:cNvCxnSpPr>
          <p:nvPr/>
        </p:nvCxnSpPr>
        <p:spPr>
          <a:xfrm flipV="1">
            <a:off x="2985833" y="2821606"/>
            <a:ext cx="589516" cy="1211899"/>
          </a:xfrm>
          <a:prstGeom prst="bentConnector3">
            <a:avLst>
              <a:gd name="adj1" fmla="val 50000"/>
            </a:avLst>
          </a:prstGeom>
          <a:ln w="57150">
            <a:solidFill>
              <a:schemeClr val="bg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8" name="AutoShape 8"/>
          <p:cNvSpPr>
            <a:spLocks noChangeArrowheads="1"/>
          </p:cNvSpPr>
          <p:nvPr/>
        </p:nvSpPr>
        <p:spPr bwMode="auto">
          <a:xfrm>
            <a:off x="3575349" y="3251599"/>
            <a:ext cx="2887745" cy="774186"/>
          </a:xfrm>
          <a:prstGeom prst="rect">
            <a:avLst/>
          </a:prstGeom>
          <a:solidFill>
            <a:schemeClr val="accent2"/>
          </a:solidFill>
          <a:ln w="9525" algn="ctr">
            <a:noFill/>
            <a:round/>
          </a:ln>
        </p:spPr>
        <p:txBody>
          <a:bodyPr lIns="90488" tIns="0" rIns="90488" bIns="0" anchor="ctr"/>
          <a:lstStyle/>
          <a:p>
            <a:pPr lvl="0" algn="ctr" defTabSz="892175" eaLnBrk="0" hangingPunct="0">
              <a:defRPr/>
            </a:pPr>
            <a:r>
              <a:rPr lang="zh-CN" sz="1600" b="1" i="0" u="none" strike="noStrike" cap="none" baseline="0">
                <a:solidFill>
                  <a:srgbClr val="4D4D4D"/>
                </a:solidFill>
                <a:effectLst/>
                <a:uFillTx/>
                <a:ea typeface="SimSun"/>
              </a:rPr>
              <a:t>队列 B：</a:t>
            </a:r>
            <a:r>
              <a:rPr lang="zh-CN" sz="1600" b="0" i="0" u="none" strike="noStrike" cap="none" baseline="0">
                <a:solidFill>
                  <a:srgbClr val="4D4D4D"/>
                </a:solidFill>
                <a:effectLst/>
                <a:uFillTx/>
                <a:ea typeface="SimSun"/>
              </a:rPr>
              <a:t>nal-IRI 50 mg/m</a:t>
            </a:r>
            <a:r>
              <a:rPr lang="zh-CN" sz="1600" b="0" i="0" u="none" strike="noStrike" cap="none" baseline="30000">
                <a:solidFill>
                  <a:srgbClr val="4D4D4D"/>
                </a:solidFill>
                <a:effectLst/>
                <a:uFillTx/>
                <a:ea typeface="SimSun"/>
              </a:rPr>
              <a:t>2</a:t>
            </a:r>
            <a:r>
              <a:rPr lang="zh-CN" sz="1600" b="0" i="0" u="none" strike="noStrike" cap="none" baseline="0">
                <a:solidFill>
                  <a:srgbClr val="4D4D4D"/>
                </a:solidFill>
                <a:effectLst/>
                <a:uFillTx/>
                <a:ea typeface="SimSun"/>
              </a:rPr>
              <a:t> + </a:t>
            </a:r>
            <a:r>
              <a:rPr sz="1600"/>
              <a:t/>
            </a:r>
            <a:br>
              <a:rPr sz="1600"/>
            </a:br>
            <a:r>
              <a:rPr lang="zh-CN" sz="1600" b="0" i="0" u="none" strike="noStrike" cap="none" baseline="0">
                <a:solidFill>
                  <a:srgbClr val="4D4D4D"/>
                </a:solidFill>
                <a:effectLst/>
                <a:uFillTx/>
                <a:ea typeface="SimSun"/>
              </a:rPr>
              <a:t>5FU* + 亚叶酸</a:t>
            </a:r>
            <a:r>
              <a:rPr lang="zh-CN" sz="1600" b="0" i="0" u="none" strike="noStrike" cap="none" baseline="30000">
                <a:solidFill>
                  <a:srgbClr val="4D4D4D"/>
                </a:solidFill>
                <a:effectLst/>
                <a:uFillTx/>
                <a:ea typeface="SimSun"/>
              </a:rPr>
              <a:t>†</a:t>
            </a:r>
            <a:r>
              <a:rPr lang="zh-CN" sz="1600" b="0" i="0" u="none" strike="noStrike" cap="none" baseline="0">
                <a:solidFill>
                  <a:srgbClr val="4D4D4D"/>
                </a:solidFill>
                <a:effectLst/>
                <a:uFillTx/>
                <a:ea typeface="SimSun"/>
              </a:rPr>
              <a:t> + </a:t>
            </a:r>
            <a:r>
              <a:rPr sz="1600"/>
              <a:t/>
            </a:r>
            <a:br>
              <a:rPr sz="1600"/>
            </a:br>
            <a:r>
              <a:rPr lang="zh-CN" sz="1600" b="0" i="0" u="none" strike="noStrike" cap="none" baseline="0">
                <a:solidFill>
                  <a:srgbClr val="4D4D4D"/>
                </a:solidFill>
                <a:effectLst/>
                <a:uFillTx/>
                <a:ea typeface="SimSun"/>
              </a:rPr>
              <a:t>奥沙利铂 60 mg/m</a:t>
            </a:r>
            <a:r>
              <a:rPr lang="zh-CN" sz="1600" b="0" i="0" u="none" strike="noStrike" cap="none" baseline="30000">
                <a:solidFill>
                  <a:srgbClr val="4D4D4D"/>
                </a:solidFill>
                <a:effectLst/>
                <a:uFillTx/>
                <a:ea typeface="SimSun"/>
              </a:rPr>
              <a:t>2 </a:t>
            </a:r>
            <a:r>
              <a:rPr lang="zh-CN" sz="1600" b="0" i="0" u="none" strike="noStrike" cap="none" baseline="0">
                <a:solidFill>
                  <a:srgbClr val="4D4D4D"/>
                </a:solidFill>
                <a:effectLst/>
                <a:uFillTx/>
                <a:ea typeface="SimSun"/>
              </a:rPr>
              <a:t>(n=7)</a:t>
            </a:r>
          </a:p>
        </p:txBody>
      </p:sp>
      <p:sp>
        <p:nvSpPr>
          <p:cNvPr id="29" name="AutoShape 8"/>
          <p:cNvSpPr>
            <a:spLocks noChangeArrowheads="1"/>
          </p:cNvSpPr>
          <p:nvPr/>
        </p:nvSpPr>
        <p:spPr bwMode="auto">
          <a:xfrm>
            <a:off x="3575349" y="4068685"/>
            <a:ext cx="2887745" cy="774186"/>
          </a:xfrm>
          <a:prstGeom prst="rect">
            <a:avLst/>
          </a:prstGeom>
          <a:solidFill>
            <a:schemeClr val="accent2"/>
          </a:solidFill>
          <a:ln w="9525" algn="ctr">
            <a:noFill/>
            <a:round/>
          </a:ln>
        </p:spPr>
        <p:txBody>
          <a:bodyPr lIns="90488" tIns="0" rIns="90488" bIns="0" anchor="ctr"/>
          <a:lstStyle/>
          <a:p>
            <a:pPr lvl="0" algn="ctr" defTabSz="892175" eaLnBrk="0" hangingPunct="0">
              <a:defRPr/>
            </a:pPr>
            <a:r>
              <a:rPr lang="zh-CN" sz="1600" b="1" i="0" u="none" strike="noStrike" cap="none" baseline="0">
                <a:solidFill>
                  <a:srgbClr val="4D4D4D"/>
                </a:solidFill>
                <a:effectLst/>
                <a:uFillTx/>
                <a:ea typeface="SimSun"/>
              </a:rPr>
              <a:t>队列 C：</a:t>
            </a:r>
            <a:r>
              <a:rPr lang="zh-CN" sz="1600" b="0" i="0" u="none" strike="noStrike" cap="none" baseline="0">
                <a:solidFill>
                  <a:srgbClr val="4D4D4D"/>
                </a:solidFill>
                <a:effectLst/>
                <a:uFillTx/>
                <a:ea typeface="SimSun"/>
              </a:rPr>
              <a:t>nal-IRI 50 mg/m</a:t>
            </a:r>
            <a:r>
              <a:rPr lang="zh-CN" sz="1600" b="0" i="0" u="none" strike="noStrike" cap="none" baseline="30000">
                <a:solidFill>
                  <a:srgbClr val="4D4D4D"/>
                </a:solidFill>
                <a:effectLst/>
                <a:uFillTx/>
                <a:ea typeface="SimSun"/>
              </a:rPr>
              <a:t>2</a:t>
            </a:r>
            <a:r>
              <a:rPr lang="zh-CN" sz="1600" b="0" i="0" u="none" strike="noStrike" cap="none" baseline="0">
                <a:solidFill>
                  <a:srgbClr val="4D4D4D"/>
                </a:solidFill>
                <a:effectLst/>
                <a:uFillTx/>
                <a:ea typeface="SimSun"/>
              </a:rPr>
              <a:t> + </a:t>
            </a:r>
            <a:r>
              <a:rPr sz="1600"/>
              <a:t/>
            </a:r>
            <a:br>
              <a:rPr sz="1600"/>
            </a:br>
            <a:r>
              <a:rPr lang="zh-CN" sz="1600" b="0" i="0" u="none" strike="noStrike" cap="none" baseline="0">
                <a:solidFill>
                  <a:srgbClr val="4D4D4D"/>
                </a:solidFill>
                <a:effectLst/>
                <a:uFillTx/>
                <a:ea typeface="SimSun"/>
              </a:rPr>
              <a:t>5FU* + 亚叶酸</a:t>
            </a:r>
            <a:r>
              <a:rPr lang="zh-CN" sz="1600" b="0" i="0" u="none" strike="noStrike" cap="none" baseline="30000">
                <a:solidFill>
                  <a:srgbClr val="4D4D4D"/>
                </a:solidFill>
                <a:effectLst/>
                <a:uFillTx/>
                <a:ea typeface="SimSun"/>
              </a:rPr>
              <a:t>†</a:t>
            </a:r>
            <a:r>
              <a:rPr lang="zh-CN" sz="1600" b="0" i="0" u="none" strike="noStrike" cap="none" baseline="0">
                <a:solidFill>
                  <a:srgbClr val="4D4D4D"/>
                </a:solidFill>
                <a:effectLst/>
                <a:uFillTx/>
                <a:ea typeface="SimSun"/>
              </a:rPr>
              <a:t> + </a:t>
            </a:r>
            <a:r>
              <a:rPr sz="1600"/>
              <a:t/>
            </a:r>
            <a:br>
              <a:rPr sz="1600"/>
            </a:br>
            <a:r>
              <a:rPr lang="zh-CN" sz="1600" b="0" i="0" u="none" strike="noStrike" cap="none" baseline="0">
                <a:solidFill>
                  <a:srgbClr val="4D4D4D"/>
                </a:solidFill>
                <a:effectLst/>
                <a:uFillTx/>
                <a:ea typeface="SimSun"/>
              </a:rPr>
              <a:t>奥沙利铂 85 mg/m</a:t>
            </a:r>
            <a:r>
              <a:rPr lang="zh-CN" sz="1600" b="0" i="0" u="none" strike="noStrike" cap="none" baseline="30000">
                <a:solidFill>
                  <a:srgbClr val="4D4D4D"/>
                </a:solidFill>
                <a:effectLst/>
                <a:uFillTx/>
                <a:ea typeface="SimSun"/>
              </a:rPr>
              <a:t>2 </a:t>
            </a:r>
            <a:r>
              <a:rPr lang="zh-CN" sz="1600" b="0" i="0" u="none" strike="noStrike" cap="none" baseline="0">
                <a:solidFill>
                  <a:srgbClr val="4D4D4D"/>
                </a:solidFill>
                <a:effectLst/>
                <a:uFillTx/>
                <a:ea typeface="SimSun"/>
              </a:rPr>
              <a:t>(n=10)</a:t>
            </a:r>
          </a:p>
        </p:txBody>
      </p:sp>
      <p:sp>
        <p:nvSpPr>
          <p:cNvPr id="30" name="AutoShape 8"/>
          <p:cNvSpPr>
            <a:spLocks noChangeArrowheads="1"/>
          </p:cNvSpPr>
          <p:nvPr/>
        </p:nvSpPr>
        <p:spPr bwMode="auto">
          <a:xfrm>
            <a:off x="3575349" y="4885771"/>
            <a:ext cx="2887745" cy="774186"/>
          </a:xfrm>
          <a:prstGeom prst="rect">
            <a:avLst/>
          </a:prstGeom>
          <a:solidFill>
            <a:schemeClr val="accent2"/>
          </a:solidFill>
          <a:ln w="9525" algn="ctr">
            <a:noFill/>
            <a:round/>
          </a:ln>
        </p:spPr>
        <p:txBody>
          <a:bodyPr lIns="90488" tIns="0" rIns="90488" bIns="0" anchor="ctr"/>
          <a:lstStyle/>
          <a:p>
            <a:pPr lvl="0" algn="ctr" defTabSz="892175" eaLnBrk="0" hangingPunct="0">
              <a:defRPr/>
            </a:pPr>
            <a:r>
              <a:rPr lang="zh-CN" sz="1600" b="1" i="0" u="none" strike="noStrike" cap="none" baseline="0">
                <a:solidFill>
                  <a:srgbClr val="4D4D4D"/>
                </a:solidFill>
                <a:effectLst/>
                <a:uFillTx/>
                <a:ea typeface="SimSun"/>
              </a:rPr>
              <a:t>队列 D：</a:t>
            </a:r>
            <a:r>
              <a:rPr lang="zh-CN" sz="1600" b="0" i="0" u="none" strike="noStrike" cap="none" baseline="0">
                <a:solidFill>
                  <a:srgbClr val="4D4D4D"/>
                </a:solidFill>
                <a:effectLst/>
                <a:uFillTx/>
                <a:ea typeface="SimSun"/>
              </a:rPr>
              <a:t>nal-IRI 55 mg/m</a:t>
            </a:r>
            <a:r>
              <a:rPr lang="zh-CN" sz="1600" b="0" i="0" u="none" strike="noStrike" cap="none" baseline="30000">
                <a:solidFill>
                  <a:srgbClr val="4D4D4D"/>
                </a:solidFill>
                <a:effectLst/>
                <a:uFillTx/>
                <a:ea typeface="SimSun"/>
              </a:rPr>
              <a:t>2</a:t>
            </a:r>
            <a:r>
              <a:rPr lang="zh-CN" sz="1600" b="0" i="0" u="none" strike="noStrike" cap="none" baseline="0">
                <a:solidFill>
                  <a:srgbClr val="4D4D4D"/>
                </a:solidFill>
                <a:effectLst/>
                <a:uFillTx/>
                <a:ea typeface="SimSun"/>
              </a:rPr>
              <a:t> + </a:t>
            </a:r>
            <a:r>
              <a:rPr sz="1600"/>
              <a:t/>
            </a:r>
            <a:br>
              <a:rPr sz="1600"/>
            </a:br>
            <a:r>
              <a:rPr lang="zh-CN" sz="1600" b="0" i="0" u="none" strike="noStrike" cap="none" baseline="0">
                <a:solidFill>
                  <a:srgbClr val="4D4D4D"/>
                </a:solidFill>
                <a:effectLst/>
                <a:uFillTx/>
                <a:ea typeface="SimSun"/>
              </a:rPr>
              <a:t>5FU* + 亚叶酸</a:t>
            </a:r>
            <a:r>
              <a:rPr lang="zh-CN" sz="1600" b="0" i="0" u="none" strike="noStrike" cap="none" baseline="30000">
                <a:solidFill>
                  <a:srgbClr val="4D4D4D"/>
                </a:solidFill>
                <a:effectLst/>
                <a:uFillTx/>
                <a:ea typeface="SimSun"/>
              </a:rPr>
              <a:t>†</a:t>
            </a:r>
            <a:r>
              <a:rPr lang="zh-CN" sz="1600" b="0" i="0" u="none" strike="noStrike" cap="none" baseline="0">
                <a:solidFill>
                  <a:srgbClr val="4D4D4D"/>
                </a:solidFill>
                <a:effectLst/>
                <a:uFillTx/>
                <a:ea typeface="SimSun"/>
              </a:rPr>
              <a:t> + </a:t>
            </a:r>
            <a:r>
              <a:rPr sz="1600"/>
              <a:t/>
            </a:r>
            <a:br>
              <a:rPr sz="1600"/>
            </a:br>
            <a:r>
              <a:rPr lang="zh-CN" sz="1600" b="0" i="0" u="none" strike="noStrike" cap="none" baseline="0">
                <a:solidFill>
                  <a:srgbClr val="4D4D4D"/>
                </a:solidFill>
                <a:effectLst/>
                <a:uFillTx/>
                <a:ea typeface="SimSun"/>
              </a:rPr>
              <a:t>奥沙利铂 70 mg/m</a:t>
            </a:r>
            <a:r>
              <a:rPr lang="zh-CN" sz="1600" b="0" i="0" u="none" strike="noStrike" cap="none" baseline="30000">
                <a:solidFill>
                  <a:srgbClr val="4D4D4D"/>
                </a:solidFill>
                <a:effectLst/>
                <a:uFillTx/>
                <a:ea typeface="SimSun"/>
              </a:rPr>
              <a:t>2 </a:t>
            </a:r>
            <a:r>
              <a:rPr lang="zh-CN" sz="1600" b="0" i="0" u="none" strike="noStrike" cap="none" baseline="0">
                <a:solidFill>
                  <a:srgbClr val="4D4D4D"/>
                </a:solidFill>
                <a:effectLst/>
                <a:uFillTx/>
                <a:ea typeface="SimSun"/>
              </a:rPr>
              <a:t>(n=7)</a:t>
            </a:r>
          </a:p>
        </p:txBody>
      </p:sp>
      <p:cxnSp>
        <p:nvCxnSpPr>
          <p:cNvPr id="33" name="Elbow Connector 32"/>
          <p:cNvCxnSpPr>
            <a:stCxn id="18" idx="3"/>
            <a:endCxn id="28" idx="1"/>
          </p:cNvCxnSpPr>
          <p:nvPr/>
        </p:nvCxnSpPr>
        <p:spPr>
          <a:xfrm flipV="1">
            <a:off x="2985833" y="3638692"/>
            <a:ext cx="589516" cy="394813"/>
          </a:xfrm>
          <a:prstGeom prst="bentConnector3">
            <a:avLst>
              <a:gd name="adj1" fmla="val 50000"/>
            </a:avLst>
          </a:prstGeom>
          <a:ln w="57150">
            <a:solidFill>
              <a:schemeClr val="bg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6" name="Elbow Connector 35"/>
          <p:cNvCxnSpPr>
            <a:stCxn id="18" idx="3"/>
            <a:endCxn id="29" idx="1"/>
          </p:cNvCxnSpPr>
          <p:nvPr/>
        </p:nvCxnSpPr>
        <p:spPr>
          <a:xfrm>
            <a:off x="2985833" y="4033505"/>
            <a:ext cx="589516" cy="422273"/>
          </a:xfrm>
          <a:prstGeom prst="bentConnector3">
            <a:avLst>
              <a:gd name="adj1" fmla="val 50000"/>
            </a:avLst>
          </a:prstGeom>
          <a:ln w="57150">
            <a:solidFill>
              <a:schemeClr val="bg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9" name="Elbow Connector 38"/>
          <p:cNvCxnSpPr>
            <a:stCxn id="18" idx="3"/>
            <a:endCxn id="30" idx="1"/>
          </p:cNvCxnSpPr>
          <p:nvPr/>
        </p:nvCxnSpPr>
        <p:spPr>
          <a:xfrm>
            <a:off x="2985833" y="4033505"/>
            <a:ext cx="589516" cy="1239359"/>
          </a:xfrm>
          <a:prstGeom prst="bentConnector3">
            <a:avLst>
              <a:gd name="adj1" fmla="val 50000"/>
            </a:avLst>
          </a:prstGeom>
          <a:ln w="57150">
            <a:solidFill>
              <a:schemeClr val="bg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9" name="AutoShape 8"/>
          <p:cNvSpPr>
            <a:spLocks noChangeArrowheads="1"/>
          </p:cNvSpPr>
          <p:nvPr/>
        </p:nvSpPr>
        <p:spPr bwMode="auto">
          <a:xfrm>
            <a:off x="6795855" y="3475913"/>
            <a:ext cx="2203744" cy="1120903"/>
          </a:xfrm>
          <a:prstGeom prst="rect">
            <a:avLst/>
          </a:prstGeom>
          <a:solidFill>
            <a:schemeClr val="accent3"/>
          </a:solidFill>
          <a:ln w="9525" algn="ctr">
            <a:noFill/>
            <a:round/>
          </a:ln>
        </p:spPr>
        <p:txBody>
          <a:bodyPr lIns="90488" tIns="0" rIns="90488" bIns="0" anchor="ctr"/>
          <a:lstStyle/>
          <a:p>
            <a:pPr lvl="0" algn="ctr" defTabSz="892175" eaLnBrk="0" hangingPunct="0">
              <a:defRPr/>
            </a:pPr>
            <a:r>
              <a:rPr lang="zh-CN" sz="1600" b="0" i="0" u="none" strike="noStrike" cap="none" baseline="0">
                <a:solidFill>
                  <a:srgbClr val="FFFFFF"/>
                </a:solidFill>
                <a:effectLst/>
                <a:uFillTx/>
                <a:ea typeface="SimSun"/>
              </a:rPr>
              <a:t>nal-IRI 50 mg/m</a:t>
            </a:r>
            <a:r>
              <a:rPr lang="zh-CN" sz="1600" b="0" i="0" u="none" strike="noStrike" cap="none" baseline="30000">
                <a:solidFill>
                  <a:srgbClr val="FFFFFF"/>
                </a:solidFill>
                <a:effectLst/>
                <a:uFillTx/>
                <a:ea typeface="SimSun"/>
              </a:rPr>
              <a:t>2</a:t>
            </a:r>
            <a:r>
              <a:rPr lang="zh-CN" sz="1600" b="0" i="0" u="none" strike="noStrike" cap="none" baseline="0">
                <a:solidFill>
                  <a:srgbClr val="FFFFFF"/>
                </a:solidFill>
                <a:effectLst/>
                <a:uFillTx/>
                <a:ea typeface="SimSun"/>
              </a:rPr>
              <a:t> + </a:t>
            </a:r>
            <a:r>
              <a:rPr sz="1600"/>
              <a:t/>
            </a:r>
            <a:br>
              <a:rPr sz="1600"/>
            </a:br>
            <a:r>
              <a:rPr lang="zh-CN" sz="1600" b="0" i="0" u="none" strike="noStrike" cap="none" baseline="0">
                <a:solidFill>
                  <a:srgbClr val="FFFFFF"/>
                </a:solidFill>
                <a:effectLst/>
                <a:uFillTx/>
                <a:ea typeface="SimSun"/>
              </a:rPr>
              <a:t>5FU* + 亚叶酸</a:t>
            </a:r>
            <a:r>
              <a:rPr lang="zh-CN" sz="1600" b="0" i="0" u="none" strike="noStrike" cap="none" baseline="30000">
                <a:solidFill>
                  <a:srgbClr val="FFFFFF"/>
                </a:solidFill>
                <a:effectLst/>
                <a:uFillTx/>
                <a:ea typeface="SimSun"/>
              </a:rPr>
              <a:t>†</a:t>
            </a:r>
            <a:r>
              <a:rPr lang="zh-CN" sz="1600" b="0" i="0" u="none" strike="noStrike" cap="none" baseline="0">
                <a:solidFill>
                  <a:srgbClr val="FFFFFF"/>
                </a:solidFill>
                <a:effectLst/>
                <a:uFillTx/>
                <a:ea typeface="SimSun"/>
              </a:rPr>
              <a:t> + </a:t>
            </a:r>
            <a:r>
              <a:rPr sz="1600"/>
              <a:t/>
            </a:r>
            <a:br>
              <a:rPr sz="1600"/>
            </a:br>
            <a:r>
              <a:rPr lang="zh-CN" sz="1600" b="0" i="0" u="none" strike="noStrike" cap="none" baseline="0">
                <a:solidFill>
                  <a:srgbClr val="FFFFFF"/>
                </a:solidFill>
                <a:effectLst/>
                <a:uFillTx/>
                <a:ea typeface="SimSun"/>
              </a:rPr>
              <a:t>奥沙利铂 60 mg/m</a:t>
            </a:r>
            <a:r>
              <a:rPr lang="zh-CN" sz="1600" b="0" i="0" u="none" strike="noStrike" cap="none" baseline="30000">
                <a:solidFill>
                  <a:srgbClr val="FFFFFF"/>
                </a:solidFill>
                <a:effectLst/>
                <a:uFillTx/>
                <a:ea typeface="SimSun"/>
              </a:rPr>
              <a:t>2</a:t>
            </a:r>
            <a:r>
              <a:rPr sz="1600"/>
              <a:t/>
            </a:r>
            <a:br>
              <a:rPr sz="1600"/>
            </a:br>
            <a:r>
              <a:rPr lang="zh-CN" sz="1600" b="0" i="0" u="none" strike="noStrike" cap="none" baseline="0">
                <a:solidFill>
                  <a:srgbClr val="FFFFFF"/>
                </a:solidFill>
                <a:effectLst/>
                <a:uFillTx/>
                <a:ea typeface="SimSun"/>
              </a:rPr>
              <a:t>（n=25；汇总 n=32）</a:t>
            </a:r>
          </a:p>
        </p:txBody>
      </p:sp>
      <p:sp>
        <p:nvSpPr>
          <p:cNvPr id="47" name="TextBox 46"/>
          <p:cNvSpPr txBox="1"/>
          <p:nvPr/>
        </p:nvSpPr>
        <p:spPr>
          <a:xfrm>
            <a:off x="4470033" y="2092450"/>
            <a:ext cx="1098377" cy="366126"/>
          </a:xfrm>
          <a:prstGeom prst="rect">
            <a:avLst/>
          </a:prstGeom>
          <a:noFill/>
        </p:spPr>
        <p:txBody>
          <a:bodyPr wrap="none" rtlCol="0">
            <a:spAutoFit/>
          </a:bodyPr>
          <a:lstStyle/>
          <a:p>
            <a:pPr algn="ctr"/>
            <a:r>
              <a:rPr lang="zh-CN" sz="1800" b="0" i="0" u="none" strike="noStrike" cap="none" baseline="0" dirty="0">
                <a:solidFill>
                  <a:srgbClr val="4D4D4D"/>
                </a:solidFill>
                <a:effectLst/>
                <a:uFillTx/>
                <a:ea typeface="SimSun"/>
              </a:rPr>
              <a:t>剂量探索</a:t>
            </a:r>
          </a:p>
        </p:txBody>
      </p:sp>
      <p:sp>
        <p:nvSpPr>
          <p:cNvPr id="51" name="TextBox 50"/>
          <p:cNvSpPr txBox="1"/>
          <p:nvPr/>
        </p:nvSpPr>
        <p:spPr>
          <a:xfrm>
            <a:off x="7348539" y="2092450"/>
            <a:ext cx="1098377" cy="366126"/>
          </a:xfrm>
          <a:prstGeom prst="rect">
            <a:avLst/>
          </a:prstGeom>
          <a:noFill/>
        </p:spPr>
        <p:txBody>
          <a:bodyPr wrap="none" rtlCol="0">
            <a:spAutoFit/>
          </a:bodyPr>
          <a:lstStyle/>
          <a:p>
            <a:pPr algn="ctr"/>
            <a:r>
              <a:rPr lang="zh-CN" sz="1800" b="0" i="0" u="none" strike="noStrike" cap="none" baseline="0" dirty="0">
                <a:solidFill>
                  <a:srgbClr val="4D4D4D"/>
                </a:solidFill>
                <a:effectLst/>
                <a:uFillTx/>
                <a:ea typeface="SimSun"/>
              </a:rPr>
              <a:t>剂量扩大</a:t>
            </a:r>
          </a:p>
        </p:txBody>
      </p:sp>
      <p:sp>
        <p:nvSpPr>
          <p:cNvPr id="5132" name="Right Brace 5131"/>
          <p:cNvSpPr/>
          <p:nvPr/>
        </p:nvSpPr>
        <p:spPr>
          <a:xfrm>
            <a:off x="6463094" y="2434513"/>
            <a:ext cx="287791" cy="3225444"/>
          </a:xfrm>
          <a:prstGeom prst="rightBrace">
            <a:avLst>
              <a:gd name="adj1" fmla="val 81255"/>
              <a:gd name="adj2" fmla="val 50000"/>
            </a:avLst>
          </a:prstGeom>
          <a:ln w="5715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Tree>
    <p:custDataLst>
      <p:tags r:id="rId1"/>
    </p:custDataLst>
    <p:extLst>
      <p:ext uri="{BB962C8B-B14F-4D97-AF65-F5344CB8AC3E}">
        <p14:creationId xmlns:p14="http://schemas.microsoft.com/office/powerpoint/2010/main" val="2539084576"/>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zh-CN" sz="1800" b="1" i="0" u="none" strike="noStrike" cap="none" baseline="0">
                <a:solidFill>
                  <a:srgbClr val="043882"/>
                </a:solidFill>
                <a:effectLst/>
                <a:uFillTx/>
                <a:ea typeface="SimSun"/>
              </a:rPr>
              <a:t>SO-005：一项评估伊立替康脂质体 (nal-IRI) + 5-氟尿嘧啶/亚叶酸 (5-FU/LV) + 奥沙利铂 (OX) 用于既往未经治疗的转移性胰腺癌 (mPAC) 患者的 1/2 期、开放性、剂量扩大研究 – Wainberg Z 等人</a:t>
            </a:r>
          </a:p>
        </p:txBody>
      </p:sp>
      <p:sp>
        <p:nvSpPr>
          <p:cNvPr id="5123" name="Rectangle 3"/>
          <p:cNvSpPr>
            <a:spLocks noGrp="1" noChangeArrowheads="1"/>
          </p:cNvSpPr>
          <p:nvPr>
            <p:ph idx="1"/>
          </p:nvPr>
        </p:nvSpPr>
        <p:spPr/>
        <p:txBody>
          <a:bodyPr/>
          <a:lstStyle/>
          <a:p>
            <a:pPr marL="0" indent="0">
              <a:buNone/>
            </a:pPr>
            <a:r>
              <a:rPr lang="zh-CN" sz="1600" b="1" i="0" u="none" strike="noStrike" cap="none" baseline="0">
                <a:solidFill>
                  <a:srgbClr val="4D4D4D"/>
                </a:solidFill>
                <a:effectLst/>
                <a:uFillTx/>
                <a:ea typeface="SimSun"/>
              </a:rPr>
              <a:t>关键结果</a:t>
            </a:r>
          </a:p>
        </p:txBody>
      </p:sp>
      <p:sp>
        <p:nvSpPr>
          <p:cNvPr id="15" name="Text Placeholder 14"/>
          <p:cNvSpPr>
            <a:spLocks noGrp="1"/>
          </p:cNvSpPr>
          <p:nvPr>
            <p:ph type="body" sz="quarter" idx="11"/>
          </p:nvPr>
        </p:nvSpPr>
        <p:spPr>
          <a:xfrm>
            <a:off x="4495800" y="6096000"/>
            <a:ext cx="4283075" cy="487363"/>
          </a:xfrm>
        </p:spPr>
        <p:txBody>
          <a:bodyPr/>
          <a:lstStyle/>
          <a:p>
            <a:r>
              <a:rPr lang="zh-CN" sz="1200" b="0" i="0" u="none" strike="noStrike" cap="none" baseline="0">
                <a:solidFill>
                  <a:srgbClr val="4D4D4D"/>
                </a:solidFill>
                <a:effectLst/>
                <a:uFillTx/>
                <a:ea typeface="SimSun"/>
              </a:rPr>
              <a:t>Wainberg Z, et al. Ann Oncol 2019;30(suppl):abstr SO-005</a:t>
            </a:r>
          </a:p>
        </p:txBody>
      </p:sp>
      <p:graphicFrame>
        <p:nvGraphicFramePr>
          <p:cNvPr id="6" name="Group 88"/>
          <p:cNvGraphicFramePr>
            <a:graphicFrameLocks noGrp="1"/>
          </p:cNvGraphicFramePr>
          <p:nvPr>
            <p:extLst>
              <p:ext uri="{D42A27DB-BD31-4B8C-83A1-F6EECF244321}">
                <p14:modId xmlns:p14="http://schemas.microsoft.com/office/powerpoint/2010/main" val="2481902783"/>
              </p:ext>
            </p:extLst>
          </p:nvPr>
        </p:nvGraphicFramePr>
        <p:xfrm>
          <a:off x="369888" y="3627120"/>
          <a:ext cx="8408988" cy="2568240"/>
        </p:xfrm>
        <a:graphic>
          <a:graphicData uri="http://schemas.openxmlformats.org/drawingml/2006/table">
            <a:tbl>
              <a:tblPr firstRow="1" bandRow="1">
                <a:tableStyleId>{69012ECD-51FC-41F1-AA8D-1B2483CD663E}</a:tableStyleId>
              </a:tblPr>
              <a:tblGrid>
                <a:gridCol w="3744912">
                  <a:extLst>
                    <a:ext uri="{9D8B030D-6E8A-4147-A177-3AD203B41FA5}">
                      <a16:colId xmlns:a16="http://schemas.microsoft.com/office/drawing/2014/main" val="20000"/>
                    </a:ext>
                  </a:extLst>
                </a:gridCol>
                <a:gridCol w="2332038">
                  <a:extLst>
                    <a:ext uri="{9D8B030D-6E8A-4147-A177-3AD203B41FA5}">
                      <a16:colId xmlns:a16="http://schemas.microsoft.com/office/drawing/2014/main" val="20001"/>
                    </a:ext>
                  </a:extLst>
                </a:gridCol>
                <a:gridCol w="2332038">
                  <a:extLst>
                    <a:ext uri="{9D8B030D-6E8A-4147-A177-3AD203B41FA5}">
                      <a16:colId xmlns:a16="http://schemas.microsoft.com/office/drawing/2014/main" val="20002"/>
                    </a:ext>
                  </a:extLst>
                </a:gridCol>
              </a:tblGrid>
              <a:tr h="173999">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zh-CN" sz="1400" b="1" i="0" u="none" strike="noStrike" cap="none" baseline="0" dirty="0">
                          <a:solidFill>
                            <a:srgbClr val="FFFFFF"/>
                          </a:solidFill>
                          <a:effectLst/>
                          <a:uFillTx/>
                          <a:ea typeface="SimSun"/>
                        </a:rPr>
                        <a:t>缓解，n (%) [除非另有说明]</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400" b="1" i="0" u="none" strike="noStrike" cap="none" baseline="0">
                          <a:solidFill>
                            <a:srgbClr val="FFFFFF"/>
                          </a:solidFill>
                          <a:effectLst/>
                          <a:uFillTx/>
                          <a:ea typeface="SimSun"/>
                        </a:rPr>
                        <a:t>剂量扩大 (n=25)</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400" b="1" i="0" u="none" strike="noStrike" cap="none" baseline="0">
                          <a:solidFill>
                            <a:srgbClr val="FFFFFF"/>
                          </a:solidFill>
                          <a:effectLst/>
                          <a:uFillTx/>
                          <a:ea typeface="SimSun"/>
                        </a:rPr>
                        <a:t>汇总人群 (n=32)</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0"/>
                  </a:ext>
                </a:extLst>
              </a:tr>
              <a:tr h="143472">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zh-CN" sz="1400" b="0" i="0" u="none" strike="noStrike" cap="none" baseline="0" dirty="0">
                          <a:solidFill>
                            <a:srgbClr val="4D4D4D"/>
                          </a:solidFill>
                          <a:effectLst/>
                          <a:uFillTx/>
                          <a:ea typeface="SimSun"/>
                        </a:rPr>
                        <a:t>任何时间的 BOR (CR + PR + SD)</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algn="ctr"/>
                      <a:r>
                        <a:rPr lang="en-US" altLang="zh-CN" sz="1400" b="0" i="0" u="none" strike="noStrike" kern="1200" cap="none" baseline="0" dirty="0" smtClean="0">
                          <a:solidFill>
                            <a:srgbClr val="4D4D4D"/>
                          </a:solidFill>
                          <a:effectLst/>
                          <a:uFillTx/>
                          <a:latin typeface="+mn-lt"/>
                          <a:ea typeface="SimSun"/>
                          <a:cs typeface="+mn-cs"/>
                        </a:rPr>
                        <a:t>20 (80.0)</a:t>
                      </a:r>
                      <a:endParaRPr lang="en-US" sz="1400" b="0" i="0" u="none" strike="noStrike" kern="1200" cap="none" baseline="0" dirty="0">
                        <a:solidFill>
                          <a:srgbClr val="4D4D4D"/>
                        </a:solidFill>
                        <a:effectLst/>
                        <a:uFillTx/>
                        <a:latin typeface="+mn-lt"/>
                        <a:ea typeface="SimSun"/>
                        <a:cs typeface="+mn-cs"/>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400" b="0" i="0" u="none" strike="noStrike" kern="1200" cap="none" baseline="0" dirty="0" smtClean="0">
                          <a:solidFill>
                            <a:srgbClr val="4D4D4D"/>
                          </a:solidFill>
                          <a:effectLst/>
                          <a:uFillTx/>
                          <a:latin typeface="+mn-lt"/>
                          <a:ea typeface="SimSun"/>
                          <a:cs typeface="+mn-cs"/>
                        </a:rPr>
                        <a:t>26 (81.3)</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10001"/>
                  </a:ext>
                </a:extLst>
              </a:tr>
              <a:tr h="0">
                <a:tc>
                  <a:txBody>
                    <a:bodyPr/>
                    <a:lstStyle/>
                    <a:p>
                      <a:pPr marL="90488" marR="0" lvl="0" indent="0" algn="l" defTabSz="914400" rtl="0" eaLnBrk="1" fontAlgn="base" latinLnBrk="0" hangingPunct="1">
                        <a:lnSpc>
                          <a:spcPct val="100000"/>
                        </a:lnSpc>
                        <a:spcBef>
                          <a:spcPct val="0"/>
                        </a:spcBef>
                        <a:spcAft>
                          <a:spcPct val="0"/>
                        </a:spcAft>
                        <a:buClr>
                          <a:schemeClr val="tx2"/>
                        </a:buClr>
                        <a:buSzPct val="110000"/>
                        <a:buFontTx/>
                        <a:buNone/>
                      </a:pPr>
                      <a:r>
                        <a:rPr lang="zh-CN" sz="1400" b="0" i="0" u="none" strike="noStrike" cap="none" baseline="0">
                          <a:solidFill>
                            <a:srgbClr val="4D4D4D"/>
                          </a:solidFill>
                          <a:effectLst/>
                          <a:uFillTx/>
                          <a:ea typeface="SimSun"/>
                        </a:rPr>
                        <a:t>CR</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algn="ctr"/>
                      <a:r>
                        <a:rPr lang="en-US" altLang="zh-CN" sz="1400" b="0" i="0" u="none" strike="noStrike" kern="1200" cap="none" baseline="0" dirty="0" smtClean="0">
                          <a:solidFill>
                            <a:srgbClr val="4D4D4D"/>
                          </a:solidFill>
                          <a:effectLst/>
                          <a:uFillTx/>
                          <a:latin typeface="+mn-lt"/>
                          <a:ea typeface="SimSun"/>
                          <a:cs typeface="+mn-cs"/>
                        </a:rPr>
                        <a:t>1 (4.0)</a:t>
                      </a:r>
                      <a:endParaRPr lang="en-US" sz="1400" b="0" i="0" u="none" strike="noStrike" kern="1200" cap="none" baseline="0" dirty="0">
                        <a:solidFill>
                          <a:srgbClr val="4D4D4D"/>
                        </a:solidFill>
                        <a:effectLst/>
                        <a:uFillTx/>
                        <a:latin typeface="+mn-lt"/>
                        <a:ea typeface="SimSun"/>
                        <a:cs typeface="+mn-cs"/>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400" b="0" i="0" u="none" strike="noStrike" kern="1200" cap="none" baseline="0" dirty="0" smtClean="0">
                          <a:solidFill>
                            <a:srgbClr val="4D4D4D"/>
                          </a:solidFill>
                          <a:effectLst/>
                          <a:uFillTx/>
                          <a:latin typeface="+mn-lt"/>
                          <a:ea typeface="SimSun"/>
                          <a:cs typeface="+mn-cs"/>
                        </a:rPr>
                        <a:t>1 (3.1)</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10002"/>
                  </a:ext>
                </a:extLst>
              </a:tr>
              <a:tr h="0">
                <a:tc>
                  <a:txBody>
                    <a:bodyPr/>
                    <a:lstStyle/>
                    <a:p>
                      <a:pPr marL="90488" marR="0" lvl="0" indent="0" algn="l" defTabSz="914400" rtl="0" eaLnBrk="1" fontAlgn="base" latinLnBrk="0" hangingPunct="1">
                        <a:lnSpc>
                          <a:spcPct val="100000"/>
                        </a:lnSpc>
                        <a:spcBef>
                          <a:spcPct val="0"/>
                        </a:spcBef>
                        <a:spcAft>
                          <a:spcPct val="0"/>
                        </a:spcAft>
                        <a:buClr>
                          <a:schemeClr val="tx2"/>
                        </a:buClr>
                        <a:buSzPct val="110000"/>
                        <a:buFontTx/>
                        <a:buNone/>
                      </a:pPr>
                      <a:r>
                        <a:rPr lang="zh-CN" sz="1400" b="0" i="0" u="none" strike="noStrike" cap="none" baseline="0">
                          <a:solidFill>
                            <a:srgbClr val="4D4D4D"/>
                          </a:solidFill>
                          <a:effectLst/>
                          <a:uFillTx/>
                          <a:ea typeface="SimSun"/>
                        </a:rPr>
                        <a:t>PR</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algn="ctr"/>
                      <a:r>
                        <a:rPr lang="en-US" altLang="zh-CN" sz="1400" b="0" i="0" u="none" strike="noStrike" kern="1200" cap="none" baseline="0" dirty="0" smtClean="0">
                          <a:solidFill>
                            <a:srgbClr val="4D4D4D"/>
                          </a:solidFill>
                          <a:effectLst/>
                          <a:uFillTx/>
                          <a:latin typeface="+mn-lt"/>
                          <a:ea typeface="SimSun"/>
                          <a:cs typeface="+mn-cs"/>
                        </a:rPr>
                        <a:t>7 (28.0) </a:t>
                      </a:r>
                      <a:endParaRPr lang="en-US" sz="1400" b="0" i="0" u="none" strike="noStrike" kern="1200" cap="none" baseline="0" dirty="0">
                        <a:solidFill>
                          <a:srgbClr val="4D4D4D"/>
                        </a:solidFill>
                        <a:effectLst/>
                        <a:uFillTx/>
                        <a:latin typeface="+mn-lt"/>
                        <a:ea typeface="SimSun"/>
                        <a:cs typeface="+mn-cs"/>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algn="ctr"/>
                      <a:r>
                        <a:rPr lang="en-US" altLang="zh-CN" sz="1400" b="0" i="0" u="none" strike="noStrike" kern="1200" cap="none" baseline="0" dirty="0" smtClean="0">
                          <a:solidFill>
                            <a:srgbClr val="4D4D4D"/>
                          </a:solidFill>
                          <a:effectLst/>
                          <a:uFillTx/>
                          <a:latin typeface="+mn-lt"/>
                          <a:ea typeface="SimSun"/>
                          <a:cs typeface="+mn-cs"/>
                        </a:rPr>
                        <a:t>10 (31.3)</a:t>
                      </a:r>
                      <a:endParaRPr lang="en-US" sz="1400" b="0" i="0" u="none" strike="noStrike" kern="1200" cap="none" baseline="0" dirty="0">
                        <a:solidFill>
                          <a:srgbClr val="4D4D4D"/>
                        </a:solidFill>
                        <a:effectLst/>
                        <a:uFillTx/>
                        <a:latin typeface="+mn-lt"/>
                        <a:ea typeface="SimSun"/>
                        <a:cs typeface="+mn-cs"/>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10003"/>
                  </a:ext>
                </a:extLst>
              </a:tr>
              <a:tr h="214784">
                <a:tc>
                  <a:txBody>
                    <a:bodyPr/>
                    <a:lstStyle/>
                    <a:p>
                      <a:pPr marL="90488" marR="0" lvl="0" indent="0" algn="l" defTabSz="914400" rtl="0" eaLnBrk="1" fontAlgn="base" latinLnBrk="0" hangingPunct="1">
                        <a:lnSpc>
                          <a:spcPct val="100000"/>
                        </a:lnSpc>
                        <a:spcBef>
                          <a:spcPct val="0"/>
                        </a:spcBef>
                        <a:spcAft>
                          <a:spcPct val="0"/>
                        </a:spcAft>
                        <a:buClr>
                          <a:schemeClr val="tx2"/>
                        </a:buClr>
                        <a:buSzPct val="110000"/>
                        <a:buFontTx/>
                        <a:buNone/>
                      </a:pPr>
                      <a:r>
                        <a:rPr lang="zh-CN" sz="1400" b="0" i="0" u="none" strike="noStrike" cap="none" baseline="0">
                          <a:solidFill>
                            <a:srgbClr val="4D4D4D"/>
                          </a:solidFill>
                          <a:effectLst/>
                          <a:uFillTx/>
                          <a:ea typeface="SimSun"/>
                        </a:rPr>
                        <a:t>SD</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algn="ctr"/>
                      <a:r>
                        <a:rPr lang="en-US" altLang="zh-CN" sz="1400" b="0" i="0" u="none" strike="noStrike" kern="1200" cap="none" baseline="0" dirty="0" smtClean="0">
                          <a:solidFill>
                            <a:srgbClr val="4D4D4D"/>
                          </a:solidFill>
                          <a:effectLst/>
                          <a:uFillTx/>
                          <a:latin typeface="+mn-lt"/>
                          <a:ea typeface="SimSun"/>
                          <a:cs typeface="+mn-cs"/>
                        </a:rPr>
                        <a:t>12 (48.0)</a:t>
                      </a:r>
                      <a:endParaRPr lang="en-US" sz="1400" b="0" i="0" u="none" strike="noStrike" kern="1200" cap="none" baseline="0" dirty="0">
                        <a:solidFill>
                          <a:srgbClr val="4D4D4D"/>
                        </a:solidFill>
                        <a:effectLst/>
                        <a:uFillTx/>
                        <a:latin typeface="+mn-lt"/>
                        <a:ea typeface="SimSun"/>
                        <a:cs typeface="+mn-cs"/>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algn="ctr"/>
                      <a:r>
                        <a:rPr lang="en-US" altLang="zh-CN" sz="1400" b="0" i="0" u="none" strike="noStrike" kern="1200" cap="none" baseline="0" dirty="0" smtClean="0">
                          <a:solidFill>
                            <a:srgbClr val="4D4D4D"/>
                          </a:solidFill>
                          <a:effectLst/>
                          <a:uFillTx/>
                          <a:latin typeface="+mn-lt"/>
                          <a:ea typeface="SimSun"/>
                          <a:cs typeface="+mn-cs"/>
                        </a:rPr>
                        <a:t>15 (46.9)</a:t>
                      </a:r>
                      <a:endParaRPr lang="en-US" sz="1400" b="0" i="0" u="none" strike="noStrike" kern="1200" cap="none" baseline="0" dirty="0">
                        <a:solidFill>
                          <a:srgbClr val="4D4D4D"/>
                        </a:solidFill>
                        <a:effectLst/>
                        <a:uFillTx/>
                        <a:latin typeface="+mn-lt"/>
                        <a:ea typeface="SimSun"/>
                        <a:cs typeface="+mn-cs"/>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10004"/>
                  </a:ext>
                </a:extLst>
              </a:tr>
              <a:tr h="0">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zh-CN" sz="1400" b="0" i="0" u="none" strike="noStrike" cap="none" baseline="0">
                          <a:solidFill>
                            <a:srgbClr val="4D4D4D"/>
                          </a:solidFill>
                          <a:effectLst/>
                          <a:uFillTx/>
                          <a:ea typeface="SimSun"/>
                        </a:rPr>
                        <a:t>第 16 周的 DCR，% (95%CI)</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algn="ctr"/>
                      <a:r>
                        <a:rPr lang="en-US" altLang="zh-CN" sz="1400" b="0" i="0" u="none" strike="noStrike" kern="1200" cap="none" baseline="0" dirty="0" smtClean="0">
                          <a:solidFill>
                            <a:srgbClr val="4D4D4D"/>
                          </a:solidFill>
                          <a:effectLst/>
                          <a:uFillTx/>
                          <a:latin typeface="+mn-lt"/>
                          <a:ea typeface="SimSun"/>
                          <a:cs typeface="+mn-cs"/>
                        </a:rPr>
                        <a:t>72.0 (50.6, 87.9)</a:t>
                      </a:r>
                      <a:endParaRPr lang="en-US" sz="1400" b="0" i="0" u="none" strike="noStrike" kern="1200" cap="none" baseline="0" dirty="0">
                        <a:solidFill>
                          <a:srgbClr val="4D4D4D"/>
                        </a:solidFill>
                        <a:effectLst/>
                        <a:uFillTx/>
                        <a:latin typeface="+mn-lt"/>
                        <a:ea typeface="SimSun"/>
                        <a:cs typeface="+mn-cs"/>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400" b="0" i="0" u="none" strike="noStrike" kern="1200" cap="none" baseline="0" dirty="0" smtClean="0">
                          <a:solidFill>
                            <a:srgbClr val="4D4D4D"/>
                          </a:solidFill>
                          <a:effectLst/>
                          <a:uFillTx/>
                          <a:latin typeface="+mn-lt"/>
                          <a:ea typeface="SimSun"/>
                          <a:cs typeface="+mn-cs"/>
                        </a:rPr>
                        <a:t>71.9 (53.3, 86.3)</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extLst>
                  <a:ext uri="{0D108BD9-81ED-4DB2-BD59-A6C34878D82A}">
                    <a16:rowId xmlns:a16="http://schemas.microsoft.com/office/drawing/2014/main" val="10005"/>
                  </a:ext>
                </a:extLst>
              </a:tr>
              <a:tr h="0">
                <a:tc>
                  <a:txBody>
                    <a:bodyPr/>
                    <a:lstStyle/>
                    <a:p>
                      <a:pPr marL="90488" marR="0" lvl="0" indent="0" algn="l" defTabSz="914400" rtl="0" eaLnBrk="1" fontAlgn="base" latinLnBrk="0" hangingPunct="1">
                        <a:lnSpc>
                          <a:spcPct val="100000"/>
                        </a:lnSpc>
                        <a:spcBef>
                          <a:spcPct val="0"/>
                        </a:spcBef>
                        <a:spcAft>
                          <a:spcPct val="0"/>
                        </a:spcAft>
                        <a:buClr>
                          <a:schemeClr val="tx2"/>
                        </a:buClr>
                        <a:buSzPct val="110000"/>
                        <a:buFontTx/>
                        <a:buNone/>
                      </a:pPr>
                      <a:r>
                        <a:rPr lang="zh-CN" sz="1400" b="0" i="0" u="none" strike="noStrike" cap="none" baseline="0">
                          <a:solidFill>
                            <a:srgbClr val="4D4D4D"/>
                          </a:solidFill>
                          <a:effectLst/>
                          <a:uFillTx/>
                          <a:ea typeface="SimSun"/>
                        </a:rPr>
                        <a:t>CR</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algn="ctr"/>
                      <a:r>
                        <a:rPr lang="en-US" altLang="zh-CN" sz="1400" b="0" i="0" u="none" strike="noStrike" kern="1200" cap="none" baseline="0" dirty="0" smtClean="0">
                          <a:solidFill>
                            <a:srgbClr val="4D4D4D"/>
                          </a:solidFill>
                          <a:effectLst/>
                          <a:uFillTx/>
                          <a:latin typeface="+mn-lt"/>
                          <a:ea typeface="SimSun"/>
                          <a:cs typeface="+mn-cs"/>
                        </a:rPr>
                        <a:t>1 (4.0)</a:t>
                      </a:r>
                      <a:endParaRPr lang="en-US" sz="1400" b="0" i="0" u="none" strike="noStrike" kern="1200" cap="none" baseline="0" dirty="0">
                        <a:solidFill>
                          <a:srgbClr val="4D4D4D"/>
                        </a:solidFill>
                        <a:effectLst/>
                        <a:uFillTx/>
                        <a:latin typeface="+mn-lt"/>
                        <a:ea typeface="SimSun"/>
                        <a:cs typeface="+mn-cs"/>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400" b="0" i="0" u="none" strike="noStrike" kern="1200" cap="none" baseline="0" dirty="0" smtClean="0">
                          <a:solidFill>
                            <a:srgbClr val="4D4D4D"/>
                          </a:solidFill>
                          <a:effectLst/>
                          <a:uFillTx/>
                          <a:latin typeface="+mn-lt"/>
                          <a:ea typeface="SimSun"/>
                          <a:cs typeface="+mn-cs"/>
                        </a:rPr>
                        <a:t>1 (3.1)</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1511890450"/>
                  </a:ext>
                </a:extLst>
              </a:tr>
              <a:tr h="0">
                <a:tc>
                  <a:txBody>
                    <a:bodyPr/>
                    <a:lstStyle/>
                    <a:p>
                      <a:pPr marL="90488" marR="0" lvl="0" indent="0" algn="l" defTabSz="914400" rtl="0" eaLnBrk="1" fontAlgn="base" latinLnBrk="0" hangingPunct="1">
                        <a:lnSpc>
                          <a:spcPct val="100000"/>
                        </a:lnSpc>
                        <a:spcBef>
                          <a:spcPct val="0"/>
                        </a:spcBef>
                        <a:spcAft>
                          <a:spcPct val="0"/>
                        </a:spcAft>
                        <a:buClr>
                          <a:schemeClr val="tx2"/>
                        </a:buClr>
                        <a:buSzPct val="110000"/>
                        <a:buFontTx/>
                        <a:buNone/>
                      </a:pPr>
                      <a:r>
                        <a:rPr lang="zh-CN" sz="1400" b="0" i="0" u="none" strike="noStrike" cap="none" baseline="0">
                          <a:solidFill>
                            <a:srgbClr val="4D4D4D"/>
                          </a:solidFill>
                          <a:effectLst/>
                          <a:uFillTx/>
                          <a:ea typeface="SimSun"/>
                        </a:rPr>
                        <a:t>PR</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algn="ctr"/>
                      <a:r>
                        <a:rPr lang="en-US" altLang="zh-CN" sz="1400" b="0" i="0" u="none" strike="noStrike" kern="1200" cap="none" baseline="0" dirty="0" smtClean="0">
                          <a:solidFill>
                            <a:srgbClr val="4D4D4D"/>
                          </a:solidFill>
                          <a:effectLst/>
                          <a:uFillTx/>
                          <a:latin typeface="+mn-lt"/>
                          <a:ea typeface="SimSun"/>
                          <a:cs typeface="+mn-cs"/>
                        </a:rPr>
                        <a:t>5 (20.0) </a:t>
                      </a:r>
                      <a:endParaRPr lang="en-US" sz="1400" b="0" i="0" u="none" strike="noStrike" kern="1200" cap="none" baseline="0" dirty="0">
                        <a:solidFill>
                          <a:srgbClr val="4D4D4D"/>
                        </a:solidFill>
                        <a:effectLst/>
                        <a:uFillTx/>
                        <a:latin typeface="+mn-lt"/>
                        <a:ea typeface="SimSun"/>
                        <a:cs typeface="+mn-cs"/>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algn="ctr"/>
                      <a:r>
                        <a:rPr lang="en-US" altLang="zh-CN" sz="1400" b="0" i="0" u="none" strike="noStrike" kern="1200" cap="none" baseline="0" dirty="0" smtClean="0">
                          <a:solidFill>
                            <a:srgbClr val="4D4D4D"/>
                          </a:solidFill>
                          <a:effectLst/>
                          <a:uFillTx/>
                          <a:latin typeface="+mn-lt"/>
                          <a:ea typeface="SimSun"/>
                          <a:cs typeface="+mn-cs"/>
                        </a:rPr>
                        <a:t>8 (25.0)</a:t>
                      </a:r>
                      <a:endParaRPr lang="en-US" sz="1400" b="0" i="0" u="none" strike="noStrike" kern="1200" cap="none" baseline="0" dirty="0">
                        <a:solidFill>
                          <a:srgbClr val="4D4D4D"/>
                        </a:solidFill>
                        <a:effectLst/>
                        <a:uFillTx/>
                        <a:latin typeface="+mn-lt"/>
                        <a:ea typeface="SimSun"/>
                        <a:cs typeface="+mn-cs"/>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extLst>
                  <a:ext uri="{0D108BD9-81ED-4DB2-BD59-A6C34878D82A}">
                    <a16:rowId xmlns:a16="http://schemas.microsoft.com/office/drawing/2014/main" val="2082123978"/>
                  </a:ext>
                </a:extLst>
              </a:tr>
              <a:tr h="173122">
                <a:tc>
                  <a:txBody>
                    <a:bodyPr/>
                    <a:lstStyle/>
                    <a:p>
                      <a:pPr marL="90488" marR="0" lvl="0" indent="0" algn="l" defTabSz="914400" rtl="0" eaLnBrk="1" fontAlgn="base" latinLnBrk="0" hangingPunct="1">
                        <a:lnSpc>
                          <a:spcPct val="100000"/>
                        </a:lnSpc>
                        <a:spcBef>
                          <a:spcPct val="0"/>
                        </a:spcBef>
                        <a:spcAft>
                          <a:spcPct val="0"/>
                        </a:spcAft>
                        <a:buClr>
                          <a:schemeClr val="tx2"/>
                        </a:buClr>
                        <a:buSzPct val="110000"/>
                        <a:buFontTx/>
                        <a:buNone/>
                      </a:pPr>
                      <a:r>
                        <a:rPr lang="zh-CN" sz="1400" b="0" i="0" u="none" strike="noStrike" cap="none" baseline="0">
                          <a:solidFill>
                            <a:srgbClr val="4D4D4D"/>
                          </a:solidFill>
                          <a:effectLst/>
                          <a:uFillTx/>
                          <a:ea typeface="SimSun"/>
                        </a:rPr>
                        <a:t>SD</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algn="ctr"/>
                      <a:r>
                        <a:rPr lang="en-US" altLang="zh-CN" sz="1400" b="0" i="0" u="none" strike="noStrike" kern="1200" cap="none" baseline="0" dirty="0" smtClean="0">
                          <a:solidFill>
                            <a:srgbClr val="4D4D4D"/>
                          </a:solidFill>
                          <a:effectLst/>
                          <a:uFillTx/>
                          <a:latin typeface="+mn-lt"/>
                          <a:ea typeface="SimSun"/>
                          <a:cs typeface="+mn-cs"/>
                        </a:rPr>
                        <a:t>12 (48.0)</a:t>
                      </a:r>
                      <a:endParaRPr lang="en-US" sz="1400" b="0" i="0" u="none" strike="noStrike" kern="1200" cap="none" baseline="0" dirty="0">
                        <a:solidFill>
                          <a:srgbClr val="4D4D4D"/>
                        </a:solidFill>
                        <a:effectLst/>
                        <a:uFillTx/>
                        <a:latin typeface="+mn-lt"/>
                        <a:ea typeface="SimSun"/>
                        <a:cs typeface="+mn-cs"/>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algn="ctr" defTabSz="914400" rtl="0" eaLnBrk="1" latinLnBrk="0" hangingPunct="1"/>
                      <a:r>
                        <a:rPr lang="en-US" altLang="zh-CN" sz="1400" b="0" i="0" u="none" strike="noStrike" kern="1200" cap="none" baseline="0" dirty="0" smtClean="0">
                          <a:solidFill>
                            <a:srgbClr val="4D4D4D"/>
                          </a:solidFill>
                          <a:effectLst/>
                          <a:uFillTx/>
                          <a:latin typeface="+mn-lt"/>
                          <a:ea typeface="SimSun"/>
                          <a:cs typeface="+mn-cs"/>
                        </a:rPr>
                        <a:t>14 (43.8)</a:t>
                      </a:r>
                      <a:endParaRPr lang="en-US" sz="1400" b="0" i="0" u="none" strike="noStrike" kern="1200" cap="none" baseline="0" dirty="0">
                        <a:solidFill>
                          <a:srgbClr val="4D4D4D"/>
                        </a:solidFill>
                        <a:effectLst/>
                        <a:uFillTx/>
                        <a:latin typeface="+mn-lt"/>
                        <a:ea typeface="SimSun"/>
                        <a:cs typeface="+mn-cs"/>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3085649280"/>
                  </a:ext>
                </a:extLst>
              </a:tr>
            </a:tbl>
          </a:graphicData>
        </a:graphic>
      </p:graphicFrame>
      <p:graphicFrame>
        <p:nvGraphicFramePr>
          <p:cNvPr id="7" name="Chart 6">
            <a:extLst>
              <a:ext uri="{FF2B5EF4-FFF2-40B4-BE49-F238E27FC236}">
                <a16:creationId xmlns:a16="http://schemas.microsoft.com/office/drawing/2014/main" id="{72C3E435-2632-4948-A0EB-CDE100B9B960}"/>
              </a:ext>
            </a:extLst>
          </p:cNvPr>
          <p:cNvGraphicFramePr/>
          <p:nvPr>
            <p:extLst>
              <p:ext uri="{D42A27DB-BD31-4B8C-83A1-F6EECF244321}">
                <p14:modId xmlns:p14="http://schemas.microsoft.com/office/powerpoint/2010/main" val="1171650048"/>
              </p:ext>
            </p:extLst>
          </p:nvPr>
        </p:nvGraphicFramePr>
        <p:xfrm>
          <a:off x="484860" y="1582445"/>
          <a:ext cx="8470355" cy="1770526"/>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a:extLst>
              <a:ext uri="{FF2B5EF4-FFF2-40B4-BE49-F238E27FC236}">
                <a16:creationId xmlns:a16="http://schemas.microsoft.com/office/drawing/2014/main" id="{44AC7E94-B949-4B78-B413-206790A3F7E6}"/>
              </a:ext>
            </a:extLst>
          </p:cNvPr>
          <p:cNvSpPr txBox="1"/>
          <p:nvPr/>
        </p:nvSpPr>
        <p:spPr>
          <a:xfrm>
            <a:off x="1197637" y="1639757"/>
            <a:ext cx="6754202" cy="305105"/>
          </a:xfrm>
          <a:prstGeom prst="rect">
            <a:avLst/>
          </a:prstGeom>
          <a:noFill/>
        </p:spPr>
        <p:txBody>
          <a:bodyPr wrap="square" rtlCol="0">
            <a:spAutoFit/>
          </a:bodyPr>
          <a:lstStyle/>
          <a:p>
            <a:pPr algn="ctr"/>
            <a:r>
              <a:rPr lang="zh-CN" sz="1400" b="0" i="0" u="none" strike="noStrike" cap="none" baseline="0">
                <a:solidFill>
                  <a:srgbClr val="4D4D4D"/>
                </a:solidFill>
                <a:effectLst/>
                <a:uFillTx/>
                <a:ea typeface="SimSun"/>
              </a:rPr>
              <a:t>汇总人群中所有可评估患者的瀑布图 (n=29)</a:t>
            </a:r>
          </a:p>
        </p:txBody>
      </p:sp>
      <p:sp>
        <p:nvSpPr>
          <p:cNvPr id="9" name="TextBox 8">
            <a:extLst>
              <a:ext uri="{FF2B5EF4-FFF2-40B4-BE49-F238E27FC236}">
                <a16:creationId xmlns:a16="http://schemas.microsoft.com/office/drawing/2014/main" id="{ACCA864F-8208-4627-A44A-D8B45E0F0E02}"/>
              </a:ext>
            </a:extLst>
          </p:cNvPr>
          <p:cNvSpPr txBox="1"/>
          <p:nvPr/>
        </p:nvSpPr>
        <p:spPr>
          <a:xfrm rot="16200000">
            <a:off x="-607767" y="2311911"/>
            <a:ext cx="1959228" cy="366126"/>
          </a:xfrm>
          <a:prstGeom prst="rect">
            <a:avLst/>
          </a:prstGeom>
          <a:noFill/>
        </p:spPr>
        <p:txBody>
          <a:bodyPr wrap="square" rtlCol="0">
            <a:spAutoFit/>
          </a:bodyPr>
          <a:lstStyle/>
          <a:p>
            <a:pPr algn="ctr"/>
            <a:r>
              <a:rPr lang="zh-CN" sz="900" b="0" i="0" u="none" strike="noStrike" cap="none" baseline="0">
                <a:solidFill>
                  <a:srgbClr val="4D4D4D"/>
                </a:solidFill>
                <a:effectLst/>
                <a:uFillTx/>
                <a:ea typeface="SimSun"/>
              </a:rPr>
              <a:t>目标病灶直径总和</a:t>
            </a:r>
            <a:r>
              <a:rPr sz="900"/>
              <a:t/>
            </a:r>
            <a:br>
              <a:rPr sz="900"/>
            </a:br>
            <a:r>
              <a:rPr lang="zh-CN" sz="900" b="0" i="0" u="none" strike="noStrike" cap="none" baseline="0">
                <a:solidFill>
                  <a:srgbClr val="4D4D4D"/>
                </a:solidFill>
                <a:effectLst/>
                <a:uFillTx/>
                <a:ea typeface="SimSun"/>
              </a:rPr>
              <a:t>距基线的最佳变化，%</a:t>
            </a:r>
          </a:p>
        </p:txBody>
      </p:sp>
      <p:cxnSp>
        <p:nvCxnSpPr>
          <p:cNvPr id="10" name="Straight Connector 9">
            <a:extLst>
              <a:ext uri="{FF2B5EF4-FFF2-40B4-BE49-F238E27FC236}">
                <a16:creationId xmlns:a16="http://schemas.microsoft.com/office/drawing/2014/main" id="{7C3BF799-47D8-4664-8CEA-FDD09BFA2BA6}"/>
              </a:ext>
            </a:extLst>
          </p:cNvPr>
          <p:cNvCxnSpPr/>
          <p:nvPr/>
        </p:nvCxnSpPr>
        <p:spPr>
          <a:xfrm>
            <a:off x="886912" y="2102433"/>
            <a:ext cx="7920000" cy="0"/>
          </a:xfrm>
          <a:prstGeom prst="line">
            <a:avLst/>
          </a:prstGeom>
          <a:ln w="15875">
            <a:solidFill>
              <a:schemeClr val="accent3"/>
            </a:solidFill>
            <a:prstDash val="dash"/>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98259727-B842-483D-9091-7C4A91984A21}"/>
              </a:ext>
            </a:extLst>
          </p:cNvPr>
          <p:cNvSpPr txBox="1"/>
          <p:nvPr/>
        </p:nvSpPr>
        <p:spPr>
          <a:xfrm>
            <a:off x="1646228" y="2287635"/>
            <a:ext cx="403516" cy="183063"/>
          </a:xfrm>
          <a:prstGeom prst="rect">
            <a:avLst/>
          </a:prstGeom>
          <a:noFill/>
        </p:spPr>
        <p:txBody>
          <a:bodyPr wrap="square" lIns="0" tIns="0" rIns="0" bIns="0" rtlCol="0">
            <a:spAutoFit/>
          </a:bodyPr>
          <a:lstStyle/>
          <a:p>
            <a:pPr algn="ctr"/>
            <a:r>
              <a:rPr lang="zh-CN" sz="600" b="0" i="0" u="none" strike="noStrike" cap="none" baseline="0">
                <a:solidFill>
                  <a:srgbClr val="4D4D4D"/>
                </a:solidFill>
                <a:effectLst/>
                <a:uFillTx/>
                <a:ea typeface="SimSun"/>
              </a:rPr>
              <a:t>无</a:t>
            </a:r>
            <a:r>
              <a:rPr sz="600"/>
              <a:t/>
            </a:r>
            <a:br>
              <a:rPr sz="600"/>
            </a:br>
            <a:r>
              <a:rPr lang="zh-CN" sz="600" b="0" i="0" u="none" strike="noStrike" cap="none" baseline="0">
                <a:solidFill>
                  <a:srgbClr val="4D4D4D"/>
                </a:solidFill>
                <a:effectLst/>
                <a:uFillTx/>
                <a:ea typeface="SimSun"/>
              </a:rPr>
              <a:t>变化</a:t>
            </a:r>
          </a:p>
        </p:txBody>
      </p:sp>
      <p:sp>
        <p:nvSpPr>
          <p:cNvPr id="12" name="TextBox 11">
            <a:extLst>
              <a:ext uri="{FF2B5EF4-FFF2-40B4-BE49-F238E27FC236}">
                <a16:creationId xmlns:a16="http://schemas.microsoft.com/office/drawing/2014/main" id="{37A155B2-3896-4D8F-9877-74B8C3E0F3C2}"/>
              </a:ext>
            </a:extLst>
          </p:cNvPr>
          <p:cNvSpPr txBox="1"/>
          <p:nvPr/>
        </p:nvSpPr>
        <p:spPr>
          <a:xfrm>
            <a:off x="2182613" y="2287635"/>
            <a:ext cx="403516" cy="183063"/>
          </a:xfrm>
          <a:prstGeom prst="rect">
            <a:avLst/>
          </a:prstGeom>
          <a:noFill/>
        </p:spPr>
        <p:txBody>
          <a:bodyPr wrap="square" lIns="0" tIns="0" rIns="0" bIns="0" rtlCol="0">
            <a:spAutoFit/>
          </a:bodyPr>
          <a:lstStyle/>
          <a:p>
            <a:pPr algn="ctr"/>
            <a:r>
              <a:rPr lang="zh-CN" sz="600" b="0" i="0" u="none" strike="noStrike" cap="none" baseline="0">
                <a:solidFill>
                  <a:srgbClr val="4D4D4D"/>
                </a:solidFill>
                <a:effectLst/>
                <a:uFillTx/>
                <a:ea typeface="SimSun"/>
              </a:rPr>
              <a:t>无</a:t>
            </a:r>
            <a:r>
              <a:rPr sz="600"/>
              <a:t/>
            </a:r>
            <a:br>
              <a:rPr sz="600"/>
            </a:br>
            <a:r>
              <a:rPr lang="zh-CN" sz="600" b="0" i="0" u="none" strike="noStrike" cap="none" baseline="0">
                <a:solidFill>
                  <a:srgbClr val="4D4D4D"/>
                </a:solidFill>
                <a:effectLst/>
                <a:uFillTx/>
                <a:ea typeface="SimSun"/>
              </a:rPr>
              <a:t>变化</a:t>
            </a:r>
          </a:p>
        </p:txBody>
      </p:sp>
      <p:sp>
        <p:nvSpPr>
          <p:cNvPr id="13" name="TextBox 12">
            <a:extLst>
              <a:ext uri="{FF2B5EF4-FFF2-40B4-BE49-F238E27FC236}">
                <a16:creationId xmlns:a16="http://schemas.microsoft.com/office/drawing/2014/main" id="{F32361F3-3C07-4DE5-9B5C-948C3B378A83}"/>
              </a:ext>
            </a:extLst>
          </p:cNvPr>
          <p:cNvSpPr txBox="1"/>
          <p:nvPr/>
        </p:nvSpPr>
        <p:spPr>
          <a:xfrm>
            <a:off x="1912123" y="2287635"/>
            <a:ext cx="403516" cy="183063"/>
          </a:xfrm>
          <a:prstGeom prst="rect">
            <a:avLst/>
          </a:prstGeom>
          <a:noFill/>
        </p:spPr>
        <p:txBody>
          <a:bodyPr wrap="square" lIns="0" tIns="0" rIns="0" bIns="0" rtlCol="0">
            <a:spAutoFit/>
          </a:bodyPr>
          <a:lstStyle/>
          <a:p>
            <a:pPr algn="ctr"/>
            <a:r>
              <a:rPr lang="zh-CN" sz="600" b="0" i="0" u="none" strike="noStrike" cap="none" baseline="0">
                <a:solidFill>
                  <a:srgbClr val="4D4D4D"/>
                </a:solidFill>
                <a:effectLst/>
                <a:uFillTx/>
                <a:ea typeface="SimSun"/>
              </a:rPr>
              <a:t>无</a:t>
            </a:r>
            <a:r>
              <a:rPr sz="600"/>
              <a:t/>
            </a:r>
            <a:br>
              <a:rPr sz="600"/>
            </a:br>
            <a:r>
              <a:rPr lang="zh-CN" sz="600" b="0" i="0" u="none" strike="noStrike" cap="none" baseline="0">
                <a:solidFill>
                  <a:srgbClr val="4D4D4D"/>
                </a:solidFill>
                <a:effectLst/>
                <a:uFillTx/>
                <a:ea typeface="SimSun"/>
              </a:rPr>
              <a:t>变化</a:t>
            </a:r>
          </a:p>
        </p:txBody>
      </p:sp>
      <p:grpSp>
        <p:nvGrpSpPr>
          <p:cNvPr id="14" name="Group 13">
            <a:extLst>
              <a:ext uri="{FF2B5EF4-FFF2-40B4-BE49-F238E27FC236}">
                <a16:creationId xmlns:a16="http://schemas.microsoft.com/office/drawing/2014/main" id="{0943B6F7-3863-44E1-B84F-919850D470BE}"/>
              </a:ext>
            </a:extLst>
          </p:cNvPr>
          <p:cNvGrpSpPr/>
          <p:nvPr/>
        </p:nvGrpSpPr>
        <p:grpSpPr>
          <a:xfrm>
            <a:off x="847213" y="3160240"/>
            <a:ext cx="8024175" cy="401942"/>
            <a:chOff x="847213" y="2388322"/>
            <a:chExt cx="8024175" cy="401942"/>
          </a:xfrm>
        </p:grpSpPr>
        <p:sp>
          <p:nvSpPr>
            <p:cNvPr id="16" name="TextBox 15">
              <a:extLst>
                <a:ext uri="{FF2B5EF4-FFF2-40B4-BE49-F238E27FC236}">
                  <a16:creationId xmlns:a16="http://schemas.microsoft.com/office/drawing/2014/main" id="{247AB4BA-2426-4790-AAF9-2A45773F1B95}"/>
                </a:ext>
              </a:extLst>
            </p:cNvPr>
            <p:cNvSpPr txBox="1"/>
            <p:nvPr/>
          </p:nvSpPr>
          <p:spPr>
            <a:xfrm>
              <a:off x="847028" y="2388322"/>
              <a:ext cx="369702" cy="228829"/>
            </a:xfrm>
            <a:prstGeom prst="rect">
              <a:avLst/>
            </a:prstGeom>
            <a:noFill/>
          </p:spPr>
          <p:txBody>
            <a:bodyPr wrap="square" rtlCol="0">
              <a:spAutoFit/>
            </a:bodyPr>
            <a:lstStyle/>
            <a:p>
              <a:pPr algn="ctr"/>
              <a:r>
                <a:rPr lang="zh-CN" sz="900" b="0" i="0" u="none" strike="noStrike" cap="none" baseline="0">
                  <a:solidFill>
                    <a:srgbClr val="4D4D4D"/>
                  </a:solidFill>
                  <a:effectLst/>
                  <a:uFillTx/>
                  <a:ea typeface="SimSun"/>
                </a:rPr>
                <a:t>67</a:t>
              </a:r>
            </a:p>
          </p:txBody>
        </p:sp>
        <p:sp>
          <p:nvSpPr>
            <p:cNvPr id="17" name="TextBox 16">
              <a:extLst>
                <a:ext uri="{FF2B5EF4-FFF2-40B4-BE49-F238E27FC236}">
                  <a16:creationId xmlns:a16="http://schemas.microsoft.com/office/drawing/2014/main" id="{098F0B86-D745-4956-8ABA-D0D0431AE95C}"/>
                </a:ext>
              </a:extLst>
            </p:cNvPr>
            <p:cNvSpPr txBox="1"/>
            <p:nvPr/>
          </p:nvSpPr>
          <p:spPr>
            <a:xfrm>
              <a:off x="4095029" y="2559432"/>
              <a:ext cx="1327872" cy="228829"/>
            </a:xfrm>
            <a:prstGeom prst="rect">
              <a:avLst/>
            </a:prstGeom>
            <a:noFill/>
          </p:spPr>
          <p:txBody>
            <a:bodyPr wrap="square" rtlCol="0">
              <a:spAutoFit/>
            </a:bodyPr>
            <a:lstStyle/>
            <a:p>
              <a:pPr algn="ctr"/>
              <a:r>
                <a:rPr lang="zh-CN" sz="900" b="0" i="0" u="none" strike="noStrike" cap="none" baseline="0">
                  <a:solidFill>
                    <a:srgbClr val="4D4D4D"/>
                  </a:solidFill>
                  <a:effectLst/>
                  <a:uFillTx/>
                  <a:ea typeface="SimSun"/>
                </a:rPr>
                <a:t>患者个体</a:t>
              </a:r>
            </a:p>
          </p:txBody>
        </p:sp>
        <p:sp>
          <p:nvSpPr>
            <p:cNvPr id="18" name="TextBox 17">
              <a:extLst>
                <a:ext uri="{FF2B5EF4-FFF2-40B4-BE49-F238E27FC236}">
                  <a16:creationId xmlns:a16="http://schemas.microsoft.com/office/drawing/2014/main" id="{F116C10A-3E6C-47EA-933D-4854359AF49F}"/>
                </a:ext>
              </a:extLst>
            </p:cNvPr>
            <p:cNvSpPr txBox="1"/>
            <p:nvPr/>
          </p:nvSpPr>
          <p:spPr>
            <a:xfrm>
              <a:off x="1148291" y="2388322"/>
              <a:ext cx="369702" cy="228829"/>
            </a:xfrm>
            <a:prstGeom prst="rect">
              <a:avLst/>
            </a:prstGeom>
            <a:noFill/>
          </p:spPr>
          <p:txBody>
            <a:bodyPr wrap="square" rtlCol="0">
              <a:spAutoFit/>
            </a:bodyPr>
            <a:lstStyle/>
            <a:p>
              <a:pPr algn="ctr"/>
              <a:r>
                <a:rPr lang="zh-CN" sz="900" b="0" i="0" u="none" strike="noStrike" cap="none" baseline="0">
                  <a:solidFill>
                    <a:srgbClr val="4D4D4D"/>
                  </a:solidFill>
                  <a:effectLst/>
                  <a:uFillTx/>
                  <a:ea typeface="SimSun"/>
                </a:rPr>
                <a:t>41</a:t>
              </a:r>
            </a:p>
          </p:txBody>
        </p:sp>
        <p:sp>
          <p:nvSpPr>
            <p:cNvPr id="19" name="TextBox 18">
              <a:extLst>
                <a:ext uri="{FF2B5EF4-FFF2-40B4-BE49-F238E27FC236}">
                  <a16:creationId xmlns:a16="http://schemas.microsoft.com/office/drawing/2014/main" id="{B6BC146B-F830-400D-B3B3-7EF92778FCAA}"/>
                </a:ext>
              </a:extLst>
            </p:cNvPr>
            <p:cNvSpPr txBox="1"/>
            <p:nvPr/>
          </p:nvSpPr>
          <p:spPr>
            <a:xfrm>
              <a:off x="1410691" y="2388322"/>
              <a:ext cx="369702" cy="228829"/>
            </a:xfrm>
            <a:prstGeom prst="rect">
              <a:avLst/>
            </a:prstGeom>
            <a:noFill/>
          </p:spPr>
          <p:txBody>
            <a:bodyPr wrap="square" rtlCol="0">
              <a:spAutoFit/>
            </a:bodyPr>
            <a:lstStyle/>
            <a:p>
              <a:pPr algn="ctr"/>
              <a:r>
                <a:rPr lang="zh-CN" sz="900" b="0" i="0" u="none" strike="noStrike" cap="none" baseline="0">
                  <a:solidFill>
                    <a:srgbClr val="4D4D4D"/>
                  </a:solidFill>
                  <a:effectLst/>
                  <a:uFillTx/>
                  <a:ea typeface="SimSun"/>
                </a:rPr>
                <a:t>73</a:t>
              </a:r>
            </a:p>
          </p:txBody>
        </p:sp>
        <p:sp>
          <p:nvSpPr>
            <p:cNvPr id="20" name="TextBox 19">
              <a:extLst>
                <a:ext uri="{FF2B5EF4-FFF2-40B4-BE49-F238E27FC236}">
                  <a16:creationId xmlns:a16="http://schemas.microsoft.com/office/drawing/2014/main" id="{16CC60AD-335B-48F3-B03E-9E2F1BF3A3A2}"/>
                </a:ext>
              </a:extLst>
            </p:cNvPr>
            <p:cNvSpPr txBox="1"/>
            <p:nvPr/>
          </p:nvSpPr>
          <p:spPr>
            <a:xfrm>
              <a:off x="1679932" y="2388322"/>
              <a:ext cx="369702" cy="228829"/>
            </a:xfrm>
            <a:prstGeom prst="rect">
              <a:avLst/>
            </a:prstGeom>
            <a:noFill/>
          </p:spPr>
          <p:txBody>
            <a:bodyPr wrap="square" rtlCol="0">
              <a:spAutoFit/>
            </a:bodyPr>
            <a:lstStyle/>
            <a:p>
              <a:pPr algn="ctr"/>
              <a:r>
                <a:rPr lang="zh-CN" sz="900" b="0" i="0" u="none" strike="noStrike" cap="none" baseline="0">
                  <a:solidFill>
                    <a:srgbClr val="4D4D4D"/>
                  </a:solidFill>
                  <a:effectLst/>
                  <a:uFillTx/>
                  <a:ea typeface="SimSun"/>
                </a:rPr>
                <a:t>71</a:t>
              </a:r>
            </a:p>
          </p:txBody>
        </p:sp>
        <p:sp>
          <p:nvSpPr>
            <p:cNvPr id="21" name="TextBox 20">
              <a:extLst>
                <a:ext uri="{FF2B5EF4-FFF2-40B4-BE49-F238E27FC236}">
                  <a16:creationId xmlns:a16="http://schemas.microsoft.com/office/drawing/2014/main" id="{791298F6-E001-4127-8438-28467E09ABA1}"/>
                </a:ext>
              </a:extLst>
            </p:cNvPr>
            <p:cNvSpPr txBox="1"/>
            <p:nvPr/>
          </p:nvSpPr>
          <p:spPr>
            <a:xfrm>
              <a:off x="1949171" y="2388322"/>
              <a:ext cx="369703" cy="228829"/>
            </a:xfrm>
            <a:prstGeom prst="rect">
              <a:avLst/>
            </a:prstGeom>
            <a:noFill/>
          </p:spPr>
          <p:txBody>
            <a:bodyPr wrap="square" rtlCol="0">
              <a:spAutoFit/>
            </a:bodyPr>
            <a:lstStyle/>
            <a:p>
              <a:pPr algn="ctr"/>
              <a:r>
                <a:rPr lang="zh-CN" sz="900" b="0" i="0" u="none" strike="noStrike" cap="none" baseline="0">
                  <a:solidFill>
                    <a:srgbClr val="4D4D4D"/>
                  </a:solidFill>
                  <a:effectLst/>
                  <a:uFillTx/>
                  <a:ea typeface="SimSun"/>
                </a:rPr>
                <a:t>17</a:t>
              </a:r>
            </a:p>
          </p:txBody>
        </p:sp>
        <p:sp>
          <p:nvSpPr>
            <p:cNvPr id="22" name="TextBox 21">
              <a:extLst>
                <a:ext uri="{FF2B5EF4-FFF2-40B4-BE49-F238E27FC236}">
                  <a16:creationId xmlns:a16="http://schemas.microsoft.com/office/drawing/2014/main" id="{393E4F32-6EBA-4D04-9FB9-5A170BCE6AE2}"/>
                </a:ext>
              </a:extLst>
            </p:cNvPr>
            <p:cNvSpPr txBox="1"/>
            <p:nvPr/>
          </p:nvSpPr>
          <p:spPr>
            <a:xfrm>
              <a:off x="2218411" y="2388322"/>
              <a:ext cx="369702" cy="228829"/>
            </a:xfrm>
            <a:prstGeom prst="rect">
              <a:avLst/>
            </a:prstGeom>
            <a:noFill/>
          </p:spPr>
          <p:txBody>
            <a:bodyPr wrap="square" rtlCol="0">
              <a:spAutoFit/>
            </a:bodyPr>
            <a:lstStyle/>
            <a:p>
              <a:pPr algn="ctr"/>
              <a:r>
                <a:rPr lang="zh-CN" sz="900" b="0" i="0" u="none" strike="noStrike" cap="none" baseline="0">
                  <a:solidFill>
                    <a:srgbClr val="4D4D4D"/>
                  </a:solidFill>
                  <a:effectLst/>
                  <a:uFillTx/>
                  <a:ea typeface="SimSun"/>
                </a:rPr>
                <a:t>51</a:t>
              </a:r>
            </a:p>
          </p:txBody>
        </p:sp>
        <p:sp>
          <p:nvSpPr>
            <p:cNvPr id="23" name="TextBox 22">
              <a:extLst>
                <a:ext uri="{FF2B5EF4-FFF2-40B4-BE49-F238E27FC236}">
                  <a16:creationId xmlns:a16="http://schemas.microsoft.com/office/drawing/2014/main" id="{CA278016-00B3-4A35-92E6-E60F4C167107}"/>
                </a:ext>
              </a:extLst>
            </p:cNvPr>
            <p:cNvSpPr txBox="1"/>
            <p:nvPr/>
          </p:nvSpPr>
          <p:spPr>
            <a:xfrm>
              <a:off x="2487651" y="2388322"/>
              <a:ext cx="369702" cy="228829"/>
            </a:xfrm>
            <a:prstGeom prst="rect">
              <a:avLst/>
            </a:prstGeom>
            <a:noFill/>
          </p:spPr>
          <p:txBody>
            <a:bodyPr wrap="square" rtlCol="0">
              <a:spAutoFit/>
            </a:bodyPr>
            <a:lstStyle/>
            <a:p>
              <a:pPr algn="ctr"/>
              <a:r>
                <a:rPr lang="zh-CN" sz="900" b="0" i="0" u="none" strike="noStrike" cap="none" baseline="0">
                  <a:solidFill>
                    <a:srgbClr val="4D4D4D"/>
                  </a:solidFill>
                  <a:effectLst/>
                  <a:uFillTx/>
                  <a:ea typeface="SimSun"/>
                </a:rPr>
                <a:t>47</a:t>
              </a:r>
            </a:p>
          </p:txBody>
        </p:sp>
        <p:sp>
          <p:nvSpPr>
            <p:cNvPr id="24" name="TextBox 23">
              <a:extLst>
                <a:ext uri="{FF2B5EF4-FFF2-40B4-BE49-F238E27FC236}">
                  <a16:creationId xmlns:a16="http://schemas.microsoft.com/office/drawing/2014/main" id="{FB76A01B-3F9D-4753-8180-D12BD786474C}"/>
                </a:ext>
              </a:extLst>
            </p:cNvPr>
            <p:cNvSpPr txBox="1"/>
            <p:nvPr/>
          </p:nvSpPr>
          <p:spPr>
            <a:xfrm>
              <a:off x="2756891" y="2388322"/>
              <a:ext cx="369702" cy="228829"/>
            </a:xfrm>
            <a:prstGeom prst="rect">
              <a:avLst/>
            </a:prstGeom>
            <a:noFill/>
          </p:spPr>
          <p:txBody>
            <a:bodyPr wrap="square" rtlCol="0">
              <a:spAutoFit/>
            </a:bodyPr>
            <a:lstStyle/>
            <a:p>
              <a:pPr algn="ctr"/>
              <a:r>
                <a:rPr lang="zh-CN" sz="900" b="0" i="0" u="none" strike="noStrike" cap="none" baseline="0">
                  <a:solidFill>
                    <a:srgbClr val="4D4D4D"/>
                  </a:solidFill>
                  <a:effectLst/>
                  <a:uFillTx/>
                  <a:ea typeface="SimSun"/>
                </a:rPr>
                <a:t>70</a:t>
              </a:r>
            </a:p>
          </p:txBody>
        </p:sp>
        <p:sp>
          <p:nvSpPr>
            <p:cNvPr id="25" name="TextBox 24">
              <a:extLst>
                <a:ext uri="{FF2B5EF4-FFF2-40B4-BE49-F238E27FC236}">
                  <a16:creationId xmlns:a16="http://schemas.microsoft.com/office/drawing/2014/main" id="{9F46731F-0C6F-45A2-BE33-999A10262729}"/>
                </a:ext>
              </a:extLst>
            </p:cNvPr>
            <p:cNvSpPr txBox="1"/>
            <p:nvPr/>
          </p:nvSpPr>
          <p:spPr>
            <a:xfrm>
              <a:off x="3026132" y="2388322"/>
              <a:ext cx="369703" cy="228829"/>
            </a:xfrm>
            <a:prstGeom prst="rect">
              <a:avLst/>
            </a:prstGeom>
            <a:noFill/>
          </p:spPr>
          <p:txBody>
            <a:bodyPr wrap="square" rtlCol="0">
              <a:spAutoFit/>
            </a:bodyPr>
            <a:lstStyle/>
            <a:p>
              <a:pPr algn="ctr"/>
              <a:r>
                <a:rPr lang="zh-CN" sz="900" b="0" i="0" u="none" strike="noStrike" cap="none" baseline="0">
                  <a:solidFill>
                    <a:srgbClr val="4D4D4D"/>
                  </a:solidFill>
                  <a:effectLst/>
                  <a:uFillTx/>
                  <a:ea typeface="SimSun"/>
                </a:rPr>
                <a:t>79</a:t>
              </a:r>
            </a:p>
          </p:txBody>
        </p:sp>
        <p:sp>
          <p:nvSpPr>
            <p:cNvPr id="26" name="TextBox 25">
              <a:extLst>
                <a:ext uri="{FF2B5EF4-FFF2-40B4-BE49-F238E27FC236}">
                  <a16:creationId xmlns:a16="http://schemas.microsoft.com/office/drawing/2014/main" id="{45CDF97F-B5D1-4C5C-B4B2-3CBA0CB50FDA}"/>
                </a:ext>
              </a:extLst>
            </p:cNvPr>
            <p:cNvSpPr txBox="1"/>
            <p:nvPr/>
          </p:nvSpPr>
          <p:spPr>
            <a:xfrm>
              <a:off x="3295371" y="2388322"/>
              <a:ext cx="369702" cy="228829"/>
            </a:xfrm>
            <a:prstGeom prst="rect">
              <a:avLst/>
            </a:prstGeom>
            <a:noFill/>
          </p:spPr>
          <p:txBody>
            <a:bodyPr wrap="square" rtlCol="0">
              <a:spAutoFit/>
            </a:bodyPr>
            <a:lstStyle/>
            <a:p>
              <a:pPr algn="ctr"/>
              <a:r>
                <a:rPr lang="zh-CN" sz="900" b="0" i="0" u="none" strike="noStrike" cap="none" baseline="0">
                  <a:solidFill>
                    <a:srgbClr val="4D4D4D"/>
                  </a:solidFill>
                  <a:effectLst/>
                  <a:uFillTx/>
                  <a:ea typeface="SimSun"/>
                </a:rPr>
                <a:t>66</a:t>
              </a:r>
            </a:p>
          </p:txBody>
        </p:sp>
        <p:sp>
          <p:nvSpPr>
            <p:cNvPr id="27" name="TextBox 26">
              <a:extLst>
                <a:ext uri="{FF2B5EF4-FFF2-40B4-BE49-F238E27FC236}">
                  <a16:creationId xmlns:a16="http://schemas.microsoft.com/office/drawing/2014/main" id="{F2CBF961-1236-4A2E-A865-477BCA11917C}"/>
                </a:ext>
              </a:extLst>
            </p:cNvPr>
            <p:cNvSpPr txBox="1"/>
            <p:nvPr/>
          </p:nvSpPr>
          <p:spPr>
            <a:xfrm>
              <a:off x="3564611" y="2388322"/>
              <a:ext cx="369702" cy="228829"/>
            </a:xfrm>
            <a:prstGeom prst="rect">
              <a:avLst/>
            </a:prstGeom>
            <a:noFill/>
          </p:spPr>
          <p:txBody>
            <a:bodyPr wrap="square" rtlCol="0">
              <a:spAutoFit/>
            </a:bodyPr>
            <a:lstStyle/>
            <a:p>
              <a:pPr algn="ctr"/>
              <a:r>
                <a:rPr lang="zh-CN" sz="900" b="0" i="0" u="none" strike="noStrike" cap="none" baseline="0">
                  <a:solidFill>
                    <a:srgbClr val="4D4D4D"/>
                  </a:solidFill>
                  <a:effectLst/>
                  <a:uFillTx/>
                  <a:ea typeface="SimSun"/>
                </a:rPr>
                <a:t>11</a:t>
              </a:r>
            </a:p>
          </p:txBody>
        </p:sp>
        <p:sp>
          <p:nvSpPr>
            <p:cNvPr id="28" name="TextBox 27">
              <a:extLst>
                <a:ext uri="{FF2B5EF4-FFF2-40B4-BE49-F238E27FC236}">
                  <a16:creationId xmlns:a16="http://schemas.microsoft.com/office/drawing/2014/main" id="{26CFFBCC-2D62-4671-9488-FFC87B38B4D3}"/>
                </a:ext>
              </a:extLst>
            </p:cNvPr>
            <p:cNvSpPr txBox="1"/>
            <p:nvPr/>
          </p:nvSpPr>
          <p:spPr>
            <a:xfrm>
              <a:off x="3831224" y="2388322"/>
              <a:ext cx="369702" cy="228829"/>
            </a:xfrm>
            <a:prstGeom prst="rect">
              <a:avLst/>
            </a:prstGeom>
            <a:noFill/>
          </p:spPr>
          <p:txBody>
            <a:bodyPr wrap="square" rtlCol="0">
              <a:spAutoFit/>
            </a:bodyPr>
            <a:lstStyle/>
            <a:p>
              <a:pPr algn="ctr"/>
              <a:r>
                <a:rPr lang="zh-CN" sz="900" b="0" i="0" u="none" strike="noStrike" cap="none" baseline="0">
                  <a:solidFill>
                    <a:srgbClr val="4D4D4D"/>
                  </a:solidFill>
                  <a:effectLst/>
                  <a:uFillTx/>
                  <a:ea typeface="SimSun"/>
                </a:rPr>
                <a:t>9</a:t>
              </a:r>
            </a:p>
          </p:txBody>
        </p:sp>
        <p:sp>
          <p:nvSpPr>
            <p:cNvPr id="29" name="TextBox 28">
              <a:extLst>
                <a:ext uri="{FF2B5EF4-FFF2-40B4-BE49-F238E27FC236}">
                  <a16:creationId xmlns:a16="http://schemas.microsoft.com/office/drawing/2014/main" id="{F3103733-BDC4-4007-8028-CEBF3C8279E8}"/>
                </a:ext>
              </a:extLst>
            </p:cNvPr>
            <p:cNvSpPr txBox="1"/>
            <p:nvPr/>
          </p:nvSpPr>
          <p:spPr>
            <a:xfrm>
              <a:off x="4114767" y="2388322"/>
              <a:ext cx="369702" cy="228829"/>
            </a:xfrm>
            <a:prstGeom prst="rect">
              <a:avLst/>
            </a:prstGeom>
            <a:noFill/>
          </p:spPr>
          <p:txBody>
            <a:bodyPr wrap="square" rtlCol="0">
              <a:spAutoFit/>
            </a:bodyPr>
            <a:lstStyle/>
            <a:p>
              <a:pPr algn="ctr"/>
              <a:r>
                <a:rPr lang="zh-CN" sz="900" b="0" i="0" u="none" strike="noStrike" cap="none" baseline="0">
                  <a:solidFill>
                    <a:srgbClr val="4D4D4D"/>
                  </a:solidFill>
                  <a:effectLst/>
                  <a:uFillTx/>
                  <a:ea typeface="SimSun"/>
                </a:rPr>
                <a:t>49</a:t>
              </a:r>
            </a:p>
          </p:txBody>
        </p:sp>
        <p:sp>
          <p:nvSpPr>
            <p:cNvPr id="30" name="TextBox 29">
              <a:extLst>
                <a:ext uri="{FF2B5EF4-FFF2-40B4-BE49-F238E27FC236}">
                  <a16:creationId xmlns:a16="http://schemas.microsoft.com/office/drawing/2014/main" id="{8AFAA1B2-D994-44E8-9058-4CCF72939B40}"/>
                </a:ext>
              </a:extLst>
            </p:cNvPr>
            <p:cNvSpPr txBox="1"/>
            <p:nvPr/>
          </p:nvSpPr>
          <p:spPr>
            <a:xfrm>
              <a:off x="4389845" y="2388322"/>
              <a:ext cx="369702" cy="228829"/>
            </a:xfrm>
            <a:prstGeom prst="rect">
              <a:avLst/>
            </a:prstGeom>
            <a:noFill/>
          </p:spPr>
          <p:txBody>
            <a:bodyPr wrap="square" rtlCol="0">
              <a:spAutoFit/>
            </a:bodyPr>
            <a:lstStyle/>
            <a:p>
              <a:pPr algn="ctr"/>
              <a:r>
                <a:rPr lang="zh-CN" sz="900" b="0" i="0" u="none" strike="noStrike" cap="none" baseline="0">
                  <a:solidFill>
                    <a:srgbClr val="4D4D4D"/>
                  </a:solidFill>
                  <a:effectLst/>
                  <a:uFillTx/>
                  <a:ea typeface="SimSun"/>
                </a:rPr>
                <a:t>61</a:t>
              </a:r>
            </a:p>
          </p:txBody>
        </p:sp>
        <p:sp>
          <p:nvSpPr>
            <p:cNvPr id="31" name="TextBox 30">
              <a:extLst>
                <a:ext uri="{FF2B5EF4-FFF2-40B4-BE49-F238E27FC236}">
                  <a16:creationId xmlns:a16="http://schemas.microsoft.com/office/drawing/2014/main" id="{CB067F9E-4BF0-4BBB-9235-3BA20378D189}"/>
                </a:ext>
              </a:extLst>
            </p:cNvPr>
            <p:cNvSpPr txBox="1"/>
            <p:nvPr/>
          </p:nvSpPr>
          <p:spPr>
            <a:xfrm>
              <a:off x="4664342" y="2388322"/>
              <a:ext cx="369702" cy="228829"/>
            </a:xfrm>
            <a:prstGeom prst="rect">
              <a:avLst/>
            </a:prstGeom>
            <a:noFill/>
          </p:spPr>
          <p:txBody>
            <a:bodyPr wrap="square" rtlCol="0">
              <a:spAutoFit/>
            </a:bodyPr>
            <a:lstStyle/>
            <a:p>
              <a:pPr algn="ctr"/>
              <a:r>
                <a:rPr lang="zh-CN" sz="900" b="0" i="0" u="none" strike="noStrike" cap="none" baseline="0">
                  <a:solidFill>
                    <a:srgbClr val="4D4D4D"/>
                  </a:solidFill>
                  <a:effectLst/>
                  <a:uFillTx/>
                  <a:ea typeface="SimSun"/>
                </a:rPr>
                <a:t>48</a:t>
              </a:r>
            </a:p>
          </p:txBody>
        </p:sp>
        <p:sp>
          <p:nvSpPr>
            <p:cNvPr id="32" name="TextBox 31">
              <a:extLst>
                <a:ext uri="{FF2B5EF4-FFF2-40B4-BE49-F238E27FC236}">
                  <a16:creationId xmlns:a16="http://schemas.microsoft.com/office/drawing/2014/main" id="{0DB23C4D-1055-4056-948F-1032B374ECB1}"/>
                </a:ext>
              </a:extLst>
            </p:cNvPr>
            <p:cNvSpPr txBox="1"/>
            <p:nvPr/>
          </p:nvSpPr>
          <p:spPr>
            <a:xfrm>
              <a:off x="4937814" y="2388322"/>
              <a:ext cx="369702" cy="228829"/>
            </a:xfrm>
            <a:prstGeom prst="rect">
              <a:avLst/>
            </a:prstGeom>
            <a:noFill/>
          </p:spPr>
          <p:txBody>
            <a:bodyPr wrap="square" rtlCol="0">
              <a:spAutoFit/>
            </a:bodyPr>
            <a:lstStyle/>
            <a:p>
              <a:pPr algn="ctr"/>
              <a:r>
                <a:rPr lang="zh-CN" sz="900" b="0" i="0" u="none" strike="noStrike" cap="none" baseline="0">
                  <a:solidFill>
                    <a:srgbClr val="4D4D4D"/>
                  </a:solidFill>
                  <a:effectLst/>
                  <a:uFillTx/>
                  <a:ea typeface="SimSun"/>
                </a:rPr>
                <a:t>63</a:t>
              </a:r>
            </a:p>
          </p:txBody>
        </p:sp>
        <p:sp>
          <p:nvSpPr>
            <p:cNvPr id="33" name="TextBox 32">
              <a:extLst>
                <a:ext uri="{FF2B5EF4-FFF2-40B4-BE49-F238E27FC236}">
                  <a16:creationId xmlns:a16="http://schemas.microsoft.com/office/drawing/2014/main" id="{4AD6EA01-3401-4DF8-831E-3ADA094491BE}"/>
                </a:ext>
              </a:extLst>
            </p:cNvPr>
            <p:cNvSpPr txBox="1"/>
            <p:nvPr/>
          </p:nvSpPr>
          <p:spPr>
            <a:xfrm>
              <a:off x="5217125" y="2388322"/>
              <a:ext cx="369703" cy="228829"/>
            </a:xfrm>
            <a:prstGeom prst="rect">
              <a:avLst/>
            </a:prstGeom>
            <a:noFill/>
          </p:spPr>
          <p:txBody>
            <a:bodyPr wrap="square" rtlCol="0">
              <a:spAutoFit/>
            </a:bodyPr>
            <a:lstStyle/>
            <a:p>
              <a:pPr algn="ctr"/>
              <a:r>
                <a:rPr lang="zh-CN" sz="900" b="0" i="0" u="none" strike="noStrike" cap="none" baseline="0">
                  <a:solidFill>
                    <a:srgbClr val="4D4D4D"/>
                  </a:solidFill>
                  <a:effectLst/>
                  <a:uFillTx/>
                  <a:ea typeface="SimSun"/>
                </a:rPr>
                <a:t>62</a:t>
              </a:r>
            </a:p>
          </p:txBody>
        </p:sp>
        <p:sp>
          <p:nvSpPr>
            <p:cNvPr id="34" name="TextBox 33">
              <a:extLst>
                <a:ext uri="{FF2B5EF4-FFF2-40B4-BE49-F238E27FC236}">
                  <a16:creationId xmlns:a16="http://schemas.microsoft.com/office/drawing/2014/main" id="{455A835B-684C-4D57-B7F5-8C40FF560995}"/>
                </a:ext>
              </a:extLst>
            </p:cNvPr>
            <p:cNvSpPr txBox="1"/>
            <p:nvPr/>
          </p:nvSpPr>
          <p:spPr>
            <a:xfrm>
              <a:off x="5488994" y="2388322"/>
              <a:ext cx="369702" cy="228829"/>
            </a:xfrm>
            <a:prstGeom prst="rect">
              <a:avLst/>
            </a:prstGeom>
            <a:noFill/>
          </p:spPr>
          <p:txBody>
            <a:bodyPr wrap="square" rtlCol="0">
              <a:spAutoFit/>
            </a:bodyPr>
            <a:lstStyle/>
            <a:p>
              <a:pPr algn="ctr"/>
              <a:r>
                <a:rPr lang="zh-CN" sz="900" b="0" i="0" u="none" strike="noStrike" cap="none" baseline="0">
                  <a:solidFill>
                    <a:srgbClr val="4D4D4D"/>
                  </a:solidFill>
                  <a:effectLst/>
                  <a:uFillTx/>
                  <a:ea typeface="SimSun"/>
                </a:rPr>
                <a:t>72</a:t>
              </a:r>
            </a:p>
          </p:txBody>
        </p:sp>
        <p:sp>
          <p:nvSpPr>
            <p:cNvPr id="35" name="TextBox 34">
              <a:extLst>
                <a:ext uri="{FF2B5EF4-FFF2-40B4-BE49-F238E27FC236}">
                  <a16:creationId xmlns:a16="http://schemas.microsoft.com/office/drawing/2014/main" id="{2294B57B-BBA3-4574-86B5-887EB7D59129}"/>
                </a:ext>
              </a:extLst>
            </p:cNvPr>
            <p:cNvSpPr txBox="1"/>
            <p:nvPr/>
          </p:nvSpPr>
          <p:spPr>
            <a:xfrm>
              <a:off x="5758233" y="2388322"/>
              <a:ext cx="369703" cy="228829"/>
            </a:xfrm>
            <a:prstGeom prst="rect">
              <a:avLst/>
            </a:prstGeom>
            <a:noFill/>
          </p:spPr>
          <p:txBody>
            <a:bodyPr wrap="square" rtlCol="0">
              <a:spAutoFit/>
            </a:bodyPr>
            <a:lstStyle/>
            <a:p>
              <a:pPr algn="ctr"/>
              <a:r>
                <a:rPr lang="zh-CN" sz="900" b="0" i="0" u="none" strike="noStrike" cap="none" baseline="0">
                  <a:solidFill>
                    <a:srgbClr val="4D4D4D"/>
                  </a:solidFill>
                  <a:effectLst/>
                  <a:uFillTx/>
                  <a:ea typeface="SimSun"/>
                </a:rPr>
                <a:t>59</a:t>
              </a:r>
            </a:p>
          </p:txBody>
        </p:sp>
        <p:sp>
          <p:nvSpPr>
            <p:cNvPr id="36" name="TextBox 35">
              <a:extLst>
                <a:ext uri="{FF2B5EF4-FFF2-40B4-BE49-F238E27FC236}">
                  <a16:creationId xmlns:a16="http://schemas.microsoft.com/office/drawing/2014/main" id="{ED3C37BB-57A9-4D54-879B-E9BA083252FD}"/>
                </a:ext>
              </a:extLst>
            </p:cNvPr>
            <p:cNvSpPr txBox="1"/>
            <p:nvPr/>
          </p:nvSpPr>
          <p:spPr>
            <a:xfrm>
              <a:off x="6023822" y="2388322"/>
              <a:ext cx="369702" cy="228829"/>
            </a:xfrm>
            <a:prstGeom prst="rect">
              <a:avLst/>
            </a:prstGeom>
            <a:noFill/>
          </p:spPr>
          <p:txBody>
            <a:bodyPr wrap="square" rtlCol="0">
              <a:spAutoFit/>
            </a:bodyPr>
            <a:lstStyle/>
            <a:p>
              <a:pPr algn="ctr"/>
              <a:r>
                <a:rPr lang="zh-CN" sz="900" b="0" i="0" u="none" strike="noStrike" cap="none" baseline="0">
                  <a:solidFill>
                    <a:srgbClr val="4D4D4D"/>
                  </a:solidFill>
                  <a:effectLst/>
                  <a:uFillTx/>
                  <a:ea typeface="SimSun"/>
                </a:rPr>
                <a:t>15</a:t>
              </a:r>
            </a:p>
          </p:txBody>
        </p:sp>
        <p:sp>
          <p:nvSpPr>
            <p:cNvPr id="37" name="TextBox 36">
              <a:extLst>
                <a:ext uri="{FF2B5EF4-FFF2-40B4-BE49-F238E27FC236}">
                  <a16:creationId xmlns:a16="http://schemas.microsoft.com/office/drawing/2014/main" id="{230670F7-5E7E-4B9E-9503-8B34E5B18AD6}"/>
                </a:ext>
              </a:extLst>
            </p:cNvPr>
            <p:cNvSpPr txBox="1"/>
            <p:nvPr/>
          </p:nvSpPr>
          <p:spPr>
            <a:xfrm>
              <a:off x="6297295" y="2388322"/>
              <a:ext cx="369703" cy="228829"/>
            </a:xfrm>
            <a:prstGeom prst="rect">
              <a:avLst/>
            </a:prstGeom>
            <a:noFill/>
          </p:spPr>
          <p:txBody>
            <a:bodyPr wrap="square" rtlCol="0">
              <a:spAutoFit/>
            </a:bodyPr>
            <a:lstStyle/>
            <a:p>
              <a:pPr algn="ctr"/>
              <a:r>
                <a:rPr lang="zh-CN" sz="900" b="0" i="0" u="none" strike="noStrike" cap="none" baseline="0">
                  <a:solidFill>
                    <a:srgbClr val="4D4D4D"/>
                  </a:solidFill>
                  <a:effectLst/>
                  <a:uFillTx/>
                  <a:ea typeface="SimSun"/>
                </a:rPr>
                <a:t>40</a:t>
              </a:r>
            </a:p>
          </p:txBody>
        </p:sp>
        <p:sp>
          <p:nvSpPr>
            <p:cNvPr id="38" name="TextBox 37">
              <a:extLst>
                <a:ext uri="{FF2B5EF4-FFF2-40B4-BE49-F238E27FC236}">
                  <a16:creationId xmlns:a16="http://schemas.microsoft.com/office/drawing/2014/main" id="{0E01259F-189A-451B-8A4C-9E909F3592DB}"/>
                </a:ext>
              </a:extLst>
            </p:cNvPr>
            <p:cNvSpPr txBox="1"/>
            <p:nvPr/>
          </p:nvSpPr>
          <p:spPr>
            <a:xfrm>
              <a:off x="6570768" y="2388322"/>
              <a:ext cx="369702" cy="228829"/>
            </a:xfrm>
            <a:prstGeom prst="rect">
              <a:avLst/>
            </a:prstGeom>
            <a:noFill/>
          </p:spPr>
          <p:txBody>
            <a:bodyPr wrap="square" rtlCol="0">
              <a:spAutoFit/>
            </a:bodyPr>
            <a:lstStyle/>
            <a:p>
              <a:pPr algn="ctr"/>
              <a:r>
                <a:rPr lang="zh-CN" sz="900" b="0" i="0" u="none" strike="noStrike" cap="none" baseline="0">
                  <a:solidFill>
                    <a:srgbClr val="4D4D4D"/>
                  </a:solidFill>
                  <a:effectLst/>
                  <a:uFillTx/>
                  <a:ea typeface="SimSun"/>
                </a:rPr>
                <a:t>13</a:t>
              </a:r>
            </a:p>
          </p:txBody>
        </p:sp>
        <p:sp>
          <p:nvSpPr>
            <p:cNvPr id="39" name="TextBox 38">
              <a:extLst>
                <a:ext uri="{FF2B5EF4-FFF2-40B4-BE49-F238E27FC236}">
                  <a16:creationId xmlns:a16="http://schemas.microsoft.com/office/drawing/2014/main" id="{A2E663C3-FF4D-463D-8E07-8D12A8D362A4}"/>
                </a:ext>
              </a:extLst>
            </p:cNvPr>
            <p:cNvSpPr txBox="1"/>
            <p:nvPr/>
          </p:nvSpPr>
          <p:spPr>
            <a:xfrm>
              <a:off x="6845264" y="2388322"/>
              <a:ext cx="369703" cy="228829"/>
            </a:xfrm>
            <a:prstGeom prst="rect">
              <a:avLst/>
            </a:prstGeom>
            <a:noFill/>
          </p:spPr>
          <p:txBody>
            <a:bodyPr wrap="square" rtlCol="0">
              <a:spAutoFit/>
            </a:bodyPr>
            <a:lstStyle/>
            <a:p>
              <a:pPr algn="ctr"/>
              <a:r>
                <a:rPr lang="zh-CN" sz="900" b="0" i="0" u="none" strike="noStrike" cap="none" baseline="0">
                  <a:solidFill>
                    <a:srgbClr val="4D4D4D"/>
                  </a:solidFill>
                  <a:effectLst/>
                  <a:uFillTx/>
                  <a:ea typeface="SimSun"/>
                </a:rPr>
                <a:t>75</a:t>
              </a:r>
            </a:p>
          </p:txBody>
        </p:sp>
        <p:sp>
          <p:nvSpPr>
            <p:cNvPr id="40" name="TextBox 39">
              <a:extLst>
                <a:ext uri="{FF2B5EF4-FFF2-40B4-BE49-F238E27FC236}">
                  <a16:creationId xmlns:a16="http://schemas.microsoft.com/office/drawing/2014/main" id="{9999EF59-2B8E-4C72-9D3C-5691ECDEB69B}"/>
                </a:ext>
              </a:extLst>
            </p:cNvPr>
            <p:cNvSpPr txBox="1"/>
            <p:nvPr/>
          </p:nvSpPr>
          <p:spPr>
            <a:xfrm>
              <a:off x="7129831" y="2388322"/>
              <a:ext cx="369703" cy="228829"/>
            </a:xfrm>
            <a:prstGeom prst="rect">
              <a:avLst/>
            </a:prstGeom>
            <a:noFill/>
          </p:spPr>
          <p:txBody>
            <a:bodyPr wrap="square" rtlCol="0">
              <a:spAutoFit/>
            </a:bodyPr>
            <a:lstStyle/>
            <a:p>
              <a:pPr algn="ctr"/>
              <a:r>
                <a:rPr lang="zh-CN" sz="900" b="0" i="0" u="none" strike="noStrike" cap="none" baseline="0">
                  <a:solidFill>
                    <a:srgbClr val="4D4D4D"/>
                  </a:solidFill>
                  <a:effectLst/>
                  <a:uFillTx/>
                  <a:ea typeface="SimSun"/>
                </a:rPr>
                <a:t>53</a:t>
              </a:r>
            </a:p>
          </p:txBody>
        </p:sp>
        <p:sp>
          <p:nvSpPr>
            <p:cNvPr id="41" name="TextBox 40">
              <a:extLst>
                <a:ext uri="{FF2B5EF4-FFF2-40B4-BE49-F238E27FC236}">
                  <a16:creationId xmlns:a16="http://schemas.microsoft.com/office/drawing/2014/main" id="{D327D4C7-D715-4015-9E53-3DEA75CBFE1B}"/>
                </a:ext>
              </a:extLst>
            </p:cNvPr>
            <p:cNvSpPr txBox="1"/>
            <p:nvPr/>
          </p:nvSpPr>
          <p:spPr>
            <a:xfrm>
              <a:off x="7400675" y="2388322"/>
              <a:ext cx="369702" cy="228829"/>
            </a:xfrm>
            <a:prstGeom prst="rect">
              <a:avLst/>
            </a:prstGeom>
            <a:noFill/>
          </p:spPr>
          <p:txBody>
            <a:bodyPr wrap="square" rtlCol="0">
              <a:spAutoFit/>
            </a:bodyPr>
            <a:lstStyle/>
            <a:p>
              <a:pPr algn="ctr"/>
              <a:r>
                <a:rPr lang="zh-CN" sz="900" b="0" i="0" u="none" strike="noStrike" cap="none" baseline="0">
                  <a:solidFill>
                    <a:srgbClr val="4D4D4D"/>
                  </a:solidFill>
                  <a:effectLst/>
                  <a:uFillTx/>
                  <a:ea typeface="SimSun"/>
                </a:rPr>
                <a:t>60</a:t>
              </a:r>
            </a:p>
          </p:txBody>
        </p:sp>
        <p:sp>
          <p:nvSpPr>
            <p:cNvPr id="42" name="TextBox 41">
              <a:extLst>
                <a:ext uri="{FF2B5EF4-FFF2-40B4-BE49-F238E27FC236}">
                  <a16:creationId xmlns:a16="http://schemas.microsoft.com/office/drawing/2014/main" id="{89C4AA4C-4178-4929-829C-323189066E2A}"/>
                </a:ext>
              </a:extLst>
            </p:cNvPr>
            <p:cNvSpPr txBox="1"/>
            <p:nvPr/>
          </p:nvSpPr>
          <p:spPr>
            <a:xfrm>
              <a:off x="7664661" y="2388322"/>
              <a:ext cx="369703" cy="228829"/>
            </a:xfrm>
            <a:prstGeom prst="rect">
              <a:avLst/>
            </a:prstGeom>
            <a:noFill/>
          </p:spPr>
          <p:txBody>
            <a:bodyPr wrap="square" rtlCol="0">
              <a:spAutoFit/>
            </a:bodyPr>
            <a:lstStyle/>
            <a:p>
              <a:pPr algn="ctr"/>
              <a:r>
                <a:rPr lang="zh-CN" sz="900" b="0" i="0" u="none" strike="noStrike" cap="none" baseline="0">
                  <a:solidFill>
                    <a:srgbClr val="4D4D4D"/>
                  </a:solidFill>
                  <a:effectLst/>
                  <a:uFillTx/>
                  <a:ea typeface="SimSun"/>
                </a:rPr>
                <a:t>12</a:t>
              </a:r>
            </a:p>
          </p:txBody>
        </p:sp>
        <p:sp>
          <p:nvSpPr>
            <p:cNvPr id="43" name="TextBox 42">
              <a:extLst>
                <a:ext uri="{FF2B5EF4-FFF2-40B4-BE49-F238E27FC236}">
                  <a16:creationId xmlns:a16="http://schemas.microsoft.com/office/drawing/2014/main" id="{B9297ACD-8D06-4A41-B303-F026B8C3E08A}"/>
                </a:ext>
              </a:extLst>
            </p:cNvPr>
            <p:cNvSpPr txBox="1"/>
            <p:nvPr/>
          </p:nvSpPr>
          <p:spPr>
            <a:xfrm>
              <a:off x="7947622" y="2388322"/>
              <a:ext cx="369702" cy="228829"/>
            </a:xfrm>
            <a:prstGeom prst="rect">
              <a:avLst/>
            </a:prstGeom>
            <a:noFill/>
          </p:spPr>
          <p:txBody>
            <a:bodyPr wrap="square" rtlCol="0">
              <a:spAutoFit/>
            </a:bodyPr>
            <a:lstStyle/>
            <a:p>
              <a:pPr algn="ctr"/>
              <a:r>
                <a:rPr lang="zh-CN" sz="900" b="0" i="0" u="none" strike="noStrike" cap="none" baseline="0">
                  <a:solidFill>
                    <a:srgbClr val="4D4D4D"/>
                  </a:solidFill>
                  <a:effectLst/>
                  <a:uFillTx/>
                  <a:ea typeface="SimSun"/>
                </a:rPr>
                <a:t>50</a:t>
              </a:r>
            </a:p>
          </p:txBody>
        </p:sp>
        <p:sp>
          <p:nvSpPr>
            <p:cNvPr id="44" name="TextBox 43">
              <a:extLst>
                <a:ext uri="{FF2B5EF4-FFF2-40B4-BE49-F238E27FC236}">
                  <a16:creationId xmlns:a16="http://schemas.microsoft.com/office/drawing/2014/main" id="{B9BB1322-12B4-4A1C-AAA0-7715A70B14C0}"/>
                </a:ext>
              </a:extLst>
            </p:cNvPr>
            <p:cNvSpPr txBox="1"/>
            <p:nvPr/>
          </p:nvSpPr>
          <p:spPr>
            <a:xfrm>
              <a:off x="8219491" y="2388322"/>
              <a:ext cx="369703" cy="228829"/>
            </a:xfrm>
            <a:prstGeom prst="rect">
              <a:avLst/>
            </a:prstGeom>
            <a:noFill/>
          </p:spPr>
          <p:txBody>
            <a:bodyPr wrap="square" rtlCol="0">
              <a:spAutoFit/>
            </a:bodyPr>
            <a:lstStyle/>
            <a:p>
              <a:pPr algn="ctr"/>
              <a:r>
                <a:rPr lang="zh-CN" sz="900" b="0" i="0" u="none" strike="noStrike" cap="none" baseline="0">
                  <a:solidFill>
                    <a:srgbClr val="4D4D4D"/>
                  </a:solidFill>
                  <a:effectLst/>
                  <a:uFillTx/>
                  <a:ea typeface="SimSun"/>
                </a:rPr>
                <a:t>45</a:t>
              </a:r>
            </a:p>
          </p:txBody>
        </p:sp>
        <p:sp>
          <p:nvSpPr>
            <p:cNvPr id="45" name="TextBox 44">
              <a:extLst>
                <a:ext uri="{FF2B5EF4-FFF2-40B4-BE49-F238E27FC236}">
                  <a16:creationId xmlns:a16="http://schemas.microsoft.com/office/drawing/2014/main" id="{5E31F1EA-754A-4631-AC6A-E1A731C32E55}"/>
                </a:ext>
              </a:extLst>
            </p:cNvPr>
            <p:cNvSpPr txBox="1"/>
            <p:nvPr/>
          </p:nvSpPr>
          <p:spPr>
            <a:xfrm>
              <a:off x="8501870" y="2388322"/>
              <a:ext cx="369703" cy="228829"/>
            </a:xfrm>
            <a:prstGeom prst="rect">
              <a:avLst/>
            </a:prstGeom>
            <a:noFill/>
          </p:spPr>
          <p:txBody>
            <a:bodyPr wrap="square" rtlCol="0">
              <a:spAutoFit/>
            </a:bodyPr>
            <a:lstStyle/>
            <a:p>
              <a:pPr algn="ctr"/>
              <a:r>
                <a:rPr lang="zh-CN" sz="900" b="0" i="0" u="none" strike="noStrike" cap="none" baseline="0">
                  <a:solidFill>
                    <a:srgbClr val="4D4D4D"/>
                  </a:solidFill>
                  <a:effectLst/>
                  <a:uFillTx/>
                  <a:ea typeface="SimSun"/>
                </a:rPr>
                <a:t>76</a:t>
              </a:r>
            </a:p>
          </p:txBody>
        </p:sp>
      </p:grpSp>
      <p:cxnSp>
        <p:nvCxnSpPr>
          <p:cNvPr id="46" name="Straight Connector 45">
            <a:extLst>
              <a:ext uri="{FF2B5EF4-FFF2-40B4-BE49-F238E27FC236}">
                <a16:creationId xmlns:a16="http://schemas.microsoft.com/office/drawing/2014/main" id="{25B2C94A-C28D-43F6-9477-61AC06B7A731}"/>
              </a:ext>
            </a:extLst>
          </p:cNvPr>
          <p:cNvCxnSpPr/>
          <p:nvPr/>
        </p:nvCxnSpPr>
        <p:spPr>
          <a:xfrm flipV="1">
            <a:off x="877676" y="2379968"/>
            <a:ext cx="7910548" cy="4174"/>
          </a:xfrm>
          <a:prstGeom prst="line">
            <a:avLst/>
          </a:prstGeom>
          <a:ln w="15875">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1739494A-3734-48FD-91C1-2E39FF4D1842}"/>
              </a:ext>
            </a:extLst>
          </p:cNvPr>
          <p:cNvCxnSpPr/>
          <p:nvPr/>
        </p:nvCxnSpPr>
        <p:spPr>
          <a:xfrm>
            <a:off x="886912" y="2633524"/>
            <a:ext cx="7920000" cy="0"/>
          </a:xfrm>
          <a:prstGeom prst="line">
            <a:avLst/>
          </a:prstGeom>
          <a:ln w="15875">
            <a:solidFill>
              <a:schemeClr val="accent4"/>
            </a:solidFill>
            <a:prstDash val="dash"/>
          </a:ln>
        </p:spPr>
        <p:style>
          <a:lnRef idx="1">
            <a:schemeClr val="accent1"/>
          </a:lnRef>
          <a:fillRef idx="0">
            <a:schemeClr val="accent1"/>
          </a:fillRef>
          <a:effectRef idx="0">
            <a:schemeClr val="accent1"/>
          </a:effectRef>
          <a:fontRef idx="minor">
            <a:schemeClr val="tx1"/>
          </a:fontRef>
        </p:style>
      </p:cxnSp>
      <p:grpSp>
        <p:nvGrpSpPr>
          <p:cNvPr id="48" name="Group 47">
            <a:extLst>
              <a:ext uri="{FF2B5EF4-FFF2-40B4-BE49-F238E27FC236}">
                <a16:creationId xmlns:a16="http://schemas.microsoft.com/office/drawing/2014/main" id="{17A35E89-061E-4F79-A627-FE89CA74B618}"/>
              </a:ext>
            </a:extLst>
          </p:cNvPr>
          <p:cNvGrpSpPr/>
          <p:nvPr/>
        </p:nvGrpSpPr>
        <p:grpSpPr>
          <a:xfrm>
            <a:off x="821493" y="1724703"/>
            <a:ext cx="72000" cy="1485900"/>
            <a:chOff x="821493" y="1645503"/>
            <a:chExt cx="72000" cy="1485900"/>
          </a:xfrm>
        </p:grpSpPr>
        <p:cxnSp>
          <p:nvCxnSpPr>
            <p:cNvPr id="49" name="Straight Connector 48">
              <a:extLst>
                <a:ext uri="{FF2B5EF4-FFF2-40B4-BE49-F238E27FC236}">
                  <a16:creationId xmlns:a16="http://schemas.microsoft.com/office/drawing/2014/main" id="{AFE3A9C4-9D12-4A60-A133-C9033D1D8288}"/>
                </a:ext>
              </a:extLst>
            </p:cNvPr>
            <p:cNvCxnSpPr/>
            <p:nvPr/>
          </p:nvCxnSpPr>
          <p:spPr>
            <a:xfrm>
              <a:off x="821493" y="3131403"/>
              <a:ext cx="72000" cy="0"/>
            </a:xfrm>
            <a:prstGeom prst="line">
              <a:avLst/>
            </a:prstGeom>
            <a:ln>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FCE86901-AB6A-4CB5-BBB4-1DC15E9440F2}"/>
                </a:ext>
              </a:extLst>
            </p:cNvPr>
            <p:cNvCxnSpPr/>
            <p:nvPr/>
          </p:nvCxnSpPr>
          <p:spPr>
            <a:xfrm>
              <a:off x="821493" y="2959953"/>
              <a:ext cx="72000" cy="0"/>
            </a:xfrm>
            <a:prstGeom prst="line">
              <a:avLst/>
            </a:prstGeom>
            <a:ln>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AB168834-4B84-40F9-86D3-93F59CF8287E}"/>
                </a:ext>
              </a:extLst>
            </p:cNvPr>
            <p:cNvCxnSpPr/>
            <p:nvPr/>
          </p:nvCxnSpPr>
          <p:spPr>
            <a:xfrm>
              <a:off x="821493" y="2788503"/>
              <a:ext cx="72000" cy="0"/>
            </a:xfrm>
            <a:prstGeom prst="line">
              <a:avLst/>
            </a:prstGeom>
            <a:ln>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96743700-1459-4BE3-8A69-60892B8972BA}"/>
                </a:ext>
              </a:extLst>
            </p:cNvPr>
            <p:cNvCxnSpPr/>
            <p:nvPr/>
          </p:nvCxnSpPr>
          <p:spPr>
            <a:xfrm>
              <a:off x="821493" y="2628483"/>
              <a:ext cx="72000" cy="0"/>
            </a:xfrm>
            <a:prstGeom prst="line">
              <a:avLst/>
            </a:prstGeom>
            <a:ln>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3B9AFEA4-14C1-4CCE-9781-ADF768F3ED90}"/>
                </a:ext>
              </a:extLst>
            </p:cNvPr>
            <p:cNvCxnSpPr/>
            <p:nvPr/>
          </p:nvCxnSpPr>
          <p:spPr>
            <a:xfrm>
              <a:off x="821493" y="2464653"/>
              <a:ext cx="72000" cy="0"/>
            </a:xfrm>
            <a:prstGeom prst="line">
              <a:avLst/>
            </a:prstGeom>
            <a:ln>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0D580611-8688-4ADE-B99E-AC6BBFDB69C3}"/>
                </a:ext>
              </a:extLst>
            </p:cNvPr>
            <p:cNvCxnSpPr/>
            <p:nvPr/>
          </p:nvCxnSpPr>
          <p:spPr>
            <a:xfrm>
              <a:off x="821493" y="2300823"/>
              <a:ext cx="72000" cy="0"/>
            </a:xfrm>
            <a:prstGeom prst="line">
              <a:avLst/>
            </a:prstGeom>
            <a:ln>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20E40A29-9FC6-4744-B417-95C81A5EC3CF}"/>
                </a:ext>
              </a:extLst>
            </p:cNvPr>
            <p:cNvCxnSpPr/>
            <p:nvPr/>
          </p:nvCxnSpPr>
          <p:spPr>
            <a:xfrm>
              <a:off x="821493" y="2129373"/>
              <a:ext cx="72000" cy="0"/>
            </a:xfrm>
            <a:prstGeom prst="line">
              <a:avLst/>
            </a:prstGeom>
            <a:ln>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DCF0694F-D6B3-4CE7-BB06-F2650E31C82B}"/>
                </a:ext>
              </a:extLst>
            </p:cNvPr>
            <p:cNvCxnSpPr/>
            <p:nvPr/>
          </p:nvCxnSpPr>
          <p:spPr>
            <a:xfrm>
              <a:off x="821493" y="1969353"/>
              <a:ext cx="72000" cy="0"/>
            </a:xfrm>
            <a:prstGeom prst="line">
              <a:avLst/>
            </a:prstGeom>
            <a:ln>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67660A73-6AC1-4C12-9A15-CD454B528816}"/>
                </a:ext>
              </a:extLst>
            </p:cNvPr>
            <p:cNvCxnSpPr/>
            <p:nvPr/>
          </p:nvCxnSpPr>
          <p:spPr>
            <a:xfrm>
              <a:off x="821493" y="1801713"/>
              <a:ext cx="72000" cy="0"/>
            </a:xfrm>
            <a:prstGeom prst="line">
              <a:avLst/>
            </a:prstGeom>
            <a:ln>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4C393B82-2865-44A9-AAF9-9488B2C881AC}"/>
                </a:ext>
              </a:extLst>
            </p:cNvPr>
            <p:cNvCxnSpPr/>
            <p:nvPr/>
          </p:nvCxnSpPr>
          <p:spPr>
            <a:xfrm>
              <a:off x="821493" y="1645503"/>
              <a:ext cx="72000" cy="0"/>
            </a:xfrm>
            <a:prstGeom prst="line">
              <a:avLst/>
            </a:prstGeom>
            <a:ln>
              <a:solidFill>
                <a:srgbClr val="4D4D4D"/>
              </a:solidFill>
            </a:ln>
          </p:spPr>
          <p:style>
            <a:lnRef idx="1">
              <a:schemeClr val="accent1"/>
            </a:lnRef>
            <a:fillRef idx="0">
              <a:schemeClr val="accent1"/>
            </a:fillRef>
            <a:effectRef idx="0">
              <a:schemeClr val="accent1"/>
            </a:effectRef>
            <a:fontRef idx="minor">
              <a:schemeClr val="tx1"/>
            </a:fontRef>
          </p:style>
        </p:cxnSp>
      </p:grpSp>
    </p:spTree>
    <p:custDataLst>
      <p:tags r:id="rId1"/>
    </p:custDataLst>
    <p:extLst>
      <p:ext uri="{BB962C8B-B14F-4D97-AF65-F5344CB8AC3E}">
        <p14:creationId xmlns:p14="http://schemas.microsoft.com/office/powerpoint/2010/main" val="2902020438"/>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zh-CN" sz="1800" b="1" i="0" u="none" strike="noStrike" cap="none" baseline="0">
                <a:solidFill>
                  <a:srgbClr val="043882"/>
                </a:solidFill>
                <a:effectLst/>
                <a:uFillTx/>
                <a:ea typeface="SimSun"/>
              </a:rPr>
              <a:t>SO-005：一项评估伊立替康脂质体 (nal-IRI) + 5-氟尿嘧啶/亚叶酸 (5-FU/LV) + 奥沙利铂 (OX) 用于既往未经治疗的转移性胰腺癌 (mPAC) 患者的 1/2 期、开放性、剂量扩大研究 – Wainberg Z 等人</a:t>
            </a:r>
          </a:p>
        </p:txBody>
      </p:sp>
      <p:sp>
        <p:nvSpPr>
          <p:cNvPr id="5123" name="Rectangle 3"/>
          <p:cNvSpPr>
            <a:spLocks noGrp="1" noChangeArrowheads="1"/>
          </p:cNvSpPr>
          <p:nvPr>
            <p:ph idx="1"/>
          </p:nvPr>
        </p:nvSpPr>
        <p:spPr/>
        <p:txBody>
          <a:bodyPr/>
          <a:lstStyle/>
          <a:p>
            <a:pPr marL="0" indent="0">
              <a:buNone/>
            </a:pPr>
            <a:r>
              <a:rPr lang="zh-CN" sz="1600" b="1" i="0" u="none" strike="noStrike" cap="none" baseline="0">
                <a:solidFill>
                  <a:srgbClr val="4D4D4D"/>
                </a:solidFill>
                <a:effectLst/>
                <a:uFillTx/>
                <a:ea typeface="SimSun"/>
              </a:rPr>
              <a:t>关键结果（续）</a:t>
            </a:r>
          </a:p>
          <a:p>
            <a:pPr marL="0" indent="0">
              <a:spcBef>
                <a:spcPts val="26400"/>
              </a:spcBef>
              <a:buNone/>
            </a:pPr>
            <a:r>
              <a:rPr lang="zh-CN" sz="1600" b="1" i="0" u="none" strike="noStrike" cap="none" baseline="0">
                <a:solidFill>
                  <a:srgbClr val="4D4D4D"/>
                </a:solidFill>
                <a:effectLst/>
                <a:uFillTx/>
                <a:ea typeface="SimSun"/>
              </a:rPr>
              <a:t>结论</a:t>
            </a:r>
          </a:p>
          <a:p>
            <a:r>
              <a:rPr lang="zh-CN" sz="1600" b="1" i="0" u="none" strike="noStrike" cap="none" baseline="0">
                <a:solidFill>
                  <a:srgbClr val="4D4D4D"/>
                </a:solidFill>
                <a:effectLst/>
                <a:uFillTx/>
                <a:ea typeface="SimSun"/>
              </a:rPr>
              <a:t>在转移性胰腺癌患者中，联用 nal-IRI + 5FU + 亚叶酸 + 奥沙利铂作为 1L 治疗的方案展示出令人鼓舞的抗肿瘤活性并具有可管理的安全性</a:t>
            </a:r>
          </a:p>
        </p:txBody>
      </p:sp>
      <p:sp>
        <p:nvSpPr>
          <p:cNvPr id="15" name="Text Placeholder 14"/>
          <p:cNvSpPr>
            <a:spLocks noGrp="1"/>
          </p:cNvSpPr>
          <p:nvPr>
            <p:ph type="body" sz="quarter" idx="11"/>
          </p:nvPr>
        </p:nvSpPr>
        <p:spPr>
          <a:xfrm>
            <a:off x="4495800" y="6096000"/>
            <a:ext cx="4283075" cy="487363"/>
          </a:xfrm>
        </p:spPr>
        <p:txBody>
          <a:bodyPr/>
          <a:lstStyle/>
          <a:p>
            <a:r>
              <a:rPr lang="zh-CN" sz="1200" b="0" i="0" u="none" strike="noStrike" cap="none" baseline="0">
                <a:solidFill>
                  <a:srgbClr val="4D4D4D"/>
                </a:solidFill>
                <a:effectLst/>
                <a:uFillTx/>
                <a:ea typeface="SimSun"/>
              </a:rPr>
              <a:t>Wainberg Z, et al. Ann Oncol 2019;30(suppl):abstr SO-005</a:t>
            </a:r>
          </a:p>
        </p:txBody>
      </p:sp>
      <p:graphicFrame>
        <p:nvGraphicFramePr>
          <p:cNvPr id="7" name="Group 88"/>
          <p:cNvGraphicFramePr>
            <a:graphicFrameLocks noGrp="1"/>
          </p:cNvGraphicFramePr>
          <p:nvPr>
            <p:extLst>
              <p:ext uri="{D42A27DB-BD31-4B8C-83A1-F6EECF244321}">
                <p14:modId xmlns:p14="http://schemas.microsoft.com/office/powerpoint/2010/main" val="2902012068"/>
              </p:ext>
            </p:extLst>
          </p:nvPr>
        </p:nvGraphicFramePr>
        <p:xfrm>
          <a:off x="369888" y="1617325"/>
          <a:ext cx="8408987" cy="3138960"/>
        </p:xfrm>
        <a:graphic>
          <a:graphicData uri="http://schemas.openxmlformats.org/drawingml/2006/table">
            <a:tbl>
              <a:tblPr firstRow="1" bandRow="1">
                <a:tableStyleId>{69012ECD-51FC-41F1-AA8D-1B2483CD663E}</a:tableStyleId>
              </a:tblPr>
              <a:tblGrid>
                <a:gridCol w="2508223">
                  <a:extLst>
                    <a:ext uri="{9D8B030D-6E8A-4147-A177-3AD203B41FA5}">
                      <a16:colId xmlns:a16="http://schemas.microsoft.com/office/drawing/2014/main" val="20000"/>
                    </a:ext>
                  </a:extLst>
                </a:gridCol>
                <a:gridCol w="2950382">
                  <a:extLst>
                    <a:ext uri="{9D8B030D-6E8A-4147-A177-3AD203B41FA5}">
                      <a16:colId xmlns:a16="http://schemas.microsoft.com/office/drawing/2014/main" val="20001"/>
                    </a:ext>
                  </a:extLst>
                </a:gridCol>
                <a:gridCol w="2950382">
                  <a:extLst>
                    <a:ext uri="{9D8B030D-6E8A-4147-A177-3AD203B41FA5}">
                      <a16:colId xmlns:a16="http://schemas.microsoft.com/office/drawing/2014/main" val="20002"/>
                    </a:ext>
                  </a:extLst>
                </a:gridCol>
              </a:tblGrid>
              <a:tr h="173999">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zh-CN" sz="1400" b="1" i="0" u="none" strike="noStrike" cap="none" baseline="0" dirty="0" smtClean="0">
                          <a:solidFill>
                            <a:srgbClr val="FFFFFF"/>
                          </a:solidFill>
                          <a:effectLst/>
                          <a:uFillTx/>
                          <a:ea typeface="SimSun"/>
                        </a:rPr>
                        <a:t>≥3 </a:t>
                      </a:r>
                      <a:r>
                        <a:rPr lang="zh-CN" sz="1400" b="1" i="0" u="none" strike="noStrike" cap="none" baseline="0" dirty="0">
                          <a:solidFill>
                            <a:srgbClr val="FFFFFF"/>
                          </a:solidFill>
                          <a:effectLst/>
                          <a:uFillTx/>
                          <a:ea typeface="SimSun"/>
                        </a:rPr>
                        <a:t>级 TRAE，n (%)</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400" b="1" i="0" u="none" strike="noStrike" cap="none" baseline="0">
                          <a:solidFill>
                            <a:srgbClr val="FFFFFF"/>
                          </a:solidFill>
                          <a:effectLst/>
                          <a:uFillTx/>
                          <a:ea typeface="SimSun"/>
                        </a:rPr>
                        <a:t>剂量扩大 (n=25)</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400" b="1" i="0" u="none" strike="noStrike" cap="none" baseline="0">
                          <a:solidFill>
                            <a:srgbClr val="FFFFFF"/>
                          </a:solidFill>
                          <a:effectLst/>
                          <a:uFillTx/>
                          <a:ea typeface="SimSun"/>
                        </a:rPr>
                        <a:t>汇总人群 (n=32)</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0"/>
                  </a:ext>
                </a:extLst>
              </a:tr>
              <a:tr h="143472">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zh-CN" sz="1400" b="0" i="0" u="none" strike="noStrike" cap="none" baseline="0" dirty="0">
                          <a:solidFill>
                            <a:srgbClr val="4D4D4D"/>
                          </a:solidFill>
                          <a:effectLst/>
                          <a:uFillTx/>
                          <a:ea typeface="SimSun"/>
                        </a:rPr>
                        <a:t>任何</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en-US" altLang="zh-CN" sz="1400" b="0" i="0" u="none" strike="noStrike" kern="1200" cap="none" baseline="0" dirty="0" smtClean="0">
                          <a:solidFill>
                            <a:srgbClr val="4D4D4D"/>
                          </a:solidFill>
                          <a:effectLst/>
                          <a:uFillTx/>
                          <a:latin typeface="+mn-lt"/>
                          <a:ea typeface="SimSun"/>
                          <a:cs typeface="+mn-cs"/>
                        </a:rPr>
                        <a:t>16 (64.0)</a:t>
                      </a:r>
                      <a:endParaRPr lang="en-US" sz="1400" b="0" i="0" u="none" strike="noStrike" kern="1200" cap="none" baseline="0" dirty="0">
                        <a:solidFill>
                          <a:srgbClr val="4D4D4D"/>
                        </a:solidFill>
                        <a:effectLst/>
                        <a:uFillTx/>
                        <a:latin typeface="+mn-lt"/>
                        <a:ea typeface="SimSun"/>
                        <a:cs typeface="+mn-cs"/>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tabLst/>
                        <a:defRPr/>
                      </a:pPr>
                      <a:r>
                        <a:rPr lang="en-US" altLang="zh-CN" sz="1400" b="0" i="0" u="none" strike="noStrike" kern="1200" cap="none" baseline="0" dirty="0" smtClean="0">
                          <a:solidFill>
                            <a:srgbClr val="4D4D4D"/>
                          </a:solidFill>
                          <a:effectLst/>
                          <a:uFillTx/>
                          <a:latin typeface="+mn-lt"/>
                          <a:ea typeface="SimSun"/>
                          <a:cs typeface="+mn-cs"/>
                        </a:rPr>
                        <a:t>20 (62.5)</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10001"/>
                  </a:ext>
                </a:extLst>
              </a:tr>
              <a:tr h="0">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zh-CN" sz="1400" b="0" i="0" u="none" strike="noStrike" cap="none" baseline="0">
                          <a:solidFill>
                            <a:srgbClr val="4D4D4D"/>
                          </a:solidFill>
                          <a:effectLst/>
                          <a:uFillTx/>
                          <a:ea typeface="SimSun"/>
                        </a:rPr>
                        <a:t>中性粒细胞减少症</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en-US" altLang="zh-CN" sz="1400" b="0" i="0" u="none" strike="noStrike" kern="1200" cap="none" baseline="0" dirty="0" smtClean="0">
                          <a:solidFill>
                            <a:srgbClr val="4D4D4D"/>
                          </a:solidFill>
                          <a:effectLst/>
                          <a:uFillTx/>
                          <a:latin typeface="+mn-lt"/>
                          <a:ea typeface="SimSun"/>
                          <a:cs typeface="+mn-cs"/>
                        </a:rPr>
                        <a:t>7 (28.0)</a:t>
                      </a:r>
                      <a:endParaRPr lang="en-US" sz="1400" b="0" i="0" u="none" strike="noStrike" kern="1200" cap="none" baseline="0" dirty="0">
                        <a:solidFill>
                          <a:srgbClr val="4D4D4D"/>
                        </a:solidFill>
                        <a:effectLst/>
                        <a:uFillTx/>
                        <a:latin typeface="+mn-lt"/>
                        <a:ea typeface="SimSun"/>
                        <a:cs typeface="+mn-cs"/>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tabLst/>
                        <a:defRPr/>
                      </a:pPr>
                      <a:r>
                        <a:rPr lang="en-US" altLang="zh-CN" sz="1400" b="0" i="0" u="none" strike="noStrike" kern="1200" cap="none" baseline="0" dirty="0" smtClean="0">
                          <a:solidFill>
                            <a:srgbClr val="4D4D4D"/>
                          </a:solidFill>
                          <a:effectLst/>
                          <a:uFillTx/>
                          <a:latin typeface="+mn-lt"/>
                          <a:ea typeface="SimSun"/>
                          <a:cs typeface="+mn-cs"/>
                        </a:rPr>
                        <a:t>9 (28.1)</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10002"/>
                  </a:ext>
                </a:extLst>
              </a:tr>
              <a:tr h="0">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zh-CN" sz="1400" b="0" i="0" u="none" strike="noStrike" cap="none" baseline="0">
                          <a:solidFill>
                            <a:srgbClr val="4D4D4D"/>
                          </a:solidFill>
                          <a:effectLst/>
                          <a:uFillTx/>
                          <a:ea typeface="SimSun"/>
                        </a:rPr>
                        <a:t>发热性中性粒细胞减少症</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en-US" altLang="zh-CN" sz="1400" b="0" i="0" u="none" strike="noStrike" kern="1200" cap="none" baseline="0" dirty="0" smtClean="0">
                          <a:solidFill>
                            <a:srgbClr val="4D4D4D"/>
                          </a:solidFill>
                          <a:effectLst/>
                          <a:uFillTx/>
                          <a:latin typeface="+mn-lt"/>
                          <a:ea typeface="SimSun"/>
                          <a:cs typeface="+mn-cs"/>
                        </a:rPr>
                        <a:t>3 (12.0)</a:t>
                      </a:r>
                      <a:endParaRPr lang="en-US" sz="1400" b="0" i="0" u="none" strike="noStrike" kern="1200" cap="none" baseline="0" dirty="0">
                        <a:solidFill>
                          <a:srgbClr val="4D4D4D"/>
                        </a:solidFill>
                        <a:effectLst/>
                        <a:uFillTx/>
                        <a:latin typeface="+mn-lt"/>
                        <a:ea typeface="SimSun"/>
                        <a:cs typeface="+mn-cs"/>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tabLst/>
                        <a:defRPr/>
                      </a:pPr>
                      <a:r>
                        <a:rPr lang="en-US" altLang="zh-CN" sz="1400" b="0" i="0" u="none" strike="noStrike" kern="1200" cap="none" baseline="0" dirty="0" smtClean="0">
                          <a:solidFill>
                            <a:srgbClr val="4D4D4D"/>
                          </a:solidFill>
                          <a:effectLst/>
                          <a:uFillTx/>
                          <a:latin typeface="+mn-lt"/>
                          <a:ea typeface="SimSun"/>
                          <a:cs typeface="+mn-cs"/>
                        </a:rPr>
                        <a:t>4 (12.5)</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10003"/>
                  </a:ext>
                </a:extLst>
              </a:tr>
              <a:tr h="214784">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zh-CN" sz="1400" b="0" i="0" u="none" strike="noStrike" cap="none" baseline="0">
                          <a:solidFill>
                            <a:srgbClr val="4D4D4D"/>
                          </a:solidFill>
                          <a:effectLst/>
                          <a:uFillTx/>
                          <a:ea typeface="SimSun"/>
                        </a:rPr>
                        <a:t>贫血</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en-US" altLang="zh-CN" sz="1400" b="0" i="0" u="none" strike="noStrike" kern="1200" cap="none" baseline="0" dirty="0" smtClean="0">
                          <a:solidFill>
                            <a:srgbClr val="4D4D4D"/>
                          </a:solidFill>
                          <a:effectLst/>
                          <a:uFillTx/>
                          <a:latin typeface="+mn-lt"/>
                          <a:ea typeface="SimSun"/>
                          <a:cs typeface="+mn-cs"/>
                        </a:rPr>
                        <a:t>1 (4.0)</a:t>
                      </a:r>
                      <a:endParaRPr lang="en-US" sz="1400" b="0" i="0" u="none" strike="noStrike" kern="1200" cap="none" baseline="0" dirty="0">
                        <a:solidFill>
                          <a:srgbClr val="4D4D4D"/>
                        </a:solidFill>
                        <a:effectLst/>
                        <a:uFillTx/>
                        <a:latin typeface="+mn-lt"/>
                        <a:ea typeface="SimSun"/>
                        <a:cs typeface="+mn-cs"/>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tabLst/>
                        <a:defRPr/>
                      </a:pPr>
                      <a:r>
                        <a:rPr lang="en-US" altLang="zh-CN" sz="1400" b="0" i="0" u="none" strike="noStrike" kern="1200" cap="none" baseline="0" dirty="0" smtClean="0">
                          <a:solidFill>
                            <a:srgbClr val="4D4D4D"/>
                          </a:solidFill>
                          <a:effectLst/>
                          <a:uFillTx/>
                          <a:latin typeface="+mn-lt"/>
                          <a:ea typeface="SimSun"/>
                          <a:cs typeface="+mn-cs"/>
                        </a:rPr>
                        <a:t>2 (6.3)</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10004"/>
                  </a:ext>
                </a:extLst>
              </a:tr>
              <a:tr h="0">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zh-CN" sz="1400" b="0" i="0" u="none" strike="noStrike" cap="none" baseline="0">
                          <a:solidFill>
                            <a:srgbClr val="4D4D4D"/>
                          </a:solidFill>
                          <a:effectLst/>
                          <a:uFillTx/>
                          <a:ea typeface="SimSun"/>
                        </a:rPr>
                        <a:t>腹泻</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en-US" altLang="zh-CN" sz="1400" b="0" i="0" u="none" strike="noStrike" kern="1200" cap="none" baseline="0" dirty="0" smtClean="0">
                          <a:solidFill>
                            <a:srgbClr val="4D4D4D"/>
                          </a:solidFill>
                          <a:effectLst/>
                          <a:uFillTx/>
                          <a:latin typeface="+mn-lt"/>
                          <a:ea typeface="SimSun"/>
                          <a:cs typeface="+mn-cs"/>
                        </a:rPr>
                        <a:t>2 (8.0)</a:t>
                      </a:r>
                      <a:endParaRPr lang="en-US" sz="1400" b="0" i="0" u="none" strike="noStrike" kern="1200" cap="none" baseline="0" dirty="0">
                        <a:solidFill>
                          <a:srgbClr val="4D4D4D"/>
                        </a:solidFill>
                        <a:effectLst/>
                        <a:uFillTx/>
                        <a:latin typeface="+mn-lt"/>
                        <a:ea typeface="SimSun"/>
                        <a:cs typeface="+mn-cs"/>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tabLst/>
                        <a:defRPr/>
                      </a:pPr>
                      <a:r>
                        <a:rPr lang="en-US" altLang="zh-CN" sz="1400" b="0" i="0" u="none" strike="noStrike" kern="1200" cap="none" baseline="0" dirty="0" smtClean="0">
                          <a:solidFill>
                            <a:srgbClr val="4D4D4D"/>
                          </a:solidFill>
                          <a:effectLst/>
                          <a:uFillTx/>
                          <a:latin typeface="+mn-lt"/>
                          <a:ea typeface="SimSun"/>
                          <a:cs typeface="+mn-cs"/>
                        </a:rPr>
                        <a:t>3 (9.4)</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extLst>
                  <a:ext uri="{0D108BD9-81ED-4DB2-BD59-A6C34878D82A}">
                    <a16:rowId xmlns:a16="http://schemas.microsoft.com/office/drawing/2014/main" val="10005"/>
                  </a:ext>
                </a:extLst>
              </a:tr>
              <a:tr h="0">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zh-CN" sz="1400" b="0" i="0" u="none" strike="noStrike" cap="none" baseline="0">
                          <a:solidFill>
                            <a:srgbClr val="4D4D4D"/>
                          </a:solidFill>
                          <a:effectLst/>
                          <a:uFillTx/>
                          <a:ea typeface="SimSun"/>
                        </a:rPr>
                        <a:t>呕吐</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en-US" altLang="zh-CN" sz="1400" b="0" i="0" u="none" strike="noStrike" kern="1200" cap="none" baseline="0" dirty="0" smtClean="0">
                          <a:solidFill>
                            <a:srgbClr val="4D4D4D"/>
                          </a:solidFill>
                          <a:effectLst/>
                          <a:uFillTx/>
                          <a:latin typeface="+mn-lt"/>
                          <a:ea typeface="SimSun"/>
                          <a:cs typeface="+mn-cs"/>
                        </a:rPr>
                        <a:t>2 (8.0)</a:t>
                      </a:r>
                      <a:endParaRPr lang="en-US" sz="1400" b="0" i="0" u="none" strike="noStrike" kern="1200" cap="none" baseline="0" dirty="0">
                        <a:solidFill>
                          <a:srgbClr val="4D4D4D"/>
                        </a:solidFill>
                        <a:effectLst/>
                        <a:uFillTx/>
                        <a:latin typeface="+mn-lt"/>
                        <a:ea typeface="SimSun"/>
                        <a:cs typeface="+mn-cs"/>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tabLst/>
                        <a:defRPr/>
                      </a:pPr>
                      <a:r>
                        <a:rPr lang="en-US" altLang="zh-CN" sz="1400" b="0" i="0" u="none" strike="noStrike" kern="1200" cap="none" baseline="0" dirty="0" smtClean="0">
                          <a:solidFill>
                            <a:srgbClr val="4D4D4D"/>
                          </a:solidFill>
                          <a:effectLst/>
                          <a:uFillTx/>
                          <a:latin typeface="+mn-lt"/>
                          <a:ea typeface="SimSun"/>
                          <a:cs typeface="+mn-cs"/>
                        </a:rPr>
                        <a:t>2 (6.3)</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1511890450"/>
                  </a:ext>
                </a:extLst>
              </a:tr>
              <a:tr h="0">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zh-CN" sz="1400" b="0" i="0" u="none" strike="noStrike" cap="none" baseline="0">
                          <a:solidFill>
                            <a:srgbClr val="4D4D4D"/>
                          </a:solidFill>
                          <a:effectLst/>
                          <a:uFillTx/>
                          <a:ea typeface="SimSun"/>
                        </a:rPr>
                        <a:t>恶心</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en-US" altLang="zh-CN" sz="1400" b="0" i="0" u="none" strike="noStrike" kern="1200" cap="none" baseline="0" dirty="0" smtClean="0">
                          <a:solidFill>
                            <a:srgbClr val="4D4D4D"/>
                          </a:solidFill>
                          <a:effectLst/>
                          <a:uFillTx/>
                          <a:latin typeface="+mn-lt"/>
                          <a:ea typeface="SimSun"/>
                          <a:cs typeface="+mn-cs"/>
                        </a:rPr>
                        <a:t>3 (12.0)</a:t>
                      </a:r>
                      <a:endParaRPr lang="en-US" sz="1400" b="0" i="0" u="none" strike="noStrike" kern="1200" cap="none" baseline="0" dirty="0">
                        <a:solidFill>
                          <a:srgbClr val="4D4D4D"/>
                        </a:solidFill>
                        <a:effectLst/>
                        <a:uFillTx/>
                        <a:latin typeface="+mn-lt"/>
                        <a:ea typeface="SimSun"/>
                        <a:cs typeface="+mn-cs"/>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tabLst/>
                        <a:defRPr/>
                      </a:pPr>
                      <a:r>
                        <a:rPr lang="en-US" altLang="zh-CN" sz="1400" b="0" i="0" u="none" strike="noStrike" kern="1200" cap="none" baseline="0" dirty="0" smtClean="0">
                          <a:solidFill>
                            <a:srgbClr val="4D4D4D"/>
                          </a:solidFill>
                          <a:effectLst/>
                          <a:uFillTx/>
                          <a:latin typeface="+mn-lt"/>
                          <a:ea typeface="SimSun"/>
                          <a:cs typeface="+mn-cs"/>
                        </a:rPr>
                        <a:t>3 (9.4)</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extLst>
                  <a:ext uri="{0D108BD9-81ED-4DB2-BD59-A6C34878D82A}">
                    <a16:rowId xmlns:a16="http://schemas.microsoft.com/office/drawing/2014/main" val="2082123978"/>
                  </a:ext>
                </a:extLst>
              </a:tr>
              <a:tr h="173122">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zh-CN" sz="1400" b="0" i="0" u="none" strike="noStrike" cap="none" baseline="0">
                          <a:solidFill>
                            <a:srgbClr val="4D4D4D"/>
                          </a:solidFill>
                          <a:effectLst/>
                          <a:uFillTx/>
                          <a:ea typeface="SimSun"/>
                        </a:rPr>
                        <a:t>结肠炎</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en-US" altLang="zh-CN" sz="1400" b="0" i="0" u="none" strike="noStrike" kern="1200" cap="none" baseline="0" dirty="0" smtClean="0">
                          <a:solidFill>
                            <a:srgbClr val="4D4D4D"/>
                          </a:solidFill>
                          <a:effectLst/>
                          <a:uFillTx/>
                          <a:latin typeface="+mn-lt"/>
                          <a:ea typeface="SimSun"/>
                          <a:cs typeface="+mn-cs"/>
                        </a:rPr>
                        <a:t>1 (4.0)</a:t>
                      </a:r>
                      <a:endParaRPr lang="en-US" sz="1400" b="0" i="0" u="none" strike="noStrike" kern="1200" cap="none" baseline="0" dirty="0">
                        <a:solidFill>
                          <a:srgbClr val="4D4D4D"/>
                        </a:solidFill>
                        <a:effectLst/>
                        <a:uFillTx/>
                        <a:latin typeface="+mn-lt"/>
                        <a:ea typeface="SimSun"/>
                        <a:cs typeface="+mn-cs"/>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tabLst/>
                        <a:defRPr/>
                      </a:pPr>
                      <a:r>
                        <a:rPr lang="en-US" altLang="zh-CN" sz="1400" b="0" i="0" u="none" strike="noStrike" kern="1200" cap="none" baseline="0" dirty="0" smtClean="0">
                          <a:solidFill>
                            <a:srgbClr val="4D4D4D"/>
                          </a:solidFill>
                          <a:effectLst/>
                          <a:uFillTx/>
                          <a:latin typeface="+mn-lt"/>
                          <a:ea typeface="SimSun"/>
                          <a:cs typeface="+mn-cs"/>
                        </a:rPr>
                        <a:t>1 (3.1)</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3085649280"/>
                  </a:ext>
                </a:extLst>
              </a:tr>
              <a:tr h="0">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zh-CN" sz="1400" b="0" i="0" u="none" strike="noStrike" cap="none" baseline="0">
                          <a:solidFill>
                            <a:srgbClr val="4D4D4D"/>
                          </a:solidFill>
                          <a:effectLst/>
                          <a:uFillTx/>
                          <a:ea typeface="SimSun"/>
                        </a:rPr>
                        <a:t>低钾血症</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en-US" altLang="zh-CN" sz="1400" b="0" i="0" u="none" strike="noStrike" kern="1200" cap="none" baseline="0" dirty="0" smtClean="0">
                          <a:solidFill>
                            <a:srgbClr val="4D4D4D"/>
                          </a:solidFill>
                          <a:effectLst/>
                          <a:uFillTx/>
                          <a:latin typeface="+mn-lt"/>
                          <a:ea typeface="SimSun"/>
                          <a:cs typeface="+mn-cs"/>
                        </a:rPr>
                        <a:t>2 (8.0)</a:t>
                      </a:r>
                      <a:endParaRPr lang="en-US" sz="1400" b="0" i="0" u="none" strike="noStrike" kern="1200" cap="none" baseline="0" dirty="0">
                        <a:solidFill>
                          <a:srgbClr val="4D4D4D"/>
                        </a:solidFill>
                        <a:effectLst/>
                        <a:uFillTx/>
                        <a:latin typeface="+mn-lt"/>
                        <a:ea typeface="SimSun"/>
                        <a:cs typeface="+mn-cs"/>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tabLst/>
                        <a:defRPr/>
                      </a:pPr>
                      <a:r>
                        <a:rPr lang="en-US" altLang="zh-CN" sz="1400" b="0" i="0" u="none" strike="noStrike" kern="1200" cap="none" baseline="0" dirty="0" smtClean="0">
                          <a:solidFill>
                            <a:srgbClr val="4D4D4D"/>
                          </a:solidFill>
                          <a:effectLst/>
                          <a:uFillTx/>
                          <a:latin typeface="+mn-lt"/>
                          <a:ea typeface="SimSun"/>
                          <a:cs typeface="+mn-cs"/>
                        </a:rPr>
                        <a:t>4 (12.5)</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extLst>
                  <a:ext uri="{0D108BD9-81ED-4DB2-BD59-A6C34878D82A}">
                    <a16:rowId xmlns:a16="http://schemas.microsoft.com/office/drawing/2014/main" val="805756705"/>
                  </a:ext>
                </a:extLst>
              </a:tr>
              <a:tr h="0">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zh-CN" sz="1400" b="0" i="0" u="none" strike="noStrike" cap="none" baseline="0">
                          <a:solidFill>
                            <a:srgbClr val="4D4D4D"/>
                          </a:solidFill>
                          <a:effectLst/>
                          <a:uFillTx/>
                          <a:ea typeface="SimSun"/>
                        </a:rPr>
                        <a:t>食欲下降</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en-US" altLang="zh-CN" sz="1400" b="0" i="0" u="none" strike="noStrike" kern="1200" cap="none" baseline="0" dirty="0" smtClean="0">
                          <a:solidFill>
                            <a:srgbClr val="4D4D4D"/>
                          </a:solidFill>
                          <a:effectLst/>
                          <a:uFillTx/>
                          <a:latin typeface="+mn-lt"/>
                          <a:ea typeface="SimSun"/>
                          <a:cs typeface="+mn-cs"/>
                        </a:rPr>
                        <a:t>1 (4.0)</a:t>
                      </a:r>
                      <a:endParaRPr lang="en-US" sz="1400" b="0" i="0" u="none" strike="noStrike" kern="1200" cap="none" baseline="0" dirty="0">
                        <a:solidFill>
                          <a:srgbClr val="4D4D4D"/>
                        </a:solidFill>
                        <a:effectLst/>
                        <a:uFillTx/>
                        <a:latin typeface="+mn-lt"/>
                        <a:ea typeface="SimSun"/>
                        <a:cs typeface="+mn-cs"/>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tabLst/>
                        <a:defRPr/>
                      </a:pPr>
                      <a:r>
                        <a:rPr lang="en-US" altLang="zh-CN" sz="1400" b="0" i="0" u="none" strike="noStrike" kern="1200" cap="none" baseline="0" dirty="0" smtClean="0">
                          <a:solidFill>
                            <a:srgbClr val="4D4D4D"/>
                          </a:solidFill>
                          <a:effectLst/>
                          <a:uFillTx/>
                          <a:latin typeface="+mn-lt"/>
                          <a:ea typeface="SimSun"/>
                          <a:cs typeface="+mn-cs"/>
                        </a:rPr>
                        <a:t>1 (3.1)</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3208077605"/>
                  </a:ext>
                </a:extLst>
              </a:tr>
            </a:tbl>
          </a:graphicData>
        </a:graphic>
      </p:graphicFrame>
    </p:spTree>
    <p:custDataLst>
      <p:tags r:id="rId1"/>
    </p:custDataLst>
    <p:extLst>
      <p:ext uri="{BB962C8B-B14F-4D97-AF65-F5344CB8AC3E}">
        <p14:creationId xmlns:p14="http://schemas.microsoft.com/office/powerpoint/2010/main" val="1992076667"/>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zh-CN" sz="4000" b="1" i="0" u="none" strike="noStrike" cap="all" baseline="0">
                <a:solidFill>
                  <a:srgbClr val="043882"/>
                </a:solidFill>
                <a:effectLst/>
                <a:uFillTx/>
                <a:ea typeface="SimSun"/>
              </a:rPr>
              <a:t>小肠</a:t>
            </a:r>
          </a:p>
        </p:txBody>
      </p:sp>
      <p:sp>
        <p:nvSpPr>
          <p:cNvPr id="3" name="Text Placeholder 2"/>
          <p:cNvSpPr>
            <a:spLocks noGrp="1"/>
          </p:cNvSpPr>
          <p:nvPr>
            <p:ph type="body" idx="1"/>
          </p:nvPr>
        </p:nvSpPr>
        <p:spPr/>
        <p:txBody>
          <a:bodyPr/>
          <a:lstStyle/>
          <a:p>
            <a:r>
              <a:rPr lang="zh-CN" sz="2000" b="1" i="0" u="none" strike="noStrike" cap="none" baseline="0">
                <a:solidFill>
                  <a:srgbClr val="4D4D4D"/>
                </a:solidFill>
                <a:effectLst/>
                <a:uFillTx/>
                <a:ea typeface="SimSun"/>
              </a:rPr>
              <a:t>胰腺、小肠和肝胆管癌症</a:t>
            </a:r>
          </a:p>
        </p:txBody>
      </p:sp>
    </p:spTree>
    <p:extLst>
      <p:ext uri="{BB962C8B-B14F-4D97-AF65-F5344CB8AC3E}">
        <p14:creationId xmlns:p14="http://schemas.microsoft.com/office/powerpoint/2010/main" val="166632082"/>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sz="1800" b="1" i="0" u="none" strike="noStrike" cap="none" baseline="0">
                <a:solidFill>
                  <a:srgbClr val="043882"/>
                </a:solidFill>
                <a:effectLst/>
                <a:uFillTx/>
                <a:ea typeface="SimSun"/>
              </a:rPr>
              <a:t>ESDO 2019 年内科肿瘤学幻灯集</a:t>
            </a:r>
            <a:r>
              <a:rPr sz="1800"/>
              <a:t/>
            </a:r>
            <a:br>
              <a:rPr sz="1800"/>
            </a:br>
            <a:r>
              <a:rPr lang="zh-CN" sz="1800" b="0" i="0" u="none" strike="noStrike" cap="none" baseline="0">
                <a:solidFill>
                  <a:srgbClr val="043882"/>
                </a:solidFill>
                <a:effectLst/>
                <a:uFillTx/>
                <a:ea typeface="SimSun"/>
              </a:rPr>
              <a:t>编辑</a:t>
            </a:r>
          </a:p>
        </p:txBody>
      </p:sp>
      <p:sp>
        <p:nvSpPr>
          <p:cNvPr id="6" name="Content Placeholder 9"/>
          <p:cNvSpPr txBox="1"/>
          <p:nvPr/>
        </p:nvSpPr>
        <p:spPr bwMode="auto">
          <a:xfrm>
            <a:off x="365124" y="5031296"/>
            <a:ext cx="8441919" cy="822916"/>
          </a:xfrm>
          <a:prstGeom prst="rect">
            <a:avLst/>
          </a:prstGeom>
          <a:solidFill>
            <a:schemeClr val="bg2">
              <a:lumMod val="20000"/>
              <a:lumOff val="80000"/>
            </a:schemeClr>
          </a:solidFill>
          <a:ln>
            <a:noFill/>
          </a:ln>
          <a:effectLst/>
          <a:scene3d>
            <a:camera prst="orthographicFront">
              <a:rot lat="0" lon="0" rev="0"/>
            </a:camera>
            <a:lightRig rig="balanced" dir="t">
              <a:rot lat="0" lon="0" rev="8700000"/>
            </a:lightRig>
          </a:scene3d>
          <a:extLst/>
        </p:spPr>
        <p:txBody>
          <a:bodyPr vert="horz" wrap="none" lIns="91440" tIns="45720" rIns="45720" bIns="45720" numCol="1" anchor="ctr" anchorCtr="0" compatLnSpc="1">
            <a:prstTxWarp prst="textNoShape">
              <a:avLst/>
            </a:prstTxWarp>
          </a:bodyPr>
          <a:lstStyle>
            <a:lvl1pPr marL="0" indent="0" fontAlgn="auto">
              <a:spcBef>
                <a:spcPct val="0"/>
              </a:spcBef>
              <a:spcAft>
                <a:spcPct val="20000"/>
              </a:spcAft>
              <a:buClrTx/>
              <a:buSzTx/>
              <a:buFontTx/>
              <a:buNone/>
              <a:defRPr sz="1600">
                <a:solidFill>
                  <a:schemeClr val="tx2"/>
                </a:solidFill>
              </a:defRPr>
            </a:lvl1pPr>
            <a:lvl2pPr marL="561975" indent="-309563">
              <a:spcBef>
                <a:spcPct val="20000"/>
              </a:spcBef>
              <a:buClr>
                <a:schemeClr val="bg1"/>
              </a:buClr>
              <a:buChar char="–"/>
              <a:defRPr sz="2000">
                <a:latin typeface="+mn-lt"/>
                <a:cs typeface="+mn-cs"/>
              </a:defRPr>
            </a:lvl2pPr>
            <a:lvl3pPr marL="812800" indent="-249238">
              <a:spcBef>
                <a:spcPct val="20000"/>
              </a:spcBef>
              <a:buClr>
                <a:schemeClr val="bg1"/>
              </a:buClr>
              <a:buChar char="•"/>
              <a:defRPr sz="2000">
                <a:latin typeface="+mn-lt"/>
                <a:cs typeface="+mn-cs"/>
              </a:defRPr>
            </a:lvl3pPr>
            <a:lvl4pPr marL="1101725" indent="-287338">
              <a:spcBef>
                <a:spcPct val="20000"/>
              </a:spcBef>
              <a:buClr>
                <a:schemeClr val="bg1"/>
              </a:buClr>
              <a:buChar char="–"/>
              <a:defRPr sz="2000">
                <a:latin typeface="+mn-lt"/>
                <a:cs typeface="+mn-cs"/>
              </a:defRPr>
            </a:lvl4pPr>
            <a:lvl5pPr marL="1390650" indent="-287338">
              <a:spcBef>
                <a:spcPct val="20000"/>
              </a:spcBef>
              <a:buClr>
                <a:schemeClr val="bg1"/>
              </a:buClr>
              <a:buChar char="»"/>
              <a:defRPr sz="2000">
                <a:latin typeface="+mn-lt"/>
                <a:cs typeface="+mn-cs"/>
              </a:defRPr>
            </a:lvl5pPr>
            <a:lvl6pPr marL="1847850" indent="-287338" fontAlgn="base">
              <a:spcBef>
                <a:spcPct val="20000"/>
              </a:spcBef>
              <a:spcAft>
                <a:spcPct val="0"/>
              </a:spcAft>
              <a:buChar char="»"/>
              <a:defRPr sz="2000">
                <a:latin typeface="+mn-lt"/>
                <a:cs typeface="+mn-cs"/>
              </a:defRPr>
            </a:lvl6pPr>
            <a:lvl7pPr marL="2305050" indent="-287338" fontAlgn="base">
              <a:spcBef>
                <a:spcPct val="20000"/>
              </a:spcBef>
              <a:spcAft>
                <a:spcPct val="0"/>
              </a:spcAft>
              <a:buChar char="»"/>
              <a:defRPr sz="2000">
                <a:latin typeface="+mn-lt"/>
                <a:cs typeface="+mn-cs"/>
              </a:defRPr>
            </a:lvl7pPr>
            <a:lvl8pPr marL="2762250" indent="-287338" fontAlgn="base">
              <a:spcBef>
                <a:spcPct val="20000"/>
              </a:spcBef>
              <a:spcAft>
                <a:spcPct val="0"/>
              </a:spcAft>
              <a:buChar char="»"/>
              <a:defRPr sz="2000">
                <a:latin typeface="+mn-lt"/>
                <a:cs typeface="+mn-cs"/>
              </a:defRPr>
            </a:lvl8pPr>
            <a:lvl9pPr marL="3219450" indent="-287338" fontAlgn="base">
              <a:spcBef>
                <a:spcPct val="20000"/>
              </a:spcBef>
              <a:spcAft>
                <a:spcPct val="0"/>
              </a:spcAft>
              <a:buChar char="»"/>
              <a:defRPr sz="2000">
                <a:latin typeface="+mn-lt"/>
                <a:cs typeface="+mn-cs"/>
              </a:defRPr>
            </a:lvl9pPr>
          </a:lstStyle>
          <a:p>
            <a:pPr>
              <a:spcAft>
                <a:spcPts val="600"/>
              </a:spcAft>
            </a:pPr>
            <a:r>
              <a:rPr lang="zh-CN" sz="1400" b="1" i="0" u="none" strike="noStrike" cap="none" baseline="0">
                <a:solidFill>
                  <a:srgbClr val="043882"/>
                </a:solidFill>
                <a:effectLst/>
                <a:uFillTx/>
                <a:ea typeface="SimSun"/>
              </a:rPr>
              <a:t>生物标志物</a:t>
            </a:r>
          </a:p>
          <a:p>
            <a:pPr>
              <a:lnSpc>
                <a:spcPct val="150000"/>
              </a:lnSpc>
              <a:spcAft>
                <a:spcPct val="0"/>
              </a:spcAft>
              <a:tabLst>
                <a:tab pos="1973263" algn="l"/>
              </a:tabLst>
            </a:pPr>
            <a:r>
              <a:rPr lang="zh-CN" sz="1100" b="1" i="0" u="none" strike="noStrike" cap="none" baseline="0">
                <a:solidFill>
                  <a:srgbClr val="4D4D4D"/>
                </a:solidFill>
                <a:effectLst/>
                <a:uFillTx/>
                <a:ea typeface="SimSun"/>
              </a:rPr>
              <a:t>Eric Van Cutsem 教授	</a:t>
            </a:r>
            <a:r>
              <a:rPr lang="zh-CN" sz="1100" b="0" i="0" u="none" strike="noStrike" cap="none" baseline="0">
                <a:solidFill>
                  <a:srgbClr val="4D4D4D"/>
                </a:solidFill>
                <a:effectLst/>
                <a:uFillTx/>
                <a:ea typeface="SimSun"/>
              </a:rPr>
              <a:t>比利时鲁汶大学医院消化肿瘤学</a:t>
            </a:r>
          </a:p>
          <a:p>
            <a:pPr>
              <a:lnSpc>
                <a:spcPct val="150000"/>
              </a:lnSpc>
              <a:spcAft>
                <a:spcPct val="0"/>
              </a:spcAft>
              <a:tabLst>
                <a:tab pos="1973263" algn="l"/>
              </a:tabLst>
            </a:pPr>
            <a:r>
              <a:rPr lang="zh-CN" sz="1100" b="1" i="0" u="none" strike="noStrike" cap="none" baseline="0">
                <a:solidFill>
                  <a:srgbClr val="4D4D4D"/>
                </a:solidFill>
                <a:effectLst/>
                <a:uFillTx/>
                <a:ea typeface="SimSun"/>
              </a:rPr>
              <a:t>Thomas Seufferlein 教授	</a:t>
            </a:r>
            <a:r>
              <a:rPr lang="zh-CN" sz="1100" b="0" i="0" u="none" strike="noStrike" cap="none" baseline="0">
                <a:solidFill>
                  <a:srgbClr val="4D4D4D"/>
                </a:solidFill>
                <a:effectLst/>
                <a:uFillTx/>
                <a:ea typeface="SimSun"/>
              </a:rPr>
              <a:t>德国乌尔姆市乌尔姆大学内科门诊部 I</a:t>
            </a:r>
          </a:p>
        </p:txBody>
      </p:sp>
      <p:pic>
        <p:nvPicPr>
          <p:cNvPr id="10" name="Picture 9"/>
          <p:cNvPicPr>
            <a:picLocks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8201878" y="5031295"/>
            <a:ext cx="603109" cy="728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98844" y="5955817"/>
            <a:ext cx="495089" cy="740082"/>
          </a:xfrm>
          <a:prstGeom prst="rect">
            <a:avLst/>
          </a:prstGeom>
        </p:spPr>
      </p:pic>
      <p:sp>
        <p:nvSpPr>
          <p:cNvPr id="4" name="Content Placeholder 9"/>
          <p:cNvSpPr txBox="1"/>
          <p:nvPr/>
        </p:nvSpPr>
        <p:spPr bwMode="auto">
          <a:xfrm>
            <a:off x="365125" y="1307745"/>
            <a:ext cx="8428808" cy="1377071"/>
          </a:xfrm>
          <a:prstGeom prst="rect">
            <a:avLst/>
          </a:prstGeom>
          <a:solidFill>
            <a:schemeClr val="bg2">
              <a:lumMod val="20000"/>
              <a:lumOff val="80000"/>
            </a:schemeClr>
          </a:solidFill>
          <a:ln>
            <a:noFill/>
          </a:ln>
          <a:effectLst/>
          <a:scene3d>
            <a:camera prst="orthographicFront">
              <a:rot lat="0" lon="0" rev="0"/>
            </a:camera>
            <a:lightRig rig="balanced" dir="t">
              <a:rot lat="0" lon="0" rev="8700000"/>
            </a:lightRig>
          </a:scene3d>
          <a:extLst/>
        </p:spPr>
        <p:txBody>
          <a:bodyPr wrap="none" lIns="91440" anchor="ctr"/>
          <a:lstStyle>
            <a:defPPr>
              <a:defRPr lang="en-GB"/>
            </a:defPPr>
            <a:lvl1pPr marL="0" marR="0" lvl="0" indent="0" defTabSz="914400" eaLnBrk="1" fontAlgn="auto" latinLnBrk="0" hangingPunct="1">
              <a:lnSpc>
                <a:spcPct val="100000"/>
              </a:lnSpc>
              <a:spcBef>
                <a:spcPct val="0"/>
              </a:spcBef>
              <a:spcAft>
                <a:spcPct val="20000"/>
              </a:spcAft>
              <a:buClrTx/>
              <a:buSzTx/>
              <a:buFontTx/>
              <a:buNone/>
              <a:defRPr kumimoji="0" sz="2000" b="0" i="0" u="none" strike="noStrike" kern="0" cap="none" spc="0" normalizeH="0" baseline="0">
                <a:ln>
                  <a:noFill/>
                </a:ln>
                <a:solidFill>
                  <a:schemeClr val="tx2"/>
                </a:solidFill>
                <a:effectLst/>
                <a:uLnTx/>
                <a:uFillTx/>
              </a:defRPr>
            </a:lvl1pPr>
          </a:lstStyle>
          <a:p>
            <a:pPr>
              <a:spcAft>
                <a:spcPts val="600"/>
              </a:spcAft>
            </a:pPr>
            <a:r>
              <a:rPr lang="zh-CN" sz="1400" b="1" i="0" u="none" strike="noStrike" cap="none" baseline="0">
                <a:solidFill>
                  <a:srgbClr val="043882"/>
                </a:solidFill>
                <a:effectLst/>
                <a:uFillTx/>
                <a:ea typeface="SimSun"/>
              </a:rPr>
              <a:t>结直肠癌</a:t>
            </a:r>
          </a:p>
          <a:p>
            <a:pPr>
              <a:lnSpc>
                <a:spcPct val="150000"/>
              </a:lnSpc>
              <a:spcAft>
                <a:spcPct val="0"/>
              </a:spcAft>
              <a:tabLst>
                <a:tab pos="1973263" algn="l"/>
              </a:tabLst>
            </a:pPr>
            <a:r>
              <a:rPr lang="zh-CN" sz="1100" b="1" i="0" u="none" strike="noStrike" cap="none" baseline="0">
                <a:solidFill>
                  <a:srgbClr val="4D4D4D"/>
                </a:solidFill>
                <a:effectLst/>
                <a:uFillTx/>
                <a:ea typeface="SimSun"/>
              </a:rPr>
              <a:t>Eric Van Cutsem 教授	</a:t>
            </a:r>
            <a:r>
              <a:rPr lang="zh-CN" sz="1100" b="0" i="0" u="none" strike="noStrike" cap="none" baseline="0">
                <a:solidFill>
                  <a:srgbClr val="4D4D4D"/>
                </a:solidFill>
                <a:effectLst/>
                <a:uFillTx/>
                <a:ea typeface="SimSun"/>
              </a:rPr>
              <a:t>比利时鲁汶大学医院消化肿瘤学</a:t>
            </a:r>
          </a:p>
          <a:p>
            <a:pPr>
              <a:lnSpc>
                <a:spcPct val="150000"/>
              </a:lnSpc>
              <a:spcAft>
                <a:spcPct val="0"/>
              </a:spcAft>
              <a:tabLst>
                <a:tab pos="1973263" algn="l"/>
              </a:tabLst>
            </a:pPr>
            <a:r>
              <a:rPr lang="zh-CN" sz="1100" b="1" i="0" u="none" strike="noStrike" cap="none" baseline="0">
                <a:solidFill>
                  <a:srgbClr val="4D4D4D"/>
                </a:solidFill>
                <a:effectLst/>
                <a:uFillTx/>
                <a:ea typeface="SimSun"/>
              </a:rPr>
              <a:t>Wolff Schmiegel 教授</a:t>
            </a:r>
            <a:r>
              <a:rPr lang="zh-CN" sz="1100" b="0" i="0" u="none" strike="noStrike" cap="none" baseline="0">
                <a:solidFill>
                  <a:srgbClr val="4D4D4D"/>
                </a:solidFill>
                <a:effectLst/>
                <a:uFillTx/>
                <a:ea typeface="SimSun"/>
              </a:rPr>
              <a:t> 	德国波鸿鲁尔大学医学部</a:t>
            </a:r>
          </a:p>
          <a:p>
            <a:pPr>
              <a:lnSpc>
                <a:spcPct val="150000"/>
              </a:lnSpc>
              <a:spcAft>
                <a:spcPct val="0"/>
              </a:spcAft>
              <a:tabLst>
                <a:tab pos="1973263" algn="l"/>
              </a:tabLst>
            </a:pPr>
            <a:r>
              <a:rPr lang="zh-CN" sz="1100" b="1" i="0" u="none" strike="noStrike" cap="none" baseline="0">
                <a:solidFill>
                  <a:srgbClr val="4D4D4D"/>
                </a:solidFill>
                <a:effectLst/>
                <a:uFillTx/>
                <a:ea typeface="SimSun"/>
              </a:rPr>
              <a:t>Thomas Gruenberger 教授	</a:t>
            </a:r>
            <a:r>
              <a:rPr lang="zh-CN" sz="1100" b="0" i="0" u="none" strike="noStrike" cap="none" baseline="0">
                <a:solidFill>
                  <a:srgbClr val="4D4D4D"/>
                </a:solidFill>
                <a:effectLst/>
                <a:uFillTx/>
                <a:ea typeface="SimSun"/>
              </a:rPr>
              <a:t>奥地利维也纳 Kaiser-Franz-Josef 医院外科</a:t>
            </a:r>
          </a:p>
          <a:p>
            <a:pPr>
              <a:lnSpc>
                <a:spcPct val="150000"/>
              </a:lnSpc>
              <a:spcAft>
                <a:spcPct val="0"/>
              </a:spcAft>
              <a:tabLst>
                <a:tab pos="1973263" algn="l"/>
              </a:tabLst>
            </a:pPr>
            <a:r>
              <a:rPr lang="zh-CN" sz="1100" b="1" i="0" u="none" strike="noStrike" cap="none" baseline="0">
                <a:solidFill>
                  <a:srgbClr val="4D4D4D"/>
                </a:solidFill>
                <a:effectLst/>
                <a:uFillTx/>
                <a:ea typeface="SimSun"/>
              </a:rPr>
              <a:t>Jaroslaw Regula 教授	</a:t>
            </a:r>
            <a:r>
              <a:rPr lang="zh-CN" sz="1100" b="0" i="0" u="none" strike="noStrike" cap="none" baseline="0">
                <a:solidFill>
                  <a:srgbClr val="4D4D4D"/>
                </a:solidFill>
                <a:effectLst/>
                <a:uFillTx/>
                <a:ea typeface="SimSun"/>
              </a:rPr>
              <a:t>波兰华沙肿瘤学研究所胃肠病学和肝病学部</a:t>
            </a:r>
          </a:p>
        </p:txBody>
      </p:sp>
      <p:pic>
        <p:nvPicPr>
          <p:cNvPr id="7" name="Picture 6"/>
          <p:cNvPicPr/>
          <p:nvPr/>
        </p:nvPicPr>
        <p:blipFill>
          <a:blip r:embed="rId4">
            <a:extLst>
              <a:ext uri="{28A0092B-C50C-407E-A947-70E740481C1C}">
                <a14:useLocalDpi xmlns:a14="http://schemas.microsoft.com/office/drawing/2010/main" val="0"/>
              </a:ext>
            </a:extLst>
          </a:blip>
          <a:srcRect t="2449" b="14763"/>
          <a:stretch>
            <a:fillRect/>
          </a:stretch>
        </p:blipFill>
        <p:spPr>
          <a:xfrm>
            <a:off x="6924996" y="1307743"/>
            <a:ext cx="603111" cy="723731"/>
          </a:xfrm>
          <a:prstGeom prst="rect">
            <a:avLst/>
          </a:prstGeom>
        </p:spPr>
      </p:pic>
      <p:pic>
        <p:nvPicPr>
          <p:cNvPr id="16" name="Picture 15"/>
          <p:cNvPicPr>
            <a:picLocks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7563409" y="1307743"/>
            <a:ext cx="603111" cy="7237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rcRect t="5212" b="14357"/>
          <a:stretch>
            <a:fillRect/>
          </a:stretch>
        </p:blipFill>
        <p:spPr>
          <a:xfrm>
            <a:off x="8201825" y="1307743"/>
            <a:ext cx="603110" cy="724256"/>
          </a:xfrm>
          <a:prstGeom prst="rect">
            <a:avLst/>
          </a:prstGeom>
        </p:spPr>
      </p:pic>
      <p:grpSp>
        <p:nvGrpSpPr>
          <p:cNvPr id="26" name="Group 25"/>
          <p:cNvGrpSpPr/>
          <p:nvPr/>
        </p:nvGrpSpPr>
        <p:grpSpPr>
          <a:xfrm>
            <a:off x="365124" y="2748652"/>
            <a:ext cx="8439811" cy="1109293"/>
            <a:chOff x="365124" y="2819781"/>
            <a:chExt cx="8439811" cy="1109293"/>
          </a:xfrm>
        </p:grpSpPr>
        <p:grpSp>
          <p:nvGrpSpPr>
            <p:cNvPr id="18" name="Group 17"/>
            <p:cNvGrpSpPr/>
            <p:nvPr/>
          </p:nvGrpSpPr>
          <p:grpSpPr>
            <a:xfrm>
              <a:off x="365124" y="2819781"/>
              <a:ext cx="8439811" cy="1109293"/>
              <a:chOff x="365124" y="2654295"/>
              <a:chExt cx="8439811" cy="1109293"/>
            </a:xfrm>
          </p:grpSpPr>
          <p:sp>
            <p:nvSpPr>
              <p:cNvPr id="3" name="Content Placeholder 9"/>
              <p:cNvSpPr txBox="1"/>
              <p:nvPr/>
            </p:nvSpPr>
            <p:spPr>
              <a:xfrm>
                <a:off x="365124" y="2654295"/>
                <a:ext cx="8439811" cy="1109293"/>
              </a:xfrm>
              <a:prstGeom prst="rect">
                <a:avLst/>
              </a:prstGeom>
              <a:solidFill>
                <a:schemeClr val="bg2">
                  <a:lumMod val="20000"/>
                  <a:lumOff val="80000"/>
                </a:schemeClr>
              </a:solidFill>
              <a:ln>
                <a:noFill/>
              </a:ln>
              <a:effectLst/>
              <a:scene3d>
                <a:camera prst="orthographicFront">
                  <a:rot lat="0" lon="0" rev="0"/>
                </a:camera>
                <a:lightRig rig="balanced" dir="t">
                  <a:rot lat="0" lon="0" rev="8700000"/>
                </a:lightRig>
              </a:scene3d>
            </p:spPr>
            <p:txBody>
              <a:bodyPr wrap="none" lIns="91440" rIns="45720" anchor="ctr"/>
              <a:lstStyle>
                <a:lvl1pPr marL="250825" indent="-250825" algn="l" rtl="0" fontAlgn="base">
                  <a:spcBef>
                    <a:spcPct val="20000"/>
                  </a:spcBef>
                  <a:spcAft>
                    <a:spcPct val="0"/>
                  </a:spcAft>
                  <a:buClr>
                    <a:schemeClr val="bg1"/>
                  </a:buClr>
                  <a:buSzPct val="110000"/>
                  <a:buChar char="•"/>
                  <a:defRPr sz="2000">
                    <a:solidFill>
                      <a:schemeClr val="tx1"/>
                    </a:solidFill>
                    <a:latin typeface="+mn-lt"/>
                    <a:ea typeface="+mn-ea"/>
                    <a:cs typeface="+mn-cs"/>
                  </a:defRPr>
                </a:lvl1pPr>
                <a:lvl2pPr marL="561975" indent="-309563" algn="l" rtl="0" fontAlgn="base">
                  <a:spcBef>
                    <a:spcPct val="20000"/>
                  </a:spcBef>
                  <a:spcAft>
                    <a:spcPct val="0"/>
                  </a:spcAft>
                  <a:buClr>
                    <a:schemeClr val="bg1"/>
                  </a:buClr>
                  <a:buChar char="–"/>
                  <a:defRPr sz="2000">
                    <a:solidFill>
                      <a:schemeClr val="tx1"/>
                    </a:solidFill>
                    <a:latin typeface="+mn-lt"/>
                    <a:cs typeface="+mn-cs"/>
                  </a:defRPr>
                </a:lvl2pPr>
                <a:lvl3pPr marL="812800" indent="-249238" algn="l" rtl="0" fontAlgn="base">
                  <a:spcBef>
                    <a:spcPct val="20000"/>
                  </a:spcBef>
                  <a:spcAft>
                    <a:spcPct val="0"/>
                  </a:spcAft>
                  <a:buClr>
                    <a:schemeClr val="bg1"/>
                  </a:buClr>
                  <a:buChar char="•"/>
                  <a:defRPr sz="2000">
                    <a:solidFill>
                      <a:schemeClr val="tx1"/>
                    </a:solidFill>
                    <a:latin typeface="+mn-lt"/>
                    <a:cs typeface="+mn-cs"/>
                  </a:defRPr>
                </a:lvl3pPr>
                <a:lvl4pPr marL="1101725" indent="-287338" algn="l" rtl="0" fontAlgn="base">
                  <a:spcBef>
                    <a:spcPct val="20000"/>
                  </a:spcBef>
                  <a:spcAft>
                    <a:spcPct val="0"/>
                  </a:spcAft>
                  <a:buClr>
                    <a:schemeClr val="bg1"/>
                  </a:buClr>
                  <a:buChar char="–"/>
                  <a:defRPr sz="2000">
                    <a:solidFill>
                      <a:schemeClr val="tx1"/>
                    </a:solidFill>
                    <a:latin typeface="+mn-lt"/>
                    <a:cs typeface="+mn-cs"/>
                  </a:defRPr>
                </a:lvl4pPr>
                <a:lvl5pPr marL="1390650" indent="-287338" algn="l" rtl="0" fontAlgn="base">
                  <a:spcBef>
                    <a:spcPct val="20000"/>
                  </a:spcBef>
                  <a:spcAft>
                    <a:spcPct val="0"/>
                  </a:spcAft>
                  <a:buClr>
                    <a:schemeClr val="bg1"/>
                  </a:buClr>
                  <a:buChar char="»"/>
                  <a:defRPr sz="2000">
                    <a:solidFill>
                      <a:schemeClr val="tx1"/>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fontAlgn="auto">
                  <a:spcBef>
                    <a:spcPct val="0"/>
                  </a:spcBef>
                  <a:spcAft>
                    <a:spcPts val="600"/>
                  </a:spcAft>
                  <a:buClrTx/>
                  <a:buSzTx/>
                  <a:buFontTx/>
                  <a:buNone/>
                </a:pPr>
                <a:r>
                  <a:rPr lang="zh-CN" sz="1400" b="1" i="0" u="none" strike="noStrike" cap="none" baseline="0">
                    <a:solidFill>
                      <a:srgbClr val="043882"/>
                    </a:solidFill>
                    <a:effectLst/>
                    <a:uFillTx/>
                    <a:ea typeface="SimSun"/>
                  </a:rPr>
                  <a:t>胰腺癌和肝胆肿瘤</a:t>
                </a:r>
              </a:p>
              <a:p>
                <a:pPr marL="0" indent="0" fontAlgn="auto">
                  <a:lnSpc>
                    <a:spcPct val="150000"/>
                  </a:lnSpc>
                  <a:spcBef>
                    <a:spcPct val="0"/>
                  </a:spcBef>
                  <a:spcAft>
                    <a:spcPct val="0"/>
                  </a:spcAft>
                  <a:buClrTx/>
                  <a:buSzTx/>
                  <a:buFontTx/>
                  <a:buNone/>
                  <a:tabLst>
                    <a:tab pos="1973263" algn="l"/>
                  </a:tabLst>
                </a:pPr>
                <a:r>
                  <a:rPr lang="zh-CN" sz="1100" b="1" i="0" u="none" strike="noStrike" cap="none" baseline="0">
                    <a:solidFill>
                      <a:srgbClr val="4D4D4D"/>
                    </a:solidFill>
                    <a:effectLst/>
                    <a:uFillTx/>
                    <a:ea typeface="SimSun"/>
                  </a:rPr>
                  <a:t>Jean-Luc Van Laethem 教授	</a:t>
                </a:r>
                <a:r>
                  <a:rPr lang="zh-CN" sz="1100" b="0" i="0" u="none" strike="noStrike" cap="none" baseline="0">
                    <a:solidFill>
                      <a:srgbClr val="4D4D4D"/>
                    </a:solidFill>
                    <a:effectLst/>
                    <a:uFillTx/>
                    <a:ea typeface="SimSun"/>
                  </a:rPr>
                  <a:t>比利时布鲁塞尔 Erasme 大学医院消化肿瘤学</a:t>
                </a:r>
              </a:p>
              <a:p>
                <a:pPr marL="0" indent="0" fontAlgn="auto">
                  <a:lnSpc>
                    <a:spcPct val="150000"/>
                  </a:lnSpc>
                  <a:spcBef>
                    <a:spcPct val="0"/>
                  </a:spcBef>
                  <a:spcAft>
                    <a:spcPct val="0"/>
                  </a:spcAft>
                  <a:buClrTx/>
                  <a:buSzTx/>
                  <a:buFontTx/>
                  <a:buNone/>
                  <a:tabLst>
                    <a:tab pos="1973263" algn="l"/>
                  </a:tabLst>
                </a:pPr>
                <a:r>
                  <a:rPr lang="zh-CN" sz="1100" b="1" i="0" u="none" strike="noStrike" cap="none" baseline="0">
                    <a:solidFill>
                      <a:srgbClr val="4D4D4D"/>
                    </a:solidFill>
                    <a:effectLst/>
                    <a:uFillTx/>
                    <a:ea typeface="SimSun"/>
                  </a:rPr>
                  <a:t>Thomas Seufferlein 教授	</a:t>
                </a:r>
                <a:r>
                  <a:rPr lang="zh-CN" sz="1100" b="0" i="0" u="none" strike="noStrike" cap="none" baseline="0">
                    <a:solidFill>
                      <a:srgbClr val="4D4D4D"/>
                    </a:solidFill>
                    <a:effectLst/>
                    <a:uFillTx/>
                    <a:ea typeface="SimSun"/>
                  </a:rPr>
                  <a:t>德国乌尔姆市乌尔姆大学内科门诊部 I</a:t>
                </a:r>
              </a:p>
              <a:p>
                <a:pPr marL="0" indent="0" fontAlgn="auto">
                  <a:lnSpc>
                    <a:spcPct val="150000"/>
                  </a:lnSpc>
                  <a:spcBef>
                    <a:spcPct val="0"/>
                  </a:spcBef>
                  <a:spcAft>
                    <a:spcPct val="0"/>
                  </a:spcAft>
                  <a:buClrTx/>
                  <a:buSzTx/>
                  <a:buFontTx/>
                  <a:buNone/>
                  <a:tabLst>
                    <a:tab pos="1973263" algn="l"/>
                  </a:tabLst>
                </a:pPr>
                <a:r>
                  <a:rPr lang="zh-CN" sz="1100" b="1" i="0" u="none" strike="noStrike" cap="none" baseline="0">
                    <a:solidFill>
                      <a:srgbClr val="4D4D4D"/>
                    </a:solidFill>
                    <a:effectLst/>
                    <a:uFillTx/>
                    <a:ea typeface="SimSun"/>
                  </a:rPr>
                  <a:t>Ulrich Güller 教授</a:t>
                </a:r>
                <a:r>
                  <a:rPr lang="zh-CN" sz="1100" b="0" i="0" u="none" strike="noStrike" cap="none" baseline="0">
                    <a:solidFill>
                      <a:srgbClr val="4D4D4D"/>
                    </a:solidFill>
                    <a:effectLst/>
                    <a:uFillTx/>
                    <a:ea typeface="SimSun"/>
                  </a:rPr>
                  <a:t>	瑞士圣加仑 Kantonsspital St Gallen 内科肿瘤学和血液学</a:t>
                </a:r>
              </a:p>
            </p:txBody>
          </p:sp>
          <p:grpSp>
            <p:nvGrpSpPr>
              <p:cNvPr id="20" name="Group 19"/>
              <p:cNvGrpSpPr/>
              <p:nvPr/>
            </p:nvGrpSpPr>
            <p:grpSpPr>
              <a:xfrm>
                <a:off x="6918444" y="2654295"/>
                <a:ext cx="1231125" cy="728286"/>
                <a:chOff x="6501402" y="3166725"/>
                <a:chExt cx="989277" cy="585218"/>
              </a:xfrm>
            </p:grpSpPr>
            <p:pic>
              <p:nvPicPr>
                <p:cNvPr id="13" name="Picture 12"/>
                <p:cNvPicPr>
                  <a:picLocks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6501402" y="3166727"/>
                  <a:ext cx="484632" cy="585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13"/>
                <p:cNvPicPr>
                  <a:picLocks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006047" y="3166725"/>
                  <a:ext cx="484632" cy="585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pic>
          <p:nvPicPr>
            <p:cNvPr id="25" name="Picture 24"/>
            <p:cNvPicPr>
              <a:picLocks noChangeAspect="1"/>
            </p:cNvPicPr>
            <p:nvPr/>
          </p:nvPicPr>
          <p:blipFill>
            <a:blip r:embed="rId8">
              <a:extLst>
                <a:ext uri="{28A0092B-C50C-407E-A947-70E740481C1C}">
                  <a14:useLocalDpi xmlns:a14="http://schemas.microsoft.com/office/drawing/2010/main" val="0"/>
                </a:ext>
              </a:extLst>
            </a:blip>
            <a:srcRect b="17216"/>
            <a:stretch>
              <a:fillRect/>
            </a:stretch>
          </p:blipFill>
          <p:spPr>
            <a:xfrm>
              <a:off x="8201825" y="2819781"/>
              <a:ext cx="603110" cy="729886"/>
            </a:xfrm>
            <a:prstGeom prst="rect">
              <a:avLst/>
            </a:prstGeom>
          </p:spPr>
        </p:pic>
      </p:grpSp>
      <p:sp>
        <p:nvSpPr>
          <p:cNvPr id="5" name="Content Placeholder 9"/>
          <p:cNvSpPr txBox="1"/>
          <p:nvPr/>
        </p:nvSpPr>
        <p:spPr bwMode="auto">
          <a:xfrm>
            <a:off x="365125" y="3921782"/>
            <a:ext cx="8428808" cy="1045675"/>
          </a:xfrm>
          <a:prstGeom prst="rect">
            <a:avLst/>
          </a:prstGeom>
          <a:solidFill>
            <a:schemeClr val="bg2">
              <a:lumMod val="20000"/>
              <a:lumOff val="80000"/>
            </a:schemeClr>
          </a:solidFill>
          <a:ln>
            <a:noFill/>
          </a:ln>
          <a:effectLst/>
          <a:scene3d>
            <a:camera prst="orthographicFront">
              <a:rot lat="0" lon="0" rev="0"/>
            </a:camera>
            <a:lightRig rig="balanced" dir="t">
              <a:rot lat="0" lon="0" rev="8700000"/>
            </a:lightRig>
          </a:scene3d>
          <a:extLst/>
        </p:spPr>
        <p:txBody>
          <a:bodyPr vert="horz" wrap="none" lIns="91440" tIns="45720" rIns="45720" bIns="45720" numCol="1" anchor="ctr" anchorCtr="0" compatLnSpc="1">
            <a:prstTxWarp prst="textNoShape">
              <a:avLst/>
            </a:prstTxWarp>
          </a:bodyPr>
          <a:lstStyle>
            <a:lvl1pPr marL="0" indent="0" fontAlgn="auto">
              <a:spcBef>
                <a:spcPct val="0"/>
              </a:spcBef>
              <a:spcAft>
                <a:spcPct val="20000"/>
              </a:spcAft>
              <a:buClrTx/>
              <a:buSzTx/>
              <a:buFontTx/>
              <a:buNone/>
              <a:defRPr sz="1600">
                <a:solidFill>
                  <a:schemeClr val="tx2"/>
                </a:solidFill>
              </a:defRPr>
            </a:lvl1pPr>
            <a:lvl2pPr marL="561975" indent="-309563">
              <a:spcBef>
                <a:spcPct val="20000"/>
              </a:spcBef>
              <a:buClr>
                <a:schemeClr val="bg1"/>
              </a:buClr>
              <a:buChar char="–"/>
              <a:defRPr sz="2000">
                <a:latin typeface="+mn-lt"/>
                <a:cs typeface="+mn-cs"/>
              </a:defRPr>
            </a:lvl2pPr>
            <a:lvl3pPr marL="812800" indent="-249238">
              <a:spcBef>
                <a:spcPct val="20000"/>
              </a:spcBef>
              <a:buClr>
                <a:schemeClr val="bg1"/>
              </a:buClr>
              <a:buChar char="•"/>
              <a:defRPr sz="2000">
                <a:latin typeface="+mn-lt"/>
                <a:cs typeface="+mn-cs"/>
              </a:defRPr>
            </a:lvl3pPr>
            <a:lvl4pPr marL="1101725" indent="-287338">
              <a:spcBef>
                <a:spcPct val="20000"/>
              </a:spcBef>
              <a:buClr>
                <a:schemeClr val="bg1"/>
              </a:buClr>
              <a:buChar char="–"/>
              <a:defRPr sz="2000">
                <a:latin typeface="+mn-lt"/>
                <a:cs typeface="+mn-cs"/>
              </a:defRPr>
            </a:lvl4pPr>
            <a:lvl5pPr marL="1390650" indent="-287338">
              <a:spcBef>
                <a:spcPct val="20000"/>
              </a:spcBef>
              <a:buClr>
                <a:schemeClr val="bg1"/>
              </a:buClr>
              <a:buChar char="»"/>
              <a:defRPr sz="2000">
                <a:latin typeface="+mn-lt"/>
                <a:cs typeface="+mn-cs"/>
              </a:defRPr>
            </a:lvl5pPr>
            <a:lvl6pPr marL="1847850" indent="-287338" fontAlgn="base">
              <a:spcBef>
                <a:spcPct val="20000"/>
              </a:spcBef>
              <a:spcAft>
                <a:spcPct val="0"/>
              </a:spcAft>
              <a:buChar char="»"/>
              <a:defRPr sz="2000">
                <a:latin typeface="+mn-lt"/>
                <a:cs typeface="+mn-cs"/>
              </a:defRPr>
            </a:lvl6pPr>
            <a:lvl7pPr marL="2305050" indent="-287338" fontAlgn="base">
              <a:spcBef>
                <a:spcPct val="20000"/>
              </a:spcBef>
              <a:spcAft>
                <a:spcPct val="0"/>
              </a:spcAft>
              <a:buChar char="»"/>
              <a:defRPr sz="2000">
                <a:latin typeface="+mn-lt"/>
                <a:cs typeface="+mn-cs"/>
              </a:defRPr>
            </a:lvl7pPr>
            <a:lvl8pPr marL="2762250" indent="-287338" fontAlgn="base">
              <a:spcBef>
                <a:spcPct val="20000"/>
              </a:spcBef>
              <a:spcAft>
                <a:spcPct val="0"/>
              </a:spcAft>
              <a:buChar char="»"/>
              <a:defRPr sz="2000">
                <a:latin typeface="+mn-lt"/>
                <a:cs typeface="+mn-cs"/>
              </a:defRPr>
            </a:lvl8pPr>
            <a:lvl9pPr marL="3219450" indent="-287338" fontAlgn="base">
              <a:spcBef>
                <a:spcPct val="20000"/>
              </a:spcBef>
              <a:spcAft>
                <a:spcPct val="0"/>
              </a:spcAft>
              <a:buChar char="»"/>
              <a:defRPr sz="2000">
                <a:latin typeface="+mn-lt"/>
                <a:cs typeface="+mn-cs"/>
              </a:defRPr>
            </a:lvl9pPr>
          </a:lstStyle>
          <a:p>
            <a:pPr>
              <a:spcAft>
                <a:spcPts val="600"/>
              </a:spcAft>
            </a:pPr>
            <a:r>
              <a:rPr lang="zh-CN" sz="1400" b="1" i="0" u="none" strike="noStrike" cap="none" baseline="0" dirty="0">
                <a:solidFill>
                  <a:srgbClr val="043882"/>
                </a:solidFill>
                <a:effectLst/>
                <a:uFillTx/>
                <a:ea typeface="SimSun"/>
              </a:rPr>
              <a:t>胃-食管和神经内分泌肿瘤 </a:t>
            </a:r>
          </a:p>
          <a:p>
            <a:pPr>
              <a:lnSpc>
                <a:spcPct val="150000"/>
              </a:lnSpc>
              <a:spcAft>
                <a:spcPct val="0"/>
              </a:spcAft>
              <a:tabLst>
                <a:tab pos="1973263" algn="l"/>
              </a:tabLst>
            </a:pPr>
            <a:r>
              <a:rPr lang="zh-CN" sz="1100" b="1" i="0" u="none" strike="noStrike" cap="none" baseline="0" dirty="0">
                <a:solidFill>
                  <a:srgbClr val="4D4D4D"/>
                </a:solidFill>
                <a:effectLst/>
                <a:uFillTx/>
                <a:ea typeface="SimSun"/>
              </a:rPr>
              <a:t>Côme Lepage 教授	</a:t>
            </a:r>
            <a:r>
              <a:rPr lang="zh-CN" sz="1100" b="0" i="0" u="none" strike="noStrike" cap="none" baseline="0" dirty="0">
                <a:solidFill>
                  <a:srgbClr val="4D4D4D"/>
                </a:solidFill>
                <a:effectLst/>
                <a:uFillTx/>
                <a:ea typeface="SimSun"/>
              </a:rPr>
              <a:t>法国第戎市大学医院与国家健康与医学研究院</a:t>
            </a:r>
          </a:p>
          <a:p>
            <a:pPr>
              <a:spcBef>
                <a:spcPts val="600"/>
              </a:spcBef>
              <a:spcAft>
                <a:spcPct val="0"/>
              </a:spcAft>
              <a:tabLst>
                <a:tab pos="1973263" algn="l"/>
              </a:tabLst>
            </a:pPr>
            <a:r>
              <a:rPr lang="zh-CN" sz="1100" b="1" i="0" u="none" strike="noStrike" cap="none" baseline="0" dirty="0">
                <a:solidFill>
                  <a:srgbClr val="4D4D4D"/>
                </a:solidFill>
                <a:effectLst/>
                <a:uFillTx/>
                <a:ea typeface="SimSun"/>
              </a:rPr>
              <a:t>Tamara Matysiak 教授</a:t>
            </a:r>
            <a:r>
              <a:rPr lang="zh-CN" sz="1100" b="0" i="0" u="none" strike="noStrike" cap="none" baseline="0" dirty="0">
                <a:solidFill>
                  <a:srgbClr val="4D4D4D"/>
                </a:solidFill>
                <a:effectLst/>
                <a:uFillTx/>
                <a:ea typeface="SimSun"/>
              </a:rPr>
              <a:t>	法国南特消化疾病</a:t>
            </a:r>
            <a:r>
              <a:rPr lang="zh-CN" sz="1100" b="0" i="0" u="none" strike="noStrike" cap="none" baseline="0" dirty="0" smtClean="0">
                <a:solidFill>
                  <a:srgbClr val="4D4D4D"/>
                </a:solidFill>
                <a:effectLst/>
                <a:uFillTx/>
                <a:ea typeface="SimSun"/>
              </a:rPr>
              <a:t>研究所</a:t>
            </a:r>
            <a:r>
              <a:rPr lang="zh-CN" altLang="zh-CN" sz="1100" dirty="0">
                <a:solidFill>
                  <a:srgbClr val="4D4D4D"/>
                </a:solidFill>
                <a:ea typeface="SimSun"/>
              </a:rPr>
              <a:t>肝-胃肠病学与消化肿瘤</a:t>
            </a:r>
            <a:r>
              <a:rPr lang="zh-CN" altLang="zh-CN" sz="1100" dirty="0" smtClean="0">
                <a:solidFill>
                  <a:srgbClr val="4D4D4D"/>
                </a:solidFill>
                <a:ea typeface="SimSun"/>
              </a:rPr>
              <a:t>学</a:t>
            </a:r>
            <a:r>
              <a:rPr sz="1100" dirty="0"/>
              <a:t/>
            </a:r>
            <a:br>
              <a:rPr sz="1100" dirty="0"/>
            </a:br>
            <a:r>
              <a:rPr lang="zh-CN" sz="1100" b="0" i="0" u="none" strike="noStrike" cap="none" baseline="0" dirty="0">
                <a:solidFill>
                  <a:srgbClr val="4D4D4D"/>
                </a:solidFill>
                <a:effectLst/>
                <a:uFillTx/>
                <a:ea typeface="SimSun"/>
              </a:rPr>
              <a:t>	</a:t>
            </a:r>
          </a:p>
        </p:txBody>
      </p:sp>
      <p:pic>
        <p:nvPicPr>
          <p:cNvPr id="12" name="Picture 11"/>
          <p:cNvPicPr>
            <a:picLocks noChangeArrowheads="1"/>
          </p:cNvPicPr>
          <p:nvPr/>
        </p:nvPicPr>
        <p:blipFill>
          <a:blip r:embed="rId9">
            <a:extLst>
              <a:ext uri="{28A0092B-C50C-407E-A947-70E740481C1C}">
                <a14:useLocalDpi xmlns:a14="http://schemas.microsoft.com/office/drawing/2010/main" val="0"/>
              </a:ext>
            </a:extLst>
          </a:blip>
          <a:stretch>
            <a:fillRect/>
          </a:stretch>
        </p:blipFill>
        <p:spPr bwMode="auto">
          <a:xfrm>
            <a:off x="7546458" y="3921781"/>
            <a:ext cx="603110" cy="728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 name="Picture 26"/>
          <p:cNvPicPr>
            <a:picLocks noChangeAspect="1"/>
          </p:cNvPicPr>
          <p:nvPr/>
        </p:nvPicPr>
        <p:blipFill>
          <a:blip r:embed="rId10">
            <a:extLst>
              <a:ext uri="{28A0092B-C50C-407E-A947-70E740481C1C}">
                <a14:useLocalDpi xmlns:a14="http://schemas.microsoft.com/office/drawing/2010/main" val="0"/>
              </a:ext>
            </a:extLst>
          </a:blip>
          <a:srcRect l="19305" t="10567" r="8517" b="24084"/>
          <a:stretch>
            <a:fillRect/>
          </a:stretch>
        </p:blipFill>
        <p:spPr>
          <a:xfrm>
            <a:off x="8207839" y="3921781"/>
            <a:ext cx="586094" cy="707524"/>
          </a:xfrm>
          <a:prstGeom prst="rect">
            <a:avLst/>
          </a:prstGeom>
        </p:spPr>
      </p:pic>
      <p:pic>
        <p:nvPicPr>
          <p:cNvPr id="15" name="Picture 14"/>
          <p:cNvPicPr>
            <a:picLocks noChangeAspect="1"/>
          </p:cNvPicPr>
          <p:nvPr/>
        </p:nvPicPr>
        <p:blipFill>
          <a:blip r:embed="rId11">
            <a:extLst>
              <a:ext uri="{28A0092B-C50C-407E-A947-70E740481C1C}">
                <a14:useLocalDpi xmlns:a14="http://schemas.microsoft.com/office/drawing/2010/main" val="0"/>
              </a:ext>
            </a:extLst>
          </a:blip>
          <a:srcRect l="19785" r="29888" b="49999"/>
          <a:stretch>
            <a:fillRect/>
          </a:stretch>
        </p:blipFill>
        <p:spPr>
          <a:xfrm>
            <a:off x="6284884" y="1304114"/>
            <a:ext cx="587384" cy="727360"/>
          </a:xfrm>
          <a:prstGeom prst="rect">
            <a:avLst/>
          </a:prstGeom>
        </p:spPr>
      </p:pic>
      <p:pic>
        <p:nvPicPr>
          <p:cNvPr id="31" name="Picture 30"/>
          <p:cNvPicPr>
            <a:picLocks noChangeAspect="1"/>
          </p:cNvPicPr>
          <p:nvPr/>
        </p:nvPicPr>
        <p:blipFill>
          <a:blip r:embed="rId11">
            <a:extLst>
              <a:ext uri="{28A0092B-C50C-407E-A947-70E740481C1C}">
                <a14:useLocalDpi xmlns:a14="http://schemas.microsoft.com/office/drawing/2010/main" val="0"/>
              </a:ext>
            </a:extLst>
          </a:blip>
          <a:srcRect l="19785" r="29888" b="49999"/>
          <a:stretch>
            <a:fillRect/>
          </a:stretch>
        </p:blipFill>
        <p:spPr>
          <a:xfrm>
            <a:off x="7546458" y="5031295"/>
            <a:ext cx="587384" cy="727360"/>
          </a:xfrm>
          <a:prstGeom prst="rect">
            <a:avLst/>
          </a:prstGeom>
        </p:spPr>
      </p:pic>
    </p:spTree>
    <p:extLst>
      <p:ext uri="{BB962C8B-B14F-4D97-AF65-F5344CB8AC3E}">
        <p14:creationId xmlns:p14="http://schemas.microsoft.com/office/powerpoint/2010/main" val="3405558494"/>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365124" y="179614"/>
            <a:ext cx="8351656" cy="807720"/>
          </a:xfrm>
        </p:spPr>
        <p:txBody>
          <a:bodyPr/>
          <a:lstStyle/>
          <a:p>
            <a:r>
              <a:rPr lang="zh-CN" sz="1800" b="1" i="0" u="none" strike="noStrike" cap="none" baseline="0" dirty="0">
                <a:solidFill>
                  <a:srgbClr val="043882"/>
                </a:solidFill>
                <a:effectLst/>
                <a:uFillTx/>
                <a:ea typeface="SimSun"/>
              </a:rPr>
              <a:t>O-007：ZEBRA：一项评估帕博利珠单抗用于晚期小肠腺癌 (SBA) 患者的 ACCRU/IRCI、多中心、II 期研究 </a:t>
            </a:r>
            <a:r>
              <a:rPr lang="zh-CN" sz="1800" b="1" i="0" u="none" strike="noStrike" cap="none" baseline="0" dirty="0" smtClean="0">
                <a:solidFill>
                  <a:srgbClr val="043882"/>
                </a:solidFill>
                <a:effectLst/>
                <a:uFillTx/>
                <a:ea typeface="SimSun"/>
              </a:rPr>
              <a:t>– </a:t>
            </a:r>
            <a:r>
              <a:rPr lang="zh-CN" sz="1800" b="1" i="0" u="none" strike="noStrike" cap="none" baseline="0" dirty="0">
                <a:solidFill>
                  <a:srgbClr val="043882"/>
                </a:solidFill>
                <a:effectLst/>
                <a:uFillTx/>
                <a:ea typeface="SimSun"/>
              </a:rPr>
              <a:t>Pedersen K 等人</a:t>
            </a:r>
          </a:p>
        </p:txBody>
      </p:sp>
      <p:sp>
        <p:nvSpPr>
          <p:cNvPr id="5123" name="Rectangle 3"/>
          <p:cNvSpPr>
            <a:spLocks noGrp="1" noChangeArrowheads="1"/>
          </p:cNvSpPr>
          <p:nvPr>
            <p:ph idx="1"/>
          </p:nvPr>
        </p:nvSpPr>
        <p:spPr/>
        <p:txBody>
          <a:bodyPr/>
          <a:lstStyle/>
          <a:p>
            <a:pPr marL="0" indent="0">
              <a:buNone/>
            </a:pPr>
            <a:r>
              <a:rPr lang="zh-CN" sz="1600" b="1" i="0" u="none" strike="noStrike" cap="none" baseline="0">
                <a:solidFill>
                  <a:srgbClr val="4D4D4D"/>
                </a:solidFill>
                <a:effectLst/>
                <a:uFillTx/>
                <a:ea typeface="SimSun"/>
              </a:rPr>
              <a:t>研究目的</a:t>
            </a:r>
          </a:p>
          <a:p>
            <a:r>
              <a:rPr lang="zh-CN" sz="1600" b="0" i="0" u="none" strike="noStrike" cap="none" baseline="0">
                <a:solidFill>
                  <a:srgbClr val="4D4D4D"/>
                </a:solidFill>
                <a:effectLst/>
                <a:uFillTx/>
                <a:ea typeface="SimSun"/>
              </a:rPr>
              <a:t>研究帕博利珠单抗用于晚期小肠腺癌患者的疗效和安全性</a:t>
            </a:r>
          </a:p>
        </p:txBody>
      </p:sp>
      <p:sp>
        <p:nvSpPr>
          <p:cNvPr id="15" name="Text Placeholder 14"/>
          <p:cNvSpPr>
            <a:spLocks noGrp="1"/>
          </p:cNvSpPr>
          <p:nvPr>
            <p:ph type="body" sz="quarter" idx="11"/>
          </p:nvPr>
        </p:nvSpPr>
        <p:spPr>
          <a:xfrm>
            <a:off x="4495800" y="6096000"/>
            <a:ext cx="4283075" cy="487363"/>
          </a:xfrm>
        </p:spPr>
        <p:txBody>
          <a:bodyPr/>
          <a:lstStyle/>
          <a:p>
            <a:r>
              <a:rPr lang="zh-CN" sz="1200" b="0" i="0" u="none" strike="noStrike" cap="none" baseline="0">
                <a:solidFill>
                  <a:srgbClr val="4D4D4D"/>
                </a:solidFill>
                <a:effectLst/>
                <a:uFillTx/>
                <a:ea typeface="SimSun"/>
              </a:rPr>
              <a:t>Pedersen K, et al. Ann Oncol 2019;30(suppl):abstr O-007</a:t>
            </a:r>
          </a:p>
        </p:txBody>
      </p:sp>
      <p:sp>
        <p:nvSpPr>
          <p:cNvPr id="7" name="Rectangle 9"/>
          <p:cNvSpPr txBox="1">
            <a:spLocks noChangeArrowheads="1"/>
          </p:cNvSpPr>
          <p:nvPr/>
        </p:nvSpPr>
        <p:spPr bwMode="auto">
          <a:xfrm>
            <a:off x="365124" y="5438523"/>
            <a:ext cx="4130676" cy="9146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ct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ct val="0"/>
              </a:spcBef>
              <a:spcAft>
                <a:spcPts val="400"/>
              </a:spcAft>
              <a:buClr>
                <a:schemeClr val="bg1"/>
              </a:buClr>
              <a:buChar char="–"/>
              <a:defRPr sz="1600">
                <a:solidFill>
                  <a:srgbClr val="4D4D4D"/>
                </a:solidFill>
                <a:latin typeface="+mn-lt"/>
                <a:cs typeface="+mn-cs"/>
              </a:defRPr>
            </a:lvl2pPr>
            <a:lvl3pPr marL="812800" indent="-249238" algn="l" rtl="0" fontAlgn="base">
              <a:spcBef>
                <a:spcPct val="0"/>
              </a:spcBef>
              <a:spcAft>
                <a:spcPts val="400"/>
              </a:spcAft>
              <a:buClr>
                <a:schemeClr val="bg1"/>
              </a:buClr>
              <a:buChar char="•"/>
              <a:defRPr sz="1600">
                <a:solidFill>
                  <a:srgbClr val="4D4D4D"/>
                </a:solidFill>
                <a:latin typeface="+mn-lt"/>
                <a:cs typeface="+mn-cs"/>
              </a:defRPr>
            </a:lvl3pPr>
            <a:lvl4pPr marL="1101725" indent="-287338" algn="l" rtl="0" fontAlgn="base">
              <a:spcBef>
                <a:spcPct val="0"/>
              </a:spcBef>
              <a:spcAft>
                <a:spcPts val="400"/>
              </a:spcAft>
              <a:buClr>
                <a:schemeClr val="bg1"/>
              </a:buClr>
              <a:buChar char="–"/>
              <a:defRPr sz="1600">
                <a:solidFill>
                  <a:srgbClr val="4D4D4D"/>
                </a:solidFill>
                <a:latin typeface="+mn-lt"/>
                <a:cs typeface="+mn-cs"/>
              </a:defRPr>
            </a:lvl4pPr>
            <a:lvl5pPr marL="1390650" indent="-287338" algn="l" rtl="0" fontAlgn="base">
              <a:spcBef>
                <a:spcPct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ct val="0"/>
              </a:spcBef>
              <a:spcAft>
                <a:spcPts val="400"/>
              </a:spcAft>
              <a:buClr>
                <a:srgbClr val="043882"/>
              </a:buClr>
              <a:buSzPct val="110000"/>
              <a:buFontTx/>
              <a:buNone/>
              <a:defRPr/>
            </a:pPr>
            <a:r>
              <a:rPr lang="zh-CN" sz="1600" b="1" i="0" u="none" strike="noStrike" cap="none" baseline="0">
                <a:solidFill>
                  <a:srgbClr val="A0A0A0"/>
                </a:solidFill>
                <a:effectLst/>
                <a:uFillTx/>
                <a:ea typeface="SimSun"/>
              </a:rPr>
              <a:t>主要终点</a:t>
            </a:r>
          </a:p>
          <a:p>
            <a:pPr marL="250825" marR="0" lvl="0" indent="-250825" algn="l" defTabSz="914400" rtl="0" eaLnBrk="1" fontAlgn="base" latinLnBrk="0" hangingPunct="1">
              <a:lnSpc>
                <a:spcPct val="100000"/>
              </a:lnSpc>
              <a:spcBef>
                <a:spcPct val="0"/>
              </a:spcBef>
              <a:spcAft>
                <a:spcPts val="400"/>
              </a:spcAft>
              <a:buClr>
                <a:srgbClr val="043882"/>
              </a:buClr>
              <a:buSzPct val="110000"/>
              <a:buFontTx/>
              <a:buChar char="•"/>
              <a:defRPr/>
            </a:pPr>
            <a:r>
              <a:rPr lang="zh-CN" sz="1600" b="0" i="0" u="none" strike="noStrike" cap="none" baseline="0">
                <a:solidFill>
                  <a:srgbClr val="4D4D4D"/>
                </a:solidFill>
                <a:effectLst/>
                <a:uFillTx/>
                <a:ea typeface="SimSun"/>
              </a:rPr>
              <a:t>ORR (RECIST v1.1)</a:t>
            </a:r>
          </a:p>
          <a:p>
            <a:pPr marL="0" marR="0" lvl="0" indent="0" algn="l" defTabSz="914400" rtl="0" eaLnBrk="1" fontAlgn="base" latinLnBrk="0" hangingPunct="1">
              <a:lnSpc>
                <a:spcPct val="100000"/>
              </a:lnSpc>
              <a:spcBef>
                <a:spcPct val="0"/>
              </a:spcBef>
              <a:spcAft>
                <a:spcPts val="400"/>
              </a:spcAft>
              <a:buClr>
                <a:srgbClr val="043882"/>
              </a:buClr>
              <a:buSzPct val="110000"/>
              <a:buFontTx/>
              <a:buNone/>
              <a:defRPr/>
            </a:pPr>
            <a:endParaRPr kumimoji="0" lang="en-US" sz="1600" b="0" i="0" u="none" strike="noStrike" kern="1200" cap="none" spc="0" normalizeH="0" baseline="0" noProof="0">
              <a:ln>
                <a:noFill/>
              </a:ln>
              <a:solidFill>
                <a:srgbClr val="4D4D4D"/>
              </a:solidFill>
              <a:effectLst/>
              <a:uLnTx/>
              <a:uFillTx/>
              <a:latin typeface="Arial"/>
              <a:ea typeface="+mn-ea"/>
              <a:cs typeface="Arial"/>
            </a:endParaRPr>
          </a:p>
        </p:txBody>
      </p:sp>
      <p:sp>
        <p:nvSpPr>
          <p:cNvPr id="8" name="Content Placeholder 26"/>
          <p:cNvSpPr txBox="1"/>
          <p:nvPr/>
        </p:nvSpPr>
        <p:spPr>
          <a:xfrm>
            <a:off x="4278313" y="5438523"/>
            <a:ext cx="4495800" cy="985008"/>
          </a:xfrm>
          <a:prstGeom prst="rect">
            <a:avLst/>
          </a:prstGeom>
        </p:spPr>
        <p:txBody>
          <a:bodyPr/>
          <a:lstStyle>
            <a:lvl1pPr marL="250825" indent="-250825" algn="l" rtl="0" fontAlgn="base">
              <a:spcBef>
                <a:spcPct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ct val="0"/>
              </a:spcBef>
              <a:spcAft>
                <a:spcPts val="400"/>
              </a:spcAft>
              <a:buClr>
                <a:schemeClr val="bg1"/>
              </a:buClr>
              <a:buChar char="–"/>
              <a:defRPr sz="1600">
                <a:solidFill>
                  <a:srgbClr val="4D4D4D"/>
                </a:solidFill>
                <a:latin typeface="+mn-lt"/>
                <a:cs typeface="+mn-cs"/>
              </a:defRPr>
            </a:lvl2pPr>
            <a:lvl3pPr marL="812800" indent="-249238" algn="l" rtl="0" fontAlgn="base">
              <a:spcBef>
                <a:spcPct val="0"/>
              </a:spcBef>
              <a:spcAft>
                <a:spcPts val="400"/>
              </a:spcAft>
              <a:buClr>
                <a:schemeClr val="bg1"/>
              </a:buClr>
              <a:buChar char="•"/>
              <a:defRPr sz="1600">
                <a:solidFill>
                  <a:srgbClr val="4D4D4D"/>
                </a:solidFill>
                <a:latin typeface="+mn-lt"/>
                <a:cs typeface="+mn-cs"/>
              </a:defRPr>
            </a:lvl3pPr>
            <a:lvl4pPr marL="1101725" indent="-287338" algn="l" rtl="0" fontAlgn="base">
              <a:spcBef>
                <a:spcPct val="0"/>
              </a:spcBef>
              <a:spcAft>
                <a:spcPts val="400"/>
              </a:spcAft>
              <a:buClr>
                <a:schemeClr val="bg1"/>
              </a:buClr>
              <a:buChar char="–"/>
              <a:defRPr sz="1600">
                <a:solidFill>
                  <a:srgbClr val="4D4D4D"/>
                </a:solidFill>
                <a:latin typeface="+mn-lt"/>
                <a:cs typeface="+mn-cs"/>
              </a:defRPr>
            </a:lvl4pPr>
            <a:lvl5pPr marL="1390650" indent="-287338" algn="l" rtl="0" fontAlgn="base">
              <a:spcBef>
                <a:spcPct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ct val="0"/>
              </a:spcBef>
              <a:spcAft>
                <a:spcPts val="400"/>
              </a:spcAft>
              <a:buClr>
                <a:srgbClr val="043882"/>
              </a:buClr>
              <a:buSzPct val="110000"/>
              <a:buFontTx/>
              <a:buNone/>
              <a:defRPr/>
            </a:pPr>
            <a:r>
              <a:rPr lang="zh-CN" sz="1600" b="1" i="0" u="none" strike="noStrike" cap="none" baseline="0">
                <a:solidFill>
                  <a:srgbClr val="A0A0A0"/>
                </a:solidFill>
                <a:effectLst/>
                <a:uFillTx/>
                <a:ea typeface="SimSun"/>
              </a:rPr>
              <a:t>次要终点</a:t>
            </a:r>
          </a:p>
          <a:p>
            <a:pPr marL="250825" marR="0" lvl="0" indent="-250825" algn="l" defTabSz="914400" rtl="0" eaLnBrk="1" fontAlgn="base" latinLnBrk="0" hangingPunct="1">
              <a:lnSpc>
                <a:spcPct val="100000"/>
              </a:lnSpc>
              <a:spcBef>
                <a:spcPct val="0"/>
              </a:spcBef>
              <a:spcAft>
                <a:spcPts val="400"/>
              </a:spcAft>
              <a:buClr>
                <a:srgbClr val="043882"/>
              </a:buClr>
              <a:buSzPct val="110000"/>
              <a:buFontTx/>
              <a:buChar char="•"/>
              <a:defRPr/>
            </a:pPr>
            <a:r>
              <a:rPr lang="zh-CN" sz="1600" b="0" i="0" u="none" strike="noStrike" cap="none" baseline="0">
                <a:solidFill>
                  <a:srgbClr val="4D4D4D"/>
                </a:solidFill>
                <a:effectLst/>
                <a:uFillTx/>
                <a:ea typeface="SimSun"/>
              </a:rPr>
              <a:t>PFS、OS、安全性</a:t>
            </a:r>
          </a:p>
        </p:txBody>
      </p:sp>
      <p:sp>
        <p:nvSpPr>
          <p:cNvPr id="17" name="AutoShape 8"/>
          <p:cNvSpPr>
            <a:spLocks noChangeArrowheads="1"/>
          </p:cNvSpPr>
          <p:nvPr/>
        </p:nvSpPr>
        <p:spPr bwMode="auto">
          <a:xfrm>
            <a:off x="5022147" y="2903539"/>
            <a:ext cx="3230380" cy="1086928"/>
          </a:xfrm>
          <a:prstGeom prst="rect">
            <a:avLst/>
          </a:prstGeom>
          <a:solidFill>
            <a:schemeClr val="accent3"/>
          </a:solidFill>
          <a:ln w="9525" algn="ctr">
            <a:noFill/>
            <a:rou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defRPr/>
            </a:pPr>
            <a:r>
              <a:rPr lang="zh-CN" sz="1800" b="0" i="0" u="none" strike="noStrike" cap="none" baseline="0">
                <a:solidFill>
                  <a:srgbClr val="FFFFFF"/>
                </a:solidFill>
                <a:effectLst/>
                <a:uFillTx/>
                <a:ea typeface="SimSun"/>
              </a:rPr>
              <a:t>帕博利珠单抗 </a:t>
            </a:r>
            <a:r>
              <a:rPr sz="1800"/>
              <a:t/>
            </a:r>
            <a:br>
              <a:rPr sz="1800"/>
            </a:br>
            <a:r>
              <a:rPr lang="zh-CN" sz="1800" b="0" i="0" u="none" strike="noStrike" cap="none" baseline="0">
                <a:solidFill>
                  <a:srgbClr val="FFFFFF"/>
                </a:solidFill>
                <a:effectLst/>
                <a:uFillTx/>
                <a:ea typeface="SimSun"/>
              </a:rPr>
              <a:t>200 mg IV q3w</a:t>
            </a:r>
            <a:r>
              <a:rPr sz="1800"/>
              <a:t/>
            </a:r>
            <a:br>
              <a:rPr sz="1800"/>
            </a:br>
            <a:r>
              <a:rPr lang="zh-CN" sz="1800" b="0" i="0" u="none" strike="noStrike" cap="none" baseline="0">
                <a:solidFill>
                  <a:srgbClr val="FFFFFF"/>
                </a:solidFill>
                <a:effectLst/>
                <a:uFillTx/>
                <a:ea typeface="SimSun"/>
              </a:rPr>
              <a:t>（最多 35 个疗程）</a:t>
            </a:r>
          </a:p>
        </p:txBody>
      </p:sp>
      <p:sp>
        <p:nvSpPr>
          <p:cNvPr id="18" name="AutoShape 9"/>
          <p:cNvSpPr>
            <a:spLocks noChangeArrowheads="1"/>
          </p:cNvSpPr>
          <p:nvPr/>
        </p:nvSpPr>
        <p:spPr bwMode="auto">
          <a:xfrm>
            <a:off x="518414" y="2682461"/>
            <a:ext cx="3430711" cy="1529084"/>
          </a:xfrm>
          <a:prstGeom prst="roundRect">
            <a:avLst>
              <a:gd name="adj" fmla="val 0"/>
            </a:avLst>
          </a:prstGeom>
          <a:solidFill>
            <a:schemeClr val="accent1"/>
          </a:solidFill>
          <a:ln w="9525" algn="ctr">
            <a:noFill/>
            <a:round/>
          </a:ln>
        </p:spPr>
        <p:txBody>
          <a:bodyPr wrap="square" lIns="90488" tIns="44450" rIns="90488" bIns="44450">
            <a:spAutoFit/>
          </a:bodyPr>
          <a:lstStyle/>
          <a:p>
            <a:pPr marL="0" marR="0" lvl="0" indent="0" algn="l" defTabSz="892175" rtl="0" eaLnBrk="0" fontAlgn="base" latinLnBrk="0" hangingPunct="0">
              <a:lnSpc>
                <a:spcPct val="100000"/>
              </a:lnSpc>
              <a:spcBef>
                <a:spcPct val="0"/>
              </a:spcBef>
              <a:spcAft>
                <a:spcPct val="30000"/>
              </a:spcAft>
              <a:buClrTx/>
              <a:buSzTx/>
              <a:buFontTx/>
              <a:buNone/>
              <a:defRPr/>
            </a:pPr>
            <a:r>
              <a:rPr lang="zh-CN" sz="1600" b="0" i="0" u="none" strike="noStrike" cap="none" baseline="0" dirty="0">
                <a:solidFill>
                  <a:srgbClr val="FFFFFF"/>
                </a:solidFill>
                <a:effectLst/>
                <a:uFillTx/>
                <a:ea typeface="SimSun"/>
              </a:rPr>
              <a:t>患者关键纳入标准</a:t>
            </a:r>
          </a:p>
          <a:p>
            <a:pPr marL="228600" marR="0" lvl="0" indent="-228600" algn="l" defTabSz="892175" rtl="0" eaLnBrk="0" fontAlgn="base" latinLnBrk="0" hangingPunct="0">
              <a:lnSpc>
                <a:spcPct val="100000"/>
              </a:lnSpc>
              <a:spcBef>
                <a:spcPct val="0"/>
              </a:spcBef>
              <a:spcAft>
                <a:spcPct val="30000"/>
              </a:spcAft>
              <a:buClrTx/>
              <a:buSzTx/>
              <a:buFont typeface="Arial" panose="020B0604020202020204" pitchFamily="34" charset="0"/>
              <a:buChar char="•"/>
              <a:defRPr/>
            </a:pPr>
            <a:r>
              <a:rPr lang="zh-CN" sz="1600" b="0" i="0" u="none" strike="noStrike" cap="none" baseline="0" dirty="0">
                <a:solidFill>
                  <a:srgbClr val="FFFFFF"/>
                </a:solidFill>
                <a:effectLst/>
                <a:uFillTx/>
                <a:ea typeface="SimSun"/>
              </a:rPr>
              <a:t>晚期小肠腺癌（十二指肠、空肠或回肠）</a:t>
            </a:r>
          </a:p>
          <a:p>
            <a:pPr marL="228600" marR="0" lvl="0" indent="-228600" algn="l" defTabSz="892175" rtl="0" eaLnBrk="0" fontAlgn="base" latinLnBrk="0" hangingPunct="0">
              <a:lnSpc>
                <a:spcPct val="100000"/>
              </a:lnSpc>
              <a:spcBef>
                <a:spcPct val="0"/>
              </a:spcBef>
              <a:spcAft>
                <a:spcPct val="30000"/>
              </a:spcAft>
              <a:buClrTx/>
              <a:buSzTx/>
              <a:buFont typeface="Arial" panose="020B0604020202020204" pitchFamily="34" charset="0"/>
              <a:buChar char="•"/>
              <a:defRPr/>
            </a:pPr>
            <a:r>
              <a:rPr lang="zh-CN" sz="1600" b="0" i="0" u="none" strike="noStrike" cap="none" baseline="0" dirty="0">
                <a:solidFill>
                  <a:srgbClr val="FFFFFF"/>
                </a:solidFill>
                <a:effectLst/>
                <a:uFillTx/>
                <a:ea typeface="SimSun"/>
              </a:rPr>
              <a:t>&gt;1 次既往某线化疗</a:t>
            </a:r>
          </a:p>
          <a:p>
            <a:pPr marL="0" marR="0" lvl="0" indent="0" algn="l" defTabSz="892175" rtl="0" eaLnBrk="0" fontAlgn="base" latinLnBrk="0" hangingPunct="0">
              <a:lnSpc>
                <a:spcPct val="100000"/>
              </a:lnSpc>
              <a:spcBef>
                <a:spcPct val="0"/>
              </a:spcBef>
              <a:spcAft>
                <a:spcPct val="30000"/>
              </a:spcAft>
              <a:buClrTx/>
              <a:buSzTx/>
              <a:buFontTx/>
              <a:buNone/>
              <a:defRPr/>
            </a:pPr>
            <a:r>
              <a:rPr lang="zh-CN" sz="1600" b="0" i="0" u="none" strike="noStrike" cap="none" baseline="0" dirty="0">
                <a:solidFill>
                  <a:srgbClr val="FFFFFF"/>
                </a:solidFill>
                <a:effectLst/>
                <a:uFillTx/>
                <a:ea typeface="SimSun"/>
              </a:rPr>
              <a:t>(n=40)</a:t>
            </a:r>
          </a:p>
        </p:txBody>
      </p:sp>
      <p:cxnSp>
        <p:nvCxnSpPr>
          <p:cNvPr id="23" name="AutoShape 21"/>
          <p:cNvCxnSpPr>
            <a:cxnSpLocks noChangeShapeType="1"/>
            <a:stCxn id="18" idx="3"/>
            <a:endCxn id="17" idx="1"/>
          </p:cNvCxnSpPr>
          <p:nvPr/>
        </p:nvCxnSpPr>
        <p:spPr bwMode="auto">
          <a:xfrm>
            <a:off x="3949125" y="3447003"/>
            <a:ext cx="1073022" cy="0"/>
          </a:xfrm>
          <a:prstGeom prst="straightConnector1">
            <a:avLst/>
          </a:prstGeom>
          <a:noFill/>
          <a:ln w="57150">
            <a:solidFill>
              <a:schemeClr val="bg2">
                <a:lumMod val="60000"/>
                <a:lumOff val="40000"/>
              </a:schemeClr>
            </a:solidFill>
            <a:round/>
            <a:tailEnd type="triangle" w="med" len="med"/>
          </a:ln>
        </p:spPr>
      </p:cxnSp>
    </p:spTree>
    <p:custDataLst>
      <p:tags r:id="rId1"/>
    </p:custDataLst>
    <p:extLst>
      <p:ext uri="{BB962C8B-B14F-4D97-AF65-F5344CB8AC3E}">
        <p14:creationId xmlns:p14="http://schemas.microsoft.com/office/powerpoint/2010/main" val="4158555611"/>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 name="Graphic 5130">
            <a:extLst>
              <a:ext uri="{FF2B5EF4-FFF2-40B4-BE49-F238E27FC236}">
                <a16:creationId xmlns:a16="http://schemas.microsoft.com/office/drawing/2014/main" id="{66155780-9401-497F-95B9-8138E813C21B}"/>
              </a:ext>
            </a:extLst>
          </p:cNvPr>
          <p:cNvSpPr/>
          <p:nvPr/>
        </p:nvSpPr>
        <p:spPr>
          <a:xfrm>
            <a:off x="5313951" y="2274333"/>
            <a:ext cx="3289950" cy="1748491"/>
          </a:xfrm>
          <a:custGeom>
            <a:avLst/>
            <a:gdLst>
              <a:gd name="connsiteX0" fmla="*/ 4972489 w 4972050"/>
              <a:gd name="connsiteY0" fmla="*/ 2758812 h 2762250"/>
              <a:gd name="connsiteX1" fmla="*/ 4972489 w 4972050"/>
              <a:gd name="connsiteY1" fmla="*/ 1599057 h 2762250"/>
              <a:gd name="connsiteX2" fmla="*/ 2454535 w 4972050"/>
              <a:gd name="connsiteY2" fmla="*/ 1599057 h 2762250"/>
              <a:gd name="connsiteX3" fmla="*/ 2454535 w 4972050"/>
              <a:gd name="connsiteY3" fmla="*/ 1488815 h 2762250"/>
              <a:gd name="connsiteX4" fmla="*/ 2392804 w 4972050"/>
              <a:gd name="connsiteY4" fmla="*/ 1488815 h 2762250"/>
              <a:gd name="connsiteX5" fmla="*/ 2392804 w 4972050"/>
              <a:gd name="connsiteY5" fmla="*/ 1382973 h 2762250"/>
              <a:gd name="connsiteX6" fmla="*/ 2282562 w 4972050"/>
              <a:gd name="connsiteY6" fmla="*/ 1382973 h 2762250"/>
              <a:gd name="connsiteX7" fmla="*/ 2282562 w 4972050"/>
              <a:gd name="connsiteY7" fmla="*/ 1290371 h 2762250"/>
              <a:gd name="connsiteX8" fmla="*/ 1457944 w 4972050"/>
              <a:gd name="connsiteY8" fmla="*/ 1290371 h 2762250"/>
              <a:gd name="connsiteX9" fmla="*/ 1457944 w 4972050"/>
              <a:gd name="connsiteY9" fmla="*/ 1202179 h 2762250"/>
              <a:gd name="connsiteX10" fmla="*/ 1343292 w 4972050"/>
              <a:gd name="connsiteY10" fmla="*/ 1202179 h 2762250"/>
              <a:gd name="connsiteX11" fmla="*/ 1343292 w 4972050"/>
              <a:gd name="connsiteY11" fmla="*/ 1113987 h 2762250"/>
              <a:gd name="connsiteX12" fmla="*/ 1281551 w 4972050"/>
              <a:gd name="connsiteY12" fmla="*/ 1113987 h 2762250"/>
              <a:gd name="connsiteX13" fmla="*/ 1281551 w 4972050"/>
              <a:gd name="connsiteY13" fmla="*/ 924366 h 2762250"/>
              <a:gd name="connsiteX14" fmla="*/ 1122807 w 4972050"/>
              <a:gd name="connsiteY14" fmla="*/ 924366 h 2762250"/>
              <a:gd name="connsiteX15" fmla="*/ 1122807 w 4972050"/>
              <a:gd name="connsiteY15" fmla="*/ 849401 h 2762250"/>
              <a:gd name="connsiteX16" fmla="*/ 1034606 w 4972050"/>
              <a:gd name="connsiteY16" fmla="*/ 849401 h 2762250"/>
              <a:gd name="connsiteX17" fmla="*/ 1034606 w 4972050"/>
              <a:gd name="connsiteY17" fmla="*/ 783255 h 2762250"/>
              <a:gd name="connsiteX18" fmla="*/ 964054 w 4972050"/>
              <a:gd name="connsiteY18" fmla="*/ 783255 h 2762250"/>
              <a:gd name="connsiteX19" fmla="*/ 964054 w 4972050"/>
              <a:gd name="connsiteY19" fmla="*/ 681832 h 2762250"/>
              <a:gd name="connsiteX20" fmla="*/ 880269 w 4972050"/>
              <a:gd name="connsiteY20" fmla="*/ 681832 h 2762250"/>
              <a:gd name="connsiteX21" fmla="*/ 880269 w 4972050"/>
              <a:gd name="connsiteY21" fmla="*/ 589227 h 2762250"/>
              <a:gd name="connsiteX22" fmla="*/ 774435 w 4972050"/>
              <a:gd name="connsiteY22" fmla="*/ 589227 h 2762250"/>
              <a:gd name="connsiteX23" fmla="*/ 774435 w 4972050"/>
              <a:gd name="connsiteY23" fmla="*/ 509852 h 2762250"/>
              <a:gd name="connsiteX24" fmla="*/ 699470 w 4972050"/>
              <a:gd name="connsiteY24" fmla="*/ 509852 h 2762250"/>
              <a:gd name="connsiteX25" fmla="*/ 699470 w 4972050"/>
              <a:gd name="connsiteY25" fmla="*/ 448116 h 2762250"/>
              <a:gd name="connsiteX26" fmla="*/ 659783 w 4972050"/>
              <a:gd name="connsiteY26" fmla="*/ 448116 h 2762250"/>
              <a:gd name="connsiteX27" fmla="*/ 659783 w 4972050"/>
              <a:gd name="connsiteY27" fmla="*/ 324643 h 2762250"/>
              <a:gd name="connsiteX28" fmla="*/ 567179 w 4972050"/>
              <a:gd name="connsiteY28" fmla="*/ 324643 h 2762250"/>
              <a:gd name="connsiteX29" fmla="*/ 567179 w 4972050"/>
              <a:gd name="connsiteY29" fmla="*/ 232039 h 2762250"/>
              <a:gd name="connsiteX30" fmla="*/ 514261 w 4972050"/>
              <a:gd name="connsiteY30" fmla="*/ 232039 h 2762250"/>
              <a:gd name="connsiteX31" fmla="*/ 514261 w 4972050"/>
              <a:gd name="connsiteY31" fmla="*/ 179123 h 2762250"/>
              <a:gd name="connsiteX32" fmla="*/ 417247 w 4972050"/>
              <a:gd name="connsiteY32" fmla="*/ 179123 h 2762250"/>
              <a:gd name="connsiteX33" fmla="*/ 417247 w 4972050"/>
              <a:gd name="connsiteY33" fmla="*/ 64470 h 2762250"/>
              <a:gd name="connsiteX34" fmla="*/ 307005 w 4972050"/>
              <a:gd name="connsiteY34" fmla="*/ 64470 h 2762250"/>
              <a:gd name="connsiteX35" fmla="*/ 307005 w 4972050"/>
              <a:gd name="connsiteY35" fmla="*/ 7144 h 2762250"/>
              <a:gd name="connsiteX36" fmla="*/ 7144 w 4972050"/>
              <a:gd name="connsiteY36" fmla="*/ 7144 h 2762250"/>
              <a:gd name="connsiteX37" fmla="*/ 7144 w 4972050"/>
              <a:gd name="connsiteY37" fmla="*/ 90929 h 2762250"/>
              <a:gd name="connsiteX38" fmla="*/ 51241 w 4972050"/>
              <a:gd name="connsiteY38" fmla="*/ 90929 h 2762250"/>
              <a:gd name="connsiteX39" fmla="*/ 51241 w 4972050"/>
              <a:gd name="connsiteY39" fmla="*/ 254088 h 2762250"/>
              <a:gd name="connsiteX40" fmla="*/ 64470 w 4972050"/>
              <a:gd name="connsiteY40" fmla="*/ 254088 h 2762250"/>
              <a:gd name="connsiteX41" fmla="*/ 64470 w 4972050"/>
              <a:gd name="connsiteY41" fmla="*/ 395199 h 2762250"/>
              <a:gd name="connsiteX42" fmla="*/ 218810 w 4972050"/>
              <a:gd name="connsiteY42" fmla="*/ 395199 h 2762250"/>
              <a:gd name="connsiteX43" fmla="*/ 218810 w 4972050"/>
              <a:gd name="connsiteY43" fmla="*/ 404019 h 2762250"/>
              <a:gd name="connsiteX44" fmla="*/ 267317 w 4972050"/>
              <a:gd name="connsiteY44" fmla="*/ 404019 h 2762250"/>
              <a:gd name="connsiteX45" fmla="*/ 267317 w 4972050"/>
              <a:gd name="connsiteY45" fmla="*/ 646553 h 2762250"/>
              <a:gd name="connsiteX46" fmla="*/ 324643 w 4972050"/>
              <a:gd name="connsiteY46" fmla="*/ 646553 h 2762250"/>
              <a:gd name="connsiteX47" fmla="*/ 324643 w 4972050"/>
              <a:gd name="connsiteY47" fmla="*/ 783255 h 2762250"/>
              <a:gd name="connsiteX48" fmla="*/ 417247 w 4972050"/>
              <a:gd name="connsiteY48" fmla="*/ 783255 h 2762250"/>
              <a:gd name="connsiteX49" fmla="*/ 417247 w 4972050"/>
              <a:gd name="connsiteY49" fmla="*/ 884678 h 2762250"/>
              <a:gd name="connsiteX50" fmla="*/ 452526 w 4972050"/>
              <a:gd name="connsiteY50" fmla="*/ 884678 h 2762250"/>
              <a:gd name="connsiteX51" fmla="*/ 452526 w 4972050"/>
              <a:gd name="connsiteY51" fmla="*/ 990514 h 2762250"/>
              <a:gd name="connsiteX52" fmla="*/ 545130 w 4972050"/>
              <a:gd name="connsiteY52" fmla="*/ 990514 h 2762250"/>
              <a:gd name="connsiteX53" fmla="*/ 545130 w 4972050"/>
              <a:gd name="connsiteY53" fmla="*/ 1122807 h 2762250"/>
              <a:gd name="connsiteX54" fmla="*/ 593637 w 4972050"/>
              <a:gd name="connsiteY54" fmla="*/ 1122807 h 2762250"/>
              <a:gd name="connsiteX55" fmla="*/ 593637 w 4972050"/>
              <a:gd name="connsiteY55" fmla="*/ 1233049 h 2762250"/>
              <a:gd name="connsiteX56" fmla="*/ 659783 w 4972050"/>
              <a:gd name="connsiteY56" fmla="*/ 1233049 h 2762250"/>
              <a:gd name="connsiteX57" fmla="*/ 659783 w 4972050"/>
              <a:gd name="connsiteY57" fmla="*/ 1338882 h 2762250"/>
              <a:gd name="connsiteX58" fmla="*/ 730338 w 4972050"/>
              <a:gd name="connsiteY58" fmla="*/ 1338882 h 2762250"/>
              <a:gd name="connsiteX59" fmla="*/ 730338 w 4972050"/>
              <a:gd name="connsiteY59" fmla="*/ 1466764 h 2762250"/>
              <a:gd name="connsiteX60" fmla="*/ 774435 w 4972050"/>
              <a:gd name="connsiteY60" fmla="*/ 1466764 h 2762250"/>
              <a:gd name="connsiteX61" fmla="*/ 774435 w 4972050"/>
              <a:gd name="connsiteY61" fmla="*/ 1546136 h 2762250"/>
              <a:gd name="connsiteX62" fmla="*/ 822942 w 4972050"/>
              <a:gd name="connsiteY62" fmla="*/ 1546136 h 2762250"/>
              <a:gd name="connsiteX63" fmla="*/ 822942 w 4972050"/>
              <a:gd name="connsiteY63" fmla="*/ 1647558 h 2762250"/>
              <a:gd name="connsiteX64" fmla="*/ 924366 w 4972050"/>
              <a:gd name="connsiteY64" fmla="*/ 1647558 h 2762250"/>
              <a:gd name="connsiteX65" fmla="*/ 924366 w 4972050"/>
              <a:gd name="connsiteY65" fmla="*/ 1762211 h 2762250"/>
              <a:gd name="connsiteX66" fmla="*/ 999334 w 4972050"/>
              <a:gd name="connsiteY66" fmla="*/ 1762211 h 2762250"/>
              <a:gd name="connsiteX67" fmla="*/ 999334 w 4972050"/>
              <a:gd name="connsiteY67" fmla="*/ 1850412 h 2762250"/>
              <a:gd name="connsiteX68" fmla="*/ 1052246 w 4972050"/>
              <a:gd name="connsiteY68" fmla="*/ 1850412 h 2762250"/>
              <a:gd name="connsiteX69" fmla="*/ 1052246 w 4972050"/>
              <a:gd name="connsiteY69" fmla="*/ 1960655 h 2762250"/>
              <a:gd name="connsiteX70" fmla="*/ 1149258 w 4972050"/>
              <a:gd name="connsiteY70" fmla="*/ 1960655 h 2762250"/>
              <a:gd name="connsiteX71" fmla="*/ 1149258 w 4972050"/>
              <a:gd name="connsiteY71" fmla="*/ 2044437 h 2762250"/>
              <a:gd name="connsiteX72" fmla="*/ 1277141 w 4972050"/>
              <a:gd name="connsiteY72" fmla="*/ 2044437 h 2762250"/>
              <a:gd name="connsiteX73" fmla="*/ 1277141 w 4972050"/>
              <a:gd name="connsiteY73" fmla="*/ 2048847 h 2762250"/>
              <a:gd name="connsiteX74" fmla="*/ 1312421 w 4972050"/>
              <a:gd name="connsiteY74" fmla="*/ 2048847 h 2762250"/>
              <a:gd name="connsiteX75" fmla="*/ 1312421 w 4972050"/>
              <a:gd name="connsiteY75" fmla="*/ 2234051 h 2762250"/>
              <a:gd name="connsiteX76" fmla="*/ 1378572 w 4972050"/>
              <a:gd name="connsiteY76" fmla="*/ 2234051 h 2762250"/>
              <a:gd name="connsiteX77" fmla="*/ 1378572 w 4972050"/>
              <a:gd name="connsiteY77" fmla="*/ 2348703 h 2762250"/>
              <a:gd name="connsiteX78" fmla="*/ 1475585 w 4972050"/>
              <a:gd name="connsiteY78" fmla="*/ 2348703 h 2762250"/>
              <a:gd name="connsiteX79" fmla="*/ 1475585 w 4972050"/>
              <a:gd name="connsiteY79" fmla="*/ 2458946 h 2762250"/>
              <a:gd name="connsiteX80" fmla="*/ 2339883 w 4972050"/>
              <a:gd name="connsiteY80" fmla="*/ 2458946 h 2762250"/>
              <a:gd name="connsiteX81" fmla="*/ 2339883 w 4972050"/>
              <a:gd name="connsiteY81" fmla="*/ 2533917 h 2762250"/>
              <a:gd name="connsiteX82" fmla="*/ 2428085 w 4972050"/>
              <a:gd name="connsiteY82" fmla="*/ 2533917 h 2762250"/>
              <a:gd name="connsiteX83" fmla="*/ 2428085 w 4972050"/>
              <a:gd name="connsiteY83" fmla="*/ 2648569 h 2762250"/>
              <a:gd name="connsiteX84" fmla="*/ 2467766 w 4972050"/>
              <a:gd name="connsiteY84" fmla="*/ 2648569 h 2762250"/>
              <a:gd name="connsiteX85" fmla="*/ 2467766 w 4972050"/>
              <a:gd name="connsiteY85" fmla="*/ 2758812 h 2762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4972050" h="2762250">
                <a:moveTo>
                  <a:pt x="4972489" y="2758812"/>
                </a:moveTo>
                <a:lnTo>
                  <a:pt x="4972489" y="1599057"/>
                </a:lnTo>
                <a:lnTo>
                  <a:pt x="2454535" y="1599057"/>
                </a:lnTo>
                <a:lnTo>
                  <a:pt x="2454535" y="1488815"/>
                </a:lnTo>
                <a:lnTo>
                  <a:pt x="2392804" y="1488815"/>
                </a:lnTo>
                <a:lnTo>
                  <a:pt x="2392804" y="1382973"/>
                </a:lnTo>
                <a:lnTo>
                  <a:pt x="2282562" y="1382973"/>
                </a:lnTo>
                <a:lnTo>
                  <a:pt x="2282562" y="1290371"/>
                </a:lnTo>
                <a:lnTo>
                  <a:pt x="1457944" y="1290371"/>
                </a:lnTo>
                <a:lnTo>
                  <a:pt x="1457944" y="1202179"/>
                </a:lnTo>
                <a:lnTo>
                  <a:pt x="1343292" y="1202179"/>
                </a:lnTo>
                <a:lnTo>
                  <a:pt x="1343292" y="1113987"/>
                </a:lnTo>
                <a:lnTo>
                  <a:pt x="1281551" y="1113987"/>
                </a:lnTo>
                <a:lnTo>
                  <a:pt x="1281551" y="924366"/>
                </a:lnTo>
                <a:lnTo>
                  <a:pt x="1122807" y="924366"/>
                </a:lnTo>
                <a:lnTo>
                  <a:pt x="1122807" y="849401"/>
                </a:lnTo>
                <a:lnTo>
                  <a:pt x="1034606" y="849401"/>
                </a:lnTo>
                <a:lnTo>
                  <a:pt x="1034606" y="783255"/>
                </a:lnTo>
                <a:lnTo>
                  <a:pt x="964054" y="783255"/>
                </a:lnTo>
                <a:lnTo>
                  <a:pt x="964054" y="681832"/>
                </a:lnTo>
                <a:lnTo>
                  <a:pt x="880269" y="681832"/>
                </a:lnTo>
                <a:lnTo>
                  <a:pt x="880269" y="589227"/>
                </a:lnTo>
                <a:lnTo>
                  <a:pt x="774435" y="589227"/>
                </a:lnTo>
                <a:lnTo>
                  <a:pt x="774435" y="509852"/>
                </a:lnTo>
                <a:lnTo>
                  <a:pt x="699470" y="509852"/>
                </a:lnTo>
                <a:lnTo>
                  <a:pt x="699470" y="448116"/>
                </a:lnTo>
                <a:lnTo>
                  <a:pt x="659783" y="448116"/>
                </a:lnTo>
                <a:lnTo>
                  <a:pt x="659783" y="324643"/>
                </a:lnTo>
                <a:lnTo>
                  <a:pt x="567179" y="324643"/>
                </a:lnTo>
                <a:lnTo>
                  <a:pt x="567179" y="232039"/>
                </a:lnTo>
                <a:lnTo>
                  <a:pt x="514261" y="232039"/>
                </a:lnTo>
                <a:lnTo>
                  <a:pt x="514261" y="179123"/>
                </a:lnTo>
                <a:lnTo>
                  <a:pt x="417247" y="179123"/>
                </a:lnTo>
                <a:lnTo>
                  <a:pt x="417247" y="64470"/>
                </a:lnTo>
                <a:lnTo>
                  <a:pt x="307005" y="64470"/>
                </a:lnTo>
                <a:lnTo>
                  <a:pt x="307005" y="7144"/>
                </a:lnTo>
                <a:lnTo>
                  <a:pt x="7144" y="7144"/>
                </a:lnTo>
                <a:lnTo>
                  <a:pt x="7144" y="90929"/>
                </a:lnTo>
                <a:lnTo>
                  <a:pt x="51241" y="90929"/>
                </a:lnTo>
                <a:lnTo>
                  <a:pt x="51241" y="254088"/>
                </a:lnTo>
                <a:lnTo>
                  <a:pt x="64470" y="254088"/>
                </a:lnTo>
                <a:lnTo>
                  <a:pt x="64470" y="395199"/>
                </a:lnTo>
                <a:lnTo>
                  <a:pt x="218810" y="395199"/>
                </a:lnTo>
                <a:lnTo>
                  <a:pt x="218810" y="404019"/>
                </a:lnTo>
                <a:lnTo>
                  <a:pt x="267317" y="404019"/>
                </a:lnTo>
                <a:lnTo>
                  <a:pt x="267317" y="646553"/>
                </a:lnTo>
                <a:lnTo>
                  <a:pt x="324643" y="646553"/>
                </a:lnTo>
                <a:lnTo>
                  <a:pt x="324643" y="783255"/>
                </a:lnTo>
                <a:lnTo>
                  <a:pt x="417247" y="783255"/>
                </a:lnTo>
                <a:lnTo>
                  <a:pt x="417247" y="884678"/>
                </a:lnTo>
                <a:lnTo>
                  <a:pt x="452526" y="884678"/>
                </a:lnTo>
                <a:lnTo>
                  <a:pt x="452526" y="990514"/>
                </a:lnTo>
                <a:lnTo>
                  <a:pt x="545130" y="990514"/>
                </a:lnTo>
                <a:lnTo>
                  <a:pt x="545130" y="1122807"/>
                </a:lnTo>
                <a:lnTo>
                  <a:pt x="593637" y="1122807"/>
                </a:lnTo>
                <a:lnTo>
                  <a:pt x="593637" y="1233049"/>
                </a:lnTo>
                <a:lnTo>
                  <a:pt x="659783" y="1233049"/>
                </a:lnTo>
                <a:lnTo>
                  <a:pt x="659783" y="1338882"/>
                </a:lnTo>
                <a:lnTo>
                  <a:pt x="730338" y="1338882"/>
                </a:lnTo>
                <a:lnTo>
                  <a:pt x="730338" y="1466764"/>
                </a:lnTo>
                <a:lnTo>
                  <a:pt x="774435" y="1466764"/>
                </a:lnTo>
                <a:lnTo>
                  <a:pt x="774435" y="1546136"/>
                </a:lnTo>
                <a:lnTo>
                  <a:pt x="822942" y="1546136"/>
                </a:lnTo>
                <a:lnTo>
                  <a:pt x="822942" y="1647558"/>
                </a:lnTo>
                <a:lnTo>
                  <a:pt x="924366" y="1647558"/>
                </a:lnTo>
                <a:lnTo>
                  <a:pt x="924366" y="1762211"/>
                </a:lnTo>
                <a:lnTo>
                  <a:pt x="999334" y="1762211"/>
                </a:lnTo>
                <a:lnTo>
                  <a:pt x="999334" y="1850412"/>
                </a:lnTo>
                <a:lnTo>
                  <a:pt x="1052246" y="1850412"/>
                </a:lnTo>
                <a:lnTo>
                  <a:pt x="1052246" y="1960655"/>
                </a:lnTo>
                <a:lnTo>
                  <a:pt x="1149258" y="1960655"/>
                </a:lnTo>
                <a:lnTo>
                  <a:pt x="1149258" y="2044437"/>
                </a:lnTo>
                <a:lnTo>
                  <a:pt x="1277141" y="2044437"/>
                </a:lnTo>
                <a:lnTo>
                  <a:pt x="1277141" y="2048847"/>
                </a:lnTo>
                <a:lnTo>
                  <a:pt x="1312421" y="2048847"/>
                </a:lnTo>
                <a:lnTo>
                  <a:pt x="1312421" y="2234051"/>
                </a:lnTo>
                <a:lnTo>
                  <a:pt x="1378572" y="2234051"/>
                </a:lnTo>
                <a:lnTo>
                  <a:pt x="1378572" y="2348703"/>
                </a:lnTo>
                <a:lnTo>
                  <a:pt x="1475585" y="2348703"/>
                </a:lnTo>
                <a:lnTo>
                  <a:pt x="1475585" y="2458946"/>
                </a:lnTo>
                <a:lnTo>
                  <a:pt x="2339883" y="2458946"/>
                </a:lnTo>
                <a:lnTo>
                  <a:pt x="2339883" y="2533917"/>
                </a:lnTo>
                <a:lnTo>
                  <a:pt x="2428085" y="2533917"/>
                </a:lnTo>
                <a:lnTo>
                  <a:pt x="2428085" y="2648569"/>
                </a:lnTo>
                <a:lnTo>
                  <a:pt x="2467766" y="2648569"/>
                </a:lnTo>
                <a:lnTo>
                  <a:pt x="2467766" y="2758812"/>
                </a:lnTo>
                <a:close/>
              </a:path>
            </a:pathLst>
          </a:custGeom>
          <a:solidFill>
            <a:srgbClr val="FBC4CD">
              <a:alpha val="50196"/>
            </a:srgbClr>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900"/>
          </a:p>
        </p:txBody>
      </p:sp>
      <p:sp>
        <p:nvSpPr>
          <p:cNvPr id="83" name="Graphic 94">
            <a:extLst>
              <a:ext uri="{FF2B5EF4-FFF2-40B4-BE49-F238E27FC236}">
                <a16:creationId xmlns:a16="http://schemas.microsoft.com/office/drawing/2014/main" id="{AF31860D-1ED4-46A7-97C6-373BC8760C09}"/>
              </a:ext>
            </a:extLst>
          </p:cNvPr>
          <p:cNvSpPr/>
          <p:nvPr/>
        </p:nvSpPr>
        <p:spPr>
          <a:xfrm>
            <a:off x="1093654" y="2256426"/>
            <a:ext cx="3240000" cy="2268000"/>
          </a:xfrm>
          <a:custGeom>
            <a:avLst/>
            <a:gdLst>
              <a:gd name="connsiteX0" fmla="*/ 5016589 w 5019675"/>
              <a:gd name="connsiteY0" fmla="*/ 3530508 h 3533775"/>
              <a:gd name="connsiteX1" fmla="*/ 5016589 w 5019675"/>
              <a:gd name="connsiteY1" fmla="*/ 2705891 h 3533775"/>
              <a:gd name="connsiteX2" fmla="*/ 4028808 w 5019675"/>
              <a:gd name="connsiteY2" fmla="*/ 2705891 h 3533775"/>
              <a:gd name="connsiteX3" fmla="*/ 4028808 w 5019675"/>
              <a:gd name="connsiteY3" fmla="*/ 2613289 h 3533775"/>
              <a:gd name="connsiteX4" fmla="*/ 2913155 w 5019675"/>
              <a:gd name="connsiteY4" fmla="*/ 2613289 h 3533775"/>
              <a:gd name="connsiteX5" fmla="*/ 2913155 w 5019675"/>
              <a:gd name="connsiteY5" fmla="*/ 2503046 h 3533775"/>
              <a:gd name="connsiteX6" fmla="*/ 2838183 w 5019675"/>
              <a:gd name="connsiteY6" fmla="*/ 2503046 h 3533775"/>
              <a:gd name="connsiteX7" fmla="*/ 2838183 w 5019675"/>
              <a:gd name="connsiteY7" fmla="*/ 2388394 h 3533775"/>
              <a:gd name="connsiteX8" fmla="*/ 1718120 w 5019675"/>
              <a:gd name="connsiteY8" fmla="*/ 2388394 h 3533775"/>
              <a:gd name="connsiteX9" fmla="*/ 1718120 w 5019675"/>
              <a:gd name="connsiteY9" fmla="*/ 2300202 h 3533775"/>
              <a:gd name="connsiteX10" fmla="*/ 1188949 w 5019675"/>
              <a:gd name="connsiteY10" fmla="*/ 2300202 h 3533775"/>
              <a:gd name="connsiteX11" fmla="*/ 1188949 w 5019675"/>
              <a:gd name="connsiteY11" fmla="*/ 2110578 h 3533775"/>
              <a:gd name="connsiteX12" fmla="*/ 1016975 w 5019675"/>
              <a:gd name="connsiteY12" fmla="*/ 2110578 h 3533775"/>
              <a:gd name="connsiteX13" fmla="*/ 1016975 w 5019675"/>
              <a:gd name="connsiteY13" fmla="*/ 1894503 h 3533775"/>
              <a:gd name="connsiteX14" fmla="*/ 822942 w 5019675"/>
              <a:gd name="connsiteY14" fmla="*/ 1894503 h 3533775"/>
              <a:gd name="connsiteX15" fmla="*/ 822942 w 5019675"/>
              <a:gd name="connsiteY15" fmla="*/ 1713710 h 3533775"/>
              <a:gd name="connsiteX16" fmla="*/ 637734 w 5019675"/>
              <a:gd name="connsiteY16" fmla="*/ 1713710 h 3533775"/>
              <a:gd name="connsiteX17" fmla="*/ 637734 w 5019675"/>
              <a:gd name="connsiteY17" fmla="*/ 1594647 h 3533775"/>
              <a:gd name="connsiteX18" fmla="*/ 545130 w 5019675"/>
              <a:gd name="connsiteY18" fmla="*/ 1594647 h 3533775"/>
              <a:gd name="connsiteX19" fmla="*/ 545130 w 5019675"/>
              <a:gd name="connsiteY19" fmla="*/ 1136037 h 3533775"/>
              <a:gd name="connsiteX20" fmla="*/ 514261 w 5019675"/>
              <a:gd name="connsiteY20" fmla="*/ 1136037 h 3533775"/>
              <a:gd name="connsiteX21" fmla="*/ 514261 w 5019675"/>
              <a:gd name="connsiteY21" fmla="*/ 686241 h 3533775"/>
              <a:gd name="connsiteX22" fmla="*/ 487804 w 5019675"/>
              <a:gd name="connsiteY22" fmla="*/ 686241 h 3533775"/>
              <a:gd name="connsiteX23" fmla="*/ 487804 w 5019675"/>
              <a:gd name="connsiteY23" fmla="*/ 606866 h 3533775"/>
              <a:gd name="connsiteX24" fmla="*/ 417248 w 5019675"/>
              <a:gd name="connsiteY24" fmla="*/ 606866 h 3533775"/>
              <a:gd name="connsiteX25" fmla="*/ 417248 w 5019675"/>
              <a:gd name="connsiteY25" fmla="*/ 359921 h 3533775"/>
              <a:gd name="connsiteX26" fmla="*/ 364331 w 5019675"/>
              <a:gd name="connsiteY26" fmla="*/ 359921 h 3533775"/>
              <a:gd name="connsiteX27" fmla="*/ 364331 w 5019675"/>
              <a:gd name="connsiteY27" fmla="*/ 214400 h 3533775"/>
              <a:gd name="connsiteX28" fmla="*/ 245269 w 5019675"/>
              <a:gd name="connsiteY28" fmla="*/ 214400 h 3533775"/>
              <a:gd name="connsiteX29" fmla="*/ 245269 w 5019675"/>
              <a:gd name="connsiteY29" fmla="*/ 95338 h 3533775"/>
              <a:gd name="connsiteX30" fmla="*/ 174713 w 5019675"/>
              <a:gd name="connsiteY30" fmla="*/ 95338 h 3533775"/>
              <a:gd name="connsiteX31" fmla="*/ 174713 w 5019675"/>
              <a:gd name="connsiteY31" fmla="*/ 7144 h 3533775"/>
              <a:gd name="connsiteX32" fmla="*/ 7144 w 5019675"/>
              <a:gd name="connsiteY32" fmla="*/ 7144 h 3533775"/>
              <a:gd name="connsiteX33" fmla="*/ 7144 w 5019675"/>
              <a:gd name="connsiteY33" fmla="*/ 130615 h 3533775"/>
              <a:gd name="connsiteX34" fmla="*/ 51241 w 5019675"/>
              <a:gd name="connsiteY34" fmla="*/ 130615 h 3533775"/>
              <a:gd name="connsiteX35" fmla="*/ 51241 w 5019675"/>
              <a:gd name="connsiteY35" fmla="*/ 223220 h 3533775"/>
              <a:gd name="connsiteX36" fmla="*/ 82109 w 5019675"/>
              <a:gd name="connsiteY36" fmla="*/ 223220 h 3533775"/>
              <a:gd name="connsiteX37" fmla="*/ 82109 w 5019675"/>
              <a:gd name="connsiteY37" fmla="*/ 686241 h 3533775"/>
              <a:gd name="connsiteX38" fmla="*/ 170303 w 5019675"/>
              <a:gd name="connsiteY38" fmla="*/ 686241 h 3533775"/>
              <a:gd name="connsiteX39" fmla="*/ 170303 w 5019675"/>
              <a:gd name="connsiteY39" fmla="*/ 774435 h 3533775"/>
              <a:gd name="connsiteX40" fmla="*/ 232039 w 5019675"/>
              <a:gd name="connsiteY40" fmla="*/ 774435 h 3533775"/>
              <a:gd name="connsiteX41" fmla="*/ 232039 w 5019675"/>
              <a:gd name="connsiteY41" fmla="*/ 919956 h 3533775"/>
              <a:gd name="connsiteX42" fmla="*/ 276136 w 5019675"/>
              <a:gd name="connsiteY42" fmla="*/ 919956 h 3533775"/>
              <a:gd name="connsiteX43" fmla="*/ 276136 w 5019675"/>
              <a:gd name="connsiteY43" fmla="*/ 1069886 h 3533775"/>
              <a:gd name="connsiteX44" fmla="*/ 355512 w 5019675"/>
              <a:gd name="connsiteY44" fmla="*/ 1069886 h 3533775"/>
              <a:gd name="connsiteX45" fmla="*/ 355512 w 5019675"/>
              <a:gd name="connsiteY45" fmla="*/ 1197769 h 3533775"/>
              <a:gd name="connsiteX46" fmla="*/ 426068 w 5019675"/>
              <a:gd name="connsiteY46" fmla="*/ 1197769 h 3533775"/>
              <a:gd name="connsiteX47" fmla="*/ 426068 w 5019675"/>
              <a:gd name="connsiteY47" fmla="*/ 1541726 h 3533775"/>
              <a:gd name="connsiteX48" fmla="*/ 448116 w 5019675"/>
              <a:gd name="connsiteY48" fmla="*/ 1541726 h 3533775"/>
              <a:gd name="connsiteX49" fmla="*/ 448116 w 5019675"/>
              <a:gd name="connsiteY49" fmla="*/ 1634328 h 3533775"/>
              <a:gd name="connsiteX50" fmla="*/ 514261 w 5019675"/>
              <a:gd name="connsiteY50" fmla="*/ 1634328 h 3533775"/>
              <a:gd name="connsiteX51" fmla="*/ 514261 w 5019675"/>
              <a:gd name="connsiteY51" fmla="*/ 1916554 h 3533775"/>
              <a:gd name="connsiteX52" fmla="*/ 540720 w 5019675"/>
              <a:gd name="connsiteY52" fmla="*/ 1916554 h 3533775"/>
              <a:gd name="connsiteX53" fmla="*/ 540720 w 5019675"/>
              <a:gd name="connsiteY53" fmla="*/ 2181139 h 3533775"/>
              <a:gd name="connsiteX54" fmla="*/ 540720 w 5019675"/>
              <a:gd name="connsiteY54" fmla="*/ 2181139 h 3533775"/>
              <a:gd name="connsiteX55" fmla="*/ 540720 w 5019675"/>
              <a:gd name="connsiteY55" fmla="*/ 2383984 h 3533775"/>
              <a:gd name="connsiteX56" fmla="*/ 567179 w 5019675"/>
              <a:gd name="connsiteY56" fmla="*/ 2383984 h 3533775"/>
              <a:gd name="connsiteX57" fmla="*/ 567179 w 5019675"/>
              <a:gd name="connsiteY57" fmla="*/ 2666209 h 3533775"/>
              <a:gd name="connsiteX58" fmla="*/ 628915 w 5019675"/>
              <a:gd name="connsiteY58" fmla="*/ 2666209 h 3533775"/>
              <a:gd name="connsiteX59" fmla="*/ 628915 w 5019675"/>
              <a:gd name="connsiteY59" fmla="*/ 2749992 h 3533775"/>
              <a:gd name="connsiteX60" fmla="*/ 840581 w 5019675"/>
              <a:gd name="connsiteY60" fmla="*/ 2749992 h 3533775"/>
              <a:gd name="connsiteX61" fmla="*/ 840581 w 5019675"/>
              <a:gd name="connsiteY61" fmla="*/ 2913155 h 3533775"/>
              <a:gd name="connsiteX62" fmla="*/ 853811 w 5019675"/>
              <a:gd name="connsiteY62" fmla="*/ 2913155 h 3533775"/>
              <a:gd name="connsiteX63" fmla="*/ 853811 w 5019675"/>
              <a:gd name="connsiteY63" fmla="*/ 2944016 h 3533775"/>
              <a:gd name="connsiteX64" fmla="*/ 1025785 w 5019675"/>
              <a:gd name="connsiteY64" fmla="*/ 2944016 h 3533775"/>
              <a:gd name="connsiteX65" fmla="*/ 1025785 w 5019675"/>
              <a:gd name="connsiteY65" fmla="*/ 3085129 h 3533775"/>
              <a:gd name="connsiteX66" fmla="*/ 1202179 w 5019675"/>
              <a:gd name="connsiteY66" fmla="*/ 3085129 h 3533775"/>
              <a:gd name="connsiteX67" fmla="*/ 1202179 w 5019675"/>
              <a:gd name="connsiteY67" fmla="*/ 3226242 h 3533775"/>
              <a:gd name="connsiteX68" fmla="*/ 1722530 w 5019675"/>
              <a:gd name="connsiteY68" fmla="*/ 3226242 h 3533775"/>
              <a:gd name="connsiteX69" fmla="*/ 1722530 w 5019675"/>
              <a:gd name="connsiteY69" fmla="*/ 3292383 h 3533775"/>
              <a:gd name="connsiteX70" fmla="*/ 2873464 w 5019675"/>
              <a:gd name="connsiteY70" fmla="*/ 3292383 h 3533775"/>
              <a:gd name="connsiteX71" fmla="*/ 2873464 w 5019675"/>
              <a:gd name="connsiteY71" fmla="*/ 3358534 h 3533775"/>
              <a:gd name="connsiteX72" fmla="*/ 2939606 w 5019675"/>
              <a:gd name="connsiteY72" fmla="*/ 3358534 h 3533775"/>
              <a:gd name="connsiteX73" fmla="*/ 2939606 w 5019675"/>
              <a:gd name="connsiteY73" fmla="*/ 3429086 h 3533775"/>
              <a:gd name="connsiteX74" fmla="*/ 4059679 w 5019675"/>
              <a:gd name="connsiteY74" fmla="*/ 3429086 h 3533775"/>
              <a:gd name="connsiteX75" fmla="*/ 4059679 w 5019675"/>
              <a:gd name="connsiteY75" fmla="*/ 3530508 h 3533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5019675" h="3533775">
                <a:moveTo>
                  <a:pt x="5016589" y="3530508"/>
                </a:moveTo>
                <a:lnTo>
                  <a:pt x="5016589" y="2705891"/>
                </a:lnTo>
                <a:lnTo>
                  <a:pt x="4028808" y="2705891"/>
                </a:lnTo>
                <a:lnTo>
                  <a:pt x="4028808" y="2613289"/>
                </a:lnTo>
                <a:lnTo>
                  <a:pt x="2913155" y="2613289"/>
                </a:lnTo>
                <a:lnTo>
                  <a:pt x="2913155" y="2503046"/>
                </a:lnTo>
                <a:lnTo>
                  <a:pt x="2838183" y="2503046"/>
                </a:lnTo>
                <a:lnTo>
                  <a:pt x="2838183" y="2388394"/>
                </a:lnTo>
                <a:lnTo>
                  <a:pt x="1718120" y="2388394"/>
                </a:lnTo>
                <a:lnTo>
                  <a:pt x="1718120" y="2300202"/>
                </a:lnTo>
                <a:lnTo>
                  <a:pt x="1188949" y="2300202"/>
                </a:lnTo>
                <a:lnTo>
                  <a:pt x="1188949" y="2110578"/>
                </a:lnTo>
                <a:lnTo>
                  <a:pt x="1016975" y="2110578"/>
                </a:lnTo>
                <a:lnTo>
                  <a:pt x="1016975" y="1894503"/>
                </a:lnTo>
                <a:lnTo>
                  <a:pt x="822942" y="1894503"/>
                </a:lnTo>
                <a:lnTo>
                  <a:pt x="822942" y="1713710"/>
                </a:lnTo>
                <a:lnTo>
                  <a:pt x="637734" y="1713710"/>
                </a:lnTo>
                <a:lnTo>
                  <a:pt x="637734" y="1594647"/>
                </a:lnTo>
                <a:lnTo>
                  <a:pt x="545130" y="1594647"/>
                </a:lnTo>
                <a:lnTo>
                  <a:pt x="545130" y="1136037"/>
                </a:lnTo>
                <a:lnTo>
                  <a:pt x="514261" y="1136037"/>
                </a:lnTo>
                <a:lnTo>
                  <a:pt x="514261" y="686241"/>
                </a:lnTo>
                <a:lnTo>
                  <a:pt x="487804" y="686241"/>
                </a:lnTo>
                <a:lnTo>
                  <a:pt x="487804" y="606866"/>
                </a:lnTo>
                <a:lnTo>
                  <a:pt x="417248" y="606866"/>
                </a:lnTo>
                <a:lnTo>
                  <a:pt x="417248" y="359921"/>
                </a:lnTo>
                <a:lnTo>
                  <a:pt x="364331" y="359921"/>
                </a:lnTo>
                <a:lnTo>
                  <a:pt x="364331" y="214400"/>
                </a:lnTo>
                <a:lnTo>
                  <a:pt x="245269" y="214400"/>
                </a:lnTo>
                <a:lnTo>
                  <a:pt x="245269" y="95338"/>
                </a:lnTo>
                <a:lnTo>
                  <a:pt x="174713" y="95338"/>
                </a:lnTo>
                <a:lnTo>
                  <a:pt x="174713" y="7144"/>
                </a:lnTo>
                <a:lnTo>
                  <a:pt x="7144" y="7144"/>
                </a:lnTo>
                <a:lnTo>
                  <a:pt x="7144" y="130615"/>
                </a:lnTo>
                <a:lnTo>
                  <a:pt x="51241" y="130615"/>
                </a:lnTo>
                <a:lnTo>
                  <a:pt x="51241" y="223220"/>
                </a:lnTo>
                <a:lnTo>
                  <a:pt x="82109" y="223220"/>
                </a:lnTo>
                <a:lnTo>
                  <a:pt x="82109" y="686241"/>
                </a:lnTo>
                <a:lnTo>
                  <a:pt x="170303" y="686241"/>
                </a:lnTo>
                <a:lnTo>
                  <a:pt x="170303" y="774435"/>
                </a:lnTo>
                <a:lnTo>
                  <a:pt x="232039" y="774435"/>
                </a:lnTo>
                <a:lnTo>
                  <a:pt x="232039" y="919956"/>
                </a:lnTo>
                <a:lnTo>
                  <a:pt x="276136" y="919956"/>
                </a:lnTo>
                <a:lnTo>
                  <a:pt x="276136" y="1069886"/>
                </a:lnTo>
                <a:lnTo>
                  <a:pt x="355512" y="1069886"/>
                </a:lnTo>
                <a:lnTo>
                  <a:pt x="355512" y="1197769"/>
                </a:lnTo>
                <a:lnTo>
                  <a:pt x="426068" y="1197769"/>
                </a:lnTo>
                <a:lnTo>
                  <a:pt x="426068" y="1541726"/>
                </a:lnTo>
                <a:lnTo>
                  <a:pt x="448116" y="1541726"/>
                </a:lnTo>
                <a:lnTo>
                  <a:pt x="448116" y="1634328"/>
                </a:lnTo>
                <a:lnTo>
                  <a:pt x="514261" y="1634328"/>
                </a:lnTo>
                <a:lnTo>
                  <a:pt x="514261" y="1916554"/>
                </a:lnTo>
                <a:lnTo>
                  <a:pt x="540720" y="1916554"/>
                </a:lnTo>
                <a:lnTo>
                  <a:pt x="540720" y="2181139"/>
                </a:lnTo>
                <a:lnTo>
                  <a:pt x="540720" y="2181139"/>
                </a:lnTo>
                <a:lnTo>
                  <a:pt x="540720" y="2383984"/>
                </a:lnTo>
                <a:lnTo>
                  <a:pt x="567179" y="2383984"/>
                </a:lnTo>
                <a:lnTo>
                  <a:pt x="567179" y="2666209"/>
                </a:lnTo>
                <a:lnTo>
                  <a:pt x="628915" y="2666209"/>
                </a:lnTo>
                <a:lnTo>
                  <a:pt x="628915" y="2749992"/>
                </a:lnTo>
                <a:lnTo>
                  <a:pt x="840581" y="2749992"/>
                </a:lnTo>
                <a:lnTo>
                  <a:pt x="840581" y="2913155"/>
                </a:lnTo>
                <a:lnTo>
                  <a:pt x="853811" y="2913155"/>
                </a:lnTo>
                <a:lnTo>
                  <a:pt x="853811" y="2944016"/>
                </a:lnTo>
                <a:lnTo>
                  <a:pt x="1025785" y="2944016"/>
                </a:lnTo>
                <a:lnTo>
                  <a:pt x="1025785" y="3085129"/>
                </a:lnTo>
                <a:lnTo>
                  <a:pt x="1202179" y="3085129"/>
                </a:lnTo>
                <a:lnTo>
                  <a:pt x="1202179" y="3226242"/>
                </a:lnTo>
                <a:lnTo>
                  <a:pt x="1722530" y="3226242"/>
                </a:lnTo>
                <a:lnTo>
                  <a:pt x="1722530" y="3292383"/>
                </a:lnTo>
                <a:lnTo>
                  <a:pt x="2873464" y="3292383"/>
                </a:lnTo>
                <a:lnTo>
                  <a:pt x="2873464" y="3358534"/>
                </a:lnTo>
                <a:lnTo>
                  <a:pt x="2939606" y="3358534"/>
                </a:lnTo>
                <a:lnTo>
                  <a:pt x="2939606" y="3429086"/>
                </a:lnTo>
                <a:lnTo>
                  <a:pt x="4059679" y="3429086"/>
                </a:lnTo>
                <a:lnTo>
                  <a:pt x="4059679" y="3530508"/>
                </a:lnTo>
                <a:close/>
              </a:path>
            </a:pathLst>
          </a:custGeom>
          <a:solidFill>
            <a:srgbClr val="FBC4CD">
              <a:alpha val="50196"/>
            </a:srgbClr>
          </a:solidFill>
          <a:ln w="9525" cap="flat">
            <a:noFill/>
            <a:prstDash val="solid"/>
            <a:miter/>
          </a:ln>
        </p:spPr>
        <p:txBody>
          <a:bodyPr rtlCol="0" anchor="ctr"/>
          <a:lstStyle/>
          <a:p>
            <a:endParaRPr lang="en-GB" sz="900"/>
          </a:p>
        </p:txBody>
      </p:sp>
      <p:sp>
        <p:nvSpPr>
          <p:cNvPr id="5122" name="Rectangle 2"/>
          <p:cNvSpPr>
            <a:spLocks noGrp="1" noChangeArrowheads="1"/>
          </p:cNvSpPr>
          <p:nvPr>
            <p:ph type="title"/>
          </p:nvPr>
        </p:nvSpPr>
        <p:spPr>
          <a:xfrm>
            <a:off x="365124" y="179614"/>
            <a:ext cx="8344161" cy="807720"/>
          </a:xfrm>
        </p:spPr>
        <p:txBody>
          <a:bodyPr/>
          <a:lstStyle/>
          <a:p>
            <a:r>
              <a:rPr lang="zh-CN" sz="1800" b="1" i="0" u="none" strike="noStrike" cap="none" baseline="0" dirty="0">
                <a:solidFill>
                  <a:srgbClr val="043882"/>
                </a:solidFill>
                <a:effectLst/>
                <a:uFillTx/>
                <a:ea typeface="SimSun"/>
              </a:rPr>
              <a:t>O-007：ZEBRA：一项评估帕博利珠单抗用于晚期小肠腺癌 (SBA) 患者的 ACCRU/IRCI、多中心、II 期研究 </a:t>
            </a:r>
            <a:r>
              <a:rPr lang="zh-CN" sz="1800" b="1" i="0" u="none" strike="noStrike" cap="none" baseline="0" dirty="0" smtClean="0">
                <a:solidFill>
                  <a:srgbClr val="043882"/>
                </a:solidFill>
                <a:effectLst/>
                <a:uFillTx/>
                <a:ea typeface="SimSun"/>
              </a:rPr>
              <a:t>– </a:t>
            </a:r>
            <a:r>
              <a:rPr lang="zh-CN" sz="1800" b="1" i="0" u="none" strike="noStrike" cap="none" baseline="0" dirty="0">
                <a:solidFill>
                  <a:srgbClr val="043882"/>
                </a:solidFill>
                <a:effectLst/>
                <a:uFillTx/>
                <a:ea typeface="SimSun"/>
              </a:rPr>
              <a:t>Pedersen K 等人</a:t>
            </a:r>
          </a:p>
        </p:txBody>
      </p:sp>
      <p:sp>
        <p:nvSpPr>
          <p:cNvPr id="5123" name="Rectangle 3"/>
          <p:cNvSpPr>
            <a:spLocks noGrp="1" noChangeArrowheads="1"/>
          </p:cNvSpPr>
          <p:nvPr>
            <p:ph idx="1"/>
          </p:nvPr>
        </p:nvSpPr>
        <p:spPr/>
        <p:txBody>
          <a:bodyPr/>
          <a:lstStyle/>
          <a:p>
            <a:pPr marL="0" indent="0">
              <a:buNone/>
            </a:pPr>
            <a:r>
              <a:rPr lang="zh-CN" sz="1600" b="1" i="0" u="none" strike="noStrike" cap="none" baseline="0">
                <a:solidFill>
                  <a:srgbClr val="4D4D4D"/>
                </a:solidFill>
                <a:effectLst/>
                <a:uFillTx/>
                <a:ea typeface="SimSun"/>
              </a:rPr>
              <a:t>关键结果</a:t>
            </a:r>
          </a:p>
        </p:txBody>
      </p:sp>
      <p:sp>
        <p:nvSpPr>
          <p:cNvPr id="15" name="Text Placeholder 14"/>
          <p:cNvSpPr>
            <a:spLocks noGrp="1"/>
          </p:cNvSpPr>
          <p:nvPr>
            <p:ph type="body" sz="quarter" idx="11"/>
          </p:nvPr>
        </p:nvSpPr>
        <p:spPr>
          <a:xfrm>
            <a:off x="4495800" y="6096000"/>
            <a:ext cx="4283075" cy="487363"/>
          </a:xfrm>
        </p:spPr>
        <p:txBody>
          <a:bodyPr/>
          <a:lstStyle/>
          <a:p>
            <a:r>
              <a:rPr lang="zh-CN" sz="1200" b="0" i="0" u="none" strike="noStrike" cap="none" baseline="0">
                <a:solidFill>
                  <a:srgbClr val="4D4D4D"/>
                </a:solidFill>
                <a:effectLst/>
                <a:uFillTx/>
                <a:ea typeface="SimSun"/>
              </a:rPr>
              <a:t>Pedersen K, et al. Ann Oncol 2019;30(suppl):abstr O-007</a:t>
            </a:r>
          </a:p>
        </p:txBody>
      </p:sp>
      <p:sp>
        <p:nvSpPr>
          <p:cNvPr id="3" name="TextBox 2"/>
          <p:cNvSpPr txBox="1"/>
          <p:nvPr/>
        </p:nvSpPr>
        <p:spPr>
          <a:xfrm>
            <a:off x="2294969" y="1691014"/>
            <a:ext cx="628094" cy="366126"/>
          </a:xfrm>
          <a:prstGeom prst="rect">
            <a:avLst/>
          </a:prstGeom>
          <a:noFill/>
        </p:spPr>
        <p:txBody>
          <a:bodyPr wrap="none" rtlCol="0">
            <a:spAutoFit/>
          </a:bodyPr>
          <a:lstStyle/>
          <a:p>
            <a:pPr algn="ctr"/>
            <a:r>
              <a:rPr lang="zh-CN" sz="1800" b="1" i="0" u="none" strike="noStrike" cap="none" baseline="0">
                <a:solidFill>
                  <a:srgbClr val="4D4D4D"/>
                </a:solidFill>
                <a:effectLst/>
                <a:uFillTx/>
                <a:ea typeface="SimSun"/>
              </a:rPr>
              <a:t>PFS</a:t>
            </a:r>
          </a:p>
        </p:txBody>
      </p:sp>
      <p:sp>
        <p:nvSpPr>
          <p:cNvPr id="8" name="TextBox 7"/>
          <p:cNvSpPr txBox="1"/>
          <p:nvPr/>
        </p:nvSpPr>
        <p:spPr>
          <a:xfrm>
            <a:off x="6380496" y="1714403"/>
            <a:ext cx="513680" cy="366126"/>
          </a:xfrm>
          <a:prstGeom prst="rect">
            <a:avLst/>
          </a:prstGeom>
          <a:noFill/>
        </p:spPr>
        <p:txBody>
          <a:bodyPr wrap="none" rtlCol="0">
            <a:spAutoFit/>
          </a:bodyPr>
          <a:lstStyle/>
          <a:p>
            <a:pPr algn="ctr"/>
            <a:r>
              <a:rPr lang="zh-CN" sz="1800" b="1" i="0" u="none" strike="noStrike" cap="none" baseline="0">
                <a:solidFill>
                  <a:srgbClr val="4D4D4D"/>
                </a:solidFill>
                <a:effectLst/>
                <a:uFillTx/>
                <a:ea typeface="SimSun"/>
              </a:rPr>
              <a:t>OS</a:t>
            </a:r>
          </a:p>
        </p:txBody>
      </p:sp>
      <p:sp>
        <p:nvSpPr>
          <p:cNvPr id="9" name="Freeform 21">
            <a:extLst>
              <a:ext uri="{FF2B5EF4-FFF2-40B4-BE49-F238E27FC236}">
                <a16:creationId xmlns:a16="http://schemas.microsoft.com/office/drawing/2014/main" id="{1DC298BC-DF16-4CDF-B78C-37FE56CD8FF4}"/>
              </a:ext>
            </a:extLst>
          </p:cNvPr>
          <p:cNvSpPr/>
          <p:nvPr/>
        </p:nvSpPr>
        <p:spPr bwMode="auto">
          <a:xfrm>
            <a:off x="993102" y="2273294"/>
            <a:ext cx="3344990" cy="2363380"/>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4D4D4D"/>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900">
              <a:solidFill>
                <a:srgbClr val="4D4D4D"/>
              </a:solidFill>
            </a:endParaRPr>
          </a:p>
        </p:txBody>
      </p:sp>
      <p:sp>
        <p:nvSpPr>
          <p:cNvPr id="10" name="Line 6">
            <a:extLst>
              <a:ext uri="{FF2B5EF4-FFF2-40B4-BE49-F238E27FC236}">
                <a16:creationId xmlns:a16="http://schemas.microsoft.com/office/drawing/2014/main" id="{A56A48E2-1BA7-4C77-82C8-A3DCCF32BC24}"/>
              </a:ext>
            </a:extLst>
          </p:cNvPr>
          <p:cNvSpPr>
            <a:spLocks noChangeShapeType="1"/>
          </p:cNvSpPr>
          <p:nvPr/>
        </p:nvSpPr>
        <p:spPr bwMode="auto">
          <a:xfrm>
            <a:off x="950379" y="2273293"/>
            <a:ext cx="40831" cy="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900">
              <a:solidFill>
                <a:srgbClr val="4D4D4D"/>
              </a:solidFill>
            </a:endParaRPr>
          </a:p>
        </p:txBody>
      </p:sp>
      <p:sp>
        <p:nvSpPr>
          <p:cNvPr id="11" name="Line 7">
            <a:extLst>
              <a:ext uri="{FF2B5EF4-FFF2-40B4-BE49-F238E27FC236}">
                <a16:creationId xmlns:a16="http://schemas.microsoft.com/office/drawing/2014/main" id="{04915ACB-24C7-4478-84BD-FE22A44B1D45}"/>
              </a:ext>
            </a:extLst>
          </p:cNvPr>
          <p:cNvSpPr>
            <a:spLocks noChangeShapeType="1"/>
          </p:cNvSpPr>
          <p:nvPr/>
        </p:nvSpPr>
        <p:spPr bwMode="auto">
          <a:xfrm>
            <a:off x="950379" y="2750508"/>
            <a:ext cx="40831" cy="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900">
              <a:solidFill>
                <a:srgbClr val="4D4D4D"/>
              </a:solidFill>
            </a:endParaRPr>
          </a:p>
        </p:txBody>
      </p:sp>
      <p:sp>
        <p:nvSpPr>
          <p:cNvPr id="12" name="Line 8">
            <a:extLst>
              <a:ext uri="{FF2B5EF4-FFF2-40B4-BE49-F238E27FC236}">
                <a16:creationId xmlns:a16="http://schemas.microsoft.com/office/drawing/2014/main" id="{00514A33-1DE7-40B6-A2F3-36866C605C64}"/>
              </a:ext>
            </a:extLst>
          </p:cNvPr>
          <p:cNvSpPr>
            <a:spLocks noChangeShapeType="1"/>
          </p:cNvSpPr>
          <p:nvPr/>
        </p:nvSpPr>
        <p:spPr bwMode="auto">
          <a:xfrm>
            <a:off x="950379" y="3206296"/>
            <a:ext cx="40831" cy="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900">
              <a:solidFill>
                <a:srgbClr val="4D4D4D"/>
              </a:solidFill>
            </a:endParaRPr>
          </a:p>
        </p:txBody>
      </p:sp>
      <p:sp>
        <p:nvSpPr>
          <p:cNvPr id="13" name="Line 9">
            <a:extLst>
              <a:ext uri="{FF2B5EF4-FFF2-40B4-BE49-F238E27FC236}">
                <a16:creationId xmlns:a16="http://schemas.microsoft.com/office/drawing/2014/main" id="{7A5FA59D-8217-46CC-93D3-800827DA977C}"/>
              </a:ext>
            </a:extLst>
          </p:cNvPr>
          <p:cNvSpPr>
            <a:spLocks noChangeShapeType="1"/>
          </p:cNvSpPr>
          <p:nvPr/>
        </p:nvSpPr>
        <p:spPr bwMode="auto">
          <a:xfrm>
            <a:off x="950379" y="3676813"/>
            <a:ext cx="40831" cy="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900">
              <a:solidFill>
                <a:srgbClr val="4D4D4D"/>
              </a:solidFill>
            </a:endParaRPr>
          </a:p>
        </p:txBody>
      </p:sp>
      <p:sp>
        <p:nvSpPr>
          <p:cNvPr id="14" name="Line 10">
            <a:extLst>
              <a:ext uri="{FF2B5EF4-FFF2-40B4-BE49-F238E27FC236}">
                <a16:creationId xmlns:a16="http://schemas.microsoft.com/office/drawing/2014/main" id="{EB35B850-1D81-4576-9C16-0E4893BAFB77}"/>
              </a:ext>
            </a:extLst>
          </p:cNvPr>
          <p:cNvSpPr>
            <a:spLocks noChangeShapeType="1"/>
          </p:cNvSpPr>
          <p:nvPr/>
        </p:nvSpPr>
        <p:spPr bwMode="auto">
          <a:xfrm>
            <a:off x="950379" y="4137513"/>
            <a:ext cx="40831" cy="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900">
              <a:solidFill>
                <a:srgbClr val="4D4D4D"/>
              </a:solidFill>
            </a:endParaRPr>
          </a:p>
        </p:txBody>
      </p:sp>
      <p:sp>
        <p:nvSpPr>
          <p:cNvPr id="16" name="Line 11">
            <a:extLst>
              <a:ext uri="{FF2B5EF4-FFF2-40B4-BE49-F238E27FC236}">
                <a16:creationId xmlns:a16="http://schemas.microsoft.com/office/drawing/2014/main" id="{30F5E3C7-1486-4544-A9D2-170CC847CF7A}"/>
              </a:ext>
            </a:extLst>
          </p:cNvPr>
          <p:cNvSpPr>
            <a:spLocks noChangeShapeType="1"/>
          </p:cNvSpPr>
          <p:nvPr/>
        </p:nvSpPr>
        <p:spPr bwMode="auto">
          <a:xfrm>
            <a:off x="950379" y="4603122"/>
            <a:ext cx="40831" cy="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900">
              <a:solidFill>
                <a:srgbClr val="4D4D4D"/>
              </a:solidFill>
            </a:endParaRPr>
          </a:p>
        </p:txBody>
      </p:sp>
      <p:sp>
        <p:nvSpPr>
          <p:cNvPr id="17" name="TextBox 16">
            <a:extLst>
              <a:ext uri="{FF2B5EF4-FFF2-40B4-BE49-F238E27FC236}">
                <a16:creationId xmlns:a16="http://schemas.microsoft.com/office/drawing/2014/main" id="{F089EB5B-BEF5-41F5-8B99-39A9D94ED376}"/>
              </a:ext>
            </a:extLst>
          </p:cNvPr>
          <p:cNvSpPr txBox="1"/>
          <p:nvPr/>
        </p:nvSpPr>
        <p:spPr>
          <a:xfrm rot="16200000">
            <a:off x="-21038" y="3357294"/>
            <a:ext cx="1216215" cy="209369"/>
          </a:xfrm>
          <a:prstGeom prst="rect">
            <a:avLst/>
          </a:prstGeom>
          <a:noFill/>
        </p:spPr>
        <p:txBody>
          <a:bodyPr wrap="none" lIns="36000" tIns="36000" rIns="36000" bIns="36000" rtlCol="0" anchor="ctr" anchorCtr="0">
            <a:spAutoFit/>
          </a:bodyPr>
          <a:lstStyle/>
          <a:p>
            <a:pPr algn="ctr" fontAlgn="base">
              <a:spcBef>
                <a:spcPct val="0"/>
              </a:spcBef>
              <a:spcAft>
                <a:spcPct val="0"/>
              </a:spcAft>
            </a:pPr>
            <a:r>
              <a:rPr lang="zh-CN" sz="900" b="0" i="0" u="none" strike="noStrike" cap="none" baseline="0">
                <a:solidFill>
                  <a:srgbClr val="4D4D4D"/>
                </a:solidFill>
                <a:effectLst/>
                <a:uFillTx/>
                <a:ea typeface="SimSun"/>
              </a:rPr>
              <a:t>存活和无进展患者比例</a:t>
            </a:r>
          </a:p>
        </p:txBody>
      </p:sp>
      <p:sp>
        <p:nvSpPr>
          <p:cNvPr id="18" name="TextBox 17">
            <a:extLst>
              <a:ext uri="{FF2B5EF4-FFF2-40B4-BE49-F238E27FC236}">
                <a16:creationId xmlns:a16="http://schemas.microsoft.com/office/drawing/2014/main" id="{9DD6B8A4-4A97-4BAD-A249-6151842138E9}"/>
              </a:ext>
            </a:extLst>
          </p:cNvPr>
          <p:cNvSpPr txBox="1"/>
          <p:nvPr/>
        </p:nvSpPr>
        <p:spPr>
          <a:xfrm>
            <a:off x="2395439" y="4811147"/>
            <a:ext cx="640720" cy="228829"/>
          </a:xfrm>
          <a:prstGeom prst="rect">
            <a:avLst/>
          </a:prstGeom>
          <a:noFill/>
        </p:spPr>
        <p:txBody>
          <a:bodyPr wrap="none" rtlCol="0">
            <a:spAutoFit/>
          </a:bodyPr>
          <a:lstStyle/>
          <a:p>
            <a:pPr algn="ctr" fontAlgn="base">
              <a:spcBef>
                <a:spcPct val="0"/>
              </a:spcBef>
              <a:spcAft>
                <a:spcPct val="0"/>
              </a:spcAft>
            </a:pPr>
            <a:r>
              <a:rPr lang="zh-CN" sz="900" b="0" i="0" u="none" strike="noStrike" cap="none" baseline="0">
                <a:solidFill>
                  <a:srgbClr val="4D4D4D"/>
                </a:solidFill>
                <a:effectLst/>
                <a:uFillTx/>
                <a:ea typeface="SimSun"/>
              </a:rPr>
              <a:t>时间，月</a:t>
            </a:r>
          </a:p>
        </p:txBody>
      </p:sp>
      <p:sp>
        <p:nvSpPr>
          <p:cNvPr id="19" name="TextBox 18">
            <a:extLst>
              <a:ext uri="{FF2B5EF4-FFF2-40B4-BE49-F238E27FC236}">
                <a16:creationId xmlns:a16="http://schemas.microsoft.com/office/drawing/2014/main" id="{88641874-4D4B-4306-A629-730F1CFEDCA8}"/>
              </a:ext>
            </a:extLst>
          </p:cNvPr>
          <p:cNvSpPr txBox="1"/>
          <p:nvPr/>
        </p:nvSpPr>
        <p:spPr>
          <a:xfrm>
            <a:off x="687515" y="2166077"/>
            <a:ext cx="230981" cy="209369"/>
          </a:xfrm>
          <a:prstGeom prst="rect">
            <a:avLst/>
          </a:prstGeom>
          <a:noFill/>
        </p:spPr>
        <p:txBody>
          <a:bodyPr wrap="none" lIns="36000" tIns="36000" rIns="36000" bIns="36000" rtlCol="0" anchor="ctr" anchorCtr="0">
            <a:spAutoFit/>
          </a:bodyPr>
          <a:lstStyle/>
          <a:p>
            <a:pPr algn="r"/>
            <a:r>
              <a:rPr lang="zh-CN" sz="900" b="0" i="0" u="none" strike="noStrike" cap="none" baseline="0" dirty="0">
                <a:solidFill>
                  <a:srgbClr val="4D4D4D"/>
                </a:solidFill>
                <a:effectLst/>
                <a:uFillTx/>
                <a:ea typeface="SimSun"/>
              </a:rPr>
              <a:t>1.0</a:t>
            </a:r>
          </a:p>
        </p:txBody>
      </p:sp>
      <p:sp>
        <p:nvSpPr>
          <p:cNvPr id="20" name="TextBox 19">
            <a:extLst>
              <a:ext uri="{FF2B5EF4-FFF2-40B4-BE49-F238E27FC236}">
                <a16:creationId xmlns:a16="http://schemas.microsoft.com/office/drawing/2014/main" id="{0ABD57AC-3883-4A33-97FE-3480CE40F61A}"/>
              </a:ext>
            </a:extLst>
          </p:cNvPr>
          <p:cNvSpPr txBox="1"/>
          <p:nvPr/>
        </p:nvSpPr>
        <p:spPr>
          <a:xfrm>
            <a:off x="687518" y="2645057"/>
            <a:ext cx="230981" cy="209369"/>
          </a:xfrm>
          <a:prstGeom prst="rect">
            <a:avLst/>
          </a:prstGeom>
          <a:noFill/>
        </p:spPr>
        <p:txBody>
          <a:bodyPr wrap="none" lIns="36000" tIns="36000" rIns="36000" bIns="36000" rtlCol="0" anchor="ctr" anchorCtr="0">
            <a:spAutoFit/>
          </a:bodyPr>
          <a:lstStyle/>
          <a:p>
            <a:pPr algn="r"/>
            <a:r>
              <a:rPr lang="zh-CN" sz="900" b="0" i="0" u="none" strike="noStrike" cap="none" baseline="0">
                <a:solidFill>
                  <a:srgbClr val="4D4D4D"/>
                </a:solidFill>
                <a:effectLst/>
                <a:uFillTx/>
                <a:ea typeface="SimSun"/>
              </a:rPr>
              <a:t>0.8</a:t>
            </a:r>
          </a:p>
        </p:txBody>
      </p:sp>
      <p:sp>
        <p:nvSpPr>
          <p:cNvPr id="21" name="TextBox 20">
            <a:extLst>
              <a:ext uri="{FF2B5EF4-FFF2-40B4-BE49-F238E27FC236}">
                <a16:creationId xmlns:a16="http://schemas.microsoft.com/office/drawing/2014/main" id="{359C0A00-6D9A-49B7-97FD-E4101E5C36CE}"/>
              </a:ext>
            </a:extLst>
          </p:cNvPr>
          <p:cNvSpPr txBox="1"/>
          <p:nvPr/>
        </p:nvSpPr>
        <p:spPr>
          <a:xfrm>
            <a:off x="687518" y="3100634"/>
            <a:ext cx="230981" cy="209369"/>
          </a:xfrm>
          <a:prstGeom prst="rect">
            <a:avLst/>
          </a:prstGeom>
          <a:noFill/>
        </p:spPr>
        <p:txBody>
          <a:bodyPr wrap="none" lIns="36000" tIns="36000" rIns="36000" bIns="36000" rtlCol="0" anchor="ctr" anchorCtr="0">
            <a:spAutoFit/>
          </a:bodyPr>
          <a:lstStyle/>
          <a:p>
            <a:pPr algn="r"/>
            <a:r>
              <a:rPr lang="zh-CN" sz="900" b="0" i="0" u="none" strike="noStrike" cap="none" baseline="0">
                <a:solidFill>
                  <a:srgbClr val="4D4D4D"/>
                </a:solidFill>
                <a:effectLst/>
                <a:uFillTx/>
                <a:ea typeface="SimSun"/>
              </a:rPr>
              <a:t>0.6</a:t>
            </a:r>
          </a:p>
        </p:txBody>
      </p:sp>
      <p:sp>
        <p:nvSpPr>
          <p:cNvPr id="22" name="TextBox 21">
            <a:extLst>
              <a:ext uri="{FF2B5EF4-FFF2-40B4-BE49-F238E27FC236}">
                <a16:creationId xmlns:a16="http://schemas.microsoft.com/office/drawing/2014/main" id="{37F14B44-082A-4F92-9FE2-B8F7A5510417}"/>
              </a:ext>
            </a:extLst>
          </p:cNvPr>
          <p:cNvSpPr txBox="1"/>
          <p:nvPr/>
        </p:nvSpPr>
        <p:spPr>
          <a:xfrm>
            <a:off x="687518" y="3570947"/>
            <a:ext cx="230981" cy="209369"/>
          </a:xfrm>
          <a:prstGeom prst="rect">
            <a:avLst/>
          </a:prstGeom>
          <a:noFill/>
        </p:spPr>
        <p:txBody>
          <a:bodyPr wrap="none" lIns="36000" tIns="36000" rIns="36000" bIns="36000" rtlCol="0" anchor="ctr" anchorCtr="0">
            <a:spAutoFit/>
          </a:bodyPr>
          <a:lstStyle/>
          <a:p>
            <a:pPr algn="r"/>
            <a:r>
              <a:rPr lang="zh-CN" sz="900" b="0" i="0" u="none" strike="noStrike" cap="none" baseline="0">
                <a:solidFill>
                  <a:srgbClr val="4D4D4D"/>
                </a:solidFill>
                <a:effectLst/>
                <a:uFillTx/>
                <a:ea typeface="SimSun"/>
              </a:rPr>
              <a:t>0.4</a:t>
            </a:r>
          </a:p>
        </p:txBody>
      </p:sp>
      <p:sp>
        <p:nvSpPr>
          <p:cNvPr id="23" name="TextBox 22">
            <a:extLst>
              <a:ext uri="{FF2B5EF4-FFF2-40B4-BE49-F238E27FC236}">
                <a16:creationId xmlns:a16="http://schemas.microsoft.com/office/drawing/2014/main" id="{740CC762-2AD7-4085-B017-745104E5FC0B}"/>
              </a:ext>
            </a:extLst>
          </p:cNvPr>
          <p:cNvSpPr txBox="1"/>
          <p:nvPr/>
        </p:nvSpPr>
        <p:spPr>
          <a:xfrm>
            <a:off x="687518" y="4031435"/>
            <a:ext cx="230981" cy="209369"/>
          </a:xfrm>
          <a:prstGeom prst="rect">
            <a:avLst/>
          </a:prstGeom>
          <a:noFill/>
        </p:spPr>
        <p:txBody>
          <a:bodyPr wrap="none" lIns="36000" tIns="36000" rIns="36000" bIns="36000" rtlCol="0" anchor="ctr" anchorCtr="0">
            <a:spAutoFit/>
          </a:bodyPr>
          <a:lstStyle/>
          <a:p>
            <a:pPr algn="r"/>
            <a:r>
              <a:rPr lang="zh-CN" sz="900" b="0" i="0" u="none" strike="noStrike" cap="none" baseline="0">
                <a:solidFill>
                  <a:srgbClr val="4D4D4D"/>
                </a:solidFill>
                <a:effectLst/>
                <a:uFillTx/>
                <a:ea typeface="SimSun"/>
              </a:rPr>
              <a:t>0.2</a:t>
            </a:r>
          </a:p>
        </p:txBody>
      </p:sp>
      <p:sp>
        <p:nvSpPr>
          <p:cNvPr id="24" name="TextBox 23">
            <a:extLst>
              <a:ext uri="{FF2B5EF4-FFF2-40B4-BE49-F238E27FC236}">
                <a16:creationId xmlns:a16="http://schemas.microsoft.com/office/drawing/2014/main" id="{7C76B878-54B4-43C6-8EAE-388AB700C19E}"/>
              </a:ext>
            </a:extLst>
          </p:cNvPr>
          <p:cNvSpPr txBox="1"/>
          <p:nvPr/>
        </p:nvSpPr>
        <p:spPr>
          <a:xfrm>
            <a:off x="782868" y="4496830"/>
            <a:ext cx="135636" cy="209369"/>
          </a:xfrm>
          <a:prstGeom prst="rect">
            <a:avLst/>
          </a:prstGeom>
          <a:noFill/>
        </p:spPr>
        <p:txBody>
          <a:bodyPr wrap="none" lIns="36000" tIns="36000" rIns="36000" bIns="36000" rtlCol="0" anchor="ctr" anchorCtr="0">
            <a:spAutoFit/>
          </a:bodyPr>
          <a:lstStyle/>
          <a:p>
            <a:pPr algn="r"/>
            <a:r>
              <a:rPr lang="zh-CN" sz="900" b="0" i="0" u="none" strike="noStrike" cap="none" baseline="0">
                <a:solidFill>
                  <a:srgbClr val="4D4D4D"/>
                </a:solidFill>
                <a:effectLst/>
                <a:uFillTx/>
                <a:ea typeface="SimSun"/>
              </a:rPr>
              <a:t>0</a:t>
            </a:r>
          </a:p>
        </p:txBody>
      </p:sp>
      <p:grpSp>
        <p:nvGrpSpPr>
          <p:cNvPr id="25" name="Group 24">
            <a:extLst>
              <a:ext uri="{FF2B5EF4-FFF2-40B4-BE49-F238E27FC236}">
                <a16:creationId xmlns:a16="http://schemas.microsoft.com/office/drawing/2014/main" id="{0516A76B-C594-4116-A88C-BEEB6C633746}"/>
              </a:ext>
            </a:extLst>
          </p:cNvPr>
          <p:cNvGrpSpPr/>
          <p:nvPr/>
        </p:nvGrpSpPr>
        <p:grpSpPr>
          <a:xfrm>
            <a:off x="1012738" y="4637064"/>
            <a:ext cx="302894" cy="544876"/>
            <a:chOff x="982556" y="4920702"/>
            <a:chExt cx="534107" cy="596248"/>
          </a:xfrm>
        </p:grpSpPr>
        <p:sp>
          <p:nvSpPr>
            <p:cNvPr id="26" name="Line 19">
              <a:extLst>
                <a:ext uri="{FF2B5EF4-FFF2-40B4-BE49-F238E27FC236}">
                  <a16:creationId xmlns:a16="http://schemas.microsoft.com/office/drawing/2014/main" id="{7BA03EE4-152C-4A3F-8D78-757DE709C713}"/>
                </a:ext>
              </a:extLst>
            </p:cNvPr>
            <p:cNvSpPr>
              <a:spLocks noChangeShapeType="1"/>
            </p:cNvSpPr>
            <p:nvPr/>
          </p:nvSpPr>
          <p:spPr bwMode="auto">
            <a:xfrm flipH="1">
              <a:off x="1339497" y="4920702"/>
              <a:ext cx="0" cy="7200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900">
                <a:solidFill>
                  <a:srgbClr val="4D4D4D"/>
                </a:solidFill>
              </a:endParaRPr>
            </a:p>
          </p:txBody>
        </p:sp>
        <p:sp>
          <p:nvSpPr>
            <p:cNvPr id="27" name="Line 21">
              <a:extLst>
                <a:ext uri="{FF2B5EF4-FFF2-40B4-BE49-F238E27FC236}">
                  <a16:creationId xmlns:a16="http://schemas.microsoft.com/office/drawing/2014/main" id="{394BEB6E-DA60-4FAE-8A4F-47959F686F8D}"/>
                </a:ext>
              </a:extLst>
            </p:cNvPr>
            <p:cNvSpPr>
              <a:spLocks noChangeShapeType="1"/>
            </p:cNvSpPr>
            <p:nvPr/>
          </p:nvSpPr>
          <p:spPr bwMode="auto">
            <a:xfrm flipH="1">
              <a:off x="1095959" y="4920702"/>
              <a:ext cx="0" cy="7200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900">
                <a:solidFill>
                  <a:srgbClr val="4D4D4D"/>
                </a:solidFill>
                <a:cs typeface="Arial" panose="020B0604020202020204" pitchFamily="34" charset="0"/>
              </a:endParaRPr>
            </a:p>
          </p:txBody>
        </p:sp>
        <p:sp>
          <p:nvSpPr>
            <p:cNvPr id="28" name="TextBox 27">
              <a:extLst>
                <a:ext uri="{FF2B5EF4-FFF2-40B4-BE49-F238E27FC236}">
                  <a16:creationId xmlns:a16="http://schemas.microsoft.com/office/drawing/2014/main" id="{DC7A9FCC-7A81-4811-AB50-DBEF7B0CE9FD}"/>
                </a:ext>
              </a:extLst>
            </p:cNvPr>
            <p:cNvSpPr txBox="1"/>
            <p:nvPr/>
          </p:nvSpPr>
          <p:spPr>
            <a:xfrm>
              <a:off x="983603" y="4982720"/>
              <a:ext cx="239172" cy="229109"/>
            </a:xfrm>
            <a:prstGeom prst="rect">
              <a:avLst/>
            </a:prstGeom>
            <a:noFill/>
          </p:spPr>
          <p:txBody>
            <a:bodyPr wrap="none" lIns="36000" tIns="36000" rIns="36000" bIns="36000" rtlCol="0" anchor="t" anchorCtr="0">
              <a:spAutoFit/>
            </a:bodyPr>
            <a:lstStyle/>
            <a:p>
              <a:pPr algn="ctr"/>
              <a:r>
                <a:rPr lang="zh-CN" sz="900" b="0" i="0" u="none" strike="noStrike" cap="none" baseline="0">
                  <a:solidFill>
                    <a:srgbClr val="4D4D4D"/>
                  </a:solidFill>
                  <a:effectLst/>
                  <a:uFillTx/>
                  <a:ea typeface="SimSun"/>
                </a:rPr>
                <a:t>0</a:t>
              </a:r>
            </a:p>
          </p:txBody>
        </p:sp>
        <p:sp>
          <p:nvSpPr>
            <p:cNvPr id="29" name="TextBox 28">
              <a:extLst>
                <a:ext uri="{FF2B5EF4-FFF2-40B4-BE49-F238E27FC236}">
                  <a16:creationId xmlns:a16="http://schemas.microsoft.com/office/drawing/2014/main" id="{0F6CC13A-4ACF-4912-8ACE-B5CE12FEB76E}"/>
                </a:ext>
              </a:extLst>
            </p:cNvPr>
            <p:cNvSpPr txBox="1"/>
            <p:nvPr/>
          </p:nvSpPr>
          <p:spPr>
            <a:xfrm>
              <a:off x="1163868" y="4982720"/>
              <a:ext cx="351257" cy="529593"/>
            </a:xfrm>
            <a:prstGeom prst="rect">
              <a:avLst/>
            </a:prstGeom>
            <a:noFill/>
          </p:spPr>
          <p:txBody>
            <a:bodyPr wrap="none" lIns="36000" tIns="36000" rIns="36000" bIns="36000" rtlCol="0" anchor="t" anchorCtr="0">
              <a:spAutoFit/>
            </a:bodyPr>
            <a:lstStyle/>
            <a:p>
              <a:pPr algn="ctr"/>
              <a:endParaRPr lang="en-GB" sz="900">
                <a:solidFill>
                  <a:srgbClr val="4D4D4D"/>
                </a:solidFill>
                <a:cs typeface="Arial" panose="020B0604020202020204" pitchFamily="34" charset="0"/>
              </a:endParaRPr>
            </a:p>
            <a:p>
              <a:pPr algn="ctr"/>
              <a:endParaRPr lang="en-GB" sz="900">
                <a:solidFill>
                  <a:srgbClr val="4D4D4D"/>
                </a:solidFill>
                <a:cs typeface="Arial" panose="020B0604020202020204" pitchFamily="34" charset="0"/>
              </a:endParaRPr>
            </a:p>
            <a:p>
              <a:pPr algn="ctr"/>
              <a:r>
                <a:rPr lang="zh-CN" sz="900" b="0" i="0" u="none" strike="noStrike" cap="none" baseline="0">
                  <a:solidFill>
                    <a:srgbClr val="B60D27"/>
                  </a:solidFill>
                  <a:effectLst/>
                  <a:uFillTx/>
                  <a:ea typeface="SimSun"/>
                </a:rPr>
                <a:t>36</a:t>
              </a:r>
            </a:p>
          </p:txBody>
        </p:sp>
      </p:grpSp>
      <p:grpSp>
        <p:nvGrpSpPr>
          <p:cNvPr id="30" name="Group 29">
            <a:extLst>
              <a:ext uri="{FF2B5EF4-FFF2-40B4-BE49-F238E27FC236}">
                <a16:creationId xmlns:a16="http://schemas.microsoft.com/office/drawing/2014/main" id="{77A701E8-9EE6-41EB-B7B7-4FFEE68FB10C}"/>
              </a:ext>
            </a:extLst>
          </p:cNvPr>
          <p:cNvGrpSpPr/>
          <p:nvPr/>
        </p:nvGrpSpPr>
        <p:grpSpPr>
          <a:xfrm>
            <a:off x="1282818" y="4637064"/>
            <a:ext cx="302896" cy="544876"/>
            <a:chOff x="982554" y="4920702"/>
            <a:chExt cx="534112" cy="596248"/>
          </a:xfrm>
        </p:grpSpPr>
        <p:sp>
          <p:nvSpPr>
            <p:cNvPr id="31" name="Line 19">
              <a:extLst>
                <a:ext uri="{FF2B5EF4-FFF2-40B4-BE49-F238E27FC236}">
                  <a16:creationId xmlns:a16="http://schemas.microsoft.com/office/drawing/2014/main" id="{DE55A721-FD63-49A5-A89F-77BB2D36F03A}"/>
                </a:ext>
              </a:extLst>
            </p:cNvPr>
            <p:cNvSpPr>
              <a:spLocks noChangeShapeType="1"/>
            </p:cNvSpPr>
            <p:nvPr/>
          </p:nvSpPr>
          <p:spPr bwMode="auto">
            <a:xfrm flipH="1">
              <a:off x="1339497" y="4920702"/>
              <a:ext cx="0" cy="7200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900">
                <a:solidFill>
                  <a:srgbClr val="4D4D4D"/>
                </a:solidFill>
              </a:endParaRPr>
            </a:p>
          </p:txBody>
        </p:sp>
        <p:sp>
          <p:nvSpPr>
            <p:cNvPr id="32" name="Line 21">
              <a:extLst>
                <a:ext uri="{FF2B5EF4-FFF2-40B4-BE49-F238E27FC236}">
                  <a16:creationId xmlns:a16="http://schemas.microsoft.com/office/drawing/2014/main" id="{4A8D0E21-E657-4633-96EC-8835C2A1C3A8}"/>
                </a:ext>
              </a:extLst>
            </p:cNvPr>
            <p:cNvSpPr>
              <a:spLocks noChangeShapeType="1"/>
            </p:cNvSpPr>
            <p:nvPr/>
          </p:nvSpPr>
          <p:spPr bwMode="auto">
            <a:xfrm flipH="1">
              <a:off x="1095959" y="4920702"/>
              <a:ext cx="0" cy="7200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900">
                <a:solidFill>
                  <a:srgbClr val="4D4D4D"/>
                </a:solidFill>
                <a:cs typeface="Arial" panose="020B0604020202020204" pitchFamily="34" charset="0"/>
              </a:endParaRPr>
            </a:p>
          </p:txBody>
        </p:sp>
        <p:sp>
          <p:nvSpPr>
            <p:cNvPr id="33" name="TextBox 32">
              <a:extLst>
                <a:ext uri="{FF2B5EF4-FFF2-40B4-BE49-F238E27FC236}">
                  <a16:creationId xmlns:a16="http://schemas.microsoft.com/office/drawing/2014/main" id="{A38BC77B-B8A9-4B12-A6E8-EDCAB8A2E344}"/>
                </a:ext>
              </a:extLst>
            </p:cNvPr>
            <p:cNvSpPr txBox="1"/>
            <p:nvPr/>
          </p:nvSpPr>
          <p:spPr>
            <a:xfrm>
              <a:off x="983601" y="4982719"/>
              <a:ext cx="239173" cy="379351"/>
            </a:xfrm>
            <a:prstGeom prst="rect">
              <a:avLst/>
            </a:prstGeom>
            <a:noFill/>
          </p:spPr>
          <p:txBody>
            <a:bodyPr wrap="none" lIns="36000" tIns="36000" rIns="36000" bIns="36000" rtlCol="0" anchor="t" anchorCtr="0">
              <a:spAutoFit/>
            </a:bodyPr>
            <a:lstStyle/>
            <a:p>
              <a:pPr algn="ctr"/>
              <a:r>
                <a:rPr lang="zh-CN" sz="900" b="0" i="0" u="none" strike="noStrike" cap="none" baseline="0">
                  <a:solidFill>
                    <a:srgbClr val="4D4D4D"/>
                  </a:solidFill>
                  <a:effectLst/>
                  <a:uFillTx/>
                  <a:ea typeface="SimSun"/>
                </a:rPr>
                <a:t>2</a:t>
              </a:r>
            </a:p>
            <a:p>
              <a:pPr algn="ctr"/>
              <a:endParaRPr lang="en-GB" sz="900">
                <a:solidFill>
                  <a:srgbClr val="4D4D4D"/>
                </a:solidFill>
                <a:cs typeface="Arial" panose="020B0604020202020204" pitchFamily="34" charset="0"/>
              </a:endParaRPr>
            </a:p>
          </p:txBody>
        </p:sp>
        <p:sp>
          <p:nvSpPr>
            <p:cNvPr id="34" name="TextBox 33">
              <a:extLst>
                <a:ext uri="{FF2B5EF4-FFF2-40B4-BE49-F238E27FC236}">
                  <a16:creationId xmlns:a16="http://schemas.microsoft.com/office/drawing/2014/main" id="{3892E614-F9B4-4A20-B62E-2B3449CB63CF}"/>
                </a:ext>
              </a:extLst>
            </p:cNvPr>
            <p:cNvSpPr txBox="1"/>
            <p:nvPr/>
          </p:nvSpPr>
          <p:spPr>
            <a:xfrm>
              <a:off x="1163871" y="4982720"/>
              <a:ext cx="351258" cy="529593"/>
            </a:xfrm>
            <a:prstGeom prst="rect">
              <a:avLst/>
            </a:prstGeom>
            <a:noFill/>
          </p:spPr>
          <p:txBody>
            <a:bodyPr wrap="none" lIns="36000" tIns="36000" rIns="36000" bIns="36000" rtlCol="0" anchor="t" anchorCtr="0">
              <a:spAutoFit/>
            </a:bodyPr>
            <a:lstStyle/>
            <a:p>
              <a:pPr algn="ctr"/>
              <a:endParaRPr lang="en-GB" sz="900">
                <a:solidFill>
                  <a:srgbClr val="4D4D4D"/>
                </a:solidFill>
                <a:cs typeface="Arial" panose="020B0604020202020204" pitchFamily="34" charset="0"/>
              </a:endParaRPr>
            </a:p>
            <a:p>
              <a:pPr algn="ctr"/>
              <a:endParaRPr lang="en-GB" sz="900">
                <a:solidFill>
                  <a:srgbClr val="4D4D4D"/>
                </a:solidFill>
                <a:cs typeface="Arial" panose="020B0604020202020204" pitchFamily="34" charset="0"/>
              </a:endParaRPr>
            </a:p>
            <a:p>
              <a:pPr algn="ctr"/>
              <a:r>
                <a:rPr lang="zh-CN" sz="900" b="0" i="0" u="none" strike="noStrike" cap="none" baseline="0">
                  <a:solidFill>
                    <a:srgbClr val="B60D27"/>
                  </a:solidFill>
                  <a:effectLst/>
                  <a:uFillTx/>
                  <a:ea typeface="SimSun"/>
                </a:rPr>
                <a:t>15</a:t>
              </a:r>
            </a:p>
          </p:txBody>
        </p:sp>
      </p:grpSp>
      <p:sp>
        <p:nvSpPr>
          <p:cNvPr id="35" name="Line 19">
            <a:extLst>
              <a:ext uri="{FF2B5EF4-FFF2-40B4-BE49-F238E27FC236}">
                <a16:creationId xmlns:a16="http://schemas.microsoft.com/office/drawing/2014/main" id="{0F5B947C-23E9-47E2-B9D1-15834F6D8D07}"/>
              </a:ext>
            </a:extLst>
          </p:cNvPr>
          <p:cNvSpPr>
            <a:spLocks noChangeShapeType="1"/>
          </p:cNvSpPr>
          <p:nvPr/>
        </p:nvSpPr>
        <p:spPr bwMode="auto">
          <a:xfrm flipH="1">
            <a:off x="1755324" y="4637064"/>
            <a:ext cx="0" cy="65797"/>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900">
              <a:solidFill>
                <a:srgbClr val="4D4D4D"/>
              </a:solidFill>
            </a:endParaRPr>
          </a:p>
        </p:txBody>
      </p:sp>
      <p:sp>
        <p:nvSpPr>
          <p:cNvPr id="36" name="Line 21">
            <a:extLst>
              <a:ext uri="{FF2B5EF4-FFF2-40B4-BE49-F238E27FC236}">
                <a16:creationId xmlns:a16="http://schemas.microsoft.com/office/drawing/2014/main" id="{9B0C9E3C-78D8-4845-9EFA-B39915CA9718}"/>
              </a:ext>
            </a:extLst>
          </p:cNvPr>
          <p:cNvSpPr>
            <a:spLocks noChangeShapeType="1"/>
          </p:cNvSpPr>
          <p:nvPr/>
        </p:nvSpPr>
        <p:spPr bwMode="auto">
          <a:xfrm flipH="1">
            <a:off x="1617213" y="4637064"/>
            <a:ext cx="0" cy="65797"/>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900">
              <a:solidFill>
                <a:srgbClr val="4D4D4D"/>
              </a:solidFill>
              <a:cs typeface="Arial" panose="020B0604020202020204" pitchFamily="34" charset="0"/>
            </a:endParaRPr>
          </a:p>
        </p:txBody>
      </p:sp>
      <p:sp>
        <p:nvSpPr>
          <p:cNvPr id="37" name="TextBox 36">
            <a:extLst>
              <a:ext uri="{FF2B5EF4-FFF2-40B4-BE49-F238E27FC236}">
                <a16:creationId xmlns:a16="http://schemas.microsoft.com/office/drawing/2014/main" id="{BBB9ADCD-E179-4508-9972-BA18A353D680}"/>
              </a:ext>
            </a:extLst>
          </p:cNvPr>
          <p:cNvSpPr txBox="1"/>
          <p:nvPr/>
        </p:nvSpPr>
        <p:spPr>
          <a:xfrm>
            <a:off x="1553495" y="4693739"/>
            <a:ext cx="135636" cy="346666"/>
          </a:xfrm>
          <a:prstGeom prst="rect">
            <a:avLst/>
          </a:prstGeom>
          <a:noFill/>
        </p:spPr>
        <p:txBody>
          <a:bodyPr wrap="none" lIns="36000" tIns="36000" rIns="36000" bIns="36000" rtlCol="0" anchor="t" anchorCtr="0">
            <a:spAutoFit/>
          </a:bodyPr>
          <a:lstStyle/>
          <a:p>
            <a:pPr algn="ctr"/>
            <a:r>
              <a:rPr lang="zh-CN" sz="900" b="0" i="0" u="none" strike="noStrike" cap="none" baseline="0">
                <a:solidFill>
                  <a:srgbClr val="4D4D4D"/>
                </a:solidFill>
                <a:effectLst/>
                <a:uFillTx/>
                <a:ea typeface="SimSun"/>
              </a:rPr>
              <a:t>4</a:t>
            </a:r>
          </a:p>
          <a:p>
            <a:pPr algn="ctr"/>
            <a:endParaRPr lang="en-GB" sz="900">
              <a:solidFill>
                <a:srgbClr val="4D4D4D"/>
              </a:solidFill>
              <a:cs typeface="Arial" panose="020B0604020202020204" pitchFamily="34" charset="0"/>
            </a:endParaRPr>
          </a:p>
        </p:txBody>
      </p:sp>
      <p:sp>
        <p:nvSpPr>
          <p:cNvPr id="38" name="TextBox 37">
            <a:extLst>
              <a:ext uri="{FF2B5EF4-FFF2-40B4-BE49-F238E27FC236}">
                <a16:creationId xmlns:a16="http://schemas.microsoft.com/office/drawing/2014/main" id="{A18F0130-7945-42A7-8C0C-642C378C35C6}"/>
              </a:ext>
            </a:extLst>
          </p:cNvPr>
          <p:cNvSpPr txBox="1"/>
          <p:nvPr/>
        </p:nvSpPr>
        <p:spPr>
          <a:xfrm>
            <a:off x="1655726" y="4693739"/>
            <a:ext cx="199199" cy="483963"/>
          </a:xfrm>
          <a:prstGeom prst="rect">
            <a:avLst/>
          </a:prstGeom>
          <a:noFill/>
        </p:spPr>
        <p:txBody>
          <a:bodyPr wrap="none" lIns="36000" tIns="36000" rIns="36000" bIns="36000" rtlCol="0" anchor="t" anchorCtr="0">
            <a:spAutoFit/>
          </a:bodyPr>
          <a:lstStyle/>
          <a:p>
            <a:pPr algn="ctr"/>
            <a:endParaRPr lang="en-GB" sz="900">
              <a:solidFill>
                <a:srgbClr val="4D4D4D"/>
              </a:solidFill>
              <a:cs typeface="Arial" panose="020B0604020202020204" pitchFamily="34" charset="0"/>
            </a:endParaRPr>
          </a:p>
          <a:p>
            <a:pPr algn="ctr"/>
            <a:endParaRPr lang="en-GB" sz="900">
              <a:solidFill>
                <a:srgbClr val="4D4D4D"/>
              </a:solidFill>
              <a:cs typeface="Arial" panose="020B0604020202020204" pitchFamily="34" charset="0"/>
            </a:endParaRPr>
          </a:p>
          <a:p>
            <a:pPr algn="ctr"/>
            <a:r>
              <a:rPr lang="zh-CN" sz="900" b="0" i="0" u="none" strike="noStrike" cap="none" baseline="0">
                <a:solidFill>
                  <a:srgbClr val="B60D27"/>
                </a:solidFill>
                <a:effectLst/>
                <a:uFillTx/>
                <a:ea typeface="SimSun"/>
              </a:rPr>
              <a:t>12</a:t>
            </a:r>
          </a:p>
        </p:txBody>
      </p:sp>
      <p:sp>
        <p:nvSpPr>
          <p:cNvPr id="39" name="Line 19">
            <a:extLst>
              <a:ext uri="{FF2B5EF4-FFF2-40B4-BE49-F238E27FC236}">
                <a16:creationId xmlns:a16="http://schemas.microsoft.com/office/drawing/2014/main" id="{FD5079CA-86D8-48A1-98DB-A5C59142C81D}"/>
              </a:ext>
            </a:extLst>
          </p:cNvPr>
          <p:cNvSpPr>
            <a:spLocks noChangeShapeType="1"/>
          </p:cNvSpPr>
          <p:nvPr/>
        </p:nvSpPr>
        <p:spPr bwMode="auto">
          <a:xfrm flipH="1">
            <a:off x="2025408" y="4637064"/>
            <a:ext cx="0" cy="65797"/>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900">
              <a:solidFill>
                <a:srgbClr val="4D4D4D"/>
              </a:solidFill>
            </a:endParaRPr>
          </a:p>
        </p:txBody>
      </p:sp>
      <p:sp>
        <p:nvSpPr>
          <p:cNvPr id="40" name="Line 21">
            <a:extLst>
              <a:ext uri="{FF2B5EF4-FFF2-40B4-BE49-F238E27FC236}">
                <a16:creationId xmlns:a16="http://schemas.microsoft.com/office/drawing/2014/main" id="{464A60BB-D363-4669-9B13-44A431DBE087}"/>
              </a:ext>
            </a:extLst>
          </p:cNvPr>
          <p:cNvSpPr>
            <a:spLocks noChangeShapeType="1"/>
          </p:cNvSpPr>
          <p:nvPr/>
        </p:nvSpPr>
        <p:spPr bwMode="auto">
          <a:xfrm flipH="1">
            <a:off x="1887296" y="4637064"/>
            <a:ext cx="0" cy="65797"/>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900">
              <a:solidFill>
                <a:srgbClr val="4D4D4D"/>
              </a:solidFill>
              <a:cs typeface="Arial" panose="020B0604020202020204" pitchFamily="34" charset="0"/>
            </a:endParaRPr>
          </a:p>
        </p:txBody>
      </p:sp>
      <p:sp>
        <p:nvSpPr>
          <p:cNvPr id="41" name="TextBox 40">
            <a:extLst>
              <a:ext uri="{FF2B5EF4-FFF2-40B4-BE49-F238E27FC236}">
                <a16:creationId xmlns:a16="http://schemas.microsoft.com/office/drawing/2014/main" id="{30B0E4B4-D1B1-4E45-8E8D-CCF39AF3A3AC}"/>
              </a:ext>
            </a:extLst>
          </p:cNvPr>
          <p:cNvSpPr txBox="1"/>
          <p:nvPr/>
        </p:nvSpPr>
        <p:spPr>
          <a:xfrm>
            <a:off x="1823578" y="4693739"/>
            <a:ext cx="135636" cy="346666"/>
          </a:xfrm>
          <a:prstGeom prst="rect">
            <a:avLst/>
          </a:prstGeom>
          <a:noFill/>
        </p:spPr>
        <p:txBody>
          <a:bodyPr wrap="none" lIns="36000" tIns="36000" rIns="36000" bIns="36000" rtlCol="0" anchor="t" anchorCtr="0">
            <a:spAutoFit/>
          </a:bodyPr>
          <a:lstStyle/>
          <a:p>
            <a:pPr algn="ctr"/>
            <a:r>
              <a:rPr lang="zh-CN" sz="900" b="0" i="0" u="none" strike="noStrike" cap="none" baseline="0">
                <a:solidFill>
                  <a:srgbClr val="4D4D4D"/>
                </a:solidFill>
                <a:effectLst/>
                <a:uFillTx/>
                <a:ea typeface="SimSun"/>
              </a:rPr>
              <a:t>6</a:t>
            </a:r>
          </a:p>
          <a:p>
            <a:pPr algn="ctr"/>
            <a:endParaRPr lang="en-GB" sz="900">
              <a:solidFill>
                <a:srgbClr val="4D4D4D"/>
              </a:solidFill>
              <a:cs typeface="Arial" panose="020B0604020202020204" pitchFamily="34" charset="0"/>
            </a:endParaRPr>
          </a:p>
        </p:txBody>
      </p:sp>
      <p:sp>
        <p:nvSpPr>
          <p:cNvPr id="42" name="TextBox 41">
            <a:extLst>
              <a:ext uri="{FF2B5EF4-FFF2-40B4-BE49-F238E27FC236}">
                <a16:creationId xmlns:a16="http://schemas.microsoft.com/office/drawing/2014/main" id="{DC7DDC3B-3C36-481A-A3B9-60E1EC550117}"/>
              </a:ext>
            </a:extLst>
          </p:cNvPr>
          <p:cNvSpPr txBox="1"/>
          <p:nvPr/>
        </p:nvSpPr>
        <p:spPr>
          <a:xfrm>
            <a:off x="1957589" y="4693739"/>
            <a:ext cx="135636" cy="483963"/>
          </a:xfrm>
          <a:prstGeom prst="rect">
            <a:avLst/>
          </a:prstGeom>
          <a:noFill/>
        </p:spPr>
        <p:txBody>
          <a:bodyPr wrap="none" lIns="36000" tIns="36000" rIns="36000" bIns="36000" rtlCol="0" anchor="t" anchorCtr="0">
            <a:spAutoFit/>
          </a:bodyPr>
          <a:lstStyle/>
          <a:p>
            <a:pPr algn="ctr"/>
            <a:endParaRPr lang="en-GB" sz="900">
              <a:solidFill>
                <a:srgbClr val="4D4D4D"/>
              </a:solidFill>
              <a:cs typeface="Arial" panose="020B0604020202020204" pitchFamily="34" charset="0"/>
            </a:endParaRPr>
          </a:p>
          <a:p>
            <a:pPr algn="ctr"/>
            <a:endParaRPr lang="en-GB" sz="900">
              <a:solidFill>
                <a:srgbClr val="4D4D4D"/>
              </a:solidFill>
              <a:cs typeface="Arial" panose="020B0604020202020204" pitchFamily="34" charset="0"/>
            </a:endParaRPr>
          </a:p>
          <a:p>
            <a:pPr algn="r"/>
            <a:r>
              <a:rPr lang="zh-CN" sz="900" b="0" i="0" u="none" strike="noStrike" cap="none" baseline="0">
                <a:solidFill>
                  <a:srgbClr val="B60D27"/>
                </a:solidFill>
                <a:effectLst/>
                <a:uFillTx/>
                <a:ea typeface="SimSun"/>
              </a:rPr>
              <a:t>8</a:t>
            </a:r>
          </a:p>
        </p:txBody>
      </p:sp>
      <p:sp>
        <p:nvSpPr>
          <p:cNvPr id="43" name="Line 19">
            <a:extLst>
              <a:ext uri="{FF2B5EF4-FFF2-40B4-BE49-F238E27FC236}">
                <a16:creationId xmlns:a16="http://schemas.microsoft.com/office/drawing/2014/main" id="{ADEF9117-60E5-4854-854D-B6DE79D384F6}"/>
              </a:ext>
            </a:extLst>
          </p:cNvPr>
          <p:cNvSpPr>
            <a:spLocks noChangeShapeType="1"/>
          </p:cNvSpPr>
          <p:nvPr/>
        </p:nvSpPr>
        <p:spPr bwMode="auto">
          <a:xfrm flipH="1">
            <a:off x="2295487" y="4637064"/>
            <a:ext cx="0" cy="65797"/>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900">
              <a:solidFill>
                <a:srgbClr val="4D4D4D"/>
              </a:solidFill>
            </a:endParaRPr>
          </a:p>
        </p:txBody>
      </p:sp>
      <p:sp>
        <p:nvSpPr>
          <p:cNvPr id="44" name="Line 21">
            <a:extLst>
              <a:ext uri="{FF2B5EF4-FFF2-40B4-BE49-F238E27FC236}">
                <a16:creationId xmlns:a16="http://schemas.microsoft.com/office/drawing/2014/main" id="{0C010986-AD73-4AD5-90C6-FD6DB50476C0}"/>
              </a:ext>
            </a:extLst>
          </p:cNvPr>
          <p:cNvSpPr>
            <a:spLocks noChangeShapeType="1"/>
          </p:cNvSpPr>
          <p:nvPr/>
        </p:nvSpPr>
        <p:spPr bwMode="auto">
          <a:xfrm flipH="1">
            <a:off x="2157376" y="4637064"/>
            <a:ext cx="0" cy="65797"/>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900">
              <a:solidFill>
                <a:srgbClr val="4D4D4D"/>
              </a:solidFill>
              <a:cs typeface="Arial" panose="020B0604020202020204" pitchFamily="34" charset="0"/>
            </a:endParaRPr>
          </a:p>
        </p:txBody>
      </p:sp>
      <p:sp>
        <p:nvSpPr>
          <p:cNvPr id="45" name="TextBox 44">
            <a:extLst>
              <a:ext uri="{FF2B5EF4-FFF2-40B4-BE49-F238E27FC236}">
                <a16:creationId xmlns:a16="http://schemas.microsoft.com/office/drawing/2014/main" id="{F1AE5EAA-B687-49CC-87AD-CEC239333852}"/>
              </a:ext>
            </a:extLst>
          </p:cNvPr>
          <p:cNvSpPr txBox="1"/>
          <p:nvPr/>
        </p:nvSpPr>
        <p:spPr>
          <a:xfrm>
            <a:off x="2093657" y="4693739"/>
            <a:ext cx="135636" cy="346666"/>
          </a:xfrm>
          <a:prstGeom prst="rect">
            <a:avLst/>
          </a:prstGeom>
          <a:noFill/>
        </p:spPr>
        <p:txBody>
          <a:bodyPr wrap="none" lIns="36000" tIns="36000" rIns="36000" bIns="36000" rtlCol="0" anchor="t" anchorCtr="0">
            <a:spAutoFit/>
          </a:bodyPr>
          <a:lstStyle/>
          <a:p>
            <a:pPr algn="ctr"/>
            <a:r>
              <a:rPr lang="zh-CN" sz="900" b="0" i="0" u="none" strike="noStrike" cap="none" baseline="0">
                <a:solidFill>
                  <a:srgbClr val="4D4D4D"/>
                </a:solidFill>
                <a:effectLst/>
                <a:uFillTx/>
                <a:ea typeface="SimSun"/>
              </a:rPr>
              <a:t>8</a:t>
            </a:r>
          </a:p>
          <a:p>
            <a:pPr algn="r"/>
            <a:endParaRPr lang="en-GB" sz="900">
              <a:solidFill>
                <a:srgbClr val="4D4D4D"/>
              </a:solidFill>
              <a:cs typeface="Arial" panose="020B0604020202020204" pitchFamily="34" charset="0"/>
            </a:endParaRPr>
          </a:p>
        </p:txBody>
      </p:sp>
      <p:sp>
        <p:nvSpPr>
          <p:cNvPr id="46" name="TextBox 45">
            <a:extLst>
              <a:ext uri="{FF2B5EF4-FFF2-40B4-BE49-F238E27FC236}">
                <a16:creationId xmlns:a16="http://schemas.microsoft.com/office/drawing/2014/main" id="{661AF979-B2F1-4B61-A64A-E44EBFB2FA28}"/>
              </a:ext>
            </a:extLst>
          </p:cNvPr>
          <p:cNvSpPr txBox="1"/>
          <p:nvPr/>
        </p:nvSpPr>
        <p:spPr>
          <a:xfrm>
            <a:off x="2227668" y="4693739"/>
            <a:ext cx="135636" cy="483963"/>
          </a:xfrm>
          <a:prstGeom prst="rect">
            <a:avLst/>
          </a:prstGeom>
          <a:noFill/>
        </p:spPr>
        <p:txBody>
          <a:bodyPr wrap="none" lIns="36000" tIns="36000" rIns="36000" bIns="36000" rtlCol="0" anchor="t" anchorCtr="0">
            <a:spAutoFit/>
          </a:bodyPr>
          <a:lstStyle/>
          <a:p>
            <a:pPr algn="ctr"/>
            <a:endParaRPr lang="en-GB" sz="900">
              <a:solidFill>
                <a:srgbClr val="4D4D4D"/>
              </a:solidFill>
              <a:cs typeface="Arial" panose="020B0604020202020204" pitchFamily="34" charset="0"/>
            </a:endParaRPr>
          </a:p>
          <a:p>
            <a:pPr algn="ctr"/>
            <a:endParaRPr lang="en-GB" sz="900">
              <a:solidFill>
                <a:srgbClr val="4D4D4D"/>
              </a:solidFill>
              <a:cs typeface="Arial" panose="020B0604020202020204" pitchFamily="34" charset="0"/>
            </a:endParaRPr>
          </a:p>
          <a:p>
            <a:pPr algn="r"/>
            <a:r>
              <a:rPr lang="zh-CN" sz="900" b="0" i="0" u="none" strike="noStrike" cap="none" baseline="0">
                <a:solidFill>
                  <a:srgbClr val="B60D27"/>
                </a:solidFill>
                <a:effectLst/>
                <a:uFillTx/>
                <a:ea typeface="SimSun"/>
              </a:rPr>
              <a:t>7</a:t>
            </a:r>
          </a:p>
        </p:txBody>
      </p:sp>
      <p:sp>
        <p:nvSpPr>
          <p:cNvPr id="47" name="Line 19">
            <a:extLst>
              <a:ext uri="{FF2B5EF4-FFF2-40B4-BE49-F238E27FC236}">
                <a16:creationId xmlns:a16="http://schemas.microsoft.com/office/drawing/2014/main" id="{98EF83E8-ACED-48B6-9E3A-79BE8230755E}"/>
              </a:ext>
            </a:extLst>
          </p:cNvPr>
          <p:cNvSpPr>
            <a:spLocks noChangeShapeType="1"/>
          </p:cNvSpPr>
          <p:nvPr/>
        </p:nvSpPr>
        <p:spPr bwMode="auto">
          <a:xfrm flipH="1">
            <a:off x="2565573" y="4637064"/>
            <a:ext cx="0" cy="65797"/>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900">
              <a:solidFill>
                <a:srgbClr val="4D4D4D"/>
              </a:solidFill>
            </a:endParaRPr>
          </a:p>
        </p:txBody>
      </p:sp>
      <p:sp>
        <p:nvSpPr>
          <p:cNvPr id="48" name="Line 21">
            <a:extLst>
              <a:ext uri="{FF2B5EF4-FFF2-40B4-BE49-F238E27FC236}">
                <a16:creationId xmlns:a16="http://schemas.microsoft.com/office/drawing/2014/main" id="{ABAB5440-707D-4F74-A557-FFDB9EA4C52E}"/>
              </a:ext>
            </a:extLst>
          </p:cNvPr>
          <p:cNvSpPr>
            <a:spLocks noChangeShapeType="1"/>
          </p:cNvSpPr>
          <p:nvPr/>
        </p:nvSpPr>
        <p:spPr bwMode="auto">
          <a:xfrm flipH="1">
            <a:off x="2427462" y="4637064"/>
            <a:ext cx="0" cy="65797"/>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900">
              <a:solidFill>
                <a:srgbClr val="4D4D4D"/>
              </a:solidFill>
              <a:cs typeface="Arial" panose="020B0604020202020204" pitchFamily="34" charset="0"/>
            </a:endParaRPr>
          </a:p>
        </p:txBody>
      </p:sp>
      <p:sp>
        <p:nvSpPr>
          <p:cNvPr id="49" name="TextBox 48">
            <a:extLst>
              <a:ext uri="{FF2B5EF4-FFF2-40B4-BE49-F238E27FC236}">
                <a16:creationId xmlns:a16="http://schemas.microsoft.com/office/drawing/2014/main" id="{9C622D2A-C2DE-496A-AA2C-5C85DBFD06F5}"/>
              </a:ext>
            </a:extLst>
          </p:cNvPr>
          <p:cNvSpPr txBox="1"/>
          <p:nvPr/>
        </p:nvSpPr>
        <p:spPr>
          <a:xfrm>
            <a:off x="2331961" y="4693739"/>
            <a:ext cx="199199" cy="346666"/>
          </a:xfrm>
          <a:prstGeom prst="rect">
            <a:avLst/>
          </a:prstGeom>
          <a:noFill/>
        </p:spPr>
        <p:txBody>
          <a:bodyPr wrap="none" lIns="36000" tIns="36000" rIns="36000" bIns="36000" rtlCol="0" anchor="t" anchorCtr="0">
            <a:spAutoFit/>
          </a:bodyPr>
          <a:lstStyle/>
          <a:p>
            <a:pPr algn="ctr"/>
            <a:r>
              <a:rPr lang="zh-CN" sz="900" b="0" i="0" u="none" strike="noStrike" cap="none" baseline="0">
                <a:solidFill>
                  <a:srgbClr val="4D4D4D"/>
                </a:solidFill>
                <a:effectLst/>
                <a:uFillTx/>
                <a:ea typeface="SimSun"/>
              </a:rPr>
              <a:t>10</a:t>
            </a:r>
          </a:p>
          <a:p>
            <a:pPr algn="ctr"/>
            <a:endParaRPr lang="en-GB" sz="900">
              <a:solidFill>
                <a:srgbClr val="4D4D4D"/>
              </a:solidFill>
              <a:cs typeface="Arial" panose="020B0604020202020204" pitchFamily="34" charset="0"/>
            </a:endParaRPr>
          </a:p>
        </p:txBody>
      </p:sp>
      <p:sp>
        <p:nvSpPr>
          <p:cNvPr id="50" name="TextBox 49">
            <a:extLst>
              <a:ext uri="{FF2B5EF4-FFF2-40B4-BE49-F238E27FC236}">
                <a16:creationId xmlns:a16="http://schemas.microsoft.com/office/drawing/2014/main" id="{DF9FA4A4-F8B2-4446-AD06-33EE134B8690}"/>
              </a:ext>
            </a:extLst>
          </p:cNvPr>
          <p:cNvSpPr txBox="1"/>
          <p:nvPr/>
        </p:nvSpPr>
        <p:spPr>
          <a:xfrm>
            <a:off x="2497755" y="4693739"/>
            <a:ext cx="135636" cy="483963"/>
          </a:xfrm>
          <a:prstGeom prst="rect">
            <a:avLst/>
          </a:prstGeom>
          <a:noFill/>
        </p:spPr>
        <p:txBody>
          <a:bodyPr wrap="none" lIns="36000" tIns="36000" rIns="36000" bIns="36000" rtlCol="0" anchor="t" anchorCtr="0">
            <a:spAutoFit/>
          </a:bodyPr>
          <a:lstStyle/>
          <a:p>
            <a:pPr algn="ctr"/>
            <a:endParaRPr lang="en-GB" sz="900" dirty="0">
              <a:solidFill>
                <a:srgbClr val="4D4D4D"/>
              </a:solidFill>
              <a:cs typeface="Arial" panose="020B0604020202020204" pitchFamily="34" charset="0"/>
            </a:endParaRPr>
          </a:p>
          <a:p>
            <a:pPr algn="ctr"/>
            <a:endParaRPr lang="en-GB" sz="900" dirty="0">
              <a:solidFill>
                <a:srgbClr val="4D4D4D"/>
              </a:solidFill>
              <a:cs typeface="Arial" panose="020B0604020202020204" pitchFamily="34" charset="0"/>
            </a:endParaRPr>
          </a:p>
          <a:p>
            <a:pPr algn="ctr"/>
            <a:r>
              <a:rPr lang="zh-CN" sz="900" b="0" i="0" u="none" strike="noStrike" cap="none" baseline="0" dirty="0">
                <a:solidFill>
                  <a:srgbClr val="B60D27"/>
                </a:solidFill>
                <a:effectLst/>
                <a:uFillTx/>
                <a:ea typeface="SimSun"/>
              </a:rPr>
              <a:t>7</a:t>
            </a:r>
          </a:p>
        </p:txBody>
      </p:sp>
      <p:sp>
        <p:nvSpPr>
          <p:cNvPr id="51" name="Line 19">
            <a:extLst>
              <a:ext uri="{FF2B5EF4-FFF2-40B4-BE49-F238E27FC236}">
                <a16:creationId xmlns:a16="http://schemas.microsoft.com/office/drawing/2014/main" id="{4763FC0C-4C72-4727-94E2-49DF9531A79F}"/>
              </a:ext>
            </a:extLst>
          </p:cNvPr>
          <p:cNvSpPr>
            <a:spLocks noChangeShapeType="1"/>
          </p:cNvSpPr>
          <p:nvPr/>
        </p:nvSpPr>
        <p:spPr bwMode="auto">
          <a:xfrm flipH="1">
            <a:off x="2846459" y="4637064"/>
            <a:ext cx="0" cy="65797"/>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900">
              <a:solidFill>
                <a:srgbClr val="4D4D4D"/>
              </a:solidFill>
            </a:endParaRPr>
          </a:p>
        </p:txBody>
      </p:sp>
      <p:sp>
        <p:nvSpPr>
          <p:cNvPr id="52" name="Line 21">
            <a:extLst>
              <a:ext uri="{FF2B5EF4-FFF2-40B4-BE49-F238E27FC236}">
                <a16:creationId xmlns:a16="http://schemas.microsoft.com/office/drawing/2014/main" id="{F12E6963-3556-49E0-A267-D0903BE11709}"/>
              </a:ext>
            </a:extLst>
          </p:cNvPr>
          <p:cNvSpPr>
            <a:spLocks noChangeShapeType="1"/>
          </p:cNvSpPr>
          <p:nvPr/>
        </p:nvSpPr>
        <p:spPr bwMode="auto">
          <a:xfrm flipH="1">
            <a:off x="2708348" y="4637064"/>
            <a:ext cx="0" cy="65797"/>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900">
              <a:solidFill>
                <a:srgbClr val="4D4D4D"/>
              </a:solidFill>
              <a:cs typeface="Arial" panose="020B0604020202020204" pitchFamily="34" charset="0"/>
            </a:endParaRPr>
          </a:p>
        </p:txBody>
      </p:sp>
      <p:sp>
        <p:nvSpPr>
          <p:cNvPr id="53" name="TextBox 52">
            <a:extLst>
              <a:ext uri="{FF2B5EF4-FFF2-40B4-BE49-F238E27FC236}">
                <a16:creationId xmlns:a16="http://schemas.microsoft.com/office/drawing/2014/main" id="{00B5EEC3-E445-4C04-87B6-F885A80F49DE}"/>
              </a:ext>
            </a:extLst>
          </p:cNvPr>
          <p:cNvSpPr txBox="1"/>
          <p:nvPr/>
        </p:nvSpPr>
        <p:spPr>
          <a:xfrm>
            <a:off x="2612847" y="4693739"/>
            <a:ext cx="199199" cy="346666"/>
          </a:xfrm>
          <a:prstGeom prst="rect">
            <a:avLst/>
          </a:prstGeom>
          <a:noFill/>
        </p:spPr>
        <p:txBody>
          <a:bodyPr wrap="none" lIns="36000" tIns="36000" rIns="36000" bIns="36000" rtlCol="0" anchor="t" anchorCtr="0">
            <a:spAutoFit/>
          </a:bodyPr>
          <a:lstStyle/>
          <a:p>
            <a:pPr algn="ctr"/>
            <a:r>
              <a:rPr lang="zh-CN" sz="900" b="0" i="0" u="none" strike="noStrike" cap="none" baseline="0" dirty="0">
                <a:solidFill>
                  <a:srgbClr val="4D4D4D"/>
                </a:solidFill>
                <a:effectLst/>
                <a:uFillTx/>
                <a:ea typeface="SimSun"/>
              </a:rPr>
              <a:t>12</a:t>
            </a:r>
          </a:p>
          <a:p>
            <a:pPr algn="ctr"/>
            <a:endParaRPr lang="en-GB" sz="900" dirty="0">
              <a:solidFill>
                <a:srgbClr val="4D4D4D"/>
              </a:solidFill>
              <a:cs typeface="Arial" panose="020B0604020202020204" pitchFamily="34" charset="0"/>
            </a:endParaRPr>
          </a:p>
        </p:txBody>
      </p:sp>
      <p:sp>
        <p:nvSpPr>
          <p:cNvPr id="54" name="TextBox 53">
            <a:extLst>
              <a:ext uri="{FF2B5EF4-FFF2-40B4-BE49-F238E27FC236}">
                <a16:creationId xmlns:a16="http://schemas.microsoft.com/office/drawing/2014/main" id="{020DBD1E-B26C-4269-A1DF-E67E83AF5C6A}"/>
              </a:ext>
            </a:extLst>
          </p:cNvPr>
          <p:cNvSpPr txBox="1"/>
          <p:nvPr/>
        </p:nvSpPr>
        <p:spPr>
          <a:xfrm>
            <a:off x="2778641" y="4693739"/>
            <a:ext cx="135636" cy="483963"/>
          </a:xfrm>
          <a:prstGeom prst="rect">
            <a:avLst/>
          </a:prstGeom>
          <a:noFill/>
        </p:spPr>
        <p:txBody>
          <a:bodyPr wrap="none" lIns="36000" tIns="36000" rIns="36000" bIns="36000" rtlCol="0" anchor="t" anchorCtr="0">
            <a:spAutoFit/>
          </a:bodyPr>
          <a:lstStyle/>
          <a:p>
            <a:pPr algn="ctr"/>
            <a:endParaRPr lang="en-GB" sz="900" dirty="0">
              <a:solidFill>
                <a:srgbClr val="4D4D4D"/>
              </a:solidFill>
              <a:cs typeface="Arial" panose="020B0604020202020204" pitchFamily="34" charset="0"/>
            </a:endParaRPr>
          </a:p>
          <a:p>
            <a:pPr algn="ctr"/>
            <a:endParaRPr lang="en-GB" sz="900" dirty="0">
              <a:solidFill>
                <a:srgbClr val="4D4D4D"/>
              </a:solidFill>
              <a:cs typeface="Arial" panose="020B0604020202020204" pitchFamily="34" charset="0"/>
            </a:endParaRPr>
          </a:p>
          <a:p>
            <a:pPr algn="ctr"/>
            <a:r>
              <a:rPr lang="zh-CN" sz="900" b="0" i="0" u="none" strike="noStrike" cap="none" baseline="0" dirty="0">
                <a:solidFill>
                  <a:srgbClr val="B60D27"/>
                </a:solidFill>
                <a:effectLst/>
                <a:uFillTx/>
                <a:ea typeface="SimSun"/>
              </a:rPr>
              <a:t>7</a:t>
            </a:r>
          </a:p>
        </p:txBody>
      </p:sp>
      <p:sp>
        <p:nvSpPr>
          <p:cNvPr id="55" name="Line 19">
            <a:extLst>
              <a:ext uri="{FF2B5EF4-FFF2-40B4-BE49-F238E27FC236}">
                <a16:creationId xmlns:a16="http://schemas.microsoft.com/office/drawing/2014/main" id="{FEFDFCB8-A639-4187-922C-6078F359A7C8}"/>
              </a:ext>
            </a:extLst>
          </p:cNvPr>
          <p:cNvSpPr>
            <a:spLocks noChangeShapeType="1"/>
          </p:cNvSpPr>
          <p:nvPr/>
        </p:nvSpPr>
        <p:spPr bwMode="auto">
          <a:xfrm flipH="1">
            <a:off x="3127344" y="4637064"/>
            <a:ext cx="0" cy="65797"/>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900">
              <a:solidFill>
                <a:srgbClr val="4D4D4D"/>
              </a:solidFill>
            </a:endParaRPr>
          </a:p>
        </p:txBody>
      </p:sp>
      <p:sp>
        <p:nvSpPr>
          <p:cNvPr id="56" name="Line 21">
            <a:extLst>
              <a:ext uri="{FF2B5EF4-FFF2-40B4-BE49-F238E27FC236}">
                <a16:creationId xmlns:a16="http://schemas.microsoft.com/office/drawing/2014/main" id="{8F933A3A-5A88-4AD8-B6C7-084E607D8166}"/>
              </a:ext>
            </a:extLst>
          </p:cNvPr>
          <p:cNvSpPr>
            <a:spLocks noChangeShapeType="1"/>
          </p:cNvSpPr>
          <p:nvPr/>
        </p:nvSpPr>
        <p:spPr bwMode="auto">
          <a:xfrm flipH="1">
            <a:off x="2989233" y="4637064"/>
            <a:ext cx="0" cy="65797"/>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900">
              <a:solidFill>
                <a:srgbClr val="4D4D4D"/>
              </a:solidFill>
              <a:cs typeface="Arial" panose="020B0604020202020204" pitchFamily="34" charset="0"/>
            </a:endParaRPr>
          </a:p>
        </p:txBody>
      </p:sp>
      <p:sp>
        <p:nvSpPr>
          <p:cNvPr id="57" name="TextBox 56">
            <a:extLst>
              <a:ext uri="{FF2B5EF4-FFF2-40B4-BE49-F238E27FC236}">
                <a16:creationId xmlns:a16="http://schemas.microsoft.com/office/drawing/2014/main" id="{4357726D-9714-4BEE-9E51-EE5961329B28}"/>
              </a:ext>
            </a:extLst>
          </p:cNvPr>
          <p:cNvSpPr txBox="1"/>
          <p:nvPr/>
        </p:nvSpPr>
        <p:spPr>
          <a:xfrm>
            <a:off x="2893732" y="4693739"/>
            <a:ext cx="199199" cy="346666"/>
          </a:xfrm>
          <a:prstGeom prst="rect">
            <a:avLst/>
          </a:prstGeom>
          <a:noFill/>
        </p:spPr>
        <p:txBody>
          <a:bodyPr wrap="none" lIns="36000" tIns="36000" rIns="36000" bIns="36000" rtlCol="0" anchor="t" anchorCtr="0">
            <a:spAutoFit/>
          </a:bodyPr>
          <a:lstStyle/>
          <a:p>
            <a:pPr algn="ctr"/>
            <a:r>
              <a:rPr lang="zh-CN" sz="900" b="0" i="0" u="none" strike="noStrike" cap="none" baseline="0" dirty="0">
                <a:solidFill>
                  <a:srgbClr val="4D4D4D"/>
                </a:solidFill>
                <a:effectLst/>
                <a:uFillTx/>
                <a:ea typeface="SimSun"/>
              </a:rPr>
              <a:t>14</a:t>
            </a:r>
          </a:p>
          <a:p>
            <a:pPr algn="r"/>
            <a:endParaRPr lang="en-GB" sz="900" dirty="0">
              <a:solidFill>
                <a:srgbClr val="4D4D4D"/>
              </a:solidFill>
              <a:cs typeface="Arial" panose="020B0604020202020204" pitchFamily="34" charset="0"/>
            </a:endParaRPr>
          </a:p>
        </p:txBody>
      </p:sp>
      <p:sp>
        <p:nvSpPr>
          <p:cNvPr id="58" name="TextBox 57">
            <a:extLst>
              <a:ext uri="{FF2B5EF4-FFF2-40B4-BE49-F238E27FC236}">
                <a16:creationId xmlns:a16="http://schemas.microsoft.com/office/drawing/2014/main" id="{E8646097-278A-4A82-948B-41B9087A54EE}"/>
              </a:ext>
            </a:extLst>
          </p:cNvPr>
          <p:cNvSpPr txBox="1"/>
          <p:nvPr/>
        </p:nvSpPr>
        <p:spPr>
          <a:xfrm>
            <a:off x="3059526" y="4693739"/>
            <a:ext cx="135636" cy="483963"/>
          </a:xfrm>
          <a:prstGeom prst="rect">
            <a:avLst/>
          </a:prstGeom>
          <a:noFill/>
        </p:spPr>
        <p:txBody>
          <a:bodyPr wrap="none" lIns="36000" tIns="36000" rIns="36000" bIns="36000" rtlCol="0" anchor="t" anchorCtr="0">
            <a:spAutoFit/>
          </a:bodyPr>
          <a:lstStyle/>
          <a:p>
            <a:pPr algn="ctr"/>
            <a:endParaRPr lang="en-GB" sz="900">
              <a:solidFill>
                <a:srgbClr val="4D4D4D"/>
              </a:solidFill>
              <a:cs typeface="Arial" panose="020B0604020202020204" pitchFamily="34" charset="0"/>
            </a:endParaRPr>
          </a:p>
          <a:p>
            <a:pPr algn="ctr"/>
            <a:endParaRPr lang="en-GB" sz="900">
              <a:solidFill>
                <a:srgbClr val="4D4D4D"/>
              </a:solidFill>
              <a:cs typeface="Arial" panose="020B0604020202020204" pitchFamily="34" charset="0"/>
            </a:endParaRPr>
          </a:p>
          <a:p>
            <a:pPr algn="ctr"/>
            <a:r>
              <a:rPr lang="zh-CN" sz="900" b="0" i="0" u="none" strike="noStrike" cap="none" baseline="0">
                <a:solidFill>
                  <a:srgbClr val="B60D27"/>
                </a:solidFill>
                <a:effectLst/>
                <a:uFillTx/>
                <a:ea typeface="SimSun"/>
              </a:rPr>
              <a:t>4</a:t>
            </a:r>
          </a:p>
        </p:txBody>
      </p:sp>
      <p:sp>
        <p:nvSpPr>
          <p:cNvPr id="59" name="Line 19">
            <a:extLst>
              <a:ext uri="{FF2B5EF4-FFF2-40B4-BE49-F238E27FC236}">
                <a16:creationId xmlns:a16="http://schemas.microsoft.com/office/drawing/2014/main" id="{7F4EBC21-2C79-48AC-B9D1-425AB31FFC1A}"/>
              </a:ext>
            </a:extLst>
          </p:cNvPr>
          <p:cNvSpPr>
            <a:spLocks noChangeShapeType="1"/>
          </p:cNvSpPr>
          <p:nvPr/>
        </p:nvSpPr>
        <p:spPr bwMode="auto">
          <a:xfrm flipH="1">
            <a:off x="3393828" y="4637064"/>
            <a:ext cx="0" cy="65797"/>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900">
              <a:solidFill>
                <a:srgbClr val="4D4D4D"/>
              </a:solidFill>
            </a:endParaRPr>
          </a:p>
        </p:txBody>
      </p:sp>
      <p:sp>
        <p:nvSpPr>
          <p:cNvPr id="60" name="Line 21">
            <a:extLst>
              <a:ext uri="{FF2B5EF4-FFF2-40B4-BE49-F238E27FC236}">
                <a16:creationId xmlns:a16="http://schemas.microsoft.com/office/drawing/2014/main" id="{D1855D85-1010-4229-A459-1F398A5212AF}"/>
              </a:ext>
            </a:extLst>
          </p:cNvPr>
          <p:cNvSpPr>
            <a:spLocks noChangeShapeType="1"/>
          </p:cNvSpPr>
          <p:nvPr/>
        </p:nvSpPr>
        <p:spPr bwMode="auto">
          <a:xfrm flipH="1">
            <a:off x="3255717" y="4637064"/>
            <a:ext cx="0" cy="65797"/>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900">
              <a:solidFill>
                <a:srgbClr val="4D4D4D"/>
              </a:solidFill>
              <a:cs typeface="Arial" panose="020B0604020202020204" pitchFamily="34" charset="0"/>
            </a:endParaRPr>
          </a:p>
        </p:txBody>
      </p:sp>
      <p:sp>
        <p:nvSpPr>
          <p:cNvPr id="61" name="TextBox 60">
            <a:extLst>
              <a:ext uri="{FF2B5EF4-FFF2-40B4-BE49-F238E27FC236}">
                <a16:creationId xmlns:a16="http://schemas.microsoft.com/office/drawing/2014/main" id="{0F4BC851-32B6-4446-9169-77E1CE08A0F8}"/>
              </a:ext>
            </a:extLst>
          </p:cNvPr>
          <p:cNvSpPr txBox="1"/>
          <p:nvPr/>
        </p:nvSpPr>
        <p:spPr>
          <a:xfrm>
            <a:off x="3160215" y="4693739"/>
            <a:ext cx="199199" cy="346666"/>
          </a:xfrm>
          <a:prstGeom prst="rect">
            <a:avLst/>
          </a:prstGeom>
          <a:noFill/>
        </p:spPr>
        <p:txBody>
          <a:bodyPr wrap="none" lIns="36000" tIns="36000" rIns="36000" bIns="36000" rtlCol="0" anchor="t" anchorCtr="0">
            <a:spAutoFit/>
          </a:bodyPr>
          <a:lstStyle/>
          <a:p>
            <a:pPr algn="ctr"/>
            <a:r>
              <a:rPr lang="zh-CN" sz="900" b="0" i="0" u="none" strike="noStrike" cap="none" baseline="0">
                <a:solidFill>
                  <a:srgbClr val="4D4D4D"/>
                </a:solidFill>
                <a:effectLst/>
                <a:uFillTx/>
                <a:ea typeface="SimSun"/>
              </a:rPr>
              <a:t>16</a:t>
            </a:r>
          </a:p>
          <a:p>
            <a:pPr algn="r"/>
            <a:endParaRPr lang="en-GB" sz="900">
              <a:solidFill>
                <a:srgbClr val="4D4D4D"/>
              </a:solidFill>
              <a:cs typeface="Arial" panose="020B0604020202020204" pitchFamily="34" charset="0"/>
            </a:endParaRPr>
          </a:p>
        </p:txBody>
      </p:sp>
      <p:sp>
        <p:nvSpPr>
          <p:cNvPr id="62" name="TextBox 61">
            <a:extLst>
              <a:ext uri="{FF2B5EF4-FFF2-40B4-BE49-F238E27FC236}">
                <a16:creationId xmlns:a16="http://schemas.microsoft.com/office/drawing/2014/main" id="{AF9FBEFE-0BB8-4203-922F-9AE134DE0CC5}"/>
              </a:ext>
            </a:extLst>
          </p:cNvPr>
          <p:cNvSpPr txBox="1"/>
          <p:nvPr/>
        </p:nvSpPr>
        <p:spPr>
          <a:xfrm>
            <a:off x="3326009" y="4693739"/>
            <a:ext cx="135636" cy="483963"/>
          </a:xfrm>
          <a:prstGeom prst="rect">
            <a:avLst/>
          </a:prstGeom>
          <a:noFill/>
        </p:spPr>
        <p:txBody>
          <a:bodyPr wrap="none" lIns="36000" tIns="36000" rIns="36000" bIns="36000" rtlCol="0" anchor="t" anchorCtr="0">
            <a:spAutoFit/>
          </a:bodyPr>
          <a:lstStyle/>
          <a:p>
            <a:pPr algn="ctr"/>
            <a:endParaRPr lang="en-GB" sz="900">
              <a:solidFill>
                <a:srgbClr val="4D4D4D"/>
              </a:solidFill>
              <a:cs typeface="Arial" panose="020B0604020202020204" pitchFamily="34" charset="0"/>
            </a:endParaRPr>
          </a:p>
          <a:p>
            <a:pPr algn="ctr"/>
            <a:endParaRPr lang="en-GB" sz="900">
              <a:solidFill>
                <a:srgbClr val="4D4D4D"/>
              </a:solidFill>
              <a:cs typeface="Arial" panose="020B0604020202020204" pitchFamily="34" charset="0"/>
            </a:endParaRPr>
          </a:p>
          <a:p>
            <a:pPr algn="ctr"/>
            <a:r>
              <a:rPr lang="zh-CN" sz="900" b="0" i="0" u="none" strike="noStrike" cap="none" baseline="0">
                <a:solidFill>
                  <a:srgbClr val="B60D27"/>
                </a:solidFill>
                <a:effectLst/>
                <a:uFillTx/>
                <a:ea typeface="SimSun"/>
              </a:rPr>
              <a:t>3</a:t>
            </a:r>
          </a:p>
        </p:txBody>
      </p:sp>
      <p:sp>
        <p:nvSpPr>
          <p:cNvPr id="63" name="Line 19">
            <a:extLst>
              <a:ext uri="{FF2B5EF4-FFF2-40B4-BE49-F238E27FC236}">
                <a16:creationId xmlns:a16="http://schemas.microsoft.com/office/drawing/2014/main" id="{A5841541-F161-4081-9C08-0F58F57CED3B}"/>
              </a:ext>
            </a:extLst>
          </p:cNvPr>
          <p:cNvSpPr>
            <a:spLocks noChangeShapeType="1"/>
          </p:cNvSpPr>
          <p:nvPr/>
        </p:nvSpPr>
        <p:spPr bwMode="auto">
          <a:xfrm flipH="1">
            <a:off x="3660310" y="4637064"/>
            <a:ext cx="0" cy="65797"/>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900">
              <a:solidFill>
                <a:srgbClr val="4D4D4D"/>
              </a:solidFill>
            </a:endParaRPr>
          </a:p>
        </p:txBody>
      </p:sp>
      <p:sp>
        <p:nvSpPr>
          <p:cNvPr id="64" name="Line 21">
            <a:extLst>
              <a:ext uri="{FF2B5EF4-FFF2-40B4-BE49-F238E27FC236}">
                <a16:creationId xmlns:a16="http://schemas.microsoft.com/office/drawing/2014/main" id="{8BDE3570-D89F-44BE-8AEA-915ACD12FEE0}"/>
              </a:ext>
            </a:extLst>
          </p:cNvPr>
          <p:cNvSpPr>
            <a:spLocks noChangeShapeType="1"/>
          </p:cNvSpPr>
          <p:nvPr/>
        </p:nvSpPr>
        <p:spPr bwMode="auto">
          <a:xfrm flipH="1">
            <a:off x="3522199" y="4637064"/>
            <a:ext cx="0" cy="65797"/>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900">
              <a:solidFill>
                <a:srgbClr val="4D4D4D"/>
              </a:solidFill>
              <a:cs typeface="Arial" panose="020B0604020202020204" pitchFamily="34" charset="0"/>
            </a:endParaRPr>
          </a:p>
        </p:txBody>
      </p:sp>
      <p:sp>
        <p:nvSpPr>
          <p:cNvPr id="65" name="TextBox 64">
            <a:extLst>
              <a:ext uri="{FF2B5EF4-FFF2-40B4-BE49-F238E27FC236}">
                <a16:creationId xmlns:a16="http://schemas.microsoft.com/office/drawing/2014/main" id="{2934AE86-3303-4021-8548-F35DEA08CC81}"/>
              </a:ext>
            </a:extLst>
          </p:cNvPr>
          <p:cNvSpPr txBox="1"/>
          <p:nvPr/>
        </p:nvSpPr>
        <p:spPr>
          <a:xfrm>
            <a:off x="3426698" y="4693739"/>
            <a:ext cx="199199" cy="346666"/>
          </a:xfrm>
          <a:prstGeom prst="rect">
            <a:avLst/>
          </a:prstGeom>
          <a:noFill/>
        </p:spPr>
        <p:txBody>
          <a:bodyPr wrap="none" lIns="36000" tIns="36000" rIns="36000" bIns="36000" rtlCol="0" anchor="t" anchorCtr="0">
            <a:spAutoFit/>
          </a:bodyPr>
          <a:lstStyle/>
          <a:p>
            <a:pPr algn="ctr"/>
            <a:r>
              <a:rPr lang="zh-CN" sz="900" b="0" i="0" u="none" strike="noStrike" cap="none" baseline="0">
                <a:solidFill>
                  <a:srgbClr val="4D4D4D"/>
                </a:solidFill>
                <a:effectLst/>
                <a:uFillTx/>
                <a:ea typeface="SimSun"/>
              </a:rPr>
              <a:t>18</a:t>
            </a:r>
          </a:p>
          <a:p>
            <a:pPr algn="r"/>
            <a:endParaRPr lang="en-GB" sz="900">
              <a:solidFill>
                <a:srgbClr val="4D4D4D"/>
              </a:solidFill>
              <a:cs typeface="Arial" panose="020B0604020202020204" pitchFamily="34" charset="0"/>
            </a:endParaRPr>
          </a:p>
        </p:txBody>
      </p:sp>
      <p:sp>
        <p:nvSpPr>
          <p:cNvPr id="66" name="TextBox 65">
            <a:extLst>
              <a:ext uri="{FF2B5EF4-FFF2-40B4-BE49-F238E27FC236}">
                <a16:creationId xmlns:a16="http://schemas.microsoft.com/office/drawing/2014/main" id="{005CF6C5-64D7-4075-8B49-61288EBE1E87}"/>
              </a:ext>
            </a:extLst>
          </p:cNvPr>
          <p:cNvSpPr txBox="1"/>
          <p:nvPr/>
        </p:nvSpPr>
        <p:spPr>
          <a:xfrm>
            <a:off x="3592491" y="4693739"/>
            <a:ext cx="135636" cy="483963"/>
          </a:xfrm>
          <a:prstGeom prst="rect">
            <a:avLst/>
          </a:prstGeom>
          <a:noFill/>
        </p:spPr>
        <p:txBody>
          <a:bodyPr wrap="none" lIns="36000" tIns="36000" rIns="36000" bIns="36000" rtlCol="0" anchor="t" anchorCtr="0">
            <a:spAutoFit/>
          </a:bodyPr>
          <a:lstStyle/>
          <a:p>
            <a:pPr algn="ctr"/>
            <a:endParaRPr lang="en-GB" sz="900">
              <a:solidFill>
                <a:srgbClr val="4D4D4D"/>
              </a:solidFill>
              <a:cs typeface="Arial" panose="020B0604020202020204" pitchFamily="34" charset="0"/>
            </a:endParaRPr>
          </a:p>
          <a:p>
            <a:pPr algn="ctr"/>
            <a:endParaRPr lang="en-GB" sz="900">
              <a:solidFill>
                <a:srgbClr val="4D4D4D"/>
              </a:solidFill>
              <a:cs typeface="Arial" panose="020B0604020202020204" pitchFamily="34" charset="0"/>
            </a:endParaRPr>
          </a:p>
          <a:p>
            <a:pPr algn="ctr"/>
            <a:r>
              <a:rPr lang="zh-CN" sz="900" b="0" i="0" u="none" strike="noStrike" cap="none" baseline="0">
                <a:solidFill>
                  <a:srgbClr val="B60D27"/>
                </a:solidFill>
                <a:effectLst/>
                <a:uFillTx/>
                <a:ea typeface="SimSun"/>
              </a:rPr>
              <a:t>3</a:t>
            </a:r>
          </a:p>
        </p:txBody>
      </p:sp>
      <p:sp>
        <p:nvSpPr>
          <p:cNvPr id="67" name="Line 19">
            <a:extLst>
              <a:ext uri="{FF2B5EF4-FFF2-40B4-BE49-F238E27FC236}">
                <a16:creationId xmlns:a16="http://schemas.microsoft.com/office/drawing/2014/main" id="{A2D831EB-1968-42C3-B821-2B70A12A5EE8}"/>
              </a:ext>
            </a:extLst>
          </p:cNvPr>
          <p:cNvSpPr>
            <a:spLocks noChangeShapeType="1"/>
          </p:cNvSpPr>
          <p:nvPr/>
        </p:nvSpPr>
        <p:spPr bwMode="auto">
          <a:xfrm flipH="1">
            <a:off x="3926789" y="4637064"/>
            <a:ext cx="0" cy="65797"/>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900">
              <a:solidFill>
                <a:srgbClr val="4D4D4D"/>
              </a:solidFill>
            </a:endParaRPr>
          </a:p>
        </p:txBody>
      </p:sp>
      <p:sp>
        <p:nvSpPr>
          <p:cNvPr id="68" name="Line 21">
            <a:extLst>
              <a:ext uri="{FF2B5EF4-FFF2-40B4-BE49-F238E27FC236}">
                <a16:creationId xmlns:a16="http://schemas.microsoft.com/office/drawing/2014/main" id="{2AB438AA-690A-49AE-9E00-F5BE5A8EC83F}"/>
              </a:ext>
            </a:extLst>
          </p:cNvPr>
          <p:cNvSpPr>
            <a:spLocks noChangeShapeType="1"/>
          </p:cNvSpPr>
          <p:nvPr/>
        </p:nvSpPr>
        <p:spPr bwMode="auto">
          <a:xfrm flipH="1">
            <a:off x="3788678" y="4637064"/>
            <a:ext cx="0" cy="65797"/>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900">
              <a:solidFill>
                <a:srgbClr val="4D4D4D"/>
              </a:solidFill>
              <a:cs typeface="Arial" panose="020B0604020202020204" pitchFamily="34" charset="0"/>
            </a:endParaRPr>
          </a:p>
        </p:txBody>
      </p:sp>
      <p:sp>
        <p:nvSpPr>
          <p:cNvPr id="69" name="TextBox 68">
            <a:extLst>
              <a:ext uri="{FF2B5EF4-FFF2-40B4-BE49-F238E27FC236}">
                <a16:creationId xmlns:a16="http://schemas.microsoft.com/office/drawing/2014/main" id="{67E350AC-EFB9-4359-A529-F58E629E86F8}"/>
              </a:ext>
            </a:extLst>
          </p:cNvPr>
          <p:cNvSpPr txBox="1"/>
          <p:nvPr/>
        </p:nvSpPr>
        <p:spPr>
          <a:xfrm>
            <a:off x="3693179" y="4693739"/>
            <a:ext cx="199199" cy="346666"/>
          </a:xfrm>
          <a:prstGeom prst="rect">
            <a:avLst/>
          </a:prstGeom>
          <a:noFill/>
        </p:spPr>
        <p:txBody>
          <a:bodyPr wrap="none" lIns="36000" tIns="36000" rIns="36000" bIns="36000" rtlCol="0" anchor="t" anchorCtr="0">
            <a:spAutoFit/>
          </a:bodyPr>
          <a:lstStyle/>
          <a:p>
            <a:pPr algn="ctr"/>
            <a:r>
              <a:rPr lang="zh-CN" sz="900" b="0" i="0" u="none" strike="noStrike" cap="none" baseline="0">
                <a:solidFill>
                  <a:srgbClr val="4D4D4D"/>
                </a:solidFill>
                <a:effectLst/>
                <a:uFillTx/>
                <a:ea typeface="SimSun"/>
              </a:rPr>
              <a:t>20</a:t>
            </a:r>
          </a:p>
          <a:p>
            <a:pPr algn="r"/>
            <a:endParaRPr lang="en-GB" sz="900">
              <a:solidFill>
                <a:srgbClr val="4D4D4D"/>
              </a:solidFill>
              <a:cs typeface="Arial" panose="020B0604020202020204" pitchFamily="34" charset="0"/>
            </a:endParaRPr>
          </a:p>
        </p:txBody>
      </p:sp>
      <p:sp>
        <p:nvSpPr>
          <p:cNvPr id="70" name="TextBox 69">
            <a:extLst>
              <a:ext uri="{FF2B5EF4-FFF2-40B4-BE49-F238E27FC236}">
                <a16:creationId xmlns:a16="http://schemas.microsoft.com/office/drawing/2014/main" id="{15E3BBAF-9A6D-4115-8A76-CDE05F4EF689}"/>
              </a:ext>
            </a:extLst>
          </p:cNvPr>
          <p:cNvSpPr txBox="1"/>
          <p:nvPr/>
        </p:nvSpPr>
        <p:spPr>
          <a:xfrm>
            <a:off x="3858971" y="4693739"/>
            <a:ext cx="135636" cy="483963"/>
          </a:xfrm>
          <a:prstGeom prst="rect">
            <a:avLst/>
          </a:prstGeom>
          <a:noFill/>
        </p:spPr>
        <p:txBody>
          <a:bodyPr wrap="none" lIns="36000" tIns="36000" rIns="36000" bIns="36000" rtlCol="0" anchor="t" anchorCtr="0">
            <a:spAutoFit/>
          </a:bodyPr>
          <a:lstStyle/>
          <a:p>
            <a:pPr algn="ctr"/>
            <a:endParaRPr lang="en-GB" sz="900">
              <a:solidFill>
                <a:srgbClr val="4D4D4D"/>
              </a:solidFill>
              <a:cs typeface="Arial" panose="020B0604020202020204" pitchFamily="34" charset="0"/>
            </a:endParaRPr>
          </a:p>
          <a:p>
            <a:pPr algn="ctr"/>
            <a:endParaRPr lang="en-GB" sz="900">
              <a:solidFill>
                <a:srgbClr val="4D4D4D"/>
              </a:solidFill>
              <a:cs typeface="Arial" panose="020B0604020202020204" pitchFamily="34" charset="0"/>
            </a:endParaRPr>
          </a:p>
          <a:p>
            <a:pPr algn="ctr"/>
            <a:r>
              <a:rPr lang="zh-CN" sz="900" b="0" i="0" u="none" strike="noStrike" cap="none" baseline="0">
                <a:solidFill>
                  <a:srgbClr val="B60D27"/>
                </a:solidFill>
                <a:effectLst/>
                <a:uFillTx/>
                <a:ea typeface="SimSun"/>
              </a:rPr>
              <a:t>1</a:t>
            </a:r>
          </a:p>
        </p:txBody>
      </p:sp>
      <p:sp>
        <p:nvSpPr>
          <p:cNvPr id="71" name="Line 19">
            <a:extLst>
              <a:ext uri="{FF2B5EF4-FFF2-40B4-BE49-F238E27FC236}">
                <a16:creationId xmlns:a16="http://schemas.microsoft.com/office/drawing/2014/main" id="{A68FCAB4-425B-4CEF-BBDF-984B19742311}"/>
              </a:ext>
            </a:extLst>
          </p:cNvPr>
          <p:cNvSpPr>
            <a:spLocks noChangeShapeType="1"/>
          </p:cNvSpPr>
          <p:nvPr/>
        </p:nvSpPr>
        <p:spPr bwMode="auto">
          <a:xfrm flipH="1">
            <a:off x="4207673" y="4637064"/>
            <a:ext cx="0" cy="65797"/>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900">
              <a:solidFill>
                <a:srgbClr val="4D4D4D"/>
              </a:solidFill>
            </a:endParaRPr>
          </a:p>
        </p:txBody>
      </p:sp>
      <p:sp>
        <p:nvSpPr>
          <p:cNvPr id="72" name="Line 21">
            <a:extLst>
              <a:ext uri="{FF2B5EF4-FFF2-40B4-BE49-F238E27FC236}">
                <a16:creationId xmlns:a16="http://schemas.microsoft.com/office/drawing/2014/main" id="{CEEB47A2-075F-4CD7-9118-EDD12D229D0F}"/>
              </a:ext>
            </a:extLst>
          </p:cNvPr>
          <p:cNvSpPr>
            <a:spLocks noChangeShapeType="1"/>
          </p:cNvSpPr>
          <p:nvPr/>
        </p:nvSpPr>
        <p:spPr bwMode="auto">
          <a:xfrm flipH="1">
            <a:off x="4069562" y="4637064"/>
            <a:ext cx="0" cy="65797"/>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900">
              <a:solidFill>
                <a:srgbClr val="4D4D4D"/>
              </a:solidFill>
              <a:cs typeface="Arial" panose="020B0604020202020204" pitchFamily="34" charset="0"/>
            </a:endParaRPr>
          </a:p>
        </p:txBody>
      </p:sp>
      <p:sp>
        <p:nvSpPr>
          <p:cNvPr id="73" name="TextBox 72">
            <a:extLst>
              <a:ext uri="{FF2B5EF4-FFF2-40B4-BE49-F238E27FC236}">
                <a16:creationId xmlns:a16="http://schemas.microsoft.com/office/drawing/2014/main" id="{4010A9F8-136F-47D1-BE6B-DBE8BE1E6ED2}"/>
              </a:ext>
            </a:extLst>
          </p:cNvPr>
          <p:cNvSpPr txBox="1"/>
          <p:nvPr/>
        </p:nvSpPr>
        <p:spPr>
          <a:xfrm>
            <a:off x="3974063" y="4693739"/>
            <a:ext cx="199199" cy="346666"/>
          </a:xfrm>
          <a:prstGeom prst="rect">
            <a:avLst/>
          </a:prstGeom>
          <a:noFill/>
        </p:spPr>
        <p:txBody>
          <a:bodyPr wrap="none" lIns="36000" tIns="36000" rIns="36000" bIns="36000" rtlCol="0" anchor="t" anchorCtr="0">
            <a:spAutoFit/>
          </a:bodyPr>
          <a:lstStyle/>
          <a:p>
            <a:pPr algn="ctr"/>
            <a:r>
              <a:rPr lang="zh-CN" sz="900" b="0" i="0" u="none" strike="noStrike" cap="none" baseline="0">
                <a:solidFill>
                  <a:srgbClr val="4D4D4D"/>
                </a:solidFill>
                <a:effectLst/>
                <a:uFillTx/>
                <a:ea typeface="SimSun"/>
              </a:rPr>
              <a:t>22</a:t>
            </a:r>
          </a:p>
          <a:p>
            <a:pPr algn="ctr"/>
            <a:endParaRPr lang="en-GB" sz="900">
              <a:solidFill>
                <a:srgbClr val="4D4D4D"/>
              </a:solidFill>
              <a:cs typeface="Arial" panose="020B0604020202020204" pitchFamily="34" charset="0"/>
            </a:endParaRPr>
          </a:p>
        </p:txBody>
      </p:sp>
      <p:sp>
        <p:nvSpPr>
          <p:cNvPr id="74" name="TextBox 73">
            <a:extLst>
              <a:ext uri="{FF2B5EF4-FFF2-40B4-BE49-F238E27FC236}">
                <a16:creationId xmlns:a16="http://schemas.microsoft.com/office/drawing/2014/main" id="{6E7B1A7B-55F5-4BA8-A87D-8F6F06D4986C}"/>
              </a:ext>
            </a:extLst>
          </p:cNvPr>
          <p:cNvSpPr txBox="1"/>
          <p:nvPr/>
        </p:nvSpPr>
        <p:spPr>
          <a:xfrm>
            <a:off x="4139856" y="4693739"/>
            <a:ext cx="135636" cy="483963"/>
          </a:xfrm>
          <a:prstGeom prst="rect">
            <a:avLst/>
          </a:prstGeom>
          <a:noFill/>
        </p:spPr>
        <p:txBody>
          <a:bodyPr wrap="none" lIns="36000" tIns="36000" rIns="36000" bIns="36000" rtlCol="0" anchor="t" anchorCtr="0">
            <a:spAutoFit/>
          </a:bodyPr>
          <a:lstStyle/>
          <a:p>
            <a:pPr algn="ctr"/>
            <a:endParaRPr lang="en-GB" sz="900">
              <a:solidFill>
                <a:srgbClr val="4D4D4D"/>
              </a:solidFill>
              <a:cs typeface="Arial" panose="020B0604020202020204" pitchFamily="34" charset="0"/>
            </a:endParaRPr>
          </a:p>
          <a:p>
            <a:pPr algn="ctr"/>
            <a:endParaRPr lang="en-GB" sz="900">
              <a:solidFill>
                <a:srgbClr val="4D4D4D"/>
              </a:solidFill>
              <a:cs typeface="Arial" panose="020B0604020202020204" pitchFamily="34" charset="0"/>
            </a:endParaRPr>
          </a:p>
          <a:p>
            <a:pPr algn="ctr"/>
            <a:r>
              <a:rPr lang="zh-CN" sz="900" b="0" i="0" u="none" strike="noStrike" cap="none" baseline="0">
                <a:solidFill>
                  <a:srgbClr val="B60D27"/>
                </a:solidFill>
                <a:effectLst/>
                <a:uFillTx/>
                <a:ea typeface="SimSun"/>
              </a:rPr>
              <a:t>1</a:t>
            </a:r>
          </a:p>
        </p:txBody>
      </p:sp>
      <p:sp>
        <p:nvSpPr>
          <p:cNvPr id="75" name="Line 19">
            <a:extLst>
              <a:ext uri="{FF2B5EF4-FFF2-40B4-BE49-F238E27FC236}">
                <a16:creationId xmlns:a16="http://schemas.microsoft.com/office/drawing/2014/main" id="{10B738D0-B970-4982-BDD2-4A03DE8287F2}"/>
              </a:ext>
            </a:extLst>
          </p:cNvPr>
          <p:cNvSpPr>
            <a:spLocks noChangeShapeType="1"/>
          </p:cNvSpPr>
          <p:nvPr/>
        </p:nvSpPr>
        <p:spPr bwMode="auto">
          <a:xfrm flipH="1">
            <a:off x="4338093" y="4632972"/>
            <a:ext cx="0" cy="65797"/>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900">
              <a:solidFill>
                <a:srgbClr val="4D4D4D"/>
              </a:solidFill>
            </a:endParaRPr>
          </a:p>
        </p:txBody>
      </p:sp>
      <p:sp>
        <p:nvSpPr>
          <p:cNvPr id="76" name="TextBox 75">
            <a:extLst>
              <a:ext uri="{FF2B5EF4-FFF2-40B4-BE49-F238E27FC236}">
                <a16:creationId xmlns:a16="http://schemas.microsoft.com/office/drawing/2014/main" id="{1175190E-0061-474C-9763-FB623FE8AA71}"/>
              </a:ext>
            </a:extLst>
          </p:cNvPr>
          <p:cNvSpPr txBox="1"/>
          <p:nvPr/>
        </p:nvSpPr>
        <p:spPr>
          <a:xfrm>
            <a:off x="4251370" y="4699278"/>
            <a:ext cx="199199" cy="209369"/>
          </a:xfrm>
          <a:prstGeom prst="rect">
            <a:avLst/>
          </a:prstGeom>
          <a:noFill/>
        </p:spPr>
        <p:txBody>
          <a:bodyPr wrap="none" lIns="36000" tIns="36000" rIns="36000" bIns="36000" rtlCol="0" anchor="t" anchorCtr="0">
            <a:spAutoFit/>
          </a:bodyPr>
          <a:lstStyle/>
          <a:p>
            <a:pPr algn="ctr"/>
            <a:r>
              <a:rPr lang="zh-CN" sz="900" b="0" i="0" u="none" strike="noStrike" cap="none" baseline="0" dirty="0">
                <a:solidFill>
                  <a:srgbClr val="4D4D4D"/>
                </a:solidFill>
                <a:effectLst/>
                <a:uFillTx/>
                <a:ea typeface="SimSun"/>
              </a:rPr>
              <a:t>24</a:t>
            </a:r>
          </a:p>
        </p:txBody>
      </p:sp>
      <p:sp>
        <p:nvSpPr>
          <p:cNvPr id="77" name="TextBox 76">
            <a:extLst>
              <a:ext uri="{FF2B5EF4-FFF2-40B4-BE49-F238E27FC236}">
                <a16:creationId xmlns:a16="http://schemas.microsoft.com/office/drawing/2014/main" id="{32C1740F-0AB2-4CA1-919F-7E44F92F1D87}"/>
              </a:ext>
            </a:extLst>
          </p:cNvPr>
          <p:cNvSpPr txBox="1"/>
          <p:nvPr/>
        </p:nvSpPr>
        <p:spPr>
          <a:xfrm>
            <a:off x="120821" y="4950834"/>
            <a:ext cx="983963" cy="228829"/>
          </a:xfrm>
          <a:prstGeom prst="rect">
            <a:avLst/>
          </a:prstGeom>
          <a:noFill/>
        </p:spPr>
        <p:txBody>
          <a:bodyPr wrap="none" rtlCol="0">
            <a:spAutoFit/>
          </a:bodyPr>
          <a:lstStyle/>
          <a:p>
            <a:pPr algn="r" fontAlgn="base">
              <a:spcBef>
                <a:spcPct val="0"/>
              </a:spcBef>
              <a:spcAft>
                <a:spcPct val="0"/>
              </a:spcAft>
            </a:pPr>
            <a:r>
              <a:rPr lang="zh-CN" sz="900" b="0" i="0" u="none" strike="noStrike" cap="none" baseline="0">
                <a:solidFill>
                  <a:srgbClr val="4D4D4D"/>
                </a:solidFill>
                <a:effectLst/>
                <a:uFillTx/>
                <a:ea typeface="SimSun"/>
              </a:rPr>
              <a:t>面临风险的人数</a:t>
            </a:r>
          </a:p>
        </p:txBody>
      </p:sp>
      <p:sp>
        <p:nvSpPr>
          <p:cNvPr id="78" name="TextBox 77">
            <a:extLst>
              <a:ext uri="{FF2B5EF4-FFF2-40B4-BE49-F238E27FC236}">
                <a16:creationId xmlns:a16="http://schemas.microsoft.com/office/drawing/2014/main" id="{EC8975EC-D7AF-47DB-8E32-3F18A06379E7}"/>
              </a:ext>
            </a:extLst>
          </p:cNvPr>
          <p:cNvSpPr txBox="1"/>
          <p:nvPr/>
        </p:nvSpPr>
        <p:spPr>
          <a:xfrm>
            <a:off x="1677428" y="2201251"/>
            <a:ext cx="2361702" cy="274594"/>
          </a:xfrm>
          <a:prstGeom prst="rect">
            <a:avLst/>
          </a:prstGeom>
          <a:noFill/>
        </p:spPr>
        <p:txBody>
          <a:bodyPr wrap="none" rtlCol="0">
            <a:spAutoFit/>
          </a:bodyPr>
          <a:lstStyle/>
          <a:p>
            <a:r>
              <a:rPr lang="zh-CN" sz="1200" b="0" i="0" u="none" strike="noStrike" cap="none" baseline="0">
                <a:solidFill>
                  <a:srgbClr val="4D4D4D"/>
                </a:solidFill>
                <a:effectLst/>
                <a:uFillTx/>
                <a:ea typeface="SimSun"/>
              </a:rPr>
              <a:t>mPFS 2.8 个月 (95%CI 2.7, 4.2)</a:t>
            </a:r>
          </a:p>
        </p:txBody>
      </p:sp>
      <p:cxnSp>
        <p:nvCxnSpPr>
          <p:cNvPr id="79" name="Straight Connector 78">
            <a:extLst>
              <a:ext uri="{FF2B5EF4-FFF2-40B4-BE49-F238E27FC236}">
                <a16:creationId xmlns:a16="http://schemas.microsoft.com/office/drawing/2014/main" id="{E0BEFDAA-4423-4576-B69A-AFC32DD4F671}"/>
              </a:ext>
            </a:extLst>
          </p:cNvPr>
          <p:cNvCxnSpPr/>
          <p:nvPr/>
        </p:nvCxnSpPr>
        <p:spPr>
          <a:xfrm flipH="1">
            <a:off x="4319872" y="4368081"/>
            <a:ext cx="0" cy="107187"/>
          </a:xfrm>
          <a:prstGeom prst="line">
            <a:avLst/>
          </a:prstGeom>
          <a:noFill/>
          <a:ln w="25400" cap="flat">
            <a:solidFill>
              <a:schemeClr val="accent3"/>
            </a:solidFill>
            <a:prstDash val="solid"/>
            <a:miter/>
          </a:ln>
        </p:spPr>
      </p:cxnSp>
      <p:sp>
        <p:nvSpPr>
          <p:cNvPr id="80" name="Graphic 4">
            <a:extLst>
              <a:ext uri="{FF2B5EF4-FFF2-40B4-BE49-F238E27FC236}">
                <a16:creationId xmlns:a16="http://schemas.microsoft.com/office/drawing/2014/main" id="{BCA710E5-7D8F-4261-AE0E-D1B19D2B6134}"/>
              </a:ext>
            </a:extLst>
          </p:cNvPr>
          <p:cNvSpPr/>
          <p:nvPr/>
        </p:nvSpPr>
        <p:spPr>
          <a:xfrm>
            <a:off x="1055383" y="2272012"/>
            <a:ext cx="3324335" cy="2142406"/>
          </a:xfrm>
          <a:custGeom>
            <a:avLst/>
            <a:gdLst>
              <a:gd name="connsiteX0" fmla="*/ 3317510 w 3324335"/>
              <a:gd name="connsiteY0" fmla="*/ 2156553 h 2158659"/>
              <a:gd name="connsiteX1" fmla="*/ 2660439 w 3324335"/>
              <a:gd name="connsiteY1" fmla="*/ 2156553 h 2158659"/>
              <a:gd name="connsiteX2" fmla="*/ 2660439 w 3324335"/>
              <a:gd name="connsiteY2" fmla="*/ 2067869 h 2158659"/>
              <a:gd name="connsiteX3" fmla="*/ 1942901 w 3324335"/>
              <a:gd name="connsiteY3" fmla="*/ 2067869 h 2158659"/>
              <a:gd name="connsiteX4" fmla="*/ 1942901 w 3324335"/>
              <a:gd name="connsiteY4" fmla="*/ 1991279 h 2158659"/>
              <a:gd name="connsiteX5" fmla="*/ 1888484 w 3324335"/>
              <a:gd name="connsiteY5" fmla="*/ 1991279 h 2158659"/>
              <a:gd name="connsiteX6" fmla="*/ 1888484 w 3324335"/>
              <a:gd name="connsiteY6" fmla="*/ 1932829 h 2158659"/>
              <a:gd name="connsiteX7" fmla="*/ 1158851 w 3324335"/>
              <a:gd name="connsiteY7" fmla="*/ 1932829 h 2158659"/>
              <a:gd name="connsiteX8" fmla="*/ 1158851 w 3324335"/>
              <a:gd name="connsiteY8" fmla="*/ 1878406 h 2158659"/>
              <a:gd name="connsiteX9" fmla="*/ 816210 w 3324335"/>
              <a:gd name="connsiteY9" fmla="*/ 1878406 h 2158659"/>
              <a:gd name="connsiteX10" fmla="*/ 816210 w 3324335"/>
              <a:gd name="connsiteY10" fmla="*/ 1815922 h 2158659"/>
              <a:gd name="connsiteX11" fmla="*/ 792021 w 3324335"/>
              <a:gd name="connsiteY11" fmla="*/ 1815922 h 2158659"/>
              <a:gd name="connsiteX12" fmla="*/ 792021 w 3324335"/>
              <a:gd name="connsiteY12" fmla="*/ 1761506 h 2158659"/>
              <a:gd name="connsiteX13" fmla="*/ 705353 w 3324335"/>
              <a:gd name="connsiteY13" fmla="*/ 1761506 h 2158659"/>
              <a:gd name="connsiteX14" fmla="*/ 705353 w 3324335"/>
              <a:gd name="connsiteY14" fmla="*/ 1707083 h 2158659"/>
              <a:gd name="connsiteX15" fmla="*/ 693259 w 3324335"/>
              <a:gd name="connsiteY15" fmla="*/ 1707083 h 2158659"/>
              <a:gd name="connsiteX16" fmla="*/ 693259 w 3324335"/>
              <a:gd name="connsiteY16" fmla="*/ 1646616 h 2158659"/>
              <a:gd name="connsiteX17" fmla="*/ 580389 w 3324335"/>
              <a:gd name="connsiteY17" fmla="*/ 1646616 h 2158659"/>
              <a:gd name="connsiteX18" fmla="*/ 580389 w 3324335"/>
              <a:gd name="connsiteY18" fmla="*/ 1523671 h 2158659"/>
              <a:gd name="connsiteX19" fmla="*/ 465502 w 3324335"/>
              <a:gd name="connsiteY19" fmla="*/ 1523671 h 2158659"/>
              <a:gd name="connsiteX20" fmla="*/ 465502 w 3324335"/>
              <a:gd name="connsiteY20" fmla="*/ 1469248 h 2158659"/>
              <a:gd name="connsiteX21" fmla="*/ 419144 w 3324335"/>
              <a:gd name="connsiteY21" fmla="*/ 1469248 h 2158659"/>
              <a:gd name="connsiteX22" fmla="*/ 419144 w 3324335"/>
              <a:gd name="connsiteY22" fmla="*/ 1408781 h 2158659"/>
              <a:gd name="connsiteX23" fmla="*/ 388911 w 3324335"/>
              <a:gd name="connsiteY23" fmla="*/ 1408781 h 2158659"/>
              <a:gd name="connsiteX24" fmla="*/ 388911 w 3324335"/>
              <a:gd name="connsiteY24" fmla="*/ 1283819 h 2158659"/>
              <a:gd name="connsiteX25" fmla="*/ 390926 w 3324335"/>
              <a:gd name="connsiteY25" fmla="*/ 1283819 h 2158659"/>
              <a:gd name="connsiteX26" fmla="*/ 390926 w 3324335"/>
              <a:gd name="connsiteY26" fmla="*/ 1225369 h 2158659"/>
              <a:gd name="connsiteX27" fmla="*/ 376817 w 3324335"/>
              <a:gd name="connsiteY27" fmla="*/ 1225369 h 2158659"/>
              <a:gd name="connsiteX28" fmla="*/ 376817 w 3324335"/>
              <a:gd name="connsiteY28" fmla="*/ 991561 h 2158659"/>
              <a:gd name="connsiteX29" fmla="*/ 382864 w 3324335"/>
              <a:gd name="connsiteY29" fmla="*/ 991561 h 2158659"/>
              <a:gd name="connsiteX30" fmla="*/ 382864 w 3324335"/>
              <a:gd name="connsiteY30" fmla="*/ 882721 h 2158659"/>
              <a:gd name="connsiteX31" fmla="*/ 368755 w 3324335"/>
              <a:gd name="connsiteY31" fmla="*/ 882721 h 2158659"/>
              <a:gd name="connsiteX32" fmla="*/ 368755 w 3324335"/>
              <a:gd name="connsiteY32" fmla="*/ 822254 h 2158659"/>
              <a:gd name="connsiteX33" fmla="*/ 350615 w 3324335"/>
              <a:gd name="connsiteY33" fmla="*/ 822254 h 2158659"/>
              <a:gd name="connsiteX34" fmla="*/ 350615 w 3324335"/>
              <a:gd name="connsiteY34" fmla="*/ 769848 h 2158659"/>
              <a:gd name="connsiteX35" fmla="*/ 338522 w 3324335"/>
              <a:gd name="connsiteY35" fmla="*/ 769848 h 2158659"/>
              <a:gd name="connsiteX36" fmla="*/ 338522 w 3324335"/>
              <a:gd name="connsiteY36" fmla="*/ 703337 h 2158659"/>
              <a:gd name="connsiteX37" fmla="*/ 308288 w 3324335"/>
              <a:gd name="connsiteY37" fmla="*/ 703337 h 2158659"/>
              <a:gd name="connsiteX38" fmla="*/ 308288 w 3324335"/>
              <a:gd name="connsiteY38" fmla="*/ 596513 h 2158659"/>
              <a:gd name="connsiteX39" fmla="*/ 308288 w 3324335"/>
              <a:gd name="connsiteY39" fmla="*/ 596513 h 2158659"/>
              <a:gd name="connsiteX40" fmla="*/ 308288 w 3324335"/>
              <a:gd name="connsiteY40" fmla="*/ 527984 h 2158659"/>
              <a:gd name="connsiteX41" fmla="*/ 280071 w 3324335"/>
              <a:gd name="connsiteY41" fmla="*/ 527984 h 2158659"/>
              <a:gd name="connsiteX42" fmla="*/ 280071 w 3324335"/>
              <a:gd name="connsiteY42" fmla="*/ 463486 h 2158659"/>
              <a:gd name="connsiteX43" fmla="*/ 259915 w 3324335"/>
              <a:gd name="connsiteY43" fmla="*/ 463486 h 2158659"/>
              <a:gd name="connsiteX44" fmla="*/ 259915 w 3324335"/>
              <a:gd name="connsiteY44" fmla="*/ 419144 h 2158659"/>
              <a:gd name="connsiteX45" fmla="*/ 207510 w 3324335"/>
              <a:gd name="connsiteY45" fmla="*/ 419144 h 2158659"/>
              <a:gd name="connsiteX46" fmla="*/ 207510 w 3324335"/>
              <a:gd name="connsiteY46" fmla="*/ 356662 h 2158659"/>
              <a:gd name="connsiteX47" fmla="*/ 187355 w 3324335"/>
              <a:gd name="connsiteY47" fmla="*/ 356662 h 2158659"/>
              <a:gd name="connsiteX48" fmla="*/ 187355 w 3324335"/>
              <a:gd name="connsiteY48" fmla="*/ 292164 h 2158659"/>
              <a:gd name="connsiteX49" fmla="*/ 147044 w 3324335"/>
              <a:gd name="connsiteY49" fmla="*/ 292164 h 2158659"/>
              <a:gd name="connsiteX50" fmla="*/ 147044 w 3324335"/>
              <a:gd name="connsiteY50" fmla="*/ 239760 h 2158659"/>
              <a:gd name="connsiteX51" fmla="*/ 100686 w 3324335"/>
              <a:gd name="connsiteY51" fmla="*/ 239760 h 2158659"/>
              <a:gd name="connsiteX52" fmla="*/ 100686 w 3324335"/>
              <a:gd name="connsiteY52" fmla="*/ 122857 h 2158659"/>
              <a:gd name="connsiteX53" fmla="*/ 72468 w 3324335"/>
              <a:gd name="connsiteY53" fmla="*/ 122857 h 2158659"/>
              <a:gd name="connsiteX54" fmla="*/ 72468 w 3324335"/>
              <a:gd name="connsiteY54" fmla="*/ 64406 h 2158659"/>
              <a:gd name="connsiteX55" fmla="*/ 46266 w 3324335"/>
              <a:gd name="connsiteY55" fmla="*/ 64406 h 2158659"/>
              <a:gd name="connsiteX56" fmla="*/ 46266 w 3324335"/>
              <a:gd name="connsiteY56" fmla="*/ 7971 h 2158659"/>
              <a:gd name="connsiteX57" fmla="*/ 7971 w 3324335"/>
              <a:gd name="connsiteY57" fmla="*/ 7971 h 2158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3324335" h="2158659">
                <a:moveTo>
                  <a:pt x="3317510" y="2156553"/>
                </a:moveTo>
                <a:lnTo>
                  <a:pt x="2660439" y="2156553"/>
                </a:lnTo>
                <a:lnTo>
                  <a:pt x="2660439" y="2067869"/>
                </a:lnTo>
                <a:lnTo>
                  <a:pt x="1942901" y="2067869"/>
                </a:lnTo>
                <a:lnTo>
                  <a:pt x="1942901" y="1991279"/>
                </a:lnTo>
                <a:lnTo>
                  <a:pt x="1888484" y="1991279"/>
                </a:lnTo>
                <a:lnTo>
                  <a:pt x="1888484" y="1932829"/>
                </a:lnTo>
                <a:lnTo>
                  <a:pt x="1158851" y="1932829"/>
                </a:lnTo>
                <a:lnTo>
                  <a:pt x="1158851" y="1878406"/>
                </a:lnTo>
                <a:lnTo>
                  <a:pt x="816210" y="1878406"/>
                </a:lnTo>
                <a:lnTo>
                  <a:pt x="816210" y="1815922"/>
                </a:lnTo>
                <a:lnTo>
                  <a:pt x="792021" y="1815922"/>
                </a:lnTo>
                <a:lnTo>
                  <a:pt x="792021" y="1761506"/>
                </a:lnTo>
                <a:lnTo>
                  <a:pt x="705353" y="1761506"/>
                </a:lnTo>
                <a:lnTo>
                  <a:pt x="705353" y="1707083"/>
                </a:lnTo>
                <a:lnTo>
                  <a:pt x="693259" y="1707083"/>
                </a:lnTo>
                <a:lnTo>
                  <a:pt x="693259" y="1646616"/>
                </a:lnTo>
                <a:lnTo>
                  <a:pt x="580389" y="1646616"/>
                </a:lnTo>
                <a:lnTo>
                  <a:pt x="580389" y="1523671"/>
                </a:lnTo>
                <a:lnTo>
                  <a:pt x="465502" y="1523671"/>
                </a:lnTo>
                <a:lnTo>
                  <a:pt x="465502" y="1469248"/>
                </a:lnTo>
                <a:lnTo>
                  <a:pt x="419144" y="1469248"/>
                </a:lnTo>
                <a:lnTo>
                  <a:pt x="419144" y="1408781"/>
                </a:lnTo>
                <a:lnTo>
                  <a:pt x="388911" y="1408781"/>
                </a:lnTo>
                <a:lnTo>
                  <a:pt x="388911" y="1283819"/>
                </a:lnTo>
                <a:lnTo>
                  <a:pt x="390926" y="1283819"/>
                </a:lnTo>
                <a:lnTo>
                  <a:pt x="390926" y="1225369"/>
                </a:lnTo>
                <a:lnTo>
                  <a:pt x="376817" y="1225369"/>
                </a:lnTo>
                <a:lnTo>
                  <a:pt x="376817" y="991561"/>
                </a:lnTo>
                <a:lnTo>
                  <a:pt x="382864" y="991561"/>
                </a:lnTo>
                <a:lnTo>
                  <a:pt x="382864" y="882721"/>
                </a:lnTo>
                <a:lnTo>
                  <a:pt x="368755" y="882721"/>
                </a:lnTo>
                <a:lnTo>
                  <a:pt x="368755" y="822254"/>
                </a:lnTo>
                <a:lnTo>
                  <a:pt x="350615" y="822254"/>
                </a:lnTo>
                <a:lnTo>
                  <a:pt x="350615" y="769848"/>
                </a:lnTo>
                <a:lnTo>
                  <a:pt x="338522" y="769848"/>
                </a:lnTo>
                <a:lnTo>
                  <a:pt x="338522" y="703337"/>
                </a:lnTo>
                <a:lnTo>
                  <a:pt x="308288" y="703337"/>
                </a:lnTo>
                <a:lnTo>
                  <a:pt x="308288" y="596513"/>
                </a:lnTo>
                <a:lnTo>
                  <a:pt x="308288" y="596513"/>
                </a:lnTo>
                <a:lnTo>
                  <a:pt x="308288" y="527984"/>
                </a:lnTo>
                <a:lnTo>
                  <a:pt x="280071" y="527984"/>
                </a:lnTo>
                <a:lnTo>
                  <a:pt x="280071" y="463486"/>
                </a:lnTo>
                <a:lnTo>
                  <a:pt x="259915" y="463486"/>
                </a:lnTo>
                <a:lnTo>
                  <a:pt x="259915" y="419144"/>
                </a:lnTo>
                <a:lnTo>
                  <a:pt x="207510" y="419144"/>
                </a:lnTo>
                <a:lnTo>
                  <a:pt x="207510" y="356662"/>
                </a:lnTo>
                <a:lnTo>
                  <a:pt x="187355" y="356662"/>
                </a:lnTo>
                <a:lnTo>
                  <a:pt x="187355" y="292164"/>
                </a:lnTo>
                <a:lnTo>
                  <a:pt x="147044" y="292164"/>
                </a:lnTo>
                <a:lnTo>
                  <a:pt x="147044" y="239760"/>
                </a:lnTo>
                <a:lnTo>
                  <a:pt x="100686" y="239760"/>
                </a:lnTo>
                <a:lnTo>
                  <a:pt x="100686" y="122857"/>
                </a:lnTo>
                <a:lnTo>
                  <a:pt x="72468" y="122857"/>
                </a:lnTo>
                <a:lnTo>
                  <a:pt x="72468" y="64406"/>
                </a:lnTo>
                <a:lnTo>
                  <a:pt x="46266" y="64406"/>
                </a:lnTo>
                <a:lnTo>
                  <a:pt x="46266" y="7971"/>
                </a:lnTo>
                <a:lnTo>
                  <a:pt x="7971" y="7971"/>
                </a:lnTo>
              </a:path>
            </a:pathLst>
          </a:custGeom>
          <a:noFill/>
          <a:ln w="25400" cap="flat">
            <a:solidFill>
              <a:schemeClr val="accent3"/>
            </a:solidFill>
            <a:prstDash val="solid"/>
            <a:miter/>
          </a:ln>
        </p:spPr>
        <p:txBody>
          <a:bodyPr rtlCol="0" anchor="ctr"/>
          <a:lstStyle/>
          <a:p>
            <a:endParaRPr lang="en-GB" sz="900"/>
          </a:p>
        </p:txBody>
      </p:sp>
      <p:cxnSp>
        <p:nvCxnSpPr>
          <p:cNvPr id="81" name="Straight Connector 80">
            <a:extLst>
              <a:ext uri="{FF2B5EF4-FFF2-40B4-BE49-F238E27FC236}">
                <a16:creationId xmlns:a16="http://schemas.microsoft.com/office/drawing/2014/main" id="{405D346B-E08C-478D-8255-95319C504B1C}"/>
              </a:ext>
            </a:extLst>
          </p:cNvPr>
          <p:cNvCxnSpPr/>
          <p:nvPr/>
        </p:nvCxnSpPr>
        <p:spPr>
          <a:xfrm flipH="1">
            <a:off x="3930970" y="4361061"/>
            <a:ext cx="0" cy="107187"/>
          </a:xfrm>
          <a:prstGeom prst="line">
            <a:avLst/>
          </a:prstGeom>
          <a:noFill/>
          <a:ln w="25400" cap="flat">
            <a:solidFill>
              <a:schemeClr val="accent3"/>
            </a:solidFill>
            <a:prstDash val="solid"/>
            <a:miter/>
          </a:ln>
        </p:spPr>
      </p:cxnSp>
      <p:cxnSp>
        <p:nvCxnSpPr>
          <p:cNvPr id="82" name="Straight Connector 81">
            <a:extLst>
              <a:ext uri="{FF2B5EF4-FFF2-40B4-BE49-F238E27FC236}">
                <a16:creationId xmlns:a16="http://schemas.microsoft.com/office/drawing/2014/main" id="{9E45E0C9-A37E-46C6-819E-573CDD367BC9}"/>
              </a:ext>
            </a:extLst>
          </p:cNvPr>
          <p:cNvCxnSpPr/>
          <p:nvPr/>
        </p:nvCxnSpPr>
        <p:spPr>
          <a:xfrm flipH="1">
            <a:off x="3335239" y="4260894"/>
            <a:ext cx="0" cy="107187"/>
          </a:xfrm>
          <a:prstGeom prst="line">
            <a:avLst/>
          </a:prstGeom>
          <a:noFill/>
          <a:ln w="25400" cap="flat">
            <a:solidFill>
              <a:schemeClr val="accent3"/>
            </a:solidFill>
            <a:prstDash val="solid"/>
            <a:miter/>
          </a:ln>
        </p:spPr>
      </p:cxnSp>
      <p:sp>
        <p:nvSpPr>
          <p:cNvPr id="84" name="Freeform 21">
            <a:extLst>
              <a:ext uri="{FF2B5EF4-FFF2-40B4-BE49-F238E27FC236}">
                <a16:creationId xmlns:a16="http://schemas.microsoft.com/office/drawing/2014/main" id="{8C32785D-0525-4C87-8208-57020C16BBE2}"/>
              </a:ext>
            </a:extLst>
          </p:cNvPr>
          <p:cNvSpPr/>
          <p:nvPr/>
        </p:nvSpPr>
        <p:spPr bwMode="auto">
          <a:xfrm>
            <a:off x="5228407" y="2273294"/>
            <a:ext cx="3344990" cy="2363380"/>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4D4D4D"/>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900">
              <a:solidFill>
                <a:srgbClr val="4D4D4D"/>
              </a:solidFill>
            </a:endParaRPr>
          </a:p>
        </p:txBody>
      </p:sp>
      <p:sp>
        <p:nvSpPr>
          <p:cNvPr id="85" name="Line 6">
            <a:extLst>
              <a:ext uri="{FF2B5EF4-FFF2-40B4-BE49-F238E27FC236}">
                <a16:creationId xmlns:a16="http://schemas.microsoft.com/office/drawing/2014/main" id="{EF13CCC5-6AF9-47D3-B41C-922FD017ACB6}"/>
              </a:ext>
            </a:extLst>
          </p:cNvPr>
          <p:cNvSpPr>
            <a:spLocks noChangeShapeType="1"/>
          </p:cNvSpPr>
          <p:nvPr/>
        </p:nvSpPr>
        <p:spPr bwMode="auto">
          <a:xfrm>
            <a:off x="5185684" y="2273293"/>
            <a:ext cx="40831" cy="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900">
              <a:solidFill>
                <a:srgbClr val="4D4D4D"/>
              </a:solidFill>
            </a:endParaRPr>
          </a:p>
        </p:txBody>
      </p:sp>
      <p:sp>
        <p:nvSpPr>
          <p:cNvPr id="86" name="Line 7">
            <a:extLst>
              <a:ext uri="{FF2B5EF4-FFF2-40B4-BE49-F238E27FC236}">
                <a16:creationId xmlns:a16="http://schemas.microsoft.com/office/drawing/2014/main" id="{5592CDCB-8003-428D-A828-446DE4E08BA7}"/>
              </a:ext>
            </a:extLst>
          </p:cNvPr>
          <p:cNvSpPr>
            <a:spLocks noChangeShapeType="1"/>
          </p:cNvSpPr>
          <p:nvPr/>
        </p:nvSpPr>
        <p:spPr bwMode="auto">
          <a:xfrm>
            <a:off x="5185684" y="2750508"/>
            <a:ext cx="40831" cy="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900">
              <a:solidFill>
                <a:srgbClr val="4D4D4D"/>
              </a:solidFill>
            </a:endParaRPr>
          </a:p>
        </p:txBody>
      </p:sp>
      <p:sp>
        <p:nvSpPr>
          <p:cNvPr id="87" name="Line 8">
            <a:extLst>
              <a:ext uri="{FF2B5EF4-FFF2-40B4-BE49-F238E27FC236}">
                <a16:creationId xmlns:a16="http://schemas.microsoft.com/office/drawing/2014/main" id="{415B2617-6E0A-4F0E-9C5A-950F8FD71684}"/>
              </a:ext>
            </a:extLst>
          </p:cNvPr>
          <p:cNvSpPr>
            <a:spLocks noChangeShapeType="1"/>
          </p:cNvSpPr>
          <p:nvPr/>
        </p:nvSpPr>
        <p:spPr bwMode="auto">
          <a:xfrm>
            <a:off x="5185684" y="3206296"/>
            <a:ext cx="40831" cy="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900">
              <a:solidFill>
                <a:srgbClr val="4D4D4D"/>
              </a:solidFill>
            </a:endParaRPr>
          </a:p>
        </p:txBody>
      </p:sp>
      <p:sp>
        <p:nvSpPr>
          <p:cNvPr id="88" name="Line 9">
            <a:extLst>
              <a:ext uri="{FF2B5EF4-FFF2-40B4-BE49-F238E27FC236}">
                <a16:creationId xmlns:a16="http://schemas.microsoft.com/office/drawing/2014/main" id="{4EF6B964-50FE-40A1-A698-ED82205038F0}"/>
              </a:ext>
            </a:extLst>
          </p:cNvPr>
          <p:cNvSpPr>
            <a:spLocks noChangeShapeType="1"/>
          </p:cNvSpPr>
          <p:nvPr/>
        </p:nvSpPr>
        <p:spPr bwMode="auto">
          <a:xfrm>
            <a:off x="5185684" y="3676813"/>
            <a:ext cx="40831" cy="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900">
              <a:solidFill>
                <a:srgbClr val="4D4D4D"/>
              </a:solidFill>
            </a:endParaRPr>
          </a:p>
        </p:txBody>
      </p:sp>
      <p:sp>
        <p:nvSpPr>
          <p:cNvPr id="89" name="Line 10">
            <a:extLst>
              <a:ext uri="{FF2B5EF4-FFF2-40B4-BE49-F238E27FC236}">
                <a16:creationId xmlns:a16="http://schemas.microsoft.com/office/drawing/2014/main" id="{3805A01A-F096-4545-B3C6-E49EFF003BDF}"/>
              </a:ext>
            </a:extLst>
          </p:cNvPr>
          <p:cNvSpPr>
            <a:spLocks noChangeShapeType="1"/>
          </p:cNvSpPr>
          <p:nvPr/>
        </p:nvSpPr>
        <p:spPr bwMode="auto">
          <a:xfrm>
            <a:off x="5185684" y="4137513"/>
            <a:ext cx="40831" cy="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900">
              <a:solidFill>
                <a:srgbClr val="4D4D4D"/>
              </a:solidFill>
            </a:endParaRPr>
          </a:p>
        </p:txBody>
      </p:sp>
      <p:sp>
        <p:nvSpPr>
          <p:cNvPr id="90" name="Line 11">
            <a:extLst>
              <a:ext uri="{FF2B5EF4-FFF2-40B4-BE49-F238E27FC236}">
                <a16:creationId xmlns:a16="http://schemas.microsoft.com/office/drawing/2014/main" id="{0AD1E2EA-65FB-47DD-BA2B-8003694B590A}"/>
              </a:ext>
            </a:extLst>
          </p:cNvPr>
          <p:cNvSpPr>
            <a:spLocks noChangeShapeType="1"/>
          </p:cNvSpPr>
          <p:nvPr/>
        </p:nvSpPr>
        <p:spPr bwMode="auto">
          <a:xfrm>
            <a:off x="5185684" y="4603122"/>
            <a:ext cx="40831" cy="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900">
              <a:solidFill>
                <a:srgbClr val="4D4D4D"/>
              </a:solidFill>
            </a:endParaRPr>
          </a:p>
        </p:txBody>
      </p:sp>
      <p:sp>
        <p:nvSpPr>
          <p:cNvPr id="91" name="TextBox 90">
            <a:extLst>
              <a:ext uri="{FF2B5EF4-FFF2-40B4-BE49-F238E27FC236}">
                <a16:creationId xmlns:a16="http://schemas.microsoft.com/office/drawing/2014/main" id="{4420BD31-63EC-4444-91ED-7CB3D483D0BE}"/>
              </a:ext>
            </a:extLst>
          </p:cNvPr>
          <p:cNvSpPr txBox="1"/>
          <p:nvPr/>
        </p:nvSpPr>
        <p:spPr>
          <a:xfrm rot="16200000">
            <a:off x="4557509" y="3357294"/>
            <a:ext cx="529729" cy="209369"/>
          </a:xfrm>
          <a:prstGeom prst="rect">
            <a:avLst/>
          </a:prstGeom>
          <a:noFill/>
        </p:spPr>
        <p:txBody>
          <a:bodyPr wrap="none" lIns="36000" tIns="36000" rIns="36000" bIns="36000" rtlCol="0" anchor="ctr" anchorCtr="0">
            <a:spAutoFit/>
          </a:bodyPr>
          <a:lstStyle/>
          <a:p>
            <a:pPr algn="ctr" fontAlgn="base">
              <a:spcBef>
                <a:spcPct val="0"/>
              </a:spcBef>
              <a:spcAft>
                <a:spcPct val="0"/>
              </a:spcAft>
            </a:pPr>
            <a:r>
              <a:rPr lang="zh-CN" sz="900" b="0" i="0" u="none" strike="noStrike" cap="none" baseline="0">
                <a:solidFill>
                  <a:srgbClr val="4D4D4D"/>
                </a:solidFill>
                <a:effectLst/>
                <a:uFillTx/>
                <a:ea typeface="SimSun"/>
              </a:rPr>
              <a:t>存活比例</a:t>
            </a:r>
          </a:p>
        </p:txBody>
      </p:sp>
      <p:sp>
        <p:nvSpPr>
          <p:cNvPr id="92" name="TextBox 91">
            <a:extLst>
              <a:ext uri="{FF2B5EF4-FFF2-40B4-BE49-F238E27FC236}">
                <a16:creationId xmlns:a16="http://schemas.microsoft.com/office/drawing/2014/main" id="{B82A8F74-D02E-4977-8900-1008A766807A}"/>
              </a:ext>
            </a:extLst>
          </p:cNvPr>
          <p:cNvSpPr txBox="1"/>
          <p:nvPr/>
        </p:nvSpPr>
        <p:spPr>
          <a:xfrm>
            <a:off x="6630744" y="4811147"/>
            <a:ext cx="640720" cy="228829"/>
          </a:xfrm>
          <a:prstGeom prst="rect">
            <a:avLst/>
          </a:prstGeom>
          <a:noFill/>
        </p:spPr>
        <p:txBody>
          <a:bodyPr wrap="none" rtlCol="0">
            <a:spAutoFit/>
          </a:bodyPr>
          <a:lstStyle/>
          <a:p>
            <a:pPr algn="ctr" fontAlgn="base">
              <a:spcBef>
                <a:spcPct val="0"/>
              </a:spcBef>
              <a:spcAft>
                <a:spcPct val="0"/>
              </a:spcAft>
            </a:pPr>
            <a:r>
              <a:rPr lang="zh-CN" sz="900" b="0" i="0" u="none" strike="noStrike" cap="none" baseline="0">
                <a:solidFill>
                  <a:srgbClr val="4D4D4D"/>
                </a:solidFill>
                <a:effectLst/>
                <a:uFillTx/>
                <a:ea typeface="SimSun"/>
              </a:rPr>
              <a:t>时间，月</a:t>
            </a:r>
          </a:p>
        </p:txBody>
      </p:sp>
      <p:sp>
        <p:nvSpPr>
          <p:cNvPr id="93" name="TextBox 92">
            <a:extLst>
              <a:ext uri="{FF2B5EF4-FFF2-40B4-BE49-F238E27FC236}">
                <a16:creationId xmlns:a16="http://schemas.microsoft.com/office/drawing/2014/main" id="{9FE13019-15AC-42C6-8530-D97BCE8FD590}"/>
              </a:ext>
            </a:extLst>
          </p:cNvPr>
          <p:cNvSpPr txBox="1"/>
          <p:nvPr/>
        </p:nvSpPr>
        <p:spPr>
          <a:xfrm>
            <a:off x="4922820" y="2166077"/>
            <a:ext cx="230981" cy="209369"/>
          </a:xfrm>
          <a:prstGeom prst="rect">
            <a:avLst/>
          </a:prstGeom>
          <a:noFill/>
        </p:spPr>
        <p:txBody>
          <a:bodyPr wrap="none" lIns="36000" tIns="36000" rIns="36000" bIns="36000" rtlCol="0" anchor="ctr" anchorCtr="0">
            <a:spAutoFit/>
          </a:bodyPr>
          <a:lstStyle/>
          <a:p>
            <a:pPr algn="r"/>
            <a:r>
              <a:rPr lang="zh-CN" sz="900" b="0" i="0" u="none" strike="noStrike" cap="none" baseline="0">
                <a:solidFill>
                  <a:srgbClr val="4D4D4D"/>
                </a:solidFill>
                <a:effectLst/>
                <a:uFillTx/>
                <a:ea typeface="SimSun"/>
              </a:rPr>
              <a:t>1.0</a:t>
            </a:r>
          </a:p>
        </p:txBody>
      </p:sp>
      <p:sp>
        <p:nvSpPr>
          <p:cNvPr id="94" name="TextBox 93">
            <a:extLst>
              <a:ext uri="{FF2B5EF4-FFF2-40B4-BE49-F238E27FC236}">
                <a16:creationId xmlns:a16="http://schemas.microsoft.com/office/drawing/2014/main" id="{0DBB8850-32E7-47CA-9DAB-47D2DE08E0F9}"/>
              </a:ext>
            </a:extLst>
          </p:cNvPr>
          <p:cNvSpPr txBox="1"/>
          <p:nvPr/>
        </p:nvSpPr>
        <p:spPr>
          <a:xfrm>
            <a:off x="4922823" y="2645057"/>
            <a:ext cx="230981" cy="209369"/>
          </a:xfrm>
          <a:prstGeom prst="rect">
            <a:avLst/>
          </a:prstGeom>
          <a:noFill/>
        </p:spPr>
        <p:txBody>
          <a:bodyPr wrap="none" lIns="36000" tIns="36000" rIns="36000" bIns="36000" rtlCol="0" anchor="ctr" anchorCtr="0">
            <a:spAutoFit/>
          </a:bodyPr>
          <a:lstStyle/>
          <a:p>
            <a:pPr algn="r"/>
            <a:r>
              <a:rPr lang="zh-CN" sz="900" b="0" i="0" u="none" strike="noStrike" cap="none" baseline="0">
                <a:solidFill>
                  <a:srgbClr val="4D4D4D"/>
                </a:solidFill>
                <a:effectLst/>
                <a:uFillTx/>
                <a:ea typeface="SimSun"/>
              </a:rPr>
              <a:t>0.8</a:t>
            </a:r>
          </a:p>
        </p:txBody>
      </p:sp>
      <p:sp>
        <p:nvSpPr>
          <p:cNvPr id="95" name="TextBox 94">
            <a:extLst>
              <a:ext uri="{FF2B5EF4-FFF2-40B4-BE49-F238E27FC236}">
                <a16:creationId xmlns:a16="http://schemas.microsoft.com/office/drawing/2014/main" id="{467B68AA-7566-4017-9625-17FC64B1099E}"/>
              </a:ext>
            </a:extLst>
          </p:cNvPr>
          <p:cNvSpPr txBox="1"/>
          <p:nvPr/>
        </p:nvSpPr>
        <p:spPr>
          <a:xfrm>
            <a:off x="4922823" y="3100634"/>
            <a:ext cx="230981" cy="209369"/>
          </a:xfrm>
          <a:prstGeom prst="rect">
            <a:avLst/>
          </a:prstGeom>
          <a:noFill/>
        </p:spPr>
        <p:txBody>
          <a:bodyPr wrap="none" lIns="36000" tIns="36000" rIns="36000" bIns="36000" rtlCol="0" anchor="ctr" anchorCtr="0">
            <a:spAutoFit/>
          </a:bodyPr>
          <a:lstStyle/>
          <a:p>
            <a:pPr algn="r"/>
            <a:r>
              <a:rPr lang="zh-CN" sz="900" b="0" i="0" u="none" strike="noStrike" cap="none" baseline="0">
                <a:solidFill>
                  <a:srgbClr val="4D4D4D"/>
                </a:solidFill>
                <a:effectLst/>
                <a:uFillTx/>
                <a:ea typeface="SimSun"/>
              </a:rPr>
              <a:t>0.6</a:t>
            </a:r>
          </a:p>
        </p:txBody>
      </p:sp>
      <p:sp>
        <p:nvSpPr>
          <p:cNvPr id="96" name="TextBox 95">
            <a:extLst>
              <a:ext uri="{FF2B5EF4-FFF2-40B4-BE49-F238E27FC236}">
                <a16:creationId xmlns:a16="http://schemas.microsoft.com/office/drawing/2014/main" id="{EF0EFE9B-2076-4E12-B441-663186A01C5E}"/>
              </a:ext>
            </a:extLst>
          </p:cNvPr>
          <p:cNvSpPr txBox="1"/>
          <p:nvPr/>
        </p:nvSpPr>
        <p:spPr>
          <a:xfrm>
            <a:off x="4922823" y="3570947"/>
            <a:ext cx="230981" cy="209369"/>
          </a:xfrm>
          <a:prstGeom prst="rect">
            <a:avLst/>
          </a:prstGeom>
          <a:noFill/>
        </p:spPr>
        <p:txBody>
          <a:bodyPr wrap="none" lIns="36000" tIns="36000" rIns="36000" bIns="36000" rtlCol="0" anchor="ctr" anchorCtr="0">
            <a:spAutoFit/>
          </a:bodyPr>
          <a:lstStyle/>
          <a:p>
            <a:pPr algn="r"/>
            <a:r>
              <a:rPr lang="zh-CN" sz="900" b="0" i="0" u="none" strike="noStrike" cap="none" baseline="0">
                <a:solidFill>
                  <a:srgbClr val="4D4D4D"/>
                </a:solidFill>
                <a:effectLst/>
                <a:uFillTx/>
                <a:ea typeface="SimSun"/>
              </a:rPr>
              <a:t>0.4</a:t>
            </a:r>
          </a:p>
        </p:txBody>
      </p:sp>
      <p:sp>
        <p:nvSpPr>
          <p:cNvPr id="97" name="TextBox 96">
            <a:extLst>
              <a:ext uri="{FF2B5EF4-FFF2-40B4-BE49-F238E27FC236}">
                <a16:creationId xmlns:a16="http://schemas.microsoft.com/office/drawing/2014/main" id="{8AE6A77E-BFFE-48C7-8B1E-2D9BBA03C90B}"/>
              </a:ext>
            </a:extLst>
          </p:cNvPr>
          <p:cNvSpPr txBox="1"/>
          <p:nvPr/>
        </p:nvSpPr>
        <p:spPr>
          <a:xfrm>
            <a:off x="4922823" y="4031435"/>
            <a:ext cx="230981" cy="209369"/>
          </a:xfrm>
          <a:prstGeom prst="rect">
            <a:avLst/>
          </a:prstGeom>
          <a:noFill/>
        </p:spPr>
        <p:txBody>
          <a:bodyPr wrap="none" lIns="36000" tIns="36000" rIns="36000" bIns="36000" rtlCol="0" anchor="ctr" anchorCtr="0">
            <a:spAutoFit/>
          </a:bodyPr>
          <a:lstStyle/>
          <a:p>
            <a:pPr algn="r"/>
            <a:r>
              <a:rPr lang="zh-CN" sz="900" b="0" i="0" u="none" strike="noStrike" cap="none" baseline="0">
                <a:solidFill>
                  <a:srgbClr val="4D4D4D"/>
                </a:solidFill>
                <a:effectLst/>
                <a:uFillTx/>
                <a:ea typeface="SimSun"/>
              </a:rPr>
              <a:t>0.2</a:t>
            </a:r>
          </a:p>
        </p:txBody>
      </p:sp>
      <p:sp>
        <p:nvSpPr>
          <p:cNvPr id="98" name="TextBox 97">
            <a:extLst>
              <a:ext uri="{FF2B5EF4-FFF2-40B4-BE49-F238E27FC236}">
                <a16:creationId xmlns:a16="http://schemas.microsoft.com/office/drawing/2014/main" id="{DA1F2E7C-97BF-459B-B1D0-3D5F4D7B9889}"/>
              </a:ext>
            </a:extLst>
          </p:cNvPr>
          <p:cNvSpPr txBox="1"/>
          <p:nvPr/>
        </p:nvSpPr>
        <p:spPr>
          <a:xfrm>
            <a:off x="5018172" y="4496830"/>
            <a:ext cx="135636" cy="209369"/>
          </a:xfrm>
          <a:prstGeom prst="rect">
            <a:avLst/>
          </a:prstGeom>
          <a:noFill/>
        </p:spPr>
        <p:txBody>
          <a:bodyPr wrap="none" lIns="36000" tIns="36000" rIns="36000" bIns="36000" rtlCol="0" anchor="ctr" anchorCtr="0">
            <a:spAutoFit/>
          </a:bodyPr>
          <a:lstStyle/>
          <a:p>
            <a:pPr algn="r"/>
            <a:r>
              <a:rPr lang="zh-CN" sz="900" b="0" i="0" u="none" strike="noStrike" cap="none" baseline="0">
                <a:solidFill>
                  <a:srgbClr val="4D4D4D"/>
                </a:solidFill>
                <a:effectLst/>
                <a:uFillTx/>
                <a:ea typeface="SimSun"/>
              </a:rPr>
              <a:t>0</a:t>
            </a:r>
          </a:p>
        </p:txBody>
      </p:sp>
      <p:grpSp>
        <p:nvGrpSpPr>
          <p:cNvPr id="99" name="Group 98">
            <a:extLst>
              <a:ext uri="{FF2B5EF4-FFF2-40B4-BE49-F238E27FC236}">
                <a16:creationId xmlns:a16="http://schemas.microsoft.com/office/drawing/2014/main" id="{95B30F45-1175-4054-AF4C-7132BE374B0C}"/>
              </a:ext>
            </a:extLst>
          </p:cNvPr>
          <p:cNvGrpSpPr/>
          <p:nvPr/>
        </p:nvGrpSpPr>
        <p:grpSpPr>
          <a:xfrm>
            <a:off x="5248043" y="4637064"/>
            <a:ext cx="302894" cy="544876"/>
            <a:chOff x="982556" y="4920702"/>
            <a:chExt cx="534107" cy="596248"/>
          </a:xfrm>
        </p:grpSpPr>
        <p:sp>
          <p:nvSpPr>
            <p:cNvPr id="100" name="Line 19">
              <a:extLst>
                <a:ext uri="{FF2B5EF4-FFF2-40B4-BE49-F238E27FC236}">
                  <a16:creationId xmlns:a16="http://schemas.microsoft.com/office/drawing/2014/main" id="{0EB3B738-BED2-47F2-98FD-F08FE1BD80FB}"/>
                </a:ext>
              </a:extLst>
            </p:cNvPr>
            <p:cNvSpPr>
              <a:spLocks noChangeShapeType="1"/>
            </p:cNvSpPr>
            <p:nvPr/>
          </p:nvSpPr>
          <p:spPr bwMode="auto">
            <a:xfrm flipH="1">
              <a:off x="1339497" y="4920702"/>
              <a:ext cx="0" cy="7200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900">
                <a:solidFill>
                  <a:srgbClr val="4D4D4D"/>
                </a:solidFill>
              </a:endParaRPr>
            </a:p>
          </p:txBody>
        </p:sp>
        <p:sp>
          <p:nvSpPr>
            <p:cNvPr id="101" name="Line 21">
              <a:extLst>
                <a:ext uri="{FF2B5EF4-FFF2-40B4-BE49-F238E27FC236}">
                  <a16:creationId xmlns:a16="http://schemas.microsoft.com/office/drawing/2014/main" id="{738E52C4-2222-4C2F-8E41-0C2AF12CE8E0}"/>
                </a:ext>
              </a:extLst>
            </p:cNvPr>
            <p:cNvSpPr>
              <a:spLocks noChangeShapeType="1"/>
            </p:cNvSpPr>
            <p:nvPr/>
          </p:nvSpPr>
          <p:spPr bwMode="auto">
            <a:xfrm flipH="1">
              <a:off x="1095959" y="4920702"/>
              <a:ext cx="0" cy="7200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900">
                <a:solidFill>
                  <a:srgbClr val="4D4D4D"/>
                </a:solidFill>
                <a:cs typeface="Arial" panose="020B0604020202020204" pitchFamily="34" charset="0"/>
              </a:endParaRPr>
            </a:p>
          </p:txBody>
        </p:sp>
        <p:sp>
          <p:nvSpPr>
            <p:cNvPr id="102" name="TextBox 101">
              <a:extLst>
                <a:ext uri="{FF2B5EF4-FFF2-40B4-BE49-F238E27FC236}">
                  <a16:creationId xmlns:a16="http://schemas.microsoft.com/office/drawing/2014/main" id="{E180BFA2-A7B2-401A-8660-2DADB301B918}"/>
                </a:ext>
              </a:extLst>
            </p:cNvPr>
            <p:cNvSpPr txBox="1"/>
            <p:nvPr/>
          </p:nvSpPr>
          <p:spPr>
            <a:xfrm>
              <a:off x="983603" y="4982720"/>
              <a:ext cx="239172" cy="229109"/>
            </a:xfrm>
            <a:prstGeom prst="rect">
              <a:avLst/>
            </a:prstGeom>
            <a:noFill/>
          </p:spPr>
          <p:txBody>
            <a:bodyPr wrap="none" lIns="36000" tIns="36000" rIns="36000" bIns="36000" rtlCol="0" anchor="t" anchorCtr="0">
              <a:spAutoFit/>
            </a:bodyPr>
            <a:lstStyle/>
            <a:p>
              <a:pPr algn="ctr"/>
              <a:r>
                <a:rPr lang="zh-CN" sz="900" b="0" i="0" u="none" strike="noStrike" cap="none" baseline="0">
                  <a:solidFill>
                    <a:srgbClr val="4D4D4D"/>
                  </a:solidFill>
                  <a:effectLst/>
                  <a:uFillTx/>
                  <a:ea typeface="SimSun"/>
                </a:rPr>
                <a:t>0</a:t>
              </a:r>
            </a:p>
          </p:txBody>
        </p:sp>
        <p:sp>
          <p:nvSpPr>
            <p:cNvPr id="103" name="TextBox 102">
              <a:extLst>
                <a:ext uri="{FF2B5EF4-FFF2-40B4-BE49-F238E27FC236}">
                  <a16:creationId xmlns:a16="http://schemas.microsoft.com/office/drawing/2014/main" id="{1F7F9A2A-BFE4-447C-BAFD-CBBDAF9AA890}"/>
                </a:ext>
              </a:extLst>
            </p:cNvPr>
            <p:cNvSpPr txBox="1"/>
            <p:nvPr/>
          </p:nvSpPr>
          <p:spPr>
            <a:xfrm>
              <a:off x="1163868" y="4982720"/>
              <a:ext cx="351257" cy="529593"/>
            </a:xfrm>
            <a:prstGeom prst="rect">
              <a:avLst/>
            </a:prstGeom>
            <a:noFill/>
          </p:spPr>
          <p:txBody>
            <a:bodyPr wrap="none" lIns="36000" tIns="36000" rIns="36000" bIns="36000" rtlCol="0" anchor="t" anchorCtr="0">
              <a:spAutoFit/>
            </a:bodyPr>
            <a:lstStyle/>
            <a:p>
              <a:pPr algn="ctr"/>
              <a:endParaRPr lang="zh-CN" sz="900" b="0" i="0" u="none" strike="noStrike" cap="none" baseline="0" dirty="0">
                <a:solidFill>
                  <a:srgbClr val="4D4D4D"/>
                </a:solidFill>
                <a:effectLst/>
                <a:uFillTx/>
                <a:ea typeface="SimSun"/>
              </a:endParaRPr>
            </a:p>
            <a:p>
              <a:pPr algn="ctr"/>
              <a:endParaRPr lang="en-GB" sz="900" dirty="0">
                <a:solidFill>
                  <a:srgbClr val="4D4D4D"/>
                </a:solidFill>
                <a:cs typeface="Arial" panose="020B0604020202020204" pitchFamily="34" charset="0"/>
              </a:endParaRPr>
            </a:p>
            <a:p>
              <a:pPr algn="ctr"/>
              <a:r>
                <a:rPr lang="zh-CN" sz="900" b="0" i="0" u="none" strike="noStrike" cap="none" baseline="0" dirty="0">
                  <a:solidFill>
                    <a:srgbClr val="B60D27"/>
                  </a:solidFill>
                  <a:effectLst/>
                  <a:uFillTx/>
                  <a:ea typeface="SimSun"/>
                </a:rPr>
                <a:t>38</a:t>
              </a:r>
            </a:p>
          </p:txBody>
        </p:sp>
      </p:grpSp>
      <p:grpSp>
        <p:nvGrpSpPr>
          <p:cNvPr id="104" name="Group 103">
            <a:extLst>
              <a:ext uri="{FF2B5EF4-FFF2-40B4-BE49-F238E27FC236}">
                <a16:creationId xmlns:a16="http://schemas.microsoft.com/office/drawing/2014/main" id="{D39184C1-096A-4159-AA21-FAA72D639401}"/>
              </a:ext>
            </a:extLst>
          </p:cNvPr>
          <p:cNvGrpSpPr/>
          <p:nvPr/>
        </p:nvGrpSpPr>
        <p:grpSpPr>
          <a:xfrm>
            <a:off x="5518122" y="4637064"/>
            <a:ext cx="302896" cy="544876"/>
            <a:chOff x="982554" y="4920702"/>
            <a:chExt cx="534112" cy="596248"/>
          </a:xfrm>
        </p:grpSpPr>
        <p:sp>
          <p:nvSpPr>
            <p:cNvPr id="105" name="Line 19">
              <a:extLst>
                <a:ext uri="{FF2B5EF4-FFF2-40B4-BE49-F238E27FC236}">
                  <a16:creationId xmlns:a16="http://schemas.microsoft.com/office/drawing/2014/main" id="{DC877A01-9CF2-47BF-AF3B-2EA8F7242D64}"/>
                </a:ext>
              </a:extLst>
            </p:cNvPr>
            <p:cNvSpPr>
              <a:spLocks noChangeShapeType="1"/>
            </p:cNvSpPr>
            <p:nvPr/>
          </p:nvSpPr>
          <p:spPr bwMode="auto">
            <a:xfrm flipH="1">
              <a:off x="1339497" y="4920702"/>
              <a:ext cx="0" cy="7200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900">
                <a:solidFill>
                  <a:srgbClr val="4D4D4D"/>
                </a:solidFill>
              </a:endParaRPr>
            </a:p>
          </p:txBody>
        </p:sp>
        <p:sp>
          <p:nvSpPr>
            <p:cNvPr id="106" name="Line 21">
              <a:extLst>
                <a:ext uri="{FF2B5EF4-FFF2-40B4-BE49-F238E27FC236}">
                  <a16:creationId xmlns:a16="http://schemas.microsoft.com/office/drawing/2014/main" id="{4D7A7B8A-E699-4526-8883-2458FA6E6D4B}"/>
                </a:ext>
              </a:extLst>
            </p:cNvPr>
            <p:cNvSpPr>
              <a:spLocks noChangeShapeType="1"/>
            </p:cNvSpPr>
            <p:nvPr/>
          </p:nvSpPr>
          <p:spPr bwMode="auto">
            <a:xfrm flipH="1">
              <a:off x="1095959" y="4920702"/>
              <a:ext cx="0" cy="7200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900">
                <a:solidFill>
                  <a:srgbClr val="4D4D4D"/>
                </a:solidFill>
                <a:cs typeface="Arial" panose="020B0604020202020204" pitchFamily="34" charset="0"/>
              </a:endParaRPr>
            </a:p>
          </p:txBody>
        </p:sp>
        <p:sp>
          <p:nvSpPr>
            <p:cNvPr id="107" name="TextBox 106">
              <a:extLst>
                <a:ext uri="{FF2B5EF4-FFF2-40B4-BE49-F238E27FC236}">
                  <a16:creationId xmlns:a16="http://schemas.microsoft.com/office/drawing/2014/main" id="{1AC8E2A2-CAE4-4051-A5B8-6DA40AD7CAD7}"/>
                </a:ext>
              </a:extLst>
            </p:cNvPr>
            <p:cNvSpPr txBox="1"/>
            <p:nvPr/>
          </p:nvSpPr>
          <p:spPr>
            <a:xfrm>
              <a:off x="983600" y="4982719"/>
              <a:ext cx="239173" cy="379351"/>
            </a:xfrm>
            <a:prstGeom prst="rect">
              <a:avLst/>
            </a:prstGeom>
            <a:noFill/>
          </p:spPr>
          <p:txBody>
            <a:bodyPr wrap="none" lIns="36000" tIns="36000" rIns="36000" bIns="36000" rtlCol="0" anchor="t" anchorCtr="0">
              <a:spAutoFit/>
            </a:bodyPr>
            <a:lstStyle/>
            <a:p>
              <a:pPr algn="ctr"/>
              <a:r>
                <a:rPr lang="zh-CN" sz="900" b="0" i="0" u="none" strike="noStrike" cap="none" baseline="0">
                  <a:solidFill>
                    <a:srgbClr val="4D4D4D"/>
                  </a:solidFill>
                  <a:effectLst/>
                  <a:uFillTx/>
                  <a:ea typeface="SimSun"/>
                </a:rPr>
                <a:t>2</a:t>
              </a:r>
            </a:p>
            <a:p>
              <a:pPr algn="ctr"/>
              <a:endParaRPr lang="en-GB" sz="900">
                <a:solidFill>
                  <a:srgbClr val="4D4D4D"/>
                </a:solidFill>
                <a:cs typeface="Arial" panose="020B0604020202020204" pitchFamily="34" charset="0"/>
              </a:endParaRPr>
            </a:p>
          </p:txBody>
        </p:sp>
        <p:sp>
          <p:nvSpPr>
            <p:cNvPr id="108" name="TextBox 107">
              <a:extLst>
                <a:ext uri="{FF2B5EF4-FFF2-40B4-BE49-F238E27FC236}">
                  <a16:creationId xmlns:a16="http://schemas.microsoft.com/office/drawing/2014/main" id="{F080C1E4-F9CE-4B06-87BB-C300C5BD7901}"/>
                </a:ext>
              </a:extLst>
            </p:cNvPr>
            <p:cNvSpPr txBox="1"/>
            <p:nvPr/>
          </p:nvSpPr>
          <p:spPr>
            <a:xfrm>
              <a:off x="1163871" y="4982720"/>
              <a:ext cx="351258" cy="529593"/>
            </a:xfrm>
            <a:prstGeom prst="rect">
              <a:avLst/>
            </a:prstGeom>
            <a:noFill/>
          </p:spPr>
          <p:txBody>
            <a:bodyPr wrap="none" lIns="36000" tIns="36000" rIns="36000" bIns="36000" rtlCol="0" anchor="t" anchorCtr="0">
              <a:spAutoFit/>
            </a:bodyPr>
            <a:lstStyle/>
            <a:p>
              <a:pPr algn="ctr"/>
              <a:endParaRPr lang="zh-CN" sz="900" b="0" i="0" u="none" strike="noStrike" cap="none" baseline="0" dirty="0">
                <a:solidFill>
                  <a:srgbClr val="4D4D4D"/>
                </a:solidFill>
                <a:effectLst/>
                <a:uFillTx/>
                <a:ea typeface="SimSun"/>
              </a:endParaRPr>
            </a:p>
            <a:p>
              <a:pPr algn="ctr"/>
              <a:endParaRPr lang="en-GB" sz="900" dirty="0">
                <a:solidFill>
                  <a:srgbClr val="4D4D4D"/>
                </a:solidFill>
                <a:cs typeface="Arial" panose="020B0604020202020204" pitchFamily="34" charset="0"/>
              </a:endParaRPr>
            </a:p>
            <a:p>
              <a:pPr algn="ctr"/>
              <a:r>
                <a:rPr lang="zh-CN" sz="900" b="0" i="0" u="none" strike="noStrike" cap="none" baseline="0" dirty="0">
                  <a:solidFill>
                    <a:srgbClr val="B60D27"/>
                  </a:solidFill>
                  <a:effectLst/>
                  <a:uFillTx/>
                  <a:ea typeface="SimSun"/>
                </a:rPr>
                <a:t>32</a:t>
              </a:r>
            </a:p>
          </p:txBody>
        </p:sp>
      </p:grpSp>
      <p:grpSp>
        <p:nvGrpSpPr>
          <p:cNvPr id="109" name="Group 108">
            <a:extLst>
              <a:ext uri="{FF2B5EF4-FFF2-40B4-BE49-F238E27FC236}">
                <a16:creationId xmlns:a16="http://schemas.microsoft.com/office/drawing/2014/main" id="{0A44A56E-6ECE-4FFA-B1B1-66C13FBF55AA}"/>
              </a:ext>
            </a:extLst>
          </p:cNvPr>
          <p:cNvGrpSpPr/>
          <p:nvPr/>
        </p:nvGrpSpPr>
        <p:grpSpPr>
          <a:xfrm>
            <a:off x="5788205" y="4637064"/>
            <a:ext cx="302896" cy="544876"/>
            <a:chOff x="982554" y="4920702"/>
            <a:chExt cx="534112" cy="596248"/>
          </a:xfrm>
        </p:grpSpPr>
        <p:sp>
          <p:nvSpPr>
            <p:cNvPr id="110" name="Line 19">
              <a:extLst>
                <a:ext uri="{FF2B5EF4-FFF2-40B4-BE49-F238E27FC236}">
                  <a16:creationId xmlns:a16="http://schemas.microsoft.com/office/drawing/2014/main" id="{C6A0354E-04CE-4066-B409-F0A6E5DFE497}"/>
                </a:ext>
              </a:extLst>
            </p:cNvPr>
            <p:cNvSpPr>
              <a:spLocks noChangeShapeType="1"/>
            </p:cNvSpPr>
            <p:nvPr/>
          </p:nvSpPr>
          <p:spPr bwMode="auto">
            <a:xfrm flipH="1">
              <a:off x="1339497" y="4920702"/>
              <a:ext cx="0" cy="7200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900">
                <a:solidFill>
                  <a:srgbClr val="4D4D4D"/>
                </a:solidFill>
              </a:endParaRPr>
            </a:p>
          </p:txBody>
        </p:sp>
        <p:sp>
          <p:nvSpPr>
            <p:cNvPr id="111" name="Line 21">
              <a:extLst>
                <a:ext uri="{FF2B5EF4-FFF2-40B4-BE49-F238E27FC236}">
                  <a16:creationId xmlns:a16="http://schemas.microsoft.com/office/drawing/2014/main" id="{0360E9C0-6A1C-4A4D-8B0E-137A9407F53F}"/>
                </a:ext>
              </a:extLst>
            </p:cNvPr>
            <p:cNvSpPr>
              <a:spLocks noChangeShapeType="1"/>
            </p:cNvSpPr>
            <p:nvPr/>
          </p:nvSpPr>
          <p:spPr bwMode="auto">
            <a:xfrm flipH="1">
              <a:off x="1095959" y="4920702"/>
              <a:ext cx="0" cy="7200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900">
                <a:solidFill>
                  <a:srgbClr val="4D4D4D"/>
                </a:solidFill>
                <a:cs typeface="Arial" panose="020B0604020202020204" pitchFamily="34" charset="0"/>
              </a:endParaRPr>
            </a:p>
          </p:txBody>
        </p:sp>
        <p:sp>
          <p:nvSpPr>
            <p:cNvPr id="112" name="TextBox 111">
              <a:extLst>
                <a:ext uri="{FF2B5EF4-FFF2-40B4-BE49-F238E27FC236}">
                  <a16:creationId xmlns:a16="http://schemas.microsoft.com/office/drawing/2014/main" id="{06BB9165-FA51-4548-83C6-4ABF348128D9}"/>
                </a:ext>
              </a:extLst>
            </p:cNvPr>
            <p:cNvSpPr txBox="1"/>
            <p:nvPr/>
          </p:nvSpPr>
          <p:spPr>
            <a:xfrm>
              <a:off x="983601" y="4982719"/>
              <a:ext cx="239173" cy="379351"/>
            </a:xfrm>
            <a:prstGeom prst="rect">
              <a:avLst/>
            </a:prstGeom>
            <a:noFill/>
          </p:spPr>
          <p:txBody>
            <a:bodyPr wrap="none" lIns="36000" tIns="36000" rIns="36000" bIns="36000" rtlCol="0" anchor="t" anchorCtr="0">
              <a:spAutoFit/>
            </a:bodyPr>
            <a:lstStyle/>
            <a:p>
              <a:pPr algn="ctr"/>
              <a:r>
                <a:rPr lang="zh-CN" sz="900" b="0" i="0" u="none" strike="noStrike" cap="none" baseline="0">
                  <a:solidFill>
                    <a:srgbClr val="4D4D4D"/>
                  </a:solidFill>
                  <a:effectLst/>
                  <a:uFillTx/>
                  <a:ea typeface="SimSun"/>
                </a:rPr>
                <a:t>4</a:t>
              </a:r>
            </a:p>
            <a:p>
              <a:pPr algn="ctr"/>
              <a:endParaRPr lang="en-GB" sz="900">
                <a:solidFill>
                  <a:srgbClr val="4D4D4D"/>
                </a:solidFill>
                <a:cs typeface="Arial" panose="020B0604020202020204" pitchFamily="34" charset="0"/>
              </a:endParaRPr>
            </a:p>
          </p:txBody>
        </p:sp>
        <p:sp>
          <p:nvSpPr>
            <p:cNvPr id="113" name="TextBox 112">
              <a:extLst>
                <a:ext uri="{FF2B5EF4-FFF2-40B4-BE49-F238E27FC236}">
                  <a16:creationId xmlns:a16="http://schemas.microsoft.com/office/drawing/2014/main" id="{B36A5BCD-68DE-46CE-A95D-DB283BF804CC}"/>
                </a:ext>
              </a:extLst>
            </p:cNvPr>
            <p:cNvSpPr txBox="1"/>
            <p:nvPr/>
          </p:nvSpPr>
          <p:spPr>
            <a:xfrm>
              <a:off x="1163870" y="4982720"/>
              <a:ext cx="351258" cy="529593"/>
            </a:xfrm>
            <a:prstGeom prst="rect">
              <a:avLst/>
            </a:prstGeom>
            <a:noFill/>
          </p:spPr>
          <p:txBody>
            <a:bodyPr wrap="none" lIns="36000" tIns="36000" rIns="36000" bIns="36000" rtlCol="0" anchor="t" anchorCtr="0">
              <a:spAutoFit/>
            </a:bodyPr>
            <a:lstStyle/>
            <a:p>
              <a:pPr algn="ctr"/>
              <a:endParaRPr lang="zh-CN" sz="900" b="0" i="0" u="none" strike="noStrike" cap="none" baseline="0" dirty="0">
                <a:solidFill>
                  <a:srgbClr val="4D4D4D"/>
                </a:solidFill>
                <a:effectLst/>
                <a:uFillTx/>
                <a:ea typeface="SimSun"/>
              </a:endParaRPr>
            </a:p>
            <a:p>
              <a:pPr algn="ctr"/>
              <a:endParaRPr lang="en-GB" sz="900" dirty="0">
                <a:solidFill>
                  <a:srgbClr val="4D4D4D"/>
                </a:solidFill>
                <a:cs typeface="Arial" panose="020B0604020202020204" pitchFamily="34" charset="0"/>
              </a:endParaRPr>
            </a:p>
            <a:p>
              <a:pPr algn="ctr"/>
              <a:r>
                <a:rPr lang="zh-CN" sz="900" b="0" i="0" u="none" strike="noStrike" cap="none" baseline="0" dirty="0">
                  <a:solidFill>
                    <a:srgbClr val="B60D27"/>
                  </a:solidFill>
                  <a:effectLst/>
                  <a:uFillTx/>
                  <a:ea typeface="SimSun"/>
                </a:rPr>
                <a:t>24</a:t>
              </a:r>
            </a:p>
          </p:txBody>
        </p:sp>
      </p:grpSp>
      <p:grpSp>
        <p:nvGrpSpPr>
          <p:cNvPr id="114" name="Group 113">
            <a:extLst>
              <a:ext uri="{FF2B5EF4-FFF2-40B4-BE49-F238E27FC236}">
                <a16:creationId xmlns:a16="http://schemas.microsoft.com/office/drawing/2014/main" id="{CCC9B471-27AF-4916-A166-134F7A8CD387}"/>
              </a:ext>
            </a:extLst>
          </p:cNvPr>
          <p:cNvGrpSpPr/>
          <p:nvPr/>
        </p:nvGrpSpPr>
        <p:grpSpPr>
          <a:xfrm>
            <a:off x="6058289" y="4637064"/>
            <a:ext cx="302894" cy="544876"/>
            <a:chOff x="982554" y="4920702"/>
            <a:chExt cx="534107" cy="596248"/>
          </a:xfrm>
        </p:grpSpPr>
        <p:sp>
          <p:nvSpPr>
            <p:cNvPr id="115" name="Line 19">
              <a:extLst>
                <a:ext uri="{FF2B5EF4-FFF2-40B4-BE49-F238E27FC236}">
                  <a16:creationId xmlns:a16="http://schemas.microsoft.com/office/drawing/2014/main" id="{02DAB67F-5C9C-4D79-AE78-FE0F7F3AC8BC}"/>
                </a:ext>
              </a:extLst>
            </p:cNvPr>
            <p:cNvSpPr>
              <a:spLocks noChangeShapeType="1"/>
            </p:cNvSpPr>
            <p:nvPr/>
          </p:nvSpPr>
          <p:spPr bwMode="auto">
            <a:xfrm flipH="1">
              <a:off x="1339497" y="4920702"/>
              <a:ext cx="0" cy="7200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900">
                <a:solidFill>
                  <a:srgbClr val="4D4D4D"/>
                </a:solidFill>
              </a:endParaRPr>
            </a:p>
          </p:txBody>
        </p:sp>
        <p:sp>
          <p:nvSpPr>
            <p:cNvPr id="116" name="Line 21">
              <a:extLst>
                <a:ext uri="{FF2B5EF4-FFF2-40B4-BE49-F238E27FC236}">
                  <a16:creationId xmlns:a16="http://schemas.microsoft.com/office/drawing/2014/main" id="{80161959-23AC-46FC-A85C-E5DBD1B9271A}"/>
                </a:ext>
              </a:extLst>
            </p:cNvPr>
            <p:cNvSpPr>
              <a:spLocks noChangeShapeType="1"/>
            </p:cNvSpPr>
            <p:nvPr/>
          </p:nvSpPr>
          <p:spPr bwMode="auto">
            <a:xfrm flipH="1">
              <a:off x="1095959" y="4920702"/>
              <a:ext cx="0" cy="7200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900">
                <a:solidFill>
                  <a:srgbClr val="4D4D4D"/>
                </a:solidFill>
                <a:cs typeface="Arial" panose="020B0604020202020204" pitchFamily="34" charset="0"/>
              </a:endParaRPr>
            </a:p>
          </p:txBody>
        </p:sp>
        <p:sp>
          <p:nvSpPr>
            <p:cNvPr id="117" name="TextBox 116">
              <a:extLst>
                <a:ext uri="{FF2B5EF4-FFF2-40B4-BE49-F238E27FC236}">
                  <a16:creationId xmlns:a16="http://schemas.microsoft.com/office/drawing/2014/main" id="{4C8CD401-C1FB-42AF-B092-9E4FF8FFD204}"/>
                </a:ext>
              </a:extLst>
            </p:cNvPr>
            <p:cNvSpPr txBox="1"/>
            <p:nvPr/>
          </p:nvSpPr>
          <p:spPr>
            <a:xfrm>
              <a:off x="983601" y="4982719"/>
              <a:ext cx="239172" cy="379351"/>
            </a:xfrm>
            <a:prstGeom prst="rect">
              <a:avLst/>
            </a:prstGeom>
            <a:noFill/>
          </p:spPr>
          <p:txBody>
            <a:bodyPr wrap="none" lIns="36000" tIns="36000" rIns="36000" bIns="36000" rtlCol="0" anchor="t" anchorCtr="0">
              <a:spAutoFit/>
            </a:bodyPr>
            <a:lstStyle/>
            <a:p>
              <a:pPr algn="ctr"/>
              <a:r>
                <a:rPr lang="zh-CN" sz="900" b="0" i="0" u="none" strike="noStrike" cap="none" baseline="0">
                  <a:solidFill>
                    <a:srgbClr val="4D4D4D"/>
                  </a:solidFill>
                  <a:effectLst/>
                  <a:uFillTx/>
                  <a:ea typeface="SimSun"/>
                </a:rPr>
                <a:t>6</a:t>
              </a:r>
            </a:p>
            <a:p>
              <a:pPr algn="ctr"/>
              <a:endParaRPr lang="en-GB" sz="900">
                <a:solidFill>
                  <a:srgbClr val="4D4D4D"/>
                </a:solidFill>
                <a:cs typeface="Arial" panose="020B0604020202020204" pitchFamily="34" charset="0"/>
              </a:endParaRPr>
            </a:p>
          </p:txBody>
        </p:sp>
        <p:sp>
          <p:nvSpPr>
            <p:cNvPr id="118" name="TextBox 117">
              <a:extLst>
                <a:ext uri="{FF2B5EF4-FFF2-40B4-BE49-F238E27FC236}">
                  <a16:creationId xmlns:a16="http://schemas.microsoft.com/office/drawing/2014/main" id="{035A7E75-F12B-4689-84CA-B3D896CFE29D}"/>
                </a:ext>
              </a:extLst>
            </p:cNvPr>
            <p:cNvSpPr txBox="1"/>
            <p:nvPr/>
          </p:nvSpPr>
          <p:spPr>
            <a:xfrm>
              <a:off x="1163867" y="4982720"/>
              <a:ext cx="351257" cy="529593"/>
            </a:xfrm>
            <a:prstGeom prst="rect">
              <a:avLst/>
            </a:prstGeom>
            <a:noFill/>
          </p:spPr>
          <p:txBody>
            <a:bodyPr wrap="none" lIns="36000" tIns="36000" rIns="36000" bIns="36000" rtlCol="0" anchor="t" anchorCtr="0">
              <a:spAutoFit/>
            </a:bodyPr>
            <a:lstStyle/>
            <a:p>
              <a:pPr algn="ctr"/>
              <a:endParaRPr lang="zh-CN" sz="900" b="0" i="0" u="none" strike="noStrike" cap="none" baseline="0" dirty="0">
                <a:solidFill>
                  <a:srgbClr val="4D4D4D"/>
                </a:solidFill>
                <a:effectLst/>
                <a:uFillTx/>
                <a:ea typeface="SimSun"/>
              </a:endParaRPr>
            </a:p>
            <a:p>
              <a:pPr algn="ctr"/>
              <a:endParaRPr lang="en-GB" sz="900" dirty="0">
                <a:solidFill>
                  <a:srgbClr val="4D4D4D"/>
                </a:solidFill>
                <a:cs typeface="Arial" panose="020B0604020202020204" pitchFamily="34" charset="0"/>
              </a:endParaRPr>
            </a:p>
            <a:p>
              <a:pPr algn="r"/>
              <a:r>
                <a:rPr lang="zh-CN" sz="900" b="0" i="0" u="none" strike="noStrike" cap="none" baseline="0" dirty="0">
                  <a:solidFill>
                    <a:srgbClr val="B60D27"/>
                  </a:solidFill>
                  <a:effectLst/>
                  <a:uFillTx/>
                  <a:ea typeface="SimSun"/>
                </a:rPr>
                <a:t>17</a:t>
              </a:r>
            </a:p>
          </p:txBody>
        </p:sp>
      </p:grpSp>
      <p:grpSp>
        <p:nvGrpSpPr>
          <p:cNvPr id="119" name="Group 118">
            <a:extLst>
              <a:ext uri="{FF2B5EF4-FFF2-40B4-BE49-F238E27FC236}">
                <a16:creationId xmlns:a16="http://schemas.microsoft.com/office/drawing/2014/main" id="{3AAF2E7C-F875-44EB-86AE-1B5651A4F3B1}"/>
              </a:ext>
            </a:extLst>
          </p:cNvPr>
          <p:cNvGrpSpPr/>
          <p:nvPr/>
        </p:nvGrpSpPr>
        <p:grpSpPr>
          <a:xfrm>
            <a:off x="6321926" y="4637064"/>
            <a:ext cx="309336" cy="544876"/>
            <a:chOff x="971192" y="4920702"/>
            <a:chExt cx="545468" cy="596248"/>
          </a:xfrm>
        </p:grpSpPr>
        <p:sp>
          <p:nvSpPr>
            <p:cNvPr id="120" name="Line 19">
              <a:extLst>
                <a:ext uri="{FF2B5EF4-FFF2-40B4-BE49-F238E27FC236}">
                  <a16:creationId xmlns:a16="http://schemas.microsoft.com/office/drawing/2014/main" id="{FF92BD4B-A668-4E29-AB47-1B6E7D1455F2}"/>
                </a:ext>
              </a:extLst>
            </p:cNvPr>
            <p:cNvSpPr>
              <a:spLocks noChangeShapeType="1"/>
            </p:cNvSpPr>
            <p:nvPr/>
          </p:nvSpPr>
          <p:spPr bwMode="auto">
            <a:xfrm flipH="1">
              <a:off x="1339497" y="4920702"/>
              <a:ext cx="0" cy="7200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900">
                <a:solidFill>
                  <a:srgbClr val="4D4D4D"/>
                </a:solidFill>
              </a:endParaRPr>
            </a:p>
          </p:txBody>
        </p:sp>
        <p:sp>
          <p:nvSpPr>
            <p:cNvPr id="121" name="Line 21">
              <a:extLst>
                <a:ext uri="{FF2B5EF4-FFF2-40B4-BE49-F238E27FC236}">
                  <a16:creationId xmlns:a16="http://schemas.microsoft.com/office/drawing/2014/main" id="{3682E8AA-27E0-4BE6-895C-FC59FEF285AF}"/>
                </a:ext>
              </a:extLst>
            </p:cNvPr>
            <p:cNvSpPr>
              <a:spLocks noChangeShapeType="1"/>
            </p:cNvSpPr>
            <p:nvPr/>
          </p:nvSpPr>
          <p:spPr bwMode="auto">
            <a:xfrm flipH="1">
              <a:off x="1095959" y="4920702"/>
              <a:ext cx="0" cy="7200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900">
                <a:solidFill>
                  <a:srgbClr val="4D4D4D"/>
                </a:solidFill>
                <a:cs typeface="Arial" panose="020B0604020202020204" pitchFamily="34" charset="0"/>
              </a:endParaRPr>
            </a:p>
          </p:txBody>
        </p:sp>
        <p:sp>
          <p:nvSpPr>
            <p:cNvPr id="122" name="TextBox 121">
              <a:extLst>
                <a:ext uri="{FF2B5EF4-FFF2-40B4-BE49-F238E27FC236}">
                  <a16:creationId xmlns:a16="http://schemas.microsoft.com/office/drawing/2014/main" id="{04AE5181-5A16-4D8F-A3B7-F2D6151D1FC1}"/>
                </a:ext>
              </a:extLst>
            </p:cNvPr>
            <p:cNvSpPr txBox="1"/>
            <p:nvPr/>
          </p:nvSpPr>
          <p:spPr>
            <a:xfrm>
              <a:off x="983601" y="4982719"/>
              <a:ext cx="239173" cy="379351"/>
            </a:xfrm>
            <a:prstGeom prst="rect">
              <a:avLst/>
            </a:prstGeom>
            <a:noFill/>
          </p:spPr>
          <p:txBody>
            <a:bodyPr wrap="none" lIns="36000" tIns="36000" rIns="36000" bIns="36000" rtlCol="0" anchor="t" anchorCtr="0">
              <a:spAutoFit/>
            </a:bodyPr>
            <a:lstStyle/>
            <a:p>
              <a:pPr algn="ctr"/>
              <a:r>
                <a:rPr lang="zh-CN" sz="900" b="0" i="0" u="none" strike="noStrike" cap="none" baseline="0">
                  <a:solidFill>
                    <a:srgbClr val="4D4D4D"/>
                  </a:solidFill>
                  <a:effectLst/>
                  <a:uFillTx/>
                  <a:ea typeface="SimSun"/>
                </a:rPr>
                <a:t>8</a:t>
              </a:r>
            </a:p>
            <a:p>
              <a:pPr algn="r"/>
              <a:endParaRPr lang="en-GB" sz="900">
                <a:solidFill>
                  <a:srgbClr val="4D4D4D"/>
                </a:solidFill>
                <a:cs typeface="Arial" panose="020B0604020202020204" pitchFamily="34" charset="0"/>
              </a:endParaRPr>
            </a:p>
          </p:txBody>
        </p:sp>
        <p:sp>
          <p:nvSpPr>
            <p:cNvPr id="123" name="TextBox 122">
              <a:extLst>
                <a:ext uri="{FF2B5EF4-FFF2-40B4-BE49-F238E27FC236}">
                  <a16:creationId xmlns:a16="http://schemas.microsoft.com/office/drawing/2014/main" id="{AC14F2D4-340E-4DAB-BB00-1236AF08A8A5}"/>
                </a:ext>
              </a:extLst>
            </p:cNvPr>
            <p:cNvSpPr txBox="1"/>
            <p:nvPr/>
          </p:nvSpPr>
          <p:spPr>
            <a:xfrm>
              <a:off x="1163863" y="4982720"/>
              <a:ext cx="351258" cy="529593"/>
            </a:xfrm>
            <a:prstGeom prst="rect">
              <a:avLst/>
            </a:prstGeom>
            <a:noFill/>
          </p:spPr>
          <p:txBody>
            <a:bodyPr wrap="none" lIns="36000" tIns="36000" rIns="36000" bIns="36000" rtlCol="0" anchor="t" anchorCtr="0">
              <a:spAutoFit/>
            </a:bodyPr>
            <a:lstStyle/>
            <a:p>
              <a:pPr algn="ctr"/>
              <a:endParaRPr lang="zh-CN" sz="900" b="0" i="0" u="none" strike="noStrike" cap="none" baseline="0" dirty="0">
                <a:solidFill>
                  <a:srgbClr val="4D4D4D"/>
                </a:solidFill>
                <a:effectLst/>
                <a:uFillTx/>
                <a:ea typeface="SimSun"/>
              </a:endParaRPr>
            </a:p>
            <a:p>
              <a:pPr algn="ctr"/>
              <a:endParaRPr lang="en-GB" sz="900" dirty="0">
                <a:solidFill>
                  <a:srgbClr val="4D4D4D"/>
                </a:solidFill>
                <a:cs typeface="Arial" panose="020B0604020202020204" pitchFamily="34" charset="0"/>
              </a:endParaRPr>
            </a:p>
            <a:p>
              <a:pPr algn="r"/>
              <a:r>
                <a:rPr lang="zh-CN" sz="900" b="0" i="0" u="none" strike="noStrike" cap="none" baseline="0" dirty="0">
                  <a:solidFill>
                    <a:srgbClr val="B60D27"/>
                  </a:solidFill>
                  <a:effectLst/>
                  <a:uFillTx/>
                  <a:ea typeface="SimSun"/>
                </a:rPr>
                <a:t>14</a:t>
              </a:r>
            </a:p>
          </p:txBody>
        </p:sp>
      </p:grpSp>
      <p:grpSp>
        <p:nvGrpSpPr>
          <p:cNvPr id="124" name="Group 123">
            <a:extLst>
              <a:ext uri="{FF2B5EF4-FFF2-40B4-BE49-F238E27FC236}">
                <a16:creationId xmlns:a16="http://schemas.microsoft.com/office/drawing/2014/main" id="{047FA79D-9403-4D2A-AE84-B34BC078D463}"/>
              </a:ext>
            </a:extLst>
          </p:cNvPr>
          <p:cNvGrpSpPr/>
          <p:nvPr/>
        </p:nvGrpSpPr>
        <p:grpSpPr>
          <a:xfrm>
            <a:off x="6566394" y="4637064"/>
            <a:ext cx="334956" cy="544876"/>
            <a:chOff x="926021" y="4920702"/>
            <a:chExt cx="590643" cy="596248"/>
          </a:xfrm>
        </p:grpSpPr>
        <p:sp>
          <p:nvSpPr>
            <p:cNvPr id="125" name="Line 19">
              <a:extLst>
                <a:ext uri="{FF2B5EF4-FFF2-40B4-BE49-F238E27FC236}">
                  <a16:creationId xmlns:a16="http://schemas.microsoft.com/office/drawing/2014/main" id="{7C893730-EE81-48FC-842C-26673328EA84}"/>
                </a:ext>
              </a:extLst>
            </p:cNvPr>
            <p:cNvSpPr>
              <a:spLocks noChangeShapeType="1"/>
            </p:cNvSpPr>
            <p:nvPr/>
          </p:nvSpPr>
          <p:spPr bwMode="auto">
            <a:xfrm flipH="1">
              <a:off x="1339497" y="4920702"/>
              <a:ext cx="0" cy="7200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900">
                <a:solidFill>
                  <a:srgbClr val="4D4D4D"/>
                </a:solidFill>
              </a:endParaRPr>
            </a:p>
          </p:txBody>
        </p:sp>
        <p:sp>
          <p:nvSpPr>
            <p:cNvPr id="126" name="Line 21">
              <a:extLst>
                <a:ext uri="{FF2B5EF4-FFF2-40B4-BE49-F238E27FC236}">
                  <a16:creationId xmlns:a16="http://schemas.microsoft.com/office/drawing/2014/main" id="{CCF53888-9CA9-44B8-9E4D-C98A157239ED}"/>
                </a:ext>
              </a:extLst>
            </p:cNvPr>
            <p:cNvSpPr>
              <a:spLocks noChangeShapeType="1"/>
            </p:cNvSpPr>
            <p:nvPr/>
          </p:nvSpPr>
          <p:spPr bwMode="auto">
            <a:xfrm flipH="1">
              <a:off x="1095959" y="4920702"/>
              <a:ext cx="0" cy="7200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900">
                <a:solidFill>
                  <a:srgbClr val="4D4D4D"/>
                </a:solidFill>
                <a:cs typeface="Arial" panose="020B0604020202020204" pitchFamily="34" charset="0"/>
              </a:endParaRPr>
            </a:p>
          </p:txBody>
        </p:sp>
        <p:sp>
          <p:nvSpPr>
            <p:cNvPr id="127" name="TextBox 126">
              <a:extLst>
                <a:ext uri="{FF2B5EF4-FFF2-40B4-BE49-F238E27FC236}">
                  <a16:creationId xmlns:a16="http://schemas.microsoft.com/office/drawing/2014/main" id="{D498A7D0-F3C5-4620-A2A8-8A6A5C998DF4}"/>
                </a:ext>
              </a:extLst>
            </p:cNvPr>
            <p:cNvSpPr txBox="1"/>
            <p:nvPr/>
          </p:nvSpPr>
          <p:spPr>
            <a:xfrm>
              <a:off x="927555" y="4982719"/>
              <a:ext cx="351257" cy="379351"/>
            </a:xfrm>
            <a:prstGeom prst="rect">
              <a:avLst/>
            </a:prstGeom>
            <a:noFill/>
          </p:spPr>
          <p:txBody>
            <a:bodyPr wrap="none" lIns="36000" tIns="36000" rIns="36000" bIns="36000" rtlCol="0" anchor="t" anchorCtr="0">
              <a:spAutoFit/>
            </a:bodyPr>
            <a:lstStyle/>
            <a:p>
              <a:pPr algn="ctr"/>
              <a:r>
                <a:rPr lang="zh-CN" sz="900" b="0" i="0" u="none" strike="noStrike" cap="none" baseline="0">
                  <a:solidFill>
                    <a:srgbClr val="4D4D4D"/>
                  </a:solidFill>
                  <a:effectLst/>
                  <a:uFillTx/>
                  <a:ea typeface="SimSun"/>
                </a:rPr>
                <a:t>10</a:t>
              </a:r>
            </a:p>
            <a:p>
              <a:pPr algn="ctr"/>
              <a:endParaRPr lang="en-GB" sz="900">
                <a:solidFill>
                  <a:srgbClr val="4D4D4D"/>
                </a:solidFill>
                <a:cs typeface="Arial" panose="020B0604020202020204" pitchFamily="34" charset="0"/>
              </a:endParaRPr>
            </a:p>
          </p:txBody>
        </p:sp>
        <p:sp>
          <p:nvSpPr>
            <p:cNvPr id="128" name="TextBox 127">
              <a:extLst>
                <a:ext uri="{FF2B5EF4-FFF2-40B4-BE49-F238E27FC236}">
                  <a16:creationId xmlns:a16="http://schemas.microsoft.com/office/drawing/2014/main" id="{1F64CCDD-F13A-4EEA-99E6-FC6557227851}"/>
                </a:ext>
              </a:extLst>
            </p:cNvPr>
            <p:cNvSpPr txBox="1"/>
            <p:nvPr/>
          </p:nvSpPr>
          <p:spPr>
            <a:xfrm>
              <a:off x="1163866" y="4982720"/>
              <a:ext cx="351257" cy="529593"/>
            </a:xfrm>
            <a:prstGeom prst="rect">
              <a:avLst/>
            </a:prstGeom>
            <a:noFill/>
          </p:spPr>
          <p:txBody>
            <a:bodyPr wrap="none" lIns="36000" tIns="36000" rIns="36000" bIns="36000" rtlCol="0" anchor="t" anchorCtr="0">
              <a:spAutoFit/>
            </a:bodyPr>
            <a:lstStyle/>
            <a:p>
              <a:pPr algn="ctr"/>
              <a:endParaRPr lang="zh-CN" sz="900" b="0" i="0" u="none" strike="noStrike" cap="none" baseline="0" dirty="0">
                <a:solidFill>
                  <a:srgbClr val="4D4D4D"/>
                </a:solidFill>
                <a:effectLst/>
                <a:uFillTx/>
                <a:ea typeface="SimSun"/>
              </a:endParaRPr>
            </a:p>
            <a:p>
              <a:pPr algn="ctr"/>
              <a:endParaRPr lang="en-GB" sz="900" dirty="0">
                <a:solidFill>
                  <a:srgbClr val="4D4D4D"/>
                </a:solidFill>
                <a:cs typeface="Arial" panose="020B0604020202020204" pitchFamily="34" charset="0"/>
              </a:endParaRPr>
            </a:p>
            <a:p>
              <a:pPr algn="ctr"/>
              <a:r>
                <a:rPr lang="zh-CN" sz="900" b="0" i="0" u="none" strike="noStrike" cap="none" baseline="0" dirty="0">
                  <a:solidFill>
                    <a:srgbClr val="B60D27"/>
                  </a:solidFill>
                  <a:effectLst/>
                  <a:uFillTx/>
                  <a:ea typeface="SimSun"/>
                </a:rPr>
                <a:t>14</a:t>
              </a:r>
            </a:p>
          </p:txBody>
        </p:sp>
      </p:grpSp>
      <p:grpSp>
        <p:nvGrpSpPr>
          <p:cNvPr id="129" name="Group 128">
            <a:extLst>
              <a:ext uri="{FF2B5EF4-FFF2-40B4-BE49-F238E27FC236}">
                <a16:creationId xmlns:a16="http://schemas.microsoft.com/office/drawing/2014/main" id="{927DCFE3-45AA-45B6-B5E5-75906A871446}"/>
              </a:ext>
            </a:extLst>
          </p:cNvPr>
          <p:cNvGrpSpPr/>
          <p:nvPr/>
        </p:nvGrpSpPr>
        <p:grpSpPr>
          <a:xfrm>
            <a:off x="6847280" y="4637064"/>
            <a:ext cx="334956" cy="544876"/>
            <a:chOff x="926021" y="4920702"/>
            <a:chExt cx="590643" cy="596248"/>
          </a:xfrm>
        </p:grpSpPr>
        <p:sp>
          <p:nvSpPr>
            <p:cNvPr id="130" name="Line 19">
              <a:extLst>
                <a:ext uri="{FF2B5EF4-FFF2-40B4-BE49-F238E27FC236}">
                  <a16:creationId xmlns:a16="http://schemas.microsoft.com/office/drawing/2014/main" id="{1DF167E7-6E5C-42B4-B448-10B55B1C15C6}"/>
                </a:ext>
              </a:extLst>
            </p:cNvPr>
            <p:cNvSpPr>
              <a:spLocks noChangeShapeType="1"/>
            </p:cNvSpPr>
            <p:nvPr/>
          </p:nvSpPr>
          <p:spPr bwMode="auto">
            <a:xfrm flipH="1">
              <a:off x="1339497" y="4920702"/>
              <a:ext cx="0" cy="7200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900">
                <a:solidFill>
                  <a:srgbClr val="4D4D4D"/>
                </a:solidFill>
              </a:endParaRPr>
            </a:p>
          </p:txBody>
        </p:sp>
        <p:sp>
          <p:nvSpPr>
            <p:cNvPr id="131" name="Line 21">
              <a:extLst>
                <a:ext uri="{FF2B5EF4-FFF2-40B4-BE49-F238E27FC236}">
                  <a16:creationId xmlns:a16="http://schemas.microsoft.com/office/drawing/2014/main" id="{1FD778D4-F8C0-463A-8092-216312143BE4}"/>
                </a:ext>
              </a:extLst>
            </p:cNvPr>
            <p:cNvSpPr>
              <a:spLocks noChangeShapeType="1"/>
            </p:cNvSpPr>
            <p:nvPr/>
          </p:nvSpPr>
          <p:spPr bwMode="auto">
            <a:xfrm flipH="1">
              <a:off x="1095959" y="4920702"/>
              <a:ext cx="0" cy="7200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900">
                <a:solidFill>
                  <a:srgbClr val="4D4D4D"/>
                </a:solidFill>
                <a:cs typeface="Arial" panose="020B0604020202020204" pitchFamily="34" charset="0"/>
              </a:endParaRPr>
            </a:p>
          </p:txBody>
        </p:sp>
        <p:sp>
          <p:nvSpPr>
            <p:cNvPr id="132" name="TextBox 131">
              <a:extLst>
                <a:ext uri="{FF2B5EF4-FFF2-40B4-BE49-F238E27FC236}">
                  <a16:creationId xmlns:a16="http://schemas.microsoft.com/office/drawing/2014/main" id="{164DBB0F-506D-4241-9CE3-D255B06FF0A2}"/>
                </a:ext>
              </a:extLst>
            </p:cNvPr>
            <p:cNvSpPr txBox="1"/>
            <p:nvPr/>
          </p:nvSpPr>
          <p:spPr>
            <a:xfrm>
              <a:off x="927559" y="4982719"/>
              <a:ext cx="351257" cy="379351"/>
            </a:xfrm>
            <a:prstGeom prst="rect">
              <a:avLst/>
            </a:prstGeom>
            <a:noFill/>
          </p:spPr>
          <p:txBody>
            <a:bodyPr wrap="none" lIns="36000" tIns="36000" rIns="36000" bIns="36000" rtlCol="0" anchor="t" anchorCtr="0">
              <a:spAutoFit/>
            </a:bodyPr>
            <a:lstStyle/>
            <a:p>
              <a:pPr algn="ctr"/>
              <a:r>
                <a:rPr lang="zh-CN" sz="900" b="0" i="0" u="none" strike="noStrike" cap="none" baseline="0">
                  <a:solidFill>
                    <a:srgbClr val="4D4D4D"/>
                  </a:solidFill>
                  <a:effectLst/>
                  <a:uFillTx/>
                  <a:ea typeface="SimSun"/>
                </a:rPr>
                <a:t>12</a:t>
              </a:r>
            </a:p>
            <a:p>
              <a:pPr algn="ctr"/>
              <a:endParaRPr lang="en-GB" sz="900">
                <a:solidFill>
                  <a:srgbClr val="4D4D4D"/>
                </a:solidFill>
                <a:cs typeface="Arial" panose="020B0604020202020204" pitchFamily="34" charset="0"/>
              </a:endParaRPr>
            </a:p>
          </p:txBody>
        </p:sp>
        <p:sp>
          <p:nvSpPr>
            <p:cNvPr id="133" name="TextBox 132">
              <a:extLst>
                <a:ext uri="{FF2B5EF4-FFF2-40B4-BE49-F238E27FC236}">
                  <a16:creationId xmlns:a16="http://schemas.microsoft.com/office/drawing/2014/main" id="{06D9875B-E4A8-4536-9B08-D8C3C140E310}"/>
                </a:ext>
              </a:extLst>
            </p:cNvPr>
            <p:cNvSpPr txBox="1"/>
            <p:nvPr/>
          </p:nvSpPr>
          <p:spPr>
            <a:xfrm>
              <a:off x="1163869" y="4982720"/>
              <a:ext cx="351257" cy="529593"/>
            </a:xfrm>
            <a:prstGeom prst="rect">
              <a:avLst/>
            </a:prstGeom>
            <a:noFill/>
          </p:spPr>
          <p:txBody>
            <a:bodyPr wrap="none" lIns="36000" tIns="36000" rIns="36000" bIns="36000" rtlCol="0" anchor="t" anchorCtr="0">
              <a:spAutoFit/>
            </a:bodyPr>
            <a:lstStyle/>
            <a:p>
              <a:pPr algn="ctr"/>
              <a:endParaRPr lang="zh-CN" sz="900" b="0" i="0" u="none" strike="noStrike" cap="none" baseline="0" dirty="0">
                <a:solidFill>
                  <a:srgbClr val="4D4D4D"/>
                </a:solidFill>
                <a:effectLst/>
                <a:uFillTx/>
                <a:ea typeface="SimSun"/>
              </a:endParaRPr>
            </a:p>
            <a:p>
              <a:pPr algn="ctr"/>
              <a:endParaRPr lang="en-GB" sz="900" dirty="0">
                <a:solidFill>
                  <a:srgbClr val="4D4D4D"/>
                </a:solidFill>
                <a:cs typeface="Arial" panose="020B0604020202020204" pitchFamily="34" charset="0"/>
              </a:endParaRPr>
            </a:p>
            <a:p>
              <a:pPr algn="ctr"/>
              <a:r>
                <a:rPr lang="zh-CN" sz="900" b="0" i="0" u="none" strike="noStrike" cap="none" baseline="0" dirty="0">
                  <a:solidFill>
                    <a:srgbClr val="B60D27"/>
                  </a:solidFill>
                  <a:effectLst/>
                  <a:uFillTx/>
                  <a:ea typeface="SimSun"/>
                </a:rPr>
                <a:t>11</a:t>
              </a:r>
            </a:p>
          </p:txBody>
        </p:sp>
      </p:grpSp>
      <p:grpSp>
        <p:nvGrpSpPr>
          <p:cNvPr id="134" name="Group 133">
            <a:extLst>
              <a:ext uri="{FF2B5EF4-FFF2-40B4-BE49-F238E27FC236}">
                <a16:creationId xmlns:a16="http://schemas.microsoft.com/office/drawing/2014/main" id="{0FF5C0D5-C186-4BB0-8131-10332BFC77DD}"/>
              </a:ext>
            </a:extLst>
          </p:cNvPr>
          <p:cNvGrpSpPr/>
          <p:nvPr/>
        </p:nvGrpSpPr>
        <p:grpSpPr>
          <a:xfrm>
            <a:off x="7129037" y="4637064"/>
            <a:ext cx="302023" cy="544876"/>
            <a:chOff x="927559" y="4920702"/>
            <a:chExt cx="532573" cy="596248"/>
          </a:xfrm>
        </p:grpSpPr>
        <p:sp>
          <p:nvSpPr>
            <p:cNvPr id="135" name="Line 19">
              <a:extLst>
                <a:ext uri="{FF2B5EF4-FFF2-40B4-BE49-F238E27FC236}">
                  <a16:creationId xmlns:a16="http://schemas.microsoft.com/office/drawing/2014/main" id="{EB12240E-3005-42B9-B576-D43C119E5DB3}"/>
                </a:ext>
              </a:extLst>
            </p:cNvPr>
            <p:cNvSpPr>
              <a:spLocks noChangeShapeType="1"/>
            </p:cNvSpPr>
            <p:nvPr/>
          </p:nvSpPr>
          <p:spPr bwMode="auto">
            <a:xfrm flipH="1">
              <a:off x="1339497" y="4920702"/>
              <a:ext cx="0" cy="7200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900">
                <a:solidFill>
                  <a:srgbClr val="4D4D4D"/>
                </a:solidFill>
              </a:endParaRPr>
            </a:p>
          </p:txBody>
        </p:sp>
        <p:sp>
          <p:nvSpPr>
            <p:cNvPr id="136" name="Line 21">
              <a:extLst>
                <a:ext uri="{FF2B5EF4-FFF2-40B4-BE49-F238E27FC236}">
                  <a16:creationId xmlns:a16="http://schemas.microsoft.com/office/drawing/2014/main" id="{ACF0AA68-0865-4772-8F37-99AC8A794C8C}"/>
                </a:ext>
              </a:extLst>
            </p:cNvPr>
            <p:cNvSpPr>
              <a:spLocks noChangeShapeType="1"/>
            </p:cNvSpPr>
            <p:nvPr/>
          </p:nvSpPr>
          <p:spPr bwMode="auto">
            <a:xfrm flipH="1">
              <a:off x="1095959" y="4920702"/>
              <a:ext cx="0" cy="7200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900">
                <a:solidFill>
                  <a:srgbClr val="4D4D4D"/>
                </a:solidFill>
                <a:cs typeface="Arial" panose="020B0604020202020204" pitchFamily="34" charset="0"/>
              </a:endParaRPr>
            </a:p>
          </p:txBody>
        </p:sp>
        <p:sp>
          <p:nvSpPr>
            <p:cNvPr id="137" name="TextBox 136">
              <a:extLst>
                <a:ext uri="{FF2B5EF4-FFF2-40B4-BE49-F238E27FC236}">
                  <a16:creationId xmlns:a16="http://schemas.microsoft.com/office/drawing/2014/main" id="{A31B73D8-3A48-41AD-BB75-C89EDDD58332}"/>
                </a:ext>
              </a:extLst>
            </p:cNvPr>
            <p:cNvSpPr txBox="1"/>
            <p:nvPr/>
          </p:nvSpPr>
          <p:spPr>
            <a:xfrm>
              <a:off x="927559" y="4982719"/>
              <a:ext cx="351258" cy="379351"/>
            </a:xfrm>
            <a:prstGeom prst="rect">
              <a:avLst/>
            </a:prstGeom>
            <a:noFill/>
          </p:spPr>
          <p:txBody>
            <a:bodyPr wrap="none" lIns="36000" tIns="36000" rIns="36000" bIns="36000" rtlCol="0" anchor="t" anchorCtr="0">
              <a:spAutoFit/>
            </a:bodyPr>
            <a:lstStyle/>
            <a:p>
              <a:pPr algn="ctr"/>
              <a:r>
                <a:rPr lang="zh-CN" sz="900" b="0" i="0" u="none" strike="noStrike" cap="none" baseline="0">
                  <a:solidFill>
                    <a:srgbClr val="4D4D4D"/>
                  </a:solidFill>
                  <a:effectLst/>
                  <a:uFillTx/>
                  <a:ea typeface="SimSun"/>
                </a:rPr>
                <a:t>14</a:t>
              </a:r>
            </a:p>
            <a:p>
              <a:pPr algn="r"/>
              <a:endParaRPr lang="en-GB" sz="900">
                <a:solidFill>
                  <a:srgbClr val="4D4D4D"/>
                </a:solidFill>
                <a:cs typeface="Arial" panose="020B0604020202020204" pitchFamily="34" charset="0"/>
              </a:endParaRPr>
            </a:p>
          </p:txBody>
        </p:sp>
        <p:sp>
          <p:nvSpPr>
            <p:cNvPr id="138" name="TextBox 137">
              <a:extLst>
                <a:ext uri="{FF2B5EF4-FFF2-40B4-BE49-F238E27FC236}">
                  <a16:creationId xmlns:a16="http://schemas.microsoft.com/office/drawing/2014/main" id="{14F1FAE8-2053-406A-82C1-A719CD2B6C45}"/>
                </a:ext>
              </a:extLst>
            </p:cNvPr>
            <p:cNvSpPr txBox="1"/>
            <p:nvPr/>
          </p:nvSpPr>
          <p:spPr>
            <a:xfrm>
              <a:off x="1218865" y="4982720"/>
              <a:ext cx="241267" cy="534230"/>
            </a:xfrm>
            <a:prstGeom prst="rect">
              <a:avLst/>
            </a:prstGeom>
            <a:noFill/>
          </p:spPr>
          <p:txBody>
            <a:bodyPr wrap="none" lIns="36000" tIns="36000" rIns="36000" bIns="36000" rtlCol="0" anchor="t" anchorCtr="0">
              <a:spAutoFit/>
            </a:bodyPr>
            <a:lstStyle/>
            <a:p>
              <a:pPr algn="ctr"/>
              <a:endParaRPr lang="zh-CN" sz="900" b="0" i="0" u="none" strike="noStrike" cap="none" baseline="0" dirty="0">
                <a:solidFill>
                  <a:srgbClr val="4D4D4D"/>
                </a:solidFill>
                <a:effectLst/>
                <a:uFillTx/>
                <a:ea typeface="SimSun"/>
              </a:endParaRPr>
            </a:p>
            <a:p>
              <a:pPr algn="ctr"/>
              <a:endParaRPr lang="en-GB" sz="900" dirty="0">
                <a:solidFill>
                  <a:srgbClr val="4D4D4D"/>
                </a:solidFill>
                <a:cs typeface="Arial" panose="020B0604020202020204" pitchFamily="34" charset="0"/>
              </a:endParaRPr>
            </a:p>
            <a:p>
              <a:pPr algn="ctr"/>
              <a:r>
                <a:rPr lang="zh-CN" sz="900" b="0" i="0" u="none" strike="noStrike" cap="none" baseline="0" dirty="0">
                  <a:solidFill>
                    <a:srgbClr val="B60D27"/>
                  </a:solidFill>
                  <a:effectLst/>
                  <a:uFillTx/>
                  <a:ea typeface="SimSun"/>
                </a:rPr>
                <a:t>9</a:t>
              </a:r>
            </a:p>
          </p:txBody>
        </p:sp>
      </p:grpSp>
      <p:grpSp>
        <p:nvGrpSpPr>
          <p:cNvPr id="139" name="Group 138">
            <a:extLst>
              <a:ext uri="{FF2B5EF4-FFF2-40B4-BE49-F238E27FC236}">
                <a16:creationId xmlns:a16="http://schemas.microsoft.com/office/drawing/2014/main" id="{6A797BD6-A347-4D1B-99D6-115F7614E628}"/>
              </a:ext>
            </a:extLst>
          </p:cNvPr>
          <p:cNvGrpSpPr/>
          <p:nvPr/>
        </p:nvGrpSpPr>
        <p:grpSpPr>
          <a:xfrm>
            <a:off x="7395522" y="4637064"/>
            <a:ext cx="302024" cy="544876"/>
            <a:chOff x="927559" y="4920702"/>
            <a:chExt cx="532572" cy="596248"/>
          </a:xfrm>
        </p:grpSpPr>
        <p:sp>
          <p:nvSpPr>
            <p:cNvPr id="140" name="Line 19">
              <a:extLst>
                <a:ext uri="{FF2B5EF4-FFF2-40B4-BE49-F238E27FC236}">
                  <a16:creationId xmlns:a16="http://schemas.microsoft.com/office/drawing/2014/main" id="{346F88A5-48B9-4439-974E-611B70BA8ABB}"/>
                </a:ext>
              </a:extLst>
            </p:cNvPr>
            <p:cNvSpPr>
              <a:spLocks noChangeShapeType="1"/>
            </p:cNvSpPr>
            <p:nvPr/>
          </p:nvSpPr>
          <p:spPr bwMode="auto">
            <a:xfrm flipH="1">
              <a:off x="1339497" y="4920702"/>
              <a:ext cx="0" cy="7200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900">
                <a:solidFill>
                  <a:srgbClr val="4D4D4D"/>
                </a:solidFill>
              </a:endParaRPr>
            </a:p>
          </p:txBody>
        </p:sp>
        <p:sp>
          <p:nvSpPr>
            <p:cNvPr id="141" name="Line 21">
              <a:extLst>
                <a:ext uri="{FF2B5EF4-FFF2-40B4-BE49-F238E27FC236}">
                  <a16:creationId xmlns:a16="http://schemas.microsoft.com/office/drawing/2014/main" id="{A12420C9-C985-46A0-B542-8E76AD0851F4}"/>
                </a:ext>
              </a:extLst>
            </p:cNvPr>
            <p:cNvSpPr>
              <a:spLocks noChangeShapeType="1"/>
            </p:cNvSpPr>
            <p:nvPr/>
          </p:nvSpPr>
          <p:spPr bwMode="auto">
            <a:xfrm flipH="1">
              <a:off x="1095959" y="4920702"/>
              <a:ext cx="0" cy="7200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900">
                <a:solidFill>
                  <a:srgbClr val="4D4D4D"/>
                </a:solidFill>
                <a:cs typeface="Arial" panose="020B0604020202020204" pitchFamily="34" charset="0"/>
              </a:endParaRPr>
            </a:p>
          </p:txBody>
        </p:sp>
        <p:sp>
          <p:nvSpPr>
            <p:cNvPr id="142" name="TextBox 141">
              <a:extLst>
                <a:ext uri="{FF2B5EF4-FFF2-40B4-BE49-F238E27FC236}">
                  <a16:creationId xmlns:a16="http://schemas.microsoft.com/office/drawing/2014/main" id="{7D6ED94E-28DD-487F-82E1-C147D7AB4AFA}"/>
                </a:ext>
              </a:extLst>
            </p:cNvPr>
            <p:cNvSpPr txBox="1"/>
            <p:nvPr/>
          </p:nvSpPr>
          <p:spPr>
            <a:xfrm>
              <a:off x="927559" y="4982719"/>
              <a:ext cx="351257" cy="379351"/>
            </a:xfrm>
            <a:prstGeom prst="rect">
              <a:avLst/>
            </a:prstGeom>
            <a:noFill/>
          </p:spPr>
          <p:txBody>
            <a:bodyPr wrap="none" lIns="36000" tIns="36000" rIns="36000" bIns="36000" rtlCol="0" anchor="t" anchorCtr="0">
              <a:spAutoFit/>
            </a:bodyPr>
            <a:lstStyle/>
            <a:p>
              <a:pPr algn="ctr"/>
              <a:r>
                <a:rPr lang="zh-CN" sz="900" b="0" i="0" u="none" strike="noStrike" cap="none" baseline="0">
                  <a:solidFill>
                    <a:srgbClr val="4D4D4D"/>
                  </a:solidFill>
                  <a:effectLst/>
                  <a:uFillTx/>
                  <a:ea typeface="SimSun"/>
                </a:rPr>
                <a:t>16</a:t>
              </a:r>
            </a:p>
            <a:p>
              <a:pPr algn="r"/>
              <a:endParaRPr lang="en-GB" sz="900">
                <a:solidFill>
                  <a:srgbClr val="4D4D4D"/>
                </a:solidFill>
                <a:cs typeface="Arial" panose="020B0604020202020204" pitchFamily="34" charset="0"/>
              </a:endParaRPr>
            </a:p>
          </p:txBody>
        </p:sp>
        <p:sp>
          <p:nvSpPr>
            <p:cNvPr id="143" name="TextBox 142">
              <a:extLst>
                <a:ext uri="{FF2B5EF4-FFF2-40B4-BE49-F238E27FC236}">
                  <a16:creationId xmlns:a16="http://schemas.microsoft.com/office/drawing/2014/main" id="{C2EA86C8-ED41-4745-8728-3677FE41BE8E}"/>
                </a:ext>
              </a:extLst>
            </p:cNvPr>
            <p:cNvSpPr txBox="1"/>
            <p:nvPr/>
          </p:nvSpPr>
          <p:spPr>
            <a:xfrm>
              <a:off x="1218865" y="4982720"/>
              <a:ext cx="241266" cy="534230"/>
            </a:xfrm>
            <a:prstGeom prst="rect">
              <a:avLst/>
            </a:prstGeom>
            <a:noFill/>
          </p:spPr>
          <p:txBody>
            <a:bodyPr wrap="none" lIns="36000" tIns="36000" rIns="36000" bIns="36000" rtlCol="0" anchor="t" anchorCtr="0">
              <a:spAutoFit/>
            </a:bodyPr>
            <a:lstStyle/>
            <a:p>
              <a:pPr algn="ctr"/>
              <a:endParaRPr lang="zh-CN" sz="900" b="0" i="0" u="none" strike="noStrike" cap="none" baseline="0" dirty="0">
                <a:solidFill>
                  <a:srgbClr val="4D4D4D"/>
                </a:solidFill>
                <a:effectLst/>
                <a:uFillTx/>
                <a:ea typeface="SimSun"/>
              </a:endParaRPr>
            </a:p>
            <a:p>
              <a:pPr algn="ctr"/>
              <a:endParaRPr lang="en-GB" sz="900" dirty="0">
                <a:solidFill>
                  <a:srgbClr val="4D4D4D"/>
                </a:solidFill>
                <a:cs typeface="Arial" panose="020B0604020202020204" pitchFamily="34" charset="0"/>
              </a:endParaRPr>
            </a:p>
            <a:p>
              <a:pPr algn="ctr"/>
              <a:r>
                <a:rPr lang="zh-CN" sz="900" b="0" i="0" u="none" strike="noStrike" cap="none" baseline="0" dirty="0">
                  <a:solidFill>
                    <a:srgbClr val="B60D27"/>
                  </a:solidFill>
                  <a:effectLst/>
                  <a:uFillTx/>
                  <a:ea typeface="SimSun"/>
                </a:rPr>
                <a:t>8</a:t>
              </a:r>
            </a:p>
          </p:txBody>
        </p:sp>
      </p:grpSp>
      <p:grpSp>
        <p:nvGrpSpPr>
          <p:cNvPr id="144" name="Group 143">
            <a:extLst>
              <a:ext uri="{FF2B5EF4-FFF2-40B4-BE49-F238E27FC236}">
                <a16:creationId xmlns:a16="http://schemas.microsoft.com/office/drawing/2014/main" id="{A5027E8B-3AEE-4F80-8313-F0C2D8862DA1}"/>
              </a:ext>
            </a:extLst>
          </p:cNvPr>
          <p:cNvGrpSpPr/>
          <p:nvPr/>
        </p:nvGrpSpPr>
        <p:grpSpPr>
          <a:xfrm>
            <a:off x="7662003" y="4637064"/>
            <a:ext cx="302021" cy="544876"/>
            <a:chOff x="927558" y="4920702"/>
            <a:chExt cx="532567" cy="596248"/>
          </a:xfrm>
        </p:grpSpPr>
        <p:sp>
          <p:nvSpPr>
            <p:cNvPr id="145" name="Line 19">
              <a:extLst>
                <a:ext uri="{FF2B5EF4-FFF2-40B4-BE49-F238E27FC236}">
                  <a16:creationId xmlns:a16="http://schemas.microsoft.com/office/drawing/2014/main" id="{BEB1184E-11BC-4B86-85F9-6C306D14957D}"/>
                </a:ext>
              </a:extLst>
            </p:cNvPr>
            <p:cNvSpPr>
              <a:spLocks noChangeShapeType="1"/>
            </p:cNvSpPr>
            <p:nvPr/>
          </p:nvSpPr>
          <p:spPr bwMode="auto">
            <a:xfrm flipH="1">
              <a:off x="1339497" y="4920702"/>
              <a:ext cx="0" cy="7200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900">
                <a:solidFill>
                  <a:srgbClr val="4D4D4D"/>
                </a:solidFill>
              </a:endParaRPr>
            </a:p>
          </p:txBody>
        </p:sp>
        <p:sp>
          <p:nvSpPr>
            <p:cNvPr id="146" name="Line 21">
              <a:extLst>
                <a:ext uri="{FF2B5EF4-FFF2-40B4-BE49-F238E27FC236}">
                  <a16:creationId xmlns:a16="http://schemas.microsoft.com/office/drawing/2014/main" id="{05ADD14C-FF13-449E-A88C-34D1178F1274}"/>
                </a:ext>
              </a:extLst>
            </p:cNvPr>
            <p:cNvSpPr>
              <a:spLocks noChangeShapeType="1"/>
            </p:cNvSpPr>
            <p:nvPr/>
          </p:nvSpPr>
          <p:spPr bwMode="auto">
            <a:xfrm flipH="1">
              <a:off x="1095959" y="4920702"/>
              <a:ext cx="0" cy="7200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900">
                <a:solidFill>
                  <a:srgbClr val="4D4D4D"/>
                </a:solidFill>
                <a:cs typeface="Arial" panose="020B0604020202020204" pitchFamily="34" charset="0"/>
              </a:endParaRPr>
            </a:p>
          </p:txBody>
        </p:sp>
        <p:sp>
          <p:nvSpPr>
            <p:cNvPr id="147" name="TextBox 146">
              <a:extLst>
                <a:ext uri="{FF2B5EF4-FFF2-40B4-BE49-F238E27FC236}">
                  <a16:creationId xmlns:a16="http://schemas.microsoft.com/office/drawing/2014/main" id="{EFD7DB02-FF38-4226-85F5-091B6334FEC3}"/>
                </a:ext>
              </a:extLst>
            </p:cNvPr>
            <p:cNvSpPr txBox="1"/>
            <p:nvPr/>
          </p:nvSpPr>
          <p:spPr>
            <a:xfrm>
              <a:off x="927558" y="4982719"/>
              <a:ext cx="351257" cy="379351"/>
            </a:xfrm>
            <a:prstGeom prst="rect">
              <a:avLst/>
            </a:prstGeom>
            <a:noFill/>
          </p:spPr>
          <p:txBody>
            <a:bodyPr wrap="none" lIns="36000" tIns="36000" rIns="36000" bIns="36000" rtlCol="0" anchor="t" anchorCtr="0">
              <a:spAutoFit/>
            </a:bodyPr>
            <a:lstStyle/>
            <a:p>
              <a:pPr algn="ctr"/>
              <a:r>
                <a:rPr lang="zh-CN" sz="900" b="0" i="0" u="none" strike="noStrike" cap="none" baseline="0">
                  <a:solidFill>
                    <a:srgbClr val="4D4D4D"/>
                  </a:solidFill>
                  <a:effectLst/>
                  <a:uFillTx/>
                  <a:ea typeface="SimSun"/>
                </a:rPr>
                <a:t>18</a:t>
              </a:r>
            </a:p>
            <a:p>
              <a:pPr algn="r"/>
              <a:endParaRPr lang="en-GB" sz="900">
                <a:solidFill>
                  <a:srgbClr val="4D4D4D"/>
                </a:solidFill>
                <a:cs typeface="Arial" panose="020B0604020202020204" pitchFamily="34" charset="0"/>
              </a:endParaRPr>
            </a:p>
          </p:txBody>
        </p:sp>
        <p:sp>
          <p:nvSpPr>
            <p:cNvPr id="148" name="TextBox 147">
              <a:extLst>
                <a:ext uri="{FF2B5EF4-FFF2-40B4-BE49-F238E27FC236}">
                  <a16:creationId xmlns:a16="http://schemas.microsoft.com/office/drawing/2014/main" id="{764F047C-BBE9-4B9B-89A6-C696206DD568}"/>
                </a:ext>
              </a:extLst>
            </p:cNvPr>
            <p:cNvSpPr txBox="1"/>
            <p:nvPr/>
          </p:nvSpPr>
          <p:spPr>
            <a:xfrm>
              <a:off x="1218859" y="4982720"/>
              <a:ext cx="241266" cy="534230"/>
            </a:xfrm>
            <a:prstGeom prst="rect">
              <a:avLst/>
            </a:prstGeom>
            <a:noFill/>
          </p:spPr>
          <p:txBody>
            <a:bodyPr wrap="none" lIns="36000" tIns="36000" rIns="36000" bIns="36000" rtlCol="0" anchor="t" anchorCtr="0">
              <a:spAutoFit/>
            </a:bodyPr>
            <a:lstStyle/>
            <a:p>
              <a:pPr algn="ctr"/>
              <a:endParaRPr lang="zh-CN" sz="900" b="0" i="0" u="none" strike="noStrike" cap="none" baseline="0" dirty="0">
                <a:solidFill>
                  <a:srgbClr val="4D4D4D"/>
                </a:solidFill>
                <a:effectLst/>
                <a:uFillTx/>
                <a:ea typeface="SimSun"/>
              </a:endParaRPr>
            </a:p>
            <a:p>
              <a:pPr algn="ctr"/>
              <a:endParaRPr lang="en-GB" sz="900" dirty="0">
                <a:solidFill>
                  <a:srgbClr val="4D4D4D"/>
                </a:solidFill>
                <a:cs typeface="Arial" panose="020B0604020202020204" pitchFamily="34" charset="0"/>
              </a:endParaRPr>
            </a:p>
            <a:p>
              <a:pPr algn="ctr"/>
              <a:r>
                <a:rPr lang="zh-CN" sz="900" b="0" i="0" u="none" strike="noStrike" cap="none" baseline="0" dirty="0">
                  <a:solidFill>
                    <a:srgbClr val="B60D27"/>
                  </a:solidFill>
                  <a:effectLst/>
                  <a:uFillTx/>
                  <a:ea typeface="SimSun"/>
                </a:rPr>
                <a:t>6</a:t>
              </a:r>
            </a:p>
          </p:txBody>
        </p:sp>
      </p:grpSp>
      <p:grpSp>
        <p:nvGrpSpPr>
          <p:cNvPr id="149" name="Group 148">
            <a:extLst>
              <a:ext uri="{FF2B5EF4-FFF2-40B4-BE49-F238E27FC236}">
                <a16:creationId xmlns:a16="http://schemas.microsoft.com/office/drawing/2014/main" id="{F75EA387-8BC7-4112-8DD9-2B204647FA8B}"/>
              </a:ext>
            </a:extLst>
          </p:cNvPr>
          <p:cNvGrpSpPr/>
          <p:nvPr/>
        </p:nvGrpSpPr>
        <p:grpSpPr>
          <a:xfrm>
            <a:off x="7928483" y="4637064"/>
            <a:ext cx="302022" cy="544876"/>
            <a:chOff x="927561" y="4920702"/>
            <a:chExt cx="532570" cy="596248"/>
          </a:xfrm>
        </p:grpSpPr>
        <p:sp>
          <p:nvSpPr>
            <p:cNvPr id="150" name="Line 19">
              <a:extLst>
                <a:ext uri="{FF2B5EF4-FFF2-40B4-BE49-F238E27FC236}">
                  <a16:creationId xmlns:a16="http://schemas.microsoft.com/office/drawing/2014/main" id="{14D3B535-A928-459A-ADFB-51058EBD52A9}"/>
                </a:ext>
              </a:extLst>
            </p:cNvPr>
            <p:cNvSpPr>
              <a:spLocks noChangeShapeType="1"/>
            </p:cNvSpPr>
            <p:nvPr/>
          </p:nvSpPr>
          <p:spPr bwMode="auto">
            <a:xfrm flipH="1">
              <a:off x="1339497" y="4920702"/>
              <a:ext cx="0" cy="7200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900">
                <a:solidFill>
                  <a:srgbClr val="4D4D4D"/>
                </a:solidFill>
              </a:endParaRPr>
            </a:p>
          </p:txBody>
        </p:sp>
        <p:sp>
          <p:nvSpPr>
            <p:cNvPr id="151" name="Line 21">
              <a:extLst>
                <a:ext uri="{FF2B5EF4-FFF2-40B4-BE49-F238E27FC236}">
                  <a16:creationId xmlns:a16="http://schemas.microsoft.com/office/drawing/2014/main" id="{D44E4DF5-69D8-4739-A028-A3C9F79518A4}"/>
                </a:ext>
              </a:extLst>
            </p:cNvPr>
            <p:cNvSpPr>
              <a:spLocks noChangeShapeType="1"/>
            </p:cNvSpPr>
            <p:nvPr/>
          </p:nvSpPr>
          <p:spPr bwMode="auto">
            <a:xfrm flipH="1">
              <a:off x="1095959" y="4920702"/>
              <a:ext cx="0" cy="7200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900">
                <a:solidFill>
                  <a:srgbClr val="4D4D4D"/>
                </a:solidFill>
                <a:cs typeface="Arial" panose="020B0604020202020204" pitchFamily="34" charset="0"/>
              </a:endParaRPr>
            </a:p>
          </p:txBody>
        </p:sp>
        <p:sp>
          <p:nvSpPr>
            <p:cNvPr id="152" name="TextBox 151">
              <a:extLst>
                <a:ext uri="{FF2B5EF4-FFF2-40B4-BE49-F238E27FC236}">
                  <a16:creationId xmlns:a16="http://schemas.microsoft.com/office/drawing/2014/main" id="{B19E6EDE-8778-4216-9324-5017625CAC8C}"/>
                </a:ext>
              </a:extLst>
            </p:cNvPr>
            <p:cNvSpPr txBox="1"/>
            <p:nvPr/>
          </p:nvSpPr>
          <p:spPr>
            <a:xfrm>
              <a:off x="927561" y="4982719"/>
              <a:ext cx="351257" cy="379351"/>
            </a:xfrm>
            <a:prstGeom prst="rect">
              <a:avLst/>
            </a:prstGeom>
            <a:noFill/>
          </p:spPr>
          <p:txBody>
            <a:bodyPr wrap="none" lIns="36000" tIns="36000" rIns="36000" bIns="36000" rtlCol="0" anchor="t" anchorCtr="0">
              <a:spAutoFit/>
            </a:bodyPr>
            <a:lstStyle/>
            <a:p>
              <a:pPr algn="ctr"/>
              <a:r>
                <a:rPr lang="zh-CN" sz="900" b="0" i="0" u="none" strike="noStrike" cap="none" baseline="0">
                  <a:solidFill>
                    <a:srgbClr val="4D4D4D"/>
                  </a:solidFill>
                  <a:effectLst/>
                  <a:uFillTx/>
                  <a:ea typeface="SimSun"/>
                </a:rPr>
                <a:t>20</a:t>
              </a:r>
            </a:p>
            <a:p>
              <a:pPr algn="r"/>
              <a:endParaRPr lang="en-GB" sz="900">
                <a:solidFill>
                  <a:srgbClr val="4D4D4D"/>
                </a:solidFill>
                <a:cs typeface="Arial" panose="020B0604020202020204" pitchFamily="34" charset="0"/>
              </a:endParaRPr>
            </a:p>
          </p:txBody>
        </p:sp>
        <p:sp>
          <p:nvSpPr>
            <p:cNvPr id="153" name="TextBox 152">
              <a:extLst>
                <a:ext uri="{FF2B5EF4-FFF2-40B4-BE49-F238E27FC236}">
                  <a16:creationId xmlns:a16="http://schemas.microsoft.com/office/drawing/2014/main" id="{5FE3B077-5B9B-48F4-A8CA-33E94CEE406E}"/>
                </a:ext>
              </a:extLst>
            </p:cNvPr>
            <p:cNvSpPr txBox="1"/>
            <p:nvPr/>
          </p:nvSpPr>
          <p:spPr>
            <a:xfrm>
              <a:off x="1218865" y="4982720"/>
              <a:ext cx="241266" cy="534230"/>
            </a:xfrm>
            <a:prstGeom prst="rect">
              <a:avLst/>
            </a:prstGeom>
            <a:noFill/>
          </p:spPr>
          <p:txBody>
            <a:bodyPr wrap="none" lIns="36000" tIns="36000" rIns="36000" bIns="36000" rtlCol="0" anchor="t" anchorCtr="0">
              <a:spAutoFit/>
            </a:bodyPr>
            <a:lstStyle/>
            <a:p>
              <a:pPr algn="ctr"/>
              <a:endParaRPr lang="zh-CN" sz="900" b="0" i="0" u="none" strike="noStrike" cap="none" baseline="0" dirty="0">
                <a:solidFill>
                  <a:srgbClr val="4D4D4D"/>
                </a:solidFill>
                <a:effectLst/>
                <a:uFillTx/>
                <a:ea typeface="SimSun"/>
              </a:endParaRPr>
            </a:p>
            <a:p>
              <a:pPr algn="ctr"/>
              <a:endParaRPr lang="en-GB" sz="900" dirty="0">
                <a:solidFill>
                  <a:srgbClr val="4D4D4D"/>
                </a:solidFill>
                <a:cs typeface="Arial" panose="020B0604020202020204" pitchFamily="34" charset="0"/>
              </a:endParaRPr>
            </a:p>
            <a:p>
              <a:pPr algn="ctr"/>
              <a:r>
                <a:rPr lang="zh-CN" sz="900" b="0" i="0" u="none" strike="noStrike" cap="none" baseline="0" dirty="0">
                  <a:solidFill>
                    <a:srgbClr val="B60D27"/>
                  </a:solidFill>
                  <a:effectLst/>
                  <a:uFillTx/>
                  <a:ea typeface="SimSun"/>
                </a:rPr>
                <a:t>3</a:t>
              </a:r>
            </a:p>
          </p:txBody>
        </p:sp>
      </p:grpSp>
      <p:grpSp>
        <p:nvGrpSpPr>
          <p:cNvPr id="154" name="Group 153">
            <a:extLst>
              <a:ext uri="{FF2B5EF4-FFF2-40B4-BE49-F238E27FC236}">
                <a16:creationId xmlns:a16="http://schemas.microsoft.com/office/drawing/2014/main" id="{7E26AEA0-A333-4DDA-9197-FE48D7A21381}"/>
              </a:ext>
            </a:extLst>
          </p:cNvPr>
          <p:cNvGrpSpPr/>
          <p:nvPr/>
        </p:nvGrpSpPr>
        <p:grpSpPr>
          <a:xfrm>
            <a:off x="8209369" y="4632970"/>
            <a:ext cx="476506" cy="548968"/>
            <a:chOff x="927562" y="4916224"/>
            <a:chExt cx="840247" cy="600726"/>
          </a:xfrm>
        </p:grpSpPr>
        <p:sp>
          <p:nvSpPr>
            <p:cNvPr id="155" name="Line 19">
              <a:extLst>
                <a:ext uri="{FF2B5EF4-FFF2-40B4-BE49-F238E27FC236}">
                  <a16:creationId xmlns:a16="http://schemas.microsoft.com/office/drawing/2014/main" id="{078576AC-112B-4B56-BC1D-4E0299A74DE2}"/>
                </a:ext>
              </a:extLst>
            </p:cNvPr>
            <p:cNvSpPr>
              <a:spLocks noChangeShapeType="1"/>
            </p:cNvSpPr>
            <p:nvPr/>
          </p:nvSpPr>
          <p:spPr bwMode="auto">
            <a:xfrm flipH="1">
              <a:off x="1339497" y="4920702"/>
              <a:ext cx="0" cy="7200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900">
                <a:solidFill>
                  <a:srgbClr val="4D4D4D"/>
                </a:solidFill>
              </a:endParaRPr>
            </a:p>
          </p:txBody>
        </p:sp>
        <p:sp>
          <p:nvSpPr>
            <p:cNvPr id="156" name="Line 21">
              <a:extLst>
                <a:ext uri="{FF2B5EF4-FFF2-40B4-BE49-F238E27FC236}">
                  <a16:creationId xmlns:a16="http://schemas.microsoft.com/office/drawing/2014/main" id="{B2B90A84-A6EC-4F2D-9C75-CF45AED32F4B}"/>
                </a:ext>
              </a:extLst>
            </p:cNvPr>
            <p:cNvSpPr>
              <a:spLocks noChangeShapeType="1"/>
            </p:cNvSpPr>
            <p:nvPr/>
          </p:nvSpPr>
          <p:spPr bwMode="auto">
            <a:xfrm flipH="1">
              <a:off x="1095959" y="4920702"/>
              <a:ext cx="0" cy="7200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900">
                <a:solidFill>
                  <a:srgbClr val="4D4D4D"/>
                </a:solidFill>
                <a:cs typeface="Arial" panose="020B0604020202020204" pitchFamily="34" charset="0"/>
              </a:endParaRPr>
            </a:p>
          </p:txBody>
        </p:sp>
        <p:sp>
          <p:nvSpPr>
            <p:cNvPr id="157" name="TextBox 156">
              <a:extLst>
                <a:ext uri="{FF2B5EF4-FFF2-40B4-BE49-F238E27FC236}">
                  <a16:creationId xmlns:a16="http://schemas.microsoft.com/office/drawing/2014/main" id="{EEB98380-FF79-4EE3-9A96-5B55F0896461}"/>
                </a:ext>
              </a:extLst>
            </p:cNvPr>
            <p:cNvSpPr txBox="1"/>
            <p:nvPr/>
          </p:nvSpPr>
          <p:spPr>
            <a:xfrm>
              <a:off x="927562" y="4982719"/>
              <a:ext cx="351258" cy="379351"/>
            </a:xfrm>
            <a:prstGeom prst="rect">
              <a:avLst/>
            </a:prstGeom>
            <a:noFill/>
          </p:spPr>
          <p:txBody>
            <a:bodyPr wrap="none" lIns="36000" tIns="36000" rIns="36000" bIns="36000" rtlCol="0" anchor="t" anchorCtr="0">
              <a:spAutoFit/>
            </a:bodyPr>
            <a:lstStyle/>
            <a:p>
              <a:pPr algn="ctr"/>
              <a:r>
                <a:rPr lang="zh-CN" sz="900" b="0" i="0" u="none" strike="noStrike" cap="none" baseline="0">
                  <a:solidFill>
                    <a:srgbClr val="4D4D4D"/>
                  </a:solidFill>
                  <a:effectLst/>
                  <a:uFillTx/>
                  <a:ea typeface="SimSun"/>
                </a:rPr>
                <a:t>22</a:t>
              </a:r>
            </a:p>
            <a:p>
              <a:pPr algn="ctr"/>
              <a:endParaRPr lang="en-GB" sz="900">
                <a:solidFill>
                  <a:srgbClr val="4D4D4D"/>
                </a:solidFill>
                <a:cs typeface="Arial" panose="020B0604020202020204" pitchFamily="34" charset="0"/>
              </a:endParaRPr>
            </a:p>
          </p:txBody>
        </p:sp>
        <p:sp>
          <p:nvSpPr>
            <p:cNvPr id="158" name="TextBox 157">
              <a:extLst>
                <a:ext uri="{FF2B5EF4-FFF2-40B4-BE49-F238E27FC236}">
                  <a16:creationId xmlns:a16="http://schemas.microsoft.com/office/drawing/2014/main" id="{20D8C46A-BD7E-4478-A9BA-56930F3B19B7}"/>
                </a:ext>
              </a:extLst>
            </p:cNvPr>
            <p:cNvSpPr txBox="1"/>
            <p:nvPr/>
          </p:nvSpPr>
          <p:spPr>
            <a:xfrm>
              <a:off x="1218862" y="4982720"/>
              <a:ext cx="241267" cy="534230"/>
            </a:xfrm>
            <a:prstGeom prst="rect">
              <a:avLst/>
            </a:prstGeom>
            <a:noFill/>
          </p:spPr>
          <p:txBody>
            <a:bodyPr wrap="none" lIns="36000" tIns="36000" rIns="36000" bIns="36000" rtlCol="0" anchor="t" anchorCtr="0">
              <a:spAutoFit/>
            </a:bodyPr>
            <a:lstStyle/>
            <a:p>
              <a:pPr algn="ctr"/>
              <a:endParaRPr lang="zh-CN" sz="900" b="0" i="0" u="none" strike="noStrike" cap="none" baseline="0" dirty="0">
                <a:solidFill>
                  <a:srgbClr val="4D4D4D"/>
                </a:solidFill>
                <a:effectLst/>
                <a:uFillTx/>
                <a:ea typeface="SimSun"/>
              </a:endParaRPr>
            </a:p>
            <a:p>
              <a:pPr algn="ctr"/>
              <a:endParaRPr lang="en-GB" sz="900" dirty="0">
                <a:solidFill>
                  <a:srgbClr val="4D4D4D"/>
                </a:solidFill>
                <a:cs typeface="Arial" panose="020B0604020202020204" pitchFamily="34" charset="0"/>
              </a:endParaRPr>
            </a:p>
            <a:p>
              <a:pPr algn="ctr"/>
              <a:r>
                <a:rPr lang="zh-CN" sz="900" b="0" i="0" u="none" strike="noStrike" cap="none" baseline="0" dirty="0">
                  <a:solidFill>
                    <a:srgbClr val="B60D27"/>
                  </a:solidFill>
                  <a:effectLst/>
                  <a:uFillTx/>
                  <a:ea typeface="SimSun"/>
                </a:rPr>
                <a:t>1</a:t>
              </a:r>
            </a:p>
          </p:txBody>
        </p:sp>
        <p:sp>
          <p:nvSpPr>
            <p:cNvPr id="159" name="Line 19">
              <a:extLst>
                <a:ext uri="{FF2B5EF4-FFF2-40B4-BE49-F238E27FC236}">
                  <a16:creationId xmlns:a16="http://schemas.microsoft.com/office/drawing/2014/main" id="{9D555F1D-35F9-4F92-863B-884C24E26755}"/>
                </a:ext>
              </a:extLst>
            </p:cNvPr>
            <p:cNvSpPr>
              <a:spLocks noChangeShapeType="1"/>
            </p:cNvSpPr>
            <p:nvPr/>
          </p:nvSpPr>
          <p:spPr bwMode="auto">
            <a:xfrm flipH="1">
              <a:off x="1569473" y="4916224"/>
              <a:ext cx="0" cy="7200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900">
                <a:solidFill>
                  <a:srgbClr val="4D4D4D"/>
                </a:solidFill>
              </a:endParaRPr>
            </a:p>
          </p:txBody>
        </p:sp>
        <p:sp>
          <p:nvSpPr>
            <p:cNvPr id="160" name="TextBox 159">
              <a:extLst>
                <a:ext uri="{FF2B5EF4-FFF2-40B4-BE49-F238E27FC236}">
                  <a16:creationId xmlns:a16="http://schemas.microsoft.com/office/drawing/2014/main" id="{7EF1F61C-A4DA-4F8C-9342-1353EB26F21C}"/>
                </a:ext>
              </a:extLst>
            </p:cNvPr>
            <p:cNvSpPr txBox="1"/>
            <p:nvPr/>
          </p:nvSpPr>
          <p:spPr>
            <a:xfrm>
              <a:off x="1416551" y="4988780"/>
              <a:ext cx="351258" cy="229109"/>
            </a:xfrm>
            <a:prstGeom prst="rect">
              <a:avLst/>
            </a:prstGeom>
            <a:noFill/>
          </p:spPr>
          <p:txBody>
            <a:bodyPr wrap="none" lIns="36000" tIns="36000" rIns="36000" bIns="36000" rtlCol="0" anchor="t" anchorCtr="0">
              <a:spAutoFit/>
            </a:bodyPr>
            <a:lstStyle/>
            <a:p>
              <a:pPr algn="ctr"/>
              <a:r>
                <a:rPr lang="zh-CN" sz="900" b="0" i="0" u="none" strike="noStrike" cap="none" baseline="0" dirty="0">
                  <a:solidFill>
                    <a:srgbClr val="4D4D4D"/>
                  </a:solidFill>
                  <a:effectLst/>
                  <a:uFillTx/>
                  <a:ea typeface="SimSun"/>
                </a:rPr>
                <a:t>24</a:t>
              </a:r>
            </a:p>
          </p:txBody>
        </p:sp>
      </p:grpSp>
      <p:sp>
        <p:nvSpPr>
          <p:cNvPr id="161" name="TextBox 160">
            <a:extLst>
              <a:ext uri="{FF2B5EF4-FFF2-40B4-BE49-F238E27FC236}">
                <a16:creationId xmlns:a16="http://schemas.microsoft.com/office/drawing/2014/main" id="{AC452057-DF37-4CAA-9882-67141E4E3269}"/>
              </a:ext>
            </a:extLst>
          </p:cNvPr>
          <p:cNvSpPr txBox="1"/>
          <p:nvPr/>
        </p:nvSpPr>
        <p:spPr>
          <a:xfrm>
            <a:off x="4370414" y="4950834"/>
            <a:ext cx="983963" cy="228829"/>
          </a:xfrm>
          <a:prstGeom prst="rect">
            <a:avLst/>
          </a:prstGeom>
          <a:noFill/>
        </p:spPr>
        <p:txBody>
          <a:bodyPr wrap="none" rtlCol="0">
            <a:spAutoFit/>
          </a:bodyPr>
          <a:lstStyle/>
          <a:p>
            <a:pPr algn="r" fontAlgn="base">
              <a:spcBef>
                <a:spcPct val="0"/>
              </a:spcBef>
              <a:spcAft>
                <a:spcPct val="0"/>
              </a:spcAft>
            </a:pPr>
            <a:r>
              <a:rPr lang="zh-CN" sz="900" b="0" i="0" u="none" strike="noStrike" cap="none" baseline="0">
                <a:solidFill>
                  <a:srgbClr val="4D4D4D"/>
                </a:solidFill>
                <a:effectLst/>
                <a:uFillTx/>
                <a:ea typeface="SimSun"/>
              </a:rPr>
              <a:t>面临风险的人数</a:t>
            </a:r>
          </a:p>
        </p:txBody>
      </p:sp>
      <p:sp>
        <p:nvSpPr>
          <p:cNvPr id="162" name="TextBox 161">
            <a:extLst>
              <a:ext uri="{FF2B5EF4-FFF2-40B4-BE49-F238E27FC236}">
                <a16:creationId xmlns:a16="http://schemas.microsoft.com/office/drawing/2014/main" id="{074CF6AD-A6F9-4496-846B-8DBC3858994C}"/>
              </a:ext>
            </a:extLst>
          </p:cNvPr>
          <p:cNvSpPr txBox="1"/>
          <p:nvPr/>
        </p:nvSpPr>
        <p:spPr>
          <a:xfrm>
            <a:off x="6352558" y="2201251"/>
            <a:ext cx="2285426" cy="274594"/>
          </a:xfrm>
          <a:prstGeom prst="rect">
            <a:avLst/>
          </a:prstGeom>
          <a:noFill/>
        </p:spPr>
        <p:txBody>
          <a:bodyPr wrap="none" rtlCol="0">
            <a:spAutoFit/>
          </a:bodyPr>
          <a:lstStyle/>
          <a:p>
            <a:r>
              <a:rPr lang="zh-CN" sz="1200" b="0" i="0" u="none" strike="noStrike" cap="none" baseline="0">
                <a:solidFill>
                  <a:srgbClr val="4D4D4D"/>
                </a:solidFill>
                <a:effectLst/>
                <a:uFillTx/>
                <a:ea typeface="SimSun"/>
              </a:rPr>
              <a:t>mOS 6.9 个月 (95%CI 5.1, NE)</a:t>
            </a:r>
          </a:p>
        </p:txBody>
      </p:sp>
      <p:grpSp>
        <p:nvGrpSpPr>
          <p:cNvPr id="163" name="Group 162">
            <a:extLst>
              <a:ext uri="{FF2B5EF4-FFF2-40B4-BE49-F238E27FC236}">
                <a16:creationId xmlns:a16="http://schemas.microsoft.com/office/drawing/2014/main" id="{EEEDD4C6-A528-45E3-993A-471EE5D21D99}"/>
              </a:ext>
            </a:extLst>
          </p:cNvPr>
          <p:cNvGrpSpPr/>
          <p:nvPr/>
        </p:nvGrpSpPr>
        <p:grpSpPr>
          <a:xfrm>
            <a:off x="5316195" y="2278450"/>
            <a:ext cx="3266449" cy="1538472"/>
            <a:chOff x="5316195" y="2278450"/>
            <a:chExt cx="3266449" cy="1538472"/>
          </a:xfrm>
        </p:grpSpPr>
        <p:sp>
          <p:nvSpPr>
            <p:cNvPr id="164" name="Graphic 5123">
              <a:extLst>
                <a:ext uri="{FF2B5EF4-FFF2-40B4-BE49-F238E27FC236}">
                  <a16:creationId xmlns:a16="http://schemas.microsoft.com/office/drawing/2014/main" id="{49C791EA-25E4-4E9A-9647-9349A62F3659}"/>
                </a:ext>
              </a:extLst>
            </p:cNvPr>
            <p:cNvSpPr/>
            <p:nvPr/>
          </p:nvSpPr>
          <p:spPr>
            <a:xfrm>
              <a:off x="5316195" y="2278450"/>
              <a:ext cx="3266449" cy="1486377"/>
            </a:xfrm>
            <a:custGeom>
              <a:avLst/>
              <a:gdLst>
                <a:gd name="connsiteX0" fmla="*/ 5121074 w 5121074"/>
                <a:gd name="connsiteY0" fmla="*/ 2321717 h 2321718"/>
                <a:gd name="connsiteX1" fmla="*/ 2546318 w 5121074"/>
                <a:gd name="connsiteY1" fmla="*/ 2321718 h 2321718"/>
                <a:gd name="connsiteX2" fmla="*/ 2546318 w 5121074"/>
                <a:gd name="connsiteY2" fmla="*/ 2210770 h 2321718"/>
                <a:gd name="connsiteX3" fmla="*/ 2508428 w 5121074"/>
                <a:gd name="connsiteY3" fmla="*/ 2210770 h 2321718"/>
                <a:gd name="connsiteX4" fmla="*/ 2508428 w 5121074"/>
                <a:gd name="connsiteY4" fmla="*/ 2091708 h 2321718"/>
                <a:gd name="connsiteX5" fmla="*/ 2429961 w 5121074"/>
                <a:gd name="connsiteY5" fmla="*/ 2091708 h 2321718"/>
                <a:gd name="connsiteX6" fmla="*/ 2429961 w 5121074"/>
                <a:gd name="connsiteY6" fmla="*/ 1961825 h 2321718"/>
                <a:gd name="connsiteX7" fmla="*/ 1553222 w 5121074"/>
                <a:gd name="connsiteY7" fmla="*/ 1961825 h 2321718"/>
                <a:gd name="connsiteX8" fmla="*/ 1553222 w 5121074"/>
                <a:gd name="connsiteY8" fmla="*/ 1864413 h 2321718"/>
                <a:gd name="connsiteX9" fmla="*/ 1466631 w 5121074"/>
                <a:gd name="connsiteY9" fmla="*/ 1864413 h 2321718"/>
                <a:gd name="connsiteX10" fmla="*/ 1466631 w 5121074"/>
                <a:gd name="connsiteY10" fmla="*/ 1772411 h 2321718"/>
                <a:gd name="connsiteX11" fmla="*/ 1415224 w 5121074"/>
                <a:gd name="connsiteY11" fmla="*/ 1772411 h 2321718"/>
                <a:gd name="connsiteX12" fmla="*/ 1415224 w 5121074"/>
                <a:gd name="connsiteY12" fmla="*/ 1672284 h 2321718"/>
                <a:gd name="connsiteX13" fmla="*/ 1396279 w 5121074"/>
                <a:gd name="connsiteY13" fmla="*/ 1672284 h 2321718"/>
                <a:gd name="connsiteX14" fmla="*/ 1396279 w 5121074"/>
                <a:gd name="connsiteY14" fmla="*/ 1547811 h 2321718"/>
                <a:gd name="connsiteX15" fmla="*/ 1250156 w 5121074"/>
                <a:gd name="connsiteY15" fmla="*/ 1547811 h 2321718"/>
                <a:gd name="connsiteX16" fmla="*/ 1250156 w 5121074"/>
                <a:gd name="connsiteY16" fmla="*/ 1463925 h 2321718"/>
                <a:gd name="connsiteX17" fmla="*/ 1128388 w 5121074"/>
                <a:gd name="connsiteY17" fmla="*/ 1463925 h 2321718"/>
                <a:gd name="connsiteX18" fmla="*/ 1128388 w 5121074"/>
                <a:gd name="connsiteY18" fmla="*/ 1361102 h 2321718"/>
                <a:gd name="connsiteX19" fmla="*/ 1063447 w 5121074"/>
                <a:gd name="connsiteY19" fmla="*/ 1361102 h 2321718"/>
                <a:gd name="connsiteX20" fmla="*/ 1063447 w 5121074"/>
                <a:gd name="connsiteY20" fmla="*/ 1271805 h 2321718"/>
                <a:gd name="connsiteX21" fmla="*/ 1012031 w 5121074"/>
                <a:gd name="connsiteY21" fmla="*/ 1271805 h 2321718"/>
                <a:gd name="connsiteX22" fmla="*/ 1012031 w 5121074"/>
                <a:gd name="connsiteY22" fmla="*/ 1168973 h 2321718"/>
                <a:gd name="connsiteX23" fmla="*/ 876732 w 5121074"/>
                <a:gd name="connsiteY23" fmla="*/ 1168973 h 2321718"/>
                <a:gd name="connsiteX24" fmla="*/ 876732 w 5121074"/>
                <a:gd name="connsiteY24" fmla="*/ 1079677 h 2321718"/>
                <a:gd name="connsiteX25" fmla="*/ 830731 w 5121074"/>
                <a:gd name="connsiteY25" fmla="*/ 1079677 h 2321718"/>
                <a:gd name="connsiteX26" fmla="*/ 830731 w 5121074"/>
                <a:gd name="connsiteY26" fmla="*/ 979559 h 2321718"/>
                <a:gd name="connsiteX27" fmla="*/ 787435 w 5121074"/>
                <a:gd name="connsiteY27" fmla="*/ 979559 h 2321718"/>
                <a:gd name="connsiteX28" fmla="*/ 787435 w 5121074"/>
                <a:gd name="connsiteY28" fmla="*/ 898380 h 2321718"/>
                <a:gd name="connsiteX29" fmla="*/ 736022 w 5121074"/>
                <a:gd name="connsiteY29" fmla="*/ 898380 h 2321718"/>
                <a:gd name="connsiteX30" fmla="*/ 736022 w 5121074"/>
                <a:gd name="connsiteY30" fmla="*/ 814495 h 2321718"/>
                <a:gd name="connsiteX31" fmla="*/ 690021 w 5121074"/>
                <a:gd name="connsiteY31" fmla="*/ 814495 h 2321718"/>
                <a:gd name="connsiteX32" fmla="*/ 690021 w 5121074"/>
                <a:gd name="connsiteY32" fmla="*/ 725198 h 2321718"/>
                <a:gd name="connsiteX33" fmla="*/ 627784 w 5121074"/>
                <a:gd name="connsiteY33" fmla="*/ 725198 h 2321718"/>
                <a:gd name="connsiteX34" fmla="*/ 627784 w 5121074"/>
                <a:gd name="connsiteY34" fmla="*/ 633195 h 2321718"/>
                <a:gd name="connsiteX35" fmla="*/ 533075 w 5121074"/>
                <a:gd name="connsiteY35" fmla="*/ 633195 h 2321718"/>
                <a:gd name="connsiteX36" fmla="*/ 533075 w 5121074"/>
                <a:gd name="connsiteY36" fmla="*/ 541192 h 2321718"/>
                <a:gd name="connsiteX37" fmla="*/ 503309 w 5121074"/>
                <a:gd name="connsiteY37" fmla="*/ 541192 h 2321718"/>
                <a:gd name="connsiteX38" fmla="*/ 503309 w 5121074"/>
                <a:gd name="connsiteY38" fmla="*/ 454601 h 2321718"/>
                <a:gd name="connsiteX39" fmla="*/ 411306 w 5121074"/>
                <a:gd name="connsiteY39" fmla="*/ 454601 h 2321718"/>
                <a:gd name="connsiteX40" fmla="*/ 411306 w 5121074"/>
                <a:gd name="connsiteY40" fmla="*/ 362598 h 2321718"/>
                <a:gd name="connsiteX41" fmla="*/ 368011 w 5121074"/>
                <a:gd name="connsiteY41" fmla="*/ 362598 h 2321718"/>
                <a:gd name="connsiteX42" fmla="*/ 368011 w 5121074"/>
                <a:gd name="connsiteY42" fmla="*/ 267889 h 2321718"/>
                <a:gd name="connsiteX43" fmla="*/ 338245 w 5121074"/>
                <a:gd name="connsiteY43" fmla="*/ 267889 h 2321718"/>
                <a:gd name="connsiteX44" fmla="*/ 338245 w 5121074"/>
                <a:gd name="connsiteY44" fmla="*/ 186711 h 2321718"/>
                <a:gd name="connsiteX45" fmla="*/ 143416 w 5121074"/>
                <a:gd name="connsiteY45" fmla="*/ 186711 h 2321718"/>
                <a:gd name="connsiteX46" fmla="*/ 143416 w 5121074"/>
                <a:gd name="connsiteY46" fmla="*/ 89296 h 2321718"/>
                <a:gd name="connsiteX47" fmla="*/ 97415 w 5121074"/>
                <a:gd name="connsiteY47" fmla="*/ 89296 h 2321718"/>
                <a:gd name="connsiteX48" fmla="*/ 97415 w 5121074"/>
                <a:gd name="connsiteY48" fmla="*/ -1 h 2321718"/>
                <a:gd name="connsiteX49" fmla="*/ 0 w 5121074"/>
                <a:gd name="connsiteY49" fmla="*/ -1 h 2321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5121074" h="2321718">
                  <a:moveTo>
                    <a:pt x="5121074" y="2321717"/>
                  </a:moveTo>
                  <a:lnTo>
                    <a:pt x="2546318" y="2321718"/>
                  </a:lnTo>
                  <a:lnTo>
                    <a:pt x="2546318" y="2210770"/>
                  </a:lnTo>
                  <a:lnTo>
                    <a:pt x="2508428" y="2210770"/>
                  </a:lnTo>
                  <a:lnTo>
                    <a:pt x="2508428" y="2091708"/>
                  </a:lnTo>
                  <a:lnTo>
                    <a:pt x="2429961" y="2091708"/>
                  </a:lnTo>
                  <a:lnTo>
                    <a:pt x="2429961" y="1961825"/>
                  </a:lnTo>
                  <a:lnTo>
                    <a:pt x="1553222" y="1961825"/>
                  </a:lnTo>
                  <a:lnTo>
                    <a:pt x="1553222" y="1864413"/>
                  </a:lnTo>
                  <a:lnTo>
                    <a:pt x="1466631" y="1864413"/>
                  </a:lnTo>
                  <a:lnTo>
                    <a:pt x="1466631" y="1772411"/>
                  </a:lnTo>
                  <a:lnTo>
                    <a:pt x="1415224" y="1772411"/>
                  </a:lnTo>
                  <a:lnTo>
                    <a:pt x="1415224" y="1672284"/>
                  </a:lnTo>
                  <a:lnTo>
                    <a:pt x="1396279" y="1672284"/>
                  </a:lnTo>
                  <a:lnTo>
                    <a:pt x="1396279" y="1547811"/>
                  </a:lnTo>
                  <a:lnTo>
                    <a:pt x="1250156" y="1547811"/>
                  </a:lnTo>
                  <a:lnTo>
                    <a:pt x="1250156" y="1463925"/>
                  </a:lnTo>
                  <a:lnTo>
                    <a:pt x="1128388" y="1463925"/>
                  </a:lnTo>
                  <a:lnTo>
                    <a:pt x="1128388" y="1361102"/>
                  </a:lnTo>
                  <a:lnTo>
                    <a:pt x="1063447" y="1361102"/>
                  </a:lnTo>
                  <a:lnTo>
                    <a:pt x="1063447" y="1271805"/>
                  </a:lnTo>
                  <a:lnTo>
                    <a:pt x="1012031" y="1271805"/>
                  </a:lnTo>
                  <a:lnTo>
                    <a:pt x="1012031" y="1168973"/>
                  </a:lnTo>
                  <a:lnTo>
                    <a:pt x="876732" y="1168973"/>
                  </a:lnTo>
                  <a:lnTo>
                    <a:pt x="876732" y="1079677"/>
                  </a:lnTo>
                  <a:lnTo>
                    <a:pt x="830731" y="1079677"/>
                  </a:lnTo>
                  <a:lnTo>
                    <a:pt x="830731" y="979559"/>
                  </a:lnTo>
                  <a:lnTo>
                    <a:pt x="787435" y="979559"/>
                  </a:lnTo>
                  <a:lnTo>
                    <a:pt x="787435" y="898380"/>
                  </a:lnTo>
                  <a:lnTo>
                    <a:pt x="736022" y="898380"/>
                  </a:lnTo>
                  <a:lnTo>
                    <a:pt x="736022" y="814495"/>
                  </a:lnTo>
                  <a:lnTo>
                    <a:pt x="690021" y="814495"/>
                  </a:lnTo>
                  <a:lnTo>
                    <a:pt x="690021" y="725198"/>
                  </a:lnTo>
                  <a:lnTo>
                    <a:pt x="627784" y="725198"/>
                  </a:lnTo>
                  <a:lnTo>
                    <a:pt x="627784" y="633195"/>
                  </a:lnTo>
                  <a:lnTo>
                    <a:pt x="533075" y="633195"/>
                  </a:lnTo>
                  <a:lnTo>
                    <a:pt x="533075" y="541192"/>
                  </a:lnTo>
                  <a:lnTo>
                    <a:pt x="503309" y="541192"/>
                  </a:lnTo>
                  <a:lnTo>
                    <a:pt x="503309" y="454601"/>
                  </a:lnTo>
                  <a:lnTo>
                    <a:pt x="411306" y="454601"/>
                  </a:lnTo>
                  <a:lnTo>
                    <a:pt x="411306" y="362598"/>
                  </a:lnTo>
                  <a:lnTo>
                    <a:pt x="368011" y="362598"/>
                  </a:lnTo>
                  <a:lnTo>
                    <a:pt x="368011" y="267889"/>
                  </a:lnTo>
                  <a:lnTo>
                    <a:pt x="338245" y="267889"/>
                  </a:lnTo>
                  <a:lnTo>
                    <a:pt x="338245" y="186711"/>
                  </a:lnTo>
                  <a:lnTo>
                    <a:pt x="143416" y="186711"/>
                  </a:lnTo>
                  <a:lnTo>
                    <a:pt x="143416" y="89296"/>
                  </a:lnTo>
                  <a:lnTo>
                    <a:pt x="97415" y="89296"/>
                  </a:lnTo>
                  <a:lnTo>
                    <a:pt x="97415" y="-1"/>
                  </a:lnTo>
                  <a:lnTo>
                    <a:pt x="0" y="-1"/>
                  </a:lnTo>
                </a:path>
              </a:pathLst>
            </a:custGeom>
            <a:noFill/>
            <a:ln w="25400" cap="flat">
              <a:solidFill>
                <a:schemeClr val="accent3"/>
              </a:solidFill>
              <a:prstDash val="solid"/>
              <a:miter/>
            </a:ln>
          </p:spPr>
          <p:txBody>
            <a:bodyPr rtlCol="0" anchor="ctr"/>
            <a:lstStyle/>
            <a:p>
              <a:endParaRPr lang="en-GB" sz="900"/>
            </a:p>
          </p:txBody>
        </p:sp>
        <p:cxnSp>
          <p:nvCxnSpPr>
            <p:cNvPr id="165" name="Straight Connector 164">
              <a:extLst>
                <a:ext uri="{FF2B5EF4-FFF2-40B4-BE49-F238E27FC236}">
                  <a16:creationId xmlns:a16="http://schemas.microsoft.com/office/drawing/2014/main" id="{97DB7DBB-6B03-4363-B0A5-F0C66D07492E}"/>
                </a:ext>
              </a:extLst>
            </p:cNvPr>
            <p:cNvCxnSpPr/>
            <p:nvPr/>
          </p:nvCxnSpPr>
          <p:spPr>
            <a:xfrm flipH="1">
              <a:off x="8552619" y="3708922"/>
              <a:ext cx="0" cy="108000"/>
            </a:xfrm>
            <a:prstGeom prst="line">
              <a:avLst/>
            </a:prstGeom>
            <a:noFill/>
            <a:ln w="25400" cap="flat">
              <a:solidFill>
                <a:schemeClr val="accent3"/>
              </a:solidFill>
              <a:prstDash val="solid"/>
              <a:miter/>
            </a:ln>
          </p:spPr>
        </p:cxnSp>
        <p:cxnSp>
          <p:nvCxnSpPr>
            <p:cNvPr id="166" name="Straight Connector 165">
              <a:extLst>
                <a:ext uri="{FF2B5EF4-FFF2-40B4-BE49-F238E27FC236}">
                  <a16:creationId xmlns:a16="http://schemas.microsoft.com/office/drawing/2014/main" id="{EC278DE2-760B-40D5-ADA9-6A4A4FF3012E}"/>
                </a:ext>
              </a:extLst>
            </p:cNvPr>
            <p:cNvCxnSpPr/>
            <p:nvPr/>
          </p:nvCxnSpPr>
          <p:spPr>
            <a:xfrm flipH="1">
              <a:off x="8380554" y="3708922"/>
              <a:ext cx="0" cy="108000"/>
            </a:xfrm>
            <a:prstGeom prst="line">
              <a:avLst/>
            </a:prstGeom>
            <a:noFill/>
            <a:ln w="25400" cap="flat">
              <a:solidFill>
                <a:schemeClr val="accent3"/>
              </a:solidFill>
              <a:prstDash val="solid"/>
              <a:miter/>
            </a:ln>
          </p:spPr>
        </p:cxnSp>
        <p:cxnSp>
          <p:nvCxnSpPr>
            <p:cNvPr id="167" name="Straight Connector 166">
              <a:extLst>
                <a:ext uri="{FF2B5EF4-FFF2-40B4-BE49-F238E27FC236}">
                  <a16:creationId xmlns:a16="http://schemas.microsoft.com/office/drawing/2014/main" id="{8303A23D-AB82-4828-9800-F922B854150F}"/>
                </a:ext>
              </a:extLst>
            </p:cNvPr>
            <p:cNvCxnSpPr/>
            <p:nvPr/>
          </p:nvCxnSpPr>
          <p:spPr>
            <a:xfrm flipH="1">
              <a:off x="8279771" y="3708922"/>
              <a:ext cx="0" cy="108000"/>
            </a:xfrm>
            <a:prstGeom prst="line">
              <a:avLst/>
            </a:prstGeom>
            <a:noFill/>
            <a:ln w="25400" cap="flat">
              <a:solidFill>
                <a:schemeClr val="accent3"/>
              </a:solidFill>
              <a:prstDash val="solid"/>
              <a:miter/>
            </a:ln>
          </p:spPr>
        </p:cxnSp>
        <p:cxnSp>
          <p:nvCxnSpPr>
            <p:cNvPr id="168" name="Straight Connector 167">
              <a:extLst>
                <a:ext uri="{FF2B5EF4-FFF2-40B4-BE49-F238E27FC236}">
                  <a16:creationId xmlns:a16="http://schemas.microsoft.com/office/drawing/2014/main" id="{BE1746D8-8FEF-4B58-81A5-14B35544F738}"/>
                </a:ext>
              </a:extLst>
            </p:cNvPr>
            <p:cNvCxnSpPr/>
            <p:nvPr/>
          </p:nvCxnSpPr>
          <p:spPr>
            <a:xfrm flipH="1">
              <a:off x="8107706" y="3708922"/>
              <a:ext cx="0" cy="108000"/>
            </a:xfrm>
            <a:prstGeom prst="line">
              <a:avLst/>
            </a:prstGeom>
            <a:noFill/>
            <a:ln w="25400" cap="flat">
              <a:solidFill>
                <a:schemeClr val="accent3"/>
              </a:solidFill>
              <a:prstDash val="solid"/>
              <a:miter/>
            </a:ln>
          </p:spPr>
        </p:cxnSp>
        <p:cxnSp>
          <p:nvCxnSpPr>
            <p:cNvPr id="169" name="Straight Connector 168">
              <a:extLst>
                <a:ext uri="{FF2B5EF4-FFF2-40B4-BE49-F238E27FC236}">
                  <a16:creationId xmlns:a16="http://schemas.microsoft.com/office/drawing/2014/main" id="{436A516F-C5E8-4E4A-804F-37C676C10F57}"/>
                </a:ext>
              </a:extLst>
            </p:cNvPr>
            <p:cNvCxnSpPr/>
            <p:nvPr/>
          </p:nvCxnSpPr>
          <p:spPr>
            <a:xfrm flipH="1">
              <a:off x="8024129" y="3708922"/>
              <a:ext cx="0" cy="108000"/>
            </a:xfrm>
            <a:prstGeom prst="line">
              <a:avLst/>
            </a:prstGeom>
            <a:noFill/>
            <a:ln w="25400" cap="flat">
              <a:solidFill>
                <a:schemeClr val="accent3"/>
              </a:solidFill>
              <a:prstDash val="solid"/>
              <a:miter/>
            </a:ln>
          </p:spPr>
        </p:cxnSp>
        <p:cxnSp>
          <p:nvCxnSpPr>
            <p:cNvPr id="170" name="Straight Connector 169">
              <a:extLst>
                <a:ext uri="{FF2B5EF4-FFF2-40B4-BE49-F238E27FC236}">
                  <a16:creationId xmlns:a16="http://schemas.microsoft.com/office/drawing/2014/main" id="{CBB0EA80-84C4-44BB-BE9C-6CDDEB1ACE0A}"/>
                </a:ext>
              </a:extLst>
            </p:cNvPr>
            <p:cNvCxnSpPr/>
            <p:nvPr/>
          </p:nvCxnSpPr>
          <p:spPr>
            <a:xfrm flipH="1">
              <a:off x="7940552" y="3708922"/>
              <a:ext cx="0" cy="108000"/>
            </a:xfrm>
            <a:prstGeom prst="line">
              <a:avLst/>
            </a:prstGeom>
            <a:noFill/>
            <a:ln w="25400" cap="flat">
              <a:solidFill>
                <a:schemeClr val="accent3"/>
              </a:solidFill>
              <a:prstDash val="solid"/>
              <a:miter/>
            </a:ln>
          </p:spPr>
        </p:cxnSp>
        <p:cxnSp>
          <p:nvCxnSpPr>
            <p:cNvPr id="171" name="Straight Connector 170">
              <a:extLst>
                <a:ext uri="{FF2B5EF4-FFF2-40B4-BE49-F238E27FC236}">
                  <a16:creationId xmlns:a16="http://schemas.microsoft.com/office/drawing/2014/main" id="{775C3A05-A436-446B-A09F-6DC4E03AD290}"/>
                </a:ext>
              </a:extLst>
            </p:cNvPr>
            <p:cNvCxnSpPr/>
            <p:nvPr/>
          </p:nvCxnSpPr>
          <p:spPr>
            <a:xfrm flipH="1">
              <a:off x="7748823" y="3708922"/>
              <a:ext cx="0" cy="108000"/>
            </a:xfrm>
            <a:prstGeom prst="line">
              <a:avLst/>
            </a:prstGeom>
            <a:noFill/>
            <a:ln w="25400" cap="flat">
              <a:solidFill>
                <a:schemeClr val="accent3"/>
              </a:solidFill>
              <a:prstDash val="solid"/>
              <a:miter/>
            </a:ln>
          </p:spPr>
        </p:cxnSp>
        <p:cxnSp>
          <p:nvCxnSpPr>
            <p:cNvPr id="172" name="Straight Connector 171">
              <a:extLst>
                <a:ext uri="{FF2B5EF4-FFF2-40B4-BE49-F238E27FC236}">
                  <a16:creationId xmlns:a16="http://schemas.microsoft.com/office/drawing/2014/main" id="{70AE7A9A-6D2B-4EA4-9744-9D51F8B242F1}"/>
                </a:ext>
              </a:extLst>
            </p:cNvPr>
            <p:cNvCxnSpPr/>
            <p:nvPr/>
          </p:nvCxnSpPr>
          <p:spPr>
            <a:xfrm flipH="1">
              <a:off x="7699658" y="3708922"/>
              <a:ext cx="0" cy="108000"/>
            </a:xfrm>
            <a:prstGeom prst="line">
              <a:avLst/>
            </a:prstGeom>
            <a:noFill/>
            <a:ln w="25400" cap="flat">
              <a:solidFill>
                <a:schemeClr val="accent3"/>
              </a:solidFill>
              <a:prstDash val="solid"/>
              <a:miter/>
            </a:ln>
          </p:spPr>
        </p:cxnSp>
        <p:cxnSp>
          <p:nvCxnSpPr>
            <p:cNvPr id="173" name="Straight Connector 172">
              <a:extLst>
                <a:ext uri="{FF2B5EF4-FFF2-40B4-BE49-F238E27FC236}">
                  <a16:creationId xmlns:a16="http://schemas.microsoft.com/office/drawing/2014/main" id="{1AFE7FDD-7E63-423C-822F-EEF4DA439A82}"/>
                </a:ext>
              </a:extLst>
            </p:cNvPr>
            <p:cNvCxnSpPr/>
            <p:nvPr/>
          </p:nvCxnSpPr>
          <p:spPr>
            <a:xfrm flipH="1">
              <a:off x="7579211" y="3708922"/>
              <a:ext cx="0" cy="108000"/>
            </a:xfrm>
            <a:prstGeom prst="line">
              <a:avLst/>
            </a:prstGeom>
            <a:noFill/>
            <a:ln w="25400" cap="flat">
              <a:solidFill>
                <a:schemeClr val="accent3"/>
              </a:solidFill>
              <a:prstDash val="solid"/>
              <a:miter/>
            </a:ln>
          </p:spPr>
        </p:cxnSp>
        <p:cxnSp>
          <p:nvCxnSpPr>
            <p:cNvPr id="174" name="Straight Connector 173">
              <a:extLst>
                <a:ext uri="{FF2B5EF4-FFF2-40B4-BE49-F238E27FC236}">
                  <a16:creationId xmlns:a16="http://schemas.microsoft.com/office/drawing/2014/main" id="{1D99C1E7-E338-44C1-9A09-D4E9F75530C0}"/>
                </a:ext>
              </a:extLst>
            </p:cNvPr>
            <p:cNvCxnSpPr/>
            <p:nvPr/>
          </p:nvCxnSpPr>
          <p:spPr>
            <a:xfrm flipH="1">
              <a:off x="7227710" y="3708922"/>
              <a:ext cx="0" cy="108000"/>
            </a:xfrm>
            <a:prstGeom prst="line">
              <a:avLst/>
            </a:prstGeom>
            <a:noFill/>
            <a:ln w="25400" cap="flat">
              <a:solidFill>
                <a:schemeClr val="accent3"/>
              </a:solidFill>
              <a:prstDash val="solid"/>
              <a:miter/>
            </a:ln>
          </p:spPr>
        </p:cxnSp>
        <p:cxnSp>
          <p:nvCxnSpPr>
            <p:cNvPr id="175" name="Straight Connector 174">
              <a:extLst>
                <a:ext uri="{FF2B5EF4-FFF2-40B4-BE49-F238E27FC236}">
                  <a16:creationId xmlns:a16="http://schemas.microsoft.com/office/drawing/2014/main" id="{D5275AD2-1576-4AA7-8141-1FBC7CC295AD}"/>
                </a:ext>
              </a:extLst>
            </p:cNvPr>
            <p:cNvCxnSpPr/>
            <p:nvPr/>
          </p:nvCxnSpPr>
          <p:spPr>
            <a:xfrm flipH="1">
              <a:off x="7114635" y="3708922"/>
              <a:ext cx="0" cy="108000"/>
            </a:xfrm>
            <a:prstGeom prst="line">
              <a:avLst/>
            </a:prstGeom>
            <a:noFill/>
            <a:ln w="25400" cap="flat">
              <a:solidFill>
                <a:schemeClr val="accent3"/>
              </a:solidFill>
              <a:prstDash val="solid"/>
              <a:miter/>
            </a:ln>
          </p:spPr>
        </p:cxnSp>
        <p:cxnSp>
          <p:nvCxnSpPr>
            <p:cNvPr id="176" name="Straight Connector 175">
              <a:extLst>
                <a:ext uri="{FF2B5EF4-FFF2-40B4-BE49-F238E27FC236}">
                  <a16:creationId xmlns:a16="http://schemas.microsoft.com/office/drawing/2014/main" id="{CE5EFF3A-CE06-443F-96FA-14A77EA2053F}"/>
                </a:ext>
              </a:extLst>
            </p:cNvPr>
            <p:cNvCxnSpPr/>
            <p:nvPr/>
          </p:nvCxnSpPr>
          <p:spPr>
            <a:xfrm flipH="1">
              <a:off x="6448507" y="3477424"/>
              <a:ext cx="0" cy="108000"/>
            </a:xfrm>
            <a:prstGeom prst="line">
              <a:avLst/>
            </a:prstGeom>
            <a:noFill/>
            <a:ln w="25400" cap="flat">
              <a:solidFill>
                <a:schemeClr val="accent3"/>
              </a:solidFill>
              <a:prstDash val="solid"/>
              <a:miter/>
            </a:ln>
          </p:spPr>
        </p:cxnSp>
        <p:cxnSp>
          <p:nvCxnSpPr>
            <p:cNvPr id="177" name="Straight Connector 176">
              <a:extLst>
                <a:ext uri="{FF2B5EF4-FFF2-40B4-BE49-F238E27FC236}">
                  <a16:creationId xmlns:a16="http://schemas.microsoft.com/office/drawing/2014/main" id="{FC0BA502-38E8-46F3-BBC7-85E7FCCEFA29}"/>
                </a:ext>
              </a:extLst>
            </p:cNvPr>
            <p:cNvCxnSpPr/>
            <p:nvPr/>
          </p:nvCxnSpPr>
          <p:spPr>
            <a:xfrm flipH="1">
              <a:off x="6399342" y="3477424"/>
              <a:ext cx="0" cy="108000"/>
            </a:xfrm>
            <a:prstGeom prst="line">
              <a:avLst/>
            </a:prstGeom>
            <a:noFill/>
            <a:ln w="25400" cap="flat">
              <a:solidFill>
                <a:schemeClr val="accent3"/>
              </a:solidFill>
              <a:prstDash val="solid"/>
              <a:miter/>
            </a:ln>
          </p:spPr>
        </p:cxnSp>
        <p:cxnSp>
          <p:nvCxnSpPr>
            <p:cNvPr id="178" name="Straight Connector 177">
              <a:extLst>
                <a:ext uri="{FF2B5EF4-FFF2-40B4-BE49-F238E27FC236}">
                  <a16:creationId xmlns:a16="http://schemas.microsoft.com/office/drawing/2014/main" id="{CF95B406-9EE9-472F-A6DA-0C393E420F6D}"/>
                </a:ext>
              </a:extLst>
            </p:cNvPr>
            <p:cNvCxnSpPr/>
            <p:nvPr/>
          </p:nvCxnSpPr>
          <p:spPr>
            <a:xfrm flipH="1">
              <a:off x="6198319" y="3228394"/>
              <a:ext cx="0" cy="108000"/>
            </a:xfrm>
            <a:prstGeom prst="line">
              <a:avLst/>
            </a:prstGeom>
            <a:noFill/>
            <a:ln w="25400" cap="flat">
              <a:solidFill>
                <a:schemeClr val="accent3"/>
              </a:solidFill>
              <a:prstDash val="solid"/>
              <a:miter/>
            </a:ln>
          </p:spPr>
        </p:cxnSp>
        <p:cxnSp>
          <p:nvCxnSpPr>
            <p:cNvPr id="179" name="Straight Connector 178">
              <a:extLst>
                <a:ext uri="{FF2B5EF4-FFF2-40B4-BE49-F238E27FC236}">
                  <a16:creationId xmlns:a16="http://schemas.microsoft.com/office/drawing/2014/main" id="{51D79C64-A99B-4217-BA46-C7057897F4BC}"/>
                </a:ext>
              </a:extLst>
            </p:cNvPr>
            <p:cNvCxnSpPr/>
            <p:nvPr/>
          </p:nvCxnSpPr>
          <p:spPr>
            <a:xfrm flipH="1">
              <a:off x="5883747" y="2964763"/>
              <a:ext cx="0" cy="108000"/>
            </a:xfrm>
            <a:prstGeom prst="line">
              <a:avLst/>
            </a:prstGeom>
            <a:noFill/>
            <a:ln w="25400" cap="flat">
              <a:solidFill>
                <a:schemeClr val="accent3"/>
              </a:solidFill>
              <a:prstDash val="solid"/>
              <a:miter/>
            </a:ln>
          </p:spPr>
        </p:cxnSp>
      </p:grpSp>
    </p:spTree>
    <p:custDataLst>
      <p:tags r:id="rId1"/>
    </p:custDataLst>
    <p:extLst>
      <p:ext uri="{BB962C8B-B14F-4D97-AF65-F5344CB8AC3E}">
        <p14:creationId xmlns:p14="http://schemas.microsoft.com/office/powerpoint/2010/main" val="3063270237"/>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365124" y="179614"/>
            <a:ext cx="8351656" cy="807720"/>
          </a:xfrm>
        </p:spPr>
        <p:txBody>
          <a:bodyPr/>
          <a:lstStyle/>
          <a:p>
            <a:r>
              <a:rPr lang="zh-CN" sz="1800" b="1" i="0" u="none" strike="noStrike" cap="none" baseline="0" dirty="0">
                <a:solidFill>
                  <a:srgbClr val="043882"/>
                </a:solidFill>
                <a:effectLst/>
                <a:uFillTx/>
                <a:ea typeface="SimSun"/>
              </a:rPr>
              <a:t>O-007：ZEBRA：一项评估帕博利珠单抗用于晚期小肠腺癌 (SBA) 患者的 ACCRU/IRCI、多中心、II 期研究 </a:t>
            </a:r>
            <a:r>
              <a:rPr lang="zh-CN" sz="1800" b="1" i="0" u="none" strike="noStrike" cap="none" baseline="0" dirty="0" smtClean="0">
                <a:solidFill>
                  <a:srgbClr val="043882"/>
                </a:solidFill>
                <a:effectLst/>
                <a:uFillTx/>
                <a:ea typeface="SimSun"/>
              </a:rPr>
              <a:t>– </a:t>
            </a:r>
            <a:r>
              <a:rPr lang="zh-CN" sz="1800" b="1" i="0" u="none" strike="noStrike" cap="none" baseline="0" dirty="0">
                <a:solidFill>
                  <a:srgbClr val="043882"/>
                </a:solidFill>
                <a:effectLst/>
                <a:uFillTx/>
                <a:ea typeface="SimSun"/>
              </a:rPr>
              <a:t>Pedersen K 等人</a:t>
            </a:r>
          </a:p>
        </p:txBody>
      </p:sp>
      <p:sp>
        <p:nvSpPr>
          <p:cNvPr id="5123" name="Rectangle 3"/>
          <p:cNvSpPr>
            <a:spLocks noGrp="1" noChangeArrowheads="1"/>
          </p:cNvSpPr>
          <p:nvPr>
            <p:ph idx="1"/>
          </p:nvPr>
        </p:nvSpPr>
        <p:spPr/>
        <p:txBody>
          <a:bodyPr/>
          <a:lstStyle/>
          <a:p>
            <a:pPr marL="0" indent="0">
              <a:buNone/>
            </a:pPr>
            <a:r>
              <a:rPr lang="zh-CN" sz="1600" b="1" i="0" u="none" strike="noStrike" cap="none" baseline="0">
                <a:solidFill>
                  <a:srgbClr val="4D4D4D"/>
                </a:solidFill>
                <a:effectLst/>
                <a:uFillTx/>
                <a:ea typeface="SimSun"/>
              </a:rPr>
              <a:t>关键结果（续）</a:t>
            </a:r>
          </a:p>
          <a:p>
            <a:pPr marL="0" indent="0">
              <a:spcBef>
                <a:spcPts val="22200"/>
              </a:spcBef>
              <a:buNone/>
            </a:pPr>
            <a:r>
              <a:rPr lang="zh-CN" sz="1600" b="1" i="0" u="none" strike="noStrike" cap="none" baseline="0">
                <a:solidFill>
                  <a:srgbClr val="4D4D4D"/>
                </a:solidFill>
                <a:effectLst/>
                <a:uFillTx/>
                <a:ea typeface="SimSun"/>
              </a:rPr>
              <a:t>结论</a:t>
            </a:r>
          </a:p>
          <a:p>
            <a:r>
              <a:rPr lang="zh-CN" sz="1600" b="1" i="0" u="none" strike="noStrike" cap="none" baseline="0">
                <a:solidFill>
                  <a:srgbClr val="4D4D4D"/>
                </a:solidFill>
                <a:effectLst/>
                <a:uFillTx/>
                <a:ea typeface="SimSun"/>
              </a:rPr>
              <a:t>在晚期小肠腺癌患者中，帕博利珠单抗未能达到预先指定的主要终点，即 ORR 达到 20%</a:t>
            </a:r>
          </a:p>
        </p:txBody>
      </p:sp>
      <p:sp>
        <p:nvSpPr>
          <p:cNvPr id="15" name="Text Placeholder 14"/>
          <p:cNvSpPr>
            <a:spLocks noGrp="1"/>
          </p:cNvSpPr>
          <p:nvPr>
            <p:ph type="body" sz="quarter" idx="11"/>
          </p:nvPr>
        </p:nvSpPr>
        <p:spPr>
          <a:xfrm>
            <a:off x="4495800" y="6096000"/>
            <a:ext cx="4283075" cy="487363"/>
          </a:xfrm>
        </p:spPr>
        <p:txBody>
          <a:bodyPr/>
          <a:lstStyle/>
          <a:p>
            <a:r>
              <a:rPr lang="zh-CN" sz="1200" b="0" i="0" u="none" strike="noStrike" cap="none" baseline="0">
                <a:solidFill>
                  <a:srgbClr val="4D4D4D"/>
                </a:solidFill>
                <a:effectLst/>
                <a:uFillTx/>
                <a:ea typeface="SimSun"/>
              </a:rPr>
              <a:t>Pedersen K, et al. Ann Oncol 2019;30(suppl):abstr O-007</a:t>
            </a:r>
          </a:p>
        </p:txBody>
      </p:sp>
      <p:graphicFrame>
        <p:nvGraphicFramePr>
          <p:cNvPr id="6" name="Group 88"/>
          <p:cNvGraphicFramePr>
            <a:graphicFrameLocks noGrp="1"/>
          </p:cNvGraphicFramePr>
          <p:nvPr>
            <p:extLst>
              <p:ext uri="{D42A27DB-BD31-4B8C-83A1-F6EECF244321}">
                <p14:modId xmlns:p14="http://schemas.microsoft.com/office/powerpoint/2010/main" val="2316116002"/>
              </p:ext>
            </p:extLst>
          </p:nvPr>
        </p:nvGraphicFramePr>
        <p:xfrm>
          <a:off x="369888" y="1617325"/>
          <a:ext cx="4402528" cy="2568240"/>
        </p:xfrm>
        <a:graphic>
          <a:graphicData uri="http://schemas.openxmlformats.org/drawingml/2006/table">
            <a:tbl>
              <a:tblPr firstRow="1" bandRow="1">
                <a:tableStyleId>{69012ECD-51FC-41F1-AA8D-1B2483CD663E}</a:tableStyleId>
              </a:tblPr>
              <a:tblGrid>
                <a:gridCol w="2761619">
                  <a:extLst>
                    <a:ext uri="{9D8B030D-6E8A-4147-A177-3AD203B41FA5}">
                      <a16:colId xmlns:a16="http://schemas.microsoft.com/office/drawing/2014/main" val="20000"/>
                    </a:ext>
                  </a:extLst>
                </a:gridCol>
                <a:gridCol w="1640909">
                  <a:extLst>
                    <a:ext uri="{9D8B030D-6E8A-4147-A177-3AD203B41FA5}">
                      <a16:colId xmlns:a16="http://schemas.microsoft.com/office/drawing/2014/main" val="20001"/>
                    </a:ext>
                  </a:extLst>
                </a:gridCol>
              </a:tblGrid>
              <a:tr h="173999">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zh-CN" sz="1400" b="1" i="0" u="none" strike="noStrike" cap="none" baseline="0" dirty="0">
                          <a:solidFill>
                            <a:srgbClr val="FFFFFF"/>
                          </a:solidFill>
                          <a:effectLst/>
                          <a:uFillTx/>
                          <a:ea typeface="SimSun"/>
                        </a:rPr>
                        <a:t>缓解，n (%)</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400" b="1" i="0" u="none" strike="noStrike" cap="none" baseline="0">
                          <a:solidFill>
                            <a:srgbClr val="FFFFFF"/>
                          </a:solidFill>
                          <a:effectLst/>
                          <a:uFillTx/>
                          <a:ea typeface="SimSun"/>
                        </a:rPr>
                        <a:t>n=40</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0"/>
                  </a:ext>
                </a:extLst>
              </a:tr>
              <a:tr h="143472">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zh-CN" sz="1400" b="0" i="0" u="none" strike="noStrike" cap="none" baseline="0" dirty="0">
                          <a:solidFill>
                            <a:srgbClr val="4D4D4D"/>
                          </a:solidFill>
                          <a:effectLst/>
                          <a:uFillTx/>
                          <a:ea typeface="SimSun"/>
                        </a:rPr>
                        <a:t>证实的 ORR，n (%) [95%CI]</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algn="ctr"/>
                      <a:r>
                        <a:rPr lang="en-US" altLang="zh-CN" sz="1400" b="0" i="0" u="none" strike="noStrike" kern="1200" cap="none" baseline="0" dirty="0" smtClean="0">
                          <a:solidFill>
                            <a:srgbClr val="4D4D4D"/>
                          </a:solidFill>
                          <a:effectLst/>
                          <a:uFillTx/>
                          <a:latin typeface="+mn-lt"/>
                          <a:ea typeface="SimSun"/>
                          <a:cs typeface="+mn-cs"/>
                        </a:rPr>
                        <a:t>3 (8) [2, 20]</a:t>
                      </a:r>
                      <a:endParaRPr lang="en-US" sz="1400" b="0" i="0" u="none" strike="noStrike" kern="1200" cap="none" baseline="0" dirty="0">
                        <a:solidFill>
                          <a:srgbClr val="4D4D4D"/>
                        </a:solidFill>
                        <a:effectLst/>
                        <a:uFillTx/>
                        <a:latin typeface="+mn-lt"/>
                        <a:ea typeface="SimSun"/>
                        <a:cs typeface="+mn-cs"/>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10001"/>
                  </a:ext>
                </a:extLst>
              </a:tr>
              <a:tr h="0">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zh-CN" sz="1400" b="0" i="0" u="none" strike="noStrike" cap="none" baseline="0">
                          <a:solidFill>
                            <a:srgbClr val="4D4D4D"/>
                          </a:solidFill>
                          <a:effectLst/>
                          <a:uFillTx/>
                          <a:ea typeface="SimSun"/>
                        </a:rPr>
                        <a:t>未证实的 ORR</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algn="ctr"/>
                      <a:r>
                        <a:rPr lang="en-US" altLang="zh-CN" sz="1400" b="0" i="0" u="none" strike="noStrike" kern="1200" cap="none" baseline="0" dirty="0" smtClean="0">
                          <a:solidFill>
                            <a:srgbClr val="4D4D4D"/>
                          </a:solidFill>
                          <a:effectLst/>
                          <a:uFillTx/>
                          <a:latin typeface="+mn-lt"/>
                          <a:ea typeface="SimSun"/>
                          <a:cs typeface="+mn-cs"/>
                        </a:rPr>
                        <a:t>1 (3)</a:t>
                      </a:r>
                      <a:endParaRPr lang="en-US" sz="1400" b="0" i="0" u="none" strike="noStrike" kern="1200" cap="none" baseline="0" dirty="0">
                        <a:solidFill>
                          <a:srgbClr val="4D4D4D"/>
                        </a:solidFill>
                        <a:effectLst/>
                        <a:uFillTx/>
                        <a:latin typeface="+mn-lt"/>
                        <a:ea typeface="SimSun"/>
                        <a:cs typeface="+mn-cs"/>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10002"/>
                  </a:ext>
                </a:extLst>
              </a:tr>
              <a:tr h="0">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zh-CN" sz="1400" b="0" i="0" u="none" strike="noStrike" cap="none" baseline="0">
                          <a:solidFill>
                            <a:srgbClr val="4D4D4D"/>
                          </a:solidFill>
                          <a:effectLst/>
                          <a:uFillTx/>
                          <a:ea typeface="SimSun"/>
                        </a:rPr>
                        <a:t>CR</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algn="ctr"/>
                      <a:r>
                        <a:rPr lang="en-US" altLang="zh-CN" sz="1400" b="0" i="0" u="none" strike="noStrike" kern="1200" cap="none" baseline="0" dirty="0" smtClean="0">
                          <a:solidFill>
                            <a:srgbClr val="4D4D4D"/>
                          </a:solidFill>
                          <a:effectLst/>
                          <a:uFillTx/>
                          <a:latin typeface="+mn-lt"/>
                          <a:ea typeface="SimSun"/>
                          <a:cs typeface="+mn-cs"/>
                        </a:rPr>
                        <a:t>0</a:t>
                      </a:r>
                      <a:endParaRPr lang="en-US" sz="1400" b="0" i="0" u="none" strike="noStrike" kern="1200" cap="none" baseline="0" dirty="0">
                        <a:solidFill>
                          <a:srgbClr val="4D4D4D"/>
                        </a:solidFill>
                        <a:effectLst/>
                        <a:uFillTx/>
                        <a:latin typeface="+mn-lt"/>
                        <a:ea typeface="SimSun"/>
                        <a:cs typeface="+mn-cs"/>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10003"/>
                  </a:ext>
                </a:extLst>
              </a:tr>
              <a:tr h="214784">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zh-CN" sz="1400" b="0" i="0" u="none" strike="noStrike" cap="none" baseline="0">
                          <a:solidFill>
                            <a:srgbClr val="4D4D4D"/>
                          </a:solidFill>
                          <a:effectLst/>
                          <a:uFillTx/>
                          <a:ea typeface="SimSun"/>
                        </a:rPr>
                        <a:t>PR</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algn="ctr"/>
                      <a:r>
                        <a:rPr lang="en-US" altLang="zh-CN" sz="1400" b="0" i="0" u="none" strike="noStrike" kern="1200" cap="none" baseline="0" dirty="0" smtClean="0">
                          <a:solidFill>
                            <a:srgbClr val="4D4D4D"/>
                          </a:solidFill>
                          <a:effectLst/>
                          <a:uFillTx/>
                          <a:latin typeface="+mn-lt"/>
                          <a:ea typeface="SimSun"/>
                          <a:cs typeface="+mn-cs"/>
                        </a:rPr>
                        <a:t>4 (10)</a:t>
                      </a:r>
                      <a:endParaRPr lang="en-US" sz="1400" b="0" i="0" u="none" strike="noStrike" kern="1200" cap="none" baseline="0" dirty="0">
                        <a:solidFill>
                          <a:srgbClr val="4D4D4D"/>
                        </a:solidFill>
                        <a:effectLst/>
                        <a:uFillTx/>
                        <a:latin typeface="+mn-lt"/>
                        <a:ea typeface="SimSun"/>
                        <a:cs typeface="+mn-cs"/>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10004"/>
                  </a:ext>
                </a:extLst>
              </a:tr>
              <a:tr h="0">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zh-CN" sz="1400" b="0" i="0" u="none" strike="noStrike" cap="none" baseline="0">
                          <a:solidFill>
                            <a:srgbClr val="4D4D4D"/>
                          </a:solidFill>
                          <a:effectLst/>
                          <a:uFillTx/>
                          <a:ea typeface="SimSun"/>
                        </a:rPr>
                        <a:t>SD</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algn="ctr"/>
                      <a:r>
                        <a:rPr lang="en-US" altLang="zh-CN" sz="1400" b="0" i="0" u="none" strike="noStrike" kern="1200" cap="none" baseline="0" dirty="0" smtClean="0">
                          <a:solidFill>
                            <a:srgbClr val="4D4D4D"/>
                          </a:solidFill>
                          <a:effectLst/>
                          <a:uFillTx/>
                          <a:latin typeface="+mn-lt"/>
                          <a:ea typeface="SimSun"/>
                          <a:cs typeface="+mn-cs"/>
                        </a:rPr>
                        <a:t>11 (28)</a:t>
                      </a:r>
                      <a:endParaRPr lang="en-US" sz="1400" b="0" i="0" u="none" strike="noStrike" kern="1200" cap="none" baseline="0" dirty="0">
                        <a:solidFill>
                          <a:srgbClr val="4D4D4D"/>
                        </a:solidFill>
                        <a:effectLst/>
                        <a:uFillTx/>
                        <a:latin typeface="+mn-lt"/>
                        <a:ea typeface="SimSun"/>
                        <a:cs typeface="+mn-cs"/>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extLst>
                  <a:ext uri="{0D108BD9-81ED-4DB2-BD59-A6C34878D82A}">
                    <a16:rowId xmlns:a16="http://schemas.microsoft.com/office/drawing/2014/main" val="10005"/>
                  </a:ext>
                </a:extLst>
              </a:tr>
              <a:tr h="0">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zh-CN" sz="1400" b="0" i="0" u="none" strike="noStrike" cap="none" baseline="0">
                          <a:solidFill>
                            <a:srgbClr val="4D4D4D"/>
                          </a:solidFill>
                          <a:effectLst/>
                          <a:uFillTx/>
                          <a:ea typeface="SimSun"/>
                        </a:rPr>
                        <a:t>PD</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algn="ctr"/>
                      <a:r>
                        <a:rPr lang="en-US" altLang="zh-CN" sz="1400" b="0" i="0" u="none" strike="noStrike" kern="1200" cap="none" baseline="0" dirty="0" smtClean="0">
                          <a:solidFill>
                            <a:srgbClr val="4D4D4D"/>
                          </a:solidFill>
                          <a:effectLst/>
                          <a:uFillTx/>
                          <a:latin typeface="+mn-lt"/>
                          <a:ea typeface="SimSun"/>
                          <a:cs typeface="+mn-cs"/>
                        </a:rPr>
                        <a:t>19 (48)</a:t>
                      </a:r>
                      <a:endParaRPr lang="en-US" sz="1400" b="0" i="0" u="none" strike="noStrike" kern="1200" cap="none" baseline="0" dirty="0">
                        <a:solidFill>
                          <a:srgbClr val="4D4D4D"/>
                        </a:solidFill>
                        <a:effectLst/>
                        <a:uFillTx/>
                        <a:latin typeface="+mn-lt"/>
                        <a:ea typeface="SimSun"/>
                        <a:cs typeface="+mn-cs"/>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1511890450"/>
                  </a:ext>
                </a:extLst>
              </a:tr>
              <a:tr h="0">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zh-CN" sz="1400" b="0" i="0" u="none" strike="noStrike" cap="none" baseline="0">
                          <a:solidFill>
                            <a:srgbClr val="4D4D4D"/>
                          </a:solidFill>
                          <a:effectLst/>
                          <a:uFillTx/>
                          <a:ea typeface="SimSun"/>
                        </a:rPr>
                        <a:t>NE</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algn="ctr"/>
                      <a:r>
                        <a:rPr lang="en-US" altLang="zh-CN" sz="1400" b="0" i="0" u="none" strike="noStrike" kern="1200" cap="none" baseline="0" dirty="0" smtClean="0">
                          <a:solidFill>
                            <a:srgbClr val="4D4D4D"/>
                          </a:solidFill>
                          <a:effectLst/>
                          <a:uFillTx/>
                          <a:latin typeface="+mn-lt"/>
                          <a:ea typeface="SimSun"/>
                          <a:cs typeface="+mn-cs"/>
                        </a:rPr>
                        <a:t>5 (13)</a:t>
                      </a:r>
                      <a:endParaRPr lang="en-US" sz="1400" b="0" i="0" u="none" strike="noStrike" kern="1200" cap="none" baseline="0" dirty="0">
                        <a:solidFill>
                          <a:srgbClr val="4D4D4D"/>
                        </a:solidFill>
                        <a:effectLst/>
                        <a:uFillTx/>
                        <a:latin typeface="+mn-lt"/>
                        <a:ea typeface="SimSun"/>
                        <a:cs typeface="+mn-cs"/>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extLst>
                  <a:ext uri="{0D108BD9-81ED-4DB2-BD59-A6C34878D82A}">
                    <a16:rowId xmlns:a16="http://schemas.microsoft.com/office/drawing/2014/main" val="2082123978"/>
                  </a:ext>
                </a:extLst>
              </a:tr>
              <a:tr h="173122">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zh-CN" sz="1400" b="0" i="0" u="none" strike="noStrike" cap="none" baseline="0">
                          <a:solidFill>
                            <a:srgbClr val="4D4D4D"/>
                          </a:solidFill>
                          <a:effectLst/>
                          <a:uFillTx/>
                          <a:ea typeface="SimSun"/>
                        </a:rPr>
                        <a:t>DCR </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algn="ctr"/>
                      <a:r>
                        <a:rPr lang="en-US" altLang="zh-CN" sz="1400" b="0" i="0" u="none" strike="noStrike" kern="1200" cap="none" baseline="0" dirty="0" smtClean="0">
                          <a:solidFill>
                            <a:srgbClr val="4D4D4D"/>
                          </a:solidFill>
                          <a:effectLst/>
                          <a:uFillTx/>
                          <a:latin typeface="+mn-lt"/>
                          <a:ea typeface="SimSun"/>
                          <a:cs typeface="+mn-cs"/>
                        </a:rPr>
                        <a:t>15 (38)</a:t>
                      </a:r>
                      <a:endParaRPr lang="en-US" sz="1400" b="0" i="0" u="none" strike="noStrike" kern="1200" cap="none" baseline="0" dirty="0">
                        <a:solidFill>
                          <a:srgbClr val="4D4D4D"/>
                        </a:solidFill>
                        <a:effectLst/>
                        <a:uFillTx/>
                        <a:latin typeface="+mn-lt"/>
                        <a:ea typeface="SimSun"/>
                        <a:cs typeface="+mn-cs"/>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3085649280"/>
                  </a:ext>
                </a:extLst>
              </a:tr>
            </a:tbl>
          </a:graphicData>
        </a:graphic>
      </p:graphicFrame>
      <p:graphicFrame>
        <p:nvGraphicFramePr>
          <p:cNvPr id="7" name="Group 88"/>
          <p:cNvGraphicFramePr>
            <a:graphicFrameLocks noGrp="1"/>
          </p:cNvGraphicFramePr>
          <p:nvPr>
            <p:extLst>
              <p:ext uri="{D42A27DB-BD31-4B8C-83A1-F6EECF244321}">
                <p14:modId xmlns:p14="http://schemas.microsoft.com/office/powerpoint/2010/main" val="2549333732"/>
              </p:ext>
            </p:extLst>
          </p:nvPr>
        </p:nvGraphicFramePr>
        <p:xfrm>
          <a:off x="4906398" y="1617325"/>
          <a:ext cx="4137394" cy="2282880"/>
        </p:xfrm>
        <a:graphic>
          <a:graphicData uri="http://schemas.openxmlformats.org/drawingml/2006/table">
            <a:tbl>
              <a:tblPr firstRow="1" bandRow="1">
                <a:tableStyleId>{69012ECD-51FC-41F1-AA8D-1B2483CD663E}</a:tableStyleId>
              </a:tblPr>
              <a:tblGrid>
                <a:gridCol w="3335728">
                  <a:extLst>
                    <a:ext uri="{9D8B030D-6E8A-4147-A177-3AD203B41FA5}">
                      <a16:colId xmlns:a16="http://schemas.microsoft.com/office/drawing/2014/main" val="20000"/>
                    </a:ext>
                  </a:extLst>
                </a:gridCol>
                <a:gridCol w="801666">
                  <a:extLst>
                    <a:ext uri="{9D8B030D-6E8A-4147-A177-3AD203B41FA5}">
                      <a16:colId xmlns:a16="http://schemas.microsoft.com/office/drawing/2014/main" val="20001"/>
                    </a:ext>
                  </a:extLst>
                </a:gridCol>
              </a:tblGrid>
              <a:tr h="173999">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zh-CN" sz="1400" b="1" i="0" u="none" strike="noStrike" cap="none" baseline="0" dirty="0">
                          <a:solidFill>
                            <a:srgbClr val="FFFFFF"/>
                          </a:solidFill>
                          <a:effectLst/>
                          <a:uFillTx/>
                          <a:ea typeface="SimSun"/>
                        </a:rPr>
                        <a:t>在 ≥5% 患者中发生的 3-5 级 AE，%</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400" b="1" i="0" u="none" strike="noStrike" cap="none" baseline="0">
                          <a:solidFill>
                            <a:srgbClr val="FFFFFF"/>
                          </a:solidFill>
                          <a:effectLst/>
                          <a:uFillTx/>
                          <a:ea typeface="SimSun"/>
                        </a:rPr>
                        <a:t>n=40</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0"/>
                  </a:ext>
                </a:extLst>
              </a:tr>
              <a:tr h="143472">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zh-CN" sz="1400" b="0" i="0" u="none" strike="noStrike" cap="none" baseline="0">
                          <a:solidFill>
                            <a:srgbClr val="4D4D4D"/>
                          </a:solidFill>
                          <a:effectLst/>
                          <a:uFillTx/>
                          <a:ea typeface="SimSun"/>
                        </a:rPr>
                        <a:t>碱性磷酸酶增加</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algn="ctr" defTabSz="914400" rtl="0" eaLnBrk="1" latinLnBrk="0" hangingPunct="1"/>
                      <a:r>
                        <a:rPr lang="en-US" altLang="zh-CN" sz="1400" b="0" i="0" u="none" strike="noStrike" kern="1200" cap="none" baseline="0" dirty="0" smtClean="0">
                          <a:solidFill>
                            <a:srgbClr val="4D4D4D"/>
                          </a:solidFill>
                          <a:effectLst/>
                          <a:uFillTx/>
                          <a:latin typeface="+mn-lt"/>
                          <a:ea typeface="SimSun"/>
                          <a:cs typeface="+mn-cs"/>
                        </a:rPr>
                        <a:t>13</a:t>
                      </a:r>
                      <a:endParaRPr lang="en-US" sz="1400" b="0" i="0" u="none" strike="noStrike" kern="1200" cap="none" baseline="0" dirty="0">
                        <a:solidFill>
                          <a:srgbClr val="4D4D4D"/>
                        </a:solidFill>
                        <a:effectLst/>
                        <a:uFillTx/>
                        <a:latin typeface="+mn-lt"/>
                        <a:ea typeface="SimSun"/>
                        <a:cs typeface="+mn-cs"/>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10001"/>
                  </a:ext>
                </a:extLst>
              </a:tr>
              <a:tr h="0">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zh-CN" sz="1400" b="0" i="0" u="none" strike="noStrike" cap="none" baseline="0">
                          <a:solidFill>
                            <a:srgbClr val="4D4D4D"/>
                          </a:solidFill>
                          <a:effectLst/>
                          <a:uFillTx/>
                          <a:ea typeface="SimSun"/>
                        </a:rPr>
                        <a:t>AST 升高</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algn="ctr" defTabSz="914400" rtl="0" eaLnBrk="1" latinLnBrk="0" hangingPunct="1"/>
                      <a:r>
                        <a:rPr lang="en-US" altLang="zh-CN" sz="1400" b="0" i="0" u="none" strike="noStrike" kern="1200" cap="none" baseline="0" dirty="0" smtClean="0">
                          <a:solidFill>
                            <a:srgbClr val="4D4D4D"/>
                          </a:solidFill>
                          <a:effectLst/>
                          <a:uFillTx/>
                          <a:latin typeface="+mn-lt"/>
                          <a:ea typeface="SimSun"/>
                          <a:cs typeface="+mn-cs"/>
                        </a:rPr>
                        <a:t>5</a:t>
                      </a:r>
                      <a:endParaRPr lang="en-US" sz="1400" b="0" i="0" u="none" strike="noStrike" kern="1200" cap="none" baseline="0" dirty="0">
                        <a:solidFill>
                          <a:srgbClr val="4D4D4D"/>
                        </a:solidFill>
                        <a:effectLst/>
                        <a:uFillTx/>
                        <a:latin typeface="+mn-lt"/>
                        <a:ea typeface="SimSun"/>
                        <a:cs typeface="+mn-cs"/>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10002"/>
                  </a:ext>
                </a:extLst>
              </a:tr>
              <a:tr h="0">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zh-CN" sz="1400" b="0" i="0" u="none" strike="noStrike" cap="none" baseline="0">
                          <a:solidFill>
                            <a:srgbClr val="4D4D4D"/>
                          </a:solidFill>
                          <a:effectLst/>
                          <a:uFillTx/>
                          <a:ea typeface="SimSun"/>
                        </a:rPr>
                        <a:t>高胆红素血症</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algn="ctr" defTabSz="914400" rtl="0" eaLnBrk="1" latinLnBrk="0" hangingPunct="1"/>
                      <a:r>
                        <a:rPr lang="en-US" altLang="zh-CN" sz="1400" b="0" i="0" u="none" strike="noStrike" kern="1200" cap="none" baseline="0" dirty="0" smtClean="0">
                          <a:solidFill>
                            <a:srgbClr val="4D4D4D"/>
                          </a:solidFill>
                          <a:effectLst/>
                          <a:uFillTx/>
                          <a:latin typeface="+mn-lt"/>
                          <a:ea typeface="SimSun"/>
                          <a:cs typeface="+mn-cs"/>
                        </a:rPr>
                        <a:t>10</a:t>
                      </a:r>
                      <a:endParaRPr lang="en-US" sz="1400" b="0" i="0" u="none" strike="noStrike" kern="1200" cap="none" baseline="0" dirty="0">
                        <a:solidFill>
                          <a:srgbClr val="4D4D4D"/>
                        </a:solidFill>
                        <a:effectLst/>
                        <a:uFillTx/>
                        <a:latin typeface="+mn-lt"/>
                        <a:ea typeface="SimSun"/>
                        <a:cs typeface="+mn-cs"/>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10003"/>
                  </a:ext>
                </a:extLst>
              </a:tr>
              <a:tr h="214784">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zh-CN" sz="1400" b="0" i="0" u="none" strike="noStrike" cap="none" baseline="0">
                          <a:solidFill>
                            <a:srgbClr val="4D4D4D"/>
                          </a:solidFill>
                          <a:effectLst/>
                          <a:uFillTx/>
                          <a:ea typeface="SimSun"/>
                        </a:rPr>
                        <a:t>腹痛</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algn="ctr" defTabSz="914400" rtl="0" eaLnBrk="1" latinLnBrk="0" hangingPunct="1"/>
                      <a:r>
                        <a:rPr lang="en-US" altLang="zh-CN" sz="1400" b="0" i="0" u="none" strike="noStrike" kern="1200" cap="none" baseline="0" dirty="0" smtClean="0">
                          <a:solidFill>
                            <a:srgbClr val="4D4D4D"/>
                          </a:solidFill>
                          <a:effectLst/>
                          <a:uFillTx/>
                          <a:latin typeface="+mn-lt"/>
                          <a:ea typeface="SimSun"/>
                          <a:cs typeface="+mn-cs"/>
                        </a:rPr>
                        <a:t>8</a:t>
                      </a:r>
                      <a:endParaRPr lang="en-US" sz="1400" b="0" i="0" u="none" strike="noStrike" kern="1200" cap="none" baseline="0" dirty="0">
                        <a:solidFill>
                          <a:srgbClr val="4D4D4D"/>
                        </a:solidFill>
                        <a:effectLst/>
                        <a:uFillTx/>
                        <a:latin typeface="+mn-lt"/>
                        <a:ea typeface="SimSun"/>
                        <a:cs typeface="+mn-cs"/>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10004"/>
                  </a:ext>
                </a:extLst>
              </a:tr>
              <a:tr h="0">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zh-CN" sz="1400" b="0" i="0" u="none" strike="noStrike" cap="none" baseline="0">
                          <a:solidFill>
                            <a:srgbClr val="4D4D4D"/>
                          </a:solidFill>
                          <a:effectLst/>
                          <a:uFillTx/>
                          <a:ea typeface="SimSun"/>
                        </a:rPr>
                        <a:t>败血症</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marL="0" algn="ctr" defTabSz="914400" rtl="0" eaLnBrk="1" latinLnBrk="0" hangingPunct="1"/>
                      <a:r>
                        <a:rPr lang="en-US" altLang="zh-CN" sz="1400" b="0" i="0" u="none" strike="noStrike" kern="1200" cap="none" baseline="0" dirty="0" smtClean="0">
                          <a:solidFill>
                            <a:srgbClr val="4D4D4D"/>
                          </a:solidFill>
                          <a:effectLst/>
                          <a:uFillTx/>
                          <a:latin typeface="+mn-lt"/>
                          <a:ea typeface="SimSun"/>
                          <a:cs typeface="+mn-cs"/>
                        </a:rPr>
                        <a:t>8</a:t>
                      </a:r>
                      <a:endParaRPr lang="en-US" sz="1400" b="0" i="0" u="none" strike="noStrike" kern="1200" cap="none" baseline="0" dirty="0">
                        <a:solidFill>
                          <a:srgbClr val="4D4D4D"/>
                        </a:solidFill>
                        <a:effectLst/>
                        <a:uFillTx/>
                        <a:latin typeface="+mn-lt"/>
                        <a:ea typeface="SimSun"/>
                        <a:cs typeface="+mn-cs"/>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extLst>
                  <a:ext uri="{0D108BD9-81ED-4DB2-BD59-A6C34878D82A}">
                    <a16:rowId xmlns:a16="http://schemas.microsoft.com/office/drawing/2014/main" val="10005"/>
                  </a:ext>
                </a:extLst>
              </a:tr>
              <a:tr h="0">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zh-CN" sz="1400" b="0" i="0" u="none" strike="noStrike" cap="none" baseline="0">
                          <a:solidFill>
                            <a:srgbClr val="4D4D4D"/>
                          </a:solidFill>
                          <a:effectLst/>
                          <a:uFillTx/>
                          <a:ea typeface="SimSun"/>
                        </a:rPr>
                        <a:t>疾病进展</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algn="ctr" defTabSz="914400" rtl="0" eaLnBrk="1" latinLnBrk="0" hangingPunct="1"/>
                      <a:r>
                        <a:rPr lang="en-US" altLang="zh-CN" sz="1400" b="0" i="0" u="none" strike="noStrike" kern="1200" cap="none" baseline="0" dirty="0" smtClean="0">
                          <a:solidFill>
                            <a:srgbClr val="4D4D4D"/>
                          </a:solidFill>
                          <a:effectLst/>
                          <a:uFillTx/>
                          <a:latin typeface="+mn-lt"/>
                          <a:ea typeface="SimSun"/>
                          <a:cs typeface="+mn-cs"/>
                        </a:rPr>
                        <a:t>8</a:t>
                      </a:r>
                      <a:endParaRPr lang="en-US" sz="1400" b="0" i="0" u="none" strike="noStrike" kern="1200" cap="none" baseline="0" dirty="0">
                        <a:solidFill>
                          <a:srgbClr val="4D4D4D"/>
                        </a:solidFill>
                        <a:effectLst/>
                        <a:uFillTx/>
                        <a:latin typeface="+mn-lt"/>
                        <a:ea typeface="SimSun"/>
                        <a:cs typeface="+mn-cs"/>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1511890450"/>
                  </a:ext>
                </a:extLst>
              </a:tr>
              <a:tr h="0">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zh-CN" sz="1400" b="0" i="0" u="none" strike="noStrike" cap="none" baseline="0">
                          <a:solidFill>
                            <a:srgbClr val="4D4D4D"/>
                          </a:solidFill>
                          <a:effectLst/>
                          <a:uFillTx/>
                          <a:ea typeface="SimSun"/>
                        </a:rPr>
                        <a:t>贫血</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marL="0" algn="ctr" defTabSz="914400" rtl="0" eaLnBrk="1" latinLnBrk="0" hangingPunct="1"/>
                      <a:r>
                        <a:rPr lang="en-US" altLang="zh-CN" sz="1400" b="0" i="0" u="none" strike="noStrike" kern="1200" cap="none" baseline="0" dirty="0" smtClean="0">
                          <a:solidFill>
                            <a:srgbClr val="4D4D4D"/>
                          </a:solidFill>
                          <a:effectLst/>
                          <a:uFillTx/>
                          <a:latin typeface="+mn-lt"/>
                          <a:ea typeface="SimSun"/>
                          <a:cs typeface="+mn-cs"/>
                        </a:rPr>
                        <a:t>5</a:t>
                      </a:r>
                      <a:endParaRPr lang="en-US" sz="1400" b="0" i="0" u="none" strike="noStrike" kern="1200" cap="none" baseline="0" dirty="0">
                        <a:solidFill>
                          <a:srgbClr val="4D4D4D"/>
                        </a:solidFill>
                        <a:effectLst/>
                        <a:uFillTx/>
                        <a:latin typeface="+mn-lt"/>
                        <a:ea typeface="SimSun"/>
                        <a:cs typeface="+mn-cs"/>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extLst>
                  <a:ext uri="{0D108BD9-81ED-4DB2-BD59-A6C34878D82A}">
                    <a16:rowId xmlns:a16="http://schemas.microsoft.com/office/drawing/2014/main" val="2082123978"/>
                  </a:ext>
                </a:extLst>
              </a:tr>
            </a:tbl>
          </a:graphicData>
        </a:graphic>
      </p:graphicFrame>
    </p:spTree>
    <p:custDataLst>
      <p:tags r:id="rId1"/>
    </p:custDataLst>
    <p:extLst>
      <p:ext uri="{BB962C8B-B14F-4D97-AF65-F5344CB8AC3E}">
        <p14:creationId xmlns:p14="http://schemas.microsoft.com/office/powerpoint/2010/main" val="3701826964"/>
      </p:ext>
    </p:ext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zh-CN" sz="4000" b="1" i="0" u="none" strike="noStrike" cap="all" baseline="0">
                <a:solidFill>
                  <a:srgbClr val="043882"/>
                </a:solidFill>
                <a:effectLst/>
                <a:uFillTx/>
                <a:ea typeface="SimSun"/>
              </a:rPr>
              <a:t>胆管癌</a:t>
            </a:r>
          </a:p>
        </p:txBody>
      </p:sp>
      <p:sp>
        <p:nvSpPr>
          <p:cNvPr id="3" name="Text Placeholder 2"/>
          <p:cNvSpPr>
            <a:spLocks noGrp="1"/>
          </p:cNvSpPr>
          <p:nvPr>
            <p:ph type="body" idx="1"/>
          </p:nvPr>
        </p:nvSpPr>
        <p:spPr/>
        <p:txBody>
          <a:bodyPr/>
          <a:lstStyle/>
          <a:p>
            <a:r>
              <a:rPr lang="zh-CN" sz="2000" b="1" i="0" u="none" strike="noStrike" cap="none" baseline="0">
                <a:solidFill>
                  <a:srgbClr val="4D4D4D"/>
                </a:solidFill>
                <a:effectLst/>
                <a:uFillTx/>
                <a:ea typeface="SimSun"/>
              </a:rPr>
              <a:t>胰腺、小肠和肝胆管癌症</a:t>
            </a:r>
          </a:p>
        </p:txBody>
      </p:sp>
    </p:spTree>
    <p:extLst>
      <p:ext uri="{BB962C8B-B14F-4D97-AF65-F5344CB8AC3E}">
        <p14:creationId xmlns:p14="http://schemas.microsoft.com/office/powerpoint/2010/main" val="2892641396"/>
      </p:ext>
    </p:ext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zh-CN" sz="1800" b="1" i="0" u="none" strike="noStrike" cap="none" baseline="0" dirty="0">
                <a:solidFill>
                  <a:srgbClr val="043882"/>
                </a:solidFill>
                <a:effectLst/>
                <a:uFillTx/>
                <a:ea typeface="SimSun"/>
              </a:rPr>
              <a:t>O-003：基于 REACHIN 肿瘤位置的探索性分析：一项在吉西他滨和含铂化疗失败后使用瑞格非尼治疗晚期/转移性胆管肿瘤的双盲、安慰剂对照、II 期试验 </a:t>
            </a:r>
            <a:r>
              <a:rPr lang="en-GB" altLang="zh-CN" sz="1800" b="1" i="0" u="none" strike="noStrike" cap="none" baseline="0" dirty="0" smtClean="0">
                <a:solidFill>
                  <a:srgbClr val="043882"/>
                </a:solidFill>
                <a:effectLst/>
                <a:uFillTx/>
                <a:ea typeface="SimSun"/>
              </a:rPr>
              <a:t/>
            </a:r>
            <a:br>
              <a:rPr lang="en-GB" altLang="zh-CN" sz="1800" b="1" i="0" u="none" strike="noStrike" cap="none" baseline="0" dirty="0" smtClean="0">
                <a:solidFill>
                  <a:srgbClr val="043882"/>
                </a:solidFill>
                <a:effectLst/>
                <a:uFillTx/>
                <a:ea typeface="SimSun"/>
              </a:rPr>
            </a:br>
            <a:r>
              <a:rPr lang="zh-CN" sz="1800" b="1" i="0" u="none" strike="noStrike" cap="none" baseline="0" dirty="0" smtClean="0">
                <a:solidFill>
                  <a:srgbClr val="043882"/>
                </a:solidFill>
                <a:effectLst/>
                <a:uFillTx/>
                <a:ea typeface="SimSun"/>
              </a:rPr>
              <a:t>– </a:t>
            </a:r>
            <a:r>
              <a:rPr lang="zh-CN" sz="1800" b="1" i="0" u="none" strike="noStrike" cap="none" baseline="0" dirty="0">
                <a:solidFill>
                  <a:srgbClr val="043882"/>
                </a:solidFill>
                <a:effectLst/>
                <a:uFillTx/>
                <a:ea typeface="SimSun"/>
              </a:rPr>
              <a:t>Demols A 等人</a:t>
            </a:r>
          </a:p>
        </p:txBody>
      </p:sp>
      <p:sp>
        <p:nvSpPr>
          <p:cNvPr id="5123" name="Rectangle 3"/>
          <p:cNvSpPr>
            <a:spLocks noGrp="1" noChangeArrowheads="1"/>
          </p:cNvSpPr>
          <p:nvPr>
            <p:ph idx="1"/>
          </p:nvPr>
        </p:nvSpPr>
        <p:spPr/>
        <p:txBody>
          <a:bodyPr/>
          <a:lstStyle/>
          <a:p>
            <a:pPr marL="0" indent="0">
              <a:buNone/>
            </a:pPr>
            <a:r>
              <a:rPr lang="zh-CN" sz="1600" b="1" i="0" u="none" strike="noStrike" cap="none" baseline="0">
                <a:solidFill>
                  <a:srgbClr val="4D4D4D"/>
                </a:solidFill>
                <a:effectLst/>
                <a:uFillTx/>
                <a:ea typeface="SimSun"/>
              </a:rPr>
              <a:t>研究目的</a:t>
            </a:r>
          </a:p>
          <a:p>
            <a:r>
              <a:rPr lang="zh-CN" sz="1600" b="0" i="0" u="none" strike="noStrike" cap="none" baseline="0">
                <a:solidFill>
                  <a:srgbClr val="4D4D4D"/>
                </a:solidFill>
                <a:effectLst/>
                <a:uFillTx/>
                <a:ea typeface="SimSun"/>
              </a:rPr>
              <a:t>研究在吉西他滨和含铂化疗失败后使用瑞格非尼治疗胆管肿瘤患者的疗效和安全性</a:t>
            </a:r>
          </a:p>
        </p:txBody>
      </p:sp>
      <p:sp>
        <p:nvSpPr>
          <p:cNvPr id="15" name="Text Placeholder 14"/>
          <p:cNvSpPr>
            <a:spLocks noGrp="1"/>
          </p:cNvSpPr>
          <p:nvPr>
            <p:ph type="body" sz="quarter" idx="11"/>
          </p:nvPr>
        </p:nvSpPr>
        <p:spPr>
          <a:xfrm>
            <a:off x="4495800" y="6096000"/>
            <a:ext cx="4283075" cy="487363"/>
          </a:xfrm>
        </p:spPr>
        <p:txBody>
          <a:bodyPr/>
          <a:lstStyle/>
          <a:p>
            <a:r>
              <a:rPr lang="zh-CN" sz="1200" b="0" i="0" u="none" strike="noStrike" cap="none" baseline="0">
                <a:solidFill>
                  <a:srgbClr val="4D4D4D"/>
                </a:solidFill>
                <a:effectLst/>
                <a:uFillTx/>
                <a:ea typeface="SimSun"/>
              </a:rPr>
              <a:t>Demols A, et al. Ann Oncol 2019;30(suppl):abstr O-003</a:t>
            </a:r>
          </a:p>
        </p:txBody>
      </p:sp>
      <p:sp>
        <p:nvSpPr>
          <p:cNvPr id="7" name="Rectangle 9"/>
          <p:cNvSpPr txBox="1">
            <a:spLocks noChangeArrowheads="1"/>
          </p:cNvSpPr>
          <p:nvPr/>
        </p:nvSpPr>
        <p:spPr bwMode="auto">
          <a:xfrm>
            <a:off x="365124" y="5438523"/>
            <a:ext cx="4130676" cy="9146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ct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ct val="0"/>
              </a:spcBef>
              <a:spcAft>
                <a:spcPts val="400"/>
              </a:spcAft>
              <a:buClr>
                <a:schemeClr val="bg1"/>
              </a:buClr>
              <a:buChar char="–"/>
              <a:defRPr sz="1600">
                <a:solidFill>
                  <a:srgbClr val="4D4D4D"/>
                </a:solidFill>
                <a:latin typeface="+mn-lt"/>
                <a:cs typeface="+mn-cs"/>
              </a:defRPr>
            </a:lvl2pPr>
            <a:lvl3pPr marL="812800" indent="-249238" algn="l" rtl="0" fontAlgn="base">
              <a:spcBef>
                <a:spcPct val="0"/>
              </a:spcBef>
              <a:spcAft>
                <a:spcPts val="400"/>
              </a:spcAft>
              <a:buClr>
                <a:schemeClr val="bg1"/>
              </a:buClr>
              <a:buChar char="•"/>
              <a:defRPr sz="1600">
                <a:solidFill>
                  <a:srgbClr val="4D4D4D"/>
                </a:solidFill>
                <a:latin typeface="+mn-lt"/>
                <a:cs typeface="+mn-cs"/>
              </a:defRPr>
            </a:lvl3pPr>
            <a:lvl4pPr marL="1101725" indent="-287338" algn="l" rtl="0" fontAlgn="base">
              <a:spcBef>
                <a:spcPct val="0"/>
              </a:spcBef>
              <a:spcAft>
                <a:spcPts val="400"/>
              </a:spcAft>
              <a:buClr>
                <a:schemeClr val="bg1"/>
              </a:buClr>
              <a:buChar char="–"/>
              <a:defRPr sz="1600">
                <a:solidFill>
                  <a:srgbClr val="4D4D4D"/>
                </a:solidFill>
                <a:latin typeface="+mn-lt"/>
                <a:cs typeface="+mn-cs"/>
              </a:defRPr>
            </a:lvl4pPr>
            <a:lvl5pPr marL="1390650" indent="-287338" algn="l" rtl="0" fontAlgn="base">
              <a:spcBef>
                <a:spcPct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ct val="0"/>
              </a:spcBef>
              <a:spcAft>
                <a:spcPts val="400"/>
              </a:spcAft>
              <a:buClr>
                <a:srgbClr val="043882"/>
              </a:buClr>
              <a:buSzPct val="110000"/>
              <a:buFontTx/>
              <a:buNone/>
              <a:defRPr/>
            </a:pPr>
            <a:r>
              <a:rPr lang="zh-CN" sz="1600" b="1" i="0" u="none" strike="noStrike" cap="none" baseline="0">
                <a:solidFill>
                  <a:srgbClr val="A0A0A0"/>
                </a:solidFill>
                <a:effectLst/>
                <a:uFillTx/>
                <a:ea typeface="SimSun"/>
              </a:rPr>
              <a:t>主要终点</a:t>
            </a:r>
          </a:p>
          <a:p>
            <a:pPr marL="250825" marR="0" lvl="0" indent="-250825" algn="l" defTabSz="914400" rtl="0" eaLnBrk="1" fontAlgn="base" latinLnBrk="0" hangingPunct="1">
              <a:lnSpc>
                <a:spcPct val="100000"/>
              </a:lnSpc>
              <a:spcBef>
                <a:spcPct val="0"/>
              </a:spcBef>
              <a:spcAft>
                <a:spcPts val="400"/>
              </a:spcAft>
              <a:buClr>
                <a:srgbClr val="043882"/>
              </a:buClr>
              <a:buSzPct val="110000"/>
              <a:buFontTx/>
              <a:buChar char="•"/>
              <a:defRPr/>
            </a:pPr>
            <a:r>
              <a:rPr lang="zh-CN" sz="1600" b="0" i="0" u="none" strike="noStrike" cap="none" baseline="0">
                <a:solidFill>
                  <a:srgbClr val="4D4D4D"/>
                </a:solidFill>
                <a:effectLst/>
                <a:uFillTx/>
                <a:ea typeface="SimSun"/>
              </a:rPr>
              <a:t>PFS</a:t>
            </a:r>
          </a:p>
          <a:p>
            <a:pPr marL="0" marR="0" lvl="0" indent="0" algn="l" defTabSz="914400" rtl="0" eaLnBrk="1" fontAlgn="base" latinLnBrk="0" hangingPunct="1">
              <a:lnSpc>
                <a:spcPct val="100000"/>
              </a:lnSpc>
              <a:spcBef>
                <a:spcPct val="0"/>
              </a:spcBef>
              <a:spcAft>
                <a:spcPts val="400"/>
              </a:spcAft>
              <a:buClr>
                <a:srgbClr val="043882"/>
              </a:buClr>
              <a:buSzPct val="110000"/>
              <a:buFontTx/>
              <a:buNone/>
              <a:defRPr/>
            </a:pPr>
            <a:endParaRPr kumimoji="0" lang="en-US" sz="1600" b="0" i="0" u="none" strike="noStrike" kern="1200" cap="none" spc="0" normalizeH="0" baseline="0" noProof="0">
              <a:ln>
                <a:noFill/>
              </a:ln>
              <a:solidFill>
                <a:srgbClr val="4D4D4D"/>
              </a:solidFill>
              <a:effectLst/>
              <a:uLnTx/>
              <a:uFillTx/>
              <a:latin typeface="Arial"/>
              <a:ea typeface="+mn-ea"/>
              <a:cs typeface="Arial"/>
            </a:endParaRPr>
          </a:p>
        </p:txBody>
      </p:sp>
      <p:sp>
        <p:nvSpPr>
          <p:cNvPr id="8" name="Content Placeholder 26"/>
          <p:cNvSpPr txBox="1"/>
          <p:nvPr/>
        </p:nvSpPr>
        <p:spPr>
          <a:xfrm>
            <a:off x="4278313" y="5438523"/>
            <a:ext cx="4495800" cy="985008"/>
          </a:xfrm>
          <a:prstGeom prst="rect">
            <a:avLst/>
          </a:prstGeom>
        </p:spPr>
        <p:txBody>
          <a:bodyPr/>
          <a:lstStyle>
            <a:lvl1pPr marL="250825" indent="-250825" algn="l" rtl="0" fontAlgn="base">
              <a:spcBef>
                <a:spcPct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ct val="0"/>
              </a:spcBef>
              <a:spcAft>
                <a:spcPts val="400"/>
              </a:spcAft>
              <a:buClr>
                <a:schemeClr val="bg1"/>
              </a:buClr>
              <a:buChar char="–"/>
              <a:defRPr sz="1600">
                <a:solidFill>
                  <a:srgbClr val="4D4D4D"/>
                </a:solidFill>
                <a:latin typeface="+mn-lt"/>
                <a:cs typeface="+mn-cs"/>
              </a:defRPr>
            </a:lvl2pPr>
            <a:lvl3pPr marL="812800" indent="-249238" algn="l" rtl="0" fontAlgn="base">
              <a:spcBef>
                <a:spcPct val="0"/>
              </a:spcBef>
              <a:spcAft>
                <a:spcPts val="400"/>
              </a:spcAft>
              <a:buClr>
                <a:schemeClr val="bg1"/>
              </a:buClr>
              <a:buChar char="•"/>
              <a:defRPr sz="1600">
                <a:solidFill>
                  <a:srgbClr val="4D4D4D"/>
                </a:solidFill>
                <a:latin typeface="+mn-lt"/>
                <a:cs typeface="+mn-cs"/>
              </a:defRPr>
            </a:lvl3pPr>
            <a:lvl4pPr marL="1101725" indent="-287338" algn="l" rtl="0" fontAlgn="base">
              <a:spcBef>
                <a:spcPct val="0"/>
              </a:spcBef>
              <a:spcAft>
                <a:spcPts val="400"/>
              </a:spcAft>
              <a:buClr>
                <a:schemeClr val="bg1"/>
              </a:buClr>
              <a:buChar char="–"/>
              <a:defRPr sz="1600">
                <a:solidFill>
                  <a:srgbClr val="4D4D4D"/>
                </a:solidFill>
                <a:latin typeface="+mn-lt"/>
                <a:cs typeface="+mn-cs"/>
              </a:defRPr>
            </a:lvl4pPr>
            <a:lvl5pPr marL="1390650" indent="-287338" algn="l" rtl="0" fontAlgn="base">
              <a:spcBef>
                <a:spcPct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ct val="0"/>
              </a:spcBef>
              <a:spcAft>
                <a:spcPts val="400"/>
              </a:spcAft>
              <a:buClr>
                <a:srgbClr val="043882"/>
              </a:buClr>
              <a:buSzPct val="110000"/>
              <a:buFontTx/>
              <a:buNone/>
              <a:defRPr/>
            </a:pPr>
            <a:r>
              <a:rPr lang="zh-CN" sz="1600" b="1" i="0" u="none" strike="noStrike" cap="none" baseline="0">
                <a:solidFill>
                  <a:srgbClr val="A0A0A0"/>
                </a:solidFill>
                <a:effectLst/>
                <a:uFillTx/>
                <a:ea typeface="SimSun"/>
              </a:rPr>
              <a:t>次要终点</a:t>
            </a:r>
          </a:p>
          <a:p>
            <a:pPr marL="250825" marR="0" lvl="0" indent="-250825" algn="l" defTabSz="914400" rtl="0" eaLnBrk="1" fontAlgn="base" latinLnBrk="0" hangingPunct="1">
              <a:lnSpc>
                <a:spcPct val="100000"/>
              </a:lnSpc>
              <a:spcBef>
                <a:spcPct val="0"/>
              </a:spcBef>
              <a:spcAft>
                <a:spcPts val="400"/>
              </a:spcAft>
              <a:buClr>
                <a:srgbClr val="043882"/>
              </a:buClr>
              <a:buSzPct val="110000"/>
              <a:buFontTx/>
              <a:buChar char="•"/>
              <a:defRPr/>
            </a:pPr>
            <a:r>
              <a:rPr lang="zh-CN" sz="1600" b="0" i="0" u="none" strike="noStrike" cap="none" baseline="0">
                <a:solidFill>
                  <a:srgbClr val="4D4D4D"/>
                </a:solidFill>
                <a:effectLst/>
                <a:uFillTx/>
                <a:ea typeface="SimSun"/>
              </a:rPr>
              <a:t>缓解率、OS、安全性</a:t>
            </a:r>
          </a:p>
        </p:txBody>
      </p:sp>
      <p:sp>
        <p:nvSpPr>
          <p:cNvPr id="9" name="Oval 14"/>
          <p:cNvSpPr>
            <a:spLocks noChangeArrowheads="1"/>
          </p:cNvSpPr>
          <p:nvPr/>
        </p:nvSpPr>
        <p:spPr bwMode="auto">
          <a:xfrm>
            <a:off x="3401573" y="3537118"/>
            <a:ext cx="583595" cy="584200"/>
          </a:xfrm>
          <a:prstGeom prst="ellipse">
            <a:avLst/>
          </a:prstGeom>
          <a:noFill/>
          <a:ln w="57150">
            <a:solidFill>
              <a:schemeClr val="bg2">
                <a:lumMod val="60000"/>
                <a:lumOff val="40000"/>
              </a:schemeClr>
            </a:solidFill>
            <a:round/>
            <a:tailEnd type="triangle" w="med" len="me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r>
              <a:rPr lang="zh-CN" sz="1600" b="1" i="0" u="none" strike="noStrike" cap="none" baseline="0">
                <a:solidFill>
                  <a:srgbClr val="043882"/>
                </a:solidFill>
                <a:effectLst/>
                <a:uFillTx/>
                <a:ea typeface="SimSun"/>
              </a:rPr>
              <a:t>R</a:t>
            </a:r>
          </a:p>
          <a:p>
            <a:pPr marL="0" marR="0" lvl="0" indent="0" algn="ctr" defTabSz="914400" rtl="0" eaLnBrk="1" fontAlgn="base" latinLnBrk="0" hangingPunct="1">
              <a:lnSpc>
                <a:spcPct val="100000"/>
              </a:lnSpc>
              <a:spcBef>
                <a:spcPct val="0"/>
              </a:spcBef>
              <a:spcAft>
                <a:spcPct val="0"/>
              </a:spcAft>
              <a:buClrTx/>
              <a:buSzTx/>
              <a:buFontTx/>
              <a:buNone/>
              <a:defRPr/>
            </a:pPr>
            <a:r>
              <a:rPr lang="zh-CN" sz="1600" b="1" i="0" u="none" strike="noStrike" cap="none" baseline="0">
                <a:solidFill>
                  <a:srgbClr val="043882"/>
                </a:solidFill>
                <a:effectLst/>
                <a:uFillTx/>
                <a:ea typeface="SimSun"/>
              </a:rPr>
              <a:t>1:1</a:t>
            </a:r>
          </a:p>
        </p:txBody>
      </p:sp>
      <p:cxnSp>
        <p:nvCxnSpPr>
          <p:cNvPr id="10" name="AutoShape 15"/>
          <p:cNvCxnSpPr>
            <a:cxnSpLocks noChangeShapeType="1"/>
            <a:stCxn id="9" idx="0"/>
            <a:endCxn id="17" idx="1"/>
          </p:cNvCxnSpPr>
          <p:nvPr/>
        </p:nvCxnSpPr>
        <p:spPr bwMode="auto">
          <a:xfrm rot="5400000" flipH="1" flipV="1">
            <a:off x="3514979" y="2984760"/>
            <a:ext cx="730750" cy="373967"/>
          </a:xfrm>
          <a:prstGeom prst="bentConnector2">
            <a:avLst/>
          </a:prstGeom>
          <a:noFill/>
          <a:ln w="57150">
            <a:solidFill>
              <a:schemeClr val="bg2">
                <a:lumMod val="60000"/>
                <a:lumOff val="40000"/>
              </a:schemeClr>
            </a:solidFill>
            <a:round/>
            <a:tailEnd type="triangle" w="med" len="med"/>
          </a:ln>
        </p:spPr>
      </p:cxnSp>
      <p:sp>
        <p:nvSpPr>
          <p:cNvPr id="11" name="AutoShape 12"/>
          <p:cNvSpPr>
            <a:spLocks noChangeArrowheads="1"/>
          </p:cNvSpPr>
          <p:nvPr/>
        </p:nvSpPr>
        <p:spPr bwMode="auto">
          <a:xfrm>
            <a:off x="8057778" y="2546162"/>
            <a:ext cx="709129" cy="528637"/>
          </a:xfrm>
          <a:prstGeom prst="rect">
            <a:avLst/>
          </a:prstGeom>
          <a:solidFill>
            <a:schemeClr val="tx1"/>
          </a:solidFill>
          <a:ln w="9525" algn="ctr">
            <a:noFill/>
            <a:rou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defRPr/>
            </a:pPr>
            <a:r>
              <a:rPr lang="zh-CN" sz="1800" b="1" i="0" u="none" strike="noStrike" cap="none" baseline="0">
                <a:solidFill>
                  <a:srgbClr val="FFFFFF"/>
                </a:solidFill>
                <a:effectLst/>
                <a:uFillTx/>
                <a:ea typeface="SimSun"/>
              </a:rPr>
              <a:t>PD</a:t>
            </a:r>
          </a:p>
        </p:txBody>
      </p:sp>
      <p:cxnSp>
        <p:nvCxnSpPr>
          <p:cNvPr id="13" name="AutoShape 19"/>
          <p:cNvCxnSpPr>
            <a:cxnSpLocks noChangeShapeType="1"/>
            <a:stCxn id="18" idx="3"/>
            <a:endCxn id="9" idx="2"/>
          </p:cNvCxnSpPr>
          <p:nvPr/>
        </p:nvCxnSpPr>
        <p:spPr bwMode="auto">
          <a:xfrm flipV="1">
            <a:off x="3277663" y="3829218"/>
            <a:ext cx="123910" cy="1"/>
          </a:xfrm>
          <a:prstGeom prst="straightConnector1">
            <a:avLst/>
          </a:prstGeom>
          <a:noFill/>
          <a:ln w="57150">
            <a:solidFill>
              <a:schemeClr val="bg2">
                <a:lumMod val="60000"/>
                <a:lumOff val="40000"/>
              </a:schemeClr>
            </a:solidFill>
            <a:round/>
            <a:headEnd type="none" w="med" len="med"/>
            <a:tailEnd type="none" w="med" len="med"/>
          </a:ln>
        </p:spPr>
      </p:cxnSp>
      <p:cxnSp>
        <p:nvCxnSpPr>
          <p:cNvPr id="16" name="AutoShape 21"/>
          <p:cNvCxnSpPr>
            <a:cxnSpLocks noChangeShapeType="1"/>
            <a:stCxn id="17" idx="3"/>
            <a:endCxn id="11" idx="1"/>
          </p:cNvCxnSpPr>
          <p:nvPr/>
        </p:nvCxnSpPr>
        <p:spPr bwMode="auto">
          <a:xfrm>
            <a:off x="7701684" y="2806368"/>
            <a:ext cx="356094" cy="4113"/>
          </a:xfrm>
          <a:prstGeom prst="straightConnector1">
            <a:avLst/>
          </a:prstGeom>
          <a:noFill/>
          <a:ln w="57150">
            <a:solidFill>
              <a:schemeClr val="bg2">
                <a:lumMod val="60000"/>
                <a:lumOff val="40000"/>
              </a:schemeClr>
            </a:solidFill>
            <a:round/>
            <a:tailEnd type="triangle" w="med" len="med"/>
          </a:ln>
        </p:spPr>
      </p:cxnSp>
      <p:sp>
        <p:nvSpPr>
          <p:cNvPr id="17" name="AutoShape 8"/>
          <p:cNvSpPr>
            <a:spLocks noChangeArrowheads="1"/>
          </p:cNvSpPr>
          <p:nvPr/>
        </p:nvSpPr>
        <p:spPr bwMode="auto">
          <a:xfrm>
            <a:off x="4067338" y="2262904"/>
            <a:ext cx="3634346" cy="1086928"/>
          </a:xfrm>
          <a:prstGeom prst="rect">
            <a:avLst/>
          </a:prstGeom>
          <a:solidFill>
            <a:schemeClr val="accent3"/>
          </a:solidFill>
          <a:ln w="9525" algn="ctr">
            <a:noFill/>
            <a:rou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defRPr/>
            </a:pPr>
            <a:r>
              <a:rPr lang="zh-CN" sz="1800" b="0" i="0" u="none" strike="noStrike" cap="none" baseline="0">
                <a:solidFill>
                  <a:srgbClr val="FFFFFF"/>
                </a:solidFill>
                <a:effectLst/>
                <a:uFillTx/>
                <a:ea typeface="SimSun"/>
              </a:rPr>
              <a:t>瑞格非尼 160 mg/天</a:t>
            </a:r>
            <a:r>
              <a:rPr sz="1800"/>
              <a:t/>
            </a:r>
            <a:br>
              <a:rPr sz="1800"/>
            </a:br>
            <a:r>
              <a:rPr lang="zh-CN" sz="1800" b="0" i="0" u="none" strike="noStrike" cap="none" baseline="0">
                <a:solidFill>
                  <a:srgbClr val="FFFFFF"/>
                </a:solidFill>
                <a:effectLst/>
                <a:uFillTx/>
                <a:ea typeface="SimSun"/>
              </a:rPr>
              <a:t>（用药 3 周/停药 1 周）</a:t>
            </a:r>
            <a:r>
              <a:rPr sz="1800"/>
              <a:t/>
            </a:r>
            <a:br>
              <a:rPr sz="1800"/>
            </a:br>
            <a:r>
              <a:rPr lang="zh-CN" sz="1800" b="0" i="0" u="none" strike="noStrike" cap="none" baseline="0">
                <a:solidFill>
                  <a:srgbClr val="FFFFFF"/>
                </a:solidFill>
                <a:effectLst/>
                <a:uFillTx/>
                <a:ea typeface="SimSun"/>
              </a:rPr>
              <a:t>(n=33)</a:t>
            </a:r>
          </a:p>
        </p:txBody>
      </p:sp>
      <p:sp>
        <p:nvSpPr>
          <p:cNvPr id="18" name="AutoShape 9"/>
          <p:cNvSpPr>
            <a:spLocks noChangeArrowheads="1"/>
          </p:cNvSpPr>
          <p:nvPr/>
        </p:nvSpPr>
        <p:spPr bwMode="auto">
          <a:xfrm>
            <a:off x="355576" y="2906022"/>
            <a:ext cx="2922087" cy="1846393"/>
          </a:xfrm>
          <a:prstGeom prst="roundRect">
            <a:avLst>
              <a:gd name="adj" fmla="val 0"/>
            </a:avLst>
          </a:prstGeom>
          <a:solidFill>
            <a:schemeClr val="accent1"/>
          </a:solidFill>
          <a:ln w="9525" algn="ctr">
            <a:noFill/>
            <a:round/>
          </a:ln>
        </p:spPr>
        <p:txBody>
          <a:bodyPr wrap="square" lIns="90488" tIns="44450" rIns="90488" bIns="44450">
            <a:spAutoFit/>
          </a:bodyPr>
          <a:lstStyle/>
          <a:p>
            <a:pPr marL="0" marR="0" lvl="0" indent="0" algn="l" defTabSz="892175" rtl="0" eaLnBrk="0" fontAlgn="base" latinLnBrk="0" hangingPunct="0">
              <a:lnSpc>
                <a:spcPct val="100000"/>
              </a:lnSpc>
              <a:spcBef>
                <a:spcPct val="0"/>
              </a:spcBef>
              <a:spcAft>
                <a:spcPct val="30000"/>
              </a:spcAft>
              <a:buClrTx/>
              <a:buSzTx/>
              <a:buFontTx/>
              <a:buNone/>
              <a:defRPr/>
            </a:pPr>
            <a:r>
              <a:rPr lang="zh-CN" sz="1600" b="0" i="0" u="none" strike="noStrike" cap="none" baseline="0" dirty="0">
                <a:solidFill>
                  <a:srgbClr val="FFFFFF"/>
                </a:solidFill>
                <a:effectLst/>
                <a:uFillTx/>
                <a:ea typeface="SimSun"/>
              </a:rPr>
              <a:t>患者关键纳入标准</a:t>
            </a:r>
          </a:p>
          <a:p>
            <a:pPr marL="228600" marR="0" lvl="0" indent="-228600" algn="l" defTabSz="892175" rtl="0" eaLnBrk="0" fontAlgn="base" latinLnBrk="0" hangingPunct="0">
              <a:lnSpc>
                <a:spcPct val="100000"/>
              </a:lnSpc>
              <a:spcBef>
                <a:spcPct val="0"/>
              </a:spcBef>
              <a:spcAft>
                <a:spcPct val="30000"/>
              </a:spcAft>
              <a:buClrTx/>
              <a:buSzTx/>
              <a:buFont typeface="Arial" panose="020B0604020202020204" pitchFamily="34" charset="0"/>
              <a:buChar char="•"/>
              <a:defRPr/>
            </a:pPr>
            <a:r>
              <a:rPr lang="zh-CN" sz="1600" b="0" i="0" u="none" strike="noStrike" cap="none" baseline="0" dirty="0">
                <a:solidFill>
                  <a:srgbClr val="FFFFFF"/>
                </a:solidFill>
                <a:effectLst/>
                <a:uFillTx/>
                <a:ea typeface="SimSun"/>
              </a:rPr>
              <a:t>不可切除或转移性胆管癌</a:t>
            </a:r>
          </a:p>
          <a:p>
            <a:pPr marL="228600" marR="0" lvl="0" indent="-228600" algn="l" defTabSz="892175" rtl="0" eaLnBrk="0" fontAlgn="base" latinLnBrk="0" hangingPunct="0">
              <a:lnSpc>
                <a:spcPct val="100000"/>
              </a:lnSpc>
              <a:spcBef>
                <a:spcPct val="0"/>
              </a:spcBef>
              <a:spcAft>
                <a:spcPct val="30000"/>
              </a:spcAft>
              <a:buClrTx/>
              <a:buSzTx/>
              <a:buFont typeface="Arial" panose="020B0604020202020204" pitchFamily="34" charset="0"/>
              <a:buChar char="•"/>
              <a:defRPr/>
            </a:pPr>
            <a:r>
              <a:rPr lang="zh-CN" sz="1600" b="0" i="0" u="none" strike="noStrike" cap="none" baseline="0" dirty="0">
                <a:solidFill>
                  <a:srgbClr val="FFFFFF"/>
                </a:solidFill>
                <a:effectLst/>
                <a:uFillTx/>
                <a:ea typeface="SimSun"/>
              </a:rPr>
              <a:t>接受吉西他滨 + 含铂化疗后进展</a:t>
            </a:r>
          </a:p>
          <a:p>
            <a:pPr marL="228600" marR="0" lvl="0" indent="-228600" algn="l" defTabSz="892175" rtl="0" eaLnBrk="0" fontAlgn="base" latinLnBrk="0" hangingPunct="0">
              <a:lnSpc>
                <a:spcPct val="100000"/>
              </a:lnSpc>
              <a:spcBef>
                <a:spcPct val="0"/>
              </a:spcBef>
              <a:spcAft>
                <a:spcPct val="30000"/>
              </a:spcAft>
              <a:buClrTx/>
              <a:buSzTx/>
              <a:buFont typeface="Arial" panose="020B0604020202020204" pitchFamily="34" charset="0"/>
              <a:buChar char="•"/>
              <a:defRPr/>
            </a:pPr>
            <a:r>
              <a:rPr lang="zh-CN" sz="1600" b="0" i="0" u="none" strike="noStrike" cap="none" baseline="0" dirty="0">
                <a:solidFill>
                  <a:srgbClr val="FFFFFF"/>
                </a:solidFill>
                <a:effectLst/>
                <a:uFillTx/>
                <a:ea typeface="SimSun"/>
              </a:rPr>
              <a:t>ECOG PS 0–1</a:t>
            </a:r>
          </a:p>
          <a:p>
            <a:pPr marL="0" marR="0" lvl="0" indent="0" algn="l" defTabSz="892175" rtl="0" eaLnBrk="0" fontAlgn="base" latinLnBrk="0" hangingPunct="0">
              <a:lnSpc>
                <a:spcPct val="100000"/>
              </a:lnSpc>
              <a:spcBef>
                <a:spcPct val="0"/>
              </a:spcBef>
              <a:spcAft>
                <a:spcPct val="30000"/>
              </a:spcAft>
              <a:buClrTx/>
              <a:buSzTx/>
              <a:buFontTx/>
              <a:buNone/>
              <a:defRPr/>
            </a:pPr>
            <a:r>
              <a:rPr lang="zh-CN" sz="1600" b="0" i="0" u="none" strike="noStrike" cap="none" baseline="0" dirty="0">
                <a:solidFill>
                  <a:srgbClr val="FFFFFF"/>
                </a:solidFill>
                <a:effectLst/>
                <a:uFillTx/>
                <a:ea typeface="SimSun"/>
              </a:rPr>
              <a:t>(n=66)</a:t>
            </a:r>
          </a:p>
        </p:txBody>
      </p:sp>
      <p:cxnSp>
        <p:nvCxnSpPr>
          <p:cNvPr id="19" name="AutoShape 16"/>
          <p:cNvCxnSpPr>
            <a:cxnSpLocks noChangeShapeType="1"/>
            <a:stCxn id="9" idx="4"/>
            <a:endCxn id="22" idx="1"/>
          </p:cNvCxnSpPr>
          <p:nvPr/>
        </p:nvCxnSpPr>
        <p:spPr bwMode="auto">
          <a:xfrm rot="16200000" flipH="1">
            <a:off x="3528382" y="4286307"/>
            <a:ext cx="706089" cy="376110"/>
          </a:xfrm>
          <a:prstGeom prst="bentConnector2">
            <a:avLst/>
          </a:prstGeom>
          <a:noFill/>
          <a:ln w="57150">
            <a:solidFill>
              <a:schemeClr val="bg2">
                <a:lumMod val="60000"/>
                <a:lumOff val="40000"/>
              </a:schemeClr>
            </a:solidFill>
            <a:round/>
            <a:tailEnd type="triangle" w="med" len="med"/>
          </a:ln>
        </p:spPr>
      </p:cxnSp>
      <p:sp>
        <p:nvSpPr>
          <p:cNvPr id="20" name="AutoShape 12"/>
          <p:cNvSpPr>
            <a:spLocks noChangeArrowheads="1"/>
          </p:cNvSpPr>
          <p:nvPr/>
        </p:nvSpPr>
        <p:spPr bwMode="auto">
          <a:xfrm>
            <a:off x="8057778" y="4563088"/>
            <a:ext cx="709129" cy="528638"/>
          </a:xfrm>
          <a:prstGeom prst="rect">
            <a:avLst/>
          </a:prstGeom>
          <a:solidFill>
            <a:schemeClr val="tx1"/>
          </a:solidFill>
          <a:ln w="9525" algn="ctr">
            <a:noFill/>
            <a:rou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defRPr/>
            </a:pPr>
            <a:r>
              <a:rPr lang="zh-CN" sz="1800" b="1" i="0" u="none" strike="noStrike" cap="none" baseline="0">
                <a:solidFill>
                  <a:srgbClr val="FFFFFF"/>
                </a:solidFill>
                <a:effectLst/>
                <a:uFillTx/>
                <a:ea typeface="SimSun"/>
              </a:rPr>
              <a:t>PD</a:t>
            </a:r>
          </a:p>
        </p:txBody>
      </p:sp>
      <p:cxnSp>
        <p:nvCxnSpPr>
          <p:cNvPr id="21" name="AutoShape 20"/>
          <p:cNvCxnSpPr>
            <a:cxnSpLocks noChangeShapeType="1"/>
            <a:stCxn id="22" idx="3"/>
            <a:endCxn id="20" idx="1"/>
          </p:cNvCxnSpPr>
          <p:nvPr/>
        </p:nvCxnSpPr>
        <p:spPr bwMode="auto">
          <a:xfrm>
            <a:off x="7701684" y="4827407"/>
            <a:ext cx="356094" cy="0"/>
          </a:xfrm>
          <a:prstGeom prst="straightConnector1">
            <a:avLst/>
          </a:prstGeom>
          <a:noFill/>
          <a:ln w="57150">
            <a:solidFill>
              <a:schemeClr val="bg2">
                <a:lumMod val="60000"/>
                <a:lumOff val="40000"/>
              </a:schemeClr>
            </a:solidFill>
            <a:prstDash val="sysDot"/>
            <a:round/>
            <a:tailEnd type="triangle" w="med" len="med"/>
          </a:ln>
        </p:spPr>
      </p:cxnSp>
      <p:sp>
        <p:nvSpPr>
          <p:cNvPr id="22" name="AutoShape 12"/>
          <p:cNvSpPr>
            <a:spLocks noChangeArrowheads="1"/>
          </p:cNvSpPr>
          <p:nvPr/>
        </p:nvSpPr>
        <p:spPr bwMode="auto">
          <a:xfrm>
            <a:off x="4069481" y="4280174"/>
            <a:ext cx="3632203" cy="1094466"/>
          </a:xfrm>
          <a:prstGeom prst="rect">
            <a:avLst/>
          </a:prstGeom>
          <a:solidFill>
            <a:schemeClr val="accent2"/>
          </a:solidFill>
          <a:ln w="9525" algn="ctr">
            <a:noFill/>
            <a:rou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defRPr/>
            </a:pPr>
            <a:r>
              <a:rPr lang="zh-CN" sz="1800" b="0" i="0" u="none" strike="noStrike" cap="none" baseline="0">
                <a:solidFill>
                  <a:srgbClr val="4D4D4D"/>
                </a:solidFill>
                <a:effectLst/>
                <a:uFillTx/>
                <a:ea typeface="SimSun"/>
              </a:rPr>
              <a:t>安慰剂</a:t>
            </a:r>
            <a:r>
              <a:rPr sz="1800"/>
              <a:t/>
            </a:r>
            <a:br>
              <a:rPr sz="1800"/>
            </a:br>
            <a:r>
              <a:rPr lang="zh-CN" sz="1800" b="0" i="0" u="none" strike="noStrike" cap="none" baseline="0">
                <a:solidFill>
                  <a:srgbClr val="4D4D4D"/>
                </a:solidFill>
                <a:effectLst/>
                <a:uFillTx/>
                <a:ea typeface="SimSun"/>
              </a:rPr>
              <a:t>(n=33)</a:t>
            </a:r>
          </a:p>
        </p:txBody>
      </p:sp>
    </p:spTree>
    <p:custDataLst>
      <p:tags r:id="rId1"/>
    </p:custDataLst>
    <p:extLst>
      <p:ext uri="{BB962C8B-B14F-4D97-AF65-F5344CB8AC3E}">
        <p14:creationId xmlns:p14="http://schemas.microsoft.com/office/powerpoint/2010/main" val="1397197063"/>
      </p:ext>
    </p:ext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zh-CN" sz="1800" b="1" i="0" u="none" strike="noStrike" cap="none" baseline="0" dirty="0">
                <a:solidFill>
                  <a:srgbClr val="043882"/>
                </a:solidFill>
                <a:effectLst/>
                <a:uFillTx/>
                <a:ea typeface="SimSun"/>
              </a:rPr>
              <a:t>O-003：基于 REACHIN 肿瘤位置的探索性分析：一项在吉西他滨和含铂化疗失败后使用瑞格非尼治疗晚期/转移性胆管肿瘤的双盲、安慰剂对照、II 期试验 </a:t>
            </a:r>
            <a:r>
              <a:rPr lang="en-GB" altLang="zh-CN" sz="1800" b="1" i="0" u="none" strike="noStrike" cap="none" baseline="0" dirty="0" smtClean="0">
                <a:solidFill>
                  <a:srgbClr val="043882"/>
                </a:solidFill>
                <a:effectLst/>
                <a:uFillTx/>
                <a:ea typeface="SimSun"/>
              </a:rPr>
              <a:t/>
            </a:r>
            <a:br>
              <a:rPr lang="en-GB" altLang="zh-CN" sz="1800" b="1" i="0" u="none" strike="noStrike" cap="none" baseline="0" dirty="0" smtClean="0">
                <a:solidFill>
                  <a:srgbClr val="043882"/>
                </a:solidFill>
                <a:effectLst/>
                <a:uFillTx/>
                <a:ea typeface="SimSun"/>
              </a:rPr>
            </a:br>
            <a:r>
              <a:rPr lang="zh-CN" sz="1800" b="1" i="0" u="none" strike="noStrike" cap="none" baseline="0" dirty="0" smtClean="0">
                <a:solidFill>
                  <a:srgbClr val="043882"/>
                </a:solidFill>
                <a:effectLst/>
                <a:uFillTx/>
                <a:ea typeface="SimSun"/>
              </a:rPr>
              <a:t>– </a:t>
            </a:r>
            <a:r>
              <a:rPr lang="zh-CN" sz="1800" b="1" i="0" u="none" strike="noStrike" cap="none" baseline="0" dirty="0">
                <a:solidFill>
                  <a:srgbClr val="043882"/>
                </a:solidFill>
                <a:effectLst/>
                <a:uFillTx/>
                <a:ea typeface="SimSun"/>
              </a:rPr>
              <a:t>Demols A 等人</a:t>
            </a:r>
          </a:p>
        </p:txBody>
      </p:sp>
      <p:sp>
        <p:nvSpPr>
          <p:cNvPr id="5123" name="Rectangle 3"/>
          <p:cNvSpPr>
            <a:spLocks noGrp="1" noChangeArrowheads="1"/>
          </p:cNvSpPr>
          <p:nvPr>
            <p:ph idx="1"/>
          </p:nvPr>
        </p:nvSpPr>
        <p:spPr/>
        <p:txBody>
          <a:bodyPr/>
          <a:lstStyle/>
          <a:p>
            <a:pPr marL="0" indent="0">
              <a:buNone/>
            </a:pPr>
            <a:r>
              <a:rPr lang="zh-CN" sz="1600" b="1" i="0" u="none" strike="noStrike" cap="none" baseline="0">
                <a:solidFill>
                  <a:srgbClr val="4D4D4D"/>
                </a:solidFill>
                <a:effectLst/>
                <a:uFillTx/>
                <a:ea typeface="SimSun"/>
              </a:rPr>
              <a:t>关键结果</a:t>
            </a:r>
          </a:p>
          <a:p>
            <a:pPr marL="0" indent="0">
              <a:buNone/>
            </a:pPr>
            <a:endParaRPr lang="en-GB"/>
          </a:p>
        </p:txBody>
      </p:sp>
      <p:sp>
        <p:nvSpPr>
          <p:cNvPr id="15" name="Text Placeholder 14"/>
          <p:cNvSpPr>
            <a:spLocks noGrp="1"/>
          </p:cNvSpPr>
          <p:nvPr>
            <p:ph type="body" sz="quarter" idx="11"/>
          </p:nvPr>
        </p:nvSpPr>
        <p:spPr>
          <a:xfrm>
            <a:off x="4495800" y="6096000"/>
            <a:ext cx="4283075" cy="487363"/>
          </a:xfrm>
        </p:spPr>
        <p:txBody>
          <a:bodyPr/>
          <a:lstStyle/>
          <a:p>
            <a:r>
              <a:rPr lang="zh-CN" sz="1200" b="0" i="0" u="none" strike="noStrike" cap="none" baseline="0">
                <a:solidFill>
                  <a:srgbClr val="4D4D4D"/>
                </a:solidFill>
                <a:effectLst/>
                <a:uFillTx/>
                <a:ea typeface="SimSun"/>
              </a:rPr>
              <a:t>Demols A, et al. Ann Oncol 2019;30(suppl):abstr O-003</a:t>
            </a:r>
          </a:p>
        </p:txBody>
      </p:sp>
      <p:sp>
        <p:nvSpPr>
          <p:cNvPr id="3" name="TextBox 2"/>
          <p:cNvSpPr txBox="1"/>
          <p:nvPr/>
        </p:nvSpPr>
        <p:spPr>
          <a:xfrm>
            <a:off x="2113709" y="1481570"/>
            <a:ext cx="628094" cy="366126"/>
          </a:xfrm>
          <a:prstGeom prst="rect">
            <a:avLst/>
          </a:prstGeom>
          <a:noFill/>
        </p:spPr>
        <p:txBody>
          <a:bodyPr wrap="none" rtlCol="0">
            <a:spAutoFit/>
          </a:bodyPr>
          <a:lstStyle/>
          <a:p>
            <a:r>
              <a:rPr lang="zh-CN" sz="1800" b="1" i="0" u="none" strike="noStrike" cap="none" baseline="0">
                <a:solidFill>
                  <a:srgbClr val="4D4D4D"/>
                </a:solidFill>
                <a:effectLst/>
                <a:uFillTx/>
                <a:ea typeface="SimSun"/>
              </a:rPr>
              <a:t>PFS</a:t>
            </a:r>
          </a:p>
        </p:txBody>
      </p:sp>
      <p:sp>
        <p:nvSpPr>
          <p:cNvPr id="9" name="TextBox 8"/>
          <p:cNvSpPr txBox="1"/>
          <p:nvPr/>
        </p:nvSpPr>
        <p:spPr>
          <a:xfrm>
            <a:off x="6640592" y="1481570"/>
            <a:ext cx="513680" cy="366126"/>
          </a:xfrm>
          <a:prstGeom prst="rect">
            <a:avLst/>
          </a:prstGeom>
          <a:noFill/>
        </p:spPr>
        <p:txBody>
          <a:bodyPr wrap="none" rtlCol="0">
            <a:spAutoFit/>
          </a:bodyPr>
          <a:lstStyle/>
          <a:p>
            <a:r>
              <a:rPr lang="zh-CN" sz="1800" b="1" i="0" u="none" strike="noStrike" cap="none" baseline="0">
                <a:solidFill>
                  <a:srgbClr val="4D4D4D"/>
                </a:solidFill>
                <a:effectLst/>
                <a:uFillTx/>
                <a:ea typeface="SimSun"/>
              </a:rPr>
              <a:t>OS</a:t>
            </a:r>
          </a:p>
        </p:txBody>
      </p:sp>
      <p:sp>
        <p:nvSpPr>
          <p:cNvPr id="5" name="TextBox 4"/>
          <p:cNvSpPr txBox="1"/>
          <p:nvPr/>
        </p:nvSpPr>
        <p:spPr>
          <a:xfrm>
            <a:off x="781868" y="5739850"/>
            <a:ext cx="3637342" cy="579699"/>
          </a:xfrm>
          <a:prstGeom prst="rect">
            <a:avLst/>
          </a:prstGeom>
          <a:noFill/>
        </p:spPr>
        <p:txBody>
          <a:bodyPr wrap="none" rtlCol="0">
            <a:spAutoFit/>
          </a:bodyPr>
          <a:lstStyle/>
          <a:p>
            <a:pPr algn="ctr"/>
            <a:r>
              <a:rPr lang="zh-CN" sz="1600" b="0" i="0" u="none" strike="noStrike" cap="none" baseline="0">
                <a:solidFill>
                  <a:srgbClr val="4D4D4D"/>
                </a:solidFill>
                <a:effectLst/>
                <a:uFillTx/>
                <a:ea typeface="SimSun"/>
              </a:rPr>
              <a:t>mPFS 3.0 和 1.5 个月</a:t>
            </a:r>
            <a:r>
              <a:rPr sz="1600"/>
              <a:t/>
            </a:r>
            <a:br>
              <a:rPr sz="1600"/>
            </a:br>
            <a:r>
              <a:rPr lang="zh-CN" sz="1600" b="0" i="0" u="none" strike="noStrike" cap="none" baseline="0">
                <a:solidFill>
                  <a:srgbClr val="4D4D4D"/>
                </a:solidFill>
                <a:effectLst/>
                <a:uFillTx/>
                <a:ea typeface="SimSun"/>
              </a:rPr>
              <a:t>HR 0.49 (95%CI 0.29, 0.81)；p=0.004</a:t>
            </a:r>
          </a:p>
        </p:txBody>
      </p:sp>
      <p:sp>
        <p:nvSpPr>
          <p:cNvPr id="11" name="TextBox 10"/>
          <p:cNvSpPr txBox="1"/>
          <p:nvPr/>
        </p:nvSpPr>
        <p:spPr>
          <a:xfrm>
            <a:off x="5094370" y="5737142"/>
            <a:ext cx="3524219" cy="579699"/>
          </a:xfrm>
          <a:prstGeom prst="rect">
            <a:avLst/>
          </a:prstGeom>
          <a:noFill/>
        </p:spPr>
        <p:txBody>
          <a:bodyPr wrap="none" rtlCol="0">
            <a:spAutoFit/>
          </a:bodyPr>
          <a:lstStyle/>
          <a:p>
            <a:pPr algn="ctr"/>
            <a:r>
              <a:rPr lang="zh-CN" sz="1600" b="0" i="0" u="none" strike="noStrike" cap="none" baseline="0">
                <a:solidFill>
                  <a:srgbClr val="4D4D4D"/>
                </a:solidFill>
                <a:effectLst/>
                <a:uFillTx/>
                <a:ea typeface="SimSun"/>
              </a:rPr>
              <a:t>mOS 5.3 和 5.1 个月</a:t>
            </a:r>
            <a:r>
              <a:rPr sz="1600"/>
              <a:t/>
            </a:r>
            <a:br>
              <a:rPr sz="1600"/>
            </a:br>
            <a:r>
              <a:rPr lang="zh-CN" sz="1600" b="0" i="0" u="none" strike="noStrike" cap="none" baseline="0">
                <a:solidFill>
                  <a:srgbClr val="4D4D4D"/>
                </a:solidFill>
                <a:effectLst/>
                <a:uFillTx/>
                <a:ea typeface="SimSun"/>
              </a:rPr>
              <a:t>HR 0.77 (95%CI 0.45, 1.31)；p=0.28</a:t>
            </a:r>
          </a:p>
        </p:txBody>
      </p:sp>
      <p:grpSp>
        <p:nvGrpSpPr>
          <p:cNvPr id="12" name="Group 11">
            <a:extLst>
              <a:ext uri="{FF2B5EF4-FFF2-40B4-BE49-F238E27FC236}">
                <a16:creationId xmlns:a16="http://schemas.microsoft.com/office/drawing/2014/main" id="{264CFAFF-E578-4C29-AE33-68B401945C1B}"/>
              </a:ext>
            </a:extLst>
          </p:cNvPr>
          <p:cNvGrpSpPr/>
          <p:nvPr/>
        </p:nvGrpSpPr>
        <p:grpSpPr>
          <a:xfrm>
            <a:off x="-58764" y="1942067"/>
            <a:ext cx="4672769" cy="3786944"/>
            <a:chOff x="-98869" y="2127809"/>
            <a:chExt cx="4672769" cy="3786944"/>
          </a:xfrm>
        </p:grpSpPr>
        <p:grpSp>
          <p:nvGrpSpPr>
            <p:cNvPr id="13" name="Group 12">
              <a:extLst>
                <a:ext uri="{FF2B5EF4-FFF2-40B4-BE49-F238E27FC236}">
                  <a16:creationId xmlns:a16="http://schemas.microsoft.com/office/drawing/2014/main" id="{6728DC31-4A0C-4E67-9785-B305CCBCE6C9}"/>
                </a:ext>
              </a:extLst>
            </p:cNvPr>
            <p:cNvGrpSpPr/>
            <p:nvPr/>
          </p:nvGrpSpPr>
          <p:grpSpPr>
            <a:xfrm>
              <a:off x="-98869" y="2127809"/>
              <a:ext cx="4672769" cy="3786944"/>
              <a:chOff x="2457247" y="2058310"/>
              <a:chExt cx="3363806" cy="3786944"/>
            </a:xfrm>
          </p:grpSpPr>
          <p:sp>
            <p:nvSpPr>
              <p:cNvPr id="22" name="Freeform 21">
                <a:extLst>
                  <a:ext uri="{FF2B5EF4-FFF2-40B4-BE49-F238E27FC236}">
                    <a16:creationId xmlns:a16="http://schemas.microsoft.com/office/drawing/2014/main" id="{C72F5793-C69D-4BAF-ADC5-7DFCCFBB1B02}"/>
                  </a:ext>
                </a:extLst>
              </p:cNvPr>
              <p:cNvSpPr/>
              <p:nvPr/>
            </p:nvSpPr>
            <p:spPr bwMode="auto">
              <a:xfrm>
                <a:off x="3247755" y="2198377"/>
                <a:ext cx="2458902" cy="2586206"/>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4D4D4D"/>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endParaRPr>
              </a:p>
            </p:txBody>
          </p:sp>
          <p:sp>
            <p:nvSpPr>
              <p:cNvPr id="23" name="Line 6">
                <a:extLst>
                  <a:ext uri="{FF2B5EF4-FFF2-40B4-BE49-F238E27FC236}">
                    <a16:creationId xmlns:a16="http://schemas.microsoft.com/office/drawing/2014/main" id="{9EC474AF-30D1-4C1B-81E1-C4984AD1F045}"/>
                  </a:ext>
                </a:extLst>
              </p:cNvPr>
              <p:cNvSpPr>
                <a:spLocks noChangeShapeType="1"/>
              </p:cNvSpPr>
              <p:nvPr/>
            </p:nvSpPr>
            <p:spPr bwMode="auto">
              <a:xfrm>
                <a:off x="3157523" y="2198376"/>
                <a:ext cx="86234" cy="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endParaRPr>
              </a:p>
            </p:txBody>
          </p:sp>
          <p:sp>
            <p:nvSpPr>
              <p:cNvPr id="24" name="Line 7">
                <a:extLst>
                  <a:ext uri="{FF2B5EF4-FFF2-40B4-BE49-F238E27FC236}">
                    <a16:creationId xmlns:a16="http://schemas.microsoft.com/office/drawing/2014/main" id="{E0888B34-2490-47F5-A412-01017DE236E1}"/>
                  </a:ext>
                </a:extLst>
              </p:cNvPr>
              <p:cNvSpPr>
                <a:spLocks noChangeShapeType="1"/>
              </p:cNvSpPr>
              <p:nvPr/>
            </p:nvSpPr>
            <p:spPr bwMode="auto">
              <a:xfrm>
                <a:off x="3157523" y="2649464"/>
                <a:ext cx="86234" cy="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endParaRPr>
              </a:p>
            </p:txBody>
          </p:sp>
          <p:sp>
            <p:nvSpPr>
              <p:cNvPr id="25" name="Line 8">
                <a:extLst>
                  <a:ext uri="{FF2B5EF4-FFF2-40B4-BE49-F238E27FC236}">
                    <a16:creationId xmlns:a16="http://schemas.microsoft.com/office/drawing/2014/main" id="{4D60430A-CAE0-40F7-9C13-67449F0CAFC7}"/>
                  </a:ext>
                </a:extLst>
              </p:cNvPr>
              <p:cNvSpPr>
                <a:spLocks noChangeShapeType="1"/>
              </p:cNvSpPr>
              <p:nvPr/>
            </p:nvSpPr>
            <p:spPr bwMode="auto">
              <a:xfrm>
                <a:off x="3157523" y="3087265"/>
                <a:ext cx="86234" cy="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endParaRPr>
              </a:p>
            </p:txBody>
          </p:sp>
          <p:sp>
            <p:nvSpPr>
              <p:cNvPr id="26" name="Line 9">
                <a:extLst>
                  <a:ext uri="{FF2B5EF4-FFF2-40B4-BE49-F238E27FC236}">
                    <a16:creationId xmlns:a16="http://schemas.microsoft.com/office/drawing/2014/main" id="{380E060E-61BD-42AA-9C32-43C61A79D4E2}"/>
                  </a:ext>
                </a:extLst>
              </p:cNvPr>
              <p:cNvSpPr>
                <a:spLocks noChangeShapeType="1"/>
              </p:cNvSpPr>
              <p:nvPr/>
            </p:nvSpPr>
            <p:spPr bwMode="auto">
              <a:xfrm>
                <a:off x="3157523" y="3515784"/>
                <a:ext cx="86234" cy="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endParaRPr>
              </a:p>
            </p:txBody>
          </p:sp>
          <p:sp>
            <p:nvSpPr>
              <p:cNvPr id="27" name="Line 10">
                <a:extLst>
                  <a:ext uri="{FF2B5EF4-FFF2-40B4-BE49-F238E27FC236}">
                    <a16:creationId xmlns:a16="http://schemas.microsoft.com/office/drawing/2014/main" id="{2CBDB05B-BAA6-4106-AE22-AC96D0162E64}"/>
                  </a:ext>
                </a:extLst>
              </p:cNvPr>
              <p:cNvSpPr>
                <a:spLocks noChangeShapeType="1"/>
              </p:cNvSpPr>
              <p:nvPr/>
            </p:nvSpPr>
            <p:spPr bwMode="auto">
              <a:xfrm>
                <a:off x="3157523" y="3964040"/>
                <a:ext cx="86234" cy="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endParaRPr>
              </a:p>
            </p:txBody>
          </p:sp>
          <p:sp>
            <p:nvSpPr>
              <p:cNvPr id="28" name="Line 11">
                <a:extLst>
                  <a:ext uri="{FF2B5EF4-FFF2-40B4-BE49-F238E27FC236}">
                    <a16:creationId xmlns:a16="http://schemas.microsoft.com/office/drawing/2014/main" id="{DBAB3D9B-5DE6-4E33-8C0B-328D6F91DEF6}"/>
                  </a:ext>
                </a:extLst>
              </p:cNvPr>
              <p:cNvSpPr>
                <a:spLocks noChangeShapeType="1"/>
              </p:cNvSpPr>
              <p:nvPr/>
            </p:nvSpPr>
            <p:spPr bwMode="auto">
              <a:xfrm>
                <a:off x="3157523" y="4392268"/>
                <a:ext cx="86234" cy="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endParaRPr>
              </a:p>
            </p:txBody>
          </p:sp>
          <p:sp>
            <p:nvSpPr>
              <p:cNvPr id="29" name="TextBox 28">
                <a:extLst>
                  <a:ext uri="{FF2B5EF4-FFF2-40B4-BE49-F238E27FC236}">
                    <a16:creationId xmlns:a16="http://schemas.microsoft.com/office/drawing/2014/main" id="{15A37D78-6CB7-4C22-8C92-2FE0EBE77E2C}"/>
                  </a:ext>
                </a:extLst>
              </p:cNvPr>
              <p:cNvSpPr txBox="1"/>
              <p:nvPr/>
            </p:nvSpPr>
            <p:spPr>
              <a:xfrm rot="16200000">
                <a:off x="2573172" y="3222490"/>
                <a:ext cx="488168" cy="197673"/>
              </a:xfrm>
              <a:prstGeom prst="rect">
                <a:avLst/>
              </a:prstGeom>
              <a:noFill/>
            </p:spPr>
            <p:txBody>
              <a:bodyPr wrap="none" rtlCol="0">
                <a:spAutoFit/>
              </a:bodyPr>
              <a:lstStyle>
                <a:defPPr>
                  <a:defRPr lang="en-US"/>
                </a:defPPr>
                <a:lvl1pPr algn="r" fontAlgn="base">
                  <a:spcBef>
                    <a:spcPct val="0"/>
                  </a:spcBef>
                  <a:spcAft>
                    <a:spcPct val="0"/>
                  </a:spcAft>
                  <a:defRPr sz="1200">
                    <a:solidFill>
                      <a:srgbClr val="4D4D4D"/>
                    </a:solidFill>
                    <a:latin typeface="Arial" panose="020B0604020202020204" pitchFamily="34" charset="0"/>
                    <a:cs typeface="Arial" panose="020B0604020202020204" pitchFamily="34" charset="0"/>
                  </a:defRPr>
                </a:lvl1pPr>
              </a:lstStyle>
              <a:p>
                <a:r>
                  <a:rPr lang="zh-CN" sz="1200" b="0" i="0" u="none" strike="noStrike" cap="none" baseline="0">
                    <a:solidFill>
                      <a:srgbClr val="4D4D4D"/>
                    </a:solidFill>
                    <a:effectLst/>
                    <a:uFillTx/>
                    <a:ea typeface="SimSun"/>
                  </a:rPr>
                  <a:t>比率</a:t>
                </a:r>
              </a:p>
            </p:txBody>
          </p:sp>
          <p:sp>
            <p:nvSpPr>
              <p:cNvPr id="30" name="TextBox 29">
                <a:extLst>
                  <a:ext uri="{FF2B5EF4-FFF2-40B4-BE49-F238E27FC236}">
                    <a16:creationId xmlns:a16="http://schemas.microsoft.com/office/drawing/2014/main" id="{FFC3FA2F-F9D0-4B39-9BC3-D2FEE91B47C1}"/>
                  </a:ext>
                </a:extLst>
              </p:cNvPr>
              <p:cNvSpPr txBox="1"/>
              <p:nvPr/>
            </p:nvSpPr>
            <p:spPr>
              <a:xfrm>
                <a:off x="4230141" y="5031580"/>
                <a:ext cx="571056" cy="274594"/>
              </a:xfrm>
              <a:prstGeom prst="rect">
                <a:avLst/>
              </a:prstGeom>
              <a:noFill/>
            </p:spPr>
            <p:txBody>
              <a:bodyPr wrap="none" rtlCol="0">
                <a:spAutoFit/>
              </a:bodyPr>
              <a:lstStyle/>
              <a:p>
                <a:pPr algn="ctr" fontAlgn="base">
                  <a:spcBef>
                    <a:spcPct val="0"/>
                  </a:spcBef>
                  <a:spcAft>
                    <a:spcPct val="0"/>
                  </a:spcAft>
                </a:pPr>
                <a:r>
                  <a:rPr lang="zh-CN" sz="1200" b="0" i="0" u="none" strike="noStrike" cap="none" baseline="0" dirty="0">
                    <a:solidFill>
                      <a:srgbClr val="4D4D4D"/>
                    </a:solidFill>
                    <a:effectLst/>
                    <a:uFillTx/>
                    <a:ea typeface="SimSun"/>
                  </a:rPr>
                  <a:t>时间，月</a:t>
                </a:r>
              </a:p>
            </p:txBody>
          </p:sp>
          <p:sp>
            <p:nvSpPr>
              <p:cNvPr id="31" name="TextBox 30">
                <a:extLst>
                  <a:ext uri="{FF2B5EF4-FFF2-40B4-BE49-F238E27FC236}">
                    <a16:creationId xmlns:a16="http://schemas.microsoft.com/office/drawing/2014/main" id="{05DE3BBD-B5A9-4A75-A821-A4E823C33FDB}"/>
                  </a:ext>
                </a:extLst>
              </p:cNvPr>
              <p:cNvSpPr txBox="1"/>
              <p:nvPr/>
            </p:nvSpPr>
            <p:spPr>
              <a:xfrm>
                <a:off x="2891075" y="2058310"/>
                <a:ext cx="283927" cy="274594"/>
              </a:xfrm>
              <a:prstGeom prst="rect">
                <a:avLst/>
              </a:prstGeom>
              <a:noFill/>
            </p:spPr>
            <p:txBody>
              <a:bodyPr wrap="none" rtlCol="0" anchor="ctr" anchorCtr="0">
                <a:spAutoFit/>
              </a:bodyPr>
              <a:lstStyle/>
              <a:p>
                <a:pPr algn="r"/>
                <a:r>
                  <a:rPr lang="zh-CN" sz="1200" b="0" i="0" u="none" strike="noStrike" cap="none" baseline="0">
                    <a:solidFill>
                      <a:srgbClr val="4D4D4D"/>
                    </a:solidFill>
                    <a:effectLst/>
                    <a:uFillTx/>
                    <a:ea typeface="SimSun"/>
                  </a:rPr>
                  <a:t>1.0</a:t>
                </a:r>
              </a:p>
            </p:txBody>
          </p:sp>
          <p:sp>
            <p:nvSpPr>
              <p:cNvPr id="32" name="TextBox 31">
                <a:extLst>
                  <a:ext uri="{FF2B5EF4-FFF2-40B4-BE49-F238E27FC236}">
                    <a16:creationId xmlns:a16="http://schemas.microsoft.com/office/drawing/2014/main" id="{34FA8134-E24A-4EBB-A1C1-4B10D12FE318}"/>
                  </a:ext>
                </a:extLst>
              </p:cNvPr>
              <p:cNvSpPr txBox="1"/>
              <p:nvPr/>
            </p:nvSpPr>
            <p:spPr>
              <a:xfrm>
                <a:off x="2891081" y="2511328"/>
                <a:ext cx="283927" cy="274594"/>
              </a:xfrm>
              <a:prstGeom prst="rect">
                <a:avLst/>
              </a:prstGeom>
              <a:noFill/>
            </p:spPr>
            <p:txBody>
              <a:bodyPr wrap="none" rtlCol="0" anchor="ctr" anchorCtr="0">
                <a:spAutoFit/>
              </a:bodyPr>
              <a:lstStyle/>
              <a:p>
                <a:pPr algn="r"/>
                <a:r>
                  <a:rPr lang="zh-CN" sz="1200" b="0" i="0" u="none" strike="noStrike" cap="none" baseline="0">
                    <a:solidFill>
                      <a:srgbClr val="4D4D4D"/>
                    </a:solidFill>
                    <a:effectLst/>
                    <a:uFillTx/>
                    <a:ea typeface="SimSun"/>
                  </a:rPr>
                  <a:t>0.8</a:t>
                </a:r>
              </a:p>
            </p:txBody>
          </p:sp>
          <p:sp>
            <p:nvSpPr>
              <p:cNvPr id="33" name="TextBox 32">
                <a:extLst>
                  <a:ext uri="{FF2B5EF4-FFF2-40B4-BE49-F238E27FC236}">
                    <a16:creationId xmlns:a16="http://schemas.microsoft.com/office/drawing/2014/main" id="{FC708731-E611-4529-A6DD-36CCBDD19FB1}"/>
                  </a:ext>
                </a:extLst>
              </p:cNvPr>
              <p:cNvSpPr txBox="1"/>
              <p:nvPr/>
            </p:nvSpPr>
            <p:spPr>
              <a:xfrm>
                <a:off x="2891081" y="2948899"/>
                <a:ext cx="283927" cy="274594"/>
              </a:xfrm>
              <a:prstGeom prst="rect">
                <a:avLst/>
              </a:prstGeom>
              <a:noFill/>
            </p:spPr>
            <p:txBody>
              <a:bodyPr wrap="none" rtlCol="0" anchor="ctr" anchorCtr="0">
                <a:spAutoFit/>
              </a:bodyPr>
              <a:lstStyle/>
              <a:p>
                <a:pPr algn="r"/>
                <a:r>
                  <a:rPr lang="zh-CN" sz="1200" b="0" i="0" u="none" strike="noStrike" cap="none" baseline="0">
                    <a:solidFill>
                      <a:srgbClr val="4D4D4D"/>
                    </a:solidFill>
                    <a:effectLst/>
                    <a:uFillTx/>
                    <a:ea typeface="SimSun"/>
                  </a:rPr>
                  <a:t>0.6</a:t>
                </a:r>
              </a:p>
            </p:txBody>
          </p:sp>
          <p:sp>
            <p:nvSpPr>
              <p:cNvPr id="34" name="TextBox 33">
                <a:extLst>
                  <a:ext uri="{FF2B5EF4-FFF2-40B4-BE49-F238E27FC236}">
                    <a16:creationId xmlns:a16="http://schemas.microsoft.com/office/drawing/2014/main" id="{BC3B300E-6378-48B1-B433-810C0A9289F4}"/>
                  </a:ext>
                </a:extLst>
              </p:cNvPr>
              <p:cNvSpPr txBox="1"/>
              <p:nvPr/>
            </p:nvSpPr>
            <p:spPr>
              <a:xfrm>
                <a:off x="2891081" y="3377193"/>
                <a:ext cx="283927" cy="274594"/>
              </a:xfrm>
              <a:prstGeom prst="rect">
                <a:avLst/>
              </a:prstGeom>
              <a:noFill/>
            </p:spPr>
            <p:txBody>
              <a:bodyPr wrap="none" rtlCol="0" anchor="ctr" anchorCtr="0">
                <a:spAutoFit/>
              </a:bodyPr>
              <a:lstStyle/>
              <a:p>
                <a:pPr algn="r"/>
                <a:r>
                  <a:rPr lang="zh-CN" sz="1200" b="0" i="0" u="none" strike="noStrike" cap="none" baseline="0">
                    <a:solidFill>
                      <a:srgbClr val="4D4D4D"/>
                    </a:solidFill>
                    <a:effectLst/>
                    <a:uFillTx/>
                    <a:ea typeface="SimSun"/>
                  </a:rPr>
                  <a:t>0.4</a:t>
                </a:r>
              </a:p>
            </p:txBody>
          </p:sp>
          <p:sp>
            <p:nvSpPr>
              <p:cNvPr id="35" name="TextBox 34">
                <a:extLst>
                  <a:ext uri="{FF2B5EF4-FFF2-40B4-BE49-F238E27FC236}">
                    <a16:creationId xmlns:a16="http://schemas.microsoft.com/office/drawing/2014/main" id="{0592F278-00E5-4A64-84ED-77FAC033B8E9}"/>
                  </a:ext>
                </a:extLst>
              </p:cNvPr>
              <p:cNvSpPr txBox="1"/>
              <p:nvPr/>
            </p:nvSpPr>
            <p:spPr>
              <a:xfrm>
                <a:off x="2891081" y="3825216"/>
                <a:ext cx="283927" cy="274594"/>
              </a:xfrm>
              <a:prstGeom prst="rect">
                <a:avLst/>
              </a:prstGeom>
              <a:noFill/>
            </p:spPr>
            <p:txBody>
              <a:bodyPr wrap="none" rtlCol="0" anchor="ctr" anchorCtr="0">
                <a:spAutoFit/>
              </a:bodyPr>
              <a:lstStyle/>
              <a:p>
                <a:pPr algn="r"/>
                <a:r>
                  <a:rPr lang="zh-CN" sz="1200" b="0" i="0" u="none" strike="noStrike" cap="none" baseline="0">
                    <a:solidFill>
                      <a:srgbClr val="4D4D4D"/>
                    </a:solidFill>
                    <a:effectLst/>
                    <a:uFillTx/>
                    <a:ea typeface="SimSun"/>
                  </a:rPr>
                  <a:t>0.2</a:t>
                </a:r>
              </a:p>
            </p:txBody>
          </p:sp>
          <p:sp>
            <p:nvSpPr>
              <p:cNvPr id="36" name="TextBox 35">
                <a:extLst>
                  <a:ext uri="{FF2B5EF4-FFF2-40B4-BE49-F238E27FC236}">
                    <a16:creationId xmlns:a16="http://schemas.microsoft.com/office/drawing/2014/main" id="{2806C1D8-C8E0-4842-968D-FC72BF0655D4}"/>
                  </a:ext>
                </a:extLst>
              </p:cNvPr>
              <p:cNvSpPr txBox="1"/>
              <p:nvPr/>
            </p:nvSpPr>
            <p:spPr>
              <a:xfrm>
                <a:off x="2982602" y="4253211"/>
                <a:ext cx="192411" cy="274594"/>
              </a:xfrm>
              <a:prstGeom prst="rect">
                <a:avLst/>
              </a:prstGeom>
              <a:noFill/>
            </p:spPr>
            <p:txBody>
              <a:bodyPr wrap="none" rtlCol="0" anchor="ctr" anchorCtr="0">
                <a:spAutoFit/>
              </a:bodyPr>
              <a:lstStyle/>
              <a:p>
                <a:pPr algn="r"/>
                <a:r>
                  <a:rPr lang="zh-CN" sz="1200" b="0" i="0" u="none" strike="noStrike" cap="none" baseline="0">
                    <a:solidFill>
                      <a:srgbClr val="4D4D4D"/>
                    </a:solidFill>
                    <a:effectLst/>
                    <a:uFillTx/>
                    <a:ea typeface="SimSun"/>
                  </a:rPr>
                  <a:t>0</a:t>
                </a:r>
              </a:p>
            </p:txBody>
          </p:sp>
          <p:grpSp>
            <p:nvGrpSpPr>
              <p:cNvPr id="37" name="Group 36">
                <a:extLst>
                  <a:ext uri="{FF2B5EF4-FFF2-40B4-BE49-F238E27FC236}">
                    <a16:creationId xmlns:a16="http://schemas.microsoft.com/office/drawing/2014/main" id="{FF247427-1320-44AF-9108-91039B04BEE7}"/>
                  </a:ext>
                </a:extLst>
              </p:cNvPr>
              <p:cNvGrpSpPr/>
              <p:nvPr/>
            </p:nvGrpSpPr>
            <p:grpSpPr>
              <a:xfrm>
                <a:off x="3272462" y="4785010"/>
                <a:ext cx="585353" cy="1058051"/>
                <a:chOff x="968549" y="4920702"/>
                <a:chExt cx="488725" cy="1058051"/>
              </a:xfrm>
            </p:grpSpPr>
            <p:sp>
              <p:nvSpPr>
                <p:cNvPr id="52" name="Line 19">
                  <a:extLst>
                    <a:ext uri="{FF2B5EF4-FFF2-40B4-BE49-F238E27FC236}">
                      <a16:creationId xmlns:a16="http://schemas.microsoft.com/office/drawing/2014/main" id="{C97E38A6-8441-40B3-B644-30AC6B6FCD25}"/>
                    </a:ext>
                  </a:extLst>
                </p:cNvPr>
                <p:cNvSpPr>
                  <a:spLocks noChangeShapeType="1"/>
                </p:cNvSpPr>
                <p:nvPr/>
              </p:nvSpPr>
              <p:spPr bwMode="auto">
                <a:xfrm flipH="1">
                  <a:off x="1371357" y="4920702"/>
                  <a:ext cx="0" cy="7200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endParaRPr>
                </a:p>
              </p:txBody>
            </p:sp>
            <p:sp>
              <p:nvSpPr>
                <p:cNvPr id="53" name="Line 21">
                  <a:extLst>
                    <a:ext uri="{FF2B5EF4-FFF2-40B4-BE49-F238E27FC236}">
                      <a16:creationId xmlns:a16="http://schemas.microsoft.com/office/drawing/2014/main" id="{570A3C40-46CA-435E-ABE0-4248111997C8}"/>
                    </a:ext>
                  </a:extLst>
                </p:cNvPr>
                <p:cNvSpPr>
                  <a:spLocks noChangeShapeType="1"/>
                </p:cNvSpPr>
                <p:nvPr/>
              </p:nvSpPr>
              <p:spPr bwMode="auto">
                <a:xfrm flipH="1">
                  <a:off x="1034230" y="4920702"/>
                  <a:ext cx="0" cy="7200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54" name="TextBox 53">
                  <a:extLst>
                    <a:ext uri="{FF2B5EF4-FFF2-40B4-BE49-F238E27FC236}">
                      <a16:creationId xmlns:a16="http://schemas.microsoft.com/office/drawing/2014/main" id="{A14C4536-B779-4F50-B108-3567BCD6FAA8}"/>
                    </a:ext>
                  </a:extLst>
                </p:cNvPr>
                <p:cNvSpPr txBox="1"/>
                <p:nvPr/>
              </p:nvSpPr>
              <p:spPr>
                <a:xfrm>
                  <a:off x="969182" y="4982720"/>
                  <a:ext cx="144559" cy="987387"/>
                </a:xfrm>
                <a:prstGeom prst="rect">
                  <a:avLst/>
                </a:prstGeom>
                <a:noFill/>
              </p:spPr>
              <p:txBody>
                <a:bodyPr wrap="none" lIns="36000" tIns="36000" rIns="36000" bIns="36000" rtlCol="0" anchor="t" anchorCtr="0">
                  <a:spAutoFit/>
                </a:bodyPr>
                <a:lstStyle/>
                <a:p>
                  <a:pPr algn="ctr"/>
                  <a:r>
                    <a:rPr lang="zh-CN" sz="1200" b="0" i="0" u="none" strike="noStrike" cap="none" baseline="0">
                      <a:solidFill>
                        <a:srgbClr val="4D4D4D"/>
                      </a:solidFill>
                      <a:effectLst/>
                      <a:uFillTx/>
                      <a:ea typeface="SimSun"/>
                    </a:rPr>
                    <a:t>0</a:t>
                  </a:r>
                </a:p>
                <a:p>
                  <a:pPr algn="ctr"/>
                  <a:endParaRPr lang="en-GB" sz="1200">
                    <a:solidFill>
                      <a:srgbClr val="4D4D4D"/>
                    </a:solidFill>
                    <a:latin typeface="Arial" panose="020B0604020202020204" pitchFamily="34" charset="0"/>
                    <a:cs typeface="Arial" panose="020B0604020202020204" pitchFamily="34" charset="0"/>
                  </a:endParaRPr>
                </a:p>
                <a:p>
                  <a:pPr algn="ctr"/>
                  <a:endParaRPr lang="en-GB" sz="1200">
                    <a:solidFill>
                      <a:srgbClr val="4D4D4D"/>
                    </a:solidFill>
                    <a:latin typeface="Arial" panose="020B0604020202020204" pitchFamily="34" charset="0"/>
                    <a:cs typeface="Arial" panose="020B0604020202020204" pitchFamily="34" charset="0"/>
                  </a:endParaRPr>
                </a:p>
                <a:p>
                  <a:pPr algn="ctr"/>
                  <a:r>
                    <a:rPr lang="zh-CN" sz="1200" b="0" i="0" u="none" strike="noStrike" cap="none" baseline="0">
                      <a:solidFill>
                        <a:srgbClr val="B2C0D8"/>
                      </a:solidFill>
                      <a:effectLst/>
                      <a:uFillTx/>
                      <a:ea typeface="SimSun"/>
                    </a:rPr>
                    <a:t>33</a:t>
                  </a:r>
                </a:p>
                <a:p>
                  <a:pPr algn="ctr"/>
                  <a:r>
                    <a:rPr lang="zh-CN" sz="1200" b="0" i="0" u="none" strike="noStrike" cap="none" baseline="0">
                      <a:solidFill>
                        <a:srgbClr val="B60D27"/>
                      </a:solidFill>
                      <a:effectLst/>
                      <a:uFillTx/>
                      <a:ea typeface="SimSun"/>
                    </a:rPr>
                    <a:t>33</a:t>
                  </a:r>
                </a:p>
              </p:txBody>
            </p:sp>
            <p:sp>
              <p:nvSpPr>
                <p:cNvPr id="55" name="TextBox 54">
                  <a:extLst>
                    <a:ext uri="{FF2B5EF4-FFF2-40B4-BE49-F238E27FC236}">
                      <a16:creationId xmlns:a16="http://schemas.microsoft.com/office/drawing/2014/main" id="{6044163B-2C70-4FB7-BCFC-6C1A2C4FB799}"/>
                    </a:ext>
                  </a:extLst>
                </p:cNvPr>
                <p:cNvSpPr txBox="1"/>
                <p:nvPr/>
              </p:nvSpPr>
              <p:spPr>
                <a:xfrm>
                  <a:off x="1286181" y="4982720"/>
                  <a:ext cx="170347" cy="987387"/>
                </a:xfrm>
                <a:prstGeom prst="rect">
                  <a:avLst/>
                </a:prstGeom>
                <a:noFill/>
              </p:spPr>
              <p:txBody>
                <a:bodyPr wrap="none" lIns="36000" tIns="36000" rIns="36000" bIns="36000" rtlCol="0" anchor="t" anchorCtr="0">
                  <a:spAutoFit/>
                </a:bodyPr>
                <a:lstStyle/>
                <a:p>
                  <a:pPr algn="ctr"/>
                  <a:r>
                    <a:rPr lang="zh-CN" sz="1200" b="0" i="0" u="none" strike="noStrike" cap="none" baseline="0">
                      <a:solidFill>
                        <a:srgbClr val="4D4D4D"/>
                      </a:solidFill>
                      <a:effectLst/>
                      <a:uFillTx/>
                      <a:ea typeface="SimSun"/>
                    </a:rPr>
                    <a:t>2.5</a:t>
                  </a:r>
                </a:p>
                <a:p>
                  <a:pPr algn="ctr"/>
                  <a:endParaRPr lang="en-GB" sz="1200">
                    <a:solidFill>
                      <a:srgbClr val="4D4D4D"/>
                    </a:solidFill>
                    <a:latin typeface="Arial" panose="020B0604020202020204" pitchFamily="34" charset="0"/>
                    <a:cs typeface="Arial" panose="020B0604020202020204" pitchFamily="34" charset="0"/>
                  </a:endParaRPr>
                </a:p>
                <a:p>
                  <a:pPr algn="ctr"/>
                  <a:endParaRPr lang="en-GB" sz="1200">
                    <a:solidFill>
                      <a:srgbClr val="4D4D4D"/>
                    </a:solidFill>
                    <a:latin typeface="Arial" panose="020B0604020202020204" pitchFamily="34" charset="0"/>
                    <a:cs typeface="Arial" panose="020B0604020202020204" pitchFamily="34" charset="0"/>
                  </a:endParaRPr>
                </a:p>
                <a:p>
                  <a:pPr algn="r"/>
                  <a:r>
                    <a:rPr lang="zh-CN" sz="1200" b="0" i="0" u="none" strike="noStrike" cap="none" baseline="0">
                      <a:solidFill>
                        <a:srgbClr val="B2C0D8"/>
                      </a:solidFill>
                      <a:effectLst/>
                      <a:uFillTx/>
                      <a:ea typeface="SimSun"/>
                    </a:rPr>
                    <a:t>8</a:t>
                  </a:r>
                </a:p>
                <a:p>
                  <a:pPr algn="r"/>
                  <a:r>
                    <a:rPr lang="zh-CN" sz="1200" b="0" i="0" u="none" strike="noStrike" cap="none" baseline="0">
                      <a:solidFill>
                        <a:srgbClr val="B60D27"/>
                      </a:solidFill>
                      <a:effectLst/>
                      <a:uFillTx/>
                      <a:ea typeface="SimSun"/>
                    </a:rPr>
                    <a:t>22</a:t>
                  </a:r>
                </a:p>
              </p:txBody>
            </p:sp>
          </p:grpSp>
          <p:grpSp>
            <p:nvGrpSpPr>
              <p:cNvPr id="38" name="Group 37">
                <a:extLst>
                  <a:ext uri="{FF2B5EF4-FFF2-40B4-BE49-F238E27FC236}">
                    <a16:creationId xmlns:a16="http://schemas.microsoft.com/office/drawing/2014/main" id="{84C7BE77-FAF3-482D-8830-D02D4893785E}"/>
                  </a:ext>
                </a:extLst>
              </p:cNvPr>
              <p:cNvGrpSpPr/>
              <p:nvPr/>
            </p:nvGrpSpPr>
            <p:grpSpPr>
              <a:xfrm>
                <a:off x="4041877" y="4785010"/>
                <a:ext cx="205814" cy="1058051"/>
                <a:chOff x="1134748" y="4920702"/>
                <a:chExt cx="171844" cy="1058051"/>
              </a:xfrm>
            </p:grpSpPr>
            <p:sp>
              <p:nvSpPr>
                <p:cNvPr id="50" name="Line 21">
                  <a:extLst>
                    <a:ext uri="{FF2B5EF4-FFF2-40B4-BE49-F238E27FC236}">
                      <a16:creationId xmlns:a16="http://schemas.microsoft.com/office/drawing/2014/main" id="{C1F0F893-B70A-49A5-82B3-FB55F992AAAA}"/>
                    </a:ext>
                  </a:extLst>
                </p:cNvPr>
                <p:cNvSpPr>
                  <a:spLocks noChangeShapeType="1"/>
                </p:cNvSpPr>
                <p:nvPr/>
              </p:nvSpPr>
              <p:spPr bwMode="auto">
                <a:xfrm flipH="1">
                  <a:off x="1213444" y="4920702"/>
                  <a:ext cx="0" cy="7200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51" name="TextBox 50">
                  <a:extLst>
                    <a:ext uri="{FF2B5EF4-FFF2-40B4-BE49-F238E27FC236}">
                      <a16:creationId xmlns:a16="http://schemas.microsoft.com/office/drawing/2014/main" id="{C3F64D42-7C23-4197-ACEB-ED9E2E0452C4}"/>
                    </a:ext>
                  </a:extLst>
                </p:cNvPr>
                <p:cNvSpPr txBox="1"/>
                <p:nvPr/>
              </p:nvSpPr>
              <p:spPr>
                <a:xfrm>
                  <a:off x="1135494" y="4982720"/>
                  <a:ext cx="170352" cy="987387"/>
                </a:xfrm>
                <a:prstGeom prst="rect">
                  <a:avLst/>
                </a:prstGeom>
                <a:noFill/>
              </p:spPr>
              <p:txBody>
                <a:bodyPr wrap="none" lIns="36000" tIns="36000" rIns="36000" bIns="36000" rtlCol="0" anchor="t" anchorCtr="0">
                  <a:spAutoFit/>
                </a:bodyPr>
                <a:lstStyle/>
                <a:p>
                  <a:pPr algn="ctr"/>
                  <a:r>
                    <a:rPr lang="zh-CN" sz="1200" b="0" i="0" u="none" strike="noStrike" cap="none" baseline="0">
                      <a:solidFill>
                        <a:srgbClr val="4D4D4D"/>
                      </a:solidFill>
                      <a:effectLst/>
                      <a:uFillTx/>
                      <a:ea typeface="SimSun"/>
                    </a:rPr>
                    <a:t>5.0</a:t>
                  </a:r>
                </a:p>
                <a:p>
                  <a:pPr algn="ctr"/>
                  <a:endParaRPr lang="en-GB" sz="1200">
                    <a:solidFill>
                      <a:srgbClr val="4D4D4D"/>
                    </a:solidFill>
                    <a:latin typeface="Arial" panose="020B0604020202020204" pitchFamily="34" charset="0"/>
                    <a:cs typeface="Arial" panose="020B0604020202020204" pitchFamily="34" charset="0"/>
                  </a:endParaRPr>
                </a:p>
                <a:p>
                  <a:pPr algn="ctr"/>
                  <a:endParaRPr lang="en-GB" sz="1200">
                    <a:solidFill>
                      <a:srgbClr val="4D4D4D"/>
                    </a:solidFill>
                    <a:latin typeface="Arial" panose="020B0604020202020204" pitchFamily="34" charset="0"/>
                    <a:cs typeface="Arial" panose="020B0604020202020204" pitchFamily="34" charset="0"/>
                  </a:endParaRPr>
                </a:p>
                <a:p>
                  <a:pPr algn="r"/>
                  <a:r>
                    <a:rPr lang="zh-CN" sz="1200" b="0" i="0" u="none" strike="noStrike" cap="none" baseline="0">
                      <a:solidFill>
                        <a:srgbClr val="B2C0D8"/>
                      </a:solidFill>
                      <a:effectLst/>
                      <a:uFillTx/>
                      <a:ea typeface="SimSun"/>
                    </a:rPr>
                    <a:t>2</a:t>
                  </a:r>
                </a:p>
                <a:p>
                  <a:pPr algn="r"/>
                  <a:r>
                    <a:rPr lang="zh-CN" sz="1200" b="0" i="0" u="none" strike="noStrike" cap="none" baseline="0">
                      <a:solidFill>
                        <a:srgbClr val="B60D27"/>
                      </a:solidFill>
                      <a:effectLst/>
                      <a:uFillTx/>
                      <a:ea typeface="SimSun"/>
                    </a:rPr>
                    <a:t>10</a:t>
                  </a:r>
                </a:p>
              </p:txBody>
            </p:sp>
          </p:grpSp>
          <p:grpSp>
            <p:nvGrpSpPr>
              <p:cNvPr id="39" name="Group 38">
                <a:extLst>
                  <a:ext uri="{FF2B5EF4-FFF2-40B4-BE49-F238E27FC236}">
                    <a16:creationId xmlns:a16="http://schemas.microsoft.com/office/drawing/2014/main" id="{F4884740-1C79-49B0-ACDA-3FECEF5E9122}"/>
                  </a:ext>
                </a:extLst>
              </p:cNvPr>
              <p:cNvGrpSpPr/>
              <p:nvPr/>
            </p:nvGrpSpPr>
            <p:grpSpPr>
              <a:xfrm>
                <a:off x="4426305" y="4785010"/>
                <a:ext cx="629128" cy="1058051"/>
                <a:chOff x="979436" y="4920702"/>
                <a:chExt cx="525275" cy="1058051"/>
              </a:xfrm>
            </p:grpSpPr>
            <p:sp>
              <p:nvSpPr>
                <p:cNvPr id="46" name="Line 19">
                  <a:extLst>
                    <a:ext uri="{FF2B5EF4-FFF2-40B4-BE49-F238E27FC236}">
                      <a16:creationId xmlns:a16="http://schemas.microsoft.com/office/drawing/2014/main" id="{7F6D4D1C-FC68-4F73-BE11-2FB36A8FED6E}"/>
                    </a:ext>
                  </a:extLst>
                </p:cNvPr>
                <p:cNvSpPr>
                  <a:spLocks noChangeShapeType="1"/>
                </p:cNvSpPr>
                <p:nvPr/>
              </p:nvSpPr>
              <p:spPr bwMode="auto">
                <a:xfrm flipH="1">
                  <a:off x="1393259" y="4920702"/>
                  <a:ext cx="0" cy="7200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endParaRPr>
                </a:p>
              </p:txBody>
            </p:sp>
            <p:sp>
              <p:nvSpPr>
                <p:cNvPr id="47" name="Line 21">
                  <a:extLst>
                    <a:ext uri="{FF2B5EF4-FFF2-40B4-BE49-F238E27FC236}">
                      <a16:creationId xmlns:a16="http://schemas.microsoft.com/office/drawing/2014/main" id="{95FB1406-1A43-4F05-BC0B-6BEFF1EA8C1C}"/>
                    </a:ext>
                  </a:extLst>
                </p:cNvPr>
                <p:cNvSpPr>
                  <a:spLocks noChangeShapeType="1"/>
                </p:cNvSpPr>
                <p:nvPr/>
              </p:nvSpPr>
              <p:spPr bwMode="auto">
                <a:xfrm flipH="1">
                  <a:off x="1058128" y="4920702"/>
                  <a:ext cx="0" cy="7200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48" name="TextBox 47">
                  <a:extLst>
                    <a:ext uri="{FF2B5EF4-FFF2-40B4-BE49-F238E27FC236}">
                      <a16:creationId xmlns:a16="http://schemas.microsoft.com/office/drawing/2014/main" id="{F2988737-D82F-4A94-9EBB-03DF072E14FE}"/>
                    </a:ext>
                  </a:extLst>
                </p:cNvPr>
                <p:cNvSpPr txBox="1"/>
                <p:nvPr/>
              </p:nvSpPr>
              <p:spPr>
                <a:xfrm>
                  <a:off x="980182" y="4982720"/>
                  <a:ext cx="170348" cy="987387"/>
                </a:xfrm>
                <a:prstGeom prst="rect">
                  <a:avLst/>
                </a:prstGeom>
                <a:noFill/>
              </p:spPr>
              <p:txBody>
                <a:bodyPr wrap="none" lIns="36000" tIns="36000" rIns="36000" bIns="36000" rtlCol="0" anchor="t" anchorCtr="0">
                  <a:spAutoFit/>
                </a:bodyPr>
                <a:lstStyle/>
                <a:p>
                  <a:pPr algn="ctr"/>
                  <a:r>
                    <a:rPr lang="zh-CN" sz="1200" b="0" i="0" u="none" strike="noStrike" cap="none" baseline="0" dirty="0">
                      <a:solidFill>
                        <a:srgbClr val="4D4D4D"/>
                      </a:solidFill>
                      <a:effectLst/>
                      <a:uFillTx/>
                      <a:ea typeface="SimSun"/>
                    </a:rPr>
                    <a:t>7.5</a:t>
                  </a:r>
                </a:p>
                <a:p>
                  <a:pPr algn="ctr"/>
                  <a:endParaRPr lang="en-GB" sz="1200" dirty="0">
                    <a:solidFill>
                      <a:srgbClr val="4D4D4D"/>
                    </a:solidFill>
                    <a:latin typeface="Arial" panose="020B0604020202020204" pitchFamily="34" charset="0"/>
                    <a:cs typeface="Arial" panose="020B0604020202020204" pitchFamily="34" charset="0"/>
                  </a:endParaRPr>
                </a:p>
                <a:p>
                  <a:pPr algn="ctr"/>
                  <a:endParaRPr lang="en-GB" sz="1200" dirty="0">
                    <a:solidFill>
                      <a:srgbClr val="4D4D4D"/>
                    </a:solidFill>
                    <a:latin typeface="Arial" panose="020B0604020202020204" pitchFamily="34" charset="0"/>
                    <a:cs typeface="Arial" panose="020B0604020202020204" pitchFamily="34" charset="0"/>
                  </a:endParaRPr>
                </a:p>
                <a:p>
                  <a:pPr algn="ctr"/>
                  <a:r>
                    <a:rPr lang="zh-CN" sz="1200" b="0" i="0" u="none" strike="noStrike" cap="none" baseline="0" dirty="0">
                      <a:solidFill>
                        <a:srgbClr val="B2C0D8"/>
                      </a:solidFill>
                      <a:effectLst/>
                      <a:uFillTx/>
                      <a:ea typeface="SimSun"/>
                    </a:rPr>
                    <a:t>1</a:t>
                  </a:r>
                </a:p>
                <a:p>
                  <a:pPr algn="ctr"/>
                  <a:r>
                    <a:rPr lang="zh-CN" sz="1200" b="0" i="0" u="none" strike="noStrike" cap="none" baseline="0" dirty="0">
                      <a:solidFill>
                        <a:srgbClr val="B60D27"/>
                      </a:solidFill>
                      <a:effectLst/>
                      <a:uFillTx/>
                      <a:ea typeface="SimSun"/>
                    </a:rPr>
                    <a:t>6</a:t>
                  </a:r>
                </a:p>
              </p:txBody>
            </p:sp>
            <p:sp>
              <p:nvSpPr>
                <p:cNvPr id="49" name="TextBox 48">
                  <a:extLst>
                    <a:ext uri="{FF2B5EF4-FFF2-40B4-BE49-F238E27FC236}">
                      <a16:creationId xmlns:a16="http://schemas.microsoft.com/office/drawing/2014/main" id="{7E0210FB-7FDA-416E-80F9-14C0FCC739EF}"/>
                    </a:ext>
                  </a:extLst>
                </p:cNvPr>
                <p:cNvSpPr txBox="1"/>
                <p:nvPr/>
              </p:nvSpPr>
              <p:spPr>
                <a:xfrm>
                  <a:off x="1282775" y="4982720"/>
                  <a:ext cx="220968" cy="987387"/>
                </a:xfrm>
                <a:prstGeom prst="rect">
                  <a:avLst/>
                </a:prstGeom>
                <a:noFill/>
              </p:spPr>
              <p:txBody>
                <a:bodyPr wrap="none" lIns="36000" tIns="36000" rIns="36000" bIns="36000" rtlCol="0" anchor="t" anchorCtr="0">
                  <a:spAutoFit/>
                </a:bodyPr>
                <a:lstStyle/>
                <a:p>
                  <a:pPr algn="ctr"/>
                  <a:r>
                    <a:rPr lang="zh-CN" sz="1200" b="0" i="0" u="none" strike="noStrike" cap="none" baseline="0">
                      <a:solidFill>
                        <a:srgbClr val="4D4D4D"/>
                      </a:solidFill>
                      <a:effectLst/>
                      <a:uFillTx/>
                      <a:ea typeface="SimSun"/>
                    </a:rPr>
                    <a:t>10.0</a:t>
                  </a:r>
                </a:p>
                <a:p>
                  <a:pPr algn="ctr"/>
                  <a:endParaRPr lang="en-GB" sz="1200">
                    <a:solidFill>
                      <a:srgbClr val="4D4D4D"/>
                    </a:solidFill>
                    <a:latin typeface="Arial" panose="020B0604020202020204" pitchFamily="34" charset="0"/>
                    <a:cs typeface="Arial" panose="020B0604020202020204" pitchFamily="34" charset="0"/>
                  </a:endParaRPr>
                </a:p>
                <a:p>
                  <a:pPr algn="ctr"/>
                  <a:endParaRPr lang="en-GB" sz="1200">
                    <a:solidFill>
                      <a:srgbClr val="4D4D4D"/>
                    </a:solidFill>
                    <a:latin typeface="Arial" panose="020B0604020202020204" pitchFamily="34" charset="0"/>
                    <a:cs typeface="Arial" panose="020B0604020202020204" pitchFamily="34" charset="0"/>
                  </a:endParaRPr>
                </a:p>
                <a:p>
                  <a:pPr algn="ctr"/>
                  <a:r>
                    <a:rPr lang="zh-CN" sz="1200" b="0" i="0" u="none" strike="noStrike" cap="none" baseline="0">
                      <a:solidFill>
                        <a:srgbClr val="B2C0D8"/>
                      </a:solidFill>
                      <a:effectLst/>
                      <a:uFillTx/>
                      <a:ea typeface="SimSun"/>
                    </a:rPr>
                    <a:t>1</a:t>
                  </a:r>
                </a:p>
                <a:p>
                  <a:pPr algn="ctr"/>
                  <a:r>
                    <a:rPr lang="zh-CN" sz="1200" b="0" i="0" u="none" strike="noStrike" cap="none" baseline="0">
                      <a:solidFill>
                        <a:srgbClr val="B60D27"/>
                      </a:solidFill>
                      <a:effectLst/>
                      <a:uFillTx/>
                      <a:ea typeface="SimSun"/>
                    </a:rPr>
                    <a:t>5</a:t>
                  </a:r>
                </a:p>
              </p:txBody>
            </p:sp>
          </p:grpSp>
          <p:grpSp>
            <p:nvGrpSpPr>
              <p:cNvPr id="40" name="Group 39">
                <a:extLst>
                  <a:ext uri="{FF2B5EF4-FFF2-40B4-BE49-F238E27FC236}">
                    <a16:creationId xmlns:a16="http://schemas.microsoft.com/office/drawing/2014/main" id="{43B50E69-F781-42DE-982E-1BB5992BBCE1}"/>
                  </a:ext>
                </a:extLst>
              </p:cNvPr>
              <p:cNvGrpSpPr/>
              <p:nvPr/>
            </p:nvGrpSpPr>
            <p:grpSpPr>
              <a:xfrm>
                <a:off x="5172819" y="4785010"/>
                <a:ext cx="266974" cy="1058051"/>
                <a:chOff x="1126492" y="4920702"/>
                <a:chExt cx="222906" cy="1058051"/>
              </a:xfrm>
            </p:grpSpPr>
            <p:sp>
              <p:nvSpPr>
                <p:cNvPr id="44" name="Line 19">
                  <a:extLst>
                    <a:ext uri="{FF2B5EF4-FFF2-40B4-BE49-F238E27FC236}">
                      <a16:creationId xmlns:a16="http://schemas.microsoft.com/office/drawing/2014/main" id="{1AEE083C-A03A-40FE-B55C-338F5EB33E57}"/>
                    </a:ext>
                  </a:extLst>
                </p:cNvPr>
                <p:cNvSpPr>
                  <a:spLocks noChangeShapeType="1"/>
                </p:cNvSpPr>
                <p:nvPr/>
              </p:nvSpPr>
              <p:spPr bwMode="auto">
                <a:xfrm flipH="1">
                  <a:off x="1237944" y="4920702"/>
                  <a:ext cx="0" cy="7200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endParaRPr>
                </a:p>
              </p:txBody>
            </p:sp>
            <p:sp>
              <p:nvSpPr>
                <p:cNvPr id="45" name="TextBox 44">
                  <a:extLst>
                    <a:ext uri="{FF2B5EF4-FFF2-40B4-BE49-F238E27FC236}">
                      <a16:creationId xmlns:a16="http://schemas.microsoft.com/office/drawing/2014/main" id="{4E812590-69C4-4247-8B45-27C9275E5B5E}"/>
                    </a:ext>
                  </a:extLst>
                </p:cNvPr>
                <p:cNvSpPr txBox="1"/>
                <p:nvPr/>
              </p:nvSpPr>
              <p:spPr>
                <a:xfrm>
                  <a:off x="1127460" y="4982720"/>
                  <a:ext cx="220971" cy="987387"/>
                </a:xfrm>
                <a:prstGeom prst="rect">
                  <a:avLst/>
                </a:prstGeom>
                <a:noFill/>
              </p:spPr>
              <p:txBody>
                <a:bodyPr wrap="none" lIns="36000" tIns="36000" rIns="36000" bIns="36000" rtlCol="0" anchor="t" anchorCtr="0">
                  <a:spAutoFit/>
                </a:bodyPr>
                <a:lstStyle/>
                <a:p>
                  <a:pPr algn="ctr"/>
                  <a:r>
                    <a:rPr lang="zh-CN" sz="1200" b="0" i="0" u="none" strike="noStrike" cap="none" baseline="0">
                      <a:solidFill>
                        <a:srgbClr val="4D4D4D"/>
                      </a:solidFill>
                      <a:effectLst/>
                      <a:uFillTx/>
                      <a:ea typeface="SimSun"/>
                    </a:rPr>
                    <a:t>12.5</a:t>
                  </a:r>
                </a:p>
                <a:p>
                  <a:pPr algn="ctr"/>
                  <a:endParaRPr lang="en-GB" sz="1200">
                    <a:solidFill>
                      <a:srgbClr val="4D4D4D"/>
                    </a:solidFill>
                    <a:latin typeface="Arial" panose="020B0604020202020204" pitchFamily="34" charset="0"/>
                    <a:cs typeface="Arial" panose="020B0604020202020204" pitchFamily="34" charset="0"/>
                  </a:endParaRPr>
                </a:p>
                <a:p>
                  <a:pPr algn="ctr"/>
                  <a:endParaRPr lang="en-GB" sz="1200">
                    <a:solidFill>
                      <a:srgbClr val="4D4D4D"/>
                    </a:solidFill>
                    <a:latin typeface="Arial" panose="020B0604020202020204" pitchFamily="34" charset="0"/>
                    <a:cs typeface="Arial" panose="020B0604020202020204" pitchFamily="34" charset="0"/>
                  </a:endParaRPr>
                </a:p>
                <a:p>
                  <a:pPr algn="ctr"/>
                  <a:r>
                    <a:rPr lang="zh-CN" sz="1200" b="0" i="0" u="none" strike="noStrike" cap="none" baseline="0">
                      <a:solidFill>
                        <a:srgbClr val="B2C0D8"/>
                      </a:solidFill>
                      <a:effectLst/>
                      <a:uFillTx/>
                      <a:ea typeface="SimSun"/>
                    </a:rPr>
                    <a:t>1</a:t>
                  </a:r>
                </a:p>
                <a:p>
                  <a:pPr algn="ctr"/>
                  <a:r>
                    <a:rPr lang="zh-CN" sz="1200" b="0" i="0" u="none" strike="noStrike" cap="none" baseline="0">
                      <a:solidFill>
                        <a:srgbClr val="B60D27"/>
                      </a:solidFill>
                      <a:effectLst/>
                      <a:uFillTx/>
                      <a:ea typeface="SimSun"/>
                    </a:rPr>
                    <a:t>2</a:t>
                  </a:r>
                </a:p>
              </p:txBody>
            </p:sp>
          </p:grpSp>
          <p:sp>
            <p:nvSpPr>
              <p:cNvPr id="41" name="Line 21">
                <a:extLst>
                  <a:ext uri="{FF2B5EF4-FFF2-40B4-BE49-F238E27FC236}">
                    <a16:creationId xmlns:a16="http://schemas.microsoft.com/office/drawing/2014/main" id="{7D8D481E-FE07-4468-81C7-86E55E5595A2}"/>
                  </a:ext>
                </a:extLst>
              </p:cNvPr>
              <p:cNvSpPr>
                <a:spLocks noChangeShapeType="1"/>
              </p:cNvSpPr>
              <p:nvPr/>
            </p:nvSpPr>
            <p:spPr bwMode="auto">
              <a:xfrm flipH="1">
                <a:off x="5706657" y="4785010"/>
                <a:ext cx="0" cy="7200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42" name="TextBox 41">
                <a:extLst>
                  <a:ext uri="{FF2B5EF4-FFF2-40B4-BE49-F238E27FC236}">
                    <a16:creationId xmlns:a16="http://schemas.microsoft.com/office/drawing/2014/main" id="{40FC2AA3-E225-41DD-88A0-6A95E8D44CBE}"/>
                  </a:ext>
                </a:extLst>
              </p:cNvPr>
              <p:cNvSpPr txBox="1"/>
              <p:nvPr/>
            </p:nvSpPr>
            <p:spPr>
              <a:xfrm>
                <a:off x="5556397" y="4847028"/>
                <a:ext cx="264656" cy="987387"/>
              </a:xfrm>
              <a:prstGeom prst="rect">
                <a:avLst/>
              </a:prstGeom>
              <a:noFill/>
            </p:spPr>
            <p:txBody>
              <a:bodyPr wrap="none" lIns="36000" tIns="36000" rIns="36000" bIns="36000" rtlCol="0" anchor="t" anchorCtr="0">
                <a:spAutoFit/>
              </a:bodyPr>
              <a:lstStyle/>
              <a:p>
                <a:pPr algn="ctr"/>
                <a:r>
                  <a:rPr lang="zh-CN" sz="1200" b="0" i="0" u="none" strike="noStrike" cap="none" baseline="0">
                    <a:solidFill>
                      <a:srgbClr val="4D4D4D"/>
                    </a:solidFill>
                    <a:effectLst/>
                    <a:uFillTx/>
                    <a:ea typeface="SimSun"/>
                  </a:rPr>
                  <a:t>15.0</a:t>
                </a:r>
              </a:p>
              <a:p>
                <a:pPr algn="ctr"/>
                <a:endParaRPr lang="en-GB" sz="1200">
                  <a:solidFill>
                    <a:srgbClr val="4D4D4D"/>
                  </a:solidFill>
                  <a:latin typeface="Arial" panose="020B0604020202020204" pitchFamily="34" charset="0"/>
                  <a:cs typeface="Arial" panose="020B0604020202020204" pitchFamily="34" charset="0"/>
                </a:endParaRPr>
              </a:p>
              <a:p>
                <a:pPr algn="ctr"/>
                <a:endParaRPr lang="en-GB" sz="1200">
                  <a:solidFill>
                    <a:srgbClr val="4D4D4D"/>
                  </a:solidFill>
                  <a:latin typeface="Arial" panose="020B0604020202020204" pitchFamily="34" charset="0"/>
                  <a:cs typeface="Arial" panose="020B0604020202020204" pitchFamily="34" charset="0"/>
                </a:endParaRPr>
              </a:p>
              <a:p>
                <a:pPr algn="ctr"/>
                <a:r>
                  <a:rPr lang="zh-CN" sz="1200" b="0" i="0" u="none" strike="noStrike" cap="none" baseline="0">
                    <a:solidFill>
                      <a:srgbClr val="B2C0D8"/>
                    </a:solidFill>
                    <a:effectLst/>
                    <a:uFillTx/>
                    <a:ea typeface="SimSun"/>
                  </a:rPr>
                  <a:t>1</a:t>
                </a:r>
              </a:p>
              <a:p>
                <a:pPr algn="ctr"/>
                <a:r>
                  <a:rPr lang="zh-CN" sz="1200" b="0" i="0" u="none" strike="noStrike" cap="none" baseline="0">
                    <a:solidFill>
                      <a:srgbClr val="B60D27"/>
                    </a:solidFill>
                    <a:effectLst/>
                    <a:uFillTx/>
                    <a:ea typeface="SimSun"/>
                  </a:rPr>
                  <a:t>1</a:t>
                </a:r>
              </a:p>
            </p:txBody>
          </p:sp>
          <p:sp>
            <p:nvSpPr>
              <p:cNvPr id="43" name="TextBox 42">
                <a:extLst>
                  <a:ext uri="{FF2B5EF4-FFF2-40B4-BE49-F238E27FC236}">
                    <a16:creationId xmlns:a16="http://schemas.microsoft.com/office/drawing/2014/main" id="{0FE2FF7E-96EE-4543-A8B6-7B1ACCB602AB}"/>
                  </a:ext>
                </a:extLst>
              </p:cNvPr>
              <p:cNvSpPr txBox="1"/>
              <p:nvPr/>
            </p:nvSpPr>
            <p:spPr>
              <a:xfrm>
                <a:off x="2457247" y="5204534"/>
                <a:ext cx="900512" cy="640720"/>
              </a:xfrm>
              <a:prstGeom prst="rect">
                <a:avLst/>
              </a:prstGeom>
              <a:noFill/>
            </p:spPr>
            <p:txBody>
              <a:bodyPr wrap="none" rtlCol="0">
                <a:spAutoFit/>
              </a:bodyPr>
              <a:lstStyle/>
              <a:p>
                <a:pPr algn="r" fontAlgn="base">
                  <a:spcBef>
                    <a:spcPct val="0"/>
                  </a:spcBef>
                  <a:spcAft>
                    <a:spcPct val="0"/>
                  </a:spcAft>
                </a:pPr>
                <a:r>
                  <a:rPr lang="zh-CN" sz="1200" b="0" i="0" u="none" strike="noStrike" cap="none" baseline="0">
                    <a:solidFill>
                      <a:srgbClr val="4D4D4D"/>
                    </a:solidFill>
                    <a:effectLst/>
                    <a:uFillTx/>
                    <a:ea typeface="SimSun"/>
                  </a:rPr>
                  <a:t>面临风险的人数</a:t>
                </a:r>
              </a:p>
              <a:p>
                <a:pPr algn="r" fontAlgn="base">
                  <a:spcBef>
                    <a:spcPct val="0"/>
                  </a:spcBef>
                  <a:spcAft>
                    <a:spcPct val="0"/>
                  </a:spcAft>
                </a:pPr>
                <a:r>
                  <a:rPr lang="zh-CN" sz="1200" b="0" i="0" u="none" strike="noStrike" cap="none" baseline="0">
                    <a:solidFill>
                      <a:srgbClr val="B2C0D8"/>
                    </a:solidFill>
                    <a:effectLst/>
                    <a:uFillTx/>
                    <a:ea typeface="SimSun"/>
                  </a:rPr>
                  <a:t>安慰剂</a:t>
                </a:r>
              </a:p>
              <a:p>
                <a:pPr algn="r" fontAlgn="base">
                  <a:spcBef>
                    <a:spcPct val="0"/>
                  </a:spcBef>
                  <a:spcAft>
                    <a:spcPct val="0"/>
                  </a:spcAft>
                </a:pPr>
                <a:r>
                  <a:rPr lang="zh-CN" sz="1200" b="0" i="0" u="none" strike="noStrike" cap="none" baseline="0">
                    <a:solidFill>
                      <a:srgbClr val="B60D27"/>
                    </a:solidFill>
                    <a:effectLst/>
                    <a:uFillTx/>
                    <a:ea typeface="SimSun"/>
                  </a:rPr>
                  <a:t>瑞格非尼</a:t>
                </a:r>
              </a:p>
            </p:txBody>
          </p:sp>
        </p:grpSp>
        <p:sp>
          <p:nvSpPr>
            <p:cNvPr id="14" name="Graphic 4">
              <a:extLst>
                <a:ext uri="{FF2B5EF4-FFF2-40B4-BE49-F238E27FC236}">
                  <a16:creationId xmlns:a16="http://schemas.microsoft.com/office/drawing/2014/main" id="{9EC5B645-1242-4180-85FC-E3025656563A}"/>
                </a:ext>
              </a:extLst>
            </p:cNvPr>
            <p:cNvSpPr/>
            <p:nvPr/>
          </p:nvSpPr>
          <p:spPr>
            <a:xfrm>
              <a:off x="1152061" y="2298251"/>
              <a:ext cx="3240000" cy="2124000"/>
            </a:xfrm>
            <a:custGeom>
              <a:avLst/>
              <a:gdLst>
                <a:gd name="connsiteX0" fmla="*/ 5042106 w 5048250"/>
                <a:gd name="connsiteY0" fmla="*/ 3309033 h 3314700"/>
                <a:gd name="connsiteX1" fmla="*/ 1690945 w 5048250"/>
                <a:gd name="connsiteY1" fmla="*/ 3309033 h 3314700"/>
                <a:gd name="connsiteX2" fmla="*/ 1690945 w 5048250"/>
                <a:gd name="connsiteY2" fmla="*/ 3210468 h 3314700"/>
                <a:gd name="connsiteX3" fmla="*/ 1551308 w 5048250"/>
                <a:gd name="connsiteY3" fmla="*/ 3210468 h 3314700"/>
                <a:gd name="connsiteX4" fmla="*/ 1551308 w 5048250"/>
                <a:gd name="connsiteY4" fmla="*/ 3100950 h 3314700"/>
                <a:gd name="connsiteX5" fmla="*/ 1362399 w 5048250"/>
                <a:gd name="connsiteY5" fmla="*/ 3100950 h 3314700"/>
                <a:gd name="connsiteX6" fmla="*/ 1362399 w 5048250"/>
                <a:gd name="connsiteY6" fmla="*/ 2996908 h 3314700"/>
                <a:gd name="connsiteX7" fmla="*/ 1069438 w 5048250"/>
                <a:gd name="connsiteY7" fmla="*/ 2996908 h 3314700"/>
                <a:gd name="connsiteX8" fmla="*/ 1069438 w 5048250"/>
                <a:gd name="connsiteY8" fmla="*/ 2895610 h 3314700"/>
                <a:gd name="connsiteX9" fmla="*/ 1033853 w 5048250"/>
                <a:gd name="connsiteY9" fmla="*/ 2895610 h 3314700"/>
                <a:gd name="connsiteX10" fmla="*/ 1033853 w 5048250"/>
                <a:gd name="connsiteY10" fmla="*/ 2791568 h 3314700"/>
                <a:gd name="connsiteX11" fmla="*/ 1003735 w 5048250"/>
                <a:gd name="connsiteY11" fmla="*/ 2791568 h 3314700"/>
                <a:gd name="connsiteX12" fmla="*/ 1003735 w 5048250"/>
                <a:gd name="connsiteY12" fmla="*/ 2698480 h 3314700"/>
                <a:gd name="connsiteX13" fmla="*/ 954451 w 5048250"/>
                <a:gd name="connsiteY13" fmla="*/ 2698480 h 3314700"/>
                <a:gd name="connsiteX14" fmla="*/ 954451 w 5048250"/>
                <a:gd name="connsiteY14" fmla="*/ 2575274 h 3314700"/>
                <a:gd name="connsiteX15" fmla="*/ 721731 w 5048250"/>
                <a:gd name="connsiteY15" fmla="*/ 2575274 h 3314700"/>
                <a:gd name="connsiteX16" fmla="*/ 721731 w 5048250"/>
                <a:gd name="connsiteY16" fmla="*/ 2482186 h 3314700"/>
                <a:gd name="connsiteX17" fmla="*/ 672450 w 5048250"/>
                <a:gd name="connsiteY17" fmla="*/ 2482186 h 3314700"/>
                <a:gd name="connsiteX18" fmla="*/ 672450 w 5048250"/>
                <a:gd name="connsiteY18" fmla="*/ 2252205 h 3314700"/>
                <a:gd name="connsiteX19" fmla="*/ 645070 w 5048250"/>
                <a:gd name="connsiteY19" fmla="*/ 2252205 h 3314700"/>
                <a:gd name="connsiteX20" fmla="*/ 645070 w 5048250"/>
                <a:gd name="connsiteY20" fmla="*/ 2178282 h 3314700"/>
                <a:gd name="connsiteX21" fmla="*/ 609478 w 5048250"/>
                <a:gd name="connsiteY21" fmla="*/ 2178282 h 3314700"/>
                <a:gd name="connsiteX22" fmla="*/ 609478 w 5048250"/>
                <a:gd name="connsiteY22" fmla="*/ 2076983 h 3314700"/>
                <a:gd name="connsiteX23" fmla="*/ 571148 w 5048250"/>
                <a:gd name="connsiteY23" fmla="*/ 2076983 h 3314700"/>
                <a:gd name="connsiteX24" fmla="*/ 571148 w 5048250"/>
                <a:gd name="connsiteY24" fmla="*/ 1970208 h 3314700"/>
                <a:gd name="connsiteX25" fmla="*/ 524604 w 5048250"/>
                <a:gd name="connsiteY25" fmla="*/ 1970208 h 3314700"/>
                <a:gd name="connsiteX26" fmla="*/ 524604 w 5048250"/>
                <a:gd name="connsiteY26" fmla="*/ 1767602 h 3314700"/>
                <a:gd name="connsiteX27" fmla="*/ 502701 w 5048250"/>
                <a:gd name="connsiteY27" fmla="*/ 1767602 h 3314700"/>
                <a:gd name="connsiteX28" fmla="*/ 502701 w 5048250"/>
                <a:gd name="connsiteY28" fmla="*/ 1581426 h 3314700"/>
                <a:gd name="connsiteX29" fmla="*/ 478060 w 5048250"/>
                <a:gd name="connsiteY29" fmla="*/ 1581426 h 3314700"/>
                <a:gd name="connsiteX30" fmla="*/ 478060 w 5048250"/>
                <a:gd name="connsiteY30" fmla="*/ 1455487 h 3314700"/>
                <a:gd name="connsiteX31" fmla="*/ 447943 w 5048250"/>
                <a:gd name="connsiteY31" fmla="*/ 1455487 h 3314700"/>
                <a:gd name="connsiteX32" fmla="*/ 447943 w 5048250"/>
                <a:gd name="connsiteY32" fmla="*/ 1154316 h 3314700"/>
                <a:gd name="connsiteX33" fmla="*/ 401399 w 5048250"/>
                <a:gd name="connsiteY33" fmla="*/ 1154316 h 3314700"/>
                <a:gd name="connsiteX34" fmla="*/ 401399 w 5048250"/>
                <a:gd name="connsiteY34" fmla="*/ 1044797 h 3314700"/>
                <a:gd name="connsiteX35" fmla="*/ 365807 w 5048250"/>
                <a:gd name="connsiteY35" fmla="*/ 1044797 h 3314700"/>
                <a:gd name="connsiteX36" fmla="*/ 365807 w 5048250"/>
                <a:gd name="connsiteY36" fmla="*/ 927072 h 3314700"/>
                <a:gd name="connsiteX37" fmla="*/ 346641 w 5048250"/>
                <a:gd name="connsiteY37" fmla="*/ 927072 h 3314700"/>
                <a:gd name="connsiteX38" fmla="*/ 346641 w 5048250"/>
                <a:gd name="connsiteY38" fmla="*/ 836723 h 3314700"/>
                <a:gd name="connsiteX39" fmla="*/ 316524 w 5048250"/>
                <a:gd name="connsiteY39" fmla="*/ 836723 h 3314700"/>
                <a:gd name="connsiteX40" fmla="*/ 316524 w 5048250"/>
                <a:gd name="connsiteY40" fmla="*/ 740896 h 3314700"/>
                <a:gd name="connsiteX41" fmla="*/ 267243 w 5048250"/>
                <a:gd name="connsiteY41" fmla="*/ 740896 h 3314700"/>
                <a:gd name="connsiteX42" fmla="*/ 267243 w 5048250"/>
                <a:gd name="connsiteY42" fmla="*/ 642333 h 3314700"/>
                <a:gd name="connsiteX43" fmla="*/ 237126 w 5048250"/>
                <a:gd name="connsiteY43" fmla="*/ 642333 h 3314700"/>
                <a:gd name="connsiteX44" fmla="*/ 237126 w 5048250"/>
                <a:gd name="connsiteY44" fmla="*/ 530080 h 3314700"/>
                <a:gd name="connsiteX45" fmla="*/ 182369 w 5048250"/>
                <a:gd name="connsiteY45" fmla="*/ 530080 h 3314700"/>
                <a:gd name="connsiteX46" fmla="*/ 182369 w 5048250"/>
                <a:gd name="connsiteY46" fmla="*/ 415088 h 3314700"/>
                <a:gd name="connsiteX47" fmla="*/ 157727 w 5048250"/>
                <a:gd name="connsiteY47" fmla="*/ 415088 h 3314700"/>
                <a:gd name="connsiteX48" fmla="*/ 157727 w 5048250"/>
                <a:gd name="connsiteY48" fmla="*/ 127610 h 3314700"/>
                <a:gd name="connsiteX49" fmla="*/ 144038 w 5048250"/>
                <a:gd name="connsiteY49" fmla="*/ 127610 h 3314700"/>
                <a:gd name="connsiteX50" fmla="*/ 144038 w 5048250"/>
                <a:gd name="connsiteY50" fmla="*/ 7144 h 3314700"/>
                <a:gd name="connsiteX51" fmla="*/ 7144 w 5048250"/>
                <a:gd name="connsiteY51" fmla="*/ 7144 h 3314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5048250" h="3314700">
                  <a:moveTo>
                    <a:pt x="5042106" y="3309033"/>
                  </a:moveTo>
                  <a:lnTo>
                    <a:pt x="1690945" y="3309033"/>
                  </a:lnTo>
                  <a:lnTo>
                    <a:pt x="1690945" y="3210468"/>
                  </a:lnTo>
                  <a:lnTo>
                    <a:pt x="1551308" y="3210468"/>
                  </a:lnTo>
                  <a:lnTo>
                    <a:pt x="1551308" y="3100950"/>
                  </a:lnTo>
                  <a:lnTo>
                    <a:pt x="1362399" y="3100950"/>
                  </a:lnTo>
                  <a:lnTo>
                    <a:pt x="1362399" y="2996908"/>
                  </a:lnTo>
                  <a:lnTo>
                    <a:pt x="1069438" y="2996908"/>
                  </a:lnTo>
                  <a:lnTo>
                    <a:pt x="1069438" y="2895610"/>
                  </a:lnTo>
                  <a:lnTo>
                    <a:pt x="1033853" y="2895610"/>
                  </a:lnTo>
                  <a:lnTo>
                    <a:pt x="1033853" y="2791568"/>
                  </a:lnTo>
                  <a:lnTo>
                    <a:pt x="1003735" y="2791568"/>
                  </a:lnTo>
                  <a:lnTo>
                    <a:pt x="1003735" y="2698480"/>
                  </a:lnTo>
                  <a:lnTo>
                    <a:pt x="954451" y="2698480"/>
                  </a:lnTo>
                  <a:lnTo>
                    <a:pt x="954451" y="2575274"/>
                  </a:lnTo>
                  <a:lnTo>
                    <a:pt x="721731" y="2575274"/>
                  </a:lnTo>
                  <a:lnTo>
                    <a:pt x="721731" y="2482186"/>
                  </a:lnTo>
                  <a:lnTo>
                    <a:pt x="672450" y="2482186"/>
                  </a:lnTo>
                  <a:lnTo>
                    <a:pt x="672450" y="2252205"/>
                  </a:lnTo>
                  <a:lnTo>
                    <a:pt x="645070" y="2252205"/>
                  </a:lnTo>
                  <a:lnTo>
                    <a:pt x="645070" y="2178282"/>
                  </a:lnTo>
                  <a:lnTo>
                    <a:pt x="609478" y="2178282"/>
                  </a:lnTo>
                  <a:lnTo>
                    <a:pt x="609478" y="2076983"/>
                  </a:lnTo>
                  <a:lnTo>
                    <a:pt x="571148" y="2076983"/>
                  </a:lnTo>
                  <a:lnTo>
                    <a:pt x="571148" y="1970208"/>
                  </a:lnTo>
                  <a:lnTo>
                    <a:pt x="524604" y="1970208"/>
                  </a:lnTo>
                  <a:lnTo>
                    <a:pt x="524604" y="1767602"/>
                  </a:lnTo>
                  <a:lnTo>
                    <a:pt x="502701" y="1767602"/>
                  </a:lnTo>
                  <a:lnTo>
                    <a:pt x="502701" y="1581426"/>
                  </a:lnTo>
                  <a:lnTo>
                    <a:pt x="478060" y="1581426"/>
                  </a:lnTo>
                  <a:lnTo>
                    <a:pt x="478060" y="1455487"/>
                  </a:lnTo>
                  <a:lnTo>
                    <a:pt x="447943" y="1455487"/>
                  </a:lnTo>
                  <a:lnTo>
                    <a:pt x="447943" y="1154316"/>
                  </a:lnTo>
                  <a:lnTo>
                    <a:pt x="401399" y="1154316"/>
                  </a:lnTo>
                  <a:lnTo>
                    <a:pt x="401399" y="1044797"/>
                  </a:lnTo>
                  <a:lnTo>
                    <a:pt x="365807" y="1044797"/>
                  </a:lnTo>
                  <a:lnTo>
                    <a:pt x="365807" y="927072"/>
                  </a:lnTo>
                  <a:lnTo>
                    <a:pt x="346641" y="927072"/>
                  </a:lnTo>
                  <a:lnTo>
                    <a:pt x="346641" y="836723"/>
                  </a:lnTo>
                  <a:lnTo>
                    <a:pt x="316524" y="836723"/>
                  </a:lnTo>
                  <a:lnTo>
                    <a:pt x="316524" y="740896"/>
                  </a:lnTo>
                  <a:lnTo>
                    <a:pt x="267243" y="740896"/>
                  </a:lnTo>
                  <a:lnTo>
                    <a:pt x="267243" y="642333"/>
                  </a:lnTo>
                  <a:lnTo>
                    <a:pt x="237126" y="642333"/>
                  </a:lnTo>
                  <a:lnTo>
                    <a:pt x="237126" y="530080"/>
                  </a:lnTo>
                  <a:lnTo>
                    <a:pt x="182369" y="530080"/>
                  </a:lnTo>
                  <a:lnTo>
                    <a:pt x="182369" y="415088"/>
                  </a:lnTo>
                  <a:lnTo>
                    <a:pt x="157727" y="415088"/>
                  </a:lnTo>
                  <a:lnTo>
                    <a:pt x="157727" y="127610"/>
                  </a:lnTo>
                  <a:lnTo>
                    <a:pt x="144038" y="127610"/>
                  </a:lnTo>
                  <a:lnTo>
                    <a:pt x="144038" y="7144"/>
                  </a:lnTo>
                  <a:lnTo>
                    <a:pt x="7144" y="7144"/>
                  </a:lnTo>
                </a:path>
              </a:pathLst>
            </a:custGeom>
            <a:noFill/>
            <a:ln w="25400" cap="flat">
              <a:solidFill>
                <a:schemeClr val="accent2"/>
              </a:solidFill>
              <a:prstDash val="solid"/>
              <a:miter/>
            </a:ln>
          </p:spPr>
          <p:txBody>
            <a:bodyPr rtlCol="0" anchor="ctr"/>
            <a:lstStyle/>
            <a:p>
              <a:endParaRPr lang="en-GB"/>
            </a:p>
          </p:txBody>
        </p:sp>
        <p:sp>
          <p:nvSpPr>
            <p:cNvPr id="16" name="Graphic 50">
              <a:extLst>
                <a:ext uri="{FF2B5EF4-FFF2-40B4-BE49-F238E27FC236}">
                  <a16:creationId xmlns:a16="http://schemas.microsoft.com/office/drawing/2014/main" id="{6C590908-482E-47AA-A002-D3A16FD43060}"/>
                </a:ext>
              </a:extLst>
            </p:cNvPr>
            <p:cNvSpPr/>
            <p:nvPr/>
          </p:nvSpPr>
          <p:spPr>
            <a:xfrm>
              <a:off x="1152061" y="2298251"/>
              <a:ext cx="3240000" cy="2124000"/>
            </a:xfrm>
            <a:custGeom>
              <a:avLst/>
              <a:gdLst>
                <a:gd name="connsiteX0" fmla="*/ 5061280 w 5067300"/>
                <a:gd name="connsiteY0" fmla="*/ 3289869 h 3295650"/>
                <a:gd name="connsiteX1" fmla="*/ 4469892 w 5067300"/>
                <a:gd name="connsiteY1" fmla="*/ 3289869 h 3295650"/>
                <a:gd name="connsiteX2" fmla="*/ 4469892 w 5067300"/>
                <a:gd name="connsiteY2" fmla="*/ 3196781 h 3295650"/>
                <a:gd name="connsiteX3" fmla="*/ 3859349 w 5067300"/>
                <a:gd name="connsiteY3" fmla="*/ 3196781 h 3295650"/>
                <a:gd name="connsiteX4" fmla="*/ 3859349 w 5067300"/>
                <a:gd name="connsiteY4" fmla="*/ 3095473 h 3295650"/>
                <a:gd name="connsiteX5" fmla="*/ 3812801 w 5067300"/>
                <a:gd name="connsiteY5" fmla="*/ 3095473 h 3295650"/>
                <a:gd name="connsiteX6" fmla="*/ 3812801 w 5067300"/>
                <a:gd name="connsiteY6" fmla="*/ 2983221 h 3295650"/>
                <a:gd name="connsiteX7" fmla="*/ 3547224 w 5067300"/>
                <a:gd name="connsiteY7" fmla="*/ 2983221 h 3295650"/>
                <a:gd name="connsiteX8" fmla="*/ 3547224 w 5067300"/>
                <a:gd name="connsiteY8" fmla="*/ 2876445 h 3295650"/>
                <a:gd name="connsiteX9" fmla="*/ 2933938 w 5067300"/>
                <a:gd name="connsiteY9" fmla="*/ 2876445 h 3295650"/>
                <a:gd name="connsiteX10" fmla="*/ 2933938 w 5067300"/>
                <a:gd name="connsiteY10" fmla="*/ 2786091 h 3295650"/>
                <a:gd name="connsiteX11" fmla="*/ 2098891 w 5067300"/>
                <a:gd name="connsiteY11" fmla="*/ 2786091 h 3295650"/>
                <a:gd name="connsiteX12" fmla="*/ 2098891 w 5067300"/>
                <a:gd name="connsiteY12" fmla="*/ 2690270 h 3295650"/>
                <a:gd name="connsiteX13" fmla="*/ 2000326 w 5067300"/>
                <a:gd name="connsiteY13" fmla="*/ 2690270 h 3295650"/>
                <a:gd name="connsiteX14" fmla="*/ 2000326 w 5067300"/>
                <a:gd name="connsiteY14" fmla="*/ 2583494 h 3295650"/>
                <a:gd name="connsiteX15" fmla="*/ 1770345 w 5067300"/>
                <a:gd name="connsiteY15" fmla="*/ 2583494 h 3295650"/>
                <a:gd name="connsiteX16" fmla="*/ 1770345 w 5067300"/>
                <a:gd name="connsiteY16" fmla="*/ 2471242 h 3295650"/>
                <a:gd name="connsiteX17" fmla="*/ 1742961 w 5067300"/>
                <a:gd name="connsiteY17" fmla="*/ 2471242 h 3295650"/>
                <a:gd name="connsiteX18" fmla="*/ 1742961 w 5067300"/>
                <a:gd name="connsiteY18" fmla="*/ 2358981 h 3295650"/>
                <a:gd name="connsiteX19" fmla="*/ 1649873 w 5067300"/>
                <a:gd name="connsiteY19" fmla="*/ 2358981 h 3295650"/>
                <a:gd name="connsiteX20" fmla="*/ 1649873 w 5067300"/>
                <a:gd name="connsiteY20" fmla="*/ 2170071 h 3295650"/>
                <a:gd name="connsiteX21" fmla="*/ 1507503 w 5067300"/>
                <a:gd name="connsiteY21" fmla="*/ 2170071 h 3295650"/>
                <a:gd name="connsiteX22" fmla="*/ 1507503 w 5067300"/>
                <a:gd name="connsiteY22" fmla="*/ 2063296 h 3295650"/>
                <a:gd name="connsiteX23" fmla="*/ 1428102 w 5067300"/>
                <a:gd name="connsiteY23" fmla="*/ 2063296 h 3295650"/>
                <a:gd name="connsiteX24" fmla="*/ 1428102 w 5067300"/>
                <a:gd name="connsiteY24" fmla="*/ 1953778 h 3295650"/>
                <a:gd name="connsiteX25" fmla="*/ 1395251 w 5067300"/>
                <a:gd name="connsiteY25" fmla="*/ 1953778 h 3295650"/>
                <a:gd name="connsiteX26" fmla="*/ 1395251 w 5067300"/>
                <a:gd name="connsiteY26" fmla="*/ 1868900 h 3295650"/>
                <a:gd name="connsiteX27" fmla="*/ 1335015 w 5067300"/>
                <a:gd name="connsiteY27" fmla="*/ 1868900 h 3295650"/>
                <a:gd name="connsiteX28" fmla="*/ 1335015 w 5067300"/>
                <a:gd name="connsiteY28" fmla="*/ 1759391 h 3295650"/>
                <a:gd name="connsiteX29" fmla="*/ 992781 w 5067300"/>
                <a:gd name="connsiteY29" fmla="*/ 1759391 h 3295650"/>
                <a:gd name="connsiteX30" fmla="*/ 992781 w 5067300"/>
                <a:gd name="connsiteY30" fmla="*/ 1554051 h 3295650"/>
                <a:gd name="connsiteX31" fmla="*/ 924335 w 5067300"/>
                <a:gd name="connsiteY31" fmla="*/ 1554051 h 3295650"/>
                <a:gd name="connsiteX32" fmla="*/ 924335 w 5067300"/>
                <a:gd name="connsiteY32" fmla="*/ 1441799 h 3295650"/>
                <a:gd name="connsiteX33" fmla="*/ 880528 w 5067300"/>
                <a:gd name="connsiteY33" fmla="*/ 1441799 h 3295650"/>
                <a:gd name="connsiteX34" fmla="*/ 880528 w 5067300"/>
                <a:gd name="connsiteY34" fmla="*/ 1326804 h 3295650"/>
                <a:gd name="connsiteX35" fmla="*/ 853150 w 5067300"/>
                <a:gd name="connsiteY35" fmla="*/ 1326804 h 3295650"/>
                <a:gd name="connsiteX36" fmla="*/ 853150 w 5067300"/>
                <a:gd name="connsiteY36" fmla="*/ 1146105 h 3295650"/>
                <a:gd name="connsiteX37" fmla="*/ 790179 w 5067300"/>
                <a:gd name="connsiteY37" fmla="*/ 1146105 h 3295650"/>
                <a:gd name="connsiteX38" fmla="*/ 790179 w 5067300"/>
                <a:gd name="connsiteY38" fmla="*/ 1028376 h 3295650"/>
                <a:gd name="connsiteX39" fmla="*/ 694353 w 5067300"/>
                <a:gd name="connsiteY39" fmla="*/ 1028376 h 3295650"/>
                <a:gd name="connsiteX40" fmla="*/ 694353 w 5067300"/>
                <a:gd name="connsiteY40" fmla="*/ 921597 h 3295650"/>
                <a:gd name="connsiteX41" fmla="*/ 546506 w 5067300"/>
                <a:gd name="connsiteY41" fmla="*/ 921597 h 3295650"/>
                <a:gd name="connsiteX42" fmla="*/ 546506 w 5067300"/>
                <a:gd name="connsiteY42" fmla="*/ 817557 h 3295650"/>
                <a:gd name="connsiteX43" fmla="*/ 480797 w 5067300"/>
                <a:gd name="connsiteY43" fmla="*/ 817557 h 3295650"/>
                <a:gd name="connsiteX44" fmla="*/ 480797 w 5067300"/>
                <a:gd name="connsiteY44" fmla="*/ 718994 h 3295650"/>
                <a:gd name="connsiteX45" fmla="*/ 445205 w 5067300"/>
                <a:gd name="connsiteY45" fmla="*/ 718994 h 3295650"/>
                <a:gd name="connsiteX46" fmla="*/ 445205 w 5067300"/>
                <a:gd name="connsiteY46" fmla="*/ 628643 h 3295650"/>
                <a:gd name="connsiteX47" fmla="*/ 365807 w 5067300"/>
                <a:gd name="connsiteY47" fmla="*/ 628643 h 3295650"/>
                <a:gd name="connsiteX48" fmla="*/ 365807 w 5067300"/>
                <a:gd name="connsiteY48" fmla="*/ 513652 h 3295650"/>
                <a:gd name="connsiteX49" fmla="*/ 335690 w 5067300"/>
                <a:gd name="connsiteY49" fmla="*/ 513652 h 3295650"/>
                <a:gd name="connsiteX50" fmla="*/ 335690 w 5067300"/>
                <a:gd name="connsiteY50" fmla="*/ 417827 h 3295650"/>
                <a:gd name="connsiteX51" fmla="*/ 297359 w 5067300"/>
                <a:gd name="connsiteY51" fmla="*/ 417827 h 3295650"/>
                <a:gd name="connsiteX52" fmla="*/ 297359 w 5067300"/>
                <a:gd name="connsiteY52" fmla="*/ 308311 h 3295650"/>
                <a:gd name="connsiteX53" fmla="*/ 250815 w 5067300"/>
                <a:gd name="connsiteY53" fmla="*/ 308311 h 3295650"/>
                <a:gd name="connsiteX54" fmla="*/ 250815 w 5067300"/>
                <a:gd name="connsiteY54" fmla="*/ 223436 h 3295650"/>
                <a:gd name="connsiteX55" fmla="*/ 174155 w 5067300"/>
                <a:gd name="connsiteY55" fmla="*/ 223436 h 3295650"/>
                <a:gd name="connsiteX56" fmla="*/ 174155 w 5067300"/>
                <a:gd name="connsiteY56" fmla="*/ 111183 h 3295650"/>
                <a:gd name="connsiteX57" fmla="*/ 152251 w 5067300"/>
                <a:gd name="connsiteY57" fmla="*/ 111183 h 3295650"/>
                <a:gd name="connsiteX58" fmla="*/ 152251 w 5067300"/>
                <a:gd name="connsiteY58" fmla="*/ 7144 h 3295650"/>
                <a:gd name="connsiteX59" fmla="*/ 7144 w 5067300"/>
                <a:gd name="connsiteY59" fmla="*/ 7144 h 3295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5067300" h="3295650">
                  <a:moveTo>
                    <a:pt x="5061280" y="3289869"/>
                  </a:moveTo>
                  <a:lnTo>
                    <a:pt x="4469892" y="3289869"/>
                  </a:lnTo>
                  <a:lnTo>
                    <a:pt x="4469892" y="3196781"/>
                  </a:lnTo>
                  <a:lnTo>
                    <a:pt x="3859349" y="3196781"/>
                  </a:lnTo>
                  <a:lnTo>
                    <a:pt x="3859349" y="3095473"/>
                  </a:lnTo>
                  <a:lnTo>
                    <a:pt x="3812801" y="3095473"/>
                  </a:lnTo>
                  <a:lnTo>
                    <a:pt x="3812801" y="2983221"/>
                  </a:lnTo>
                  <a:lnTo>
                    <a:pt x="3547224" y="2983221"/>
                  </a:lnTo>
                  <a:lnTo>
                    <a:pt x="3547224" y="2876445"/>
                  </a:lnTo>
                  <a:lnTo>
                    <a:pt x="2933938" y="2876445"/>
                  </a:lnTo>
                  <a:lnTo>
                    <a:pt x="2933938" y="2786091"/>
                  </a:lnTo>
                  <a:lnTo>
                    <a:pt x="2098891" y="2786091"/>
                  </a:lnTo>
                  <a:lnTo>
                    <a:pt x="2098891" y="2690270"/>
                  </a:lnTo>
                  <a:lnTo>
                    <a:pt x="2000326" y="2690270"/>
                  </a:lnTo>
                  <a:lnTo>
                    <a:pt x="2000326" y="2583494"/>
                  </a:lnTo>
                  <a:lnTo>
                    <a:pt x="1770345" y="2583494"/>
                  </a:lnTo>
                  <a:lnTo>
                    <a:pt x="1770345" y="2471242"/>
                  </a:lnTo>
                  <a:lnTo>
                    <a:pt x="1742961" y="2471242"/>
                  </a:lnTo>
                  <a:lnTo>
                    <a:pt x="1742961" y="2358981"/>
                  </a:lnTo>
                  <a:lnTo>
                    <a:pt x="1649873" y="2358981"/>
                  </a:lnTo>
                  <a:lnTo>
                    <a:pt x="1649873" y="2170071"/>
                  </a:lnTo>
                  <a:lnTo>
                    <a:pt x="1507503" y="2170071"/>
                  </a:lnTo>
                  <a:lnTo>
                    <a:pt x="1507503" y="2063296"/>
                  </a:lnTo>
                  <a:lnTo>
                    <a:pt x="1428102" y="2063296"/>
                  </a:lnTo>
                  <a:lnTo>
                    <a:pt x="1428102" y="1953778"/>
                  </a:lnTo>
                  <a:lnTo>
                    <a:pt x="1395251" y="1953778"/>
                  </a:lnTo>
                  <a:lnTo>
                    <a:pt x="1395251" y="1868900"/>
                  </a:lnTo>
                  <a:lnTo>
                    <a:pt x="1335015" y="1868900"/>
                  </a:lnTo>
                  <a:lnTo>
                    <a:pt x="1335015" y="1759391"/>
                  </a:lnTo>
                  <a:lnTo>
                    <a:pt x="992781" y="1759391"/>
                  </a:lnTo>
                  <a:lnTo>
                    <a:pt x="992781" y="1554051"/>
                  </a:lnTo>
                  <a:lnTo>
                    <a:pt x="924335" y="1554051"/>
                  </a:lnTo>
                  <a:lnTo>
                    <a:pt x="924335" y="1441799"/>
                  </a:lnTo>
                  <a:lnTo>
                    <a:pt x="880528" y="1441799"/>
                  </a:lnTo>
                  <a:lnTo>
                    <a:pt x="880528" y="1326804"/>
                  </a:lnTo>
                  <a:lnTo>
                    <a:pt x="853150" y="1326804"/>
                  </a:lnTo>
                  <a:lnTo>
                    <a:pt x="853150" y="1146105"/>
                  </a:lnTo>
                  <a:lnTo>
                    <a:pt x="790179" y="1146105"/>
                  </a:lnTo>
                  <a:lnTo>
                    <a:pt x="790179" y="1028376"/>
                  </a:lnTo>
                  <a:lnTo>
                    <a:pt x="694353" y="1028376"/>
                  </a:lnTo>
                  <a:lnTo>
                    <a:pt x="694353" y="921597"/>
                  </a:lnTo>
                  <a:lnTo>
                    <a:pt x="546506" y="921597"/>
                  </a:lnTo>
                  <a:lnTo>
                    <a:pt x="546506" y="817557"/>
                  </a:lnTo>
                  <a:lnTo>
                    <a:pt x="480797" y="817557"/>
                  </a:lnTo>
                  <a:lnTo>
                    <a:pt x="480797" y="718994"/>
                  </a:lnTo>
                  <a:lnTo>
                    <a:pt x="445205" y="718994"/>
                  </a:lnTo>
                  <a:lnTo>
                    <a:pt x="445205" y="628643"/>
                  </a:lnTo>
                  <a:lnTo>
                    <a:pt x="365807" y="628643"/>
                  </a:lnTo>
                  <a:lnTo>
                    <a:pt x="365807" y="513652"/>
                  </a:lnTo>
                  <a:lnTo>
                    <a:pt x="335690" y="513652"/>
                  </a:lnTo>
                  <a:lnTo>
                    <a:pt x="335690" y="417827"/>
                  </a:lnTo>
                  <a:lnTo>
                    <a:pt x="297359" y="417827"/>
                  </a:lnTo>
                  <a:lnTo>
                    <a:pt x="297359" y="308311"/>
                  </a:lnTo>
                  <a:lnTo>
                    <a:pt x="250815" y="308311"/>
                  </a:lnTo>
                  <a:lnTo>
                    <a:pt x="250815" y="223436"/>
                  </a:lnTo>
                  <a:lnTo>
                    <a:pt x="174155" y="223436"/>
                  </a:lnTo>
                  <a:lnTo>
                    <a:pt x="174155" y="111183"/>
                  </a:lnTo>
                  <a:lnTo>
                    <a:pt x="152251" y="111183"/>
                  </a:lnTo>
                  <a:lnTo>
                    <a:pt x="152251" y="7144"/>
                  </a:lnTo>
                  <a:lnTo>
                    <a:pt x="7144" y="7144"/>
                  </a:lnTo>
                </a:path>
              </a:pathLst>
            </a:custGeom>
            <a:noFill/>
            <a:ln w="2540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cxnSp>
          <p:nvCxnSpPr>
            <p:cNvPr id="18" name="Straight Connector 17">
              <a:extLst>
                <a:ext uri="{FF2B5EF4-FFF2-40B4-BE49-F238E27FC236}">
                  <a16:creationId xmlns:a16="http://schemas.microsoft.com/office/drawing/2014/main" id="{B7376340-A96F-4036-9B05-ED9181B9C088}"/>
                </a:ext>
              </a:extLst>
            </p:cNvPr>
            <p:cNvCxnSpPr/>
            <p:nvPr/>
          </p:nvCxnSpPr>
          <p:spPr>
            <a:xfrm flipH="1">
              <a:off x="3346061" y="2868866"/>
              <a:ext cx="0" cy="108000"/>
            </a:xfrm>
            <a:prstGeom prst="line">
              <a:avLst/>
            </a:prstGeom>
            <a:noFill/>
            <a:ln w="25400" cap="flat">
              <a:solidFill>
                <a:srgbClr val="4D4D4D"/>
              </a:solidFill>
              <a:prstDash val="solid"/>
              <a:miter/>
            </a:ln>
          </p:spPr>
        </p:cxnSp>
        <p:sp>
          <p:nvSpPr>
            <p:cNvPr id="19" name="TextBox 18">
              <a:extLst>
                <a:ext uri="{FF2B5EF4-FFF2-40B4-BE49-F238E27FC236}">
                  <a16:creationId xmlns:a16="http://schemas.microsoft.com/office/drawing/2014/main" id="{E576FDB9-DD46-4137-A70F-555A713DC76E}"/>
                </a:ext>
              </a:extLst>
            </p:cNvPr>
            <p:cNvSpPr txBox="1"/>
            <p:nvPr/>
          </p:nvSpPr>
          <p:spPr>
            <a:xfrm>
              <a:off x="3431773" y="2414245"/>
              <a:ext cx="793273" cy="640720"/>
            </a:xfrm>
            <a:prstGeom prst="rect">
              <a:avLst/>
            </a:prstGeom>
            <a:noFill/>
          </p:spPr>
          <p:txBody>
            <a:bodyPr wrap="none" rtlCol="0">
              <a:spAutoFit/>
            </a:bodyPr>
            <a:lstStyle/>
            <a:p>
              <a:r>
                <a:rPr lang="zh-CN" sz="1200" b="0" i="0" u="none" strike="noStrike" cap="none" baseline="0">
                  <a:solidFill>
                    <a:srgbClr val="B2C0D8"/>
                  </a:solidFill>
                  <a:effectLst/>
                  <a:uFillTx/>
                  <a:ea typeface="SimSun"/>
                </a:rPr>
                <a:t>安慰剂</a:t>
              </a:r>
            </a:p>
            <a:p>
              <a:r>
                <a:rPr lang="zh-CN" sz="1200" b="0" i="0" u="none" strike="noStrike" cap="none" baseline="0">
                  <a:solidFill>
                    <a:srgbClr val="B60D27"/>
                  </a:solidFill>
                  <a:effectLst/>
                  <a:uFillTx/>
                  <a:ea typeface="SimSun"/>
                </a:rPr>
                <a:t>瑞格非尼</a:t>
              </a:r>
            </a:p>
            <a:p>
              <a:r>
                <a:rPr lang="zh-CN" sz="1200" b="0" i="0" u="none" strike="noStrike" cap="none" baseline="0">
                  <a:solidFill>
                    <a:srgbClr val="4D4D4D"/>
                  </a:solidFill>
                  <a:effectLst/>
                  <a:uFillTx/>
                  <a:ea typeface="SimSun"/>
                </a:rPr>
                <a:t>删失</a:t>
              </a:r>
            </a:p>
          </p:txBody>
        </p:sp>
        <p:cxnSp>
          <p:nvCxnSpPr>
            <p:cNvPr id="20" name="Straight Connector 19">
              <a:extLst>
                <a:ext uri="{FF2B5EF4-FFF2-40B4-BE49-F238E27FC236}">
                  <a16:creationId xmlns:a16="http://schemas.microsoft.com/office/drawing/2014/main" id="{02003965-1F5C-4EAE-A124-874EC55DB0EF}"/>
                </a:ext>
              </a:extLst>
            </p:cNvPr>
            <p:cNvCxnSpPr/>
            <p:nvPr/>
          </p:nvCxnSpPr>
          <p:spPr>
            <a:xfrm rot="5400000" flipH="1">
              <a:off x="3346061" y="2611015"/>
              <a:ext cx="0" cy="216000"/>
            </a:xfrm>
            <a:prstGeom prst="line">
              <a:avLst/>
            </a:prstGeom>
            <a:noFill/>
            <a:ln w="25400" cap="flat">
              <a:solidFill>
                <a:srgbClr val="B60D27"/>
              </a:solidFill>
              <a:prstDash val="solid"/>
              <a:miter/>
            </a:ln>
          </p:spPr>
        </p:cxnSp>
        <p:cxnSp>
          <p:nvCxnSpPr>
            <p:cNvPr id="21" name="Straight Connector 20">
              <a:extLst>
                <a:ext uri="{FF2B5EF4-FFF2-40B4-BE49-F238E27FC236}">
                  <a16:creationId xmlns:a16="http://schemas.microsoft.com/office/drawing/2014/main" id="{F67D0259-F4DD-4D54-BA1F-07E6C59CE30D}"/>
                </a:ext>
              </a:extLst>
            </p:cNvPr>
            <p:cNvCxnSpPr/>
            <p:nvPr/>
          </p:nvCxnSpPr>
          <p:spPr>
            <a:xfrm rot="5400000" flipH="1">
              <a:off x="3346061" y="2423922"/>
              <a:ext cx="0" cy="216000"/>
            </a:xfrm>
            <a:prstGeom prst="line">
              <a:avLst/>
            </a:prstGeom>
            <a:noFill/>
            <a:ln w="25400" cap="flat">
              <a:solidFill>
                <a:schemeClr val="accent2"/>
              </a:solidFill>
              <a:prstDash val="solid"/>
              <a:miter/>
            </a:ln>
          </p:spPr>
        </p:cxnSp>
      </p:grpSp>
      <p:grpSp>
        <p:nvGrpSpPr>
          <p:cNvPr id="56" name="Group 55">
            <a:extLst>
              <a:ext uri="{FF2B5EF4-FFF2-40B4-BE49-F238E27FC236}">
                <a16:creationId xmlns:a16="http://schemas.microsoft.com/office/drawing/2014/main" id="{94C16280-516B-4247-B735-DC909EAF8DAF}"/>
              </a:ext>
            </a:extLst>
          </p:cNvPr>
          <p:cNvGrpSpPr/>
          <p:nvPr/>
        </p:nvGrpSpPr>
        <p:grpSpPr>
          <a:xfrm>
            <a:off x="4489244" y="1940864"/>
            <a:ext cx="4311577" cy="3785954"/>
            <a:chOff x="263934" y="2126606"/>
            <a:chExt cx="4311577" cy="3785954"/>
          </a:xfrm>
        </p:grpSpPr>
        <p:grpSp>
          <p:nvGrpSpPr>
            <p:cNvPr id="57" name="Group 56">
              <a:extLst>
                <a:ext uri="{FF2B5EF4-FFF2-40B4-BE49-F238E27FC236}">
                  <a16:creationId xmlns:a16="http://schemas.microsoft.com/office/drawing/2014/main" id="{DA8D29FB-6FEA-4620-939B-2330B8FE268C}"/>
                </a:ext>
              </a:extLst>
            </p:cNvPr>
            <p:cNvGrpSpPr/>
            <p:nvPr/>
          </p:nvGrpSpPr>
          <p:grpSpPr>
            <a:xfrm>
              <a:off x="263934" y="2126606"/>
              <a:ext cx="4311577" cy="3785954"/>
              <a:chOff x="2718419" y="2057107"/>
              <a:chExt cx="3103793" cy="3785954"/>
            </a:xfrm>
          </p:grpSpPr>
          <p:sp>
            <p:nvSpPr>
              <p:cNvPr id="64" name="Freeform 21">
                <a:extLst>
                  <a:ext uri="{FF2B5EF4-FFF2-40B4-BE49-F238E27FC236}">
                    <a16:creationId xmlns:a16="http://schemas.microsoft.com/office/drawing/2014/main" id="{701FCBDC-1A70-4CF4-8AA8-1ECED5CACB22}"/>
                  </a:ext>
                </a:extLst>
              </p:cNvPr>
              <p:cNvSpPr/>
              <p:nvPr/>
            </p:nvSpPr>
            <p:spPr bwMode="auto">
              <a:xfrm>
                <a:off x="3247755" y="2198377"/>
                <a:ext cx="2458902" cy="2586206"/>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4D4D4D"/>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endParaRPr>
              </a:p>
            </p:txBody>
          </p:sp>
          <p:sp>
            <p:nvSpPr>
              <p:cNvPr id="65" name="Line 6">
                <a:extLst>
                  <a:ext uri="{FF2B5EF4-FFF2-40B4-BE49-F238E27FC236}">
                    <a16:creationId xmlns:a16="http://schemas.microsoft.com/office/drawing/2014/main" id="{D2474751-8F20-438F-8E0E-6B28BBEF3281}"/>
                  </a:ext>
                </a:extLst>
              </p:cNvPr>
              <p:cNvSpPr>
                <a:spLocks noChangeShapeType="1"/>
              </p:cNvSpPr>
              <p:nvPr/>
            </p:nvSpPr>
            <p:spPr bwMode="auto">
              <a:xfrm>
                <a:off x="3157523" y="2198376"/>
                <a:ext cx="86234" cy="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endParaRPr>
              </a:p>
            </p:txBody>
          </p:sp>
          <p:sp>
            <p:nvSpPr>
              <p:cNvPr id="66" name="Line 7">
                <a:extLst>
                  <a:ext uri="{FF2B5EF4-FFF2-40B4-BE49-F238E27FC236}">
                    <a16:creationId xmlns:a16="http://schemas.microsoft.com/office/drawing/2014/main" id="{436A9AE6-957C-440A-8DA7-64ADB956F717}"/>
                  </a:ext>
                </a:extLst>
              </p:cNvPr>
              <p:cNvSpPr>
                <a:spLocks noChangeShapeType="1"/>
              </p:cNvSpPr>
              <p:nvPr/>
            </p:nvSpPr>
            <p:spPr bwMode="auto">
              <a:xfrm>
                <a:off x="3157523" y="2649464"/>
                <a:ext cx="86234" cy="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endParaRPr>
              </a:p>
            </p:txBody>
          </p:sp>
          <p:sp>
            <p:nvSpPr>
              <p:cNvPr id="67" name="Line 8">
                <a:extLst>
                  <a:ext uri="{FF2B5EF4-FFF2-40B4-BE49-F238E27FC236}">
                    <a16:creationId xmlns:a16="http://schemas.microsoft.com/office/drawing/2014/main" id="{78E78719-43E3-4539-8A56-9DE75E671DDC}"/>
                  </a:ext>
                </a:extLst>
              </p:cNvPr>
              <p:cNvSpPr>
                <a:spLocks noChangeShapeType="1"/>
              </p:cNvSpPr>
              <p:nvPr/>
            </p:nvSpPr>
            <p:spPr bwMode="auto">
              <a:xfrm>
                <a:off x="3157523" y="3087265"/>
                <a:ext cx="86234" cy="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endParaRPr>
              </a:p>
            </p:txBody>
          </p:sp>
          <p:sp>
            <p:nvSpPr>
              <p:cNvPr id="68" name="Line 9">
                <a:extLst>
                  <a:ext uri="{FF2B5EF4-FFF2-40B4-BE49-F238E27FC236}">
                    <a16:creationId xmlns:a16="http://schemas.microsoft.com/office/drawing/2014/main" id="{7E045C20-FA98-4730-B758-94044ABE4B21}"/>
                  </a:ext>
                </a:extLst>
              </p:cNvPr>
              <p:cNvSpPr>
                <a:spLocks noChangeShapeType="1"/>
              </p:cNvSpPr>
              <p:nvPr/>
            </p:nvSpPr>
            <p:spPr bwMode="auto">
              <a:xfrm>
                <a:off x="3157523" y="3515784"/>
                <a:ext cx="86234" cy="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endParaRPr>
              </a:p>
            </p:txBody>
          </p:sp>
          <p:sp>
            <p:nvSpPr>
              <p:cNvPr id="69" name="Line 10">
                <a:extLst>
                  <a:ext uri="{FF2B5EF4-FFF2-40B4-BE49-F238E27FC236}">
                    <a16:creationId xmlns:a16="http://schemas.microsoft.com/office/drawing/2014/main" id="{985EC08A-259B-49EF-8CA8-C58FB45480F4}"/>
                  </a:ext>
                </a:extLst>
              </p:cNvPr>
              <p:cNvSpPr>
                <a:spLocks noChangeShapeType="1"/>
              </p:cNvSpPr>
              <p:nvPr/>
            </p:nvSpPr>
            <p:spPr bwMode="auto">
              <a:xfrm>
                <a:off x="3157523" y="3964040"/>
                <a:ext cx="86234" cy="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endParaRPr>
              </a:p>
            </p:txBody>
          </p:sp>
          <p:sp>
            <p:nvSpPr>
              <p:cNvPr id="70" name="Line 11">
                <a:extLst>
                  <a:ext uri="{FF2B5EF4-FFF2-40B4-BE49-F238E27FC236}">
                    <a16:creationId xmlns:a16="http://schemas.microsoft.com/office/drawing/2014/main" id="{98740DF6-7749-462F-BD52-B607128677D9}"/>
                  </a:ext>
                </a:extLst>
              </p:cNvPr>
              <p:cNvSpPr>
                <a:spLocks noChangeShapeType="1"/>
              </p:cNvSpPr>
              <p:nvPr/>
            </p:nvSpPr>
            <p:spPr bwMode="auto">
              <a:xfrm>
                <a:off x="3157523" y="4392268"/>
                <a:ext cx="86234" cy="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endParaRPr>
              </a:p>
            </p:txBody>
          </p:sp>
          <p:sp>
            <p:nvSpPr>
              <p:cNvPr id="71" name="TextBox 70">
                <a:extLst>
                  <a:ext uri="{FF2B5EF4-FFF2-40B4-BE49-F238E27FC236}">
                    <a16:creationId xmlns:a16="http://schemas.microsoft.com/office/drawing/2014/main" id="{C5699195-9150-4C18-90A3-C67BE40ADDAC}"/>
                  </a:ext>
                </a:extLst>
              </p:cNvPr>
              <p:cNvSpPr txBox="1"/>
              <p:nvPr/>
            </p:nvSpPr>
            <p:spPr>
              <a:xfrm rot="16200000">
                <a:off x="2573172" y="3222490"/>
                <a:ext cx="488168" cy="197673"/>
              </a:xfrm>
              <a:prstGeom prst="rect">
                <a:avLst/>
              </a:prstGeom>
              <a:noFill/>
            </p:spPr>
            <p:txBody>
              <a:bodyPr wrap="none" rtlCol="0">
                <a:spAutoFit/>
              </a:bodyPr>
              <a:lstStyle>
                <a:defPPr>
                  <a:defRPr lang="en-US"/>
                </a:defPPr>
                <a:lvl1pPr algn="r" fontAlgn="base">
                  <a:spcBef>
                    <a:spcPct val="0"/>
                  </a:spcBef>
                  <a:spcAft>
                    <a:spcPct val="0"/>
                  </a:spcAft>
                  <a:defRPr sz="1200">
                    <a:solidFill>
                      <a:srgbClr val="4D4D4D"/>
                    </a:solidFill>
                    <a:latin typeface="Arial" panose="020B0604020202020204" pitchFamily="34" charset="0"/>
                    <a:cs typeface="Arial" panose="020B0604020202020204" pitchFamily="34" charset="0"/>
                  </a:defRPr>
                </a:lvl1pPr>
              </a:lstStyle>
              <a:p>
                <a:r>
                  <a:rPr lang="zh-CN" sz="1200" b="0" i="0" u="none" strike="noStrike" cap="none" baseline="0">
                    <a:solidFill>
                      <a:srgbClr val="4D4D4D"/>
                    </a:solidFill>
                    <a:effectLst/>
                    <a:uFillTx/>
                    <a:ea typeface="SimSun"/>
                  </a:rPr>
                  <a:t>比率</a:t>
                </a:r>
              </a:p>
            </p:txBody>
          </p:sp>
          <p:sp>
            <p:nvSpPr>
              <p:cNvPr id="72" name="TextBox 71">
                <a:extLst>
                  <a:ext uri="{FF2B5EF4-FFF2-40B4-BE49-F238E27FC236}">
                    <a16:creationId xmlns:a16="http://schemas.microsoft.com/office/drawing/2014/main" id="{4C4BBC4B-1E6D-48C7-80C9-BA48B9B65181}"/>
                  </a:ext>
                </a:extLst>
              </p:cNvPr>
              <p:cNvSpPr txBox="1"/>
              <p:nvPr/>
            </p:nvSpPr>
            <p:spPr>
              <a:xfrm>
                <a:off x="4230143" y="5031580"/>
                <a:ext cx="571056" cy="274594"/>
              </a:xfrm>
              <a:prstGeom prst="rect">
                <a:avLst/>
              </a:prstGeom>
              <a:noFill/>
            </p:spPr>
            <p:txBody>
              <a:bodyPr wrap="none" rtlCol="0">
                <a:spAutoFit/>
              </a:bodyPr>
              <a:lstStyle/>
              <a:p>
                <a:pPr algn="ctr" fontAlgn="base">
                  <a:spcBef>
                    <a:spcPct val="0"/>
                  </a:spcBef>
                  <a:spcAft>
                    <a:spcPct val="0"/>
                  </a:spcAft>
                </a:pPr>
                <a:r>
                  <a:rPr lang="zh-CN" sz="1200" b="0" i="0" u="none" strike="noStrike" cap="none" baseline="0" dirty="0">
                    <a:solidFill>
                      <a:srgbClr val="4D4D4D"/>
                    </a:solidFill>
                    <a:effectLst/>
                    <a:uFillTx/>
                    <a:ea typeface="SimSun"/>
                  </a:rPr>
                  <a:t>时间，月</a:t>
                </a:r>
              </a:p>
            </p:txBody>
          </p:sp>
          <p:sp>
            <p:nvSpPr>
              <p:cNvPr id="73" name="TextBox 72">
                <a:extLst>
                  <a:ext uri="{FF2B5EF4-FFF2-40B4-BE49-F238E27FC236}">
                    <a16:creationId xmlns:a16="http://schemas.microsoft.com/office/drawing/2014/main" id="{7E7E9132-77E2-4D42-84A2-0A1152200DF2}"/>
                  </a:ext>
                </a:extLst>
              </p:cNvPr>
              <p:cNvSpPr txBox="1"/>
              <p:nvPr/>
            </p:nvSpPr>
            <p:spPr>
              <a:xfrm>
                <a:off x="2891075" y="2058310"/>
                <a:ext cx="283927" cy="274594"/>
              </a:xfrm>
              <a:prstGeom prst="rect">
                <a:avLst/>
              </a:prstGeom>
              <a:noFill/>
            </p:spPr>
            <p:txBody>
              <a:bodyPr wrap="none" rtlCol="0" anchor="ctr" anchorCtr="0">
                <a:spAutoFit/>
              </a:bodyPr>
              <a:lstStyle/>
              <a:p>
                <a:pPr algn="r"/>
                <a:r>
                  <a:rPr lang="zh-CN" sz="1200" b="0" i="0" u="none" strike="noStrike" cap="none" baseline="0">
                    <a:solidFill>
                      <a:srgbClr val="4D4D4D"/>
                    </a:solidFill>
                    <a:effectLst/>
                    <a:uFillTx/>
                    <a:ea typeface="SimSun"/>
                  </a:rPr>
                  <a:t>1.0</a:t>
                </a:r>
              </a:p>
            </p:txBody>
          </p:sp>
          <p:sp>
            <p:nvSpPr>
              <p:cNvPr id="74" name="TextBox 73">
                <a:extLst>
                  <a:ext uri="{FF2B5EF4-FFF2-40B4-BE49-F238E27FC236}">
                    <a16:creationId xmlns:a16="http://schemas.microsoft.com/office/drawing/2014/main" id="{BD5ABC8C-EEE2-44C2-A0ED-F88F1FEFD534}"/>
                  </a:ext>
                </a:extLst>
              </p:cNvPr>
              <p:cNvSpPr txBox="1"/>
              <p:nvPr/>
            </p:nvSpPr>
            <p:spPr>
              <a:xfrm>
                <a:off x="2891081" y="2511328"/>
                <a:ext cx="283927" cy="274594"/>
              </a:xfrm>
              <a:prstGeom prst="rect">
                <a:avLst/>
              </a:prstGeom>
              <a:noFill/>
            </p:spPr>
            <p:txBody>
              <a:bodyPr wrap="none" rtlCol="0" anchor="ctr" anchorCtr="0">
                <a:spAutoFit/>
              </a:bodyPr>
              <a:lstStyle/>
              <a:p>
                <a:pPr algn="r"/>
                <a:r>
                  <a:rPr lang="zh-CN" sz="1200" b="0" i="0" u="none" strike="noStrike" cap="none" baseline="0">
                    <a:solidFill>
                      <a:srgbClr val="4D4D4D"/>
                    </a:solidFill>
                    <a:effectLst/>
                    <a:uFillTx/>
                    <a:ea typeface="SimSun"/>
                  </a:rPr>
                  <a:t>0.8</a:t>
                </a:r>
              </a:p>
            </p:txBody>
          </p:sp>
          <p:sp>
            <p:nvSpPr>
              <p:cNvPr id="75" name="TextBox 74">
                <a:extLst>
                  <a:ext uri="{FF2B5EF4-FFF2-40B4-BE49-F238E27FC236}">
                    <a16:creationId xmlns:a16="http://schemas.microsoft.com/office/drawing/2014/main" id="{E74C569E-5BBA-4CA3-886C-663C13D1EF61}"/>
                  </a:ext>
                </a:extLst>
              </p:cNvPr>
              <p:cNvSpPr txBox="1"/>
              <p:nvPr/>
            </p:nvSpPr>
            <p:spPr>
              <a:xfrm>
                <a:off x="2891081" y="2948899"/>
                <a:ext cx="283927" cy="274594"/>
              </a:xfrm>
              <a:prstGeom prst="rect">
                <a:avLst/>
              </a:prstGeom>
              <a:noFill/>
            </p:spPr>
            <p:txBody>
              <a:bodyPr wrap="none" rtlCol="0" anchor="ctr" anchorCtr="0">
                <a:spAutoFit/>
              </a:bodyPr>
              <a:lstStyle/>
              <a:p>
                <a:pPr algn="r"/>
                <a:r>
                  <a:rPr lang="zh-CN" sz="1200" b="0" i="0" u="none" strike="noStrike" cap="none" baseline="0">
                    <a:solidFill>
                      <a:srgbClr val="4D4D4D"/>
                    </a:solidFill>
                    <a:effectLst/>
                    <a:uFillTx/>
                    <a:ea typeface="SimSun"/>
                  </a:rPr>
                  <a:t>0.6</a:t>
                </a:r>
              </a:p>
            </p:txBody>
          </p:sp>
          <p:sp>
            <p:nvSpPr>
              <p:cNvPr id="76" name="TextBox 75">
                <a:extLst>
                  <a:ext uri="{FF2B5EF4-FFF2-40B4-BE49-F238E27FC236}">
                    <a16:creationId xmlns:a16="http://schemas.microsoft.com/office/drawing/2014/main" id="{FDF32E06-3D85-4690-A267-A8DABA7F535D}"/>
                  </a:ext>
                </a:extLst>
              </p:cNvPr>
              <p:cNvSpPr txBox="1"/>
              <p:nvPr/>
            </p:nvSpPr>
            <p:spPr>
              <a:xfrm>
                <a:off x="2891081" y="3377193"/>
                <a:ext cx="283927" cy="274594"/>
              </a:xfrm>
              <a:prstGeom prst="rect">
                <a:avLst/>
              </a:prstGeom>
              <a:noFill/>
            </p:spPr>
            <p:txBody>
              <a:bodyPr wrap="none" rtlCol="0" anchor="ctr" anchorCtr="0">
                <a:spAutoFit/>
              </a:bodyPr>
              <a:lstStyle/>
              <a:p>
                <a:pPr algn="r"/>
                <a:r>
                  <a:rPr lang="zh-CN" sz="1200" b="0" i="0" u="none" strike="noStrike" cap="none" baseline="0">
                    <a:solidFill>
                      <a:srgbClr val="4D4D4D"/>
                    </a:solidFill>
                    <a:effectLst/>
                    <a:uFillTx/>
                    <a:ea typeface="SimSun"/>
                  </a:rPr>
                  <a:t>0.4</a:t>
                </a:r>
              </a:p>
            </p:txBody>
          </p:sp>
          <p:sp>
            <p:nvSpPr>
              <p:cNvPr id="77" name="TextBox 76">
                <a:extLst>
                  <a:ext uri="{FF2B5EF4-FFF2-40B4-BE49-F238E27FC236}">
                    <a16:creationId xmlns:a16="http://schemas.microsoft.com/office/drawing/2014/main" id="{2469C221-3BFE-435B-AB1E-AA78282CE0DD}"/>
                  </a:ext>
                </a:extLst>
              </p:cNvPr>
              <p:cNvSpPr txBox="1"/>
              <p:nvPr/>
            </p:nvSpPr>
            <p:spPr>
              <a:xfrm>
                <a:off x="2891081" y="3825216"/>
                <a:ext cx="283927" cy="274594"/>
              </a:xfrm>
              <a:prstGeom prst="rect">
                <a:avLst/>
              </a:prstGeom>
              <a:noFill/>
            </p:spPr>
            <p:txBody>
              <a:bodyPr wrap="none" rtlCol="0" anchor="ctr" anchorCtr="0">
                <a:spAutoFit/>
              </a:bodyPr>
              <a:lstStyle/>
              <a:p>
                <a:pPr algn="r"/>
                <a:r>
                  <a:rPr lang="zh-CN" sz="1200" b="0" i="0" u="none" strike="noStrike" cap="none" baseline="0">
                    <a:solidFill>
                      <a:srgbClr val="4D4D4D"/>
                    </a:solidFill>
                    <a:effectLst/>
                    <a:uFillTx/>
                    <a:ea typeface="SimSun"/>
                  </a:rPr>
                  <a:t>0.2</a:t>
                </a:r>
              </a:p>
            </p:txBody>
          </p:sp>
          <p:sp>
            <p:nvSpPr>
              <p:cNvPr id="78" name="TextBox 77">
                <a:extLst>
                  <a:ext uri="{FF2B5EF4-FFF2-40B4-BE49-F238E27FC236}">
                    <a16:creationId xmlns:a16="http://schemas.microsoft.com/office/drawing/2014/main" id="{A935D6CC-971F-4777-A456-13C730FE2D90}"/>
                  </a:ext>
                </a:extLst>
              </p:cNvPr>
              <p:cNvSpPr txBox="1"/>
              <p:nvPr/>
            </p:nvSpPr>
            <p:spPr>
              <a:xfrm>
                <a:off x="2982603" y="4253211"/>
                <a:ext cx="192411" cy="274594"/>
              </a:xfrm>
              <a:prstGeom prst="rect">
                <a:avLst/>
              </a:prstGeom>
              <a:noFill/>
            </p:spPr>
            <p:txBody>
              <a:bodyPr wrap="none" rtlCol="0" anchor="ctr" anchorCtr="0">
                <a:spAutoFit/>
              </a:bodyPr>
              <a:lstStyle/>
              <a:p>
                <a:pPr algn="r"/>
                <a:r>
                  <a:rPr lang="zh-CN" sz="1200" b="0" i="0" u="none" strike="noStrike" cap="none" baseline="0">
                    <a:solidFill>
                      <a:srgbClr val="4D4D4D"/>
                    </a:solidFill>
                    <a:effectLst/>
                    <a:uFillTx/>
                    <a:ea typeface="SimSun"/>
                  </a:rPr>
                  <a:t>0</a:t>
                </a:r>
              </a:p>
            </p:txBody>
          </p:sp>
          <p:grpSp>
            <p:nvGrpSpPr>
              <p:cNvPr id="79" name="Group 78">
                <a:extLst>
                  <a:ext uri="{FF2B5EF4-FFF2-40B4-BE49-F238E27FC236}">
                    <a16:creationId xmlns:a16="http://schemas.microsoft.com/office/drawing/2014/main" id="{10641851-5C07-449E-ACC2-3B9C61C215E9}"/>
                  </a:ext>
                </a:extLst>
              </p:cNvPr>
              <p:cNvGrpSpPr/>
              <p:nvPr/>
            </p:nvGrpSpPr>
            <p:grpSpPr>
              <a:xfrm>
                <a:off x="3272462" y="4785010"/>
                <a:ext cx="585353" cy="1058051"/>
                <a:chOff x="968549" y="4920702"/>
                <a:chExt cx="488725" cy="1058051"/>
              </a:xfrm>
            </p:grpSpPr>
            <p:sp>
              <p:nvSpPr>
                <p:cNvPr id="93" name="Line 19">
                  <a:extLst>
                    <a:ext uri="{FF2B5EF4-FFF2-40B4-BE49-F238E27FC236}">
                      <a16:creationId xmlns:a16="http://schemas.microsoft.com/office/drawing/2014/main" id="{326671F5-8B95-4B13-9FF0-6E15B61FA51F}"/>
                    </a:ext>
                  </a:extLst>
                </p:cNvPr>
                <p:cNvSpPr>
                  <a:spLocks noChangeShapeType="1"/>
                </p:cNvSpPr>
                <p:nvPr/>
              </p:nvSpPr>
              <p:spPr bwMode="auto">
                <a:xfrm flipH="1">
                  <a:off x="1371357" y="4920702"/>
                  <a:ext cx="0" cy="7200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endParaRPr>
                </a:p>
              </p:txBody>
            </p:sp>
            <p:sp>
              <p:nvSpPr>
                <p:cNvPr id="94" name="Line 21">
                  <a:extLst>
                    <a:ext uri="{FF2B5EF4-FFF2-40B4-BE49-F238E27FC236}">
                      <a16:creationId xmlns:a16="http://schemas.microsoft.com/office/drawing/2014/main" id="{4D837E1B-A222-446C-94C2-C04CEFC1E27D}"/>
                    </a:ext>
                  </a:extLst>
                </p:cNvPr>
                <p:cNvSpPr>
                  <a:spLocks noChangeShapeType="1"/>
                </p:cNvSpPr>
                <p:nvPr/>
              </p:nvSpPr>
              <p:spPr bwMode="auto">
                <a:xfrm flipH="1">
                  <a:off x="1034230" y="4920702"/>
                  <a:ext cx="0" cy="7200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95" name="TextBox 94">
                  <a:extLst>
                    <a:ext uri="{FF2B5EF4-FFF2-40B4-BE49-F238E27FC236}">
                      <a16:creationId xmlns:a16="http://schemas.microsoft.com/office/drawing/2014/main" id="{C225395F-B69A-43BC-BEE0-F1153EEF2A05}"/>
                    </a:ext>
                  </a:extLst>
                </p:cNvPr>
                <p:cNvSpPr txBox="1"/>
                <p:nvPr/>
              </p:nvSpPr>
              <p:spPr>
                <a:xfrm>
                  <a:off x="969182" y="4982720"/>
                  <a:ext cx="144559" cy="987387"/>
                </a:xfrm>
                <a:prstGeom prst="rect">
                  <a:avLst/>
                </a:prstGeom>
                <a:noFill/>
              </p:spPr>
              <p:txBody>
                <a:bodyPr wrap="none" lIns="36000" tIns="36000" rIns="36000" bIns="36000" rtlCol="0" anchor="t" anchorCtr="0">
                  <a:spAutoFit/>
                </a:bodyPr>
                <a:lstStyle/>
                <a:p>
                  <a:pPr algn="ctr"/>
                  <a:r>
                    <a:rPr lang="zh-CN" sz="1200" b="0" i="0" u="none" strike="noStrike" cap="none" baseline="0">
                      <a:solidFill>
                        <a:srgbClr val="4D4D4D"/>
                      </a:solidFill>
                      <a:effectLst/>
                      <a:uFillTx/>
                      <a:ea typeface="SimSun"/>
                    </a:rPr>
                    <a:t>0</a:t>
                  </a:r>
                </a:p>
                <a:p>
                  <a:pPr algn="ctr"/>
                  <a:endParaRPr lang="en-GB" sz="1200">
                    <a:solidFill>
                      <a:srgbClr val="4D4D4D"/>
                    </a:solidFill>
                    <a:latin typeface="Arial" panose="020B0604020202020204" pitchFamily="34" charset="0"/>
                    <a:cs typeface="Arial" panose="020B0604020202020204" pitchFamily="34" charset="0"/>
                  </a:endParaRPr>
                </a:p>
                <a:p>
                  <a:pPr algn="ctr"/>
                  <a:endParaRPr lang="en-GB" sz="1200">
                    <a:solidFill>
                      <a:srgbClr val="4D4D4D"/>
                    </a:solidFill>
                    <a:latin typeface="Arial" panose="020B0604020202020204" pitchFamily="34" charset="0"/>
                    <a:cs typeface="Arial" panose="020B0604020202020204" pitchFamily="34" charset="0"/>
                  </a:endParaRPr>
                </a:p>
                <a:p>
                  <a:pPr algn="ctr"/>
                  <a:r>
                    <a:rPr lang="zh-CN" sz="1200" b="0" i="0" u="none" strike="noStrike" cap="none" baseline="0">
                      <a:solidFill>
                        <a:srgbClr val="B2C0D8"/>
                      </a:solidFill>
                      <a:effectLst/>
                      <a:uFillTx/>
                      <a:ea typeface="SimSun"/>
                    </a:rPr>
                    <a:t>33</a:t>
                  </a:r>
                </a:p>
                <a:p>
                  <a:pPr algn="ctr"/>
                  <a:r>
                    <a:rPr lang="zh-CN" sz="1200" b="0" i="0" u="none" strike="noStrike" cap="none" baseline="0">
                      <a:solidFill>
                        <a:srgbClr val="B60D27"/>
                      </a:solidFill>
                      <a:effectLst/>
                      <a:uFillTx/>
                      <a:ea typeface="SimSun"/>
                    </a:rPr>
                    <a:t>33</a:t>
                  </a:r>
                </a:p>
              </p:txBody>
            </p:sp>
            <p:sp>
              <p:nvSpPr>
                <p:cNvPr id="96" name="TextBox 95">
                  <a:extLst>
                    <a:ext uri="{FF2B5EF4-FFF2-40B4-BE49-F238E27FC236}">
                      <a16:creationId xmlns:a16="http://schemas.microsoft.com/office/drawing/2014/main" id="{489D7E9B-93E7-4E7D-AC45-4C0914F9D11A}"/>
                    </a:ext>
                  </a:extLst>
                </p:cNvPr>
                <p:cNvSpPr txBox="1"/>
                <p:nvPr/>
              </p:nvSpPr>
              <p:spPr>
                <a:xfrm>
                  <a:off x="1286181" y="4982720"/>
                  <a:ext cx="170347" cy="987387"/>
                </a:xfrm>
                <a:prstGeom prst="rect">
                  <a:avLst/>
                </a:prstGeom>
                <a:noFill/>
              </p:spPr>
              <p:txBody>
                <a:bodyPr wrap="none" lIns="36000" tIns="36000" rIns="36000" bIns="36000" rtlCol="0" anchor="t" anchorCtr="0">
                  <a:spAutoFit/>
                </a:bodyPr>
                <a:lstStyle/>
                <a:p>
                  <a:pPr algn="ctr"/>
                  <a:r>
                    <a:rPr lang="zh-CN" sz="1200" b="0" i="0" u="none" strike="noStrike" cap="none" baseline="0">
                      <a:solidFill>
                        <a:srgbClr val="4D4D4D"/>
                      </a:solidFill>
                      <a:effectLst/>
                      <a:uFillTx/>
                      <a:ea typeface="SimSun"/>
                    </a:rPr>
                    <a:t>2.5</a:t>
                  </a:r>
                </a:p>
                <a:p>
                  <a:pPr algn="ctr"/>
                  <a:endParaRPr lang="en-GB" sz="1200">
                    <a:solidFill>
                      <a:srgbClr val="4D4D4D"/>
                    </a:solidFill>
                    <a:latin typeface="Arial" panose="020B0604020202020204" pitchFamily="34" charset="0"/>
                    <a:cs typeface="Arial" panose="020B0604020202020204" pitchFamily="34" charset="0"/>
                  </a:endParaRPr>
                </a:p>
                <a:p>
                  <a:pPr algn="ctr"/>
                  <a:endParaRPr lang="en-GB" sz="1200">
                    <a:solidFill>
                      <a:srgbClr val="4D4D4D"/>
                    </a:solidFill>
                    <a:latin typeface="Arial" panose="020B0604020202020204" pitchFamily="34" charset="0"/>
                    <a:cs typeface="Arial" panose="020B0604020202020204" pitchFamily="34" charset="0"/>
                  </a:endParaRPr>
                </a:p>
                <a:p>
                  <a:pPr algn="r"/>
                  <a:r>
                    <a:rPr lang="zh-CN" sz="1200" b="0" i="0" u="none" strike="noStrike" cap="none" baseline="0">
                      <a:solidFill>
                        <a:srgbClr val="B2C0D8"/>
                      </a:solidFill>
                      <a:effectLst/>
                      <a:uFillTx/>
                      <a:ea typeface="SimSun"/>
                    </a:rPr>
                    <a:t>25</a:t>
                  </a:r>
                </a:p>
                <a:p>
                  <a:pPr algn="r"/>
                  <a:r>
                    <a:rPr lang="zh-CN" sz="1200" b="0" i="0" u="none" strike="noStrike" cap="none" baseline="0">
                      <a:solidFill>
                        <a:srgbClr val="B60D27"/>
                      </a:solidFill>
                      <a:effectLst/>
                      <a:uFillTx/>
                      <a:ea typeface="SimSun"/>
                    </a:rPr>
                    <a:t>24</a:t>
                  </a:r>
                </a:p>
              </p:txBody>
            </p:sp>
          </p:grpSp>
          <p:grpSp>
            <p:nvGrpSpPr>
              <p:cNvPr id="80" name="Group 79">
                <a:extLst>
                  <a:ext uri="{FF2B5EF4-FFF2-40B4-BE49-F238E27FC236}">
                    <a16:creationId xmlns:a16="http://schemas.microsoft.com/office/drawing/2014/main" id="{E339DDEA-320C-4876-AFDF-2B9C088F5AFB}"/>
                  </a:ext>
                </a:extLst>
              </p:cNvPr>
              <p:cNvGrpSpPr/>
              <p:nvPr/>
            </p:nvGrpSpPr>
            <p:grpSpPr>
              <a:xfrm>
                <a:off x="4041877" y="4785010"/>
                <a:ext cx="205814" cy="1058051"/>
                <a:chOff x="1134748" y="4920702"/>
                <a:chExt cx="171844" cy="1058051"/>
              </a:xfrm>
            </p:grpSpPr>
            <p:sp>
              <p:nvSpPr>
                <p:cNvPr id="91" name="Line 21">
                  <a:extLst>
                    <a:ext uri="{FF2B5EF4-FFF2-40B4-BE49-F238E27FC236}">
                      <a16:creationId xmlns:a16="http://schemas.microsoft.com/office/drawing/2014/main" id="{0502E347-70C2-4468-A2FE-1A1E5D608915}"/>
                    </a:ext>
                  </a:extLst>
                </p:cNvPr>
                <p:cNvSpPr>
                  <a:spLocks noChangeShapeType="1"/>
                </p:cNvSpPr>
                <p:nvPr/>
              </p:nvSpPr>
              <p:spPr bwMode="auto">
                <a:xfrm flipH="1">
                  <a:off x="1213444" y="4920702"/>
                  <a:ext cx="0" cy="7200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92" name="TextBox 91">
                  <a:extLst>
                    <a:ext uri="{FF2B5EF4-FFF2-40B4-BE49-F238E27FC236}">
                      <a16:creationId xmlns:a16="http://schemas.microsoft.com/office/drawing/2014/main" id="{14763F39-985A-4B7D-A99C-CF557BE415F2}"/>
                    </a:ext>
                  </a:extLst>
                </p:cNvPr>
                <p:cNvSpPr txBox="1"/>
                <p:nvPr/>
              </p:nvSpPr>
              <p:spPr>
                <a:xfrm>
                  <a:off x="1135493" y="4982720"/>
                  <a:ext cx="170352" cy="987387"/>
                </a:xfrm>
                <a:prstGeom prst="rect">
                  <a:avLst/>
                </a:prstGeom>
                <a:noFill/>
              </p:spPr>
              <p:txBody>
                <a:bodyPr wrap="none" lIns="36000" tIns="36000" rIns="36000" bIns="36000" rtlCol="0" anchor="t" anchorCtr="0">
                  <a:spAutoFit/>
                </a:bodyPr>
                <a:lstStyle/>
                <a:p>
                  <a:pPr algn="ctr"/>
                  <a:r>
                    <a:rPr lang="zh-CN" sz="1200" b="0" i="0" u="none" strike="noStrike" cap="none" baseline="0">
                      <a:solidFill>
                        <a:srgbClr val="4D4D4D"/>
                      </a:solidFill>
                      <a:effectLst/>
                      <a:uFillTx/>
                      <a:ea typeface="SimSun"/>
                    </a:rPr>
                    <a:t>5.0</a:t>
                  </a:r>
                </a:p>
                <a:p>
                  <a:pPr algn="ctr"/>
                  <a:endParaRPr lang="en-GB" sz="1200">
                    <a:solidFill>
                      <a:srgbClr val="4D4D4D"/>
                    </a:solidFill>
                    <a:latin typeface="Arial" panose="020B0604020202020204" pitchFamily="34" charset="0"/>
                    <a:cs typeface="Arial" panose="020B0604020202020204" pitchFamily="34" charset="0"/>
                  </a:endParaRPr>
                </a:p>
                <a:p>
                  <a:pPr algn="ctr"/>
                  <a:endParaRPr lang="en-GB" sz="1200">
                    <a:solidFill>
                      <a:srgbClr val="4D4D4D"/>
                    </a:solidFill>
                    <a:latin typeface="Arial" panose="020B0604020202020204" pitchFamily="34" charset="0"/>
                    <a:cs typeface="Arial" panose="020B0604020202020204" pitchFamily="34" charset="0"/>
                  </a:endParaRPr>
                </a:p>
                <a:p>
                  <a:pPr algn="r"/>
                  <a:r>
                    <a:rPr lang="zh-CN" sz="1200" b="0" i="0" u="none" strike="noStrike" cap="none" baseline="0">
                      <a:solidFill>
                        <a:srgbClr val="B2C0D8"/>
                      </a:solidFill>
                      <a:effectLst/>
                      <a:uFillTx/>
                      <a:ea typeface="SimSun"/>
                    </a:rPr>
                    <a:t>18</a:t>
                  </a:r>
                </a:p>
                <a:p>
                  <a:pPr algn="r"/>
                  <a:r>
                    <a:rPr lang="zh-CN" sz="1200" b="0" i="0" u="none" strike="noStrike" cap="none" baseline="0">
                      <a:solidFill>
                        <a:srgbClr val="B60D27"/>
                      </a:solidFill>
                      <a:effectLst/>
                      <a:uFillTx/>
                      <a:ea typeface="SimSun"/>
                    </a:rPr>
                    <a:t>17</a:t>
                  </a:r>
                </a:p>
              </p:txBody>
            </p:sp>
          </p:grpSp>
          <p:grpSp>
            <p:nvGrpSpPr>
              <p:cNvPr id="81" name="Group 80">
                <a:extLst>
                  <a:ext uri="{FF2B5EF4-FFF2-40B4-BE49-F238E27FC236}">
                    <a16:creationId xmlns:a16="http://schemas.microsoft.com/office/drawing/2014/main" id="{03563323-2266-4963-8FF0-C19153F50E5E}"/>
                  </a:ext>
                </a:extLst>
              </p:cNvPr>
              <p:cNvGrpSpPr/>
              <p:nvPr/>
            </p:nvGrpSpPr>
            <p:grpSpPr>
              <a:xfrm>
                <a:off x="4426305" y="4785010"/>
                <a:ext cx="629128" cy="1058051"/>
                <a:chOff x="979436" y="4920702"/>
                <a:chExt cx="525275" cy="1058051"/>
              </a:xfrm>
            </p:grpSpPr>
            <p:sp>
              <p:nvSpPr>
                <p:cNvPr id="87" name="Line 19">
                  <a:extLst>
                    <a:ext uri="{FF2B5EF4-FFF2-40B4-BE49-F238E27FC236}">
                      <a16:creationId xmlns:a16="http://schemas.microsoft.com/office/drawing/2014/main" id="{444AFC94-9610-45A2-96D3-5F5991A18D5C}"/>
                    </a:ext>
                  </a:extLst>
                </p:cNvPr>
                <p:cNvSpPr>
                  <a:spLocks noChangeShapeType="1"/>
                </p:cNvSpPr>
                <p:nvPr/>
              </p:nvSpPr>
              <p:spPr bwMode="auto">
                <a:xfrm flipH="1">
                  <a:off x="1393259" y="4920702"/>
                  <a:ext cx="0" cy="7200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endParaRPr>
                </a:p>
              </p:txBody>
            </p:sp>
            <p:sp>
              <p:nvSpPr>
                <p:cNvPr id="88" name="Line 21">
                  <a:extLst>
                    <a:ext uri="{FF2B5EF4-FFF2-40B4-BE49-F238E27FC236}">
                      <a16:creationId xmlns:a16="http://schemas.microsoft.com/office/drawing/2014/main" id="{E48AC9EC-7722-483A-806F-F302B91F91A9}"/>
                    </a:ext>
                  </a:extLst>
                </p:cNvPr>
                <p:cNvSpPr>
                  <a:spLocks noChangeShapeType="1"/>
                </p:cNvSpPr>
                <p:nvPr/>
              </p:nvSpPr>
              <p:spPr bwMode="auto">
                <a:xfrm flipH="1">
                  <a:off x="1058128" y="4920702"/>
                  <a:ext cx="0" cy="7200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89" name="TextBox 88">
                  <a:extLst>
                    <a:ext uri="{FF2B5EF4-FFF2-40B4-BE49-F238E27FC236}">
                      <a16:creationId xmlns:a16="http://schemas.microsoft.com/office/drawing/2014/main" id="{AB1B69C8-096A-4BFF-8512-504FB18949D0}"/>
                    </a:ext>
                  </a:extLst>
                </p:cNvPr>
                <p:cNvSpPr txBox="1"/>
                <p:nvPr/>
              </p:nvSpPr>
              <p:spPr>
                <a:xfrm>
                  <a:off x="980182" y="4982720"/>
                  <a:ext cx="170348" cy="987387"/>
                </a:xfrm>
                <a:prstGeom prst="rect">
                  <a:avLst/>
                </a:prstGeom>
                <a:noFill/>
              </p:spPr>
              <p:txBody>
                <a:bodyPr wrap="none" lIns="36000" tIns="36000" rIns="36000" bIns="36000" rtlCol="0" anchor="t" anchorCtr="0">
                  <a:spAutoFit/>
                </a:bodyPr>
                <a:lstStyle/>
                <a:p>
                  <a:pPr algn="ctr"/>
                  <a:r>
                    <a:rPr lang="zh-CN" sz="1200" b="0" i="0" u="none" strike="noStrike" cap="none" baseline="0" dirty="0">
                      <a:solidFill>
                        <a:srgbClr val="4D4D4D"/>
                      </a:solidFill>
                      <a:effectLst/>
                      <a:uFillTx/>
                      <a:ea typeface="SimSun"/>
                    </a:rPr>
                    <a:t>7.5</a:t>
                  </a:r>
                </a:p>
                <a:p>
                  <a:pPr algn="ctr"/>
                  <a:endParaRPr lang="en-GB" sz="1200" dirty="0">
                    <a:solidFill>
                      <a:srgbClr val="4D4D4D"/>
                    </a:solidFill>
                    <a:latin typeface="Arial" panose="020B0604020202020204" pitchFamily="34" charset="0"/>
                    <a:cs typeface="Arial" panose="020B0604020202020204" pitchFamily="34" charset="0"/>
                  </a:endParaRPr>
                </a:p>
                <a:p>
                  <a:pPr algn="ctr"/>
                  <a:endParaRPr lang="en-GB" sz="1200" dirty="0">
                    <a:solidFill>
                      <a:srgbClr val="4D4D4D"/>
                    </a:solidFill>
                    <a:latin typeface="Arial" panose="020B0604020202020204" pitchFamily="34" charset="0"/>
                    <a:cs typeface="Arial" panose="020B0604020202020204" pitchFamily="34" charset="0"/>
                  </a:endParaRPr>
                </a:p>
                <a:p>
                  <a:pPr algn="ctr"/>
                  <a:r>
                    <a:rPr lang="zh-CN" sz="1200" b="0" i="0" u="none" strike="noStrike" cap="none" baseline="0" dirty="0">
                      <a:solidFill>
                        <a:srgbClr val="B2C0D8"/>
                      </a:solidFill>
                      <a:effectLst/>
                      <a:uFillTx/>
                      <a:ea typeface="SimSun"/>
                    </a:rPr>
                    <a:t>11</a:t>
                  </a:r>
                </a:p>
                <a:p>
                  <a:pPr algn="ctr"/>
                  <a:r>
                    <a:rPr lang="zh-CN" sz="1200" b="0" i="0" u="none" strike="noStrike" cap="none" baseline="0" dirty="0">
                      <a:solidFill>
                        <a:srgbClr val="B60D27"/>
                      </a:solidFill>
                      <a:effectLst/>
                      <a:uFillTx/>
                      <a:ea typeface="SimSun"/>
                    </a:rPr>
                    <a:t>13</a:t>
                  </a:r>
                </a:p>
              </p:txBody>
            </p:sp>
            <p:sp>
              <p:nvSpPr>
                <p:cNvPr id="90" name="TextBox 89">
                  <a:extLst>
                    <a:ext uri="{FF2B5EF4-FFF2-40B4-BE49-F238E27FC236}">
                      <a16:creationId xmlns:a16="http://schemas.microsoft.com/office/drawing/2014/main" id="{8396E273-7F4B-407A-88EE-39C0E828F980}"/>
                    </a:ext>
                  </a:extLst>
                </p:cNvPr>
                <p:cNvSpPr txBox="1"/>
                <p:nvPr/>
              </p:nvSpPr>
              <p:spPr>
                <a:xfrm>
                  <a:off x="1282775" y="4982720"/>
                  <a:ext cx="220968" cy="987387"/>
                </a:xfrm>
                <a:prstGeom prst="rect">
                  <a:avLst/>
                </a:prstGeom>
                <a:noFill/>
              </p:spPr>
              <p:txBody>
                <a:bodyPr wrap="none" lIns="36000" tIns="36000" rIns="36000" bIns="36000" rtlCol="0" anchor="t" anchorCtr="0">
                  <a:spAutoFit/>
                </a:bodyPr>
                <a:lstStyle/>
                <a:p>
                  <a:pPr algn="ctr"/>
                  <a:r>
                    <a:rPr lang="zh-CN" sz="1200" b="0" i="0" u="none" strike="noStrike" cap="none" baseline="0">
                      <a:solidFill>
                        <a:srgbClr val="4D4D4D"/>
                      </a:solidFill>
                      <a:effectLst/>
                      <a:uFillTx/>
                      <a:ea typeface="SimSun"/>
                    </a:rPr>
                    <a:t>10.0</a:t>
                  </a:r>
                </a:p>
                <a:p>
                  <a:pPr algn="ctr"/>
                  <a:endParaRPr lang="en-GB" sz="1200">
                    <a:solidFill>
                      <a:srgbClr val="4D4D4D"/>
                    </a:solidFill>
                    <a:latin typeface="Arial" panose="020B0604020202020204" pitchFamily="34" charset="0"/>
                    <a:cs typeface="Arial" panose="020B0604020202020204" pitchFamily="34" charset="0"/>
                  </a:endParaRPr>
                </a:p>
                <a:p>
                  <a:pPr algn="ctr"/>
                  <a:endParaRPr lang="en-GB" sz="1200">
                    <a:solidFill>
                      <a:srgbClr val="4D4D4D"/>
                    </a:solidFill>
                    <a:latin typeface="Arial" panose="020B0604020202020204" pitchFamily="34" charset="0"/>
                    <a:cs typeface="Arial" panose="020B0604020202020204" pitchFamily="34" charset="0"/>
                  </a:endParaRPr>
                </a:p>
                <a:p>
                  <a:pPr algn="r"/>
                  <a:r>
                    <a:rPr lang="zh-CN" sz="1200" b="0" i="0" u="none" strike="noStrike" cap="none" baseline="0">
                      <a:solidFill>
                        <a:srgbClr val="B2C0D8"/>
                      </a:solidFill>
                      <a:effectLst/>
                      <a:uFillTx/>
                      <a:ea typeface="SimSun"/>
                    </a:rPr>
                    <a:t>6</a:t>
                  </a:r>
                </a:p>
                <a:p>
                  <a:pPr algn="r"/>
                  <a:r>
                    <a:rPr lang="zh-CN" sz="1200" b="0" i="0" u="none" strike="noStrike" cap="none" baseline="0">
                      <a:solidFill>
                        <a:srgbClr val="B60D27"/>
                      </a:solidFill>
                      <a:effectLst/>
                      <a:uFillTx/>
                      <a:ea typeface="SimSun"/>
                    </a:rPr>
                    <a:t>12</a:t>
                  </a:r>
                </a:p>
              </p:txBody>
            </p:sp>
          </p:grpSp>
          <p:grpSp>
            <p:nvGrpSpPr>
              <p:cNvPr id="82" name="Group 81">
                <a:extLst>
                  <a:ext uri="{FF2B5EF4-FFF2-40B4-BE49-F238E27FC236}">
                    <a16:creationId xmlns:a16="http://schemas.microsoft.com/office/drawing/2014/main" id="{0C4B8975-E75D-405D-A942-0ABF79F65FE3}"/>
                  </a:ext>
                </a:extLst>
              </p:cNvPr>
              <p:cNvGrpSpPr/>
              <p:nvPr/>
            </p:nvGrpSpPr>
            <p:grpSpPr>
              <a:xfrm>
                <a:off x="5172819" y="4785010"/>
                <a:ext cx="266974" cy="1058051"/>
                <a:chOff x="1126492" y="4920702"/>
                <a:chExt cx="222906" cy="1058051"/>
              </a:xfrm>
            </p:grpSpPr>
            <p:sp>
              <p:nvSpPr>
                <p:cNvPr id="85" name="Line 19">
                  <a:extLst>
                    <a:ext uri="{FF2B5EF4-FFF2-40B4-BE49-F238E27FC236}">
                      <a16:creationId xmlns:a16="http://schemas.microsoft.com/office/drawing/2014/main" id="{558D6B28-5964-4F0C-84E7-E093561C00DF}"/>
                    </a:ext>
                  </a:extLst>
                </p:cNvPr>
                <p:cNvSpPr>
                  <a:spLocks noChangeShapeType="1"/>
                </p:cNvSpPr>
                <p:nvPr/>
              </p:nvSpPr>
              <p:spPr bwMode="auto">
                <a:xfrm flipH="1">
                  <a:off x="1237944" y="4920702"/>
                  <a:ext cx="0" cy="7200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endParaRPr>
                </a:p>
              </p:txBody>
            </p:sp>
            <p:sp>
              <p:nvSpPr>
                <p:cNvPr id="86" name="TextBox 85">
                  <a:extLst>
                    <a:ext uri="{FF2B5EF4-FFF2-40B4-BE49-F238E27FC236}">
                      <a16:creationId xmlns:a16="http://schemas.microsoft.com/office/drawing/2014/main" id="{5D8E673E-8408-404F-B8D3-76C17B24114D}"/>
                    </a:ext>
                  </a:extLst>
                </p:cNvPr>
                <p:cNvSpPr txBox="1"/>
                <p:nvPr/>
              </p:nvSpPr>
              <p:spPr>
                <a:xfrm>
                  <a:off x="1127460" y="4982720"/>
                  <a:ext cx="220971" cy="987387"/>
                </a:xfrm>
                <a:prstGeom prst="rect">
                  <a:avLst/>
                </a:prstGeom>
                <a:noFill/>
              </p:spPr>
              <p:txBody>
                <a:bodyPr wrap="none" lIns="36000" tIns="36000" rIns="36000" bIns="36000" rtlCol="0" anchor="t" anchorCtr="0">
                  <a:spAutoFit/>
                </a:bodyPr>
                <a:lstStyle/>
                <a:p>
                  <a:pPr algn="ctr"/>
                  <a:r>
                    <a:rPr lang="zh-CN" sz="1200" b="0" i="0" u="none" strike="noStrike" cap="none" baseline="0">
                      <a:solidFill>
                        <a:srgbClr val="4D4D4D"/>
                      </a:solidFill>
                      <a:effectLst/>
                      <a:uFillTx/>
                      <a:ea typeface="SimSun"/>
                    </a:rPr>
                    <a:t>12.5</a:t>
                  </a:r>
                </a:p>
                <a:p>
                  <a:pPr algn="ctr"/>
                  <a:endParaRPr lang="en-GB" sz="1200">
                    <a:solidFill>
                      <a:srgbClr val="4D4D4D"/>
                    </a:solidFill>
                    <a:latin typeface="Arial" panose="020B0604020202020204" pitchFamily="34" charset="0"/>
                    <a:cs typeface="Arial" panose="020B0604020202020204" pitchFamily="34" charset="0"/>
                  </a:endParaRPr>
                </a:p>
                <a:p>
                  <a:pPr algn="ctr"/>
                  <a:endParaRPr lang="en-GB" sz="1200">
                    <a:solidFill>
                      <a:srgbClr val="4D4D4D"/>
                    </a:solidFill>
                    <a:latin typeface="Arial" panose="020B0604020202020204" pitchFamily="34" charset="0"/>
                    <a:cs typeface="Arial" panose="020B0604020202020204" pitchFamily="34" charset="0"/>
                  </a:endParaRPr>
                </a:p>
                <a:p>
                  <a:pPr algn="ctr"/>
                  <a:r>
                    <a:rPr lang="zh-CN" sz="1200" b="0" i="0" u="none" strike="noStrike" cap="none" baseline="0">
                      <a:solidFill>
                        <a:srgbClr val="B2C0D8"/>
                      </a:solidFill>
                      <a:effectLst/>
                      <a:uFillTx/>
                      <a:ea typeface="SimSun"/>
                    </a:rPr>
                    <a:t>4</a:t>
                  </a:r>
                </a:p>
                <a:p>
                  <a:pPr algn="ctr"/>
                  <a:r>
                    <a:rPr lang="zh-CN" sz="1200" b="0" i="0" u="none" strike="noStrike" cap="none" baseline="0">
                      <a:solidFill>
                        <a:srgbClr val="B60D27"/>
                      </a:solidFill>
                      <a:effectLst/>
                      <a:uFillTx/>
                      <a:ea typeface="SimSun"/>
                    </a:rPr>
                    <a:t>8</a:t>
                  </a:r>
                </a:p>
              </p:txBody>
            </p:sp>
          </p:grpSp>
          <p:sp>
            <p:nvSpPr>
              <p:cNvPr id="83" name="Line 21">
                <a:extLst>
                  <a:ext uri="{FF2B5EF4-FFF2-40B4-BE49-F238E27FC236}">
                    <a16:creationId xmlns:a16="http://schemas.microsoft.com/office/drawing/2014/main" id="{2BF8F389-6EC6-4FE6-B88A-594181BB5A35}"/>
                  </a:ext>
                </a:extLst>
              </p:cNvPr>
              <p:cNvSpPr>
                <a:spLocks noChangeShapeType="1"/>
              </p:cNvSpPr>
              <p:nvPr/>
            </p:nvSpPr>
            <p:spPr bwMode="auto">
              <a:xfrm flipH="1">
                <a:off x="5706657" y="4785010"/>
                <a:ext cx="0" cy="7200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84" name="TextBox 83">
                <a:extLst>
                  <a:ext uri="{FF2B5EF4-FFF2-40B4-BE49-F238E27FC236}">
                    <a16:creationId xmlns:a16="http://schemas.microsoft.com/office/drawing/2014/main" id="{BB806822-5F92-4B08-A977-45FE420E8F5B}"/>
                  </a:ext>
                </a:extLst>
              </p:cNvPr>
              <p:cNvSpPr txBox="1"/>
              <p:nvPr/>
            </p:nvSpPr>
            <p:spPr>
              <a:xfrm>
                <a:off x="5556396" y="4847028"/>
                <a:ext cx="264656" cy="987387"/>
              </a:xfrm>
              <a:prstGeom prst="rect">
                <a:avLst/>
              </a:prstGeom>
              <a:noFill/>
            </p:spPr>
            <p:txBody>
              <a:bodyPr wrap="none" lIns="36000" tIns="36000" rIns="36000" bIns="36000" rtlCol="0" anchor="t" anchorCtr="0">
                <a:spAutoFit/>
              </a:bodyPr>
              <a:lstStyle/>
              <a:p>
                <a:pPr algn="ctr"/>
                <a:r>
                  <a:rPr lang="zh-CN" sz="1200" b="0" i="0" u="none" strike="noStrike" cap="none" baseline="0">
                    <a:solidFill>
                      <a:srgbClr val="4D4D4D"/>
                    </a:solidFill>
                    <a:effectLst/>
                    <a:uFillTx/>
                    <a:ea typeface="SimSun"/>
                  </a:rPr>
                  <a:t>15.0</a:t>
                </a:r>
              </a:p>
              <a:p>
                <a:pPr algn="ctr"/>
                <a:endParaRPr lang="en-GB" sz="1200">
                  <a:solidFill>
                    <a:srgbClr val="4D4D4D"/>
                  </a:solidFill>
                  <a:latin typeface="Arial" panose="020B0604020202020204" pitchFamily="34" charset="0"/>
                  <a:cs typeface="Arial" panose="020B0604020202020204" pitchFamily="34" charset="0"/>
                </a:endParaRPr>
              </a:p>
              <a:p>
                <a:pPr algn="ctr"/>
                <a:endParaRPr lang="en-GB" sz="1200">
                  <a:solidFill>
                    <a:srgbClr val="4D4D4D"/>
                  </a:solidFill>
                  <a:latin typeface="Arial" panose="020B0604020202020204" pitchFamily="34" charset="0"/>
                  <a:cs typeface="Arial" panose="020B0604020202020204" pitchFamily="34" charset="0"/>
                </a:endParaRPr>
              </a:p>
              <a:p>
                <a:pPr algn="ctr"/>
                <a:r>
                  <a:rPr lang="zh-CN" sz="1200" b="0" i="0" u="none" strike="noStrike" cap="none" baseline="0">
                    <a:solidFill>
                      <a:srgbClr val="B2C0D8"/>
                    </a:solidFill>
                    <a:effectLst/>
                    <a:uFillTx/>
                    <a:ea typeface="SimSun"/>
                  </a:rPr>
                  <a:t>3</a:t>
                </a:r>
              </a:p>
              <a:p>
                <a:pPr algn="ctr"/>
                <a:r>
                  <a:rPr lang="zh-CN" sz="1200" b="0" i="0" u="none" strike="noStrike" cap="none" baseline="0">
                    <a:solidFill>
                      <a:srgbClr val="B60D27"/>
                    </a:solidFill>
                    <a:effectLst/>
                    <a:uFillTx/>
                    <a:ea typeface="SimSun"/>
                  </a:rPr>
                  <a:t>7</a:t>
                </a:r>
              </a:p>
            </p:txBody>
          </p:sp>
        </p:grpSp>
        <p:cxnSp>
          <p:nvCxnSpPr>
            <p:cNvPr id="58" name="Straight Connector 57">
              <a:extLst>
                <a:ext uri="{FF2B5EF4-FFF2-40B4-BE49-F238E27FC236}">
                  <a16:creationId xmlns:a16="http://schemas.microsoft.com/office/drawing/2014/main" id="{3F285335-AA65-4F61-A328-D83A2EFB1E1A}"/>
                </a:ext>
              </a:extLst>
            </p:cNvPr>
            <p:cNvCxnSpPr/>
            <p:nvPr/>
          </p:nvCxnSpPr>
          <p:spPr>
            <a:xfrm flipH="1">
              <a:off x="3346061" y="2868866"/>
              <a:ext cx="0" cy="108000"/>
            </a:xfrm>
            <a:prstGeom prst="line">
              <a:avLst/>
            </a:prstGeom>
            <a:noFill/>
            <a:ln w="25400" cap="flat">
              <a:solidFill>
                <a:srgbClr val="4D4D4D"/>
              </a:solidFill>
              <a:prstDash val="solid"/>
              <a:miter/>
            </a:ln>
          </p:spPr>
        </p:cxnSp>
        <p:sp>
          <p:nvSpPr>
            <p:cNvPr id="59" name="TextBox 58">
              <a:extLst>
                <a:ext uri="{FF2B5EF4-FFF2-40B4-BE49-F238E27FC236}">
                  <a16:creationId xmlns:a16="http://schemas.microsoft.com/office/drawing/2014/main" id="{F3FEBEEB-F26F-4528-9C79-84130CCCAF9C}"/>
                </a:ext>
              </a:extLst>
            </p:cNvPr>
            <p:cNvSpPr txBox="1"/>
            <p:nvPr/>
          </p:nvSpPr>
          <p:spPr>
            <a:xfrm>
              <a:off x="3431772" y="2414245"/>
              <a:ext cx="793273" cy="640720"/>
            </a:xfrm>
            <a:prstGeom prst="rect">
              <a:avLst/>
            </a:prstGeom>
            <a:noFill/>
          </p:spPr>
          <p:txBody>
            <a:bodyPr wrap="none" rtlCol="0">
              <a:spAutoFit/>
            </a:bodyPr>
            <a:lstStyle/>
            <a:p>
              <a:r>
                <a:rPr lang="zh-CN" sz="1200" b="0" i="0" u="none" strike="noStrike" cap="none" baseline="0">
                  <a:solidFill>
                    <a:srgbClr val="B2C0D8"/>
                  </a:solidFill>
                  <a:effectLst/>
                  <a:uFillTx/>
                  <a:ea typeface="SimSun"/>
                </a:rPr>
                <a:t>安慰剂</a:t>
              </a:r>
            </a:p>
            <a:p>
              <a:r>
                <a:rPr lang="zh-CN" sz="1200" b="0" i="0" u="none" strike="noStrike" cap="none" baseline="0">
                  <a:solidFill>
                    <a:srgbClr val="B60D27"/>
                  </a:solidFill>
                  <a:effectLst/>
                  <a:uFillTx/>
                  <a:ea typeface="SimSun"/>
                </a:rPr>
                <a:t>瑞格非尼</a:t>
              </a:r>
            </a:p>
            <a:p>
              <a:r>
                <a:rPr lang="zh-CN" sz="1200" b="0" i="0" u="none" strike="noStrike" cap="none" baseline="0">
                  <a:solidFill>
                    <a:srgbClr val="4D4D4D"/>
                  </a:solidFill>
                  <a:effectLst/>
                  <a:uFillTx/>
                  <a:ea typeface="SimSun"/>
                </a:rPr>
                <a:t>删失</a:t>
              </a:r>
            </a:p>
          </p:txBody>
        </p:sp>
        <p:cxnSp>
          <p:nvCxnSpPr>
            <p:cNvPr id="60" name="Straight Connector 59">
              <a:extLst>
                <a:ext uri="{FF2B5EF4-FFF2-40B4-BE49-F238E27FC236}">
                  <a16:creationId xmlns:a16="http://schemas.microsoft.com/office/drawing/2014/main" id="{D0EF0AD6-2485-404D-B909-8BBA66A8A5A9}"/>
                </a:ext>
              </a:extLst>
            </p:cNvPr>
            <p:cNvCxnSpPr/>
            <p:nvPr/>
          </p:nvCxnSpPr>
          <p:spPr>
            <a:xfrm rot="5400000" flipH="1">
              <a:off x="3346061" y="2611015"/>
              <a:ext cx="0" cy="216000"/>
            </a:xfrm>
            <a:prstGeom prst="line">
              <a:avLst/>
            </a:prstGeom>
            <a:noFill/>
            <a:ln w="25400" cap="flat">
              <a:solidFill>
                <a:srgbClr val="B60D27"/>
              </a:solidFill>
              <a:prstDash val="solid"/>
              <a:miter/>
            </a:ln>
          </p:spPr>
        </p:cxnSp>
        <p:cxnSp>
          <p:nvCxnSpPr>
            <p:cNvPr id="61" name="Straight Connector 60">
              <a:extLst>
                <a:ext uri="{FF2B5EF4-FFF2-40B4-BE49-F238E27FC236}">
                  <a16:creationId xmlns:a16="http://schemas.microsoft.com/office/drawing/2014/main" id="{204A9D89-7CE6-4B6D-9BC7-042967CC6E7F}"/>
                </a:ext>
              </a:extLst>
            </p:cNvPr>
            <p:cNvCxnSpPr/>
            <p:nvPr/>
          </p:nvCxnSpPr>
          <p:spPr>
            <a:xfrm rot="5400000" flipH="1">
              <a:off x="3346061" y="2423922"/>
              <a:ext cx="0" cy="216000"/>
            </a:xfrm>
            <a:prstGeom prst="line">
              <a:avLst/>
            </a:prstGeom>
            <a:noFill/>
            <a:ln w="25400" cap="flat">
              <a:solidFill>
                <a:schemeClr val="accent2"/>
              </a:solidFill>
              <a:prstDash val="solid"/>
              <a:miter/>
            </a:ln>
          </p:spPr>
        </p:cxnSp>
      </p:grpSp>
      <p:sp>
        <p:nvSpPr>
          <p:cNvPr id="97" name="Graphic 57">
            <a:extLst>
              <a:ext uri="{FF2B5EF4-FFF2-40B4-BE49-F238E27FC236}">
                <a16:creationId xmlns:a16="http://schemas.microsoft.com/office/drawing/2014/main" id="{AC5B7ADF-9D42-4448-89D9-FAD2804001C5}"/>
              </a:ext>
            </a:extLst>
          </p:cNvPr>
          <p:cNvSpPr/>
          <p:nvPr/>
        </p:nvSpPr>
        <p:spPr>
          <a:xfrm>
            <a:off x="5373878" y="2084076"/>
            <a:ext cx="3230191" cy="1866769"/>
          </a:xfrm>
          <a:custGeom>
            <a:avLst/>
            <a:gdLst>
              <a:gd name="connsiteX0" fmla="*/ 5037535 w 5038725"/>
              <a:gd name="connsiteY0" fmla="*/ 2940415 h 2943225"/>
              <a:gd name="connsiteX1" fmla="*/ 3365249 w 5038725"/>
              <a:gd name="connsiteY1" fmla="*/ 2940415 h 2943225"/>
              <a:gd name="connsiteX2" fmla="*/ 3365249 w 5038725"/>
              <a:gd name="connsiteY2" fmla="*/ 2832173 h 2943225"/>
              <a:gd name="connsiteX3" fmla="*/ 3175826 w 5038725"/>
              <a:gd name="connsiteY3" fmla="*/ 2832173 h 2943225"/>
              <a:gd name="connsiteX4" fmla="*/ 3175826 w 5038725"/>
              <a:gd name="connsiteY4" fmla="*/ 2726636 h 2943225"/>
              <a:gd name="connsiteX5" fmla="*/ 3062183 w 5038725"/>
              <a:gd name="connsiteY5" fmla="*/ 2726636 h 2943225"/>
              <a:gd name="connsiteX6" fmla="*/ 3062183 w 5038725"/>
              <a:gd name="connsiteY6" fmla="*/ 2623814 h 2943225"/>
              <a:gd name="connsiteX7" fmla="*/ 2694165 w 5038725"/>
              <a:gd name="connsiteY7" fmla="*/ 2623814 h 2943225"/>
              <a:gd name="connsiteX8" fmla="*/ 2694165 w 5038725"/>
              <a:gd name="connsiteY8" fmla="*/ 2507456 h 2943225"/>
              <a:gd name="connsiteX9" fmla="*/ 2626519 w 5038725"/>
              <a:gd name="connsiteY9" fmla="*/ 2507456 h 2943225"/>
              <a:gd name="connsiteX10" fmla="*/ 2626519 w 5038725"/>
              <a:gd name="connsiteY10" fmla="*/ 2410044 h 2943225"/>
              <a:gd name="connsiteX11" fmla="*/ 2556167 w 5038725"/>
              <a:gd name="connsiteY11" fmla="*/ 2410044 h 2943225"/>
              <a:gd name="connsiteX12" fmla="*/ 2556167 w 5038725"/>
              <a:gd name="connsiteY12" fmla="*/ 2301802 h 2943225"/>
              <a:gd name="connsiteX13" fmla="*/ 2147564 w 5038725"/>
              <a:gd name="connsiteY13" fmla="*/ 2301802 h 2943225"/>
              <a:gd name="connsiteX14" fmla="*/ 2147564 w 5038725"/>
              <a:gd name="connsiteY14" fmla="*/ 2198980 h 2943225"/>
              <a:gd name="connsiteX15" fmla="*/ 2112388 w 5038725"/>
              <a:gd name="connsiteY15" fmla="*/ 2198980 h 2943225"/>
              <a:gd name="connsiteX16" fmla="*/ 2112388 w 5038725"/>
              <a:gd name="connsiteY16" fmla="*/ 2088032 h 2943225"/>
              <a:gd name="connsiteX17" fmla="*/ 2033911 w 5038725"/>
              <a:gd name="connsiteY17" fmla="*/ 2088032 h 2943225"/>
              <a:gd name="connsiteX18" fmla="*/ 2033911 w 5038725"/>
              <a:gd name="connsiteY18" fmla="*/ 1982495 h 2943225"/>
              <a:gd name="connsiteX19" fmla="*/ 2001441 w 5038725"/>
              <a:gd name="connsiteY19" fmla="*/ 1982495 h 2943225"/>
              <a:gd name="connsiteX20" fmla="*/ 2001441 w 5038725"/>
              <a:gd name="connsiteY20" fmla="*/ 1876968 h 2943225"/>
              <a:gd name="connsiteX21" fmla="*/ 1714605 w 5038725"/>
              <a:gd name="connsiteY21" fmla="*/ 1876968 h 2943225"/>
              <a:gd name="connsiteX22" fmla="*/ 1714605 w 5038725"/>
              <a:gd name="connsiteY22" fmla="*/ 1771431 h 2943225"/>
              <a:gd name="connsiteX23" fmla="*/ 1692964 w 5038725"/>
              <a:gd name="connsiteY23" fmla="*/ 1771431 h 2943225"/>
              <a:gd name="connsiteX24" fmla="*/ 1692964 w 5038725"/>
              <a:gd name="connsiteY24" fmla="*/ 1557661 h 2943225"/>
              <a:gd name="connsiteX25" fmla="*/ 1441304 w 5038725"/>
              <a:gd name="connsiteY25" fmla="*/ 1557661 h 2943225"/>
              <a:gd name="connsiteX26" fmla="*/ 1441304 w 5038725"/>
              <a:gd name="connsiteY26" fmla="*/ 1465659 h 2943225"/>
              <a:gd name="connsiteX27" fmla="*/ 1408833 w 5038725"/>
              <a:gd name="connsiteY27" fmla="*/ 1465659 h 2943225"/>
              <a:gd name="connsiteX28" fmla="*/ 1408833 w 5038725"/>
              <a:gd name="connsiteY28" fmla="*/ 1357417 h 2943225"/>
              <a:gd name="connsiteX29" fmla="*/ 1343892 w 5038725"/>
              <a:gd name="connsiteY29" fmla="*/ 1357417 h 2943225"/>
              <a:gd name="connsiteX30" fmla="*/ 1343892 w 5038725"/>
              <a:gd name="connsiteY30" fmla="*/ 1257300 h 2943225"/>
              <a:gd name="connsiteX31" fmla="*/ 1268120 w 5038725"/>
              <a:gd name="connsiteY31" fmla="*/ 1257300 h 2943225"/>
              <a:gd name="connsiteX32" fmla="*/ 1268120 w 5038725"/>
              <a:gd name="connsiteY32" fmla="*/ 1149058 h 2943225"/>
              <a:gd name="connsiteX33" fmla="*/ 1013765 w 5038725"/>
              <a:gd name="connsiteY33" fmla="*/ 1149058 h 2943225"/>
              <a:gd name="connsiteX34" fmla="*/ 1013765 w 5038725"/>
              <a:gd name="connsiteY34" fmla="*/ 1038120 h 2943225"/>
              <a:gd name="connsiteX35" fmla="*/ 943407 w 5038725"/>
              <a:gd name="connsiteY35" fmla="*/ 1038120 h 2943225"/>
              <a:gd name="connsiteX36" fmla="*/ 943407 w 5038725"/>
              <a:gd name="connsiteY36" fmla="*/ 943407 h 2943225"/>
              <a:gd name="connsiteX37" fmla="*/ 870347 w 5038725"/>
              <a:gd name="connsiteY37" fmla="*/ 943407 h 2943225"/>
              <a:gd name="connsiteX38" fmla="*/ 870347 w 5038725"/>
              <a:gd name="connsiteY38" fmla="*/ 840581 h 2943225"/>
              <a:gd name="connsiteX39" fmla="*/ 835169 w 5038725"/>
              <a:gd name="connsiteY39" fmla="*/ 840581 h 2943225"/>
              <a:gd name="connsiteX40" fmla="*/ 835169 w 5038725"/>
              <a:gd name="connsiteY40" fmla="*/ 740460 h 2943225"/>
              <a:gd name="connsiteX41" fmla="*/ 799991 w 5038725"/>
              <a:gd name="connsiteY41" fmla="*/ 740460 h 2943225"/>
              <a:gd name="connsiteX42" fmla="*/ 799991 w 5038725"/>
              <a:gd name="connsiteY42" fmla="*/ 645751 h 2943225"/>
              <a:gd name="connsiteX43" fmla="*/ 775638 w 5038725"/>
              <a:gd name="connsiteY43" fmla="*/ 645751 h 2943225"/>
              <a:gd name="connsiteX44" fmla="*/ 775638 w 5038725"/>
              <a:gd name="connsiteY44" fmla="*/ 534807 h 2943225"/>
              <a:gd name="connsiteX45" fmla="*/ 718813 w 5038725"/>
              <a:gd name="connsiteY45" fmla="*/ 534807 h 2943225"/>
              <a:gd name="connsiteX46" fmla="*/ 718813 w 5038725"/>
              <a:gd name="connsiteY46" fmla="*/ 421156 h 2943225"/>
              <a:gd name="connsiteX47" fmla="*/ 686341 w 5038725"/>
              <a:gd name="connsiteY47" fmla="*/ 421156 h 2943225"/>
              <a:gd name="connsiteX48" fmla="*/ 686341 w 5038725"/>
              <a:gd name="connsiteY48" fmla="*/ 323741 h 2943225"/>
              <a:gd name="connsiteX49" fmla="*/ 651163 w 5038725"/>
              <a:gd name="connsiteY49" fmla="*/ 323741 h 2943225"/>
              <a:gd name="connsiteX50" fmla="*/ 651163 w 5038725"/>
              <a:gd name="connsiteY50" fmla="*/ 215503 h 2943225"/>
              <a:gd name="connsiteX51" fmla="*/ 567279 w 5038725"/>
              <a:gd name="connsiteY51" fmla="*/ 215503 h 2943225"/>
              <a:gd name="connsiteX52" fmla="*/ 567279 w 5038725"/>
              <a:gd name="connsiteY52" fmla="*/ 112676 h 2943225"/>
              <a:gd name="connsiteX53" fmla="*/ 496923 w 5038725"/>
              <a:gd name="connsiteY53" fmla="*/ 112676 h 2943225"/>
              <a:gd name="connsiteX54" fmla="*/ 496923 w 5038725"/>
              <a:gd name="connsiteY54" fmla="*/ 7144 h 2943225"/>
              <a:gd name="connsiteX55" fmla="*/ 7144 w 5038725"/>
              <a:gd name="connsiteY55" fmla="*/ 7144 h 2943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5038725" h="2943225">
                <a:moveTo>
                  <a:pt x="5037535" y="2940415"/>
                </a:moveTo>
                <a:lnTo>
                  <a:pt x="3365249" y="2940415"/>
                </a:lnTo>
                <a:lnTo>
                  <a:pt x="3365249" y="2832173"/>
                </a:lnTo>
                <a:lnTo>
                  <a:pt x="3175826" y="2832173"/>
                </a:lnTo>
                <a:lnTo>
                  <a:pt x="3175826" y="2726636"/>
                </a:lnTo>
                <a:lnTo>
                  <a:pt x="3062183" y="2726636"/>
                </a:lnTo>
                <a:lnTo>
                  <a:pt x="3062183" y="2623814"/>
                </a:lnTo>
                <a:lnTo>
                  <a:pt x="2694165" y="2623814"/>
                </a:lnTo>
                <a:lnTo>
                  <a:pt x="2694165" y="2507456"/>
                </a:lnTo>
                <a:lnTo>
                  <a:pt x="2626519" y="2507456"/>
                </a:lnTo>
                <a:lnTo>
                  <a:pt x="2626519" y="2410044"/>
                </a:lnTo>
                <a:lnTo>
                  <a:pt x="2556167" y="2410044"/>
                </a:lnTo>
                <a:lnTo>
                  <a:pt x="2556167" y="2301802"/>
                </a:lnTo>
                <a:lnTo>
                  <a:pt x="2147564" y="2301802"/>
                </a:lnTo>
                <a:lnTo>
                  <a:pt x="2147564" y="2198980"/>
                </a:lnTo>
                <a:lnTo>
                  <a:pt x="2112388" y="2198980"/>
                </a:lnTo>
                <a:lnTo>
                  <a:pt x="2112388" y="2088032"/>
                </a:lnTo>
                <a:lnTo>
                  <a:pt x="2033911" y="2088032"/>
                </a:lnTo>
                <a:lnTo>
                  <a:pt x="2033911" y="1982495"/>
                </a:lnTo>
                <a:lnTo>
                  <a:pt x="2001441" y="1982495"/>
                </a:lnTo>
                <a:lnTo>
                  <a:pt x="2001441" y="1876968"/>
                </a:lnTo>
                <a:lnTo>
                  <a:pt x="1714605" y="1876968"/>
                </a:lnTo>
                <a:lnTo>
                  <a:pt x="1714605" y="1771431"/>
                </a:lnTo>
                <a:lnTo>
                  <a:pt x="1692964" y="1771431"/>
                </a:lnTo>
                <a:lnTo>
                  <a:pt x="1692964" y="1557661"/>
                </a:lnTo>
                <a:lnTo>
                  <a:pt x="1441304" y="1557661"/>
                </a:lnTo>
                <a:lnTo>
                  <a:pt x="1441304" y="1465659"/>
                </a:lnTo>
                <a:lnTo>
                  <a:pt x="1408833" y="1465659"/>
                </a:lnTo>
                <a:lnTo>
                  <a:pt x="1408833" y="1357417"/>
                </a:lnTo>
                <a:lnTo>
                  <a:pt x="1343892" y="1357417"/>
                </a:lnTo>
                <a:lnTo>
                  <a:pt x="1343892" y="1257300"/>
                </a:lnTo>
                <a:lnTo>
                  <a:pt x="1268120" y="1257300"/>
                </a:lnTo>
                <a:lnTo>
                  <a:pt x="1268120" y="1149058"/>
                </a:lnTo>
                <a:lnTo>
                  <a:pt x="1013765" y="1149058"/>
                </a:lnTo>
                <a:lnTo>
                  <a:pt x="1013765" y="1038120"/>
                </a:lnTo>
                <a:lnTo>
                  <a:pt x="943407" y="1038120"/>
                </a:lnTo>
                <a:lnTo>
                  <a:pt x="943407" y="943407"/>
                </a:lnTo>
                <a:lnTo>
                  <a:pt x="870347" y="943407"/>
                </a:lnTo>
                <a:lnTo>
                  <a:pt x="870347" y="840581"/>
                </a:lnTo>
                <a:lnTo>
                  <a:pt x="835169" y="840581"/>
                </a:lnTo>
                <a:lnTo>
                  <a:pt x="835169" y="740460"/>
                </a:lnTo>
                <a:lnTo>
                  <a:pt x="799991" y="740460"/>
                </a:lnTo>
                <a:lnTo>
                  <a:pt x="799991" y="645751"/>
                </a:lnTo>
                <a:lnTo>
                  <a:pt x="775638" y="645751"/>
                </a:lnTo>
                <a:lnTo>
                  <a:pt x="775638" y="534807"/>
                </a:lnTo>
                <a:lnTo>
                  <a:pt x="718813" y="534807"/>
                </a:lnTo>
                <a:lnTo>
                  <a:pt x="718813" y="421156"/>
                </a:lnTo>
                <a:lnTo>
                  <a:pt x="686341" y="421156"/>
                </a:lnTo>
                <a:lnTo>
                  <a:pt x="686341" y="323741"/>
                </a:lnTo>
                <a:lnTo>
                  <a:pt x="651163" y="323741"/>
                </a:lnTo>
                <a:lnTo>
                  <a:pt x="651163" y="215503"/>
                </a:lnTo>
                <a:lnTo>
                  <a:pt x="567279" y="215503"/>
                </a:lnTo>
                <a:lnTo>
                  <a:pt x="567279" y="112676"/>
                </a:lnTo>
                <a:lnTo>
                  <a:pt x="496923" y="112676"/>
                </a:lnTo>
                <a:lnTo>
                  <a:pt x="496923" y="7144"/>
                </a:lnTo>
                <a:lnTo>
                  <a:pt x="7144" y="7144"/>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98" name="Graphic 104">
            <a:extLst>
              <a:ext uri="{FF2B5EF4-FFF2-40B4-BE49-F238E27FC236}">
                <a16:creationId xmlns:a16="http://schemas.microsoft.com/office/drawing/2014/main" id="{C4F49948-3324-424D-A895-338E66B211D7}"/>
              </a:ext>
            </a:extLst>
          </p:cNvPr>
          <p:cNvSpPr/>
          <p:nvPr/>
        </p:nvSpPr>
        <p:spPr>
          <a:xfrm>
            <a:off x="5373878" y="2084076"/>
            <a:ext cx="3230191" cy="1622777"/>
          </a:xfrm>
          <a:custGeom>
            <a:avLst/>
            <a:gdLst>
              <a:gd name="connsiteX0" fmla="*/ 5015884 w 5019675"/>
              <a:gd name="connsiteY0" fmla="*/ 2512867 h 2514600"/>
              <a:gd name="connsiteX1" fmla="*/ 4163511 w 5019675"/>
              <a:gd name="connsiteY1" fmla="*/ 2512867 h 2514600"/>
              <a:gd name="connsiteX2" fmla="*/ 4163511 w 5019675"/>
              <a:gd name="connsiteY2" fmla="*/ 2388394 h 2514600"/>
              <a:gd name="connsiteX3" fmla="*/ 3798199 w 5019675"/>
              <a:gd name="connsiteY3" fmla="*/ 2388394 h 2514600"/>
              <a:gd name="connsiteX4" fmla="*/ 3798199 w 5019675"/>
              <a:gd name="connsiteY4" fmla="*/ 2288277 h 2514600"/>
              <a:gd name="connsiteX5" fmla="*/ 3500542 w 5019675"/>
              <a:gd name="connsiteY5" fmla="*/ 2288277 h 2514600"/>
              <a:gd name="connsiteX6" fmla="*/ 3500542 w 5019675"/>
              <a:gd name="connsiteY6" fmla="*/ 2190855 h 2514600"/>
              <a:gd name="connsiteX7" fmla="*/ 2569693 w 5019675"/>
              <a:gd name="connsiteY7" fmla="*/ 2190855 h 2514600"/>
              <a:gd name="connsiteX8" fmla="*/ 2569693 w 5019675"/>
              <a:gd name="connsiteY8" fmla="*/ 2088032 h 2514600"/>
              <a:gd name="connsiteX9" fmla="*/ 2453335 w 5019675"/>
              <a:gd name="connsiteY9" fmla="*/ 2088032 h 2514600"/>
              <a:gd name="connsiteX10" fmla="*/ 2453335 w 5019675"/>
              <a:gd name="connsiteY10" fmla="*/ 1974380 h 2514600"/>
              <a:gd name="connsiteX11" fmla="*/ 2244976 w 5019675"/>
              <a:gd name="connsiteY11" fmla="*/ 1974380 h 2514600"/>
              <a:gd name="connsiteX12" fmla="*/ 2244976 w 5019675"/>
              <a:gd name="connsiteY12" fmla="*/ 1871558 h 2514600"/>
              <a:gd name="connsiteX13" fmla="*/ 2101558 w 5019675"/>
              <a:gd name="connsiteY13" fmla="*/ 1871558 h 2514600"/>
              <a:gd name="connsiteX14" fmla="*/ 2101558 w 5019675"/>
              <a:gd name="connsiteY14" fmla="*/ 1774136 h 2514600"/>
              <a:gd name="connsiteX15" fmla="*/ 1757906 w 5019675"/>
              <a:gd name="connsiteY15" fmla="*/ 1774136 h 2514600"/>
              <a:gd name="connsiteX16" fmla="*/ 1757906 w 5019675"/>
              <a:gd name="connsiteY16" fmla="*/ 1660493 h 2514600"/>
              <a:gd name="connsiteX17" fmla="*/ 1636138 w 5019675"/>
              <a:gd name="connsiteY17" fmla="*/ 1660493 h 2514600"/>
              <a:gd name="connsiteX18" fmla="*/ 1636138 w 5019675"/>
              <a:gd name="connsiteY18" fmla="*/ 1560366 h 2514600"/>
              <a:gd name="connsiteX19" fmla="*/ 1476480 w 5019675"/>
              <a:gd name="connsiteY19" fmla="*/ 1560366 h 2514600"/>
              <a:gd name="connsiteX20" fmla="*/ 1476480 w 5019675"/>
              <a:gd name="connsiteY20" fmla="*/ 1438599 h 2514600"/>
              <a:gd name="connsiteX21" fmla="*/ 1365542 w 5019675"/>
              <a:gd name="connsiteY21" fmla="*/ 1438599 h 2514600"/>
              <a:gd name="connsiteX22" fmla="*/ 1365542 w 5019675"/>
              <a:gd name="connsiteY22" fmla="*/ 1230240 h 2514600"/>
              <a:gd name="connsiteX23" fmla="*/ 1067886 w 5019675"/>
              <a:gd name="connsiteY23" fmla="*/ 1230240 h 2514600"/>
              <a:gd name="connsiteX24" fmla="*/ 1067886 w 5019675"/>
              <a:gd name="connsiteY24" fmla="*/ 1146353 h 2514600"/>
              <a:gd name="connsiteX25" fmla="*/ 889288 w 5019675"/>
              <a:gd name="connsiteY25" fmla="*/ 1146353 h 2514600"/>
              <a:gd name="connsiteX26" fmla="*/ 889288 w 5019675"/>
              <a:gd name="connsiteY26" fmla="*/ 1043530 h 2514600"/>
              <a:gd name="connsiteX27" fmla="*/ 854111 w 5019675"/>
              <a:gd name="connsiteY27" fmla="*/ 1043530 h 2514600"/>
              <a:gd name="connsiteX28" fmla="*/ 854111 w 5019675"/>
              <a:gd name="connsiteY28" fmla="*/ 937996 h 2514600"/>
              <a:gd name="connsiteX29" fmla="*/ 794579 w 5019675"/>
              <a:gd name="connsiteY29" fmla="*/ 937996 h 2514600"/>
              <a:gd name="connsiteX30" fmla="*/ 794579 w 5019675"/>
              <a:gd name="connsiteY30" fmla="*/ 832463 h 2514600"/>
              <a:gd name="connsiteX31" fmla="*/ 759403 w 5019675"/>
              <a:gd name="connsiteY31" fmla="*/ 832463 h 2514600"/>
              <a:gd name="connsiteX32" fmla="*/ 759403 w 5019675"/>
              <a:gd name="connsiteY32" fmla="*/ 726931 h 2514600"/>
              <a:gd name="connsiteX33" fmla="*/ 699871 w 5019675"/>
              <a:gd name="connsiteY33" fmla="*/ 726931 h 2514600"/>
              <a:gd name="connsiteX34" fmla="*/ 699871 w 5019675"/>
              <a:gd name="connsiteY34" fmla="*/ 626810 h 2514600"/>
              <a:gd name="connsiteX35" fmla="*/ 664694 w 5019675"/>
              <a:gd name="connsiteY35" fmla="*/ 626810 h 2514600"/>
              <a:gd name="connsiteX36" fmla="*/ 664694 w 5019675"/>
              <a:gd name="connsiteY36" fmla="*/ 532101 h 2514600"/>
              <a:gd name="connsiteX37" fmla="*/ 496923 w 5019675"/>
              <a:gd name="connsiteY37" fmla="*/ 532101 h 2514600"/>
              <a:gd name="connsiteX38" fmla="*/ 496923 w 5019675"/>
              <a:gd name="connsiteY38" fmla="*/ 426569 h 2514600"/>
              <a:gd name="connsiteX39" fmla="*/ 380567 w 5019675"/>
              <a:gd name="connsiteY39" fmla="*/ 426569 h 2514600"/>
              <a:gd name="connsiteX40" fmla="*/ 380567 w 5019675"/>
              <a:gd name="connsiteY40" fmla="*/ 323741 h 2514600"/>
              <a:gd name="connsiteX41" fmla="*/ 345389 w 5019675"/>
              <a:gd name="connsiteY41" fmla="*/ 323741 h 2514600"/>
              <a:gd name="connsiteX42" fmla="*/ 345389 w 5019675"/>
              <a:gd name="connsiteY42" fmla="*/ 210091 h 2514600"/>
              <a:gd name="connsiteX43" fmla="*/ 310212 w 5019675"/>
              <a:gd name="connsiteY43" fmla="*/ 210091 h 2514600"/>
              <a:gd name="connsiteX44" fmla="*/ 310212 w 5019675"/>
              <a:gd name="connsiteY44" fmla="*/ 109971 h 2514600"/>
              <a:gd name="connsiteX45" fmla="*/ 239857 w 5019675"/>
              <a:gd name="connsiteY45" fmla="*/ 109971 h 2514600"/>
              <a:gd name="connsiteX46" fmla="*/ 239857 w 5019675"/>
              <a:gd name="connsiteY46" fmla="*/ 7144 h 2514600"/>
              <a:gd name="connsiteX47" fmla="*/ 7144 w 5019675"/>
              <a:gd name="connsiteY47" fmla="*/ 7144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5019675" h="2514600">
                <a:moveTo>
                  <a:pt x="5015884" y="2512867"/>
                </a:moveTo>
                <a:lnTo>
                  <a:pt x="4163511" y="2512867"/>
                </a:lnTo>
                <a:lnTo>
                  <a:pt x="4163511" y="2388394"/>
                </a:lnTo>
                <a:lnTo>
                  <a:pt x="3798199" y="2388394"/>
                </a:lnTo>
                <a:lnTo>
                  <a:pt x="3798199" y="2288277"/>
                </a:lnTo>
                <a:lnTo>
                  <a:pt x="3500542" y="2288277"/>
                </a:lnTo>
                <a:lnTo>
                  <a:pt x="3500542" y="2190855"/>
                </a:lnTo>
                <a:lnTo>
                  <a:pt x="2569693" y="2190855"/>
                </a:lnTo>
                <a:lnTo>
                  <a:pt x="2569693" y="2088032"/>
                </a:lnTo>
                <a:lnTo>
                  <a:pt x="2453335" y="2088032"/>
                </a:lnTo>
                <a:lnTo>
                  <a:pt x="2453335" y="1974380"/>
                </a:lnTo>
                <a:lnTo>
                  <a:pt x="2244976" y="1974380"/>
                </a:lnTo>
                <a:lnTo>
                  <a:pt x="2244976" y="1871558"/>
                </a:lnTo>
                <a:lnTo>
                  <a:pt x="2101558" y="1871558"/>
                </a:lnTo>
                <a:lnTo>
                  <a:pt x="2101558" y="1774136"/>
                </a:lnTo>
                <a:lnTo>
                  <a:pt x="1757906" y="1774136"/>
                </a:lnTo>
                <a:lnTo>
                  <a:pt x="1757906" y="1660493"/>
                </a:lnTo>
                <a:lnTo>
                  <a:pt x="1636138" y="1660493"/>
                </a:lnTo>
                <a:lnTo>
                  <a:pt x="1636138" y="1560366"/>
                </a:lnTo>
                <a:lnTo>
                  <a:pt x="1476480" y="1560366"/>
                </a:lnTo>
                <a:lnTo>
                  <a:pt x="1476480" y="1438599"/>
                </a:lnTo>
                <a:lnTo>
                  <a:pt x="1365542" y="1438599"/>
                </a:lnTo>
                <a:lnTo>
                  <a:pt x="1365542" y="1230240"/>
                </a:lnTo>
                <a:lnTo>
                  <a:pt x="1067886" y="1230240"/>
                </a:lnTo>
                <a:lnTo>
                  <a:pt x="1067886" y="1146353"/>
                </a:lnTo>
                <a:lnTo>
                  <a:pt x="889288" y="1146353"/>
                </a:lnTo>
                <a:lnTo>
                  <a:pt x="889288" y="1043530"/>
                </a:lnTo>
                <a:lnTo>
                  <a:pt x="854111" y="1043530"/>
                </a:lnTo>
                <a:lnTo>
                  <a:pt x="854111" y="937996"/>
                </a:lnTo>
                <a:lnTo>
                  <a:pt x="794579" y="937996"/>
                </a:lnTo>
                <a:lnTo>
                  <a:pt x="794579" y="832463"/>
                </a:lnTo>
                <a:lnTo>
                  <a:pt x="759403" y="832463"/>
                </a:lnTo>
                <a:lnTo>
                  <a:pt x="759403" y="726931"/>
                </a:lnTo>
                <a:lnTo>
                  <a:pt x="699871" y="726931"/>
                </a:lnTo>
                <a:lnTo>
                  <a:pt x="699871" y="626810"/>
                </a:lnTo>
                <a:lnTo>
                  <a:pt x="664694" y="626810"/>
                </a:lnTo>
                <a:lnTo>
                  <a:pt x="664694" y="532101"/>
                </a:lnTo>
                <a:lnTo>
                  <a:pt x="496923" y="532101"/>
                </a:lnTo>
                <a:lnTo>
                  <a:pt x="496923" y="426569"/>
                </a:lnTo>
                <a:lnTo>
                  <a:pt x="380567" y="426569"/>
                </a:lnTo>
                <a:lnTo>
                  <a:pt x="380567" y="323741"/>
                </a:lnTo>
                <a:lnTo>
                  <a:pt x="345389" y="323741"/>
                </a:lnTo>
                <a:lnTo>
                  <a:pt x="345389" y="210091"/>
                </a:lnTo>
                <a:lnTo>
                  <a:pt x="310212" y="210091"/>
                </a:lnTo>
                <a:lnTo>
                  <a:pt x="310212" y="109971"/>
                </a:lnTo>
                <a:lnTo>
                  <a:pt x="239857" y="109971"/>
                </a:lnTo>
                <a:lnTo>
                  <a:pt x="239857" y="7144"/>
                </a:lnTo>
                <a:lnTo>
                  <a:pt x="7144" y="7144"/>
                </a:lnTo>
              </a:path>
            </a:pathLst>
          </a:custGeom>
          <a:noFill/>
          <a:ln w="25400" cap="flat">
            <a:solidFill>
              <a:srgbClr val="B60D27"/>
            </a:solidFill>
            <a:prstDash val="solid"/>
            <a:miter/>
          </a:ln>
        </p:spPr>
        <p:txBody>
          <a:bodyPr rtlCol="0" anchor="ctr"/>
          <a:lstStyle/>
          <a:p>
            <a:endParaRPr lang="en-GB"/>
          </a:p>
        </p:txBody>
      </p:sp>
    </p:spTree>
    <p:custDataLst>
      <p:tags r:id="rId1"/>
    </p:custDataLst>
    <p:extLst>
      <p:ext uri="{BB962C8B-B14F-4D97-AF65-F5344CB8AC3E}">
        <p14:creationId xmlns:p14="http://schemas.microsoft.com/office/powerpoint/2010/main" val="279273905"/>
      </p:ext>
    </p:extLst>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zh-CN" sz="1800" b="1" i="0" u="none" strike="noStrike" cap="none" baseline="0" dirty="0">
                <a:solidFill>
                  <a:srgbClr val="043882"/>
                </a:solidFill>
                <a:effectLst/>
                <a:uFillTx/>
                <a:ea typeface="SimSun"/>
              </a:rPr>
              <a:t>O-003：基于 REACHIN 肿瘤位置的探索性分析：一项在吉西他滨和含铂化疗失败后使用瑞格非尼治疗晚期/转移性胆管肿瘤的双盲、安慰剂对照、II 期试验 </a:t>
            </a:r>
            <a:r>
              <a:rPr lang="en-GB" altLang="zh-CN" sz="1800" b="1" i="0" u="none" strike="noStrike" cap="none" baseline="0" dirty="0" smtClean="0">
                <a:solidFill>
                  <a:srgbClr val="043882"/>
                </a:solidFill>
                <a:effectLst/>
                <a:uFillTx/>
                <a:ea typeface="SimSun"/>
              </a:rPr>
              <a:t/>
            </a:r>
            <a:br>
              <a:rPr lang="en-GB" altLang="zh-CN" sz="1800" b="1" i="0" u="none" strike="noStrike" cap="none" baseline="0" dirty="0" smtClean="0">
                <a:solidFill>
                  <a:srgbClr val="043882"/>
                </a:solidFill>
                <a:effectLst/>
                <a:uFillTx/>
                <a:ea typeface="SimSun"/>
              </a:rPr>
            </a:br>
            <a:r>
              <a:rPr lang="zh-CN" sz="1800" b="1" i="0" u="none" strike="noStrike" cap="none" baseline="0" dirty="0" smtClean="0">
                <a:solidFill>
                  <a:srgbClr val="043882"/>
                </a:solidFill>
                <a:effectLst/>
                <a:uFillTx/>
                <a:ea typeface="SimSun"/>
              </a:rPr>
              <a:t>– </a:t>
            </a:r>
            <a:r>
              <a:rPr lang="zh-CN" sz="1800" b="1" i="0" u="none" strike="noStrike" cap="none" baseline="0" dirty="0">
                <a:solidFill>
                  <a:srgbClr val="043882"/>
                </a:solidFill>
                <a:effectLst/>
                <a:uFillTx/>
                <a:ea typeface="SimSun"/>
              </a:rPr>
              <a:t>Demols A 等人</a:t>
            </a:r>
          </a:p>
        </p:txBody>
      </p:sp>
      <p:sp>
        <p:nvSpPr>
          <p:cNvPr id="5123" name="Rectangle 3"/>
          <p:cNvSpPr>
            <a:spLocks noGrp="1" noChangeArrowheads="1"/>
          </p:cNvSpPr>
          <p:nvPr>
            <p:ph idx="1"/>
          </p:nvPr>
        </p:nvSpPr>
        <p:spPr/>
        <p:txBody>
          <a:bodyPr/>
          <a:lstStyle/>
          <a:p>
            <a:pPr marL="0" indent="0">
              <a:buNone/>
            </a:pPr>
            <a:r>
              <a:rPr lang="zh-CN" sz="1600" b="1" i="0" u="none" strike="noStrike" cap="none" baseline="0">
                <a:solidFill>
                  <a:srgbClr val="4D4D4D"/>
                </a:solidFill>
                <a:effectLst/>
                <a:uFillTx/>
                <a:ea typeface="SimSun"/>
              </a:rPr>
              <a:t>关键结果（续）</a:t>
            </a:r>
          </a:p>
          <a:p>
            <a:pPr marL="0" indent="0">
              <a:spcBef>
                <a:spcPts val="17400"/>
              </a:spcBef>
              <a:buNone/>
            </a:pPr>
            <a:r>
              <a:rPr lang="zh-CN" sz="1600" b="1" i="0" u="none" strike="noStrike" cap="none" baseline="0">
                <a:solidFill>
                  <a:srgbClr val="4D4D4D"/>
                </a:solidFill>
                <a:effectLst/>
                <a:uFillTx/>
                <a:ea typeface="SimSun"/>
              </a:rPr>
              <a:t>结论</a:t>
            </a:r>
          </a:p>
          <a:p>
            <a:r>
              <a:rPr lang="zh-CN" sz="1600" b="1" i="0" u="none" strike="noStrike" cap="none" baseline="0">
                <a:solidFill>
                  <a:srgbClr val="4D4D4D"/>
                </a:solidFill>
                <a:effectLst/>
                <a:uFillTx/>
                <a:ea typeface="SimSun"/>
              </a:rPr>
              <a:t>在既往接受过治疗的不可切除或晚期胆管癌患者中，瑞格非尼可显著改善 PFS，但无法改善 OS</a:t>
            </a:r>
          </a:p>
          <a:p>
            <a:r>
              <a:rPr lang="zh-CN" sz="1600" b="1" i="0" u="none" strike="noStrike" cap="none" baseline="0">
                <a:solidFill>
                  <a:srgbClr val="4D4D4D"/>
                </a:solidFill>
                <a:effectLst/>
                <a:uFillTx/>
                <a:ea typeface="SimSun"/>
              </a:rPr>
              <a:t>瑞格非尼具有可管理的安全性</a:t>
            </a:r>
          </a:p>
        </p:txBody>
      </p:sp>
      <p:sp>
        <p:nvSpPr>
          <p:cNvPr id="15" name="Text Placeholder 14"/>
          <p:cNvSpPr>
            <a:spLocks noGrp="1"/>
          </p:cNvSpPr>
          <p:nvPr>
            <p:ph type="body" sz="quarter" idx="11"/>
          </p:nvPr>
        </p:nvSpPr>
        <p:spPr>
          <a:xfrm>
            <a:off x="4495800" y="6096000"/>
            <a:ext cx="4283075" cy="487363"/>
          </a:xfrm>
        </p:spPr>
        <p:txBody>
          <a:bodyPr/>
          <a:lstStyle/>
          <a:p>
            <a:r>
              <a:rPr lang="zh-CN" sz="1200" b="0" i="0" u="none" strike="noStrike" cap="none" baseline="0">
                <a:solidFill>
                  <a:srgbClr val="4D4D4D"/>
                </a:solidFill>
                <a:effectLst/>
                <a:uFillTx/>
                <a:ea typeface="SimSun"/>
              </a:rPr>
              <a:t>Demols A, et al. Ann Oncol 2019;30(suppl):abstr O-003</a:t>
            </a:r>
          </a:p>
        </p:txBody>
      </p:sp>
      <p:graphicFrame>
        <p:nvGraphicFramePr>
          <p:cNvPr id="6" name="Group 88"/>
          <p:cNvGraphicFramePr>
            <a:graphicFrameLocks noGrp="1"/>
          </p:cNvGraphicFramePr>
          <p:nvPr>
            <p:extLst>
              <p:ext uri="{D42A27DB-BD31-4B8C-83A1-F6EECF244321}">
                <p14:modId xmlns:p14="http://schemas.microsoft.com/office/powerpoint/2010/main" val="3933733198"/>
              </p:ext>
            </p:extLst>
          </p:nvPr>
        </p:nvGraphicFramePr>
        <p:xfrm>
          <a:off x="369888" y="1617325"/>
          <a:ext cx="8408987" cy="1997520"/>
        </p:xfrm>
        <a:graphic>
          <a:graphicData uri="http://schemas.openxmlformats.org/drawingml/2006/table">
            <a:tbl>
              <a:tblPr firstRow="1" bandRow="1">
                <a:tableStyleId>{69012ECD-51FC-41F1-AA8D-1B2483CD663E}</a:tableStyleId>
              </a:tblPr>
              <a:tblGrid>
                <a:gridCol w="2508223">
                  <a:extLst>
                    <a:ext uri="{9D8B030D-6E8A-4147-A177-3AD203B41FA5}">
                      <a16:colId xmlns:a16="http://schemas.microsoft.com/office/drawing/2014/main" val="20000"/>
                    </a:ext>
                  </a:extLst>
                </a:gridCol>
                <a:gridCol w="2950382">
                  <a:extLst>
                    <a:ext uri="{9D8B030D-6E8A-4147-A177-3AD203B41FA5}">
                      <a16:colId xmlns:a16="http://schemas.microsoft.com/office/drawing/2014/main" val="20001"/>
                    </a:ext>
                  </a:extLst>
                </a:gridCol>
                <a:gridCol w="2950382">
                  <a:extLst>
                    <a:ext uri="{9D8B030D-6E8A-4147-A177-3AD203B41FA5}">
                      <a16:colId xmlns:a16="http://schemas.microsoft.com/office/drawing/2014/main" val="20002"/>
                    </a:ext>
                  </a:extLst>
                </a:gridCol>
              </a:tblGrid>
              <a:tr h="173999">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zh-CN" sz="1400" b="1" i="0" u="none" strike="noStrike" cap="none" baseline="0" dirty="0">
                          <a:solidFill>
                            <a:srgbClr val="FFFFFF"/>
                          </a:solidFill>
                          <a:effectLst/>
                          <a:uFillTx/>
                          <a:ea typeface="SimSun"/>
                        </a:rPr>
                        <a:t>≥3 级 AE，n</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400" b="1" i="0" u="none" strike="noStrike" cap="none" baseline="0">
                          <a:solidFill>
                            <a:srgbClr val="FFFFFF"/>
                          </a:solidFill>
                          <a:effectLst/>
                          <a:uFillTx/>
                          <a:ea typeface="SimSun"/>
                        </a:rPr>
                        <a:t>瑞格非尼 + BSC (n=33)</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400" b="1" i="0" u="none" strike="noStrike" cap="none" baseline="0">
                          <a:solidFill>
                            <a:srgbClr val="FFFFFF"/>
                          </a:solidFill>
                          <a:effectLst/>
                          <a:uFillTx/>
                          <a:ea typeface="SimSun"/>
                        </a:rPr>
                        <a:t>安慰剂 + BSC (n=33)</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0"/>
                  </a:ext>
                </a:extLst>
              </a:tr>
              <a:tr h="143472">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zh-CN" sz="1400" b="0" i="0" u="none" strike="noStrike" cap="none" baseline="0">
                          <a:solidFill>
                            <a:srgbClr val="4D4D4D"/>
                          </a:solidFill>
                          <a:effectLst/>
                          <a:uFillTx/>
                          <a:ea typeface="SimSun"/>
                        </a:rPr>
                        <a:t>恶心/呕吐</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400" b="0" i="0" u="none" strike="noStrike" kern="1200" cap="none" baseline="0" dirty="0">
                          <a:solidFill>
                            <a:srgbClr val="4D4D4D"/>
                          </a:solidFill>
                          <a:effectLst/>
                          <a:uFillTx/>
                          <a:latin typeface="+mn-lt"/>
                          <a:ea typeface="SimSun"/>
                          <a:cs typeface="+mn-cs"/>
                        </a:rPr>
                        <a:t>2 (G4, n=1)</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algn="ctr"/>
                      <a:r>
                        <a:rPr lang="en-US" sz="1400" b="0" i="0" u="none" strike="noStrike" kern="1200" cap="none" baseline="0" dirty="0" smtClean="0">
                          <a:solidFill>
                            <a:srgbClr val="4D4D4D"/>
                          </a:solidFill>
                          <a:effectLst/>
                          <a:uFillTx/>
                          <a:latin typeface="+mn-lt"/>
                          <a:ea typeface="SimSun"/>
                          <a:cs typeface="+mn-cs"/>
                        </a:rPr>
                        <a:t>2</a:t>
                      </a:r>
                      <a:endParaRPr lang="en-US" sz="1400" b="0" i="0" u="none" strike="noStrike" kern="1200" cap="none" baseline="0" dirty="0">
                        <a:solidFill>
                          <a:srgbClr val="4D4D4D"/>
                        </a:solidFill>
                        <a:effectLst/>
                        <a:uFillTx/>
                        <a:latin typeface="+mn-lt"/>
                        <a:ea typeface="SimSun"/>
                        <a:cs typeface="+mn-cs"/>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10001"/>
                  </a:ext>
                </a:extLst>
              </a:tr>
              <a:tr h="0">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zh-CN" sz="1400" b="0" i="0" u="none" strike="noStrike" cap="none" baseline="0">
                          <a:solidFill>
                            <a:srgbClr val="4D4D4D"/>
                          </a:solidFill>
                          <a:effectLst/>
                          <a:uFillTx/>
                          <a:ea typeface="SimSun"/>
                        </a:rPr>
                        <a:t>疲乏</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algn="ctr"/>
                      <a:r>
                        <a:rPr lang="en-US" altLang="zh-CN" sz="1400" b="0" i="0" u="none" strike="noStrike" kern="1200" cap="none" baseline="0" dirty="0" smtClean="0">
                          <a:solidFill>
                            <a:srgbClr val="4D4D4D"/>
                          </a:solidFill>
                          <a:effectLst/>
                          <a:uFillTx/>
                          <a:latin typeface="+mn-lt"/>
                          <a:ea typeface="SimSun"/>
                          <a:cs typeface="+mn-cs"/>
                        </a:rPr>
                        <a:t>6</a:t>
                      </a:r>
                      <a:endParaRPr lang="en-US" sz="1400" b="0" i="0" u="none" strike="noStrike" kern="1200" cap="none" baseline="0" dirty="0">
                        <a:solidFill>
                          <a:srgbClr val="4D4D4D"/>
                        </a:solidFill>
                        <a:effectLst/>
                        <a:uFillTx/>
                        <a:latin typeface="+mn-lt"/>
                        <a:ea typeface="SimSun"/>
                        <a:cs typeface="+mn-cs"/>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400" b="0" i="0" u="none" strike="noStrike" kern="1200" cap="none" baseline="0" dirty="0" smtClean="0">
                          <a:solidFill>
                            <a:srgbClr val="4D4D4D"/>
                          </a:solidFill>
                          <a:effectLst/>
                          <a:uFillTx/>
                          <a:latin typeface="+mn-lt"/>
                          <a:ea typeface="SimSun"/>
                          <a:cs typeface="+mn-cs"/>
                        </a:rPr>
                        <a:t>3</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10002"/>
                  </a:ext>
                </a:extLst>
              </a:tr>
              <a:tr h="0">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zh-CN" sz="1400" b="0" i="0" u="none" strike="noStrike" cap="none" baseline="0">
                          <a:solidFill>
                            <a:srgbClr val="4D4D4D"/>
                          </a:solidFill>
                          <a:effectLst/>
                          <a:uFillTx/>
                          <a:ea typeface="SimSun"/>
                        </a:rPr>
                        <a:t>腹泻/便秘</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algn="ctr"/>
                      <a:r>
                        <a:rPr lang="en-US" sz="1400" b="0" i="0" u="none" strike="noStrike" kern="1200" cap="none" baseline="0" dirty="0" smtClean="0">
                          <a:solidFill>
                            <a:srgbClr val="4D4D4D"/>
                          </a:solidFill>
                          <a:effectLst/>
                          <a:uFillTx/>
                          <a:latin typeface="+mn-lt"/>
                          <a:ea typeface="SimSun"/>
                          <a:cs typeface="+mn-cs"/>
                        </a:rPr>
                        <a:t>1</a:t>
                      </a:r>
                      <a:endParaRPr lang="en-US" sz="1400" b="0" i="0" u="none" strike="noStrike" kern="1200" cap="none" baseline="0" dirty="0">
                        <a:solidFill>
                          <a:srgbClr val="4D4D4D"/>
                        </a:solidFill>
                        <a:effectLst/>
                        <a:uFillTx/>
                        <a:latin typeface="+mn-lt"/>
                        <a:ea typeface="SimSun"/>
                        <a:cs typeface="+mn-cs"/>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algn="ctr"/>
                      <a:r>
                        <a:rPr lang="en-US" sz="1400" b="0" i="0" u="none" strike="noStrike" kern="1200" cap="none" baseline="0" dirty="0" smtClean="0">
                          <a:solidFill>
                            <a:srgbClr val="4D4D4D"/>
                          </a:solidFill>
                          <a:effectLst/>
                          <a:uFillTx/>
                          <a:latin typeface="+mn-lt"/>
                          <a:ea typeface="SimSun"/>
                          <a:cs typeface="+mn-cs"/>
                        </a:rPr>
                        <a:t>0</a:t>
                      </a:r>
                      <a:endParaRPr lang="en-US" sz="1400" b="0" i="0" u="none" strike="noStrike" kern="1200" cap="none" baseline="0" dirty="0">
                        <a:solidFill>
                          <a:srgbClr val="4D4D4D"/>
                        </a:solidFill>
                        <a:effectLst/>
                        <a:uFillTx/>
                        <a:latin typeface="+mn-lt"/>
                        <a:ea typeface="SimSun"/>
                        <a:cs typeface="+mn-cs"/>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10003"/>
                  </a:ext>
                </a:extLst>
              </a:tr>
              <a:tr h="214784">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zh-CN" sz="1400" b="0" i="0" u="none" strike="noStrike" cap="none" baseline="0">
                          <a:solidFill>
                            <a:srgbClr val="4D4D4D"/>
                          </a:solidFill>
                          <a:effectLst/>
                          <a:uFillTx/>
                          <a:ea typeface="SimSun"/>
                        </a:rPr>
                        <a:t>低磷血症</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algn="ctr"/>
                      <a:r>
                        <a:rPr lang="en-US" sz="1400" b="0" i="0" u="none" strike="noStrike" kern="1200" cap="none" baseline="0" dirty="0" smtClean="0">
                          <a:solidFill>
                            <a:srgbClr val="4D4D4D"/>
                          </a:solidFill>
                          <a:effectLst/>
                          <a:uFillTx/>
                          <a:latin typeface="+mn-lt"/>
                          <a:ea typeface="SimSun"/>
                          <a:cs typeface="+mn-cs"/>
                        </a:rPr>
                        <a:t>1</a:t>
                      </a:r>
                      <a:endParaRPr lang="en-US" sz="1400" b="0" i="0" u="none" strike="noStrike" kern="1200" cap="none" baseline="0" dirty="0">
                        <a:solidFill>
                          <a:srgbClr val="4D4D4D"/>
                        </a:solidFill>
                        <a:effectLst/>
                        <a:uFillTx/>
                        <a:latin typeface="+mn-lt"/>
                        <a:ea typeface="SimSun"/>
                        <a:cs typeface="+mn-cs"/>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algn="ctr"/>
                      <a:r>
                        <a:rPr lang="en-US" sz="1400" b="0" i="0" u="none" strike="noStrike" kern="1200" cap="none" baseline="0" dirty="0" smtClean="0">
                          <a:solidFill>
                            <a:srgbClr val="4D4D4D"/>
                          </a:solidFill>
                          <a:effectLst/>
                          <a:uFillTx/>
                          <a:latin typeface="+mn-lt"/>
                          <a:ea typeface="SimSun"/>
                          <a:cs typeface="+mn-cs"/>
                        </a:rPr>
                        <a:t>0</a:t>
                      </a:r>
                      <a:endParaRPr lang="en-US" sz="1400" b="0" i="0" u="none" strike="noStrike" kern="1200" cap="none" baseline="0" dirty="0">
                        <a:solidFill>
                          <a:srgbClr val="4D4D4D"/>
                        </a:solidFill>
                        <a:effectLst/>
                        <a:uFillTx/>
                        <a:latin typeface="+mn-lt"/>
                        <a:ea typeface="SimSun"/>
                        <a:cs typeface="+mn-cs"/>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10004"/>
                  </a:ext>
                </a:extLst>
              </a:tr>
              <a:tr h="0">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zh-CN" sz="1400" b="0" i="0" u="none" strike="noStrike" cap="none" baseline="0">
                          <a:solidFill>
                            <a:srgbClr val="4D4D4D"/>
                          </a:solidFill>
                          <a:effectLst/>
                          <a:uFillTx/>
                          <a:ea typeface="SimSun"/>
                        </a:rPr>
                        <a:t>皮肤毒性/粘膜炎</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400" b="0" i="0" u="none" strike="noStrike" kern="1200" cap="none" baseline="0">
                          <a:solidFill>
                            <a:srgbClr val="4D4D4D"/>
                          </a:solidFill>
                          <a:effectLst/>
                          <a:uFillTx/>
                          <a:latin typeface="+mn-lt"/>
                          <a:ea typeface="SimSun"/>
                          <a:cs typeface="+mn-cs"/>
                        </a:rPr>
                        <a:t>2 (G4, n=1)</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algn="ctr"/>
                      <a:r>
                        <a:rPr lang="en-US" sz="1400" b="0" i="0" u="none" strike="noStrike" kern="1200" cap="none" baseline="0" dirty="0" smtClean="0">
                          <a:solidFill>
                            <a:srgbClr val="4D4D4D"/>
                          </a:solidFill>
                          <a:effectLst/>
                          <a:uFillTx/>
                          <a:latin typeface="+mn-lt"/>
                          <a:ea typeface="SimSun"/>
                          <a:cs typeface="+mn-cs"/>
                        </a:rPr>
                        <a:t>0</a:t>
                      </a:r>
                      <a:endParaRPr lang="en-US" sz="1400" b="0" i="0" u="none" strike="noStrike" kern="1200" cap="none" baseline="0" dirty="0">
                        <a:solidFill>
                          <a:srgbClr val="4D4D4D"/>
                        </a:solidFill>
                        <a:effectLst/>
                        <a:uFillTx/>
                        <a:latin typeface="+mn-lt"/>
                        <a:ea typeface="SimSun"/>
                        <a:cs typeface="+mn-cs"/>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extLst>
                  <a:ext uri="{0D108BD9-81ED-4DB2-BD59-A6C34878D82A}">
                    <a16:rowId xmlns:a16="http://schemas.microsoft.com/office/drawing/2014/main" val="10005"/>
                  </a:ext>
                </a:extLst>
              </a:tr>
              <a:tr h="0">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zh-CN" sz="1400" b="0" i="0" u="none" strike="noStrike" cap="none" baseline="0">
                          <a:solidFill>
                            <a:srgbClr val="4D4D4D"/>
                          </a:solidFill>
                          <a:effectLst/>
                          <a:uFillTx/>
                          <a:ea typeface="SimSun"/>
                        </a:rPr>
                        <a:t>厌食</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en-GB" sz="1400" b="0" i="0" u="none" strike="noStrike" kern="1200" cap="none" baseline="0" dirty="0" smtClean="0">
                          <a:solidFill>
                            <a:srgbClr val="4D4D4D"/>
                          </a:solidFill>
                          <a:effectLst/>
                          <a:uFillTx/>
                          <a:latin typeface="+mn-lt"/>
                          <a:ea typeface="SimSun"/>
                          <a:cs typeface="+mn-cs"/>
                        </a:rPr>
                        <a:t>1</a:t>
                      </a:r>
                      <a:endParaRPr lang="en-GB" sz="1400" b="0" i="0" u="none" strike="noStrike" kern="1200" cap="none" baseline="0" dirty="0">
                        <a:solidFill>
                          <a:srgbClr val="4D4D4D"/>
                        </a:solidFill>
                        <a:effectLst/>
                        <a:uFillTx/>
                        <a:latin typeface="+mn-lt"/>
                        <a:ea typeface="SimSun"/>
                        <a:cs typeface="+mn-cs"/>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algn="ctr"/>
                      <a:r>
                        <a:rPr lang="en-US" sz="1400" b="0" i="0" u="none" strike="noStrike" kern="1200" cap="none" baseline="0" dirty="0" smtClean="0">
                          <a:solidFill>
                            <a:srgbClr val="4D4D4D"/>
                          </a:solidFill>
                          <a:effectLst/>
                          <a:uFillTx/>
                          <a:latin typeface="+mn-lt"/>
                          <a:ea typeface="SimSun"/>
                          <a:cs typeface="+mn-cs"/>
                        </a:rPr>
                        <a:t>1</a:t>
                      </a:r>
                      <a:endParaRPr lang="en-US" sz="1400" b="0" i="0" u="none" strike="noStrike" kern="1200" cap="none" baseline="0" dirty="0">
                        <a:solidFill>
                          <a:srgbClr val="4D4D4D"/>
                        </a:solidFill>
                        <a:effectLst/>
                        <a:uFillTx/>
                        <a:latin typeface="+mn-lt"/>
                        <a:ea typeface="SimSun"/>
                        <a:cs typeface="+mn-cs"/>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2769020097"/>
                  </a:ext>
                </a:extLst>
              </a:tr>
            </a:tbl>
          </a:graphicData>
        </a:graphic>
      </p:graphicFrame>
    </p:spTree>
    <p:custDataLst>
      <p:tags r:id="rId1"/>
    </p:custDataLst>
    <p:extLst>
      <p:ext uri="{BB962C8B-B14F-4D97-AF65-F5344CB8AC3E}">
        <p14:creationId xmlns:p14="http://schemas.microsoft.com/office/powerpoint/2010/main" val="200407258"/>
      </p:ext>
    </p:extLst>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zh-CN" sz="1800" b="1" i="0" u="none" strike="noStrike" cap="none" baseline="0">
                <a:solidFill>
                  <a:srgbClr val="043882"/>
                </a:solidFill>
                <a:effectLst/>
                <a:uFillTx/>
                <a:ea typeface="SimSun"/>
              </a:rPr>
              <a:t>O-005：来那替尼用于 HER2 突变型晚期胆管癌：在 2 期 SUMMIT 篮式试验中 HER2 导向性靶向治疗的获益 – Harding J 等人</a:t>
            </a:r>
          </a:p>
        </p:txBody>
      </p:sp>
      <p:sp>
        <p:nvSpPr>
          <p:cNvPr id="5123" name="Rectangle 3"/>
          <p:cNvSpPr>
            <a:spLocks noGrp="1" noChangeArrowheads="1"/>
          </p:cNvSpPr>
          <p:nvPr>
            <p:ph idx="1"/>
          </p:nvPr>
        </p:nvSpPr>
        <p:spPr/>
        <p:txBody>
          <a:bodyPr/>
          <a:lstStyle/>
          <a:p>
            <a:pPr marL="0" indent="0">
              <a:buNone/>
            </a:pPr>
            <a:r>
              <a:rPr lang="zh-CN" sz="1600" b="1" i="0" u="none" strike="noStrike" cap="none" baseline="0">
                <a:solidFill>
                  <a:srgbClr val="4D4D4D"/>
                </a:solidFill>
                <a:effectLst/>
                <a:uFillTx/>
                <a:ea typeface="SimSun"/>
              </a:rPr>
              <a:t>研究目的</a:t>
            </a:r>
          </a:p>
          <a:p>
            <a:r>
              <a:rPr lang="zh-CN" sz="1600" b="0" i="0" u="none" strike="noStrike" cap="none" baseline="0">
                <a:solidFill>
                  <a:srgbClr val="4D4D4D"/>
                </a:solidFill>
                <a:effectLst/>
                <a:uFillTx/>
                <a:ea typeface="SimSun"/>
              </a:rPr>
              <a:t>研究来那替尼在 SUMMIT 篮式试验中用于胆管癌患者的疗效和安全性</a:t>
            </a:r>
          </a:p>
        </p:txBody>
      </p:sp>
      <p:sp>
        <p:nvSpPr>
          <p:cNvPr id="14" name="Text Placeholder 13"/>
          <p:cNvSpPr>
            <a:spLocks noGrp="1"/>
          </p:cNvSpPr>
          <p:nvPr>
            <p:ph type="body" sz="quarter" idx="10"/>
          </p:nvPr>
        </p:nvSpPr>
        <p:spPr>
          <a:xfrm>
            <a:off x="365125" y="6096000"/>
            <a:ext cx="4482448" cy="487363"/>
          </a:xfrm>
        </p:spPr>
        <p:txBody>
          <a:bodyPr/>
          <a:lstStyle/>
          <a:p>
            <a:r>
              <a:rPr lang="zh-CN" sz="1200" b="0" i="0" u="none" strike="noStrike" cap="none" baseline="0">
                <a:solidFill>
                  <a:srgbClr val="4D4D4D"/>
                </a:solidFill>
                <a:effectLst/>
                <a:uFillTx/>
                <a:ea typeface="SimSun"/>
              </a:rPr>
              <a:t>*对于 HRc +ve 乳腺癌，联用氟维司群；</a:t>
            </a:r>
            <a:r>
              <a:rPr lang="zh-CN" sz="1200" b="0" i="0" u="none" strike="noStrike" cap="none" baseline="30000">
                <a:solidFill>
                  <a:srgbClr val="4D4D4D"/>
                </a:solidFill>
                <a:effectLst/>
                <a:uFillTx/>
                <a:ea typeface="SimSun"/>
              </a:rPr>
              <a:t>†</a:t>
            </a:r>
            <a:r>
              <a:rPr lang="zh-CN" sz="1200" b="0" i="0" u="none" strike="noStrike" cap="none" baseline="0">
                <a:solidFill>
                  <a:srgbClr val="4D4D4D"/>
                </a:solidFill>
                <a:effectLst/>
                <a:uFillTx/>
                <a:ea typeface="SimSun"/>
              </a:rPr>
              <a:t>生物仿制药（如有）</a:t>
            </a:r>
          </a:p>
        </p:txBody>
      </p:sp>
      <p:sp>
        <p:nvSpPr>
          <p:cNvPr id="15" name="Text Placeholder 14"/>
          <p:cNvSpPr>
            <a:spLocks noGrp="1"/>
          </p:cNvSpPr>
          <p:nvPr>
            <p:ph type="body" sz="quarter" idx="11"/>
          </p:nvPr>
        </p:nvSpPr>
        <p:spPr>
          <a:xfrm>
            <a:off x="4495800" y="6096000"/>
            <a:ext cx="4283075" cy="487363"/>
          </a:xfrm>
        </p:spPr>
        <p:txBody>
          <a:bodyPr/>
          <a:lstStyle/>
          <a:p>
            <a:r>
              <a:rPr lang="zh-CN" sz="1200" b="0" i="0" u="none" strike="noStrike" cap="none" baseline="0">
                <a:solidFill>
                  <a:srgbClr val="4D4D4D"/>
                </a:solidFill>
                <a:effectLst/>
                <a:uFillTx/>
                <a:ea typeface="SimSun"/>
              </a:rPr>
              <a:t>Harding J, et al. Ann Oncol 2019;30(suppl):abstr O-005</a:t>
            </a:r>
          </a:p>
        </p:txBody>
      </p:sp>
      <p:sp>
        <p:nvSpPr>
          <p:cNvPr id="7" name="Rectangle 9"/>
          <p:cNvSpPr txBox="1">
            <a:spLocks noChangeArrowheads="1"/>
          </p:cNvSpPr>
          <p:nvPr/>
        </p:nvSpPr>
        <p:spPr bwMode="auto">
          <a:xfrm>
            <a:off x="365124" y="5438523"/>
            <a:ext cx="4130676" cy="607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ct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ct val="0"/>
              </a:spcBef>
              <a:spcAft>
                <a:spcPts val="400"/>
              </a:spcAft>
              <a:buClr>
                <a:schemeClr val="bg1"/>
              </a:buClr>
              <a:buChar char="–"/>
              <a:defRPr sz="1600">
                <a:solidFill>
                  <a:srgbClr val="4D4D4D"/>
                </a:solidFill>
                <a:latin typeface="+mn-lt"/>
                <a:cs typeface="+mn-cs"/>
              </a:defRPr>
            </a:lvl2pPr>
            <a:lvl3pPr marL="812800" indent="-249238" algn="l" rtl="0" fontAlgn="base">
              <a:spcBef>
                <a:spcPct val="0"/>
              </a:spcBef>
              <a:spcAft>
                <a:spcPts val="400"/>
              </a:spcAft>
              <a:buClr>
                <a:schemeClr val="bg1"/>
              </a:buClr>
              <a:buChar char="•"/>
              <a:defRPr sz="1600">
                <a:solidFill>
                  <a:srgbClr val="4D4D4D"/>
                </a:solidFill>
                <a:latin typeface="+mn-lt"/>
                <a:cs typeface="+mn-cs"/>
              </a:defRPr>
            </a:lvl3pPr>
            <a:lvl4pPr marL="1101725" indent="-287338" algn="l" rtl="0" fontAlgn="base">
              <a:spcBef>
                <a:spcPct val="0"/>
              </a:spcBef>
              <a:spcAft>
                <a:spcPts val="400"/>
              </a:spcAft>
              <a:buClr>
                <a:schemeClr val="bg1"/>
              </a:buClr>
              <a:buChar char="–"/>
              <a:defRPr sz="1600">
                <a:solidFill>
                  <a:srgbClr val="4D4D4D"/>
                </a:solidFill>
                <a:latin typeface="+mn-lt"/>
                <a:cs typeface="+mn-cs"/>
              </a:defRPr>
            </a:lvl4pPr>
            <a:lvl5pPr marL="1390650" indent="-287338" algn="l" rtl="0" fontAlgn="base">
              <a:spcBef>
                <a:spcPct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ct val="0"/>
              </a:spcBef>
              <a:spcAft>
                <a:spcPts val="400"/>
              </a:spcAft>
              <a:buClr>
                <a:srgbClr val="043882"/>
              </a:buClr>
              <a:buSzPct val="110000"/>
              <a:buFontTx/>
              <a:buNone/>
              <a:defRPr/>
            </a:pPr>
            <a:r>
              <a:rPr lang="zh-CN" sz="1600" b="1" i="0" u="none" strike="noStrike" cap="none" baseline="0">
                <a:solidFill>
                  <a:srgbClr val="A0A0A0"/>
                </a:solidFill>
                <a:effectLst/>
                <a:uFillTx/>
                <a:ea typeface="SimSun"/>
              </a:rPr>
              <a:t>主要终点</a:t>
            </a:r>
          </a:p>
          <a:p>
            <a:pPr marL="250825" marR="0" lvl="0" indent="-250825" algn="l" defTabSz="914400" rtl="0" eaLnBrk="1" fontAlgn="base" latinLnBrk="0" hangingPunct="1">
              <a:lnSpc>
                <a:spcPct val="100000"/>
              </a:lnSpc>
              <a:spcBef>
                <a:spcPct val="0"/>
              </a:spcBef>
              <a:spcAft>
                <a:spcPts val="400"/>
              </a:spcAft>
              <a:buClr>
                <a:srgbClr val="043882"/>
              </a:buClr>
              <a:buSzPct val="110000"/>
              <a:buFontTx/>
              <a:buChar char="•"/>
              <a:defRPr/>
            </a:pPr>
            <a:r>
              <a:rPr lang="zh-CN" sz="1600" b="0" i="0" u="none" strike="noStrike" cap="none" baseline="0">
                <a:solidFill>
                  <a:srgbClr val="4D4D4D"/>
                </a:solidFill>
                <a:effectLst/>
                <a:uFillTx/>
                <a:ea typeface="SimSun"/>
              </a:rPr>
              <a:t>ORR</a:t>
            </a:r>
          </a:p>
          <a:p>
            <a:pPr marL="0" marR="0" lvl="0" indent="0" algn="l" defTabSz="914400" rtl="0" eaLnBrk="1" fontAlgn="base" latinLnBrk="0" hangingPunct="1">
              <a:lnSpc>
                <a:spcPct val="100000"/>
              </a:lnSpc>
              <a:spcBef>
                <a:spcPct val="0"/>
              </a:spcBef>
              <a:spcAft>
                <a:spcPts val="400"/>
              </a:spcAft>
              <a:buClr>
                <a:srgbClr val="043882"/>
              </a:buClr>
              <a:buSzPct val="110000"/>
              <a:buFontTx/>
              <a:buNone/>
              <a:defRPr/>
            </a:pPr>
            <a:endParaRPr kumimoji="0" lang="en-GB" sz="1600" b="0" i="0" u="none" strike="noStrike" kern="1200" cap="none" spc="0" normalizeH="0" baseline="0" noProof="0">
              <a:ln>
                <a:noFill/>
              </a:ln>
              <a:solidFill>
                <a:srgbClr val="4D4D4D"/>
              </a:solidFill>
              <a:effectLst/>
              <a:uLnTx/>
              <a:uFillTx/>
              <a:latin typeface="Arial"/>
              <a:cs typeface="Arial"/>
            </a:endParaRPr>
          </a:p>
        </p:txBody>
      </p:sp>
      <p:sp>
        <p:nvSpPr>
          <p:cNvPr id="8" name="Content Placeholder 26"/>
          <p:cNvSpPr txBox="1"/>
          <p:nvPr/>
        </p:nvSpPr>
        <p:spPr>
          <a:xfrm>
            <a:off x="4278313" y="5438523"/>
            <a:ext cx="4495800" cy="985008"/>
          </a:xfrm>
          <a:prstGeom prst="rect">
            <a:avLst/>
          </a:prstGeom>
        </p:spPr>
        <p:txBody>
          <a:bodyPr/>
          <a:lstStyle>
            <a:lvl1pPr marL="250825" indent="-250825" algn="l" rtl="0" fontAlgn="base">
              <a:spcBef>
                <a:spcPct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ct val="0"/>
              </a:spcBef>
              <a:spcAft>
                <a:spcPts val="400"/>
              </a:spcAft>
              <a:buClr>
                <a:schemeClr val="bg1"/>
              </a:buClr>
              <a:buChar char="–"/>
              <a:defRPr sz="1600">
                <a:solidFill>
                  <a:srgbClr val="4D4D4D"/>
                </a:solidFill>
                <a:latin typeface="+mn-lt"/>
                <a:cs typeface="+mn-cs"/>
              </a:defRPr>
            </a:lvl2pPr>
            <a:lvl3pPr marL="812800" indent="-249238" algn="l" rtl="0" fontAlgn="base">
              <a:spcBef>
                <a:spcPct val="0"/>
              </a:spcBef>
              <a:spcAft>
                <a:spcPts val="400"/>
              </a:spcAft>
              <a:buClr>
                <a:schemeClr val="bg1"/>
              </a:buClr>
              <a:buChar char="•"/>
              <a:defRPr sz="1600">
                <a:solidFill>
                  <a:srgbClr val="4D4D4D"/>
                </a:solidFill>
                <a:latin typeface="+mn-lt"/>
                <a:cs typeface="+mn-cs"/>
              </a:defRPr>
            </a:lvl3pPr>
            <a:lvl4pPr marL="1101725" indent="-287338" algn="l" rtl="0" fontAlgn="base">
              <a:spcBef>
                <a:spcPct val="0"/>
              </a:spcBef>
              <a:spcAft>
                <a:spcPts val="400"/>
              </a:spcAft>
              <a:buClr>
                <a:schemeClr val="bg1"/>
              </a:buClr>
              <a:buChar char="–"/>
              <a:defRPr sz="1600">
                <a:solidFill>
                  <a:srgbClr val="4D4D4D"/>
                </a:solidFill>
                <a:latin typeface="+mn-lt"/>
                <a:cs typeface="+mn-cs"/>
              </a:defRPr>
            </a:lvl4pPr>
            <a:lvl5pPr marL="1390650" indent="-287338" algn="l" rtl="0" fontAlgn="base">
              <a:spcBef>
                <a:spcPct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ct val="0"/>
              </a:spcBef>
              <a:spcAft>
                <a:spcPts val="400"/>
              </a:spcAft>
              <a:buClr>
                <a:srgbClr val="043882"/>
              </a:buClr>
              <a:buSzPct val="110000"/>
              <a:buFontTx/>
              <a:buNone/>
              <a:defRPr/>
            </a:pPr>
            <a:r>
              <a:rPr lang="zh-CN" sz="1600" b="1" i="0" u="none" strike="noStrike" cap="none" baseline="0">
                <a:solidFill>
                  <a:srgbClr val="A0A0A0"/>
                </a:solidFill>
                <a:effectLst/>
                <a:uFillTx/>
                <a:ea typeface="SimSun"/>
              </a:rPr>
              <a:t>次要终点</a:t>
            </a:r>
          </a:p>
          <a:p>
            <a:pPr marL="250825" marR="0" lvl="0" indent="-250825" algn="l" defTabSz="914400" rtl="0" eaLnBrk="1" fontAlgn="base" latinLnBrk="0" hangingPunct="1">
              <a:lnSpc>
                <a:spcPct val="100000"/>
              </a:lnSpc>
              <a:spcBef>
                <a:spcPct val="0"/>
              </a:spcBef>
              <a:spcAft>
                <a:spcPts val="400"/>
              </a:spcAft>
              <a:buClr>
                <a:srgbClr val="043882"/>
              </a:buClr>
              <a:buSzPct val="110000"/>
              <a:buFontTx/>
              <a:buChar char="•"/>
              <a:defRPr/>
            </a:pPr>
            <a:r>
              <a:rPr lang="zh-CN" sz="1600" b="0" i="0" u="none" strike="noStrike" cap="none" baseline="0">
                <a:solidFill>
                  <a:srgbClr val="4D4D4D"/>
                </a:solidFill>
                <a:effectLst/>
                <a:uFillTx/>
                <a:ea typeface="SimSun"/>
              </a:rPr>
              <a:t>CBR、PFS、安全性</a:t>
            </a:r>
          </a:p>
        </p:txBody>
      </p:sp>
      <p:sp>
        <p:nvSpPr>
          <p:cNvPr id="9" name="Oval 14"/>
          <p:cNvSpPr>
            <a:spLocks noChangeArrowheads="1"/>
          </p:cNvSpPr>
          <p:nvPr/>
        </p:nvSpPr>
        <p:spPr bwMode="auto">
          <a:xfrm>
            <a:off x="3238735" y="3433764"/>
            <a:ext cx="583595" cy="584200"/>
          </a:xfrm>
          <a:prstGeom prst="ellipse">
            <a:avLst/>
          </a:prstGeom>
          <a:noFill/>
          <a:ln w="57150">
            <a:solidFill>
              <a:schemeClr val="bg2">
                <a:lumMod val="60000"/>
                <a:lumOff val="40000"/>
              </a:schemeClr>
            </a:solidFill>
            <a:round/>
            <a:tailEnd type="triangle" w="med" len="me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r>
              <a:rPr lang="zh-CN" sz="1600" b="1" i="0" u="none" strike="noStrike" cap="none" baseline="0">
                <a:solidFill>
                  <a:srgbClr val="043882"/>
                </a:solidFill>
                <a:effectLst/>
                <a:uFillTx/>
                <a:ea typeface="SimSun"/>
              </a:rPr>
              <a:t>R</a:t>
            </a:r>
          </a:p>
          <a:p>
            <a:pPr marL="0" marR="0" lvl="0" indent="0" algn="ctr" defTabSz="914400" rtl="0" eaLnBrk="1" fontAlgn="base" latinLnBrk="0" hangingPunct="1">
              <a:lnSpc>
                <a:spcPct val="100000"/>
              </a:lnSpc>
              <a:spcBef>
                <a:spcPct val="0"/>
              </a:spcBef>
              <a:spcAft>
                <a:spcPct val="0"/>
              </a:spcAft>
              <a:buClrTx/>
              <a:buSzTx/>
              <a:buFontTx/>
              <a:buNone/>
              <a:defRPr/>
            </a:pPr>
            <a:r>
              <a:rPr lang="zh-CN" sz="1600" b="1" i="0" u="none" strike="noStrike" cap="none" baseline="0">
                <a:solidFill>
                  <a:srgbClr val="043882"/>
                </a:solidFill>
                <a:effectLst/>
                <a:uFillTx/>
                <a:ea typeface="SimSun"/>
              </a:rPr>
              <a:t>1:1</a:t>
            </a:r>
          </a:p>
        </p:txBody>
      </p:sp>
      <p:cxnSp>
        <p:nvCxnSpPr>
          <p:cNvPr id="10" name="AutoShape 15"/>
          <p:cNvCxnSpPr>
            <a:cxnSpLocks noChangeShapeType="1"/>
            <a:stCxn id="9" idx="0"/>
            <a:endCxn id="35" idx="1"/>
          </p:cNvCxnSpPr>
          <p:nvPr/>
        </p:nvCxnSpPr>
        <p:spPr bwMode="auto">
          <a:xfrm rot="5400000" flipH="1" flipV="1">
            <a:off x="3172790" y="2608335"/>
            <a:ext cx="1183173" cy="467686"/>
          </a:xfrm>
          <a:prstGeom prst="bentConnector2">
            <a:avLst/>
          </a:prstGeom>
          <a:noFill/>
          <a:ln w="57150">
            <a:solidFill>
              <a:schemeClr val="bg2">
                <a:lumMod val="60000"/>
                <a:lumOff val="40000"/>
              </a:schemeClr>
            </a:solidFill>
            <a:round/>
            <a:headEnd type="none" w="med" len="med"/>
            <a:tailEnd type="none" w="med" len="med"/>
          </a:ln>
        </p:spPr>
      </p:cxnSp>
      <p:cxnSp>
        <p:nvCxnSpPr>
          <p:cNvPr id="13" name="AutoShape 19"/>
          <p:cNvCxnSpPr>
            <a:cxnSpLocks noChangeShapeType="1"/>
            <a:stCxn id="18" idx="3"/>
            <a:endCxn id="9" idx="2"/>
          </p:cNvCxnSpPr>
          <p:nvPr/>
        </p:nvCxnSpPr>
        <p:spPr bwMode="auto">
          <a:xfrm>
            <a:off x="3114825" y="3720238"/>
            <a:ext cx="123910" cy="5626"/>
          </a:xfrm>
          <a:prstGeom prst="straightConnector1">
            <a:avLst/>
          </a:prstGeom>
          <a:noFill/>
          <a:ln w="57150">
            <a:solidFill>
              <a:schemeClr val="bg2">
                <a:lumMod val="60000"/>
                <a:lumOff val="40000"/>
              </a:schemeClr>
            </a:solidFill>
            <a:round/>
            <a:headEnd type="none" w="med" len="med"/>
            <a:tailEnd type="none" w="med" len="med"/>
          </a:ln>
        </p:spPr>
      </p:cxnSp>
      <p:sp>
        <p:nvSpPr>
          <p:cNvPr id="17" name="AutoShape 8"/>
          <p:cNvSpPr>
            <a:spLocks noChangeArrowheads="1"/>
          </p:cNvSpPr>
          <p:nvPr/>
        </p:nvSpPr>
        <p:spPr bwMode="auto">
          <a:xfrm>
            <a:off x="6989377" y="2456197"/>
            <a:ext cx="1990472" cy="736001"/>
          </a:xfrm>
          <a:prstGeom prst="rect">
            <a:avLst/>
          </a:prstGeom>
          <a:solidFill>
            <a:schemeClr val="accent3"/>
          </a:solidFill>
          <a:ln w="9525" algn="ctr">
            <a:noFill/>
            <a:rou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defRPr/>
            </a:pPr>
            <a:r>
              <a:rPr lang="zh-CN" sz="1800" b="0" i="0" u="none" strike="noStrike" cap="none" baseline="0">
                <a:solidFill>
                  <a:srgbClr val="FFFFFF"/>
                </a:solidFill>
                <a:effectLst/>
                <a:uFillTx/>
                <a:ea typeface="SimSun"/>
              </a:rPr>
              <a:t>来那替尼 240 mg</a:t>
            </a:r>
            <a:r>
              <a:rPr sz="1800"/>
              <a:t/>
            </a:r>
            <a:br>
              <a:rPr sz="1800"/>
            </a:br>
            <a:r>
              <a:rPr lang="zh-CN" sz="1800" b="0" i="0" u="none" strike="noStrike" cap="none" baseline="0">
                <a:solidFill>
                  <a:srgbClr val="FFFFFF"/>
                </a:solidFill>
                <a:effectLst/>
                <a:uFillTx/>
                <a:ea typeface="SimSun"/>
              </a:rPr>
              <a:t>(n=242)</a:t>
            </a:r>
          </a:p>
        </p:txBody>
      </p:sp>
      <p:sp>
        <p:nvSpPr>
          <p:cNvPr id="18" name="AutoShape 9"/>
          <p:cNvSpPr>
            <a:spLocks noChangeArrowheads="1"/>
          </p:cNvSpPr>
          <p:nvPr/>
        </p:nvSpPr>
        <p:spPr bwMode="auto">
          <a:xfrm>
            <a:off x="192738" y="3077738"/>
            <a:ext cx="2922087" cy="1285000"/>
          </a:xfrm>
          <a:prstGeom prst="roundRect">
            <a:avLst>
              <a:gd name="adj" fmla="val 0"/>
            </a:avLst>
          </a:prstGeom>
          <a:solidFill>
            <a:schemeClr val="accent1"/>
          </a:solidFill>
          <a:ln w="9525" algn="ctr">
            <a:noFill/>
            <a:round/>
          </a:ln>
        </p:spPr>
        <p:txBody>
          <a:bodyPr wrap="square" lIns="90488" tIns="44450" rIns="90488" bIns="44450">
            <a:spAutoFit/>
          </a:bodyPr>
          <a:lstStyle/>
          <a:p>
            <a:pPr marL="0" marR="0" lvl="0" indent="0" algn="l" defTabSz="892175" rtl="0" eaLnBrk="0" fontAlgn="base" latinLnBrk="0" hangingPunct="0">
              <a:lnSpc>
                <a:spcPct val="100000"/>
              </a:lnSpc>
              <a:spcBef>
                <a:spcPct val="0"/>
              </a:spcBef>
              <a:spcAft>
                <a:spcPct val="30000"/>
              </a:spcAft>
              <a:buClrTx/>
              <a:buSzTx/>
              <a:buFontTx/>
              <a:buNone/>
              <a:defRPr/>
            </a:pPr>
            <a:r>
              <a:rPr lang="zh-CN" sz="1600" b="0" i="0" u="none" strike="noStrike" cap="none" baseline="0">
                <a:solidFill>
                  <a:srgbClr val="FFFFFF"/>
                </a:solidFill>
                <a:effectLst/>
                <a:uFillTx/>
                <a:ea typeface="SimSun"/>
              </a:rPr>
              <a:t>患者关键纳入标准</a:t>
            </a:r>
          </a:p>
          <a:p>
            <a:pPr marL="228600" marR="0" lvl="0" indent="-228600" algn="l" defTabSz="892175" rtl="0" eaLnBrk="0" fontAlgn="base" latinLnBrk="0" hangingPunct="0">
              <a:lnSpc>
                <a:spcPct val="100000"/>
              </a:lnSpc>
              <a:spcBef>
                <a:spcPct val="0"/>
              </a:spcBef>
              <a:spcAft>
                <a:spcPct val="30000"/>
              </a:spcAft>
              <a:buClrTx/>
              <a:buSzTx/>
              <a:buFont typeface="Arial" panose="020B0604020202020204" pitchFamily="34" charset="0"/>
              <a:buChar char="•"/>
              <a:defRPr/>
            </a:pPr>
            <a:r>
              <a:rPr lang="zh-CN" sz="1600" b="0" i="0" u="none" strike="noStrike" cap="none" baseline="0">
                <a:solidFill>
                  <a:srgbClr val="FFFFFF"/>
                </a:solidFill>
                <a:effectLst/>
                <a:uFillTx/>
                <a:ea typeface="SimSun"/>
              </a:rPr>
              <a:t>非根治性肿瘤</a:t>
            </a:r>
          </a:p>
          <a:p>
            <a:pPr marL="228600" marR="0" lvl="0" indent="-228600" algn="l" defTabSz="892175" rtl="0" eaLnBrk="0" fontAlgn="base" latinLnBrk="0" hangingPunct="0">
              <a:lnSpc>
                <a:spcPct val="100000"/>
              </a:lnSpc>
              <a:spcBef>
                <a:spcPct val="0"/>
              </a:spcBef>
              <a:spcAft>
                <a:spcPct val="30000"/>
              </a:spcAft>
              <a:buClrTx/>
              <a:buSzTx/>
              <a:buFont typeface="Arial" panose="020B0604020202020204" pitchFamily="34" charset="0"/>
              <a:buChar char="•"/>
              <a:defRPr/>
            </a:pPr>
            <a:r>
              <a:rPr lang="zh-CN" sz="1600" b="0" i="0" u="none" strike="noStrike" cap="none" baseline="0">
                <a:solidFill>
                  <a:srgbClr val="FFFFFF"/>
                </a:solidFill>
                <a:effectLst/>
                <a:uFillTx/>
                <a:ea typeface="SimSun"/>
              </a:rPr>
              <a:t>HER2 突变型</a:t>
            </a:r>
          </a:p>
          <a:p>
            <a:pPr marL="228600" marR="0" lvl="0" indent="-228600" algn="l" defTabSz="892175" rtl="0" eaLnBrk="0" fontAlgn="base" latinLnBrk="0" hangingPunct="0">
              <a:lnSpc>
                <a:spcPct val="100000"/>
              </a:lnSpc>
              <a:spcBef>
                <a:spcPct val="0"/>
              </a:spcBef>
              <a:spcAft>
                <a:spcPct val="30000"/>
              </a:spcAft>
              <a:buClrTx/>
              <a:buSzTx/>
              <a:buFont typeface="Arial" panose="020B0604020202020204" pitchFamily="34" charset="0"/>
              <a:buChar char="•"/>
              <a:defRPr/>
            </a:pPr>
            <a:r>
              <a:rPr lang="zh-CN" sz="1600" b="0" i="0" u="none" strike="noStrike" cap="none" baseline="0">
                <a:solidFill>
                  <a:srgbClr val="FFFFFF"/>
                </a:solidFill>
                <a:effectLst/>
                <a:uFillTx/>
                <a:ea typeface="SimSun"/>
              </a:rPr>
              <a:t>ECOG PS 0–2</a:t>
            </a:r>
          </a:p>
        </p:txBody>
      </p:sp>
      <p:cxnSp>
        <p:nvCxnSpPr>
          <p:cNvPr id="19" name="AutoShape 16"/>
          <p:cNvCxnSpPr>
            <a:cxnSpLocks noChangeShapeType="1"/>
            <a:stCxn id="9" idx="4"/>
            <a:endCxn id="44" idx="1"/>
          </p:cNvCxnSpPr>
          <p:nvPr/>
        </p:nvCxnSpPr>
        <p:spPr bwMode="auto">
          <a:xfrm rot="16200000" flipH="1">
            <a:off x="3171280" y="4377217"/>
            <a:ext cx="1186192" cy="467686"/>
          </a:xfrm>
          <a:prstGeom prst="bentConnector2">
            <a:avLst/>
          </a:prstGeom>
          <a:noFill/>
          <a:ln w="57150">
            <a:solidFill>
              <a:schemeClr val="bg2">
                <a:lumMod val="60000"/>
                <a:lumOff val="40000"/>
              </a:schemeClr>
            </a:solidFill>
            <a:round/>
            <a:headEnd type="none" w="med" len="med"/>
            <a:tailEnd type="none" w="med" len="med"/>
          </a:ln>
        </p:spPr>
      </p:cxnSp>
      <p:cxnSp>
        <p:nvCxnSpPr>
          <p:cNvPr id="21" name="AutoShape 20"/>
          <p:cNvCxnSpPr>
            <a:cxnSpLocks noChangeShapeType="1"/>
            <a:stCxn id="40" idx="3"/>
            <a:endCxn id="22" idx="1"/>
          </p:cNvCxnSpPr>
          <p:nvPr/>
        </p:nvCxnSpPr>
        <p:spPr bwMode="auto">
          <a:xfrm>
            <a:off x="6363857" y="3725865"/>
            <a:ext cx="627067" cy="0"/>
          </a:xfrm>
          <a:prstGeom prst="straightConnector1">
            <a:avLst/>
          </a:prstGeom>
          <a:noFill/>
          <a:ln w="57150">
            <a:solidFill>
              <a:schemeClr val="bg2">
                <a:lumMod val="60000"/>
                <a:lumOff val="40000"/>
              </a:schemeClr>
            </a:solidFill>
            <a:prstDash val="solid"/>
            <a:round/>
            <a:tailEnd type="triangle" w="med" len="med"/>
          </a:ln>
        </p:spPr>
      </p:cxnSp>
      <p:sp>
        <p:nvSpPr>
          <p:cNvPr id="22" name="AutoShape 12"/>
          <p:cNvSpPr>
            <a:spLocks noChangeArrowheads="1"/>
          </p:cNvSpPr>
          <p:nvPr/>
        </p:nvSpPr>
        <p:spPr bwMode="auto">
          <a:xfrm>
            <a:off x="6990924" y="3357864"/>
            <a:ext cx="1989298" cy="736001"/>
          </a:xfrm>
          <a:prstGeom prst="rect">
            <a:avLst/>
          </a:prstGeom>
          <a:solidFill>
            <a:schemeClr val="accent2"/>
          </a:solidFill>
          <a:ln w="9525" algn="ctr">
            <a:noFill/>
            <a:rou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defRPr/>
            </a:pPr>
            <a:r>
              <a:rPr lang="zh-CN" sz="1800" b="0" i="0" u="none" strike="noStrike" cap="none" baseline="0">
                <a:solidFill>
                  <a:srgbClr val="4D4D4D"/>
                </a:solidFill>
                <a:effectLst/>
                <a:uFillTx/>
                <a:ea typeface="SimSun"/>
              </a:rPr>
              <a:t>来那替尼 + </a:t>
            </a:r>
            <a:r>
              <a:rPr sz="1800"/>
              <a:t/>
            </a:r>
            <a:br>
              <a:rPr sz="1800"/>
            </a:br>
            <a:r>
              <a:rPr lang="zh-CN" sz="1800" b="0" i="0" u="none" strike="noStrike" cap="none" baseline="0">
                <a:solidFill>
                  <a:srgbClr val="4D4D4D"/>
                </a:solidFill>
                <a:effectLst/>
                <a:uFillTx/>
                <a:ea typeface="SimSun"/>
              </a:rPr>
              <a:t>紫杉醇</a:t>
            </a:r>
          </a:p>
        </p:txBody>
      </p:sp>
      <p:sp>
        <p:nvSpPr>
          <p:cNvPr id="34" name="AutoShape 12"/>
          <p:cNvSpPr>
            <a:spLocks noChangeArrowheads="1"/>
          </p:cNvSpPr>
          <p:nvPr/>
        </p:nvSpPr>
        <p:spPr bwMode="auto">
          <a:xfrm>
            <a:off x="6987941" y="4270897"/>
            <a:ext cx="1989298" cy="736001"/>
          </a:xfrm>
          <a:prstGeom prst="rect">
            <a:avLst/>
          </a:prstGeom>
          <a:solidFill>
            <a:schemeClr val="accent4"/>
          </a:solidFill>
          <a:ln w="9525" algn="ctr">
            <a:noFill/>
            <a:round/>
          </a:ln>
        </p:spPr>
        <p:txBody>
          <a:bodyPr lIns="90488" tIns="0" rIns="90488" bIns="0" anchor="ctr"/>
          <a:lstStyle/>
          <a:p>
            <a:pPr lvl="0" algn="ctr" defTabSz="892175" eaLnBrk="0" hangingPunct="0">
              <a:defRPr/>
            </a:pPr>
            <a:r>
              <a:rPr lang="zh-CN" sz="1800" b="0" i="0" u="none" strike="noStrike" cap="none" baseline="0">
                <a:solidFill>
                  <a:srgbClr val="FFFFFF"/>
                </a:solidFill>
                <a:effectLst/>
                <a:uFillTx/>
                <a:ea typeface="SimSun"/>
              </a:rPr>
              <a:t>来那替尼* + </a:t>
            </a:r>
            <a:r>
              <a:rPr sz="1800"/>
              <a:t/>
            </a:r>
            <a:br>
              <a:rPr sz="1800"/>
            </a:br>
            <a:r>
              <a:rPr lang="zh-CN" sz="1800" b="0" i="0" u="none" strike="noStrike" cap="none" baseline="0">
                <a:solidFill>
                  <a:srgbClr val="FFFFFF"/>
                </a:solidFill>
                <a:effectLst/>
                <a:uFillTx/>
                <a:ea typeface="SimSun"/>
              </a:rPr>
              <a:t>曲妥珠单抗</a:t>
            </a:r>
            <a:r>
              <a:rPr lang="zh-CN" sz="1800" b="0" i="0" u="none" strike="noStrike" cap="none" baseline="30000">
                <a:solidFill>
                  <a:srgbClr val="FFFFFF"/>
                </a:solidFill>
                <a:effectLst/>
                <a:uFillTx/>
                <a:ea typeface="SimSun"/>
              </a:rPr>
              <a:t>†</a:t>
            </a:r>
          </a:p>
        </p:txBody>
      </p:sp>
      <p:sp>
        <p:nvSpPr>
          <p:cNvPr id="35" name="AutoShape 8"/>
          <p:cNvSpPr>
            <a:spLocks noChangeArrowheads="1"/>
          </p:cNvSpPr>
          <p:nvPr/>
        </p:nvSpPr>
        <p:spPr bwMode="auto">
          <a:xfrm>
            <a:off x="3998219" y="2100479"/>
            <a:ext cx="2365638" cy="300223"/>
          </a:xfrm>
          <a:prstGeom prst="rect">
            <a:avLst/>
          </a:prstGeom>
          <a:solidFill>
            <a:schemeClr val="tx1"/>
          </a:solidFill>
          <a:ln w="9525" algn="ctr">
            <a:noFill/>
            <a:rou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defRPr/>
            </a:pPr>
            <a:r>
              <a:rPr lang="zh-CN" sz="1800" b="0" i="0" u="none" strike="noStrike" cap="none" baseline="0">
                <a:solidFill>
                  <a:srgbClr val="FFFFFF"/>
                </a:solidFill>
                <a:effectLst/>
                <a:uFillTx/>
                <a:ea typeface="SimSun"/>
              </a:rPr>
              <a:t>胆管 (n=20)</a:t>
            </a:r>
          </a:p>
        </p:txBody>
      </p:sp>
      <p:sp>
        <p:nvSpPr>
          <p:cNvPr id="37" name="AutoShape 8"/>
          <p:cNvSpPr>
            <a:spLocks noChangeArrowheads="1"/>
          </p:cNvSpPr>
          <p:nvPr/>
        </p:nvSpPr>
        <p:spPr bwMode="auto">
          <a:xfrm>
            <a:off x="3998219" y="2469675"/>
            <a:ext cx="2365638" cy="300223"/>
          </a:xfrm>
          <a:prstGeom prst="rect">
            <a:avLst/>
          </a:prstGeom>
          <a:solidFill>
            <a:schemeClr val="bg2"/>
          </a:solidFill>
          <a:ln w="9525" algn="ctr">
            <a:noFill/>
            <a:rou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defRPr/>
            </a:pPr>
            <a:r>
              <a:rPr lang="zh-CN" sz="1800" b="0" i="0" u="none" strike="noStrike" cap="none" baseline="0">
                <a:solidFill>
                  <a:srgbClr val="FFFFFF"/>
                </a:solidFill>
                <a:effectLst/>
                <a:uFillTx/>
                <a:ea typeface="SimSun"/>
              </a:rPr>
              <a:t>宫颈</a:t>
            </a:r>
          </a:p>
        </p:txBody>
      </p:sp>
      <p:sp>
        <p:nvSpPr>
          <p:cNvPr id="38" name="AutoShape 8"/>
          <p:cNvSpPr>
            <a:spLocks noChangeArrowheads="1"/>
          </p:cNvSpPr>
          <p:nvPr/>
        </p:nvSpPr>
        <p:spPr bwMode="auto">
          <a:xfrm>
            <a:off x="3998219" y="2838871"/>
            <a:ext cx="2365638" cy="300223"/>
          </a:xfrm>
          <a:prstGeom prst="rect">
            <a:avLst/>
          </a:prstGeom>
          <a:solidFill>
            <a:schemeClr val="bg2"/>
          </a:solidFill>
          <a:ln w="9525" algn="ctr">
            <a:noFill/>
            <a:rou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defRPr/>
            </a:pPr>
            <a:r>
              <a:rPr lang="zh-CN" sz="1800" b="0" i="0" u="none" strike="noStrike" cap="none" baseline="0">
                <a:solidFill>
                  <a:srgbClr val="FFFFFF"/>
                </a:solidFill>
                <a:effectLst/>
                <a:uFillTx/>
                <a:ea typeface="SimSun"/>
              </a:rPr>
              <a:t>唾液腺</a:t>
            </a:r>
          </a:p>
        </p:txBody>
      </p:sp>
      <p:sp>
        <p:nvSpPr>
          <p:cNvPr id="39" name="AutoShape 8"/>
          <p:cNvSpPr>
            <a:spLocks noChangeArrowheads="1"/>
          </p:cNvSpPr>
          <p:nvPr/>
        </p:nvSpPr>
        <p:spPr bwMode="auto">
          <a:xfrm>
            <a:off x="3998219" y="3208067"/>
            <a:ext cx="2365638" cy="300223"/>
          </a:xfrm>
          <a:prstGeom prst="rect">
            <a:avLst/>
          </a:prstGeom>
          <a:solidFill>
            <a:schemeClr val="bg2"/>
          </a:solidFill>
          <a:ln w="9525" algn="ctr">
            <a:noFill/>
            <a:rou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defRPr/>
            </a:pPr>
            <a:r>
              <a:rPr lang="zh-CN" sz="1800" b="0" i="0" u="none" strike="noStrike" cap="none" baseline="0">
                <a:solidFill>
                  <a:srgbClr val="FFFFFF"/>
                </a:solidFill>
                <a:effectLst/>
                <a:uFillTx/>
                <a:ea typeface="SimSun"/>
              </a:rPr>
              <a:t>实体肿瘤 (NOS)</a:t>
            </a:r>
          </a:p>
        </p:txBody>
      </p:sp>
      <p:sp>
        <p:nvSpPr>
          <p:cNvPr id="40" name="AutoShape 8"/>
          <p:cNvSpPr>
            <a:spLocks noChangeArrowheads="1"/>
          </p:cNvSpPr>
          <p:nvPr/>
        </p:nvSpPr>
        <p:spPr bwMode="auto">
          <a:xfrm>
            <a:off x="3998219" y="3575753"/>
            <a:ext cx="2365638" cy="300223"/>
          </a:xfrm>
          <a:prstGeom prst="rect">
            <a:avLst/>
          </a:prstGeom>
          <a:solidFill>
            <a:schemeClr val="bg2"/>
          </a:solidFill>
          <a:ln w="9525" algn="ctr">
            <a:noFill/>
            <a:rou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defRPr/>
            </a:pPr>
            <a:r>
              <a:rPr lang="zh-CN" sz="1800" b="0" i="0" u="none" strike="noStrike" cap="none" baseline="0">
                <a:solidFill>
                  <a:srgbClr val="FFFFFF"/>
                </a:solidFill>
                <a:effectLst/>
                <a:uFillTx/>
                <a:ea typeface="SimSun"/>
              </a:rPr>
              <a:t>膀胱</a:t>
            </a:r>
          </a:p>
        </p:txBody>
      </p:sp>
      <p:sp>
        <p:nvSpPr>
          <p:cNvPr id="41" name="AutoShape 8"/>
          <p:cNvSpPr>
            <a:spLocks noChangeArrowheads="1"/>
          </p:cNvSpPr>
          <p:nvPr/>
        </p:nvSpPr>
        <p:spPr bwMode="auto">
          <a:xfrm>
            <a:off x="3998219" y="3946459"/>
            <a:ext cx="2365638" cy="300223"/>
          </a:xfrm>
          <a:prstGeom prst="rect">
            <a:avLst/>
          </a:prstGeom>
          <a:solidFill>
            <a:schemeClr val="bg2"/>
          </a:solidFill>
          <a:ln w="9525" algn="ctr">
            <a:noFill/>
            <a:rou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defRPr/>
            </a:pPr>
            <a:r>
              <a:rPr lang="zh-CN" sz="1800" b="0" i="0" u="none" strike="noStrike" cap="none" baseline="0">
                <a:solidFill>
                  <a:srgbClr val="FFFFFF"/>
                </a:solidFill>
                <a:effectLst/>
                <a:uFillTx/>
                <a:ea typeface="SimSun"/>
              </a:rPr>
              <a:t>乳腺 HRc +ve</a:t>
            </a:r>
          </a:p>
        </p:txBody>
      </p:sp>
      <p:sp>
        <p:nvSpPr>
          <p:cNvPr id="42" name="AutoShape 8"/>
          <p:cNvSpPr>
            <a:spLocks noChangeArrowheads="1"/>
          </p:cNvSpPr>
          <p:nvPr/>
        </p:nvSpPr>
        <p:spPr bwMode="auto">
          <a:xfrm>
            <a:off x="3998219" y="4315655"/>
            <a:ext cx="2365638" cy="300223"/>
          </a:xfrm>
          <a:prstGeom prst="rect">
            <a:avLst/>
          </a:prstGeom>
          <a:solidFill>
            <a:schemeClr val="bg2"/>
          </a:solidFill>
          <a:ln w="9525" algn="ctr">
            <a:noFill/>
            <a:rou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defRPr/>
            </a:pPr>
            <a:r>
              <a:rPr lang="zh-CN" sz="1800" b="0" i="0" u="none" strike="noStrike" cap="none" baseline="0">
                <a:solidFill>
                  <a:srgbClr val="FFFFFF"/>
                </a:solidFill>
                <a:effectLst/>
                <a:uFillTx/>
                <a:ea typeface="SimSun"/>
              </a:rPr>
              <a:t>乳腺 HRc -ve</a:t>
            </a:r>
          </a:p>
        </p:txBody>
      </p:sp>
      <p:sp>
        <p:nvSpPr>
          <p:cNvPr id="43" name="AutoShape 8"/>
          <p:cNvSpPr>
            <a:spLocks noChangeArrowheads="1"/>
          </p:cNvSpPr>
          <p:nvPr/>
        </p:nvSpPr>
        <p:spPr bwMode="auto">
          <a:xfrm>
            <a:off x="3998219" y="4684851"/>
            <a:ext cx="2365638" cy="300223"/>
          </a:xfrm>
          <a:prstGeom prst="rect">
            <a:avLst/>
          </a:prstGeom>
          <a:solidFill>
            <a:schemeClr val="bg2"/>
          </a:solidFill>
          <a:ln w="9525" algn="ctr">
            <a:noFill/>
            <a:rou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defRPr/>
            </a:pPr>
            <a:r>
              <a:rPr lang="zh-CN" sz="1800" b="0" i="0" u="none" strike="noStrike" cap="none" baseline="0">
                <a:solidFill>
                  <a:srgbClr val="FFFFFF"/>
                </a:solidFill>
                <a:effectLst/>
                <a:uFillTx/>
                <a:ea typeface="SimSun"/>
              </a:rPr>
              <a:t>肺</a:t>
            </a:r>
          </a:p>
        </p:txBody>
      </p:sp>
      <p:sp>
        <p:nvSpPr>
          <p:cNvPr id="44" name="AutoShape 8"/>
          <p:cNvSpPr>
            <a:spLocks noChangeArrowheads="1"/>
          </p:cNvSpPr>
          <p:nvPr/>
        </p:nvSpPr>
        <p:spPr bwMode="auto">
          <a:xfrm>
            <a:off x="3998219" y="5054044"/>
            <a:ext cx="2365638" cy="300223"/>
          </a:xfrm>
          <a:prstGeom prst="rect">
            <a:avLst/>
          </a:prstGeom>
          <a:solidFill>
            <a:schemeClr val="bg2"/>
          </a:solidFill>
          <a:ln w="9525" algn="ctr">
            <a:noFill/>
            <a:rou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defRPr/>
            </a:pPr>
            <a:r>
              <a:rPr lang="zh-CN" sz="1800" b="0" i="0" u="none" strike="noStrike" cap="none" baseline="0">
                <a:solidFill>
                  <a:srgbClr val="FFFFFF"/>
                </a:solidFill>
                <a:effectLst/>
                <a:uFillTx/>
                <a:ea typeface="SimSun"/>
              </a:rPr>
              <a:t>结直肠</a:t>
            </a:r>
          </a:p>
        </p:txBody>
      </p:sp>
      <p:cxnSp>
        <p:nvCxnSpPr>
          <p:cNvPr id="58" name="AutoShape 15"/>
          <p:cNvCxnSpPr>
            <a:cxnSpLocks noChangeShapeType="1"/>
            <a:stCxn id="9" idx="0"/>
            <a:endCxn id="37" idx="1"/>
          </p:cNvCxnSpPr>
          <p:nvPr/>
        </p:nvCxnSpPr>
        <p:spPr bwMode="auto">
          <a:xfrm rot="5400000" flipH="1" flipV="1">
            <a:off x="3357388" y="2792933"/>
            <a:ext cx="813977" cy="467686"/>
          </a:xfrm>
          <a:prstGeom prst="bentConnector2">
            <a:avLst/>
          </a:prstGeom>
          <a:noFill/>
          <a:ln w="57150">
            <a:solidFill>
              <a:schemeClr val="bg2">
                <a:lumMod val="60000"/>
                <a:lumOff val="40000"/>
              </a:schemeClr>
            </a:solidFill>
            <a:round/>
            <a:headEnd type="none" w="med" len="med"/>
            <a:tailEnd type="none" w="med" len="med"/>
          </a:ln>
        </p:spPr>
      </p:cxnSp>
      <p:cxnSp>
        <p:nvCxnSpPr>
          <p:cNvPr id="61" name="AutoShape 15"/>
          <p:cNvCxnSpPr>
            <a:cxnSpLocks noChangeShapeType="1"/>
            <a:stCxn id="9" idx="0"/>
            <a:endCxn id="38" idx="1"/>
          </p:cNvCxnSpPr>
          <p:nvPr/>
        </p:nvCxnSpPr>
        <p:spPr bwMode="auto">
          <a:xfrm rot="5400000" flipH="1" flipV="1">
            <a:off x="3541986" y="2977531"/>
            <a:ext cx="444781" cy="467686"/>
          </a:xfrm>
          <a:prstGeom prst="bentConnector2">
            <a:avLst/>
          </a:prstGeom>
          <a:noFill/>
          <a:ln w="57150">
            <a:solidFill>
              <a:schemeClr val="bg2">
                <a:lumMod val="60000"/>
                <a:lumOff val="40000"/>
              </a:schemeClr>
            </a:solidFill>
            <a:round/>
            <a:headEnd type="none" w="med" len="med"/>
            <a:tailEnd type="none" w="med" len="med"/>
          </a:ln>
        </p:spPr>
      </p:cxnSp>
      <p:cxnSp>
        <p:nvCxnSpPr>
          <p:cNvPr id="64" name="AutoShape 15"/>
          <p:cNvCxnSpPr>
            <a:cxnSpLocks noChangeShapeType="1"/>
            <a:stCxn id="9" idx="0"/>
            <a:endCxn id="39" idx="1"/>
          </p:cNvCxnSpPr>
          <p:nvPr/>
        </p:nvCxnSpPr>
        <p:spPr bwMode="auto">
          <a:xfrm rot="5400000" flipH="1" flipV="1">
            <a:off x="3726584" y="3162129"/>
            <a:ext cx="75585" cy="467686"/>
          </a:xfrm>
          <a:prstGeom prst="bentConnector2">
            <a:avLst/>
          </a:prstGeom>
          <a:noFill/>
          <a:ln w="57150">
            <a:solidFill>
              <a:schemeClr val="bg2">
                <a:lumMod val="60000"/>
                <a:lumOff val="40000"/>
              </a:schemeClr>
            </a:solidFill>
            <a:round/>
            <a:headEnd type="none" w="med" len="med"/>
            <a:tailEnd type="none" w="med" len="med"/>
          </a:ln>
        </p:spPr>
      </p:cxnSp>
      <p:cxnSp>
        <p:nvCxnSpPr>
          <p:cNvPr id="67" name="AutoShape 15"/>
          <p:cNvCxnSpPr>
            <a:cxnSpLocks noChangeShapeType="1"/>
            <a:stCxn id="9" idx="4"/>
            <a:endCxn id="41" idx="1"/>
          </p:cNvCxnSpPr>
          <p:nvPr/>
        </p:nvCxnSpPr>
        <p:spPr bwMode="auto">
          <a:xfrm rot="16200000" flipH="1">
            <a:off x="3725073" y="3823424"/>
            <a:ext cx="78607" cy="467686"/>
          </a:xfrm>
          <a:prstGeom prst="bentConnector2">
            <a:avLst/>
          </a:prstGeom>
          <a:noFill/>
          <a:ln w="57150">
            <a:solidFill>
              <a:schemeClr val="bg2">
                <a:lumMod val="60000"/>
                <a:lumOff val="40000"/>
              </a:schemeClr>
            </a:solidFill>
            <a:round/>
            <a:headEnd type="none" w="med" len="med"/>
            <a:tailEnd type="none" w="med" len="med"/>
          </a:ln>
        </p:spPr>
      </p:cxnSp>
      <p:cxnSp>
        <p:nvCxnSpPr>
          <p:cNvPr id="70" name="AutoShape 15"/>
          <p:cNvCxnSpPr>
            <a:cxnSpLocks noChangeShapeType="1"/>
            <a:stCxn id="9" idx="4"/>
            <a:endCxn id="42" idx="1"/>
          </p:cNvCxnSpPr>
          <p:nvPr/>
        </p:nvCxnSpPr>
        <p:spPr bwMode="auto">
          <a:xfrm rot="16200000" flipH="1">
            <a:off x="3540475" y="4008022"/>
            <a:ext cx="447803" cy="467686"/>
          </a:xfrm>
          <a:prstGeom prst="bentConnector2">
            <a:avLst/>
          </a:prstGeom>
          <a:noFill/>
          <a:ln w="57150">
            <a:solidFill>
              <a:schemeClr val="bg2">
                <a:lumMod val="60000"/>
                <a:lumOff val="40000"/>
              </a:schemeClr>
            </a:solidFill>
            <a:round/>
            <a:headEnd type="none" w="med" len="med"/>
            <a:tailEnd type="none" w="med" len="med"/>
          </a:ln>
        </p:spPr>
      </p:cxnSp>
      <p:cxnSp>
        <p:nvCxnSpPr>
          <p:cNvPr id="73" name="AutoShape 15"/>
          <p:cNvCxnSpPr>
            <a:cxnSpLocks noChangeShapeType="1"/>
            <a:stCxn id="9" idx="4"/>
            <a:endCxn id="43" idx="1"/>
          </p:cNvCxnSpPr>
          <p:nvPr/>
        </p:nvCxnSpPr>
        <p:spPr bwMode="auto">
          <a:xfrm rot="16200000" flipH="1">
            <a:off x="3355877" y="4192620"/>
            <a:ext cx="816999" cy="467686"/>
          </a:xfrm>
          <a:prstGeom prst="bentConnector2">
            <a:avLst/>
          </a:prstGeom>
          <a:noFill/>
          <a:ln w="57150">
            <a:solidFill>
              <a:schemeClr val="bg2">
                <a:lumMod val="60000"/>
                <a:lumOff val="40000"/>
              </a:schemeClr>
            </a:solidFill>
            <a:round/>
            <a:headEnd type="none" w="med" len="med"/>
            <a:tailEnd type="none" w="med" len="med"/>
          </a:ln>
        </p:spPr>
      </p:cxnSp>
      <p:cxnSp>
        <p:nvCxnSpPr>
          <p:cNvPr id="76" name="AutoShape 19"/>
          <p:cNvCxnSpPr>
            <a:cxnSpLocks noChangeShapeType="1"/>
            <a:stCxn id="9" idx="6"/>
            <a:endCxn id="40" idx="1"/>
          </p:cNvCxnSpPr>
          <p:nvPr/>
        </p:nvCxnSpPr>
        <p:spPr bwMode="auto">
          <a:xfrm>
            <a:off x="3822330" y="3725864"/>
            <a:ext cx="175889" cy="1"/>
          </a:xfrm>
          <a:prstGeom prst="straightConnector1">
            <a:avLst/>
          </a:prstGeom>
          <a:noFill/>
          <a:ln w="57150">
            <a:solidFill>
              <a:schemeClr val="bg2">
                <a:lumMod val="60000"/>
                <a:lumOff val="40000"/>
              </a:schemeClr>
            </a:solidFill>
            <a:round/>
            <a:headEnd type="none" w="med" len="med"/>
            <a:tailEnd type="none" w="med" len="med"/>
          </a:ln>
        </p:spPr>
      </p:cxnSp>
      <p:cxnSp>
        <p:nvCxnSpPr>
          <p:cNvPr id="79" name="AutoShape 15"/>
          <p:cNvCxnSpPr>
            <a:cxnSpLocks noChangeShapeType="1"/>
            <a:stCxn id="35" idx="3"/>
            <a:endCxn id="17" idx="1"/>
          </p:cNvCxnSpPr>
          <p:nvPr/>
        </p:nvCxnSpPr>
        <p:spPr bwMode="auto">
          <a:xfrm>
            <a:off x="6363857" y="2250591"/>
            <a:ext cx="625520" cy="573607"/>
          </a:xfrm>
          <a:prstGeom prst="bentConnector3">
            <a:avLst>
              <a:gd name="adj1" fmla="val 50000"/>
            </a:avLst>
          </a:prstGeom>
          <a:noFill/>
          <a:ln w="57150">
            <a:solidFill>
              <a:schemeClr val="bg2">
                <a:lumMod val="60000"/>
                <a:lumOff val="40000"/>
              </a:schemeClr>
            </a:solidFill>
            <a:round/>
            <a:headEnd type="none" w="med" len="med"/>
            <a:tailEnd type="triangle" w="med" len="med"/>
          </a:ln>
        </p:spPr>
      </p:cxnSp>
      <p:cxnSp>
        <p:nvCxnSpPr>
          <p:cNvPr id="83" name="AutoShape 15"/>
          <p:cNvCxnSpPr>
            <a:cxnSpLocks noChangeShapeType="1"/>
            <a:stCxn id="37" idx="3"/>
            <a:endCxn id="17" idx="1"/>
          </p:cNvCxnSpPr>
          <p:nvPr/>
        </p:nvCxnSpPr>
        <p:spPr bwMode="auto">
          <a:xfrm>
            <a:off x="6363857" y="2619787"/>
            <a:ext cx="625520" cy="204411"/>
          </a:xfrm>
          <a:prstGeom prst="bentConnector3">
            <a:avLst>
              <a:gd name="adj1" fmla="val 50000"/>
            </a:avLst>
          </a:prstGeom>
          <a:noFill/>
          <a:ln w="57150">
            <a:solidFill>
              <a:schemeClr val="bg2">
                <a:lumMod val="60000"/>
                <a:lumOff val="40000"/>
              </a:schemeClr>
            </a:solidFill>
            <a:round/>
            <a:headEnd type="none" w="med" len="med"/>
            <a:tailEnd type="triangle" w="med" len="med"/>
          </a:ln>
        </p:spPr>
      </p:cxnSp>
      <p:cxnSp>
        <p:nvCxnSpPr>
          <p:cNvPr id="86" name="AutoShape 15"/>
          <p:cNvCxnSpPr>
            <a:cxnSpLocks noChangeShapeType="1"/>
            <a:stCxn id="38" idx="3"/>
            <a:endCxn id="17" idx="1"/>
          </p:cNvCxnSpPr>
          <p:nvPr/>
        </p:nvCxnSpPr>
        <p:spPr bwMode="auto">
          <a:xfrm flipV="1">
            <a:off x="6363857" y="2824198"/>
            <a:ext cx="625520" cy="164785"/>
          </a:xfrm>
          <a:prstGeom prst="bentConnector3">
            <a:avLst>
              <a:gd name="adj1" fmla="val 50000"/>
            </a:avLst>
          </a:prstGeom>
          <a:noFill/>
          <a:ln w="57150">
            <a:solidFill>
              <a:schemeClr val="bg2">
                <a:lumMod val="60000"/>
                <a:lumOff val="40000"/>
              </a:schemeClr>
            </a:solidFill>
            <a:round/>
            <a:headEnd type="none" w="med" len="med"/>
            <a:tailEnd type="triangle" w="med" len="med"/>
          </a:ln>
        </p:spPr>
      </p:cxnSp>
      <p:cxnSp>
        <p:nvCxnSpPr>
          <p:cNvPr id="89" name="AutoShape 15"/>
          <p:cNvCxnSpPr>
            <a:cxnSpLocks noChangeShapeType="1"/>
            <a:stCxn id="39" idx="3"/>
            <a:endCxn id="17" idx="1"/>
          </p:cNvCxnSpPr>
          <p:nvPr/>
        </p:nvCxnSpPr>
        <p:spPr bwMode="auto">
          <a:xfrm flipV="1">
            <a:off x="6363857" y="2824198"/>
            <a:ext cx="625520" cy="533981"/>
          </a:xfrm>
          <a:prstGeom prst="bentConnector3">
            <a:avLst>
              <a:gd name="adj1" fmla="val 50000"/>
            </a:avLst>
          </a:prstGeom>
          <a:noFill/>
          <a:ln w="57150">
            <a:solidFill>
              <a:schemeClr val="bg2">
                <a:lumMod val="60000"/>
                <a:lumOff val="40000"/>
              </a:schemeClr>
            </a:solidFill>
            <a:round/>
            <a:headEnd type="none" w="med" len="med"/>
            <a:tailEnd type="triangle" w="med" len="med"/>
          </a:ln>
        </p:spPr>
      </p:cxnSp>
      <p:cxnSp>
        <p:nvCxnSpPr>
          <p:cNvPr id="92" name="AutoShape 15"/>
          <p:cNvCxnSpPr>
            <a:cxnSpLocks noChangeShapeType="1"/>
            <a:stCxn id="41" idx="3"/>
            <a:endCxn id="34" idx="1"/>
          </p:cNvCxnSpPr>
          <p:nvPr/>
        </p:nvCxnSpPr>
        <p:spPr bwMode="auto">
          <a:xfrm>
            <a:off x="6363857" y="4096571"/>
            <a:ext cx="624084" cy="542327"/>
          </a:xfrm>
          <a:prstGeom prst="bentConnector3">
            <a:avLst>
              <a:gd name="adj1" fmla="val 50000"/>
            </a:avLst>
          </a:prstGeom>
          <a:noFill/>
          <a:ln w="57150">
            <a:solidFill>
              <a:schemeClr val="bg2">
                <a:lumMod val="60000"/>
                <a:lumOff val="40000"/>
              </a:schemeClr>
            </a:solidFill>
            <a:round/>
            <a:headEnd type="none" w="med" len="med"/>
            <a:tailEnd type="triangle" w="med" len="med"/>
          </a:ln>
        </p:spPr>
      </p:cxnSp>
      <p:cxnSp>
        <p:nvCxnSpPr>
          <p:cNvPr id="95" name="AutoShape 15"/>
          <p:cNvCxnSpPr>
            <a:cxnSpLocks noChangeShapeType="1"/>
            <a:stCxn id="42" idx="3"/>
            <a:endCxn id="34" idx="1"/>
          </p:cNvCxnSpPr>
          <p:nvPr/>
        </p:nvCxnSpPr>
        <p:spPr bwMode="auto">
          <a:xfrm>
            <a:off x="6363857" y="4465767"/>
            <a:ext cx="624084" cy="173131"/>
          </a:xfrm>
          <a:prstGeom prst="bentConnector3">
            <a:avLst>
              <a:gd name="adj1" fmla="val 50000"/>
            </a:avLst>
          </a:prstGeom>
          <a:noFill/>
          <a:ln w="57150">
            <a:solidFill>
              <a:schemeClr val="bg2">
                <a:lumMod val="60000"/>
                <a:lumOff val="40000"/>
              </a:schemeClr>
            </a:solidFill>
            <a:round/>
            <a:headEnd type="none" w="med" len="med"/>
            <a:tailEnd type="triangle" w="med" len="med"/>
          </a:ln>
        </p:spPr>
      </p:cxnSp>
      <p:cxnSp>
        <p:nvCxnSpPr>
          <p:cNvPr id="98" name="AutoShape 15"/>
          <p:cNvCxnSpPr>
            <a:cxnSpLocks noChangeShapeType="1"/>
            <a:stCxn id="43" idx="3"/>
            <a:endCxn id="34" idx="1"/>
          </p:cNvCxnSpPr>
          <p:nvPr/>
        </p:nvCxnSpPr>
        <p:spPr bwMode="auto">
          <a:xfrm flipV="1">
            <a:off x="6363857" y="4638898"/>
            <a:ext cx="624084" cy="196065"/>
          </a:xfrm>
          <a:prstGeom prst="bentConnector3">
            <a:avLst>
              <a:gd name="adj1" fmla="val 50000"/>
            </a:avLst>
          </a:prstGeom>
          <a:noFill/>
          <a:ln w="57150">
            <a:solidFill>
              <a:schemeClr val="bg2">
                <a:lumMod val="60000"/>
                <a:lumOff val="40000"/>
              </a:schemeClr>
            </a:solidFill>
            <a:round/>
            <a:headEnd type="none" w="med" len="med"/>
            <a:tailEnd type="triangle" w="med" len="med"/>
          </a:ln>
        </p:spPr>
      </p:cxnSp>
      <p:cxnSp>
        <p:nvCxnSpPr>
          <p:cNvPr id="101" name="AutoShape 15"/>
          <p:cNvCxnSpPr>
            <a:cxnSpLocks noChangeShapeType="1"/>
            <a:stCxn id="44" idx="3"/>
            <a:endCxn id="34" idx="1"/>
          </p:cNvCxnSpPr>
          <p:nvPr/>
        </p:nvCxnSpPr>
        <p:spPr bwMode="auto">
          <a:xfrm flipV="1">
            <a:off x="6363857" y="4638898"/>
            <a:ext cx="624084" cy="565258"/>
          </a:xfrm>
          <a:prstGeom prst="bentConnector3">
            <a:avLst>
              <a:gd name="adj1" fmla="val 50000"/>
            </a:avLst>
          </a:prstGeom>
          <a:noFill/>
          <a:ln w="57150">
            <a:solidFill>
              <a:schemeClr val="bg2">
                <a:lumMod val="60000"/>
                <a:lumOff val="40000"/>
              </a:schemeClr>
            </a:solidFill>
            <a:round/>
            <a:headEnd type="none" w="med" len="med"/>
            <a:tailEnd type="triangle" w="med" len="med"/>
          </a:ln>
        </p:spPr>
      </p:cxnSp>
    </p:spTree>
    <p:custDataLst>
      <p:tags r:id="rId1"/>
    </p:custDataLst>
    <p:extLst>
      <p:ext uri="{BB962C8B-B14F-4D97-AF65-F5344CB8AC3E}">
        <p14:creationId xmlns:p14="http://schemas.microsoft.com/office/powerpoint/2010/main" val="1816515450"/>
      </p:ext>
    </p:extLst>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zh-CN" sz="1800" b="1" i="0" u="none" strike="noStrike" cap="none" baseline="0">
                <a:solidFill>
                  <a:srgbClr val="043882"/>
                </a:solidFill>
                <a:effectLst/>
                <a:uFillTx/>
                <a:ea typeface="SimSun"/>
              </a:rPr>
              <a:t>O-005：来那替尼用于 HER2 突变型晚期胆管癌：在 2 期 SUMMIT 篮式试验中 HER2 导向性靶向治疗的获益 – Harding J 等人</a:t>
            </a:r>
          </a:p>
        </p:txBody>
      </p:sp>
      <p:sp>
        <p:nvSpPr>
          <p:cNvPr id="5123" name="Rectangle 3"/>
          <p:cNvSpPr>
            <a:spLocks noGrp="1" noChangeArrowheads="1"/>
          </p:cNvSpPr>
          <p:nvPr>
            <p:ph idx="1"/>
          </p:nvPr>
        </p:nvSpPr>
        <p:spPr/>
        <p:txBody>
          <a:bodyPr/>
          <a:lstStyle/>
          <a:p>
            <a:pPr marL="0" indent="0">
              <a:buNone/>
            </a:pPr>
            <a:r>
              <a:rPr lang="zh-CN" sz="1600" b="1" i="0" u="none" strike="noStrike" cap="none" baseline="0">
                <a:solidFill>
                  <a:srgbClr val="4D4D4D"/>
                </a:solidFill>
                <a:effectLst/>
                <a:uFillTx/>
                <a:ea typeface="SimSun"/>
              </a:rPr>
              <a:t>关键结果</a:t>
            </a:r>
          </a:p>
          <a:p>
            <a:pPr marL="0" indent="0">
              <a:buNone/>
            </a:pPr>
            <a:endParaRPr lang="en-GB"/>
          </a:p>
        </p:txBody>
      </p:sp>
      <p:sp>
        <p:nvSpPr>
          <p:cNvPr id="15" name="Text Placeholder 14"/>
          <p:cNvSpPr>
            <a:spLocks noGrp="1"/>
          </p:cNvSpPr>
          <p:nvPr>
            <p:ph type="body" sz="quarter" idx="11"/>
          </p:nvPr>
        </p:nvSpPr>
        <p:spPr>
          <a:xfrm>
            <a:off x="4495800" y="6096000"/>
            <a:ext cx="4283075" cy="487363"/>
          </a:xfrm>
        </p:spPr>
        <p:txBody>
          <a:bodyPr/>
          <a:lstStyle/>
          <a:p>
            <a:r>
              <a:rPr lang="zh-CN" sz="1200" b="0" i="0" u="none" strike="noStrike" cap="none" baseline="0">
                <a:solidFill>
                  <a:srgbClr val="4D4D4D"/>
                </a:solidFill>
                <a:effectLst/>
                <a:uFillTx/>
                <a:ea typeface="SimSun"/>
              </a:rPr>
              <a:t>Harding J, et al. Ann Oncol 2019;30(suppl):abstr O-005</a:t>
            </a:r>
          </a:p>
        </p:txBody>
      </p:sp>
      <p:sp>
        <p:nvSpPr>
          <p:cNvPr id="3" name="TextBox 2"/>
          <p:cNvSpPr txBox="1"/>
          <p:nvPr/>
        </p:nvSpPr>
        <p:spPr>
          <a:xfrm>
            <a:off x="2923195" y="1515649"/>
            <a:ext cx="3297612" cy="366126"/>
          </a:xfrm>
          <a:prstGeom prst="rect">
            <a:avLst/>
          </a:prstGeom>
          <a:noFill/>
        </p:spPr>
        <p:txBody>
          <a:bodyPr wrap="none" rtlCol="0">
            <a:spAutoFit/>
          </a:bodyPr>
          <a:lstStyle/>
          <a:p>
            <a:pPr algn="ctr"/>
            <a:r>
              <a:rPr lang="zh-CN" sz="1800" b="1" i="0" u="none" strike="noStrike" cap="none" baseline="0">
                <a:solidFill>
                  <a:srgbClr val="4D4D4D"/>
                </a:solidFill>
                <a:effectLst/>
                <a:uFillTx/>
                <a:ea typeface="SimSun"/>
              </a:rPr>
              <a:t>治疗持续时间和缓解 (RECIST)</a:t>
            </a:r>
          </a:p>
        </p:txBody>
      </p:sp>
      <p:graphicFrame>
        <p:nvGraphicFramePr>
          <p:cNvPr id="7" name="Chart 6">
            <a:extLst>
              <a:ext uri="{FF2B5EF4-FFF2-40B4-BE49-F238E27FC236}">
                <a16:creationId xmlns:a16="http://schemas.microsoft.com/office/drawing/2014/main" id="{55C046CD-E6C9-41BD-9675-B45D474C31F6}"/>
              </a:ext>
            </a:extLst>
          </p:cNvPr>
          <p:cNvGraphicFramePr/>
          <p:nvPr>
            <p:extLst>
              <p:ext uri="{D42A27DB-BD31-4B8C-83A1-F6EECF244321}">
                <p14:modId xmlns:p14="http://schemas.microsoft.com/office/powerpoint/2010/main" val="1565030658"/>
              </p:ext>
            </p:extLst>
          </p:nvPr>
        </p:nvGraphicFramePr>
        <p:xfrm>
          <a:off x="113798" y="1884980"/>
          <a:ext cx="8682373" cy="4211019"/>
        </p:xfrm>
        <a:graphic>
          <a:graphicData uri="http://schemas.openxmlformats.org/drawingml/2006/chart">
            <c:chart xmlns:c="http://schemas.openxmlformats.org/drawingml/2006/chart" xmlns:r="http://schemas.openxmlformats.org/officeDocument/2006/relationships" r:id="rId3"/>
          </a:graphicData>
        </a:graphic>
      </p:graphicFrame>
      <p:grpSp>
        <p:nvGrpSpPr>
          <p:cNvPr id="8" name="Group 7">
            <a:extLst>
              <a:ext uri="{FF2B5EF4-FFF2-40B4-BE49-F238E27FC236}">
                <a16:creationId xmlns:a16="http://schemas.microsoft.com/office/drawing/2014/main" id="{25913E24-1F9C-4911-B34C-F71DEE1865F1}"/>
              </a:ext>
            </a:extLst>
          </p:cNvPr>
          <p:cNvGrpSpPr/>
          <p:nvPr/>
        </p:nvGrpSpPr>
        <p:grpSpPr>
          <a:xfrm>
            <a:off x="5405601" y="2985484"/>
            <a:ext cx="2244525" cy="2514985"/>
            <a:chOff x="6061381" y="2883887"/>
            <a:chExt cx="2244525" cy="2514985"/>
          </a:xfrm>
        </p:grpSpPr>
        <p:grpSp>
          <p:nvGrpSpPr>
            <p:cNvPr id="9" name="Group 8">
              <a:extLst>
                <a:ext uri="{FF2B5EF4-FFF2-40B4-BE49-F238E27FC236}">
                  <a16:creationId xmlns:a16="http://schemas.microsoft.com/office/drawing/2014/main" id="{891F3CA9-8A0B-4807-BEA8-2DC24BC5C9B8}"/>
                </a:ext>
              </a:extLst>
            </p:cNvPr>
            <p:cNvGrpSpPr/>
            <p:nvPr/>
          </p:nvGrpSpPr>
          <p:grpSpPr>
            <a:xfrm>
              <a:off x="6061381" y="2883887"/>
              <a:ext cx="2174534" cy="972750"/>
              <a:chOff x="6547941" y="2905477"/>
              <a:chExt cx="2174534" cy="972750"/>
            </a:xfrm>
          </p:grpSpPr>
          <p:sp>
            <p:nvSpPr>
              <p:cNvPr id="22" name="TextBox 21">
                <a:extLst>
                  <a:ext uri="{FF2B5EF4-FFF2-40B4-BE49-F238E27FC236}">
                    <a16:creationId xmlns:a16="http://schemas.microsoft.com/office/drawing/2014/main" id="{A02938FD-9436-44F4-8965-485CECC15D4D}"/>
                  </a:ext>
                </a:extLst>
              </p:cNvPr>
              <p:cNvSpPr txBox="1"/>
              <p:nvPr/>
            </p:nvSpPr>
            <p:spPr>
              <a:xfrm>
                <a:off x="6547941" y="2905477"/>
                <a:ext cx="894974" cy="305105"/>
              </a:xfrm>
              <a:prstGeom prst="rect">
                <a:avLst/>
              </a:prstGeom>
              <a:noFill/>
            </p:spPr>
            <p:txBody>
              <a:bodyPr wrap="none" rtlCol="0">
                <a:spAutoFit/>
              </a:bodyPr>
              <a:lstStyle/>
              <a:p>
                <a:r>
                  <a:rPr lang="zh-CN" sz="1400" b="1" i="0" u="none" strike="noStrike" cap="none" baseline="0">
                    <a:solidFill>
                      <a:srgbClr val="4D4D4D"/>
                    </a:solidFill>
                    <a:effectLst/>
                    <a:uFillTx/>
                    <a:ea typeface="SimSun"/>
                  </a:rPr>
                  <a:t>肿瘤位置</a:t>
                </a:r>
              </a:p>
            </p:txBody>
          </p:sp>
          <p:sp>
            <p:nvSpPr>
              <p:cNvPr id="23" name="TextBox 22">
                <a:extLst>
                  <a:ext uri="{FF2B5EF4-FFF2-40B4-BE49-F238E27FC236}">
                    <a16:creationId xmlns:a16="http://schemas.microsoft.com/office/drawing/2014/main" id="{45C1709E-50F5-41F5-9444-53D39D9BC281}"/>
                  </a:ext>
                </a:extLst>
              </p:cNvPr>
              <p:cNvSpPr txBox="1"/>
              <p:nvPr/>
            </p:nvSpPr>
            <p:spPr>
              <a:xfrm>
                <a:off x="6905953" y="3139563"/>
                <a:ext cx="716996" cy="732252"/>
              </a:xfrm>
              <a:prstGeom prst="rect">
                <a:avLst/>
              </a:prstGeom>
              <a:noFill/>
            </p:spPr>
            <p:txBody>
              <a:bodyPr wrap="none" rtlCol="0">
                <a:spAutoFit/>
              </a:bodyPr>
              <a:lstStyle/>
              <a:p>
                <a:r>
                  <a:rPr lang="zh-CN" sz="1400" b="0" i="0" u="none" strike="noStrike" cap="none" baseline="0">
                    <a:solidFill>
                      <a:srgbClr val="4D4D4D"/>
                    </a:solidFill>
                    <a:effectLst/>
                    <a:uFillTx/>
                    <a:ea typeface="SimSun"/>
                  </a:rPr>
                  <a:t>胆囊</a:t>
                </a:r>
              </a:p>
              <a:p>
                <a:r>
                  <a:rPr lang="zh-CN" sz="1400" b="0" i="0" u="none" strike="noStrike" cap="none" baseline="0">
                    <a:solidFill>
                      <a:srgbClr val="4D4D4D"/>
                    </a:solidFill>
                    <a:effectLst/>
                    <a:uFillTx/>
                    <a:ea typeface="SimSun"/>
                  </a:rPr>
                  <a:t>胆管癌</a:t>
                </a:r>
              </a:p>
              <a:p>
                <a:r>
                  <a:rPr lang="zh-CN" sz="1400" b="0" i="0" u="none" strike="noStrike" cap="none" baseline="0">
                    <a:solidFill>
                      <a:srgbClr val="4D4D4D"/>
                    </a:solidFill>
                    <a:effectLst/>
                    <a:uFillTx/>
                    <a:ea typeface="SimSun"/>
                  </a:rPr>
                  <a:t>壶腹</a:t>
                </a:r>
              </a:p>
            </p:txBody>
          </p:sp>
        </p:grpSp>
        <p:sp>
          <p:nvSpPr>
            <p:cNvPr id="10" name="Rectangle 9">
              <a:extLst>
                <a:ext uri="{FF2B5EF4-FFF2-40B4-BE49-F238E27FC236}">
                  <a16:creationId xmlns:a16="http://schemas.microsoft.com/office/drawing/2014/main" id="{84CC2970-931E-482D-A63A-9EF9A72BE735}"/>
                </a:ext>
              </a:extLst>
            </p:cNvPr>
            <p:cNvSpPr/>
            <p:nvPr/>
          </p:nvSpPr>
          <p:spPr>
            <a:xfrm>
              <a:off x="6243103" y="3226935"/>
              <a:ext cx="108000" cy="10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C6A01EE1-1865-488A-BB21-298C414D2BD6}"/>
                </a:ext>
              </a:extLst>
            </p:cNvPr>
            <p:cNvSpPr/>
            <p:nvPr/>
          </p:nvSpPr>
          <p:spPr>
            <a:xfrm>
              <a:off x="6243103" y="3433305"/>
              <a:ext cx="108000" cy="108000"/>
            </a:xfrm>
            <a:prstGeom prst="rect">
              <a:avLst/>
            </a:prstGeom>
            <a:solidFill>
              <a:srgbClr val="A0A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F0E7BD81-804A-472E-9F2D-714ABDC9F789}"/>
                </a:ext>
              </a:extLst>
            </p:cNvPr>
            <p:cNvSpPr/>
            <p:nvPr/>
          </p:nvSpPr>
          <p:spPr>
            <a:xfrm>
              <a:off x="6243103" y="3639675"/>
              <a:ext cx="108000" cy="108000"/>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3" name="Group 12">
              <a:extLst>
                <a:ext uri="{FF2B5EF4-FFF2-40B4-BE49-F238E27FC236}">
                  <a16:creationId xmlns:a16="http://schemas.microsoft.com/office/drawing/2014/main" id="{2845F7A2-8EDA-4EFB-8FB9-42D47D9AAEF1}"/>
                </a:ext>
              </a:extLst>
            </p:cNvPr>
            <p:cNvGrpSpPr/>
            <p:nvPr/>
          </p:nvGrpSpPr>
          <p:grpSpPr>
            <a:xfrm>
              <a:off x="6061381" y="3995235"/>
              <a:ext cx="2244525" cy="1403637"/>
              <a:chOff x="6547941" y="2905477"/>
              <a:chExt cx="2244525" cy="1403637"/>
            </a:xfrm>
          </p:grpSpPr>
          <p:sp>
            <p:nvSpPr>
              <p:cNvPr id="20" name="TextBox 19">
                <a:extLst>
                  <a:ext uri="{FF2B5EF4-FFF2-40B4-BE49-F238E27FC236}">
                    <a16:creationId xmlns:a16="http://schemas.microsoft.com/office/drawing/2014/main" id="{E4276C0C-905C-4B0A-956B-82A99CDD167C}"/>
                  </a:ext>
                </a:extLst>
              </p:cNvPr>
              <p:cNvSpPr txBox="1"/>
              <p:nvPr/>
            </p:nvSpPr>
            <p:spPr>
              <a:xfrm>
                <a:off x="6547940" y="2905477"/>
                <a:ext cx="1715601" cy="305105"/>
              </a:xfrm>
              <a:prstGeom prst="rect">
                <a:avLst/>
              </a:prstGeom>
              <a:noFill/>
            </p:spPr>
            <p:txBody>
              <a:bodyPr wrap="none" rtlCol="0">
                <a:spAutoFit/>
              </a:bodyPr>
              <a:lstStyle/>
              <a:p>
                <a:r>
                  <a:rPr lang="zh-CN" sz="1400" b="1" i="0" u="none" strike="noStrike" cap="none" baseline="0">
                    <a:solidFill>
                      <a:srgbClr val="4D4D4D"/>
                    </a:solidFill>
                    <a:effectLst/>
                    <a:uFillTx/>
                    <a:ea typeface="SimSun"/>
                  </a:rPr>
                  <a:t>最佳缓解 (RECIST)</a:t>
                </a:r>
              </a:p>
            </p:txBody>
          </p:sp>
          <p:sp>
            <p:nvSpPr>
              <p:cNvPr id="21" name="TextBox 20">
                <a:extLst>
                  <a:ext uri="{FF2B5EF4-FFF2-40B4-BE49-F238E27FC236}">
                    <a16:creationId xmlns:a16="http://schemas.microsoft.com/office/drawing/2014/main" id="{A6176CDA-4275-49FB-98E7-19433C1B8D6C}"/>
                  </a:ext>
                </a:extLst>
              </p:cNvPr>
              <p:cNvSpPr txBox="1"/>
              <p:nvPr/>
            </p:nvSpPr>
            <p:spPr>
              <a:xfrm>
                <a:off x="6905953" y="3139562"/>
                <a:ext cx="1428907" cy="1159398"/>
              </a:xfrm>
              <a:prstGeom prst="rect">
                <a:avLst/>
              </a:prstGeom>
              <a:noFill/>
            </p:spPr>
            <p:txBody>
              <a:bodyPr wrap="none" rtlCol="0">
                <a:spAutoFit/>
              </a:bodyPr>
              <a:lstStyle/>
              <a:p>
                <a:r>
                  <a:rPr lang="zh-CN" sz="1400" b="0" i="0" u="none" strike="noStrike" cap="none" baseline="0">
                    <a:solidFill>
                      <a:srgbClr val="4D4D4D"/>
                    </a:solidFill>
                    <a:effectLst/>
                    <a:uFillTx/>
                    <a:ea typeface="SimSun"/>
                  </a:rPr>
                  <a:t>PR</a:t>
                </a:r>
              </a:p>
              <a:p>
                <a:r>
                  <a:rPr lang="zh-CN" sz="1400" b="0" i="0" u="none" strike="noStrike" cap="none" baseline="0">
                    <a:solidFill>
                      <a:srgbClr val="4D4D4D"/>
                    </a:solidFill>
                    <a:effectLst/>
                    <a:uFillTx/>
                    <a:ea typeface="SimSun"/>
                  </a:rPr>
                  <a:t>PR – 未证实</a:t>
                </a:r>
              </a:p>
              <a:p>
                <a:r>
                  <a:rPr lang="zh-CN" sz="1400" b="0" i="0" u="none" strike="noStrike" cap="none" baseline="0">
                    <a:solidFill>
                      <a:srgbClr val="4D4D4D"/>
                    </a:solidFill>
                    <a:effectLst/>
                    <a:uFillTx/>
                    <a:ea typeface="SimSun"/>
                  </a:rPr>
                  <a:t>SD</a:t>
                </a:r>
              </a:p>
              <a:p>
                <a:r>
                  <a:rPr lang="zh-CN" sz="1400" b="0" i="0" u="none" strike="noStrike" cap="none" baseline="0">
                    <a:solidFill>
                      <a:srgbClr val="4D4D4D"/>
                    </a:solidFill>
                    <a:effectLst/>
                    <a:uFillTx/>
                    <a:ea typeface="SimSun"/>
                  </a:rPr>
                  <a:t>PD</a:t>
                </a:r>
              </a:p>
              <a:p>
                <a:r>
                  <a:rPr lang="zh-CN" sz="1400" b="0" i="0" u="none" strike="noStrike" cap="none" baseline="0">
                    <a:solidFill>
                      <a:srgbClr val="4D4D4D"/>
                    </a:solidFill>
                    <a:effectLst/>
                    <a:uFillTx/>
                    <a:ea typeface="SimSun"/>
                  </a:rPr>
                  <a:t>正在进行的治疗</a:t>
                </a:r>
              </a:p>
            </p:txBody>
          </p:sp>
        </p:grpSp>
        <p:sp>
          <p:nvSpPr>
            <p:cNvPr id="14" name="Oval 13">
              <a:extLst>
                <a:ext uri="{FF2B5EF4-FFF2-40B4-BE49-F238E27FC236}">
                  <a16:creationId xmlns:a16="http://schemas.microsoft.com/office/drawing/2014/main" id="{5872CA10-7216-47EA-BB4A-48D812EFD2C0}"/>
                </a:ext>
              </a:extLst>
            </p:cNvPr>
            <p:cNvSpPr/>
            <p:nvPr/>
          </p:nvSpPr>
          <p:spPr>
            <a:xfrm>
              <a:off x="6243103" y="4307246"/>
              <a:ext cx="108000" cy="1080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Oval 15">
              <a:extLst>
                <a:ext uri="{FF2B5EF4-FFF2-40B4-BE49-F238E27FC236}">
                  <a16:creationId xmlns:a16="http://schemas.microsoft.com/office/drawing/2014/main" id="{47928CDA-8002-4E3B-84AC-D616231AE956}"/>
                </a:ext>
              </a:extLst>
            </p:cNvPr>
            <p:cNvSpPr/>
            <p:nvPr/>
          </p:nvSpPr>
          <p:spPr>
            <a:xfrm>
              <a:off x="6243103" y="4542120"/>
              <a:ext cx="108000" cy="108000"/>
            </a:xfrm>
            <a:prstGeom prst="ellipse">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17" name="Oval 16">
              <a:extLst>
                <a:ext uri="{FF2B5EF4-FFF2-40B4-BE49-F238E27FC236}">
                  <a16:creationId xmlns:a16="http://schemas.microsoft.com/office/drawing/2014/main" id="{B0654329-A4B2-42B2-99C5-4F817D3B5BC9}"/>
                </a:ext>
              </a:extLst>
            </p:cNvPr>
            <p:cNvSpPr/>
            <p:nvPr/>
          </p:nvSpPr>
          <p:spPr>
            <a:xfrm>
              <a:off x="6243103" y="4760950"/>
              <a:ext cx="108000" cy="108000"/>
            </a:xfrm>
            <a:prstGeom prst="ellipse">
              <a:avLst/>
            </a:prstGeom>
            <a:solidFill>
              <a:srgbClr val="B2C0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Oval 17">
              <a:extLst>
                <a:ext uri="{FF2B5EF4-FFF2-40B4-BE49-F238E27FC236}">
                  <a16:creationId xmlns:a16="http://schemas.microsoft.com/office/drawing/2014/main" id="{FEB751AB-436F-4B80-AE12-C6F4461C62CF}"/>
                </a:ext>
              </a:extLst>
            </p:cNvPr>
            <p:cNvSpPr/>
            <p:nvPr/>
          </p:nvSpPr>
          <p:spPr>
            <a:xfrm>
              <a:off x="6243103" y="4987802"/>
              <a:ext cx="108000" cy="108000"/>
            </a:xfrm>
            <a:prstGeom prst="ellipse">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Isosceles Triangle 18">
              <a:extLst>
                <a:ext uri="{FF2B5EF4-FFF2-40B4-BE49-F238E27FC236}">
                  <a16:creationId xmlns:a16="http://schemas.microsoft.com/office/drawing/2014/main" id="{2BC33946-B8B8-431E-BDBC-AB3C6EF6E342}"/>
                </a:ext>
              </a:extLst>
            </p:cNvPr>
            <p:cNvSpPr/>
            <p:nvPr/>
          </p:nvSpPr>
          <p:spPr>
            <a:xfrm rot="5400000">
              <a:off x="6243103" y="5193754"/>
              <a:ext cx="108000" cy="108000"/>
            </a:xfrm>
            <a:prstGeom prst="triangle">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4" name="Oval 23">
            <a:extLst>
              <a:ext uri="{FF2B5EF4-FFF2-40B4-BE49-F238E27FC236}">
                <a16:creationId xmlns:a16="http://schemas.microsoft.com/office/drawing/2014/main" id="{2A1DD7D0-CF2D-461C-A672-33BE66243A1F}"/>
              </a:ext>
            </a:extLst>
          </p:cNvPr>
          <p:cNvSpPr/>
          <p:nvPr/>
        </p:nvSpPr>
        <p:spPr>
          <a:xfrm>
            <a:off x="1817169" y="2068534"/>
            <a:ext cx="108000" cy="108000"/>
          </a:xfrm>
          <a:prstGeom prst="ellipse">
            <a:avLst/>
          </a:prstGeom>
          <a:solidFill>
            <a:srgbClr val="B2C0E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25" name="Oval 24">
            <a:extLst>
              <a:ext uri="{FF2B5EF4-FFF2-40B4-BE49-F238E27FC236}">
                <a16:creationId xmlns:a16="http://schemas.microsoft.com/office/drawing/2014/main" id="{87ED43D6-DC83-4933-A5ED-D45938B91176}"/>
              </a:ext>
            </a:extLst>
          </p:cNvPr>
          <p:cNvSpPr/>
          <p:nvPr/>
        </p:nvSpPr>
        <p:spPr>
          <a:xfrm>
            <a:off x="1817169" y="2432242"/>
            <a:ext cx="108000" cy="1080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Oval 25">
            <a:extLst>
              <a:ext uri="{FF2B5EF4-FFF2-40B4-BE49-F238E27FC236}">
                <a16:creationId xmlns:a16="http://schemas.microsoft.com/office/drawing/2014/main" id="{0D717A27-1327-4B5A-B2E5-259C292071C6}"/>
              </a:ext>
            </a:extLst>
          </p:cNvPr>
          <p:cNvSpPr/>
          <p:nvPr/>
        </p:nvSpPr>
        <p:spPr>
          <a:xfrm>
            <a:off x="1817169" y="2254944"/>
            <a:ext cx="108000" cy="108000"/>
          </a:xfrm>
          <a:prstGeom prst="ellipse">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27" name="Oval 26">
            <a:extLst>
              <a:ext uri="{FF2B5EF4-FFF2-40B4-BE49-F238E27FC236}">
                <a16:creationId xmlns:a16="http://schemas.microsoft.com/office/drawing/2014/main" id="{B0A0E80A-6F41-4645-ACD8-F74D9A0FE97D}"/>
              </a:ext>
            </a:extLst>
          </p:cNvPr>
          <p:cNvSpPr/>
          <p:nvPr/>
        </p:nvSpPr>
        <p:spPr>
          <a:xfrm>
            <a:off x="1817169" y="2813206"/>
            <a:ext cx="108000" cy="108000"/>
          </a:xfrm>
          <a:prstGeom prst="ellipse">
            <a:avLst/>
          </a:prstGeom>
          <a:solidFill>
            <a:srgbClr val="B2C0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Oval 27">
            <a:extLst>
              <a:ext uri="{FF2B5EF4-FFF2-40B4-BE49-F238E27FC236}">
                <a16:creationId xmlns:a16="http://schemas.microsoft.com/office/drawing/2014/main" id="{A7CCC42C-E17D-46ED-B128-96B9A2FDC012}"/>
              </a:ext>
            </a:extLst>
          </p:cNvPr>
          <p:cNvSpPr/>
          <p:nvPr/>
        </p:nvSpPr>
        <p:spPr>
          <a:xfrm>
            <a:off x="1817169" y="2616970"/>
            <a:ext cx="108000" cy="1080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Oval 28">
            <a:extLst>
              <a:ext uri="{FF2B5EF4-FFF2-40B4-BE49-F238E27FC236}">
                <a16:creationId xmlns:a16="http://schemas.microsoft.com/office/drawing/2014/main" id="{E74B614B-32C2-4C13-9C03-6F94FF3B0BC4}"/>
              </a:ext>
            </a:extLst>
          </p:cNvPr>
          <p:cNvSpPr/>
          <p:nvPr/>
        </p:nvSpPr>
        <p:spPr>
          <a:xfrm>
            <a:off x="1817169" y="2996782"/>
            <a:ext cx="108000" cy="108000"/>
          </a:xfrm>
          <a:prstGeom prst="ellipse">
            <a:avLst/>
          </a:prstGeom>
          <a:solidFill>
            <a:srgbClr val="B2C0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Oval 29">
            <a:extLst>
              <a:ext uri="{FF2B5EF4-FFF2-40B4-BE49-F238E27FC236}">
                <a16:creationId xmlns:a16="http://schemas.microsoft.com/office/drawing/2014/main" id="{C7FCBA78-7EF4-4CCF-AD49-0BF20257F678}"/>
              </a:ext>
            </a:extLst>
          </p:cNvPr>
          <p:cNvSpPr/>
          <p:nvPr/>
        </p:nvSpPr>
        <p:spPr>
          <a:xfrm>
            <a:off x="1817169" y="3173426"/>
            <a:ext cx="108000" cy="108000"/>
          </a:xfrm>
          <a:prstGeom prst="ellipse">
            <a:avLst/>
          </a:prstGeom>
          <a:solidFill>
            <a:srgbClr val="B2C0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Oval 30">
            <a:extLst>
              <a:ext uri="{FF2B5EF4-FFF2-40B4-BE49-F238E27FC236}">
                <a16:creationId xmlns:a16="http://schemas.microsoft.com/office/drawing/2014/main" id="{0278EDF4-3E20-49FE-BC4C-FE3CB13EBE27}"/>
              </a:ext>
            </a:extLst>
          </p:cNvPr>
          <p:cNvSpPr/>
          <p:nvPr/>
        </p:nvSpPr>
        <p:spPr>
          <a:xfrm>
            <a:off x="1817169" y="3370262"/>
            <a:ext cx="108000" cy="108000"/>
          </a:xfrm>
          <a:prstGeom prst="ellipse">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Isosceles Triangle 31">
            <a:extLst>
              <a:ext uri="{FF2B5EF4-FFF2-40B4-BE49-F238E27FC236}">
                <a16:creationId xmlns:a16="http://schemas.microsoft.com/office/drawing/2014/main" id="{2B31A5CB-80D3-4A1E-B10A-56F5A278F7A6}"/>
              </a:ext>
            </a:extLst>
          </p:cNvPr>
          <p:cNvSpPr/>
          <p:nvPr/>
        </p:nvSpPr>
        <p:spPr>
          <a:xfrm rot="5400000">
            <a:off x="1817169" y="3548502"/>
            <a:ext cx="108000" cy="108000"/>
          </a:xfrm>
          <a:prstGeom prst="triangle">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TextBox 32">
            <a:extLst>
              <a:ext uri="{FF2B5EF4-FFF2-40B4-BE49-F238E27FC236}">
                <a16:creationId xmlns:a16="http://schemas.microsoft.com/office/drawing/2014/main" id="{952E941D-37F7-4B6A-8F1A-BFF7C06B9159}"/>
              </a:ext>
            </a:extLst>
          </p:cNvPr>
          <p:cNvSpPr txBox="1"/>
          <p:nvPr/>
        </p:nvSpPr>
        <p:spPr>
          <a:xfrm>
            <a:off x="1653802" y="3643400"/>
            <a:ext cx="430303" cy="305105"/>
          </a:xfrm>
          <a:prstGeom prst="rect">
            <a:avLst/>
          </a:prstGeom>
          <a:noFill/>
        </p:spPr>
        <p:txBody>
          <a:bodyPr wrap="none" rtlCol="0">
            <a:spAutoFit/>
          </a:bodyPr>
          <a:lstStyle/>
          <a:p>
            <a:r>
              <a:rPr lang="zh-CN" sz="1400" b="0" i="0" u="none" strike="noStrike" cap="none" baseline="0">
                <a:solidFill>
                  <a:srgbClr val="4D4D4D"/>
                </a:solidFill>
                <a:effectLst/>
                <a:uFillTx/>
                <a:ea typeface="SimSun"/>
              </a:rPr>
              <a:t>NE</a:t>
            </a:r>
          </a:p>
        </p:txBody>
      </p:sp>
      <p:sp>
        <p:nvSpPr>
          <p:cNvPr id="34" name="TextBox 33">
            <a:extLst>
              <a:ext uri="{FF2B5EF4-FFF2-40B4-BE49-F238E27FC236}">
                <a16:creationId xmlns:a16="http://schemas.microsoft.com/office/drawing/2014/main" id="{79DF7707-B5BC-4102-8B01-AEE336F2F29A}"/>
              </a:ext>
            </a:extLst>
          </p:cNvPr>
          <p:cNvSpPr txBox="1"/>
          <p:nvPr/>
        </p:nvSpPr>
        <p:spPr>
          <a:xfrm>
            <a:off x="1653802" y="3829280"/>
            <a:ext cx="430303" cy="305105"/>
          </a:xfrm>
          <a:prstGeom prst="rect">
            <a:avLst/>
          </a:prstGeom>
          <a:noFill/>
        </p:spPr>
        <p:txBody>
          <a:bodyPr wrap="none" rtlCol="0">
            <a:spAutoFit/>
          </a:bodyPr>
          <a:lstStyle/>
          <a:p>
            <a:r>
              <a:rPr lang="zh-CN" sz="1400" b="0" i="0" u="none" strike="noStrike" cap="none" baseline="0">
                <a:solidFill>
                  <a:srgbClr val="4D4D4D"/>
                </a:solidFill>
                <a:effectLst/>
                <a:uFillTx/>
                <a:ea typeface="SimSun"/>
              </a:rPr>
              <a:t>NE</a:t>
            </a:r>
          </a:p>
        </p:txBody>
      </p:sp>
      <p:sp>
        <p:nvSpPr>
          <p:cNvPr id="35" name="TextBox 34">
            <a:extLst>
              <a:ext uri="{FF2B5EF4-FFF2-40B4-BE49-F238E27FC236}">
                <a16:creationId xmlns:a16="http://schemas.microsoft.com/office/drawing/2014/main" id="{0CDD57C5-188A-4929-8597-9FFF7153D28F}"/>
              </a:ext>
            </a:extLst>
          </p:cNvPr>
          <p:cNvSpPr txBox="1"/>
          <p:nvPr/>
        </p:nvSpPr>
        <p:spPr>
          <a:xfrm>
            <a:off x="1653802" y="4011696"/>
            <a:ext cx="430303" cy="305105"/>
          </a:xfrm>
          <a:prstGeom prst="rect">
            <a:avLst/>
          </a:prstGeom>
          <a:noFill/>
        </p:spPr>
        <p:txBody>
          <a:bodyPr wrap="none" rtlCol="0">
            <a:spAutoFit/>
          </a:bodyPr>
          <a:lstStyle/>
          <a:p>
            <a:r>
              <a:rPr lang="zh-CN" sz="1400" b="0" i="0" u="none" strike="noStrike" cap="none" baseline="0">
                <a:solidFill>
                  <a:srgbClr val="4D4D4D"/>
                </a:solidFill>
                <a:effectLst/>
                <a:uFillTx/>
                <a:ea typeface="SimSun"/>
              </a:rPr>
              <a:t>NE</a:t>
            </a:r>
          </a:p>
        </p:txBody>
      </p:sp>
      <p:sp>
        <p:nvSpPr>
          <p:cNvPr id="36" name="Oval 35">
            <a:extLst>
              <a:ext uri="{FF2B5EF4-FFF2-40B4-BE49-F238E27FC236}">
                <a16:creationId xmlns:a16="http://schemas.microsoft.com/office/drawing/2014/main" id="{47C973EB-B61C-459F-A78F-E1669B2BA6F8}"/>
              </a:ext>
            </a:extLst>
          </p:cNvPr>
          <p:cNvSpPr/>
          <p:nvPr/>
        </p:nvSpPr>
        <p:spPr>
          <a:xfrm>
            <a:off x="1817169" y="4306598"/>
            <a:ext cx="108000" cy="108000"/>
          </a:xfrm>
          <a:prstGeom prst="ellipse">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Oval 36">
            <a:extLst>
              <a:ext uri="{FF2B5EF4-FFF2-40B4-BE49-F238E27FC236}">
                <a16:creationId xmlns:a16="http://schemas.microsoft.com/office/drawing/2014/main" id="{7BF9DFFD-83A7-4DA0-B498-015D10C1F449}"/>
              </a:ext>
            </a:extLst>
          </p:cNvPr>
          <p:cNvSpPr/>
          <p:nvPr/>
        </p:nvSpPr>
        <p:spPr>
          <a:xfrm>
            <a:off x="1817169" y="4496530"/>
            <a:ext cx="108000" cy="108000"/>
          </a:xfrm>
          <a:prstGeom prst="ellipse">
            <a:avLst/>
          </a:prstGeom>
          <a:solidFill>
            <a:srgbClr val="B2C0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Oval 37">
            <a:extLst>
              <a:ext uri="{FF2B5EF4-FFF2-40B4-BE49-F238E27FC236}">
                <a16:creationId xmlns:a16="http://schemas.microsoft.com/office/drawing/2014/main" id="{37B41B43-CF19-4B05-920A-CE33CDB63108}"/>
              </a:ext>
            </a:extLst>
          </p:cNvPr>
          <p:cNvSpPr/>
          <p:nvPr/>
        </p:nvSpPr>
        <p:spPr>
          <a:xfrm>
            <a:off x="1817169" y="4684133"/>
            <a:ext cx="108000" cy="108000"/>
          </a:xfrm>
          <a:prstGeom prst="ellipse">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Oval 38">
            <a:extLst>
              <a:ext uri="{FF2B5EF4-FFF2-40B4-BE49-F238E27FC236}">
                <a16:creationId xmlns:a16="http://schemas.microsoft.com/office/drawing/2014/main" id="{CB49C82C-5E45-4C85-8AE9-536F50834BEC}"/>
              </a:ext>
            </a:extLst>
          </p:cNvPr>
          <p:cNvSpPr/>
          <p:nvPr/>
        </p:nvSpPr>
        <p:spPr>
          <a:xfrm>
            <a:off x="1817169" y="4875785"/>
            <a:ext cx="108000" cy="108000"/>
          </a:xfrm>
          <a:prstGeom prst="ellipse">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Oval 39">
            <a:extLst>
              <a:ext uri="{FF2B5EF4-FFF2-40B4-BE49-F238E27FC236}">
                <a16:creationId xmlns:a16="http://schemas.microsoft.com/office/drawing/2014/main" id="{6A1DEEF6-A004-483F-870F-8CE0A5853034}"/>
              </a:ext>
            </a:extLst>
          </p:cNvPr>
          <p:cNvSpPr/>
          <p:nvPr/>
        </p:nvSpPr>
        <p:spPr>
          <a:xfrm>
            <a:off x="1817169" y="5051273"/>
            <a:ext cx="108000" cy="108000"/>
          </a:xfrm>
          <a:prstGeom prst="ellipse">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Oval 40">
            <a:extLst>
              <a:ext uri="{FF2B5EF4-FFF2-40B4-BE49-F238E27FC236}">
                <a16:creationId xmlns:a16="http://schemas.microsoft.com/office/drawing/2014/main" id="{D688D4D8-9541-425C-89BA-801A3386D894}"/>
              </a:ext>
            </a:extLst>
          </p:cNvPr>
          <p:cNvSpPr/>
          <p:nvPr/>
        </p:nvSpPr>
        <p:spPr>
          <a:xfrm>
            <a:off x="1817169" y="5235998"/>
            <a:ext cx="108000" cy="108000"/>
          </a:xfrm>
          <a:prstGeom prst="ellipse">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TextBox 41">
            <a:extLst>
              <a:ext uri="{FF2B5EF4-FFF2-40B4-BE49-F238E27FC236}">
                <a16:creationId xmlns:a16="http://schemas.microsoft.com/office/drawing/2014/main" id="{B650095A-1830-4506-9815-43377F0A511B}"/>
              </a:ext>
            </a:extLst>
          </p:cNvPr>
          <p:cNvSpPr txBox="1"/>
          <p:nvPr/>
        </p:nvSpPr>
        <p:spPr>
          <a:xfrm>
            <a:off x="1653802" y="5335740"/>
            <a:ext cx="430303" cy="305105"/>
          </a:xfrm>
          <a:prstGeom prst="rect">
            <a:avLst/>
          </a:prstGeom>
          <a:noFill/>
        </p:spPr>
        <p:txBody>
          <a:bodyPr wrap="none" rtlCol="0">
            <a:spAutoFit/>
          </a:bodyPr>
          <a:lstStyle/>
          <a:p>
            <a:r>
              <a:rPr lang="zh-CN" sz="1400" b="0" i="0" u="none" strike="noStrike" cap="none" baseline="0">
                <a:solidFill>
                  <a:srgbClr val="4D4D4D"/>
                </a:solidFill>
                <a:effectLst/>
                <a:uFillTx/>
                <a:ea typeface="SimSun"/>
              </a:rPr>
              <a:t>NE</a:t>
            </a:r>
          </a:p>
        </p:txBody>
      </p:sp>
      <p:sp>
        <p:nvSpPr>
          <p:cNvPr id="43" name="TextBox 42">
            <a:extLst>
              <a:ext uri="{FF2B5EF4-FFF2-40B4-BE49-F238E27FC236}">
                <a16:creationId xmlns:a16="http://schemas.microsoft.com/office/drawing/2014/main" id="{FCD9509C-FB9C-4307-ADAC-4A2354962AA8}"/>
              </a:ext>
            </a:extLst>
          </p:cNvPr>
          <p:cNvSpPr txBox="1"/>
          <p:nvPr/>
        </p:nvSpPr>
        <p:spPr>
          <a:xfrm>
            <a:off x="1653802" y="5516422"/>
            <a:ext cx="430303" cy="305105"/>
          </a:xfrm>
          <a:prstGeom prst="rect">
            <a:avLst/>
          </a:prstGeom>
          <a:noFill/>
        </p:spPr>
        <p:txBody>
          <a:bodyPr wrap="none" rtlCol="0">
            <a:spAutoFit/>
          </a:bodyPr>
          <a:lstStyle/>
          <a:p>
            <a:r>
              <a:rPr lang="zh-CN" sz="1400" b="0" i="0" u="none" strike="noStrike" cap="none" baseline="0">
                <a:solidFill>
                  <a:srgbClr val="4D4D4D"/>
                </a:solidFill>
                <a:effectLst/>
                <a:uFillTx/>
                <a:ea typeface="SimSun"/>
              </a:rPr>
              <a:t>NE</a:t>
            </a:r>
          </a:p>
        </p:txBody>
      </p:sp>
      <p:sp>
        <p:nvSpPr>
          <p:cNvPr id="44" name="TextBox 43">
            <a:extLst>
              <a:ext uri="{FF2B5EF4-FFF2-40B4-BE49-F238E27FC236}">
                <a16:creationId xmlns:a16="http://schemas.microsoft.com/office/drawing/2014/main" id="{B38E5F9E-50A7-4A54-A034-36D448D5E3AD}"/>
              </a:ext>
            </a:extLst>
          </p:cNvPr>
          <p:cNvSpPr txBox="1"/>
          <p:nvPr/>
        </p:nvSpPr>
        <p:spPr>
          <a:xfrm>
            <a:off x="4184073" y="2520545"/>
            <a:ext cx="1241370" cy="305105"/>
          </a:xfrm>
          <a:prstGeom prst="rect">
            <a:avLst/>
          </a:prstGeom>
          <a:noFill/>
        </p:spPr>
        <p:txBody>
          <a:bodyPr wrap="none" rtlCol="0">
            <a:spAutoFit/>
          </a:bodyPr>
          <a:lstStyle/>
          <a:p>
            <a:r>
              <a:rPr lang="zh-CN" sz="1400" b="0" i="0" u="none" strike="noStrike" cap="none" baseline="0">
                <a:solidFill>
                  <a:srgbClr val="4D4D4D"/>
                </a:solidFill>
                <a:effectLst/>
                <a:uFillTx/>
                <a:ea typeface="SimSun"/>
              </a:rPr>
              <a:t>DoR 3.0 个月</a:t>
            </a:r>
          </a:p>
        </p:txBody>
      </p:sp>
      <p:sp>
        <p:nvSpPr>
          <p:cNvPr id="45" name="TextBox 44">
            <a:extLst>
              <a:ext uri="{FF2B5EF4-FFF2-40B4-BE49-F238E27FC236}">
                <a16:creationId xmlns:a16="http://schemas.microsoft.com/office/drawing/2014/main" id="{9A90F3F9-8639-4923-9967-A91B4C7C7E52}"/>
              </a:ext>
            </a:extLst>
          </p:cNvPr>
          <p:cNvSpPr txBox="1"/>
          <p:nvPr/>
        </p:nvSpPr>
        <p:spPr>
          <a:xfrm>
            <a:off x="6010887" y="2352258"/>
            <a:ext cx="1241370" cy="305105"/>
          </a:xfrm>
          <a:prstGeom prst="rect">
            <a:avLst/>
          </a:prstGeom>
          <a:noFill/>
        </p:spPr>
        <p:txBody>
          <a:bodyPr wrap="none" rtlCol="0">
            <a:spAutoFit/>
          </a:bodyPr>
          <a:lstStyle/>
          <a:p>
            <a:r>
              <a:rPr lang="zh-CN" sz="1400" b="0" i="0" u="none" strike="noStrike" cap="none" baseline="0">
                <a:solidFill>
                  <a:srgbClr val="4D4D4D"/>
                </a:solidFill>
                <a:effectLst/>
                <a:uFillTx/>
                <a:ea typeface="SimSun"/>
              </a:rPr>
              <a:t>DoR 3.7 个月</a:t>
            </a:r>
          </a:p>
        </p:txBody>
      </p:sp>
      <p:cxnSp>
        <p:nvCxnSpPr>
          <p:cNvPr id="46" name="Straight Connector 45">
            <a:extLst>
              <a:ext uri="{FF2B5EF4-FFF2-40B4-BE49-F238E27FC236}">
                <a16:creationId xmlns:a16="http://schemas.microsoft.com/office/drawing/2014/main" id="{94446213-1700-4098-BDB1-9034CDC4AAC2}"/>
              </a:ext>
            </a:extLst>
          </p:cNvPr>
          <p:cNvCxnSpPr/>
          <p:nvPr/>
        </p:nvCxnSpPr>
        <p:spPr>
          <a:xfrm flipH="1">
            <a:off x="803563" y="2040825"/>
            <a:ext cx="0" cy="374400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45C1709E-50F5-41F5-9444-53D39D9BC281}"/>
              </a:ext>
            </a:extLst>
          </p:cNvPr>
          <p:cNvSpPr txBox="1"/>
          <p:nvPr/>
        </p:nvSpPr>
        <p:spPr>
          <a:xfrm>
            <a:off x="3876842" y="5995527"/>
            <a:ext cx="1606885" cy="305105"/>
          </a:xfrm>
          <a:prstGeom prst="rect">
            <a:avLst/>
          </a:prstGeom>
          <a:noFill/>
        </p:spPr>
        <p:txBody>
          <a:bodyPr wrap="none" rtlCol="0">
            <a:spAutoFit/>
          </a:bodyPr>
          <a:lstStyle/>
          <a:p>
            <a:r>
              <a:rPr lang="zh-CN" sz="1400" b="0" i="0" u="none" strike="noStrike" cap="none" baseline="0" dirty="0">
                <a:solidFill>
                  <a:srgbClr val="4D4D4D"/>
                </a:solidFill>
                <a:effectLst/>
                <a:uFillTx/>
                <a:ea typeface="SimSun"/>
              </a:rPr>
              <a:t>治疗持续时间，周</a:t>
            </a:r>
          </a:p>
        </p:txBody>
      </p:sp>
    </p:spTree>
    <p:custDataLst>
      <p:tags r:id="rId1"/>
    </p:custDataLst>
    <p:extLst>
      <p:ext uri="{BB962C8B-B14F-4D97-AF65-F5344CB8AC3E}">
        <p14:creationId xmlns:p14="http://schemas.microsoft.com/office/powerpoint/2010/main" val="2496728755"/>
      </p:ext>
    </p:extLst>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zh-CN" sz="1800" b="1" i="0" u="none" strike="noStrike" cap="none" baseline="0">
                <a:solidFill>
                  <a:srgbClr val="043882"/>
                </a:solidFill>
                <a:effectLst/>
                <a:uFillTx/>
                <a:ea typeface="SimSun"/>
              </a:rPr>
              <a:t>O-005：来那替尼用于 HER2 突变型晚期胆管癌：在 2 期 SUMMIT 篮式试验中 HER2 导向性靶向治疗的获益 – Harding J 等人</a:t>
            </a:r>
          </a:p>
        </p:txBody>
      </p:sp>
      <p:sp>
        <p:nvSpPr>
          <p:cNvPr id="5123" name="Rectangle 3"/>
          <p:cNvSpPr>
            <a:spLocks noGrp="1" noChangeArrowheads="1"/>
          </p:cNvSpPr>
          <p:nvPr>
            <p:ph idx="1"/>
          </p:nvPr>
        </p:nvSpPr>
        <p:spPr/>
        <p:txBody>
          <a:bodyPr/>
          <a:lstStyle/>
          <a:p>
            <a:pPr marL="0" indent="0">
              <a:buNone/>
            </a:pPr>
            <a:r>
              <a:rPr lang="zh-CN" sz="1600" b="1" i="0" u="none" strike="noStrike" cap="none" baseline="0">
                <a:solidFill>
                  <a:srgbClr val="4D4D4D"/>
                </a:solidFill>
                <a:effectLst/>
                <a:uFillTx/>
                <a:ea typeface="SimSun"/>
              </a:rPr>
              <a:t>关键结果（续）</a:t>
            </a:r>
          </a:p>
          <a:p>
            <a:pPr marL="0" indent="0">
              <a:spcBef>
                <a:spcPts val="19800"/>
              </a:spcBef>
              <a:buNone/>
            </a:pPr>
            <a:r>
              <a:rPr lang="zh-CN" sz="1600" b="1" i="0" u="none" strike="noStrike" cap="none" baseline="0">
                <a:solidFill>
                  <a:srgbClr val="4D4D4D"/>
                </a:solidFill>
                <a:effectLst/>
                <a:uFillTx/>
                <a:ea typeface="SimSun"/>
              </a:rPr>
              <a:t>结论</a:t>
            </a:r>
          </a:p>
          <a:p>
            <a:r>
              <a:rPr lang="zh-CN" sz="1600" b="1" i="0" u="none" strike="noStrike" cap="none" baseline="0">
                <a:solidFill>
                  <a:srgbClr val="4D4D4D"/>
                </a:solidFill>
                <a:effectLst/>
                <a:uFillTx/>
                <a:ea typeface="SimSun"/>
              </a:rPr>
              <a:t>在 HER2 突变型胆管癌患者中，来那替尼展示出抗肿瘤活性，尤其是对于胆管癌和胆囊癌患者，且总体耐受良好</a:t>
            </a:r>
          </a:p>
        </p:txBody>
      </p:sp>
      <p:sp>
        <p:nvSpPr>
          <p:cNvPr id="14" name="Text Placeholder 13"/>
          <p:cNvSpPr>
            <a:spLocks noGrp="1"/>
          </p:cNvSpPr>
          <p:nvPr>
            <p:ph type="body" sz="quarter" idx="10"/>
          </p:nvPr>
        </p:nvSpPr>
        <p:spPr/>
        <p:txBody>
          <a:bodyPr/>
          <a:lstStyle/>
          <a:p>
            <a:r>
              <a:rPr lang="zh-CN" sz="1200" b="0" i="0" u="none" strike="noStrike" cap="none" baseline="0">
                <a:solidFill>
                  <a:srgbClr val="4D4D4D"/>
                </a:solidFill>
                <a:effectLst/>
                <a:uFillTx/>
                <a:ea typeface="SimSun"/>
              </a:rPr>
              <a:t>*未报告 4 级事件</a:t>
            </a:r>
          </a:p>
        </p:txBody>
      </p:sp>
      <p:sp>
        <p:nvSpPr>
          <p:cNvPr id="15" name="Text Placeholder 14"/>
          <p:cNvSpPr>
            <a:spLocks noGrp="1"/>
          </p:cNvSpPr>
          <p:nvPr>
            <p:ph type="body" sz="quarter" idx="11"/>
          </p:nvPr>
        </p:nvSpPr>
        <p:spPr>
          <a:xfrm>
            <a:off x="4495800" y="6096000"/>
            <a:ext cx="4283075" cy="487363"/>
          </a:xfrm>
        </p:spPr>
        <p:txBody>
          <a:bodyPr/>
          <a:lstStyle/>
          <a:p>
            <a:r>
              <a:rPr lang="zh-CN" sz="1200" b="0" i="0" u="none" strike="noStrike" cap="none" baseline="0">
                <a:solidFill>
                  <a:srgbClr val="4D4D4D"/>
                </a:solidFill>
                <a:effectLst/>
                <a:uFillTx/>
                <a:ea typeface="SimSun"/>
              </a:rPr>
              <a:t>Harding J, et al. Ann Oncol 2019;30(suppl):abstr O-005</a:t>
            </a:r>
          </a:p>
        </p:txBody>
      </p:sp>
      <p:graphicFrame>
        <p:nvGraphicFramePr>
          <p:cNvPr id="6" name="Group 88"/>
          <p:cNvGraphicFramePr>
            <a:graphicFrameLocks noGrp="1"/>
          </p:cNvGraphicFramePr>
          <p:nvPr>
            <p:extLst>
              <p:ext uri="{D42A27DB-BD31-4B8C-83A1-F6EECF244321}">
                <p14:modId xmlns:p14="http://schemas.microsoft.com/office/powerpoint/2010/main" val="3405497059"/>
              </p:ext>
            </p:extLst>
          </p:nvPr>
        </p:nvGraphicFramePr>
        <p:xfrm>
          <a:off x="369888" y="1644621"/>
          <a:ext cx="8408987" cy="2210880"/>
        </p:xfrm>
        <a:graphic>
          <a:graphicData uri="http://schemas.openxmlformats.org/drawingml/2006/table">
            <a:tbl>
              <a:tblPr firstRow="1" bandRow="1">
                <a:tableStyleId>{69012ECD-51FC-41F1-AA8D-1B2483CD663E}</a:tableStyleId>
              </a:tblPr>
              <a:tblGrid>
                <a:gridCol w="2508223">
                  <a:extLst>
                    <a:ext uri="{9D8B030D-6E8A-4147-A177-3AD203B41FA5}">
                      <a16:colId xmlns:a16="http://schemas.microsoft.com/office/drawing/2014/main" val="20000"/>
                    </a:ext>
                  </a:extLst>
                </a:gridCol>
                <a:gridCol w="2950382">
                  <a:extLst>
                    <a:ext uri="{9D8B030D-6E8A-4147-A177-3AD203B41FA5}">
                      <a16:colId xmlns:a16="http://schemas.microsoft.com/office/drawing/2014/main" val="20001"/>
                    </a:ext>
                  </a:extLst>
                </a:gridCol>
                <a:gridCol w="2950382">
                  <a:extLst>
                    <a:ext uri="{9D8B030D-6E8A-4147-A177-3AD203B41FA5}">
                      <a16:colId xmlns:a16="http://schemas.microsoft.com/office/drawing/2014/main" val="20002"/>
                    </a:ext>
                  </a:extLst>
                </a:gridCol>
              </a:tblGrid>
              <a:tr h="173999">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zh-CN" sz="1400" b="1" i="0" u="none" strike="noStrike" cap="none" baseline="0" dirty="0">
                          <a:solidFill>
                            <a:srgbClr val="FFFFFF"/>
                          </a:solidFill>
                          <a:effectLst/>
                          <a:uFillTx/>
                          <a:ea typeface="SimSun"/>
                        </a:rPr>
                        <a:t>3/4 级 AE，n (%)</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400" b="1" i="0" u="none" strike="noStrike" cap="none" baseline="0" dirty="0">
                          <a:solidFill>
                            <a:srgbClr val="FFFFFF"/>
                          </a:solidFill>
                          <a:effectLst/>
                          <a:uFillTx/>
                          <a:ea typeface="SimSun"/>
                        </a:rPr>
                        <a:t>HER2 突变型胆管癌 </a:t>
                      </a:r>
                      <a:r>
                        <a:rPr lang="en-GB" altLang="zh-CN" sz="1400" b="1" i="0" u="none" strike="noStrike" cap="none" baseline="0" dirty="0" smtClean="0">
                          <a:solidFill>
                            <a:srgbClr val="FFFFFF"/>
                          </a:solidFill>
                          <a:effectLst/>
                          <a:uFillTx/>
                          <a:ea typeface="SimSun"/>
                        </a:rPr>
                        <a:t/>
                      </a:r>
                      <a:br>
                        <a:rPr lang="en-GB" altLang="zh-CN" sz="1400" b="1" i="0" u="none" strike="noStrike" cap="none" baseline="0" dirty="0" smtClean="0">
                          <a:solidFill>
                            <a:srgbClr val="FFFFFF"/>
                          </a:solidFill>
                          <a:effectLst/>
                          <a:uFillTx/>
                          <a:ea typeface="SimSun"/>
                        </a:rPr>
                      </a:br>
                      <a:r>
                        <a:rPr lang="zh-CN" sz="1400" b="1" i="0" u="none" strike="noStrike" cap="none" baseline="0" dirty="0" smtClean="0">
                          <a:solidFill>
                            <a:srgbClr val="FFFFFF"/>
                          </a:solidFill>
                          <a:effectLst/>
                          <a:uFillTx/>
                          <a:ea typeface="SimSun"/>
                        </a:rPr>
                        <a:t>(</a:t>
                      </a:r>
                      <a:r>
                        <a:rPr lang="zh-CN" sz="1400" b="1" i="0" u="none" strike="noStrike" cap="none" baseline="0" dirty="0">
                          <a:solidFill>
                            <a:srgbClr val="FFFFFF"/>
                          </a:solidFill>
                          <a:effectLst/>
                          <a:uFillTx/>
                          <a:ea typeface="SimSun"/>
                        </a:rPr>
                        <a:t>n=20)</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400" b="1" i="0" u="none" strike="noStrike" cap="none" baseline="0" dirty="0">
                          <a:solidFill>
                            <a:srgbClr val="FFFFFF"/>
                          </a:solidFill>
                          <a:effectLst/>
                          <a:uFillTx/>
                          <a:ea typeface="SimSun"/>
                        </a:rPr>
                        <a:t>HER2 突变型单药疗法 </a:t>
                      </a:r>
                      <a:r>
                        <a:rPr lang="en-GB" altLang="zh-CN" sz="1400" b="1" i="0" u="none" strike="noStrike" cap="none" baseline="0" dirty="0" smtClean="0">
                          <a:solidFill>
                            <a:srgbClr val="FFFFFF"/>
                          </a:solidFill>
                          <a:effectLst/>
                          <a:uFillTx/>
                          <a:ea typeface="SimSun"/>
                        </a:rPr>
                        <a:t/>
                      </a:r>
                      <a:br>
                        <a:rPr lang="en-GB" altLang="zh-CN" sz="1400" b="1" i="0" u="none" strike="noStrike" cap="none" baseline="0" dirty="0" smtClean="0">
                          <a:solidFill>
                            <a:srgbClr val="FFFFFF"/>
                          </a:solidFill>
                          <a:effectLst/>
                          <a:uFillTx/>
                          <a:ea typeface="SimSun"/>
                        </a:rPr>
                      </a:br>
                      <a:r>
                        <a:rPr lang="zh-CN" sz="1400" b="1" i="0" u="none" strike="noStrike" cap="none" baseline="0" dirty="0" smtClean="0">
                          <a:solidFill>
                            <a:srgbClr val="FFFFFF"/>
                          </a:solidFill>
                          <a:effectLst/>
                          <a:uFillTx/>
                          <a:ea typeface="SimSun"/>
                        </a:rPr>
                        <a:t>(</a:t>
                      </a:r>
                      <a:r>
                        <a:rPr lang="zh-CN" sz="1400" b="1" i="0" u="none" strike="noStrike" cap="none" baseline="0" dirty="0">
                          <a:solidFill>
                            <a:srgbClr val="FFFFFF"/>
                          </a:solidFill>
                          <a:effectLst/>
                          <a:uFillTx/>
                          <a:ea typeface="SimSun"/>
                        </a:rPr>
                        <a:t>n=242)</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0"/>
                  </a:ext>
                </a:extLst>
              </a:tr>
              <a:tr h="143472">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zh-CN" sz="1400" b="0" i="0" u="none" strike="noStrike" cap="none" baseline="0" dirty="0">
                          <a:solidFill>
                            <a:srgbClr val="4D4D4D"/>
                          </a:solidFill>
                          <a:effectLst/>
                          <a:uFillTx/>
                          <a:ea typeface="SimSun"/>
                        </a:rPr>
                        <a:t>呕吐</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en-US" altLang="zh-CN" sz="1400" b="0" i="0" u="none" strike="noStrike" kern="1200" cap="none" baseline="0" dirty="0" smtClean="0">
                          <a:solidFill>
                            <a:srgbClr val="4D4D4D"/>
                          </a:solidFill>
                          <a:effectLst/>
                          <a:uFillTx/>
                          <a:latin typeface="+mn-lt"/>
                          <a:ea typeface="SimSun"/>
                          <a:cs typeface="+mn-cs"/>
                        </a:rPr>
                        <a:t>1 (5.0)</a:t>
                      </a:r>
                      <a:endParaRPr lang="en-US" sz="1400" b="0" i="0" u="none" strike="noStrike" kern="1200" cap="none" baseline="0" dirty="0">
                        <a:solidFill>
                          <a:srgbClr val="4D4D4D"/>
                        </a:solidFill>
                        <a:effectLst/>
                        <a:uFillTx/>
                        <a:latin typeface="+mn-lt"/>
                        <a:ea typeface="SimSun"/>
                        <a:cs typeface="+mn-cs"/>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tabLst/>
                        <a:defRPr/>
                      </a:pPr>
                      <a:r>
                        <a:rPr lang="en-US" altLang="zh-CN" sz="1400" b="0" i="0" u="none" strike="noStrike" kern="1200" cap="none" baseline="0" dirty="0" smtClean="0">
                          <a:solidFill>
                            <a:srgbClr val="4D4D4D"/>
                          </a:solidFill>
                          <a:effectLst/>
                          <a:uFillTx/>
                          <a:latin typeface="+mn-lt"/>
                          <a:ea typeface="SimSun"/>
                          <a:cs typeface="+mn-cs"/>
                        </a:rPr>
                        <a:t>7 (2.9)</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10001"/>
                  </a:ext>
                </a:extLst>
              </a:tr>
              <a:tr h="0">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zh-CN" sz="1400" b="0" i="0" u="none" strike="noStrike" cap="none" baseline="0">
                          <a:solidFill>
                            <a:srgbClr val="4D4D4D"/>
                          </a:solidFill>
                          <a:effectLst/>
                          <a:uFillTx/>
                          <a:ea typeface="SimSun"/>
                        </a:rPr>
                        <a:t>腹泻</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en-US" altLang="zh-CN" sz="1400" b="0" i="0" u="none" strike="noStrike" kern="1200" cap="none" baseline="0" dirty="0" smtClean="0">
                          <a:solidFill>
                            <a:srgbClr val="4D4D4D"/>
                          </a:solidFill>
                          <a:effectLst/>
                          <a:uFillTx/>
                          <a:latin typeface="+mn-lt"/>
                          <a:ea typeface="SimSun"/>
                          <a:cs typeface="+mn-cs"/>
                        </a:rPr>
                        <a:t>4 (20.0)*</a:t>
                      </a:r>
                      <a:endParaRPr lang="en-US" sz="1400" b="0" i="0" u="none" strike="noStrike" kern="1200" cap="none" baseline="0" dirty="0">
                        <a:solidFill>
                          <a:srgbClr val="4D4D4D"/>
                        </a:solidFill>
                        <a:effectLst/>
                        <a:uFillTx/>
                        <a:latin typeface="+mn-lt"/>
                        <a:ea typeface="SimSun"/>
                        <a:cs typeface="+mn-cs"/>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tabLst/>
                        <a:defRPr/>
                      </a:pPr>
                      <a:r>
                        <a:rPr lang="en-US" altLang="zh-CN" sz="1400" b="0" i="0" u="none" strike="noStrike" kern="1200" cap="none" baseline="0" dirty="0" smtClean="0">
                          <a:solidFill>
                            <a:srgbClr val="4D4D4D"/>
                          </a:solidFill>
                          <a:effectLst/>
                          <a:uFillTx/>
                          <a:latin typeface="+mn-lt"/>
                          <a:ea typeface="SimSun"/>
                          <a:cs typeface="+mn-cs"/>
                        </a:rPr>
                        <a:t>45 (18.6)</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10002"/>
                  </a:ext>
                </a:extLst>
              </a:tr>
              <a:tr h="0">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zh-CN" sz="1400" b="0" i="0" u="none" strike="noStrike" cap="none" baseline="0">
                          <a:solidFill>
                            <a:srgbClr val="4D4D4D"/>
                          </a:solidFill>
                          <a:effectLst/>
                          <a:uFillTx/>
                          <a:ea typeface="SimSun"/>
                        </a:rPr>
                        <a:t>腹痛</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en-US" altLang="zh-CN" sz="1400" b="0" i="0" u="none" strike="noStrike" kern="1200" cap="none" baseline="0" dirty="0" smtClean="0">
                          <a:solidFill>
                            <a:srgbClr val="4D4D4D"/>
                          </a:solidFill>
                          <a:effectLst/>
                          <a:uFillTx/>
                          <a:latin typeface="+mn-lt"/>
                          <a:ea typeface="SimSun"/>
                          <a:cs typeface="+mn-cs"/>
                        </a:rPr>
                        <a:t>2 (10.0)</a:t>
                      </a:r>
                      <a:endParaRPr lang="en-US" sz="1400" b="0" i="0" u="none" strike="noStrike" kern="1200" cap="none" baseline="0" dirty="0">
                        <a:solidFill>
                          <a:srgbClr val="4D4D4D"/>
                        </a:solidFill>
                        <a:effectLst/>
                        <a:uFillTx/>
                        <a:latin typeface="+mn-lt"/>
                        <a:ea typeface="SimSun"/>
                        <a:cs typeface="+mn-cs"/>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tabLst/>
                        <a:defRPr/>
                      </a:pPr>
                      <a:r>
                        <a:rPr lang="en-US" altLang="zh-CN" sz="1400" b="0" i="0" u="none" strike="noStrike" kern="1200" cap="none" baseline="0" dirty="0" smtClean="0">
                          <a:solidFill>
                            <a:srgbClr val="4D4D4D"/>
                          </a:solidFill>
                          <a:effectLst/>
                          <a:uFillTx/>
                          <a:latin typeface="+mn-lt"/>
                          <a:ea typeface="SimSun"/>
                          <a:cs typeface="+mn-cs"/>
                        </a:rPr>
                        <a:t>10 (4.1)</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10003"/>
                  </a:ext>
                </a:extLst>
              </a:tr>
              <a:tr h="214784">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zh-CN" sz="1400" b="0" i="0" u="none" strike="noStrike" cap="none" baseline="0">
                          <a:solidFill>
                            <a:srgbClr val="4D4D4D"/>
                          </a:solidFill>
                          <a:effectLst/>
                          <a:uFillTx/>
                          <a:ea typeface="SimSun"/>
                        </a:rPr>
                        <a:t>腹水</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en-US" altLang="zh-CN" sz="1400" b="0" i="0" u="none" strike="noStrike" kern="1200" cap="none" baseline="0" dirty="0" smtClean="0">
                          <a:solidFill>
                            <a:srgbClr val="4D4D4D"/>
                          </a:solidFill>
                          <a:effectLst/>
                          <a:uFillTx/>
                          <a:latin typeface="+mn-lt"/>
                          <a:ea typeface="SimSun"/>
                          <a:cs typeface="+mn-cs"/>
                        </a:rPr>
                        <a:t>1 (5.0)</a:t>
                      </a:r>
                      <a:endParaRPr lang="en-US" sz="1400" b="0" i="0" u="none" strike="noStrike" kern="1200" cap="none" baseline="0" dirty="0">
                        <a:solidFill>
                          <a:srgbClr val="4D4D4D"/>
                        </a:solidFill>
                        <a:effectLst/>
                        <a:uFillTx/>
                        <a:latin typeface="+mn-lt"/>
                        <a:ea typeface="SimSun"/>
                        <a:cs typeface="+mn-cs"/>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tabLst/>
                        <a:defRPr/>
                      </a:pPr>
                      <a:r>
                        <a:rPr lang="en-US" altLang="zh-CN" sz="1400" b="0" i="0" u="none" strike="noStrike" kern="1200" cap="none" baseline="0" dirty="0" smtClean="0">
                          <a:solidFill>
                            <a:srgbClr val="4D4D4D"/>
                          </a:solidFill>
                          <a:effectLst/>
                          <a:uFillTx/>
                          <a:latin typeface="+mn-lt"/>
                          <a:ea typeface="SimSun"/>
                          <a:cs typeface="+mn-cs"/>
                        </a:rPr>
                        <a:t>2 (0.8)</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10004"/>
                  </a:ext>
                </a:extLst>
              </a:tr>
              <a:tr h="0">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zh-CN" sz="1400" b="0" i="0" u="none" strike="noStrike" cap="none" baseline="0">
                          <a:solidFill>
                            <a:srgbClr val="4D4D4D"/>
                          </a:solidFill>
                          <a:effectLst/>
                          <a:uFillTx/>
                          <a:ea typeface="SimSun"/>
                        </a:rPr>
                        <a:t>虚弱</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en-US" altLang="zh-CN" sz="1400" b="0" i="0" u="none" strike="noStrike" kern="1200" cap="none" baseline="0" dirty="0" smtClean="0">
                          <a:solidFill>
                            <a:srgbClr val="4D4D4D"/>
                          </a:solidFill>
                          <a:effectLst/>
                          <a:uFillTx/>
                          <a:latin typeface="+mn-lt"/>
                          <a:ea typeface="SimSun"/>
                          <a:cs typeface="+mn-cs"/>
                        </a:rPr>
                        <a:t>1 (5.0)</a:t>
                      </a:r>
                      <a:endParaRPr lang="en-US" sz="1400" b="0" i="0" u="none" strike="noStrike" kern="1200" cap="none" baseline="0" dirty="0">
                        <a:solidFill>
                          <a:srgbClr val="4D4D4D"/>
                        </a:solidFill>
                        <a:effectLst/>
                        <a:uFillTx/>
                        <a:latin typeface="+mn-lt"/>
                        <a:ea typeface="SimSun"/>
                        <a:cs typeface="+mn-cs"/>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tabLst/>
                        <a:defRPr/>
                      </a:pPr>
                      <a:r>
                        <a:rPr lang="en-US" altLang="zh-CN" sz="1400" b="0" i="0" u="none" strike="noStrike" kern="1200" cap="none" baseline="0" dirty="0" smtClean="0">
                          <a:solidFill>
                            <a:srgbClr val="4D4D4D"/>
                          </a:solidFill>
                          <a:effectLst/>
                          <a:uFillTx/>
                          <a:latin typeface="+mn-lt"/>
                          <a:ea typeface="SimSun"/>
                          <a:cs typeface="+mn-cs"/>
                        </a:rPr>
                        <a:t>2 (0.8)</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extLst>
                  <a:ext uri="{0D108BD9-81ED-4DB2-BD59-A6C34878D82A}">
                    <a16:rowId xmlns:a16="http://schemas.microsoft.com/office/drawing/2014/main" val="10005"/>
                  </a:ext>
                </a:extLst>
              </a:tr>
              <a:tr h="0">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zh-CN" sz="1400" b="0" i="0" u="none" strike="noStrike" cap="none" baseline="0">
                          <a:solidFill>
                            <a:srgbClr val="4D4D4D"/>
                          </a:solidFill>
                          <a:effectLst/>
                          <a:uFillTx/>
                          <a:ea typeface="SimSun"/>
                        </a:rPr>
                        <a:t>脱水</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en-US" sz="1400" b="0" i="0" u="none" strike="noStrike" kern="1200" cap="none" baseline="0" dirty="0" smtClean="0">
                          <a:solidFill>
                            <a:srgbClr val="4D4D4D"/>
                          </a:solidFill>
                          <a:effectLst/>
                          <a:uFillTx/>
                          <a:latin typeface="+mn-lt"/>
                          <a:ea typeface="SimSun"/>
                          <a:cs typeface="+mn-cs"/>
                        </a:rPr>
                        <a:t>2 (10.0)</a:t>
                      </a:r>
                      <a:endParaRPr lang="en-US" sz="1400" b="0" i="0" u="none" strike="noStrike" kern="1200" cap="none" baseline="0" dirty="0">
                        <a:solidFill>
                          <a:srgbClr val="4D4D4D"/>
                        </a:solidFill>
                        <a:effectLst/>
                        <a:uFillTx/>
                        <a:latin typeface="+mn-lt"/>
                        <a:ea typeface="SimSun"/>
                        <a:cs typeface="+mn-cs"/>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tabLst/>
                        <a:defRPr/>
                      </a:pPr>
                      <a:r>
                        <a:rPr lang="en-US" altLang="zh-CN" sz="1400" b="0" i="0" u="none" strike="noStrike" kern="1200" cap="none" baseline="0" dirty="0" smtClean="0">
                          <a:solidFill>
                            <a:srgbClr val="4D4D4D"/>
                          </a:solidFill>
                          <a:effectLst/>
                          <a:uFillTx/>
                          <a:latin typeface="+mn-lt"/>
                          <a:ea typeface="SimSun"/>
                          <a:cs typeface="+mn-cs"/>
                        </a:rPr>
                        <a:t>10 (4.1)</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2769020097"/>
                  </a:ext>
                </a:extLst>
              </a:tr>
            </a:tbl>
          </a:graphicData>
        </a:graphic>
      </p:graphicFrame>
    </p:spTree>
    <p:custDataLst>
      <p:tags r:id="rId1"/>
    </p:custDataLst>
    <p:extLst>
      <p:ext uri="{BB962C8B-B14F-4D97-AF65-F5344CB8AC3E}">
        <p14:creationId xmlns:p14="http://schemas.microsoft.com/office/powerpoint/2010/main" val="2889507679"/>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zh-CN" sz="1800" b="1" i="0" u="none" strike="noStrike" cap="none" baseline="0">
                <a:solidFill>
                  <a:srgbClr val="043882"/>
                </a:solidFill>
                <a:effectLst/>
                <a:uFillTx/>
                <a:ea typeface="SimSun"/>
              </a:rPr>
              <a:t>词汇表</a:t>
            </a:r>
          </a:p>
        </p:txBody>
      </p:sp>
      <p:sp>
        <p:nvSpPr>
          <p:cNvPr id="6" name="Rectangle 3"/>
          <p:cNvSpPr txBox="1">
            <a:spLocks noChangeArrowheads="1"/>
          </p:cNvSpPr>
          <p:nvPr/>
        </p:nvSpPr>
        <p:spPr>
          <a:xfrm>
            <a:off x="71935" y="1273369"/>
            <a:ext cx="9072065" cy="3677194"/>
          </a:xfrm>
          <a:prstGeom prst="rect">
            <a:avLst/>
          </a:prstGeom>
        </p:spPr>
        <p:txBody>
          <a:bodyPr numCol="3"/>
          <a:lstStyle>
            <a:lvl1pPr marL="250825" indent="-250825" algn="l" rtl="0" fontAlgn="base">
              <a:spcBef>
                <a:spcPct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ct val="0"/>
              </a:spcBef>
              <a:spcAft>
                <a:spcPts val="400"/>
              </a:spcAft>
              <a:buClr>
                <a:schemeClr val="bg1"/>
              </a:buClr>
              <a:buChar char="–"/>
              <a:defRPr sz="1600">
                <a:solidFill>
                  <a:srgbClr val="4D4D4D"/>
                </a:solidFill>
                <a:latin typeface="+mn-lt"/>
                <a:cs typeface="+mn-cs"/>
              </a:defRPr>
            </a:lvl2pPr>
            <a:lvl3pPr marL="812800" indent="-249238" algn="l" rtl="0" fontAlgn="base">
              <a:spcBef>
                <a:spcPct val="0"/>
              </a:spcBef>
              <a:spcAft>
                <a:spcPts val="400"/>
              </a:spcAft>
              <a:buClr>
                <a:schemeClr val="bg1"/>
              </a:buClr>
              <a:buChar char="•"/>
              <a:defRPr sz="1600">
                <a:solidFill>
                  <a:srgbClr val="4D4D4D"/>
                </a:solidFill>
                <a:latin typeface="+mn-lt"/>
                <a:cs typeface="+mn-cs"/>
              </a:defRPr>
            </a:lvl3pPr>
            <a:lvl4pPr marL="1101725" indent="-287338" algn="l" rtl="0" fontAlgn="base">
              <a:spcBef>
                <a:spcPct val="0"/>
              </a:spcBef>
              <a:spcAft>
                <a:spcPts val="400"/>
              </a:spcAft>
              <a:buClr>
                <a:schemeClr val="bg1"/>
              </a:buClr>
              <a:buChar char="–"/>
              <a:defRPr sz="1600">
                <a:solidFill>
                  <a:srgbClr val="4D4D4D"/>
                </a:solidFill>
                <a:latin typeface="+mn-lt"/>
                <a:cs typeface="+mn-cs"/>
              </a:defRPr>
            </a:lvl4pPr>
            <a:lvl5pPr marL="1390650" indent="-287338" algn="l" rtl="0" fontAlgn="base">
              <a:spcBef>
                <a:spcPct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lvl="0" indent="0">
              <a:lnSpc>
                <a:spcPts val="1300"/>
              </a:lnSpc>
              <a:spcAft>
                <a:spcPct val="0"/>
              </a:spcAft>
              <a:buClr>
                <a:srgbClr val="043882"/>
              </a:buClr>
              <a:buNone/>
              <a:tabLst>
                <a:tab pos="806450" algn="l"/>
              </a:tabLst>
              <a:defRPr/>
            </a:pPr>
            <a:r>
              <a:rPr lang="zh-CN" sz="1200" b="0" i="0" u="none" strike="noStrike" cap="none" baseline="0" dirty="0">
                <a:solidFill>
                  <a:srgbClr val="4D4D4D"/>
                </a:solidFill>
                <a:effectLst/>
                <a:uFillTx/>
                <a:ea typeface="SimSun"/>
              </a:rPr>
              <a:t>1L	一线</a:t>
            </a:r>
          </a:p>
          <a:p>
            <a:pPr marL="0" lvl="0" indent="0">
              <a:lnSpc>
                <a:spcPts val="1300"/>
              </a:lnSpc>
              <a:spcAft>
                <a:spcPct val="0"/>
              </a:spcAft>
              <a:buClr>
                <a:srgbClr val="043882"/>
              </a:buClr>
              <a:buNone/>
              <a:tabLst>
                <a:tab pos="806450" algn="l"/>
              </a:tabLst>
              <a:defRPr/>
            </a:pPr>
            <a:r>
              <a:rPr lang="zh-CN" sz="1200" b="0" i="0" u="none" strike="noStrike" cap="none" baseline="0" dirty="0">
                <a:solidFill>
                  <a:srgbClr val="4D4D4D"/>
                </a:solidFill>
                <a:effectLst/>
                <a:uFillTx/>
                <a:ea typeface="SimSun"/>
              </a:rPr>
              <a:t>5FU	5-氟尿嘧啶</a:t>
            </a:r>
          </a:p>
          <a:p>
            <a:pPr marL="0" lvl="0" indent="0">
              <a:lnSpc>
                <a:spcPts val="1300"/>
              </a:lnSpc>
              <a:spcAft>
                <a:spcPct val="0"/>
              </a:spcAft>
              <a:buClr>
                <a:srgbClr val="043882"/>
              </a:buClr>
              <a:buNone/>
              <a:tabLst>
                <a:tab pos="806450" algn="l"/>
              </a:tabLst>
              <a:defRPr/>
            </a:pPr>
            <a:r>
              <a:rPr lang="zh-CN" sz="1200" b="0" i="0" u="none" strike="noStrike" cap="none" baseline="0" dirty="0">
                <a:solidFill>
                  <a:srgbClr val="4D4D4D"/>
                </a:solidFill>
                <a:effectLst/>
                <a:uFillTx/>
                <a:ea typeface="SimSun"/>
              </a:rPr>
              <a:t>AST	天冬氨酸氨基转移酶</a:t>
            </a:r>
          </a:p>
          <a:p>
            <a:pPr marL="0" lvl="0" indent="0">
              <a:lnSpc>
                <a:spcPts val="1300"/>
              </a:lnSpc>
              <a:spcAft>
                <a:spcPct val="0"/>
              </a:spcAft>
              <a:buClr>
                <a:srgbClr val="043882"/>
              </a:buClr>
              <a:buNone/>
              <a:tabLst>
                <a:tab pos="806450" algn="l"/>
              </a:tabLst>
              <a:defRPr/>
            </a:pPr>
            <a:r>
              <a:rPr lang="zh-CN" sz="1200" b="0" i="0" u="none" strike="noStrike" cap="none" baseline="0" dirty="0">
                <a:solidFill>
                  <a:srgbClr val="4D4D4D"/>
                </a:solidFill>
                <a:effectLst/>
                <a:uFillTx/>
                <a:ea typeface="SimSun"/>
              </a:rPr>
              <a:t>ATP	三磷酸腺苷</a:t>
            </a:r>
          </a:p>
          <a:p>
            <a:pPr marL="0" lvl="0" indent="0">
              <a:lnSpc>
                <a:spcPts val="1300"/>
              </a:lnSpc>
              <a:spcAft>
                <a:spcPct val="0"/>
              </a:spcAft>
              <a:buClr>
                <a:srgbClr val="043882"/>
              </a:buClr>
              <a:buNone/>
              <a:tabLst>
                <a:tab pos="806450" algn="l"/>
              </a:tabLst>
              <a:defRPr/>
            </a:pPr>
            <a:r>
              <a:rPr lang="zh-CN" sz="1200" b="0" i="0" u="none" strike="noStrike" cap="none" baseline="0" dirty="0">
                <a:solidFill>
                  <a:srgbClr val="4D4D4D"/>
                </a:solidFill>
                <a:effectLst/>
                <a:uFillTx/>
                <a:ea typeface="SimSun"/>
              </a:rPr>
              <a:t>BICR	设盲独立</a:t>
            </a:r>
            <a:r>
              <a:rPr lang="zh-CN" sz="1200" b="0" i="0" u="none" strike="noStrike" cap="none" baseline="0" dirty="0" smtClean="0">
                <a:solidFill>
                  <a:srgbClr val="4D4D4D"/>
                </a:solidFill>
                <a:effectLst/>
                <a:uFillTx/>
                <a:ea typeface="SimSun"/>
              </a:rPr>
              <a:t>中心评审</a:t>
            </a:r>
            <a:endParaRPr lang="zh-CN" sz="1200" b="0" i="0" u="none" strike="noStrike" cap="none" baseline="0" dirty="0">
              <a:solidFill>
                <a:srgbClr val="4D4D4D"/>
              </a:solidFill>
              <a:effectLst/>
              <a:uFillTx/>
              <a:ea typeface="SimSun"/>
            </a:endParaRPr>
          </a:p>
          <a:p>
            <a:pPr marL="0" lvl="0" indent="0">
              <a:lnSpc>
                <a:spcPts val="1300"/>
              </a:lnSpc>
              <a:spcAft>
                <a:spcPct val="0"/>
              </a:spcAft>
              <a:buClr>
                <a:srgbClr val="043882"/>
              </a:buClr>
              <a:buNone/>
              <a:tabLst>
                <a:tab pos="806450" algn="l"/>
              </a:tabLst>
              <a:defRPr/>
            </a:pPr>
            <a:r>
              <a:rPr lang="zh-CN" sz="1200" b="0" i="0" u="none" strike="noStrike" cap="none" baseline="0" dirty="0">
                <a:solidFill>
                  <a:srgbClr val="4D4D4D"/>
                </a:solidFill>
                <a:effectLst/>
                <a:uFillTx/>
                <a:ea typeface="SimSun"/>
              </a:rPr>
              <a:t>bid	每日两次</a:t>
            </a:r>
          </a:p>
          <a:p>
            <a:pPr marL="0" lvl="0" indent="0">
              <a:lnSpc>
                <a:spcPts val="1300"/>
              </a:lnSpc>
              <a:spcAft>
                <a:spcPct val="0"/>
              </a:spcAft>
              <a:buClr>
                <a:srgbClr val="043882"/>
              </a:buClr>
              <a:buNone/>
              <a:tabLst>
                <a:tab pos="806450" algn="l"/>
              </a:tabLst>
              <a:defRPr/>
            </a:pPr>
            <a:r>
              <a:rPr lang="zh-CN" sz="1200" b="0" i="0" u="none" strike="noStrike" cap="none" baseline="0" dirty="0">
                <a:solidFill>
                  <a:srgbClr val="4D4D4D"/>
                </a:solidFill>
                <a:effectLst/>
                <a:uFillTx/>
                <a:ea typeface="SimSun"/>
              </a:rPr>
              <a:t>BOR	最佳总体缓解</a:t>
            </a:r>
          </a:p>
          <a:p>
            <a:pPr marL="0" lvl="0" indent="0">
              <a:lnSpc>
                <a:spcPts val="1300"/>
              </a:lnSpc>
              <a:spcAft>
                <a:spcPct val="0"/>
              </a:spcAft>
              <a:buClr>
                <a:srgbClr val="043882"/>
              </a:buClr>
              <a:buNone/>
              <a:tabLst>
                <a:tab pos="806450" algn="l"/>
              </a:tabLst>
              <a:defRPr/>
            </a:pPr>
            <a:r>
              <a:rPr lang="zh-CN" sz="1200" b="0" i="0" u="none" strike="noStrike" cap="none" baseline="0" dirty="0">
                <a:solidFill>
                  <a:srgbClr val="4D4D4D"/>
                </a:solidFill>
                <a:effectLst/>
                <a:uFillTx/>
                <a:ea typeface="SimSun"/>
              </a:rPr>
              <a:t>BSC	最佳支持疗法</a:t>
            </a:r>
          </a:p>
          <a:p>
            <a:pPr marL="0" lvl="0" indent="0">
              <a:lnSpc>
                <a:spcPts val="1300"/>
              </a:lnSpc>
              <a:spcAft>
                <a:spcPct val="0"/>
              </a:spcAft>
              <a:buClr>
                <a:srgbClr val="043882"/>
              </a:buClr>
              <a:buNone/>
              <a:tabLst>
                <a:tab pos="806450" algn="l"/>
              </a:tabLst>
              <a:defRPr/>
            </a:pPr>
            <a:r>
              <a:rPr lang="zh-CN" sz="1200" b="0" i="0" u="none" strike="noStrike" cap="none" baseline="0" dirty="0">
                <a:solidFill>
                  <a:srgbClr val="4D4D4D"/>
                </a:solidFill>
                <a:effectLst/>
                <a:uFillTx/>
                <a:ea typeface="SimSun"/>
              </a:rPr>
              <a:t>BTK	布鲁顿氏酪氨酸激酶</a:t>
            </a:r>
          </a:p>
          <a:p>
            <a:pPr marL="0" lvl="0" indent="0">
              <a:lnSpc>
                <a:spcPts val="1300"/>
              </a:lnSpc>
              <a:spcAft>
                <a:spcPct val="0"/>
              </a:spcAft>
              <a:buClr>
                <a:srgbClr val="043882"/>
              </a:buClr>
              <a:buNone/>
              <a:tabLst>
                <a:tab pos="806450" algn="l"/>
              </a:tabLst>
              <a:defRPr/>
            </a:pPr>
            <a:r>
              <a:rPr lang="zh-CN" sz="1200" b="0" i="0" u="none" strike="noStrike" cap="none" baseline="0" dirty="0">
                <a:solidFill>
                  <a:srgbClr val="4D4D4D"/>
                </a:solidFill>
                <a:effectLst/>
                <a:uFillTx/>
                <a:ea typeface="SimSun"/>
              </a:rPr>
              <a:t>BTLC	目标病灶最佳变化</a:t>
            </a:r>
          </a:p>
          <a:p>
            <a:pPr marL="0" lvl="0" indent="0">
              <a:lnSpc>
                <a:spcPts val="1300"/>
              </a:lnSpc>
              <a:spcAft>
                <a:spcPct val="0"/>
              </a:spcAft>
              <a:buClr>
                <a:srgbClr val="043882"/>
              </a:buClr>
              <a:buNone/>
              <a:tabLst>
                <a:tab pos="806450" algn="l"/>
              </a:tabLst>
              <a:defRPr/>
            </a:pPr>
            <a:r>
              <a:rPr lang="zh-CN" sz="1200" b="0" i="0" u="none" strike="noStrike" cap="none" baseline="0" dirty="0">
                <a:solidFill>
                  <a:srgbClr val="4D4D4D"/>
                </a:solidFill>
                <a:effectLst/>
                <a:uFillTx/>
                <a:ea typeface="SimSun"/>
              </a:rPr>
              <a:t>CA19-9	碳水化合物抗原 19-9</a:t>
            </a:r>
          </a:p>
          <a:p>
            <a:pPr marL="0" lvl="0" indent="0">
              <a:lnSpc>
                <a:spcPts val="1300"/>
              </a:lnSpc>
              <a:spcAft>
                <a:spcPct val="0"/>
              </a:spcAft>
              <a:buClr>
                <a:srgbClr val="043882"/>
              </a:buClr>
              <a:buNone/>
              <a:tabLst>
                <a:tab pos="806450" algn="l"/>
              </a:tabLst>
              <a:defRPr/>
            </a:pPr>
            <a:r>
              <a:rPr lang="zh-CN" sz="1200" b="0" i="0" u="none" strike="noStrike" cap="none" baseline="0" dirty="0">
                <a:solidFill>
                  <a:srgbClr val="4D4D4D"/>
                </a:solidFill>
                <a:effectLst/>
                <a:uFillTx/>
                <a:ea typeface="SimSun"/>
              </a:rPr>
              <a:t>CAR	嵌合抗原受体</a:t>
            </a:r>
          </a:p>
          <a:p>
            <a:pPr marL="0" lvl="0" indent="0">
              <a:lnSpc>
                <a:spcPts val="1300"/>
              </a:lnSpc>
              <a:spcAft>
                <a:spcPct val="0"/>
              </a:spcAft>
              <a:buClr>
                <a:srgbClr val="043882"/>
              </a:buClr>
              <a:buNone/>
              <a:tabLst>
                <a:tab pos="806450" algn="l"/>
              </a:tabLst>
              <a:defRPr/>
            </a:pPr>
            <a:r>
              <a:rPr lang="zh-CN" sz="1200" b="0" i="0" u="none" strike="noStrike" cap="none" baseline="0" dirty="0">
                <a:solidFill>
                  <a:srgbClr val="4D4D4D"/>
                </a:solidFill>
                <a:effectLst/>
                <a:uFillTx/>
                <a:ea typeface="SimSun"/>
              </a:rPr>
              <a:t>CBR	临床获益率</a:t>
            </a:r>
          </a:p>
          <a:p>
            <a:pPr marL="0" lvl="0" indent="0">
              <a:lnSpc>
                <a:spcPts val="1300"/>
              </a:lnSpc>
              <a:spcAft>
                <a:spcPct val="0"/>
              </a:spcAft>
              <a:buClr>
                <a:srgbClr val="043882"/>
              </a:buClr>
              <a:buNone/>
              <a:tabLst>
                <a:tab pos="806450" algn="l"/>
              </a:tabLst>
              <a:defRPr/>
            </a:pPr>
            <a:r>
              <a:rPr lang="zh-CN" sz="1200" b="0" i="0" u="none" strike="noStrike" cap="none" baseline="0" dirty="0">
                <a:solidFill>
                  <a:srgbClr val="4D4D4D"/>
                </a:solidFill>
                <a:effectLst/>
                <a:uFillTx/>
                <a:ea typeface="SimSun"/>
              </a:rPr>
              <a:t>CI	置信区间</a:t>
            </a:r>
          </a:p>
          <a:p>
            <a:pPr marL="0" lvl="0" indent="0">
              <a:lnSpc>
                <a:spcPts val="1300"/>
              </a:lnSpc>
              <a:spcAft>
                <a:spcPct val="0"/>
              </a:spcAft>
              <a:buClr>
                <a:srgbClr val="043882"/>
              </a:buClr>
              <a:buNone/>
              <a:tabLst>
                <a:tab pos="806450" algn="l"/>
              </a:tabLst>
              <a:defRPr/>
            </a:pPr>
            <a:r>
              <a:rPr lang="zh-CN" sz="1200" b="0" i="0" u="none" strike="noStrike" cap="none" baseline="0" dirty="0">
                <a:solidFill>
                  <a:srgbClr val="4D4D4D"/>
                </a:solidFill>
                <a:effectLst/>
                <a:uFillTx/>
                <a:ea typeface="SimSun"/>
              </a:rPr>
              <a:t>CR	完全缓解</a:t>
            </a:r>
          </a:p>
          <a:p>
            <a:pPr marL="0" lvl="0" indent="0">
              <a:lnSpc>
                <a:spcPts val="1300"/>
              </a:lnSpc>
              <a:spcAft>
                <a:spcPct val="0"/>
              </a:spcAft>
              <a:buClr>
                <a:srgbClr val="043882"/>
              </a:buClr>
              <a:buNone/>
              <a:tabLst>
                <a:tab pos="806450" algn="l"/>
              </a:tabLst>
              <a:defRPr/>
            </a:pPr>
            <a:r>
              <a:rPr lang="zh-CN" sz="1200" b="0" i="0" u="none" strike="noStrike" cap="none" baseline="0" dirty="0">
                <a:solidFill>
                  <a:srgbClr val="4D4D4D"/>
                </a:solidFill>
                <a:effectLst/>
                <a:uFillTx/>
                <a:ea typeface="SimSun"/>
              </a:rPr>
              <a:t>CRC	结直肠癌</a:t>
            </a:r>
          </a:p>
          <a:p>
            <a:pPr marL="0" lvl="0" indent="0">
              <a:lnSpc>
                <a:spcPts val="1300"/>
              </a:lnSpc>
              <a:spcAft>
                <a:spcPct val="0"/>
              </a:spcAft>
              <a:buClr>
                <a:srgbClr val="043882"/>
              </a:buClr>
              <a:buNone/>
              <a:tabLst>
                <a:tab pos="806450" algn="l"/>
              </a:tabLst>
              <a:defRPr/>
            </a:pPr>
            <a:r>
              <a:rPr lang="zh-CN" sz="1200" b="0" i="0" u="none" strike="noStrike" cap="none" baseline="0" dirty="0">
                <a:solidFill>
                  <a:srgbClr val="4D4D4D"/>
                </a:solidFill>
                <a:effectLst/>
                <a:uFillTx/>
                <a:ea typeface="SimSun"/>
              </a:rPr>
              <a:t>CRM	环周切缘</a:t>
            </a:r>
          </a:p>
          <a:p>
            <a:pPr marL="0" lvl="0" indent="0">
              <a:lnSpc>
                <a:spcPts val="1300"/>
              </a:lnSpc>
              <a:spcAft>
                <a:spcPct val="0"/>
              </a:spcAft>
              <a:buClr>
                <a:srgbClr val="043882"/>
              </a:buClr>
              <a:buNone/>
              <a:tabLst>
                <a:tab pos="806450" algn="l"/>
              </a:tabLst>
              <a:defRPr/>
            </a:pPr>
            <a:r>
              <a:rPr lang="zh-CN" sz="1200" b="0" i="0" u="none" strike="noStrike" cap="none" baseline="0" dirty="0">
                <a:solidFill>
                  <a:srgbClr val="4D4D4D"/>
                </a:solidFill>
                <a:effectLst/>
                <a:uFillTx/>
                <a:ea typeface="SimSun"/>
              </a:rPr>
              <a:t>CRP	C-反应蛋白</a:t>
            </a:r>
          </a:p>
          <a:p>
            <a:pPr marL="0" lvl="0" indent="0">
              <a:lnSpc>
                <a:spcPts val="1300"/>
              </a:lnSpc>
              <a:spcAft>
                <a:spcPct val="0"/>
              </a:spcAft>
              <a:buClr>
                <a:srgbClr val="043882"/>
              </a:buClr>
              <a:buNone/>
              <a:tabLst>
                <a:tab pos="806450" algn="l"/>
              </a:tabLst>
              <a:defRPr/>
            </a:pPr>
            <a:r>
              <a:rPr lang="zh-CN" sz="1200" b="0" i="0" u="none" strike="noStrike" cap="none" baseline="0" dirty="0">
                <a:solidFill>
                  <a:srgbClr val="4D4D4D"/>
                </a:solidFill>
                <a:effectLst/>
                <a:uFillTx/>
                <a:ea typeface="SimSun"/>
              </a:rPr>
              <a:t>CT	化疗</a:t>
            </a:r>
          </a:p>
          <a:p>
            <a:pPr marL="0" lvl="0" indent="0">
              <a:lnSpc>
                <a:spcPts val="1300"/>
              </a:lnSpc>
              <a:spcAft>
                <a:spcPct val="0"/>
              </a:spcAft>
              <a:buClr>
                <a:srgbClr val="043882"/>
              </a:buClr>
              <a:buNone/>
              <a:tabLst>
                <a:tab pos="806450" algn="l"/>
              </a:tabLst>
              <a:defRPr/>
            </a:pPr>
            <a:r>
              <a:rPr lang="zh-CN" sz="1200" b="0" i="0" u="none" strike="noStrike" cap="none" baseline="0" dirty="0">
                <a:solidFill>
                  <a:srgbClr val="4D4D4D"/>
                </a:solidFill>
                <a:effectLst/>
                <a:uFillTx/>
                <a:ea typeface="SimSun"/>
              </a:rPr>
              <a:t>ctDNA	循环肿瘤 DNA</a:t>
            </a:r>
          </a:p>
          <a:p>
            <a:pPr marL="0" lvl="0" indent="0">
              <a:lnSpc>
                <a:spcPts val="1300"/>
              </a:lnSpc>
              <a:spcAft>
                <a:spcPct val="0"/>
              </a:spcAft>
              <a:buClr>
                <a:srgbClr val="043882"/>
              </a:buClr>
              <a:buNone/>
              <a:tabLst>
                <a:tab pos="806450" algn="l"/>
              </a:tabLst>
              <a:defRPr/>
            </a:pPr>
            <a:r>
              <a:rPr lang="zh-CN" sz="1200" b="0" i="0" u="none" strike="noStrike" cap="none" baseline="0" dirty="0">
                <a:solidFill>
                  <a:srgbClr val="4D4D4D"/>
                </a:solidFill>
                <a:effectLst/>
                <a:uFillTx/>
                <a:ea typeface="SimSun"/>
              </a:rPr>
              <a:t>D	天</a:t>
            </a:r>
          </a:p>
          <a:p>
            <a:pPr marL="0" lvl="0" indent="0">
              <a:lnSpc>
                <a:spcPts val="1300"/>
              </a:lnSpc>
              <a:spcAft>
                <a:spcPct val="0"/>
              </a:spcAft>
              <a:buClr>
                <a:srgbClr val="043882"/>
              </a:buClr>
              <a:buNone/>
              <a:tabLst>
                <a:tab pos="806450" algn="l"/>
              </a:tabLst>
              <a:defRPr/>
            </a:pPr>
            <a:r>
              <a:rPr lang="zh-CN" sz="1200" b="0" i="0" u="none" strike="noStrike" cap="none" baseline="0" dirty="0">
                <a:solidFill>
                  <a:srgbClr val="4D4D4D"/>
                </a:solidFill>
                <a:effectLst/>
                <a:uFillTx/>
                <a:ea typeface="SimSun"/>
              </a:rPr>
              <a:t>DCR	病情控制率</a:t>
            </a:r>
          </a:p>
          <a:p>
            <a:pPr marL="0" lvl="0" indent="0">
              <a:lnSpc>
                <a:spcPts val="1300"/>
              </a:lnSpc>
              <a:spcAft>
                <a:spcPct val="0"/>
              </a:spcAft>
              <a:buClr>
                <a:srgbClr val="043882"/>
              </a:buClr>
              <a:buNone/>
              <a:tabLst>
                <a:tab pos="806450" algn="l"/>
              </a:tabLst>
              <a:defRPr/>
            </a:pPr>
            <a:r>
              <a:rPr lang="zh-CN" sz="1200" b="0" i="0" u="none" strike="noStrike" cap="none" baseline="0" dirty="0">
                <a:solidFill>
                  <a:srgbClr val="4D4D4D"/>
                </a:solidFill>
                <a:effectLst/>
                <a:uFillTx/>
                <a:ea typeface="SimSun"/>
              </a:rPr>
              <a:t>DFS	无病生存</a:t>
            </a:r>
          </a:p>
          <a:p>
            <a:pPr marL="0" lvl="0" indent="0">
              <a:lnSpc>
                <a:spcPts val="1300"/>
              </a:lnSpc>
              <a:spcAft>
                <a:spcPct val="0"/>
              </a:spcAft>
              <a:buClr>
                <a:srgbClr val="043882"/>
              </a:buClr>
              <a:buNone/>
              <a:tabLst>
                <a:tab pos="806450" algn="l"/>
              </a:tabLst>
              <a:defRPr/>
            </a:pPr>
            <a:r>
              <a:rPr lang="zh-CN" sz="1200" b="0" i="0" u="none" strike="noStrike" cap="none" baseline="0" dirty="0">
                <a:solidFill>
                  <a:srgbClr val="4D4D4D"/>
                </a:solidFill>
                <a:effectLst/>
                <a:uFillTx/>
                <a:ea typeface="SimSun"/>
              </a:rPr>
              <a:t>DLT	剂量限制性毒性</a:t>
            </a:r>
          </a:p>
          <a:p>
            <a:pPr marL="0" lvl="0" indent="0">
              <a:lnSpc>
                <a:spcPts val="1300"/>
              </a:lnSpc>
              <a:spcAft>
                <a:spcPct val="0"/>
              </a:spcAft>
              <a:buClr>
                <a:srgbClr val="043882"/>
              </a:buClr>
              <a:buNone/>
              <a:tabLst>
                <a:tab pos="806450" algn="l"/>
              </a:tabLst>
              <a:defRPr/>
            </a:pPr>
            <a:r>
              <a:rPr lang="zh-CN" sz="1200" b="0" i="0" u="none" strike="noStrike" cap="none" baseline="0" dirty="0">
                <a:solidFill>
                  <a:srgbClr val="4D4D4D"/>
                </a:solidFill>
                <a:effectLst/>
                <a:uFillTx/>
                <a:ea typeface="SimSun"/>
              </a:rPr>
              <a:t>DoR	缓解持续时间</a:t>
            </a:r>
          </a:p>
          <a:p>
            <a:pPr marL="0" lvl="0" indent="0">
              <a:lnSpc>
                <a:spcPts val="1300"/>
              </a:lnSpc>
              <a:spcAft>
                <a:spcPct val="0"/>
              </a:spcAft>
              <a:buClr>
                <a:srgbClr val="043882"/>
              </a:buClr>
              <a:buNone/>
              <a:tabLst>
                <a:tab pos="806450" algn="l"/>
              </a:tabLst>
              <a:defRPr/>
            </a:pPr>
            <a:r>
              <a:rPr lang="zh-CN" sz="1200" b="0" i="0" u="none" strike="noStrike" cap="none" baseline="0" dirty="0">
                <a:solidFill>
                  <a:srgbClr val="4D4D4D"/>
                </a:solidFill>
                <a:effectLst/>
                <a:uFillTx/>
                <a:ea typeface="SimSun"/>
              </a:rPr>
              <a:t>ECOG	美国东部肿瘤</a:t>
            </a:r>
            <a:r>
              <a:rPr lang="zh-CN" sz="1200" b="0" i="0" u="none" strike="noStrike" cap="none" baseline="0" dirty="0" smtClean="0">
                <a:solidFill>
                  <a:srgbClr val="4D4D4D"/>
                </a:solidFill>
                <a:effectLst/>
                <a:uFillTx/>
                <a:ea typeface="SimSun"/>
              </a:rPr>
              <a:t>协作组</a:t>
            </a:r>
            <a:endParaRPr lang="zh-CN" sz="1200" b="0" i="0" u="none" strike="noStrike" cap="none" baseline="0" dirty="0">
              <a:solidFill>
                <a:srgbClr val="4D4D4D"/>
              </a:solidFill>
              <a:effectLst/>
              <a:uFillTx/>
              <a:ea typeface="SimSun"/>
            </a:endParaRPr>
          </a:p>
          <a:p>
            <a:pPr marL="0" lvl="0" indent="0">
              <a:lnSpc>
                <a:spcPts val="1300"/>
              </a:lnSpc>
              <a:spcAft>
                <a:spcPct val="0"/>
              </a:spcAft>
              <a:buClr>
                <a:srgbClr val="043882"/>
              </a:buClr>
              <a:buNone/>
              <a:tabLst>
                <a:tab pos="806450" algn="l"/>
              </a:tabLst>
              <a:defRPr/>
            </a:pPr>
            <a:r>
              <a:rPr lang="zh-CN" sz="1200" b="0" i="0" u="none" strike="noStrike" cap="none" baseline="0" dirty="0">
                <a:solidFill>
                  <a:srgbClr val="4D4D4D"/>
                </a:solidFill>
                <a:effectLst/>
                <a:uFillTx/>
                <a:ea typeface="SimSun"/>
              </a:rPr>
              <a:t>EORTC	欧洲</a:t>
            </a:r>
            <a:r>
              <a:rPr lang="zh-CN" sz="1200" b="0" i="0" u="none" strike="noStrike" cap="none" baseline="0" dirty="0" smtClean="0">
                <a:solidFill>
                  <a:srgbClr val="4D4D4D"/>
                </a:solidFill>
                <a:effectLst/>
                <a:uFillTx/>
                <a:ea typeface="SimSun"/>
              </a:rPr>
              <a:t>癌症研究</a:t>
            </a:r>
            <a:r>
              <a:rPr lang="zh-CN" sz="1200" b="0" i="0" u="none" strike="noStrike" cap="none" baseline="0" dirty="0">
                <a:solidFill>
                  <a:srgbClr val="4D4D4D"/>
                </a:solidFill>
                <a:effectLst/>
                <a:uFillTx/>
                <a:ea typeface="SimSun"/>
              </a:rPr>
              <a:t>和</a:t>
            </a:r>
            <a:r>
              <a:rPr lang="zh-CN" sz="1200" b="0" i="0" u="none" strike="noStrike" cap="none" baseline="0" dirty="0" smtClean="0">
                <a:solidFill>
                  <a:srgbClr val="4D4D4D"/>
                </a:solidFill>
                <a:effectLst/>
                <a:uFillTx/>
                <a:ea typeface="SimSun"/>
              </a:rPr>
              <a:t>治疗组织</a:t>
            </a:r>
            <a:endParaRPr lang="en-US" altLang="zh-CN" sz="1200" dirty="0">
              <a:ea typeface="SimSun"/>
            </a:endParaRPr>
          </a:p>
          <a:p>
            <a:pPr marL="88900" lvl="0" indent="0">
              <a:lnSpc>
                <a:spcPts val="1300"/>
              </a:lnSpc>
              <a:spcAft>
                <a:spcPct val="0"/>
              </a:spcAft>
              <a:buClr>
                <a:srgbClr val="043882"/>
              </a:buClr>
              <a:buNone/>
              <a:tabLst>
                <a:tab pos="806450" algn="l"/>
              </a:tabLst>
              <a:defRPr/>
            </a:pPr>
            <a:r>
              <a:rPr lang="zh-CN" sz="1200" b="0" i="0" u="none" strike="noStrike" cap="none" baseline="0" dirty="0" smtClean="0">
                <a:solidFill>
                  <a:srgbClr val="4D4D4D"/>
                </a:solidFill>
                <a:effectLst/>
                <a:uFillTx/>
                <a:ea typeface="SimSun"/>
              </a:rPr>
              <a:t>FGFR</a:t>
            </a:r>
            <a:r>
              <a:rPr lang="en-GB" altLang="zh-CN" sz="1200" b="0" i="0" u="none" strike="noStrike" cap="none" baseline="0" dirty="0" smtClean="0">
                <a:solidFill>
                  <a:srgbClr val="4D4D4D"/>
                </a:solidFill>
                <a:effectLst/>
                <a:uFillTx/>
                <a:ea typeface="SimSun"/>
              </a:rPr>
              <a:t>		</a:t>
            </a:r>
            <a:r>
              <a:rPr lang="zh-CN" sz="1200" b="0" i="0" u="none" strike="noStrike" cap="none" baseline="0" dirty="0" smtClean="0">
                <a:solidFill>
                  <a:srgbClr val="4D4D4D"/>
                </a:solidFill>
                <a:effectLst/>
                <a:uFillTx/>
                <a:ea typeface="SimSun"/>
              </a:rPr>
              <a:t>成纤维细胞生长因子受体</a:t>
            </a:r>
            <a:endParaRPr lang="zh-CN" sz="1200" b="0" i="0" u="none" strike="noStrike" cap="none" baseline="0" dirty="0">
              <a:solidFill>
                <a:srgbClr val="4D4D4D"/>
              </a:solidFill>
              <a:effectLst/>
              <a:uFillTx/>
              <a:ea typeface="SimSun"/>
            </a:endParaRPr>
          </a:p>
          <a:p>
            <a:pPr marL="82550" lvl="0" indent="0">
              <a:lnSpc>
                <a:spcPts val="1300"/>
              </a:lnSpc>
              <a:spcAft>
                <a:spcPct val="0"/>
              </a:spcAft>
              <a:buClr>
                <a:srgbClr val="043882"/>
              </a:buClr>
              <a:buNone/>
              <a:tabLst>
                <a:tab pos="806450" algn="l"/>
              </a:tabLst>
              <a:defRPr/>
            </a:pPr>
            <a:r>
              <a:rPr lang="zh-CN" sz="1200" b="0" i="0" u="none" strike="noStrike" cap="none" baseline="0" dirty="0">
                <a:solidFill>
                  <a:srgbClr val="4D4D4D"/>
                </a:solidFill>
                <a:effectLst/>
                <a:uFillTx/>
                <a:ea typeface="SimSun"/>
              </a:rPr>
              <a:t>FOLFIRI		亚叶酸 + 5-氟尿嘧啶 + </a:t>
            </a:r>
            <a:r>
              <a:rPr lang="en-GB" altLang="zh-CN" sz="1200" dirty="0">
                <a:ea typeface="SimSun"/>
              </a:rPr>
              <a:t/>
            </a:r>
            <a:br>
              <a:rPr lang="en-GB" altLang="zh-CN" sz="1200" dirty="0">
                <a:ea typeface="SimSun"/>
              </a:rPr>
            </a:br>
            <a:r>
              <a:rPr lang="en-GB" altLang="zh-CN" sz="1200" dirty="0" smtClean="0">
                <a:ea typeface="SimSun"/>
              </a:rPr>
              <a:t>		</a:t>
            </a:r>
            <a:r>
              <a:rPr lang="zh-CN" sz="1200" b="0" i="0" u="none" strike="noStrike" cap="none" baseline="0" dirty="0" smtClean="0">
                <a:solidFill>
                  <a:srgbClr val="4D4D4D"/>
                </a:solidFill>
                <a:effectLst/>
                <a:uFillTx/>
                <a:ea typeface="SimSun"/>
              </a:rPr>
              <a:t>伊立</a:t>
            </a:r>
            <a:r>
              <a:rPr lang="zh-CN" sz="1200" b="0" i="0" u="none" strike="noStrike" cap="none" baseline="0" dirty="0">
                <a:solidFill>
                  <a:srgbClr val="4D4D4D"/>
                </a:solidFill>
                <a:effectLst/>
                <a:uFillTx/>
                <a:ea typeface="SimSun"/>
              </a:rPr>
              <a:t>替康</a:t>
            </a:r>
          </a:p>
          <a:p>
            <a:pPr marL="82550" lvl="0" indent="0">
              <a:lnSpc>
                <a:spcPts val="1300"/>
              </a:lnSpc>
              <a:spcAft>
                <a:spcPct val="0"/>
              </a:spcAft>
              <a:buClr>
                <a:srgbClr val="043882"/>
              </a:buClr>
              <a:buNone/>
              <a:tabLst>
                <a:tab pos="806450" algn="l"/>
              </a:tabLst>
              <a:defRPr/>
            </a:pPr>
            <a:r>
              <a:rPr lang="zh-CN" sz="1200" b="0" i="0" u="none" strike="noStrike" cap="none" baseline="0" dirty="0">
                <a:solidFill>
                  <a:srgbClr val="4D4D4D"/>
                </a:solidFill>
                <a:effectLst/>
                <a:uFillTx/>
                <a:ea typeface="SimSun"/>
              </a:rPr>
              <a:t>FOLFOX		亚叶酸 + </a:t>
            </a:r>
            <a:r>
              <a:rPr lang="zh-CN" sz="1200" b="0" i="0" u="none" strike="noStrike" cap="none" baseline="0" dirty="0" smtClean="0">
                <a:solidFill>
                  <a:srgbClr val="4D4D4D"/>
                </a:solidFill>
                <a:effectLst/>
                <a:uFillTx/>
                <a:ea typeface="SimSun"/>
              </a:rPr>
              <a:t>5</a:t>
            </a:r>
            <a:r>
              <a:rPr lang="zh-CN" sz="1200" b="0" i="0" u="none" strike="noStrike" cap="none" baseline="0" dirty="0">
                <a:solidFill>
                  <a:srgbClr val="4D4D4D"/>
                </a:solidFill>
                <a:effectLst/>
                <a:uFillTx/>
                <a:ea typeface="SimSun"/>
              </a:rPr>
              <a:t>-氟尿嘧啶 + </a:t>
            </a:r>
            <a:r>
              <a:rPr lang="en-GB" altLang="zh-CN" sz="1200" dirty="0">
                <a:ea typeface="SimSun"/>
              </a:rPr>
              <a:t/>
            </a:r>
            <a:br>
              <a:rPr lang="en-GB" altLang="zh-CN" sz="1200" dirty="0">
                <a:ea typeface="SimSun"/>
              </a:rPr>
            </a:br>
            <a:r>
              <a:rPr lang="en-GB" altLang="zh-CN" sz="1200" dirty="0" smtClean="0">
                <a:ea typeface="SimSun"/>
              </a:rPr>
              <a:t>		</a:t>
            </a:r>
            <a:r>
              <a:rPr lang="zh-CN" sz="1200" b="0" i="0" u="none" strike="noStrike" cap="none" baseline="0" dirty="0" smtClean="0">
                <a:solidFill>
                  <a:srgbClr val="4D4D4D"/>
                </a:solidFill>
                <a:effectLst/>
                <a:uFillTx/>
                <a:ea typeface="SimSun"/>
              </a:rPr>
              <a:t>奥</a:t>
            </a:r>
            <a:r>
              <a:rPr lang="zh-CN" sz="1200" b="0" i="0" u="none" strike="noStrike" cap="none" baseline="0" dirty="0">
                <a:solidFill>
                  <a:srgbClr val="4D4D4D"/>
                </a:solidFill>
                <a:effectLst/>
                <a:uFillTx/>
                <a:ea typeface="SimSun"/>
              </a:rPr>
              <a:t>沙利铂</a:t>
            </a:r>
          </a:p>
          <a:p>
            <a:pPr marL="87313" lvl="0" indent="0">
              <a:lnSpc>
                <a:spcPts val="1300"/>
              </a:lnSpc>
              <a:spcAft>
                <a:spcPct val="0"/>
              </a:spcAft>
              <a:buClr>
                <a:srgbClr val="043882"/>
              </a:buClr>
              <a:buNone/>
              <a:defRPr/>
            </a:pPr>
            <a:r>
              <a:rPr lang="zh-CN" sz="1200" b="0" i="0" u="none" strike="noStrike" cap="none" baseline="0" dirty="0">
                <a:solidFill>
                  <a:srgbClr val="4D4D4D"/>
                </a:solidFill>
                <a:effectLst/>
                <a:uFillTx/>
                <a:ea typeface="SimSun"/>
              </a:rPr>
              <a:t>G	级</a:t>
            </a:r>
          </a:p>
          <a:p>
            <a:pPr marL="87313" lvl="0" indent="0">
              <a:lnSpc>
                <a:spcPts val="1300"/>
              </a:lnSpc>
              <a:spcAft>
                <a:spcPct val="0"/>
              </a:spcAft>
              <a:buClr>
                <a:srgbClr val="043882"/>
              </a:buClr>
              <a:buNone/>
              <a:defRPr/>
            </a:pPr>
            <a:r>
              <a:rPr lang="zh-CN" sz="1200" b="0" i="0" u="none" strike="noStrike" cap="none" baseline="0" dirty="0">
                <a:solidFill>
                  <a:srgbClr val="4D4D4D"/>
                </a:solidFill>
                <a:effectLst/>
                <a:uFillTx/>
                <a:ea typeface="SimSun"/>
              </a:rPr>
              <a:t>GEJ	胃食管连接部</a:t>
            </a:r>
          </a:p>
          <a:p>
            <a:pPr marL="87313" lvl="0" indent="0">
              <a:lnSpc>
                <a:spcPts val="1300"/>
              </a:lnSpc>
              <a:spcAft>
                <a:spcPct val="0"/>
              </a:spcAft>
              <a:buClr>
                <a:srgbClr val="043882"/>
              </a:buClr>
              <a:buNone/>
              <a:defRPr/>
            </a:pPr>
            <a:r>
              <a:rPr lang="zh-CN" sz="1200" b="0" i="0" u="none" strike="noStrike" cap="none" baseline="0" dirty="0">
                <a:solidFill>
                  <a:srgbClr val="4D4D4D"/>
                </a:solidFill>
                <a:effectLst/>
                <a:uFillTx/>
                <a:ea typeface="SimSun"/>
              </a:rPr>
              <a:t>GGT	γ-谷氨酰转移酶</a:t>
            </a:r>
          </a:p>
          <a:p>
            <a:pPr marL="87313" lvl="0" indent="0">
              <a:lnSpc>
                <a:spcPts val="1300"/>
              </a:lnSpc>
              <a:spcAft>
                <a:spcPct val="0"/>
              </a:spcAft>
              <a:buClr>
                <a:srgbClr val="043882"/>
              </a:buClr>
              <a:buNone/>
              <a:defRPr/>
            </a:pPr>
            <a:r>
              <a:rPr lang="zh-CN" sz="1200" b="0" i="0" u="none" strike="noStrike" cap="none" baseline="0" dirty="0">
                <a:solidFill>
                  <a:srgbClr val="4D4D4D"/>
                </a:solidFill>
                <a:effectLst/>
                <a:uFillTx/>
                <a:ea typeface="SimSun"/>
              </a:rPr>
              <a:t>GI	胃肠</a:t>
            </a:r>
          </a:p>
          <a:p>
            <a:pPr marL="87313" lvl="0" indent="0">
              <a:lnSpc>
                <a:spcPts val="1300"/>
              </a:lnSpc>
              <a:spcAft>
                <a:spcPct val="0"/>
              </a:spcAft>
              <a:buClr>
                <a:srgbClr val="043882"/>
              </a:buClr>
              <a:buNone/>
              <a:defRPr/>
            </a:pPr>
            <a:r>
              <a:rPr lang="zh-CN" sz="1200" b="0" i="0" u="none" strike="noStrike" cap="none" baseline="0" dirty="0">
                <a:solidFill>
                  <a:srgbClr val="4D4D4D"/>
                </a:solidFill>
                <a:effectLst/>
                <a:uFillTx/>
                <a:ea typeface="SimSun"/>
              </a:rPr>
              <a:t>Gy	戈瑞</a:t>
            </a:r>
          </a:p>
          <a:p>
            <a:pPr marL="87313" lvl="0" indent="0">
              <a:lnSpc>
                <a:spcPts val="1300"/>
              </a:lnSpc>
              <a:spcAft>
                <a:spcPct val="0"/>
              </a:spcAft>
              <a:buClr>
                <a:srgbClr val="043882"/>
              </a:buClr>
              <a:buNone/>
              <a:defRPr/>
            </a:pPr>
            <a:r>
              <a:rPr lang="zh-CN" sz="1200" b="0" i="0" u="none" strike="noStrike" cap="none" baseline="0" dirty="0">
                <a:solidFill>
                  <a:srgbClr val="4D4D4D"/>
                </a:solidFill>
                <a:effectLst/>
                <a:uFillTx/>
                <a:ea typeface="SimSun"/>
              </a:rPr>
              <a:t>HER2	人</a:t>
            </a:r>
            <a:r>
              <a:rPr lang="zh-CN" sz="1200" b="0" i="0" u="none" strike="noStrike" cap="none" baseline="0" dirty="0" smtClean="0">
                <a:solidFill>
                  <a:srgbClr val="4D4D4D"/>
                </a:solidFill>
                <a:effectLst/>
                <a:uFillTx/>
                <a:ea typeface="SimSun"/>
              </a:rPr>
              <a:t>表皮生长因子</a:t>
            </a:r>
            <a:r>
              <a:rPr lang="zh-CN" sz="1200" b="0" i="0" u="none" strike="noStrike" cap="none" baseline="0" dirty="0">
                <a:solidFill>
                  <a:srgbClr val="4D4D4D"/>
                </a:solidFill>
                <a:effectLst/>
                <a:uFillTx/>
                <a:ea typeface="SimSun"/>
              </a:rPr>
              <a:t>受体 2</a:t>
            </a:r>
          </a:p>
          <a:p>
            <a:pPr marL="87313" lvl="0" indent="0">
              <a:lnSpc>
                <a:spcPts val="1300"/>
              </a:lnSpc>
              <a:spcAft>
                <a:spcPct val="0"/>
              </a:spcAft>
              <a:buClr>
                <a:srgbClr val="043882"/>
              </a:buClr>
              <a:buNone/>
              <a:defRPr/>
            </a:pPr>
            <a:r>
              <a:rPr lang="zh-CN" sz="1200" b="0" i="0" u="none" strike="noStrike" cap="none" baseline="0" dirty="0">
                <a:solidFill>
                  <a:srgbClr val="4D4D4D"/>
                </a:solidFill>
                <a:effectLst/>
                <a:uFillTx/>
                <a:ea typeface="SimSun"/>
              </a:rPr>
              <a:t>HR	风险比</a:t>
            </a:r>
          </a:p>
          <a:p>
            <a:pPr marL="87313" lvl="0" indent="0">
              <a:lnSpc>
                <a:spcPts val="1300"/>
              </a:lnSpc>
              <a:spcAft>
                <a:spcPct val="0"/>
              </a:spcAft>
              <a:buClr>
                <a:srgbClr val="043882"/>
              </a:buClr>
              <a:buNone/>
              <a:defRPr/>
            </a:pPr>
            <a:r>
              <a:rPr lang="zh-CN" sz="1200" b="0" i="0" u="none" strike="noStrike" cap="none" baseline="0" dirty="0">
                <a:solidFill>
                  <a:srgbClr val="4D4D4D"/>
                </a:solidFill>
                <a:effectLst/>
                <a:uFillTx/>
                <a:ea typeface="SimSun"/>
              </a:rPr>
              <a:t>HRc	激素受体</a:t>
            </a:r>
          </a:p>
          <a:p>
            <a:pPr marL="87313" lvl="0" indent="0">
              <a:lnSpc>
                <a:spcPts val="1300"/>
              </a:lnSpc>
              <a:spcAft>
                <a:spcPct val="0"/>
              </a:spcAft>
              <a:buClr>
                <a:srgbClr val="043882"/>
              </a:buClr>
              <a:buNone/>
              <a:defRPr/>
            </a:pPr>
            <a:r>
              <a:rPr lang="zh-CN" sz="1200" b="0" i="0" u="none" strike="noStrike" cap="none" baseline="0" dirty="0">
                <a:solidFill>
                  <a:srgbClr val="4D4D4D"/>
                </a:solidFill>
                <a:effectLst/>
                <a:uFillTx/>
                <a:ea typeface="SimSun"/>
              </a:rPr>
              <a:t>HRQoL	健康相关生活质量</a:t>
            </a:r>
          </a:p>
          <a:p>
            <a:pPr marL="87313" lvl="0" indent="0">
              <a:lnSpc>
                <a:spcPts val="1300"/>
              </a:lnSpc>
              <a:spcAft>
                <a:spcPct val="0"/>
              </a:spcAft>
              <a:buClr>
                <a:srgbClr val="043882"/>
              </a:buClr>
              <a:buNone/>
              <a:defRPr/>
            </a:pPr>
            <a:r>
              <a:rPr lang="zh-CN" sz="1200" b="0" i="0" u="none" strike="noStrike" cap="none" baseline="0" dirty="0">
                <a:solidFill>
                  <a:srgbClr val="4D4D4D"/>
                </a:solidFill>
                <a:effectLst/>
                <a:uFillTx/>
                <a:ea typeface="SimSun"/>
              </a:rPr>
              <a:t>IHC	免疫组织化学</a:t>
            </a:r>
          </a:p>
          <a:p>
            <a:pPr marL="87313" lvl="0" indent="0">
              <a:lnSpc>
                <a:spcPts val="1300"/>
              </a:lnSpc>
              <a:spcAft>
                <a:spcPct val="0"/>
              </a:spcAft>
              <a:buClr>
                <a:srgbClr val="043882"/>
              </a:buClr>
              <a:buNone/>
              <a:defRPr/>
            </a:pPr>
            <a:r>
              <a:rPr lang="zh-CN" sz="1200" b="0" i="0" u="none" strike="noStrike" cap="none" baseline="0" dirty="0">
                <a:solidFill>
                  <a:srgbClr val="4D4D4D"/>
                </a:solidFill>
                <a:effectLst/>
                <a:uFillTx/>
                <a:ea typeface="SimSun"/>
              </a:rPr>
              <a:t>(m)ITT	（改良）治疗意向</a:t>
            </a:r>
          </a:p>
          <a:p>
            <a:pPr marL="87313" lvl="0" indent="0">
              <a:lnSpc>
                <a:spcPts val="1300"/>
              </a:lnSpc>
              <a:spcAft>
                <a:spcPct val="0"/>
              </a:spcAft>
              <a:buClr>
                <a:srgbClr val="043882"/>
              </a:buClr>
              <a:buNone/>
              <a:defRPr/>
            </a:pPr>
            <a:r>
              <a:rPr lang="zh-CN" sz="1200" b="0" i="0" u="none" strike="noStrike" cap="none" baseline="0" dirty="0">
                <a:solidFill>
                  <a:srgbClr val="4D4D4D"/>
                </a:solidFill>
                <a:effectLst/>
                <a:uFillTx/>
                <a:ea typeface="SimSun"/>
              </a:rPr>
              <a:t>IV	静脉</a:t>
            </a:r>
          </a:p>
          <a:p>
            <a:pPr marL="87313" lvl="0" indent="0">
              <a:lnSpc>
                <a:spcPts val="1300"/>
              </a:lnSpc>
              <a:spcAft>
                <a:spcPct val="0"/>
              </a:spcAft>
              <a:buClr>
                <a:srgbClr val="043882"/>
              </a:buClr>
              <a:buNone/>
              <a:defRPr/>
            </a:pPr>
            <a:r>
              <a:rPr lang="zh-CN" sz="1200" b="0" i="0" u="none" strike="noStrike" cap="none" baseline="0" dirty="0">
                <a:solidFill>
                  <a:srgbClr val="4D4D4D"/>
                </a:solidFill>
                <a:effectLst/>
                <a:uFillTx/>
                <a:ea typeface="SimSun"/>
              </a:rPr>
              <a:t>mCRC	转移性结直肠癌</a:t>
            </a:r>
          </a:p>
          <a:p>
            <a:pPr marL="87313" lvl="0" indent="0">
              <a:lnSpc>
                <a:spcPts val="1300"/>
              </a:lnSpc>
              <a:spcAft>
                <a:spcPct val="0"/>
              </a:spcAft>
              <a:buClr>
                <a:srgbClr val="043882"/>
              </a:buClr>
              <a:buNone/>
              <a:defRPr/>
            </a:pPr>
            <a:r>
              <a:rPr lang="zh-CN" sz="1200" b="0" i="0" u="none" strike="noStrike" cap="none" baseline="0" dirty="0">
                <a:solidFill>
                  <a:srgbClr val="4D4D4D"/>
                </a:solidFill>
                <a:effectLst/>
                <a:uFillTx/>
                <a:ea typeface="SimSun"/>
              </a:rPr>
              <a:t>mAb	单克隆抗体</a:t>
            </a:r>
          </a:p>
          <a:p>
            <a:pPr marL="87313" lvl="0" indent="0">
              <a:lnSpc>
                <a:spcPts val="1300"/>
              </a:lnSpc>
              <a:spcAft>
                <a:spcPct val="0"/>
              </a:spcAft>
              <a:buClr>
                <a:srgbClr val="043882"/>
              </a:buClr>
              <a:buNone/>
              <a:defRPr/>
            </a:pPr>
            <a:r>
              <a:rPr lang="zh-CN" sz="1200" b="0" i="0" u="none" strike="noStrike" cap="none" baseline="0" dirty="0">
                <a:solidFill>
                  <a:srgbClr val="4D4D4D"/>
                </a:solidFill>
                <a:effectLst/>
                <a:uFillTx/>
                <a:ea typeface="SimSun"/>
              </a:rPr>
              <a:t>MASC	乳腺样</a:t>
            </a:r>
            <a:r>
              <a:rPr lang="zh-CN" sz="1200" b="0" i="0" u="none" strike="noStrike" cap="none" baseline="0" dirty="0" smtClean="0">
                <a:solidFill>
                  <a:srgbClr val="4D4D4D"/>
                </a:solidFill>
                <a:effectLst/>
                <a:uFillTx/>
                <a:ea typeface="SimSun"/>
              </a:rPr>
              <a:t>分泌癌</a:t>
            </a:r>
            <a:endParaRPr lang="zh-CN" sz="1200" b="0" i="0" u="none" strike="noStrike" cap="none" baseline="0" dirty="0">
              <a:solidFill>
                <a:srgbClr val="4D4D4D"/>
              </a:solidFill>
              <a:effectLst/>
              <a:uFillTx/>
              <a:ea typeface="SimSun"/>
            </a:endParaRPr>
          </a:p>
          <a:p>
            <a:pPr marL="87313" lvl="0" indent="0">
              <a:lnSpc>
                <a:spcPts val="1300"/>
              </a:lnSpc>
              <a:spcAft>
                <a:spcPct val="0"/>
              </a:spcAft>
              <a:buClr>
                <a:srgbClr val="043882"/>
              </a:buClr>
              <a:buNone/>
              <a:defRPr/>
            </a:pPr>
            <a:r>
              <a:rPr lang="zh-CN" sz="1200" b="0" i="0" u="none" strike="noStrike" cap="none" baseline="0" dirty="0">
                <a:solidFill>
                  <a:srgbClr val="4D4D4D"/>
                </a:solidFill>
                <a:effectLst/>
                <a:uFillTx/>
                <a:ea typeface="SimSun"/>
              </a:rPr>
              <a:t>MSI(-H)	微卫星不稳性（高）</a:t>
            </a:r>
          </a:p>
          <a:p>
            <a:pPr marL="87313" lvl="0" indent="0">
              <a:lnSpc>
                <a:spcPts val="1300"/>
              </a:lnSpc>
              <a:spcAft>
                <a:spcPct val="0"/>
              </a:spcAft>
              <a:buClr>
                <a:srgbClr val="043882"/>
              </a:buClr>
              <a:buNone/>
              <a:defRPr/>
            </a:pPr>
            <a:r>
              <a:rPr lang="zh-CN" sz="1200" b="0" i="0" u="none" strike="noStrike" cap="none" baseline="0" dirty="0">
                <a:solidFill>
                  <a:srgbClr val="4D4D4D"/>
                </a:solidFill>
                <a:effectLst/>
                <a:uFillTx/>
                <a:ea typeface="SimSun"/>
              </a:rPr>
              <a:t>MSS	微卫星稳定</a:t>
            </a:r>
          </a:p>
          <a:p>
            <a:pPr marL="87313" lvl="0" indent="0">
              <a:lnSpc>
                <a:spcPts val="1300"/>
              </a:lnSpc>
              <a:spcAft>
                <a:spcPct val="0"/>
              </a:spcAft>
              <a:buClr>
                <a:srgbClr val="043882"/>
              </a:buClr>
              <a:buNone/>
              <a:defRPr/>
            </a:pPr>
            <a:r>
              <a:rPr lang="zh-CN" sz="1200" b="0" i="0" u="none" strike="noStrike" cap="none" baseline="0" dirty="0">
                <a:solidFill>
                  <a:srgbClr val="4D4D4D"/>
                </a:solidFill>
                <a:effectLst/>
                <a:uFillTx/>
                <a:ea typeface="SimSun"/>
              </a:rPr>
              <a:t>nal-IRI	伊立替康脂质体</a:t>
            </a:r>
          </a:p>
          <a:p>
            <a:pPr marL="87313" lvl="0" indent="0">
              <a:lnSpc>
                <a:spcPts val="1300"/>
              </a:lnSpc>
              <a:spcAft>
                <a:spcPct val="0"/>
              </a:spcAft>
              <a:buClr>
                <a:srgbClr val="043882"/>
              </a:buClr>
              <a:buNone/>
              <a:defRPr/>
            </a:pPr>
            <a:r>
              <a:rPr lang="zh-CN" sz="1200" b="0" i="0" u="none" strike="noStrike" cap="none" baseline="0" dirty="0">
                <a:solidFill>
                  <a:srgbClr val="4D4D4D"/>
                </a:solidFill>
                <a:effectLst/>
                <a:uFillTx/>
                <a:ea typeface="SimSun"/>
              </a:rPr>
              <a:t>NAR	新辅助直肠</a:t>
            </a:r>
          </a:p>
          <a:p>
            <a:pPr marL="87313" lvl="0" indent="0">
              <a:lnSpc>
                <a:spcPts val="1300"/>
              </a:lnSpc>
              <a:spcAft>
                <a:spcPct val="0"/>
              </a:spcAft>
              <a:buClr>
                <a:srgbClr val="043882"/>
              </a:buClr>
              <a:buNone/>
              <a:defRPr/>
            </a:pPr>
            <a:r>
              <a:rPr lang="zh-CN" sz="1200" b="0" i="0" u="none" strike="noStrike" cap="none" baseline="0" dirty="0">
                <a:solidFill>
                  <a:srgbClr val="4D4D4D"/>
                </a:solidFill>
                <a:effectLst/>
                <a:uFillTx/>
                <a:ea typeface="SimSun"/>
              </a:rPr>
              <a:t>NCI	美国国家癌症研究所</a:t>
            </a:r>
          </a:p>
          <a:p>
            <a:pPr marL="87313" lvl="0" indent="0">
              <a:lnSpc>
                <a:spcPts val="1300"/>
              </a:lnSpc>
              <a:spcAft>
                <a:spcPct val="0"/>
              </a:spcAft>
              <a:buClr>
                <a:srgbClr val="043882"/>
              </a:buClr>
              <a:buNone/>
              <a:defRPr/>
            </a:pPr>
            <a:r>
              <a:rPr lang="zh-CN" sz="1200" b="0" i="0" u="none" strike="noStrike" cap="none" baseline="0" dirty="0">
                <a:solidFill>
                  <a:srgbClr val="4D4D4D"/>
                </a:solidFill>
                <a:effectLst/>
                <a:uFillTx/>
                <a:ea typeface="SimSun"/>
              </a:rPr>
              <a:t>NE	不可评价</a:t>
            </a:r>
          </a:p>
          <a:p>
            <a:pPr marL="87313" lvl="0" indent="0">
              <a:lnSpc>
                <a:spcPts val="1300"/>
              </a:lnSpc>
              <a:spcAft>
                <a:spcPct val="0"/>
              </a:spcAft>
              <a:buClr>
                <a:srgbClr val="043882"/>
              </a:buClr>
              <a:buNone/>
              <a:defRPr/>
            </a:pPr>
            <a:r>
              <a:rPr lang="zh-CN" sz="1200" b="0" i="0" u="none" strike="noStrike" cap="none" baseline="0" dirty="0">
                <a:solidFill>
                  <a:srgbClr val="4D4D4D"/>
                </a:solidFill>
                <a:effectLst/>
                <a:uFillTx/>
                <a:ea typeface="SimSun"/>
              </a:rPr>
              <a:t>NOS	未另行规定</a:t>
            </a:r>
          </a:p>
          <a:p>
            <a:pPr marL="87313" lvl="0" indent="0">
              <a:lnSpc>
                <a:spcPts val="1300"/>
              </a:lnSpc>
              <a:spcAft>
                <a:spcPct val="0"/>
              </a:spcAft>
              <a:buClr>
                <a:srgbClr val="043882"/>
              </a:buClr>
              <a:buNone/>
              <a:tabLst>
                <a:tab pos="1074738" algn="l"/>
              </a:tabLst>
              <a:defRPr/>
            </a:pPr>
            <a:r>
              <a:rPr lang="zh-CN" sz="1200" b="0" i="0" u="none" strike="noStrike" cap="none" baseline="0" dirty="0" smtClean="0">
                <a:solidFill>
                  <a:srgbClr val="4D4D4D"/>
                </a:solidFill>
                <a:effectLst/>
                <a:uFillTx/>
                <a:ea typeface="SimSun"/>
              </a:rPr>
              <a:t>NR</a:t>
            </a:r>
            <a:r>
              <a:rPr lang="en-GB" altLang="zh-CN" sz="1200" dirty="0">
                <a:ea typeface="SimSun"/>
              </a:rPr>
              <a:t>	</a:t>
            </a:r>
            <a:r>
              <a:rPr lang="zh-CN" sz="1200" b="0" i="0" u="none" strike="noStrike" cap="none" baseline="0" dirty="0" smtClean="0">
                <a:solidFill>
                  <a:srgbClr val="4D4D4D"/>
                </a:solidFill>
                <a:effectLst/>
                <a:uFillTx/>
                <a:ea typeface="SimSun"/>
              </a:rPr>
              <a:t>未</a:t>
            </a:r>
            <a:r>
              <a:rPr lang="zh-CN" sz="1200" b="0" i="0" u="none" strike="noStrike" cap="none" baseline="0" dirty="0">
                <a:solidFill>
                  <a:srgbClr val="4D4D4D"/>
                </a:solidFill>
                <a:effectLst/>
                <a:uFillTx/>
                <a:ea typeface="SimSun"/>
              </a:rPr>
              <a:t>达到</a:t>
            </a:r>
          </a:p>
          <a:p>
            <a:pPr marL="87313" lvl="0" indent="0">
              <a:lnSpc>
                <a:spcPts val="1300"/>
              </a:lnSpc>
              <a:spcAft>
                <a:spcPct val="0"/>
              </a:spcAft>
              <a:buClr>
                <a:srgbClr val="043882"/>
              </a:buClr>
              <a:buNone/>
              <a:tabLst>
                <a:tab pos="1079500" algn="l"/>
              </a:tabLst>
              <a:defRPr/>
            </a:pPr>
            <a:r>
              <a:rPr lang="zh-CN" sz="1200" b="0" i="0" u="none" strike="noStrike" cap="none" baseline="0" dirty="0" smtClean="0">
                <a:solidFill>
                  <a:srgbClr val="4D4D4D"/>
                </a:solidFill>
                <a:effectLst/>
                <a:uFillTx/>
                <a:ea typeface="SimSun"/>
              </a:rPr>
              <a:t>ORR</a:t>
            </a:r>
            <a:r>
              <a:rPr lang="en-GB" altLang="zh-CN" sz="1200" b="0" i="0" u="none" strike="noStrike" cap="none" baseline="0" dirty="0" smtClean="0">
                <a:solidFill>
                  <a:srgbClr val="4D4D4D"/>
                </a:solidFill>
                <a:effectLst/>
                <a:uFillTx/>
                <a:ea typeface="SimSun"/>
              </a:rPr>
              <a:t>	</a:t>
            </a:r>
            <a:r>
              <a:rPr lang="zh-CN" sz="1200" b="0" i="0" u="none" strike="noStrike" cap="none" baseline="0" dirty="0" smtClean="0">
                <a:solidFill>
                  <a:srgbClr val="4D4D4D"/>
                </a:solidFill>
                <a:effectLst/>
                <a:uFillTx/>
                <a:ea typeface="SimSun"/>
              </a:rPr>
              <a:t>总体</a:t>
            </a:r>
            <a:r>
              <a:rPr lang="zh-CN" sz="1200" b="0" i="0" u="none" strike="noStrike" cap="none" baseline="0" dirty="0">
                <a:solidFill>
                  <a:srgbClr val="4D4D4D"/>
                </a:solidFill>
                <a:effectLst/>
                <a:uFillTx/>
                <a:ea typeface="SimSun"/>
              </a:rPr>
              <a:t>/客观</a:t>
            </a:r>
            <a:r>
              <a:rPr lang="zh-CN" sz="1200" b="0" i="0" u="none" strike="noStrike" cap="none" baseline="0" dirty="0" smtClean="0">
                <a:solidFill>
                  <a:srgbClr val="4D4D4D"/>
                </a:solidFill>
                <a:effectLst/>
                <a:uFillTx/>
                <a:ea typeface="SimSun"/>
              </a:rPr>
              <a:t>缓解率</a:t>
            </a:r>
            <a:endParaRPr lang="zh-CN" sz="1200" b="0" i="0" u="none" strike="noStrike" cap="none" baseline="0" dirty="0">
              <a:solidFill>
                <a:srgbClr val="4D4D4D"/>
              </a:solidFill>
              <a:effectLst/>
              <a:uFillTx/>
              <a:ea typeface="SimSun"/>
            </a:endParaRPr>
          </a:p>
          <a:p>
            <a:pPr marL="87313" lvl="0" indent="0">
              <a:lnSpc>
                <a:spcPts val="1300"/>
              </a:lnSpc>
              <a:spcAft>
                <a:spcPct val="0"/>
              </a:spcAft>
              <a:buClr>
                <a:srgbClr val="043882"/>
              </a:buClr>
              <a:buNone/>
              <a:tabLst>
                <a:tab pos="1079500" algn="l"/>
              </a:tabLst>
              <a:defRPr/>
            </a:pPr>
            <a:r>
              <a:rPr lang="zh-CN" sz="1200" b="0" i="0" u="none" strike="noStrike" cap="none" baseline="0" dirty="0">
                <a:solidFill>
                  <a:srgbClr val="4D4D4D"/>
                </a:solidFill>
                <a:effectLst/>
                <a:uFillTx/>
                <a:ea typeface="SimSun"/>
              </a:rPr>
              <a:t>(m)OS	（中位）总生存期</a:t>
            </a:r>
          </a:p>
          <a:p>
            <a:pPr marL="87313" lvl="0" indent="0">
              <a:lnSpc>
                <a:spcPts val="1300"/>
              </a:lnSpc>
              <a:spcAft>
                <a:spcPct val="0"/>
              </a:spcAft>
              <a:buClr>
                <a:srgbClr val="043882"/>
              </a:buClr>
              <a:buNone/>
              <a:tabLst>
                <a:tab pos="1081088" algn="l"/>
              </a:tabLst>
              <a:defRPr/>
            </a:pPr>
            <a:r>
              <a:rPr lang="zh-CN" sz="1200" b="0" i="0" u="none" strike="noStrike" cap="none" baseline="0" dirty="0">
                <a:solidFill>
                  <a:srgbClr val="4D4D4D"/>
                </a:solidFill>
                <a:effectLst/>
                <a:uFillTx/>
                <a:ea typeface="SimSun"/>
              </a:rPr>
              <a:t>pCR	病理学</a:t>
            </a:r>
            <a:r>
              <a:rPr lang="zh-CN" sz="1200" b="0" i="0" u="none" strike="noStrike" cap="none" baseline="0" dirty="0" smtClean="0">
                <a:solidFill>
                  <a:srgbClr val="4D4D4D"/>
                </a:solidFill>
                <a:effectLst/>
                <a:uFillTx/>
                <a:ea typeface="SimSun"/>
              </a:rPr>
              <a:t>完全缓解</a:t>
            </a:r>
            <a:endParaRPr lang="zh-CN" sz="1200" b="0" i="0" u="none" strike="noStrike" cap="none" baseline="0" dirty="0">
              <a:solidFill>
                <a:srgbClr val="4D4D4D"/>
              </a:solidFill>
              <a:effectLst/>
              <a:uFillTx/>
              <a:ea typeface="SimSun"/>
            </a:endParaRPr>
          </a:p>
          <a:p>
            <a:pPr marL="87313" lvl="0" indent="0">
              <a:lnSpc>
                <a:spcPts val="1300"/>
              </a:lnSpc>
              <a:spcAft>
                <a:spcPct val="0"/>
              </a:spcAft>
              <a:buClr>
                <a:srgbClr val="043882"/>
              </a:buClr>
              <a:buNone/>
              <a:tabLst>
                <a:tab pos="1081088" algn="l"/>
              </a:tabLst>
              <a:defRPr/>
            </a:pPr>
            <a:r>
              <a:rPr lang="zh-CN" sz="1200" b="0" i="0" u="none" strike="noStrike" cap="none" baseline="0" dirty="0">
                <a:solidFill>
                  <a:srgbClr val="4D4D4D"/>
                </a:solidFill>
                <a:effectLst/>
                <a:uFillTx/>
                <a:ea typeface="SimSun"/>
              </a:rPr>
              <a:t>PD	病情进展</a:t>
            </a:r>
          </a:p>
          <a:p>
            <a:pPr marL="87313" lvl="0" indent="0">
              <a:lnSpc>
                <a:spcPts val="1300"/>
              </a:lnSpc>
              <a:spcAft>
                <a:spcPct val="0"/>
              </a:spcAft>
              <a:buClr>
                <a:srgbClr val="043882"/>
              </a:buClr>
              <a:buNone/>
              <a:tabLst>
                <a:tab pos="1081088" algn="l"/>
              </a:tabLst>
              <a:defRPr/>
            </a:pPr>
            <a:r>
              <a:rPr lang="zh-CN" sz="1200" b="0" i="0" u="none" strike="noStrike" cap="none" baseline="0" dirty="0">
                <a:solidFill>
                  <a:srgbClr val="4D4D4D"/>
                </a:solidFill>
                <a:effectLst/>
                <a:uFillTx/>
                <a:ea typeface="SimSun"/>
              </a:rPr>
              <a:t>PDAC	胰腺</a:t>
            </a:r>
            <a:r>
              <a:rPr lang="zh-CN" sz="1200" b="0" i="0" u="none" strike="noStrike" cap="none" baseline="0" dirty="0" smtClean="0">
                <a:solidFill>
                  <a:srgbClr val="4D4D4D"/>
                </a:solidFill>
                <a:effectLst/>
                <a:uFillTx/>
                <a:ea typeface="SimSun"/>
              </a:rPr>
              <a:t>导管腺癌</a:t>
            </a:r>
            <a:endParaRPr lang="zh-CN" sz="1200" b="0" i="0" u="none" strike="noStrike" cap="none" baseline="0" dirty="0">
              <a:solidFill>
                <a:srgbClr val="4D4D4D"/>
              </a:solidFill>
              <a:effectLst/>
              <a:uFillTx/>
              <a:ea typeface="SimSun"/>
            </a:endParaRPr>
          </a:p>
          <a:p>
            <a:pPr marL="87313" lvl="0" indent="0">
              <a:lnSpc>
                <a:spcPts val="1300"/>
              </a:lnSpc>
              <a:spcAft>
                <a:spcPct val="0"/>
              </a:spcAft>
              <a:buClr>
                <a:srgbClr val="043882"/>
              </a:buClr>
              <a:buNone/>
              <a:tabLst>
                <a:tab pos="1081088" algn="l"/>
              </a:tabLst>
              <a:defRPr/>
            </a:pPr>
            <a:r>
              <a:rPr lang="zh-CN" sz="1200" b="0" i="0" u="none" strike="noStrike" cap="none" baseline="0" dirty="0">
                <a:solidFill>
                  <a:srgbClr val="4D4D4D"/>
                </a:solidFill>
                <a:effectLst/>
                <a:uFillTx/>
                <a:ea typeface="SimSun"/>
              </a:rPr>
              <a:t>PD-L1	程序性死亡配体 1</a:t>
            </a:r>
          </a:p>
          <a:p>
            <a:pPr marL="87313" lvl="0" indent="0">
              <a:lnSpc>
                <a:spcPts val="1300"/>
              </a:lnSpc>
              <a:spcAft>
                <a:spcPct val="0"/>
              </a:spcAft>
              <a:buClr>
                <a:srgbClr val="043882"/>
              </a:buClr>
              <a:buNone/>
              <a:tabLst>
                <a:tab pos="1081088" algn="l"/>
              </a:tabLst>
              <a:defRPr/>
            </a:pPr>
            <a:r>
              <a:rPr lang="zh-CN" sz="1200" b="0" i="0" u="none" strike="noStrike" cap="none" baseline="0" dirty="0">
                <a:solidFill>
                  <a:srgbClr val="4D4D4D"/>
                </a:solidFill>
                <a:effectLst/>
                <a:uFillTx/>
                <a:ea typeface="SimSun"/>
              </a:rPr>
              <a:t>(m)PFS	（中位）无</a:t>
            </a:r>
            <a:r>
              <a:rPr lang="zh-CN" sz="1200" b="0" i="0" u="none" strike="noStrike" cap="none" baseline="0" dirty="0" smtClean="0">
                <a:solidFill>
                  <a:srgbClr val="4D4D4D"/>
                </a:solidFill>
                <a:effectLst/>
                <a:uFillTx/>
                <a:ea typeface="SimSun"/>
              </a:rPr>
              <a:t>进展生存期</a:t>
            </a:r>
            <a:endParaRPr lang="zh-CN" sz="1200" b="0" i="0" u="none" strike="noStrike" cap="none" baseline="0" dirty="0">
              <a:solidFill>
                <a:srgbClr val="4D4D4D"/>
              </a:solidFill>
              <a:effectLst/>
              <a:uFillTx/>
              <a:ea typeface="SimSun"/>
            </a:endParaRPr>
          </a:p>
          <a:p>
            <a:pPr marL="87313" lvl="0" indent="0">
              <a:lnSpc>
                <a:spcPts val="1300"/>
              </a:lnSpc>
              <a:spcAft>
                <a:spcPct val="0"/>
              </a:spcAft>
              <a:buClr>
                <a:srgbClr val="043882"/>
              </a:buClr>
              <a:buNone/>
              <a:tabLst>
                <a:tab pos="1081088" algn="l"/>
              </a:tabLst>
              <a:defRPr/>
            </a:pPr>
            <a:r>
              <a:rPr lang="zh-CN" sz="1200" b="0" i="0" u="none" strike="noStrike" cap="none" baseline="0" dirty="0">
                <a:solidFill>
                  <a:srgbClr val="4D4D4D"/>
                </a:solidFill>
                <a:effectLst/>
                <a:uFillTx/>
                <a:ea typeface="SimSun"/>
              </a:rPr>
              <a:t>PR	部分缓解</a:t>
            </a:r>
          </a:p>
          <a:p>
            <a:pPr marL="87313" lvl="0" indent="0">
              <a:lnSpc>
                <a:spcPts val="1300"/>
              </a:lnSpc>
              <a:spcAft>
                <a:spcPct val="0"/>
              </a:spcAft>
              <a:buClr>
                <a:srgbClr val="043882"/>
              </a:buClr>
              <a:buNone/>
              <a:tabLst>
                <a:tab pos="1081088" algn="l"/>
              </a:tabLst>
              <a:defRPr/>
            </a:pPr>
            <a:r>
              <a:rPr lang="zh-CN" sz="1200" b="0" i="0" u="none" strike="noStrike" cap="none" baseline="0" dirty="0">
                <a:solidFill>
                  <a:srgbClr val="4D4D4D"/>
                </a:solidFill>
                <a:effectLst/>
                <a:uFillTx/>
                <a:ea typeface="SimSun"/>
              </a:rPr>
              <a:t>PS	体能状态</a:t>
            </a:r>
          </a:p>
          <a:p>
            <a:pPr marL="87313" lvl="0" indent="0">
              <a:lnSpc>
                <a:spcPts val="1300"/>
              </a:lnSpc>
              <a:spcAft>
                <a:spcPct val="0"/>
              </a:spcAft>
              <a:buClr>
                <a:srgbClr val="043882"/>
              </a:buClr>
              <a:buNone/>
              <a:tabLst>
                <a:tab pos="1081088" algn="l"/>
              </a:tabLst>
              <a:defRPr/>
            </a:pPr>
            <a:r>
              <a:rPr lang="zh-CN" sz="1200" b="0" i="0" u="none" strike="noStrike" cap="none" baseline="0" dirty="0">
                <a:solidFill>
                  <a:srgbClr val="4D4D4D"/>
                </a:solidFill>
                <a:effectLst/>
                <a:uFillTx/>
                <a:ea typeface="SimSun"/>
              </a:rPr>
              <a:t>q(2/3/4/5)w	每 (2/3/4/5) 周</a:t>
            </a:r>
          </a:p>
          <a:p>
            <a:pPr marL="87313" lvl="0" indent="0">
              <a:lnSpc>
                <a:spcPts val="1300"/>
              </a:lnSpc>
              <a:spcAft>
                <a:spcPct val="0"/>
              </a:spcAft>
              <a:buClr>
                <a:srgbClr val="043882"/>
              </a:buClr>
              <a:buNone/>
              <a:tabLst>
                <a:tab pos="1081088" algn="l"/>
              </a:tabLst>
              <a:defRPr/>
            </a:pPr>
            <a:r>
              <a:rPr lang="zh-CN" sz="1200" b="0" i="0" u="none" strike="noStrike" cap="none" baseline="0" dirty="0">
                <a:solidFill>
                  <a:srgbClr val="4D4D4D"/>
                </a:solidFill>
                <a:effectLst/>
                <a:uFillTx/>
                <a:ea typeface="SimSun"/>
              </a:rPr>
              <a:t>QLQ-C30	生活质量问卷调查 </a:t>
            </a:r>
            <a:r>
              <a:rPr lang="zh-CN" sz="1200" b="0" i="0" u="none" strike="noStrike" cap="none" baseline="0" dirty="0" smtClean="0">
                <a:solidFill>
                  <a:srgbClr val="4D4D4D"/>
                </a:solidFill>
                <a:effectLst/>
                <a:uFillTx/>
                <a:ea typeface="SimSun"/>
              </a:rPr>
              <a:t>C</a:t>
            </a:r>
            <a:r>
              <a:rPr lang="zh-CN" sz="1200" b="0" i="0" u="none" strike="noStrike" cap="none" baseline="0" dirty="0">
                <a:solidFill>
                  <a:srgbClr val="4D4D4D"/>
                </a:solidFill>
                <a:effectLst/>
                <a:uFillTx/>
                <a:ea typeface="SimSun"/>
              </a:rPr>
              <a:t>30</a:t>
            </a:r>
          </a:p>
          <a:p>
            <a:pPr marL="87313" lvl="0" indent="0">
              <a:lnSpc>
                <a:spcPts val="1300"/>
              </a:lnSpc>
              <a:spcAft>
                <a:spcPct val="0"/>
              </a:spcAft>
              <a:buClr>
                <a:srgbClr val="043882"/>
              </a:buClr>
              <a:buNone/>
              <a:tabLst>
                <a:tab pos="1081088" algn="l"/>
              </a:tabLst>
              <a:defRPr/>
            </a:pPr>
            <a:r>
              <a:rPr lang="zh-CN" sz="1200" b="0" i="0" u="none" strike="noStrike" cap="none" baseline="0" dirty="0">
                <a:solidFill>
                  <a:srgbClr val="4D4D4D"/>
                </a:solidFill>
                <a:effectLst/>
                <a:uFillTx/>
                <a:ea typeface="SimSun"/>
              </a:rPr>
              <a:t>QoL	生活质量</a:t>
            </a:r>
          </a:p>
          <a:p>
            <a:pPr marL="87313" lvl="0" indent="0">
              <a:lnSpc>
                <a:spcPts val="1300"/>
              </a:lnSpc>
              <a:spcAft>
                <a:spcPct val="0"/>
              </a:spcAft>
              <a:buClr>
                <a:srgbClr val="043882"/>
              </a:buClr>
              <a:buNone/>
              <a:tabLst>
                <a:tab pos="1081088" algn="l"/>
              </a:tabLst>
              <a:defRPr/>
            </a:pPr>
            <a:r>
              <a:rPr lang="zh-CN" sz="1200" b="0" i="0" u="none" strike="noStrike" cap="none" baseline="0" dirty="0">
                <a:solidFill>
                  <a:srgbClr val="4D4D4D"/>
                </a:solidFill>
                <a:effectLst/>
                <a:uFillTx/>
                <a:ea typeface="SimSun"/>
              </a:rPr>
              <a:t>R	随机分组</a:t>
            </a:r>
          </a:p>
          <a:p>
            <a:pPr marL="87313" lvl="0" indent="0">
              <a:lnSpc>
                <a:spcPts val="1300"/>
              </a:lnSpc>
              <a:spcAft>
                <a:spcPct val="0"/>
              </a:spcAft>
              <a:buClr>
                <a:srgbClr val="043882"/>
              </a:buClr>
              <a:buNone/>
              <a:tabLst>
                <a:tab pos="1081088" algn="l"/>
              </a:tabLst>
              <a:defRPr/>
            </a:pPr>
            <a:r>
              <a:rPr lang="zh-CN" sz="1200" b="0" i="0" u="none" strike="noStrike" cap="none" baseline="0" dirty="0">
                <a:solidFill>
                  <a:srgbClr val="4D4D4D"/>
                </a:solidFill>
                <a:effectLst/>
                <a:uFillTx/>
                <a:ea typeface="SimSun"/>
              </a:rPr>
              <a:t>R0/1	切除 0/1</a:t>
            </a:r>
          </a:p>
          <a:p>
            <a:pPr marL="87313" lvl="0" indent="0">
              <a:lnSpc>
                <a:spcPts val="1300"/>
              </a:lnSpc>
              <a:spcAft>
                <a:spcPct val="0"/>
              </a:spcAft>
              <a:buClr>
                <a:srgbClr val="043882"/>
              </a:buClr>
              <a:buNone/>
              <a:tabLst>
                <a:tab pos="1081088" algn="l"/>
              </a:tabLst>
              <a:defRPr/>
            </a:pPr>
            <a:r>
              <a:rPr lang="zh-CN" sz="1200" b="0" i="0" u="none" strike="noStrike" cap="none" baseline="0" dirty="0">
                <a:solidFill>
                  <a:srgbClr val="4D4D4D"/>
                </a:solidFill>
                <a:effectLst/>
                <a:uFillTx/>
                <a:ea typeface="SimSun"/>
              </a:rPr>
              <a:t>RECIST	实体瘤疗效</a:t>
            </a:r>
            <a:r>
              <a:rPr lang="zh-CN" sz="1200" b="0" i="0" u="none" strike="noStrike" cap="none" baseline="0" dirty="0" smtClean="0">
                <a:solidFill>
                  <a:srgbClr val="4D4D4D"/>
                </a:solidFill>
                <a:effectLst/>
                <a:uFillTx/>
                <a:ea typeface="SimSun"/>
              </a:rPr>
              <a:t>评价标准</a:t>
            </a:r>
            <a:endParaRPr lang="zh-CN" sz="1200" b="0" i="0" u="none" strike="noStrike" cap="none" baseline="0" dirty="0">
              <a:solidFill>
                <a:srgbClr val="4D4D4D"/>
              </a:solidFill>
              <a:effectLst/>
              <a:uFillTx/>
              <a:ea typeface="SimSun"/>
            </a:endParaRPr>
          </a:p>
          <a:p>
            <a:pPr marL="87313" lvl="0" indent="0">
              <a:lnSpc>
                <a:spcPts val="1300"/>
              </a:lnSpc>
              <a:spcAft>
                <a:spcPct val="0"/>
              </a:spcAft>
              <a:buClr>
                <a:srgbClr val="043882"/>
              </a:buClr>
              <a:buNone/>
              <a:tabLst>
                <a:tab pos="1081088" algn="l"/>
              </a:tabLst>
              <a:defRPr/>
            </a:pPr>
            <a:r>
              <a:rPr lang="zh-CN" sz="1200" b="0" i="0" u="none" strike="noStrike" cap="none" baseline="0" dirty="0">
                <a:solidFill>
                  <a:srgbClr val="4D4D4D"/>
                </a:solidFill>
                <a:effectLst/>
                <a:uFillTx/>
                <a:ea typeface="SimSun"/>
              </a:rPr>
              <a:t>SD	病情稳定</a:t>
            </a:r>
          </a:p>
          <a:p>
            <a:pPr marL="87313" lvl="0" indent="0">
              <a:lnSpc>
                <a:spcPts val="1300"/>
              </a:lnSpc>
              <a:spcAft>
                <a:spcPct val="0"/>
              </a:spcAft>
              <a:buClr>
                <a:srgbClr val="043882"/>
              </a:buClr>
              <a:buNone/>
              <a:tabLst>
                <a:tab pos="1081088" algn="l"/>
              </a:tabLst>
              <a:defRPr/>
            </a:pPr>
            <a:r>
              <a:rPr lang="zh-CN" sz="1200" b="0" i="0" u="none" strike="noStrike" cap="none" baseline="0" dirty="0">
                <a:solidFill>
                  <a:srgbClr val="4D4D4D"/>
                </a:solidFill>
                <a:effectLst/>
                <a:uFillTx/>
                <a:ea typeface="SimSun"/>
              </a:rPr>
              <a:t>TMB	肿瘤突变负荷</a:t>
            </a:r>
          </a:p>
          <a:p>
            <a:pPr marL="87313" lvl="0" indent="0">
              <a:lnSpc>
                <a:spcPts val="1300"/>
              </a:lnSpc>
              <a:spcAft>
                <a:spcPct val="0"/>
              </a:spcAft>
              <a:buClr>
                <a:srgbClr val="043882"/>
              </a:buClr>
              <a:buNone/>
              <a:tabLst>
                <a:tab pos="1081088" algn="l"/>
              </a:tabLst>
              <a:defRPr/>
            </a:pPr>
            <a:r>
              <a:rPr lang="zh-CN" sz="1200" b="0" i="0" u="none" strike="noStrike" cap="none" baseline="0" dirty="0">
                <a:solidFill>
                  <a:srgbClr val="4D4D4D"/>
                </a:solidFill>
                <a:effectLst/>
                <a:uFillTx/>
                <a:ea typeface="SimSun"/>
              </a:rPr>
              <a:t>TGR	肿瘤生长速率</a:t>
            </a:r>
          </a:p>
          <a:p>
            <a:pPr marL="87313" lvl="0" indent="0">
              <a:lnSpc>
                <a:spcPts val="1300"/>
              </a:lnSpc>
              <a:spcAft>
                <a:spcPct val="0"/>
              </a:spcAft>
              <a:buClr>
                <a:srgbClr val="043882"/>
              </a:buClr>
              <a:buNone/>
              <a:tabLst>
                <a:tab pos="1081088" algn="l"/>
              </a:tabLst>
              <a:defRPr/>
            </a:pPr>
            <a:r>
              <a:rPr lang="zh-CN" sz="1200" b="0" i="0" u="none" strike="noStrike" cap="none" baseline="0" dirty="0">
                <a:solidFill>
                  <a:srgbClr val="4D4D4D"/>
                </a:solidFill>
                <a:effectLst/>
                <a:uFillTx/>
                <a:ea typeface="SimSun"/>
              </a:rPr>
              <a:t>TRAE	治疗相关</a:t>
            </a:r>
            <a:r>
              <a:rPr lang="zh-CN" sz="1200" b="0" i="0" u="none" strike="noStrike" cap="none" baseline="0" dirty="0" smtClean="0">
                <a:solidFill>
                  <a:srgbClr val="4D4D4D"/>
                </a:solidFill>
                <a:effectLst/>
                <a:uFillTx/>
                <a:ea typeface="SimSun"/>
              </a:rPr>
              <a:t>不良事件</a:t>
            </a:r>
            <a:endParaRPr lang="zh-CN" sz="1200" b="0" i="0" u="none" strike="noStrike" cap="none" baseline="0" dirty="0">
              <a:solidFill>
                <a:srgbClr val="4D4D4D"/>
              </a:solidFill>
              <a:effectLst/>
              <a:uFillTx/>
              <a:ea typeface="SimSun"/>
            </a:endParaRPr>
          </a:p>
          <a:p>
            <a:pPr marL="87313" lvl="0" indent="0">
              <a:lnSpc>
                <a:spcPts val="1300"/>
              </a:lnSpc>
              <a:spcAft>
                <a:spcPct val="0"/>
              </a:spcAft>
              <a:buClr>
                <a:srgbClr val="043882"/>
              </a:buClr>
              <a:buNone/>
              <a:tabLst>
                <a:tab pos="1081088" algn="l"/>
              </a:tabLst>
              <a:defRPr/>
            </a:pPr>
            <a:r>
              <a:rPr lang="zh-CN" sz="1200" b="0" i="0" u="none" strike="noStrike" cap="none" baseline="0" dirty="0">
                <a:solidFill>
                  <a:srgbClr val="4D4D4D"/>
                </a:solidFill>
                <a:effectLst/>
                <a:uFillTx/>
                <a:ea typeface="SimSun"/>
              </a:rPr>
              <a:t>TRG	肿瘤消退等级</a:t>
            </a:r>
          </a:p>
          <a:p>
            <a:pPr marL="87313" lvl="0" indent="0">
              <a:lnSpc>
                <a:spcPts val="1300"/>
              </a:lnSpc>
              <a:spcAft>
                <a:spcPct val="0"/>
              </a:spcAft>
              <a:buClr>
                <a:srgbClr val="043882"/>
              </a:buClr>
              <a:buNone/>
              <a:tabLst>
                <a:tab pos="1081088" algn="l"/>
              </a:tabLst>
              <a:defRPr/>
            </a:pPr>
            <a:r>
              <a:rPr lang="zh-CN" sz="1200" b="0" i="0" u="none" strike="noStrike" cap="none" baseline="0" dirty="0">
                <a:solidFill>
                  <a:srgbClr val="4D4D4D"/>
                </a:solidFill>
                <a:effectLst/>
                <a:uFillTx/>
                <a:ea typeface="SimSun"/>
              </a:rPr>
              <a:t>TTF	至治疗失败时间</a:t>
            </a:r>
          </a:p>
          <a:p>
            <a:pPr marL="87313" lvl="0" indent="0">
              <a:lnSpc>
                <a:spcPts val="1300"/>
              </a:lnSpc>
              <a:spcAft>
                <a:spcPct val="0"/>
              </a:spcAft>
              <a:buClr>
                <a:srgbClr val="043882"/>
              </a:buClr>
              <a:buNone/>
              <a:tabLst>
                <a:tab pos="1081088" algn="l"/>
              </a:tabLst>
              <a:defRPr/>
            </a:pPr>
            <a:r>
              <a:rPr lang="zh-CN" sz="1200" b="0" i="0" u="none" strike="noStrike" cap="none" baseline="0" dirty="0">
                <a:solidFill>
                  <a:srgbClr val="4D4D4D"/>
                </a:solidFill>
                <a:effectLst/>
                <a:uFillTx/>
                <a:ea typeface="SimSun"/>
              </a:rPr>
              <a:t>Tx	治疗</a:t>
            </a:r>
          </a:p>
          <a:p>
            <a:pPr marL="87313" lvl="0" indent="0">
              <a:lnSpc>
                <a:spcPts val="1300"/>
              </a:lnSpc>
              <a:spcAft>
                <a:spcPct val="0"/>
              </a:spcAft>
              <a:buClr>
                <a:srgbClr val="043882"/>
              </a:buClr>
              <a:buNone/>
              <a:tabLst>
                <a:tab pos="1081088" algn="l"/>
              </a:tabLst>
              <a:defRPr/>
            </a:pPr>
            <a:r>
              <a:rPr lang="zh-CN" sz="1200" b="0" i="0" u="none" strike="noStrike" cap="none" baseline="0" dirty="0">
                <a:solidFill>
                  <a:srgbClr val="4D4D4D"/>
                </a:solidFill>
                <a:effectLst/>
                <a:uFillTx/>
                <a:ea typeface="SimSun"/>
              </a:rPr>
              <a:t>WT	野生型</a:t>
            </a:r>
          </a:p>
          <a:p>
            <a:pPr marL="87313" lvl="0" indent="0">
              <a:lnSpc>
                <a:spcPts val="1300"/>
              </a:lnSpc>
              <a:spcAft>
                <a:spcPct val="0"/>
              </a:spcAft>
              <a:buClr>
                <a:srgbClr val="043882"/>
              </a:buClr>
              <a:buNone/>
              <a:defRPr/>
            </a:pPr>
            <a:endParaRPr lang="en-GB" sz="1200" dirty="0"/>
          </a:p>
        </p:txBody>
      </p:sp>
    </p:spTree>
    <p:custDataLst>
      <p:tags r:id="rId1"/>
    </p:custDataLst>
    <p:extLst>
      <p:ext uri="{BB962C8B-B14F-4D97-AF65-F5344CB8AC3E}">
        <p14:creationId xmlns:p14="http://schemas.microsoft.com/office/powerpoint/2010/main" val="820884480"/>
      </p:ext>
    </p:extLst>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zh-CN" sz="4000" b="1" i="0" u="none" strike="noStrike" cap="all" baseline="0">
                <a:solidFill>
                  <a:srgbClr val="043882"/>
                </a:solidFill>
                <a:effectLst/>
                <a:uFillTx/>
                <a:ea typeface="SimSun"/>
              </a:rPr>
              <a:t>结肠、直肠和肛门癌</a:t>
            </a:r>
          </a:p>
        </p:txBody>
      </p:sp>
    </p:spTree>
    <p:extLst>
      <p:ext uri="{BB962C8B-B14F-4D97-AF65-F5344CB8AC3E}">
        <p14:creationId xmlns:p14="http://schemas.microsoft.com/office/powerpoint/2010/main" val="2104295843"/>
      </p:ext>
    </p:extLst>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Text Placeholder 69"/>
          <p:cNvSpPr>
            <a:spLocks noGrp="1"/>
          </p:cNvSpPr>
          <p:nvPr>
            <p:ph type="body" sz="quarter" idx="10"/>
          </p:nvPr>
        </p:nvSpPr>
        <p:spPr/>
        <p:txBody>
          <a:bodyPr/>
          <a:lstStyle/>
          <a:p>
            <a:r>
              <a:rPr lang="zh-CN" sz="1200" b="0" i="0" u="none" strike="noStrike" cap="none" baseline="0">
                <a:solidFill>
                  <a:srgbClr val="4D4D4D"/>
                </a:solidFill>
                <a:effectLst/>
                <a:uFillTx/>
                <a:ea typeface="SimSun"/>
              </a:rPr>
              <a:t>*FOLFOX（3 个疗程）</a:t>
            </a:r>
          </a:p>
        </p:txBody>
      </p:sp>
      <p:cxnSp>
        <p:nvCxnSpPr>
          <p:cNvPr id="107" name="AutoShape 21"/>
          <p:cNvCxnSpPr>
            <a:cxnSpLocks noChangeShapeType="1"/>
            <a:stCxn id="117" idx="3"/>
          </p:cNvCxnSpPr>
          <p:nvPr/>
        </p:nvCxnSpPr>
        <p:spPr bwMode="auto">
          <a:xfrm>
            <a:off x="5399922" y="2878656"/>
            <a:ext cx="3369052" cy="1"/>
          </a:xfrm>
          <a:prstGeom prst="straightConnector1">
            <a:avLst/>
          </a:prstGeom>
          <a:noFill/>
          <a:ln w="57150">
            <a:solidFill>
              <a:schemeClr val="bg2">
                <a:lumMod val="60000"/>
                <a:lumOff val="40000"/>
              </a:schemeClr>
            </a:solidFill>
            <a:round/>
            <a:tailEnd type="triangle" w="med" len="med"/>
          </a:ln>
        </p:spPr>
      </p:cxnSp>
      <p:sp>
        <p:nvSpPr>
          <p:cNvPr id="108" name="Rectangle 2"/>
          <p:cNvSpPr>
            <a:spLocks noGrp="1" noChangeArrowheads="1"/>
          </p:cNvSpPr>
          <p:nvPr>
            <p:ph type="title"/>
          </p:nvPr>
        </p:nvSpPr>
        <p:spPr>
          <a:xfrm>
            <a:off x="365124" y="179614"/>
            <a:ext cx="8238945" cy="807720"/>
          </a:xfrm>
        </p:spPr>
        <p:txBody>
          <a:bodyPr/>
          <a:lstStyle/>
          <a:p>
            <a:r>
              <a:rPr lang="zh-CN" sz="1800" b="1" i="0" u="none" strike="noStrike" cap="none" baseline="0">
                <a:solidFill>
                  <a:srgbClr val="043882"/>
                </a:solidFill>
                <a:effectLst/>
                <a:uFillTx/>
                <a:ea typeface="SimSun"/>
              </a:rPr>
              <a:t>O-011：放化疗 + 诱导或巩固化疗作为全程新辅助疗法用于局部晚期直肠癌的随机 II 期试验：CAO/ARO/AIO-12 – Hofheinz R-D 等人</a:t>
            </a:r>
          </a:p>
        </p:txBody>
      </p:sp>
      <p:sp>
        <p:nvSpPr>
          <p:cNvPr id="109" name="Rectangle 3"/>
          <p:cNvSpPr>
            <a:spLocks noGrp="1" noChangeArrowheads="1"/>
          </p:cNvSpPr>
          <p:nvPr>
            <p:ph idx="1"/>
          </p:nvPr>
        </p:nvSpPr>
        <p:spPr>
          <a:xfrm>
            <a:off x="365124" y="1254035"/>
            <a:ext cx="8413751" cy="4746172"/>
          </a:xfrm>
        </p:spPr>
        <p:txBody>
          <a:bodyPr/>
          <a:lstStyle/>
          <a:p>
            <a:pPr marL="0" indent="0">
              <a:buNone/>
            </a:pPr>
            <a:r>
              <a:rPr lang="zh-CN" sz="1600" b="1" i="0" u="none" strike="noStrike" cap="none" baseline="0">
                <a:solidFill>
                  <a:srgbClr val="4D4D4D"/>
                </a:solidFill>
                <a:effectLst/>
                <a:uFillTx/>
                <a:ea typeface="SimSun"/>
              </a:rPr>
              <a:t>研究目的</a:t>
            </a:r>
          </a:p>
          <a:p>
            <a:r>
              <a:rPr lang="zh-CN" sz="1600" b="0" i="0" u="none" strike="noStrike" cap="none" baseline="0">
                <a:solidFill>
                  <a:srgbClr val="4D4D4D"/>
                </a:solidFill>
                <a:effectLst/>
                <a:uFillTx/>
                <a:ea typeface="SimSun"/>
              </a:rPr>
              <a:t>研究新辅助放化疗 + 诱导或巩固化疗用于晚期直肠癌患者的疗效和安全性</a:t>
            </a:r>
          </a:p>
        </p:txBody>
      </p:sp>
      <p:sp>
        <p:nvSpPr>
          <p:cNvPr id="110" name="Text Placeholder 14"/>
          <p:cNvSpPr>
            <a:spLocks noGrp="1"/>
          </p:cNvSpPr>
          <p:nvPr>
            <p:ph type="body" sz="quarter" idx="11"/>
          </p:nvPr>
        </p:nvSpPr>
        <p:spPr>
          <a:xfrm>
            <a:off x="4495800" y="6096000"/>
            <a:ext cx="4283075" cy="487363"/>
          </a:xfrm>
        </p:spPr>
        <p:txBody>
          <a:bodyPr/>
          <a:lstStyle/>
          <a:p>
            <a:r>
              <a:rPr lang="zh-CN" sz="1200" b="0" i="0" u="none" strike="noStrike" cap="none" baseline="0">
                <a:solidFill>
                  <a:srgbClr val="4D4D4D"/>
                </a:solidFill>
                <a:effectLst/>
                <a:uFillTx/>
                <a:ea typeface="SimSun"/>
              </a:rPr>
              <a:t>Hofheinz R-D, et al. Ann Oncol 2019;30(suppl):abstr O-011</a:t>
            </a:r>
          </a:p>
        </p:txBody>
      </p:sp>
      <p:sp>
        <p:nvSpPr>
          <p:cNvPr id="111" name="Rectangle 9"/>
          <p:cNvSpPr txBox="1">
            <a:spLocks noChangeArrowheads="1"/>
          </p:cNvSpPr>
          <p:nvPr/>
        </p:nvSpPr>
        <p:spPr bwMode="auto">
          <a:xfrm>
            <a:off x="365124" y="5484062"/>
            <a:ext cx="4130676" cy="9146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ct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ct val="0"/>
              </a:spcBef>
              <a:spcAft>
                <a:spcPts val="400"/>
              </a:spcAft>
              <a:buClr>
                <a:schemeClr val="bg1"/>
              </a:buClr>
              <a:buChar char="–"/>
              <a:defRPr sz="1600">
                <a:solidFill>
                  <a:srgbClr val="4D4D4D"/>
                </a:solidFill>
                <a:latin typeface="+mn-lt"/>
                <a:cs typeface="+mn-cs"/>
              </a:defRPr>
            </a:lvl2pPr>
            <a:lvl3pPr marL="812800" indent="-249238" algn="l" rtl="0" fontAlgn="base">
              <a:spcBef>
                <a:spcPct val="0"/>
              </a:spcBef>
              <a:spcAft>
                <a:spcPts val="400"/>
              </a:spcAft>
              <a:buClr>
                <a:schemeClr val="bg1"/>
              </a:buClr>
              <a:buChar char="•"/>
              <a:defRPr sz="1600">
                <a:solidFill>
                  <a:srgbClr val="4D4D4D"/>
                </a:solidFill>
                <a:latin typeface="+mn-lt"/>
                <a:cs typeface="+mn-cs"/>
              </a:defRPr>
            </a:lvl3pPr>
            <a:lvl4pPr marL="1101725" indent="-287338" algn="l" rtl="0" fontAlgn="base">
              <a:spcBef>
                <a:spcPct val="0"/>
              </a:spcBef>
              <a:spcAft>
                <a:spcPts val="400"/>
              </a:spcAft>
              <a:buClr>
                <a:schemeClr val="bg1"/>
              </a:buClr>
              <a:buChar char="–"/>
              <a:defRPr sz="1600">
                <a:solidFill>
                  <a:srgbClr val="4D4D4D"/>
                </a:solidFill>
                <a:latin typeface="+mn-lt"/>
                <a:cs typeface="+mn-cs"/>
              </a:defRPr>
            </a:lvl4pPr>
            <a:lvl5pPr marL="1390650" indent="-287338" algn="l" rtl="0" fontAlgn="base">
              <a:spcBef>
                <a:spcPct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ct val="0"/>
              </a:spcBef>
              <a:spcAft>
                <a:spcPts val="400"/>
              </a:spcAft>
              <a:buClr>
                <a:srgbClr val="043882"/>
              </a:buClr>
              <a:buSzPct val="110000"/>
              <a:buFontTx/>
              <a:buNone/>
              <a:defRPr/>
            </a:pPr>
            <a:r>
              <a:rPr lang="zh-CN" sz="1600" b="1" i="0" u="none" strike="noStrike" cap="none" baseline="0">
                <a:solidFill>
                  <a:srgbClr val="A0A0A0"/>
                </a:solidFill>
                <a:effectLst/>
                <a:uFillTx/>
                <a:ea typeface="SimSun"/>
              </a:rPr>
              <a:t>主要终点</a:t>
            </a:r>
          </a:p>
          <a:p>
            <a:pPr marL="250825" marR="0" lvl="0" indent="-250825" algn="l" defTabSz="914400" rtl="0" eaLnBrk="1" fontAlgn="base" latinLnBrk="0" hangingPunct="1">
              <a:lnSpc>
                <a:spcPct val="100000"/>
              </a:lnSpc>
              <a:spcBef>
                <a:spcPct val="0"/>
              </a:spcBef>
              <a:spcAft>
                <a:spcPts val="400"/>
              </a:spcAft>
              <a:buClr>
                <a:srgbClr val="043882"/>
              </a:buClr>
              <a:buSzPct val="110000"/>
              <a:buFontTx/>
              <a:buChar char="•"/>
              <a:defRPr/>
            </a:pPr>
            <a:r>
              <a:rPr lang="zh-CN" sz="1600" b="0" i="0" u="none" strike="noStrike" cap="none" baseline="0">
                <a:solidFill>
                  <a:srgbClr val="4D4D4D"/>
                </a:solidFill>
                <a:effectLst/>
                <a:uFillTx/>
                <a:ea typeface="SimSun"/>
              </a:rPr>
              <a:t>pCR</a:t>
            </a:r>
          </a:p>
          <a:p>
            <a:pPr marL="0" marR="0" lvl="0" indent="0" algn="l" defTabSz="914400" rtl="0" eaLnBrk="1" fontAlgn="base" latinLnBrk="0" hangingPunct="1">
              <a:lnSpc>
                <a:spcPct val="100000"/>
              </a:lnSpc>
              <a:spcBef>
                <a:spcPct val="0"/>
              </a:spcBef>
              <a:spcAft>
                <a:spcPts val="400"/>
              </a:spcAft>
              <a:buClr>
                <a:srgbClr val="043882"/>
              </a:buClr>
              <a:buSzPct val="110000"/>
              <a:buFontTx/>
              <a:buNone/>
              <a:defRPr/>
            </a:pPr>
            <a:endParaRPr kumimoji="0" lang="en-US" sz="1600" b="0" i="0" u="none" strike="noStrike" kern="1200" cap="none" spc="0" normalizeH="0" baseline="0" noProof="0">
              <a:ln>
                <a:noFill/>
              </a:ln>
              <a:solidFill>
                <a:srgbClr val="4D4D4D"/>
              </a:solidFill>
              <a:effectLst/>
              <a:uLnTx/>
              <a:uFillTx/>
              <a:latin typeface="Arial"/>
              <a:ea typeface="+mn-ea"/>
              <a:cs typeface="Arial"/>
            </a:endParaRPr>
          </a:p>
        </p:txBody>
      </p:sp>
      <p:sp>
        <p:nvSpPr>
          <p:cNvPr id="112" name="Content Placeholder 26"/>
          <p:cNvSpPr txBox="1"/>
          <p:nvPr/>
        </p:nvSpPr>
        <p:spPr>
          <a:xfrm>
            <a:off x="4278313" y="5484062"/>
            <a:ext cx="4495800" cy="985008"/>
          </a:xfrm>
          <a:prstGeom prst="rect">
            <a:avLst/>
          </a:prstGeom>
        </p:spPr>
        <p:txBody>
          <a:bodyPr/>
          <a:lstStyle>
            <a:lvl1pPr marL="250825" indent="-250825" algn="l" rtl="0" fontAlgn="base">
              <a:spcBef>
                <a:spcPct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ct val="0"/>
              </a:spcBef>
              <a:spcAft>
                <a:spcPts val="400"/>
              </a:spcAft>
              <a:buClr>
                <a:schemeClr val="bg1"/>
              </a:buClr>
              <a:buChar char="–"/>
              <a:defRPr sz="1600">
                <a:solidFill>
                  <a:srgbClr val="4D4D4D"/>
                </a:solidFill>
                <a:latin typeface="+mn-lt"/>
                <a:cs typeface="+mn-cs"/>
              </a:defRPr>
            </a:lvl2pPr>
            <a:lvl3pPr marL="812800" indent="-249238" algn="l" rtl="0" fontAlgn="base">
              <a:spcBef>
                <a:spcPct val="0"/>
              </a:spcBef>
              <a:spcAft>
                <a:spcPts val="400"/>
              </a:spcAft>
              <a:buClr>
                <a:schemeClr val="bg1"/>
              </a:buClr>
              <a:buChar char="•"/>
              <a:defRPr sz="1600">
                <a:solidFill>
                  <a:srgbClr val="4D4D4D"/>
                </a:solidFill>
                <a:latin typeface="+mn-lt"/>
                <a:cs typeface="+mn-cs"/>
              </a:defRPr>
            </a:lvl3pPr>
            <a:lvl4pPr marL="1101725" indent="-287338" algn="l" rtl="0" fontAlgn="base">
              <a:spcBef>
                <a:spcPct val="0"/>
              </a:spcBef>
              <a:spcAft>
                <a:spcPts val="400"/>
              </a:spcAft>
              <a:buClr>
                <a:schemeClr val="bg1"/>
              </a:buClr>
              <a:buChar char="–"/>
              <a:defRPr sz="1600">
                <a:solidFill>
                  <a:srgbClr val="4D4D4D"/>
                </a:solidFill>
                <a:latin typeface="+mn-lt"/>
                <a:cs typeface="+mn-cs"/>
              </a:defRPr>
            </a:lvl4pPr>
            <a:lvl5pPr marL="1390650" indent="-287338" algn="l" rtl="0" fontAlgn="base">
              <a:spcBef>
                <a:spcPct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ct val="0"/>
              </a:spcBef>
              <a:spcAft>
                <a:spcPts val="400"/>
              </a:spcAft>
              <a:buClr>
                <a:srgbClr val="043882"/>
              </a:buClr>
              <a:buSzPct val="110000"/>
              <a:buFontTx/>
              <a:buNone/>
              <a:defRPr/>
            </a:pPr>
            <a:r>
              <a:rPr lang="zh-CN" sz="1600" b="1" i="0" u="none" strike="noStrike" cap="none" baseline="0">
                <a:solidFill>
                  <a:srgbClr val="A0A0A0"/>
                </a:solidFill>
                <a:effectLst/>
                <a:uFillTx/>
                <a:ea typeface="SimSun"/>
              </a:rPr>
              <a:t>次要终点</a:t>
            </a:r>
          </a:p>
          <a:p>
            <a:pPr marL="250825" marR="0" lvl="0" indent="-250825" algn="l" defTabSz="914400" rtl="0" eaLnBrk="1" fontAlgn="base" latinLnBrk="0" hangingPunct="1">
              <a:lnSpc>
                <a:spcPct val="100000"/>
              </a:lnSpc>
              <a:spcBef>
                <a:spcPct val="0"/>
              </a:spcBef>
              <a:spcAft>
                <a:spcPts val="400"/>
              </a:spcAft>
              <a:buClr>
                <a:srgbClr val="043882"/>
              </a:buClr>
              <a:buSzPct val="110000"/>
              <a:buFontTx/>
              <a:buChar char="•"/>
              <a:defRPr/>
            </a:pPr>
            <a:r>
              <a:rPr lang="zh-CN" sz="1600" b="0" i="0" u="none" strike="noStrike" cap="none" baseline="0">
                <a:solidFill>
                  <a:srgbClr val="4D4D4D"/>
                </a:solidFill>
                <a:effectLst/>
                <a:uFillTx/>
                <a:ea typeface="SimSun"/>
              </a:rPr>
              <a:t>病理分期、R0 比率、复发率、OS、安全性</a:t>
            </a:r>
          </a:p>
        </p:txBody>
      </p:sp>
      <p:sp>
        <p:nvSpPr>
          <p:cNvPr id="113" name="Oval 14"/>
          <p:cNvSpPr>
            <a:spLocks noChangeArrowheads="1"/>
          </p:cNvSpPr>
          <p:nvPr/>
        </p:nvSpPr>
        <p:spPr bwMode="auto">
          <a:xfrm>
            <a:off x="2684335" y="3547924"/>
            <a:ext cx="583595" cy="584200"/>
          </a:xfrm>
          <a:prstGeom prst="ellipse">
            <a:avLst/>
          </a:prstGeom>
          <a:noFill/>
          <a:ln w="57150">
            <a:solidFill>
              <a:schemeClr val="bg2">
                <a:lumMod val="60000"/>
                <a:lumOff val="40000"/>
              </a:schemeClr>
            </a:solidFill>
            <a:round/>
            <a:tailEnd type="triangle" w="med" len="me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r>
              <a:rPr lang="zh-CN" sz="1600" b="1" i="0" u="none" strike="noStrike" cap="none" baseline="0">
                <a:solidFill>
                  <a:srgbClr val="043882"/>
                </a:solidFill>
                <a:effectLst/>
                <a:uFillTx/>
                <a:ea typeface="SimSun"/>
              </a:rPr>
              <a:t>R</a:t>
            </a:r>
          </a:p>
          <a:p>
            <a:pPr marL="0" marR="0" lvl="0" indent="0" algn="ctr" defTabSz="914400" rtl="0" eaLnBrk="1" fontAlgn="base" latinLnBrk="0" hangingPunct="1">
              <a:lnSpc>
                <a:spcPct val="100000"/>
              </a:lnSpc>
              <a:spcBef>
                <a:spcPct val="0"/>
              </a:spcBef>
              <a:spcAft>
                <a:spcPct val="0"/>
              </a:spcAft>
              <a:buClrTx/>
              <a:buSzTx/>
              <a:buFontTx/>
              <a:buNone/>
              <a:defRPr/>
            </a:pPr>
            <a:r>
              <a:rPr lang="zh-CN" sz="1600" b="1" i="0" u="none" strike="noStrike" cap="none" baseline="0">
                <a:solidFill>
                  <a:srgbClr val="043882"/>
                </a:solidFill>
                <a:effectLst/>
                <a:uFillTx/>
                <a:ea typeface="SimSun"/>
              </a:rPr>
              <a:t>1:1</a:t>
            </a:r>
          </a:p>
        </p:txBody>
      </p:sp>
      <p:cxnSp>
        <p:nvCxnSpPr>
          <p:cNvPr id="114" name="AutoShape 15"/>
          <p:cNvCxnSpPr>
            <a:cxnSpLocks noChangeShapeType="1"/>
            <a:stCxn id="113" idx="0"/>
            <a:endCxn id="117" idx="1"/>
          </p:cNvCxnSpPr>
          <p:nvPr/>
        </p:nvCxnSpPr>
        <p:spPr bwMode="auto">
          <a:xfrm rot="5400000" flipH="1" flipV="1">
            <a:off x="2760082" y="3094707"/>
            <a:ext cx="669268" cy="237167"/>
          </a:xfrm>
          <a:prstGeom prst="bentConnector2">
            <a:avLst/>
          </a:prstGeom>
          <a:noFill/>
          <a:ln w="57150">
            <a:solidFill>
              <a:schemeClr val="bg2">
                <a:lumMod val="60000"/>
                <a:lumOff val="40000"/>
              </a:schemeClr>
            </a:solidFill>
            <a:round/>
            <a:tailEnd type="triangle" w="med" len="med"/>
          </a:ln>
        </p:spPr>
      </p:cxnSp>
      <p:sp>
        <p:nvSpPr>
          <p:cNvPr id="115" name="AutoShape 12"/>
          <p:cNvSpPr>
            <a:spLocks noChangeArrowheads="1"/>
          </p:cNvSpPr>
          <p:nvPr/>
        </p:nvSpPr>
        <p:spPr bwMode="auto">
          <a:xfrm>
            <a:off x="5526496" y="2268147"/>
            <a:ext cx="305202" cy="1221018"/>
          </a:xfrm>
          <a:prstGeom prst="rect">
            <a:avLst/>
          </a:prstGeom>
          <a:solidFill>
            <a:schemeClr val="bg2"/>
          </a:solidFill>
          <a:ln w="9525" algn="ctr">
            <a:noFill/>
            <a:round/>
          </a:ln>
        </p:spPr>
        <p:txBody>
          <a:bodyPr vert="wordArtVert" lIns="90488" tIns="0" rIns="90488" bIns="0" anchor="b"/>
          <a:lstStyle/>
          <a:p>
            <a:pPr marL="0" marR="0" lvl="0" indent="0" algn="ctr" defTabSz="892175" rtl="0" eaLnBrk="0" fontAlgn="base" latinLnBrk="0" hangingPunct="0">
              <a:lnSpc>
                <a:spcPct val="100000"/>
              </a:lnSpc>
              <a:spcBef>
                <a:spcPct val="0"/>
              </a:spcBef>
              <a:spcAft>
                <a:spcPct val="0"/>
              </a:spcAft>
              <a:buClrTx/>
              <a:buSzTx/>
              <a:buFontTx/>
              <a:buNone/>
              <a:defRPr/>
            </a:pPr>
            <a:r>
              <a:rPr lang="zh-CN" sz="1400" b="1" i="0" u="none" strike="noStrike" cap="none" baseline="0">
                <a:solidFill>
                  <a:srgbClr val="FFFFFF"/>
                </a:solidFill>
                <a:effectLst/>
                <a:uFillTx/>
                <a:ea typeface="SimSun"/>
              </a:rPr>
              <a:t>间隔</a:t>
            </a:r>
          </a:p>
        </p:txBody>
      </p:sp>
      <p:cxnSp>
        <p:nvCxnSpPr>
          <p:cNvPr id="116" name="AutoShape 19"/>
          <p:cNvCxnSpPr>
            <a:cxnSpLocks noChangeShapeType="1"/>
            <a:stCxn id="118" idx="3"/>
            <a:endCxn id="113" idx="2"/>
          </p:cNvCxnSpPr>
          <p:nvPr/>
        </p:nvCxnSpPr>
        <p:spPr bwMode="auto">
          <a:xfrm flipV="1">
            <a:off x="2598276" y="3840024"/>
            <a:ext cx="86059" cy="1"/>
          </a:xfrm>
          <a:prstGeom prst="straightConnector1">
            <a:avLst/>
          </a:prstGeom>
          <a:noFill/>
          <a:ln w="57150">
            <a:solidFill>
              <a:schemeClr val="bg2">
                <a:lumMod val="60000"/>
                <a:lumOff val="40000"/>
              </a:schemeClr>
            </a:solidFill>
            <a:round/>
            <a:headEnd type="none" w="med" len="med"/>
            <a:tailEnd type="none" w="med" len="med"/>
          </a:ln>
        </p:spPr>
      </p:cxnSp>
      <p:sp>
        <p:nvSpPr>
          <p:cNvPr id="117" name="AutoShape 8"/>
          <p:cNvSpPr>
            <a:spLocks noChangeArrowheads="1"/>
          </p:cNvSpPr>
          <p:nvPr/>
        </p:nvSpPr>
        <p:spPr bwMode="auto">
          <a:xfrm>
            <a:off x="3213300" y="2308821"/>
            <a:ext cx="2186622" cy="1139670"/>
          </a:xfrm>
          <a:prstGeom prst="rect">
            <a:avLst/>
          </a:prstGeom>
          <a:solidFill>
            <a:schemeClr val="accent3"/>
          </a:solidFill>
          <a:ln w="9525" algn="ctr">
            <a:noFill/>
            <a:rou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defRPr/>
            </a:pPr>
            <a:r>
              <a:rPr lang="zh-CN" sz="1800" b="1" i="0" u="none" strike="noStrike" cap="none" baseline="0" dirty="0">
                <a:solidFill>
                  <a:srgbClr val="FFFFFF"/>
                </a:solidFill>
                <a:effectLst/>
                <a:uFillTx/>
                <a:ea typeface="SimSun"/>
              </a:rPr>
              <a:t>A 组</a:t>
            </a:r>
          </a:p>
          <a:p>
            <a:pPr marL="0" marR="0" lvl="0" indent="0" algn="ctr" defTabSz="892175" rtl="0" eaLnBrk="0" fontAlgn="base" latinLnBrk="0" hangingPunct="0">
              <a:lnSpc>
                <a:spcPct val="100000"/>
              </a:lnSpc>
              <a:spcBef>
                <a:spcPct val="0"/>
              </a:spcBef>
              <a:spcAft>
                <a:spcPct val="0"/>
              </a:spcAft>
              <a:buClrTx/>
              <a:buSzTx/>
              <a:buFontTx/>
              <a:buNone/>
              <a:defRPr/>
            </a:pPr>
            <a:r>
              <a:rPr lang="zh-CN" sz="1800" b="0" i="0" u="none" strike="noStrike" cap="none" baseline="0" dirty="0">
                <a:solidFill>
                  <a:srgbClr val="FFFFFF"/>
                </a:solidFill>
                <a:effectLst/>
                <a:uFillTx/>
                <a:ea typeface="SimSun"/>
              </a:rPr>
              <a:t>诱导化疗* </a:t>
            </a:r>
            <a:r>
              <a:rPr lang="en-GB" altLang="zh-CN" sz="1800" b="0" i="0" u="none" strike="noStrike" cap="none" baseline="0" dirty="0" smtClean="0">
                <a:solidFill>
                  <a:srgbClr val="FFFFFF"/>
                </a:solidFill>
                <a:effectLst/>
                <a:uFillTx/>
                <a:ea typeface="SimSun"/>
              </a:rPr>
              <a:t/>
            </a:r>
            <a:br>
              <a:rPr lang="en-GB" altLang="zh-CN" sz="1800" b="0" i="0" u="none" strike="noStrike" cap="none" baseline="0" dirty="0" smtClean="0">
                <a:solidFill>
                  <a:srgbClr val="FFFFFF"/>
                </a:solidFill>
                <a:effectLst/>
                <a:uFillTx/>
                <a:ea typeface="SimSun"/>
              </a:rPr>
            </a:br>
            <a:r>
              <a:rPr lang="zh-CN" sz="1800" b="0" i="0" u="none" strike="noStrike" cap="none" baseline="0" dirty="0" smtClean="0">
                <a:solidFill>
                  <a:srgbClr val="FFFFFF"/>
                </a:solidFill>
                <a:effectLst/>
                <a:uFillTx/>
                <a:ea typeface="SimSun"/>
              </a:rPr>
              <a:t>(</a:t>
            </a:r>
            <a:r>
              <a:rPr lang="zh-CN" sz="1800" b="0" i="0" u="none" strike="noStrike" cap="none" baseline="0" dirty="0">
                <a:solidFill>
                  <a:srgbClr val="FFFFFF"/>
                </a:solidFill>
                <a:effectLst/>
                <a:uFillTx/>
                <a:ea typeface="SimSun"/>
              </a:rPr>
              <a:t>n=156)</a:t>
            </a:r>
          </a:p>
        </p:txBody>
      </p:sp>
      <p:sp>
        <p:nvSpPr>
          <p:cNvPr id="118" name="AutoShape 9"/>
          <p:cNvSpPr>
            <a:spLocks noChangeArrowheads="1"/>
          </p:cNvSpPr>
          <p:nvPr/>
        </p:nvSpPr>
        <p:spPr bwMode="auto">
          <a:xfrm>
            <a:off x="84738" y="2916828"/>
            <a:ext cx="2513538" cy="1846393"/>
          </a:xfrm>
          <a:prstGeom prst="roundRect">
            <a:avLst>
              <a:gd name="adj" fmla="val 0"/>
            </a:avLst>
          </a:prstGeom>
          <a:solidFill>
            <a:schemeClr val="accent1"/>
          </a:solidFill>
          <a:ln w="9525" algn="ctr">
            <a:noFill/>
            <a:round/>
          </a:ln>
        </p:spPr>
        <p:txBody>
          <a:bodyPr wrap="square" lIns="90488" tIns="44450" rIns="90488" bIns="44450">
            <a:spAutoFit/>
          </a:bodyPr>
          <a:lstStyle/>
          <a:p>
            <a:pPr marL="0" marR="0" lvl="0" indent="0" algn="l" defTabSz="892175" rtl="0" eaLnBrk="0" fontAlgn="base" latinLnBrk="0" hangingPunct="0">
              <a:lnSpc>
                <a:spcPct val="100000"/>
              </a:lnSpc>
              <a:spcBef>
                <a:spcPct val="0"/>
              </a:spcBef>
              <a:spcAft>
                <a:spcPct val="30000"/>
              </a:spcAft>
              <a:buClrTx/>
              <a:buSzTx/>
              <a:buFontTx/>
              <a:buNone/>
              <a:defRPr/>
            </a:pPr>
            <a:r>
              <a:rPr lang="zh-CN" sz="1600" b="0" i="0" u="none" strike="noStrike" cap="none" baseline="0" dirty="0">
                <a:solidFill>
                  <a:srgbClr val="FFFFFF"/>
                </a:solidFill>
                <a:effectLst/>
                <a:uFillTx/>
                <a:ea typeface="SimSun"/>
              </a:rPr>
              <a:t>患者关键纳入标准</a:t>
            </a:r>
          </a:p>
          <a:p>
            <a:pPr marL="228600" marR="0" lvl="0" indent="-228600" algn="l" defTabSz="892175" rtl="0" eaLnBrk="0" fontAlgn="base" latinLnBrk="0" hangingPunct="0">
              <a:lnSpc>
                <a:spcPct val="100000"/>
              </a:lnSpc>
              <a:spcBef>
                <a:spcPct val="0"/>
              </a:spcBef>
              <a:spcAft>
                <a:spcPct val="30000"/>
              </a:spcAft>
              <a:buClrTx/>
              <a:buSzTx/>
              <a:buFont typeface="Arial" panose="020B0604020202020204" pitchFamily="34" charset="0"/>
              <a:buChar char="•"/>
              <a:defRPr/>
            </a:pPr>
            <a:r>
              <a:rPr lang="zh-CN" sz="1600" b="0" i="0" u="none" strike="noStrike" cap="none" baseline="0" dirty="0">
                <a:solidFill>
                  <a:srgbClr val="FFFFFF"/>
                </a:solidFill>
                <a:effectLst/>
                <a:uFillTx/>
                <a:ea typeface="SimSun"/>
              </a:rPr>
              <a:t>局部晚期直肠腺癌</a:t>
            </a:r>
          </a:p>
          <a:p>
            <a:pPr marL="228600" marR="0" lvl="0" indent="-228600" algn="l" defTabSz="892175" rtl="0" eaLnBrk="0" fontAlgn="base" latinLnBrk="0" hangingPunct="0">
              <a:lnSpc>
                <a:spcPct val="100000"/>
              </a:lnSpc>
              <a:spcBef>
                <a:spcPct val="0"/>
              </a:spcBef>
              <a:spcAft>
                <a:spcPct val="30000"/>
              </a:spcAft>
              <a:buClrTx/>
              <a:buSzTx/>
              <a:buFont typeface="Arial" panose="020B0604020202020204" pitchFamily="34" charset="0"/>
              <a:buChar char="•"/>
              <a:defRPr/>
            </a:pPr>
            <a:r>
              <a:rPr lang="zh-CN" sz="1600" b="0" i="0" u="none" strike="noStrike" cap="none" baseline="0" dirty="0">
                <a:solidFill>
                  <a:srgbClr val="FFFFFF"/>
                </a:solidFill>
                <a:effectLst/>
                <a:uFillTx/>
                <a:ea typeface="SimSun"/>
              </a:rPr>
              <a:t>肛门边缘以上不超过 12 cm（硬性直肠镜检查）</a:t>
            </a:r>
          </a:p>
          <a:p>
            <a:pPr marL="228600" marR="0" lvl="0" indent="-228600" algn="l" defTabSz="892175" rtl="0" eaLnBrk="0" fontAlgn="base" latinLnBrk="0" hangingPunct="0">
              <a:lnSpc>
                <a:spcPct val="100000"/>
              </a:lnSpc>
              <a:spcBef>
                <a:spcPct val="0"/>
              </a:spcBef>
              <a:spcAft>
                <a:spcPct val="30000"/>
              </a:spcAft>
              <a:buClrTx/>
              <a:buSzTx/>
              <a:buFont typeface="Arial" panose="020B0604020202020204" pitchFamily="34" charset="0"/>
              <a:buChar char="•"/>
              <a:defRPr/>
            </a:pPr>
            <a:r>
              <a:rPr lang="zh-CN" sz="1600" b="0" i="0" u="none" strike="noStrike" cap="none" baseline="0" dirty="0">
                <a:solidFill>
                  <a:srgbClr val="FFFFFF"/>
                </a:solidFill>
                <a:effectLst/>
                <a:uFillTx/>
                <a:ea typeface="SimSun"/>
              </a:rPr>
              <a:t>ECOG PS 0–1</a:t>
            </a:r>
          </a:p>
          <a:p>
            <a:pPr marL="0" marR="0" lvl="0" indent="0" algn="l" defTabSz="892175" rtl="0" eaLnBrk="0" fontAlgn="base" latinLnBrk="0" hangingPunct="0">
              <a:lnSpc>
                <a:spcPct val="100000"/>
              </a:lnSpc>
              <a:spcBef>
                <a:spcPct val="0"/>
              </a:spcBef>
              <a:spcAft>
                <a:spcPct val="30000"/>
              </a:spcAft>
              <a:buClrTx/>
              <a:buSzTx/>
              <a:buFontTx/>
              <a:buNone/>
              <a:defRPr/>
            </a:pPr>
            <a:r>
              <a:rPr lang="zh-CN" sz="1600" b="0" i="0" u="none" strike="noStrike" cap="none" baseline="0" dirty="0">
                <a:solidFill>
                  <a:srgbClr val="FFFFFF"/>
                </a:solidFill>
                <a:effectLst/>
                <a:uFillTx/>
                <a:ea typeface="SimSun"/>
              </a:rPr>
              <a:t>(n=311)</a:t>
            </a:r>
          </a:p>
        </p:txBody>
      </p:sp>
      <p:cxnSp>
        <p:nvCxnSpPr>
          <p:cNvPr id="119" name="AutoShape 16"/>
          <p:cNvCxnSpPr>
            <a:cxnSpLocks noChangeShapeType="1"/>
            <a:stCxn id="113" idx="4"/>
            <a:endCxn id="121" idx="1"/>
          </p:cNvCxnSpPr>
          <p:nvPr/>
        </p:nvCxnSpPr>
        <p:spPr bwMode="auto">
          <a:xfrm rot="16200000" flipH="1">
            <a:off x="2776729" y="4331528"/>
            <a:ext cx="636415" cy="237606"/>
          </a:xfrm>
          <a:prstGeom prst="bentConnector2">
            <a:avLst/>
          </a:prstGeom>
          <a:noFill/>
          <a:ln w="57150">
            <a:solidFill>
              <a:schemeClr val="bg2">
                <a:lumMod val="60000"/>
                <a:lumOff val="40000"/>
              </a:schemeClr>
            </a:solidFill>
            <a:round/>
            <a:tailEnd type="triangle" w="med" len="med"/>
          </a:ln>
        </p:spPr>
      </p:cxnSp>
      <p:cxnSp>
        <p:nvCxnSpPr>
          <p:cNvPr id="120" name="AutoShape 20"/>
          <p:cNvCxnSpPr>
            <a:cxnSpLocks noChangeShapeType="1"/>
            <a:stCxn id="121" idx="3"/>
            <a:endCxn id="129" idx="1"/>
          </p:cNvCxnSpPr>
          <p:nvPr/>
        </p:nvCxnSpPr>
        <p:spPr bwMode="auto">
          <a:xfrm>
            <a:off x="5400000" y="4768539"/>
            <a:ext cx="3347854" cy="0"/>
          </a:xfrm>
          <a:prstGeom prst="straightConnector1">
            <a:avLst/>
          </a:prstGeom>
          <a:noFill/>
          <a:ln w="57150">
            <a:solidFill>
              <a:schemeClr val="bg2">
                <a:lumMod val="60000"/>
                <a:lumOff val="40000"/>
              </a:schemeClr>
            </a:solidFill>
            <a:prstDash val="sysDot"/>
            <a:round/>
            <a:tailEnd type="triangle" w="med" len="med"/>
          </a:ln>
        </p:spPr>
      </p:cxnSp>
      <p:sp>
        <p:nvSpPr>
          <p:cNvPr id="121" name="AutoShape 12"/>
          <p:cNvSpPr>
            <a:spLocks noChangeArrowheads="1"/>
          </p:cNvSpPr>
          <p:nvPr/>
        </p:nvSpPr>
        <p:spPr bwMode="auto">
          <a:xfrm>
            <a:off x="3213739" y="4201625"/>
            <a:ext cx="2186261" cy="1133827"/>
          </a:xfrm>
          <a:prstGeom prst="rect">
            <a:avLst/>
          </a:prstGeom>
          <a:solidFill>
            <a:schemeClr val="accent2"/>
          </a:solidFill>
          <a:ln w="9525" algn="ctr">
            <a:noFill/>
            <a:rou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defRPr/>
            </a:pPr>
            <a:r>
              <a:rPr lang="zh-CN" sz="1800" b="1" i="0" u="none" strike="noStrike" cap="none" baseline="0">
                <a:solidFill>
                  <a:srgbClr val="4D4D4D"/>
                </a:solidFill>
                <a:effectLst/>
                <a:uFillTx/>
                <a:ea typeface="SimSun"/>
              </a:rPr>
              <a:t>B 组</a:t>
            </a:r>
          </a:p>
          <a:p>
            <a:pPr marL="0" marR="0" lvl="0" indent="0" algn="ctr" defTabSz="892175" rtl="0" eaLnBrk="0" fontAlgn="base" latinLnBrk="0" hangingPunct="0">
              <a:lnSpc>
                <a:spcPct val="100000"/>
              </a:lnSpc>
              <a:spcBef>
                <a:spcPct val="0"/>
              </a:spcBef>
              <a:spcAft>
                <a:spcPct val="0"/>
              </a:spcAft>
              <a:buClrTx/>
              <a:buSzTx/>
              <a:buFontTx/>
              <a:buNone/>
              <a:defRPr/>
            </a:pPr>
            <a:r>
              <a:rPr lang="zh-CN" sz="1800" b="0" i="0" u="none" strike="noStrike" cap="none" baseline="0">
                <a:solidFill>
                  <a:srgbClr val="4D4D4D"/>
                </a:solidFill>
                <a:effectLst/>
                <a:uFillTx/>
                <a:ea typeface="SimSun"/>
              </a:rPr>
              <a:t>5FU + 奥沙利铂 + 放化疗</a:t>
            </a:r>
            <a:r>
              <a:rPr sz="1800"/>
              <a:t/>
            </a:r>
            <a:br>
              <a:rPr sz="1800"/>
            </a:br>
            <a:r>
              <a:rPr lang="zh-CN" sz="1800" b="0" i="0" u="none" strike="noStrike" cap="none" baseline="0">
                <a:solidFill>
                  <a:srgbClr val="4D4D4D"/>
                </a:solidFill>
                <a:effectLst/>
                <a:uFillTx/>
                <a:ea typeface="SimSun"/>
              </a:rPr>
              <a:t>(n=150)</a:t>
            </a:r>
          </a:p>
        </p:txBody>
      </p:sp>
      <p:sp>
        <p:nvSpPr>
          <p:cNvPr id="123" name="AutoShape 8"/>
          <p:cNvSpPr>
            <a:spLocks noChangeArrowheads="1"/>
          </p:cNvSpPr>
          <p:nvPr/>
        </p:nvSpPr>
        <p:spPr bwMode="auto">
          <a:xfrm>
            <a:off x="5952162" y="2420515"/>
            <a:ext cx="2149834" cy="916282"/>
          </a:xfrm>
          <a:prstGeom prst="rect">
            <a:avLst/>
          </a:prstGeom>
          <a:solidFill>
            <a:schemeClr val="accent3"/>
          </a:solidFill>
          <a:ln w="9525" algn="ctr">
            <a:noFill/>
            <a:rou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defRPr/>
            </a:pPr>
            <a:r>
              <a:rPr lang="zh-CN" sz="1800" b="0" i="0" u="none" strike="noStrike" cap="none" baseline="0">
                <a:solidFill>
                  <a:srgbClr val="FFFFFF"/>
                </a:solidFill>
                <a:effectLst/>
                <a:uFillTx/>
                <a:ea typeface="SimSun"/>
              </a:rPr>
              <a:t>5FU + 奥沙利铂 + 放化疗</a:t>
            </a:r>
          </a:p>
        </p:txBody>
      </p:sp>
      <p:sp>
        <p:nvSpPr>
          <p:cNvPr id="124" name="AutoShape 12"/>
          <p:cNvSpPr>
            <a:spLocks noChangeArrowheads="1"/>
          </p:cNvSpPr>
          <p:nvPr/>
        </p:nvSpPr>
        <p:spPr bwMode="auto">
          <a:xfrm>
            <a:off x="8198370" y="2268147"/>
            <a:ext cx="305202" cy="1221018"/>
          </a:xfrm>
          <a:prstGeom prst="rect">
            <a:avLst/>
          </a:prstGeom>
          <a:solidFill>
            <a:schemeClr val="bg2"/>
          </a:solidFill>
          <a:ln w="9525" algn="ctr">
            <a:noFill/>
            <a:round/>
          </a:ln>
        </p:spPr>
        <p:txBody>
          <a:bodyPr vert="wordArtVert" lIns="90488" tIns="0" rIns="90488" bIns="0" anchor="b"/>
          <a:lstStyle/>
          <a:p>
            <a:pPr marL="0" marR="0" lvl="0" indent="0" algn="ctr" defTabSz="892175" rtl="0" eaLnBrk="0" fontAlgn="base" latinLnBrk="0" hangingPunct="0">
              <a:lnSpc>
                <a:spcPct val="100000"/>
              </a:lnSpc>
              <a:spcBef>
                <a:spcPct val="0"/>
              </a:spcBef>
              <a:spcAft>
                <a:spcPct val="0"/>
              </a:spcAft>
              <a:buClrTx/>
              <a:buSzTx/>
              <a:buFontTx/>
              <a:buNone/>
              <a:defRPr/>
            </a:pPr>
            <a:r>
              <a:rPr lang="zh-CN" sz="1400" b="1" i="0" u="none" strike="noStrike" cap="none" baseline="0">
                <a:solidFill>
                  <a:srgbClr val="FFFFFF"/>
                </a:solidFill>
                <a:effectLst/>
                <a:uFillTx/>
                <a:ea typeface="SimSun"/>
              </a:rPr>
              <a:t>间隔</a:t>
            </a:r>
          </a:p>
        </p:txBody>
      </p:sp>
      <p:sp>
        <p:nvSpPr>
          <p:cNvPr id="125" name="AutoShape 12"/>
          <p:cNvSpPr>
            <a:spLocks noChangeArrowheads="1"/>
          </p:cNvSpPr>
          <p:nvPr/>
        </p:nvSpPr>
        <p:spPr bwMode="auto">
          <a:xfrm>
            <a:off x="5943794" y="4309311"/>
            <a:ext cx="2149834" cy="918454"/>
          </a:xfrm>
          <a:prstGeom prst="rect">
            <a:avLst/>
          </a:prstGeom>
          <a:solidFill>
            <a:schemeClr val="accent2"/>
          </a:solidFill>
          <a:ln w="9525" algn="ctr">
            <a:noFill/>
            <a:rou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defRPr/>
            </a:pPr>
            <a:r>
              <a:rPr lang="zh-CN" sz="1800" b="0" i="0" u="none" strike="noStrike" cap="none" baseline="0">
                <a:solidFill>
                  <a:srgbClr val="4D4D4D"/>
                </a:solidFill>
                <a:effectLst/>
                <a:uFillTx/>
                <a:ea typeface="SimSun"/>
              </a:rPr>
              <a:t>巩固化疗*</a:t>
            </a:r>
          </a:p>
        </p:txBody>
      </p:sp>
      <p:sp>
        <p:nvSpPr>
          <p:cNvPr id="126" name="AutoShape 12"/>
          <p:cNvSpPr>
            <a:spLocks noChangeArrowheads="1"/>
          </p:cNvSpPr>
          <p:nvPr/>
        </p:nvSpPr>
        <p:spPr bwMode="auto">
          <a:xfrm>
            <a:off x="5526496" y="4158029"/>
            <a:ext cx="305202" cy="1221018"/>
          </a:xfrm>
          <a:prstGeom prst="rect">
            <a:avLst/>
          </a:prstGeom>
          <a:solidFill>
            <a:schemeClr val="bg2"/>
          </a:solidFill>
          <a:ln w="9525" algn="ctr">
            <a:noFill/>
            <a:round/>
          </a:ln>
        </p:spPr>
        <p:txBody>
          <a:bodyPr vert="wordArtVert" lIns="90488" tIns="0" rIns="90488" bIns="0" anchor="b"/>
          <a:lstStyle/>
          <a:p>
            <a:pPr marL="0" marR="0" lvl="0" indent="0" algn="ctr" defTabSz="892175" rtl="0" eaLnBrk="0" fontAlgn="base" latinLnBrk="0" hangingPunct="0">
              <a:lnSpc>
                <a:spcPct val="100000"/>
              </a:lnSpc>
              <a:spcBef>
                <a:spcPct val="0"/>
              </a:spcBef>
              <a:spcAft>
                <a:spcPct val="0"/>
              </a:spcAft>
              <a:buClrTx/>
              <a:buSzTx/>
              <a:buFontTx/>
              <a:buNone/>
              <a:defRPr/>
            </a:pPr>
            <a:r>
              <a:rPr lang="zh-CN" sz="1400" b="1" i="0" u="none" strike="noStrike" cap="none" baseline="0">
                <a:solidFill>
                  <a:srgbClr val="FFFFFF"/>
                </a:solidFill>
                <a:effectLst/>
                <a:uFillTx/>
                <a:ea typeface="SimSun"/>
              </a:rPr>
              <a:t>间隔</a:t>
            </a:r>
          </a:p>
        </p:txBody>
      </p:sp>
      <p:sp>
        <p:nvSpPr>
          <p:cNvPr id="127" name="AutoShape 12"/>
          <p:cNvSpPr>
            <a:spLocks noChangeArrowheads="1"/>
          </p:cNvSpPr>
          <p:nvPr/>
        </p:nvSpPr>
        <p:spPr bwMode="auto">
          <a:xfrm>
            <a:off x="8198370" y="4158029"/>
            <a:ext cx="305202" cy="1221018"/>
          </a:xfrm>
          <a:prstGeom prst="rect">
            <a:avLst/>
          </a:prstGeom>
          <a:solidFill>
            <a:schemeClr val="bg2"/>
          </a:solidFill>
          <a:ln w="9525" algn="ctr">
            <a:noFill/>
            <a:round/>
          </a:ln>
        </p:spPr>
        <p:txBody>
          <a:bodyPr vert="wordArtVert" lIns="90488" tIns="0" rIns="90488" bIns="0" anchor="b"/>
          <a:lstStyle/>
          <a:p>
            <a:pPr marL="0" marR="0" lvl="0" indent="0" algn="ctr" defTabSz="892175" rtl="0" eaLnBrk="0" fontAlgn="base" latinLnBrk="0" hangingPunct="0">
              <a:lnSpc>
                <a:spcPct val="100000"/>
              </a:lnSpc>
              <a:spcBef>
                <a:spcPct val="0"/>
              </a:spcBef>
              <a:spcAft>
                <a:spcPct val="0"/>
              </a:spcAft>
              <a:buClrTx/>
              <a:buSzTx/>
              <a:buFontTx/>
              <a:buNone/>
              <a:defRPr/>
            </a:pPr>
            <a:r>
              <a:rPr lang="zh-CN" sz="1400" b="1" i="0" u="none" strike="noStrike" cap="none" baseline="0">
                <a:solidFill>
                  <a:srgbClr val="FFFFFF"/>
                </a:solidFill>
                <a:effectLst/>
                <a:uFillTx/>
                <a:ea typeface="SimSun"/>
              </a:rPr>
              <a:t>间隔</a:t>
            </a:r>
          </a:p>
        </p:txBody>
      </p:sp>
      <p:sp>
        <p:nvSpPr>
          <p:cNvPr id="128" name="AutoShape 12"/>
          <p:cNvSpPr>
            <a:spLocks noChangeArrowheads="1"/>
          </p:cNvSpPr>
          <p:nvPr/>
        </p:nvSpPr>
        <p:spPr bwMode="auto">
          <a:xfrm>
            <a:off x="8768974" y="2054010"/>
            <a:ext cx="305202" cy="1649293"/>
          </a:xfrm>
          <a:prstGeom prst="rect">
            <a:avLst/>
          </a:prstGeom>
          <a:solidFill>
            <a:schemeClr val="tx1"/>
          </a:solidFill>
          <a:ln w="9525" algn="ctr">
            <a:noFill/>
            <a:round/>
          </a:ln>
        </p:spPr>
        <p:txBody>
          <a:bodyPr vert="wordArtVert" lIns="90488" tIns="0" rIns="90488" bIns="0" anchor="b"/>
          <a:lstStyle/>
          <a:p>
            <a:pPr marL="0" marR="0" lvl="0" indent="0" algn="ctr" defTabSz="892175" rtl="0" eaLnBrk="0" fontAlgn="base" latinLnBrk="0" hangingPunct="0">
              <a:lnSpc>
                <a:spcPct val="100000"/>
              </a:lnSpc>
              <a:spcBef>
                <a:spcPct val="0"/>
              </a:spcBef>
              <a:spcAft>
                <a:spcPct val="0"/>
              </a:spcAft>
              <a:buClrTx/>
              <a:buSzTx/>
              <a:buFontTx/>
              <a:buNone/>
              <a:defRPr/>
            </a:pPr>
            <a:r>
              <a:rPr lang="zh-CN" sz="1400" b="1" i="0" u="none" strike="noStrike" cap="none" baseline="0">
                <a:solidFill>
                  <a:srgbClr val="FFFFFF"/>
                </a:solidFill>
                <a:effectLst/>
                <a:uFillTx/>
                <a:ea typeface="SimSun"/>
              </a:rPr>
              <a:t>手术</a:t>
            </a:r>
          </a:p>
        </p:txBody>
      </p:sp>
      <p:sp>
        <p:nvSpPr>
          <p:cNvPr id="129" name="AutoShape 12"/>
          <p:cNvSpPr>
            <a:spLocks noChangeArrowheads="1"/>
          </p:cNvSpPr>
          <p:nvPr/>
        </p:nvSpPr>
        <p:spPr bwMode="auto">
          <a:xfrm>
            <a:off x="8747854" y="3943892"/>
            <a:ext cx="305202" cy="1649293"/>
          </a:xfrm>
          <a:prstGeom prst="rect">
            <a:avLst/>
          </a:prstGeom>
          <a:solidFill>
            <a:schemeClr val="tx1"/>
          </a:solidFill>
          <a:ln w="9525" algn="ctr">
            <a:noFill/>
            <a:round/>
          </a:ln>
        </p:spPr>
        <p:txBody>
          <a:bodyPr vert="wordArtVert" lIns="90488" tIns="0" rIns="90488" bIns="0" anchor="b"/>
          <a:lstStyle/>
          <a:p>
            <a:pPr marL="0" marR="0" lvl="0" indent="0" algn="ctr" defTabSz="892175" rtl="0" eaLnBrk="0" fontAlgn="base" latinLnBrk="0" hangingPunct="0">
              <a:lnSpc>
                <a:spcPct val="100000"/>
              </a:lnSpc>
              <a:spcBef>
                <a:spcPct val="0"/>
              </a:spcBef>
              <a:spcAft>
                <a:spcPct val="0"/>
              </a:spcAft>
              <a:buClrTx/>
              <a:buSzTx/>
              <a:buFontTx/>
              <a:buNone/>
              <a:defRPr/>
            </a:pPr>
            <a:r>
              <a:rPr lang="zh-CN" sz="1400" b="1" i="0" u="none" strike="noStrike" cap="none" baseline="0">
                <a:solidFill>
                  <a:srgbClr val="FFFFFF"/>
                </a:solidFill>
                <a:effectLst/>
                <a:uFillTx/>
                <a:ea typeface="SimSun"/>
              </a:rPr>
              <a:t>手术</a:t>
            </a:r>
          </a:p>
        </p:txBody>
      </p:sp>
    </p:spTree>
    <p:custDataLst>
      <p:tags r:id="rId1"/>
    </p:custDataLst>
    <p:extLst>
      <p:ext uri="{BB962C8B-B14F-4D97-AF65-F5344CB8AC3E}">
        <p14:creationId xmlns:p14="http://schemas.microsoft.com/office/powerpoint/2010/main" val="898841158"/>
      </p:ext>
    </p:extLst>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zh-CN" sz="1800" b="1" i="0" u="none" strike="noStrike" cap="none" baseline="0">
                <a:solidFill>
                  <a:srgbClr val="043882"/>
                </a:solidFill>
                <a:effectLst/>
                <a:uFillTx/>
                <a:ea typeface="SimSun"/>
              </a:rPr>
              <a:t>O-011：放化疗 + 诱导或巩固化疗作为全程新辅助疗法用于局部晚期直肠癌的随机 II 期试验：CAO/ARO/AIO-12 – Hofheinz R-D 等人</a:t>
            </a:r>
          </a:p>
        </p:txBody>
      </p:sp>
      <p:sp>
        <p:nvSpPr>
          <p:cNvPr id="5123" name="Rectangle 3"/>
          <p:cNvSpPr>
            <a:spLocks noGrp="1" noChangeArrowheads="1"/>
          </p:cNvSpPr>
          <p:nvPr>
            <p:ph idx="1"/>
          </p:nvPr>
        </p:nvSpPr>
        <p:spPr/>
        <p:txBody>
          <a:bodyPr/>
          <a:lstStyle/>
          <a:p>
            <a:pPr marL="0" indent="0">
              <a:buNone/>
            </a:pPr>
            <a:r>
              <a:rPr lang="zh-CN" sz="1600" b="1" i="0" u="none" strike="noStrike" cap="none" baseline="0">
                <a:solidFill>
                  <a:srgbClr val="4D4D4D"/>
                </a:solidFill>
                <a:effectLst/>
                <a:uFillTx/>
                <a:ea typeface="SimSun"/>
              </a:rPr>
              <a:t>关键结果</a:t>
            </a:r>
          </a:p>
          <a:p>
            <a:pPr marL="0" indent="0">
              <a:buNone/>
            </a:pPr>
            <a:endParaRPr lang="en-GB"/>
          </a:p>
        </p:txBody>
      </p:sp>
      <p:sp>
        <p:nvSpPr>
          <p:cNvPr id="14" name="Text Placeholder 13"/>
          <p:cNvSpPr>
            <a:spLocks noGrp="1"/>
          </p:cNvSpPr>
          <p:nvPr>
            <p:ph type="body" sz="quarter" idx="10"/>
          </p:nvPr>
        </p:nvSpPr>
        <p:spPr/>
        <p:txBody>
          <a:bodyPr/>
          <a:lstStyle/>
          <a:p>
            <a:r>
              <a:rPr lang="zh-CN" sz="1200" b="0" i="0" u="none" strike="noStrike" cap="none" baseline="0">
                <a:solidFill>
                  <a:srgbClr val="4D4D4D"/>
                </a:solidFill>
                <a:effectLst/>
                <a:uFillTx/>
                <a:ea typeface="SimSun"/>
              </a:rPr>
              <a:t>*对于统计学分析：各组对比标准放化疗后 15% 预期</a:t>
            </a:r>
          </a:p>
        </p:txBody>
      </p:sp>
      <p:sp>
        <p:nvSpPr>
          <p:cNvPr id="15" name="Text Placeholder 14"/>
          <p:cNvSpPr>
            <a:spLocks noGrp="1"/>
          </p:cNvSpPr>
          <p:nvPr>
            <p:ph type="body" sz="quarter" idx="11"/>
          </p:nvPr>
        </p:nvSpPr>
        <p:spPr>
          <a:xfrm>
            <a:off x="4495800" y="6096000"/>
            <a:ext cx="4283075" cy="487363"/>
          </a:xfrm>
        </p:spPr>
        <p:txBody>
          <a:bodyPr/>
          <a:lstStyle/>
          <a:p>
            <a:r>
              <a:rPr lang="zh-CN" sz="1200" b="0" i="0" u="none" strike="noStrike" cap="none" baseline="0">
                <a:solidFill>
                  <a:srgbClr val="4D4D4D"/>
                </a:solidFill>
                <a:effectLst/>
                <a:uFillTx/>
                <a:ea typeface="SimSun"/>
              </a:rPr>
              <a:t>Hofheinz R-D, et al. Ann Oncol 2019;30(suppl):abstr O-011</a:t>
            </a:r>
          </a:p>
        </p:txBody>
      </p:sp>
      <p:graphicFrame>
        <p:nvGraphicFramePr>
          <p:cNvPr id="6" name="Group 88"/>
          <p:cNvGraphicFramePr>
            <a:graphicFrameLocks noGrp="1"/>
          </p:cNvGraphicFramePr>
          <p:nvPr>
            <p:extLst>
              <p:ext uri="{D42A27DB-BD31-4B8C-83A1-F6EECF244321}">
                <p14:modId xmlns:p14="http://schemas.microsoft.com/office/powerpoint/2010/main" val="3097853597"/>
              </p:ext>
            </p:extLst>
          </p:nvPr>
        </p:nvGraphicFramePr>
        <p:xfrm>
          <a:off x="142488" y="1617325"/>
          <a:ext cx="4353312" cy="3349680"/>
        </p:xfrm>
        <a:graphic>
          <a:graphicData uri="http://schemas.openxmlformats.org/drawingml/2006/table">
            <a:tbl>
              <a:tblPr firstRow="1" bandRow="1">
                <a:tableStyleId>{69012ECD-51FC-41F1-AA8D-1B2483CD663E}</a:tableStyleId>
              </a:tblPr>
              <a:tblGrid>
                <a:gridCol w="2402112">
                  <a:extLst>
                    <a:ext uri="{9D8B030D-6E8A-4147-A177-3AD203B41FA5}">
                      <a16:colId xmlns:a16="http://schemas.microsoft.com/office/drawing/2014/main" val="20000"/>
                    </a:ext>
                  </a:extLst>
                </a:gridCol>
                <a:gridCol w="921600">
                  <a:extLst>
                    <a:ext uri="{9D8B030D-6E8A-4147-A177-3AD203B41FA5}">
                      <a16:colId xmlns:a16="http://schemas.microsoft.com/office/drawing/2014/main" val="20001"/>
                    </a:ext>
                  </a:extLst>
                </a:gridCol>
                <a:gridCol w="1029600">
                  <a:extLst>
                    <a:ext uri="{9D8B030D-6E8A-4147-A177-3AD203B41FA5}">
                      <a16:colId xmlns:a16="http://schemas.microsoft.com/office/drawing/2014/main" val="20002"/>
                    </a:ext>
                  </a:extLst>
                </a:gridCol>
              </a:tblGrid>
              <a:tr h="173999">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zh-CN" sz="1400" b="1" i="0" u="none" strike="noStrike" cap="none" baseline="0" dirty="0">
                          <a:solidFill>
                            <a:srgbClr val="FFFFFF"/>
                          </a:solidFill>
                          <a:effectLst/>
                          <a:uFillTx/>
                          <a:ea typeface="SimSun"/>
                        </a:rPr>
                        <a:t>病理学，%</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400" b="1" i="0" u="none" strike="noStrike" cap="none" baseline="0">
                          <a:solidFill>
                            <a:srgbClr val="FFFFFF"/>
                          </a:solidFill>
                          <a:effectLst/>
                          <a:uFillTx/>
                          <a:ea typeface="SimSun"/>
                        </a:rPr>
                        <a:t>A 组 (n=142)</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400" b="1" i="0" u="none" strike="noStrike" cap="none" baseline="0">
                          <a:solidFill>
                            <a:srgbClr val="FFFFFF"/>
                          </a:solidFill>
                          <a:effectLst/>
                          <a:uFillTx/>
                          <a:ea typeface="SimSun"/>
                        </a:rPr>
                        <a:t>B 组 (n=142)</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0"/>
                  </a:ext>
                </a:extLst>
              </a:tr>
              <a:tr h="143472">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zh-CN" sz="1400" b="0" i="0" u="none" strike="noStrike" cap="none" baseline="0" dirty="0">
                          <a:solidFill>
                            <a:srgbClr val="4D4D4D"/>
                          </a:solidFill>
                          <a:effectLst/>
                          <a:uFillTx/>
                          <a:ea typeface="SimSun"/>
                        </a:rPr>
                        <a:t>腹直肠切除术</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algn="ctr"/>
                      <a:r>
                        <a:rPr lang="en-US" altLang="zh-CN" sz="1400" b="0" i="0" u="none" strike="noStrike" kern="1200" cap="none" baseline="0" dirty="0" smtClean="0">
                          <a:solidFill>
                            <a:srgbClr val="4D4D4D"/>
                          </a:solidFill>
                          <a:effectLst/>
                          <a:uFillTx/>
                          <a:latin typeface="+mn-lt"/>
                          <a:ea typeface="SimSun"/>
                          <a:cs typeface="+mn-cs"/>
                        </a:rPr>
                        <a:t>28</a:t>
                      </a:r>
                      <a:endParaRPr lang="en-US" sz="1400" b="0" i="0" u="none" strike="noStrike" kern="1200" cap="none" baseline="0" dirty="0">
                        <a:solidFill>
                          <a:srgbClr val="4D4D4D"/>
                        </a:solidFill>
                        <a:effectLst/>
                        <a:uFillTx/>
                        <a:latin typeface="+mn-lt"/>
                        <a:ea typeface="SimSun"/>
                        <a:cs typeface="+mn-cs"/>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400" b="0" i="0" u="none" strike="noStrike" kern="1200" cap="none" baseline="0" dirty="0" smtClean="0">
                          <a:solidFill>
                            <a:srgbClr val="4D4D4D"/>
                          </a:solidFill>
                          <a:effectLst/>
                          <a:uFillTx/>
                          <a:latin typeface="+mn-lt"/>
                          <a:ea typeface="SimSun"/>
                          <a:cs typeface="+mn-cs"/>
                        </a:rPr>
                        <a:t>23</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10001"/>
                  </a:ext>
                </a:extLst>
              </a:tr>
              <a:tr h="0">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zh-CN" sz="1400" b="0" i="0" u="none" strike="noStrike" cap="none" baseline="0">
                          <a:solidFill>
                            <a:srgbClr val="4D4D4D"/>
                          </a:solidFill>
                          <a:effectLst/>
                          <a:uFillTx/>
                          <a:ea typeface="SimSun"/>
                        </a:rPr>
                        <a:t>R0 切除</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algn="ctr"/>
                      <a:r>
                        <a:rPr lang="en-US" altLang="zh-CN" sz="1400" b="0" i="0" u="none" strike="noStrike" kern="1200" cap="none" baseline="0" dirty="0" smtClean="0">
                          <a:solidFill>
                            <a:srgbClr val="4D4D4D"/>
                          </a:solidFill>
                          <a:effectLst/>
                          <a:uFillTx/>
                          <a:latin typeface="+mn-lt"/>
                          <a:ea typeface="SimSun"/>
                          <a:cs typeface="+mn-cs"/>
                        </a:rPr>
                        <a:t>92</a:t>
                      </a:r>
                      <a:endParaRPr lang="en-US" sz="1400" b="0" i="0" u="none" strike="noStrike" kern="1200" cap="none" baseline="0" dirty="0">
                        <a:solidFill>
                          <a:srgbClr val="4D4D4D"/>
                        </a:solidFill>
                        <a:effectLst/>
                        <a:uFillTx/>
                        <a:latin typeface="+mn-lt"/>
                        <a:ea typeface="SimSun"/>
                        <a:cs typeface="+mn-cs"/>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400" b="0" i="0" u="none" strike="noStrike" kern="1200" cap="none" baseline="0" dirty="0" smtClean="0">
                          <a:solidFill>
                            <a:srgbClr val="4D4D4D"/>
                          </a:solidFill>
                          <a:effectLst/>
                          <a:uFillTx/>
                          <a:latin typeface="+mn-lt"/>
                          <a:ea typeface="SimSun"/>
                          <a:cs typeface="+mn-cs"/>
                        </a:rPr>
                        <a:t>90</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10002"/>
                  </a:ext>
                </a:extLst>
              </a:tr>
              <a:tr h="0">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zh-CN" sz="1400" b="0" i="0" u="none" strike="noStrike" cap="none" baseline="0">
                          <a:solidFill>
                            <a:srgbClr val="4D4D4D"/>
                          </a:solidFill>
                          <a:effectLst/>
                          <a:uFillTx/>
                          <a:ea typeface="SimSun"/>
                        </a:rPr>
                        <a:t>CRM ≤1 mm</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algn="ctr"/>
                      <a:r>
                        <a:rPr lang="en-US" altLang="zh-CN" sz="1400" b="0" i="0" u="none" strike="noStrike" kern="1200" cap="none" baseline="0" dirty="0" smtClean="0">
                          <a:solidFill>
                            <a:srgbClr val="4D4D4D"/>
                          </a:solidFill>
                          <a:effectLst/>
                          <a:uFillTx/>
                          <a:latin typeface="+mn-lt"/>
                          <a:ea typeface="SimSun"/>
                          <a:cs typeface="+mn-cs"/>
                        </a:rPr>
                        <a:t>10</a:t>
                      </a:r>
                      <a:endParaRPr lang="en-US" sz="1400" b="0" i="0" u="none" strike="noStrike" kern="1200" cap="none" baseline="0" dirty="0">
                        <a:solidFill>
                          <a:srgbClr val="4D4D4D"/>
                        </a:solidFill>
                        <a:effectLst/>
                        <a:uFillTx/>
                        <a:latin typeface="+mn-lt"/>
                        <a:ea typeface="SimSun"/>
                        <a:cs typeface="+mn-cs"/>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algn="ctr"/>
                      <a:r>
                        <a:rPr lang="en-US" altLang="zh-CN" sz="1400" b="0" i="0" u="none" strike="noStrike" kern="1200" cap="none" baseline="0" dirty="0" smtClean="0">
                          <a:solidFill>
                            <a:srgbClr val="4D4D4D"/>
                          </a:solidFill>
                          <a:effectLst/>
                          <a:uFillTx/>
                          <a:latin typeface="+mn-lt"/>
                          <a:ea typeface="SimSun"/>
                          <a:cs typeface="+mn-cs"/>
                        </a:rPr>
                        <a:t>7</a:t>
                      </a:r>
                      <a:endParaRPr lang="en-US" sz="1400" b="0" i="0" u="none" strike="noStrike" kern="1200" cap="none" baseline="0" dirty="0">
                        <a:solidFill>
                          <a:srgbClr val="4D4D4D"/>
                        </a:solidFill>
                        <a:effectLst/>
                        <a:uFillTx/>
                        <a:latin typeface="+mn-lt"/>
                        <a:ea typeface="SimSun"/>
                        <a:cs typeface="+mn-cs"/>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10003"/>
                  </a:ext>
                </a:extLst>
              </a:tr>
              <a:tr h="214784">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zh-CN" sz="1400" b="0" i="0" u="none" strike="noStrike" cap="none" baseline="0">
                          <a:solidFill>
                            <a:srgbClr val="4D4D4D"/>
                          </a:solidFill>
                          <a:effectLst/>
                          <a:uFillTx/>
                          <a:ea typeface="SimSun"/>
                        </a:rPr>
                        <a:t>pCR* (ITT, n=306)</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400" b="0" i="0" u="none" strike="noStrike" kern="1200" cap="none" baseline="0" dirty="0">
                          <a:solidFill>
                            <a:srgbClr val="4D4D4D"/>
                          </a:solidFill>
                          <a:effectLst/>
                          <a:uFillTx/>
                          <a:latin typeface="+mn-lt"/>
                          <a:ea typeface="SimSun"/>
                          <a:cs typeface="+mn-cs"/>
                        </a:rPr>
                        <a:t>17 p=0.210</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400" b="0" i="0" u="none" strike="noStrike" kern="1200" cap="none" baseline="0" dirty="0">
                          <a:solidFill>
                            <a:srgbClr val="4D4D4D"/>
                          </a:solidFill>
                          <a:effectLst/>
                          <a:uFillTx/>
                          <a:latin typeface="+mn-lt"/>
                          <a:ea typeface="SimSun"/>
                          <a:cs typeface="+mn-cs"/>
                        </a:rPr>
                        <a:t>25 p=0.0002</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10004"/>
                  </a:ext>
                </a:extLst>
              </a:tr>
              <a:tr h="0">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zh-CN" sz="1400" b="0" i="0" u="none" strike="noStrike" cap="none" baseline="0">
                          <a:solidFill>
                            <a:srgbClr val="4D4D4D"/>
                          </a:solidFill>
                          <a:effectLst/>
                          <a:uFillTx/>
                          <a:ea typeface="SimSun"/>
                        </a:rPr>
                        <a:t>pCR + 已证实的 CR</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algn="ctr"/>
                      <a:r>
                        <a:rPr lang="en-US" altLang="zh-CN" sz="1400" b="0" i="0" u="none" strike="noStrike" kern="1200" cap="none" baseline="0" dirty="0" smtClean="0">
                          <a:solidFill>
                            <a:srgbClr val="4D4D4D"/>
                          </a:solidFill>
                          <a:effectLst/>
                          <a:uFillTx/>
                          <a:latin typeface="+mn-lt"/>
                          <a:ea typeface="SimSun"/>
                          <a:cs typeface="+mn-cs"/>
                        </a:rPr>
                        <a:t>21</a:t>
                      </a:r>
                      <a:endParaRPr lang="en-US" sz="1400" b="0" i="0" u="none" strike="noStrike" kern="1200" cap="none" baseline="0" dirty="0">
                        <a:solidFill>
                          <a:srgbClr val="4D4D4D"/>
                        </a:solidFill>
                        <a:effectLst/>
                        <a:uFillTx/>
                        <a:latin typeface="+mn-lt"/>
                        <a:ea typeface="SimSun"/>
                        <a:cs typeface="+mn-cs"/>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400" b="0" i="0" u="none" strike="noStrike" kern="1200" cap="none" baseline="0" dirty="0" smtClean="0">
                          <a:solidFill>
                            <a:srgbClr val="4D4D4D"/>
                          </a:solidFill>
                          <a:effectLst/>
                          <a:uFillTx/>
                          <a:latin typeface="+mn-lt"/>
                          <a:ea typeface="SimSun"/>
                          <a:cs typeface="+mn-cs"/>
                        </a:rPr>
                        <a:t>28</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extLst>
                  <a:ext uri="{0D108BD9-81ED-4DB2-BD59-A6C34878D82A}">
                    <a16:rowId xmlns:a16="http://schemas.microsoft.com/office/drawing/2014/main" val="10005"/>
                  </a:ext>
                </a:extLst>
              </a:tr>
              <a:tr h="0">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zh-CN" sz="1400" b="0" i="0" u="none" strike="noStrike" cap="none" baseline="0">
                          <a:solidFill>
                            <a:srgbClr val="4D4D4D"/>
                          </a:solidFill>
                          <a:effectLst/>
                          <a:uFillTx/>
                          <a:ea typeface="SimSun"/>
                        </a:rPr>
                        <a:t>TRG4</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algn="ctr"/>
                      <a:r>
                        <a:rPr lang="en-US" altLang="zh-CN" sz="1400" b="0" i="0" u="none" strike="noStrike" kern="1200" cap="none" baseline="0" dirty="0" smtClean="0">
                          <a:solidFill>
                            <a:srgbClr val="4D4D4D"/>
                          </a:solidFill>
                          <a:effectLst/>
                          <a:uFillTx/>
                          <a:latin typeface="+mn-lt"/>
                          <a:ea typeface="SimSun"/>
                          <a:cs typeface="+mn-cs"/>
                        </a:rPr>
                        <a:t>20</a:t>
                      </a:r>
                      <a:endParaRPr lang="en-US" sz="1400" b="0" i="0" u="none" strike="noStrike" kern="1200" cap="none" baseline="0" dirty="0">
                        <a:solidFill>
                          <a:srgbClr val="4D4D4D"/>
                        </a:solidFill>
                        <a:effectLst/>
                        <a:uFillTx/>
                        <a:latin typeface="+mn-lt"/>
                        <a:ea typeface="SimSun"/>
                        <a:cs typeface="+mn-cs"/>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400" b="0" i="0" u="none" strike="noStrike" kern="1200" cap="none" baseline="0" dirty="0" smtClean="0">
                          <a:solidFill>
                            <a:srgbClr val="4D4D4D"/>
                          </a:solidFill>
                          <a:effectLst/>
                          <a:uFillTx/>
                          <a:latin typeface="+mn-lt"/>
                          <a:ea typeface="SimSun"/>
                          <a:cs typeface="+mn-cs"/>
                        </a:rPr>
                        <a:t>27</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1511890450"/>
                  </a:ext>
                </a:extLst>
              </a:tr>
              <a:tr h="0">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zh-CN" sz="1400" b="0" i="0" u="none" strike="noStrike" cap="none" baseline="0" dirty="0">
                          <a:solidFill>
                            <a:srgbClr val="4D4D4D"/>
                          </a:solidFill>
                          <a:effectLst/>
                          <a:uFillTx/>
                          <a:ea typeface="SimSun"/>
                        </a:rPr>
                        <a:t>NAR 评分</a:t>
                      </a:r>
                    </a:p>
                    <a:p>
                      <a:pPr marL="85725" marR="0" lvl="0" indent="0" algn="l" defTabSz="914400" rtl="0" eaLnBrk="1" fontAlgn="base" latinLnBrk="0" hangingPunct="1">
                        <a:lnSpc>
                          <a:spcPct val="100000"/>
                        </a:lnSpc>
                        <a:spcBef>
                          <a:spcPct val="0"/>
                        </a:spcBef>
                        <a:spcAft>
                          <a:spcPct val="0"/>
                        </a:spcAft>
                        <a:buClr>
                          <a:schemeClr val="tx2"/>
                        </a:buClr>
                        <a:buSzPct val="110000"/>
                        <a:buFontTx/>
                        <a:buNone/>
                      </a:pPr>
                      <a:r>
                        <a:rPr lang="zh-CN" sz="1400" b="0" i="0" u="none" strike="noStrike" cap="none" baseline="0" dirty="0">
                          <a:solidFill>
                            <a:srgbClr val="4D4D4D"/>
                          </a:solidFill>
                          <a:effectLst/>
                          <a:uFillTx/>
                          <a:ea typeface="SimSun"/>
                        </a:rPr>
                        <a:t>低 </a:t>
                      </a:r>
                    </a:p>
                    <a:p>
                      <a:pPr marL="85725" marR="0" lvl="0" indent="0" algn="l" defTabSz="914400" rtl="0" eaLnBrk="1" fontAlgn="base" latinLnBrk="0" hangingPunct="1">
                        <a:lnSpc>
                          <a:spcPct val="100000"/>
                        </a:lnSpc>
                        <a:spcBef>
                          <a:spcPct val="0"/>
                        </a:spcBef>
                        <a:spcAft>
                          <a:spcPct val="0"/>
                        </a:spcAft>
                        <a:buClr>
                          <a:schemeClr val="tx2"/>
                        </a:buClr>
                        <a:buSzPct val="110000"/>
                        <a:buFontTx/>
                        <a:buNone/>
                      </a:pPr>
                      <a:r>
                        <a:rPr lang="zh-CN" sz="1400" b="0" i="0" u="none" strike="noStrike" cap="none" baseline="0" dirty="0">
                          <a:solidFill>
                            <a:srgbClr val="4D4D4D"/>
                          </a:solidFill>
                          <a:effectLst/>
                          <a:uFillTx/>
                          <a:ea typeface="SimSun"/>
                        </a:rPr>
                        <a:t>中</a:t>
                      </a:r>
                    </a:p>
                    <a:p>
                      <a:pPr marL="85725" marR="0" lvl="0" indent="0" algn="l" defTabSz="914400" rtl="0" eaLnBrk="1" fontAlgn="base" latinLnBrk="0" hangingPunct="1">
                        <a:lnSpc>
                          <a:spcPct val="100000"/>
                        </a:lnSpc>
                        <a:spcBef>
                          <a:spcPct val="0"/>
                        </a:spcBef>
                        <a:spcAft>
                          <a:spcPct val="0"/>
                        </a:spcAft>
                        <a:buClr>
                          <a:schemeClr val="tx2"/>
                        </a:buClr>
                        <a:buSzPct val="110000"/>
                        <a:buFontTx/>
                        <a:buNone/>
                      </a:pPr>
                      <a:r>
                        <a:rPr lang="zh-CN" sz="1400" b="0" i="0" u="none" strike="noStrike" cap="none" baseline="0" dirty="0">
                          <a:solidFill>
                            <a:srgbClr val="4D4D4D"/>
                          </a:solidFill>
                          <a:effectLst/>
                          <a:uFillTx/>
                          <a:ea typeface="SimSun"/>
                        </a:rPr>
                        <a:t>高</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algn="ctr"/>
                      <a:endParaRPr lang="en-US" altLang="zh-CN" sz="1400" b="0" i="0" u="none" strike="noStrike" kern="1200" cap="none" baseline="0" dirty="0" smtClean="0">
                        <a:solidFill>
                          <a:srgbClr val="4D4D4D"/>
                        </a:solidFill>
                        <a:effectLst/>
                        <a:uFillTx/>
                        <a:latin typeface="+mn-lt"/>
                        <a:ea typeface="SimSun"/>
                        <a:cs typeface="+mn-cs"/>
                      </a:endParaRPr>
                    </a:p>
                    <a:p>
                      <a:pPr algn="ctr"/>
                      <a:r>
                        <a:rPr lang="en-US" altLang="zh-CN" sz="1400" b="0" i="0" u="none" strike="noStrike" kern="1200" cap="none" baseline="0" dirty="0" smtClean="0">
                          <a:solidFill>
                            <a:srgbClr val="4D4D4D"/>
                          </a:solidFill>
                          <a:effectLst/>
                          <a:uFillTx/>
                          <a:latin typeface="+mn-lt"/>
                          <a:ea typeface="SimSun"/>
                          <a:cs typeface="+mn-cs"/>
                        </a:rPr>
                        <a:t>26</a:t>
                      </a:r>
                    </a:p>
                    <a:p>
                      <a:pPr algn="ctr"/>
                      <a:r>
                        <a:rPr lang="en-US" altLang="zh-CN" sz="1400" b="0" i="0" u="none" strike="noStrike" kern="1200" cap="none" baseline="0" dirty="0" smtClean="0">
                          <a:solidFill>
                            <a:srgbClr val="4D4D4D"/>
                          </a:solidFill>
                          <a:effectLst/>
                          <a:uFillTx/>
                          <a:latin typeface="+mn-lt"/>
                          <a:ea typeface="SimSun"/>
                          <a:cs typeface="+mn-cs"/>
                        </a:rPr>
                        <a:t>50</a:t>
                      </a:r>
                    </a:p>
                    <a:p>
                      <a:pPr algn="ctr"/>
                      <a:r>
                        <a:rPr lang="en-US" altLang="zh-CN" sz="1400" b="0" i="0" u="none" strike="noStrike" kern="1200" cap="none" baseline="0" dirty="0" smtClean="0">
                          <a:solidFill>
                            <a:srgbClr val="4D4D4D"/>
                          </a:solidFill>
                          <a:effectLst/>
                          <a:uFillTx/>
                          <a:latin typeface="+mn-lt"/>
                          <a:ea typeface="SimSun"/>
                          <a:cs typeface="+mn-cs"/>
                        </a:rPr>
                        <a:t>23</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algn="ctr"/>
                      <a:endParaRPr lang="en-US" altLang="zh-CN" sz="1400" b="0" i="0" u="none" strike="noStrike" kern="1200" cap="none" baseline="0" dirty="0" smtClean="0">
                        <a:solidFill>
                          <a:srgbClr val="4D4D4D"/>
                        </a:solidFill>
                        <a:effectLst/>
                        <a:uFillTx/>
                        <a:latin typeface="+mn-lt"/>
                        <a:ea typeface="SimSun"/>
                        <a:cs typeface="+mn-cs"/>
                      </a:endParaRPr>
                    </a:p>
                    <a:p>
                      <a:pPr algn="ctr"/>
                      <a:r>
                        <a:rPr lang="en-US" altLang="zh-CN" sz="1400" b="0" i="0" u="none" strike="noStrike" kern="1200" cap="none" baseline="0" dirty="0" smtClean="0">
                          <a:solidFill>
                            <a:srgbClr val="4D4D4D"/>
                          </a:solidFill>
                          <a:effectLst/>
                          <a:uFillTx/>
                          <a:latin typeface="+mn-lt"/>
                          <a:ea typeface="SimSun"/>
                          <a:cs typeface="+mn-cs"/>
                        </a:rPr>
                        <a:t>35</a:t>
                      </a:r>
                    </a:p>
                    <a:p>
                      <a:pPr algn="ctr"/>
                      <a:r>
                        <a:rPr lang="en-US" altLang="zh-CN" sz="1400" b="0" i="0" u="none" strike="noStrike" kern="1200" cap="none" baseline="0" dirty="0" smtClean="0">
                          <a:solidFill>
                            <a:srgbClr val="4D4D4D"/>
                          </a:solidFill>
                          <a:effectLst/>
                          <a:uFillTx/>
                          <a:latin typeface="+mn-lt"/>
                          <a:ea typeface="SimSun"/>
                          <a:cs typeface="+mn-cs"/>
                        </a:rPr>
                        <a:t>44</a:t>
                      </a:r>
                    </a:p>
                    <a:p>
                      <a:pPr algn="ctr"/>
                      <a:r>
                        <a:rPr lang="en-US" altLang="zh-CN" sz="1400" b="0" i="0" u="none" strike="noStrike" kern="1200" cap="none" baseline="0" dirty="0" smtClean="0">
                          <a:solidFill>
                            <a:srgbClr val="4D4D4D"/>
                          </a:solidFill>
                          <a:effectLst/>
                          <a:uFillTx/>
                          <a:latin typeface="+mn-lt"/>
                          <a:ea typeface="SimSun"/>
                          <a:cs typeface="+mn-cs"/>
                        </a:rPr>
                        <a:t>18</a:t>
                      </a:r>
                      <a:endParaRPr lang="en-US" sz="1400" b="0" i="0" u="none" strike="noStrike" kern="1200" cap="none" baseline="0" dirty="0">
                        <a:solidFill>
                          <a:srgbClr val="4D4D4D"/>
                        </a:solidFill>
                        <a:effectLst/>
                        <a:uFillTx/>
                        <a:latin typeface="+mn-lt"/>
                        <a:ea typeface="SimSun"/>
                        <a:cs typeface="+mn-cs"/>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extLst>
                  <a:ext uri="{0D108BD9-81ED-4DB2-BD59-A6C34878D82A}">
                    <a16:rowId xmlns:a16="http://schemas.microsoft.com/office/drawing/2014/main" val="2082123978"/>
                  </a:ext>
                </a:extLst>
              </a:tr>
            </a:tbl>
          </a:graphicData>
        </a:graphic>
      </p:graphicFrame>
      <p:graphicFrame>
        <p:nvGraphicFramePr>
          <p:cNvPr id="7" name="Group 88"/>
          <p:cNvGraphicFramePr>
            <a:graphicFrameLocks noGrp="1"/>
          </p:cNvGraphicFramePr>
          <p:nvPr>
            <p:extLst>
              <p:ext uri="{D42A27DB-BD31-4B8C-83A1-F6EECF244321}">
                <p14:modId xmlns:p14="http://schemas.microsoft.com/office/powerpoint/2010/main" val="1688389019"/>
              </p:ext>
            </p:extLst>
          </p:nvPr>
        </p:nvGraphicFramePr>
        <p:xfrm>
          <a:off x="4648198" y="1617325"/>
          <a:ext cx="4353312" cy="2634960"/>
        </p:xfrm>
        <a:graphic>
          <a:graphicData uri="http://schemas.openxmlformats.org/drawingml/2006/table">
            <a:tbl>
              <a:tblPr firstRow="1" bandRow="1">
                <a:tableStyleId>{69012ECD-51FC-41F1-AA8D-1B2483CD663E}</a:tableStyleId>
              </a:tblPr>
              <a:tblGrid>
                <a:gridCol w="2495712">
                  <a:extLst>
                    <a:ext uri="{9D8B030D-6E8A-4147-A177-3AD203B41FA5}">
                      <a16:colId xmlns:a16="http://schemas.microsoft.com/office/drawing/2014/main" val="20000"/>
                    </a:ext>
                  </a:extLst>
                </a:gridCol>
                <a:gridCol w="907200">
                  <a:extLst>
                    <a:ext uri="{9D8B030D-6E8A-4147-A177-3AD203B41FA5}">
                      <a16:colId xmlns:a16="http://schemas.microsoft.com/office/drawing/2014/main" val="20001"/>
                    </a:ext>
                  </a:extLst>
                </a:gridCol>
                <a:gridCol w="950400">
                  <a:extLst>
                    <a:ext uri="{9D8B030D-6E8A-4147-A177-3AD203B41FA5}">
                      <a16:colId xmlns:a16="http://schemas.microsoft.com/office/drawing/2014/main" val="20002"/>
                    </a:ext>
                  </a:extLst>
                </a:gridCol>
              </a:tblGrid>
              <a:tr h="173999">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zh-CN" sz="1400" b="1" i="0" u="none" strike="noStrike" cap="none" baseline="0" dirty="0">
                          <a:solidFill>
                            <a:srgbClr val="FFFFFF"/>
                          </a:solidFill>
                          <a:effectLst/>
                          <a:uFillTx/>
                          <a:ea typeface="SimSun"/>
                        </a:rPr>
                        <a:t>术后发病率，%</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400" b="1" i="0" u="none" strike="noStrike" cap="none" baseline="0" dirty="0">
                          <a:solidFill>
                            <a:srgbClr val="FFFFFF"/>
                          </a:solidFill>
                          <a:effectLst/>
                          <a:uFillTx/>
                          <a:ea typeface="SimSun"/>
                        </a:rPr>
                        <a:t>A 组 (n=142)</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400" b="1" i="0" u="none" strike="noStrike" cap="none" baseline="0">
                          <a:solidFill>
                            <a:srgbClr val="FFFFFF"/>
                          </a:solidFill>
                          <a:effectLst/>
                          <a:uFillTx/>
                          <a:ea typeface="SimSun"/>
                        </a:rPr>
                        <a:t>B 组 (n=142)</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0"/>
                  </a:ext>
                </a:extLst>
              </a:tr>
              <a:tr h="143472">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zh-CN" sz="1400" b="0" i="0" u="none" strike="noStrike" cap="none" baseline="0" dirty="0">
                          <a:solidFill>
                            <a:srgbClr val="4D4D4D"/>
                          </a:solidFill>
                          <a:effectLst/>
                          <a:uFillTx/>
                          <a:ea typeface="SimSun"/>
                        </a:rPr>
                        <a:t>Clavien-Dindo 分类</a:t>
                      </a:r>
                    </a:p>
                    <a:p>
                      <a:pPr marL="85725" marR="0" lvl="0" indent="0" algn="l" defTabSz="914400" rtl="0" eaLnBrk="1" fontAlgn="base" latinLnBrk="0" hangingPunct="1">
                        <a:lnSpc>
                          <a:spcPct val="100000"/>
                        </a:lnSpc>
                        <a:spcBef>
                          <a:spcPct val="0"/>
                        </a:spcBef>
                        <a:spcAft>
                          <a:spcPct val="0"/>
                        </a:spcAft>
                        <a:buClr>
                          <a:schemeClr val="tx2"/>
                        </a:buClr>
                        <a:buSzPct val="110000"/>
                        <a:buFontTx/>
                        <a:buNone/>
                      </a:pPr>
                      <a:r>
                        <a:rPr lang="zh-CN" sz="1400" b="0" i="0" u="none" strike="noStrike" cap="none" baseline="0" dirty="0">
                          <a:solidFill>
                            <a:srgbClr val="4D4D4D"/>
                          </a:solidFill>
                          <a:effectLst/>
                          <a:uFillTx/>
                          <a:ea typeface="SimSun"/>
                        </a:rPr>
                        <a:t>无</a:t>
                      </a:r>
                    </a:p>
                    <a:p>
                      <a:pPr marL="85725" marR="0" lvl="0" indent="0" algn="l" defTabSz="914400" rtl="0" eaLnBrk="1" fontAlgn="base" latinLnBrk="0" hangingPunct="1">
                        <a:lnSpc>
                          <a:spcPct val="100000"/>
                        </a:lnSpc>
                        <a:spcBef>
                          <a:spcPct val="0"/>
                        </a:spcBef>
                        <a:spcAft>
                          <a:spcPct val="0"/>
                        </a:spcAft>
                        <a:buClr>
                          <a:schemeClr val="tx2"/>
                        </a:buClr>
                        <a:buSzPct val="110000"/>
                        <a:buFontTx/>
                        <a:buNone/>
                      </a:pPr>
                      <a:r>
                        <a:rPr lang="zh-CN" sz="1400" b="0" i="0" u="none" strike="noStrike" cap="none" baseline="0" dirty="0">
                          <a:solidFill>
                            <a:srgbClr val="4D4D4D"/>
                          </a:solidFill>
                          <a:effectLst/>
                          <a:uFillTx/>
                          <a:ea typeface="SimSun"/>
                        </a:rPr>
                        <a:t>1-2 级</a:t>
                      </a:r>
                    </a:p>
                    <a:p>
                      <a:pPr marL="85725" marR="0" lvl="0" indent="0" algn="l" defTabSz="914400" rtl="0" eaLnBrk="1" fontAlgn="base" latinLnBrk="0" hangingPunct="1">
                        <a:lnSpc>
                          <a:spcPct val="100000"/>
                        </a:lnSpc>
                        <a:spcBef>
                          <a:spcPct val="0"/>
                        </a:spcBef>
                        <a:spcAft>
                          <a:spcPct val="0"/>
                        </a:spcAft>
                        <a:buClr>
                          <a:schemeClr val="tx2"/>
                        </a:buClr>
                        <a:buSzPct val="110000"/>
                        <a:buFontTx/>
                        <a:buNone/>
                      </a:pPr>
                      <a:r>
                        <a:rPr lang="zh-CN" sz="1400" b="0" i="0" u="none" strike="noStrike" cap="none" baseline="0" dirty="0">
                          <a:solidFill>
                            <a:srgbClr val="4D4D4D"/>
                          </a:solidFill>
                          <a:effectLst/>
                          <a:uFillTx/>
                          <a:ea typeface="SimSun"/>
                        </a:rPr>
                        <a:t>3-5 级</a:t>
                      </a:r>
                    </a:p>
                    <a:p>
                      <a:pPr marL="85725" marR="0" lvl="0" indent="0" algn="l" defTabSz="914400" rtl="0" eaLnBrk="1" fontAlgn="base" latinLnBrk="0" hangingPunct="1">
                        <a:lnSpc>
                          <a:spcPct val="100000"/>
                        </a:lnSpc>
                        <a:spcBef>
                          <a:spcPct val="0"/>
                        </a:spcBef>
                        <a:spcAft>
                          <a:spcPct val="0"/>
                        </a:spcAft>
                        <a:buClr>
                          <a:schemeClr val="tx2"/>
                        </a:buClr>
                        <a:buSzPct val="110000"/>
                        <a:buFontTx/>
                        <a:buNone/>
                      </a:pPr>
                      <a:r>
                        <a:rPr lang="zh-CN" sz="1400" b="0" i="0" u="none" strike="noStrike" cap="none" baseline="0" dirty="0">
                          <a:solidFill>
                            <a:srgbClr val="4D4D4D"/>
                          </a:solidFill>
                          <a:effectLst/>
                          <a:uFillTx/>
                          <a:ea typeface="SimSun"/>
                        </a:rPr>
                        <a:t>遗失</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85725" marR="0" lvl="0" indent="0" algn="ctr" defTabSz="914400" rtl="0" eaLnBrk="1" fontAlgn="base" latinLnBrk="0" hangingPunct="1">
                        <a:lnSpc>
                          <a:spcPct val="100000"/>
                        </a:lnSpc>
                        <a:spcBef>
                          <a:spcPct val="0"/>
                        </a:spcBef>
                        <a:spcAft>
                          <a:spcPct val="0"/>
                        </a:spcAft>
                        <a:buClr>
                          <a:schemeClr val="tx2"/>
                        </a:buClr>
                        <a:buSzPct val="110000"/>
                        <a:buFontTx/>
                        <a:buNone/>
                      </a:pPr>
                      <a:endParaRPr lang="en-US" altLang="zh-CN" sz="1400" b="0" i="0" u="none" strike="noStrike" kern="1200" cap="none" baseline="0" dirty="0" smtClean="0">
                        <a:solidFill>
                          <a:srgbClr val="4D4D4D"/>
                        </a:solidFill>
                        <a:effectLst/>
                        <a:uFillTx/>
                        <a:latin typeface="+mn-lt"/>
                        <a:ea typeface="SimSun"/>
                        <a:cs typeface="+mn-cs"/>
                      </a:endParaRPr>
                    </a:p>
                    <a:p>
                      <a:pPr marL="85725" marR="0" lvl="0" indent="0" algn="ctr" defTabSz="914400" rtl="0" eaLnBrk="1" fontAlgn="base" latinLnBrk="0" hangingPunct="1">
                        <a:lnSpc>
                          <a:spcPct val="100000"/>
                        </a:lnSpc>
                        <a:spcBef>
                          <a:spcPct val="0"/>
                        </a:spcBef>
                        <a:spcAft>
                          <a:spcPct val="0"/>
                        </a:spcAft>
                        <a:buClr>
                          <a:schemeClr val="tx2"/>
                        </a:buClr>
                        <a:buSzPct val="110000"/>
                        <a:buFontTx/>
                        <a:buNone/>
                      </a:pPr>
                      <a:r>
                        <a:rPr lang="en-US" altLang="zh-CN" sz="1400" b="0" i="0" u="none" strike="noStrike" kern="1200" cap="none" baseline="0" dirty="0" smtClean="0">
                          <a:solidFill>
                            <a:srgbClr val="4D4D4D"/>
                          </a:solidFill>
                          <a:effectLst/>
                          <a:uFillTx/>
                          <a:latin typeface="+mn-lt"/>
                          <a:ea typeface="SimSun"/>
                          <a:cs typeface="+mn-cs"/>
                        </a:rPr>
                        <a:t>54</a:t>
                      </a:r>
                    </a:p>
                    <a:p>
                      <a:pPr marL="85725" marR="0" lvl="0" indent="0" algn="ctr" defTabSz="914400" rtl="0" eaLnBrk="1" fontAlgn="base" latinLnBrk="0" hangingPunct="1">
                        <a:lnSpc>
                          <a:spcPct val="100000"/>
                        </a:lnSpc>
                        <a:spcBef>
                          <a:spcPct val="0"/>
                        </a:spcBef>
                        <a:spcAft>
                          <a:spcPct val="0"/>
                        </a:spcAft>
                        <a:buClr>
                          <a:schemeClr val="tx2"/>
                        </a:buClr>
                        <a:buSzPct val="110000"/>
                        <a:buFontTx/>
                        <a:buNone/>
                      </a:pPr>
                      <a:r>
                        <a:rPr lang="en-US" altLang="zh-CN" sz="1400" b="0" i="0" u="none" strike="noStrike" kern="1200" cap="none" baseline="0" dirty="0" smtClean="0">
                          <a:solidFill>
                            <a:srgbClr val="4D4D4D"/>
                          </a:solidFill>
                          <a:effectLst/>
                          <a:uFillTx/>
                          <a:latin typeface="+mn-lt"/>
                          <a:ea typeface="SimSun"/>
                          <a:cs typeface="+mn-cs"/>
                        </a:rPr>
                        <a:t>25</a:t>
                      </a:r>
                    </a:p>
                    <a:p>
                      <a:pPr marL="85725" marR="0" lvl="0" indent="0" algn="ctr" defTabSz="914400" rtl="0" eaLnBrk="1" fontAlgn="base" latinLnBrk="0" hangingPunct="1">
                        <a:lnSpc>
                          <a:spcPct val="100000"/>
                        </a:lnSpc>
                        <a:spcBef>
                          <a:spcPct val="0"/>
                        </a:spcBef>
                        <a:spcAft>
                          <a:spcPct val="0"/>
                        </a:spcAft>
                        <a:buClr>
                          <a:schemeClr val="tx2"/>
                        </a:buClr>
                        <a:buSzPct val="110000"/>
                        <a:buFontTx/>
                        <a:buNone/>
                      </a:pPr>
                      <a:r>
                        <a:rPr lang="en-US" altLang="zh-CN" sz="1400" b="0" i="0" u="none" strike="noStrike" kern="1200" cap="none" baseline="0" dirty="0" smtClean="0">
                          <a:solidFill>
                            <a:srgbClr val="4D4D4D"/>
                          </a:solidFill>
                          <a:effectLst/>
                          <a:uFillTx/>
                          <a:latin typeface="+mn-lt"/>
                          <a:ea typeface="SimSun"/>
                          <a:cs typeface="+mn-cs"/>
                        </a:rPr>
                        <a:t>17</a:t>
                      </a:r>
                    </a:p>
                    <a:p>
                      <a:pPr marL="85725" marR="0" lvl="0" indent="0" algn="ctr" defTabSz="914400" rtl="0" eaLnBrk="1" fontAlgn="base" latinLnBrk="0" hangingPunct="1">
                        <a:lnSpc>
                          <a:spcPct val="100000"/>
                        </a:lnSpc>
                        <a:spcBef>
                          <a:spcPct val="0"/>
                        </a:spcBef>
                        <a:spcAft>
                          <a:spcPct val="0"/>
                        </a:spcAft>
                        <a:buClr>
                          <a:schemeClr val="tx2"/>
                        </a:buClr>
                        <a:buSzPct val="110000"/>
                        <a:buFontTx/>
                        <a:buNone/>
                      </a:pPr>
                      <a:r>
                        <a:rPr lang="en-US" altLang="zh-CN" sz="1400" b="0" i="0" u="none" strike="noStrike" kern="1200" cap="none" baseline="0" dirty="0" smtClean="0">
                          <a:solidFill>
                            <a:srgbClr val="4D4D4D"/>
                          </a:solidFill>
                          <a:effectLst/>
                          <a:uFillTx/>
                          <a:latin typeface="+mn-lt"/>
                          <a:ea typeface="SimSun"/>
                          <a:cs typeface="+mn-cs"/>
                        </a:rPr>
                        <a:t>4</a:t>
                      </a:r>
                      <a:endParaRPr lang="en-US" sz="1400" b="0" i="0" u="none" strike="noStrike" kern="1200" cap="none" baseline="0" dirty="0">
                        <a:solidFill>
                          <a:srgbClr val="4D4D4D"/>
                        </a:solidFill>
                        <a:effectLst/>
                        <a:uFillTx/>
                        <a:latin typeface="+mn-lt"/>
                        <a:ea typeface="SimSun"/>
                        <a:cs typeface="+mn-cs"/>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85725" marR="0" lvl="0" indent="0" algn="ctr" defTabSz="914400" rtl="0" eaLnBrk="1" fontAlgn="base" latinLnBrk="0" hangingPunct="1">
                        <a:lnSpc>
                          <a:spcPct val="100000"/>
                        </a:lnSpc>
                        <a:spcBef>
                          <a:spcPct val="0"/>
                        </a:spcBef>
                        <a:spcAft>
                          <a:spcPct val="0"/>
                        </a:spcAft>
                        <a:buClr>
                          <a:schemeClr val="tx2"/>
                        </a:buClr>
                        <a:buSzPct val="110000"/>
                        <a:buFontTx/>
                        <a:buNone/>
                      </a:pPr>
                      <a:endParaRPr lang="en-US" altLang="zh-CN" sz="1400" b="0" i="0" u="none" strike="noStrike" kern="1200" cap="none" baseline="0" dirty="0" smtClean="0">
                        <a:solidFill>
                          <a:srgbClr val="4D4D4D"/>
                        </a:solidFill>
                        <a:effectLst/>
                        <a:uFillTx/>
                        <a:latin typeface="+mn-lt"/>
                        <a:ea typeface="SimSun"/>
                        <a:cs typeface="+mn-cs"/>
                      </a:endParaRPr>
                    </a:p>
                    <a:p>
                      <a:pPr marL="85725" marR="0" lvl="0" indent="0" algn="ctr" defTabSz="914400" rtl="0" eaLnBrk="1" fontAlgn="base" latinLnBrk="0" hangingPunct="1">
                        <a:lnSpc>
                          <a:spcPct val="100000"/>
                        </a:lnSpc>
                        <a:spcBef>
                          <a:spcPct val="0"/>
                        </a:spcBef>
                        <a:spcAft>
                          <a:spcPct val="0"/>
                        </a:spcAft>
                        <a:buClr>
                          <a:schemeClr val="tx2"/>
                        </a:buClr>
                        <a:buSzPct val="110000"/>
                        <a:buFontTx/>
                        <a:buNone/>
                      </a:pPr>
                      <a:r>
                        <a:rPr lang="en-US" altLang="zh-CN" sz="1400" b="0" i="0" u="none" strike="noStrike" kern="1200" cap="none" baseline="0" dirty="0" smtClean="0">
                          <a:solidFill>
                            <a:srgbClr val="4D4D4D"/>
                          </a:solidFill>
                          <a:effectLst/>
                          <a:uFillTx/>
                          <a:latin typeface="+mn-lt"/>
                          <a:ea typeface="SimSun"/>
                          <a:cs typeface="+mn-cs"/>
                        </a:rPr>
                        <a:t>66</a:t>
                      </a:r>
                    </a:p>
                    <a:p>
                      <a:pPr marL="85725" marR="0" lvl="0" indent="0" algn="ctr" defTabSz="914400" rtl="0" eaLnBrk="1" fontAlgn="base" latinLnBrk="0" hangingPunct="1">
                        <a:lnSpc>
                          <a:spcPct val="100000"/>
                        </a:lnSpc>
                        <a:spcBef>
                          <a:spcPct val="0"/>
                        </a:spcBef>
                        <a:spcAft>
                          <a:spcPct val="0"/>
                        </a:spcAft>
                        <a:buClr>
                          <a:schemeClr val="tx2"/>
                        </a:buClr>
                        <a:buSzPct val="110000"/>
                        <a:buFontTx/>
                        <a:buNone/>
                      </a:pPr>
                      <a:r>
                        <a:rPr lang="en-US" altLang="zh-CN" sz="1400" b="0" i="0" u="none" strike="noStrike" kern="1200" cap="none" baseline="0" dirty="0" smtClean="0">
                          <a:solidFill>
                            <a:srgbClr val="4D4D4D"/>
                          </a:solidFill>
                          <a:effectLst/>
                          <a:uFillTx/>
                          <a:latin typeface="+mn-lt"/>
                          <a:ea typeface="SimSun"/>
                          <a:cs typeface="+mn-cs"/>
                        </a:rPr>
                        <a:t>18</a:t>
                      </a:r>
                    </a:p>
                    <a:p>
                      <a:pPr marL="85725" marR="0" lvl="0" indent="0" algn="ctr" defTabSz="914400" rtl="0" eaLnBrk="1" fontAlgn="base" latinLnBrk="0" hangingPunct="1">
                        <a:lnSpc>
                          <a:spcPct val="100000"/>
                        </a:lnSpc>
                        <a:spcBef>
                          <a:spcPct val="0"/>
                        </a:spcBef>
                        <a:spcAft>
                          <a:spcPct val="0"/>
                        </a:spcAft>
                        <a:buClr>
                          <a:schemeClr val="tx2"/>
                        </a:buClr>
                        <a:buSzPct val="110000"/>
                        <a:buFontTx/>
                        <a:buNone/>
                      </a:pPr>
                      <a:r>
                        <a:rPr lang="en-US" altLang="zh-CN" sz="1400" b="0" i="0" u="none" strike="noStrike" kern="1200" cap="none" baseline="0" dirty="0" smtClean="0">
                          <a:solidFill>
                            <a:srgbClr val="4D4D4D"/>
                          </a:solidFill>
                          <a:effectLst/>
                          <a:uFillTx/>
                          <a:latin typeface="+mn-lt"/>
                          <a:ea typeface="SimSun"/>
                          <a:cs typeface="+mn-cs"/>
                        </a:rPr>
                        <a:t>16</a:t>
                      </a:r>
                    </a:p>
                    <a:p>
                      <a:pPr marL="85725" marR="0" lvl="0" indent="0" algn="ctr" defTabSz="914400" rtl="0" eaLnBrk="1" fontAlgn="base" latinLnBrk="0" hangingPunct="1">
                        <a:lnSpc>
                          <a:spcPct val="100000"/>
                        </a:lnSpc>
                        <a:spcBef>
                          <a:spcPct val="0"/>
                        </a:spcBef>
                        <a:spcAft>
                          <a:spcPct val="0"/>
                        </a:spcAft>
                        <a:buClr>
                          <a:schemeClr val="tx2"/>
                        </a:buClr>
                        <a:buSzPct val="110000"/>
                        <a:buFontTx/>
                        <a:buNone/>
                      </a:pPr>
                      <a:r>
                        <a:rPr lang="en-US" altLang="zh-CN" sz="1400" b="0" i="0" u="none" strike="noStrike" kern="1200" cap="none" baseline="0" dirty="0" smtClean="0">
                          <a:solidFill>
                            <a:srgbClr val="4D4D4D"/>
                          </a:solidFill>
                          <a:effectLst/>
                          <a:uFillTx/>
                          <a:latin typeface="+mn-lt"/>
                          <a:ea typeface="SimSun"/>
                          <a:cs typeface="+mn-cs"/>
                        </a:rPr>
                        <a:t>1</a:t>
                      </a:r>
                      <a:endParaRPr lang="en-US" sz="1400" b="0" i="0" u="none" strike="noStrike" kern="1200" cap="none" baseline="0" dirty="0">
                        <a:solidFill>
                          <a:srgbClr val="4D4D4D"/>
                        </a:solidFill>
                        <a:effectLst/>
                        <a:uFillTx/>
                        <a:latin typeface="+mn-lt"/>
                        <a:ea typeface="SimSun"/>
                        <a:cs typeface="+mn-cs"/>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10001"/>
                  </a:ext>
                </a:extLst>
              </a:tr>
              <a:tr h="0">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zh-CN" sz="1400" b="0" i="0" u="none" strike="noStrike" cap="none" baseline="0">
                          <a:solidFill>
                            <a:srgbClr val="4D4D4D"/>
                          </a:solidFill>
                          <a:effectLst/>
                          <a:uFillTx/>
                          <a:ea typeface="SimSun"/>
                        </a:rPr>
                        <a:t>NCI 分类</a:t>
                      </a:r>
                    </a:p>
                    <a:p>
                      <a:pPr marL="85725" marR="0" lvl="0" indent="0" algn="l" defTabSz="914400" rtl="0" eaLnBrk="1" fontAlgn="base" latinLnBrk="0" hangingPunct="1">
                        <a:lnSpc>
                          <a:spcPct val="100000"/>
                        </a:lnSpc>
                        <a:spcBef>
                          <a:spcPct val="0"/>
                        </a:spcBef>
                        <a:spcAft>
                          <a:spcPct val="0"/>
                        </a:spcAft>
                        <a:buClr>
                          <a:schemeClr val="tx2"/>
                        </a:buClr>
                        <a:buSzPct val="110000"/>
                        <a:buFontTx/>
                        <a:buNone/>
                      </a:pPr>
                      <a:r>
                        <a:rPr lang="zh-CN" sz="1400" b="0" i="0" u="none" strike="noStrike" cap="none" baseline="0">
                          <a:solidFill>
                            <a:srgbClr val="4D4D4D"/>
                          </a:solidFill>
                          <a:effectLst/>
                          <a:uFillTx/>
                          <a:ea typeface="SimSun"/>
                        </a:rPr>
                        <a:t>1-2 级 </a:t>
                      </a:r>
                    </a:p>
                    <a:p>
                      <a:pPr marL="85725" marR="0" lvl="0" indent="0" algn="l" defTabSz="914400" rtl="0" eaLnBrk="1" fontAlgn="base" latinLnBrk="0" hangingPunct="1">
                        <a:lnSpc>
                          <a:spcPct val="100000"/>
                        </a:lnSpc>
                        <a:spcBef>
                          <a:spcPct val="0"/>
                        </a:spcBef>
                        <a:spcAft>
                          <a:spcPct val="0"/>
                        </a:spcAft>
                        <a:buClr>
                          <a:schemeClr val="tx2"/>
                        </a:buClr>
                        <a:buSzPct val="110000"/>
                        <a:buFontTx/>
                        <a:buNone/>
                      </a:pPr>
                      <a:r>
                        <a:rPr lang="zh-CN" sz="1400" b="0" i="0" u="none" strike="noStrike" cap="none" baseline="0">
                          <a:solidFill>
                            <a:srgbClr val="4D4D4D"/>
                          </a:solidFill>
                          <a:effectLst/>
                          <a:uFillTx/>
                          <a:ea typeface="SimSun"/>
                        </a:rPr>
                        <a:t>3-5 级</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85725" marR="0" lvl="0" indent="0" algn="ctr" defTabSz="914400" rtl="0" eaLnBrk="1" fontAlgn="base" latinLnBrk="0" hangingPunct="1">
                        <a:lnSpc>
                          <a:spcPct val="100000"/>
                        </a:lnSpc>
                        <a:spcBef>
                          <a:spcPct val="0"/>
                        </a:spcBef>
                        <a:spcAft>
                          <a:spcPct val="0"/>
                        </a:spcAft>
                        <a:buClr>
                          <a:schemeClr val="tx2"/>
                        </a:buClr>
                        <a:buSzPct val="110000"/>
                        <a:buFontTx/>
                        <a:buNone/>
                      </a:pPr>
                      <a:endParaRPr lang="en-US" altLang="zh-CN" sz="1400" b="0" i="0" u="none" strike="noStrike" kern="1200" cap="none" baseline="0" dirty="0" smtClean="0">
                        <a:solidFill>
                          <a:srgbClr val="4D4D4D"/>
                        </a:solidFill>
                        <a:effectLst/>
                        <a:uFillTx/>
                        <a:latin typeface="+mn-lt"/>
                        <a:ea typeface="SimSun"/>
                        <a:cs typeface="+mn-cs"/>
                      </a:endParaRPr>
                    </a:p>
                    <a:p>
                      <a:pPr marL="85725" marR="0" lvl="0" indent="0" algn="ctr" defTabSz="914400" rtl="0" eaLnBrk="1" fontAlgn="base" latinLnBrk="0" hangingPunct="1">
                        <a:lnSpc>
                          <a:spcPct val="100000"/>
                        </a:lnSpc>
                        <a:spcBef>
                          <a:spcPct val="0"/>
                        </a:spcBef>
                        <a:spcAft>
                          <a:spcPct val="0"/>
                        </a:spcAft>
                        <a:buClr>
                          <a:schemeClr val="tx2"/>
                        </a:buClr>
                        <a:buSzPct val="110000"/>
                        <a:buFontTx/>
                        <a:buNone/>
                      </a:pPr>
                      <a:r>
                        <a:rPr lang="en-US" altLang="zh-CN" sz="1400" b="0" i="0" u="none" strike="noStrike" kern="1200" cap="none" baseline="0" dirty="0" smtClean="0">
                          <a:solidFill>
                            <a:srgbClr val="4D4D4D"/>
                          </a:solidFill>
                          <a:effectLst/>
                          <a:uFillTx/>
                          <a:latin typeface="+mn-lt"/>
                          <a:ea typeface="SimSun"/>
                          <a:cs typeface="+mn-cs"/>
                        </a:rPr>
                        <a:t>38</a:t>
                      </a:r>
                    </a:p>
                    <a:p>
                      <a:pPr marL="85725" marR="0" lvl="0" indent="0" algn="ctr" defTabSz="914400" rtl="0" eaLnBrk="1" fontAlgn="base" latinLnBrk="0" hangingPunct="1">
                        <a:lnSpc>
                          <a:spcPct val="100000"/>
                        </a:lnSpc>
                        <a:spcBef>
                          <a:spcPct val="0"/>
                        </a:spcBef>
                        <a:spcAft>
                          <a:spcPct val="0"/>
                        </a:spcAft>
                        <a:buClr>
                          <a:schemeClr val="tx2"/>
                        </a:buClr>
                        <a:buSzPct val="110000"/>
                        <a:buFontTx/>
                        <a:buNone/>
                      </a:pPr>
                      <a:r>
                        <a:rPr lang="en-US" altLang="zh-CN" sz="1400" b="0" i="0" u="none" strike="noStrike" kern="1200" cap="none" baseline="0" dirty="0" smtClean="0">
                          <a:solidFill>
                            <a:srgbClr val="4D4D4D"/>
                          </a:solidFill>
                          <a:effectLst/>
                          <a:uFillTx/>
                          <a:latin typeface="+mn-lt"/>
                          <a:ea typeface="SimSun"/>
                          <a:cs typeface="+mn-cs"/>
                        </a:rPr>
                        <a:t>18</a:t>
                      </a:r>
                      <a:endParaRPr lang="en-US" sz="1400" b="0" i="0" u="none" strike="noStrike" kern="1200" cap="none" baseline="0" dirty="0">
                        <a:solidFill>
                          <a:srgbClr val="4D4D4D"/>
                        </a:solidFill>
                        <a:effectLst/>
                        <a:uFillTx/>
                        <a:latin typeface="+mn-lt"/>
                        <a:ea typeface="SimSun"/>
                        <a:cs typeface="+mn-cs"/>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85725" marR="0" lvl="0" indent="0" algn="ctr" defTabSz="914400" rtl="0" eaLnBrk="1" fontAlgn="base" latinLnBrk="0" hangingPunct="1">
                        <a:lnSpc>
                          <a:spcPct val="100000"/>
                        </a:lnSpc>
                        <a:spcBef>
                          <a:spcPct val="0"/>
                        </a:spcBef>
                        <a:spcAft>
                          <a:spcPct val="0"/>
                        </a:spcAft>
                        <a:buClr>
                          <a:schemeClr val="tx2"/>
                        </a:buClr>
                        <a:buSzPct val="110000"/>
                        <a:buFontTx/>
                        <a:buNone/>
                      </a:pPr>
                      <a:endParaRPr lang="en-US" altLang="zh-CN" sz="1400" b="0" i="0" u="none" strike="noStrike" kern="1200" cap="none" baseline="0" dirty="0" smtClean="0">
                        <a:solidFill>
                          <a:srgbClr val="4D4D4D"/>
                        </a:solidFill>
                        <a:effectLst/>
                        <a:uFillTx/>
                        <a:latin typeface="+mn-lt"/>
                        <a:ea typeface="SimSun"/>
                        <a:cs typeface="+mn-cs"/>
                      </a:endParaRPr>
                    </a:p>
                    <a:p>
                      <a:pPr marL="85725" marR="0" lvl="0" indent="0" algn="ctr" defTabSz="914400" rtl="0" eaLnBrk="1" fontAlgn="base" latinLnBrk="0" hangingPunct="1">
                        <a:lnSpc>
                          <a:spcPct val="100000"/>
                        </a:lnSpc>
                        <a:spcBef>
                          <a:spcPct val="0"/>
                        </a:spcBef>
                        <a:spcAft>
                          <a:spcPct val="0"/>
                        </a:spcAft>
                        <a:buClr>
                          <a:schemeClr val="tx2"/>
                        </a:buClr>
                        <a:buSzPct val="110000"/>
                        <a:buFontTx/>
                        <a:buNone/>
                      </a:pPr>
                      <a:r>
                        <a:rPr lang="en-US" altLang="zh-CN" sz="1400" b="0" i="0" u="none" strike="noStrike" kern="1200" cap="none" baseline="0" dirty="0" smtClean="0">
                          <a:solidFill>
                            <a:srgbClr val="4D4D4D"/>
                          </a:solidFill>
                          <a:effectLst/>
                          <a:uFillTx/>
                          <a:latin typeface="+mn-lt"/>
                          <a:ea typeface="SimSun"/>
                          <a:cs typeface="+mn-cs"/>
                        </a:rPr>
                        <a:t>32</a:t>
                      </a:r>
                    </a:p>
                    <a:p>
                      <a:pPr marL="85725" marR="0" lvl="0" indent="0" algn="ctr" defTabSz="914400" rtl="0" eaLnBrk="1" fontAlgn="base" latinLnBrk="0" hangingPunct="1">
                        <a:lnSpc>
                          <a:spcPct val="100000"/>
                        </a:lnSpc>
                        <a:spcBef>
                          <a:spcPct val="0"/>
                        </a:spcBef>
                        <a:spcAft>
                          <a:spcPct val="0"/>
                        </a:spcAft>
                        <a:buClr>
                          <a:schemeClr val="tx2"/>
                        </a:buClr>
                        <a:buSzPct val="110000"/>
                        <a:buFontTx/>
                        <a:buNone/>
                      </a:pPr>
                      <a:r>
                        <a:rPr lang="en-US" altLang="zh-CN" sz="1400" b="0" i="0" u="none" strike="noStrike" kern="1200" cap="none" baseline="0" dirty="0" smtClean="0">
                          <a:solidFill>
                            <a:srgbClr val="4D4D4D"/>
                          </a:solidFill>
                          <a:effectLst/>
                          <a:uFillTx/>
                          <a:latin typeface="+mn-lt"/>
                          <a:ea typeface="SimSun"/>
                          <a:cs typeface="+mn-cs"/>
                        </a:rPr>
                        <a:t>18</a:t>
                      </a:r>
                      <a:endParaRPr lang="en-US" sz="1400" b="0" i="0" u="none" strike="noStrike" kern="1200" cap="none" baseline="0" dirty="0">
                        <a:solidFill>
                          <a:srgbClr val="4D4D4D"/>
                        </a:solidFill>
                        <a:effectLst/>
                        <a:uFillTx/>
                        <a:latin typeface="+mn-lt"/>
                        <a:ea typeface="SimSun"/>
                        <a:cs typeface="+mn-cs"/>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10002"/>
                  </a:ext>
                </a:extLst>
              </a:tr>
              <a:tr h="0">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zh-CN" sz="1400" b="0" i="0" u="none" strike="noStrike" cap="none" baseline="0">
                          <a:solidFill>
                            <a:srgbClr val="4D4D4D"/>
                          </a:solidFill>
                          <a:effectLst/>
                          <a:uFillTx/>
                          <a:ea typeface="SimSun"/>
                        </a:rPr>
                        <a:t>术后 60 天内死亡</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85725" marR="0" lvl="0" indent="0" algn="ctr" defTabSz="914400" rtl="0" eaLnBrk="1" fontAlgn="base" latinLnBrk="0" hangingPunct="1">
                        <a:lnSpc>
                          <a:spcPct val="100000"/>
                        </a:lnSpc>
                        <a:spcBef>
                          <a:spcPct val="0"/>
                        </a:spcBef>
                        <a:spcAft>
                          <a:spcPct val="0"/>
                        </a:spcAft>
                        <a:buClr>
                          <a:schemeClr val="tx2"/>
                        </a:buClr>
                        <a:buSzPct val="110000"/>
                        <a:buFontTx/>
                        <a:buNone/>
                      </a:pPr>
                      <a:r>
                        <a:rPr lang="en-US" altLang="zh-CN" sz="1400" b="0" i="0" u="none" strike="noStrike" kern="1200" cap="none" baseline="0" dirty="0" smtClean="0">
                          <a:solidFill>
                            <a:srgbClr val="4D4D4D"/>
                          </a:solidFill>
                          <a:effectLst/>
                          <a:uFillTx/>
                          <a:latin typeface="+mn-lt"/>
                          <a:ea typeface="SimSun"/>
                          <a:cs typeface="+mn-cs"/>
                        </a:rPr>
                        <a:t>1</a:t>
                      </a:r>
                      <a:endParaRPr lang="en-US" sz="1400" b="0" i="0" u="none" strike="noStrike" kern="1200" cap="none" baseline="0" dirty="0">
                        <a:solidFill>
                          <a:srgbClr val="4D4D4D"/>
                        </a:solidFill>
                        <a:effectLst/>
                        <a:uFillTx/>
                        <a:latin typeface="+mn-lt"/>
                        <a:ea typeface="SimSun"/>
                        <a:cs typeface="+mn-cs"/>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85725" marR="0" lvl="0" indent="0" algn="ctr" defTabSz="914400" rtl="0" eaLnBrk="1" fontAlgn="base" latinLnBrk="0" hangingPunct="1">
                        <a:lnSpc>
                          <a:spcPct val="100000"/>
                        </a:lnSpc>
                        <a:spcBef>
                          <a:spcPct val="0"/>
                        </a:spcBef>
                        <a:spcAft>
                          <a:spcPct val="0"/>
                        </a:spcAft>
                        <a:buClr>
                          <a:schemeClr val="tx2"/>
                        </a:buClr>
                        <a:buSzPct val="110000"/>
                        <a:buFontTx/>
                        <a:buNone/>
                      </a:pPr>
                      <a:r>
                        <a:rPr lang="en-US" altLang="zh-CN" sz="1400" b="0" i="0" u="none" strike="noStrike" kern="1200" cap="none" baseline="0" dirty="0" smtClean="0">
                          <a:solidFill>
                            <a:srgbClr val="4D4D4D"/>
                          </a:solidFill>
                          <a:effectLst/>
                          <a:uFillTx/>
                          <a:latin typeface="+mn-lt"/>
                          <a:ea typeface="SimSun"/>
                          <a:cs typeface="+mn-cs"/>
                        </a:rPr>
                        <a:t>1</a:t>
                      </a:r>
                      <a:endParaRPr lang="en-US" sz="1400" b="0" i="0" u="none" strike="noStrike" kern="1200" cap="none" baseline="0" dirty="0">
                        <a:solidFill>
                          <a:srgbClr val="4D4D4D"/>
                        </a:solidFill>
                        <a:effectLst/>
                        <a:uFillTx/>
                        <a:latin typeface="+mn-lt"/>
                        <a:ea typeface="SimSun"/>
                        <a:cs typeface="+mn-cs"/>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10003"/>
                  </a:ext>
                </a:extLst>
              </a:tr>
            </a:tbl>
          </a:graphicData>
        </a:graphic>
      </p:graphicFrame>
    </p:spTree>
    <p:custDataLst>
      <p:tags r:id="rId1"/>
    </p:custDataLst>
    <p:extLst>
      <p:ext uri="{BB962C8B-B14F-4D97-AF65-F5344CB8AC3E}">
        <p14:creationId xmlns:p14="http://schemas.microsoft.com/office/powerpoint/2010/main" val="2053228069"/>
      </p:ext>
    </p:extLst>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zh-CN" sz="1800" b="1" i="0" u="none" strike="noStrike" cap="none" baseline="0">
                <a:solidFill>
                  <a:srgbClr val="043882"/>
                </a:solidFill>
                <a:effectLst/>
                <a:uFillTx/>
                <a:ea typeface="SimSun"/>
              </a:rPr>
              <a:t>O-011：放化疗 + 诱导或巩固化疗作为全程新辅助疗法用于局部晚期直肠癌的随机 II 期试验：CAO/ARO/AIO-12 – Hofheinz R-D 等人</a:t>
            </a:r>
          </a:p>
        </p:txBody>
      </p:sp>
      <p:sp>
        <p:nvSpPr>
          <p:cNvPr id="5123" name="Rectangle 3"/>
          <p:cNvSpPr>
            <a:spLocks noGrp="1" noChangeArrowheads="1"/>
          </p:cNvSpPr>
          <p:nvPr>
            <p:ph idx="1"/>
          </p:nvPr>
        </p:nvSpPr>
        <p:spPr/>
        <p:txBody>
          <a:bodyPr/>
          <a:lstStyle/>
          <a:p>
            <a:pPr marL="0" indent="0">
              <a:buNone/>
            </a:pPr>
            <a:r>
              <a:rPr lang="zh-CN" sz="1600" b="1" i="0" u="none" strike="noStrike" cap="none" baseline="0">
                <a:solidFill>
                  <a:srgbClr val="4D4D4D"/>
                </a:solidFill>
                <a:effectLst/>
                <a:uFillTx/>
                <a:ea typeface="SimSun"/>
              </a:rPr>
              <a:t>关键结果（续）</a:t>
            </a:r>
          </a:p>
          <a:p>
            <a:pPr marL="0" indent="0">
              <a:spcBef>
                <a:spcPts val="10800"/>
              </a:spcBef>
              <a:buNone/>
            </a:pPr>
            <a:r>
              <a:rPr lang="zh-CN" sz="1600" b="1" i="0" u="none" strike="noStrike" cap="none" baseline="0">
                <a:solidFill>
                  <a:srgbClr val="4D4D4D"/>
                </a:solidFill>
                <a:effectLst/>
                <a:uFillTx/>
                <a:ea typeface="SimSun"/>
              </a:rPr>
              <a:t>结论</a:t>
            </a:r>
          </a:p>
          <a:p>
            <a:r>
              <a:rPr lang="zh-CN" sz="1600" b="1" i="0" u="none" strike="noStrike" cap="none" baseline="0">
                <a:solidFill>
                  <a:srgbClr val="4D4D4D"/>
                </a:solidFill>
                <a:effectLst/>
                <a:uFillTx/>
                <a:ea typeface="SimSun"/>
              </a:rPr>
              <a:t>在局部晚期直肠癌患者中，放化疗后接受巩固化疗可降低放化疗毒性，且不会增加术后发病率</a:t>
            </a:r>
          </a:p>
        </p:txBody>
      </p:sp>
      <p:sp>
        <p:nvSpPr>
          <p:cNvPr id="15" name="Text Placeholder 14"/>
          <p:cNvSpPr>
            <a:spLocks noGrp="1"/>
          </p:cNvSpPr>
          <p:nvPr>
            <p:ph type="body" sz="quarter" idx="11"/>
          </p:nvPr>
        </p:nvSpPr>
        <p:spPr>
          <a:xfrm>
            <a:off x="4495800" y="6096000"/>
            <a:ext cx="4283075" cy="487363"/>
          </a:xfrm>
        </p:spPr>
        <p:txBody>
          <a:bodyPr/>
          <a:lstStyle/>
          <a:p>
            <a:r>
              <a:rPr lang="zh-CN" sz="1200" b="0" i="0" u="none" strike="noStrike" cap="none" baseline="0">
                <a:solidFill>
                  <a:srgbClr val="4D4D4D"/>
                </a:solidFill>
                <a:effectLst/>
                <a:uFillTx/>
                <a:ea typeface="SimSun"/>
              </a:rPr>
              <a:t>Hofheinz R-D, et al. Ann Oncol 2019;30(suppl):abstr O-011</a:t>
            </a:r>
          </a:p>
        </p:txBody>
      </p:sp>
      <p:graphicFrame>
        <p:nvGraphicFramePr>
          <p:cNvPr id="6" name="Group 88"/>
          <p:cNvGraphicFramePr>
            <a:graphicFrameLocks noGrp="1"/>
          </p:cNvGraphicFramePr>
          <p:nvPr>
            <p:extLst>
              <p:ext uri="{D42A27DB-BD31-4B8C-83A1-F6EECF244321}">
                <p14:modId xmlns:p14="http://schemas.microsoft.com/office/powerpoint/2010/main" val="1384065233"/>
              </p:ext>
            </p:extLst>
          </p:nvPr>
        </p:nvGraphicFramePr>
        <p:xfrm>
          <a:off x="365124" y="1638925"/>
          <a:ext cx="8087676" cy="1141440"/>
        </p:xfrm>
        <a:graphic>
          <a:graphicData uri="http://schemas.openxmlformats.org/drawingml/2006/table">
            <a:tbl>
              <a:tblPr firstRow="1" bandRow="1">
                <a:tableStyleId>{69012ECD-51FC-41F1-AA8D-1B2483CD663E}</a:tableStyleId>
              </a:tblPr>
              <a:tblGrid>
                <a:gridCol w="2402112">
                  <a:extLst>
                    <a:ext uri="{9D8B030D-6E8A-4147-A177-3AD203B41FA5}">
                      <a16:colId xmlns:a16="http://schemas.microsoft.com/office/drawing/2014/main" val="20000"/>
                    </a:ext>
                  </a:extLst>
                </a:gridCol>
                <a:gridCol w="686991">
                  <a:extLst>
                    <a:ext uri="{9D8B030D-6E8A-4147-A177-3AD203B41FA5}">
                      <a16:colId xmlns:a16="http://schemas.microsoft.com/office/drawing/2014/main" val="20001"/>
                    </a:ext>
                  </a:extLst>
                </a:gridCol>
                <a:gridCol w="686991">
                  <a:extLst>
                    <a:ext uri="{9D8B030D-6E8A-4147-A177-3AD203B41FA5}">
                      <a16:colId xmlns:a16="http://schemas.microsoft.com/office/drawing/2014/main" val="3199851881"/>
                    </a:ext>
                  </a:extLst>
                </a:gridCol>
                <a:gridCol w="686991">
                  <a:extLst>
                    <a:ext uri="{9D8B030D-6E8A-4147-A177-3AD203B41FA5}">
                      <a16:colId xmlns:a16="http://schemas.microsoft.com/office/drawing/2014/main" val="4192497150"/>
                    </a:ext>
                  </a:extLst>
                </a:gridCol>
                <a:gridCol w="686991">
                  <a:extLst>
                    <a:ext uri="{9D8B030D-6E8A-4147-A177-3AD203B41FA5}">
                      <a16:colId xmlns:a16="http://schemas.microsoft.com/office/drawing/2014/main" val="1712511910"/>
                    </a:ext>
                  </a:extLst>
                </a:gridCol>
                <a:gridCol w="734400">
                  <a:extLst>
                    <a:ext uri="{9D8B030D-6E8A-4147-A177-3AD203B41FA5}">
                      <a16:colId xmlns:a16="http://schemas.microsoft.com/office/drawing/2014/main" val="20002"/>
                    </a:ext>
                  </a:extLst>
                </a:gridCol>
                <a:gridCol w="734400">
                  <a:extLst>
                    <a:ext uri="{9D8B030D-6E8A-4147-A177-3AD203B41FA5}">
                      <a16:colId xmlns:a16="http://schemas.microsoft.com/office/drawing/2014/main" val="449961527"/>
                    </a:ext>
                  </a:extLst>
                </a:gridCol>
                <a:gridCol w="734400">
                  <a:extLst>
                    <a:ext uri="{9D8B030D-6E8A-4147-A177-3AD203B41FA5}">
                      <a16:colId xmlns:a16="http://schemas.microsoft.com/office/drawing/2014/main" val="194770261"/>
                    </a:ext>
                  </a:extLst>
                </a:gridCol>
                <a:gridCol w="734400">
                  <a:extLst>
                    <a:ext uri="{9D8B030D-6E8A-4147-A177-3AD203B41FA5}">
                      <a16:colId xmlns:a16="http://schemas.microsoft.com/office/drawing/2014/main" val="4062950042"/>
                    </a:ext>
                  </a:extLst>
                </a:gridCol>
              </a:tblGrid>
              <a:tr h="173999">
                <a:tc rowSpan="2">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zh-CN" sz="1400" b="1" i="0" u="none" strike="noStrike" cap="none" baseline="0" dirty="0">
                          <a:solidFill>
                            <a:srgbClr val="FFFFFF"/>
                          </a:solidFill>
                          <a:effectLst/>
                          <a:uFillTx/>
                          <a:ea typeface="SimSun"/>
                        </a:rPr>
                        <a:t>毒性，%</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gridSpan="4">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400" b="1" i="0" u="none" strike="noStrike" cap="none" baseline="0">
                          <a:solidFill>
                            <a:srgbClr val="FFFFFF"/>
                          </a:solidFill>
                          <a:effectLst/>
                          <a:uFillTx/>
                          <a:ea typeface="SimSun"/>
                        </a:rPr>
                        <a:t>A 组 (n=156)</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endParaRPr kumimoji="0" lang="en-GB" sz="1400" b="1" i="0" u="none" strike="noStrike" cap="none" normalizeH="0" baseline="0">
                        <a:ln>
                          <a:noFill/>
                        </a:ln>
                        <a:solidFill>
                          <a:schemeClr val="tx2"/>
                        </a:solidFill>
                        <a:effectLst/>
                        <a:latin typeface="+mn-lt"/>
                        <a:cs typeface="Arial"/>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endParaRPr kumimoji="0" lang="en-GB" sz="1400" b="1" i="0" u="none" strike="noStrike" cap="none" normalizeH="0" baseline="0">
                        <a:ln>
                          <a:noFill/>
                        </a:ln>
                        <a:solidFill>
                          <a:schemeClr val="tx2"/>
                        </a:solidFill>
                        <a:effectLst/>
                        <a:latin typeface="+mn-lt"/>
                        <a:cs typeface="Arial"/>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endParaRPr kumimoji="0" lang="en-GB" sz="1400" b="1" i="0" u="none" strike="noStrike" cap="none" normalizeH="0" baseline="0">
                        <a:ln>
                          <a:noFill/>
                        </a:ln>
                        <a:solidFill>
                          <a:schemeClr val="tx2"/>
                        </a:solidFill>
                        <a:effectLst/>
                        <a:latin typeface="+mn-lt"/>
                        <a:cs typeface="Arial"/>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gridSpan="4">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400" b="1" i="0" u="none" strike="noStrike" cap="none" baseline="0">
                          <a:solidFill>
                            <a:srgbClr val="FFFFFF"/>
                          </a:solidFill>
                          <a:effectLst/>
                          <a:uFillTx/>
                          <a:ea typeface="SimSun"/>
                        </a:rPr>
                        <a:t>B 组 (n=150)</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endParaRPr kumimoji="0" lang="en-GB" sz="1400" b="1" i="0" u="none" strike="noStrike" cap="none" normalizeH="0" baseline="0">
                        <a:ln>
                          <a:noFill/>
                        </a:ln>
                        <a:solidFill>
                          <a:schemeClr val="tx2"/>
                        </a:solidFill>
                        <a:effectLst/>
                        <a:latin typeface="+mn-lt"/>
                        <a:cs typeface="Arial"/>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endParaRPr kumimoji="0" lang="en-GB" sz="1400" b="1" i="0" u="none" strike="noStrike" cap="none" normalizeH="0" baseline="0">
                        <a:ln>
                          <a:noFill/>
                        </a:ln>
                        <a:solidFill>
                          <a:schemeClr val="tx2"/>
                        </a:solidFill>
                        <a:effectLst/>
                        <a:latin typeface="+mn-lt"/>
                        <a:cs typeface="Arial"/>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endParaRPr kumimoji="0" lang="en-GB" sz="1400" b="1" i="0" u="none" strike="noStrike" cap="none" normalizeH="0" baseline="0">
                        <a:ln>
                          <a:noFill/>
                        </a:ln>
                        <a:solidFill>
                          <a:schemeClr val="tx2"/>
                        </a:solidFill>
                        <a:effectLst/>
                        <a:latin typeface="+mn-lt"/>
                        <a:cs typeface="Arial"/>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0"/>
                  </a:ext>
                </a:extLst>
              </a:tr>
              <a:tr h="143472">
                <a:tc vMerge="1">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endParaRPr kumimoji="0" lang="en-GB" sz="1400" b="0" i="0" u="none" strike="noStrike" cap="none" normalizeH="0" baseline="0">
                        <a:ln>
                          <a:noFill/>
                        </a:ln>
                        <a:solidFill>
                          <a:srgbClr val="4D4D4D"/>
                        </a:solidFill>
                        <a:effectLst/>
                        <a:latin typeface="+mn-lt"/>
                        <a:cs typeface="Arial"/>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400" b="1" i="0" u="none" strike="noStrike" cap="none" baseline="0">
                          <a:solidFill>
                            <a:srgbClr val="FFFFFF"/>
                          </a:solidFill>
                          <a:effectLst/>
                          <a:uFillTx/>
                          <a:ea typeface="SimSun"/>
                        </a:rPr>
                        <a:t>G1–2</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400" b="1" i="0" u="none" strike="noStrike" cap="none" baseline="0">
                          <a:solidFill>
                            <a:srgbClr val="FFFFFF"/>
                          </a:solidFill>
                          <a:effectLst/>
                          <a:uFillTx/>
                          <a:ea typeface="SimSun"/>
                        </a:rPr>
                        <a:t>G3</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400" b="1" i="0" u="none" strike="noStrike" cap="none" baseline="0">
                          <a:solidFill>
                            <a:srgbClr val="FFFFFF"/>
                          </a:solidFill>
                          <a:effectLst/>
                          <a:uFillTx/>
                          <a:ea typeface="SimSun"/>
                        </a:rPr>
                        <a:t>G4</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400" b="1" i="0" u="none" strike="noStrike" cap="none" baseline="0">
                          <a:solidFill>
                            <a:srgbClr val="FFFFFF"/>
                          </a:solidFill>
                          <a:effectLst/>
                          <a:uFillTx/>
                          <a:ea typeface="SimSun"/>
                        </a:rPr>
                        <a:t>G5</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400" b="1" i="0" u="none" strike="noStrike" cap="none" baseline="0">
                          <a:solidFill>
                            <a:srgbClr val="FFFFFF"/>
                          </a:solidFill>
                          <a:effectLst/>
                          <a:uFillTx/>
                          <a:ea typeface="SimSun"/>
                        </a:rPr>
                        <a:t>G1–2</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400" b="1" i="0" u="none" strike="noStrike" cap="none" baseline="0">
                          <a:solidFill>
                            <a:srgbClr val="FFFFFF"/>
                          </a:solidFill>
                          <a:effectLst/>
                          <a:uFillTx/>
                          <a:ea typeface="SimSun"/>
                        </a:rPr>
                        <a:t>G3</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400" b="1" i="0" u="none" strike="noStrike" cap="none" baseline="0">
                          <a:solidFill>
                            <a:srgbClr val="FFFFFF"/>
                          </a:solidFill>
                          <a:effectLst/>
                          <a:uFillTx/>
                          <a:ea typeface="SimSun"/>
                        </a:rPr>
                        <a:t>G4</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400" b="1" i="0" u="none" strike="noStrike" cap="none" baseline="0">
                          <a:solidFill>
                            <a:srgbClr val="FFFFFF"/>
                          </a:solidFill>
                          <a:effectLst/>
                          <a:uFillTx/>
                          <a:ea typeface="SimSun"/>
                        </a:rPr>
                        <a:t>G5</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solidFill>
                  </a:tcPr>
                </a:tc>
                <a:extLst>
                  <a:ext uri="{0D108BD9-81ED-4DB2-BD59-A6C34878D82A}">
                    <a16:rowId xmlns:a16="http://schemas.microsoft.com/office/drawing/2014/main" val="10001"/>
                  </a:ext>
                </a:extLst>
              </a:tr>
              <a:tr h="0">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zh-CN" sz="1400" b="0" i="0" u="none" strike="noStrike" cap="none" baseline="0" dirty="0">
                          <a:solidFill>
                            <a:srgbClr val="4D4D4D"/>
                          </a:solidFill>
                          <a:effectLst/>
                          <a:uFillTx/>
                          <a:ea typeface="SimSun"/>
                        </a:rPr>
                        <a:t>放化疗 </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algn="ctr"/>
                      <a:r>
                        <a:rPr lang="en-US" altLang="zh-CN" sz="1400" b="0" i="0" u="none" strike="noStrike" kern="1200" cap="none" baseline="0" dirty="0" smtClean="0">
                          <a:solidFill>
                            <a:srgbClr val="4D4D4D"/>
                          </a:solidFill>
                          <a:effectLst/>
                          <a:uFillTx/>
                          <a:latin typeface="+mn-lt"/>
                          <a:ea typeface="SimSun"/>
                          <a:cs typeface="+mn-cs"/>
                        </a:rPr>
                        <a:t>62</a:t>
                      </a:r>
                      <a:endParaRPr lang="en-US" sz="1400" b="0" i="0" u="none" strike="noStrike" kern="1200" cap="none" baseline="0" dirty="0">
                        <a:solidFill>
                          <a:srgbClr val="4D4D4D"/>
                        </a:solidFill>
                        <a:effectLst/>
                        <a:uFillTx/>
                        <a:latin typeface="+mn-lt"/>
                        <a:ea typeface="SimSun"/>
                        <a:cs typeface="+mn-cs"/>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400" b="0" i="0" u="none" strike="noStrike" kern="1200" cap="none" baseline="0" dirty="0" smtClean="0">
                          <a:solidFill>
                            <a:srgbClr val="4D4D4D"/>
                          </a:solidFill>
                          <a:effectLst/>
                          <a:uFillTx/>
                          <a:latin typeface="+mn-lt"/>
                          <a:ea typeface="SimSun"/>
                          <a:cs typeface="+mn-cs"/>
                        </a:rPr>
                        <a:t>34</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algn="ctr"/>
                      <a:r>
                        <a:rPr lang="en-US" altLang="zh-CN" sz="1400" b="0" i="0" u="none" strike="noStrike" kern="1200" cap="none" baseline="0" dirty="0" smtClean="0">
                          <a:solidFill>
                            <a:srgbClr val="4D4D4D"/>
                          </a:solidFill>
                          <a:effectLst/>
                          <a:uFillTx/>
                          <a:latin typeface="+mn-lt"/>
                          <a:ea typeface="SimSun"/>
                          <a:cs typeface="+mn-cs"/>
                        </a:rPr>
                        <a:t>3</a:t>
                      </a:r>
                      <a:endParaRPr lang="en-US" sz="1400" b="0" i="0" u="none" strike="noStrike" kern="1200" cap="none" baseline="0" dirty="0">
                        <a:solidFill>
                          <a:srgbClr val="4D4D4D"/>
                        </a:solidFill>
                        <a:effectLst/>
                        <a:uFillTx/>
                        <a:latin typeface="+mn-lt"/>
                        <a:ea typeface="SimSun"/>
                        <a:cs typeface="+mn-cs"/>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algn="ctr"/>
                      <a:r>
                        <a:rPr lang="en-US" altLang="zh-CN" sz="1400" b="0" i="0" u="none" strike="noStrike" kern="1200" cap="none" baseline="0" dirty="0" smtClean="0">
                          <a:solidFill>
                            <a:srgbClr val="4D4D4D"/>
                          </a:solidFill>
                          <a:effectLst/>
                          <a:uFillTx/>
                          <a:latin typeface="+mn-lt"/>
                          <a:ea typeface="SimSun"/>
                          <a:cs typeface="+mn-cs"/>
                        </a:rPr>
                        <a:t>1</a:t>
                      </a:r>
                      <a:endParaRPr lang="en-US" sz="1400" b="0" i="0" u="none" strike="noStrike" kern="1200" cap="none" baseline="0" dirty="0">
                        <a:solidFill>
                          <a:srgbClr val="4D4D4D"/>
                        </a:solidFill>
                        <a:effectLst/>
                        <a:uFillTx/>
                        <a:latin typeface="+mn-lt"/>
                        <a:ea typeface="SimSun"/>
                        <a:cs typeface="+mn-cs"/>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algn="ctr"/>
                      <a:r>
                        <a:rPr lang="en-US" altLang="zh-CN" sz="1400" b="0" i="0" u="none" strike="noStrike" kern="1200" cap="none" baseline="0" dirty="0" smtClean="0">
                          <a:solidFill>
                            <a:srgbClr val="4D4D4D"/>
                          </a:solidFill>
                          <a:effectLst/>
                          <a:uFillTx/>
                          <a:latin typeface="+mn-lt"/>
                          <a:ea typeface="SimSun"/>
                          <a:cs typeface="+mn-cs"/>
                        </a:rPr>
                        <a:t>72</a:t>
                      </a:r>
                      <a:endParaRPr lang="en-US" sz="1400" b="0" i="0" u="none" strike="noStrike" kern="1200" cap="none" baseline="0" dirty="0">
                        <a:solidFill>
                          <a:srgbClr val="4D4D4D"/>
                        </a:solidFill>
                        <a:effectLst/>
                        <a:uFillTx/>
                        <a:latin typeface="+mn-lt"/>
                        <a:ea typeface="SimSun"/>
                        <a:cs typeface="+mn-cs"/>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algn="ctr"/>
                      <a:r>
                        <a:rPr lang="en-US" altLang="zh-CN" sz="1400" b="0" i="0" u="none" strike="noStrike" kern="1200" cap="none" baseline="0" dirty="0" smtClean="0">
                          <a:solidFill>
                            <a:srgbClr val="4D4D4D"/>
                          </a:solidFill>
                          <a:effectLst/>
                          <a:uFillTx/>
                          <a:latin typeface="+mn-lt"/>
                          <a:ea typeface="SimSun"/>
                          <a:cs typeface="+mn-cs"/>
                        </a:rPr>
                        <a:t>24</a:t>
                      </a:r>
                      <a:endParaRPr lang="en-US" sz="1400" b="0" i="0" u="none" strike="noStrike" kern="1200" cap="none" baseline="0" dirty="0">
                        <a:solidFill>
                          <a:srgbClr val="4D4D4D"/>
                        </a:solidFill>
                        <a:effectLst/>
                        <a:uFillTx/>
                        <a:latin typeface="+mn-lt"/>
                        <a:ea typeface="SimSun"/>
                        <a:cs typeface="+mn-cs"/>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algn="ctr"/>
                      <a:r>
                        <a:rPr lang="en-US" altLang="zh-CN" sz="1400" b="0" i="0" u="none" strike="noStrike" kern="1200" cap="none" baseline="0" dirty="0" smtClean="0">
                          <a:solidFill>
                            <a:srgbClr val="4D4D4D"/>
                          </a:solidFill>
                          <a:effectLst/>
                          <a:uFillTx/>
                          <a:latin typeface="+mn-lt"/>
                          <a:ea typeface="SimSun"/>
                          <a:cs typeface="+mn-cs"/>
                        </a:rPr>
                        <a:t>3</a:t>
                      </a:r>
                      <a:endParaRPr lang="en-US" sz="1400" b="0" i="0" u="none" strike="noStrike" kern="1200" cap="none" baseline="0" dirty="0">
                        <a:solidFill>
                          <a:srgbClr val="4D4D4D"/>
                        </a:solidFill>
                        <a:effectLst/>
                        <a:uFillTx/>
                        <a:latin typeface="+mn-lt"/>
                        <a:ea typeface="SimSun"/>
                        <a:cs typeface="+mn-cs"/>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algn="ctr"/>
                      <a:r>
                        <a:rPr lang="en-US" sz="1400" b="0" i="0" u="none" strike="noStrike" kern="1200" cap="none" baseline="0" dirty="0" smtClean="0">
                          <a:solidFill>
                            <a:srgbClr val="4D4D4D"/>
                          </a:solidFill>
                          <a:effectLst/>
                          <a:uFillTx/>
                          <a:latin typeface="+mn-lt"/>
                          <a:ea typeface="SimSun"/>
                          <a:cs typeface="+mn-cs"/>
                        </a:rPr>
                        <a:t>1</a:t>
                      </a:r>
                      <a:endParaRPr lang="en-US" sz="1400" b="0" i="0" u="none" strike="noStrike" kern="1200" cap="none" baseline="0" dirty="0">
                        <a:solidFill>
                          <a:srgbClr val="4D4D4D"/>
                        </a:solidFill>
                        <a:effectLst/>
                        <a:uFillTx/>
                        <a:latin typeface="+mn-lt"/>
                        <a:ea typeface="SimSun"/>
                        <a:cs typeface="+mn-cs"/>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10003"/>
                  </a:ext>
                </a:extLst>
              </a:tr>
              <a:tr h="214784">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zh-CN" sz="1400" b="0" i="0" u="none" strike="noStrike" cap="none" baseline="0">
                          <a:solidFill>
                            <a:srgbClr val="4D4D4D"/>
                          </a:solidFill>
                          <a:effectLst/>
                          <a:uFillTx/>
                          <a:ea typeface="SimSun"/>
                        </a:rPr>
                        <a:t>化疗</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algn="ctr"/>
                      <a:r>
                        <a:rPr lang="en-US" altLang="zh-CN" sz="1400" b="0" i="0" u="none" strike="noStrike" kern="1200" cap="none" baseline="0" dirty="0" smtClean="0">
                          <a:solidFill>
                            <a:srgbClr val="4D4D4D"/>
                          </a:solidFill>
                          <a:effectLst/>
                          <a:uFillTx/>
                          <a:latin typeface="+mn-lt"/>
                          <a:ea typeface="SimSun"/>
                          <a:cs typeface="+mn-cs"/>
                        </a:rPr>
                        <a:t>75</a:t>
                      </a:r>
                      <a:endParaRPr lang="en-US" sz="1400" b="0" i="0" u="none" strike="noStrike" kern="1200" cap="none" baseline="0" dirty="0">
                        <a:solidFill>
                          <a:srgbClr val="4D4D4D"/>
                        </a:solidFill>
                        <a:effectLst/>
                        <a:uFillTx/>
                        <a:latin typeface="+mn-lt"/>
                        <a:ea typeface="SimSun"/>
                        <a:cs typeface="+mn-cs"/>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algn="ctr"/>
                      <a:r>
                        <a:rPr lang="en-US" altLang="zh-CN" sz="1400" b="0" i="0" u="none" strike="noStrike" kern="1200" cap="none" baseline="0" dirty="0" smtClean="0">
                          <a:solidFill>
                            <a:srgbClr val="4D4D4D"/>
                          </a:solidFill>
                          <a:effectLst/>
                          <a:uFillTx/>
                          <a:latin typeface="+mn-lt"/>
                          <a:ea typeface="SimSun"/>
                          <a:cs typeface="+mn-cs"/>
                        </a:rPr>
                        <a:t>21</a:t>
                      </a:r>
                      <a:endParaRPr lang="en-US" sz="1400" b="0" i="0" u="none" strike="noStrike" kern="1200" cap="none" baseline="0" dirty="0">
                        <a:solidFill>
                          <a:srgbClr val="4D4D4D"/>
                        </a:solidFill>
                        <a:effectLst/>
                        <a:uFillTx/>
                        <a:latin typeface="+mn-lt"/>
                        <a:ea typeface="SimSun"/>
                        <a:cs typeface="+mn-cs"/>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algn="ctr"/>
                      <a:r>
                        <a:rPr lang="en-US" altLang="zh-CN" sz="1400" b="0" i="0" u="none" strike="noStrike" kern="1200" cap="none" baseline="0" dirty="0" smtClean="0">
                          <a:solidFill>
                            <a:srgbClr val="4D4D4D"/>
                          </a:solidFill>
                          <a:effectLst/>
                          <a:uFillTx/>
                          <a:latin typeface="+mn-lt"/>
                          <a:ea typeface="SimSun"/>
                          <a:cs typeface="+mn-cs"/>
                        </a:rPr>
                        <a:t>1</a:t>
                      </a:r>
                      <a:endParaRPr lang="en-US" sz="1400" b="0" i="0" u="none" strike="noStrike" kern="1200" cap="none" baseline="0" dirty="0">
                        <a:solidFill>
                          <a:srgbClr val="4D4D4D"/>
                        </a:solidFill>
                        <a:effectLst/>
                        <a:uFillTx/>
                        <a:latin typeface="+mn-lt"/>
                        <a:ea typeface="SimSun"/>
                        <a:cs typeface="+mn-cs"/>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algn="ctr"/>
                      <a:r>
                        <a:rPr lang="en-US" altLang="zh-CN" sz="1400" b="0" i="0" u="none" strike="noStrike" kern="1200" cap="none" baseline="0" dirty="0" smtClean="0">
                          <a:solidFill>
                            <a:srgbClr val="4D4D4D"/>
                          </a:solidFill>
                          <a:effectLst/>
                          <a:uFillTx/>
                          <a:latin typeface="+mn-lt"/>
                          <a:ea typeface="SimSun"/>
                          <a:cs typeface="+mn-cs"/>
                        </a:rPr>
                        <a:t>0</a:t>
                      </a:r>
                      <a:endParaRPr lang="en-US" sz="1400" b="0" i="0" u="none" strike="noStrike" kern="1200" cap="none" baseline="0" dirty="0">
                        <a:solidFill>
                          <a:srgbClr val="4D4D4D"/>
                        </a:solidFill>
                        <a:effectLst/>
                        <a:uFillTx/>
                        <a:latin typeface="+mn-lt"/>
                        <a:ea typeface="SimSun"/>
                        <a:cs typeface="+mn-cs"/>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algn="ctr"/>
                      <a:r>
                        <a:rPr lang="en-US" altLang="zh-CN" sz="1400" b="0" i="0" u="none" strike="noStrike" kern="1200" cap="none" baseline="0" dirty="0" smtClean="0">
                          <a:solidFill>
                            <a:srgbClr val="4D4D4D"/>
                          </a:solidFill>
                          <a:effectLst/>
                          <a:uFillTx/>
                          <a:latin typeface="+mn-lt"/>
                          <a:ea typeface="SimSun"/>
                          <a:cs typeface="+mn-cs"/>
                        </a:rPr>
                        <a:t>80</a:t>
                      </a:r>
                      <a:endParaRPr lang="en-US" sz="1400" b="0" i="0" u="none" strike="noStrike" kern="1200" cap="none" baseline="0" dirty="0">
                        <a:solidFill>
                          <a:srgbClr val="4D4D4D"/>
                        </a:solidFill>
                        <a:effectLst/>
                        <a:uFillTx/>
                        <a:latin typeface="+mn-lt"/>
                        <a:ea typeface="SimSun"/>
                        <a:cs typeface="+mn-cs"/>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algn="ctr"/>
                      <a:r>
                        <a:rPr lang="en-US" altLang="zh-CN" sz="1400" b="0" i="0" u="none" strike="noStrike" kern="1200" cap="none" baseline="0" dirty="0" smtClean="0">
                          <a:solidFill>
                            <a:srgbClr val="4D4D4D"/>
                          </a:solidFill>
                          <a:effectLst/>
                          <a:uFillTx/>
                          <a:latin typeface="+mn-lt"/>
                          <a:ea typeface="SimSun"/>
                          <a:cs typeface="+mn-cs"/>
                        </a:rPr>
                        <a:t>18</a:t>
                      </a:r>
                      <a:endParaRPr lang="en-US" sz="1400" b="0" i="0" u="none" strike="noStrike" kern="1200" cap="none" baseline="0" dirty="0">
                        <a:solidFill>
                          <a:srgbClr val="4D4D4D"/>
                        </a:solidFill>
                        <a:effectLst/>
                        <a:uFillTx/>
                        <a:latin typeface="+mn-lt"/>
                        <a:ea typeface="SimSun"/>
                        <a:cs typeface="+mn-cs"/>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algn="ctr"/>
                      <a:r>
                        <a:rPr lang="en-US" altLang="zh-CN" sz="1400" b="0" i="0" u="none" strike="noStrike" kern="1200" cap="none" baseline="0" dirty="0" smtClean="0">
                          <a:solidFill>
                            <a:srgbClr val="4D4D4D"/>
                          </a:solidFill>
                          <a:effectLst/>
                          <a:uFillTx/>
                          <a:latin typeface="+mn-lt"/>
                          <a:ea typeface="SimSun"/>
                          <a:cs typeface="+mn-cs"/>
                        </a:rPr>
                        <a:t>4</a:t>
                      </a:r>
                      <a:endParaRPr lang="en-US" sz="1400" b="0" i="0" u="none" strike="noStrike" kern="1200" cap="none" baseline="0" dirty="0">
                        <a:solidFill>
                          <a:srgbClr val="4D4D4D"/>
                        </a:solidFill>
                        <a:effectLst/>
                        <a:uFillTx/>
                        <a:latin typeface="+mn-lt"/>
                        <a:ea typeface="SimSun"/>
                        <a:cs typeface="+mn-cs"/>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algn="ctr"/>
                      <a:r>
                        <a:rPr lang="en-US" altLang="zh-CN" sz="1400" b="0" i="0" u="none" strike="noStrike" kern="1200" cap="none" baseline="0" dirty="0" smtClean="0">
                          <a:solidFill>
                            <a:srgbClr val="4D4D4D"/>
                          </a:solidFill>
                          <a:effectLst/>
                          <a:uFillTx/>
                          <a:latin typeface="+mn-lt"/>
                          <a:ea typeface="SimSun"/>
                          <a:cs typeface="+mn-cs"/>
                        </a:rPr>
                        <a:t>0</a:t>
                      </a:r>
                      <a:endParaRPr lang="en-US" sz="1400" b="0" i="0" u="none" strike="noStrike" kern="1200" cap="none" baseline="0" dirty="0">
                        <a:solidFill>
                          <a:srgbClr val="4D4D4D"/>
                        </a:solidFill>
                        <a:effectLst/>
                        <a:uFillTx/>
                        <a:latin typeface="+mn-lt"/>
                        <a:ea typeface="SimSun"/>
                        <a:cs typeface="+mn-cs"/>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10004"/>
                  </a:ext>
                </a:extLst>
              </a:tr>
            </a:tbl>
          </a:graphicData>
        </a:graphic>
      </p:graphicFrame>
    </p:spTree>
    <p:custDataLst>
      <p:tags r:id="rId1"/>
    </p:custDataLst>
    <p:extLst>
      <p:ext uri="{BB962C8B-B14F-4D97-AF65-F5344CB8AC3E}">
        <p14:creationId xmlns:p14="http://schemas.microsoft.com/office/powerpoint/2010/main" val="620145815"/>
      </p:ext>
    </p:extLst>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zh-CN" sz="1800" b="1" i="0" u="none" strike="noStrike" cap="none" baseline="0">
                <a:solidFill>
                  <a:srgbClr val="043882"/>
                </a:solidFill>
                <a:effectLst/>
                <a:uFillTx/>
                <a:ea typeface="SimSun"/>
              </a:rPr>
              <a:t>LBA-004：评估 Murlentamab，一种靶向抗苗勒氏管激素受体 II (AMHRII) 的单克隆抗体，通过与肿瘤相关的巨噬细胞参与而作用于晚期/转移性结直肠癌的 2 期研究结果 – Van Cutsem E 等人</a:t>
            </a:r>
          </a:p>
        </p:txBody>
      </p:sp>
      <p:sp>
        <p:nvSpPr>
          <p:cNvPr id="5123" name="Rectangle 3"/>
          <p:cNvSpPr>
            <a:spLocks noGrp="1" noChangeArrowheads="1"/>
          </p:cNvSpPr>
          <p:nvPr>
            <p:ph idx="1"/>
          </p:nvPr>
        </p:nvSpPr>
        <p:spPr/>
        <p:txBody>
          <a:bodyPr/>
          <a:lstStyle/>
          <a:p>
            <a:pPr marL="0" indent="0">
              <a:buNone/>
            </a:pPr>
            <a:r>
              <a:rPr lang="zh-CN" sz="1600" b="1" i="0" u="none" strike="noStrike" cap="none" baseline="0">
                <a:solidFill>
                  <a:srgbClr val="4D4D4D"/>
                </a:solidFill>
                <a:effectLst/>
                <a:uFillTx/>
                <a:ea typeface="SimSun"/>
              </a:rPr>
              <a:t>研究目的</a:t>
            </a:r>
          </a:p>
          <a:p>
            <a:r>
              <a:rPr lang="zh-CN" sz="1600" b="0" i="0" u="none" strike="noStrike" cap="none" baseline="0">
                <a:solidFill>
                  <a:srgbClr val="4D4D4D"/>
                </a:solidFill>
                <a:effectLst/>
                <a:uFillTx/>
                <a:ea typeface="SimSun"/>
              </a:rPr>
              <a:t>研究 murlentamab（一种靶向抗苗勒氏管激素受体的 mAb）用于局部晚期或转移性 CRC 患者的疗效和安全性</a:t>
            </a:r>
          </a:p>
        </p:txBody>
      </p:sp>
      <p:sp>
        <p:nvSpPr>
          <p:cNvPr id="15" name="Text Placeholder 14"/>
          <p:cNvSpPr>
            <a:spLocks noGrp="1"/>
          </p:cNvSpPr>
          <p:nvPr>
            <p:ph type="body" sz="quarter" idx="11"/>
          </p:nvPr>
        </p:nvSpPr>
        <p:spPr>
          <a:xfrm>
            <a:off x="4495800" y="6096000"/>
            <a:ext cx="4283075" cy="487363"/>
          </a:xfrm>
        </p:spPr>
        <p:txBody>
          <a:bodyPr/>
          <a:lstStyle/>
          <a:p>
            <a:r>
              <a:rPr lang="zh-CN" sz="1200" b="0" i="0" u="none" strike="noStrike" cap="none" baseline="0">
                <a:solidFill>
                  <a:srgbClr val="4D4D4D"/>
                </a:solidFill>
                <a:effectLst/>
                <a:uFillTx/>
                <a:ea typeface="SimSun"/>
              </a:rPr>
              <a:t>Van Cutsem E, et al. Ann Oncol 2019;30(suppl):abstr LBA-004</a:t>
            </a:r>
          </a:p>
        </p:txBody>
      </p:sp>
      <p:sp>
        <p:nvSpPr>
          <p:cNvPr id="7" name="Rectangle 9"/>
          <p:cNvSpPr txBox="1">
            <a:spLocks noChangeArrowheads="1"/>
          </p:cNvSpPr>
          <p:nvPr/>
        </p:nvSpPr>
        <p:spPr bwMode="auto">
          <a:xfrm>
            <a:off x="365124" y="5438523"/>
            <a:ext cx="4130676" cy="9146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ct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ct val="0"/>
              </a:spcBef>
              <a:spcAft>
                <a:spcPts val="400"/>
              </a:spcAft>
              <a:buClr>
                <a:schemeClr val="bg1"/>
              </a:buClr>
              <a:buChar char="–"/>
              <a:defRPr sz="1600">
                <a:solidFill>
                  <a:srgbClr val="4D4D4D"/>
                </a:solidFill>
                <a:latin typeface="+mn-lt"/>
                <a:cs typeface="+mn-cs"/>
              </a:defRPr>
            </a:lvl2pPr>
            <a:lvl3pPr marL="812800" indent="-249238" algn="l" rtl="0" fontAlgn="base">
              <a:spcBef>
                <a:spcPct val="0"/>
              </a:spcBef>
              <a:spcAft>
                <a:spcPts val="400"/>
              </a:spcAft>
              <a:buClr>
                <a:schemeClr val="bg1"/>
              </a:buClr>
              <a:buChar char="•"/>
              <a:defRPr sz="1600">
                <a:solidFill>
                  <a:srgbClr val="4D4D4D"/>
                </a:solidFill>
                <a:latin typeface="+mn-lt"/>
                <a:cs typeface="+mn-cs"/>
              </a:defRPr>
            </a:lvl3pPr>
            <a:lvl4pPr marL="1101725" indent="-287338" algn="l" rtl="0" fontAlgn="base">
              <a:spcBef>
                <a:spcPct val="0"/>
              </a:spcBef>
              <a:spcAft>
                <a:spcPts val="400"/>
              </a:spcAft>
              <a:buClr>
                <a:schemeClr val="bg1"/>
              </a:buClr>
              <a:buChar char="–"/>
              <a:defRPr sz="1600">
                <a:solidFill>
                  <a:srgbClr val="4D4D4D"/>
                </a:solidFill>
                <a:latin typeface="+mn-lt"/>
                <a:cs typeface="+mn-cs"/>
              </a:defRPr>
            </a:lvl4pPr>
            <a:lvl5pPr marL="1390650" indent="-287338" algn="l" rtl="0" fontAlgn="base">
              <a:spcBef>
                <a:spcPct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ct val="0"/>
              </a:spcBef>
              <a:spcAft>
                <a:spcPts val="400"/>
              </a:spcAft>
              <a:buClr>
                <a:srgbClr val="043882"/>
              </a:buClr>
              <a:buSzPct val="110000"/>
              <a:buFontTx/>
              <a:buNone/>
              <a:defRPr/>
            </a:pPr>
            <a:r>
              <a:rPr lang="zh-CN" sz="1600" b="1" i="0" u="none" strike="noStrike" cap="none" baseline="0">
                <a:solidFill>
                  <a:srgbClr val="A0A0A0"/>
                </a:solidFill>
                <a:effectLst/>
                <a:uFillTx/>
                <a:ea typeface="SimSun"/>
              </a:rPr>
              <a:t>主要终点</a:t>
            </a:r>
          </a:p>
          <a:p>
            <a:pPr marL="250825" marR="0" lvl="0" indent="-250825" algn="l" defTabSz="914400" rtl="0" eaLnBrk="1" fontAlgn="base" latinLnBrk="0" hangingPunct="1">
              <a:lnSpc>
                <a:spcPct val="100000"/>
              </a:lnSpc>
              <a:spcBef>
                <a:spcPct val="0"/>
              </a:spcBef>
              <a:spcAft>
                <a:spcPts val="400"/>
              </a:spcAft>
              <a:buClr>
                <a:srgbClr val="043882"/>
              </a:buClr>
              <a:buSzPct val="110000"/>
              <a:buFontTx/>
              <a:buChar char="•"/>
              <a:defRPr/>
            </a:pPr>
            <a:r>
              <a:rPr lang="zh-CN" sz="1600" b="0" i="0" u="none" strike="noStrike" cap="none" baseline="0">
                <a:solidFill>
                  <a:srgbClr val="4D4D4D"/>
                </a:solidFill>
                <a:effectLst/>
                <a:uFillTx/>
                <a:ea typeface="SimSun"/>
              </a:rPr>
              <a:t>ORR</a:t>
            </a:r>
          </a:p>
          <a:p>
            <a:pPr marL="0" marR="0" lvl="0" indent="0" algn="l" defTabSz="914400" rtl="0" eaLnBrk="1" fontAlgn="base" latinLnBrk="0" hangingPunct="1">
              <a:lnSpc>
                <a:spcPct val="100000"/>
              </a:lnSpc>
              <a:spcBef>
                <a:spcPct val="0"/>
              </a:spcBef>
              <a:spcAft>
                <a:spcPts val="400"/>
              </a:spcAft>
              <a:buClr>
                <a:srgbClr val="043882"/>
              </a:buClr>
              <a:buSzPct val="110000"/>
              <a:buFontTx/>
              <a:buNone/>
              <a:defRPr/>
            </a:pPr>
            <a:endParaRPr kumimoji="0" lang="en-US" sz="1600" b="0" i="0" u="none" strike="noStrike" kern="1200" cap="none" spc="0" normalizeH="0" baseline="0" noProof="0">
              <a:ln>
                <a:noFill/>
              </a:ln>
              <a:solidFill>
                <a:srgbClr val="4D4D4D"/>
              </a:solidFill>
              <a:effectLst/>
              <a:uLnTx/>
              <a:uFillTx/>
              <a:latin typeface="Arial"/>
              <a:ea typeface="+mn-ea"/>
              <a:cs typeface="Arial"/>
            </a:endParaRPr>
          </a:p>
        </p:txBody>
      </p:sp>
      <p:sp>
        <p:nvSpPr>
          <p:cNvPr id="8" name="Content Placeholder 26"/>
          <p:cNvSpPr txBox="1"/>
          <p:nvPr/>
        </p:nvSpPr>
        <p:spPr>
          <a:xfrm>
            <a:off x="4278313" y="5438523"/>
            <a:ext cx="4495800" cy="985008"/>
          </a:xfrm>
          <a:prstGeom prst="rect">
            <a:avLst/>
          </a:prstGeom>
        </p:spPr>
        <p:txBody>
          <a:bodyPr/>
          <a:lstStyle>
            <a:lvl1pPr marL="250825" indent="-250825" algn="l" rtl="0" fontAlgn="base">
              <a:spcBef>
                <a:spcPct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ct val="0"/>
              </a:spcBef>
              <a:spcAft>
                <a:spcPts val="400"/>
              </a:spcAft>
              <a:buClr>
                <a:schemeClr val="bg1"/>
              </a:buClr>
              <a:buChar char="–"/>
              <a:defRPr sz="1600">
                <a:solidFill>
                  <a:srgbClr val="4D4D4D"/>
                </a:solidFill>
                <a:latin typeface="+mn-lt"/>
                <a:cs typeface="+mn-cs"/>
              </a:defRPr>
            </a:lvl2pPr>
            <a:lvl3pPr marL="812800" indent="-249238" algn="l" rtl="0" fontAlgn="base">
              <a:spcBef>
                <a:spcPct val="0"/>
              </a:spcBef>
              <a:spcAft>
                <a:spcPts val="400"/>
              </a:spcAft>
              <a:buClr>
                <a:schemeClr val="bg1"/>
              </a:buClr>
              <a:buChar char="•"/>
              <a:defRPr sz="1600">
                <a:solidFill>
                  <a:srgbClr val="4D4D4D"/>
                </a:solidFill>
                <a:latin typeface="+mn-lt"/>
                <a:cs typeface="+mn-cs"/>
              </a:defRPr>
            </a:lvl3pPr>
            <a:lvl4pPr marL="1101725" indent="-287338" algn="l" rtl="0" fontAlgn="base">
              <a:spcBef>
                <a:spcPct val="0"/>
              </a:spcBef>
              <a:spcAft>
                <a:spcPts val="400"/>
              </a:spcAft>
              <a:buClr>
                <a:schemeClr val="bg1"/>
              </a:buClr>
              <a:buChar char="–"/>
              <a:defRPr sz="1600">
                <a:solidFill>
                  <a:srgbClr val="4D4D4D"/>
                </a:solidFill>
                <a:latin typeface="+mn-lt"/>
                <a:cs typeface="+mn-cs"/>
              </a:defRPr>
            </a:lvl4pPr>
            <a:lvl5pPr marL="1390650" indent="-287338" algn="l" rtl="0" fontAlgn="base">
              <a:spcBef>
                <a:spcPct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ct val="0"/>
              </a:spcBef>
              <a:spcAft>
                <a:spcPts val="400"/>
              </a:spcAft>
              <a:buClr>
                <a:srgbClr val="043882"/>
              </a:buClr>
              <a:buSzPct val="110000"/>
              <a:buFontTx/>
              <a:buNone/>
              <a:defRPr/>
            </a:pPr>
            <a:r>
              <a:rPr lang="zh-CN" sz="1600" b="1" i="0" u="none" strike="noStrike" cap="none" baseline="0">
                <a:solidFill>
                  <a:srgbClr val="A0A0A0"/>
                </a:solidFill>
                <a:effectLst/>
                <a:uFillTx/>
                <a:ea typeface="SimSun"/>
              </a:rPr>
              <a:t>次要终点</a:t>
            </a:r>
          </a:p>
          <a:p>
            <a:pPr marL="250825" marR="0" lvl="0" indent="-250825" algn="l" defTabSz="914400" rtl="0" eaLnBrk="1" fontAlgn="base" latinLnBrk="0" hangingPunct="1">
              <a:lnSpc>
                <a:spcPct val="100000"/>
              </a:lnSpc>
              <a:spcBef>
                <a:spcPct val="0"/>
              </a:spcBef>
              <a:spcAft>
                <a:spcPts val="400"/>
              </a:spcAft>
              <a:buClr>
                <a:srgbClr val="043882"/>
              </a:buClr>
              <a:buSzPct val="110000"/>
              <a:buFontTx/>
              <a:buChar char="•"/>
              <a:defRPr/>
            </a:pPr>
            <a:r>
              <a:rPr lang="zh-CN" sz="1600" b="0" i="0" u="none" strike="noStrike" cap="none" baseline="0">
                <a:solidFill>
                  <a:srgbClr val="4D4D4D"/>
                </a:solidFill>
                <a:effectLst/>
                <a:uFillTx/>
                <a:ea typeface="SimSun"/>
              </a:rPr>
              <a:t>PFS、药效动力学、安全性</a:t>
            </a:r>
          </a:p>
        </p:txBody>
      </p:sp>
      <p:cxnSp>
        <p:nvCxnSpPr>
          <p:cNvPr id="10" name="AutoShape 15"/>
          <p:cNvCxnSpPr>
            <a:cxnSpLocks noChangeShapeType="1"/>
            <a:stCxn id="18" idx="3"/>
            <a:endCxn id="17" idx="1"/>
          </p:cNvCxnSpPr>
          <p:nvPr/>
        </p:nvCxnSpPr>
        <p:spPr bwMode="auto">
          <a:xfrm flipV="1">
            <a:off x="3114825" y="2982779"/>
            <a:ext cx="789675" cy="888289"/>
          </a:xfrm>
          <a:prstGeom prst="bentConnector3">
            <a:avLst>
              <a:gd name="adj1" fmla="val 50000"/>
            </a:avLst>
          </a:prstGeom>
          <a:noFill/>
          <a:ln w="57150">
            <a:solidFill>
              <a:schemeClr val="bg2">
                <a:lumMod val="60000"/>
                <a:lumOff val="40000"/>
              </a:schemeClr>
            </a:solidFill>
            <a:round/>
            <a:tailEnd type="triangle" w="med" len="med"/>
          </a:ln>
        </p:spPr>
      </p:cxnSp>
      <p:sp>
        <p:nvSpPr>
          <p:cNvPr id="11" name="AutoShape 12"/>
          <p:cNvSpPr>
            <a:spLocks noChangeArrowheads="1"/>
          </p:cNvSpPr>
          <p:nvPr/>
        </p:nvSpPr>
        <p:spPr bwMode="auto">
          <a:xfrm>
            <a:off x="7894940" y="2697635"/>
            <a:ext cx="1094447" cy="570289"/>
          </a:xfrm>
          <a:prstGeom prst="rect">
            <a:avLst/>
          </a:prstGeom>
          <a:solidFill>
            <a:schemeClr val="tx1"/>
          </a:solidFill>
          <a:ln w="9525" algn="ctr">
            <a:noFill/>
            <a:rou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defRPr/>
            </a:pPr>
            <a:r>
              <a:rPr lang="zh-CN" sz="1800" b="1" i="0" u="none" strike="noStrike" cap="none" baseline="0">
                <a:solidFill>
                  <a:srgbClr val="FFFFFF"/>
                </a:solidFill>
                <a:effectLst/>
                <a:uFillTx/>
                <a:ea typeface="SimSun"/>
              </a:rPr>
              <a:t>PD/</a:t>
            </a:r>
            <a:r>
              <a:rPr sz="1800"/>
              <a:t/>
            </a:r>
            <a:br>
              <a:rPr sz="1800"/>
            </a:br>
            <a:r>
              <a:rPr lang="zh-CN" sz="1800" b="1" i="0" u="none" strike="noStrike" cap="none" baseline="0">
                <a:solidFill>
                  <a:srgbClr val="FFFFFF"/>
                </a:solidFill>
                <a:effectLst/>
                <a:uFillTx/>
                <a:ea typeface="SimSun"/>
              </a:rPr>
              <a:t>毒性</a:t>
            </a:r>
          </a:p>
        </p:txBody>
      </p:sp>
      <p:cxnSp>
        <p:nvCxnSpPr>
          <p:cNvPr id="16" name="AutoShape 21"/>
          <p:cNvCxnSpPr>
            <a:cxnSpLocks noChangeShapeType="1"/>
            <a:stCxn id="17" idx="3"/>
            <a:endCxn id="11" idx="1"/>
          </p:cNvCxnSpPr>
          <p:nvPr/>
        </p:nvCxnSpPr>
        <p:spPr bwMode="auto">
          <a:xfrm>
            <a:off x="7538846" y="2982779"/>
            <a:ext cx="356094" cy="1"/>
          </a:xfrm>
          <a:prstGeom prst="straightConnector1">
            <a:avLst/>
          </a:prstGeom>
          <a:noFill/>
          <a:ln w="57150">
            <a:solidFill>
              <a:schemeClr val="bg2">
                <a:lumMod val="60000"/>
                <a:lumOff val="40000"/>
              </a:schemeClr>
            </a:solidFill>
            <a:round/>
            <a:tailEnd type="triangle" w="med" len="med"/>
          </a:ln>
        </p:spPr>
      </p:cxnSp>
      <p:sp>
        <p:nvSpPr>
          <p:cNvPr id="17" name="AutoShape 8"/>
          <p:cNvSpPr>
            <a:spLocks noChangeArrowheads="1"/>
          </p:cNvSpPr>
          <p:nvPr/>
        </p:nvSpPr>
        <p:spPr bwMode="auto">
          <a:xfrm>
            <a:off x="3904500" y="2439315"/>
            <a:ext cx="3634346" cy="1086928"/>
          </a:xfrm>
          <a:prstGeom prst="rect">
            <a:avLst/>
          </a:prstGeom>
          <a:solidFill>
            <a:schemeClr val="accent3"/>
          </a:solidFill>
          <a:ln w="9525" algn="ctr">
            <a:noFill/>
            <a:rou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defRPr/>
            </a:pPr>
            <a:r>
              <a:rPr lang="zh-CN" sz="1800" b="0" i="0" u="none" strike="noStrike" cap="none" baseline="0">
                <a:solidFill>
                  <a:srgbClr val="FFFFFF"/>
                </a:solidFill>
                <a:effectLst/>
                <a:uFillTx/>
                <a:ea typeface="SimSun"/>
              </a:rPr>
              <a:t>Murlentamab 7 mg/kg qw </a:t>
            </a:r>
            <a:r>
              <a:rPr sz="1800"/>
              <a:t/>
            </a:r>
            <a:br>
              <a:rPr sz="1800"/>
            </a:br>
            <a:r>
              <a:rPr lang="zh-CN" sz="1800" b="0" i="0" u="none" strike="noStrike" cap="none" baseline="0">
                <a:solidFill>
                  <a:srgbClr val="FFFFFF"/>
                </a:solidFill>
                <a:effectLst/>
                <a:uFillTx/>
                <a:ea typeface="SimSun"/>
              </a:rPr>
              <a:t>(n=15)</a:t>
            </a:r>
          </a:p>
        </p:txBody>
      </p:sp>
      <p:sp>
        <p:nvSpPr>
          <p:cNvPr id="18" name="AutoShape 9"/>
          <p:cNvSpPr>
            <a:spLocks noChangeArrowheads="1"/>
          </p:cNvSpPr>
          <p:nvPr/>
        </p:nvSpPr>
        <p:spPr bwMode="auto">
          <a:xfrm>
            <a:off x="192738" y="3069913"/>
            <a:ext cx="2922087" cy="1602309"/>
          </a:xfrm>
          <a:prstGeom prst="roundRect">
            <a:avLst>
              <a:gd name="adj" fmla="val 0"/>
            </a:avLst>
          </a:prstGeom>
          <a:solidFill>
            <a:schemeClr val="accent1"/>
          </a:solidFill>
          <a:ln w="9525" algn="ctr">
            <a:noFill/>
            <a:round/>
          </a:ln>
        </p:spPr>
        <p:txBody>
          <a:bodyPr wrap="square" lIns="90488" tIns="44450" rIns="90488" bIns="44450">
            <a:spAutoFit/>
          </a:bodyPr>
          <a:lstStyle/>
          <a:p>
            <a:pPr marL="0" marR="0" lvl="0" indent="0" algn="l" defTabSz="892175" rtl="0" eaLnBrk="0" fontAlgn="base" latinLnBrk="0" hangingPunct="0">
              <a:lnSpc>
                <a:spcPct val="100000"/>
              </a:lnSpc>
              <a:spcBef>
                <a:spcPct val="0"/>
              </a:spcBef>
              <a:spcAft>
                <a:spcPct val="30000"/>
              </a:spcAft>
              <a:buClrTx/>
              <a:buSzTx/>
              <a:buFontTx/>
              <a:buNone/>
              <a:defRPr/>
            </a:pPr>
            <a:r>
              <a:rPr lang="zh-CN" sz="1600" b="0" i="0" u="none" strike="noStrike" cap="none" baseline="0">
                <a:solidFill>
                  <a:srgbClr val="FFFFFF"/>
                </a:solidFill>
                <a:effectLst/>
                <a:uFillTx/>
                <a:ea typeface="SimSun"/>
              </a:rPr>
              <a:t>患者关键纳入标准</a:t>
            </a:r>
          </a:p>
          <a:p>
            <a:pPr marL="228600" marR="0" lvl="0" indent="-228600" algn="l" defTabSz="892175" rtl="0" eaLnBrk="0" fontAlgn="base" latinLnBrk="0" hangingPunct="0">
              <a:lnSpc>
                <a:spcPct val="100000"/>
              </a:lnSpc>
              <a:spcBef>
                <a:spcPct val="0"/>
              </a:spcBef>
              <a:spcAft>
                <a:spcPct val="30000"/>
              </a:spcAft>
              <a:buClrTx/>
              <a:buSzTx/>
              <a:buFont typeface="Arial" panose="020B0604020202020204" pitchFamily="34" charset="0"/>
              <a:buChar char="•"/>
              <a:defRPr/>
            </a:pPr>
            <a:r>
              <a:rPr lang="zh-CN" sz="1600" b="0" i="0" u="none" strike="noStrike" cap="none" baseline="0">
                <a:solidFill>
                  <a:srgbClr val="FFFFFF"/>
                </a:solidFill>
                <a:effectLst/>
                <a:uFillTx/>
                <a:ea typeface="SimSun"/>
              </a:rPr>
              <a:t>局部晚期或转移性 CRC</a:t>
            </a:r>
          </a:p>
          <a:p>
            <a:pPr marL="228600" marR="0" lvl="0" indent="-228600" algn="l" defTabSz="892175" rtl="0" eaLnBrk="0" fontAlgn="base" latinLnBrk="0" hangingPunct="0">
              <a:lnSpc>
                <a:spcPct val="100000"/>
              </a:lnSpc>
              <a:spcBef>
                <a:spcPct val="0"/>
              </a:spcBef>
              <a:spcAft>
                <a:spcPct val="30000"/>
              </a:spcAft>
              <a:buClrTx/>
              <a:buSzTx/>
              <a:buFont typeface="Arial" panose="020B0604020202020204" pitchFamily="34" charset="0"/>
              <a:buChar char="•"/>
              <a:defRPr/>
            </a:pPr>
            <a:r>
              <a:rPr lang="zh-CN" sz="1600" b="0" i="0" u="none" strike="noStrike" cap="none" baseline="0">
                <a:solidFill>
                  <a:srgbClr val="FFFFFF"/>
                </a:solidFill>
                <a:effectLst/>
                <a:uFillTx/>
                <a:ea typeface="SimSun"/>
              </a:rPr>
              <a:t>既往某线治疗失败 </a:t>
            </a:r>
          </a:p>
          <a:p>
            <a:pPr marL="228600" marR="0" lvl="0" indent="-228600" algn="l" defTabSz="892175" rtl="0" eaLnBrk="0" fontAlgn="base" latinLnBrk="0" hangingPunct="0">
              <a:lnSpc>
                <a:spcPct val="100000"/>
              </a:lnSpc>
              <a:spcBef>
                <a:spcPct val="0"/>
              </a:spcBef>
              <a:spcAft>
                <a:spcPct val="30000"/>
              </a:spcAft>
              <a:buClrTx/>
              <a:buSzTx/>
              <a:buFont typeface="Arial" panose="020B0604020202020204" pitchFamily="34" charset="0"/>
              <a:buChar char="•"/>
              <a:defRPr/>
            </a:pPr>
            <a:r>
              <a:rPr lang="zh-CN" sz="1600" b="0" i="0" u="none" strike="noStrike" cap="none" baseline="0">
                <a:solidFill>
                  <a:srgbClr val="FFFFFF"/>
                </a:solidFill>
                <a:effectLst/>
                <a:uFillTx/>
                <a:ea typeface="SimSun"/>
              </a:rPr>
              <a:t>PS ≤1</a:t>
            </a:r>
          </a:p>
          <a:p>
            <a:pPr marL="0" marR="0" lvl="0" indent="0" algn="l" defTabSz="892175" rtl="0" eaLnBrk="0" fontAlgn="base" latinLnBrk="0" hangingPunct="0">
              <a:lnSpc>
                <a:spcPct val="100000"/>
              </a:lnSpc>
              <a:spcBef>
                <a:spcPct val="0"/>
              </a:spcBef>
              <a:spcAft>
                <a:spcPct val="30000"/>
              </a:spcAft>
              <a:buClrTx/>
              <a:buSzTx/>
              <a:buFontTx/>
              <a:buNone/>
              <a:defRPr/>
            </a:pPr>
            <a:r>
              <a:rPr lang="zh-CN" sz="1600" b="0" i="0" u="none" strike="noStrike" cap="none" baseline="0">
                <a:solidFill>
                  <a:srgbClr val="FFFFFF"/>
                </a:solidFill>
                <a:effectLst/>
                <a:uFillTx/>
                <a:ea typeface="SimSun"/>
              </a:rPr>
              <a:t>(n=39)</a:t>
            </a:r>
          </a:p>
        </p:txBody>
      </p:sp>
      <p:cxnSp>
        <p:nvCxnSpPr>
          <p:cNvPr id="19" name="AutoShape 16"/>
          <p:cNvCxnSpPr>
            <a:cxnSpLocks noChangeShapeType="1"/>
            <a:stCxn id="18" idx="3"/>
            <a:endCxn id="22" idx="1"/>
          </p:cNvCxnSpPr>
          <p:nvPr/>
        </p:nvCxnSpPr>
        <p:spPr bwMode="auto">
          <a:xfrm>
            <a:off x="3114825" y="3871068"/>
            <a:ext cx="789675" cy="908498"/>
          </a:xfrm>
          <a:prstGeom prst="bentConnector3">
            <a:avLst>
              <a:gd name="adj1" fmla="val 50000"/>
            </a:avLst>
          </a:prstGeom>
          <a:noFill/>
          <a:ln w="57150">
            <a:solidFill>
              <a:schemeClr val="bg2">
                <a:lumMod val="60000"/>
                <a:lumOff val="40000"/>
              </a:schemeClr>
            </a:solidFill>
            <a:round/>
            <a:tailEnd type="triangle" w="med" len="med"/>
          </a:ln>
        </p:spPr>
      </p:cxnSp>
      <p:sp>
        <p:nvSpPr>
          <p:cNvPr id="20" name="AutoShape 12"/>
          <p:cNvSpPr>
            <a:spLocks noChangeArrowheads="1"/>
          </p:cNvSpPr>
          <p:nvPr/>
        </p:nvSpPr>
        <p:spPr bwMode="auto">
          <a:xfrm>
            <a:off x="7894940" y="4494421"/>
            <a:ext cx="1094447" cy="570290"/>
          </a:xfrm>
          <a:prstGeom prst="rect">
            <a:avLst/>
          </a:prstGeom>
          <a:solidFill>
            <a:schemeClr val="tx1"/>
          </a:solidFill>
          <a:ln w="9525" algn="ctr">
            <a:noFill/>
            <a:rou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defRPr/>
            </a:pPr>
            <a:r>
              <a:rPr lang="zh-CN" sz="1800" b="1" i="0" u="none" strike="noStrike" cap="none" baseline="0">
                <a:solidFill>
                  <a:srgbClr val="FFFFFF"/>
                </a:solidFill>
                <a:effectLst/>
                <a:uFillTx/>
                <a:ea typeface="SimSun"/>
              </a:rPr>
              <a:t>PD/</a:t>
            </a:r>
          </a:p>
          <a:p>
            <a:pPr marL="0" marR="0" lvl="0" indent="0" algn="ctr" defTabSz="892175" rtl="0" eaLnBrk="0" fontAlgn="base" latinLnBrk="0" hangingPunct="0">
              <a:lnSpc>
                <a:spcPct val="100000"/>
              </a:lnSpc>
              <a:spcBef>
                <a:spcPct val="0"/>
              </a:spcBef>
              <a:spcAft>
                <a:spcPct val="0"/>
              </a:spcAft>
              <a:buClrTx/>
              <a:buSzTx/>
              <a:buFontTx/>
              <a:buNone/>
              <a:defRPr/>
            </a:pPr>
            <a:r>
              <a:rPr lang="zh-CN" sz="1800" b="1" i="0" u="none" strike="noStrike" cap="none" baseline="0">
                <a:solidFill>
                  <a:srgbClr val="FFFFFF"/>
                </a:solidFill>
                <a:effectLst/>
                <a:uFillTx/>
                <a:ea typeface="SimSun"/>
              </a:rPr>
              <a:t>毒性</a:t>
            </a:r>
          </a:p>
        </p:txBody>
      </p:sp>
      <p:cxnSp>
        <p:nvCxnSpPr>
          <p:cNvPr id="21" name="AutoShape 20"/>
          <p:cNvCxnSpPr>
            <a:cxnSpLocks noChangeShapeType="1"/>
            <a:stCxn id="22" idx="3"/>
            <a:endCxn id="20" idx="1"/>
          </p:cNvCxnSpPr>
          <p:nvPr/>
        </p:nvCxnSpPr>
        <p:spPr bwMode="auto">
          <a:xfrm>
            <a:off x="7536703" y="4779566"/>
            <a:ext cx="358237" cy="0"/>
          </a:xfrm>
          <a:prstGeom prst="straightConnector1">
            <a:avLst/>
          </a:prstGeom>
          <a:noFill/>
          <a:ln w="57150">
            <a:solidFill>
              <a:schemeClr val="bg2">
                <a:lumMod val="60000"/>
                <a:lumOff val="40000"/>
              </a:schemeClr>
            </a:solidFill>
            <a:prstDash val="sysDot"/>
            <a:round/>
            <a:tailEnd type="triangle" w="med" len="med"/>
          </a:ln>
        </p:spPr>
      </p:cxnSp>
      <p:sp>
        <p:nvSpPr>
          <p:cNvPr id="22" name="AutoShape 12"/>
          <p:cNvSpPr>
            <a:spLocks noChangeArrowheads="1"/>
          </p:cNvSpPr>
          <p:nvPr/>
        </p:nvSpPr>
        <p:spPr bwMode="auto">
          <a:xfrm>
            <a:off x="3904500" y="4234828"/>
            <a:ext cx="3632203" cy="1089476"/>
          </a:xfrm>
          <a:prstGeom prst="rect">
            <a:avLst/>
          </a:prstGeom>
          <a:solidFill>
            <a:schemeClr val="accent2"/>
          </a:solidFill>
          <a:ln w="9525" algn="ctr">
            <a:noFill/>
            <a:rou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defRPr/>
            </a:pPr>
            <a:r>
              <a:rPr lang="zh-CN" sz="1800" b="0" i="0" u="none" strike="noStrike" cap="none" baseline="0" dirty="0">
                <a:solidFill>
                  <a:srgbClr val="4D4D4D"/>
                </a:solidFill>
                <a:effectLst/>
                <a:uFillTx/>
                <a:ea typeface="SimSun"/>
              </a:rPr>
              <a:t>Murlentamab 7 mg/kg qw + </a:t>
            </a:r>
            <a:r>
              <a:rPr lang="en-GB" altLang="zh-CN" sz="1800" b="0" i="0" u="none" strike="noStrike" cap="none" baseline="0" dirty="0" smtClean="0">
                <a:solidFill>
                  <a:srgbClr val="4D4D4D"/>
                </a:solidFill>
                <a:effectLst/>
                <a:uFillTx/>
                <a:ea typeface="SimSun"/>
              </a:rPr>
              <a:t/>
            </a:r>
            <a:br>
              <a:rPr lang="en-GB" altLang="zh-CN" sz="1800" b="0" i="0" u="none" strike="noStrike" cap="none" baseline="0" dirty="0" smtClean="0">
                <a:solidFill>
                  <a:srgbClr val="4D4D4D"/>
                </a:solidFill>
                <a:effectLst/>
                <a:uFillTx/>
                <a:ea typeface="SimSun"/>
              </a:rPr>
            </a:br>
            <a:r>
              <a:rPr lang="zh-CN" sz="1800" b="0" i="0" u="none" strike="noStrike" cap="none" baseline="0" dirty="0" smtClean="0">
                <a:solidFill>
                  <a:srgbClr val="4D4D4D"/>
                </a:solidFill>
                <a:effectLst/>
                <a:uFillTx/>
                <a:ea typeface="SimSun"/>
              </a:rPr>
              <a:t>曲</a:t>
            </a:r>
            <a:r>
              <a:rPr lang="zh-CN" sz="1800" b="0" i="0" u="none" strike="noStrike" cap="none" baseline="0" dirty="0">
                <a:solidFill>
                  <a:srgbClr val="4D4D4D"/>
                </a:solidFill>
                <a:effectLst/>
                <a:uFillTx/>
                <a:ea typeface="SimSun"/>
              </a:rPr>
              <a:t>氟尿苷/替吡嘧啶</a:t>
            </a:r>
            <a:r>
              <a:rPr sz="1800" dirty="0"/>
              <a:t/>
            </a:r>
            <a:br>
              <a:rPr sz="1800" dirty="0"/>
            </a:br>
            <a:r>
              <a:rPr lang="zh-CN" sz="1800" b="0" i="0" u="none" strike="noStrike" cap="none" baseline="0" dirty="0">
                <a:solidFill>
                  <a:srgbClr val="4D4D4D"/>
                </a:solidFill>
                <a:effectLst/>
                <a:uFillTx/>
                <a:ea typeface="SimSun"/>
              </a:rPr>
              <a:t>(n=15)</a:t>
            </a:r>
          </a:p>
        </p:txBody>
      </p:sp>
    </p:spTree>
    <p:custDataLst>
      <p:tags r:id="rId1"/>
    </p:custDataLst>
    <p:extLst>
      <p:ext uri="{BB962C8B-B14F-4D97-AF65-F5344CB8AC3E}">
        <p14:creationId xmlns:p14="http://schemas.microsoft.com/office/powerpoint/2010/main" val="3416307331"/>
      </p:ext>
    </p:extLst>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zh-CN" sz="1800" b="1" i="0" u="none" strike="noStrike" cap="none" baseline="0">
                <a:solidFill>
                  <a:srgbClr val="043882"/>
                </a:solidFill>
                <a:effectLst/>
                <a:uFillTx/>
                <a:ea typeface="SimSun"/>
              </a:rPr>
              <a:t>LBA-004：评估 Murlentamab，一种靶向抗苗勒氏管激素受体 II (AMHRII) 的单克隆抗体，通过与肿瘤相关的巨噬细胞参与而作用于晚期/转移性结直肠癌的 2 期研究结果 – Van Cutsem E 等人</a:t>
            </a:r>
          </a:p>
        </p:txBody>
      </p:sp>
      <p:sp>
        <p:nvSpPr>
          <p:cNvPr id="5123" name="Rectangle 3"/>
          <p:cNvSpPr>
            <a:spLocks noGrp="1" noChangeArrowheads="1"/>
          </p:cNvSpPr>
          <p:nvPr>
            <p:ph idx="1"/>
          </p:nvPr>
        </p:nvSpPr>
        <p:spPr/>
        <p:txBody>
          <a:bodyPr/>
          <a:lstStyle/>
          <a:p>
            <a:pPr marL="0" indent="0">
              <a:buNone/>
            </a:pPr>
            <a:r>
              <a:rPr lang="zh-CN" sz="1600" b="1" i="0" u="none" strike="noStrike" cap="none" baseline="0">
                <a:solidFill>
                  <a:srgbClr val="4D4D4D"/>
                </a:solidFill>
                <a:effectLst/>
                <a:uFillTx/>
                <a:ea typeface="SimSun"/>
              </a:rPr>
              <a:t>关键结果</a:t>
            </a:r>
          </a:p>
          <a:p>
            <a:pPr marL="0" indent="0">
              <a:buNone/>
            </a:pPr>
            <a:endParaRPr lang="en-GB"/>
          </a:p>
        </p:txBody>
      </p:sp>
      <p:sp>
        <p:nvSpPr>
          <p:cNvPr id="14" name="Text Placeholder 13"/>
          <p:cNvSpPr>
            <a:spLocks noGrp="1"/>
          </p:cNvSpPr>
          <p:nvPr>
            <p:ph type="body" sz="quarter" idx="10"/>
          </p:nvPr>
        </p:nvSpPr>
        <p:spPr/>
        <p:txBody>
          <a:bodyPr/>
          <a:lstStyle/>
          <a:p>
            <a:r>
              <a:rPr lang="zh-CN" sz="1200" b="0" i="0" u="none" strike="noStrike" cap="none" baseline="0" dirty="0">
                <a:solidFill>
                  <a:srgbClr val="4D4D4D"/>
                </a:solidFill>
                <a:effectLst/>
                <a:uFillTx/>
                <a:ea typeface="SimSun"/>
              </a:rPr>
              <a:t>*Wilcoxon 配对非参数检验</a:t>
            </a:r>
            <a:r>
              <a:rPr lang="zh-CN" sz="1200" b="0" i="0" u="none" strike="noStrike" cap="none" baseline="0" dirty="0" smtClean="0">
                <a:solidFill>
                  <a:srgbClr val="4D4D4D"/>
                </a:solidFill>
                <a:effectLst/>
                <a:uFillTx/>
                <a:ea typeface="SimSun"/>
              </a:rPr>
              <a:t>，单</a:t>
            </a:r>
            <a:r>
              <a:rPr lang="zh-CN" sz="1200" b="0" i="0" u="none" strike="noStrike" cap="none" baseline="0" dirty="0">
                <a:solidFill>
                  <a:srgbClr val="4D4D4D"/>
                </a:solidFill>
                <a:effectLst/>
                <a:uFillTx/>
                <a:ea typeface="SimSun"/>
              </a:rPr>
              <a:t>侧，α=5% </a:t>
            </a:r>
          </a:p>
        </p:txBody>
      </p:sp>
      <p:sp>
        <p:nvSpPr>
          <p:cNvPr id="15" name="Text Placeholder 14"/>
          <p:cNvSpPr>
            <a:spLocks noGrp="1"/>
          </p:cNvSpPr>
          <p:nvPr>
            <p:ph type="body" sz="quarter" idx="11"/>
          </p:nvPr>
        </p:nvSpPr>
        <p:spPr>
          <a:xfrm>
            <a:off x="4495800" y="6096000"/>
            <a:ext cx="4283075" cy="487363"/>
          </a:xfrm>
        </p:spPr>
        <p:txBody>
          <a:bodyPr/>
          <a:lstStyle/>
          <a:p>
            <a:r>
              <a:rPr lang="zh-CN" sz="1200" b="0" i="0" u="none" strike="noStrike" cap="none" baseline="0">
                <a:solidFill>
                  <a:srgbClr val="4D4D4D"/>
                </a:solidFill>
                <a:effectLst/>
                <a:uFillTx/>
                <a:ea typeface="SimSun"/>
              </a:rPr>
              <a:t>Van Cutsem E, et al. Ann Oncol 2019;30(suppl):abstr LBA-004</a:t>
            </a:r>
          </a:p>
        </p:txBody>
      </p:sp>
      <p:sp>
        <p:nvSpPr>
          <p:cNvPr id="3" name="TextBox 2"/>
          <p:cNvSpPr txBox="1"/>
          <p:nvPr/>
        </p:nvSpPr>
        <p:spPr>
          <a:xfrm>
            <a:off x="3444483" y="3604879"/>
            <a:ext cx="2255034" cy="366126"/>
          </a:xfrm>
          <a:prstGeom prst="rect">
            <a:avLst/>
          </a:prstGeom>
          <a:noFill/>
        </p:spPr>
        <p:txBody>
          <a:bodyPr wrap="none" rtlCol="0">
            <a:spAutoFit/>
          </a:bodyPr>
          <a:lstStyle/>
          <a:p>
            <a:pPr algn="ctr"/>
            <a:r>
              <a:rPr lang="zh-CN" sz="1800" b="1" i="0" u="none" strike="noStrike" cap="none" baseline="0">
                <a:solidFill>
                  <a:srgbClr val="4D4D4D"/>
                </a:solidFill>
                <a:effectLst/>
                <a:uFillTx/>
                <a:ea typeface="SimSun"/>
              </a:rPr>
              <a:t>肿瘤生长速率 (TGR)</a:t>
            </a:r>
          </a:p>
        </p:txBody>
      </p:sp>
      <p:graphicFrame>
        <p:nvGraphicFramePr>
          <p:cNvPr id="9" name="Group 88"/>
          <p:cNvGraphicFramePr>
            <a:graphicFrameLocks noGrp="1"/>
          </p:cNvGraphicFramePr>
          <p:nvPr>
            <p:extLst>
              <p:ext uri="{D42A27DB-BD31-4B8C-83A1-F6EECF244321}">
                <p14:modId xmlns:p14="http://schemas.microsoft.com/office/powerpoint/2010/main" val="1710753076"/>
              </p:ext>
            </p:extLst>
          </p:nvPr>
        </p:nvGraphicFramePr>
        <p:xfrm>
          <a:off x="365124" y="1587653"/>
          <a:ext cx="8377094" cy="1997520"/>
        </p:xfrm>
        <a:graphic>
          <a:graphicData uri="http://schemas.openxmlformats.org/drawingml/2006/table">
            <a:tbl>
              <a:tblPr firstRow="1" bandRow="1">
                <a:tableStyleId>{69012ECD-51FC-41F1-AA8D-1B2483CD663E}</a:tableStyleId>
              </a:tblPr>
              <a:tblGrid>
                <a:gridCol w="2225676">
                  <a:extLst>
                    <a:ext uri="{9D8B030D-6E8A-4147-A177-3AD203B41FA5}">
                      <a16:colId xmlns:a16="http://schemas.microsoft.com/office/drawing/2014/main" val="20000"/>
                    </a:ext>
                  </a:extLst>
                </a:gridCol>
                <a:gridCol w="2729345">
                  <a:extLst>
                    <a:ext uri="{9D8B030D-6E8A-4147-A177-3AD203B41FA5}">
                      <a16:colId xmlns:a16="http://schemas.microsoft.com/office/drawing/2014/main" val="20001"/>
                    </a:ext>
                  </a:extLst>
                </a:gridCol>
                <a:gridCol w="3422073">
                  <a:extLst>
                    <a:ext uri="{9D8B030D-6E8A-4147-A177-3AD203B41FA5}">
                      <a16:colId xmlns:a16="http://schemas.microsoft.com/office/drawing/2014/main" val="20002"/>
                    </a:ext>
                  </a:extLst>
                </a:gridCol>
              </a:tblGrid>
              <a:tr h="173999">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zh-CN" sz="1400" b="1" i="0" u="none" strike="noStrike" cap="none" baseline="0" dirty="0">
                          <a:solidFill>
                            <a:srgbClr val="FFFFFF"/>
                          </a:solidFill>
                          <a:effectLst/>
                          <a:uFillTx/>
                          <a:ea typeface="SimSun"/>
                        </a:rPr>
                        <a:t>缓解，% (n/N)</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400" b="1" i="0" u="none" strike="noStrike" cap="none" baseline="0">
                          <a:solidFill>
                            <a:srgbClr val="FFFFFF"/>
                          </a:solidFill>
                          <a:effectLst/>
                          <a:uFillTx/>
                          <a:ea typeface="SimSun"/>
                        </a:rPr>
                        <a:t>Murlentamab</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400" b="1" i="0" u="none" strike="noStrike" cap="none" baseline="0">
                          <a:solidFill>
                            <a:srgbClr val="FFFFFF"/>
                          </a:solidFill>
                          <a:effectLst/>
                          <a:uFillTx/>
                          <a:ea typeface="SimSun"/>
                        </a:rPr>
                        <a:t>Murlentamab + 曲氟尿苷/替吡嘧啶</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0"/>
                  </a:ext>
                </a:extLst>
              </a:tr>
              <a:tr h="143472">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zh-CN" sz="1400" b="0" i="0" u="none" strike="noStrike" cap="none" baseline="0" dirty="0">
                          <a:solidFill>
                            <a:srgbClr val="4D4D4D"/>
                          </a:solidFill>
                          <a:effectLst/>
                          <a:uFillTx/>
                          <a:ea typeface="SimSun"/>
                        </a:rPr>
                        <a:t>ORR</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en-US" sz="1400" b="0" i="0" u="none" strike="noStrike" kern="1200" cap="none" baseline="0" dirty="0" smtClean="0">
                          <a:solidFill>
                            <a:srgbClr val="4D4D4D"/>
                          </a:solidFill>
                          <a:effectLst/>
                          <a:uFillTx/>
                          <a:latin typeface="+mn-lt"/>
                          <a:ea typeface="SimSun"/>
                          <a:cs typeface="+mn-cs"/>
                        </a:rPr>
                        <a:t>0</a:t>
                      </a:r>
                      <a:endParaRPr lang="en-US" sz="1400" b="0" i="0" u="none" strike="noStrike" kern="1200" cap="none" baseline="0" dirty="0">
                        <a:solidFill>
                          <a:srgbClr val="4D4D4D"/>
                        </a:solidFill>
                        <a:effectLst/>
                        <a:uFillTx/>
                        <a:latin typeface="+mn-lt"/>
                        <a:ea typeface="SimSun"/>
                        <a:cs typeface="+mn-cs"/>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en-US" sz="1400" b="0" i="0" u="none" strike="noStrike" kern="1200" cap="none" baseline="0" dirty="0" smtClean="0">
                          <a:solidFill>
                            <a:srgbClr val="4D4D4D"/>
                          </a:solidFill>
                          <a:effectLst/>
                          <a:uFillTx/>
                          <a:latin typeface="+mn-lt"/>
                          <a:ea typeface="SimSun"/>
                          <a:cs typeface="+mn-cs"/>
                        </a:rPr>
                        <a:t>0</a:t>
                      </a:r>
                      <a:endParaRPr lang="en-US" sz="1400" b="0" i="0" u="none" strike="noStrike" kern="1200" cap="none" baseline="0" dirty="0">
                        <a:solidFill>
                          <a:srgbClr val="4D4D4D"/>
                        </a:solidFill>
                        <a:effectLst/>
                        <a:uFillTx/>
                        <a:latin typeface="+mn-lt"/>
                        <a:ea typeface="SimSun"/>
                        <a:cs typeface="+mn-cs"/>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10001"/>
                  </a:ext>
                </a:extLst>
              </a:tr>
              <a:tr h="0">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zh-CN" sz="1400" b="0" i="0" u="none" strike="noStrike" cap="none" baseline="0">
                          <a:solidFill>
                            <a:srgbClr val="4D4D4D"/>
                          </a:solidFill>
                          <a:effectLst/>
                          <a:uFillTx/>
                          <a:ea typeface="SimSun"/>
                        </a:rPr>
                        <a:t>SD</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endParaRPr lang="en-US" sz="1400" b="0" i="0" u="none" strike="noStrike" kern="1200" cap="none" baseline="0" dirty="0">
                        <a:solidFill>
                          <a:srgbClr val="4D4D4D"/>
                        </a:solidFill>
                        <a:effectLst/>
                        <a:uFillTx/>
                        <a:latin typeface="+mn-lt"/>
                        <a:ea typeface="SimSun"/>
                        <a:cs typeface="+mn-cs"/>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endParaRPr lang="en-US" sz="1400" b="0" i="0" u="none" strike="noStrike" kern="1200" cap="none" baseline="0">
                        <a:solidFill>
                          <a:srgbClr val="4D4D4D"/>
                        </a:solidFill>
                        <a:effectLst/>
                        <a:uFillTx/>
                        <a:latin typeface="+mn-lt"/>
                        <a:ea typeface="SimSun"/>
                        <a:cs typeface="+mn-cs"/>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10002"/>
                  </a:ext>
                </a:extLst>
              </a:tr>
              <a:tr h="0">
                <a:tc>
                  <a:txBody>
                    <a:bodyPr/>
                    <a:lstStyle/>
                    <a:p>
                      <a:pPr marL="82550" marR="0" lvl="0" indent="0" algn="l" defTabSz="914400" rtl="0" eaLnBrk="1" fontAlgn="base" latinLnBrk="0" hangingPunct="1">
                        <a:lnSpc>
                          <a:spcPct val="100000"/>
                        </a:lnSpc>
                        <a:spcBef>
                          <a:spcPct val="0"/>
                        </a:spcBef>
                        <a:spcAft>
                          <a:spcPct val="0"/>
                        </a:spcAft>
                        <a:buClr>
                          <a:schemeClr val="tx2"/>
                        </a:buClr>
                        <a:buSzPct val="110000"/>
                        <a:buFontTx/>
                        <a:buNone/>
                      </a:pPr>
                      <a:r>
                        <a:rPr lang="zh-CN" sz="1400" b="0" i="0" u="none" strike="noStrike" cap="none" baseline="0">
                          <a:solidFill>
                            <a:srgbClr val="4D4D4D"/>
                          </a:solidFill>
                          <a:effectLst/>
                          <a:uFillTx/>
                          <a:ea typeface="SimSun"/>
                        </a:rPr>
                        <a:t>2 个月时</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en-US" altLang="zh-CN" sz="1400" b="0" i="0" u="none" strike="noStrike" kern="1200" cap="none" baseline="0" dirty="0" smtClean="0">
                          <a:solidFill>
                            <a:srgbClr val="4D4D4D"/>
                          </a:solidFill>
                          <a:effectLst/>
                          <a:uFillTx/>
                          <a:latin typeface="+mn-lt"/>
                          <a:ea typeface="SimSun"/>
                          <a:cs typeface="+mn-cs"/>
                        </a:rPr>
                        <a:t>21.4 (3/14)</a:t>
                      </a:r>
                      <a:endParaRPr lang="en-US" sz="1400" b="0" i="0" u="none" strike="noStrike" kern="1200" cap="none" baseline="0" dirty="0">
                        <a:solidFill>
                          <a:srgbClr val="4D4D4D"/>
                        </a:solidFill>
                        <a:effectLst/>
                        <a:uFillTx/>
                        <a:latin typeface="+mn-lt"/>
                        <a:ea typeface="SimSun"/>
                        <a:cs typeface="+mn-cs"/>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en-US" altLang="zh-CN" sz="1400" b="0" i="0" u="none" strike="noStrike" kern="1200" cap="none" baseline="0" dirty="0" smtClean="0">
                          <a:solidFill>
                            <a:srgbClr val="4D4D4D"/>
                          </a:solidFill>
                          <a:effectLst/>
                          <a:uFillTx/>
                          <a:latin typeface="+mn-lt"/>
                          <a:ea typeface="SimSun"/>
                          <a:cs typeface="+mn-cs"/>
                        </a:rPr>
                        <a:t>53.3 (8/15)</a:t>
                      </a:r>
                      <a:endParaRPr lang="en-US" sz="1400" b="0" i="0" u="none" strike="noStrike" kern="1200" cap="none" baseline="0" dirty="0">
                        <a:solidFill>
                          <a:srgbClr val="4D4D4D"/>
                        </a:solidFill>
                        <a:effectLst/>
                        <a:uFillTx/>
                        <a:latin typeface="+mn-lt"/>
                        <a:ea typeface="SimSun"/>
                        <a:cs typeface="+mn-cs"/>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10003"/>
                  </a:ext>
                </a:extLst>
              </a:tr>
              <a:tr h="214784">
                <a:tc>
                  <a:txBody>
                    <a:bodyPr/>
                    <a:lstStyle/>
                    <a:p>
                      <a:pPr marL="82550" marR="0" lvl="0" indent="0" algn="l" defTabSz="914400" rtl="0" eaLnBrk="1" fontAlgn="base" latinLnBrk="0" hangingPunct="1">
                        <a:lnSpc>
                          <a:spcPct val="100000"/>
                        </a:lnSpc>
                        <a:spcBef>
                          <a:spcPct val="0"/>
                        </a:spcBef>
                        <a:spcAft>
                          <a:spcPct val="0"/>
                        </a:spcAft>
                        <a:buClr>
                          <a:schemeClr val="tx2"/>
                        </a:buClr>
                        <a:buSzPct val="110000"/>
                        <a:buFontTx/>
                        <a:buNone/>
                      </a:pPr>
                      <a:r>
                        <a:rPr lang="zh-CN" sz="1400" b="0" i="0" u="none" strike="noStrike" cap="none" baseline="0">
                          <a:solidFill>
                            <a:srgbClr val="4D4D4D"/>
                          </a:solidFill>
                          <a:effectLst/>
                          <a:uFillTx/>
                          <a:ea typeface="SimSun"/>
                        </a:rPr>
                        <a:t>4 个月时</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en-US" altLang="zh-CN" sz="1400" b="0" i="0" u="none" strike="noStrike" kern="1200" cap="none" baseline="0" dirty="0" smtClean="0">
                          <a:solidFill>
                            <a:srgbClr val="4D4D4D"/>
                          </a:solidFill>
                          <a:effectLst/>
                          <a:uFillTx/>
                          <a:latin typeface="+mn-lt"/>
                          <a:ea typeface="SimSun"/>
                          <a:cs typeface="+mn-cs"/>
                        </a:rPr>
                        <a:t>7.1 (1/14)</a:t>
                      </a:r>
                      <a:endParaRPr lang="en-US" sz="1400" b="0" i="0" u="none" strike="noStrike" kern="1200" cap="none" baseline="0" dirty="0">
                        <a:solidFill>
                          <a:srgbClr val="4D4D4D"/>
                        </a:solidFill>
                        <a:effectLst/>
                        <a:uFillTx/>
                        <a:latin typeface="+mn-lt"/>
                        <a:ea typeface="SimSun"/>
                        <a:cs typeface="+mn-cs"/>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en-US" altLang="zh-CN" sz="1400" b="0" i="0" u="none" strike="noStrike" kern="1200" cap="none" baseline="0" dirty="0" smtClean="0">
                          <a:solidFill>
                            <a:srgbClr val="4D4D4D"/>
                          </a:solidFill>
                          <a:effectLst/>
                          <a:uFillTx/>
                          <a:latin typeface="+mn-lt"/>
                          <a:ea typeface="SimSun"/>
                          <a:cs typeface="+mn-cs"/>
                        </a:rPr>
                        <a:t>40.0 (6/15)</a:t>
                      </a:r>
                      <a:endParaRPr lang="en-US" sz="1400" b="0" i="0" u="none" strike="noStrike" kern="1200" cap="none" baseline="0" dirty="0">
                        <a:solidFill>
                          <a:srgbClr val="4D4D4D"/>
                        </a:solidFill>
                        <a:effectLst/>
                        <a:uFillTx/>
                        <a:latin typeface="+mn-lt"/>
                        <a:ea typeface="SimSun"/>
                        <a:cs typeface="+mn-cs"/>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10004"/>
                  </a:ext>
                </a:extLst>
              </a:tr>
              <a:tr h="0">
                <a:tc>
                  <a:txBody>
                    <a:bodyPr/>
                    <a:lstStyle/>
                    <a:p>
                      <a:pPr marL="82550" marR="0" lvl="0" indent="0" algn="l" defTabSz="914400" rtl="0" eaLnBrk="1" fontAlgn="base" latinLnBrk="0" hangingPunct="1">
                        <a:lnSpc>
                          <a:spcPct val="100000"/>
                        </a:lnSpc>
                        <a:spcBef>
                          <a:spcPct val="0"/>
                        </a:spcBef>
                        <a:spcAft>
                          <a:spcPct val="0"/>
                        </a:spcAft>
                        <a:buClr>
                          <a:schemeClr val="tx2"/>
                        </a:buClr>
                        <a:buSzPct val="110000"/>
                        <a:buFontTx/>
                        <a:buNone/>
                      </a:pPr>
                      <a:r>
                        <a:rPr lang="zh-CN" sz="1400" b="0" i="0" u="none" strike="noStrike" cap="none" baseline="0">
                          <a:solidFill>
                            <a:srgbClr val="4D4D4D"/>
                          </a:solidFill>
                          <a:effectLst/>
                          <a:uFillTx/>
                          <a:ea typeface="SimSun"/>
                        </a:rPr>
                        <a:t>6 个月时</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endParaRPr lang="en-US" sz="1400" b="0" i="0" u="none" strike="noStrike" kern="1200" cap="none" baseline="0">
                        <a:solidFill>
                          <a:srgbClr val="4D4D4D"/>
                        </a:solidFill>
                        <a:effectLst/>
                        <a:uFillTx/>
                        <a:latin typeface="+mn-lt"/>
                        <a:ea typeface="SimSun"/>
                        <a:cs typeface="+mn-cs"/>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en-US" altLang="zh-CN" sz="1400" b="0" i="0" u="none" strike="noStrike" kern="1200" cap="none" baseline="0" dirty="0" smtClean="0">
                          <a:solidFill>
                            <a:srgbClr val="4D4D4D"/>
                          </a:solidFill>
                          <a:effectLst/>
                          <a:uFillTx/>
                          <a:latin typeface="+mn-lt"/>
                          <a:ea typeface="SimSun"/>
                          <a:cs typeface="+mn-cs"/>
                        </a:rPr>
                        <a:t>30.8 (4/13)</a:t>
                      </a:r>
                      <a:endParaRPr lang="en-US" sz="1400" b="0" i="0" u="none" strike="noStrike" kern="1200" cap="none" baseline="0" dirty="0">
                        <a:solidFill>
                          <a:srgbClr val="4D4D4D"/>
                        </a:solidFill>
                        <a:effectLst/>
                        <a:uFillTx/>
                        <a:latin typeface="+mn-lt"/>
                        <a:ea typeface="SimSun"/>
                        <a:cs typeface="+mn-cs"/>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extLst>
                  <a:ext uri="{0D108BD9-81ED-4DB2-BD59-A6C34878D82A}">
                    <a16:rowId xmlns:a16="http://schemas.microsoft.com/office/drawing/2014/main" val="10005"/>
                  </a:ext>
                </a:extLst>
              </a:tr>
              <a:tr h="0">
                <a:tc>
                  <a:txBody>
                    <a:bodyPr/>
                    <a:lstStyle/>
                    <a:p>
                      <a:pPr marL="82550" marR="0" lvl="0" indent="0" algn="l" defTabSz="914400" rtl="0" eaLnBrk="1" fontAlgn="base" latinLnBrk="0" hangingPunct="1">
                        <a:lnSpc>
                          <a:spcPct val="100000"/>
                        </a:lnSpc>
                        <a:spcBef>
                          <a:spcPct val="0"/>
                        </a:spcBef>
                        <a:spcAft>
                          <a:spcPct val="0"/>
                        </a:spcAft>
                        <a:buClr>
                          <a:schemeClr val="tx2"/>
                        </a:buClr>
                        <a:buSzPct val="110000"/>
                        <a:buFontTx/>
                        <a:buNone/>
                      </a:pPr>
                      <a:r>
                        <a:rPr lang="zh-CN" sz="1400" b="0" i="0" u="none" strike="noStrike" cap="none" baseline="0">
                          <a:solidFill>
                            <a:srgbClr val="4D4D4D"/>
                          </a:solidFill>
                          <a:effectLst/>
                          <a:uFillTx/>
                          <a:ea typeface="SimSun"/>
                        </a:rPr>
                        <a:t>8 个月时</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endParaRPr lang="en-US" sz="1400" b="0" i="0" u="none" strike="noStrike" kern="1200" cap="none" baseline="0">
                        <a:solidFill>
                          <a:srgbClr val="4D4D4D"/>
                        </a:solidFill>
                        <a:effectLst/>
                        <a:uFillTx/>
                        <a:latin typeface="+mn-lt"/>
                        <a:ea typeface="SimSun"/>
                        <a:cs typeface="+mn-cs"/>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en-US" altLang="zh-CN" sz="1400" b="0" i="0" u="none" strike="noStrike" kern="1200" cap="none" baseline="0" dirty="0" smtClean="0">
                          <a:solidFill>
                            <a:srgbClr val="4D4D4D"/>
                          </a:solidFill>
                          <a:effectLst/>
                          <a:uFillTx/>
                          <a:latin typeface="+mn-lt"/>
                          <a:ea typeface="SimSun"/>
                          <a:cs typeface="+mn-cs"/>
                        </a:rPr>
                        <a:t>8.3 (1/12)</a:t>
                      </a:r>
                      <a:endParaRPr lang="en-US" sz="1400" b="0" i="0" u="none" strike="noStrike" kern="1200" cap="none" baseline="0" dirty="0">
                        <a:solidFill>
                          <a:srgbClr val="4D4D4D"/>
                        </a:solidFill>
                        <a:effectLst/>
                        <a:uFillTx/>
                        <a:latin typeface="+mn-lt"/>
                        <a:ea typeface="SimSun"/>
                        <a:cs typeface="+mn-cs"/>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1511890450"/>
                  </a:ext>
                </a:extLst>
              </a:tr>
            </a:tbl>
          </a:graphicData>
        </a:graphic>
      </p:graphicFrame>
      <p:grpSp>
        <p:nvGrpSpPr>
          <p:cNvPr id="10" name="Group 9">
            <a:extLst>
              <a:ext uri="{FF2B5EF4-FFF2-40B4-BE49-F238E27FC236}">
                <a16:creationId xmlns:a16="http://schemas.microsoft.com/office/drawing/2014/main" id="{60B6B963-7BDB-42AB-ADDE-E8FDAB4A14C4}"/>
              </a:ext>
            </a:extLst>
          </p:cNvPr>
          <p:cNvGrpSpPr/>
          <p:nvPr/>
        </p:nvGrpSpPr>
        <p:grpSpPr>
          <a:xfrm>
            <a:off x="6360488" y="5022044"/>
            <a:ext cx="200526" cy="184485"/>
            <a:chOff x="2005263" y="5101389"/>
            <a:chExt cx="200526" cy="184485"/>
          </a:xfrm>
        </p:grpSpPr>
        <p:cxnSp>
          <p:nvCxnSpPr>
            <p:cNvPr id="11" name="Straight Connector 10">
              <a:extLst>
                <a:ext uri="{FF2B5EF4-FFF2-40B4-BE49-F238E27FC236}">
                  <a16:creationId xmlns:a16="http://schemas.microsoft.com/office/drawing/2014/main" id="{66FD903F-0192-4319-B6FA-012FA7303CDD}"/>
                </a:ext>
              </a:extLst>
            </p:cNvPr>
            <p:cNvCxnSpPr/>
            <p:nvPr/>
          </p:nvCxnSpPr>
          <p:spPr>
            <a:xfrm>
              <a:off x="2005263" y="5105421"/>
              <a:ext cx="200526" cy="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6CA5FFF-9222-4A69-AB1A-CB44FD691A2C}"/>
                </a:ext>
              </a:extLst>
            </p:cNvPr>
            <p:cNvCxnSpPr/>
            <p:nvPr/>
          </p:nvCxnSpPr>
          <p:spPr>
            <a:xfrm flipH="1">
              <a:off x="2105526" y="5101389"/>
              <a:ext cx="0" cy="184485"/>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cxnSp>
      </p:grpSp>
      <p:grpSp>
        <p:nvGrpSpPr>
          <p:cNvPr id="13" name="Group 12">
            <a:extLst>
              <a:ext uri="{FF2B5EF4-FFF2-40B4-BE49-F238E27FC236}">
                <a16:creationId xmlns:a16="http://schemas.microsoft.com/office/drawing/2014/main" id="{15376C21-B43F-4EFA-8E1B-5CB8A59DD10D}"/>
              </a:ext>
            </a:extLst>
          </p:cNvPr>
          <p:cNvGrpSpPr/>
          <p:nvPr/>
        </p:nvGrpSpPr>
        <p:grpSpPr>
          <a:xfrm>
            <a:off x="6927682" y="5444803"/>
            <a:ext cx="200526" cy="184485"/>
            <a:chOff x="2005263" y="5101389"/>
            <a:chExt cx="200526" cy="184485"/>
          </a:xfrm>
        </p:grpSpPr>
        <p:cxnSp>
          <p:nvCxnSpPr>
            <p:cNvPr id="16" name="Straight Connector 15">
              <a:extLst>
                <a:ext uri="{FF2B5EF4-FFF2-40B4-BE49-F238E27FC236}">
                  <a16:creationId xmlns:a16="http://schemas.microsoft.com/office/drawing/2014/main" id="{EE950093-B876-4218-BA3F-9BF4B3922DED}"/>
                </a:ext>
              </a:extLst>
            </p:cNvPr>
            <p:cNvCxnSpPr/>
            <p:nvPr/>
          </p:nvCxnSpPr>
          <p:spPr>
            <a:xfrm>
              <a:off x="2005263" y="5105421"/>
              <a:ext cx="200526" cy="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0B2C68C5-F32F-4DB5-A90E-C2E2E3EFE0BA}"/>
                </a:ext>
              </a:extLst>
            </p:cNvPr>
            <p:cNvCxnSpPr/>
            <p:nvPr/>
          </p:nvCxnSpPr>
          <p:spPr>
            <a:xfrm flipH="1">
              <a:off x="2105526" y="5101389"/>
              <a:ext cx="0" cy="184485"/>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cxnSp>
      </p:grpSp>
      <p:graphicFrame>
        <p:nvGraphicFramePr>
          <p:cNvPr id="18" name="Chart 17">
            <a:extLst>
              <a:ext uri="{FF2B5EF4-FFF2-40B4-BE49-F238E27FC236}">
                <a16:creationId xmlns:a16="http://schemas.microsoft.com/office/drawing/2014/main" id="{6C02E740-DBFD-4D11-A571-41271B479BAF}"/>
              </a:ext>
            </a:extLst>
          </p:cNvPr>
          <p:cNvGraphicFramePr/>
          <p:nvPr>
            <p:extLst>
              <p:ext uri="{D42A27DB-BD31-4B8C-83A1-F6EECF244321}">
                <p14:modId xmlns:p14="http://schemas.microsoft.com/office/powerpoint/2010/main" val="774240040"/>
              </p:ext>
            </p:extLst>
          </p:nvPr>
        </p:nvGraphicFramePr>
        <p:xfrm>
          <a:off x="5734191" y="4524583"/>
          <a:ext cx="2128050" cy="1327944"/>
        </p:xfrm>
        <a:graphic>
          <a:graphicData uri="http://schemas.openxmlformats.org/drawingml/2006/chart">
            <c:chart xmlns:c="http://schemas.openxmlformats.org/drawingml/2006/chart" xmlns:r="http://schemas.openxmlformats.org/officeDocument/2006/relationships" r:id="rId3"/>
          </a:graphicData>
        </a:graphic>
      </p:graphicFrame>
      <p:grpSp>
        <p:nvGrpSpPr>
          <p:cNvPr id="19" name="Group 18">
            <a:extLst>
              <a:ext uri="{FF2B5EF4-FFF2-40B4-BE49-F238E27FC236}">
                <a16:creationId xmlns:a16="http://schemas.microsoft.com/office/drawing/2014/main" id="{B1715CF1-4F34-4DFA-B229-371538653719}"/>
              </a:ext>
            </a:extLst>
          </p:cNvPr>
          <p:cNvGrpSpPr/>
          <p:nvPr/>
        </p:nvGrpSpPr>
        <p:grpSpPr>
          <a:xfrm>
            <a:off x="1031489" y="4366900"/>
            <a:ext cx="1928279" cy="1684420"/>
            <a:chOff x="1031489" y="4366900"/>
            <a:chExt cx="1928279" cy="1684420"/>
          </a:xfrm>
        </p:grpSpPr>
        <p:grpSp>
          <p:nvGrpSpPr>
            <p:cNvPr id="20" name="Group 19">
              <a:extLst>
                <a:ext uri="{FF2B5EF4-FFF2-40B4-BE49-F238E27FC236}">
                  <a16:creationId xmlns:a16="http://schemas.microsoft.com/office/drawing/2014/main" id="{DDB04AB5-F0C3-4735-A39F-37982DD98C9D}"/>
                </a:ext>
              </a:extLst>
            </p:cNvPr>
            <p:cNvGrpSpPr/>
            <p:nvPr/>
          </p:nvGrpSpPr>
          <p:grpSpPr>
            <a:xfrm>
              <a:off x="1848672" y="4808775"/>
              <a:ext cx="200526" cy="184485"/>
              <a:chOff x="2005263" y="5101389"/>
              <a:chExt cx="200526" cy="184485"/>
            </a:xfrm>
          </p:grpSpPr>
          <p:cxnSp>
            <p:nvCxnSpPr>
              <p:cNvPr id="41" name="Straight Connector 40">
                <a:extLst>
                  <a:ext uri="{FF2B5EF4-FFF2-40B4-BE49-F238E27FC236}">
                    <a16:creationId xmlns:a16="http://schemas.microsoft.com/office/drawing/2014/main" id="{61AF0B9F-2622-402F-B3F1-6574E28F348F}"/>
                  </a:ext>
                </a:extLst>
              </p:cNvPr>
              <p:cNvCxnSpPr/>
              <p:nvPr/>
            </p:nvCxnSpPr>
            <p:spPr>
              <a:xfrm>
                <a:off x="2005263" y="5105421"/>
                <a:ext cx="200526" cy="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827D028C-118F-45FB-9875-12FB8112A72A}"/>
                  </a:ext>
                </a:extLst>
              </p:cNvPr>
              <p:cNvCxnSpPr/>
              <p:nvPr/>
            </p:nvCxnSpPr>
            <p:spPr>
              <a:xfrm flipH="1">
                <a:off x="2105526" y="5101389"/>
                <a:ext cx="0" cy="184485"/>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cxnSp>
        </p:grpSp>
        <p:grpSp>
          <p:nvGrpSpPr>
            <p:cNvPr id="21" name="Group 20">
              <a:extLst>
                <a:ext uri="{FF2B5EF4-FFF2-40B4-BE49-F238E27FC236}">
                  <a16:creationId xmlns:a16="http://schemas.microsoft.com/office/drawing/2014/main" id="{7E4B46A6-E443-48A1-9652-49821B6EADB2}"/>
                </a:ext>
              </a:extLst>
            </p:cNvPr>
            <p:cNvGrpSpPr/>
            <p:nvPr/>
          </p:nvGrpSpPr>
          <p:grpSpPr>
            <a:xfrm>
              <a:off x="2450517" y="5121501"/>
              <a:ext cx="200526" cy="184485"/>
              <a:chOff x="2005263" y="5101389"/>
              <a:chExt cx="200526" cy="184485"/>
            </a:xfrm>
          </p:grpSpPr>
          <p:cxnSp>
            <p:nvCxnSpPr>
              <p:cNvPr id="39" name="Straight Connector 38">
                <a:extLst>
                  <a:ext uri="{FF2B5EF4-FFF2-40B4-BE49-F238E27FC236}">
                    <a16:creationId xmlns:a16="http://schemas.microsoft.com/office/drawing/2014/main" id="{F5D135D5-3C6C-46A8-A434-DCAC8778D390}"/>
                  </a:ext>
                </a:extLst>
              </p:cNvPr>
              <p:cNvCxnSpPr/>
              <p:nvPr/>
            </p:nvCxnSpPr>
            <p:spPr>
              <a:xfrm>
                <a:off x="2005263" y="5105421"/>
                <a:ext cx="200526" cy="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BD16B402-244B-45BA-AA8E-FE9789C2B18B}"/>
                  </a:ext>
                </a:extLst>
              </p:cNvPr>
              <p:cNvCxnSpPr/>
              <p:nvPr/>
            </p:nvCxnSpPr>
            <p:spPr>
              <a:xfrm flipH="1">
                <a:off x="2105526" y="5101389"/>
                <a:ext cx="0" cy="184485"/>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cxnSp>
        </p:grpSp>
        <p:graphicFrame>
          <p:nvGraphicFramePr>
            <p:cNvPr id="22" name="Chart 21">
              <a:extLst>
                <a:ext uri="{FF2B5EF4-FFF2-40B4-BE49-F238E27FC236}">
                  <a16:creationId xmlns:a16="http://schemas.microsoft.com/office/drawing/2014/main" id="{B13D7C36-8C43-443C-B3BF-13354608FC42}"/>
                </a:ext>
              </a:extLst>
            </p:cNvPr>
            <p:cNvGraphicFramePr/>
            <p:nvPr>
              <p:extLst>
                <p:ext uri="{D42A27DB-BD31-4B8C-83A1-F6EECF244321}">
                  <p14:modId xmlns:p14="http://schemas.microsoft.com/office/powerpoint/2010/main" val="2001902753"/>
                </p:ext>
              </p:extLst>
            </p:nvPr>
          </p:nvGraphicFramePr>
          <p:xfrm>
            <a:off x="1230687" y="4439296"/>
            <a:ext cx="1729081" cy="1327944"/>
          </p:xfrm>
          <a:graphic>
            <a:graphicData uri="http://schemas.openxmlformats.org/drawingml/2006/chart">
              <c:chart xmlns:c="http://schemas.openxmlformats.org/drawingml/2006/chart" xmlns:r="http://schemas.openxmlformats.org/officeDocument/2006/relationships" r:id="rId4"/>
            </a:graphicData>
          </a:graphic>
        </p:graphicFrame>
        <p:grpSp>
          <p:nvGrpSpPr>
            <p:cNvPr id="23" name="Group 22">
              <a:extLst>
                <a:ext uri="{FF2B5EF4-FFF2-40B4-BE49-F238E27FC236}">
                  <a16:creationId xmlns:a16="http://schemas.microsoft.com/office/drawing/2014/main" id="{49A4F982-B0FF-49C3-B191-7AC0CB344980}"/>
                </a:ext>
              </a:extLst>
            </p:cNvPr>
            <p:cNvGrpSpPr/>
            <p:nvPr/>
          </p:nvGrpSpPr>
          <p:grpSpPr>
            <a:xfrm>
              <a:off x="1612231" y="4587682"/>
              <a:ext cx="1187116" cy="1005170"/>
              <a:chOff x="838200" y="5033211"/>
              <a:chExt cx="1187116" cy="850231"/>
            </a:xfrm>
          </p:grpSpPr>
          <p:cxnSp>
            <p:nvCxnSpPr>
              <p:cNvPr id="37" name="Straight Connector 36">
                <a:extLst>
                  <a:ext uri="{FF2B5EF4-FFF2-40B4-BE49-F238E27FC236}">
                    <a16:creationId xmlns:a16="http://schemas.microsoft.com/office/drawing/2014/main" id="{E1836244-26DD-4064-9DFD-32EBEDD6A72F}"/>
                  </a:ext>
                </a:extLst>
              </p:cNvPr>
              <p:cNvCxnSpPr/>
              <p:nvPr/>
            </p:nvCxnSpPr>
            <p:spPr>
              <a:xfrm flipH="1">
                <a:off x="842211" y="5033211"/>
                <a:ext cx="0" cy="846221"/>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37E778E2-1B7D-4132-8456-3155C7BDE757}"/>
                  </a:ext>
                </a:extLst>
              </p:cNvPr>
              <p:cNvCxnSpPr/>
              <p:nvPr/>
            </p:nvCxnSpPr>
            <p:spPr>
              <a:xfrm>
                <a:off x="838200" y="5883442"/>
                <a:ext cx="1187116" cy="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cxnSp>
        </p:grpSp>
        <p:cxnSp>
          <p:nvCxnSpPr>
            <p:cNvPr id="24" name="Straight Connector 23">
              <a:extLst>
                <a:ext uri="{FF2B5EF4-FFF2-40B4-BE49-F238E27FC236}">
                  <a16:creationId xmlns:a16="http://schemas.microsoft.com/office/drawing/2014/main" id="{AECE4C79-E50D-4C27-9F7D-3D3FD0423B2E}"/>
                </a:ext>
              </a:extLst>
            </p:cNvPr>
            <p:cNvCxnSpPr/>
            <p:nvPr/>
          </p:nvCxnSpPr>
          <p:spPr>
            <a:xfrm>
              <a:off x="1556272" y="4587682"/>
              <a:ext cx="72000" cy="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A88E413C-7594-4B95-A630-8E7289A6F42D}"/>
                </a:ext>
              </a:extLst>
            </p:cNvPr>
            <p:cNvCxnSpPr/>
            <p:nvPr/>
          </p:nvCxnSpPr>
          <p:spPr>
            <a:xfrm>
              <a:off x="1556272" y="4932588"/>
              <a:ext cx="72000" cy="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BF83C92D-3AA5-461E-A4D7-FC68A0ADFEC8}"/>
                </a:ext>
              </a:extLst>
            </p:cNvPr>
            <p:cNvCxnSpPr/>
            <p:nvPr/>
          </p:nvCxnSpPr>
          <p:spPr>
            <a:xfrm>
              <a:off x="1556272" y="5261451"/>
              <a:ext cx="72000" cy="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E9D577D0-E9A3-4CB9-A426-6F7A3A57ECBD}"/>
                </a:ext>
              </a:extLst>
            </p:cNvPr>
            <p:cNvCxnSpPr/>
            <p:nvPr/>
          </p:nvCxnSpPr>
          <p:spPr>
            <a:xfrm>
              <a:off x="1556272" y="5594325"/>
              <a:ext cx="72000" cy="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343EE107-E950-43DB-8E99-680F2FE509F3}"/>
                </a:ext>
              </a:extLst>
            </p:cNvPr>
            <p:cNvCxnSpPr/>
            <p:nvPr/>
          </p:nvCxnSpPr>
          <p:spPr>
            <a:xfrm flipH="1">
              <a:off x="2085474" y="4728050"/>
              <a:ext cx="2005"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29" name="Group 28">
              <a:extLst>
                <a:ext uri="{FF2B5EF4-FFF2-40B4-BE49-F238E27FC236}">
                  <a16:creationId xmlns:a16="http://schemas.microsoft.com/office/drawing/2014/main" id="{3835A26C-32EB-4B95-AFEE-CDF466D5300C}"/>
                </a:ext>
              </a:extLst>
            </p:cNvPr>
            <p:cNvGrpSpPr/>
            <p:nvPr/>
          </p:nvGrpSpPr>
          <p:grpSpPr>
            <a:xfrm>
              <a:off x="1948936" y="4630240"/>
              <a:ext cx="605856" cy="363020"/>
              <a:chOff x="2085474" y="4907327"/>
              <a:chExt cx="469317" cy="363020"/>
            </a:xfrm>
          </p:grpSpPr>
          <p:cxnSp>
            <p:nvCxnSpPr>
              <p:cNvPr id="34" name="Straight Connector 33">
                <a:extLst>
                  <a:ext uri="{FF2B5EF4-FFF2-40B4-BE49-F238E27FC236}">
                    <a16:creationId xmlns:a16="http://schemas.microsoft.com/office/drawing/2014/main" id="{B362AA35-1622-4F2D-AB44-7D9ECC9929BC}"/>
                  </a:ext>
                </a:extLst>
              </p:cNvPr>
              <p:cNvCxnSpPr/>
              <p:nvPr/>
            </p:nvCxnSpPr>
            <p:spPr>
              <a:xfrm flipH="1" flipV="1">
                <a:off x="2085474" y="4907327"/>
                <a:ext cx="0" cy="9781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D78B4CBD-26BD-4F85-B0F6-85D2DA3730CB}"/>
                  </a:ext>
                </a:extLst>
              </p:cNvPr>
              <p:cNvCxnSpPr/>
              <p:nvPr/>
            </p:nvCxnSpPr>
            <p:spPr>
              <a:xfrm flipH="1" flipV="1">
                <a:off x="2554791" y="4907327"/>
                <a:ext cx="0" cy="36302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C29DC4F2-2754-4E76-A075-2C53453C4D59}"/>
                  </a:ext>
                </a:extLst>
              </p:cNvPr>
              <p:cNvCxnSpPr/>
              <p:nvPr/>
            </p:nvCxnSpPr>
            <p:spPr>
              <a:xfrm>
                <a:off x="2085474" y="4907327"/>
                <a:ext cx="465306" cy="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cxnSp>
        </p:grpSp>
        <p:sp>
          <p:nvSpPr>
            <p:cNvPr id="30" name="TextBox 29">
              <a:extLst>
                <a:ext uri="{FF2B5EF4-FFF2-40B4-BE49-F238E27FC236}">
                  <a16:creationId xmlns:a16="http://schemas.microsoft.com/office/drawing/2014/main" id="{386C2341-0DA4-475B-ABE6-879F42A29C4D}"/>
                </a:ext>
              </a:extLst>
            </p:cNvPr>
            <p:cNvSpPr txBox="1"/>
            <p:nvPr/>
          </p:nvSpPr>
          <p:spPr>
            <a:xfrm>
              <a:off x="1679596" y="4366900"/>
              <a:ext cx="993497" cy="244084"/>
            </a:xfrm>
            <a:prstGeom prst="rect">
              <a:avLst/>
            </a:prstGeom>
            <a:noFill/>
          </p:spPr>
          <p:txBody>
            <a:bodyPr wrap="none" rtlCol="0">
              <a:spAutoFit/>
            </a:bodyPr>
            <a:lstStyle/>
            <a:p>
              <a:r>
                <a:rPr lang="zh-CN" sz="1000" b="0" i="0" u="none" strike="noStrike" cap="none" baseline="0">
                  <a:solidFill>
                    <a:srgbClr val="4D4D4D"/>
                  </a:solidFill>
                  <a:effectLst/>
                  <a:uFillTx/>
                  <a:ea typeface="SimSun"/>
                </a:rPr>
                <a:t>p 值* = 0.0488</a:t>
              </a:r>
            </a:p>
          </p:txBody>
        </p:sp>
        <p:sp>
          <p:nvSpPr>
            <p:cNvPr id="31" name="TextBox 30">
              <a:extLst>
                <a:ext uri="{FF2B5EF4-FFF2-40B4-BE49-F238E27FC236}">
                  <a16:creationId xmlns:a16="http://schemas.microsoft.com/office/drawing/2014/main" id="{7AE11A20-492B-4BF0-BCEF-91B1D21BC919}"/>
                </a:ext>
              </a:extLst>
            </p:cNvPr>
            <p:cNvSpPr txBox="1"/>
            <p:nvPr/>
          </p:nvSpPr>
          <p:spPr>
            <a:xfrm rot="16200000">
              <a:off x="807745" y="4907744"/>
              <a:ext cx="691571" cy="244084"/>
            </a:xfrm>
            <a:prstGeom prst="rect">
              <a:avLst/>
            </a:prstGeom>
            <a:noFill/>
          </p:spPr>
          <p:txBody>
            <a:bodyPr wrap="none" rtlCol="0">
              <a:spAutoFit/>
            </a:bodyPr>
            <a:lstStyle/>
            <a:p>
              <a:r>
                <a:rPr lang="zh-CN" sz="1000" b="0" i="0" u="none" strike="noStrike" cap="none" baseline="0">
                  <a:solidFill>
                    <a:srgbClr val="4D4D4D"/>
                  </a:solidFill>
                  <a:effectLst/>
                  <a:uFillTx/>
                  <a:ea typeface="SimSun"/>
                </a:rPr>
                <a:t>TGR，%</a:t>
              </a:r>
            </a:p>
          </p:txBody>
        </p:sp>
        <p:sp>
          <p:nvSpPr>
            <p:cNvPr id="32" name="TextBox 31">
              <a:extLst>
                <a:ext uri="{FF2B5EF4-FFF2-40B4-BE49-F238E27FC236}">
                  <a16:creationId xmlns:a16="http://schemas.microsoft.com/office/drawing/2014/main" id="{7A4042CA-EAF4-42C9-A8DA-8E13DC695EBD}"/>
                </a:ext>
              </a:extLst>
            </p:cNvPr>
            <p:cNvSpPr txBox="1"/>
            <p:nvPr/>
          </p:nvSpPr>
          <p:spPr>
            <a:xfrm rot="18900000">
              <a:off x="1691834" y="5654684"/>
              <a:ext cx="437317" cy="396636"/>
            </a:xfrm>
            <a:prstGeom prst="rect">
              <a:avLst/>
            </a:prstGeom>
            <a:noFill/>
          </p:spPr>
          <p:txBody>
            <a:bodyPr wrap="none" rtlCol="0">
              <a:spAutoFit/>
            </a:bodyPr>
            <a:lstStyle/>
            <a:p>
              <a:pPr algn="ctr"/>
              <a:r>
                <a:rPr lang="zh-CN" sz="1000" b="0" i="0" u="none" strike="noStrike" cap="none" baseline="0" dirty="0">
                  <a:solidFill>
                    <a:srgbClr val="4D4D4D"/>
                  </a:solidFill>
                  <a:effectLst/>
                  <a:uFillTx/>
                  <a:ea typeface="SimSun"/>
                </a:rPr>
                <a:t>治疗</a:t>
              </a:r>
            </a:p>
            <a:p>
              <a:pPr algn="ctr"/>
              <a:r>
                <a:rPr lang="zh-CN" sz="1000" b="0" i="0" u="none" strike="noStrike" cap="none" baseline="0" dirty="0">
                  <a:solidFill>
                    <a:srgbClr val="4D4D4D"/>
                  </a:solidFill>
                  <a:effectLst/>
                  <a:uFillTx/>
                  <a:ea typeface="SimSun"/>
                </a:rPr>
                <a:t>前</a:t>
              </a:r>
            </a:p>
          </p:txBody>
        </p:sp>
        <p:sp>
          <p:nvSpPr>
            <p:cNvPr id="33" name="TextBox 32">
              <a:extLst>
                <a:ext uri="{FF2B5EF4-FFF2-40B4-BE49-F238E27FC236}">
                  <a16:creationId xmlns:a16="http://schemas.microsoft.com/office/drawing/2014/main" id="{88AB2198-C95F-4CFE-BF38-B6840672BD5B}"/>
                </a:ext>
              </a:extLst>
            </p:cNvPr>
            <p:cNvSpPr txBox="1"/>
            <p:nvPr/>
          </p:nvSpPr>
          <p:spPr>
            <a:xfrm rot="18900000">
              <a:off x="2324041" y="5622379"/>
              <a:ext cx="437317" cy="396636"/>
            </a:xfrm>
            <a:prstGeom prst="rect">
              <a:avLst/>
            </a:prstGeom>
            <a:noFill/>
          </p:spPr>
          <p:txBody>
            <a:bodyPr wrap="none" rtlCol="0">
              <a:spAutoFit/>
            </a:bodyPr>
            <a:lstStyle/>
            <a:p>
              <a:pPr algn="ctr"/>
              <a:r>
                <a:rPr lang="zh-CN" sz="1000" b="0" i="0" u="none" strike="noStrike" cap="none" baseline="0" dirty="0">
                  <a:solidFill>
                    <a:srgbClr val="4D4D4D"/>
                  </a:solidFill>
                  <a:effectLst/>
                  <a:uFillTx/>
                  <a:ea typeface="SimSun"/>
                </a:rPr>
                <a:t>治疗</a:t>
              </a:r>
              <a:r>
                <a:rPr sz="1000" dirty="0"/>
                <a:t/>
              </a:r>
              <a:br>
                <a:rPr sz="1000" dirty="0"/>
              </a:br>
              <a:r>
                <a:rPr lang="zh-CN" sz="1000" b="0" i="0" u="none" strike="noStrike" cap="none" baseline="0" dirty="0">
                  <a:solidFill>
                    <a:srgbClr val="4D4D4D"/>
                  </a:solidFill>
                  <a:effectLst/>
                  <a:uFillTx/>
                  <a:ea typeface="SimSun"/>
                </a:rPr>
                <a:t>中</a:t>
              </a:r>
            </a:p>
          </p:txBody>
        </p:sp>
      </p:grpSp>
      <p:sp>
        <p:nvSpPr>
          <p:cNvPr id="43" name="TextBox 42">
            <a:extLst>
              <a:ext uri="{FF2B5EF4-FFF2-40B4-BE49-F238E27FC236}">
                <a16:creationId xmlns:a16="http://schemas.microsoft.com/office/drawing/2014/main" id="{DF13F8C4-2CC4-4422-8527-C4DE4C00DC79}"/>
              </a:ext>
            </a:extLst>
          </p:cNvPr>
          <p:cNvSpPr txBox="1"/>
          <p:nvPr/>
        </p:nvSpPr>
        <p:spPr>
          <a:xfrm>
            <a:off x="1499694" y="3922651"/>
            <a:ext cx="1488436" cy="518678"/>
          </a:xfrm>
          <a:prstGeom prst="rect">
            <a:avLst/>
          </a:prstGeom>
          <a:noFill/>
        </p:spPr>
        <p:txBody>
          <a:bodyPr wrap="none" rtlCol="0">
            <a:spAutoFit/>
          </a:bodyPr>
          <a:lstStyle/>
          <a:p>
            <a:pPr algn="ctr"/>
            <a:r>
              <a:rPr lang="zh-CN" sz="1400" b="1" i="0" u="none" strike="noStrike" cap="none" baseline="0">
                <a:solidFill>
                  <a:srgbClr val="4D4D4D"/>
                </a:solidFill>
                <a:effectLst/>
                <a:uFillTx/>
                <a:ea typeface="SimSun"/>
              </a:rPr>
              <a:t>Murlentamab</a:t>
            </a:r>
          </a:p>
          <a:p>
            <a:pPr algn="ctr"/>
            <a:r>
              <a:rPr lang="zh-CN" sz="1400" b="0" i="0" u="none" strike="noStrike" cap="none" baseline="0">
                <a:solidFill>
                  <a:srgbClr val="4D4D4D"/>
                </a:solidFill>
                <a:effectLst/>
                <a:uFillTx/>
                <a:ea typeface="SimSun"/>
              </a:rPr>
              <a:t>TGR 下降 1.7 倍</a:t>
            </a:r>
          </a:p>
        </p:txBody>
      </p:sp>
      <p:sp>
        <p:nvSpPr>
          <p:cNvPr id="44" name="TextBox 43">
            <a:extLst>
              <a:ext uri="{FF2B5EF4-FFF2-40B4-BE49-F238E27FC236}">
                <a16:creationId xmlns:a16="http://schemas.microsoft.com/office/drawing/2014/main" id="{77CE894E-9B34-4AD5-96B4-82B3E3D1D85A}"/>
              </a:ext>
            </a:extLst>
          </p:cNvPr>
          <p:cNvSpPr txBox="1"/>
          <p:nvPr/>
        </p:nvSpPr>
        <p:spPr>
          <a:xfrm>
            <a:off x="5250425" y="3922651"/>
            <a:ext cx="2966747" cy="518678"/>
          </a:xfrm>
          <a:prstGeom prst="rect">
            <a:avLst/>
          </a:prstGeom>
          <a:noFill/>
        </p:spPr>
        <p:txBody>
          <a:bodyPr wrap="none" rtlCol="0">
            <a:spAutoFit/>
          </a:bodyPr>
          <a:lstStyle/>
          <a:p>
            <a:pPr algn="ctr"/>
            <a:r>
              <a:rPr lang="zh-CN" sz="1400" b="1" i="0" u="none" strike="noStrike" cap="none" baseline="0">
                <a:solidFill>
                  <a:srgbClr val="4D4D4D"/>
                </a:solidFill>
                <a:effectLst/>
                <a:uFillTx/>
                <a:ea typeface="SimSun"/>
              </a:rPr>
              <a:t>Murlentamab + 曲氟尿苷/替吡嘧啶</a:t>
            </a:r>
          </a:p>
          <a:p>
            <a:pPr algn="ctr"/>
            <a:r>
              <a:rPr lang="zh-CN" sz="1400" b="0" i="0" u="none" strike="noStrike" cap="none" baseline="0">
                <a:solidFill>
                  <a:srgbClr val="4D4D4D"/>
                </a:solidFill>
                <a:effectLst/>
                <a:uFillTx/>
                <a:ea typeface="SimSun"/>
              </a:rPr>
              <a:t>TGR 下降 3.6 倍</a:t>
            </a:r>
          </a:p>
        </p:txBody>
      </p:sp>
      <p:grpSp>
        <p:nvGrpSpPr>
          <p:cNvPr id="45" name="Group 44">
            <a:extLst>
              <a:ext uri="{FF2B5EF4-FFF2-40B4-BE49-F238E27FC236}">
                <a16:creationId xmlns:a16="http://schemas.microsoft.com/office/drawing/2014/main" id="{9F001896-20B2-4EF9-AB12-5388F0F31367}"/>
              </a:ext>
            </a:extLst>
          </p:cNvPr>
          <p:cNvGrpSpPr/>
          <p:nvPr/>
        </p:nvGrpSpPr>
        <p:grpSpPr>
          <a:xfrm>
            <a:off x="6169823" y="4672570"/>
            <a:ext cx="1187116" cy="1008000"/>
            <a:chOff x="838200" y="5033211"/>
            <a:chExt cx="1187116" cy="850231"/>
          </a:xfrm>
        </p:grpSpPr>
        <p:cxnSp>
          <p:nvCxnSpPr>
            <p:cNvPr id="46" name="Straight Connector 45">
              <a:extLst>
                <a:ext uri="{FF2B5EF4-FFF2-40B4-BE49-F238E27FC236}">
                  <a16:creationId xmlns:a16="http://schemas.microsoft.com/office/drawing/2014/main" id="{10460C1E-BDA0-4AF4-BE1C-211AB1319A8C}"/>
                </a:ext>
              </a:extLst>
            </p:cNvPr>
            <p:cNvCxnSpPr/>
            <p:nvPr/>
          </p:nvCxnSpPr>
          <p:spPr>
            <a:xfrm flipH="1">
              <a:off x="842211" y="5033211"/>
              <a:ext cx="0" cy="846221"/>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B3BC2A92-2692-42F3-BE4F-359CFA190DC7}"/>
                </a:ext>
              </a:extLst>
            </p:cNvPr>
            <p:cNvCxnSpPr/>
            <p:nvPr/>
          </p:nvCxnSpPr>
          <p:spPr>
            <a:xfrm>
              <a:off x="838200" y="5883442"/>
              <a:ext cx="1187116" cy="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cxnSp>
      </p:grpSp>
      <p:cxnSp>
        <p:nvCxnSpPr>
          <p:cNvPr id="48" name="Straight Connector 47">
            <a:extLst>
              <a:ext uri="{FF2B5EF4-FFF2-40B4-BE49-F238E27FC236}">
                <a16:creationId xmlns:a16="http://schemas.microsoft.com/office/drawing/2014/main" id="{9594DEF6-3D7E-4892-9EA6-5E49D75834A8}"/>
              </a:ext>
            </a:extLst>
          </p:cNvPr>
          <p:cNvCxnSpPr/>
          <p:nvPr/>
        </p:nvCxnSpPr>
        <p:spPr>
          <a:xfrm>
            <a:off x="6090777" y="4678452"/>
            <a:ext cx="72000" cy="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6E0D432A-FAC1-4BBF-8E1A-A9B6FA7B523D}"/>
              </a:ext>
            </a:extLst>
          </p:cNvPr>
          <p:cNvCxnSpPr/>
          <p:nvPr/>
        </p:nvCxnSpPr>
        <p:spPr>
          <a:xfrm>
            <a:off x="6090777" y="5010659"/>
            <a:ext cx="72000" cy="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EEDE955F-40F1-4772-B75C-9F292A04B2A5}"/>
              </a:ext>
            </a:extLst>
          </p:cNvPr>
          <p:cNvCxnSpPr/>
          <p:nvPr/>
        </p:nvCxnSpPr>
        <p:spPr>
          <a:xfrm>
            <a:off x="6090777" y="5341261"/>
            <a:ext cx="72000" cy="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3056EA43-5075-497D-BB03-77A3EEF6FC52}"/>
              </a:ext>
            </a:extLst>
          </p:cNvPr>
          <p:cNvCxnSpPr/>
          <p:nvPr/>
        </p:nvCxnSpPr>
        <p:spPr>
          <a:xfrm>
            <a:off x="6109631" y="5682601"/>
            <a:ext cx="72000" cy="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BC388E86-106B-4A95-9465-A89F733D151D}"/>
              </a:ext>
            </a:extLst>
          </p:cNvPr>
          <p:cNvCxnSpPr/>
          <p:nvPr/>
        </p:nvCxnSpPr>
        <p:spPr>
          <a:xfrm flipH="1">
            <a:off x="6574377" y="4882315"/>
            <a:ext cx="2005" cy="0"/>
          </a:xfrm>
          <a:prstGeom prst="line">
            <a:avLst/>
          </a:prstGeom>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544B2619-87DC-43DC-BB2B-A4AC188F495D}"/>
              </a:ext>
            </a:extLst>
          </p:cNvPr>
          <p:cNvSpPr txBox="1"/>
          <p:nvPr/>
        </p:nvSpPr>
        <p:spPr>
          <a:xfrm rot="16200000">
            <a:off x="5306076" y="4996021"/>
            <a:ext cx="691571" cy="244084"/>
          </a:xfrm>
          <a:prstGeom prst="rect">
            <a:avLst/>
          </a:prstGeom>
          <a:noFill/>
        </p:spPr>
        <p:txBody>
          <a:bodyPr wrap="none" rtlCol="0">
            <a:spAutoFit/>
          </a:bodyPr>
          <a:lstStyle/>
          <a:p>
            <a:r>
              <a:rPr lang="zh-CN" sz="1000" b="0" i="0" u="none" strike="noStrike" cap="none" baseline="0">
                <a:solidFill>
                  <a:srgbClr val="4D4D4D"/>
                </a:solidFill>
                <a:effectLst/>
                <a:uFillTx/>
                <a:ea typeface="SimSun"/>
              </a:rPr>
              <a:t>TGR，%</a:t>
            </a:r>
          </a:p>
        </p:txBody>
      </p:sp>
      <p:sp>
        <p:nvSpPr>
          <p:cNvPr id="54" name="TextBox 53">
            <a:extLst>
              <a:ext uri="{FF2B5EF4-FFF2-40B4-BE49-F238E27FC236}">
                <a16:creationId xmlns:a16="http://schemas.microsoft.com/office/drawing/2014/main" id="{AF68B529-3E6A-4540-B8F4-75BC175F9336}"/>
              </a:ext>
            </a:extLst>
          </p:cNvPr>
          <p:cNvSpPr txBox="1"/>
          <p:nvPr/>
        </p:nvSpPr>
        <p:spPr>
          <a:xfrm rot="18900000">
            <a:off x="6246310" y="5742960"/>
            <a:ext cx="437317" cy="396636"/>
          </a:xfrm>
          <a:prstGeom prst="rect">
            <a:avLst/>
          </a:prstGeom>
          <a:noFill/>
        </p:spPr>
        <p:txBody>
          <a:bodyPr wrap="none" rtlCol="0">
            <a:spAutoFit/>
          </a:bodyPr>
          <a:lstStyle/>
          <a:p>
            <a:pPr algn="ctr"/>
            <a:r>
              <a:rPr lang="zh-CN" sz="1000" b="0" i="0" u="none" strike="noStrike" cap="none" baseline="0" dirty="0">
                <a:solidFill>
                  <a:srgbClr val="4D4D4D"/>
                </a:solidFill>
                <a:effectLst/>
                <a:uFillTx/>
                <a:ea typeface="SimSun"/>
              </a:rPr>
              <a:t>治疗</a:t>
            </a:r>
          </a:p>
          <a:p>
            <a:pPr algn="ctr"/>
            <a:r>
              <a:rPr lang="zh-CN" sz="1000" b="0" i="0" u="none" strike="noStrike" cap="none" baseline="0" dirty="0">
                <a:solidFill>
                  <a:srgbClr val="4D4D4D"/>
                </a:solidFill>
                <a:effectLst/>
                <a:uFillTx/>
                <a:ea typeface="SimSun"/>
              </a:rPr>
              <a:t>前</a:t>
            </a:r>
          </a:p>
        </p:txBody>
      </p:sp>
      <p:sp>
        <p:nvSpPr>
          <p:cNvPr id="55" name="TextBox 54">
            <a:extLst>
              <a:ext uri="{FF2B5EF4-FFF2-40B4-BE49-F238E27FC236}">
                <a16:creationId xmlns:a16="http://schemas.microsoft.com/office/drawing/2014/main" id="{2150917A-6372-4873-B44A-E4FC1C8104D2}"/>
              </a:ext>
            </a:extLst>
          </p:cNvPr>
          <p:cNvSpPr txBox="1"/>
          <p:nvPr/>
        </p:nvSpPr>
        <p:spPr>
          <a:xfrm rot="18900000">
            <a:off x="6797255" y="5742960"/>
            <a:ext cx="437317" cy="396636"/>
          </a:xfrm>
          <a:prstGeom prst="rect">
            <a:avLst/>
          </a:prstGeom>
          <a:noFill/>
        </p:spPr>
        <p:txBody>
          <a:bodyPr wrap="none" rtlCol="0">
            <a:spAutoFit/>
          </a:bodyPr>
          <a:lstStyle/>
          <a:p>
            <a:pPr algn="ctr"/>
            <a:r>
              <a:rPr lang="zh-CN" sz="1000" b="0" i="0" u="none" strike="noStrike" cap="none" baseline="0">
                <a:solidFill>
                  <a:srgbClr val="4D4D4D"/>
                </a:solidFill>
                <a:effectLst/>
                <a:uFillTx/>
                <a:ea typeface="SimSun"/>
              </a:rPr>
              <a:t>治疗</a:t>
            </a:r>
            <a:r>
              <a:rPr sz="1000"/>
              <a:t/>
            </a:r>
            <a:br>
              <a:rPr sz="1000"/>
            </a:br>
            <a:r>
              <a:rPr lang="zh-CN" sz="1000" b="0" i="0" u="none" strike="noStrike" cap="none" baseline="0">
                <a:solidFill>
                  <a:srgbClr val="4D4D4D"/>
                </a:solidFill>
                <a:effectLst/>
                <a:uFillTx/>
                <a:ea typeface="SimSun"/>
              </a:rPr>
              <a:t>中</a:t>
            </a:r>
          </a:p>
        </p:txBody>
      </p:sp>
    </p:spTree>
    <p:custDataLst>
      <p:tags r:id="rId1"/>
    </p:custDataLst>
    <p:extLst>
      <p:ext uri="{BB962C8B-B14F-4D97-AF65-F5344CB8AC3E}">
        <p14:creationId xmlns:p14="http://schemas.microsoft.com/office/powerpoint/2010/main" val="1269811163"/>
      </p:ext>
    </p:extLst>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zh-CN" sz="1800" b="1" i="0" u="none" strike="noStrike" cap="none" baseline="0">
                <a:solidFill>
                  <a:srgbClr val="043882"/>
                </a:solidFill>
                <a:effectLst/>
                <a:uFillTx/>
                <a:ea typeface="SimSun"/>
              </a:rPr>
              <a:t>LBA-004：评估 Murlentamab，一种靶向抗苗勒氏管激素受体 II (AMHRII) 的单克隆抗体，通过与肿瘤相关的巨噬细胞参与而作用于晚期/转移性结直肠癌的 2 期研究结果 – Van Cutsem E 等人</a:t>
            </a:r>
          </a:p>
        </p:txBody>
      </p:sp>
      <p:sp>
        <p:nvSpPr>
          <p:cNvPr id="5123" name="Rectangle 3"/>
          <p:cNvSpPr>
            <a:spLocks noGrp="1" noChangeArrowheads="1"/>
          </p:cNvSpPr>
          <p:nvPr>
            <p:ph idx="1"/>
          </p:nvPr>
        </p:nvSpPr>
        <p:spPr/>
        <p:txBody>
          <a:bodyPr/>
          <a:lstStyle/>
          <a:p>
            <a:pPr marL="0" indent="0">
              <a:buNone/>
            </a:pPr>
            <a:r>
              <a:rPr lang="zh-CN" sz="1600" b="1" i="0" u="none" strike="noStrike" cap="none" baseline="0">
                <a:solidFill>
                  <a:srgbClr val="4D4D4D"/>
                </a:solidFill>
                <a:effectLst/>
                <a:uFillTx/>
                <a:ea typeface="SimSun"/>
              </a:rPr>
              <a:t>关键结果（续）</a:t>
            </a:r>
          </a:p>
          <a:p>
            <a:r>
              <a:rPr lang="zh-CN" sz="1600" b="0" i="0" u="none" strike="noStrike" cap="none" baseline="0">
                <a:solidFill>
                  <a:srgbClr val="4D4D4D"/>
                </a:solidFill>
                <a:effectLst/>
                <a:uFillTx/>
                <a:ea typeface="SimSun"/>
              </a:rPr>
              <a:t>在 5/7 和 7/10 成对活检中，分别观察到颗粒酶 B/CD16 和 CD86 增加</a:t>
            </a:r>
          </a:p>
          <a:p>
            <a:r>
              <a:rPr lang="zh-CN" sz="1600" b="0" i="0" u="none" strike="noStrike" cap="none" baseline="0">
                <a:solidFill>
                  <a:srgbClr val="4D4D4D"/>
                </a:solidFill>
                <a:effectLst/>
                <a:uFillTx/>
                <a:ea typeface="SimSun"/>
              </a:rPr>
              <a:t>在接受联合治疗 ≥4 个月的 2 例患者中观察到 CD86 和 CD8 染色增加，分别反映了早期巨噬细胞活化和 T 细胞活化</a:t>
            </a:r>
          </a:p>
          <a:p>
            <a:r>
              <a:rPr lang="zh-CN" sz="1600" b="0" i="0" u="none" strike="noStrike" cap="none" baseline="0">
                <a:solidFill>
                  <a:srgbClr val="4D4D4D"/>
                </a:solidFill>
                <a:effectLst/>
                <a:uFillTx/>
                <a:ea typeface="SimSun"/>
              </a:rPr>
              <a:t>还观察到 CD64+ 和 CD69+ 增加，分别反映了中性粒细胞和单核细胞活化，而 CD16+ 受体数量减少表明调节性 T 细胞人群中 NK 细胞的参与以及 CD69 的长期减少</a:t>
            </a:r>
          </a:p>
          <a:p>
            <a:r>
              <a:rPr lang="zh-CN" sz="1600" b="0" i="0" u="none" strike="noStrike" cap="none" baseline="0">
                <a:solidFill>
                  <a:srgbClr val="4D4D4D"/>
                </a:solidFill>
                <a:effectLst/>
                <a:uFillTx/>
                <a:ea typeface="SimSun"/>
              </a:rPr>
              <a:t>最常见的 AE 包括食欲下降（9 例）以及呕吐、恶心、便秘和乏力（各 3 例）</a:t>
            </a:r>
          </a:p>
          <a:p>
            <a:pPr marL="0" indent="0">
              <a:spcBef>
                <a:spcPts val="1200"/>
              </a:spcBef>
              <a:buNone/>
            </a:pPr>
            <a:r>
              <a:rPr lang="zh-CN" sz="1600" b="1" i="0" u="none" strike="noStrike" cap="none" baseline="0">
                <a:solidFill>
                  <a:srgbClr val="4D4D4D"/>
                </a:solidFill>
                <a:effectLst/>
                <a:uFillTx/>
                <a:ea typeface="SimSun"/>
              </a:rPr>
              <a:t>结论</a:t>
            </a:r>
          </a:p>
          <a:p>
            <a:r>
              <a:rPr lang="zh-CN" sz="1600" b="1" i="0" u="none" strike="noStrike" cap="none" baseline="0">
                <a:solidFill>
                  <a:srgbClr val="4D4D4D"/>
                </a:solidFill>
                <a:effectLst/>
                <a:uFillTx/>
                <a:ea typeface="SimSun"/>
              </a:rPr>
              <a:t>在局部晚期或转移性 CRC 患者中，murlentamab + 曲氟尿苷/替吡嘧啶可使疾病稳定并降低肿瘤生长速率</a:t>
            </a:r>
          </a:p>
        </p:txBody>
      </p:sp>
      <p:sp>
        <p:nvSpPr>
          <p:cNvPr id="15" name="Text Placeholder 14"/>
          <p:cNvSpPr>
            <a:spLocks noGrp="1"/>
          </p:cNvSpPr>
          <p:nvPr>
            <p:ph type="body" sz="quarter" idx="11"/>
          </p:nvPr>
        </p:nvSpPr>
        <p:spPr>
          <a:xfrm>
            <a:off x="4495800" y="6096000"/>
            <a:ext cx="4283075" cy="487363"/>
          </a:xfrm>
        </p:spPr>
        <p:txBody>
          <a:bodyPr/>
          <a:lstStyle/>
          <a:p>
            <a:r>
              <a:rPr lang="zh-CN" sz="1200" b="0" i="0" u="none" strike="noStrike" cap="none" baseline="0">
                <a:solidFill>
                  <a:srgbClr val="4D4D4D"/>
                </a:solidFill>
                <a:effectLst/>
                <a:uFillTx/>
                <a:ea typeface="SimSun"/>
              </a:rPr>
              <a:t>Van Cutsem E, et al. Ann Oncol 2019;30(suppl):abstr LBA-004</a:t>
            </a:r>
          </a:p>
        </p:txBody>
      </p:sp>
    </p:spTree>
    <p:custDataLst>
      <p:tags r:id="rId1"/>
    </p:custDataLst>
    <p:extLst>
      <p:ext uri="{BB962C8B-B14F-4D97-AF65-F5344CB8AC3E}">
        <p14:creationId xmlns:p14="http://schemas.microsoft.com/office/powerpoint/2010/main" val="4217233362"/>
      </p:ext>
    </p:extLst>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zh-CN" sz="1800" b="1" i="0" u="none" strike="noStrike" cap="none" baseline="0">
                <a:solidFill>
                  <a:srgbClr val="043882"/>
                </a:solidFill>
                <a:effectLst/>
                <a:uFillTx/>
                <a:ea typeface="SimSun"/>
              </a:rPr>
              <a:t>O-014：贝伐珠单抗改善曲氟尿苷/替吡嘧啶 (TAS-102) 对化疗难治性转移性结直肠癌 (mCRC) 患者的疗效。一项丹麦随机试验 – Pfeiffer P 等人</a:t>
            </a:r>
          </a:p>
        </p:txBody>
      </p:sp>
      <p:sp>
        <p:nvSpPr>
          <p:cNvPr id="5123" name="Rectangle 3"/>
          <p:cNvSpPr>
            <a:spLocks noGrp="1" noChangeArrowheads="1"/>
          </p:cNvSpPr>
          <p:nvPr>
            <p:ph idx="1"/>
          </p:nvPr>
        </p:nvSpPr>
        <p:spPr/>
        <p:txBody>
          <a:bodyPr/>
          <a:lstStyle/>
          <a:p>
            <a:pPr marL="0" indent="0">
              <a:buNone/>
            </a:pPr>
            <a:r>
              <a:rPr lang="zh-CN" sz="1600" b="1" i="0" u="none" strike="noStrike" cap="none" baseline="0">
                <a:solidFill>
                  <a:srgbClr val="4D4D4D"/>
                </a:solidFill>
                <a:effectLst/>
                <a:uFillTx/>
                <a:ea typeface="SimSun"/>
              </a:rPr>
              <a:t>研究目的</a:t>
            </a:r>
          </a:p>
          <a:p>
            <a:r>
              <a:rPr lang="zh-CN" sz="1600" b="0" i="0" u="none" strike="noStrike" cap="none" baseline="0">
                <a:solidFill>
                  <a:srgbClr val="4D4D4D"/>
                </a:solidFill>
                <a:effectLst/>
                <a:uFillTx/>
                <a:ea typeface="SimSun"/>
              </a:rPr>
              <a:t>研究曲氟尿苷/替吡嘧啶与贝伐珠单抗联用治疗化疗难治性 mCRC 患者的疗效和安全性</a:t>
            </a:r>
          </a:p>
        </p:txBody>
      </p:sp>
      <p:sp>
        <p:nvSpPr>
          <p:cNvPr id="15" name="Text Placeholder 14"/>
          <p:cNvSpPr>
            <a:spLocks noGrp="1"/>
          </p:cNvSpPr>
          <p:nvPr>
            <p:ph type="body" sz="quarter" idx="11"/>
          </p:nvPr>
        </p:nvSpPr>
        <p:spPr>
          <a:xfrm>
            <a:off x="4495800" y="6096000"/>
            <a:ext cx="4283075" cy="487363"/>
          </a:xfrm>
        </p:spPr>
        <p:txBody>
          <a:bodyPr/>
          <a:lstStyle/>
          <a:p>
            <a:r>
              <a:rPr lang="zh-CN" sz="1200" b="0" i="0" u="none" strike="noStrike" cap="none" baseline="0">
                <a:solidFill>
                  <a:srgbClr val="4D4D4D"/>
                </a:solidFill>
                <a:effectLst/>
                <a:uFillTx/>
                <a:ea typeface="SimSun"/>
              </a:rPr>
              <a:t>Pfeiffer P, et al. Ann Oncol 2019;30(suppl):abstr O-014</a:t>
            </a:r>
          </a:p>
        </p:txBody>
      </p:sp>
      <p:sp>
        <p:nvSpPr>
          <p:cNvPr id="7" name="Rectangle 9"/>
          <p:cNvSpPr txBox="1">
            <a:spLocks noChangeArrowheads="1"/>
          </p:cNvSpPr>
          <p:nvPr/>
        </p:nvSpPr>
        <p:spPr bwMode="auto">
          <a:xfrm>
            <a:off x="365124" y="5438523"/>
            <a:ext cx="4130676" cy="9146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ct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ct val="0"/>
              </a:spcBef>
              <a:spcAft>
                <a:spcPts val="400"/>
              </a:spcAft>
              <a:buClr>
                <a:schemeClr val="bg1"/>
              </a:buClr>
              <a:buChar char="–"/>
              <a:defRPr sz="1600">
                <a:solidFill>
                  <a:srgbClr val="4D4D4D"/>
                </a:solidFill>
                <a:latin typeface="+mn-lt"/>
                <a:cs typeface="+mn-cs"/>
              </a:defRPr>
            </a:lvl2pPr>
            <a:lvl3pPr marL="812800" indent="-249238" algn="l" rtl="0" fontAlgn="base">
              <a:spcBef>
                <a:spcPct val="0"/>
              </a:spcBef>
              <a:spcAft>
                <a:spcPts val="400"/>
              </a:spcAft>
              <a:buClr>
                <a:schemeClr val="bg1"/>
              </a:buClr>
              <a:buChar char="•"/>
              <a:defRPr sz="1600">
                <a:solidFill>
                  <a:srgbClr val="4D4D4D"/>
                </a:solidFill>
                <a:latin typeface="+mn-lt"/>
                <a:cs typeface="+mn-cs"/>
              </a:defRPr>
            </a:lvl3pPr>
            <a:lvl4pPr marL="1101725" indent="-287338" algn="l" rtl="0" fontAlgn="base">
              <a:spcBef>
                <a:spcPct val="0"/>
              </a:spcBef>
              <a:spcAft>
                <a:spcPts val="400"/>
              </a:spcAft>
              <a:buClr>
                <a:schemeClr val="bg1"/>
              </a:buClr>
              <a:buChar char="–"/>
              <a:defRPr sz="1600">
                <a:solidFill>
                  <a:srgbClr val="4D4D4D"/>
                </a:solidFill>
                <a:latin typeface="+mn-lt"/>
                <a:cs typeface="+mn-cs"/>
              </a:defRPr>
            </a:lvl4pPr>
            <a:lvl5pPr marL="1390650" indent="-287338" algn="l" rtl="0" fontAlgn="base">
              <a:spcBef>
                <a:spcPct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ct val="0"/>
              </a:spcBef>
              <a:spcAft>
                <a:spcPts val="400"/>
              </a:spcAft>
              <a:buClr>
                <a:srgbClr val="043882"/>
              </a:buClr>
              <a:buSzPct val="110000"/>
              <a:buFontTx/>
              <a:buNone/>
              <a:defRPr/>
            </a:pPr>
            <a:r>
              <a:rPr lang="zh-CN" sz="1600" b="1" i="0" u="none" strike="noStrike" cap="none" baseline="0">
                <a:solidFill>
                  <a:srgbClr val="A0A0A0"/>
                </a:solidFill>
                <a:effectLst/>
                <a:uFillTx/>
                <a:ea typeface="SimSun"/>
              </a:rPr>
              <a:t>主要终点</a:t>
            </a:r>
          </a:p>
          <a:p>
            <a:pPr marL="250825" marR="0" lvl="0" indent="-250825" algn="l" defTabSz="914400" rtl="0" eaLnBrk="1" fontAlgn="base" latinLnBrk="0" hangingPunct="1">
              <a:lnSpc>
                <a:spcPct val="100000"/>
              </a:lnSpc>
              <a:spcBef>
                <a:spcPct val="0"/>
              </a:spcBef>
              <a:spcAft>
                <a:spcPts val="400"/>
              </a:spcAft>
              <a:buClr>
                <a:srgbClr val="043882"/>
              </a:buClr>
              <a:buSzPct val="110000"/>
              <a:buFontTx/>
              <a:buChar char="•"/>
              <a:defRPr/>
            </a:pPr>
            <a:r>
              <a:rPr lang="zh-CN" sz="1600" b="0" i="0" u="none" strike="noStrike" cap="none" baseline="0">
                <a:solidFill>
                  <a:srgbClr val="4D4D4D"/>
                </a:solidFill>
                <a:effectLst/>
                <a:uFillTx/>
                <a:ea typeface="SimSun"/>
              </a:rPr>
              <a:t>PFS</a:t>
            </a:r>
          </a:p>
          <a:p>
            <a:pPr marL="0" marR="0" lvl="0" indent="0" algn="l" defTabSz="914400" rtl="0" eaLnBrk="1" fontAlgn="base" latinLnBrk="0" hangingPunct="1">
              <a:lnSpc>
                <a:spcPct val="100000"/>
              </a:lnSpc>
              <a:spcBef>
                <a:spcPct val="0"/>
              </a:spcBef>
              <a:spcAft>
                <a:spcPts val="400"/>
              </a:spcAft>
              <a:buClr>
                <a:srgbClr val="043882"/>
              </a:buClr>
              <a:buSzPct val="110000"/>
              <a:buFontTx/>
              <a:buNone/>
              <a:defRPr/>
            </a:pPr>
            <a:endParaRPr kumimoji="0" lang="en-US" sz="1600" b="0" i="0" u="none" strike="noStrike" kern="1200" cap="none" spc="0" normalizeH="0" baseline="0" noProof="0">
              <a:ln>
                <a:noFill/>
              </a:ln>
              <a:solidFill>
                <a:srgbClr val="4D4D4D"/>
              </a:solidFill>
              <a:effectLst/>
              <a:uLnTx/>
              <a:uFillTx/>
              <a:latin typeface="Arial"/>
              <a:ea typeface="+mn-ea"/>
              <a:cs typeface="Arial"/>
            </a:endParaRPr>
          </a:p>
        </p:txBody>
      </p:sp>
      <p:sp>
        <p:nvSpPr>
          <p:cNvPr id="8" name="Content Placeholder 26"/>
          <p:cNvSpPr txBox="1"/>
          <p:nvPr/>
        </p:nvSpPr>
        <p:spPr>
          <a:xfrm>
            <a:off x="4278313" y="5438523"/>
            <a:ext cx="4495800" cy="985008"/>
          </a:xfrm>
          <a:prstGeom prst="rect">
            <a:avLst/>
          </a:prstGeom>
        </p:spPr>
        <p:txBody>
          <a:bodyPr/>
          <a:lstStyle>
            <a:lvl1pPr marL="250825" indent="-250825" algn="l" rtl="0" fontAlgn="base">
              <a:spcBef>
                <a:spcPct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ct val="0"/>
              </a:spcBef>
              <a:spcAft>
                <a:spcPts val="400"/>
              </a:spcAft>
              <a:buClr>
                <a:schemeClr val="bg1"/>
              </a:buClr>
              <a:buChar char="–"/>
              <a:defRPr sz="1600">
                <a:solidFill>
                  <a:srgbClr val="4D4D4D"/>
                </a:solidFill>
                <a:latin typeface="+mn-lt"/>
                <a:cs typeface="+mn-cs"/>
              </a:defRPr>
            </a:lvl2pPr>
            <a:lvl3pPr marL="812800" indent="-249238" algn="l" rtl="0" fontAlgn="base">
              <a:spcBef>
                <a:spcPct val="0"/>
              </a:spcBef>
              <a:spcAft>
                <a:spcPts val="400"/>
              </a:spcAft>
              <a:buClr>
                <a:schemeClr val="bg1"/>
              </a:buClr>
              <a:buChar char="•"/>
              <a:defRPr sz="1600">
                <a:solidFill>
                  <a:srgbClr val="4D4D4D"/>
                </a:solidFill>
                <a:latin typeface="+mn-lt"/>
                <a:cs typeface="+mn-cs"/>
              </a:defRPr>
            </a:lvl3pPr>
            <a:lvl4pPr marL="1101725" indent="-287338" algn="l" rtl="0" fontAlgn="base">
              <a:spcBef>
                <a:spcPct val="0"/>
              </a:spcBef>
              <a:spcAft>
                <a:spcPts val="400"/>
              </a:spcAft>
              <a:buClr>
                <a:schemeClr val="bg1"/>
              </a:buClr>
              <a:buChar char="–"/>
              <a:defRPr sz="1600">
                <a:solidFill>
                  <a:srgbClr val="4D4D4D"/>
                </a:solidFill>
                <a:latin typeface="+mn-lt"/>
                <a:cs typeface="+mn-cs"/>
              </a:defRPr>
            </a:lvl4pPr>
            <a:lvl5pPr marL="1390650" indent="-287338" algn="l" rtl="0" fontAlgn="base">
              <a:spcBef>
                <a:spcPct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ct val="0"/>
              </a:spcBef>
              <a:spcAft>
                <a:spcPts val="400"/>
              </a:spcAft>
              <a:buClr>
                <a:srgbClr val="043882"/>
              </a:buClr>
              <a:buSzPct val="110000"/>
              <a:buFontTx/>
              <a:buNone/>
              <a:defRPr/>
            </a:pPr>
            <a:r>
              <a:rPr lang="zh-CN" sz="1600" b="1" i="0" u="none" strike="noStrike" cap="none" baseline="0">
                <a:solidFill>
                  <a:srgbClr val="A0A0A0"/>
                </a:solidFill>
                <a:effectLst/>
                <a:uFillTx/>
                <a:ea typeface="SimSun"/>
              </a:rPr>
              <a:t>次要终点</a:t>
            </a:r>
          </a:p>
          <a:p>
            <a:pPr marL="250825" marR="0" lvl="0" indent="-250825" algn="l" defTabSz="914400" rtl="0" eaLnBrk="1" fontAlgn="base" latinLnBrk="0" hangingPunct="1">
              <a:lnSpc>
                <a:spcPct val="100000"/>
              </a:lnSpc>
              <a:spcBef>
                <a:spcPct val="0"/>
              </a:spcBef>
              <a:spcAft>
                <a:spcPts val="400"/>
              </a:spcAft>
              <a:buClr>
                <a:srgbClr val="043882"/>
              </a:buClr>
              <a:buSzPct val="110000"/>
              <a:buFontTx/>
              <a:buChar char="•"/>
              <a:defRPr/>
            </a:pPr>
            <a:r>
              <a:rPr lang="zh-CN" sz="1600" b="0" i="0" u="none" strike="noStrike" cap="none" baseline="0">
                <a:solidFill>
                  <a:srgbClr val="4D4D4D"/>
                </a:solidFill>
                <a:effectLst/>
                <a:uFillTx/>
                <a:ea typeface="SimSun"/>
              </a:rPr>
              <a:t>OS、安全性</a:t>
            </a:r>
          </a:p>
        </p:txBody>
      </p:sp>
      <p:sp>
        <p:nvSpPr>
          <p:cNvPr id="9" name="Oval 14"/>
          <p:cNvSpPr>
            <a:spLocks noChangeArrowheads="1"/>
          </p:cNvSpPr>
          <p:nvPr/>
        </p:nvSpPr>
        <p:spPr bwMode="auto">
          <a:xfrm>
            <a:off x="3238735" y="3489504"/>
            <a:ext cx="583595" cy="584200"/>
          </a:xfrm>
          <a:prstGeom prst="ellipse">
            <a:avLst/>
          </a:prstGeom>
          <a:noFill/>
          <a:ln w="57150">
            <a:solidFill>
              <a:schemeClr val="bg2">
                <a:lumMod val="60000"/>
                <a:lumOff val="40000"/>
              </a:schemeClr>
            </a:solidFill>
            <a:round/>
            <a:tailEnd type="triangle" w="med" len="me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r>
              <a:rPr lang="zh-CN" sz="1600" b="1" i="0" u="none" strike="noStrike" cap="none" baseline="0">
                <a:solidFill>
                  <a:srgbClr val="043882"/>
                </a:solidFill>
                <a:effectLst/>
                <a:uFillTx/>
                <a:ea typeface="SimSun"/>
              </a:rPr>
              <a:t>R</a:t>
            </a:r>
          </a:p>
          <a:p>
            <a:pPr marL="0" marR="0" lvl="0" indent="0" algn="ctr" defTabSz="914400" rtl="0" eaLnBrk="1" fontAlgn="base" latinLnBrk="0" hangingPunct="1">
              <a:lnSpc>
                <a:spcPct val="100000"/>
              </a:lnSpc>
              <a:spcBef>
                <a:spcPct val="0"/>
              </a:spcBef>
              <a:spcAft>
                <a:spcPct val="0"/>
              </a:spcAft>
              <a:buClrTx/>
              <a:buSzTx/>
              <a:buFontTx/>
              <a:buNone/>
              <a:defRPr/>
            </a:pPr>
            <a:r>
              <a:rPr lang="zh-CN" sz="1600" b="1" i="0" u="none" strike="noStrike" cap="none" baseline="0">
                <a:solidFill>
                  <a:srgbClr val="043882"/>
                </a:solidFill>
                <a:effectLst/>
                <a:uFillTx/>
                <a:ea typeface="SimSun"/>
              </a:rPr>
              <a:t>1:1</a:t>
            </a:r>
          </a:p>
        </p:txBody>
      </p:sp>
      <p:cxnSp>
        <p:nvCxnSpPr>
          <p:cNvPr id="10" name="AutoShape 15"/>
          <p:cNvCxnSpPr>
            <a:cxnSpLocks noChangeShapeType="1"/>
            <a:stCxn id="9" idx="0"/>
            <a:endCxn id="17" idx="1"/>
          </p:cNvCxnSpPr>
          <p:nvPr/>
        </p:nvCxnSpPr>
        <p:spPr bwMode="auto">
          <a:xfrm rot="5400000" flipH="1" flipV="1">
            <a:off x="3360300" y="2943161"/>
            <a:ext cx="716577" cy="376110"/>
          </a:xfrm>
          <a:prstGeom prst="bentConnector2">
            <a:avLst/>
          </a:prstGeom>
          <a:noFill/>
          <a:ln w="57150">
            <a:solidFill>
              <a:schemeClr val="bg2">
                <a:lumMod val="60000"/>
                <a:lumOff val="40000"/>
              </a:schemeClr>
            </a:solidFill>
            <a:round/>
            <a:tailEnd type="triangle" w="med" len="med"/>
          </a:ln>
        </p:spPr>
      </p:cxnSp>
      <p:sp>
        <p:nvSpPr>
          <p:cNvPr id="11" name="AutoShape 12"/>
          <p:cNvSpPr>
            <a:spLocks noChangeArrowheads="1"/>
          </p:cNvSpPr>
          <p:nvPr/>
        </p:nvSpPr>
        <p:spPr bwMode="auto">
          <a:xfrm>
            <a:off x="7897083" y="2465578"/>
            <a:ext cx="1094447" cy="614699"/>
          </a:xfrm>
          <a:prstGeom prst="rect">
            <a:avLst/>
          </a:prstGeom>
          <a:solidFill>
            <a:schemeClr val="tx1"/>
          </a:solidFill>
          <a:ln w="9525" algn="ctr">
            <a:noFill/>
            <a:rou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defRPr/>
            </a:pPr>
            <a:r>
              <a:rPr lang="zh-CN" sz="1800" b="1" i="0" u="none" strike="noStrike" cap="none" baseline="0">
                <a:solidFill>
                  <a:srgbClr val="FFFFFF"/>
                </a:solidFill>
                <a:effectLst/>
                <a:uFillTx/>
                <a:ea typeface="SimSun"/>
              </a:rPr>
              <a:t>PD/</a:t>
            </a:r>
            <a:r>
              <a:rPr sz="1800"/>
              <a:t/>
            </a:r>
            <a:br>
              <a:rPr sz="1800"/>
            </a:br>
            <a:r>
              <a:rPr lang="zh-CN" sz="1800" b="1" i="0" u="none" strike="noStrike" cap="none" baseline="0">
                <a:solidFill>
                  <a:srgbClr val="FFFFFF"/>
                </a:solidFill>
                <a:effectLst/>
                <a:uFillTx/>
                <a:ea typeface="SimSun"/>
              </a:rPr>
              <a:t>毒性</a:t>
            </a:r>
          </a:p>
        </p:txBody>
      </p:sp>
      <p:sp>
        <p:nvSpPr>
          <p:cNvPr id="12" name="Content Placeholder 26"/>
          <p:cNvSpPr txBox="1"/>
          <p:nvPr/>
        </p:nvSpPr>
        <p:spPr bwMode="auto">
          <a:xfrm>
            <a:off x="4274779" y="3386729"/>
            <a:ext cx="3750461" cy="892175"/>
          </a:xfrm>
          <a:prstGeom prst="rect">
            <a:avLst/>
          </a:prstGeom>
          <a:noFill/>
          <a:ln w="9525">
            <a:noFill/>
            <a:miter lim="800000"/>
          </a:ln>
        </p:spPr>
        <p:txBody>
          <a:bodyPr/>
          <a:lstStyle/>
          <a:p>
            <a:pPr marL="190500" marR="0" lvl="0" indent="-190500" algn="l" defTabSz="914400" rtl="0" eaLnBrk="1" fontAlgn="base" latinLnBrk="0" hangingPunct="1">
              <a:lnSpc>
                <a:spcPct val="100000"/>
              </a:lnSpc>
              <a:spcBef>
                <a:spcPct val="0"/>
              </a:spcBef>
              <a:spcAft>
                <a:spcPts val="400"/>
              </a:spcAft>
              <a:buClrTx/>
              <a:buSzTx/>
              <a:buFontTx/>
              <a:buNone/>
              <a:defRPr/>
            </a:pPr>
            <a:r>
              <a:rPr lang="zh-CN" sz="1400" b="1" i="0" u="none" strike="noStrike" cap="none" baseline="0">
                <a:solidFill>
                  <a:srgbClr val="043882"/>
                </a:solidFill>
                <a:effectLst/>
                <a:uFillTx/>
                <a:ea typeface="SimSun"/>
              </a:rPr>
              <a:t>分层</a:t>
            </a:r>
          </a:p>
          <a:p>
            <a:pPr marL="203200" marR="0" lvl="0" indent="-203200" algn="l" defTabSz="914400" rtl="0" eaLnBrk="1" fontAlgn="base" latinLnBrk="0" hangingPunct="1">
              <a:lnSpc>
                <a:spcPct val="100000"/>
              </a:lnSpc>
              <a:spcBef>
                <a:spcPct val="0"/>
              </a:spcBef>
              <a:spcAft>
                <a:spcPts val="400"/>
              </a:spcAft>
              <a:buClrTx/>
              <a:buSzTx/>
              <a:buFont typeface="Arial" panose="020B0604020202020204" pitchFamily="34" charset="0"/>
              <a:buChar char="•"/>
              <a:defRPr/>
            </a:pPr>
            <a:r>
              <a:rPr lang="zh-CN" sz="1400" b="0" i="0" u="none" strike="noStrike" cap="none" baseline="0">
                <a:solidFill>
                  <a:srgbClr val="4D4D4D"/>
                </a:solidFill>
                <a:effectLst/>
                <a:uFillTx/>
                <a:ea typeface="SimSun"/>
              </a:rPr>
              <a:t>研究中心</a:t>
            </a:r>
          </a:p>
          <a:p>
            <a:pPr marL="203200" marR="0" lvl="0" indent="-203200" algn="l" defTabSz="914400" rtl="0" eaLnBrk="1" fontAlgn="base" latinLnBrk="0" hangingPunct="1">
              <a:lnSpc>
                <a:spcPct val="100000"/>
              </a:lnSpc>
              <a:spcBef>
                <a:spcPct val="0"/>
              </a:spcBef>
              <a:spcAft>
                <a:spcPts val="400"/>
              </a:spcAft>
              <a:buClrTx/>
              <a:buSzTx/>
              <a:buFont typeface="Arial" panose="020B0604020202020204" pitchFamily="34" charset="0"/>
              <a:buChar char="•"/>
              <a:defRPr/>
            </a:pPr>
            <a:r>
              <a:rPr lang="zh-CN" sz="1400" b="0" i="0" u="none" strike="noStrike" cap="none" baseline="0">
                <a:solidFill>
                  <a:srgbClr val="4D4D4D"/>
                </a:solidFill>
                <a:effectLst/>
                <a:uFillTx/>
                <a:ea typeface="SimSun"/>
              </a:rPr>
              <a:t>RAS 状态</a:t>
            </a:r>
          </a:p>
        </p:txBody>
      </p:sp>
      <p:cxnSp>
        <p:nvCxnSpPr>
          <p:cNvPr id="13" name="AutoShape 19"/>
          <p:cNvCxnSpPr>
            <a:cxnSpLocks noChangeShapeType="1"/>
            <a:stCxn id="18" idx="3"/>
            <a:endCxn id="9" idx="2"/>
          </p:cNvCxnSpPr>
          <p:nvPr/>
        </p:nvCxnSpPr>
        <p:spPr bwMode="auto">
          <a:xfrm flipV="1">
            <a:off x="3114825" y="3781604"/>
            <a:ext cx="123910" cy="1"/>
          </a:xfrm>
          <a:prstGeom prst="straightConnector1">
            <a:avLst/>
          </a:prstGeom>
          <a:noFill/>
          <a:ln w="57150">
            <a:solidFill>
              <a:schemeClr val="bg2">
                <a:lumMod val="60000"/>
                <a:lumOff val="40000"/>
              </a:schemeClr>
            </a:solidFill>
            <a:round/>
            <a:headEnd type="none" w="med" len="med"/>
            <a:tailEnd type="none" w="med" len="med"/>
          </a:ln>
        </p:spPr>
      </p:cxnSp>
      <p:cxnSp>
        <p:nvCxnSpPr>
          <p:cNvPr id="16" name="AutoShape 21"/>
          <p:cNvCxnSpPr>
            <a:cxnSpLocks noChangeShapeType="1"/>
            <a:stCxn id="17" idx="3"/>
            <a:endCxn id="11" idx="1"/>
          </p:cNvCxnSpPr>
          <p:nvPr/>
        </p:nvCxnSpPr>
        <p:spPr bwMode="auto">
          <a:xfrm>
            <a:off x="7540989" y="2772927"/>
            <a:ext cx="356094" cy="1"/>
          </a:xfrm>
          <a:prstGeom prst="straightConnector1">
            <a:avLst/>
          </a:prstGeom>
          <a:noFill/>
          <a:ln w="57150">
            <a:solidFill>
              <a:schemeClr val="bg2">
                <a:lumMod val="60000"/>
                <a:lumOff val="40000"/>
              </a:schemeClr>
            </a:solidFill>
            <a:round/>
            <a:tailEnd type="triangle" w="med" len="med"/>
          </a:ln>
        </p:spPr>
      </p:cxnSp>
      <p:sp>
        <p:nvSpPr>
          <p:cNvPr id="17" name="AutoShape 8"/>
          <p:cNvSpPr>
            <a:spLocks noChangeArrowheads="1"/>
          </p:cNvSpPr>
          <p:nvPr/>
        </p:nvSpPr>
        <p:spPr bwMode="auto">
          <a:xfrm>
            <a:off x="3906643" y="2229463"/>
            <a:ext cx="3634346" cy="1086928"/>
          </a:xfrm>
          <a:prstGeom prst="rect">
            <a:avLst/>
          </a:prstGeom>
          <a:solidFill>
            <a:schemeClr val="accent3"/>
          </a:solidFill>
          <a:ln w="9525" algn="ctr">
            <a:noFill/>
            <a:rou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defRPr/>
            </a:pPr>
            <a:r>
              <a:rPr lang="zh-CN" sz="1800" b="0" i="0" u="none" strike="noStrike" cap="none" baseline="0">
                <a:solidFill>
                  <a:srgbClr val="FFFFFF"/>
                </a:solidFill>
                <a:effectLst/>
                <a:uFillTx/>
                <a:ea typeface="SimSun"/>
              </a:rPr>
              <a:t>曲氟尿苷/替吡嘧啶 35 mg/m</a:t>
            </a:r>
            <a:r>
              <a:rPr lang="zh-CN" sz="1800" b="0" i="0" u="none" strike="noStrike" cap="none" baseline="30000">
                <a:solidFill>
                  <a:srgbClr val="FFFFFF"/>
                </a:solidFill>
                <a:effectLst/>
                <a:uFillTx/>
                <a:ea typeface="SimSun"/>
              </a:rPr>
              <a:t>2</a:t>
            </a:r>
            <a:r>
              <a:rPr lang="zh-CN" sz="1800" b="0" i="0" u="none" strike="noStrike" cap="none" baseline="0">
                <a:solidFill>
                  <a:srgbClr val="FFFFFF"/>
                </a:solidFill>
                <a:effectLst/>
                <a:uFillTx/>
                <a:ea typeface="SimSun"/>
              </a:rPr>
              <a:t> bid D1–5、D8–12 q4w + </a:t>
            </a:r>
            <a:r>
              <a:rPr sz="1800"/>
              <a:t/>
            </a:r>
            <a:br>
              <a:rPr sz="1800"/>
            </a:br>
            <a:r>
              <a:rPr lang="zh-CN" sz="1800" b="0" i="0" u="none" strike="noStrike" cap="none" baseline="0">
                <a:solidFill>
                  <a:srgbClr val="FFFFFF"/>
                </a:solidFill>
                <a:effectLst/>
                <a:uFillTx/>
                <a:ea typeface="SimSun"/>
              </a:rPr>
              <a:t>贝伐珠单抗 5 mg/kg IV q2w </a:t>
            </a:r>
            <a:r>
              <a:rPr sz="1800"/>
              <a:t/>
            </a:r>
            <a:br>
              <a:rPr sz="1800"/>
            </a:br>
            <a:r>
              <a:rPr lang="zh-CN" sz="1800" b="0" i="0" u="none" strike="noStrike" cap="none" baseline="0">
                <a:solidFill>
                  <a:srgbClr val="FFFFFF"/>
                </a:solidFill>
                <a:effectLst/>
                <a:uFillTx/>
                <a:ea typeface="SimSun"/>
              </a:rPr>
              <a:t>(n=46)</a:t>
            </a:r>
          </a:p>
        </p:txBody>
      </p:sp>
      <p:sp>
        <p:nvSpPr>
          <p:cNvPr id="18" name="AutoShape 9"/>
          <p:cNvSpPr>
            <a:spLocks noChangeArrowheads="1"/>
          </p:cNvSpPr>
          <p:nvPr/>
        </p:nvSpPr>
        <p:spPr bwMode="auto">
          <a:xfrm>
            <a:off x="192738" y="2577712"/>
            <a:ext cx="2922087" cy="2407785"/>
          </a:xfrm>
          <a:prstGeom prst="roundRect">
            <a:avLst>
              <a:gd name="adj" fmla="val 0"/>
            </a:avLst>
          </a:prstGeom>
          <a:solidFill>
            <a:schemeClr val="accent1"/>
          </a:solidFill>
          <a:ln w="9525" algn="ctr">
            <a:noFill/>
            <a:round/>
          </a:ln>
        </p:spPr>
        <p:txBody>
          <a:bodyPr wrap="square" lIns="90488" tIns="44450" rIns="90488" bIns="44450">
            <a:spAutoFit/>
          </a:bodyPr>
          <a:lstStyle/>
          <a:p>
            <a:pPr marL="0" marR="0" lvl="0" indent="0" algn="l" defTabSz="892175" rtl="0" eaLnBrk="0" fontAlgn="base" latinLnBrk="0" hangingPunct="0">
              <a:lnSpc>
                <a:spcPct val="100000"/>
              </a:lnSpc>
              <a:spcBef>
                <a:spcPct val="0"/>
              </a:spcBef>
              <a:spcAft>
                <a:spcPct val="30000"/>
              </a:spcAft>
              <a:buClrTx/>
              <a:buSzTx/>
              <a:buFontTx/>
              <a:buNone/>
              <a:defRPr/>
            </a:pPr>
            <a:r>
              <a:rPr lang="zh-CN" sz="1600" b="0" i="0" u="none" strike="noStrike" cap="none" baseline="0">
                <a:solidFill>
                  <a:srgbClr val="FFFFFF"/>
                </a:solidFill>
                <a:effectLst/>
                <a:uFillTx/>
                <a:ea typeface="SimSun"/>
              </a:rPr>
              <a:t>患者关键纳入标准</a:t>
            </a:r>
          </a:p>
          <a:p>
            <a:pPr marL="228600" marR="0" lvl="0" indent="-228600" algn="l" defTabSz="892175" rtl="0" eaLnBrk="0" fontAlgn="base" latinLnBrk="0" hangingPunct="0">
              <a:lnSpc>
                <a:spcPct val="100000"/>
              </a:lnSpc>
              <a:spcBef>
                <a:spcPct val="0"/>
              </a:spcBef>
              <a:spcAft>
                <a:spcPct val="30000"/>
              </a:spcAft>
              <a:buClrTx/>
              <a:buSzTx/>
              <a:buFont typeface="Arial" panose="020B0604020202020204" pitchFamily="34" charset="0"/>
              <a:buChar char="•"/>
              <a:defRPr/>
            </a:pPr>
            <a:r>
              <a:rPr lang="zh-CN" sz="1600" b="0" i="0" u="none" strike="noStrike" cap="none" baseline="0">
                <a:solidFill>
                  <a:srgbClr val="FFFFFF"/>
                </a:solidFill>
                <a:effectLst/>
                <a:uFillTx/>
                <a:ea typeface="SimSun"/>
              </a:rPr>
              <a:t>不可切除 mCRC</a:t>
            </a:r>
          </a:p>
          <a:p>
            <a:pPr marL="228600" marR="0" lvl="0" indent="-228600" algn="l" defTabSz="892175" rtl="0" eaLnBrk="0" fontAlgn="base" latinLnBrk="0" hangingPunct="0">
              <a:lnSpc>
                <a:spcPct val="100000"/>
              </a:lnSpc>
              <a:spcBef>
                <a:spcPct val="0"/>
              </a:spcBef>
              <a:spcAft>
                <a:spcPct val="30000"/>
              </a:spcAft>
              <a:buClrTx/>
              <a:buSzTx/>
              <a:buFont typeface="Arial" panose="020B0604020202020204" pitchFamily="34" charset="0"/>
              <a:buChar char="•"/>
              <a:defRPr/>
            </a:pPr>
            <a:r>
              <a:rPr lang="zh-CN" sz="1600" b="0" i="0" u="none" strike="noStrike" cap="none" baseline="0">
                <a:solidFill>
                  <a:srgbClr val="FFFFFF"/>
                </a:solidFill>
                <a:effectLst/>
                <a:uFillTx/>
                <a:ea typeface="SimSun"/>
              </a:rPr>
              <a:t>5FU、伊立替康、奥沙利铂治疗失败或不耐受</a:t>
            </a:r>
          </a:p>
          <a:p>
            <a:pPr marL="228600" marR="0" lvl="0" indent="-228600" algn="l" defTabSz="892175" rtl="0" eaLnBrk="0" fontAlgn="base" latinLnBrk="0" hangingPunct="0">
              <a:lnSpc>
                <a:spcPct val="100000"/>
              </a:lnSpc>
              <a:spcBef>
                <a:spcPct val="0"/>
              </a:spcBef>
              <a:spcAft>
                <a:spcPct val="30000"/>
              </a:spcAft>
              <a:buClrTx/>
              <a:buSzTx/>
              <a:buFont typeface="Arial" panose="020B0604020202020204" pitchFamily="34" charset="0"/>
              <a:buChar char="•"/>
              <a:defRPr/>
            </a:pPr>
            <a:r>
              <a:rPr lang="zh-CN" sz="1600" b="0" i="0" u="none" strike="noStrike" cap="none" baseline="0">
                <a:solidFill>
                  <a:srgbClr val="FFFFFF"/>
                </a:solidFill>
                <a:effectLst/>
                <a:uFillTx/>
                <a:ea typeface="SimSun"/>
              </a:rPr>
              <a:t>如果 RAS 为 WT，西妥昔单抗或帕尼单抗治疗失败</a:t>
            </a:r>
          </a:p>
          <a:p>
            <a:pPr marL="228600" marR="0" lvl="0" indent="-228600" algn="l" defTabSz="892175" rtl="0" eaLnBrk="0" fontAlgn="base" latinLnBrk="0" hangingPunct="0">
              <a:lnSpc>
                <a:spcPct val="100000"/>
              </a:lnSpc>
              <a:spcBef>
                <a:spcPct val="0"/>
              </a:spcBef>
              <a:spcAft>
                <a:spcPct val="30000"/>
              </a:spcAft>
              <a:buClrTx/>
              <a:buSzTx/>
              <a:buFont typeface="Arial" panose="020B0604020202020204" pitchFamily="34" charset="0"/>
              <a:buChar char="•"/>
              <a:defRPr/>
            </a:pPr>
            <a:r>
              <a:rPr lang="zh-CN" sz="1600" b="0" i="0" u="none" strike="noStrike" cap="none" baseline="0">
                <a:solidFill>
                  <a:srgbClr val="FFFFFF"/>
                </a:solidFill>
                <a:effectLst/>
                <a:uFillTx/>
                <a:ea typeface="SimSun"/>
              </a:rPr>
              <a:t>PS 0–1</a:t>
            </a:r>
          </a:p>
          <a:p>
            <a:pPr marL="0" marR="0" lvl="0" indent="0" algn="l" defTabSz="892175" rtl="0" eaLnBrk="0" fontAlgn="base" latinLnBrk="0" hangingPunct="0">
              <a:lnSpc>
                <a:spcPct val="100000"/>
              </a:lnSpc>
              <a:spcBef>
                <a:spcPct val="0"/>
              </a:spcBef>
              <a:spcAft>
                <a:spcPct val="30000"/>
              </a:spcAft>
              <a:buClrTx/>
              <a:buSzTx/>
              <a:buFontTx/>
              <a:buNone/>
              <a:defRPr/>
            </a:pPr>
            <a:r>
              <a:rPr lang="zh-CN" sz="1600" b="0" i="0" u="none" strike="noStrike" cap="none" baseline="0">
                <a:solidFill>
                  <a:srgbClr val="FFFFFF"/>
                </a:solidFill>
                <a:effectLst/>
                <a:uFillTx/>
                <a:ea typeface="SimSun"/>
              </a:rPr>
              <a:t>(n=93)</a:t>
            </a:r>
          </a:p>
        </p:txBody>
      </p:sp>
      <p:cxnSp>
        <p:nvCxnSpPr>
          <p:cNvPr id="19" name="AutoShape 16"/>
          <p:cNvCxnSpPr>
            <a:cxnSpLocks noChangeShapeType="1"/>
            <a:stCxn id="9" idx="4"/>
            <a:endCxn id="22" idx="1"/>
          </p:cNvCxnSpPr>
          <p:nvPr/>
        </p:nvCxnSpPr>
        <p:spPr bwMode="auto">
          <a:xfrm rot="16200000" flipH="1">
            <a:off x="3344719" y="4259518"/>
            <a:ext cx="747738" cy="376110"/>
          </a:xfrm>
          <a:prstGeom prst="bentConnector2">
            <a:avLst/>
          </a:prstGeom>
          <a:noFill/>
          <a:ln w="57150">
            <a:solidFill>
              <a:schemeClr val="bg2">
                <a:lumMod val="60000"/>
                <a:lumOff val="40000"/>
              </a:schemeClr>
            </a:solidFill>
            <a:round/>
            <a:tailEnd type="triangle" w="med" len="med"/>
          </a:ln>
        </p:spPr>
      </p:cxnSp>
      <p:sp>
        <p:nvSpPr>
          <p:cNvPr id="20" name="AutoShape 12"/>
          <p:cNvSpPr>
            <a:spLocks noChangeArrowheads="1"/>
          </p:cNvSpPr>
          <p:nvPr/>
        </p:nvSpPr>
        <p:spPr bwMode="auto">
          <a:xfrm>
            <a:off x="7894940" y="4514091"/>
            <a:ext cx="1094447" cy="614700"/>
          </a:xfrm>
          <a:prstGeom prst="rect">
            <a:avLst/>
          </a:prstGeom>
          <a:solidFill>
            <a:schemeClr val="tx1"/>
          </a:solidFill>
          <a:ln w="9525" algn="ctr">
            <a:noFill/>
            <a:rou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defRPr/>
            </a:pPr>
            <a:r>
              <a:rPr lang="zh-CN" sz="1800" b="1" i="0" u="none" strike="noStrike" cap="none" baseline="0">
                <a:solidFill>
                  <a:srgbClr val="FFFFFF"/>
                </a:solidFill>
                <a:effectLst/>
                <a:uFillTx/>
                <a:ea typeface="SimSun"/>
              </a:rPr>
              <a:t>PD/</a:t>
            </a:r>
          </a:p>
          <a:p>
            <a:pPr marL="0" marR="0" lvl="0" indent="0" algn="ctr" defTabSz="892175" rtl="0" eaLnBrk="0" fontAlgn="base" latinLnBrk="0" hangingPunct="0">
              <a:lnSpc>
                <a:spcPct val="100000"/>
              </a:lnSpc>
              <a:spcBef>
                <a:spcPct val="0"/>
              </a:spcBef>
              <a:spcAft>
                <a:spcPct val="0"/>
              </a:spcAft>
              <a:buClrTx/>
              <a:buSzTx/>
              <a:buFontTx/>
              <a:buNone/>
              <a:defRPr/>
            </a:pPr>
            <a:r>
              <a:rPr lang="zh-CN" sz="1800" b="1" i="0" u="none" strike="noStrike" cap="none" baseline="0">
                <a:solidFill>
                  <a:srgbClr val="FFFFFF"/>
                </a:solidFill>
                <a:effectLst/>
                <a:uFillTx/>
                <a:ea typeface="SimSun"/>
              </a:rPr>
              <a:t>毒性</a:t>
            </a:r>
          </a:p>
        </p:txBody>
      </p:sp>
      <p:cxnSp>
        <p:nvCxnSpPr>
          <p:cNvPr id="21" name="AutoShape 20"/>
          <p:cNvCxnSpPr>
            <a:cxnSpLocks noChangeShapeType="1"/>
            <a:stCxn id="22" idx="3"/>
            <a:endCxn id="20" idx="1"/>
          </p:cNvCxnSpPr>
          <p:nvPr/>
        </p:nvCxnSpPr>
        <p:spPr bwMode="auto">
          <a:xfrm flipV="1">
            <a:off x="7538846" y="4821441"/>
            <a:ext cx="356094" cy="1"/>
          </a:xfrm>
          <a:prstGeom prst="straightConnector1">
            <a:avLst/>
          </a:prstGeom>
          <a:noFill/>
          <a:ln w="57150">
            <a:solidFill>
              <a:schemeClr val="bg2">
                <a:lumMod val="60000"/>
                <a:lumOff val="40000"/>
              </a:schemeClr>
            </a:solidFill>
            <a:prstDash val="sysDot"/>
            <a:round/>
            <a:tailEnd type="triangle" w="med" len="med"/>
          </a:ln>
        </p:spPr>
      </p:cxnSp>
      <p:sp>
        <p:nvSpPr>
          <p:cNvPr id="22" name="AutoShape 12"/>
          <p:cNvSpPr>
            <a:spLocks noChangeArrowheads="1"/>
          </p:cNvSpPr>
          <p:nvPr/>
        </p:nvSpPr>
        <p:spPr bwMode="auto">
          <a:xfrm>
            <a:off x="3906643" y="4287489"/>
            <a:ext cx="3632203" cy="1067905"/>
          </a:xfrm>
          <a:prstGeom prst="rect">
            <a:avLst/>
          </a:prstGeom>
          <a:solidFill>
            <a:schemeClr val="accent2"/>
          </a:solidFill>
          <a:ln w="9525" algn="ctr">
            <a:noFill/>
            <a:round/>
          </a:ln>
        </p:spPr>
        <p:txBody>
          <a:bodyPr lIns="90488" tIns="0" rIns="90488" bIns="0" anchor="ctr"/>
          <a:lstStyle/>
          <a:p>
            <a:pPr lvl="0" algn="ctr" defTabSz="892175" eaLnBrk="0" hangingPunct="0">
              <a:defRPr/>
            </a:pPr>
            <a:r>
              <a:rPr lang="zh-CN" sz="1800" b="0" i="0" u="none" strike="noStrike" cap="none" baseline="0">
                <a:solidFill>
                  <a:srgbClr val="4D4D4D"/>
                </a:solidFill>
                <a:effectLst/>
                <a:uFillTx/>
                <a:ea typeface="SimSun"/>
              </a:rPr>
              <a:t>曲氟尿苷/替吡嘧啶 35 mg/m</a:t>
            </a:r>
            <a:r>
              <a:rPr lang="zh-CN" sz="1800" b="0" i="0" u="none" strike="noStrike" cap="none" baseline="30000">
                <a:solidFill>
                  <a:srgbClr val="4D4D4D"/>
                </a:solidFill>
                <a:effectLst/>
                <a:uFillTx/>
                <a:ea typeface="SimSun"/>
              </a:rPr>
              <a:t>2</a:t>
            </a:r>
            <a:r>
              <a:rPr lang="zh-CN" sz="1800" b="0" i="0" u="none" strike="noStrike" cap="none" baseline="0">
                <a:solidFill>
                  <a:srgbClr val="4D4D4D"/>
                </a:solidFill>
                <a:effectLst/>
                <a:uFillTx/>
                <a:ea typeface="SimSun"/>
              </a:rPr>
              <a:t> bid D1–5、D8–12 q4w </a:t>
            </a:r>
            <a:r>
              <a:rPr sz="1800"/>
              <a:t/>
            </a:r>
            <a:br>
              <a:rPr sz="1800"/>
            </a:br>
            <a:r>
              <a:rPr lang="zh-CN" sz="1800" b="0" i="0" u="none" strike="noStrike" cap="none" baseline="0">
                <a:solidFill>
                  <a:srgbClr val="4D4D4D"/>
                </a:solidFill>
                <a:effectLst/>
                <a:uFillTx/>
                <a:ea typeface="SimSun"/>
              </a:rPr>
              <a:t>(n=47)</a:t>
            </a:r>
          </a:p>
        </p:txBody>
      </p:sp>
    </p:spTree>
    <p:custDataLst>
      <p:tags r:id="rId1"/>
    </p:custDataLst>
    <p:extLst>
      <p:ext uri="{BB962C8B-B14F-4D97-AF65-F5344CB8AC3E}">
        <p14:creationId xmlns:p14="http://schemas.microsoft.com/office/powerpoint/2010/main" val="4016073398"/>
      </p:ext>
    </p:extLst>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zh-CN" sz="1800" b="1" i="0" u="none" strike="noStrike" cap="none" baseline="0">
                <a:solidFill>
                  <a:srgbClr val="043882"/>
                </a:solidFill>
                <a:effectLst/>
                <a:uFillTx/>
                <a:ea typeface="SimSun"/>
              </a:rPr>
              <a:t>O-014：贝伐珠单抗改善曲氟尿苷/替吡嘧啶 (TAS-102) 对化疗难治性转移性结直肠癌 (mCRC) 患者的疗效。一项丹麦随机试验 – Pfeiffer P 等人</a:t>
            </a:r>
          </a:p>
        </p:txBody>
      </p:sp>
      <p:sp>
        <p:nvSpPr>
          <p:cNvPr id="5123" name="Rectangle 3"/>
          <p:cNvSpPr>
            <a:spLocks noGrp="1" noChangeArrowheads="1"/>
          </p:cNvSpPr>
          <p:nvPr>
            <p:ph idx="1"/>
          </p:nvPr>
        </p:nvSpPr>
        <p:spPr/>
        <p:txBody>
          <a:bodyPr/>
          <a:lstStyle/>
          <a:p>
            <a:pPr marL="0" indent="0">
              <a:buNone/>
            </a:pPr>
            <a:r>
              <a:rPr lang="zh-CN" sz="1600" b="1" i="0" u="none" strike="noStrike" cap="none" baseline="0">
                <a:solidFill>
                  <a:srgbClr val="4D4D4D"/>
                </a:solidFill>
                <a:effectLst/>
                <a:uFillTx/>
                <a:ea typeface="SimSun"/>
              </a:rPr>
              <a:t>关键结果</a:t>
            </a:r>
          </a:p>
        </p:txBody>
      </p:sp>
      <p:sp>
        <p:nvSpPr>
          <p:cNvPr id="15" name="Text Placeholder 14"/>
          <p:cNvSpPr>
            <a:spLocks noGrp="1"/>
          </p:cNvSpPr>
          <p:nvPr>
            <p:ph type="body" sz="quarter" idx="11"/>
          </p:nvPr>
        </p:nvSpPr>
        <p:spPr>
          <a:xfrm>
            <a:off x="4495800" y="6096000"/>
            <a:ext cx="4283075" cy="487363"/>
          </a:xfrm>
        </p:spPr>
        <p:txBody>
          <a:bodyPr/>
          <a:lstStyle/>
          <a:p>
            <a:r>
              <a:rPr lang="zh-CN" sz="1200" b="0" i="0" u="none" strike="noStrike" cap="none" baseline="0">
                <a:solidFill>
                  <a:srgbClr val="4D4D4D"/>
                </a:solidFill>
                <a:effectLst/>
                <a:uFillTx/>
                <a:ea typeface="SimSun"/>
              </a:rPr>
              <a:t>Pfeiffer P, et al. Ann Oncol 2019;30(suppl):abstr O-014</a:t>
            </a:r>
          </a:p>
        </p:txBody>
      </p:sp>
      <p:sp>
        <p:nvSpPr>
          <p:cNvPr id="7" name="TextBox 6">
            <a:extLst>
              <a:ext uri="{FF2B5EF4-FFF2-40B4-BE49-F238E27FC236}">
                <a16:creationId xmlns:a16="http://schemas.microsoft.com/office/drawing/2014/main" id="{36696780-45E0-48B7-BC74-D274A71414EC}"/>
              </a:ext>
            </a:extLst>
          </p:cNvPr>
          <p:cNvSpPr txBox="1"/>
          <p:nvPr/>
        </p:nvSpPr>
        <p:spPr>
          <a:xfrm>
            <a:off x="4282677" y="1625601"/>
            <a:ext cx="578646" cy="335615"/>
          </a:xfrm>
          <a:prstGeom prst="rect">
            <a:avLst/>
          </a:prstGeom>
          <a:noFill/>
        </p:spPr>
        <p:txBody>
          <a:bodyPr wrap="none" rtlCol="0">
            <a:spAutoFit/>
          </a:bodyPr>
          <a:lstStyle/>
          <a:p>
            <a:pPr algn="ctr"/>
            <a:r>
              <a:rPr lang="zh-CN" sz="1600" b="1" i="0" u="none" strike="noStrike" cap="none" baseline="0">
                <a:solidFill>
                  <a:srgbClr val="4D4D4D"/>
                </a:solidFill>
                <a:effectLst/>
                <a:uFillTx/>
                <a:ea typeface="SimSun"/>
              </a:rPr>
              <a:t>PFS</a:t>
            </a:r>
          </a:p>
        </p:txBody>
      </p:sp>
      <p:sp>
        <p:nvSpPr>
          <p:cNvPr id="8" name="TextBox 7">
            <a:extLst>
              <a:ext uri="{FF2B5EF4-FFF2-40B4-BE49-F238E27FC236}">
                <a16:creationId xmlns:a16="http://schemas.microsoft.com/office/drawing/2014/main" id="{0EC40A67-CCAC-43C7-BE72-A0D347EFBEEA}"/>
              </a:ext>
            </a:extLst>
          </p:cNvPr>
          <p:cNvSpPr txBox="1"/>
          <p:nvPr/>
        </p:nvSpPr>
        <p:spPr>
          <a:xfrm>
            <a:off x="4347776" y="5030291"/>
            <a:ext cx="2140819" cy="305105"/>
          </a:xfrm>
          <a:prstGeom prst="rect">
            <a:avLst/>
          </a:prstGeom>
          <a:noFill/>
        </p:spPr>
        <p:txBody>
          <a:bodyPr wrap="none" rtlCol="0">
            <a:spAutoFit/>
          </a:bodyPr>
          <a:lstStyle/>
          <a:p>
            <a:pPr algn="ctr" fontAlgn="base">
              <a:spcBef>
                <a:spcPct val="0"/>
              </a:spcBef>
              <a:spcAft>
                <a:spcPct val="0"/>
              </a:spcAft>
            </a:pPr>
            <a:r>
              <a:rPr lang="zh-CN" sz="1400" b="0" i="0" u="none" strike="noStrike" cap="none" baseline="0" dirty="0">
                <a:solidFill>
                  <a:srgbClr val="4D4D4D"/>
                </a:solidFill>
                <a:effectLst/>
                <a:uFillTx/>
                <a:ea typeface="SimSun"/>
              </a:rPr>
              <a:t>自随机化以来的时间，月</a:t>
            </a:r>
          </a:p>
        </p:txBody>
      </p:sp>
      <p:sp>
        <p:nvSpPr>
          <p:cNvPr id="9" name="Freeform 21">
            <a:extLst>
              <a:ext uri="{FF2B5EF4-FFF2-40B4-BE49-F238E27FC236}">
                <a16:creationId xmlns:a16="http://schemas.microsoft.com/office/drawing/2014/main" id="{4D813CEB-4D7F-4073-B162-D27C4AA1DE85}"/>
              </a:ext>
            </a:extLst>
          </p:cNvPr>
          <p:cNvSpPr/>
          <p:nvPr/>
        </p:nvSpPr>
        <p:spPr bwMode="auto">
          <a:xfrm>
            <a:off x="3144600" y="2052610"/>
            <a:ext cx="4320000" cy="2724933"/>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4D4D4D"/>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0" name="Line 6">
            <a:extLst>
              <a:ext uri="{FF2B5EF4-FFF2-40B4-BE49-F238E27FC236}">
                <a16:creationId xmlns:a16="http://schemas.microsoft.com/office/drawing/2014/main" id="{04D89DF6-2FFC-48B1-8BA5-282761EE8C42}"/>
              </a:ext>
            </a:extLst>
          </p:cNvPr>
          <p:cNvSpPr>
            <a:spLocks noChangeShapeType="1"/>
          </p:cNvSpPr>
          <p:nvPr/>
        </p:nvSpPr>
        <p:spPr bwMode="auto">
          <a:xfrm>
            <a:off x="3075288" y="2052609"/>
            <a:ext cx="72000" cy="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1" name="Line 7">
            <a:extLst>
              <a:ext uri="{FF2B5EF4-FFF2-40B4-BE49-F238E27FC236}">
                <a16:creationId xmlns:a16="http://schemas.microsoft.com/office/drawing/2014/main" id="{EE541CFC-743B-416D-9600-864CC3AE5A04}"/>
              </a:ext>
            </a:extLst>
          </p:cNvPr>
          <p:cNvSpPr>
            <a:spLocks noChangeShapeType="1"/>
          </p:cNvSpPr>
          <p:nvPr/>
        </p:nvSpPr>
        <p:spPr bwMode="auto">
          <a:xfrm>
            <a:off x="3075288" y="2602829"/>
            <a:ext cx="72000" cy="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2" name="Line 8">
            <a:extLst>
              <a:ext uri="{FF2B5EF4-FFF2-40B4-BE49-F238E27FC236}">
                <a16:creationId xmlns:a16="http://schemas.microsoft.com/office/drawing/2014/main" id="{267949D0-62D4-439C-AAEA-30189ED4CCB8}"/>
              </a:ext>
            </a:extLst>
          </p:cNvPr>
          <p:cNvSpPr>
            <a:spLocks noChangeShapeType="1"/>
          </p:cNvSpPr>
          <p:nvPr/>
        </p:nvSpPr>
        <p:spPr bwMode="auto">
          <a:xfrm>
            <a:off x="3075288" y="3128344"/>
            <a:ext cx="72000" cy="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3" name="Line 9">
            <a:extLst>
              <a:ext uri="{FF2B5EF4-FFF2-40B4-BE49-F238E27FC236}">
                <a16:creationId xmlns:a16="http://schemas.microsoft.com/office/drawing/2014/main" id="{AC25618A-3C17-4229-B192-94E335ECC511}"/>
              </a:ext>
            </a:extLst>
          </p:cNvPr>
          <p:cNvSpPr>
            <a:spLocks noChangeShapeType="1"/>
          </p:cNvSpPr>
          <p:nvPr/>
        </p:nvSpPr>
        <p:spPr bwMode="auto">
          <a:xfrm>
            <a:off x="3075288" y="3670842"/>
            <a:ext cx="72000" cy="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6" name="Line 10">
            <a:extLst>
              <a:ext uri="{FF2B5EF4-FFF2-40B4-BE49-F238E27FC236}">
                <a16:creationId xmlns:a16="http://schemas.microsoft.com/office/drawing/2014/main" id="{85F7DF06-13E7-4696-A559-53967AFFF204}"/>
              </a:ext>
            </a:extLst>
          </p:cNvPr>
          <p:cNvSpPr>
            <a:spLocks noChangeShapeType="1"/>
          </p:cNvSpPr>
          <p:nvPr/>
        </p:nvSpPr>
        <p:spPr bwMode="auto">
          <a:xfrm>
            <a:off x="3075288" y="4202020"/>
            <a:ext cx="72000" cy="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7" name="Line 11">
            <a:extLst>
              <a:ext uri="{FF2B5EF4-FFF2-40B4-BE49-F238E27FC236}">
                <a16:creationId xmlns:a16="http://schemas.microsoft.com/office/drawing/2014/main" id="{247D1348-0FD4-49F9-86E5-6A743E2128AE}"/>
              </a:ext>
            </a:extLst>
          </p:cNvPr>
          <p:cNvSpPr>
            <a:spLocks noChangeShapeType="1"/>
          </p:cNvSpPr>
          <p:nvPr/>
        </p:nvSpPr>
        <p:spPr bwMode="auto">
          <a:xfrm>
            <a:off x="3075288" y="4738859"/>
            <a:ext cx="72000" cy="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8" name="TextBox 17">
            <a:extLst>
              <a:ext uri="{FF2B5EF4-FFF2-40B4-BE49-F238E27FC236}">
                <a16:creationId xmlns:a16="http://schemas.microsoft.com/office/drawing/2014/main" id="{AEE3718A-7639-479D-B402-0981D4294007}"/>
              </a:ext>
            </a:extLst>
          </p:cNvPr>
          <p:cNvSpPr txBox="1"/>
          <p:nvPr/>
        </p:nvSpPr>
        <p:spPr>
          <a:xfrm rot="16200000">
            <a:off x="2118178" y="3280317"/>
            <a:ext cx="823611" cy="285645"/>
          </a:xfrm>
          <a:prstGeom prst="rect">
            <a:avLst/>
          </a:prstGeom>
          <a:noFill/>
        </p:spPr>
        <p:txBody>
          <a:bodyPr wrap="none" lIns="36000" tIns="36000" rIns="36000" bIns="36000" rtlCol="0" anchor="ctr" anchorCtr="0">
            <a:spAutoFit/>
          </a:bodyPr>
          <a:lstStyle/>
          <a:p>
            <a:pPr algn="ctr" fontAlgn="base">
              <a:spcBef>
                <a:spcPct val="0"/>
              </a:spcBef>
              <a:spcAft>
                <a:spcPct val="0"/>
              </a:spcAft>
            </a:pPr>
            <a:r>
              <a:rPr lang="zh-CN" sz="1400" b="0" i="0" u="none" strike="noStrike" cap="none" baseline="0">
                <a:solidFill>
                  <a:srgbClr val="4D4D4D"/>
                </a:solidFill>
                <a:effectLst/>
                <a:uFillTx/>
                <a:ea typeface="SimSun"/>
              </a:rPr>
              <a:t>PFS 概率</a:t>
            </a:r>
          </a:p>
        </p:txBody>
      </p:sp>
      <p:sp>
        <p:nvSpPr>
          <p:cNvPr id="19" name="TextBox 18">
            <a:extLst>
              <a:ext uri="{FF2B5EF4-FFF2-40B4-BE49-F238E27FC236}">
                <a16:creationId xmlns:a16="http://schemas.microsoft.com/office/drawing/2014/main" id="{DCB3D51D-551D-470C-BE00-57B998F93852}"/>
              </a:ext>
            </a:extLst>
          </p:cNvPr>
          <p:cNvSpPr txBox="1"/>
          <p:nvPr/>
        </p:nvSpPr>
        <p:spPr>
          <a:xfrm>
            <a:off x="2710071" y="1897139"/>
            <a:ext cx="430476" cy="305105"/>
          </a:xfrm>
          <a:prstGeom prst="rect">
            <a:avLst/>
          </a:prstGeom>
          <a:noFill/>
        </p:spPr>
        <p:txBody>
          <a:bodyPr wrap="none" rtlCol="0" anchor="ctr" anchorCtr="0">
            <a:spAutoFit/>
          </a:bodyPr>
          <a:lstStyle/>
          <a:p>
            <a:pPr algn="r"/>
            <a:r>
              <a:rPr lang="zh-CN" sz="1400" b="0" i="0" u="none" strike="noStrike" cap="none" baseline="0">
                <a:solidFill>
                  <a:srgbClr val="4D4D4D"/>
                </a:solidFill>
                <a:effectLst/>
                <a:uFillTx/>
                <a:ea typeface="SimSun"/>
              </a:rPr>
              <a:t>1.0</a:t>
            </a:r>
          </a:p>
        </p:txBody>
      </p:sp>
      <p:sp>
        <p:nvSpPr>
          <p:cNvPr id="20" name="TextBox 19">
            <a:extLst>
              <a:ext uri="{FF2B5EF4-FFF2-40B4-BE49-F238E27FC236}">
                <a16:creationId xmlns:a16="http://schemas.microsoft.com/office/drawing/2014/main" id="{7864C920-1BC4-4667-8ECD-C4800EE8E2C0}"/>
              </a:ext>
            </a:extLst>
          </p:cNvPr>
          <p:cNvSpPr txBox="1"/>
          <p:nvPr/>
        </p:nvSpPr>
        <p:spPr>
          <a:xfrm>
            <a:off x="2710071" y="2449393"/>
            <a:ext cx="430476" cy="305105"/>
          </a:xfrm>
          <a:prstGeom prst="rect">
            <a:avLst/>
          </a:prstGeom>
          <a:noFill/>
        </p:spPr>
        <p:txBody>
          <a:bodyPr wrap="none" rtlCol="0" anchor="ctr" anchorCtr="0">
            <a:spAutoFit/>
          </a:bodyPr>
          <a:lstStyle/>
          <a:p>
            <a:pPr algn="r"/>
            <a:r>
              <a:rPr lang="zh-CN" sz="1400" b="0" i="0" u="none" strike="noStrike" cap="none" baseline="0">
                <a:solidFill>
                  <a:srgbClr val="4D4D4D"/>
                </a:solidFill>
                <a:effectLst/>
                <a:uFillTx/>
                <a:ea typeface="SimSun"/>
              </a:rPr>
              <a:t>0.8</a:t>
            </a:r>
          </a:p>
        </p:txBody>
      </p:sp>
      <p:sp>
        <p:nvSpPr>
          <p:cNvPr id="21" name="TextBox 20">
            <a:extLst>
              <a:ext uri="{FF2B5EF4-FFF2-40B4-BE49-F238E27FC236}">
                <a16:creationId xmlns:a16="http://schemas.microsoft.com/office/drawing/2014/main" id="{7725A82F-C1D0-4B38-843E-C63C7EB2E42E}"/>
              </a:ext>
            </a:extLst>
          </p:cNvPr>
          <p:cNvSpPr txBox="1"/>
          <p:nvPr/>
        </p:nvSpPr>
        <p:spPr>
          <a:xfrm>
            <a:off x="2710071" y="2974666"/>
            <a:ext cx="430476" cy="305105"/>
          </a:xfrm>
          <a:prstGeom prst="rect">
            <a:avLst/>
          </a:prstGeom>
          <a:noFill/>
        </p:spPr>
        <p:txBody>
          <a:bodyPr wrap="none" rtlCol="0" anchor="ctr" anchorCtr="0">
            <a:spAutoFit/>
          </a:bodyPr>
          <a:lstStyle/>
          <a:p>
            <a:pPr algn="r"/>
            <a:r>
              <a:rPr lang="zh-CN" sz="1400" b="0" i="0" u="none" strike="noStrike" cap="none" baseline="0">
                <a:solidFill>
                  <a:srgbClr val="4D4D4D"/>
                </a:solidFill>
                <a:effectLst/>
                <a:uFillTx/>
                <a:ea typeface="SimSun"/>
              </a:rPr>
              <a:t>0.6</a:t>
            </a:r>
          </a:p>
        </p:txBody>
      </p:sp>
      <p:sp>
        <p:nvSpPr>
          <p:cNvPr id="22" name="TextBox 21">
            <a:extLst>
              <a:ext uri="{FF2B5EF4-FFF2-40B4-BE49-F238E27FC236}">
                <a16:creationId xmlns:a16="http://schemas.microsoft.com/office/drawing/2014/main" id="{497DEA11-5800-4ED6-BBBC-57598A1D8365}"/>
              </a:ext>
            </a:extLst>
          </p:cNvPr>
          <p:cNvSpPr txBox="1"/>
          <p:nvPr/>
        </p:nvSpPr>
        <p:spPr>
          <a:xfrm>
            <a:off x="2710071" y="3516926"/>
            <a:ext cx="430476" cy="305105"/>
          </a:xfrm>
          <a:prstGeom prst="rect">
            <a:avLst/>
          </a:prstGeom>
          <a:noFill/>
        </p:spPr>
        <p:txBody>
          <a:bodyPr wrap="none" rtlCol="0" anchor="ctr" anchorCtr="0">
            <a:spAutoFit/>
          </a:bodyPr>
          <a:lstStyle/>
          <a:p>
            <a:pPr algn="r"/>
            <a:r>
              <a:rPr lang="zh-CN" sz="1400" b="0" i="0" u="none" strike="noStrike" cap="none" baseline="0">
                <a:solidFill>
                  <a:srgbClr val="4D4D4D"/>
                </a:solidFill>
                <a:effectLst/>
                <a:uFillTx/>
                <a:ea typeface="SimSun"/>
              </a:rPr>
              <a:t>0.4</a:t>
            </a:r>
          </a:p>
        </p:txBody>
      </p:sp>
      <p:sp>
        <p:nvSpPr>
          <p:cNvPr id="23" name="TextBox 22">
            <a:extLst>
              <a:ext uri="{FF2B5EF4-FFF2-40B4-BE49-F238E27FC236}">
                <a16:creationId xmlns:a16="http://schemas.microsoft.com/office/drawing/2014/main" id="{20869803-B147-43F4-8AD3-02FCE830D96D}"/>
              </a:ext>
            </a:extLst>
          </p:cNvPr>
          <p:cNvSpPr txBox="1"/>
          <p:nvPr/>
        </p:nvSpPr>
        <p:spPr>
          <a:xfrm>
            <a:off x="2710071" y="4047859"/>
            <a:ext cx="430476" cy="305105"/>
          </a:xfrm>
          <a:prstGeom prst="rect">
            <a:avLst/>
          </a:prstGeom>
          <a:noFill/>
        </p:spPr>
        <p:txBody>
          <a:bodyPr wrap="none" rtlCol="0" anchor="ctr" anchorCtr="0">
            <a:spAutoFit/>
          </a:bodyPr>
          <a:lstStyle/>
          <a:p>
            <a:pPr algn="r"/>
            <a:r>
              <a:rPr lang="zh-CN" sz="1400" b="0" i="0" u="none" strike="noStrike" cap="none" baseline="0">
                <a:solidFill>
                  <a:srgbClr val="4D4D4D"/>
                </a:solidFill>
                <a:effectLst/>
                <a:uFillTx/>
                <a:ea typeface="SimSun"/>
              </a:rPr>
              <a:t>0.2</a:t>
            </a:r>
          </a:p>
        </p:txBody>
      </p:sp>
      <p:sp>
        <p:nvSpPr>
          <p:cNvPr id="24" name="TextBox 23">
            <a:extLst>
              <a:ext uri="{FF2B5EF4-FFF2-40B4-BE49-F238E27FC236}">
                <a16:creationId xmlns:a16="http://schemas.microsoft.com/office/drawing/2014/main" id="{61A04800-2F25-4B40-AEE0-46060663A96C}"/>
              </a:ext>
            </a:extLst>
          </p:cNvPr>
          <p:cNvSpPr txBox="1"/>
          <p:nvPr/>
        </p:nvSpPr>
        <p:spPr>
          <a:xfrm>
            <a:off x="2858515" y="4584454"/>
            <a:ext cx="282046" cy="305105"/>
          </a:xfrm>
          <a:prstGeom prst="rect">
            <a:avLst/>
          </a:prstGeom>
          <a:noFill/>
        </p:spPr>
        <p:txBody>
          <a:bodyPr wrap="none" rtlCol="0" anchor="ctr" anchorCtr="0">
            <a:spAutoFit/>
          </a:bodyPr>
          <a:lstStyle/>
          <a:p>
            <a:pPr algn="r"/>
            <a:r>
              <a:rPr lang="zh-CN" sz="1400" b="0" i="0" u="none" strike="noStrike" cap="none" baseline="0">
                <a:solidFill>
                  <a:srgbClr val="4D4D4D"/>
                </a:solidFill>
                <a:effectLst/>
                <a:uFillTx/>
                <a:ea typeface="SimSun"/>
              </a:rPr>
              <a:t>0</a:t>
            </a:r>
          </a:p>
        </p:txBody>
      </p:sp>
      <p:grpSp>
        <p:nvGrpSpPr>
          <p:cNvPr id="25" name="Group 24">
            <a:extLst>
              <a:ext uri="{FF2B5EF4-FFF2-40B4-BE49-F238E27FC236}">
                <a16:creationId xmlns:a16="http://schemas.microsoft.com/office/drawing/2014/main" id="{2E075C18-4307-494F-8840-C74B803027AA}"/>
              </a:ext>
            </a:extLst>
          </p:cNvPr>
          <p:cNvGrpSpPr/>
          <p:nvPr/>
        </p:nvGrpSpPr>
        <p:grpSpPr>
          <a:xfrm>
            <a:off x="3126552" y="4777991"/>
            <a:ext cx="271475" cy="1215266"/>
            <a:chOff x="3355660" y="4785010"/>
            <a:chExt cx="156082" cy="1153397"/>
          </a:xfrm>
        </p:grpSpPr>
        <p:sp>
          <p:nvSpPr>
            <p:cNvPr id="26" name="Line 21">
              <a:extLst>
                <a:ext uri="{FF2B5EF4-FFF2-40B4-BE49-F238E27FC236}">
                  <a16:creationId xmlns:a16="http://schemas.microsoft.com/office/drawing/2014/main" id="{5170FEBC-21DB-49ED-A053-1AE817631C5E}"/>
                </a:ext>
              </a:extLst>
            </p:cNvPr>
            <p:cNvSpPr>
              <a:spLocks noChangeShapeType="1"/>
            </p:cNvSpPr>
            <p:nvPr/>
          </p:nvSpPr>
          <p:spPr bwMode="auto">
            <a:xfrm flipH="1">
              <a:off x="3425043" y="4785010"/>
              <a:ext cx="0" cy="7200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78DDD5EF-2CB4-484E-853B-4FC4E689E455}"/>
                </a:ext>
              </a:extLst>
            </p:cNvPr>
            <p:cNvSpPr txBox="1"/>
            <p:nvPr/>
          </p:nvSpPr>
          <p:spPr>
            <a:xfrm>
              <a:off x="3356073" y="4847029"/>
              <a:ext cx="155256" cy="1081905"/>
            </a:xfrm>
            <a:prstGeom prst="rect">
              <a:avLst/>
            </a:prstGeom>
            <a:noFill/>
          </p:spPr>
          <p:txBody>
            <a:bodyPr wrap="none" lIns="36000" tIns="36000" rIns="36000" bIns="36000" rtlCol="0" anchor="t" anchorCtr="0">
              <a:spAutoFit/>
            </a:bodyPr>
            <a:lstStyle/>
            <a:p>
              <a:pPr algn="ctr"/>
              <a:r>
                <a:rPr lang="zh-CN" sz="1400" b="0" i="0" u="none" strike="noStrike" cap="none" baseline="0">
                  <a:solidFill>
                    <a:srgbClr val="4D4D4D"/>
                  </a:solidFill>
                  <a:effectLst/>
                  <a:uFillTx/>
                  <a:ea typeface="SimSun"/>
                </a:rPr>
                <a:t>0</a:t>
              </a:r>
            </a:p>
            <a:p>
              <a:pPr algn="ctr"/>
              <a:endParaRPr lang="en-GB" sz="1400">
                <a:solidFill>
                  <a:srgbClr val="4D4D4D"/>
                </a:solidFill>
                <a:latin typeface="Arial" panose="020B0604020202020204" pitchFamily="34" charset="0"/>
                <a:cs typeface="Arial" panose="020B0604020202020204" pitchFamily="34" charset="0"/>
              </a:endParaRPr>
            </a:p>
            <a:p>
              <a:pPr algn="ctr"/>
              <a:endParaRPr lang="en-GB" sz="1400">
                <a:solidFill>
                  <a:srgbClr val="4D4D4D"/>
                </a:solidFill>
                <a:latin typeface="Arial" panose="020B0604020202020204" pitchFamily="34" charset="0"/>
                <a:cs typeface="Arial" panose="020B0604020202020204" pitchFamily="34" charset="0"/>
              </a:endParaRPr>
            </a:p>
            <a:p>
              <a:pPr algn="ctr"/>
              <a:r>
                <a:rPr lang="zh-CN" sz="1400" b="0" i="0" u="none" strike="noStrike" cap="none" baseline="0">
                  <a:solidFill>
                    <a:srgbClr val="B2C0D8"/>
                  </a:solidFill>
                  <a:effectLst/>
                  <a:uFillTx/>
                  <a:ea typeface="SimSun"/>
                </a:rPr>
                <a:t>47</a:t>
              </a:r>
            </a:p>
            <a:p>
              <a:pPr algn="ctr"/>
              <a:r>
                <a:rPr lang="zh-CN" sz="1400" b="0" i="0" u="none" strike="noStrike" cap="none" baseline="0">
                  <a:solidFill>
                    <a:srgbClr val="B60D27"/>
                  </a:solidFill>
                  <a:effectLst/>
                  <a:uFillTx/>
                  <a:ea typeface="SimSun"/>
                </a:rPr>
                <a:t>46</a:t>
              </a:r>
            </a:p>
          </p:txBody>
        </p:sp>
      </p:grpSp>
      <p:grpSp>
        <p:nvGrpSpPr>
          <p:cNvPr id="28" name="Group 27">
            <a:extLst>
              <a:ext uri="{FF2B5EF4-FFF2-40B4-BE49-F238E27FC236}">
                <a16:creationId xmlns:a16="http://schemas.microsoft.com/office/drawing/2014/main" id="{57258813-1246-4E43-9BAC-B7B3819FA149}"/>
              </a:ext>
            </a:extLst>
          </p:cNvPr>
          <p:cNvGrpSpPr/>
          <p:nvPr/>
        </p:nvGrpSpPr>
        <p:grpSpPr>
          <a:xfrm>
            <a:off x="4515683" y="4777991"/>
            <a:ext cx="271475" cy="1215266"/>
            <a:chOff x="4209090" y="4785010"/>
            <a:chExt cx="156082" cy="1153397"/>
          </a:xfrm>
        </p:grpSpPr>
        <p:sp>
          <p:nvSpPr>
            <p:cNvPr id="29" name="Line 19">
              <a:extLst>
                <a:ext uri="{FF2B5EF4-FFF2-40B4-BE49-F238E27FC236}">
                  <a16:creationId xmlns:a16="http://schemas.microsoft.com/office/drawing/2014/main" id="{7C2F49BB-5338-4856-AB0C-1928251525E5}"/>
                </a:ext>
              </a:extLst>
            </p:cNvPr>
            <p:cNvSpPr>
              <a:spLocks noChangeShapeType="1"/>
            </p:cNvSpPr>
            <p:nvPr/>
          </p:nvSpPr>
          <p:spPr bwMode="auto">
            <a:xfrm flipH="1">
              <a:off x="4287132" y="4785010"/>
              <a:ext cx="0" cy="7200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30" name="TextBox 29">
              <a:extLst>
                <a:ext uri="{FF2B5EF4-FFF2-40B4-BE49-F238E27FC236}">
                  <a16:creationId xmlns:a16="http://schemas.microsoft.com/office/drawing/2014/main" id="{4D22BD81-06D3-4968-BC71-A5088D237F2F}"/>
                </a:ext>
              </a:extLst>
            </p:cNvPr>
            <p:cNvSpPr txBox="1"/>
            <p:nvPr/>
          </p:nvSpPr>
          <p:spPr>
            <a:xfrm>
              <a:off x="4209503" y="4847029"/>
              <a:ext cx="155256" cy="1081905"/>
            </a:xfrm>
            <a:prstGeom prst="rect">
              <a:avLst/>
            </a:prstGeom>
            <a:noFill/>
          </p:spPr>
          <p:txBody>
            <a:bodyPr wrap="none" lIns="36000" tIns="36000" rIns="36000" bIns="36000" rtlCol="0" anchor="t" anchorCtr="0">
              <a:spAutoFit/>
            </a:bodyPr>
            <a:lstStyle/>
            <a:p>
              <a:pPr algn="ctr"/>
              <a:r>
                <a:rPr lang="zh-CN" sz="1400" b="0" i="0" u="none" strike="noStrike" cap="none" baseline="0">
                  <a:solidFill>
                    <a:srgbClr val="4D4D4D"/>
                  </a:solidFill>
                  <a:effectLst/>
                  <a:uFillTx/>
                  <a:ea typeface="SimSun"/>
                </a:rPr>
                <a:t>5</a:t>
              </a:r>
            </a:p>
            <a:p>
              <a:pPr algn="ctr"/>
              <a:endParaRPr lang="en-GB" sz="1400">
                <a:solidFill>
                  <a:srgbClr val="4D4D4D"/>
                </a:solidFill>
                <a:latin typeface="Arial" panose="020B0604020202020204" pitchFamily="34" charset="0"/>
                <a:cs typeface="Arial" panose="020B0604020202020204" pitchFamily="34" charset="0"/>
              </a:endParaRPr>
            </a:p>
            <a:p>
              <a:pPr algn="ctr"/>
              <a:endParaRPr lang="en-GB" sz="1400">
                <a:solidFill>
                  <a:srgbClr val="4D4D4D"/>
                </a:solidFill>
                <a:latin typeface="Arial" panose="020B0604020202020204" pitchFamily="34" charset="0"/>
                <a:cs typeface="Arial" panose="020B0604020202020204" pitchFamily="34" charset="0"/>
              </a:endParaRPr>
            </a:p>
            <a:p>
              <a:pPr algn="r"/>
              <a:r>
                <a:rPr lang="zh-CN" sz="1400" b="0" i="0" u="none" strike="noStrike" cap="none" baseline="0">
                  <a:solidFill>
                    <a:srgbClr val="B2C0D8"/>
                  </a:solidFill>
                  <a:effectLst/>
                  <a:uFillTx/>
                  <a:ea typeface="SimSun"/>
                </a:rPr>
                <a:t>8</a:t>
              </a:r>
            </a:p>
            <a:p>
              <a:pPr algn="r"/>
              <a:r>
                <a:rPr lang="zh-CN" sz="1400" b="0" i="0" u="none" strike="noStrike" cap="none" baseline="0">
                  <a:solidFill>
                    <a:srgbClr val="B60D27"/>
                  </a:solidFill>
                  <a:effectLst/>
                  <a:uFillTx/>
                  <a:ea typeface="SimSun"/>
                </a:rPr>
                <a:t>20</a:t>
              </a:r>
            </a:p>
          </p:txBody>
        </p:sp>
      </p:grpSp>
      <p:grpSp>
        <p:nvGrpSpPr>
          <p:cNvPr id="31" name="Group 30">
            <a:extLst>
              <a:ext uri="{FF2B5EF4-FFF2-40B4-BE49-F238E27FC236}">
                <a16:creationId xmlns:a16="http://schemas.microsoft.com/office/drawing/2014/main" id="{31D06ACF-C060-4BB6-AC53-57940E0E2AE7}"/>
              </a:ext>
            </a:extLst>
          </p:cNvPr>
          <p:cNvGrpSpPr/>
          <p:nvPr/>
        </p:nvGrpSpPr>
        <p:grpSpPr>
          <a:xfrm>
            <a:off x="5923811" y="4777991"/>
            <a:ext cx="271475" cy="1215266"/>
            <a:chOff x="5066871" y="4785010"/>
            <a:chExt cx="156082" cy="1153397"/>
          </a:xfrm>
        </p:grpSpPr>
        <p:sp>
          <p:nvSpPr>
            <p:cNvPr id="32" name="Line 21">
              <a:extLst>
                <a:ext uri="{FF2B5EF4-FFF2-40B4-BE49-F238E27FC236}">
                  <a16:creationId xmlns:a16="http://schemas.microsoft.com/office/drawing/2014/main" id="{CC13F365-85F5-4956-B9E0-DDE20BC880E1}"/>
                </a:ext>
              </a:extLst>
            </p:cNvPr>
            <p:cNvSpPr>
              <a:spLocks noChangeShapeType="1"/>
            </p:cNvSpPr>
            <p:nvPr/>
          </p:nvSpPr>
          <p:spPr bwMode="auto">
            <a:xfrm flipH="1">
              <a:off x="5136253" y="4785010"/>
              <a:ext cx="0" cy="7200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33" name="TextBox 32">
              <a:extLst>
                <a:ext uri="{FF2B5EF4-FFF2-40B4-BE49-F238E27FC236}">
                  <a16:creationId xmlns:a16="http://schemas.microsoft.com/office/drawing/2014/main" id="{23207F87-4738-4347-8957-4119E96CC1AA}"/>
                </a:ext>
              </a:extLst>
            </p:cNvPr>
            <p:cNvSpPr txBox="1"/>
            <p:nvPr/>
          </p:nvSpPr>
          <p:spPr>
            <a:xfrm>
              <a:off x="5067284" y="4847029"/>
              <a:ext cx="155256" cy="1081905"/>
            </a:xfrm>
            <a:prstGeom prst="rect">
              <a:avLst/>
            </a:prstGeom>
            <a:noFill/>
          </p:spPr>
          <p:txBody>
            <a:bodyPr wrap="none" lIns="36000" tIns="36000" rIns="36000" bIns="36000" rtlCol="0" anchor="t" anchorCtr="0">
              <a:spAutoFit/>
            </a:bodyPr>
            <a:lstStyle/>
            <a:p>
              <a:pPr algn="ctr"/>
              <a:r>
                <a:rPr lang="zh-CN" sz="1400" b="0" i="0" u="none" strike="noStrike" cap="none" baseline="0">
                  <a:solidFill>
                    <a:srgbClr val="4D4D4D"/>
                  </a:solidFill>
                  <a:effectLst/>
                  <a:uFillTx/>
                  <a:ea typeface="SimSun"/>
                </a:rPr>
                <a:t>10</a:t>
              </a:r>
            </a:p>
            <a:p>
              <a:pPr algn="ctr"/>
              <a:endParaRPr lang="en-GB" sz="1400">
                <a:solidFill>
                  <a:srgbClr val="4D4D4D"/>
                </a:solidFill>
                <a:latin typeface="Arial" panose="020B0604020202020204" pitchFamily="34" charset="0"/>
                <a:cs typeface="Arial" panose="020B0604020202020204" pitchFamily="34" charset="0"/>
              </a:endParaRPr>
            </a:p>
            <a:p>
              <a:pPr algn="ctr"/>
              <a:endParaRPr lang="en-GB" sz="1400">
                <a:solidFill>
                  <a:srgbClr val="4D4D4D"/>
                </a:solidFill>
                <a:latin typeface="Arial" panose="020B0604020202020204" pitchFamily="34" charset="0"/>
                <a:cs typeface="Arial" panose="020B0604020202020204" pitchFamily="34" charset="0"/>
              </a:endParaRPr>
            </a:p>
            <a:p>
              <a:pPr algn="ctr"/>
              <a:r>
                <a:rPr lang="zh-CN" sz="1400" b="0" i="0" u="none" strike="noStrike" cap="none" baseline="0">
                  <a:solidFill>
                    <a:srgbClr val="B2C0D8"/>
                  </a:solidFill>
                  <a:effectLst/>
                  <a:uFillTx/>
                  <a:ea typeface="SimSun"/>
                </a:rPr>
                <a:t>1</a:t>
              </a:r>
            </a:p>
            <a:p>
              <a:pPr algn="ctr"/>
              <a:r>
                <a:rPr lang="zh-CN" sz="1400" b="0" i="0" u="none" strike="noStrike" cap="none" baseline="0">
                  <a:solidFill>
                    <a:srgbClr val="B60D27"/>
                  </a:solidFill>
                  <a:effectLst/>
                  <a:uFillTx/>
                  <a:ea typeface="SimSun"/>
                </a:rPr>
                <a:t>5</a:t>
              </a:r>
            </a:p>
          </p:txBody>
        </p:sp>
      </p:grpSp>
      <p:sp>
        <p:nvSpPr>
          <p:cNvPr id="34" name="TextBox 33">
            <a:extLst>
              <a:ext uri="{FF2B5EF4-FFF2-40B4-BE49-F238E27FC236}">
                <a16:creationId xmlns:a16="http://schemas.microsoft.com/office/drawing/2014/main" id="{32827592-25FC-4C01-9BB4-57CB191AF314}"/>
              </a:ext>
            </a:extLst>
          </p:cNvPr>
          <p:cNvSpPr txBox="1"/>
          <p:nvPr/>
        </p:nvSpPr>
        <p:spPr>
          <a:xfrm>
            <a:off x="7323597" y="4843336"/>
            <a:ext cx="270038" cy="1139939"/>
          </a:xfrm>
          <a:prstGeom prst="rect">
            <a:avLst/>
          </a:prstGeom>
          <a:noFill/>
        </p:spPr>
        <p:txBody>
          <a:bodyPr wrap="none" lIns="36000" tIns="36000" rIns="36000" bIns="36000" rtlCol="0" anchor="t" anchorCtr="0">
            <a:spAutoFit/>
          </a:bodyPr>
          <a:lstStyle/>
          <a:p>
            <a:pPr algn="ctr"/>
            <a:r>
              <a:rPr lang="zh-CN" sz="1400" b="0" i="0" u="none" strike="noStrike" cap="none" baseline="0">
                <a:solidFill>
                  <a:srgbClr val="4D4D4D"/>
                </a:solidFill>
                <a:effectLst/>
                <a:uFillTx/>
                <a:ea typeface="SimSun"/>
              </a:rPr>
              <a:t>15</a:t>
            </a:r>
          </a:p>
          <a:p>
            <a:pPr algn="ctr"/>
            <a:endParaRPr lang="en-GB" sz="1400">
              <a:solidFill>
                <a:srgbClr val="4D4D4D"/>
              </a:solidFill>
              <a:latin typeface="Arial" panose="020B0604020202020204" pitchFamily="34" charset="0"/>
              <a:cs typeface="Arial" panose="020B0604020202020204" pitchFamily="34" charset="0"/>
            </a:endParaRPr>
          </a:p>
          <a:p>
            <a:pPr algn="ctr"/>
            <a:endParaRPr lang="en-GB" sz="1400">
              <a:solidFill>
                <a:srgbClr val="043882"/>
              </a:solidFill>
              <a:latin typeface="Arial" panose="020B0604020202020204" pitchFamily="34" charset="0"/>
              <a:cs typeface="Arial" panose="020B0604020202020204" pitchFamily="34" charset="0"/>
            </a:endParaRPr>
          </a:p>
          <a:p>
            <a:pPr algn="ctr"/>
            <a:r>
              <a:rPr lang="zh-CN" sz="1400" b="0" i="0" u="none" strike="noStrike" cap="none" baseline="0">
                <a:solidFill>
                  <a:srgbClr val="B2C0D8"/>
                </a:solidFill>
                <a:effectLst/>
                <a:uFillTx/>
                <a:ea typeface="SimSun"/>
              </a:rPr>
              <a:t>0</a:t>
            </a:r>
          </a:p>
          <a:p>
            <a:pPr algn="ctr"/>
            <a:r>
              <a:rPr lang="zh-CN" sz="1400" b="0" i="0" u="none" strike="noStrike" cap="none" baseline="0">
                <a:solidFill>
                  <a:srgbClr val="B60D27"/>
                </a:solidFill>
                <a:effectLst/>
                <a:uFillTx/>
                <a:ea typeface="SimSun"/>
              </a:rPr>
              <a:t>1</a:t>
            </a:r>
          </a:p>
        </p:txBody>
      </p:sp>
      <p:sp>
        <p:nvSpPr>
          <p:cNvPr id="35" name="Line 21">
            <a:extLst>
              <a:ext uri="{FF2B5EF4-FFF2-40B4-BE49-F238E27FC236}">
                <a16:creationId xmlns:a16="http://schemas.microsoft.com/office/drawing/2014/main" id="{48A22379-DA89-40AE-BD2B-C960821693C5}"/>
              </a:ext>
            </a:extLst>
          </p:cNvPr>
          <p:cNvSpPr>
            <a:spLocks noChangeShapeType="1"/>
          </p:cNvSpPr>
          <p:nvPr/>
        </p:nvSpPr>
        <p:spPr bwMode="auto">
          <a:xfrm flipH="1">
            <a:off x="7470672" y="4777991"/>
            <a:ext cx="0" cy="75862"/>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36" name="TextBox 35">
            <a:extLst>
              <a:ext uri="{FF2B5EF4-FFF2-40B4-BE49-F238E27FC236}">
                <a16:creationId xmlns:a16="http://schemas.microsoft.com/office/drawing/2014/main" id="{4E5F71AB-F5E0-433C-95AD-306049DC79A1}"/>
              </a:ext>
            </a:extLst>
          </p:cNvPr>
          <p:cNvSpPr txBox="1"/>
          <p:nvPr/>
        </p:nvSpPr>
        <p:spPr>
          <a:xfrm>
            <a:off x="210983" y="5254593"/>
            <a:ext cx="2749054" cy="732252"/>
          </a:xfrm>
          <a:prstGeom prst="rect">
            <a:avLst/>
          </a:prstGeom>
          <a:noFill/>
        </p:spPr>
        <p:txBody>
          <a:bodyPr wrap="none" rtlCol="0">
            <a:spAutoFit/>
          </a:bodyPr>
          <a:lstStyle/>
          <a:p>
            <a:pPr algn="r" fontAlgn="base">
              <a:spcBef>
                <a:spcPct val="0"/>
              </a:spcBef>
              <a:spcAft>
                <a:spcPct val="0"/>
              </a:spcAft>
            </a:pPr>
            <a:r>
              <a:rPr lang="zh-CN" sz="1400" b="0" i="0" u="none" strike="noStrike" cap="none" baseline="0">
                <a:solidFill>
                  <a:srgbClr val="4D4D4D"/>
                </a:solidFill>
                <a:effectLst/>
                <a:uFillTx/>
                <a:ea typeface="SimSun"/>
              </a:rPr>
              <a:t>面临风险的人数</a:t>
            </a:r>
          </a:p>
          <a:p>
            <a:pPr algn="r" fontAlgn="base">
              <a:spcBef>
                <a:spcPct val="0"/>
              </a:spcBef>
              <a:spcAft>
                <a:spcPct val="0"/>
              </a:spcAft>
            </a:pPr>
            <a:r>
              <a:rPr lang="zh-CN" sz="1400" b="0" i="0" u="none" strike="noStrike" cap="none" baseline="0">
                <a:solidFill>
                  <a:srgbClr val="B2C0D8"/>
                </a:solidFill>
                <a:effectLst/>
                <a:uFillTx/>
                <a:ea typeface="SimSun"/>
              </a:rPr>
              <a:t>曲氟尿苷/替吡嘧啶</a:t>
            </a:r>
          </a:p>
          <a:p>
            <a:pPr algn="r" fontAlgn="base">
              <a:spcBef>
                <a:spcPct val="0"/>
              </a:spcBef>
              <a:spcAft>
                <a:spcPct val="0"/>
              </a:spcAft>
            </a:pPr>
            <a:r>
              <a:rPr lang="zh-CN" sz="1400" b="0" i="0" u="none" strike="noStrike" cap="none" baseline="0">
                <a:solidFill>
                  <a:srgbClr val="B60D27"/>
                </a:solidFill>
                <a:effectLst/>
                <a:uFillTx/>
                <a:ea typeface="SimSun"/>
              </a:rPr>
              <a:t>曲氟尿苷/替吡嘧啶 + 贝伐珠单抗</a:t>
            </a:r>
          </a:p>
        </p:txBody>
      </p:sp>
      <p:sp>
        <p:nvSpPr>
          <p:cNvPr id="37" name="TextBox 36">
            <a:extLst>
              <a:ext uri="{FF2B5EF4-FFF2-40B4-BE49-F238E27FC236}">
                <a16:creationId xmlns:a16="http://schemas.microsoft.com/office/drawing/2014/main" id="{6390F491-DE8B-4755-8DB6-909FA0A7BA33}"/>
              </a:ext>
            </a:extLst>
          </p:cNvPr>
          <p:cNvSpPr txBox="1"/>
          <p:nvPr/>
        </p:nvSpPr>
        <p:spPr>
          <a:xfrm>
            <a:off x="3719160" y="5489666"/>
            <a:ext cx="388574" cy="499219"/>
          </a:xfrm>
          <a:prstGeom prst="rect">
            <a:avLst/>
          </a:prstGeom>
          <a:noFill/>
        </p:spPr>
        <p:txBody>
          <a:bodyPr wrap="none" lIns="36000" tIns="36000" rIns="36000" bIns="36000" rtlCol="0" anchor="t" anchorCtr="0">
            <a:spAutoFit/>
          </a:bodyPr>
          <a:lstStyle/>
          <a:p>
            <a:pPr algn="ctr"/>
            <a:r>
              <a:rPr lang="zh-CN" sz="1400" b="0" i="0" u="none" strike="noStrike" cap="none" baseline="0">
                <a:solidFill>
                  <a:srgbClr val="B2C0D8"/>
                </a:solidFill>
                <a:effectLst/>
                <a:uFillTx/>
                <a:ea typeface="SimSun"/>
              </a:rPr>
              <a:t>(38)</a:t>
            </a:r>
          </a:p>
          <a:p>
            <a:pPr algn="ctr"/>
            <a:r>
              <a:rPr lang="zh-CN" sz="1400" b="0" i="0" u="none" strike="noStrike" cap="none" baseline="0">
                <a:solidFill>
                  <a:srgbClr val="B60D27"/>
                </a:solidFill>
                <a:effectLst/>
                <a:uFillTx/>
                <a:ea typeface="SimSun"/>
              </a:rPr>
              <a:t>(24)</a:t>
            </a:r>
          </a:p>
        </p:txBody>
      </p:sp>
      <p:sp>
        <p:nvSpPr>
          <p:cNvPr id="38" name="TextBox 37">
            <a:extLst>
              <a:ext uri="{FF2B5EF4-FFF2-40B4-BE49-F238E27FC236}">
                <a16:creationId xmlns:a16="http://schemas.microsoft.com/office/drawing/2014/main" id="{173372EE-9924-4F6E-B0E0-E1DF718A5D07}"/>
              </a:ext>
            </a:extLst>
          </p:cNvPr>
          <p:cNvSpPr txBox="1"/>
          <p:nvPr/>
        </p:nvSpPr>
        <p:spPr>
          <a:xfrm>
            <a:off x="5189221" y="5489666"/>
            <a:ext cx="289591" cy="499219"/>
          </a:xfrm>
          <a:prstGeom prst="rect">
            <a:avLst/>
          </a:prstGeom>
          <a:noFill/>
        </p:spPr>
        <p:txBody>
          <a:bodyPr wrap="none" lIns="36000" tIns="36000" rIns="36000" bIns="36000" rtlCol="0" anchor="t" anchorCtr="0">
            <a:spAutoFit/>
          </a:bodyPr>
          <a:lstStyle/>
          <a:p>
            <a:pPr algn="ctr"/>
            <a:r>
              <a:rPr lang="zh-CN" sz="1400" b="0" i="0" u="none" strike="noStrike" cap="none" baseline="0">
                <a:solidFill>
                  <a:srgbClr val="B2C0D8"/>
                </a:solidFill>
                <a:effectLst/>
                <a:uFillTx/>
                <a:ea typeface="SimSun"/>
              </a:rPr>
              <a:t>(6)</a:t>
            </a:r>
          </a:p>
          <a:p>
            <a:pPr algn="ctr"/>
            <a:r>
              <a:rPr lang="zh-CN" sz="1400" b="0" i="0" u="none" strike="noStrike" cap="none" baseline="0">
                <a:solidFill>
                  <a:srgbClr val="B60D27"/>
                </a:solidFill>
                <a:effectLst/>
                <a:uFillTx/>
                <a:ea typeface="SimSun"/>
              </a:rPr>
              <a:t>(8)</a:t>
            </a:r>
          </a:p>
        </p:txBody>
      </p:sp>
      <p:sp>
        <p:nvSpPr>
          <p:cNvPr id="39" name="TextBox 38">
            <a:extLst>
              <a:ext uri="{FF2B5EF4-FFF2-40B4-BE49-F238E27FC236}">
                <a16:creationId xmlns:a16="http://schemas.microsoft.com/office/drawing/2014/main" id="{6F14626E-CBCA-487A-8C67-CFCEA4DD8F1A}"/>
              </a:ext>
            </a:extLst>
          </p:cNvPr>
          <p:cNvSpPr txBox="1"/>
          <p:nvPr/>
        </p:nvSpPr>
        <p:spPr>
          <a:xfrm>
            <a:off x="6609793" y="5489666"/>
            <a:ext cx="289591" cy="499219"/>
          </a:xfrm>
          <a:prstGeom prst="rect">
            <a:avLst/>
          </a:prstGeom>
          <a:noFill/>
        </p:spPr>
        <p:txBody>
          <a:bodyPr wrap="none" lIns="36000" tIns="36000" rIns="36000" bIns="36000" rtlCol="0" anchor="t" anchorCtr="0">
            <a:spAutoFit/>
          </a:bodyPr>
          <a:lstStyle/>
          <a:p>
            <a:pPr algn="ctr"/>
            <a:r>
              <a:rPr lang="zh-CN" sz="1400" b="0" i="0" u="none" strike="noStrike" cap="none" baseline="0">
                <a:solidFill>
                  <a:srgbClr val="B2C0D8"/>
                </a:solidFill>
                <a:effectLst/>
                <a:uFillTx/>
                <a:ea typeface="SimSun"/>
              </a:rPr>
              <a:t>(0)</a:t>
            </a:r>
          </a:p>
          <a:p>
            <a:pPr algn="ctr"/>
            <a:r>
              <a:rPr lang="zh-CN" sz="1400" b="0" i="0" u="none" strike="noStrike" cap="none" baseline="0">
                <a:solidFill>
                  <a:srgbClr val="B60D27"/>
                </a:solidFill>
                <a:effectLst/>
                <a:uFillTx/>
                <a:ea typeface="SimSun"/>
              </a:rPr>
              <a:t>(3)</a:t>
            </a:r>
          </a:p>
        </p:txBody>
      </p:sp>
      <p:graphicFrame>
        <p:nvGraphicFramePr>
          <p:cNvPr id="40" name="Group 88">
            <a:extLst>
              <a:ext uri="{FF2B5EF4-FFF2-40B4-BE49-F238E27FC236}">
                <a16:creationId xmlns:a16="http://schemas.microsoft.com/office/drawing/2014/main" id="{6DD0B874-699B-4A78-83A2-8AEE25038E8C}"/>
              </a:ext>
            </a:extLst>
          </p:cNvPr>
          <p:cNvGraphicFramePr>
            <a:graphicFrameLocks noGrp="1"/>
          </p:cNvGraphicFramePr>
          <p:nvPr>
            <p:extLst>
              <p:ext uri="{D42A27DB-BD31-4B8C-83A1-F6EECF244321}">
                <p14:modId xmlns:p14="http://schemas.microsoft.com/office/powerpoint/2010/main" val="4101292863"/>
              </p:ext>
            </p:extLst>
          </p:nvPr>
        </p:nvGraphicFramePr>
        <p:xfrm>
          <a:off x="5643562" y="2083913"/>
          <a:ext cx="3084589" cy="1097280"/>
        </p:xfrm>
        <a:graphic>
          <a:graphicData uri="http://schemas.openxmlformats.org/drawingml/2006/table">
            <a:tbl>
              <a:tblPr firstRow="1" bandRow="1">
                <a:tableStyleId>{69012ECD-51FC-41F1-AA8D-1B2483CD663E}</a:tableStyleId>
              </a:tblPr>
              <a:tblGrid>
                <a:gridCol w="2543176">
                  <a:extLst>
                    <a:ext uri="{9D8B030D-6E8A-4147-A177-3AD203B41FA5}">
                      <a16:colId xmlns:a16="http://schemas.microsoft.com/office/drawing/2014/main" val="20000"/>
                    </a:ext>
                  </a:extLst>
                </a:gridCol>
                <a:gridCol w="541413">
                  <a:extLst>
                    <a:ext uri="{9D8B030D-6E8A-4147-A177-3AD203B41FA5}">
                      <a16:colId xmlns:a16="http://schemas.microsoft.com/office/drawing/2014/main" val="20001"/>
                    </a:ext>
                  </a:extLst>
                </a:gridCol>
              </a:tblGrid>
              <a:tr h="224645">
                <a:tc grid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200" b="1" i="0" u="none" strike="noStrike" cap="none" baseline="0">
                          <a:solidFill>
                            <a:srgbClr val="4D4D4D"/>
                          </a:solidFill>
                          <a:effectLst/>
                          <a:uFillTx/>
                          <a:ea typeface="SimSun"/>
                        </a:rPr>
                        <a:t>PFS，月</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endParaRPr kumimoji="0" lang="en-GB" sz="1200" b="1" i="0" u="none" strike="noStrike" cap="none" normalizeH="0" baseline="0">
                        <a:ln>
                          <a:noFill/>
                        </a:ln>
                        <a:solidFill>
                          <a:schemeClr val="tx2"/>
                        </a:solidFill>
                        <a:effectLst/>
                        <a:latin typeface="+mn-lt"/>
                        <a:cs typeface="Arial"/>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0"/>
                  </a:ext>
                </a:extLst>
              </a:tr>
              <a:tr h="14428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zh-CN" sz="1200" b="0" i="0" u="none" strike="noStrike" cap="none" baseline="0">
                          <a:solidFill>
                            <a:srgbClr val="B60D27"/>
                          </a:solidFill>
                          <a:effectLst/>
                          <a:uFillTx/>
                          <a:ea typeface="SimSun"/>
                        </a:rPr>
                        <a:t>曲氟尿苷/替吡嘧啶 + 贝伐珠单抗</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200" b="0" i="0" u="none" strike="noStrike" cap="none" baseline="0">
                          <a:solidFill>
                            <a:srgbClr val="B60D27"/>
                          </a:solidFill>
                          <a:effectLst/>
                          <a:uFillTx/>
                          <a:ea typeface="SimSun"/>
                        </a:rPr>
                        <a:t>4.6</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13716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zh-CN" sz="1200" b="0" i="0" u="none" strike="noStrike" cap="none" baseline="0">
                          <a:solidFill>
                            <a:srgbClr val="B2C0D8"/>
                          </a:solidFill>
                          <a:effectLst/>
                          <a:uFillTx/>
                          <a:ea typeface="SimSun"/>
                        </a:rPr>
                        <a:t>曲氟尿苷/替吡嘧啶</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200" b="0" i="0" u="none" strike="noStrike" cap="none" baseline="0">
                          <a:solidFill>
                            <a:srgbClr val="B2C0D8"/>
                          </a:solidFill>
                          <a:effectLst/>
                          <a:uFillTx/>
                          <a:ea typeface="SimSun"/>
                        </a:rPr>
                        <a:t>2.6</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137160">
                <a:tc grid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200" b="0" i="0" u="none" strike="noStrike" cap="none" baseline="0">
                          <a:solidFill>
                            <a:srgbClr val="4D4D4D"/>
                          </a:solidFill>
                          <a:effectLst/>
                          <a:uFillTx/>
                          <a:ea typeface="SimSun"/>
                        </a:rPr>
                        <a:t>HR 0.45；p=0.001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endParaRPr kumimoji="0" lang="en-GB" sz="1200" b="0" i="0" u="none" strike="noStrike" cap="none" normalizeH="0" baseline="0">
                        <a:ln>
                          <a:noFill/>
                        </a:ln>
                        <a:solidFill>
                          <a:srgbClr val="4D4D4D"/>
                        </a:solidFill>
                        <a:effectLst/>
                        <a:latin typeface="+mn-lt"/>
                        <a:cs typeface="Arial"/>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a16="http://schemas.microsoft.com/office/drawing/2014/main" val="1101491911"/>
                  </a:ext>
                </a:extLst>
              </a:tr>
            </a:tbl>
          </a:graphicData>
        </a:graphic>
      </p:graphicFrame>
      <p:sp>
        <p:nvSpPr>
          <p:cNvPr id="41" name="Graphic 3">
            <a:extLst>
              <a:ext uri="{FF2B5EF4-FFF2-40B4-BE49-F238E27FC236}">
                <a16:creationId xmlns:a16="http://schemas.microsoft.com/office/drawing/2014/main" id="{08AE7F0C-1F0A-4F1A-84EB-89CE82835381}"/>
              </a:ext>
            </a:extLst>
          </p:cNvPr>
          <p:cNvSpPr/>
          <p:nvPr/>
        </p:nvSpPr>
        <p:spPr>
          <a:xfrm>
            <a:off x="3252881" y="2048496"/>
            <a:ext cx="3019217" cy="2556000"/>
          </a:xfrm>
          <a:custGeom>
            <a:avLst/>
            <a:gdLst>
              <a:gd name="connsiteX0" fmla="*/ 4736802 w 4743450"/>
              <a:gd name="connsiteY0" fmla="*/ 4084958 h 4086225"/>
              <a:gd name="connsiteX1" fmla="*/ 4150643 w 4743450"/>
              <a:gd name="connsiteY1" fmla="*/ 4084958 h 4086225"/>
              <a:gd name="connsiteX2" fmla="*/ 4150643 w 4743450"/>
              <a:gd name="connsiteY2" fmla="*/ 3948522 h 4086225"/>
              <a:gd name="connsiteX3" fmla="*/ 3230994 w 4743450"/>
              <a:gd name="connsiteY3" fmla="*/ 3948522 h 4086225"/>
              <a:gd name="connsiteX4" fmla="*/ 3230994 w 4743450"/>
              <a:gd name="connsiteY4" fmla="*/ 3842414 h 4086225"/>
              <a:gd name="connsiteX5" fmla="*/ 3150137 w 4743450"/>
              <a:gd name="connsiteY5" fmla="*/ 3842414 h 4086225"/>
              <a:gd name="connsiteX6" fmla="*/ 3150137 w 4743450"/>
              <a:gd name="connsiteY6" fmla="*/ 3746402 h 4086225"/>
              <a:gd name="connsiteX7" fmla="*/ 2788844 w 4743450"/>
              <a:gd name="connsiteY7" fmla="*/ 3746402 h 4086225"/>
              <a:gd name="connsiteX8" fmla="*/ 2788844 w 4743450"/>
              <a:gd name="connsiteY8" fmla="*/ 3660496 h 4086225"/>
              <a:gd name="connsiteX9" fmla="*/ 2738314 w 4743450"/>
              <a:gd name="connsiteY9" fmla="*/ 3660496 h 4086225"/>
              <a:gd name="connsiteX10" fmla="*/ 2738314 w 4743450"/>
              <a:gd name="connsiteY10" fmla="*/ 3567017 h 4086225"/>
              <a:gd name="connsiteX11" fmla="*/ 2329025 w 4743450"/>
              <a:gd name="connsiteY11" fmla="*/ 3567017 h 4086225"/>
              <a:gd name="connsiteX12" fmla="*/ 2329025 w 4743450"/>
              <a:gd name="connsiteY12" fmla="*/ 3473539 h 4086225"/>
              <a:gd name="connsiteX13" fmla="*/ 2046046 w 4743450"/>
              <a:gd name="connsiteY13" fmla="*/ 3473539 h 4086225"/>
              <a:gd name="connsiteX14" fmla="*/ 2046046 w 4743450"/>
              <a:gd name="connsiteY14" fmla="*/ 3390157 h 4086225"/>
              <a:gd name="connsiteX15" fmla="*/ 1922250 w 4743450"/>
              <a:gd name="connsiteY15" fmla="*/ 3390157 h 4086225"/>
              <a:gd name="connsiteX16" fmla="*/ 1922250 w 4743450"/>
              <a:gd name="connsiteY16" fmla="*/ 3284049 h 4086225"/>
              <a:gd name="connsiteX17" fmla="*/ 1770659 w 4743450"/>
              <a:gd name="connsiteY17" fmla="*/ 3284049 h 4086225"/>
              <a:gd name="connsiteX18" fmla="*/ 1770659 w 4743450"/>
              <a:gd name="connsiteY18" fmla="*/ 3193094 h 4086225"/>
              <a:gd name="connsiteX19" fmla="*/ 1674647 w 4743450"/>
              <a:gd name="connsiteY19" fmla="*/ 3193094 h 4086225"/>
              <a:gd name="connsiteX20" fmla="*/ 1674647 w 4743450"/>
              <a:gd name="connsiteY20" fmla="*/ 3107188 h 4086225"/>
              <a:gd name="connsiteX21" fmla="*/ 1641805 w 4743450"/>
              <a:gd name="connsiteY21" fmla="*/ 3107188 h 4086225"/>
              <a:gd name="connsiteX22" fmla="*/ 1641805 w 4743450"/>
              <a:gd name="connsiteY22" fmla="*/ 3011186 h 4086225"/>
              <a:gd name="connsiteX23" fmla="*/ 1611487 w 4743450"/>
              <a:gd name="connsiteY23" fmla="*/ 3011186 h 4086225"/>
              <a:gd name="connsiteX24" fmla="*/ 1611487 w 4743450"/>
              <a:gd name="connsiteY24" fmla="*/ 2907592 h 4086225"/>
              <a:gd name="connsiteX25" fmla="*/ 1593799 w 4743450"/>
              <a:gd name="connsiteY25" fmla="*/ 2907592 h 4086225"/>
              <a:gd name="connsiteX26" fmla="*/ 1593799 w 4743450"/>
              <a:gd name="connsiteY26" fmla="*/ 2740847 h 4086225"/>
              <a:gd name="connsiteX27" fmla="*/ 1563481 w 4743450"/>
              <a:gd name="connsiteY27" fmla="*/ 2740847 h 4086225"/>
              <a:gd name="connsiteX28" fmla="*/ 1563481 w 4743450"/>
              <a:gd name="connsiteY28" fmla="*/ 2649893 h 4086225"/>
              <a:gd name="connsiteX29" fmla="*/ 1528115 w 4743450"/>
              <a:gd name="connsiteY29" fmla="*/ 2649893 h 4086225"/>
              <a:gd name="connsiteX30" fmla="*/ 1528115 w 4743450"/>
              <a:gd name="connsiteY30" fmla="*/ 2553881 h 4086225"/>
              <a:gd name="connsiteX31" fmla="*/ 1454839 w 4743450"/>
              <a:gd name="connsiteY31" fmla="*/ 2553881 h 4086225"/>
              <a:gd name="connsiteX32" fmla="*/ 1454839 w 4743450"/>
              <a:gd name="connsiteY32" fmla="*/ 2467975 h 4086225"/>
              <a:gd name="connsiteX33" fmla="*/ 1275455 w 4743450"/>
              <a:gd name="connsiteY33" fmla="*/ 2467975 h 4086225"/>
              <a:gd name="connsiteX34" fmla="*/ 1275455 w 4743450"/>
              <a:gd name="connsiteY34" fmla="*/ 2366915 h 4086225"/>
              <a:gd name="connsiteX35" fmla="*/ 1242612 w 4743450"/>
              <a:gd name="connsiteY35" fmla="*/ 2366915 h 4086225"/>
              <a:gd name="connsiteX36" fmla="*/ 1242612 w 4743450"/>
              <a:gd name="connsiteY36" fmla="*/ 2275961 h 4086225"/>
              <a:gd name="connsiteX37" fmla="*/ 1189558 w 4743450"/>
              <a:gd name="connsiteY37" fmla="*/ 2275961 h 4086225"/>
              <a:gd name="connsiteX38" fmla="*/ 1189558 w 4743450"/>
              <a:gd name="connsiteY38" fmla="*/ 2195113 h 4086225"/>
              <a:gd name="connsiteX39" fmla="*/ 1166822 w 4743450"/>
              <a:gd name="connsiteY39" fmla="*/ 2195113 h 4086225"/>
              <a:gd name="connsiteX40" fmla="*/ 1166822 w 4743450"/>
              <a:gd name="connsiteY40" fmla="*/ 2096576 h 4086225"/>
              <a:gd name="connsiteX41" fmla="*/ 1088498 w 4743450"/>
              <a:gd name="connsiteY41" fmla="*/ 2096576 h 4086225"/>
              <a:gd name="connsiteX42" fmla="*/ 1088498 w 4743450"/>
              <a:gd name="connsiteY42" fmla="*/ 1917202 h 4086225"/>
              <a:gd name="connsiteX43" fmla="*/ 952064 w 4743450"/>
              <a:gd name="connsiteY43" fmla="*/ 1917202 h 4086225"/>
              <a:gd name="connsiteX44" fmla="*/ 952064 w 4743450"/>
              <a:gd name="connsiteY44" fmla="*/ 1818666 h 4086225"/>
              <a:gd name="connsiteX45" fmla="*/ 924273 w 4743450"/>
              <a:gd name="connsiteY45" fmla="*/ 1818666 h 4086225"/>
              <a:gd name="connsiteX46" fmla="*/ 924273 w 4743450"/>
              <a:gd name="connsiteY46" fmla="*/ 1725178 h 4086225"/>
              <a:gd name="connsiteX47" fmla="*/ 851004 w 4743450"/>
              <a:gd name="connsiteY47" fmla="*/ 1725178 h 4086225"/>
              <a:gd name="connsiteX48" fmla="*/ 851004 w 4743450"/>
              <a:gd name="connsiteY48" fmla="*/ 1545793 h 4086225"/>
              <a:gd name="connsiteX49" fmla="*/ 813105 w 4743450"/>
              <a:gd name="connsiteY49" fmla="*/ 1545793 h 4086225"/>
              <a:gd name="connsiteX50" fmla="*/ 813105 w 4743450"/>
              <a:gd name="connsiteY50" fmla="*/ 1447267 h 4086225"/>
              <a:gd name="connsiteX51" fmla="*/ 754995 w 4743450"/>
              <a:gd name="connsiteY51" fmla="*/ 1447267 h 4086225"/>
              <a:gd name="connsiteX52" fmla="*/ 754995 w 4743450"/>
              <a:gd name="connsiteY52" fmla="*/ 1179452 h 4086225"/>
              <a:gd name="connsiteX53" fmla="*/ 727203 w 4743450"/>
              <a:gd name="connsiteY53" fmla="*/ 1179452 h 4086225"/>
              <a:gd name="connsiteX54" fmla="*/ 727203 w 4743450"/>
              <a:gd name="connsiteY54" fmla="*/ 1085974 h 4086225"/>
              <a:gd name="connsiteX55" fmla="*/ 684252 w 4743450"/>
              <a:gd name="connsiteY55" fmla="*/ 1085974 h 4086225"/>
              <a:gd name="connsiteX56" fmla="*/ 684252 w 4743450"/>
              <a:gd name="connsiteY56" fmla="*/ 992486 h 4086225"/>
              <a:gd name="connsiteX57" fmla="*/ 638775 w 4743450"/>
              <a:gd name="connsiteY57" fmla="*/ 992486 h 4086225"/>
              <a:gd name="connsiteX58" fmla="*/ 638775 w 4743450"/>
              <a:gd name="connsiteY58" fmla="*/ 901534 h 4086225"/>
              <a:gd name="connsiteX59" fmla="*/ 598351 w 4743450"/>
              <a:gd name="connsiteY59" fmla="*/ 901534 h 4086225"/>
              <a:gd name="connsiteX60" fmla="*/ 598351 w 4743450"/>
              <a:gd name="connsiteY60" fmla="*/ 813105 h 4086225"/>
              <a:gd name="connsiteX61" fmla="*/ 454339 w 4743450"/>
              <a:gd name="connsiteY61" fmla="*/ 813105 h 4086225"/>
              <a:gd name="connsiteX62" fmla="*/ 454339 w 4743450"/>
              <a:gd name="connsiteY62" fmla="*/ 724677 h 4086225"/>
              <a:gd name="connsiteX63" fmla="*/ 398756 w 4743450"/>
              <a:gd name="connsiteY63" fmla="*/ 724677 h 4086225"/>
              <a:gd name="connsiteX64" fmla="*/ 398756 w 4743450"/>
              <a:gd name="connsiteY64" fmla="*/ 545294 h 4086225"/>
              <a:gd name="connsiteX65" fmla="*/ 333065 w 4743450"/>
              <a:gd name="connsiteY65" fmla="*/ 545294 h 4086225"/>
              <a:gd name="connsiteX66" fmla="*/ 333065 w 4743450"/>
              <a:gd name="connsiteY66" fmla="*/ 345698 h 4086225"/>
              <a:gd name="connsiteX67" fmla="*/ 317906 w 4743450"/>
              <a:gd name="connsiteY67" fmla="*/ 345698 h 4086225"/>
              <a:gd name="connsiteX68" fmla="*/ 317906 w 4743450"/>
              <a:gd name="connsiteY68" fmla="*/ 226952 h 4086225"/>
              <a:gd name="connsiteX69" fmla="*/ 290114 w 4743450"/>
              <a:gd name="connsiteY69" fmla="*/ 226952 h 4086225"/>
              <a:gd name="connsiteX70" fmla="*/ 290114 w 4743450"/>
              <a:gd name="connsiteY70" fmla="*/ 171368 h 4086225"/>
              <a:gd name="connsiteX71" fmla="*/ 267376 w 4743450"/>
              <a:gd name="connsiteY71" fmla="*/ 171368 h 4086225"/>
              <a:gd name="connsiteX72" fmla="*/ 267376 w 4743450"/>
              <a:gd name="connsiteY72" fmla="*/ 90519 h 4086225"/>
              <a:gd name="connsiteX73" fmla="*/ 204213 w 4743450"/>
              <a:gd name="connsiteY73" fmla="*/ 90519 h 4086225"/>
              <a:gd name="connsiteX74" fmla="*/ 204213 w 4743450"/>
              <a:gd name="connsiteY74" fmla="*/ 7144 h 4086225"/>
              <a:gd name="connsiteX75" fmla="*/ 7144 w 4743450"/>
              <a:gd name="connsiteY75" fmla="*/ 7144 h 4086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4743450" h="4086225">
                <a:moveTo>
                  <a:pt x="4736802" y="4084958"/>
                </a:moveTo>
                <a:lnTo>
                  <a:pt x="4150643" y="4084958"/>
                </a:lnTo>
                <a:lnTo>
                  <a:pt x="4150643" y="3948522"/>
                </a:lnTo>
                <a:lnTo>
                  <a:pt x="3230994" y="3948522"/>
                </a:lnTo>
                <a:lnTo>
                  <a:pt x="3230994" y="3842414"/>
                </a:lnTo>
                <a:lnTo>
                  <a:pt x="3150137" y="3842414"/>
                </a:lnTo>
                <a:lnTo>
                  <a:pt x="3150137" y="3746402"/>
                </a:lnTo>
                <a:lnTo>
                  <a:pt x="2788844" y="3746402"/>
                </a:lnTo>
                <a:lnTo>
                  <a:pt x="2788844" y="3660496"/>
                </a:lnTo>
                <a:lnTo>
                  <a:pt x="2738314" y="3660496"/>
                </a:lnTo>
                <a:lnTo>
                  <a:pt x="2738314" y="3567017"/>
                </a:lnTo>
                <a:lnTo>
                  <a:pt x="2329025" y="3567017"/>
                </a:lnTo>
                <a:lnTo>
                  <a:pt x="2329025" y="3473539"/>
                </a:lnTo>
                <a:lnTo>
                  <a:pt x="2046046" y="3473539"/>
                </a:lnTo>
                <a:lnTo>
                  <a:pt x="2046046" y="3390157"/>
                </a:lnTo>
                <a:lnTo>
                  <a:pt x="1922250" y="3390157"/>
                </a:lnTo>
                <a:lnTo>
                  <a:pt x="1922250" y="3284049"/>
                </a:lnTo>
                <a:lnTo>
                  <a:pt x="1770659" y="3284049"/>
                </a:lnTo>
                <a:lnTo>
                  <a:pt x="1770659" y="3193094"/>
                </a:lnTo>
                <a:lnTo>
                  <a:pt x="1674647" y="3193094"/>
                </a:lnTo>
                <a:lnTo>
                  <a:pt x="1674647" y="3107188"/>
                </a:lnTo>
                <a:lnTo>
                  <a:pt x="1641805" y="3107188"/>
                </a:lnTo>
                <a:lnTo>
                  <a:pt x="1641805" y="3011186"/>
                </a:lnTo>
                <a:lnTo>
                  <a:pt x="1611487" y="3011186"/>
                </a:lnTo>
                <a:lnTo>
                  <a:pt x="1611487" y="2907592"/>
                </a:lnTo>
                <a:lnTo>
                  <a:pt x="1593799" y="2907592"/>
                </a:lnTo>
                <a:lnTo>
                  <a:pt x="1593799" y="2740847"/>
                </a:lnTo>
                <a:lnTo>
                  <a:pt x="1563481" y="2740847"/>
                </a:lnTo>
                <a:lnTo>
                  <a:pt x="1563481" y="2649893"/>
                </a:lnTo>
                <a:lnTo>
                  <a:pt x="1528115" y="2649893"/>
                </a:lnTo>
                <a:lnTo>
                  <a:pt x="1528115" y="2553881"/>
                </a:lnTo>
                <a:lnTo>
                  <a:pt x="1454839" y="2553881"/>
                </a:lnTo>
                <a:lnTo>
                  <a:pt x="1454839" y="2467975"/>
                </a:lnTo>
                <a:lnTo>
                  <a:pt x="1275455" y="2467975"/>
                </a:lnTo>
                <a:lnTo>
                  <a:pt x="1275455" y="2366915"/>
                </a:lnTo>
                <a:lnTo>
                  <a:pt x="1242612" y="2366915"/>
                </a:lnTo>
                <a:lnTo>
                  <a:pt x="1242612" y="2275961"/>
                </a:lnTo>
                <a:lnTo>
                  <a:pt x="1189558" y="2275961"/>
                </a:lnTo>
                <a:lnTo>
                  <a:pt x="1189558" y="2195113"/>
                </a:lnTo>
                <a:lnTo>
                  <a:pt x="1166822" y="2195113"/>
                </a:lnTo>
                <a:lnTo>
                  <a:pt x="1166822" y="2096576"/>
                </a:lnTo>
                <a:lnTo>
                  <a:pt x="1088498" y="2096576"/>
                </a:lnTo>
                <a:lnTo>
                  <a:pt x="1088498" y="1917202"/>
                </a:lnTo>
                <a:lnTo>
                  <a:pt x="952064" y="1917202"/>
                </a:lnTo>
                <a:lnTo>
                  <a:pt x="952064" y="1818666"/>
                </a:lnTo>
                <a:lnTo>
                  <a:pt x="924273" y="1818666"/>
                </a:lnTo>
                <a:lnTo>
                  <a:pt x="924273" y="1725178"/>
                </a:lnTo>
                <a:lnTo>
                  <a:pt x="851004" y="1725178"/>
                </a:lnTo>
                <a:lnTo>
                  <a:pt x="851004" y="1545793"/>
                </a:lnTo>
                <a:lnTo>
                  <a:pt x="813105" y="1545793"/>
                </a:lnTo>
                <a:lnTo>
                  <a:pt x="813105" y="1447267"/>
                </a:lnTo>
                <a:lnTo>
                  <a:pt x="754995" y="1447267"/>
                </a:lnTo>
                <a:lnTo>
                  <a:pt x="754995" y="1179452"/>
                </a:lnTo>
                <a:lnTo>
                  <a:pt x="727203" y="1179452"/>
                </a:lnTo>
                <a:lnTo>
                  <a:pt x="727203" y="1085974"/>
                </a:lnTo>
                <a:lnTo>
                  <a:pt x="684252" y="1085974"/>
                </a:lnTo>
                <a:lnTo>
                  <a:pt x="684252" y="992486"/>
                </a:lnTo>
                <a:lnTo>
                  <a:pt x="638775" y="992486"/>
                </a:lnTo>
                <a:lnTo>
                  <a:pt x="638775" y="901534"/>
                </a:lnTo>
                <a:lnTo>
                  <a:pt x="598351" y="901534"/>
                </a:lnTo>
                <a:lnTo>
                  <a:pt x="598351" y="813105"/>
                </a:lnTo>
                <a:lnTo>
                  <a:pt x="454339" y="813105"/>
                </a:lnTo>
                <a:lnTo>
                  <a:pt x="454339" y="724677"/>
                </a:lnTo>
                <a:lnTo>
                  <a:pt x="398756" y="724677"/>
                </a:lnTo>
                <a:lnTo>
                  <a:pt x="398756" y="545294"/>
                </a:lnTo>
                <a:lnTo>
                  <a:pt x="333065" y="545294"/>
                </a:lnTo>
                <a:lnTo>
                  <a:pt x="333065" y="345698"/>
                </a:lnTo>
                <a:lnTo>
                  <a:pt x="317906" y="345698"/>
                </a:lnTo>
                <a:lnTo>
                  <a:pt x="317906" y="226952"/>
                </a:lnTo>
                <a:lnTo>
                  <a:pt x="290114" y="226952"/>
                </a:lnTo>
                <a:lnTo>
                  <a:pt x="290114" y="171368"/>
                </a:lnTo>
                <a:lnTo>
                  <a:pt x="267376" y="171368"/>
                </a:lnTo>
                <a:lnTo>
                  <a:pt x="267376" y="90519"/>
                </a:lnTo>
                <a:lnTo>
                  <a:pt x="204213" y="90519"/>
                </a:lnTo>
                <a:lnTo>
                  <a:pt x="204213" y="7144"/>
                </a:lnTo>
                <a:lnTo>
                  <a:pt x="7144" y="7144"/>
                </a:lnTo>
              </a:path>
            </a:pathLst>
          </a:custGeom>
          <a:noFill/>
          <a:ln w="25400" cap="flat">
            <a:solidFill>
              <a:schemeClr val="accent2"/>
            </a:solidFill>
            <a:prstDash val="solid"/>
            <a:miter/>
          </a:ln>
        </p:spPr>
        <p:txBody>
          <a:bodyPr rtlCol="0" anchor="ctr"/>
          <a:lstStyle/>
          <a:p>
            <a:endParaRPr lang="en-GB"/>
          </a:p>
        </p:txBody>
      </p:sp>
      <p:sp>
        <p:nvSpPr>
          <p:cNvPr id="42" name="Graphic 3">
            <a:extLst>
              <a:ext uri="{FF2B5EF4-FFF2-40B4-BE49-F238E27FC236}">
                <a16:creationId xmlns:a16="http://schemas.microsoft.com/office/drawing/2014/main" id="{6086DC68-D432-46DC-8E83-790CB7B10952}"/>
              </a:ext>
            </a:extLst>
          </p:cNvPr>
          <p:cNvSpPr/>
          <p:nvPr/>
        </p:nvSpPr>
        <p:spPr>
          <a:xfrm>
            <a:off x="3252881" y="2048496"/>
            <a:ext cx="4483255" cy="2468081"/>
          </a:xfrm>
          <a:custGeom>
            <a:avLst/>
            <a:gdLst>
              <a:gd name="connsiteX0" fmla="*/ 7013201 w 7019925"/>
              <a:gd name="connsiteY0" fmla="*/ 3978840 h 3981450"/>
              <a:gd name="connsiteX1" fmla="*/ 5621084 w 7019925"/>
              <a:gd name="connsiteY1" fmla="*/ 3978840 h 3981450"/>
              <a:gd name="connsiteX2" fmla="*/ 5621084 w 7019925"/>
              <a:gd name="connsiteY2" fmla="*/ 3743878 h 3981450"/>
              <a:gd name="connsiteX3" fmla="*/ 5244627 w 7019925"/>
              <a:gd name="connsiteY3" fmla="*/ 3743878 h 3981450"/>
              <a:gd name="connsiteX4" fmla="*/ 5244627 w 7019925"/>
              <a:gd name="connsiteY4" fmla="*/ 3503857 h 3981450"/>
              <a:gd name="connsiteX5" fmla="*/ 5209261 w 7019925"/>
              <a:gd name="connsiteY5" fmla="*/ 3503857 h 3981450"/>
              <a:gd name="connsiteX6" fmla="*/ 5209261 w 7019925"/>
              <a:gd name="connsiteY6" fmla="*/ 3261312 h 3981450"/>
              <a:gd name="connsiteX7" fmla="*/ 3448269 w 7019925"/>
              <a:gd name="connsiteY7" fmla="*/ 3261312 h 3981450"/>
              <a:gd name="connsiteX8" fmla="*/ 3448269 w 7019925"/>
              <a:gd name="connsiteY8" fmla="*/ 3086977 h 3981450"/>
              <a:gd name="connsiteX9" fmla="*/ 2932862 w 7019925"/>
              <a:gd name="connsiteY9" fmla="*/ 3086977 h 3981450"/>
              <a:gd name="connsiteX10" fmla="*/ 2932862 w 7019925"/>
              <a:gd name="connsiteY10" fmla="*/ 2948016 h 3981450"/>
              <a:gd name="connsiteX11" fmla="*/ 2889914 w 7019925"/>
              <a:gd name="connsiteY11" fmla="*/ 2948016 h 3981450"/>
              <a:gd name="connsiteX12" fmla="*/ 2889914 w 7019925"/>
              <a:gd name="connsiteY12" fmla="*/ 2829268 h 3981450"/>
              <a:gd name="connsiteX13" fmla="*/ 2857062 w 7019925"/>
              <a:gd name="connsiteY13" fmla="*/ 2829268 h 3981450"/>
              <a:gd name="connsiteX14" fmla="*/ 2857062 w 7019925"/>
              <a:gd name="connsiteY14" fmla="*/ 2700423 h 3981450"/>
              <a:gd name="connsiteX15" fmla="*/ 2809056 w 7019925"/>
              <a:gd name="connsiteY15" fmla="*/ 2700423 h 3981450"/>
              <a:gd name="connsiteX16" fmla="*/ 2809056 w 7019925"/>
              <a:gd name="connsiteY16" fmla="*/ 2569045 h 3981450"/>
              <a:gd name="connsiteX17" fmla="*/ 2707996 w 7019925"/>
              <a:gd name="connsiteY17" fmla="*/ 2569045 h 3981450"/>
              <a:gd name="connsiteX18" fmla="*/ 2707996 w 7019925"/>
              <a:gd name="connsiteY18" fmla="*/ 2450297 h 3981450"/>
              <a:gd name="connsiteX19" fmla="*/ 2624623 w 7019925"/>
              <a:gd name="connsiteY19" fmla="*/ 2450297 h 3981450"/>
              <a:gd name="connsiteX20" fmla="*/ 2624623 w 7019925"/>
              <a:gd name="connsiteY20" fmla="*/ 2331549 h 3981450"/>
              <a:gd name="connsiteX21" fmla="*/ 2465451 w 7019925"/>
              <a:gd name="connsiteY21" fmla="*/ 2331549 h 3981450"/>
              <a:gd name="connsiteX22" fmla="*/ 2465451 w 7019925"/>
              <a:gd name="connsiteY22" fmla="*/ 2225431 h 3981450"/>
              <a:gd name="connsiteX23" fmla="*/ 2124370 w 7019925"/>
              <a:gd name="connsiteY23" fmla="*/ 2225431 h 3981450"/>
              <a:gd name="connsiteX24" fmla="*/ 2124370 w 7019925"/>
              <a:gd name="connsiteY24" fmla="*/ 2134476 h 3981450"/>
              <a:gd name="connsiteX25" fmla="*/ 2030892 w 7019925"/>
              <a:gd name="connsiteY25" fmla="*/ 2134476 h 3981450"/>
              <a:gd name="connsiteX26" fmla="*/ 2030892 w 7019925"/>
              <a:gd name="connsiteY26" fmla="*/ 2028368 h 3981450"/>
              <a:gd name="connsiteX27" fmla="*/ 1965198 w 7019925"/>
              <a:gd name="connsiteY27" fmla="*/ 2028368 h 3981450"/>
              <a:gd name="connsiteX28" fmla="*/ 1965198 w 7019925"/>
              <a:gd name="connsiteY28" fmla="*/ 1932356 h 3981450"/>
              <a:gd name="connsiteX29" fmla="*/ 1929832 w 7019925"/>
              <a:gd name="connsiteY29" fmla="*/ 1932356 h 3981450"/>
              <a:gd name="connsiteX30" fmla="*/ 1929832 w 7019925"/>
              <a:gd name="connsiteY30" fmla="*/ 1836344 h 3981450"/>
              <a:gd name="connsiteX31" fmla="*/ 1891932 w 7019925"/>
              <a:gd name="connsiteY31" fmla="*/ 1836344 h 3981450"/>
              <a:gd name="connsiteX32" fmla="*/ 1891932 w 7019925"/>
              <a:gd name="connsiteY32" fmla="*/ 1742865 h 3981450"/>
              <a:gd name="connsiteX33" fmla="*/ 1735284 w 7019925"/>
              <a:gd name="connsiteY33" fmla="*/ 1742865 h 3981450"/>
              <a:gd name="connsiteX34" fmla="*/ 1735284 w 7019925"/>
              <a:gd name="connsiteY34" fmla="*/ 1651911 h 3981450"/>
              <a:gd name="connsiteX35" fmla="*/ 1644329 w 7019925"/>
              <a:gd name="connsiteY35" fmla="*/ 1651911 h 3981450"/>
              <a:gd name="connsiteX36" fmla="*/ 1644329 w 7019925"/>
              <a:gd name="connsiteY36" fmla="*/ 1555899 h 3981450"/>
              <a:gd name="connsiteX37" fmla="*/ 1611487 w 7019925"/>
              <a:gd name="connsiteY37" fmla="*/ 1555899 h 3981450"/>
              <a:gd name="connsiteX38" fmla="*/ 1611487 w 7019925"/>
              <a:gd name="connsiteY38" fmla="*/ 1467479 h 3981450"/>
              <a:gd name="connsiteX39" fmla="*/ 1578645 w 7019925"/>
              <a:gd name="connsiteY39" fmla="*/ 1467479 h 3981450"/>
              <a:gd name="connsiteX40" fmla="*/ 1578645 w 7019925"/>
              <a:gd name="connsiteY40" fmla="*/ 1371467 h 3981450"/>
              <a:gd name="connsiteX41" fmla="*/ 1502845 w 7019925"/>
              <a:gd name="connsiteY41" fmla="*/ 1371467 h 3981450"/>
              <a:gd name="connsiteX42" fmla="*/ 1502845 w 7019925"/>
              <a:gd name="connsiteY42" fmla="*/ 1290619 h 3981450"/>
              <a:gd name="connsiteX43" fmla="*/ 1161764 w 7019925"/>
              <a:gd name="connsiteY43" fmla="*/ 1290619 h 3981450"/>
              <a:gd name="connsiteX44" fmla="*/ 1161764 w 7019925"/>
              <a:gd name="connsiteY44" fmla="*/ 1192082 h 3981450"/>
              <a:gd name="connsiteX45" fmla="*/ 1073334 w 7019925"/>
              <a:gd name="connsiteY45" fmla="*/ 1192082 h 3981450"/>
              <a:gd name="connsiteX46" fmla="*/ 1073334 w 7019925"/>
              <a:gd name="connsiteY46" fmla="*/ 1101128 h 3981450"/>
              <a:gd name="connsiteX47" fmla="*/ 1017756 w 7019925"/>
              <a:gd name="connsiteY47" fmla="*/ 1101128 h 3981450"/>
              <a:gd name="connsiteX48" fmla="*/ 1017756 w 7019925"/>
              <a:gd name="connsiteY48" fmla="*/ 1010174 h 3981450"/>
              <a:gd name="connsiteX49" fmla="*/ 949538 w 7019925"/>
              <a:gd name="connsiteY49" fmla="*/ 1010174 h 3981450"/>
              <a:gd name="connsiteX50" fmla="*/ 949538 w 7019925"/>
              <a:gd name="connsiteY50" fmla="*/ 926799 h 3981450"/>
              <a:gd name="connsiteX51" fmla="*/ 843424 w 7019925"/>
              <a:gd name="connsiteY51" fmla="*/ 926799 h 3981450"/>
              <a:gd name="connsiteX52" fmla="*/ 843424 w 7019925"/>
              <a:gd name="connsiteY52" fmla="*/ 830791 h 3981450"/>
              <a:gd name="connsiteX53" fmla="*/ 810578 w 7019925"/>
              <a:gd name="connsiteY53" fmla="*/ 830791 h 3981450"/>
              <a:gd name="connsiteX54" fmla="*/ 810578 w 7019925"/>
              <a:gd name="connsiteY54" fmla="*/ 732256 h 3981450"/>
              <a:gd name="connsiteX55" fmla="*/ 734783 w 7019925"/>
              <a:gd name="connsiteY55" fmla="*/ 732256 h 3981450"/>
              <a:gd name="connsiteX56" fmla="*/ 734783 w 7019925"/>
              <a:gd name="connsiteY56" fmla="*/ 555400 h 3981450"/>
              <a:gd name="connsiteX57" fmla="*/ 610983 w 7019925"/>
              <a:gd name="connsiteY57" fmla="*/ 555400 h 3981450"/>
              <a:gd name="connsiteX58" fmla="*/ 610983 w 7019925"/>
              <a:gd name="connsiteY58" fmla="*/ 459392 h 3981450"/>
              <a:gd name="connsiteX59" fmla="*/ 512449 w 7019925"/>
              <a:gd name="connsiteY59" fmla="*/ 459392 h 3981450"/>
              <a:gd name="connsiteX60" fmla="*/ 512449 w 7019925"/>
              <a:gd name="connsiteY60" fmla="*/ 365910 h 3981450"/>
              <a:gd name="connsiteX61" fmla="*/ 426547 w 7019925"/>
              <a:gd name="connsiteY61" fmla="*/ 365910 h 3981450"/>
              <a:gd name="connsiteX62" fmla="*/ 426547 w 7019925"/>
              <a:gd name="connsiteY62" fmla="*/ 280008 h 3981450"/>
              <a:gd name="connsiteX63" fmla="*/ 396229 w 7019925"/>
              <a:gd name="connsiteY63" fmla="*/ 280008 h 3981450"/>
              <a:gd name="connsiteX64" fmla="*/ 396229 w 7019925"/>
              <a:gd name="connsiteY64" fmla="*/ 87993 h 3981450"/>
              <a:gd name="connsiteX65" fmla="*/ 272429 w 7019925"/>
              <a:gd name="connsiteY65" fmla="*/ 87993 h 3981450"/>
              <a:gd name="connsiteX66" fmla="*/ 272429 w 7019925"/>
              <a:gd name="connsiteY66" fmla="*/ 7144 h 3981450"/>
              <a:gd name="connsiteX67" fmla="*/ 7144 w 7019925"/>
              <a:gd name="connsiteY67" fmla="*/ 7144 h 398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7019925" h="3981450">
                <a:moveTo>
                  <a:pt x="7013201" y="3978840"/>
                </a:moveTo>
                <a:lnTo>
                  <a:pt x="5621084" y="3978840"/>
                </a:lnTo>
                <a:lnTo>
                  <a:pt x="5621084" y="3743878"/>
                </a:lnTo>
                <a:lnTo>
                  <a:pt x="5244627" y="3743878"/>
                </a:lnTo>
                <a:lnTo>
                  <a:pt x="5244627" y="3503857"/>
                </a:lnTo>
                <a:lnTo>
                  <a:pt x="5209261" y="3503857"/>
                </a:lnTo>
                <a:lnTo>
                  <a:pt x="5209261" y="3261312"/>
                </a:lnTo>
                <a:lnTo>
                  <a:pt x="3448269" y="3261312"/>
                </a:lnTo>
                <a:lnTo>
                  <a:pt x="3448269" y="3086977"/>
                </a:lnTo>
                <a:lnTo>
                  <a:pt x="2932862" y="3086977"/>
                </a:lnTo>
                <a:lnTo>
                  <a:pt x="2932862" y="2948016"/>
                </a:lnTo>
                <a:lnTo>
                  <a:pt x="2889914" y="2948016"/>
                </a:lnTo>
                <a:lnTo>
                  <a:pt x="2889914" y="2829268"/>
                </a:lnTo>
                <a:lnTo>
                  <a:pt x="2857062" y="2829268"/>
                </a:lnTo>
                <a:lnTo>
                  <a:pt x="2857062" y="2700423"/>
                </a:lnTo>
                <a:lnTo>
                  <a:pt x="2809056" y="2700423"/>
                </a:lnTo>
                <a:lnTo>
                  <a:pt x="2809056" y="2569045"/>
                </a:lnTo>
                <a:lnTo>
                  <a:pt x="2707996" y="2569045"/>
                </a:lnTo>
                <a:lnTo>
                  <a:pt x="2707996" y="2450297"/>
                </a:lnTo>
                <a:lnTo>
                  <a:pt x="2624623" y="2450297"/>
                </a:lnTo>
                <a:lnTo>
                  <a:pt x="2624623" y="2331549"/>
                </a:lnTo>
                <a:lnTo>
                  <a:pt x="2465451" y="2331549"/>
                </a:lnTo>
                <a:lnTo>
                  <a:pt x="2465451" y="2225431"/>
                </a:lnTo>
                <a:lnTo>
                  <a:pt x="2124370" y="2225431"/>
                </a:lnTo>
                <a:lnTo>
                  <a:pt x="2124370" y="2134476"/>
                </a:lnTo>
                <a:lnTo>
                  <a:pt x="2030892" y="2134476"/>
                </a:lnTo>
                <a:lnTo>
                  <a:pt x="2030892" y="2028368"/>
                </a:lnTo>
                <a:lnTo>
                  <a:pt x="1965198" y="2028368"/>
                </a:lnTo>
                <a:lnTo>
                  <a:pt x="1965198" y="1932356"/>
                </a:lnTo>
                <a:lnTo>
                  <a:pt x="1929832" y="1932356"/>
                </a:lnTo>
                <a:lnTo>
                  <a:pt x="1929832" y="1836344"/>
                </a:lnTo>
                <a:lnTo>
                  <a:pt x="1891932" y="1836344"/>
                </a:lnTo>
                <a:lnTo>
                  <a:pt x="1891932" y="1742865"/>
                </a:lnTo>
                <a:lnTo>
                  <a:pt x="1735284" y="1742865"/>
                </a:lnTo>
                <a:lnTo>
                  <a:pt x="1735284" y="1651911"/>
                </a:lnTo>
                <a:lnTo>
                  <a:pt x="1644329" y="1651911"/>
                </a:lnTo>
                <a:lnTo>
                  <a:pt x="1644329" y="1555899"/>
                </a:lnTo>
                <a:lnTo>
                  <a:pt x="1611487" y="1555899"/>
                </a:lnTo>
                <a:lnTo>
                  <a:pt x="1611487" y="1467479"/>
                </a:lnTo>
                <a:lnTo>
                  <a:pt x="1578645" y="1467479"/>
                </a:lnTo>
                <a:lnTo>
                  <a:pt x="1578645" y="1371467"/>
                </a:lnTo>
                <a:lnTo>
                  <a:pt x="1502845" y="1371467"/>
                </a:lnTo>
                <a:lnTo>
                  <a:pt x="1502845" y="1290619"/>
                </a:lnTo>
                <a:lnTo>
                  <a:pt x="1161764" y="1290619"/>
                </a:lnTo>
                <a:lnTo>
                  <a:pt x="1161764" y="1192082"/>
                </a:lnTo>
                <a:lnTo>
                  <a:pt x="1073334" y="1192082"/>
                </a:lnTo>
                <a:lnTo>
                  <a:pt x="1073334" y="1101128"/>
                </a:lnTo>
                <a:lnTo>
                  <a:pt x="1017756" y="1101128"/>
                </a:lnTo>
                <a:lnTo>
                  <a:pt x="1017756" y="1010174"/>
                </a:lnTo>
                <a:lnTo>
                  <a:pt x="949538" y="1010174"/>
                </a:lnTo>
                <a:lnTo>
                  <a:pt x="949538" y="926799"/>
                </a:lnTo>
                <a:lnTo>
                  <a:pt x="843424" y="926799"/>
                </a:lnTo>
                <a:lnTo>
                  <a:pt x="843424" y="830791"/>
                </a:lnTo>
                <a:lnTo>
                  <a:pt x="810578" y="830791"/>
                </a:lnTo>
                <a:lnTo>
                  <a:pt x="810578" y="732256"/>
                </a:lnTo>
                <a:lnTo>
                  <a:pt x="734783" y="732256"/>
                </a:lnTo>
                <a:lnTo>
                  <a:pt x="734783" y="555400"/>
                </a:lnTo>
                <a:lnTo>
                  <a:pt x="610983" y="555400"/>
                </a:lnTo>
                <a:lnTo>
                  <a:pt x="610983" y="459392"/>
                </a:lnTo>
                <a:lnTo>
                  <a:pt x="512449" y="459392"/>
                </a:lnTo>
                <a:lnTo>
                  <a:pt x="512449" y="365910"/>
                </a:lnTo>
                <a:lnTo>
                  <a:pt x="426547" y="365910"/>
                </a:lnTo>
                <a:lnTo>
                  <a:pt x="426547" y="280008"/>
                </a:lnTo>
                <a:lnTo>
                  <a:pt x="396229" y="280008"/>
                </a:lnTo>
                <a:lnTo>
                  <a:pt x="396229" y="87993"/>
                </a:lnTo>
                <a:lnTo>
                  <a:pt x="272429" y="87993"/>
                </a:lnTo>
                <a:lnTo>
                  <a:pt x="272429" y="7144"/>
                </a:lnTo>
                <a:lnTo>
                  <a:pt x="7144" y="7144"/>
                </a:lnTo>
              </a:path>
            </a:pathLst>
          </a:custGeom>
          <a:noFill/>
          <a:ln w="25400" cap="flat">
            <a:solidFill>
              <a:srgbClr val="B60D27"/>
            </a:solidFill>
            <a:prstDash val="solid"/>
            <a:miter/>
          </a:ln>
        </p:spPr>
        <p:txBody>
          <a:bodyPr rtlCol="0" anchor="ctr"/>
          <a:lstStyle/>
          <a:p>
            <a:endParaRPr lang="en-GB"/>
          </a:p>
        </p:txBody>
      </p:sp>
      <p:cxnSp>
        <p:nvCxnSpPr>
          <p:cNvPr id="43" name="Straight Connector 42">
            <a:extLst>
              <a:ext uri="{FF2B5EF4-FFF2-40B4-BE49-F238E27FC236}">
                <a16:creationId xmlns:a16="http://schemas.microsoft.com/office/drawing/2014/main" id="{6CEEC2EA-69B9-4F76-A8F7-7868CAFA73AE}"/>
              </a:ext>
            </a:extLst>
          </p:cNvPr>
          <p:cNvCxnSpPr/>
          <p:nvPr/>
        </p:nvCxnSpPr>
        <p:spPr>
          <a:xfrm>
            <a:off x="5334017" y="2465661"/>
            <a:ext cx="230910" cy="0"/>
          </a:xfrm>
          <a:prstGeom prst="line">
            <a:avLst/>
          </a:prstGeom>
          <a:noFill/>
          <a:ln w="25400" cap="flat">
            <a:solidFill>
              <a:srgbClr val="B60D27"/>
            </a:solidFill>
            <a:prstDash val="solid"/>
            <a:miter/>
          </a:ln>
        </p:spPr>
      </p:cxnSp>
      <p:cxnSp>
        <p:nvCxnSpPr>
          <p:cNvPr id="44" name="Straight Connector 43">
            <a:extLst>
              <a:ext uri="{FF2B5EF4-FFF2-40B4-BE49-F238E27FC236}">
                <a16:creationId xmlns:a16="http://schemas.microsoft.com/office/drawing/2014/main" id="{DD2DD4C8-41EC-473B-AF07-EB36EC36B1A3}"/>
              </a:ext>
            </a:extLst>
          </p:cNvPr>
          <p:cNvCxnSpPr/>
          <p:nvPr/>
        </p:nvCxnSpPr>
        <p:spPr>
          <a:xfrm>
            <a:off x="5334017" y="2756610"/>
            <a:ext cx="230910" cy="0"/>
          </a:xfrm>
          <a:prstGeom prst="line">
            <a:avLst/>
          </a:prstGeom>
          <a:noFill/>
          <a:ln w="25400" cap="flat">
            <a:solidFill>
              <a:schemeClr val="accent2"/>
            </a:solidFill>
            <a:prstDash val="solid"/>
            <a:miter/>
          </a:ln>
        </p:spPr>
      </p:cxnSp>
    </p:spTree>
    <p:custDataLst>
      <p:tags r:id="rId1"/>
    </p:custDataLst>
    <p:extLst>
      <p:ext uri="{BB962C8B-B14F-4D97-AF65-F5344CB8AC3E}">
        <p14:creationId xmlns:p14="http://schemas.microsoft.com/office/powerpoint/2010/main" val="1847712335"/>
      </p:ext>
    </p:extLst>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zh-CN" sz="1800" b="1" i="0" u="none" strike="noStrike" cap="none" baseline="0">
                <a:solidFill>
                  <a:srgbClr val="043882"/>
                </a:solidFill>
                <a:effectLst/>
                <a:uFillTx/>
                <a:ea typeface="SimSun"/>
              </a:rPr>
              <a:t>O-014：贝伐珠单抗改善曲氟尿苷/替吡嘧啶 (TAS-102) 对化疗难治性转移性结直肠癌 (mCRC) 患者的疗效。一项丹麦随机试验 – Pfeiffer P 等人</a:t>
            </a:r>
          </a:p>
        </p:txBody>
      </p:sp>
      <p:sp>
        <p:nvSpPr>
          <p:cNvPr id="5123" name="Rectangle 3"/>
          <p:cNvSpPr>
            <a:spLocks noGrp="1" noChangeArrowheads="1"/>
          </p:cNvSpPr>
          <p:nvPr>
            <p:ph idx="1"/>
          </p:nvPr>
        </p:nvSpPr>
        <p:spPr/>
        <p:txBody>
          <a:bodyPr/>
          <a:lstStyle/>
          <a:p>
            <a:pPr marL="0" indent="0">
              <a:buNone/>
            </a:pPr>
            <a:r>
              <a:rPr lang="zh-CN" sz="1600" b="1" i="0" u="none" strike="noStrike" cap="none" baseline="0">
                <a:solidFill>
                  <a:srgbClr val="4D4D4D"/>
                </a:solidFill>
                <a:effectLst/>
                <a:uFillTx/>
                <a:ea typeface="SimSun"/>
              </a:rPr>
              <a:t>关键结果（续）</a:t>
            </a:r>
          </a:p>
          <a:p>
            <a:pPr marL="0" indent="0">
              <a:buNone/>
            </a:pPr>
            <a:endParaRPr lang="en-GB"/>
          </a:p>
        </p:txBody>
      </p:sp>
      <p:sp>
        <p:nvSpPr>
          <p:cNvPr id="15" name="Text Placeholder 14"/>
          <p:cNvSpPr>
            <a:spLocks noGrp="1"/>
          </p:cNvSpPr>
          <p:nvPr>
            <p:ph type="body" sz="quarter" idx="11"/>
          </p:nvPr>
        </p:nvSpPr>
        <p:spPr>
          <a:xfrm>
            <a:off x="4495800" y="6096000"/>
            <a:ext cx="4283075" cy="487363"/>
          </a:xfrm>
        </p:spPr>
        <p:txBody>
          <a:bodyPr/>
          <a:lstStyle/>
          <a:p>
            <a:r>
              <a:rPr lang="zh-CN" sz="1200" b="0" i="0" u="none" strike="noStrike" cap="none" baseline="0">
                <a:solidFill>
                  <a:srgbClr val="4D4D4D"/>
                </a:solidFill>
                <a:effectLst/>
                <a:uFillTx/>
                <a:ea typeface="SimSun"/>
              </a:rPr>
              <a:t>Pfeiffer P, et al. Ann Oncol 2019;30(suppl):abstr O-014</a:t>
            </a:r>
          </a:p>
        </p:txBody>
      </p:sp>
      <p:sp>
        <p:nvSpPr>
          <p:cNvPr id="7" name="TextBox 6">
            <a:extLst>
              <a:ext uri="{FF2B5EF4-FFF2-40B4-BE49-F238E27FC236}">
                <a16:creationId xmlns:a16="http://schemas.microsoft.com/office/drawing/2014/main" id="{36696780-45E0-48B7-BC74-D274A71414EC}"/>
              </a:ext>
            </a:extLst>
          </p:cNvPr>
          <p:cNvSpPr txBox="1"/>
          <p:nvPr/>
        </p:nvSpPr>
        <p:spPr>
          <a:xfrm>
            <a:off x="4333528" y="1625601"/>
            <a:ext cx="476945" cy="335615"/>
          </a:xfrm>
          <a:prstGeom prst="rect">
            <a:avLst/>
          </a:prstGeom>
          <a:noFill/>
        </p:spPr>
        <p:txBody>
          <a:bodyPr wrap="none" rtlCol="0">
            <a:spAutoFit/>
          </a:bodyPr>
          <a:lstStyle/>
          <a:p>
            <a:pPr algn="ctr"/>
            <a:r>
              <a:rPr lang="zh-CN" sz="1600" b="1" i="0" u="none" strike="noStrike" cap="none" baseline="0">
                <a:solidFill>
                  <a:srgbClr val="4D4D4D"/>
                </a:solidFill>
                <a:effectLst/>
                <a:uFillTx/>
                <a:ea typeface="SimSun"/>
              </a:rPr>
              <a:t>OS</a:t>
            </a:r>
          </a:p>
        </p:txBody>
      </p:sp>
      <p:sp>
        <p:nvSpPr>
          <p:cNvPr id="8" name="TextBox 7">
            <a:extLst>
              <a:ext uri="{FF2B5EF4-FFF2-40B4-BE49-F238E27FC236}">
                <a16:creationId xmlns:a16="http://schemas.microsoft.com/office/drawing/2014/main" id="{0EC40A67-CCAC-43C7-BE72-A0D347EFBEEA}"/>
              </a:ext>
            </a:extLst>
          </p:cNvPr>
          <p:cNvSpPr txBox="1"/>
          <p:nvPr/>
        </p:nvSpPr>
        <p:spPr>
          <a:xfrm>
            <a:off x="4045228" y="5030291"/>
            <a:ext cx="2140819" cy="305105"/>
          </a:xfrm>
          <a:prstGeom prst="rect">
            <a:avLst/>
          </a:prstGeom>
          <a:noFill/>
        </p:spPr>
        <p:txBody>
          <a:bodyPr wrap="none" rtlCol="0">
            <a:spAutoFit/>
          </a:bodyPr>
          <a:lstStyle/>
          <a:p>
            <a:pPr algn="ctr" fontAlgn="base">
              <a:spcBef>
                <a:spcPct val="0"/>
              </a:spcBef>
              <a:spcAft>
                <a:spcPct val="0"/>
              </a:spcAft>
            </a:pPr>
            <a:r>
              <a:rPr lang="zh-CN" sz="1400" b="0" i="0" u="none" strike="noStrike" cap="none" baseline="0" dirty="0">
                <a:solidFill>
                  <a:srgbClr val="4D4D4D"/>
                </a:solidFill>
                <a:effectLst/>
                <a:uFillTx/>
                <a:ea typeface="SimSun"/>
              </a:rPr>
              <a:t>自随机化以来的时间，月</a:t>
            </a:r>
          </a:p>
        </p:txBody>
      </p:sp>
      <p:sp>
        <p:nvSpPr>
          <p:cNvPr id="9" name="Freeform 21">
            <a:extLst>
              <a:ext uri="{FF2B5EF4-FFF2-40B4-BE49-F238E27FC236}">
                <a16:creationId xmlns:a16="http://schemas.microsoft.com/office/drawing/2014/main" id="{4D813CEB-4D7F-4073-B162-D27C4AA1DE85}"/>
              </a:ext>
            </a:extLst>
          </p:cNvPr>
          <p:cNvSpPr/>
          <p:nvPr/>
        </p:nvSpPr>
        <p:spPr bwMode="auto">
          <a:xfrm>
            <a:off x="2930284" y="2052610"/>
            <a:ext cx="4320000" cy="2724933"/>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4D4D4D"/>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0" name="Line 6">
            <a:extLst>
              <a:ext uri="{FF2B5EF4-FFF2-40B4-BE49-F238E27FC236}">
                <a16:creationId xmlns:a16="http://schemas.microsoft.com/office/drawing/2014/main" id="{04D89DF6-2FFC-48B1-8BA5-282761EE8C42}"/>
              </a:ext>
            </a:extLst>
          </p:cNvPr>
          <p:cNvSpPr>
            <a:spLocks noChangeShapeType="1"/>
          </p:cNvSpPr>
          <p:nvPr/>
        </p:nvSpPr>
        <p:spPr bwMode="auto">
          <a:xfrm>
            <a:off x="2860972" y="2052609"/>
            <a:ext cx="72000" cy="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1" name="Line 7">
            <a:extLst>
              <a:ext uri="{FF2B5EF4-FFF2-40B4-BE49-F238E27FC236}">
                <a16:creationId xmlns:a16="http://schemas.microsoft.com/office/drawing/2014/main" id="{EE541CFC-743B-416D-9600-864CC3AE5A04}"/>
              </a:ext>
            </a:extLst>
          </p:cNvPr>
          <p:cNvSpPr>
            <a:spLocks noChangeShapeType="1"/>
          </p:cNvSpPr>
          <p:nvPr/>
        </p:nvSpPr>
        <p:spPr bwMode="auto">
          <a:xfrm>
            <a:off x="2860972" y="2602829"/>
            <a:ext cx="72000" cy="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2" name="Line 8">
            <a:extLst>
              <a:ext uri="{FF2B5EF4-FFF2-40B4-BE49-F238E27FC236}">
                <a16:creationId xmlns:a16="http://schemas.microsoft.com/office/drawing/2014/main" id="{267949D0-62D4-439C-AAEA-30189ED4CCB8}"/>
              </a:ext>
            </a:extLst>
          </p:cNvPr>
          <p:cNvSpPr>
            <a:spLocks noChangeShapeType="1"/>
          </p:cNvSpPr>
          <p:nvPr/>
        </p:nvSpPr>
        <p:spPr bwMode="auto">
          <a:xfrm>
            <a:off x="2860972" y="3128344"/>
            <a:ext cx="72000" cy="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3" name="Line 9">
            <a:extLst>
              <a:ext uri="{FF2B5EF4-FFF2-40B4-BE49-F238E27FC236}">
                <a16:creationId xmlns:a16="http://schemas.microsoft.com/office/drawing/2014/main" id="{AC25618A-3C17-4229-B192-94E335ECC511}"/>
              </a:ext>
            </a:extLst>
          </p:cNvPr>
          <p:cNvSpPr>
            <a:spLocks noChangeShapeType="1"/>
          </p:cNvSpPr>
          <p:nvPr/>
        </p:nvSpPr>
        <p:spPr bwMode="auto">
          <a:xfrm>
            <a:off x="2860972" y="3670842"/>
            <a:ext cx="72000" cy="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6" name="Line 10">
            <a:extLst>
              <a:ext uri="{FF2B5EF4-FFF2-40B4-BE49-F238E27FC236}">
                <a16:creationId xmlns:a16="http://schemas.microsoft.com/office/drawing/2014/main" id="{85F7DF06-13E7-4696-A559-53967AFFF204}"/>
              </a:ext>
            </a:extLst>
          </p:cNvPr>
          <p:cNvSpPr>
            <a:spLocks noChangeShapeType="1"/>
          </p:cNvSpPr>
          <p:nvPr/>
        </p:nvSpPr>
        <p:spPr bwMode="auto">
          <a:xfrm>
            <a:off x="2860972" y="4202020"/>
            <a:ext cx="72000" cy="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7" name="Line 11">
            <a:extLst>
              <a:ext uri="{FF2B5EF4-FFF2-40B4-BE49-F238E27FC236}">
                <a16:creationId xmlns:a16="http://schemas.microsoft.com/office/drawing/2014/main" id="{247D1348-0FD4-49F9-86E5-6A743E2128AE}"/>
              </a:ext>
            </a:extLst>
          </p:cNvPr>
          <p:cNvSpPr>
            <a:spLocks noChangeShapeType="1"/>
          </p:cNvSpPr>
          <p:nvPr/>
        </p:nvSpPr>
        <p:spPr bwMode="auto">
          <a:xfrm>
            <a:off x="2860972" y="4738859"/>
            <a:ext cx="72000" cy="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8" name="TextBox 17">
            <a:extLst>
              <a:ext uri="{FF2B5EF4-FFF2-40B4-BE49-F238E27FC236}">
                <a16:creationId xmlns:a16="http://schemas.microsoft.com/office/drawing/2014/main" id="{AEE3718A-7639-479D-B402-0981D4294007}"/>
              </a:ext>
            </a:extLst>
          </p:cNvPr>
          <p:cNvSpPr txBox="1"/>
          <p:nvPr/>
        </p:nvSpPr>
        <p:spPr>
          <a:xfrm rot="16200000">
            <a:off x="1948351" y="3280317"/>
            <a:ext cx="734622" cy="285645"/>
          </a:xfrm>
          <a:prstGeom prst="rect">
            <a:avLst/>
          </a:prstGeom>
          <a:noFill/>
        </p:spPr>
        <p:txBody>
          <a:bodyPr wrap="none" lIns="36000" tIns="36000" rIns="36000" bIns="36000" rtlCol="0" anchor="ctr" anchorCtr="0">
            <a:spAutoFit/>
          </a:bodyPr>
          <a:lstStyle/>
          <a:p>
            <a:pPr algn="ctr" fontAlgn="base">
              <a:spcBef>
                <a:spcPct val="0"/>
              </a:spcBef>
              <a:spcAft>
                <a:spcPct val="0"/>
              </a:spcAft>
            </a:pPr>
            <a:r>
              <a:rPr lang="zh-CN" sz="1400" b="0" i="0" u="none" strike="noStrike" cap="none" baseline="0">
                <a:solidFill>
                  <a:srgbClr val="4D4D4D"/>
                </a:solidFill>
                <a:effectLst/>
                <a:uFillTx/>
                <a:ea typeface="SimSun"/>
              </a:rPr>
              <a:t>OS 概率</a:t>
            </a:r>
          </a:p>
        </p:txBody>
      </p:sp>
      <p:sp>
        <p:nvSpPr>
          <p:cNvPr id="19" name="TextBox 18">
            <a:extLst>
              <a:ext uri="{FF2B5EF4-FFF2-40B4-BE49-F238E27FC236}">
                <a16:creationId xmlns:a16="http://schemas.microsoft.com/office/drawing/2014/main" id="{DCB3D51D-551D-470C-BE00-57B998F93852}"/>
              </a:ext>
            </a:extLst>
          </p:cNvPr>
          <p:cNvSpPr txBox="1"/>
          <p:nvPr/>
        </p:nvSpPr>
        <p:spPr>
          <a:xfrm>
            <a:off x="2495755" y="1897139"/>
            <a:ext cx="430476" cy="305105"/>
          </a:xfrm>
          <a:prstGeom prst="rect">
            <a:avLst/>
          </a:prstGeom>
          <a:noFill/>
        </p:spPr>
        <p:txBody>
          <a:bodyPr wrap="none" rtlCol="0" anchor="ctr" anchorCtr="0">
            <a:spAutoFit/>
          </a:bodyPr>
          <a:lstStyle/>
          <a:p>
            <a:pPr algn="r"/>
            <a:r>
              <a:rPr lang="zh-CN" sz="1400" b="0" i="0" u="none" strike="noStrike" cap="none" baseline="0">
                <a:solidFill>
                  <a:srgbClr val="4D4D4D"/>
                </a:solidFill>
                <a:effectLst/>
                <a:uFillTx/>
                <a:ea typeface="SimSun"/>
              </a:rPr>
              <a:t>1.0</a:t>
            </a:r>
          </a:p>
        </p:txBody>
      </p:sp>
      <p:sp>
        <p:nvSpPr>
          <p:cNvPr id="20" name="TextBox 19">
            <a:extLst>
              <a:ext uri="{FF2B5EF4-FFF2-40B4-BE49-F238E27FC236}">
                <a16:creationId xmlns:a16="http://schemas.microsoft.com/office/drawing/2014/main" id="{7864C920-1BC4-4667-8ECD-C4800EE8E2C0}"/>
              </a:ext>
            </a:extLst>
          </p:cNvPr>
          <p:cNvSpPr txBox="1"/>
          <p:nvPr/>
        </p:nvSpPr>
        <p:spPr>
          <a:xfrm>
            <a:off x="2495755" y="2449393"/>
            <a:ext cx="430476" cy="305105"/>
          </a:xfrm>
          <a:prstGeom prst="rect">
            <a:avLst/>
          </a:prstGeom>
          <a:noFill/>
        </p:spPr>
        <p:txBody>
          <a:bodyPr wrap="none" rtlCol="0" anchor="ctr" anchorCtr="0">
            <a:spAutoFit/>
          </a:bodyPr>
          <a:lstStyle/>
          <a:p>
            <a:pPr algn="r"/>
            <a:r>
              <a:rPr lang="zh-CN" sz="1400" b="0" i="0" u="none" strike="noStrike" cap="none" baseline="0">
                <a:solidFill>
                  <a:srgbClr val="4D4D4D"/>
                </a:solidFill>
                <a:effectLst/>
                <a:uFillTx/>
                <a:ea typeface="SimSun"/>
              </a:rPr>
              <a:t>0.8</a:t>
            </a:r>
          </a:p>
        </p:txBody>
      </p:sp>
      <p:sp>
        <p:nvSpPr>
          <p:cNvPr id="21" name="TextBox 20">
            <a:extLst>
              <a:ext uri="{FF2B5EF4-FFF2-40B4-BE49-F238E27FC236}">
                <a16:creationId xmlns:a16="http://schemas.microsoft.com/office/drawing/2014/main" id="{7725A82F-C1D0-4B38-843E-C63C7EB2E42E}"/>
              </a:ext>
            </a:extLst>
          </p:cNvPr>
          <p:cNvSpPr txBox="1"/>
          <p:nvPr/>
        </p:nvSpPr>
        <p:spPr>
          <a:xfrm>
            <a:off x="2495755" y="2974666"/>
            <a:ext cx="430476" cy="305105"/>
          </a:xfrm>
          <a:prstGeom prst="rect">
            <a:avLst/>
          </a:prstGeom>
          <a:noFill/>
        </p:spPr>
        <p:txBody>
          <a:bodyPr wrap="none" rtlCol="0" anchor="ctr" anchorCtr="0">
            <a:spAutoFit/>
          </a:bodyPr>
          <a:lstStyle/>
          <a:p>
            <a:pPr algn="r"/>
            <a:r>
              <a:rPr lang="zh-CN" sz="1400" b="0" i="0" u="none" strike="noStrike" cap="none" baseline="0">
                <a:solidFill>
                  <a:srgbClr val="4D4D4D"/>
                </a:solidFill>
                <a:effectLst/>
                <a:uFillTx/>
                <a:ea typeface="SimSun"/>
              </a:rPr>
              <a:t>0.6</a:t>
            </a:r>
          </a:p>
        </p:txBody>
      </p:sp>
      <p:sp>
        <p:nvSpPr>
          <p:cNvPr id="22" name="TextBox 21">
            <a:extLst>
              <a:ext uri="{FF2B5EF4-FFF2-40B4-BE49-F238E27FC236}">
                <a16:creationId xmlns:a16="http://schemas.microsoft.com/office/drawing/2014/main" id="{497DEA11-5800-4ED6-BBBC-57598A1D8365}"/>
              </a:ext>
            </a:extLst>
          </p:cNvPr>
          <p:cNvSpPr txBox="1"/>
          <p:nvPr/>
        </p:nvSpPr>
        <p:spPr>
          <a:xfrm>
            <a:off x="2495755" y="3516926"/>
            <a:ext cx="430476" cy="305105"/>
          </a:xfrm>
          <a:prstGeom prst="rect">
            <a:avLst/>
          </a:prstGeom>
          <a:noFill/>
        </p:spPr>
        <p:txBody>
          <a:bodyPr wrap="none" rtlCol="0" anchor="ctr" anchorCtr="0">
            <a:spAutoFit/>
          </a:bodyPr>
          <a:lstStyle/>
          <a:p>
            <a:pPr algn="r"/>
            <a:r>
              <a:rPr lang="zh-CN" sz="1400" b="0" i="0" u="none" strike="noStrike" cap="none" baseline="0">
                <a:solidFill>
                  <a:srgbClr val="4D4D4D"/>
                </a:solidFill>
                <a:effectLst/>
                <a:uFillTx/>
                <a:ea typeface="SimSun"/>
              </a:rPr>
              <a:t>0.4</a:t>
            </a:r>
          </a:p>
        </p:txBody>
      </p:sp>
      <p:sp>
        <p:nvSpPr>
          <p:cNvPr id="23" name="TextBox 22">
            <a:extLst>
              <a:ext uri="{FF2B5EF4-FFF2-40B4-BE49-F238E27FC236}">
                <a16:creationId xmlns:a16="http://schemas.microsoft.com/office/drawing/2014/main" id="{20869803-B147-43F4-8AD3-02FCE830D96D}"/>
              </a:ext>
            </a:extLst>
          </p:cNvPr>
          <p:cNvSpPr txBox="1"/>
          <p:nvPr/>
        </p:nvSpPr>
        <p:spPr>
          <a:xfrm>
            <a:off x="2495755" y="4047859"/>
            <a:ext cx="430476" cy="305105"/>
          </a:xfrm>
          <a:prstGeom prst="rect">
            <a:avLst/>
          </a:prstGeom>
          <a:noFill/>
        </p:spPr>
        <p:txBody>
          <a:bodyPr wrap="none" rtlCol="0" anchor="ctr" anchorCtr="0">
            <a:spAutoFit/>
          </a:bodyPr>
          <a:lstStyle/>
          <a:p>
            <a:pPr algn="r"/>
            <a:r>
              <a:rPr lang="zh-CN" sz="1400" b="0" i="0" u="none" strike="noStrike" cap="none" baseline="0">
                <a:solidFill>
                  <a:srgbClr val="4D4D4D"/>
                </a:solidFill>
                <a:effectLst/>
                <a:uFillTx/>
                <a:ea typeface="SimSun"/>
              </a:rPr>
              <a:t>0.2</a:t>
            </a:r>
          </a:p>
        </p:txBody>
      </p:sp>
      <p:sp>
        <p:nvSpPr>
          <p:cNvPr id="24" name="TextBox 23">
            <a:extLst>
              <a:ext uri="{FF2B5EF4-FFF2-40B4-BE49-F238E27FC236}">
                <a16:creationId xmlns:a16="http://schemas.microsoft.com/office/drawing/2014/main" id="{61A04800-2F25-4B40-AEE0-46060663A96C}"/>
              </a:ext>
            </a:extLst>
          </p:cNvPr>
          <p:cNvSpPr txBox="1"/>
          <p:nvPr/>
        </p:nvSpPr>
        <p:spPr>
          <a:xfrm>
            <a:off x="2644199" y="4584454"/>
            <a:ext cx="282046" cy="305105"/>
          </a:xfrm>
          <a:prstGeom prst="rect">
            <a:avLst/>
          </a:prstGeom>
          <a:noFill/>
        </p:spPr>
        <p:txBody>
          <a:bodyPr wrap="none" rtlCol="0" anchor="ctr" anchorCtr="0">
            <a:spAutoFit/>
          </a:bodyPr>
          <a:lstStyle/>
          <a:p>
            <a:pPr algn="r"/>
            <a:r>
              <a:rPr lang="zh-CN" sz="1400" b="0" i="0" u="none" strike="noStrike" cap="none" baseline="0">
                <a:solidFill>
                  <a:srgbClr val="4D4D4D"/>
                </a:solidFill>
                <a:effectLst/>
                <a:uFillTx/>
                <a:ea typeface="SimSun"/>
              </a:rPr>
              <a:t>0</a:t>
            </a:r>
          </a:p>
        </p:txBody>
      </p:sp>
      <p:grpSp>
        <p:nvGrpSpPr>
          <p:cNvPr id="25" name="Group 24">
            <a:extLst>
              <a:ext uri="{FF2B5EF4-FFF2-40B4-BE49-F238E27FC236}">
                <a16:creationId xmlns:a16="http://schemas.microsoft.com/office/drawing/2014/main" id="{2E075C18-4307-494F-8840-C74B803027AA}"/>
              </a:ext>
            </a:extLst>
          </p:cNvPr>
          <p:cNvGrpSpPr/>
          <p:nvPr/>
        </p:nvGrpSpPr>
        <p:grpSpPr>
          <a:xfrm>
            <a:off x="2912236" y="4777991"/>
            <a:ext cx="271475" cy="1215266"/>
            <a:chOff x="3355660" y="4785010"/>
            <a:chExt cx="156082" cy="1153397"/>
          </a:xfrm>
        </p:grpSpPr>
        <p:sp>
          <p:nvSpPr>
            <p:cNvPr id="26" name="Line 21">
              <a:extLst>
                <a:ext uri="{FF2B5EF4-FFF2-40B4-BE49-F238E27FC236}">
                  <a16:creationId xmlns:a16="http://schemas.microsoft.com/office/drawing/2014/main" id="{5170FEBC-21DB-49ED-A053-1AE817631C5E}"/>
                </a:ext>
              </a:extLst>
            </p:cNvPr>
            <p:cNvSpPr>
              <a:spLocks noChangeShapeType="1"/>
            </p:cNvSpPr>
            <p:nvPr/>
          </p:nvSpPr>
          <p:spPr bwMode="auto">
            <a:xfrm flipH="1">
              <a:off x="3425043" y="4785010"/>
              <a:ext cx="0" cy="7200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78DDD5EF-2CB4-484E-853B-4FC4E689E455}"/>
                </a:ext>
              </a:extLst>
            </p:cNvPr>
            <p:cNvSpPr txBox="1"/>
            <p:nvPr/>
          </p:nvSpPr>
          <p:spPr>
            <a:xfrm>
              <a:off x="3356073" y="4847029"/>
              <a:ext cx="155256" cy="1081905"/>
            </a:xfrm>
            <a:prstGeom prst="rect">
              <a:avLst/>
            </a:prstGeom>
            <a:noFill/>
          </p:spPr>
          <p:txBody>
            <a:bodyPr wrap="none" lIns="36000" tIns="36000" rIns="36000" bIns="36000" rtlCol="0" anchor="t" anchorCtr="0">
              <a:spAutoFit/>
            </a:bodyPr>
            <a:lstStyle/>
            <a:p>
              <a:pPr algn="ctr"/>
              <a:r>
                <a:rPr lang="zh-CN" sz="1400" b="0" i="0" u="none" strike="noStrike" cap="none" baseline="0">
                  <a:solidFill>
                    <a:srgbClr val="4D4D4D"/>
                  </a:solidFill>
                  <a:effectLst/>
                  <a:uFillTx/>
                  <a:ea typeface="SimSun"/>
                </a:rPr>
                <a:t>0</a:t>
              </a:r>
            </a:p>
            <a:p>
              <a:pPr algn="ctr"/>
              <a:endParaRPr lang="en-GB" sz="1400">
                <a:solidFill>
                  <a:srgbClr val="4D4D4D"/>
                </a:solidFill>
                <a:latin typeface="Arial" panose="020B0604020202020204" pitchFamily="34" charset="0"/>
                <a:cs typeface="Arial" panose="020B0604020202020204" pitchFamily="34" charset="0"/>
              </a:endParaRPr>
            </a:p>
            <a:p>
              <a:pPr algn="ctr"/>
              <a:endParaRPr lang="en-GB" sz="1400">
                <a:solidFill>
                  <a:srgbClr val="4D4D4D"/>
                </a:solidFill>
                <a:latin typeface="Arial" panose="020B0604020202020204" pitchFamily="34" charset="0"/>
                <a:cs typeface="Arial" panose="020B0604020202020204" pitchFamily="34" charset="0"/>
              </a:endParaRPr>
            </a:p>
            <a:p>
              <a:pPr algn="ctr"/>
              <a:r>
                <a:rPr lang="zh-CN" sz="1400" b="0" i="0" u="none" strike="noStrike" cap="none" baseline="0">
                  <a:solidFill>
                    <a:srgbClr val="B2C0D8"/>
                  </a:solidFill>
                  <a:effectLst/>
                  <a:uFillTx/>
                  <a:ea typeface="SimSun"/>
                </a:rPr>
                <a:t>47</a:t>
              </a:r>
            </a:p>
            <a:p>
              <a:pPr algn="ctr"/>
              <a:r>
                <a:rPr lang="zh-CN" sz="1400" b="0" i="0" u="none" strike="noStrike" cap="none" baseline="0">
                  <a:solidFill>
                    <a:srgbClr val="B60D27"/>
                  </a:solidFill>
                  <a:effectLst/>
                  <a:uFillTx/>
                  <a:ea typeface="SimSun"/>
                </a:rPr>
                <a:t>46</a:t>
              </a:r>
            </a:p>
          </p:txBody>
        </p:sp>
      </p:grpSp>
      <p:grpSp>
        <p:nvGrpSpPr>
          <p:cNvPr id="28" name="Group 27">
            <a:extLst>
              <a:ext uri="{FF2B5EF4-FFF2-40B4-BE49-F238E27FC236}">
                <a16:creationId xmlns:a16="http://schemas.microsoft.com/office/drawing/2014/main" id="{57258813-1246-4E43-9BAC-B7B3819FA149}"/>
              </a:ext>
            </a:extLst>
          </p:cNvPr>
          <p:cNvGrpSpPr/>
          <p:nvPr/>
        </p:nvGrpSpPr>
        <p:grpSpPr>
          <a:xfrm>
            <a:off x="3924609" y="4777991"/>
            <a:ext cx="271475" cy="1215266"/>
            <a:chOff x="4209090" y="4785010"/>
            <a:chExt cx="156082" cy="1153397"/>
          </a:xfrm>
        </p:grpSpPr>
        <p:sp>
          <p:nvSpPr>
            <p:cNvPr id="29" name="Line 19">
              <a:extLst>
                <a:ext uri="{FF2B5EF4-FFF2-40B4-BE49-F238E27FC236}">
                  <a16:creationId xmlns:a16="http://schemas.microsoft.com/office/drawing/2014/main" id="{7C2F49BB-5338-4856-AB0C-1928251525E5}"/>
                </a:ext>
              </a:extLst>
            </p:cNvPr>
            <p:cNvSpPr>
              <a:spLocks noChangeShapeType="1"/>
            </p:cNvSpPr>
            <p:nvPr/>
          </p:nvSpPr>
          <p:spPr bwMode="auto">
            <a:xfrm flipH="1">
              <a:off x="4287132" y="4785010"/>
              <a:ext cx="0" cy="7200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30" name="TextBox 29">
              <a:extLst>
                <a:ext uri="{FF2B5EF4-FFF2-40B4-BE49-F238E27FC236}">
                  <a16:creationId xmlns:a16="http://schemas.microsoft.com/office/drawing/2014/main" id="{4D22BD81-06D3-4968-BC71-A5088D237F2F}"/>
                </a:ext>
              </a:extLst>
            </p:cNvPr>
            <p:cNvSpPr txBox="1"/>
            <p:nvPr/>
          </p:nvSpPr>
          <p:spPr>
            <a:xfrm>
              <a:off x="4209503" y="4847029"/>
              <a:ext cx="155256" cy="1081905"/>
            </a:xfrm>
            <a:prstGeom prst="rect">
              <a:avLst/>
            </a:prstGeom>
            <a:noFill/>
          </p:spPr>
          <p:txBody>
            <a:bodyPr wrap="none" lIns="36000" tIns="36000" rIns="36000" bIns="36000" rtlCol="0" anchor="t" anchorCtr="0">
              <a:spAutoFit/>
            </a:bodyPr>
            <a:lstStyle/>
            <a:p>
              <a:pPr algn="ctr"/>
              <a:r>
                <a:rPr lang="zh-CN" sz="1400" b="0" i="0" u="none" strike="noStrike" cap="none" baseline="0">
                  <a:solidFill>
                    <a:srgbClr val="4D4D4D"/>
                  </a:solidFill>
                  <a:effectLst/>
                  <a:uFillTx/>
                  <a:ea typeface="SimSun"/>
                </a:rPr>
                <a:t>5</a:t>
              </a:r>
            </a:p>
            <a:p>
              <a:pPr algn="ctr"/>
              <a:endParaRPr lang="en-GB" sz="1400">
                <a:solidFill>
                  <a:srgbClr val="4D4D4D"/>
                </a:solidFill>
                <a:latin typeface="Arial" panose="020B0604020202020204" pitchFamily="34" charset="0"/>
                <a:cs typeface="Arial" panose="020B0604020202020204" pitchFamily="34" charset="0"/>
              </a:endParaRPr>
            </a:p>
            <a:p>
              <a:pPr algn="ctr"/>
              <a:endParaRPr lang="en-GB" sz="1400">
                <a:solidFill>
                  <a:srgbClr val="4D4D4D"/>
                </a:solidFill>
                <a:latin typeface="Arial" panose="020B0604020202020204" pitchFamily="34" charset="0"/>
                <a:cs typeface="Arial" panose="020B0604020202020204" pitchFamily="34" charset="0"/>
              </a:endParaRPr>
            </a:p>
            <a:p>
              <a:pPr algn="r"/>
              <a:r>
                <a:rPr lang="zh-CN" sz="1400" b="0" i="0" u="none" strike="noStrike" cap="none" baseline="0">
                  <a:solidFill>
                    <a:srgbClr val="B2C0D8"/>
                  </a:solidFill>
                  <a:effectLst/>
                  <a:uFillTx/>
                  <a:ea typeface="SimSun"/>
                </a:rPr>
                <a:t>29</a:t>
              </a:r>
            </a:p>
            <a:p>
              <a:pPr algn="r"/>
              <a:r>
                <a:rPr lang="zh-CN" sz="1400" b="0" i="0" u="none" strike="noStrike" cap="none" baseline="0">
                  <a:solidFill>
                    <a:srgbClr val="B60D27"/>
                  </a:solidFill>
                  <a:effectLst/>
                  <a:uFillTx/>
                  <a:ea typeface="SimSun"/>
                </a:rPr>
                <a:t>34</a:t>
              </a:r>
            </a:p>
          </p:txBody>
        </p:sp>
      </p:grpSp>
      <p:grpSp>
        <p:nvGrpSpPr>
          <p:cNvPr id="31" name="Group 30">
            <a:extLst>
              <a:ext uri="{FF2B5EF4-FFF2-40B4-BE49-F238E27FC236}">
                <a16:creationId xmlns:a16="http://schemas.microsoft.com/office/drawing/2014/main" id="{31D06ACF-C060-4BB6-AC53-57940E0E2AE7}"/>
              </a:ext>
            </a:extLst>
          </p:cNvPr>
          <p:cNvGrpSpPr/>
          <p:nvPr/>
        </p:nvGrpSpPr>
        <p:grpSpPr>
          <a:xfrm>
            <a:off x="4994073" y="4777991"/>
            <a:ext cx="271475" cy="1215266"/>
            <a:chOff x="5066871" y="4785010"/>
            <a:chExt cx="156082" cy="1153397"/>
          </a:xfrm>
        </p:grpSpPr>
        <p:sp>
          <p:nvSpPr>
            <p:cNvPr id="32" name="Line 21">
              <a:extLst>
                <a:ext uri="{FF2B5EF4-FFF2-40B4-BE49-F238E27FC236}">
                  <a16:creationId xmlns:a16="http://schemas.microsoft.com/office/drawing/2014/main" id="{CC13F365-85F5-4956-B9E0-DDE20BC880E1}"/>
                </a:ext>
              </a:extLst>
            </p:cNvPr>
            <p:cNvSpPr>
              <a:spLocks noChangeShapeType="1"/>
            </p:cNvSpPr>
            <p:nvPr/>
          </p:nvSpPr>
          <p:spPr bwMode="auto">
            <a:xfrm flipH="1">
              <a:off x="5136253" y="4785010"/>
              <a:ext cx="0" cy="7200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33" name="TextBox 32">
              <a:extLst>
                <a:ext uri="{FF2B5EF4-FFF2-40B4-BE49-F238E27FC236}">
                  <a16:creationId xmlns:a16="http://schemas.microsoft.com/office/drawing/2014/main" id="{23207F87-4738-4347-8957-4119E96CC1AA}"/>
                </a:ext>
              </a:extLst>
            </p:cNvPr>
            <p:cNvSpPr txBox="1"/>
            <p:nvPr/>
          </p:nvSpPr>
          <p:spPr>
            <a:xfrm>
              <a:off x="5067284" y="4847029"/>
              <a:ext cx="155256" cy="1081905"/>
            </a:xfrm>
            <a:prstGeom prst="rect">
              <a:avLst/>
            </a:prstGeom>
            <a:noFill/>
          </p:spPr>
          <p:txBody>
            <a:bodyPr wrap="none" lIns="36000" tIns="36000" rIns="36000" bIns="36000" rtlCol="0" anchor="t" anchorCtr="0">
              <a:spAutoFit/>
            </a:bodyPr>
            <a:lstStyle/>
            <a:p>
              <a:pPr algn="ctr"/>
              <a:r>
                <a:rPr lang="zh-CN" sz="1400" b="0" i="0" u="none" strike="noStrike" cap="none" baseline="0">
                  <a:solidFill>
                    <a:srgbClr val="4D4D4D"/>
                  </a:solidFill>
                  <a:effectLst/>
                  <a:uFillTx/>
                  <a:ea typeface="SimSun"/>
                </a:rPr>
                <a:t>10</a:t>
              </a:r>
            </a:p>
            <a:p>
              <a:pPr algn="ctr"/>
              <a:endParaRPr lang="en-GB" sz="1400">
                <a:solidFill>
                  <a:srgbClr val="4D4D4D"/>
                </a:solidFill>
                <a:latin typeface="Arial" panose="020B0604020202020204" pitchFamily="34" charset="0"/>
                <a:cs typeface="Arial" panose="020B0604020202020204" pitchFamily="34" charset="0"/>
              </a:endParaRPr>
            </a:p>
            <a:p>
              <a:pPr algn="ctr"/>
              <a:endParaRPr lang="en-GB" sz="1400">
                <a:solidFill>
                  <a:srgbClr val="4D4D4D"/>
                </a:solidFill>
                <a:latin typeface="Arial" panose="020B0604020202020204" pitchFamily="34" charset="0"/>
                <a:cs typeface="Arial" panose="020B0604020202020204" pitchFamily="34" charset="0"/>
              </a:endParaRPr>
            </a:p>
            <a:p>
              <a:pPr algn="r"/>
              <a:r>
                <a:rPr lang="zh-CN" sz="1400" b="0" i="0" u="none" strike="noStrike" cap="none" baseline="0">
                  <a:solidFill>
                    <a:srgbClr val="B2C0D8"/>
                  </a:solidFill>
                  <a:effectLst/>
                  <a:uFillTx/>
                  <a:ea typeface="SimSun"/>
                </a:rPr>
                <a:t>6</a:t>
              </a:r>
            </a:p>
            <a:p>
              <a:pPr algn="r"/>
              <a:r>
                <a:rPr lang="zh-CN" sz="1400" b="0" i="0" u="none" strike="noStrike" cap="none" baseline="0">
                  <a:solidFill>
                    <a:srgbClr val="B60D27"/>
                  </a:solidFill>
                  <a:effectLst/>
                  <a:uFillTx/>
                  <a:ea typeface="SimSun"/>
                </a:rPr>
                <a:t>12</a:t>
              </a:r>
            </a:p>
          </p:txBody>
        </p:sp>
      </p:grpSp>
      <p:sp>
        <p:nvSpPr>
          <p:cNvPr id="34" name="TextBox 33">
            <a:extLst>
              <a:ext uri="{FF2B5EF4-FFF2-40B4-BE49-F238E27FC236}">
                <a16:creationId xmlns:a16="http://schemas.microsoft.com/office/drawing/2014/main" id="{32827592-25FC-4C01-9BB4-57CB191AF314}"/>
              </a:ext>
            </a:extLst>
          </p:cNvPr>
          <p:cNvSpPr txBox="1"/>
          <p:nvPr/>
        </p:nvSpPr>
        <p:spPr>
          <a:xfrm>
            <a:off x="7109282" y="4843336"/>
            <a:ext cx="270038" cy="1139939"/>
          </a:xfrm>
          <a:prstGeom prst="rect">
            <a:avLst/>
          </a:prstGeom>
          <a:noFill/>
        </p:spPr>
        <p:txBody>
          <a:bodyPr wrap="none" lIns="36000" tIns="36000" rIns="36000" bIns="36000" rtlCol="0" anchor="t" anchorCtr="0">
            <a:spAutoFit/>
          </a:bodyPr>
          <a:lstStyle/>
          <a:p>
            <a:pPr algn="ctr"/>
            <a:r>
              <a:rPr lang="zh-CN" sz="1400" b="0" i="0" u="none" strike="noStrike" cap="none" baseline="0">
                <a:solidFill>
                  <a:srgbClr val="4D4D4D"/>
                </a:solidFill>
                <a:effectLst/>
                <a:uFillTx/>
                <a:ea typeface="SimSun"/>
              </a:rPr>
              <a:t>20</a:t>
            </a:r>
          </a:p>
          <a:p>
            <a:pPr algn="ctr"/>
            <a:endParaRPr lang="en-GB" sz="1400">
              <a:solidFill>
                <a:srgbClr val="4D4D4D"/>
              </a:solidFill>
              <a:latin typeface="Arial" panose="020B0604020202020204" pitchFamily="34" charset="0"/>
              <a:cs typeface="Arial" panose="020B0604020202020204" pitchFamily="34" charset="0"/>
            </a:endParaRPr>
          </a:p>
          <a:p>
            <a:pPr algn="ctr"/>
            <a:endParaRPr lang="en-GB" sz="1400">
              <a:solidFill>
                <a:srgbClr val="043882"/>
              </a:solidFill>
              <a:latin typeface="Arial" panose="020B0604020202020204" pitchFamily="34" charset="0"/>
              <a:cs typeface="Arial" panose="020B0604020202020204" pitchFamily="34" charset="0"/>
            </a:endParaRPr>
          </a:p>
          <a:p>
            <a:pPr algn="ctr"/>
            <a:r>
              <a:rPr lang="zh-CN" sz="1400" b="0" i="0" u="none" strike="noStrike" cap="none" baseline="0">
                <a:solidFill>
                  <a:srgbClr val="B2C0D8"/>
                </a:solidFill>
                <a:effectLst/>
                <a:uFillTx/>
                <a:ea typeface="SimSun"/>
              </a:rPr>
              <a:t>0</a:t>
            </a:r>
          </a:p>
          <a:p>
            <a:pPr algn="ctr"/>
            <a:r>
              <a:rPr lang="zh-CN" sz="1400" b="0" i="0" u="none" strike="noStrike" cap="none" baseline="0">
                <a:solidFill>
                  <a:srgbClr val="B60D27"/>
                </a:solidFill>
                <a:effectLst/>
                <a:uFillTx/>
                <a:ea typeface="SimSun"/>
              </a:rPr>
              <a:t>0</a:t>
            </a:r>
          </a:p>
        </p:txBody>
      </p:sp>
      <p:sp>
        <p:nvSpPr>
          <p:cNvPr id="35" name="Line 21">
            <a:extLst>
              <a:ext uri="{FF2B5EF4-FFF2-40B4-BE49-F238E27FC236}">
                <a16:creationId xmlns:a16="http://schemas.microsoft.com/office/drawing/2014/main" id="{48A22379-DA89-40AE-BD2B-C960821693C5}"/>
              </a:ext>
            </a:extLst>
          </p:cNvPr>
          <p:cNvSpPr>
            <a:spLocks noChangeShapeType="1"/>
          </p:cNvSpPr>
          <p:nvPr/>
        </p:nvSpPr>
        <p:spPr bwMode="auto">
          <a:xfrm flipH="1">
            <a:off x="7256356" y="4777991"/>
            <a:ext cx="0" cy="75862"/>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37" name="TextBox 36">
            <a:extLst>
              <a:ext uri="{FF2B5EF4-FFF2-40B4-BE49-F238E27FC236}">
                <a16:creationId xmlns:a16="http://schemas.microsoft.com/office/drawing/2014/main" id="{6390F491-DE8B-4755-8DB6-909FA0A7BA33}"/>
              </a:ext>
            </a:extLst>
          </p:cNvPr>
          <p:cNvSpPr txBox="1"/>
          <p:nvPr/>
        </p:nvSpPr>
        <p:spPr>
          <a:xfrm>
            <a:off x="3348979" y="5489666"/>
            <a:ext cx="388574" cy="499219"/>
          </a:xfrm>
          <a:prstGeom prst="rect">
            <a:avLst/>
          </a:prstGeom>
          <a:noFill/>
        </p:spPr>
        <p:txBody>
          <a:bodyPr wrap="none" lIns="36000" tIns="36000" rIns="36000" bIns="36000" rtlCol="0" anchor="t" anchorCtr="0">
            <a:spAutoFit/>
          </a:bodyPr>
          <a:lstStyle/>
          <a:p>
            <a:pPr algn="r"/>
            <a:r>
              <a:rPr lang="zh-CN" sz="1400" b="0" i="0" u="none" strike="noStrike" cap="none" baseline="0">
                <a:solidFill>
                  <a:srgbClr val="B2C0D8"/>
                </a:solidFill>
                <a:effectLst/>
                <a:uFillTx/>
                <a:ea typeface="SimSun"/>
              </a:rPr>
              <a:t>(16)</a:t>
            </a:r>
          </a:p>
          <a:p>
            <a:pPr algn="r"/>
            <a:r>
              <a:rPr lang="zh-CN" sz="1400" b="0" i="0" u="none" strike="noStrike" cap="none" baseline="0">
                <a:solidFill>
                  <a:srgbClr val="B60D27"/>
                </a:solidFill>
                <a:effectLst/>
                <a:uFillTx/>
                <a:ea typeface="SimSun"/>
              </a:rPr>
              <a:t>(9)</a:t>
            </a:r>
          </a:p>
        </p:txBody>
      </p:sp>
      <p:sp>
        <p:nvSpPr>
          <p:cNvPr id="38" name="TextBox 37">
            <a:extLst>
              <a:ext uri="{FF2B5EF4-FFF2-40B4-BE49-F238E27FC236}">
                <a16:creationId xmlns:a16="http://schemas.microsoft.com/office/drawing/2014/main" id="{173372EE-9924-4F6E-B0E0-E1DF718A5D07}"/>
              </a:ext>
            </a:extLst>
          </p:cNvPr>
          <p:cNvSpPr txBox="1"/>
          <p:nvPr/>
        </p:nvSpPr>
        <p:spPr>
          <a:xfrm>
            <a:off x="4396259" y="5489666"/>
            <a:ext cx="388574" cy="499219"/>
          </a:xfrm>
          <a:prstGeom prst="rect">
            <a:avLst/>
          </a:prstGeom>
          <a:noFill/>
        </p:spPr>
        <p:txBody>
          <a:bodyPr wrap="none" lIns="36000" tIns="36000" rIns="36000" bIns="36000" rtlCol="0" anchor="t" anchorCtr="0">
            <a:spAutoFit/>
          </a:bodyPr>
          <a:lstStyle/>
          <a:p>
            <a:pPr algn="ctr"/>
            <a:r>
              <a:rPr lang="zh-CN" sz="1400" b="0" i="0" u="none" strike="noStrike" cap="none" baseline="0">
                <a:solidFill>
                  <a:srgbClr val="B2C0D8"/>
                </a:solidFill>
                <a:effectLst/>
                <a:uFillTx/>
                <a:ea typeface="SimSun"/>
              </a:rPr>
              <a:t>(16)</a:t>
            </a:r>
          </a:p>
          <a:p>
            <a:pPr algn="ctr"/>
            <a:r>
              <a:rPr lang="zh-CN" sz="1400" b="0" i="0" u="none" strike="noStrike" cap="none" baseline="0">
                <a:solidFill>
                  <a:srgbClr val="B60D27"/>
                </a:solidFill>
                <a:effectLst/>
                <a:uFillTx/>
                <a:ea typeface="SimSun"/>
              </a:rPr>
              <a:t>(10)</a:t>
            </a:r>
          </a:p>
        </p:txBody>
      </p:sp>
      <p:sp>
        <p:nvSpPr>
          <p:cNvPr id="39" name="TextBox 38">
            <a:extLst>
              <a:ext uri="{FF2B5EF4-FFF2-40B4-BE49-F238E27FC236}">
                <a16:creationId xmlns:a16="http://schemas.microsoft.com/office/drawing/2014/main" id="{6F14626E-CBCA-487A-8C67-CFCEA4DD8F1A}"/>
              </a:ext>
            </a:extLst>
          </p:cNvPr>
          <p:cNvSpPr txBox="1"/>
          <p:nvPr/>
        </p:nvSpPr>
        <p:spPr>
          <a:xfrm>
            <a:off x="5506486" y="5489666"/>
            <a:ext cx="289591" cy="499219"/>
          </a:xfrm>
          <a:prstGeom prst="rect">
            <a:avLst/>
          </a:prstGeom>
          <a:noFill/>
        </p:spPr>
        <p:txBody>
          <a:bodyPr wrap="none" lIns="36000" tIns="36000" rIns="36000" bIns="36000" rtlCol="0" anchor="t" anchorCtr="0">
            <a:spAutoFit/>
          </a:bodyPr>
          <a:lstStyle/>
          <a:p>
            <a:pPr algn="ctr"/>
            <a:r>
              <a:rPr lang="zh-CN" sz="1400" b="0" i="0" u="none" strike="noStrike" cap="none" baseline="0">
                <a:solidFill>
                  <a:srgbClr val="B2C0D8"/>
                </a:solidFill>
                <a:effectLst/>
                <a:uFillTx/>
                <a:ea typeface="SimSun"/>
              </a:rPr>
              <a:t>(1)</a:t>
            </a:r>
          </a:p>
          <a:p>
            <a:pPr algn="ctr"/>
            <a:r>
              <a:rPr lang="zh-CN" sz="1400" b="0" i="0" u="none" strike="noStrike" cap="none" baseline="0">
                <a:solidFill>
                  <a:srgbClr val="B60D27"/>
                </a:solidFill>
                <a:effectLst/>
                <a:uFillTx/>
                <a:ea typeface="SimSun"/>
              </a:rPr>
              <a:t>(4)</a:t>
            </a:r>
          </a:p>
        </p:txBody>
      </p:sp>
      <p:cxnSp>
        <p:nvCxnSpPr>
          <p:cNvPr id="41" name="Straight Connector 40">
            <a:extLst>
              <a:ext uri="{FF2B5EF4-FFF2-40B4-BE49-F238E27FC236}">
                <a16:creationId xmlns:a16="http://schemas.microsoft.com/office/drawing/2014/main" id="{C7ED7AB8-023F-41D3-BD9E-2B2799F0AA37}"/>
              </a:ext>
            </a:extLst>
          </p:cNvPr>
          <p:cNvCxnSpPr/>
          <p:nvPr/>
        </p:nvCxnSpPr>
        <p:spPr>
          <a:xfrm>
            <a:off x="5394754" y="2465661"/>
            <a:ext cx="230910" cy="0"/>
          </a:xfrm>
          <a:prstGeom prst="line">
            <a:avLst/>
          </a:prstGeom>
          <a:noFill/>
          <a:ln w="25400" cap="flat">
            <a:solidFill>
              <a:srgbClr val="B60D27"/>
            </a:solidFill>
            <a:prstDash val="solid"/>
            <a:miter/>
          </a:ln>
        </p:spPr>
      </p:cxnSp>
      <p:cxnSp>
        <p:nvCxnSpPr>
          <p:cNvPr id="42" name="Straight Connector 41">
            <a:extLst>
              <a:ext uri="{FF2B5EF4-FFF2-40B4-BE49-F238E27FC236}">
                <a16:creationId xmlns:a16="http://schemas.microsoft.com/office/drawing/2014/main" id="{644E896F-31C4-422F-96CF-4D550C06A4E0}"/>
              </a:ext>
            </a:extLst>
          </p:cNvPr>
          <p:cNvCxnSpPr/>
          <p:nvPr/>
        </p:nvCxnSpPr>
        <p:spPr>
          <a:xfrm>
            <a:off x="5394754" y="2756610"/>
            <a:ext cx="230910" cy="0"/>
          </a:xfrm>
          <a:prstGeom prst="line">
            <a:avLst/>
          </a:prstGeom>
          <a:noFill/>
          <a:ln w="25400" cap="flat">
            <a:solidFill>
              <a:schemeClr val="accent2"/>
            </a:solidFill>
            <a:prstDash val="solid"/>
            <a:miter/>
          </a:ln>
        </p:spPr>
      </p:cxnSp>
      <p:sp>
        <p:nvSpPr>
          <p:cNvPr id="43" name="TextBox 42">
            <a:extLst>
              <a:ext uri="{FF2B5EF4-FFF2-40B4-BE49-F238E27FC236}">
                <a16:creationId xmlns:a16="http://schemas.microsoft.com/office/drawing/2014/main" id="{BE81F52E-4B28-4807-A2A8-3CBEFE098B71}"/>
              </a:ext>
            </a:extLst>
          </p:cNvPr>
          <p:cNvSpPr txBox="1"/>
          <p:nvPr/>
        </p:nvSpPr>
        <p:spPr>
          <a:xfrm>
            <a:off x="6040772" y="4843336"/>
            <a:ext cx="270038" cy="1139939"/>
          </a:xfrm>
          <a:prstGeom prst="rect">
            <a:avLst/>
          </a:prstGeom>
          <a:noFill/>
        </p:spPr>
        <p:txBody>
          <a:bodyPr wrap="none" lIns="36000" tIns="36000" rIns="36000" bIns="36000" rtlCol="0" anchor="t" anchorCtr="0">
            <a:spAutoFit/>
          </a:bodyPr>
          <a:lstStyle/>
          <a:p>
            <a:pPr algn="ctr"/>
            <a:r>
              <a:rPr lang="zh-CN" sz="1400" b="0" i="0" u="none" strike="noStrike" cap="none" baseline="0">
                <a:solidFill>
                  <a:srgbClr val="4D4D4D"/>
                </a:solidFill>
                <a:effectLst/>
                <a:uFillTx/>
                <a:ea typeface="SimSun"/>
              </a:rPr>
              <a:t>15</a:t>
            </a:r>
          </a:p>
          <a:p>
            <a:pPr algn="ctr"/>
            <a:endParaRPr lang="en-GB" sz="1400">
              <a:solidFill>
                <a:srgbClr val="4D4D4D"/>
              </a:solidFill>
              <a:latin typeface="Arial" panose="020B0604020202020204" pitchFamily="34" charset="0"/>
              <a:cs typeface="Arial" panose="020B0604020202020204" pitchFamily="34" charset="0"/>
            </a:endParaRPr>
          </a:p>
          <a:p>
            <a:pPr algn="ctr"/>
            <a:endParaRPr lang="en-GB" sz="1400">
              <a:solidFill>
                <a:srgbClr val="043882"/>
              </a:solidFill>
              <a:latin typeface="Arial" panose="020B0604020202020204" pitchFamily="34" charset="0"/>
              <a:cs typeface="Arial" panose="020B0604020202020204" pitchFamily="34" charset="0"/>
            </a:endParaRPr>
          </a:p>
          <a:p>
            <a:pPr algn="ctr"/>
            <a:r>
              <a:rPr lang="zh-CN" sz="1400" b="0" i="0" u="none" strike="noStrike" cap="none" baseline="0">
                <a:solidFill>
                  <a:srgbClr val="B2C0D8"/>
                </a:solidFill>
                <a:effectLst/>
                <a:uFillTx/>
                <a:ea typeface="SimSun"/>
              </a:rPr>
              <a:t>1</a:t>
            </a:r>
          </a:p>
          <a:p>
            <a:pPr algn="ctr"/>
            <a:r>
              <a:rPr lang="zh-CN" sz="1400" b="0" i="0" u="none" strike="noStrike" cap="none" baseline="0">
                <a:solidFill>
                  <a:srgbClr val="B60D27"/>
                </a:solidFill>
                <a:effectLst/>
                <a:uFillTx/>
                <a:ea typeface="SimSun"/>
              </a:rPr>
              <a:t>2</a:t>
            </a:r>
          </a:p>
        </p:txBody>
      </p:sp>
      <p:sp>
        <p:nvSpPr>
          <p:cNvPr id="44" name="Line 21">
            <a:extLst>
              <a:ext uri="{FF2B5EF4-FFF2-40B4-BE49-F238E27FC236}">
                <a16:creationId xmlns:a16="http://schemas.microsoft.com/office/drawing/2014/main" id="{F6AF8282-BF37-4903-9073-4AE7C7A8168F}"/>
              </a:ext>
            </a:extLst>
          </p:cNvPr>
          <p:cNvSpPr>
            <a:spLocks noChangeShapeType="1"/>
          </p:cNvSpPr>
          <p:nvPr/>
        </p:nvSpPr>
        <p:spPr bwMode="auto">
          <a:xfrm flipH="1">
            <a:off x="6178808" y="4773770"/>
            <a:ext cx="0" cy="75862"/>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45" name="TextBox 44">
            <a:extLst>
              <a:ext uri="{FF2B5EF4-FFF2-40B4-BE49-F238E27FC236}">
                <a16:creationId xmlns:a16="http://schemas.microsoft.com/office/drawing/2014/main" id="{CA224766-BECE-4EB4-97C2-40D3709503F9}"/>
              </a:ext>
            </a:extLst>
          </p:cNvPr>
          <p:cNvSpPr txBox="1"/>
          <p:nvPr/>
        </p:nvSpPr>
        <p:spPr>
          <a:xfrm>
            <a:off x="6549321" y="5489666"/>
            <a:ext cx="289591" cy="499219"/>
          </a:xfrm>
          <a:prstGeom prst="rect">
            <a:avLst/>
          </a:prstGeom>
          <a:noFill/>
        </p:spPr>
        <p:txBody>
          <a:bodyPr wrap="none" lIns="36000" tIns="36000" rIns="36000" bIns="36000" rtlCol="0" anchor="t" anchorCtr="0">
            <a:spAutoFit/>
          </a:bodyPr>
          <a:lstStyle/>
          <a:p>
            <a:pPr algn="ctr"/>
            <a:r>
              <a:rPr lang="zh-CN" sz="1400" b="0" i="0" u="none" strike="noStrike" cap="none" baseline="0">
                <a:solidFill>
                  <a:srgbClr val="B2C0D8"/>
                </a:solidFill>
                <a:effectLst/>
                <a:uFillTx/>
                <a:ea typeface="SimSun"/>
              </a:rPr>
              <a:t>(0)</a:t>
            </a:r>
          </a:p>
          <a:p>
            <a:pPr algn="ctr"/>
            <a:r>
              <a:rPr lang="zh-CN" sz="1400" b="0" i="0" u="none" strike="noStrike" cap="none" baseline="0">
                <a:solidFill>
                  <a:srgbClr val="B60D27"/>
                </a:solidFill>
                <a:effectLst/>
                <a:uFillTx/>
                <a:ea typeface="SimSun"/>
              </a:rPr>
              <a:t>(0)</a:t>
            </a:r>
          </a:p>
        </p:txBody>
      </p:sp>
      <p:sp>
        <p:nvSpPr>
          <p:cNvPr id="46" name="Graphic 1">
            <a:extLst>
              <a:ext uri="{FF2B5EF4-FFF2-40B4-BE49-F238E27FC236}">
                <a16:creationId xmlns:a16="http://schemas.microsoft.com/office/drawing/2014/main" id="{5B34742A-3DC6-4318-967B-F16B15E06581}"/>
              </a:ext>
            </a:extLst>
          </p:cNvPr>
          <p:cNvSpPr/>
          <p:nvPr/>
        </p:nvSpPr>
        <p:spPr>
          <a:xfrm>
            <a:off x="2969349" y="2060011"/>
            <a:ext cx="3504501" cy="2331176"/>
          </a:xfrm>
          <a:custGeom>
            <a:avLst/>
            <a:gdLst>
              <a:gd name="connsiteX0" fmla="*/ 5431593 w 5429250"/>
              <a:gd name="connsiteY0" fmla="*/ 3622605 h 3629025"/>
              <a:gd name="connsiteX1" fmla="*/ 4577630 w 5429250"/>
              <a:gd name="connsiteY1" fmla="*/ 3622605 h 3629025"/>
              <a:gd name="connsiteX2" fmla="*/ 4577630 w 5429250"/>
              <a:gd name="connsiteY2" fmla="*/ 3198143 h 3629025"/>
              <a:gd name="connsiteX3" fmla="*/ 3253731 w 5429250"/>
              <a:gd name="connsiteY3" fmla="*/ 3198143 h 3629025"/>
              <a:gd name="connsiteX4" fmla="*/ 3253731 w 5429250"/>
              <a:gd name="connsiteY4" fmla="*/ 3046552 h 3629025"/>
              <a:gd name="connsiteX5" fmla="*/ 3228461 w 5429250"/>
              <a:gd name="connsiteY5" fmla="*/ 3046552 h 3629025"/>
              <a:gd name="connsiteX6" fmla="*/ 3228461 w 5429250"/>
              <a:gd name="connsiteY6" fmla="*/ 2882332 h 3629025"/>
              <a:gd name="connsiteX7" fmla="*/ 3054134 w 5429250"/>
              <a:gd name="connsiteY7" fmla="*/ 2882332 h 3629025"/>
              <a:gd name="connsiteX8" fmla="*/ 3054134 w 5429250"/>
              <a:gd name="connsiteY8" fmla="*/ 2778738 h 3629025"/>
              <a:gd name="connsiteX9" fmla="*/ 2723159 w 5429250"/>
              <a:gd name="connsiteY9" fmla="*/ 2778738 h 3629025"/>
              <a:gd name="connsiteX10" fmla="*/ 2723159 w 5429250"/>
              <a:gd name="connsiteY10" fmla="*/ 2649893 h 3629025"/>
              <a:gd name="connsiteX11" fmla="*/ 2518505 w 5429250"/>
              <a:gd name="connsiteY11" fmla="*/ 2649893 h 3629025"/>
              <a:gd name="connsiteX12" fmla="*/ 2518505 w 5429250"/>
              <a:gd name="connsiteY12" fmla="*/ 2528611 h 3629025"/>
              <a:gd name="connsiteX13" fmla="*/ 2425027 w 5429250"/>
              <a:gd name="connsiteY13" fmla="*/ 2528611 h 3629025"/>
              <a:gd name="connsiteX14" fmla="*/ 2425027 w 5429250"/>
              <a:gd name="connsiteY14" fmla="*/ 2288600 h 3629025"/>
              <a:gd name="connsiteX15" fmla="*/ 2387127 w 5429250"/>
              <a:gd name="connsiteY15" fmla="*/ 2288600 h 3629025"/>
              <a:gd name="connsiteX16" fmla="*/ 2387127 w 5429250"/>
              <a:gd name="connsiteY16" fmla="*/ 2192588 h 3629025"/>
              <a:gd name="connsiteX17" fmla="*/ 2250701 w 5429250"/>
              <a:gd name="connsiteY17" fmla="*/ 2192588 h 3629025"/>
              <a:gd name="connsiteX18" fmla="*/ 2250701 w 5429250"/>
              <a:gd name="connsiteY18" fmla="*/ 2091528 h 3629025"/>
              <a:gd name="connsiteX19" fmla="*/ 2205219 w 5429250"/>
              <a:gd name="connsiteY19" fmla="*/ 2091528 h 3629025"/>
              <a:gd name="connsiteX20" fmla="*/ 2205219 w 5429250"/>
              <a:gd name="connsiteY20" fmla="*/ 1992992 h 3629025"/>
              <a:gd name="connsiteX21" fmla="*/ 1998050 w 5429250"/>
              <a:gd name="connsiteY21" fmla="*/ 1992992 h 3629025"/>
              <a:gd name="connsiteX22" fmla="*/ 1998050 w 5429250"/>
              <a:gd name="connsiteY22" fmla="*/ 1896980 h 3629025"/>
              <a:gd name="connsiteX23" fmla="*/ 1919726 w 5429250"/>
              <a:gd name="connsiteY23" fmla="*/ 1896980 h 3629025"/>
              <a:gd name="connsiteX24" fmla="*/ 1919726 w 5429250"/>
              <a:gd name="connsiteY24" fmla="*/ 1800977 h 3629025"/>
              <a:gd name="connsiteX25" fmla="*/ 1889408 w 5429250"/>
              <a:gd name="connsiteY25" fmla="*/ 1800977 h 3629025"/>
              <a:gd name="connsiteX26" fmla="*/ 1889408 w 5429250"/>
              <a:gd name="connsiteY26" fmla="*/ 1694860 h 3629025"/>
              <a:gd name="connsiteX27" fmla="*/ 1843926 w 5429250"/>
              <a:gd name="connsiteY27" fmla="*/ 1694860 h 3629025"/>
              <a:gd name="connsiteX28" fmla="*/ 1843926 w 5429250"/>
              <a:gd name="connsiteY28" fmla="*/ 1593799 h 3629025"/>
              <a:gd name="connsiteX29" fmla="*/ 1826238 w 5429250"/>
              <a:gd name="connsiteY29" fmla="*/ 1593799 h 3629025"/>
              <a:gd name="connsiteX30" fmla="*/ 1826238 w 5429250"/>
              <a:gd name="connsiteY30" fmla="*/ 1404309 h 3629025"/>
              <a:gd name="connsiteX31" fmla="*/ 1646863 w 5429250"/>
              <a:gd name="connsiteY31" fmla="*/ 1404309 h 3629025"/>
              <a:gd name="connsiteX32" fmla="*/ 1646863 w 5429250"/>
              <a:gd name="connsiteY32" fmla="*/ 1318412 h 3629025"/>
              <a:gd name="connsiteX33" fmla="*/ 1523057 w 5429250"/>
              <a:gd name="connsiteY33" fmla="*/ 1318412 h 3629025"/>
              <a:gd name="connsiteX34" fmla="*/ 1523057 w 5429250"/>
              <a:gd name="connsiteY34" fmla="*/ 1139028 h 3629025"/>
              <a:gd name="connsiteX35" fmla="*/ 1490215 w 5429250"/>
              <a:gd name="connsiteY35" fmla="*/ 1139028 h 3629025"/>
              <a:gd name="connsiteX36" fmla="*/ 1490215 w 5429250"/>
              <a:gd name="connsiteY36" fmla="*/ 1043016 h 3629025"/>
              <a:gd name="connsiteX37" fmla="*/ 1333567 w 5429250"/>
              <a:gd name="connsiteY37" fmla="*/ 1043016 h 3629025"/>
              <a:gd name="connsiteX38" fmla="*/ 1333567 w 5429250"/>
              <a:gd name="connsiteY38" fmla="*/ 947011 h 3629025"/>
              <a:gd name="connsiteX39" fmla="*/ 1303249 w 5429250"/>
              <a:gd name="connsiteY39" fmla="*/ 947011 h 3629025"/>
              <a:gd name="connsiteX40" fmla="*/ 1303249 w 5429250"/>
              <a:gd name="connsiteY40" fmla="*/ 868689 h 3629025"/>
              <a:gd name="connsiteX41" fmla="*/ 1229982 w 5429250"/>
              <a:gd name="connsiteY41" fmla="*/ 868689 h 3629025"/>
              <a:gd name="connsiteX42" fmla="*/ 1229982 w 5429250"/>
              <a:gd name="connsiteY42" fmla="*/ 780260 h 3629025"/>
              <a:gd name="connsiteX43" fmla="*/ 1156716 w 5429250"/>
              <a:gd name="connsiteY43" fmla="*/ 780260 h 3629025"/>
              <a:gd name="connsiteX44" fmla="*/ 1156716 w 5429250"/>
              <a:gd name="connsiteY44" fmla="*/ 694358 h 3629025"/>
              <a:gd name="connsiteX45" fmla="*/ 1096080 w 5429250"/>
              <a:gd name="connsiteY45" fmla="*/ 694358 h 3629025"/>
              <a:gd name="connsiteX46" fmla="*/ 1096080 w 5429250"/>
              <a:gd name="connsiteY46" fmla="*/ 605930 h 3629025"/>
              <a:gd name="connsiteX47" fmla="*/ 944485 w 5429250"/>
              <a:gd name="connsiteY47" fmla="*/ 605930 h 3629025"/>
              <a:gd name="connsiteX48" fmla="*/ 944485 w 5429250"/>
              <a:gd name="connsiteY48" fmla="*/ 527608 h 3629025"/>
              <a:gd name="connsiteX49" fmla="*/ 871216 w 5429250"/>
              <a:gd name="connsiteY49" fmla="*/ 527608 h 3629025"/>
              <a:gd name="connsiteX50" fmla="*/ 871216 w 5429250"/>
              <a:gd name="connsiteY50" fmla="*/ 424021 h 3629025"/>
              <a:gd name="connsiteX51" fmla="*/ 835845 w 5429250"/>
              <a:gd name="connsiteY51" fmla="*/ 424021 h 3629025"/>
              <a:gd name="connsiteX52" fmla="*/ 835845 w 5429250"/>
              <a:gd name="connsiteY52" fmla="*/ 345698 h 3629025"/>
              <a:gd name="connsiteX53" fmla="*/ 772681 w 5429250"/>
              <a:gd name="connsiteY53" fmla="*/ 345698 h 3629025"/>
              <a:gd name="connsiteX54" fmla="*/ 772681 w 5429250"/>
              <a:gd name="connsiteY54" fmla="*/ 254743 h 3629025"/>
              <a:gd name="connsiteX55" fmla="*/ 691832 w 5429250"/>
              <a:gd name="connsiteY55" fmla="*/ 254743 h 3629025"/>
              <a:gd name="connsiteX56" fmla="*/ 691832 w 5429250"/>
              <a:gd name="connsiteY56" fmla="*/ 178947 h 3629025"/>
              <a:gd name="connsiteX57" fmla="*/ 434127 w 5429250"/>
              <a:gd name="connsiteY57" fmla="*/ 178947 h 3629025"/>
              <a:gd name="connsiteX58" fmla="*/ 434127 w 5429250"/>
              <a:gd name="connsiteY58" fmla="*/ 95572 h 3629025"/>
              <a:gd name="connsiteX59" fmla="*/ 330539 w 5429250"/>
              <a:gd name="connsiteY59" fmla="*/ 95572 h 3629025"/>
              <a:gd name="connsiteX60" fmla="*/ 330539 w 5429250"/>
              <a:gd name="connsiteY60" fmla="*/ 7144 h 3629025"/>
              <a:gd name="connsiteX61" fmla="*/ 7144 w 5429250"/>
              <a:gd name="connsiteY61" fmla="*/ 7144 h 3629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5429250" h="3629025">
                <a:moveTo>
                  <a:pt x="5431593" y="3622605"/>
                </a:moveTo>
                <a:lnTo>
                  <a:pt x="4577630" y="3622605"/>
                </a:lnTo>
                <a:lnTo>
                  <a:pt x="4577630" y="3198143"/>
                </a:lnTo>
                <a:lnTo>
                  <a:pt x="3253731" y="3198143"/>
                </a:lnTo>
                <a:lnTo>
                  <a:pt x="3253731" y="3046552"/>
                </a:lnTo>
                <a:lnTo>
                  <a:pt x="3228461" y="3046552"/>
                </a:lnTo>
                <a:lnTo>
                  <a:pt x="3228461" y="2882332"/>
                </a:lnTo>
                <a:lnTo>
                  <a:pt x="3054134" y="2882332"/>
                </a:lnTo>
                <a:lnTo>
                  <a:pt x="3054134" y="2778738"/>
                </a:lnTo>
                <a:lnTo>
                  <a:pt x="2723159" y="2778738"/>
                </a:lnTo>
                <a:lnTo>
                  <a:pt x="2723159" y="2649893"/>
                </a:lnTo>
                <a:lnTo>
                  <a:pt x="2518505" y="2649893"/>
                </a:lnTo>
                <a:lnTo>
                  <a:pt x="2518505" y="2528611"/>
                </a:lnTo>
                <a:lnTo>
                  <a:pt x="2425027" y="2528611"/>
                </a:lnTo>
                <a:lnTo>
                  <a:pt x="2425027" y="2288600"/>
                </a:lnTo>
                <a:lnTo>
                  <a:pt x="2387127" y="2288600"/>
                </a:lnTo>
                <a:lnTo>
                  <a:pt x="2387127" y="2192588"/>
                </a:lnTo>
                <a:lnTo>
                  <a:pt x="2250701" y="2192588"/>
                </a:lnTo>
                <a:lnTo>
                  <a:pt x="2250701" y="2091528"/>
                </a:lnTo>
                <a:lnTo>
                  <a:pt x="2205219" y="2091528"/>
                </a:lnTo>
                <a:lnTo>
                  <a:pt x="2205219" y="1992992"/>
                </a:lnTo>
                <a:lnTo>
                  <a:pt x="1998050" y="1992992"/>
                </a:lnTo>
                <a:lnTo>
                  <a:pt x="1998050" y="1896980"/>
                </a:lnTo>
                <a:lnTo>
                  <a:pt x="1919726" y="1896980"/>
                </a:lnTo>
                <a:lnTo>
                  <a:pt x="1919726" y="1800977"/>
                </a:lnTo>
                <a:lnTo>
                  <a:pt x="1889408" y="1800977"/>
                </a:lnTo>
                <a:lnTo>
                  <a:pt x="1889408" y="1694860"/>
                </a:lnTo>
                <a:lnTo>
                  <a:pt x="1843926" y="1694860"/>
                </a:lnTo>
                <a:lnTo>
                  <a:pt x="1843926" y="1593799"/>
                </a:lnTo>
                <a:lnTo>
                  <a:pt x="1826238" y="1593799"/>
                </a:lnTo>
                <a:lnTo>
                  <a:pt x="1826238" y="1404309"/>
                </a:lnTo>
                <a:lnTo>
                  <a:pt x="1646863" y="1404309"/>
                </a:lnTo>
                <a:lnTo>
                  <a:pt x="1646863" y="1318412"/>
                </a:lnTo>
                <a:lnTo>
                  <a:pt x="1523057" y="1318412"/>
                </a:lnTo>
                <a:lnTo>
                  <a:pt x="1523057" y="1139028"/>
                </a:lnTo>
                <a:lnTo>
                  <a:pt x="1490215" y="1139028"/>
                </a:lnTo>
                <a:lnTo>
                  <a:pt x="1490215" y="1043016"/>
                </a:lnTo>
                <a:lnTo>
                  <a:pt x="1333567" y="1043016"/>
                </a:lnTo>
                <a:lnTo>
                  <a:pt x="1333567" y="947011"/>
                </a:lnTo>
                <a:lnTo>
                  <a:pt x="1303249" y="947011"/>
                </a:lnTo>
                <a:lnTo>
                  <a:pt x="1303249" y="868689"/>
                </a:lnTo>
                <a:lnTo>
                  <a:pt x="1229982" y="868689"/>
                </a:lnTo>
                <a:lnTo>
                  <a:pt x="1229982" y="780260"/>
                </a:lnTo>
                <a:lnTo>
                  <a:pt x="1156716" y="780260"/>
                </a:lnTo>
                <a:lnTo>
                  <a:pt x="1156716" y="694358"/>
                </a:lnTo>
                <a:lnTo>
                  <a:pt x="1096080" y="694358"/>
                </a:lnTo>
                <a:lnTo>
                  <a:pt x="1096080" y="605930"/>
                </a:lnTo>
                <a:lnTo>
                  <a:pt x="944485" y="605930"/>
                </a:lnTo>
                <a:lnTo>
                  <a:pt x="944485" y="527608"/>
                </a:lnTo>
                <a:lnTo>
                  <a:pt x="871216" y="527608"/>
                </a:lnTo>
                <a:lnTo>
                  <a:pt x="871216" y="424021"/>
                </a:lnTo>
                <a:lnTo>
                  <a:pt x="835845" y="424021"/>
                </a:lnTo>
                <a:lnTo>
                  <a:pt x="835845" y="345698"/>
                </a:lnTo>
                <a:lnTo>
                  <a:pt x="772681" y="345698"/>
                </a:lnTo>
                <a:lnTo>
                  <a:pt x="772681" y="254743"/>
                </a:lnTo>
                <a:lnTo>
                  <a:pt x="691832" y="254743"/>
                </a:lnTo>
                <a:lnTo>
                  <a:pt x="691832" y="178947"/>
                </a:lnTo>
                <a:lnTo>
                  <a:pt x="434127" y="178947"/>
                </a:lnTo>
                <a:lnTo>
                  <a:pt x="434127" y="95572"/>
                </a:lnTo>
                <a:lnTo>
                  <a:pt x="330539" y="95572"/>
                </a:lnTo>
                <a:lnTo>
                  <a:pt x="330539" y="7144"/>
                </a:lnTo>
                <a:lnTo>
                  <a:pt x="7144" y="7144"/>
                </a:lnTo>
              </a:path>
            </a:pathLst>
          </a:custGeom>
          <a:noFill/>
          <a:ln w="25400" cap="flat">
            <a:solidFill>
              <a:schemeClr val="accent2"/>
            </a:solidFill>
            <a:prstDash val="solid"/>
            <a:miter/>
          </a:ln>
        </p:spPr>
        <p:txBody>
          <a:bodyPr rtlCol="0" anchor="ctr"/>
          <a:lstStyle/>
          <a:p>
            <a:endParaRPr lang="en-GB"/>
          </a:p>
        </p:txBody>
      </p:sp>
      <p:sp>
        <p:nvSpPr>
          <p:cNvPr id="47" name="Graphic 6">
            <a:extLst>
              <a:ext uri="{FF2B5EF4-FFF2-40B4-BE49-F238E27FC236}">
                <a16:creationId xmlns:a16="http://schemas.microsoft.com/office/drawing/2014/main" id="{DBB9F931-160E-453D-88EA-316A7681B9C8}"/>
              </a:ext>
            </a:extLst>
          </p:cNvPr>
          <p:cNvSpPr/>
          <p:nvPr/>
        </p:nvSpPr>
        <p:spPr>
          <a:xfrm>
            <a:off x="2969350" y="2060011"/>
            <a:ext cx="3540878" cy="1828498"/>
          </a:xfrm>
          <a:custGeom>
            <a:avLst/>
            <a:gdLst>
              <a:gd name="connsiteX0" fmla="*/ 5532654 w 5534025"/>
              <a:gd name="connsiteY0" fmla="*/ 2836850 h 2838450"/>
              <a:gd name="connsiteX1" fmla="*/ 3559435 w 5534025"/>
              <a:gd name="connsiteY1" fmla="*/ 2836850 h 2838450"/>
              <a:gd name="connsiteX2" fmla="*/ 3559435 w 5534025"/>
              <a:gd name="connsiteY2" fmla="*/ 2654942 h 2838450"/>
              <a:gd name="connsiteX3" fmla="*/ 3417951 w 5534025"/>
              <a:gd name="connsiteY3" fmla="*/ 2654942 h 2838450"/>
              <a:gd name="connsiteX4" fmla="*/ 3417951 w 5534025"/>
              <a:gd name="connsiteY4" fmla="*/ 2495769 h 2838450"/>
              <a:gd name="connsiteX5" fmla="*/ 3387633 w 5534025"/>
              <a:gd name="connsiteY5" fmla="*/ 2495769 h 2838450"/>
              <a:gd name="connsiteX6" fmla="*/ 3387633 w 5534025"/>
              <a:gd name="connsiteY6" fmla="*/ 2341655 h 2838450"/>
              <a:gd name="connsiteX7" fmla="*/ 3362373 w 5534025"/>
              <a:gd name="connsiteY7" fmla="*/ 2341655 h 2838450"/>
              <a:gd name="connsiteX8" fmla="*/ 3362373 w 5534025"/>
              <a:gd name="connsiteY8" fmla="*/ 2174901 h 2838450"/>
              <a:gd name="connsiteX9" fmla="*/ 3132458 w 5534025"/>
              <a:gd name="connsiteY9" fmla="*/ 2174901 h 2838450"/>
              <a:gd name="connsiteX10" fmla="*/ 3132458 w 5534025"/>
              <a:gd name="connsiteY10" fmla="*/ 2018262 h 2838450"/>
              <a:gd name="connsiteX11" fmla="*/ 2710529 w 5534025"/>
              <a:gd name="connsiteY11" fmla="*/ 2018262 h 2838450"/>
              <a:gd name="connsiteX12" fmla="*/ 2710529 w 5534025"/>
              <a:gd name="connsiteY12" fmla="*/ 1566005 h 2838450"/>
              <a:gd name="connsiteX13" fmla="*/ 2617042 w 5534025"/>
              <a:gd name="connsiteY13" fmla="*/ 1566005 h 2838450"/>
              <a:gd name="connsiteX14" fmla="*/ 2617042 w 5534025"/>
              <a:gd name="connsiteY14" fmla="*/ 1434627 h 2838450"/>
              <a:gd name="connsiteX15" fmla="*/ 2528611 w 5534025"/>
              <a:gd name="connsiteY15" fmla="*/ 1434627 h 2838450"/>
              <a:gd name="connsiteX16" fmla="*/ 2528611 w 5534025"/>
              <a:gd name="connsiteY16" fmla="*/ 1290619 h 2838450"/>
              <a:gd name="connsiteX17" fmla="*/ 2354285 w 5534025"/>
              <a:gd name="connsiteY17" fmla="*/ 1290619 h 2838450"/>
              <a:gd name="connsiteX18" fmla="*/ 2354285 w 5534025"/>
              <a:gd name="connsiteY18" fmla="*/ 1068286 h 2838450"/>
              <a:gd name="connsiteX19" fmla="*/ 2313861 w 5534025"/>
              <a:gd name="connsiteY19" fmla="*/ 1068286 h 2838450"/>
              <a:gd name="connsiteX20" fmla="*/ 2313861 w 5534025"/>
              <a:gd name="connsiteY20" fmla="*/ 941958 h 2838450"/>
              <a:gd name="connsiteX21" fmla="*/ 1899514 w 5534025"/>
              <a:gd name="connsiteY21" fmla="*/ 941958 h 2838450"/>
              <a:gd name="connsiteX22" fmla="*/ 1899514 w 5534025"/>
              <a:gd name="connsiteY22" fmla="*/ 828265 h 2838450"/>
              <a:gd name="connsiteX23" fmla="*/ 1586227 w 5534025"/>
              <a:gd name="connsiteY23" fmla="*/ 828265 h 2838450"/>
              <a:gd name="connsiteX24" fmla="*/ 1586227 w 5534025"/>
              <a:gd name="connsiteY24" fmla="*/ 739836 h 2838450"/>
              <a:gd name="connsiteX25" fmla="*/ 1495263 w 5534025"/>
              <a:gd name="connsiteY25" fmla="*/ 739836 h 2838450"/>
              <a:gd name="connsiteX26" fmla="*/ 1495263 w 5534025"/>
              <a:gd name="connsiteY26" fmla="*/ 626142 h 2838450"/>
              <a:gd name="connsiteX27" fmla="*/ 1482633 w 5534025"/>
              <a:gd name="connsiteY27" fmla="*/ 626142 h 2838450"/>
              <a:gd name="connsiteX28" fmla="*/ 1482633 w 5534025"/>
              <a:gd name="connsiteY28" fmla="*/ 545294 h 2838450"/>
              <a:gd name="connsiteX29" fmla="*/ 1452315 w 5534025"/>
              <a:gd name="connsiteY29" fmla="*/ 545294 h 2838450"/>
              <a:gd name="connsiteX30" fmla="*/ 1452315 w 5534025"/>
              <a:gd name="connsiteY30" fmla="*/ 464445 h 2838450"/>
              <a:gd name="connsiteX31" fmla="*/ 1204713 w 5534025"/>
              <a:gd name="connsiteY31" fmla="*/ 464445 h 2838450"/>
              <a:gd name="connsiteX32" fmla="*/ 1204713 w 5534025"/>
              <a:gd name="connsiteY32" fmla="*/ 363384 h 2838450"/>
              <a:gd name="connsiteX33" fmla="*/ 929326 w 5534025"/>
              <a:gd name="connsiteY33" fmla="*/ 363384 h 2838450"/>
              <a:gd name="connsiteX34" fmla="*/ 929326 w 5534025"/>
              <a:gd name="connsiteY34" fmla="*/ 282535 h 2838450"/>
              <a:gd name="connsiteX35" fmla="*/ 899008 w 5534025"/>
              <a:gd name="connsiteY35" fmla="*/ 282535 h 2838450"/>
              <a:gd name="connsiteX36" fmla="*/ 899008 w 5534025"/>
              <a:gd name="connsiteY36" fmla="*/ 191580 h 2838450"/>
              <a:gd name="connsiteX37" fmla="*/ 858583 w 5534025"/>
              <a:gd name="connsiteY37" fmla="*/ 191580 h 2838450"/>
              <a:gd name="connsiteX38" fmla="*/ 858583 w 5534025"/>
              <a:gd name="connsiteY38" fmla="*/ 105678 h 2838450"/>
              <a:gd name="connsiteX39" fmla="*/ 674146 w 5534025"/>
              <a:gd name="connsiteY39" fmla="*/ 105678 h 2838450"/>
              <a:gd name="connsiteX40" fmla="*/ 674146 w 5534025"/>
              <a:gd name="connsiteY40" fmla="*/ 7144 h 2838450"/>
              <a:gd name="connsiteX41" fmla="*/ 7144 w 5534025"/>
              <a:gd name="connsiteY41" fmla="*/ 7144 h 2838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5534025" h="2838450">
                <a:moveTo>
                  <a:pt x="5532654" y="2836850"/>
                </a:moveTo>
                <a:lnTo>
                  <a:pt x="3559435" y="2836850"/>
                </a:lnTo>
                <a:lnTo>
                  <a:pt x="3559435" y="2654942"/>
                </a:lnTo>
                <a:lnTo>
                  <a:pt x="3417951" y="2654942"/>
                </a:lnTo>
                <a:lnTo>
                  <a:pt x="3417951" y="2495769"/>
                </a:lnTo>
                <a:lnTo>
                  <a:pt x="3387633" y="2495769"/>
                </a:lnTo>
                <a:lnTo>
                  <a:pt x="3387633" y="2341655"/>
                </a:lnTo>
                <a:lnTo>
                  <a:pt x="3362373" y="2341655"/>
                </a:lnTo>
                <a:lnTo>
                  <a:pt x="3362373" y="2174901"/>
                </a:lnTo>
                <a:lnTo>
                  <a:pt x="3132458" y="2174901"/>
                </a:lnTo>
                <a:lnTo>
                  <a:pt x="3132458" y="2018262"/>
                </a:lnTo>
                <a:lnTo>
                  <a:pt x="2710529" y="2018262"/>
                </a:lnTo>
                <a:lnTo>
                  <a:pt x="2710529" y="1566005"/>
                </a:lnTo>
                <a:lnTo>
                  <a:pt x="2617042" y="1566005"/>
                </a:lnTo>
                <a:lnTo>
                  <a:pt x="2617042" y="1434627"/>
                </a:lnTo>
                <a:lnTo>
                  <a:pt x="2528611" y="1434627"/>
                </a:lnTo>
                <a:lnTo>
                  <a:pt x="2528611" y="1290619"/>
                </a:lnTo>
                <a:lnTo>
                  <a:pt x="2354285" y="1290619"/>
                </a:lnTo>
                <a:lnTo>
                  <a:pt x="2354285" y="1068286"/>
                </a:lnTo>
                <a:lnTo>
                  <a:pt x="2313861" y="1068286"/>
                </a:lnTo>
                <a:lnTo>
                  <a:pt x="2313861" y="941958"/>
                </a:lnTo>
                <a:lnTo>
                  <a:pt x="1899514" y="941958"/>
                </a:lnTo>
                <a:lnTo>
                  <a:pt x="1899514" y="828265"/>
                </a:lnTo>
                <a:lnTo>
                  <a:pt x="1586227" y="828265"/>
                </a:lnTo>
                <a:lnTo>
                  <a:pt x="1586227" y="739836"/>
                </a:lnTo>
                <a:lnTo>
                  <a:pt x="1495263" y="739836"/>
                </a:lnTo>
                <a:lnTo>
                  <a:pt x="1495263" y="626142"/>
                </a:lnTo>
                <a:lnTo>
                  <a:pt x="1482633" y="626142"/>
                </a:lnTo>
                <a:lnTo>
                  <a:pt x="1482633" y="545294"/>
                </a:lnTo>
                <a:lnTo>
                  <a:pt x="1452315" y="545294"/>
                </a:lnTo>
                <a:lnTo>
                  <a:pt x="1452315" y="464445"/>
                </a:lnTo>
                <a:lnTo>
                  <a:pt x="1204713" y="464445"/>
                </a:lnTo>
                <a:lnTo>
                  <a:pt x="1204713" y="363384"/>
                </a:lnTo>
                <a:lnTo>
                  <a:pt x="929326" y="363384"/>
                </a:lnTo>
                <a:lnTo>
                  <a:pt x="929326" y="282535"/>
                </a:lnTo>
                <a:lnTo>
                  <a:pt x="899008" y="282535"/>
                </a:lnTo>
                <a:lnTo>
                  <a:pt x="899008" y="191580"/>
                </a:lnTo>
                <a:lnTo>
                  <a:pt x="858583" y="191580"/>
                </a:lnTo>
                <a:lnTo>
                  <a:pt x="858583" y="105678"/>
                </a:lnTo>
                <a:lnTo>
                  <a:pt x="674146" y="105678"/>
                </a:lnTo>
                <a:lnTo>
                  <a:pt x="674146" y="7144"/>
                </a:lnTo>
                <a:lnTo>
                  <a:pt x="7144" y="7144"/>
                </a:lnTo>
              </a:path>
            </a:pathLst>
          </a:custGeom>
          <a:noFill/>
          <a:ln w="25400" cap="flat">
            <a:solidFill>
              <a:srgbClr val="B60D27"/>
            </a:solidFill>
            <a:prstDash val="solid"/>
            <a:miter/>
          </a:ln>
        </p:spPr>
        <p:txBody>
          <a:bodyPr rtlCol="0" anchor="ctr"/>
          <a:lstStyle/>
          <a:p>
            <a:endParaRPr lang="en-GB"/>
          </a:p>
        </p:txBody>
      </p:sp>
      <p:graphicFrame>
        <p:nvGraphicFramePr>
          <p:cNvPr id="48" name="Group 88">
            <a:extLst>
              <a:ext uri="{FF2B5EF4-FFF2-40B4-BE49-F238E27FC236}">
                <a16:creationId xmlns:a16="http://schemas.microsoft.com/office/drawing/2014/main" id="{6DD0B874-699B-4A78-83A2-8AEE25038E8C}"/>
              </a:ext>
            </a:extLst>
          </p:cNvPr>
          <p:cNvGraphicFramePr>
            <a:graphicFrameLocks noGrp="1"/>
          </p:cNvGraphicFramePr>
          <p:nvPr>
            <p:extLst>
              <p:ext uri="{D42A27DB-BD31-4B8C-83A1-F6EECF244321}">
                <p14:modId xmlns:p14="http://schemas.microsoft.com/office/powerpoint/2010/main" val="3037041714"/>
              </p:ext>
            </p:extLst>
          </p:nvPr>
        </p:nvGraphicFramePr>
        <p:xfrm>
          <a:off x="5643562" y="2083913"/>
          <a:ext cx="3084589" cy="1097280"/>
        </p:xfrm>
        <a:graphic>
          <a:graphicData uri="http://schemas.openxmlformats.org/drawingml/2006/table">
            <a:tbl>
              <a:tblPr firstRow="1" bandRow="1">
                <a:tableStyleId>{69012ECD-51FC-41F1-AA8D-1B2483CD663E}</a:tableStyleId>
              </a:tblPr>
              <a:tblGrid>
                <a:gridCol w="2543176">
                  <a:extLst>
                    <a:ext uri="{9D8B030D-6E8A-4147-A177-3AD203B41FA5}">
                      <a16:colId xmlns:a16="http://schemas.microsoft.com/office/drawing/2014/main" val="20000"/>
                    </a:ext>
                  </a:extLst>
                </a:gridCol>
                <a:gridCol w="541413">
                  <a:extLst>
                    <a:ext uri="{9D8B030D-6E8A-4147-A177-3AD203B41FA5}">
                      <a16:colId xmlns:a16="http://schemas.microsoft.com/office/drawing/2014/main" val="20001"/>
                    </a:ext>
                  </a:extLst>
                </a:gridCol>
              </a:tblGrid>
              <a:tr h="224645">
                <a:tc grid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200" b="1" i="0" u="none" strike="noStrike" cap="none" baseline="0">
                          <a:solidFill>
                            <a:srgbClr val="4D4D4D"/>
                          </a:solidFill>
                          <a:effectLst/>
                          <a:uFillTx/>
                          <a:ea typeface="SimSun"/>
                        </a:rPr>
                        <a:t>OS，月</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endParaRPr kumimoji="0" lang="en-GB" sz="1200" b="1" i="0" u="none" strike="noStrike" cap="none" normalizeH="0" baseline="0">
                        <a:ln>
                          <a:noFill/>
                        </a:ln>
                        <a:solidFill>
                          <a:schemeClr val="tx2"/>
                        </a:solidFill>
                        <a:effectLst/>
                        <a:latin typeface="+mn-lt"/>
                        <a:cs typeface="Arial"/>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0"/>
                  </a:ext>
                </a:extLst>
              </a:tr>
              <a:tr h="14428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zh-CN" sz="1200" b="0" i="0" u="none" strike="noStrike" cap="none" baseline="0">
                          <a:solidFill>
                            <a:srgbClr val="B60D27"/>
                          </a:solidFill>
                          <a:effectLst/>
                          <a:uFillTx/>
                          <a:ea typeface="SimSun"/>
                        </a:rPr>
                        <a:t>曲氟尿苷/替吡嘧啶 + 贝伐珠单抗</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200" b="0" i="0" u="none" strike="noStrike" cap="none" baseline="0">
                          <a:solidFill>
                            <a:srgbClr val="B60D27"/>
                          </a:solidFill>
                          <a:effectLst/>
                          <a:uFillTx/>
                          <a:ea typeface="SimSun"/>
                        </a:rPr>
                        <a:t>9.4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13716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zh-CN" sz="1200" b="0" i="0" u="none" strike="noStrike" cap="none" baseline="0">
                          <a:solidFill>
                            <a:srgbClr val="B2C0D8"/>
                          </a:solidFill>
                          <a:effectLst/>
                          <a:uFillTx/>
                          <a:ea typeface="SimSun"/>
                        </a:rPr>
                        <a:t>曲氟尿苷/替吡嘧啶</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200" b="0" i="0" u="none" strike="noStrike" cap="none" baseline="0">
                          <a:solidFill>
                            <a:srgbClr val="B2C0D8"/>
                          </a:solidFill>
                          <a:effectLst/>
                          <a:uFillTx/>
                          <a:ea typeface="SimSun"/>
                        </a:rPr>
                        <a:t>6.7</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137160">
                <a:tc grid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200" b="0" i="0" u="none" strike="noStrike" cap="none" baseline="0">
                          <a:solidFill>
                            <a:srgbClr val="4D4D4D"/>
                          </a:solidFill>
                          <a:effectLst/>
                          <a:uFillTx/>
                          <a:ea typeface="SimSun"/>
                        </a:rPr>
                        <a:t>HR 0.55；p=0.03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endParaRPr kumimoji="0" lang="en-GB" sz="1200" b="0" i="0" u="none" strike="noStrike" cap="none" normalizeH="0" baseline="0">
                        <a:ln>
                          <a:noFill/>
                        </a:ln>
                        <a:solidFill>
                          <a:srgbClr val="4D4D4D"/>
                        </a:solidFill>
                        <a:effectLst/>
                        <a:latin typeface="+mn-lt"/>
                        <a:cs typeface="Arial"/>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a16="http://schemas.microsoft.com/office/drawing/2014/main" val="1101491911"/>
                  </a:ext>
                </a:extLst>
              </a:tr>
            </a:tbl>
          </a:graphicData>
        </a:graphic>
      </p:graphicFrame>
      <p:sp>
        <p:nvSpPr>
          <p:cNvPr id="49" name="TextBox 48">
            <a:extLst>
              <a:ext uri="{FF2B5EF4-FFF2-40B4-BE49-F238E27FC236}">
                <a16:creationId xmlns:a16="http://schemas.microsoft.com/office/drawing/2014/main" id="{4E5F71AB-F5E0-433C-95AD-306049DC79A1}"/>
              </a:ext>
            </a:extLst>
          </p:cNvPr>
          <p:cNvSpPr txBox="1"/>
          <p:nvPr/>
        </p:nvSpPr>
        <p:spPr>
          <a:xfrm>
            <a:off x="210983" y="5254593"/>
            <a:ext cx="2749054" cy="732252"/>
          </a:xfrm>
          <a:prstGeom prst="rect">
            <a:avLst/>
          </a:prstGeom>
          <a:noFill/>
        </p:spPr>
        <p:txBody>
          <a:bodyPr wrap="none" rtlCol="0">
            <a:spAutoFit/>
          </a:bodyPr>
          <a:lstStyle/>
          <a:p>
            <a:pPr algn="r" fontAlgn="base">
              <a:spcBef>
                <a:spcPct val="0"/>
              </a:spcBef>
              <a:spcAft>
                <a:spcPct val="0"/>
              </a:spcAft>
            </a:pPr>
            <a:r>
              <a:rPr lang="zh-CN" sz="1400" b="0" i="0" u="none" strike="noStrike" cap="none" baseline="0">
                <a:solidFill>
                  <a:srgbClr val="4D4D4D"/>
                </a:solidFill>
                <a:effectLst/>
                <a:uFillTx/>
                <a:ea typeface="SimSun"/>
              </a:rPr>
              <a:t>面临风险的人数</a:t>
            </a:r>
          </a:p>
          <a:p>
            <a:pPr algn="r" fontAlgn="base">
              <a:spcBef>
                <a:spcPct val="0"/>
              </a:spcBef>
              <a:spcAft>
                <a:spcPct val="0"/>
              </a:spcAft>
            </a:pPr>
            <a:r>
              <a:rPr lang="zh-CN" sz="1400" b="0" i="0" u="none" strike="noStrike" cap="none" baseline="0">
                <a:solidFill>
                  <a:srgbClr val="B2C0D8"/>
                </a:solidFill>
                <a:effectLst/>
                <a:uFillTx/>
                <a:ea typeface="SimSun"/>
              </a:rPr>
              <a:t>曲氟尿苷/替吡嘧啶</a:t>
            </a:r>
          </a:p>
          <a:p>
            <a:pPr algn="r" fontAlgn="base">
              <a:spcBef>
                <a:spcPct val="0"/>
              </a:spcBef>
              <a:spcAft>
                <a:spcPct val="0"/>
              </a:spcAft>
            </a:pPr>
            <a:r>
              <a:rPr lang="zh-CN" sz="1400" b="0" i="0" u="none" strike="noStrike" cap="none" baseline="0">
                <a:solidFill>
                  <a:srgbClr val="B60D27"/>
                </a:solidFill>
                <a:effectLst/>
                <a:uFillTx/>
                <a:ea typeface="SimSun"/>
              </a:rPr>
              <a:t>曲氟尿苷/替吡嘧啶 + 贝伐珠单抗</a:t>
            </a:r>
          </a:p>
        </p:txBody>
      </p:sp>
    </p:spTree>
    <p:custDataLst>
      <p:tags r:id="rId1"/>
    </p:custDataLst>
    <p:extLst>
      <p:ext uri="{BB962C8B-B14F-4D97-AF65-F5344CB8AC3E}">
        <p14:creationId xmlns:p14="http://schemas.microsoft.com/office/powerpoint/2010/main" val="1149576231"/>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zh-CN" sz="1800" b="1" i="0" u="none" strike="noStrike" cap="none" baseline="0">
                <a:solidFill>
                  <a:srgbClr val="043882"/>
                </a:solidFill>
                <a:effectLst/>
                <a:uFillTx/>
                <a:ea typeface="SimSun"/>
              </a:rPr>
              <a:t>目录</a:t>
            </a:r>
          </a:p>
        </p:txBody>
      </p:sp>
      <p:sp>
        <p:nvSpPr>
          <p:cNvPr id="5123" name="Rectangle 3"/>
          <p:cNvSpPr>
            <a:spLocks noGrp="1" noChangeArrowheads="1"/>
          </p:cNvSpPr>
          <p:nvPr>
            <p:ph idx="1"/>
          </p:nvPr>
        </p:nvSpPr>
        <p:spPr>
          <a:noFill/>
          <a:ln>
            <a:noFill/>
          </a:ln>
        </p:spPr>
        <p:txBody>
          <a:bodyPr/>
          <a:lstStyle/>
          <a:p>
            <a:pPr>
              <a:spcAft>
                <a:spcPts val="1200"/>
              </a:spcAft>
              <a:tabLst>
                <a:tab pos="8256588" algn="r"/>
              </a:tabLst>
            </a:pPr>
            <a:r>
              <a:rPr lang="zh-CN" sz="1800" b="0" i="0" u="none" strike="noStrike" cap="none" baseline="0">
                <a:solidFill>
                  <a:srgbClr val="043882"/>
                </a:solidFill>
                <a:effectLst/>
                <a:uFillTx/>
                <a:ea typeface="SimSun"/>
              </a:rPr>
              <a:t>食管癌和胃癌</a:t>
            </a:r>
            <a:r>
              <a:rPr lang="zh-CN" sz="1800" b="0" i="0" u="dotted" strike="noStrike" cap="none" baseline="0">
                <a:solidFill>
                  <a:srgbClr val="043882"/>
                </a:solidFill>
                <a:effectLst/>
                <a:uFill>
                  <a:solidFill>
                    <a:srgbClr val="043882"/>
                  </a:solidFill>
                </a:uFill>
                <a:ea typeface="SimSun"/>
              </a:rPr>
              <a:t>	</a:t>
            </a:r>
            <a:r>
              <a:rPr lang="zh-CN" sz="1800" b="0" i="0" u="dotted" strike="noStrike" cap="none" baseline="0">
                <a:solidFill>
                  <a:srgbClr val="043882"/>
                </a:solidFill>
                <a:effectLst/>
                <a:uFill>
                  <a:solidFill>
                    <a:srgbClr val="043882"/>
                  </a:solidFill>
                </a:uFill>
                <a:ea typeface="SimSun"/>
                <a:hlinkClick r:id="rId3" action="ppaction://hlinksldjump"/>
              </a:rPr>
              <a:t>6</a:t>
            </a:r>
          </a:p>
          <a:p>
            <a:pPr>
              <a:spcAft>
                <a:spcPts val="1200"/>
              </a:spcAft>
              <a:tabLst>
                <a:tab pos="8256588" algn="r"/>
              </a:tabLst>
            </a:pPr>
            <a:r>
              <a:rPr lang="zh-CN" sz="1800" b="0" i="0" u="none" strike="noStrike" cap="none" baseline="0">
                <a:solidFill>
                  <a:srgbClr val="043882"/>
                </a:solidFill>
                <a:effectLst/>
                <a:uFillTx/>
                <a:ea typeface="SimSun"/>
              </a:rPr>
              <a:t>胰腺、小肠和肝胆管癌症</a:t>
            </a:r>
            <a:r>
              <a:rPr lang="zh-CN" sz="1800" b="0" i="0" u="dotted" strike="noStrike" cap="none" baseline="0">
                <a:solidFill>
                  <a:srgbClr val="043882"/>
                </a:solidFill>
                <a:effectLst/>
                <a:uFill>
                  <a:solidFill>
                    <a:srgbClr val="043882"/>
                  </a:solidFill>
                </a:uFill>
                <a:ea typeface="SimSun"/>
              </a:rPr>
              <a:t>	</a:t>
            </a:r>
            <a:r>
              <a:rPr lang="zh-CN" sz="1800" b="0" i="0" u="dotted" strike="noStrike" cap="none" baseline="0">
                <a:solidFill>
                  <a:srgbClr val="043882"/>
                </a:solidFill>
                <a:effectLst/>
                <a:uFill>
                  <a:solidFill>
                    <a:srgbClr val="043882"/>
                  </a:solidFill>
                </a:uFill>
                <a:ea typeface="SimSun"/>
                <a:hlinkClick r:id="rId4" action="ppaction://hlinksldjump"/>
              </a:rPr>
              <a:t>13</a:t>
            </a:r>
          </a:p>
          <a:p>
            <a:pPr lvl="1">
              <a:spcAft>
                <a:spcPts val="1200"/>
              </a:spcAft>
              <a:tabLst>
                <a:tab pos="8256588" algn="r"/>
              </a:tabLst>
            </a:pPr>
            <a:r>
              <a:rPr lang="zh-CN" sz="1800" b="0" i="0" u="none" strike="noStrike" cap="none" baseline="0">
                <a:solidFill>
                  <a:srgbClr val="043882"/>
                </a:solidFill>
                <a:effectLst/>
                <a:uFillTx/>
                <a:ea typeface="SimSun"/>
              </a:rPr>
              <a:t>胰腺癌</a:t>
            </a:r>
            <a:r>
              <a:rPr lang="zh-CN" sz="1800" b="0" i="0" u="dotted" strike="noStrike" cap="none" baseline="0">
                <a:solidFill>
                  <a:srgbClr val="043882"/>
                </a:solidFill>
                <a:effectLst/>
                <a:uFill>
                  <a:solidFill>
                    <a:srgbClr val="043882"/>
                  </a:solidFill>
                </a:uFill>
                <a:ea typeface="SimSun"/>
              </a:rPr>
              <a:t>	</a:t>
            </a:r>
            <a:r>
              <a:rPr lang="zh-CN" sz="1800" b="0" i="0" u="dotted" strike="noStrike" cap="none" baseline="0">
                <a:solidFill>
                  <a:srgbClr val="043882"/>
                </a:solidFill>
                <a:effectLst/>
                <a:uFill>
                  <a:solidFill>
                    <a:srgbClr val="043882"/>
                  </a:solidFill>
                </a:uFill>
                <a:ea typeface="SimSun"/>
                <a:hlinkClick r:id="rId5" action="ppaction://hlinksldjump"/>
              </a:rPr>
              <a:t>14</a:t>
            </a:r>
          </a:p>
          <a:p>
            <a:pPr lvl="1">
              <a:spcAft>
                <a:spcPts val="1200"/>
              </a:spcAft>
              <a:tabLst>
                <a:tab pos="8256588" algn="r"/>
              </a:tabLst>
            </a:pPr>
            <a:r>
              <a:rPr lang="zh-CN" sz="1800" b="0" i="0" u="none" strike="noStrike" cap="none" baseline="0">
                <a:solidFill>
                  <a:srgbClr val="043882"/>
                </a:solidFill>
                <a:effectLst/>
                <a:uFillTx/>
                <a:ea typeface="SimSun"/>
              </a:rPr>
              <a:t>小肠癌</a:t>
            </a:r>
            <a:r>
              <a:rPr lang="zh-CN" sz="1800" b="0" i="0" u="dotted" strike="noStrike" cap="none" baseline="0">
                <a:solidFill>
                  <a:srgbClr val="043882"/>
                </a:solidFill>
                <a:effectLst/>
                <a:uFill>
                  <a:solidFill>
                    <a:srgbClr val="043882"/>
                  </a:solidFill>
                </a:uFill>
                <a:ea typeface="SimSun"/>
              </a:rPr>
              <a:t>	</a:t>
            </a:r>
            <a:r>
              <a:rPr lang="zh-CN" sz="1800" b="0" i="0" u="dotted" strike="noStrike" cap="none" baseline="0">
                <a:solidFill>
                  <a:srgbClr val="043882"/>
                </a:solidFill>
                <a:effectLst/>
                <a:uFill>
                  <a:solidFill>
                    <a:srgbClr val="043882"/>
                  </a:solidFill>
                </a:uFill>
                <a:ea typeface="SimSun"/>
                <a:hlinkClick r:id="rId6" action="ppaction://hlinksldjump"/>
              </a:rPr>
              <a:t>28</a:t>
            </a:r>
          </a:p>
          <a:p>
            <a:pPr lvl="1">
              <a:spcAft>
                <a:spcPts val="1200"/>
              </a:spcAft>
              <a:tabLst>
                <a:tab pos="8256588" algn="r"/>
              </a:tabLst>
            </a:pPr>
            <a:r>
              <a:rPr lang="zh-CN" sz="1800" b="0" i="0" u="none" strike="noStrike" cap="none" baseline="0">
                <a:solidFill>
                  <a:srgbClr val="043882"/>
                </a:solidFill>
                <a:effectLst/>
                <a:uFillTx/>
                <a:ea typeface="SimSun"/>
              </a:rPr>
              <a:t>胆管癌</a:t>
            </a:r>
            <a:r>
              <a:rPr lang="zh-CN" sz="1800" b="0" i="0" u="dotted" strike="noStrike" cap="none" baseline="0">
                <a:solidFill>
                  <a:srgbClr val="043882"/>
                </a:solidFill>
                <a:effectLst/>
                <a:uFill>
                  <a:solidFill>
                    <a:srgbClr val="043882"/>
                  </a:solidFill>
                </a:uFill>
                <a:ea typeface="SimSun"/>
              </a:rPr>
              <a:t>	</a:t>
            </a:r>
            <a:r>
              <a:rPr lang="zh-CN" sz="1800" b="0" i="0" u="dotted" strike="noStrike" cap="none" baseline="0">
                <a:solidFill>
                  <a:srgbClr val="043882"/>
                </a:solidFill>
                <a:effectLst/>
                <a:uFill>
                  <a:solidFill>
                    <a:srgbClr val="043882"/>
                  </a:solidFill>
                </a:uFill>
                <a:ea typeface="SimSun"/>
                <a:hlinkClick r:id="rId7" action="ppaction://hlinksldjump"/>
              </a:rPr>
              <a:t>32</a:t>
            </a:r>
          </a:p>
          <a:p>
            <a:pPr>
              <a:spcAft>
                <a:spcPts val="1200"/>
              </a:spcAft>
              <a:tabLst>
                <a:tab pos="8256588" algn="r"/>
              </a:tabLst>
            </a:pPr>
            <a:r>
              <a:rPr lang="zh-CN" sz="1800" b="0" i="0" u="none" strike="noStrike" cap="none" baseline="0">
                <a:solidFill>
                  <a:srgbClr val="043882"/>
                </a:solidFill>
                <a:effectLst/>
                <a:uFillTx/>
                <a:ea typeface="SimSun"/>
              </a:rPr>
              <a:t>结肠、直肠和肛门癌</a:t>
            </a:r>
            <a:r>
              <a:rPr lang="zh-CN" sz="1800" b="0" i="0" u="dotted" strike="noStrike" cap="none" baseline="0">
                <a:solidFill>
                  <a:srgbClr val="043882"/>
                </a:solidFill>
                <a:effectLst/>
                <a:uFill>
                  <a:solidFill>
                    <a:srgbClr val="043882"/>
                  </a:solidFill>
                </a:uFill>
                <a:ea typeface="SimSun"/>
              </a:rPr>
              <a:t>	</a:t>
            </a:r>
            <a:r>
              <a:rPr lang="zh-CN" sz="1800" b="0" i="0" u="dotted" strike="noStrike" cap="none" baseline="0">
                <a:solidFill>
                  <a:srgbClr val="043882"/>
                </a:solidFill>
                <a:effectLst/>
                <a:uFill>
                  <a:solidFill>
                    <a:srgbClr val="043882"/>
                  </a:solidFill>
                </a:uFill>
                <a:ea typeface="SimSun"/>
                <a:hlinkClick r:id="rId8" action="ppaction://hlinksldjump"/>
              </a:rPr>
              <a:t>39</a:t>
            </a:r>
          </a:p>
          <a:p>
            <a:pPr>
              <a:spcAft>
                <a:spcPts val="1200"/>
              </a:spcAft>
              <a:tabLst>
                <a:tab pos="8256588" algn="r"/>
              </a:tabLst>
            </a:pPr>
            <a:r>
              <a:rPr lang="zh-CN" sz="1800" b="0" i="0" u="none" strike="noStrike" cap="none" baseline="0">
                <a:solidFill>
                  <a:srgbClr val="043882"/>
                </a:solidFill>
                <a:effectLst/>
                <a:uFillTx/>
                <a:ea typeface="SimSun"/>
              </a:rPr>
              <a:t>胃肠癌</a:t>
            </a:r>
            <a:r>
              <a:rPr lang="zh-CN" sz="1800" b="0" i="0" u="dotted" strike="noStrike" cap="none" baseline="0">
                <a:solidFill>
                  <a:srgbClr val="043882"/>
                </a:solidFill>
                <a:effectLst/>
                <a:uFill>
                  <a:solidFill>
                    <a:srgbClr val="043882"/>
                  </a:solidFill>
                </a:uFill>
                <a:ea typeface="SimSun"/>
              </a:rPr>
              <a:t>	</a:t>
            </a:r>
            <a:r>
              <a:rPr lang="zh-CN" sz="1800" b="0" i="0" u="dotted" strike="noStrike" cap="none" baseline="0">
                <a:solidFill>
                  <a:srgbClr val="043882"/>
                </a:solidFill>
                <a:effectLst/>
                <a:uFill>
                  <a:solidFill>
                    <a:srgbClr val="043882"/>
                  </a:solidFill>
                </a:uFill>
                <a:ea typeface="SimSun"/>
                <a:hlinkClick r:id="rId9" action="ppaction://hlinksldjump"/>
              </a:rPr>
              <a:t>77</a:t>
            </a:r>
          </a:p>
        </p:txBody>
      </p:sp>
      <p:sp>
        <p:nvSpPr>
          <p:cNvPr id="7" name="Text Placeholder 6"/>
          <p:cNvSpPr>
            <a:spLocks noGrp="1"/>
          </p:cNvSpPr>
          <p:nvPr>
            <p:ph type="body" sz="quarter" idx="10"/>
          </p:nvPr>
        </p:nvSpPr>
        <p:spPr>
          <a:xfrm>
            <a:off x="365125" y="6096000"/>
            <a:ext cx="4879873" cy="487363"/>
          </a:xfrm>
        </p:spPr>
        <p:txBody>
          <a:bodyPr/>
          <a:lstStyle/>
          <a:p>
            <a:pPr marL="0" lvl="2" indent="0">
              <a:spcBef>
                <a:spcPts val="600"/>
              </a:spcBef>
              <a:spcAft>
                <a:spcPct val="0"/>
              </a:spcAft>
              <a:buSzPct val="110000"/>
              <a:buNone/>
            </a:pPr>
            <a:r>
              <a:rPr lang="zh-CN" sz="1100" b="0" i="0" u="none" strike="noStrike" cap="none" baseline="0">
                <a:solidFill>
                  <a:srgbClr val="363636"/>
                </a:solidFill>
                <a:effectLst/>
                <a:uFillTx/>
                <a:ea typeface="SimSun"/>
              </a:rPr>
              <a:t>注：欲跳转至某个部分，右键点击编号并选择“打开超链接”</a:t>
            </a:r>
          </a:p>
        </p:txBody>
      </p:sp>
    </p:spTree>
    <p:custDataLst>
      <p:tags r:id="rId1"/>
    </p:custDataLst>
    <p:extLst>
      <p:ext uri="{BB962C8B-B14F-4D97-AF65-F5344CB8AC3E}">
        <p14:creationId xmlns:p14="http://schemas.microsoft.com/office/powerpoint/2010/main" val="2309526259"/>
      </p:ext>
    </p:extLst>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zh-CN" sz="1800" b="1" i="0" u="none" strike="noStrike" cap="none" baseline="0">
                <a:solidFill>
                  <a:srgbClr val="043882"/>
                </a:solidFill>
                <a:effectLst/>
                <a:uFillTx/>
                <a:ea typeface="SimSun"/>
              </a:rPr>
              <a:t>O-014：贝伐珠单抗改善曲氟尿苷/替吡嘧啶 (TAS-102) 对化疗难治性转移性结直肠癌 (mCRC) 患者的疗效。一项丹麦随机试验 – Pfeiffer P 等人</a:t>
            </a:r>
          </a:p>
        </p:txBody>
      </p:sp>
      <p:sp>
        <p:nvSpPr>
          <p:cNvPr id="5123" name="Rectangle 3"/>
          <p:cNvSpPr>
            <a:spLocks noGrp="1" noChangeArrowheads="1"/>
          </p:cNvSpPr>
          <p:nvPr>
            <p:ph idx="1"/>
          </p:nvPr>
        </p:nvSpPr>
        <p:spPr/>
        <p:txBody>
          <a:bodyPr/>
          <a:lstStyle/>
          <a:p>
            <a:pPr marL="0" indent="0">
              <a:buNone/>
            </a:pPr>
            <a:r>
              <a:rPr lang="zh-CN" sz="1600" b="1" i="0" u="none" strike="noStrike" cap="none" baseline="0">
                <a:solidFill>
                  <a:srgbClr val="4D4D4D"/>
                </a:solidFill>
                <a:effectLst/>
                <a:uFillTx/>
                <a:ea typeface="SimSun"/>
              </a:rPr>
              <a:t>关键结果（续）</a:t>
            </a:r>
          </a:p>
          <a:p>
            <a:pPr marL="0" indent="0">
              <a:spcBef>
                <a:spcPts val="19800"/>
              </a:spcBef>
              <a:buNone/>
            </a:pPr>
            <a:r>
              <a:rPr lang="zh-CN" sz="1600" b="1" i="0" u="none" strike="noStrike" cap="none" baseline="0">
                <a:solidFill>
                  <a:srgbClr val="4D4D4D"/>
                </a:solidFill>
                <a:effectLst/>
                <a:uFillTx/>
                <a:ea typeface="SimSun"/>
              </a:rPr>
              <a:t>结论</a:t>
            </a:r>
          </a:p>
          <a:p>
            <a:r>
              <a:rPr lang="zh-CN" sz="1600" b="1" i="0" u="none" strike="noStrike" cap="none" baseline="0">
                <a:solidFill>
                  <a:srgbClr val="4D4D4D"/>
                </a:solidFill>
                <a:effectLst/>
                <a:uFillTx/>
                <a:ea typeface="SimSun"/>
              </a:rPr>
              <a:t>在 mCRC 患者中，曲氟尿苷/替吡嘧啶联合贝伐珠单抗可显著改善生存期，无论既往是否接受过贝伐珠单抗治疗</a:t>
            </a:r>
          </a:p>
        </p:txBody>
      </p:sp>
      <p:sp>
        <p:nvSpPr>
          <p:cNvPr id="15" name="Text Placeholder 14"/>
          <p:cNvSpPr>
            <a:spLocks noGrp="1"/>
          </p:cNvSpPr>
          <p:nvPr>
            <p:ph type="body" sz="quarter" idx="11"/>
          </p:nvPr>
        </p:nvSpPr>
        <p:spPr>
          <a:xfrm>
            <a:off x="4495800" y="6096000"/>
            <a:ext cx="4283075" cy="487363"/>
          </a:xfrm>
        </p:spPr>
        <p:txBody>
          <a:bodyPr/>
          <a:lstStyle/>
          <a:p>
            <a:r>
              <a:rPr lang="zh-CN" sz="1200" b="0" i="0" u="none" strike="noStrike" cap="none" baseline="0">
                <a:solidFill>
                  <a:srgbClr val="4D4D4D"/>
                </a:solidFill>
                <a:effectLst/>
                <a:uFillTx/>
                <a:ea typeface="SimSun"/>
              </a:rPr>
              <a:t>Pfeiffer P, et al. Ann Oncol 2019;30(suppl):abstr O-014</a:t>
            </a:r>
          </a:p>
        </p:txBody>
      </p:sp>
      <p:graphicFrame>
        <p:nvGraphicFramePr>
          <p:cNvPr id="6" name="Group 88"/>
          <p:cNvGraphicFramePr>
            <a:graphicFrameLocks noGrp="1"/>
          </p:cNvGraphicFramePr>
          <p:nvPr>
            <p:extLst>
              <p:ext uri="{D42A27DB-BD31-4B8C-83A1-F6EECF244321}">
                <p14:modId xmlns:p14="http://schemas.microsoft.com/office/powerpoint/2010/main" val="2299263458"/>
              </p:ext>
            </p:extLst>
          </p:nvPr>
        </p:nvGraphicFramePr>
        <p:xfrm>
          <a:off x="365124" y="1642245"/>
          <a:ext cx="8377095" cy="2210880"/>
        </p:xfrm>
        <a:graphic>
          <a:graphicData uri="http://schemas.openxmlformats.org/drawingml/2006/table">
            <a:tbl>
              <a:tblPr firstRow="1" bandRow="1">
                <a:tableStyleId>{69012ECD-51FC-41F1-AA8D-1B2483CD663E}</a:tableStyleId>
              </a:tblPr>
              <a:tblGrid>
                <a:gridCol w="3458731">
                  <a:extLst>
                    <a:ext uri="{9D8B030D-6E8A-4147-A177-3AD203B41FA5}">
                      <a16:colId xmlns:a16="http://schemas.microsoft.com/office/drawing/2014/main" val="20000"/>
                    </a:ext>
                  </a:extLst>
                </a:gridCol>
                <a:gridCol w="2459182">
                  <a:extLst>
                    <a:ext uri="{9D8B030D-6E8A-4147-A177-3AD203B41FA5}">
                      <a16:colId xmlns:a16="http://schemas.microsoft.com/office/drawing/2014/main" val="20001"/>
                    </a:ext>
                  </a:extLst>
                </a:gridCol>
                <a:gridCol w="2459182">
                  <a:extLst>
                    <a:ext uri="{9D8B030D-6E8A-4147-A177-3AD203B41FA5}">
                      <a16:colId xmlns:a16="http://schemas.microsoft.com/office/drawing/2014/main" val="20002"/>
                    </a:ext>
                  </a:extLst>
                </a:gridCol>
              </a:tblGrid>
              <a:tr h="173999">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zh-CN" sz="1400" b="1" i="0" u="none" strike="noStrike" cap="none" baseline="0" dirty="0">
                          <a:solidFill>
                            <a:srgbClr val="FFFFFF"/>
                          </a:solidFill>
                          <a:effectLst/>
                          <a:uFillTx/>
                          <a:ea typeface="SimSun"/>
                        </a:rPr>
                        <a:t>在 ≥5% 患者中发生的 3–4 级 AE，n (%)</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400" b="1" i="0" u="none" strike="noStrike" cap="none" baseline="0">
                          <a:solidFill>
                            <a:srgbClr val="FFFFFF"/>
                          </a:solidFill>
                          <a:effectLst/>
                          <a:uFillTx/>
                          <a:ea typeface="SimSun"/>
                        </a:rPr>
                        <a:t>曲氟尿苷/替吡嘧啶 + </a:t>
                      </a:r>
                      <a:r>
                        <a:rPr sz="1400"/>
                        <a:t/>
                      </a:r>
                      <a:br>
                        <a:rPr sz="1400"/>
                      </a:br>
                      <a:r>
                        <a:rPr lang="zh-CN" sz="1400" b="1" i="0" u="none" strike="noStrike" cap="none" baseline="0">
                          <a:solidFill>
                            <a:srgbClr val="FFFFFF"/>
                          </a:solidFill>
                          <a:effectLst/>
                          <a:uFillTx/>
                          <a:ea typeface="SimSun"/>
                        </a:rPr>
                        <a:t>贝伐珠单抗</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400" b="1" i="0" u="none" strike="noStrike" cap="none" baseline="0">
                          <a:solidFill>
                            <a:srgbClr val="FFFFFF"/>
                          </a:solidFill>
                          <a:effectLst/>
                          <a:uFillTx/>
                          <a:ea typeface="SimSun"/>
                        </a:rPr>
                        <a:t>曲氟尿苷/替吡嘧啶</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0"/>
                  </a:ext>
                </a:extLst>
              </a:tr>
              <a:tr h="143472">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zh-CN" sz="1400" b="0" i="0" u="none" strike="noStrike" cap="none" baseline="0" dirty="0">
                          <a:solidFill>
                            <a:srgbClr val="4D4D4D"/>
                          </a:solidFill>
                          <a:effectLst/>
                          <a:uFillTx/>
                          <a:ea typeface="SimSun"/>
                        </a:rPr>
                        <a:t>中性粒细胞减少症</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en-US" altLang="zh-CN" sz="1400" b="0" i="0" u="none" strike="noStrike" kern="1200" cap="none" baseline="0" dirty="0" smtClean="0">
                          <a:solidFill>
                            <a:srgbClr val="4D4D4D"/>
                          </a:solidFill>
                          <a:effectLst/>
                          <a:uFillTx/>
                          <a:latin typeface="+mn-lt"/>
                          <a:ea typeface="SimSun"/>
                          <a:cs typeface="+mn-cs"/>
                        </a:rPr>
                        <a:t>31 (67)</a:t>
                      </a:r>
                      <a:endParaRPr lang="en-US" sz="1400" b="0" i="0" u="none" strike="noStrike" kern="1200" cap="none" baseline="0" dirty="0">
                        <a:solidFill>
                          <a:srgbClr val="4D4D4D"/>
                        </a:solidFill>
                        <a:effectLst/>
                        <a:uFillTx/>
                        <a:latin typeface="+mn-lt"/>
                        <a:ea typeface="SimSun"/>
                        <a:cs typeface="+mn-cs"/>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tabLst/>
                        <a:defRPr/>
                      </a:pPr>
                      <a:r>
                        <a:rPr lang="en-US" altLang="zh-CN" sz="1400" b="0" i="0" u="none" strike="noStrike" kern="1200" cap="none" baseline="0" dirty="0" smtClean="0">
                          <a:solidFill>
                            <a:srgbClr val="4D4D4D"/>
                          </a:solidFill>
                          <a:effectLst/>
                          <a:uFillTx/>
                          <a:latin typeface="+mn-lt"/>
                          <a:ea typeface="SimSun"/>
                          <a:cs typeface="+mn-cs"/>
                        </a:rPr>
                        <a:t>18 (38)</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10001"/>
                  </a:ext>
                </a:extLst>
              </a:tr>
              <a:tr h="0">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zh-CN" sz="1400" b="0" i="0" u="none" strike="noStrike" cap="none" baseline="0">
                          <a:solidFill>
                            <a:srgbClr val="4D4D4D"/>
                          </a:solidFill>
                          <a:effectLst/>
                          <a:uFillTx/>
                          <a:ea typeface="SimSun"/>
                        </a:rPr>
                        <a:t>贫血</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en-US" altLang="zh-CN" sz="1400" b="0" i="0" u="none" strike="noStrike" kern="1200" cap="none" baseline="0" dirty="0" smtClean="0">
                          <a:solidFill>
                            <a:srgbClr val="4D4D4D"/>
                          </a:solidFill>
                          <a:effectLst/>
                          <a:uFillTx/>
                          <a:latin typeface="+mn-lt"/>
                          <a:ea typeface="SimSun"/>
                          <a:cs typeface="+mn-cs"/>
                        </a:rPr>
                        <a:t>2 (4)</a:t>
                      </a:r>
                      <a:endParaRPr lang="en-US" sz="1400" b="0" i="0" u="none" strike="noStrike" kern="1200" cap="none" baseline="0" dirty="0">
                        <a:solidFill>
                          <a:srgbClr val="4D4D4D"/>
                        </a:solidFill>
                        <a:effectLst/>
                        <a:uFillTx/>
                        <a:latin typeface="+mn-lt"/>
                        <a:ea typeface="SimSun"/>
                        <a:cs typeface="+mn-cs"/>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tabLst/>
                        <a:defRPr/>
                      </a:pPr>
                      <a:r>
                        <a:rPr lang="en-US" altLang="zh-CN" sz="1400" b="0" i="0" u="none" strike="noStrike" kern="1200" cap="none" baseline="0" dirty="0" smtClean="0">
                          <a:solidFill>
                            <a:srgbClr val="4D4D4D"/>
                          </a:solidFill>
                          <a:effectLst/>
                          <a:uFillTx/>
                          <a:latin typeface="+mn-lt"/>
                          <a:ea typeface="SimSun"/>
                          <a:cs typeface="+mn-cs"/>
                        </a:rPr>
                        <a:t>8 (17)</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10002"/>
                  </a:ext>
                </a:extLst>
              </a:tr>
              <a:tr h="0">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zh-CN" sz="1400" b="0" i="0" u="none" strike="noStrike" cap="none" baseline="0">
                          <a:solidFill>
                            <a:srgbClr val="4D4D4D"/>
                          </a:solidFill>
                          <a:effectLst/>
                          <a:uFillTx/>
                          <a:ea typeface="SimSun"/>
                        </a:rPr>
                        <a:t>恶心</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en-US" altLang="zh-CN" sz="1400" b="0" i="0" u="none" strike="noStrike" kern="1200" cap="none" baseline="0" dirty="0" smtClean="0">
                          <a:solidFill>
                            <a:srgbClr val="4D4D4D"/>
                          </a:solidFill>
                          <a:effectLst/>
                          <a:uFillTx/>
                          <a:latin typeface="+mn-lt"/>
                          <a:ea typeface="SimSun"/>
                          <a:cs typeface="+mn-cs"/>
                        </a:rPr>
                        <a:t>1 (2)</a:t>
                      </a:r>
                      <a:endParaRPr lang="en-US" sz="1400" b="0" i="0" u="none" strike="noStrike" kern="1200" cap="none" baseline="0" dirty="0">
                        <a:solidFill>
                          <a:srgbClr val="4D4D4D"/>
                        </a:solidFill>
                        <a:effectLst/>
                        <a:uFillTx/>
                        <a:latin typeface="+mn-lt"/>
                        <a:ea typeface="SimSun"/>
                        <a:cs typeface="+mn-cs"/>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tabLst/>
                        <a:defRPr/>
                      </a:pPr>
                      <a:r>
                        <a:rPr lang="en-US" altLang="zh-CN" sz="1400" b="0" i="0" u="none" strike="noStrike" kern="1200" cap="none" baseline="0" dirty="0" smtClean="0">
                          <a:solidFill>
                            <a:srgbClr val="4D4D4D"/>
                          </a:solidFill>
                          <a:effectLst/>
                          <a:uFillTx/>
                          <a:latin typeface="+mn-lt"/>
                          <a:ea typeface="SimSun"/>
                          <a:cs typeface="+mn-cs"/>
                        </a:rPr>
                        <a:t>3 (6)</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10003"/>
                  </a:ext>
                </a:extLst>
              </a:tr>
              <a:tr h="214784">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zh-CN" sz="1400" b="0" i="0" u="none" strike="noStrike" cap="none" baseline="0">
                          <a:solidFill>
                            <a:srgbClr val="4D4D4D"/>
                          </a:solidFill>
                          <a:effectLst/>
                          <a:uFillTx/>
                          <a:ea typeface="SimSun"/>
                        </a:rPr>
                        <a:t>腹泻</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en-US" altLang="zh-CN" sz="1400" b="0" i="0" u="none" strike="noStrike" kern="1200" cap="none" baseline="0" dirty="0" smtClean="0">
                          <a:solidFill>
                            <a:srgbClr val="4D4D4D"/>
                          </a:solidFill>
                          <a:effectLst/>
                          <a:uFillTx/>
                          <a:latin typeface="+mn-lt"/>
                          <a:ea typeface="SimSun"/>
                          <a:cs typeface="+mn-cs"/>
                        </a:rPr>
                        <a:t>4 (9)</a:t>
                      </a:r>
                      <a:endParaRPr lang="en-US" sz="1400" b="0" i="0" u="none" strike="noStrike" kern="1200" cap="none" baseline="0" dirty="0">
                        <a:solidFill>
                          <a:srgbClr val="4D4D4D"/>
                        </a:solidFill>
                        <a:effectLst/>
                        <a:uFillTx/>
                        <a:latin typeface="+mn-lt"/>
                        <a:ea typeface="SimSun"/>
                        <a:cs typeface="+mn-cs"/>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tabLst/>
                        <a:defRPr/>
                      </a:pPr>
                      <a:r>
                        <a:rPr lang="en-US" altLang="zh-CN" sz="1400" b="0" i="0" u="none" strike="noStrike" kern="1200" cap="none" baseline="0" dirty="0" smtClean="0">
                          <a:solidFill>
                            <a:srgbClr val="4D4D4D"/>
                          </a:solidFill>
                          <a:effectLst/>
                          <a:uFillTx/>
                          <a:latin typeface="+mn-lt"/>
                          <a:ea typeface="SimSun"/>
                          <a:cs typeface="+mn-cs"/>
                        </a:rPr>
                        <a:t>0 (0)</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10004"/>
                  </a:ext>
                </a:extLst>
              </a:tr>
              <a:tr h="0">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zh-CN" sz="1400" b="0" i="0" u="none" strike="noStrike" cap="none" baseline="0">
                          <a:solidFill>
                            <a:srgbClr val="4D4D4D"/>
                          </a:solidFill>
                          <a:effectLst/>
                          <a:uFillTx/>
                          <a:ea typeface="SimSun"/>
                        </a:rPr>
                        <a:t>疲乏</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en-US" altLang="zh-CN" sz="1400" b="0" i="0" u="none" strike="noStrike" kern="1200" cap="none" baseline="0" dirty="0" smtClean="0">
                          <a:solidFill>
                            <a:srgbClr val="4D4D4D"/>
                          </a:solidFill>
                          <a:effectLst/>
                          <a:uFillTx/>
                          <a:latin typeface="+mn-lt"/>
                          <a:ea typeface="SimSun"/>
                          <a:cs typeface="+mn-cs"/>
                        </a:rPr>
                        <a:t>3 (7)</a:t>
                      </a:r>
                      <a:endParaRPr lang="en-US" sz="1400" b="0" i="0" u="none" strike="noStrike" kern="1200" cap="none" baseline="0" dirty="0">
                        <a:solidFill>
                          <a:srgbClr val="4D4D4D"/>
                        </a:solidFill>
                        <a:effectLst/>
                        <a:uFillTx/>
                        <a:latin typeface="+mn-lt"/>
                        <a:ea typeface="SimSun"/>
                        <a:cs typeface="+mn-cs"/>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tabLst/>
                        <a:defRPr/>
                      </a:pPr>
                      <a:r>
                        <a:rPr lang="en-US" altLang="zh-CN" sz="1400" b="0" i="0" u="none" strike="noStrike" kern="1200" cap="none" baseline="0" dirty="0" smtClean="0">
                          <a:solidFill>
                            <a:srgbClr val="4D4D4D"/>
                          </a:solidFill>
                          <a:effectLst/>
                          <a:uFillTx/>
                          <a:latin typeface="+mn-lt"/>
                          <a:ea typeface="SimSun"/>
                          <a:cs typeface="+mn-cs"/>
                        </a:rPr>
                        <a:t>5 (11)</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extLst>
                  <a:ext uri="{0D108BD9-81ED-4DB2-BD59-A6C34878D82A}">
                    <a16:rowId xmlns:a16="http://schemas.microsoft.com/office/drawing/2014/main" val="10005"/>
                  </a:ext>
                </a:extLst>
              </a:tr>
              <a:tr h="0">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zh-CN" sz="1400" b="0" i="0" u="none" strike="noStrike" cap="none" baseline="0">
                          <a:solidFill>
                            <a:srgbClr val="4D4D4D"/>
                          </a:solidFill>
                          <a:effectLst/>
                          <a:uFillTx/>
                          <a:ea typeface="SimSun"/>
                        </a:rPr>
                        <a:t>发热性中性粒细胞减少症</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en-US" altLang="zh-CN" sz="1400" b="0" i="0" u="none" strike="noStrike" kern="1200" cap="none" baseline="0" dirty="0" smtClean="0">
                          <a:solidFill>
                            <a:srgbClr val="4D4D4D"/>
                          </a:solidFill>
                          <a:effectLst/>
                          <a:uFillTx/>
                          <a:latin typeface="+mn-lt"/>
                          <a:ea typeface="SimSun"/>
                          <a:cs typeface="+mn-cs"/>
                        </a:rPr>
                        <a:t>3 (7)</a:t>
                      </a:r>
                      <a:endParaRPr lang="en-US" sz="1400" b="0" i="0" u="none" strike="noStrike" kern="1200" cap="none" baseline="0" dirty="0">
                        <a:solidFill>
                          <a:srgbClr val="4D4D4D"/>
                        </a:solidFill>
                        <a:effectLst/>
                        <a:uFillTx/>
                        <a:latin typeface="+mn-lt"/>
                        <a:ea typeface="SimSun"/>
                        <a:cs typeface="+mn-cs"/>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tabLst/>
                        <a:defRPr/>
                      </a:pPr>
                      <a:r>
                        <a:rPr lang="en-US" altLang="zh-CN" sz="1400" b="0" i="0" u="none" strike="noStrike" kern="1200" cap="none" baseline="0" dirty="0" smtClean="0">
                          <a:solidFill>
                            <a:srgbClr val="4D4D4D"/>
                          </a:solidFill>
                          <a:effectLst/>
                          <a:uFillTx/>
                          <a:latin typeface="+mn-lt"/>
                          <a:ea typeface="SimSun"/>
                          <a:cs typeface="+mn-cs"/>
                        </a:rPr>
                        <a:t>1 (2)</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1511890450"/>
                  </a:ext>
                </a:extLst>
              </a:tr>
            </a:tbl>
          </a:graphicData>
        </a:graphic>
      </p:graphicFrame>
    </p:spTree>
    <p:custDataLst>
      <p:tags r:id="rId1"/>
    </p:custDataLst>
    <p:extLst>
      <p:ext uri="{BB962C8B-B14F-4D97-AF65-F5344CB8AC3E}">
        <p14:creationId xmlns:p14="http://schemas.microsoft.com/office/powerpoint/2010/main" val="1919962797"/>
      </p:ext>
    </p:extLst>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zh-CN" sz="1800" b="1" i="0" u="none" strike="noStrike" cap="none" baseline="0" dirty="0">
                <a:solidFill>
                  <a:srgbClr val="043882"/>
                </a:solidFill>
                <a:effectLst/>
                <a:uFillTx/>
                <a:ea typeface="SimSun"/>
              </a:rPr>
              <a:t>O-015：西妥昔单抗（每 2 周）与 FOLFIRI 联用或西妥昔单抗与 FOLFIRI/FOLFOX 交替联用治疗 RAS 和 BRAF 野生型转移性结直肠癌患者的随机试验：北欧 8 项结果 </a:t>
            </a:r>
            <a:r>
              <a:rPr lang="zh-CN" sz="1800" b="1" i="0" u="none" strike="noStrike" cap="none" baseline="0" dirty="0" smtClean="0">
                <a:solidFill>
                  <a:srgbClr val="043882"/>
                </a:solidFill>
                <a:effectLst/>
                <a:uFillTx/>
                <a:ea typeface="SimSun"/>
              </a:rPr>
              <a:t>– </a:t>
            </a:r>
            <a:r>
              <a:rPr lang="zh-CN" sz="1800" b="1" i="0" u="none" strike="noStrike" cap="none" baseline="0" dirty="0">
                <a:solidFill>
                  <a:srgbClr val="043882"/>
                </a:solidFill>
                <a:effectLst/>
                <a:uFillTx/>
                <a:ea typeface="SimSun"/>
              </a:rPr>
              <a:t>Pfeiffer P 等人</a:t>
            </a:r>
          </a:p>
        </p:txBody>
      </p:sp>
      <p:sp>
        <p:nvSpPr>
          <p:cNvPr id="5123" name="Rectangle 3"/>
          <p:cNvSpPr>
            <a:spLocks noGrp="1" noChangeArrowheads="1"/>
          </p:cNvSpPr>
          <p:nvPr>
            <p:ph idx="1"/>
          </p:nvPr>
        </p:nvSpPr>
        <p:spPr/>
        <p:txBody>
          <a:bodyPr/>
          <a:lstStyle/>
          <a:p>
            <a:pPr marL="0" indent="0">
              <a:buNone/>
            </a:pPr>
            <a:r>
              <a:rPr lang="zh-CN" sz="1600" b="1" i="0" u="none" strike="noStrike" cap="none" baseline="0">
                <a:solidFill>
                  <a:srgbClr val="4D4D4D"/>
                </a:solidFill>
                <a:effectLst/>
                <a:uFillTx/>
                <a:ea typeface="SimSun"/>
              </a:rPr>
              <a:t>研究目的</a:t>
            </a:r>
          </a:p>
          <a:p>
            <a:r>
              <a:rPr lang="zh-CN" sz="1600" b="0" i="0" u="none" strike="noStrike" cap="none" baseline="0">
                <a:solidFill>
                  <a:srgbClr val="4D4D4D"/>
                </a:solidFill>
                <a:effectLst/>
                <a:uFillTx/>
                <a:ea typeface="SimSun"/>
              </a:rPr>
              <a:t>研究西妥昔单抗与 FOLFIRI 联用或先后联用 FOLFIRI 和 FOLFOX（交替疗程）治疗不可切除 mCRC 患者的疗效和安全性</a:t>
            </a:r>
          </a:p>
        </p:txBody>
      </p:sp>
      <p:sp>
        <p:nvSpPr>
          <p:cNvPr id="14" name="Text Placeholder 13"/>
          <p:cNvSpPr>
            <a:spLocks noGrp="1"/>
          </p:cNvSpPr>
          <p:nvPr>
            <p:ph type="body" sz="quarter" idx="10"/>
          </p:nvPr>
        </p:nvSpPr>
        <p:spPr>
          <a:xfrm>
            <a:off x="365125" y="6096000"/>
            <a:ext cx="4466182" cy="487363"/>
          </a:xfrm>
        </p:spPr>
        <p:txBody>
          <a:bodyPr/>
          <a:lstStyle/>
          <a:p>
            <a:r>
              <a:rPr lang="zh-CN" sz="1200" b="0" i="0" u="none" strike="noStrike" cap="none" baseline="0" dirty="0">
                <a:solidFill>
                  <a:srgbClr val="4D4D4D"/>
                </a:solidFill>
                <a:effectLst/>
                <a:uFillTx/>
                <a:ea typeface="SimSun"/>
              </a:rPr>
              <a:t>*亚叶酸 400 mg/m</a:t>
            </a:r>
            <a:r>
              <a:rPr lang="zh-CN" sz="1200" b="0" i="0" u="none" strike="noStrike" cap="none" baseline="30000" dirty="0">
                <a:solidFill>
                  <a:srgbClr val="4D4D4D"/>
                </a:solidFill>
                <a:effectLst/>
                <a:uFillTx/>
                <a:ea typeface="SimSun"/>
              </a:rPr>
              <a:t>2</a:t>
            </a:r>
            <a:r>
              <a:rPr lang="zh-CN" sz="1200" b="0" i="0" u="none" strike="noStrike" cap="none" baseline="0" dirty="0">
                <a:solidFill>
                  <a:srgbClr val="4D4D4D"/>
                </a:solidFill>
                <a:effectLst/>
                <a:uFillTx/>
                <a:ea typeface="SimSun"/>
              </a:rPr>
              <a:t>，5FU 400 mg/m</a:t>
            </a:r>
            <a:r>
              <a:rPr lang="zh-CN" sz="1200" b="0" i="0" u="none" strike="noStrike" cap="none" baseline="30000" dirty="0">
                <a:solidFill>
                  <a:srgbClr val="4D4D4D"/>
                </a:solidFill>
                <a:effectLst/>
                <a:uFillTx/>
                <a:ea typeface="SimSun"/>
              </a:rPr>
              <a:t>2</a:t>
            </a:r>
            <a:r>
              <a:rPr lang="zh-CN" sz="1200" b="0" i="0" u="none" strike="noStrike" cap="none" baseline="0" dirty="0">
                <a:solidFill>
                  <a:srgbClr val="4D4D4D"/>
                </a:solidFill>
                <a:effectLst/>
                <a:uFillTx/>
                <a:ea typeface="SimSun"/>
              </a:rPr>
              <a:t> 推注，然后 2400 mg/m</a:t>
            </a:r>
            <a:r>
              <a:rPr lang="zh-CN" sz="1200" b="0" i="0" u="none" strike="noStrike" cap="none" baseline="30000" dirty="0">
                <a:solidFill>
                  <a:srgbClr val="4D4D4D"/>
                </a:solidFill>
                <a:effectLst/>
                <a:uFillTx/>
                <a:ea typeface="SimSun"/>
              </a:rPr>
              <a:t>2</a:t>
            </a:r>
            <a:r>
              <a:rPr lang="zh-CN" sz="1200" b="0" i="0" u="none" strike="noStrike" cap="none" baseline="0" dirty="0">
                <a:solidFill>
                  <a:srgbClr val="4D4D4D"/>
                </a:solidFill>
                <a:effectLst/>
                <a:uFillTx/>
                <a:ea typeface="SimSun"/>
              </a:rPr>
              <a:t>，伊立替康 180 mg/m</a:t>
            </a:r>
            <a:r>
              <a:rPr lang="zh-CN" sz="1200" b="0" i="0" u="none" strike="noStrike" cap="none" baseline="30000" dirty="0">
                <a:solidFill>
                  <a:srgbClr val="4D4D4D"/>
                </a:solidFill>
                <a:effectLst/>
                <a:uFillTx/>
                <a:ea typeface="SimSun"/>
              </a:rPr>
              <a:t>2</a:t>
            </a:r>
            <a:r>
              <a:rPr lang="zh-CN" sz="1200" b="0" i="0" u="none" strike="noStrike" cap="none" baseline="0" dirty="0">
                <a:solidFill>
                  <a:srgbClr val="4D4D4D"/>
                </a:solidFill>
                <a:effectLst/>
                <a:uFillTx/>
                <a:ea typeface="SimSun"/>
              </a:rPr>
              <a:t>；</a:t>
            </a:r>
            <a:r>
              <a:rPr lang="zh-CN" sz="1200" b="0" i="0" u="none" strike="noStrike" cap="none" baseline="30000" dirty="0">
                <a:solidFill>
                  <a:srgbClr val="4D4D4D"/>
                </a:solidFill>
                <a:effectLst/>
                <a:uFillTx/>
                <a:ea typeface="SimSun"/>
              </a:rPr>
              <a:t>†</a:t>
            </a:r>
            <a:r>
              <a:rPr lang="zh-CN" sz="1200" b="0" i="0" u="none" strike="noStrike" cap="none" baseline="0" dirty="0">
                <a:solidFill>
                  <a:srgbClr val="4D4D4D"/>
                </a:solidFill>
                <a:effectLst/>
                <a:uFillTx/>
                <a:ea typeface="SimSun"/>
              </a:rPr>
              <a:t>亚叶酸 400 mg/m</a:t>
            </a:r>
            <a:r>
              <a:rPr lang="zh-CN" sz="1200" b="0" i="0" u="none" strike="noStrike" cap="none" baseline="30000" dirty="0">
                <a:solidFill>
                  <a:srgbClr val="4D4D4D"/>
                </a:solidFill>
                <a:effectLst/>
                <a:uFillTx/>
                <a:ea typeface="SimSun"/>
              </a:rPr>
              <a:t>2</a:t>
            </a:r>
            <a:r>
              <a:rPr lang="zh-CN" sz="1200" b="0" i="0" u="none" strike="noStrike" cap="none" baseline="0" dirty="0">
                <a:solidFill>
                  <a:srgbClr val="4D4D4D"/>
                </a:solidFill>
                <a:effectLst/>
                <a:uFillTx/>
                <a:ea typeface="SimSun"/>
              </a:rPr>
              <a:t>，5FU 400 mg/m</a:t>
            </a:r>
            <a:r>
              <a:rPr lang="zh-CN" sz="1200" b="0" i="0" u="none" strike="noStrike" cap="none" baseline="30000" dirty="0">
                <a:solidFill>
                  <a:srgbClr val="4D4D4D"/>
                </a:solidFill>
                <a:effectLst/>
                <a:uFillTx/>
                <a:ea typeface="SimSun"/>
              </a:rPr>
              <a:t>2</a:t>
            </a:r>
            <a:r>
              <a:rPr lang="zh-CN" sz="1200" b="0" i="0" u="none" strike="noStrike" cap="none" baseline="0" dirty="0">
                <a:solidFill>
                  <a:srgbClr val="4D4D4D"/>
                </a:solidFill>
                <a:effectLst/>
                <a:uFillTx/>
                <a:ea typeface="SimSun"/>
              </a:rPr>
              <a:t> 推注，然后 2400 mg/m</a:t>
            </a:r>
            <a:r>
              <a:rPr lang="zh-CN" sz="1200" b="0" i="0" u="none" strike="noStrike" cap="none" baseline="30000" dirty="0">
                <a:solidFill>
                  <a:srgbClr val="4D4D4D"/>
                </a:solidFill>
                <a:effectLst/>
                <a:uFillTx/>
                <a:ea typeface="SimSun"/>
              </a:rPr>
              <a:t>2</a:t>
            </a:r>
            <a:r>
              <a:rPr lang="zh-CN" sz="1200" b="0" i="0" u="none" strike="noStrike" cap="none" baseline="0" dirty="0">
                <a:solidFill>
                  <a:srgbClr val="4D4D4D"/>
                </a:solidFill>
                <a:effectLst/>
                <a:uFillTx/>
                <a:ea typeface="SimSun"/>
              </a:rPr>
              <a:t>，奥沙利铂 85 mg/m</a:t>
            </a:r>
            <a:r>
              <a:rPr lang="zh-CN" sz="1200" b="0" i="0" u="none" strike="noStrike" cap="none" baseline="30000" dirty="0">
                <a:solidFill>
                  <a:srgbClr val="4D4D4D"/>
                </a:solidFill>
                <a:effectLst/>
                <a:uFillTx/>
                <a:ea typeface="SimSun"/>
              </a:rPr>
              <a:t>2</a:t>
            </a:r>
          </a:p>
        </p:txBody>
      </p:sp>
      <p:sp>
        <p:nvSpPr>
          <p:cNvPr id="15" name="Text Placeholder 14"/>
          <p:cNvSpPr>
            <a:spLocks noGrp="1"/>
          </p:cNvSpPr>
          <p:nvPr>
            <p:ph type="body" sz="quarter" idx="11"/>
          </p:nvPr>
        </p:nvSpPr>
        <p:spPr>
          <a:xfrm>
            <a:off x="4495800" y="6096000"/>
            <a:ext cx="4283075" cy="487363"/>
          </a:xfrm>
        </p:spPr>
        <p:txBody>
          <a:bodyPr/>
          <a:lstStyle/>
          <a:p>
            <a:r>
              <a:rPr lang="zh-CN" sz="1200" b="0" i="0" u="none" strike="noStrike" cap="none" baseline="0">
                <a:solidFill>
                  <a:srgbClr val="4D4D4D"/>
                </a:solidFill>
                <a:effectLst/>
                <a:uFillTx/>
                <a:ea typeface="SimSun"/>
              </a:rPr>
              <a:t>Pfeiffer P, et al. Ann Oncol 2019;30(suppl):abstr O-015</a:t>
            </a:r>
          </a:p>
        </p:txBody>
      </p:sp>
      <p:sp>
        <p:nvSpPr>
          <p:cNvPr id="7" name="Rectangle 9"/>
          <p:cNvSpPr txBox="1">
            <a:spLocks noChangeArrowheads="1"/>
          </p:cNvSpPr>
          <p:nvPr/>
        </p:nvSpPr>
        <p:spPr bwMode="auto">
          <a:xfrm>
            <a:off x="365124" y="5369248"/>
            <a:ext cx="4130676" cy="6105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ct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ct val="0"/>
              </a:spcBef>
              <a:spcAft>
                <a:spcPts val="400"/>
              </a:spcAft>
              <a:buClr>
                <a:schemeClr val="bg1"/>
              </a:buClr>
              <a:buChar char="–"/>
              <a:defRPr sz="1600">
                <a:solidFill>
                  <a:srgbClr val="4D4D4D"/>
                </a:solidFill>
                <a:latin typeface="+mn-lt"/>
                <a:cs typeface="+mn-cs"/>
              </a:defRPr>
            </a:lvl2pPr>
            <a:lvl3pPr marL="812800" indent="-249238" algn="l" rtl="0" fontAlgn="base">
              <a:spcBef>
                <a:spcPct val="0"/>
              </a:spcBef>
              <a:spcAft>
                <a:spcPts val="400"/>
              </a:spcAft>
              <a:buClr>
                <a:schemeClr val="bg1"/>
              </a:buClr>
              <a:buChar char="•"/>
              <a:defRPr sz="1600">
                <a:solidFill>
                  <a:srgbClr val="4D4D4D"/>
                </a:solidFill>
                <a:latin typeface="+mn-lt"/>
                <a:cs typeface="+mn-cs"/>
              </a:defRPr>
            </a:lvl3pPr>
            <a:lvl4pPr marL="1101725" indent="-287338" algn="l" rtl="0" fontAlgn="base">
              <a:spcBef>
                <a:spcPct val="0"/>
              </a:spcBef>
              <a:spcAft>
                <a:spcPts val="400"/>
              </a:spcAft>
              <a:buClr>
                <a:schemeClr val="bg1"/>
              </a:buClr>
              <a:buChar char="–"/>
              <a:defRPr sz="1600">
                <a:solidFill>
                  <a:srgbClr val="4D4D4D"/>
                </a:solidFill>
                <a:latin typeface="+mn-lt"/>
                <a:cs typeface="+mn-cs"/>
              </a:defRPr>
            </a:lvl4pPr>
            <a:lvl5pPr marL="1390650" indent="-287338" algn="l" rtl="0" fontAlgn="base">
              <a:spcBef>
                <a:spcPct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ct val="0"/>
              </a:spcBef>
              <a:spcAft>
                <a:spcPts val="400"/>
              </a:spcAft>
              <a:buClr>
                <a:srgbClr val="043882"/>
              </a:buClr>
              <a:buSzPct val="110000"/>
              <a:buFontTx/>
              <a:buNone/>
              <a:defRPr/>
            </a:pPr>
            <a:r>
              <a:rPr lang="zh-CN" sz="1600" b="1" i="0" u="none" strike="noStrike" cap="none" baseline="0">
                <a:solidFill>
                  <a:srgbClr val="A0A0A0"/>
                </a:solidFill>
                <a:effectLst/>
                <a:uFillTx/>
                <a:ea typeface="SimSun"/>
              </a:rPr>
              <a:t>主要终点</a:t>
            </a:r>
          </a:p>
          <a:p>
            <a:pPr marL="250825" marR="0" lvl="0" indent="-250825" algn="l" defTabSz="914400" rtl="0" eaLnBrk="1" fontAlgn="base" latinLnBrk="0" hangingPunct="1">
              <a:lnSpc>
                <a:spcPct val="100000"/>
              </a:lnSpc>
              <a:spcBef>
                <a:spcPct val="0"/>
              </a:spcBef>
              <a:spcAft>
                <a:spcPts val="400"/>
              </a:spcAft>
              <a:buClr>
                <a:srgbClr val="043882"/>
              </a:buClr>
              <a:buSzPct val="110000"/>
              <a:buFontTx/>
              <a:buChar char="•"/>
              <a:defRPr/>
            </a:pPr>
            <a:r>
              <a:rPr lang="zh-CN" sz="1600" b="0" i="0" u="none" strike="noStrike" cap="none" baseline="0">
                <a:solidFill>
                  <a:srgbClr val="4D4D4D"/>
                </a:solidFill>
                <a:effectLst/>
                <a:uFillTx/>
                <a:ea typeface="SimSun"/>
              </a:rPr>
              <a:t>缓解率</a:t>
            </a:r>
          </a:p>
        </p:txBody>
      </p:sp>
      <p:sp>
        <p:nvSpPr>
          <p:cNvPr id="8" name="Content Placeholder 26"/>
          <p:cNvSpPr txBox="1"/>
          <p:nvPr/>
        </p:nvSpPr>
        <p:spPr>
          <a:xfrm>
            <a:off x="4278313" y="5369248"/>
            <a:ext cx="4495800" cy="657477"/>
          </a:xfrm>
          <a:prstGeom prst="rect">
            <a:avLst/>
          </a:prstGeom>
        </p:spPr>
        <p:txBody>
          <a:bodyPr/>
          <a:lstStyle>
            <a:lvl1pPr marL="250825" indent="-250825" algn="l" rtl="0" fontAlgn="base">
              <a:spcBef>
                <a:spcPct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ct val="0"/>
              </a:spcBef>
              <a:spcAft>
                <a:spcPts val="400"/>
              </a:spcAft>
              <a:buClr>
                <a:schemeClr val="bg1"/>
              </a:buClr>
              <a:buChar char="–"/>
              <a:defRPr sz="1600">
                <a:solidFill>
                  <a:srgbClr val="4D4D4D"/>
                </a:solidFill>
                <a:latin typeface="+mn-lt"/>
                <a:cs typeface="+mn-cs"/>
              </a:defRPr>
            </a:lvl2pPr>
            <a:lvl3pPr marL="812800" indent="-249238" algn="l" rtl="0" fontAlgn="base">
              <a:spcBef>
                <a:spcPct val="0"/>
              </a:spcBef>
              <a:spcAft>
                <a:spcPts val="400"/>
              </a:spcAft>
              <a:buClr>
                <a:schemeClr val="bg1"/>
              </a:buClr>
              <a:buChar char="•"/>
              <a:defRPr sz="1600">
                <a:solidFill>
                  <a:srgbClr val="4D4D4D"/>
                </a:solidFill>
                <a:latin typeface="+mn-lt"/>
                <a:cs typeface="+mn-cs"/>
              </a:defRPr>
            </a:lvl3pPr>
            <a:lvl4pPr marL="1101725" indent="-287338" algn="l" rtl="0" fontAlgn="base">
              <a:spcBef>
                <a:spcPct val="0"/>
              </a:spcBef>
              <a:spcAft>
                <a:spcPts val="400"/>
              </a:spcAft>
              <a:buClr>
                <a:schemeClr val="bg1"/>
              </a:buClr>
              <a:buChar char="–"/>
              <a:defRPr sz="1600">
                <a:solidFill>
                  <a:srgbClr val="4D4D4D"/>
                </a:solidFill>
                <a:latin typeface="+mn-lt"/>
                <a:cs typeface="+mn-cs"/>
              </a:defRPr>
            </a:lvl4pPr>
            <a:lvl5pPr marL="1390650" indent="-287338" algn="l" rtl="0" fontAlgn="base">
              <a:spcBef>
                <a:spcPct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ct val="0"/>
              </a:spcBef>
              <a:spcAft>
                <a:spcPts val="400"/>
              </a:spcAft>
              <a:buClr>
                <a:srgbClr val="043882"/>
              </a:buClr>
              <a:buSzPct val="110000"/>
              <a:buFontTx/>
              <a:buNone/>
              <a:defRPr/>
            </a:pPr>
            <a:r>
              <a:rPr lang="zh-CN" sz="1600" b="1" i="0" u="none" strike="noStrike" cap="none" baseline="0">
                <a:solidFill>
                  <a:srgbClr val="A0A0A0"/>
                </a:solidFill>
                <a:effectLst/>
                <a:uFillTx/>
                <a:ea typeface="SimSun"/>
              </a:rPr>
              <a:t>次要终点</a:t>
            </a:r>
          </a:p>
          <a:p>
            <a:pPr marL="250825" marR="0" lvl="0" indent="-250825" algn="l" defTabSz="914400" rtl="0" eaLnBrk="1" fontAlgn="base" latinLnBrk="0" hangingPunct="1">
              <a:lnSpc>
                <a:spcPct val="100000"/>
              </a:lnSpc>
              <a:spcBef>
                <a:spcPct val="0"/>
              </a:spcBef>
              <a:spcAft>
                <a:spcPts val="400"/>
              </a:spcAft>
              <a:buClr>
                <a:srgbClr val="043882"/>
              </a:buClr>
              <a:buSzPct val="110000"/>
              <a:buFontTx/>
              <a:buChar char="•"/>
              <a:defRPr/>
            </a:pPr>
            <a:r>
              <a:rPr lang="zh-CN" sz="1600" b="0" i="0" u="none" strike="noStrike" cap="none" baseline="0">
                <a:solidFill>
                  <a:srgbClr val="4D4D4D"/>
                </a:solidFill>
                <a:effectLst/>
                <a:uFillTx/>
                <a:ea typeface="SimSun"/>
              </a:rPr>
              <a:t>PFS、OS、安全性</a:t>
            </a:r>
          </a:p>
        </p:txBody>
      </p:sp>
      <p:sp>
        <p:nvSpPr>
          <p:cNvPr id="9" name="Oval 14"/>
          <p:cNvSpPr>
            <a:spLocks noChangeArrowheads="1"/>
          </p:cNvSpPr>
          <p:nvPr/>
        </p:nvSpPr>
        <p:spPr bwMode="auto">
          <a:xfrm>
            <a:off x="3238735" y="3483137"/>
            <a:ext cx="583595" cy="584200"/>
          </a:xfrm>
          <a:prstGeom prst="ellipse">
            <a:avLst/>
          </a:prstGeom>
          <a:noFill/>
          <a:ln w="57150">
            <a:solidFill>
              <a:schemeClr val="bg2">
                <a:lumMod val="60000"/>
                <a:lumOff val="40000"/>
              </a:schemeClr>
            </a:solidFill>
            <a:round/>
            <a:tailEnd type="triangle" w="med" len="me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r>
              <a:rPr lang="zh-CN" sz="1600" b="1" i="0" u="none" strike="noStrike" cap="none" baseline="0">
                <a:solidFill>
                  <a:srgbClr val="043882"/>
                </a:solidFill>
                <a:effectLst/>
                <a:uFillTx/>
                <a:ea typeface="SimSun"/>
              </a:rPr>
              <a:t>R</a:t>
            </a:r>
          </a:p>
          <a:p>
            <a:pPr marL="0" marR="0" lvl="0" indent="0" algn="ctr" defTabSz="914400" rtl="0" eaLnBrk="1" fontAlgn="base" latinLnBrk="0" hangingPunct="1">
              <a:lnSpc>
                <a:spcPct val="100000"/>
              </a:lnSpc>
              <a:spcBef>
                <a:spcPct val="0"/>
              </a:spcBef>
              <a:spcAft>
                <a:spcPct val="0"/>
              </a:spcAft>
              <a:buClrTx/>
              <a:buSzTx/>
              <a:buFontTx/>
              <a:buNone/>
              <a:defRPr/>
            </a:pPr>
            <a:r>
              <a:rPr lang="zh-CN" sz="1600" b="1" i="0" u="none" strike="noStrike" cap="none" baseline="0">
                <a:solidFill>
                  <a:srgbClr val="043882"/>
                </a:solidFill>
                <a:effectLst/>
                <a:uFillTx/>
                <a:ea typeface="SimSun"/>
              </a:rPr>
              <a:t>1:1</a:t>
            </a:r>
          </a:p>
        </p:txBody>
      </p:sp>
      <p:cxnSp>
        <p:nvCxnSpPr>
          <p:cNvPr id="10" name="AutoShape 15"/>
          <p:cNvCxnSpPr>
            <a:cxnSpLocks noChangeShapeType="1"/>
            <a:stCxn id="9" idx="0"/>
            <a:endCxn id="17" idx="1"/>
          </p:cNvCxnSpPr>
          <p:nvPr/>
        </p:nvCxnSpPr>
        <p:spPr bwMode="auto">
          <a:xfrm rot="5400000" flipH="1" flipV="1">
            <a:off x="3348481" y="2927119"/>
            <a:ext cx="738070" cy="373967"/>
          </a:xfrm>
          <a:prstGeom prst="bentConnector2">
            <a:avLst/>
          </a:prstGeom>
          <a:noFill/>
          <a:ln w="57150">
            <a:solidFill>
              <a:schemeClr val="bg2">
                <a:lumMod val="60000"/>
                <a:lumOff val="40000"/>
              </a:schemeClr>
            </a:solidFill>
            <a:round/>
            <a:tailEnd type="triangle" w="med" len="med"/>
          </a:ln>
        </p:spPr>
      </p:cxnSp>
      <p:sp>
        <p:nvSpPr>
          <p:cNvPr id="11" name="AutoShape 12"/>
          <p:cNvSpPr>
            <a:spLocks noChangeArrowheads="1"/>
          </p:cNvSpPr>
          <p:nvPr/>
        </p:nvSpPr>
        <p:spPr bwMode="auto">
          <a:xfrm>
            <a:off x="7894940" y="2459378"/>
            <a:ext cx="1094447" cy="571378"/>
          </a:xfrm>
          <a:prstGeom prst="rect">
            <a:avLst/>
          </a:prstGeom>
          <a:solidFill>
            <a:schemeClr val="tx1"/>
          </a:solidFill>
          <a:ln w="9525" algn="ctr">
            <a:noFill/>
            <a:rou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defRPr/>
            </a:pPr>
            <a:r>
              <a:rPr lang="zh-CN" sz="1800" b="1" i="0" u="none" strike="noStrike" cap="none" baseline="0">
                <a:solidFill>
                  <a:srgbClr val="FFFFFF"/>
                </a:solidFill>
                <a:effectLst/>
                <a:uFillTx/>
                <a:ea typeface="SimSun"/>
              </a:rPr>
              <a:t>PD/</a:t>
            </a:r>
            <a:r>
              <a:rPr sz="1800"/>
              <a:t/>
            </a:r>
            <a:br>
              <a:rPr sz="1800"/>
            </a:br>
            <a:r>
              <a:rPr lang="zh-CN" sz="1800" b="1" i="0" u="none" strike="noStrike" cap="none" baseline="0">
                <a:solidFill>
                  <a:srgbClr val="FFFFFF"/>
                </a:solidFill>
                <a:effectLst/>
                <a:uFillTx/>
                <a:ea typeface="SimSun"/>
              </a:rPr>
              <a:t>毒性</a:t>
            </a:r>
          </a:p>
        </p:txBody>
      </p:sp>
      <p:sp>
        <p:nvSpPr>
          <p:cNvPr id="12" name="Content Placeholder 26"/>
          <p:cNvSpPr txBox="1"/>
          <p:nvPr/>
        </p:nvSpPr>
        <p:spPr bwMode="auto">
          <a:xfrm>
            <a:off x="4274779" y="3290590"/>
            <a:ext cx="3750461" cy="892175"/>
          </a:xfrm>
          <a:prstGeom prst="rect">
            <a:avLst/>
          </a:prstGeom>
          <a:noFill/>
          <a:ln w="9525">
            <a:noFill/>
            <a:miter lim="800000"/>
          </a:ln>
        </p:spPr>
        <p:txBody>
          <a:bodyPr/>
          <a:lstStyle/>
          <a:p>
            <a:pPr marL="190500" marR="0" lvl="0" indent="-190500" algn="l" defTabSz="914400" rtl="0" eaLnBrk="1" fontAlgn="base" latinLnBrk="0" hangingPunct="1">
              <a:lnSpc>
                <a:spcPct val="100000"/>
              </a:lnSpc>
              <a:spcBef>
                <a:spcPct val="0"/>
              </a:spcBef>
              <a:spcAft>
                <a:spcPts val="400"/>
              </a:spcAft>
              <a:buClrTx/>
              <a:buSzTx/>
              <a:buFontTx/>
              <a:buNone/>
              <a:defRPr/>
            </a:pPr>
            <a:r>
              <a:rPr lang="zh-CN" sz="1400" b="1" i="0" u="none" strike="noStrike" cap="none" baseline="0">
                <a:solidFill>
                  <a:srgbClr val="043882"/>
                </a:solidFill>
                <a:effectLst/>
                <a:uFillTx/>
                <a:ea typeface="SimSun"/>
              </a:rPr>
              <a:t>分层</a:t>
            </a:r>
          </a:p>
          <a:p>
            <a:pPr marL="203200" marR="0" lvl="0" indent="-203200" algn="l" defTabSz="914400" rtl="0" eaLnBrk="1" fontAlgn="base" latinLnBrk="0" hangingPunct="1">
              <a:lnSpc>
                <a:spcPct val="100000"/>
              </a:lnSpc>
              <a:spcBef>
                <a:spcPct val="0"/>
              </a:spcBef>
              <a:spcAft>
                <a:spcPts val="400"/>
              </a:spcAft>
              <a:buClrTx/>
              <a:buSzTx/>
              <a:buFont typeface="Arial" panose="020B0604020202020204" pitchFamily="34" charset="0"/>
              <a:buChar char="•"/>
              <a:defRPr/>
            </a:pPr>
            <a:r>
              <a:rPr lang="zh-CN" sz="1400" b="0" i="0" u="none" strike="noStrike" cap="none" baseline="0">
                <a:solidFill>
                  <a:srgbClr val="4D4D4D"/>
                </a:solidFill>
                <a:effectLst/>
                <a:uFillTx/>
                <a:ea typeface="SimSun"/>
              </a:rPr>
              <a:t>中心</a:t>
            </a:r>
          </a:p>
          <a:p>
            <a:pPr marL="203200" marR="0" lvl="0" indent="-203200" algn="l" defTabSz="914400" rtl="0" eaLnBrk="1" fontAlgn="base" latinLnBrk="0" hangingPunct="1">
              <a:lnSpc>
                <a:spcPct val="100000"/>
              </a:lnSpc>
              <a:spcBef>
                <a:spcPct val="0"/>
              </a:spcBef>
              <a:spcAft>
                <a:spcPts val="400"/>
              </a:spcAft>
              <a:buClrTx/>
              <a:buSzTx/>
              <a:buFont typeface="Arial" panose="020B0604020202020204" pitchFamily="34" charset="0"/>
              <a:buChar char="•"/>
              <a:defRPr/>
            </a:pPr>
            <a:r>
              <a:rPr lang="zh-CN" sz="1400" b="0" i="0" u="none" strike="noStrike" cap="none" baseline="0">
                <a:solidFill>
                  <a:srgbClr val="4D4D4D"/>
                </a:solidFill>
                <a:effectLst/>
                <a:uFillTx/>
                <a:ea typeface="SimSun"/>
              </a:rPr>
              <a:t>仅肝脏</a:t>
            </a:r>
          </a:p>
        </p:txBody>
      </p:sp>
      <p:cxnSp>
        <p:nvCxnSpPr>
          <p:cNvPr id="13" name="AutoShape 19"/>
          <p:cNvCxnSpPr>
            <a:cxnSpLocks noChangeShapeType="1"/>
            <a:stCxn id="18" idx="3"/>
            <a:endCxn id="9" idx="2"/>
          </p:cNvCxnSpPr>
          <p:nvPr/>
        </p:nvCxnSpPr>
        <p:spPr bwMode="auto">
          <a:xfrm>
            <a:off x="3114825" y="3775237"/>
            <a:ext cx="123910" cy="0"/>
          </a:xfrm>
          <a:prstGeom prst="straightConnector1">
            <a:avLst/>
          </a:prstGeom>
          <a:noFill/>
          <a:ln w="57150">
            <a:solidFill>
              <a:schemeClr val="bg2">
                <a:lumMod val="60000"/>
                <a:lumOff val="40000"/>
              </a:schemeClr>
            </a:solidFill>
            <a:round/>
            <a:headEnd type="none" w="med" len="med"/>
            <a:tailEnd type="none" w="med" len="med"/>
          </a:ln>
        </p:spPr>
      </p:cxnSp>
      <p:cxnSp>
        <p:nvCxnSpPr>
          <p:cNvPr id="16" name="AutoShape 21"/>
          <p:cNvCxnSpPr>
            <a:cxnSpLocks noChangeShapeType="1"/>
            <a:stCxn id="17" idx="3"/>
            <a:endCxn id="11" idx="1"/>
          </p:cNvCxnSpPr>
          <p:nvPr/>
        </p:nvCxnSpPr>
        <p:spPr bwMode="auto">
          <a:xfrm>
            <a:off x="7538846" y="2745067"/>
            <a:ext cx="356094" cy="0"/>
          </a:xfrm>
          <a:prstGeom prst="straightConnector1">
            <a:avLst/>
          </a:prstGeom>
          <a:noFill/>
          <a:ln w="57150">
            <a:solidFill>
              <a:schemeClr val="bg2">
                <a:lumMod val="60000"/>
                <a:lumOff val="40000"/>
              </a:schemeClr>
            </a:solidFill>
            <a:round/>
            <a:tailEnd type="triangle" w="med" len="med"/>
          </a:ln>
        </p:spPr>
      </p:cxnSp>
      <p:sp>
        <p:nvSpPr>
          <p:cNvPr id="17" name="AutoShape 8"/>
          <p:cNvSpPr>
            <a:spLocks noChangeArrowheads="1"/>
          </p:cNvSpPr>
          <p:nvPr/>
        </p:nvSpPr>
        <p:spPr bwMode="auto">
          <a:xfrm>
            <a:off x="3904500" y="2201603"/>
            <a:ext cx="3634346" cy="1086928"/>
          </a:xfrm>
          <a:prstGeom prst="rect">
            <a:avLst/>
          </a:prstGeom>
          <a:solidFill>
            <a:schemeClr val="accent3"/>
          </a:solidFill>
          <a:ln w="9525" algn="ctr">
            <a:noFill/>
            <a:rou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defRPr/>
            </a:pPr>
            <a:r>
              <a:rPr lang="zh-CN" sz="1800" b="0" i="0" u="none" strike="noStrike" cap="none" baseline="0">
                <a:solidFill>
                  <a:srgbClr val="FFFFFF"/>
                </a:solidFill>
                <a:effectLst/>
                <a:uFillTx/>
                <a:ea typeface="SimSun"/>
              </a:rPr>
              <a:t>西妥昔单抗 500 mg/m</a:t>
            </a:r>
            <a:r>
              <a:rPr lang="zh-CN" sz="1800" b="0" i="0" u="none" strike="noStrike" cap="none" baseline="30000">
                <a:solidFill>
                  <a:srgbClr val="FFFFFF"/>
                </a:solidFill>
                <a:effectLst/>
                <a:uFillTx/>
                <a:ea typeface="SimSun"/>
              </a:rPr>
              <a:t>2</a:t>
            </a:r>
            <a:r>
              <a:rPr lang="zh-CN" sz="1800" b="0" i="0" u="none" strike="noStrike" cap="none" baseline="0">
                <a:solidFill>
                  <a:srgbClr val="FFFFFF"/>
                </a:solidFill>
                <a:effectLst/>
                <a:uFillTx/>
                <a:ea typeface="SimSun"/>
              </a:rPr>
              <a:t> q2w + FOLFIRI*</a:t>
            </a:r>
            <a:r>
              <a:rPr sz="1800"/>
              <a:t/>
            </a:r>
            <a:br>
              <a:rPr sz="1800"/>
            </a:br>
            <a:r>
              <a:rPr lang="zh-CN" sz="1800" b="0" i="0" u="none" strike="noStrike" cap="none" baseline="0">
                <a:solidFill>
                  <a:srgbClr val="FFFFFF"/>
                </a:solidFill>
                <a:effectLst/>
                <a:uFillTx/>
                <a:ea typeface="SimSun"/>
              </a:rPr>
              <a:t>(n=86)</a:t>
            </a:r>
          </a:p>
        </p:txBody>
      </p:sp>
      <p:sp>
        <p:nvSpPr>
          <p:cNvPr id="18" name="AutoShape 9"/>
          <p:cNvSpPr>
            <a:spLocks noChangeArrowheads="1"/>
          </p:cNvSpPr>
          <p:nvPr/>
        </p:nvSpPr>
        <p:spPr bwMode="auto">
          <a:xfrm>
            <a:off x="192738" y="2815428"/>
            <a:ext cx="2922087" cy="1919618"/>
          </a:xfrm>
          <a:prstGeom prst="roundRect">
            <a:avLst>
              <a:gd name="adj" fmla="val 0"/>
            </a:avLst>
          </a:prstGeom>
          <a:solidFill>
            <a:schemeClr val="accent1"/>
          </a:solidFill>
          <a:ln w="9525" algn="ctr">
            <a:noFill/>
            <a:round/>
          </a:ln>
        </p:spPr>
        <p:txBody>
          <a:bodyPr wrap="square" lIns="90488" tIns="44450" rIns="90488" bIns="44450">
            <a:spAutoFit/>
          </a:bodyPr>
          <a:lstStyle/>
          <a:p>
            <a:pPr marL="0" marR="0" lvl="0" indent="0" algn="l" defTabSz="892175" rtl="0" eaLnBrk="0" fontAlgn="base" latinLnBrk="0" hangingPunct="0">
              <a:lnSpc>
                <a:spcPct val="100000"/>
              </a:lnSpc>
              <a:spcBef>
                <a:spcPct val="0"/>
              </a:spcBef>
              <a:spcAft>
                <a:spcPct val="30000"/>
              </a:spcAft>
              <a:buClrTx/>
              <a:buSzTx/>
              <a:buFontTx/>
              <a:buNone/>
              <a:defRPr/>
            </a:pPr>
            <a:r>
              <a:rPr lang="zh-CN" sz="1600" b="0" i="0" u="none" strike="noStrike" cap="none" baseline="0">
                <a:solidFill>
                  <a:srgbClr val="FFFFFF"/>
                </a:solidFill>
                <a:effectLst/>
                <a:uFillTx/>
                <a:ea typeface="SimSun"/>
              </a:rPr>
              <a:t>患者关键纳入标准</a:t>
            </a:r>
          </a:p>
          <a:p>
            <a:pPr marL="228600" marR="0" lvl="0" indent="-228600" algn="l" defTabSz="892175" rtl="0" eaLnBrk="0" fontAlgn="base" latinLnBrk="0" hangingPunct="0">
              <a:lnSpc>
                <a:spcPct val="100000"/>
              </a:lnSpc>
              <a:spcBef>
                <a:spcPct val="0"/>
              </a:spcBef>
              <a:spcAft>
                <a:spcPct val="30000"/>
              </a:spcAft>
              <a:buClrTx/>
              <a:buSzTx/>
              <a:buFont typeface="Arial" panose="020B0604020202020204" pitchFamily="34" charset="0"/>
              <a:buChar char="•"/>
              <a:defRPr/>
            </a:pPr>
            <a:r>
              <a:rPr lang="zh-CN" sz="1600" b="0" i="0" u="none" strike="noStrike" cap="none" baseline="0">
                <a:solidFill>
                  <a:srgbClr val="FFFFFF"/>
                </a:solidFill>
                <a:effectLst/>
                <a:uFillTx/>
                <a:ea typeface="SimSun"/>
              </a:rPr>
              <a:t>不可切除 mCRC</a:t>
            </a:r>
          </a:p>
          <a:p>
            <a:pPr marL="228600" marR="0" lvl="0" indent="-228600" algn="l" defTabSz="892175" rtl="0" eaLnBrk="0" fontAlgn="base" latinLnBrk="0" hangingPunct="0">
              <a:lnSpc>
                <a:spcPct val="100000"/>
              </a:lnSpc>
              <a:spcBef>
                <a:spcPct val="0"/>
              </a:spcBef>
              <a:spcAft>
                <a:spcPct val="30000"/>
              </a:spcAft>
              <a:buClrTx/>
              <a:buSzTx/>
              <a:buFont typeface="Arial" panose="020B0604020202020204" pitchFamily="34" charset="0"/>
              <a:buChar char="•"/>
              <a:defRPr/>
            </a:pPr>
            <a:r>
              <a:rPr lang="zh-CN" sz="1600" b="0" i="0" u="none" strike="noStrike" cap="none" baseline="0">
                <a:solidFill>
                  <a:srgbClr val="FFFFFF"/>
                </a:solidFill>
                <a:effectLst/>
                <a:uFillTx/>
                <a:ea typeface="SimSun"/>
              </a:rPr>
              <a:t>RAS 和 BRAF WT</a:t>
            </a:r>
          </a:p>
          <a:p>
            <a:pPr marL="228600" marR="0" lvl="0" indent="-228600" algn="l" defTabSz="892175" rtl="0" eaLnBrk="0" fontAlgn="base" latinLnBrk="0" hangingPunct="0">
              <a:lnSpc>
                <a:spcPct val="100000"/>
              </a:lnSpc>
              <a:spcBef>
                <a:spcPct val="0"/>
              </a:spcBef>
              <a:spcAft>
                <a:spcPct val="30000"/>
              </a:spcAft>
              <a:buClrTx/>
              <a:buSzTx/>
              <a:buFont typeface="Arial" panose="020B0604020202020204" pitchFamily="34" charset="0"/>
              <a:buChar char="•"/>
              <a:defRPr/>
            </a:pPr>
            <a:r>
              <a:rPr lang="zh-CN" sz="1600" b="0" i="0" u="none" strike="noStrike" cap="none" baseline="0">
                <a:solidFill>
                  <a:srgbClr val="FFFFFF"/>
                </a:solidFill>
                <a:effectLst/>
                <a:uFillTx/>
                <a:ea typeface="SimSun"/>
              </a:rPr>
              <a:t>从未接受治疗 </a:t>
            </a:r>
          </a:p>
          <a:p>
            <a:pPr marL="228600" marR="0" lvl="0" indent="-228600" algn="l" defTabSz="892175" rtl="0" eaLnBrk="0" fontAlgn="base" latinLnBrk="0" hangingPunct="0">
              <a:lnSpc>
                <a:spcPct val="100000"/>
              </a:lnSpc>
              <a:spcBef>
                <a:spcPct val="0"/>
              </a:spcBef>
              <a:spcAft>
                <a:spcPct val="30000"/>
              </a:spcAft>
              <a:buClrTx/>
              <a:buSzTx/>
              <a:buFont typeface="Arial" panose="020B0604020202020204" pitchFamily="34" charset="0"/>
              <a:buChar char="•"/>
              <a:defRPr/>
            </a:pPr>
            <a:r>
              <a:rPr lang="zh-CN" sz="1600" b="0" i="0" u="none" strike="noStrike" cap="none" baseline="0">
                <a:solidFill>
                  <a:srgbClr val="FFFFFF"/>
                </a:solidFill>
                <a:effectLst/>
                <a:uFillTx/>
                <a:ea typeface="SimSun"/>
              </a:rPr>
              <a:t>ECOG PS 0–1</a:t>
            </a:r>
          </a:p>
          <a:p>
            <a:pPr marL="0" marR="0" lvl="0" indent="0" algn="l" defTabSz="892175" rtl="0" eaLnBrk="0" fontAlgn="base" latinLnBrk="0" hangingPunct="0">
              <a:lnSpc>
                <a:spcPct val="100000"/>
              </a:lnSpc>
              <a:spcBef>
                <a:spcPct val="0"/>
              </a:spcBef>
              <a:spcAft>
                <a:spcPct val="30000"/>
              </a:spcAft>
              <a:buClrTx/>
              <a:buSzTx/>
              <a:buFontTx/>
              <a:buNone/>
              <a:defRPr/>
            </a:pPr>
            <a:r>
              <a:rPr lang="zh-CN" sz="1600" b="0" i="0" u="none" strike="noStrike" cap="none" baseline="0">
                <a:solidFill>
                  <a:srgbClr val="FFFFFF"/>
                </a:solidFill>
                <a:effectLst/>
                <a:uFillTx/>
                <a:ea typeface="SimSun"/>
              </a:rPr>
              <a:t>(n=173)</a:t>
            </a:r>
          </a:p>
        </p:txBody>
      </p:sp>
      <p:cxnSp>
        <p:nvCxnSpPr>
          <p:cNvPr id="19" name="AutoShape 16"/>
          <p:cNvCxnSpPr>
            <a:cxnSpLocks noChangeShapeType="1"/>
            <a:stCxn id="9" idx="4"/>
            <a:endCxn id="22" idx="1"/>
          </p:cNvCxnSpPr>
          <p:nvPr/>
        </p:nvCxnSpPr>
        <p:spPr bwMode="auto">
          <a:xfrm rot="16200000" flipH="1">
            <a:off x="3353441" y="4244428"/>
            <a:ext cx="728150" cy="373967"/>
          </a:xfrm>
          <a:prstGeom prst="bentConnector2">
            <a:avLst/>
          </a:prstGeom>
          <a:noFill/>
          <a:ln w="57150">
            <a:solidFill>
              <a:schemeClr val="bg2">
                <a:lumMod val="60000"/>
                <a:lumOff val="40000"/>
              </a:schemeClr>
            </a:solidFill>
            <a:round/>
            <a:tailEnd type="triangle" w="med" len="med"/>
          </a:ln>
        </p:spPr>
      </p:cxnSp>
      <p:sp>
        <p:nvSpPr>
          <p:cNvPr id="20" name="AutoShape 12"/>
          <p:cNvSpPr>
            <a:spLocks noChangeArrowheads="1"/>
          </p:cNvSpPr>
          <p:nvPr/>
        </p:nvSpPr>
        <p:spPr bwMode="auto">
          <a:xfrm>
            <a:off x="7894940" y="4509798"/>
            <a:ext cx="1094447" cy="571379"/>
          </a:xfrm>
          <a:prstGeom prst="rect">
            <a:avLst/>
          </a:prstGeom>
          <a:solidFill>
            <a:schemeClr val="tx1"/>
          </a:solidFill>
          <a:ln w="9525" algn="ctr">
            <a:noFill/>
            <a:rou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defRPr/>
            </a:pPr>
            <a:r>
              <a:rPr lang="zh-CN" sz="1800" b="1" i="0" u="none" strike="noStrike" cap="none" baseline="0">
                <a:solidFill>
                  <a:srgbClr val="FFFFFF"/>
                </a:solidFill>
                <a:effectLst/>
                <a:uFillTx/>
                <a:ea typeface="SimSun"/>
              </a:rPr>
              <a:t>PD/</a:t>
            </a:r>
          </a:p>
          <a:p>
            <a:pPr marL="0" marR="0" lvl="0" indent="0" algn="ctr" defTabSz="892175" rtl="0" eaLnBrk="0" fontAlgn="base" latinLnBrk="0" hangingPunct="0">
              <a:lnSpc>
                <a:spcPct val="100000"/>
              </a:lnSpc>
              <a:spcBef>
                <a:spcPct val="0"/>
              </a:spcBef>
              <a:spcAft>
                <a:spcPct val="0"/>
              </a:spcAft>
              <a:buClrTx/>
              <a:buSzTx/>
              <a:buFontTx/>
              <a:buNone/>
              <a:defRPr/>
            </a:pPr>
            <a:r>
              <a:rPr lang="zh-CN" sz="1800" b="1" i="0" u="none" strike="noStrike" cap="none" baseline="0">
                <a:solidFill>
                  <a:srgbClr val="FFFFFF"/>
                </a:solidFill>
                <a:effectLst/>
                <a:uFillTx/>
                <a:ea typeface="SimSun"/>
              </a:rPr>
              <a:t>毒性</a:t>
            </a:r>
          </a:p>
        </p:txBody>
      </p:sp>
      <p:cxnSp>
        <p:nvCxnSpPr>
          <p:cNvPr id="21" name="AutoShape 20"/>
          <p:cNvCxnSpPr>
            <a:cxnSpLocks noChangeShapeType="1"/>
            <a:stCxn id="22" idx="3"/>
            <a:endCxn id="20" idx="1"/>
          </p:cNvCxnSpPr>
          <p:nvPr/>
        </p:nvCxnSpPr>
        <p:spPr bwMode="auto">
          <a:xfrm>
            <a:off x="7536703" y="4795487"/>
            <a:ext cx="358237" cy="1"/>
          </a:xfrm>
          <a:prstGeom prst="straightConnector1">
            <a:avLst/>
          </a:prstGeom>
          <a:noFill/>
          <a:ln w="57150">
            <a:solidFill>
              <a:schemeClr val="bg2">
                <a:lumMod val="60000"/>
                <a:lumOff val="40000"/>
              </a:schemeClr>
            </a:solidFill>
            <a:prstDash val="sysDot"/>
            <a:round/>
            <a:tailEnd type="triangle" w="med" len="med"/>
          </a:ln>
        </p:spPr>
      </p:cxnSp>
      <p:sp>
        <p:nvSpPr>
          <p:cNvPr id="22" name="AutoShape 12"/>
          <p:cNvSpPr>
            <a:spLocks noChangeArrowheads="1"/>
          </p:cNvSpPr>
          <p:nvPr/>
        </p:nvSpPr>
        <p:spPr bwMode="auto">
          <a:xfrm>
            <a:off x="3904500" y="4250796"/>
            <a:ext cx="3632203" cy="1089382"/>
          </a:xfrm>
          <a:prstGeom prst="rect">
            <a:avLst/>
          </a:prstGeom>
          <a:solidFill>
            <a:schemeClr val="accent2"/>
          </a:solidFill>
          <a:ln w="9525" algn="ctr">
            <a:noFill/>
            <a:round/>
          </a:ln>
        </p:spPr>
        <p:txBody>
          <a:bodyPr lIns="90488" tIns="0" rIns="90488" bIns="0" anchor="ctr"/>
          <a:lstStyle/>
          <a:p>
            <a:pPr lvl="0" algn="ctr" defTabSz="892175" eaLnBrk="0" hangingPunct="0">
              <a:defRPr/>
            </a:pPr>
            <a:r>
              <a:rPr lang="zh-CN" sz="1800" b="0" i="0" u="none" strike="noStrike" cap="none" baseline="0" dirty="0">
                <a:solidFill>
                  <a:srgbClr val="4D4D4D"/>
                </a:solidFill>
                <a:effectLst/>
                <a:uFillTx/>
                <a:ea typeface="SimSun"/>
              </a:rPr>
              <a:t>西妥昔单抗 500 mg/m</a:t>
            </a:r>
            <a:r>
              <a:rPr lang="zh-CN" sz="1800" b="0" i="0" u="none" strike="noStrike" cap="none" baseline="30000" dirty="0">
                <a:solidFill>
                  <a:srgbClr val="4D4D4D"/>
                </a:solidFill>
                <a:effectLst/>
                <a:uFillTx/>
                <a:ea typeface="SimSun"/>
              </a:rPr>
              <a:t>2</a:t>
            </a:r>
            <a:r>
              <a:rPr lang="zh-CN" sz="1800" b="0" i="0" u="none" strike="noStrike" cap="none" baseline="0" dirty="0">
                <a:solidFill>
                  <a:srgbClr val="4D4D4D"/>
                </a:solidFill>
                <a:effectLst/>
                <a:uFillTx/>
                <a:ea typeface="SimSun"/>
              </a:rPr>
              <a:t> q2w + </a:t>
            </a:r>
            <a:r>
              <a:rPr lang="en-GB" altLang="zh-CN" sz="1800" b="0" i="0" u="none" strike="noStrike" cap="none" baseline="0" dirty="0" smtClean="0">
                <a:solidFill>
                  <a:srgbClr val="4D4D4D"/>
                </a:solidFill>
                <a:effectLst/>
                <a:uFillTx/>
                <a:ea typeface="SimSun"/>
              </a:rPr>
              <a:t/>
            </a:r>
            <a:br>
              <a:rPr lang="en-GB" altLang="zh-CN" sz="1800" b="0" i="0" u="none" strike="noStrike" cap="none" baseline="0" dirty="0" smtClean="0">
                <a:solidFill>
                  <a:srgbClr val="4D4D4D"/>
                </a:solidFill>
                <a:effectLst/>
                <a:uFillTx/>
                <a:ea typeface="SimSun"/>
              </a:rPr>
            </a:br>
            <a:r>
              <a:rPr lang="zh-CN" sz="1800" b="0" i="0" u="none" strike="noStrike" cap="none" baseline="0" dirty="0" smtClean="0">
                <a:solidFill>
                  <a:srgbClr val="4D4D4D"/>
                </a:solidFill>
                <a:effectLst/>
                <a:uFillTx/>
                <a:ea typeface="SimSun"/>
              </a:rPr>
              <a:t>先</a:t>
            </a:r>
            <a:r>
              <a:rPr lang="zh-CN" sz="1800" b="0" i="0" u="none" strike="noStrike" cap="none" baseline="0" dirty="0">
                <a:solidFill>
                  <a:srgbClr val="4D4D4D"/>
                </a:solidFill>
                <a:effectLst/>
                <a:uFillTx/>
                <a:ea typeface="SimSun"/>
              </a:rPr>
              <a:t>后联用 FOLFIRI* 和 </a:t>
            </a:r>
            <a:r>
              <a:rPr lang="en-GB" altLang="zh-CN" sz="1800" b="0" i="0" u="none" strike="noStrike" cap="none" baseline="0" dirty="0" smtClean="0">
                <a:solidFill>
                  <a:srgbClr val="4D4D4D"/>
                </a:solidFill>
                <a:effectLst/>
                <a:uFillTx/>
                <a:ea typeface="SimSun"/>
              </a:rPr>
              <a:t/>
            </a:r>
            <a:br>
              <a:rPr lang="en-GB" altLang="zh-CN" sz="1800" b="0" i="0" u="none" strike="noStrike" cap="none" baseline="0" dirty="0" smtClean="0">
                <a:solidFill>
                  <a:srgbClr val="4D4D4D"/>
                </a:solidFill>
                <a:effectLst/>
                <a:uFillTx/>
                <a:ea typeface="SimSun"/>
              </a:rPr>
            </a:br>
            <a:r>
              <a:rPr lang="en-GB" altLang="zh-CN" sz="1800" b="0" i="0" u="none" strike="noStrike" cap="none" baseline="0" dirty="0" smtClean="0">
                <a:solidFill>
                  <a:srgbClr val="4D4D4D"/>
                </a:solidFill>
                <a:effectLst/>
                <a:uFillTx/>
                <a:ea typeface="SimSun"/>
              </a:rPr>
              <a:t>F</a:t>
            </a:r>
            <a:r>
              <a:rPr lang="zh-CN" sz="1800" b="0" i="0" u="none" strike="noStrike" cap="none" baseline="0" dirty="0" smtClean="0">
                <a:solidFill>
                  <a:srgbClr val="4D4D4D"/>
                </a:solidFill>
                <a:effectLst/>
                <a:uFillTx/>
                <a:ea typeface="SimSun"/>
              </a:rPr>
              <a:t>O</a:t>
            </a:r>
            <a:r>
              <a:rPr lang="zh-CN" sz="1800" b="0" i="0" u="none" strike="noStrike" cap="none" baseline="0" dirty="0">
                <a:solidFill>
                  <a:srgbClr val="4D4D4D"/>
                </a:solidFill>
                <a:effectLst/>
                <a:uFillTx/>
                <a:ea typeface="SimSun"/>
              </a:rPr>
              <a:t>LFO</a:t>
            </a:r>
            <a:r>
              <a:rPr lang="zh-CN" sz="1800" b="0" i="0" u="none" strike="noStrike" cap="none" baseline="0" dirty="0" smtClean="0">
                <a:solidFill>
                  <a:srgbClr val="4D4D4D"/>
                </a:solidFill>
                <a:effectLst/>
                <a:uFillTx/>
                <a:ea typeface="SimSun"/>
              </a:rPr>
              <a:t>X（</a:t>
            </a:r>
            <a:r>
              <a:rPr lang="zh-CN" sz="1800" b="0" i="0" u="none" strike="noStrike" cap="none" baseline="0" dirty="0">
                <a:solidFill>
                  <a:srgbClr val="4D4D4D"/>
                </a:solidFill>
                <a:effectLst/>
                <a:uFillTx/>
                <a:ea typeface="SimSun"/>
              </a:rPr>
              <a:t>交替疗程）</a:t>
            </a:r>
            <a:r>
              <a:rPr lang="zh-CN" sz="1800" b="0" i="0" u="none" strike="noStrike" cap="none" baseline="30000" dirty="0">
                <a:solidFill>
                  <a:srgbClr val="4D4D4D"/>
                </a:solidFill>
                <a:effectLst/>
                <a:uFillTx/>
                <a:ea typeface="SimSun"/>
              </a:rPr>
              <a:t>†</a:t>
            </a:r>
            <a:r>
              <a:rPr sz="1800" dirty="0"/>
              <a:t/>
            </a:r>
            <a:br>
              <a:rPr sz="1800" dirty="0"/>
            </a:br>
            <a:r>
              <a:rPr lang="zh-CN" sz="1800" b="0" i="0" u="none" strike="noStrike" cap="none" baseline="0" dirty="0">
                <a:solidFill>
                  <a:srgbClr val="4D4D4D"/>
                </a:solidFill>
                <a:effectLst/>
                <a:uFillTx/>
                <a:ea typeface="SimSun"/>
              </a:rPr>
              <a:t>(n=87)</a:t>
            </a:r>
          </a:p>
        </p:txBody>
      </p:sp>
    </p:spTree>
    <p:custDataLst>
      <p:tags r:id="rId1"/>
    </p:custDataLst>
    <p:extLst>
      <p:ext uri="{BB962C8B-B14F-4D97-AF65-F5344CB8AC3E}">
        <p14:creationId xmlns:p14="http://schemas.microsoft.com/office/powerpoint/2010/main" val="3391020024"/>
      </p:ext>
    </p:extLst>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zh-CN" sz="1800" b="1" i="0" u="none" strike="noStrike" cap="none" baseline="0" dirty="0">
                <a:solidFill>
                  <a:srgbClr val="043882"/>
                </a:solidFill>
                <a:effectLst/>
                <a:uFillTx/>
                <a:ea typeface="SimSun"/>
              </a:rPr>
              <a:t>O-015：西妥昔单抗（每 2 周）与 FOLFIRI 联用或西妥昔单抗与 FOLFIRI/FOLFOX 交替联用治疗 RAS 和 BRAF 野生型转移性结直肠癌患者的随机试验：北欧 8 项结果 </a:t>
            </a:r>
            <a:r>
              <a:rPr lang="zh-CN" sz="1800" b="1" i="0" u="none" strike="noStrike" cap="none" baseline="0" dirty="0" smtClean="0">
                <a:solidFill>
                  <a:srgbClr val="043882"/>
                </a:solidFill>
                <a:effectLst/>
                <a:uFillTx/>
                <a:ea typeface="SimSun"/>
              </a:rPr>
              <a:t>– </a:t>
            </a:r>
            <a:r>
              <a:rPr lang="zh-CN" sz="1800" b="1" i="0" u="none" strike="noStrike" cap="none" baseline="0" dirty="0">
                <a:solidFill>
                  <a:srgbClr val="043882"/>
                </a:solidFill>
                <a:effectLst/>
                <a:uFillTx/>
                <a:ea typeface="SimSun"/>
              </a:rPr>
              <a:t>Pfeiffer P 等人</a:t>
            </a:r>
          </a:p>
        </p:txBody>
      </p:sp>
      <p:sp>
        <p:nvSpPr>
          <p:cNvPr id="5123" name="Rectangle 3"/>
          <p:cNvSpPr>
            <a:spLocks noGrp="1" noChangeArrowheads="1"/>
          </p:cNvSpPr>
          <p:nvPr>
            <p:ph idx="1"/>
          </p:nvPr>
        </p:nvSpPr>
        <p:spPr/>
        <p:txBody>
          <a:bodyPr/>
          <a:lstStyle/>
          <a:p>
            <a:pPr marL="0" indent="0">
              <a:buNone/>
            </a:pPr>
            <a:r>
              <a:rPr lang="zh-CN" sz="1600" b="1" i="0" u="none" strike="noStrike" cap="none" baseline="0">
                <a:solidFill>
                  <a:srgbClr val="4D4D4D"/>
                </a:solidFill>
                <a:effectLst/>
                <a:uFillTx/>
                <a:ea typeface="SimSun"/>
              </a:rPr>
              <a:t>关键结果</a:t>
            </a:r>
          </a:p>
          <a:p>
            <a:pPr marL="0" indent="0">
              <a:buNone/>
            </a:pPr>
            <a:endParaRPr lang="en-GB"/>
          </a:p>
        </p:txBody>
      </p:sp>
      <p:sp>
        <p:nvSpPr>
          <p:cNvPr id="15" name="Text Placeholder 14"/>
          <p:cNvSpPr>
            <a:spLocks noGrp="1"/>
          </p:cNvSpPr>
          <p:nvPr>
            <p:ph type="body" sz="quarter" idx="11"/>
          </p:nvPr>
        </p:nvSpPr>
        <p:spPr>
          <a:xfrm>
            <a:off x="4495800" y="6096000"/>
            <a:ext cx="4283075" cy="487363"/>
          </a:xfrm>
        </p:spPr>
        <p:txBody>
          <a:bodyPr/>
          <a:lstStyle/>
          <a:p>
            <a:r>
              <a:rPr lang="zh-CN" sz="1200" b="0" i="0" u="none" strike="noStrike" cap="none" baseline="0">
                <a:solidFill>
                  <a:srgbClr val="4D4D4D"/>
                </a:solidFill>
                <a:effectLst/>
                <a:uFillTx/>
                <a:ea typeface="SimSun"/>
              </a:rPr>
              <a:t>Pfeiffer P, et al. Ann Oncol 2019;30(suppl):abstr O-015</a:t>
            </a:r>
          </a:p>
        </p:txBody>
      </p:sp>
      <p:graphicFrame>
        <p:nvGraphicFramePr>
          <p:cNvPr id="7" name="Group 88">
            <a:extLst>
              <a:ext uri="{FF2B5EF4-FFF2-40B4-BE49-F238E27FC236}">
                <a16:creationId xmlns:a16="http://schemas.microsoft.com/office/drawing/2014/main" id="{852F4395-7BED-4378-937A-427A7BB6D7AC}"/>
              </a:ext>
            </a:extLst>
          </p:cNvPr>
          <p:cNvGraphicFramePr>
            <a:graphicFrameLocks noGrp="1"/>
          </p:cNvGraphicFramePr>
          <p:nvPr>
            <p:extLst>
              <p:ext uri="{D42A27DB-BD31-4B8C-83A1-F6EECF244321}">
                <p14:modId xmlns:p14="http://schemas.microsoft.com/office/powerpoint/2010/main" val="2508627598"/>
              </p:ext>
            </p:extLst>
          </p:nvPr>
        </p:nvGraphicFramePr>
        <p:xfrm>
          <a:off x="5918162" y="2083913"/>
          <a:ext cx="2897226" cy="1097280"/>
        </p:xfrm>
        <a:graphic>
          <a:graphicData uri="http://schemas.openxmlformats.org/drawingml/2006/table">
            <a:tbl>
              <a:tblPr firstRow="1" bandRow="1">
                <a:tableStyleId>{69012ECD-51FC-41F1-AA8D-1B2483CD663E}</a:tableStyleId>
              </a:tblPr>
              <a:tblGrid>
                <a:gridCol w="2425738">
                  <a:extLst>
                    <a:ext uri="{9D8B030D-6E8A-4147-A177-3AD203B41FA5}">
                      <a16:colId xmlns:a16="http://schemas.microsoft.com/office/drawing/2014/main" val="20000"/>
                    </a:ext>
                  </a:extLst>
                </a:gridCol>
                <a:gridCol w="471488">
                  <a:extLst>
                    <a:ext uri="{9D8B030D-6E8A-4147-A177-3AD203B41FA5}">
                      <a16:colId xmlns:a16="http://schemas.microsoft.com/office/drawing/2014/main" val="20001"/>
                    </a:ext>
                  </a:extLst>
                </a:gridCol>
              </a:tblGrid>
              <a:tr h="224645">
                <a:tc grid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200" b="1" i="0" u="none" strike="noStrike" cap="none" baseline="0">
                          <a:solidFill>
                            <a:srgbClr val="4D4D4D"/>
                          </a:solidFill>
                          <a:effectLst/>
                          <a:uFillTx/>
                          <a:ea typeface="SimSun"/>
                        </a:rPr>
                        <a:t>PFS，月</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endParaRPr kumimoji="0" lang="en-GB" sz="1200" b="1" i="0" u="none" strike="noStrike" cap="none" normalizeH="0" baseline="0">
                        <a:ln>
                          <a:noFill/>
                        </a:ln>
                        <a:solidFill>
                          <a:schemeClr val="tx2"/>
                        </a:solidFill>
                        <a:effectLst/>
                        <a:latin typeface="+mn-lt"/>
                        <a:cs typeface="Arial"/>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0"/>
                  </a:ext>
                </a:extLst>
              </a:tr>
              <a:tr h="14428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zh-CN" sz="1200" b="0" i="0" u="none" strike="noStrike" cap="none" baseline="0">
                          <a:solidFill>
                            <a:srgbClr val="B60D27"/>
                          </a:solidFill>
                          <a:effectLst/>
                          <a:uFillTx/>
                          <a:ea typeface="SimSun"/>
                        </a:rPr>
                        <a:t>西妥昔单抗 + FOLFIRI</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200" b="0" i="0" u="none" strike="noStrike" cap="none" baseline="0">
                          <a:solidFill>
                            <a:srgbClr val="B60D27"/>
                          </a:solidFill>
                          <a:effectLst/>
                          <a:uFillTx/>
                          <a:ea typeface="SimSun"/>
                        </a:rPr>
                        <a:t>11.9</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13716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zh-CN" sz="1200" b="0" i="0" u="none" strike="noStrike" cap="none" baseline="0">
                          <a:solidFill>
                            <a:srgbClr val="B2C0D8"/>
                          </a:solidFill>
                          <a:effectLst/>
                          <a:uFillTx/>
                          <a:ea typeface="SimSun"/>
                        </a:rPr>
                        <a:t>西妥昔单抗 + FOLFIRI/FOLFOX</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200" b="0" i="0" u="none" strike="noStrike" cap="none" baseline="0">
                          <a:solidFill>
                            <a:srgbClr val="B2C0D8"/>
                          </a:solidFill>
                          <a:effectLst/>
                          <a:uFillTx/>
                          <a:ea typeface="SimSun"/>
                        </a:rPr>
                        <a:t>11.8</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137160">
                <a:tc grid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200" b="0" i="0" u="none" strike="noStrike" cap="none" baseline="0">
                          <a:solidFill>
                            <a:srgbClr val="4D4D4D"/>
                          </a:solidFill>
                          <a:effectLst/>
                          <a:uFillTx/>
                          <a:ea typeface="SimSun"/>
                        </a:rPr>
                        <a:t>HR 1.10 (0.8, 1.6)；p=0.52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endParaRPr kumimoji="0" lang="en-GB" sz="1200" b="0" i="0" u="none" strike="noStrike" cap="none" normalizeH="0" baseline="0">
                        <a:ln>
                          <a:noFill/>
                        </a:ln>
                        <a:solidFill>
                          <a:srgbClr val="4D4D4D"/>
                        </a:solidFill>
                        <a:effectLst/>
                        <a:latin typeface="+mn-lt"/>
                        <a:cs typeface="Arial"/>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a16="http://schemas.microsoft.com/office/drawing/2014/main" val="1101491911"/>
                  </a:ext>
                </a:extLst>
              </a:tr>
            </a:tbl>
          </a:graphicData>
        </a:graphic>
      </p:graphicFrame>
      <p:sp>
        <p:nvSpPr>
          <p:cNvPr id="8" name="TextBox 7">
            <a:extLst>
              <a:ext uri="{FF2B5EF4-FFF2-40B4-BE49-F238E27FC236}">
                <a16:creationId xmlns:a16="http://schemas.microsoft.com/office/drawing/2014/main" id="{044D38EC-9B24-4AA2-ACE2-D805B6993236}"/>
              </a:ext>
            </a:extLst>
          </p:cNvPr>
          <p:cNvSpPr txBox="1"/>
          <p:nvPr/>
        </p:nvSpPr>
        <p:spPr>
          <a:xfrm>
            <a:off x="4282677" y="1625601"/>
            <a:ext cx="578646" cy="335615"/>
          </a:xfrm>
          <a:prstGeom prst="rect">
            <a:avLst/>
          </a:prstGeom>
          <a:noFill/>
        </p:spPr>
        <p:txBody>
          <a:bodyPr wrap="none" rtlCol="0">
            <a:spAutoFit/>
          </a:bodyPr>
          <a:lstStyle/>
          <a:p>
            <a:pPr algn="ctr"/>
            <a:r>
              <a:rPr lang="zh-CN" sz="1600" b="1" i="0" u="none" strike="noStrike" cap="none" baseline="0">
                <a:solidFill>
                  <a:srgbClr val="4D4D4D"/>
                </a:solidFill>
                <a:effectLst/>
                <a:uFillTx/>
                <a:ea typeface="SimSun"/>
              </a:rPr>
              <a:t>PFS</a:t>
            </a:r>
          </a:p>
        </p:txBody>
      </p:sp>
      <p:grpSp>
        <p:nvGrpSpPr>
          <p:cNvPr id="9" name="Group 8">
            <a:extLst>
              <a:ext uri="{FF2B5EF4-FFF2-40B4-BE49-F238E27FC236}">
                <a16:creationId xmlns:a16="http://schemas.microsoft.com/office/drawing/2014/main" id="{AF0EF665-8994-4488-A4AE-0FEE5D38A22B}"/>
              </a:ext>
            </a:extLst>
          </p:cNvPr>
          <p:cNvGrpSpPr/>
          <p:nvPr/>
        </p:nvGrpSpPr>
        <p:grpSpPr>
          <a:xfrm>
            <a:off x="-44348" y="1895803"/>
            <a:ext cx="8648501" cy="4097454"/>
            <a:chOff x="731022" y="1895803"/>
            <a:chExt cx="6226974" cy="4097454"/>
          </a:xfrm>
        </p:grpSpPr>
        <p:sp>
          <p:nvSpPr>
            <p:cNvPr id="10" name="TextBox 9">
              <a:extLst>
                <a:ext uri="{FF2B5EF4-FFF2-40B4-BE49-F238E27FC236}">
                  <a16:creationId xmlns:a16="http://schemas.microsoft.com/office/drawing/2014/main" id="{F5DD63D6-BDFA-4B2A-A000-10F785B1345A}"/>
                </a:ext>
              </a:extLst>
            </p:cNvPr>
            <p:cNvSpPr txBox="1"/>
            <p:nvPr/>
          </p:nvSpPr>
          <p:spPr>
            <a:xfrm>
              <a:off x="4429407" y="5030291"/>
              <a:ext cx="644387" cy="305105"/>
            </a:xfrm>
            <a:prstGeom prst="rect">
              <a:avLst/>
            </a:prstGeom>
            <a:noFill/>
          </p:spPr>
          <p:txBody>
            <a:bodyPr wrap="none" rtlCol="0">
              <a:spAutoFit/>
            </a:bodyPr>
            <a:lstStyle/>
            <a:p>
              <a:pPr algn="ctr" fontAlgn="base">
                <a:spcBef>
                  <a:spcPct val="0"/>
                </a:spcBef>
                <a:spcAft>
                  <a:spcPct val="0"/>
                </a:spcAft>
              </a:pPr>
              <a:r>
                <a:rPr lang="zh-CN" sz="1400" b="0" i="0" u="none" strike="noStrike" cap="none" baseline="0" dirty="0">
                  <a:solidFill>
                    <a:srgbClr val="4D4D4D"/>
                  </a:solidFill>
                  <a:effectLst/>
                  <a:uFillTx/>
                  <a:ea typeface="SimSun"/>
                </a:rPr>
                <a:t>时间，月</a:t>
              </a:r>
            </a:p>
          </p:txBody>
        </p:sp>
        <p:sp>
          <p:nvSpPr>
            <p:cNvPr id="11" name="Freeform 21">
              <a:extLst>
                <a:ext uri="{FF2B5EF4-FFF2-40B4-BE49-F238E27FC236}">
                  <a16:creationId xmlns:a16="http://schemas.microsoft.com/office/drawing/2014/main" id="{9CFB46BB-B601-42CB-84D2-39E3C850B1CD}"/>
                </a:ext>
              </a:extLst>
            </p:cNvPr>
            <p:cNvSpPr/>
            <p:nvPr/>
          </p:nvSpPr>
          <p:spPr bwMode="auto">
            <a:xfrm>
              <a:off x="2544517" y="2052610"/>
              <a:ext cx="4320000" cy="2724933"/>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4D4D4D"/>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2" name="Line 6">
              <a:extLst>
                <a:ext uri="{FF2B5EF4-FFF2-40B4-BE49-F238E27FC236}">
                  <a16:creationId xmlns:a16="http://schemas.microsoft.com/office/drawing/2014/main" id="{00CD6F7C-7760-4DA7-A7BA-892D2203AE25}"/>
                </a:ext>
              </a:extLst>
            </p:cNvPr>
            <p:cNvSpPr>
              <a:spLocks noChangeShapeType="1"/>
            </p:cNvSpPr>
            <p:nvPr/>
          </p:nvSpPr>
          <p:spPr bwMode="auto">
            <a:xfrm>
              <a:off x="2475205" y="2052609"/>
              <a:ext cx="72000" cy="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3" name="Line 7">
              <a:extLst>
                <a:ext uri="{FF2B5EF4-FFF2-40B4-BE49-F238E27FC236}">
                  <a16:creationId xmlns:a16="http://schemas.microsoft.com/office/drawing/2014/main" id="{A1AC50F2-2DDC-4183-93EC-8DE7B511F7E5}"/>
                </a:ext>
              </a:extLst>
            </p:cNvPr>
            <p:cNvSpPr>
              <a:spLocks noChangeShapeType="1"/>
            </p:cNvSpPr>
            <p:nvPr/>
          </p:nvSpPr>
          <p:spPr bwMode="auto">
            <a:xfrm>
              <a:off x="2475205" y="2602829"/>
              <a:ext cx="72000" cy="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6" name="Line 8">
              <a:extLst>
                <a:ext uri="{FF2B5EF4-FFF2-40B4-BE49-F238E27FC236}">
                  <a16:creationId xmlns:a16="http://schemas.microsoft.com/office/drawing/2014/main" id="{48FB2D10-1AD9-46EC-902E-E134A1A61A9A}"/>
                </a:ext>
              </a:extLst>
            </p:cNvPr>
            <p:cNvSpPr>
              <a:spLocks noChangeShapeType="1"/>
            </p:cNvSpPr>
            <p:nvPr/>
          </p:nvSpPr>
          <p:spPr bwMode="auto">
            <a:xfrm>
              <a:off x="2475205" y="3128344"/>
              <a:ext cx="72000" cy="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7" name="Line 9">
              <a:extLst>
                <a:ext uri="{FF2B5EF4-FFF2-40B4-BE49-F238E27FC236}">
                  <a16:creationId xmlns:a16="http://schemas.microsoft.com/office/drawing/2014/main" id="{89AA9B14-371A-426D-881E-66C0B85AFB85}"/>
                </a:ext>
              </a:extLst>
            </p:cNvPr>
            <p:cNvSpPr>
              <a:spLocks noChangeShapeType="1"/>
            </p:cNvSpPr>
            <p:nvPr/>
          </p:nvSpPr>
          <p:spPr bwMode="auto">
            <a:xfrm>
              <a:off x="2475205" y="3670842"/>
              <a:ext cx="72000" cy="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8" name="Line 10">
              <a:extLst>
                <a:ext uri="{FF2B5EF4-FFF2-40B4-BE49-F238E27FC236}">
                  <a16:creationId xmlns:a16="http://schemas.microsoft.com/office/drawing/2014/main" id="{901F8768-6313-440D-8ED5-A8805B1FAF82}"/>
                </a:ext>
              </a:extLst>
            </p:cNvPr>
            <p:cNvSpPr>
              <a:spLocks noChangeShapeType="1"/>
            </p:cNvSpPr>
            <p:nvPr/>
          </p:nvSpPr>
          <p:spPr bwMode="auto">
            <a:xfrm>
              <a:off x="2475205" y="4202020"/>
              <a:ext cx="72000" cy="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9" name="Line 11">
              <a:extLst>
                <a:ext uri="{FF2B5EF4-FFF2-40B4-BE49-F238E27FC236}">
                  <a16:creationId xmlns:a16="http://schemas.microsoft.com/office/drawing/2014/main" id="{BB61E31F-8FB8-4BBD-9121-218CC8E0768A}"/>
                </a:ext>
              </a:extLst>
            </p:cNvPr>
            <p:cNvSpPr>
              <a:spLocks noChangeShapeType="1"/>
            </p:cNvSpPr>
            <p:nvPr/>
          </p:nvSpPr>
          <p:spPr bwMode="auto">
            <a:xfrm>
              <a:off x="2475205" y="4738859"/>
              <a:ext cx="72000" cy="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20" name="TextBox 19">
              <a:extLst>
                <a:ext uri="{FF2B5EF4-FFF2-40B4-BE49-F238E27FC236}">
                  <a16:creationId xmlns:a16="http://schemas.microsoft.com/office/drawing/2014/main" id="{9FD1C1F2-BCFA-479E-B409-BD71F449C510}"/>
                </a:ext>
              </a:extLst>
            </p:cNvPr>
            <p:cNvSpPr txBox="1"/>
            <p:nvPr/>
          </p:nvSpPr>
          <p:spPr>
            <a:xfrm rot="16200000">
              <a:off x="1641545" y="3320309"/>
              <a:ext cx="823611" cy="205666"/>
            </a:xfrm>
            <a:prstGeom prst="rect">
              <a:avLst/>
            </a:prstGeom>
            <a:noFill/>
          </p:spPr>
          <p:txBody>
            <a:bodyPr wrap="none" lIns="36000" tIns="36000" rIns="36000" bIns="36000" rtlCol="0" anchor="ctr" anchorCtr="0">
              <a:spAutoFit/>
            </a:bodyPr>
            <a:lstStyle/>
            <a:p>
              <a:pPr algn="ctr" fontAlgn="base">
                <a:spcBef>
                  <a:spcPct val="0"/>
                </a:spcBef>
                <a:spcAft>
                  <a:spcPct val="0"/>
                </a:spcAft>
              </a:pPr>
              <a:r>
                <a:rPr lang="zh-CN" sz="1400" b="0" i="0" u="none" strike="noStrike" cap="none" baseline="0">
                  <a:solidFill>
                    <a:srgbClr val="4D4D4D"/>
                  </a:solidFill>
                  <a:effectLst/>
                  <a:uFillTx/>
                  <a:ea typeface="SimSun"/>
                </a:rPr>
                <a:t>PFS 概率</a:t>
              </a:r>
            </a:p>
          </p:txBody>
        </p:sp>
        <p:sp>
          <p:nvSpPr>
            <p:cNvPr id="21" name="TextBox 20">
              <a:extLst>
                <a:ext uri="{FF2B5EF4-FFF2-40B4-BE49-F238E27FC236}">
                  <a16:creationId xmlns:a16="http://schemas.microsoft.com/office/drawing/2014/main" id="{6B628736-B009-47AD-8683-BADC4ED5DBDA}"/>
                </a:ext>
              </a:extLst>
            </p:cNvPr>
            <p:cNvSpPr txBox="1"/>
            <p:nvPr/>
          </p:nvSpPr>
          <p:spPr>
            <a:xfrm>
              <a:off x="2183007" y="1897139"/>
              <a:ext cx="309946" cy="305105"/>
            </a:xfrm>
            <a:prstGeom prst="rect">
              <a:avLst/>
            </a:prstGeom>
            <a:noFill/>
          </p:spPr>
          <p:txBody>
            <a:bodyPr wrap="none" rtlCol="0" anchor="ctr" anchorCtr="0">
              <a:spAutoFit/>
            </a:bodyPr>
            <a:lstStyle/>
            <a:p>
              <a:pPr algn="r"/>
              <a:r>
                <a:rPr lang="zh-CN" sz="1400" b="0" i="0" u="none" strike="noStrike" cap="none" baseline="0">
                  <a:solidFill>
                    <a:srgbClr val="4D4D4D"/>
                  </a:solidFill>
                  <a:effectLst/>
                  <a:uFillTx/>
                  <a:ea typeface="SimSun"/>
                </a:rPr>
                <a:t>1.0</a:t>
              </a:r>
            </a:p>
          </p:txBody>
        </p:sp>
        <p:sp>
          <p:nvSpPr>
            <p:cNvPr id="22" name="TextBox 21">
              <a:extLst>
                <a:ext uri="{FF2B5EF4-FFF2-40B4-BE49-F238E27FC236}">
                  <a16:creationId xmlns:a16="http://schemas.microsoft.com/office/drawing/2014/main" id="{F3D6FCCF-B732-43B2-A38D-F1B3AD995B2F}"/>
                </a:ext>
              </a:extLst>
            </p:cNvPr>
            <p:cNvSpPr txBox="1"/>
            <p:nvPr/>
          </p:nvSpPr>
          <p:spPr>
            <a:xfrm>
              <a:off x="2183007" y="2449393"/>
              <a:ext cx="309946" cy="305105"/>
            </a:xfrm>
            <a:prstGeom prst="rect">
              <a:avLst/>
            </a:prstGeom>
            <a:noFill/>
          </p:spPr>
          <p:txBody>
            <a:bodyPr wrap="none" rtlCol="0" anchor="ctr" anchorCtr="0">
              <a:spAutoFit/>
            </a:bodyPr>
            <a:lstStyle/>
            <a:p>
              <a:pPr algn="r"/>
              <a:r>
                <a:rPr lang="zh-CN" sz="1400" b="0" i="0" u="none" strike="noStrike" cap="none" baseline="0">
                  <a:solidFill>
                    <a:srgbClr val="4D4D4D"/>
                  </a:solidFill>
                  <a:effectLst/>
                  <a:uFillTx/>
                  <a:ea typeface="SimSun"/>
                </a:rPr>
                <a:t>0.8</a:t>
              </a:r>
            </a:p>
          </p:txBody>
        </p:sp>
        <p:sp>
          <p:nvSpPr>
            <p:cNvPr id="23" name="TextBox 22">
              <a:extLst>
                <a:ext uri="{FF2B5EF4-FFF2-40B4-BE49-F238E27FC236}">
                  <a16:creationId xmlns:a16="http://schemas.microsoft.com/office/drawing/2014/main" id="{54D2D0DA-5D19-4B05-A6FC-A9560322B469}"/>
                </a:ext>
              </a:extLst>
            </p:cNvPr>
            <p:cNvSpPr txBox="1"/>
            <p:nvPr/>
          </p:nvSpPr>
          <p:spPr>
            <a:xfrm>
              <a:off x="2183007" y="2974666"/>
              <a:ext cx="309946" cy="305105"/>
            </a:xfrm>
            <a:prstGeom prst="rect">
              <a:avLst/>
            </a:prstGeom>
            <a:noFill/>
          </p:spPr>
          <p:txBody>
            <a:bodyPr wrap="none" rtlCol="0" anchor="ctr" anchorCtr="0">
              <a:spAutoFit/>
            </a:bodyPr>
            <a:lstStyle/>
            <a:p>
              <a:pPr algn="r"/>
              <a:r>
                <a:rPr lang="zh-CN" sz="1400" b="0" i="0" u="none" strike="noStrike" cap="none" baseline="0">
                  <a:solidFill>
                    <a:srgbClr val="4D4D4D"/>
                  </a:solidFill>
                  <a:effectLst/>
                  <a:uFillTx/>
                  <a:ea typeface="SimSun"/>
                </a:rPr>
                <a:t>0.6</a:t>
              </a:r>
            </a:p>
          </p:txBody>
        </p:sp>
        <p:sp>
          <p:nvSpPr>
            <p:cNvPr id="24" name="TextBox 23">
              <a:extLst>
                <a:ext uri="{FF2B5EF4-FFF2-40B4-BE49-F238E27FC236}">
                  <a16:creationId xmlns:a16="http://schemas.microsoft.com/office/drawing/2014/main" id="{156A1FFE-73A6-4377-8384-6BC77D2C9491}"/>
                </a:ext>
              </a:extLst>
            </p:cNvPr>
            <p:cNvSpPr txBox="1"/>
            <p:nvPr/>
          </p:nvSpPr>
          <p:spPr>
            <a:xfrm>
              <a:off x="2183007" y="3516926"/>
              <a:ext cx="309946" cy="305105"/>
            </a:xfrm>
            <a:prstGeom prst="rect">
              <a:avLst/>
            </a:prstGeom>
            <a:noFill/>
          </p:spPr>
          <p:txBody>
            <a:bodyPr wrap="none" rtlCol="0" anchor="ctr" anchorCtr="0">
              <a:spAutoFit/>
            </a:bodyPr>
            <a:lstStyle/>
            <a:p>
              <a:pPr algn="r"/>
              <a:r>
                <a:rPr lang="zh-CN" sz="1400" b="0" i="0" u="none" strike="noStrike" cap="none" baseline="0">
                  <a:solidFill>
                    <a:srgbClr val="4D4D4D"/>
                  </a:solidFill>
                  <a:effectLst/>
                  <a:uFillTx/>
                  <a:ea typeface="SimSun"/>
                </a:rPr>
                <a:t>0.4</a:t>
              </a:r>
            </a:p>
          </p:txBody>
        </p:sp>
        <p:sp>
          <p:nvSpPr>
            <p:cNvPr id="25" name="TextBox 24">
              <a:extLst>
                <a:ext uri="{FF2B5EF4-FFF2-40B4-BE49-F238E27FC236}">
                  <a16:creationId xmlns:a16="http://schemas.microsoft.com/office/drawing/2014/main" id="{7B123A92-B644-4826-BC86-8AD110B70E5A}"/>
                </a:ext>
              </a:extLst>
            </p:cNvPr>
            <p:cNvSpPr txBox="1"/>
            <p:nvPr/>
          </p:nvSpPr>
          <p:spPr>
            <a:xfrm>
              <a:off x="2183007" y="4047859"/>
              <a:ext cx="309946" cy="305105"/>
            </a:xfrm>
            <a:prstGeom prst="rect">
              <a:avLst/>
            </a:prstGeom>
            <a:noFill/>
          </p:spPr>
          <p:txBody>
            <a:bodyPr wrap="none" rtlCol="0" anchor="ctr" anchorCtr="0">
              <a:spAutoFit/>
            </a:bodyPr>
            <a:lstStyle/>
            <a:p>
              <a:pPr algn="r"/>
              <a:r>
                <a:rPr lang="zh-CN" sz="1400" b="0" i="0" u="none" strike="noStrike" cap="none" baseline="0">
                  <a:solidFill>
                    <a:srgbClr val="4D4D4D"/>
                  </a:solidFill>
                  <a:effectLst/>
                  <a:uFillTx/>
                  <a:ea typeface="SimSun"/>
                </a:rPr>
                <a:t>0.2</a:t>
              </a:r>
            </a:p>
          </p:txBody>
        </p:sp>
        <p:sp>
          <p:nvSpPr>
            <p:cNvPr id="26" name="TextBox 25">
              <a:extLst>
                <a:ext uri="{FF2B5EF4-FFF2-40B4-BE49-F238E27FC236}">
                  <a16:creationId xmlns:a16="http://schemas.microsoft.com/office/drawing/2014/main" id="{A6201C07-ADD2-46F6-93B9-4DB1D708254F}"/>
                </a:ext>
              </a:extLst>
            </p:cNvPr>
            <p:cNvSpPr txBox="1"/>
            <p:nvPr/>
          </p:nvSpPr>
          <p:spPr>
            <a:xfrm>
              <a:off x="2289892" y="4584453"/>
              <a:ext cx="203075" cy="305105"/>
            </a:xfrm>
            <a:prstGeom prst="rect">
              <a:avLst/>
            </a:prstGeom>
            <a:noFill/>
          </p:spPr>
          <p:txBody>
            <a:bodyPr wrap="none" rtlCol="0" anchor="ctr" anchorCtr="0">
              <a:spAutoFit/>
            </a:bodyPr>
            <a:lstStyle/>
            <a:p>
              <a:pPr algn="r"/>
              <a:r>
                <a:rPr lang="zh-CN" sz="1400" b="0" i="0" u="none" strike="noStrike" cap="none" baseline="0">
                  <a:solidFill>
                    <a:srgbClr val="4D4D4D"/>
                  </a:solidFill>
                  <a:effectLst/>
                  <a:uFillTx/>
                  <a:ea typeface="SimSun"/>
                </a:rPr>
                <a:t>0</a:t>
              </a:r>
            </a:p>
          </p:txBody>
        </p:sp>
        <p:grpSp>
          <p:nvGrpSpPr>
            <p:cNvPr id="27" name="Group 26">
              <a:extLst>
                <a:ext uri="{FF2B5EF4-FFF2-40B4-BE49-F238E27FC236}">
                  <a16:creationId xmlns:a16="http://schemas.microsoft.com/office/drawing/2014/main" id="{229266D0-4E18-4145-B5B7-3381176BF6B6}"/>
                </a:ext>
              </a:extLst>
            </p:cNvPr>
            <p:cNvGrpSpPr/>
            <p:nvPr/>
          </p:nvGrpSpPr>
          <p:grpSpPr>
            <a:xfrm>
              <a:off x="2525295" y="4777991"/>
              <a:ext cx="195464" cy="1215266"/>
              <a:chOff x="3354981" y="4785010"/>
              <a:chExt cx="112380" cy="1153397"/>
            </a:xfrm>
          </p:grpSpPr>
          <p:sp>
            <p:nvSpPr>
              <p:cNvPr id="45" name="Line 21">
                <a:extLst>
                  <a:ext uri="{FF2B5EF4-FFF2-40B4-BE49-F238E27FC236}">
                    <a16:creationId xmlns:a16="http://schemas.microsoft.com/office/drawing/2014/main" id="{BD9E7DA1-C5D0-48B0-B3D9-33C3FFC28F3F}"/>
                  </a:ext>
                </a:extLst>
              </p:cNvPr>
              <p:cNvSpPr>
                <a:spLocks noChangeShapeType="1"/>
              </p:cNvSpPr>
              <p:nvPr/>
            </p:nvSpPr>
            <p:spPr bwMode="auto">
              <a:xfrm flipH="1">
                <a:off x="3402513" y="4785010"/>
                <a:ext cx="0" cy="7200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46" name="TextBox 45">
                <a:extLst>
                  <a:ext uri="{FF2B5EF4-FFF2-40B4-BE49-F238E27FC236}">
                    <a16:creationId xmlns:a16="http://schemas.microsoft.com/office/drawing/2014/main" id="{B794CA18-D0CD-45FD-9E53-1E87AFDFC91A}"/>
                  </a:ext>
                </a:extLst>
              </p:cNvPr>
              <p:cNvSpPr txBox="1"/>
              <p:nvPr/>
            </p:nvSpPr>
            <p:spPr>
              <a:xfrm>
                <a:off x="3355279" y="4847028"/>
                <a:ext cx="111785" cy="1081905"/>
              </a:xfrm>
              <a:prstGeom prst="rect">
                <a:avLst/>
              </a:prstGeom>
              <a:noFill/>
            </p:spPr>
            <p:txBody>
              <a:bodyPr wrap="none" lIns="36000" tIns="36000" rIns="36000" bIns="36000" rtlCol="0" anchor="t" anchorCtr="0">
                <a:spAutoFit/>
              </a:bodyPr>
              <a:lstStyle/>
              <a:p>
                <a:pPr algn="ctr"/>
                <a:r>
                  <a:rPr lang="zh-CN" sz="1400" b="0" i="0" u="none" strike="noStrike" cap="none" baseline="0">
                    <a:solidFill>
                      <a:srgbClr val="4D4D4D"/>
                    </a:solidFill>
                    <a:effectLst/>
                    <a:uFillTx/>
                    <a:ea typeface="SimSun"/>
                  </a:rPr>
                  <a:t>0</a:t>
                </a:r>
              </a:p>
              <a:p>
                <a:pPr algn="ctr"/>
                <a:endParaRPr lang="en-GB" sz="1400">
                  <a:solidFill>
                    <a:srgbClr val="4D4D4D"/>
                  </a:solidFill>
                  <a:latin typeface="Arial" panose="020B0604020202020204" pitchFamily="34" charset="0"/>
                  <a:cs typeface="Arial" panose="020B0604020202020204" pitchFamily="34" charset="0"/>
                </a:endParaRPr>
              </a:p>
              <a:p>
                <a:pPr algn="ctr"/>
                <a:endParaRPr lang="en-GB" sz="1400">
                  <a:solidFill>
                    <a:srgbClr val="4D4D4D"/>
                  </a:solidFill>
                  <a:latin typeface="Arial" panose="020B0604020202020204" pitchFamily="34" charset="0"/>
                  <a:cs typeface="Arial" panose="020B0604020202020204" pitchFamily="34" charset="0"/>
                </a:endParaRPr>
              </a:p>
              <a:p>
                <a:pPr algn="ctr"/>
                <a:r>
                  <a:rPr lang="zh-CN" sz="1400" b="0" i="0" u="none" strike="noStrike" cap="none" baseline="0">
                    <a:solidFill>
                      <a:srgbClr val="B60D27"/>
                    </a:solidFill>
                    <a:effectLst/>
                    <a:uFillTx/>
                    <a:ea typeface="SimSun"/>
                  </a:rPr>
                  <a:t>86</a:t>
                </a:r>
              </a:p>
              <a:p>
                <a:pPr algn="ctr"/>
                <a:r>
                  <a:rPr lang="zh-CN" sz="1400" b="0" i="0" u="none" strike="noStrike" cap="none" baseline="0">
                    <a:solidFill>
                      <a:srgbClr val="B2C0D8"/>
                    </a:solidFill>
                    <a:effectLst/>
                    <a:uFillTx/>
                    <a:ea typeface="SimSun"/>
                  </a:rPr>
                  <a:t>87</a:t>
                </a:r>
              </a:p>
            </p:txBody>
          </p:sp>
        </p:grpSp>
        <p:grpSp>
          <p:nvGrpSpPr>
            <p:cNvPr id="28" name="Group 27">
              <a:extLst>
                <a:ext uri="{FF2B5EF4-FFF2-40B4-BE49-F238E27FC236}">
                  <a16:creationId xmlns:a16="http://schemas.microsoft.com/office/drawing/2014/main" id="{B7451142-98C9-46B7-8475-CC6528BF1954}"/>
                </a:ext>
              </a:extLst>
            </p:cNvPr>
            <p:cNvGrpSpPr/>
            <p:nvPr/>
          </p:nvGrpSpPr>
          <p:grpSpPr>
            <a:xfrm>
              <a:off x="3229093" y="4777995"/>
              <a:ext cx="195464" cy="784376"/>
              <a:chOff x="4030960" y="4785010"/>
              <a:chExt cx="112379" cy="744443"/>
            </a:xfrm>
          </p:grpSpPr>
          <p:sp>
            <p:nvSpPr>
              <p:cNvPr id="43" name="Line 19">
                <a:extLst>
                  <a:ext uri="{FF2B5EF4-FFF2-40B4-BE49-F238E27FC236}">
                    <a16:creationId xmlns:a16="http://schemas.microsoft.com/office/drawing/2014/main" id="{9B2B869A-DF14-4C11-81A6-5C12A1AF2005}"/>
                  </a:ext>
                </a:extLst>
              </p:cNvPr>
              <p:cNvSpPr>
                <a:spLocks noChangeShapeType="1"/>
              </p:cNvSpPr>
              <p:nvPr/>
            </p:nvSpPr>
            <p:spPr bwMode="auto">
              <a:xfrm flipH="1">
                <a:off x="4087719" y="4785010"/>
                <a:ext cx="0" cy="7200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44" name="TextBox 43">
                <a:extLst>
                  <a:ext uri="{FF2B5EF4-FFF2-40B4-BE49-F238E27FC236}">
                    <a16:creationId xmlns:a16="http://schemas.microsoft.com/office/drawing/2014/main" id="{8923D599-CCFD-4893-80E9-2FD073E2543E}"/>
                  </a:ext>
                </a:extLst>
              </p:cNvPr>
              <p:cNvSpPr txBox="1"/>
              <p:nvPr/>
            </p:nvSpPr>
            <p:spPr>
              <a:xfrm>
                <a:off x="4031258" y="4847026"/>
                <a:ext cx="111784" cy="676504"/>
              </a:xfrm>
              <a:prstGeom prst="rect">
                <a:avLst/>
              </a:prstGeom>
              <a:noFill/>
            </p:spPr>
            <p:txBody>
              <a:bodyPr wrap="none" lIns="36000" tIns="36000" rIns="36000" bIns="36000" rtlCol="0" anchor="t" anchorCtr="0">
                <a:spAutoFit/>
              </a:bodyPr>
              <a:lstStyle/>
              <a:p>
                <a:pPr algn="ctr"/>
                <a:r>
                  <a:rPr lang="zh-CN" sz="1400" b="0" i="0" u="none" strike="noStrike" cap="none" baseline="0">
                    <a:solidFill>
                      <a:srgbClr val="4D4D4D"/>
                    </a:solidFill>
                    <a:effectLst/>
                    <a:uFillTx/>
                    <a:ea typeface="SimSun"/>
                  </a:rPr>
                  <a:t>10</a:t>
                </a:r>
              </a:p>
              <a:p>
                <a:pPr algn="ctr"/>
                <a:endParaRPr lang="en-GB" sz="1400">
                  <a:solidFill>
                    <a:srgbClr val="4D4D4D"/>
                  </a:solidFill>
                  <a:latin typeface="Arial" panose="020B0604020202020204" pitchFamily="34" charset="0"/>
                  <a:cs typeface="Arial" panose="020B0604020202020204" pitchFamily="34" charset="0"/>
                </a:endParaRPr>
              </a:p>
              <a:p>
                <a:pPr algn="ctr"/>
                <a:endParaRPr lang="en-GB" sz="1400">
                  <a:solidFill>
                    <a:srgbClr val="B60D27"/>
                  </a:solidFill>
                  <a:latin typeface="Arial" panose="020B0604020202020204" pitchFamily="34" charset="0"/>
                  <a:cs typeface="Arial" panose="020B0604020202020204" pitchFamily="34" charset="0"/>
                </a:endParaRPr>
              </a:p>
            </p:txBody>
          </p:sp>
        </p:grpSp>
        <p:grpSp>
          <p:nvGrpSpPr>
            <p:cNvPr id="29" name="Group 28">
              <a:extLst>
                <a:ext uri="{FF2B5EF4-FFF2-40B4-BE49-F238E27FC236}">
                  <a16:creationId xmlns:a16="http://schemas.microsoft.com/office/drawing/2014/main" id="{790D142B-010F-465C-A530-4CC8A5F9E999}"/>
                </a:ext>
              </a:extLst>
            </p:cNvPr>
            <p:cNvGrpSpPr/>
            <p:nvPr/>
          </p:nvGrpSpPr>
          <p:grpSpPr>
            <a:xfrm>
              <a:off x="3932891" y="4777991"/>
              <a:ext cx="206451" cy="1215266"/>
              <a:chOff x="4678589" y="4785010"/>
              <a:chExt cx="118698" cy="1153397"/>
            </a:xfrm>
          </p:grpSpPr>
          <p:sp>
            <p:nvSpPr>
              <p:cNvPr id="41" name="Line 21">
                <a:extLst>
                  <a:ext uri="{FF2B5EF4-FFF2-40B4-BE49-F238E27FC236}">
                    <a16:creationId xmlns:a16="http://schemas.microsoft.com/office/drawing/2014/main" id="{22D4FCC8-EC98-4AB3-9D30-0935245BCDFC}"/>
                  </a:ext>
                </a:extLst>
              </p:cNvPr>
              <p:cNvSpPr>
                <a:spLocks noChangeShapeType="1"/>
              </p:cNvSpPr>
              <p:nvPr/>
            </p:nvSpPr>
            <p:spPr bwMode="auto">
              <a:xfrm flipH="1">
                <a:off x="4731289" y="4785010"/>
                <a:ext cx="0" cy="7200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42" name="TextBox 41">
                <a:extLst>
                  <a:ext uri="{FF2B5EF4-FFF2-40B4-BE49-F238E27FC236}">
                    <a16:creationId xmlns:a16="http://schemas.microsoft.com/office/drawing/2014/main" id="{6A378760-CBBD-469C-9001-7BB0FF9B6608}"/>
                  </a:ext>
                </a:extLst>
              </p:cNvPr>
              <p:cNvSpPr txBox="1"/>
              <p:nvPr/>
            </p:nvSpPr>
            <p:spPr>
              <a:xfrm>
                <a:off x="4682045" y="4847029"/>
                <a:ext cx="111786" cy="1081905"/>
              </a:xfrm>
              <a:prstGeom prst="rect">
                <a:avLst/>
              </a:prstGeom>
              <a:noFill/>
            </p:spPr>
            <p:txBody>
              <a:bodyPr wrap="none" lIns="36000" tIns="36000" rIns="36000" bIns="36000" rtlCol="0" anchor="t" anchorCtr="0">
                <a:spAutoFit/>
              </a:bodyPr>
              <a:lstStyle/>
              <a:p>
                <a:pPr algn="ctr"/>
                <a:r>
                  <a:rPr lang="zh-CN" sz="1400" b="0" i="0" u="none" strike="noStrike" cap="none" baseline="0">
                    <a:solidFill>
                      <a:srgbClr val="4D4D4D"/>
                    </a:solidFill>
                    <a:effectLst/>
                    <a:uFillTx/>
                    <a:ea typeface="SimSun"/>
                  </a:rPr>
                  <a:t>20</a:t>
                </a:r>
              </a:p>
              <a:p>
                <a:pPr algn="ctr"/>
                <a:endParaRPr lang="en-GB" sz="1400">
                  <a:solidFill>
                    <a:srgbClr val="4D4D4D"/>
                  </a:solidFill>
                  <a:latin typeface="Arial" panose="020B0604020202020204" pitchFamily="34" charset="0"/>
                  <a:cs typeface="Arial" panose="020B0604020202020204" pitchFamily="34" charset="0"/>
                </a:endParaRPr>
              </a:p>
              <a:p>
                <a:pPr algn="ctr"/>
                <a:endParaRPr lang="en-GB" sz="1400">
                  <a:solidFill>
                    <a:srgbClr val="4D4D4D"/>
                  </a:solidFill>
                  <a:latin typeface="Arial" panose="020B0604020202020204" pitchFamily="34" charset="0"/>
                  <a:cs typeface="Arial" panose="020B0604020202020204" pitchFamily="34" charset="0"/>
                </a:endParaRPr>
              </a:p>
              <a:p>
                <a:pPr algn="r"/>
                <a:r>
                  <a:rPr lang="zh-CN" sz="1400" b="0" i="0" u="none" strike="noStrike" cap="none" baseline="0">
                    <a:solidFill>
                      <a:srgbClr val="B60D27"/>
                    </a:solidFill>
                    <a:effectLst/>
                    <a:uFillTx/>
                    <a:ea typeface="SimSun"/>
                  </a:rPr>
                  <a:t>22</a:t>
                </a:r>
              </a:p>
              <a:p>
                <a:pPr algn="r"/>
                <a:r>
                  <a:rPr lang="zh-CN" sz="1400" b="0" i="0" u="none" strike="noStrike" cap="none" baseline="0">
                    <a:solidFill>
                      <a:srgbClr val="B2C0D8"/>
                    </a:solidFill>
                    <a:effectLst/>
                    <a:uFillTx/>
                    <a:ea typeface="SimSun"/>
                  </a:rPr>
                  <a:t>16</a:t>
                </a:r>
              </a:p>
            </p:txBody>
          </p:sp>
        </p:grpSp>
        <p:sp>
          <p:nvSpPr>
            <p:cNvPr id="30" name="TextBox 29">
              <a:extLst>
                <a:ext uri="{FF2B5EF4-FFF2-40B4-BE49-F238E27FC236}">
                  <a16:creationId xmlns:a16="http://schemas.microsoft.com/office/drawing/2014/main" id="{BF488E97-98A4-4CFD-9AB8-547909D765EF}"/>
                </a:ext>
              </a:extLst>
            </p:cNvPr>
            <p:cNvSpPr txBox="1"/>
            <p:nvPr/>
          </p:nvSpPr>
          <p:spPr>
            <a:xfrm>
              <a:off x="6761319" y="4843335"/>
              <a:ext cx="194429" cy="1139939"/>
            </a:xfrm>
            <a:prstGeom prst="rect">
              <a:avLst/>
            </a:prstGeom>
            <a:noFill/>
          </p:spPr>
          <p:txBody>
            <a:bodyPr wrap="none" lIns="36000" tIns="36000" rIns="36000" bIns="36000" rtlCol="0" anchor="t" anchorCtr="0">
              <a:spAutoFit/>
            </a:bodyPr>
            <a:lstStyle/>
            <a:p>
              <a:pPr algn="ctr"/>
              <a:r>
                <a:rPr lang="zh-CN" sz="1400" b="0" i="0" u="none" strike="noStrike" cap="none" baseline="0">
                  <a:solidFill>
                    <a:srgbClr val="4D4D4D"/>
                  </a:solidFill>
                  <a:effectLst/>
                  <a:uFillTx/>
                  <a:ea typeface="SimSun"/>
                </a:rPr>
                <a:t>60</a:t>
              </a:r>
            </a:p>
            <a:p>
              <a:pPr algn="ctr"/>
              <a:endParaRPr lang="en-GB" sz="1400">
                <a:solidFill>
                  <a:srgbClr val="4D4D4D"/>
                </a:solidFill>
                <a:latin typeface="Arial" panose="020B0604020202020204" pitchFamily="34" charset="0"/>
                <a:cs typeface="Arial" panose="020B0604020202020204" pitchFamily="34" charset="0"/>
              </a:endParaRPr>
            </a:p>
            <a:p>
              <a:pPr algn="ctr"/>
              <a:endParaRPr lang="en-GB" sz="1400">
                <a:solidFill>
                  <a:srgbClr val="043882"/>
                </a:solidFill>
                <a:latin typeface="Arial" panose="020B0604020202020204" pitchFamily="34" charset="0"/>
                <a:cs typeface="Arial" panose="020B0604020202020204" pitchFamily="34" charset="0"/>
              </a:endParaRPr>
            </a:p>
            <a:p>
              <a:pPr algn="ctr"/>
              <a:r>
                <a:rPr lang="zh-CN" sz="1400" b="0" i="0" u="none" strike="noStrike" cap="none" baseline="0">
                  <a:solidFill>
                    <a:srgbClr val="B60D27"/>
                  </a:solidFill>
                  <a:effectLst/>
                  <a:uFillTx/>
                  <a:ea typeface="SimSun"/>
                </a:rPr>
                <a:t>3</a:t>
              </a:r>
            </a:p>
            <a:p>
              <a:pPr algn="ctr"/>
              <a:r>
                <a:rPr lang="zh-CN" sz="1400" b="0" i="0" u="none" strike="noStrike" cap="none" baseline="0">
                  <a:solidFill>
                    <a:srgbClr val="B2C0D8"/>
                  </a:solidFill>
                  <a:effectLst/>
                  <a:uFillTx/>
                  <a:ea typeface="SimSun"/>
                </a:rPr>
                <a:t>3</a:t>
              </a:r>
            </a:p>
          </p:txBody>
        </p:sp>
        <p:sp>
          <p:nvSpPr>
            <p:cNvPr id="31" name="Line 21">
              <a:extLst>
                <a:ext uri="{FF2B5EF4-FFF2-40B4-BE49-F238E27FC236}">
                  <a16:creationId xmlns:a16="http://schemas.microsoft.com/office/drawing/2014/main" id="{F4257F6B-7C77-41A9-860F-448E906189DD}"/>
                </a:ext>
              </a:extLst>
            </p:cNvPr>
            <p:cNvSpPr>
              <a:spLocks noChangeShapeType="1"/>
            </p:cNvSpPr>
            <p:nvPr/>
          </p:nvSpPr>
          <p:spPr bwMode="auto">
            <a:xfrm flipH="1">
              <a:off x="6855599" y="4777991"/>
              <a:ext cx="0" cy="75862"/>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32" name="TextBox 31">
              <a:extLst>
                <a:ext uri="{FF2B5EF4-FFF2-40B4-BE49-F238E27FC236}">
                  <a16:creationId xmlns:a16="http://schemas.microsoft.com/office/drawing/2014/main" id="{F54DFCD3-4D2A-4CE6-87BC-8A122AE52174}"/>
                </a:ext>
              </a:extLst>
            </p:cNvPr>
            <p:cNvSpPr txBox="1"/>
            <p:nvPr/>
          </p:nvSpPr>
          <p:spPr>
            <a:xfrm>
              <a:off x="774767" y="5228478"/>
              <a:ext cx="1700440" cy="744456"/>
            </a:xfrm>
            <a:prstGeom prst="rect">
              <a:avLst/>
            </a:prstGeom>
            <a:noFill/>
          </p:spPr>
          <p:txBody>
            <a:bodyPr wrap="none" rtlCol="0">
              <a:spAutoFit/>
            </a:bodyPr>
            <a:lstStyle/>
            <a:p>
              <a:pPr algn="r" fontAlgn="base">
                <a:spcBef>
                  <a:spcPct val="0"/>
                </a:spcBef>
                <a:spcAft>
                  <a:spcPct val="0"/>
                </a:spcAft>
              </a:pPr>
              <a:r>
                <a:rPr lang="zh-CN" sz="1400" b="0" i="0" u="none" strike="noStrike" cap="none" baseline="0">
                  <a:solidFill>
                    <a:srgbClr val="4D4D4D"/>
                  </a:solidFill>
                  <a:effectLst/>
                  <a:uFillTx/>
                  <a:ea typeface="SimSun"/>
                </a:rPr>
                <a:t>面临风险的人数</a:t>
              </a:r>
            </a:p>
            <a:p>
              <a:pPr lvl="0" algn="r" defTabSz="914400" fontAlgn="base">
                <a:spcBef>
                  <a:spcPct val="20000"/>
                </a:spcBef>
                <a:spcAft>
                  <a:spcPct val="0"/>
                </a:spcAft>
                <a:buClr>
                  <a:srgbClr val="FFFFFF"/>
                </a:buClr>
                <a:buSzPct val="110000"/>
              </a:pPr>
              <a:r>
                <a:rPr lang="zh-CN" sz="1200" b="0" i="0" u="none" strike="noStrike" cap="none" baseline="0">
                  <a:solidFill>
                    <a:srgbClr val="B60D27"/>
                  </a:solidFill>
                  <a:effectLst/>
                  <a:uFillTx/>
                  <a:ea typeface="SimSun"/>
                </a:rPr>
                <a:t>西妥昔单抗 + FOLFIRI</a:t>
              </a:r>
            </a:p>
            <a:p>
              <a:pPr lvl="0" algn="r" defTabSz="914400" fontAlgn="base">
                <a:spcBef>
                  <a:spcPct val="20000"/>
                </a:spcBef>
                <a:spcAft>
                  <a:spcPct val="0"/>
                </a:spcAft>
                <a:buClr>
                  <a:srgbClr val="FFFFFF"/>
                </a:buClr>
                <a:buSzPct val="110000"/>
              </a:pPr>
              <a:r>
                <a:rPr lang="zh-CN" sz="1200" b="0" i="0" u="none" strike="noStrike" cap="none" baseline="0">
                  <a:solidFill>
                    <a:srgbClr val="B2C0D8"/>
                  </a:solidFill>
                  <a:effectLst/>
                  <a:uFillTx/>
                  <a:ea typeface="SimSun"/>
                </a:rPr>
                <a:t>西妥昔单抗 + FOLFIRI/FOLFOX</a:t>
              </a:r>
            </a:p>
          </p:txBody>
        </p:sp>
        <p:cxnSp>
          <p:nvCxnSpPr>
            <p:cNvPr id="33" name="Straight Connector 32">
              <a:extLst>
                <a:ext uri="{FF2B5EF4-FFF2-40B4-BE49-F238E27FC236}">
                  <a16:creationId xmlns:a16="http://schemas.microsoft.com/office/drawing/2014/main" id="{96DD4B3F-A640-41FF-8753-F53F736188B6}"/>
                </a:ext>
              </a:extLst>
            </p:cNvPr>
            <p:cNvCxnSpPr/>
            <p:nvPr/>
          </p:nvCxnSpPr>
          <p:spPr>
            <a:xfrm>
              <a:off x="4703135" y="2494237"/>
              <a:ext cx="230910" cy="0"/>
            </a:xfrm>
            <a:prstGeom prst="line">
              <a:avLst/>
            </a:prstGeom>
            <a:noFill/>
            <a:ln w="25400" cap="flat">
              <a:solidFill>
                <a:schemeClr val="accent3"/>
              </a:solidFill>
              <a:prstDash val="solid"/>
              <a:miter/>
            </a:ln>
          </p:spPr>
        </p:cxnSp>
        <p:cxnSp>
          <p:nvCxnSpPr>
            <p:cNvPr id="34" name="Straight Connector 33">
              <a:extLst>
                <a:ext uri="{FF2B5EF4-FFF2-40B4-BE49-F238E27FC236}">
                  <a16:creationId xmlns:a16="http://schemas.microsoft.com/office/drawing/2014/main" id="{CA4F7013-7BC0-458E-A058-9D9D438A22B0}"/>
                </a:ext>
              </a:extLst>
            </p:cNvPr>
            <p:cNvCxnSpPr/>
            <p:nvPr/>
          </p:nvCxnSpPr>
          <p:spPr>
            <a:xfrm>
              <a:off x="4703135" y="2785186"/>
              <a:ext cx="230910" cy="0"/>
            </a:xfrm>
            <a:prstGeom prst="line">
              <a:avLst/>
            </a:prstGeom>
            <a:noFill/>
            <a:ln w="25400" cap="flat">
              <a:solidFill>
                <a:schemeClr val="accent2"/>
              </a:solidFill>
              <a:prstDash val="solid"/>
              <a:miter/>
            </a:ln>
          </p:spPr>
        </p:cxnSp>
        <p:sp>
          <p:nvSpPr>
            <p:cNvPr id="35" name="TextBox 34">
              <a:extLst>
                <a:ext uri="{FF2B5EF4-FFF2-40B4-BE49-F238E27FC236}">
                  <a16:creationId xmlns:a16="http://schemas.microsoft.com/office/drawing/2014/main" id="{907E5FBF-9BF1-41AE-8A90-9E74A787BCF5}"/>
                </a:ext>
              </a:extLst>
            </p:cNvPr>
            <p:cNvSpPr txBox="1"/>
            <p:nvPr/>
          </p:nvSpPr>
          <p:spPr>
            <a:xfrm>
              <a:off x="4648195" y="4843336"/>
              <a:ext cx="194429" cy="712792"/>
            </a:xfrm>
            <a:prstGeom prst="rect">
              <a:avLst/>
            </a:prstGeom>
            <a:noFill/>
          </p:spPr>
          <p:txBody>
            <a:bodyPr wrap="none" lIns="36000" tIns="36000" rIns="36000" bIns="36000" rtlCol="0" anchor="t" anchorCtr="0">
              <a:spAutoFit/>
            </a:bodyPr>
            <a:lstStyle/>
            <a:p>
              <a:pPr algn="ctr"/>
              <a:r>
                <a:rPr lang="zh-CN" sz="1400" b="0" i="0" u="none" strike="noStrike" cap="none" baseline="0">
                  <a:solidFill>
                    <a:srgbClr val="4D4D4D"/>
                  </a:solidFill>
                  <a:effectLst/>
                  <a:uFillTx/>
                  <a:ea typeface="SimSun"/>
                </a:rPr>
                <a:t>30</a:t>
              </a:r>
            </a:p>
            <a:p>
              <a:pPr algn="ctr"/>
              <a:endParaRPr lang="en-GB" sz="1400">
                <a:solidFill>
                  <a:srgbClr val="4D4D4D"/>
                </a:solidFill>
                <a:latin typeface="Arial" panose="020B0604020202020204" pitchFamily="34" charset="0"/>
                <a:cs typeface="Arial" panose="020B0604020202020204" pitchFamily="34" charset="0"/>
              </a:endParaRPr>
            </a:p>
            <a:p>
              <a:pPr algn="ctr"/>
              <a:endParaRPr lang="en-GB" sz="1400">
                <a:solidFill>
                  <a:srgbClr val="B60D27"/>
                </a:solidFill>
                <a:latin typeface="Arial" panose="020B0604020202020204" pitchFamily="34" charset="0"/>
                <a:cs typeface="Arial" panose="020B0604020202020204" pitchFamily="34" charset="0"/>
              </a:endParaRPr>
            </a:p>
          </p:txBody>
        </p:sp>
        <p:sp>
          <p:nvSpPr>
            <p:cNvPr id="36" name="Line 21">
              <a:extLst>
                <a:ext uri="{FF2B5EF4-FFF2-40B4-BE49-F238E27FC236}">
                  <a16:creationId xmlns:a16="http://schemas.microsoft.com/office/drawing/2014/main" id="{C00DF2C7-239B-4740-AB8F-61A18E7C6B94}"/>
                </a:ext>
              </a:extLst>
            </p:cNvPr>
            <p:cNvSpPr>
              <a:spLocks noChangeShapeType="1"/>
            </p:cNvSpPr>
            <p:nvPr/>
          </p:nvSpPr>
          <p:spPr bwMode="auto">
            <a:xfrm flipH="1">
              <a:off x="4742775" y="4773770"/>
              <a:ext cx="0" cy="75862"/>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37" name="TextBox 36">
              <a:extLst>
                <a:ext uri="{FF2B5EF4-FFF2-40B4-BE49-F238E27FC236}">
                  <a16:creationId xmlns:a16="http://schemas.microsoft.com/office/drawing/2014/main" id="{DB24B9E7-3113-49A2-A8EB-0CB0BBF8AF7D}"/>
                </a:ext>
              </a:extLst>
            </p:cNvPr>
            <p:cNvSpPr txBox="1"/>
            <p:nvPr/>
          </p:nvSpPr>
          <p:spPr>
            <a:xfrm>
              <a:off x="5351993" y="4843335"/>
              <a:ext cx="194429" cy="1139939"/>
            </a:xfrm>
            <a:prstGeom prst="rect">
              <a:avLst/>
            </a:prstGeom>
            <a:noFill/>
          </p:spPr>
          <p:txBody>
            <a:bodyPr wrap="none" lIns="36000" tIns="36000" rIns="36000" bIns="36000" rtlCol="0" anchor="t" anchorCtr="0">
              <a:spAutoFit/>
            </a:bodyPr>
            <a:lstStyle/>
            <a:p>
              <a:pPr algn="ctr"/>
              <a:r>
                <a:rPr lang="zh-CN" sz="1400" b="0" i="0" u="none" strike="noStrike" cap="none" baseline="0">
                  <a:solidFill>
                    <a:srgbClr val="4D4D4D"/>
                  </a:solidFill>
                  <a:effectLst/>
                  <a:uFillTx/>
                  <a:ea typeface="SimSun"/>
                </a:rPr>
                <a:t>40</a:t>
              </a:r>
            </a:p>
            <a:p>
              <a:pPr algn="ctr"/>
              <a:endParaRPr lang="en-GB" sz="1400">
                <a:solidFill>
                  <a:srgbClr val="4D4D4D"/>
                </a:solidFill>
                <a:latin typeface="Arial" panose="020B0604020202020204" pitchFamily="34" charset="0"/>
                <a:cs typeface="Arial" panose="020B0604020202020204" pitchFamily="34" charset="0"/>
              </a:endParaRPr>
            </a:p>
            <a:p>
              <a:pPr algn="ctr"/>
              <a:endParaRPr lang="en-GB" sz="1400">
                <a:solidFill>
                  <a:srgbClr val="043882"/>
                </a:solidFill>
                <a:latin typeface="Arial" panose="020B0604020202020204" pitchFamily="34" charset="0"/>
                <a:cs typeface="Arial" panose="020B0604020202020204" pitchFamily="34" charset="0"/>
              </a:endParaRPr>
            </a:p>
            <a:p>
              <a:pPr algn="ctr"/>
              <a:r>
                <a:rPr lang="zh-CN" sz="1400" b="0" i="0" u="none" strike="noStrike" cap="none" baseline="0">
                  <a:solidFill>
                    <a:srgbClr val="B60D27"/>
                  </a:solidFill>
                  <a:effectLst/>
                  <a:uFillTx/>
                  <a:ea typeface="SimSun"/>
                </a:rPr>
                <a:t>7</a:t>
              </a:r>
            </a:p>
            <a:p>
              <a:pPr algn="ctr"/>
              <a:r>
                <a:rPr lang="zh-CN" sz="1400" b="0" i="0" u="none" strike="noStrike" cap="none" baseline="0">
                  <a:solidFill>
                    <a:srgbClr val="B2C0D8"/>
                  </a:solidFill>
                  <a:effectLst/>
                  <a:uFillTx/>
                  <a:ea typeface="SimSun"/>
                </a:rPr>
                <a:t>6</a:t>
              </a:r>
            </a:p>
          </p:txBody>
        </p:sp>
        <p:sp>
          <p:nvSpPr>
            <p:cNvPr id="38" name="Line 21">
              <a:extLst>
                <a:ext uri="{FF2B5EF4-FFF2-40B4-BE49-F238E27FC236}">
                  <a16:creationId xmlns:a16="http://schemas.microsoft.com/office/drawing/2014/main" id="{5524BF86-DA58-41F4-9CF9-BAC060C56B94}"/>
                </a:ext>
              </a:extLst>
            </p:cNvPr>
            <p:cNvSpPr>
              <a:spLocks noChangeShapeType="1"/>
            </p:cNvSpPr>
            <p:nvPr/>
          </p:nvSpPr>
          <p:spPr bwMode="auto">
            <a:xfrm flipH="1">
              <a:off x="5440664" y="4784287"/>
              <a:ext cx="0" cy="75862"/>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39" name="TextBox 38">
              <a:extLst>
                <a:ext uri="{FF2B5EF4-FFF2-40B4-BE49-F238E27FC236}">
                  <a16:creationId xmlns:a16="http://schemas.microsoft.com/office/drawing/2014/main" id="{1FCFD4A1-5CB1-4B2B-8BB7-5937A48CFA67}"/>
                </a:ext>
              </a:extLst>
            </p:cNvPr>
            <p:cNvSpPr txBox="1"/>
            <p:nvPr/>
          </p:nvSpPr>
          <p:spPr>
            <a:xfrm>
              <a:off x="6055790" y="4843336"/>
              <a:ext cx="194429" cy="712792"/>
            </a:xfrm>
            <a:prstGeom prst="rect">
              <a:avLst/>
            </a:prstGeom>
            <a:noFill/>
          </p:spPr>
          <p:txBody>
            <a:bodyPr wrap="none" lIns="36000" tIns="36000" rIns="36000" bIns="36000" rtlCol="0" anchor="t" anchorCtr="0">
              <a:spAutoFit/>
            </a:bodyPr>
            <a:lstStyle/>
            <a:p>
              <a:pPr algn="ctr"/>
              <a:r>
                <a:rPr lang="zh-CN" sz="1400" b="0" i="0" u="none" strike="noStrike" cap="none" baseline="0">
                  <a:solidFill>
                    <a:srgbClr val="4D4D4D"/>
                  </a:solidFill>
                  <a:effectLst/>
                  <a:uFillTx/>
                  <a:ea typeface="SimSun"/>
                </a:rPr>
                <a:t>50</a:t>
              </a:r>
            </a:p>
            <a:p>
              <a:pPr algn="ctr"/>
              <a:endParaRPr lang="en-GB" sz="1400">
                <a:solidFill>
                  <a:srgbClr val="4D4D4D"/>
                </a:solidFill>
                <a:latin typeface="Arial" panose="020B0604020202020204" pitchFamily="34" charset="0"/>
                <a:cs typeface="Arial" panose="020B0604020202020204" pitchFamily="34" charset="0"/>
              </a:endParaRPr>
            </a:p>
            <a:p>
              <a:pPr algn="ctr"/>
              <a:endParaRPr lang="en-GB" sz="1400">
                <a:solidFill>
                  <a:srgbClr val="B60D27"/>
                </a:solidFill>
                <a:latin typeface="Arial" panose="020B0604020202020204" pitchFamily="34" charset="0"/>
                <a:cs typeface="Arial" panose="020B0604020202020204" pitchFamily="34" charset="0"/>
              </a:endParaRPr>
            </a:p>
          </p:txBody>
        </p:sp>
        <p:sp>
          <p:nvSpPr>
            <p:cNvPr id="40" name="Line 21">
              <a:extLst>
                <a:ext uri="{FF2B5EF4-FFF2-40B4-BE49-F238E27FC236}">
                  <a16:creationId xmlns:a16="http://schemas.microsoft.com/office/drawing/2014/main" id="{54A8CF15-5C0F-40D6-AA65-D5CAFB2970C8}"/>
                </a:ext>
              </a:extLst>
            </p:cNvPr>
            <p:cNvSpPr>
              <a:spLocks noChangeShapeType="1"/>
            </p:cNvSpPr>
            <p:nvPr/>
          </p:nvSpPr>
          <p:spPr bwMode="auto">
            <a:xfrm flipH="1">
              <a:off x="6138551" y="4777991"/>
              <a:ext cx="0" cy="75862"/>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grpSp>
      <p:sp>
        <p:nvSpPr>
          <p:cNvPr id="47" name="Graphic 4">
            <a:extLst>
              <a:ext uri="{FF2B5EF4-FFF2-40B4-BE49-F238E27FC236}">
                <a16:creationId xmlns:a16="http://schemas.microsoft.com/office/drawing/2014/main" id="{5B9DEF39-8503-41D8-9594-78A00CEA5B16}"/>
              </a:ext>
            </a:extLst>
          </p:cNvPr>
          <p:cNvSpPr/>
          <p:nvPr/>
        </p:nvSpPr>
        <p:spPr>
          <a:xfrm>
            <a:off x="2600105" y="2084334"/>
            <a:ext cx="5868000" cy="2373271"/>
          </a:xfrm>
          <a:custGeom>
            <a:avLst/>
            <a:gdLst>
              <a:gd name="connsiteX0" fmla="*/ 9151595 w 9153515"/>
              <a:gd name="connsiteY0" fmla="*/ 3731202 h 3729915"/>
              <a:gd name="connsiteX1" fmla="*/ 5805272 w 9153515"/>
              <a:gd name="connsiteY1" fmla="*/ 3731202 h 3729915"/>
              <a:gd name="connsiteX2" fmla="*/ 5805272 w 9153515"/>
              <a:gd name="connsiteY2" fmla="*/ 3670619 h 3729915"/>
              <a:gd name="connsiteX3" fmla="*/ 5252902 w 9153515"/>
              <a:gd name="connsiteY3" fmla="*/ 3670619 h 3729915"/>
              <a:gd name="connsiteX4" fmla="*/ 5252902 w 9153515"/>
              <a:gd name="connsiteY4" fmla="*/ 3588656 h 3729915"/>
              <a:gd name="connsiteX5" fmla="*/ 4269318 w 9153515"/>
              <a:gd name="connsiteY5" fmla="*/ 3588656 h 3729915"/>
              <a:gd name="connsiteX6" fmla="*/ 4269318 w 9153515"/>
              <a:gd name="connsiteY6" fmla="*/ 3524505 h 3729915"/>
              <a:gd name="connsiteX7" fmla="*/ 3727633 w 9153515"/>
              <a:gd name="connsiteY7" fmla="*/ 3524505 h 3729915"/>
              <a:gd name="connsiteX8" fmla="*/ 3727633 w 9153515"/>
              <a:gd name="connsiteY8" fmla="*/ 3460355 h 3729915"/>
              <a:gd name="connsiteX9" fmla="*/ 3471050 w 9153515"/>
              <a:gd name="connsiteY9" fmla="*/ 3460355 h 3729915"/>
              <a:gd name="connsiteX10" fmla="*/ 3471050 w 9153515"/>
              <a:gd name="connsiteY10" fmla="*/ 3410467 h 3729915"/>
              <a:gd name="connsiteX11" fmla="*/ 3417594 w 9153515"/>
              <a:gd name="connsiteY11" fmla="*/ 3410467 h 3729915"/>
              <a:gd name="connsiteX12" fmla="*/ 3417594 w 9153515"/>
              <a:gd name="connsiteY12" fmla="*/ 3342758 h 3729915"/>
              <a:gd name="connsiteX13" fmla="*/ 3171695 w 9153515"/>
              <a:gd name="connsiteY13" fmla="*/ 3342758 h 3729915"/>
              <a:gd name="connsiteX14" fmla="*/ 3171695 w 9153515"/>
              <a:gd name="connsiteY14" fmla="*/ 3303555 h 3729915"/>
              <a:gd name="connsiteX15" fmla="*/ 3054098 w 9153515"/>
              <a:gd name="connsiteY15" fmla="*/ 3303555 h 3729915"/>
              <a:gd name="connsiteX16" fmla="*/ 3054098 w 9153515"/>
              <a:gd name="connsiteY16" fmla="*/ 3253658 h 3729915"/>
              <a:gd name="connsiteX17" fmla="*/ 2879477 w 9153515"/>
              <a:gd name="connsiteY17" fmla="*/ 3253658 h 3729915"/>
              <a:gd name="connsiteX18" fmla="*/ 2879477 w 9153515"/>
              <a:gd name="connsiteY18" fmla="*/ 3210898 h 3729915"/>
              <a:gd name="connsiteX19" fmla="*/ 2836707 w 9153515"/>
              <a:gd name="connsiteY19" fmla="*/ 3210898 h 3729915"/>
              <a:gd name="connsiteX20" fmla="*/ 2836707 w 9153515"/>
              <a:gd name="connsiteY20" fmla="*/ 3139620 h 3729915"/>
              <a:gd name="connsiteX21" fmla="*/ 2551616 w 9153515"/>
              <a:gd name="connsiteY21" fmla="*/ 3139620 h 3729915"/>
              <a:gd name="connsiteX22" fmla="*/ 2551616 w 9153515"/>
              <a:gd name="connsiteY22" fmla="*/ 3093301 h 3729915"/>
              <a:gd name="connsiteX23" fmla="*/ 2501719 w 9153515"/>
              <a:gd name="connsiteY23" fmla="*/ 3093301 h 3729915"/>
              <a:gd name="connsiteX24" fmla="*/ 2501719 w 9153515"/>
              <a:gd name="connsiteY24" fmla="*/ 3039845 h 3729915"/>
              <a:gd name="connsiteX25" fmla="*/ 2419756 w 9153515"/>
              <a:gd name="connsiteY25" fmla="*/ 3039845 h 3729915"/>
              <a:gd name="connsiteX26" fmla="*/ 2419756 w 9153515"/>
              <a:gd name="connsiteY26" fmla="*/ 2993516 h 3729915"/>
              <a:gd name="connsiteX27" fmla="*/ 2309286 w 9153515"/>
              <a:gd name="connsiteY27" fmla="*/ 2993516 h 3729915"/>
              <a:gd name="connsiteX28" fmla="*/ 2309286 w 9153515"/>
              <a:gd name="connsiteY28" fmla="*/ 2940060 h 3729915"/>
              <a:gd name="connsiteX29" fmla="*/ 2280769 w 9153515"/>
              <a:gd name="connsiteY29" fmla="*/ 2940060 h 3729915"/>
              <a:gd name="connsiteX30" fmla="*/ 2280769 w 9153515"/>
              <a:gd name="connsiteY30" fmla="*/ 2875909 h 3729915"/>
              <a:gd name="connsiteX31" fmla="*/ 2234440 w 9153515"/>
              <a:gd name="connsiteY31" fmla="*/ 2875909 h 3729915"/>
              <a:gd name="connsiteX32" fmla="*/ 2234440 w 9153515"/>
              <a:gd name="connsiteY32" fmla="*/ 2818895 h 3729915"/>
              <a:gd name="connsiteX33" fmla="*/ 2170299 w 9153515"/>
              <a:gd name="connsiteY33" fmla="*/ 2818895 h 3729915"/>
              <a:gd name="connsiteX34" fmla="*/ 2170299 w 9153515"/>
              <a:gd name="connsiteY34" fmla="*/ 2776125 h 3729915"/>
              <a:gd name="connsiteX35" fmla="*/ 2131097 w 9153515"/>
              <a:gd name="connsiteY35" fmla="*/ 2776125 h 3729915"/>
              <a:gd name="connsiteX36" fmla="*/ 2131097 w 9153515"/>
              <a:gd name="connsiteY36" fmla="*/ 2662086 h 3729915"/>
              <a:gd name="connsiteX37" fmla="*/ 2099021 w 9153515"/>
              <a:gd name="connsiteY37" fmla="*/ 2662086 h 3729915"/>
              <a:gd name="connsiteX38" fmla="*/ 2099021 w 9153515"/>
              <a:gd name="connsiteY38" fmla="*/ 2622884 h 3729915"/>
              <a:gd name="connsiteX39" fmla="*/ 2056260 w 9153515"/>
              <a:gd name="connsiteY39" fmla="*/ 2622884 h 3729915"/>
              <a:gd name="connsiteX40" fmla="*/ 2056260 w 9153515"/>
              <a:gd name="connsiteY40" fmla="*/ 2565870 h 3729915"/>
              <a:gd name="connsiteX41" fmla="*/ 2031312 w 9153515"/>
              <a:gd name="connsiteY41" fmla="*/ 2565870 h 3729915"/>
              <a:gd name="connsiteX42" fmla="*/ 2031312 w 9153515"/>
              <a:gd name="connsiteY42" fmla="*/ 2501719 h 3729915"/>
              <a:gd name="connsiteX43" fmla="*/ 1992110 w 9153515"/>
              <a:gd name="connsiteY43" fmla="*/ 2501719 h 3729915"/>
              <a:gd name="connsiteX44" fmla="*/ 1992110 w 9153515"/>
              <a:gd name="connsiteY44" fmla="*/ 2448263 h 3729915"/>
              <a:gd name="connsiteX45" fmla="*/ 1963602 w 9153515"/>
              <a:gd name="connsiteY45" fmla="*/ 2448263 h 3729915"/>
              <a:gd name="connsiteX46" fmla="*/ 1963602 w 9153515"/>
              <a:gd name="connsiteY46" fmla="*/ 2405502 h 3729915"/>
              <a:gd name="connsiteX47" fmla="*/ 1917273 w 9153515"/>
              <a:gd name="connsiteY47" fmla="*/ 2405502 h 3729915"/>
              <a:gd name="connsiteX48" fmla="*/ 1917273 w 9153515"/>
              <a:gd name="connsiteY48" fmla="*/ 2241567 h 3729915"/>
              <a:gd name="connsiteX49" fmla="*/ 1867386 w 9153515"/>
              <a:gd name="connsiteY49" fmla="*/ 2241567 h 3729915"/>
              <a:gd name="connsiteX50" fmla="*/ 1867386 w 9153515"/>
              <a:gd name="connsiteY50" fmla="*/ 2134665 h 3729915"/>
              <a:gd name="connsiteX51" fmla="*/ 1835310 w 9153515"/>
              <a:gd name="connsiteY51" fmla="*/ 2134665 h 3729915"/>
              <a:gd name="connsiteX52" fmla="*/ 1835310 w 9153515"/>
              <a:gd name="connsiteY52" fmla="*/ 2020617 h 3729915"/>
              <a:gd name="connsiteX53" fmla="*/ 1778287 w 9153515"/>
              <a:gd name="connsiteY53" fmla="*/ 2020617 h 3729915"/>
              <a:gd name="connsiteX54" fmla="*/ 1778287 w 9153515"/>
              <a:gd name="connsiteY54" fmla="*/ 1977856 h 3729915"/>
              <a:gd name="connsiteX55" fmla="*/ 1653563 w 9153515"/>
              <a:gd name="connsiteY55" fmla="*/ 1977856 h 3729915"/>
              <a:gd name="connsiteX56" fmla="*/ 1653563 w 9153515"/>
              <a:gd name="connsiteY56" fmla="*/ 1874513 h 3729915"/>
              <a:gd name="connsiteX57" fmla="*/ 1625046 w 9153515"/>
              <a:gd name="connsiteY57" fmla="*/ 1874513 h 3729915"/>
              <a:gd name="connsiteX58" fmla="*/ 1625046 w 9153515"/>
              <a:gd name="connsiteY58" fmla="*/ 1824616 h 3729915"/>
              <a:gd name="connsiteX59" fmla="*/ 1596539 w 9153515"/>
              <a:gd name="connsiteY59" fmla="*/ 1824616 h 3729915"/>
              <a:gd name="connsiteX60" fmla="*/ 1596539 w 9153515"/>
              <a:gd name="connsiteY60" fmla="*/ 1781855 h 3729915"/>
              <a:gd name="connsiteX61" fmla="*/ 1539524 w 9153515"/>
              <a:gd name="connsiteY61" fmla="*/ 1781855 h 3729915"/>
              <a:gd name="connsiteX62" fmla="*/ 1539524 w 9153515"/>
              <a:gd name="connsiteY62" fmla="*/ 1511008 h 3729915"/>
              <a:gd name="connsiteX63" fmla="*/ 1493195 w 9153515"/>
              <a:gd name="connsiteY63" fmla="*/ 1511008 h 3729915"/>
              <a:gd name="connsiteX64" fmla="*/ 1493195 w 9153515"/>
              <a:gd name="connsiteY64" fmla="*/ 1457552 h 3729915"/>
              <a:gd name="connsiteX65" fmla="*/ 1457552 w 9153515"/>
              <a:gd name="connsiteY65" fmla="*/ 1457552 h 3729915"/>
              <a:gd name="connsiteX66" fmla="*/ 1457552 w 9153515"/>
              <a:gd name="connsiteY66" fmla="*/ 1339955 h 3729915"/>
              <a:gd name="connsiteX67" fmla="*/ 1368462 w 9153515"/>
              <a:gd name="connsiteY67" fmla="*/ 1339955 h 3729915"/>
              <a:gd name="connsiteX68" fmla="*/ 1368462 w 9153515"/>
              <a:gd name="connsiteY68" fmla="*/ 1168893 h 3729915"/>
              <a:gd name="connsiteX69" fmla="*/ 1315006 w 9153515"/>
              <a:gd name="connsiteY69" fmla="*/ 1168893 h 3729915"/>
              <a:gd name="connsiteX70" fmla="*/ 1315006 w 9153515"/>
              <a:gd name="connsiteY70" fmla="*/ 1133259 h 3729915"/>
              <a:gd name="connsiteX71" fmla="*/ 1286499 w 9153515"/>
              <a:gd name="connsiteY71" fmla="*/ 1133259 h 3729915"/>
              <a:gd name="connsiteX72" fmla="*/ 1286499 w 9153515"/>
              <a:gd name="connsiteY72" fmla="*/ 1061981 h 3729915"/>
              <a:gd name="connsiteX73" fmla="*/ 1261551 w 9153515"/>
              <a:gd name="connsiteY73" fmla="*/ 1061981 h 3729915"/>
              <a:gd name="connsiteX74" fmla="*/ 1261551 w 9153515"/>
              <a:gd name="connsiteY74" fmla="*/ 969333 h 3729915"/>
              <a:gd name="connsiteX75" fmla="*/ 1240170 w 9153515"/>
              <a:gd name="connsiteY75" fmla="*/ 969333 h 3729915"/>
              <a:gd name="connsiteX76" fmla="*/ 1240170 w 9153515"/>
              <a:gd name="connsiteY76" fmla="*/ 787580 h 3729915"/>
              <a:gd name="connsiteX77" fmla="*/ 1158207 w 9153515"/>
              <a:gd name="connsiteY77" fmla="*/ 787580 h 3729915"/>
              <a:gd name="connsiteX78" fmla="*/ 1158207 w 9153515"/>
              <a:gd name="connsiteY78" fmla="*/ 744816 h 3729915"/>
              <a:gd name="connsiteX79" fmla="*/ 1119005 w 9153515"/>
              <a:gd name="connsiteY79" fmla="*/ 744816 h 3729915"/>
              <a:gd name="connsiteX80" fmla="*/ 1119005 w 9153515"/>
              <a:gd name="connsiteY80" fmla="*/ 691360 h 3729915"/>
              <a:gd name="connsiteX81" fmla="*/ 1101183 w 9153515"/>
              <a:gd name="connsiteY81" fmla="*/ 691360 h 3729915"/>
              <a:gd name="connsiteX82" fmla="*/ 1101183 w 9153515"/>
              <a:gd name="connsiteY82" fmla="*/ 641469 h 3729915"/>
              <a:gd name="connsiteX83" fmla="*/ 1033474 w 9153515"/>
              <a:gd name="connsiteY83" fmla="*/ 641469 h 3729915"/>
              <a:gd name="connsiteX84" fmla="*/ 1033474 w 9153515"/>
              <a:gd name="connsiteY84" fmla="*/ 595140 h 3729915"/>
              <a:gd name="connsiteX85" fmla="*/ 1008525 w 9153515"/>
              <a:gd name="connsiteY85" fmla="*/ 595140 h 3729915"/>
              <a:gd name="connsiteX86" fmla="*/ 1008525 w 9153515"/>
              <a:gd name="connsiteY86" fmla="*/ 506047 h 3729915"/>
              <a:gd name="connsiteX87" fmla="*/ 983586 w 9153515"/>
              <a:gd name="connsiteY87" fmla="*/ 506047 h 3729915"/>
              <a:gd name="connsiteX88" fmla="*/ 983586 w 9153515"/>
              <a:gd name="connsiteY88" fmla="*/ 438338 h 3729915"/>
              <a:gd name="connsiteX89" fmla="*/ 951510 w 9153515"/>
              <a:gd name="connsiteY89" fmla="*/ 438338 h 3729915"/>
              <a:gd name="connsiteX90" fmla="*/ 951510 w 9153515"/>
              <a:gd name="connsiteY90" fmla="*/ 363499 h 3729915"/>
              <a:gd name="connsiteX91" fmla="*/ 880236 w 9153515"/>
              <a:gd name="connsiteY91" fmla="*/ 363499 h 3729915"/>
              <a:gd name="connsiteX92" fmla="*/ 880236 w 9153515"/>
              <a:gd name="connsiteY92" fmla="*/ 317171 h 3729915"/>
              <a:gd name="connsiteX93" fmla="*/ 776889 w 9153515"/>
              <a:gd name="connsiteY93" fmla="*/ 317171 h 3729915"/>
              <a:gd name="connsiteX94" fmla="*/ 776889 w 9153515"/>
              <a:gd name="connsiteY94" fmla="*/ 260152 h 3729915"/>
              <a:gd name="connsiteX95" fmla="*/ 349245 w 9153515"/>
              <a:gd name="connsiteY95" fmla="*/ 260152 h 3729915"/>
              <a:gd name="connsiteX96" fmla="*/ 349245 w 9153515"/>
              <a:gd name="connsiteY96" fmla="*/ 149677 h 3729915"/>
              <a:gd name="connsiteX97" fmla="*/ 317171 w 9153515"/>
              <a:gd name="connsiteY97" fmla="*/ 149677 h 3729915"/>
              <a:gd name="connsiteX98" fmla="*/ 317171 w 9153515"/>
              <a:gd name="connsiteY98" fmla="*/ 64148 h 3729915"/>
              <a:gd name="connsiteX99" fmla="*/ 274407 w 9153515"/>
              <a:gd name="connsiteY99" fmla="*/ 64148 h 3729915"/>
              <a:gd name="connsiteX100" fmla="*/ 274407 w 9153515"/>
              <a:gd name="connsiteY100" fmla="*/ 7129 h 3729915"/>
              <a:gd name="connsiteX101" fmla="*/ 7129 w 9153515"/>
              <a:gd name="connsiteY101" fmla="*/ 7129 h 3729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9153515" h="3729915">
                <a:moveTo>
                  <a:pt x="9151595" y="3731202"/>
                </a:moveTo>
                <a:lnTo>
                  <a:pt x="5805272" y="3731202"/>
                </a:lnTo>
                <a:lnTo>
                  <a:pt x="5805272" y="3670619"/>
                </a:lnTo>
                <a:lnTo>
                  <a:pt x="5252902" y="3670619"/>
                </a:lnTo>
                <a:lnTo>
                  <a:pt x="5252902" y="3588656"/>
                </a:lnTo>
                <a:lnTo>
                  <a:pt x="4269318" y="3588656"/>
                </a:lnTo>
                <a:lnTo>
                  <a:pt x="4269318" y="3524505"/>
                </a:lnTo>
                <a:lnTo>
                  <a:pt x="3727633" y="3524505"/>
                </a:lnTo>
                <a:lnTo>
                  <a:pt x="3727633" y="3460355"/>
                </a:lnTo>
                <a:lnTo>
                  <a:pt x="3471050" y="3460355"/>
                </a:lnTo>
                <a:lnTo>
                  <a:pt x="3471050" y="3410467"/>
                </a:lnTo>
                <a:lnTo>
                  <a:pt x="3417594" y="3410467"/>
                </a:lnTo>
                <a:lnTo>
                  <a:pt x="3417594" y="3342758"/>
                </a:lnTo>
                <a:lnTo>
                  <a:pt x="3171695" y="3342758"/>
                </a:lnTo>
                <a:lnTo>
                  <a:pt x="3171695" y="3303555"/>
                </a:lnTo>
                <a:lnTo>
                  <a:pt x="3054098" y="3303555"/>
                </a:lnTo>
                <a:lnTo>
                  <a:pt x="3054098" y="3253658"/>
                </a:lnTo>
                <a:lnTo>
                  <a:pt x="2879477" y="3253658"/>
                </a:lnTo>
                <a:lnTo>
                  <a:pt x="2879477" y="3210898"/>
                </a:lnTo>
                <a:lnTo>
                  <a:pt x="2836707" y="3210898"/>
                </a:lnTo>
                <a:lnTo>
                  <a:pt x="2836707" y="3139620"/>
                </a:lnTo>
                <a:lnTo>
                  <a:pt x="2551616" y="3139620"/>
                </a:lnTo>
                <a:lnTo>
                  <a:pt x="2551616" y="3093301"/>
                </a:lnTo>
                <a:lnTo>
                  <a:pt x="2501719" y="3093301"/>
                </a:lnTo>
                <a:lnTo>
                  <a:pt x="2501719" y="3039845"/>
                </a:lnTo>
                <a:lnTo>
                  <a:pt x="2419756" y="3039845"/>
                </a:lnTo>
                <a:lnTo>
                  <a:pt x="2419756" y="2993516"/>
                </a:lnTo>
                <a:lnTo>
                  <a:pt x="2309286" y="2993516"/>
                </a:lnTo>
                <a:lnTo>
                  <a:pt x="2309286" y="2940060"/>
                </a:lnTo>
                <a:lnTo>
                  <a:pt x="2280769" y="2940060"/>
                </a:lnTo>
                <a:lnTo>
                  <a:pt x="2280769" y="2875909"/>
                </a:lnTo>
                <a:lnTo>
                  <a:pt x="2234440" y="2875909"/>
                </a:lnTo>
                <a:lnTo>
                  <a:pt x="2234440" y="2818895"/>
                </a:lnTo>
                <a:lnTo>
                  <a:pt x="2170299" y="2818895"/>
                </a:lnTo>
                <a:lnTo>
                  <a:pt x="2170299" y="2776125"/>
                </a:lnTo>
                <a:lnTo>
                  <a:pt x="2131097" y="2776125"/>
                </a:lnTo>
                <a:lnTo>
                  <a:pt x="2131097" y="2662086"/>
                </a:lnTo>
                <a:lnTo>
                  <a:pt x="2099021" y="2662086"/>
                </a:lnTo>
                <a:lnTo>
                  <a:pt x="2099021" y="2622884"/>
                </a:lnTo>
                <a:lnTo>
                  <a:pt x="2056260" y="2622884"/>
                </a:lnTo>
                <a:lnTo>
                  <a:pt x="2056260" y="2565870"/>
                </a:lnTo>
                <a:lnTo>
                  <a:pt x="2031312" y="2565870"/>
                </a:lnTo>
                <a:lnTo>
                  <a:pt x="2031312" y="2501719"/>
                </a:lnTo>
                <a:lnTo>
                  <a:pt x="1992110" y="2501719"/>
                </a:lnTo>
                <a:lnTo>
                  <a:pt x="1992110" y="2448263"/>
                </a:lnTo>
                <a:lnTo>
                  <a:pt x="1963602" y="2448263"/>
                </a:lnTo>
                <a:lnTo>
                  <a:pt x="1963602" y="2405502"/>
                </a:lnTo>
                <a:lnTo>
                  <a:pt x="1917273" y="2405502"/>
                </a:lnTo>
                <a:lnTo>
                  <a:pt x="1917273" y="2241567"/>
                </a:lnTo>
                <a:lnTo>
                  <a:pt x="1867386" y="2241567"/>
                </a:lnTo>
                <a:lnTo>
                  <a:pt x="1867386" y="2134665"/>
                </a:lnTo>
                <a:lnTo>
                  <a:pt x="1835310" y="2134665"/>
                </a:lnTo>
                <a:lnTo>
                  <a:pt x="1835310" y="2020617"/>
                </a:lnTo>
                <a:lnTo>
                  <a:pt x="1778287" y="2020617"/>
                </a:lnTo>
                <a:lnTo>
                  <a:pt x="1778287" y="1977856"/>
                </a:lnTo>
                <a:lnTo>
                  <a:pt x="1653563" y="1977856"/>
                </a:lnTo>
                <a:lnTo>
                  <a:pt x="1653563" y="1874513"/>
                </a:lnTo>
                <a:lnTo>
                  <a:pt x="1625046" y="1874513"/>
                </a:lnTo>
                <a:lnTo>
                  <a:pt x="1625046" y="1824616"/>
                </a:lnTo>
                <a:lnTo>
                  <a:pt x="1596539" y="1824616"/>
                </a:lnTo>
                <a:lnTo>
                  <a:pt x="1596539" y="1781855"/>
                </a:lnTo>
                <a:lnTo>
                  <a:pt x="1539524" y="1781855"/>
                </a:lnTo>
                <a:lnTo>
                  <a:pt x="1539524" y="1511008"/>
                </a:lnTo>
                <a:lnTo>
                  <a:pt x="1493195" y="1511008"/>
                </a:lnTo>
                <a:lnTo>
                  <a:pt x="1493195" y="1457552"/>
                </a:lnTo>
                <a:lnTo>
                  <a:pt x="1457552" y="1457552"/>
                </a:lnTo>
                <a:lnTo>
                  <a:pt x="1457552" y="1339955"/>
                </a:lnTo>
                <a:lnTo>
                  <a:pt x="1368462" y="1339955"/>
                </a:lnTo>
                <a:lnTo>
                  <a:pt x="1368462" y="1168893"/>
                </a:lnTo>
                <a:lnTo>
                  <a:pt x="1315006" y="1168893"/>
                </a:lnTo>
                <a:lnTo>
                  <a:pt x="1315006" y="1133259"/>
                </a:lnTo>
                <a:lnTo>
                  <a:pt x="1286499" y="1133259"/>
                </a:lnTo>
                <a:lnTo>
                  <a:pt x="1286499" y="1061981"/>
                </a:lnTo>
                <a:lnTo>
                  <a:pt x="1261551" y="1061981"/>
                </a:lnTo>
                <a:lnTo>
                  <a:pt x="1261551" y="969333"/>
                </a:lnTo>
                <a:lnTo>
                  <a:pt x="1240170" y="969333"/>
                </a:lnTo>
                <a:lnTo>
                  <a:pt x="1240170" y="787580"/>
                </a:lnTo>
                <a:lnTo>
                  <a:pt x="1158207" y="787580"/>
                </a:lnTo>
                <a:lnTo>
                  <a:pt x="1158207" y="744816"/>
                </a:lnTo>
                <a:lnTo>
                  <a:pt x="1119005" y="744816"/>
                </a:lnTo>
                <a:lnTo>
                  <a:pt x="1119005" y="691360"/>
                </a:lnTo>
                <a:lnTo>
                  <a:pt x="1101183" y="691360"/>
                </a:lnTo>
                <a:lnTo>
                  <a:pt x="1101183" y="641469"/>
                </a:lnTo>
                <a:lnTo>
                  <a:pt x="1033474" y="641469"/>
                </a:lnTo>
                <a:lnTo>
                  <a:pt x="1033474" y="595140"/>
                </a:lnTo>
                <a:lnTo>
                  <a:pt x="1008525" y="595140"/>
                </a:lnTo>
                <a:lnTo>
                  <a:pt x="1008525" y="506047"/>
                </a:lnTo>
                <a:lnTo>
                  <a:pt x="983586" y="506047"/>
                </a:lnTo>
                <a:lnTo>
                  <a:pt x="983586" y="438338"/>
                </a:lnTo>
                <a:lnTo>
                  <a:pt x="951510" y="438338"/>
                </a:lnTo>
                <a:lnTo>
                  <a:pt x="951510" y="363499"/>
                </a:lnTo>
                <a:lnTo>
                  <a:pt x="880236" y="363499"/>
                </a:lnTo>
                <a:lnTo>
                  <a:pt x="880236" y="317171"/>
                </a:lnTo>
                <a:lnTo>
                  <a:pt x="776889" y="317171"/>
                </a:lnTo>
                <a:lnTo>
                  <a:pt x="776889" y="260152"/>
                </a:lnTo>
                <a:lnTo>
                  <a:pt x="349245" y="260152"/>
                </a:lnTo>
                <a:lnTo>
                  <a:pt x="349245" y="149677"/>
                </a:lnTo>
                <a:lnTo>
                  <a:pt x="317171" y="149677"/>
                </a:lnTo>
                <a:lnTo>
                  <a:pt x="317171" y="64148"/>
                </a:lnTo>
                <a:lnTo>
                  <a:pt x="274407" y="64148"/>
                </a:lnTo>
                <a:lnTo>
                  <a:pt x="274407" y="7129"/>
                </a:lnTo>
                <a:lnTo>
                  <a:pt x="7129" y="7129"/>
                </a:lnTo>
              </a:path>
            </a:pathLst>
          </a:custGeom>
          <a:noFill/>
          <a:ln w="25400" cap="flat">
            <a:solidFill>
              <a:schemeClr val="accent2"/>
            </a:solidFill>
            <a:prstDash val="solid"/>
            <a:miter/>
          </a:ln>
        </p:spPr>
        <p:txBody>
          <a:bodyPr rtlCol="0" anchor="ctr"/>
          <a:lstStyle/>
          <a:p>
            <a:endParaRPr lang="en-GB"/>
          </a:p>
        </p:txBody>
      </p:sp>
      <p:sp>
        <p:nvSpPr>
          <p:cNvPr id="48" name="Graphic 51">
            <a:extLst>
              <a:ext uri="{FF2B5EF4-FFF2-40B4-BE49-F238E27FC236}">
                <a16:creationId xmlns:a16="http://schemas.microsoft.com/office/drawing/2014/main" id="{E86D64DC-5B7A-4A43-87D8-576CDC6AC79E}"/>
              </a:ext>
            </a:extLst>
          </p:cNvPr>
          <p:cNvSpPr/>
          <p:nvPr/>
        </p:nvSpPr>
        <p:spPr>
          <a:xfrm>
            <a:off x="2600105" y="2084334"/>
            <a:ext cx="5868000" cy="2269963"/>
          </a:xfrm>
          <a:custGeom>
            <a:avLst/>
            <a:gdLst>
              <a:gd name="connsiteX0" fmla="*/ 9125455 w 9124950"/>
              <a:gd name="connsiteY0" fmla="*/ 3560293 h 3562350"/>
              <a:gd name="connsiteX1" fmla="*/ 7067055 w 9124950"/>
              <a:gd name="connsiteY1" fmla="*/ 3560293 h 3562350"/>
              <a:gd name="connsiteX2" fmla="*/ 7067055 w 9124950"/>
              <a:gd name="connsiteY2" fmla="*/ 3431867 h 3562350"/>
              <a:gd name="connsiteX3" fmla="*/ 4138213 w 9124950"/>
              <a:gd name="connsiteY3" fmla="*/ 3431867 h 3562350"/>
              <a:gd name="connsiteX4" fmla="*/ 4138213 w 9124950"/>
              <a:gd name="connsiteY4" fmla="*/ 3371221 h 3562350"/>
              <a:gd name="connsiteX5" fmla="*/ 4020483 w 9124950"/>
              <a:gd name="connsiteY5" fmla="*/ 3371221 h 3562350"/>
              <a:gd name="connsiteX6" fmla="*/ 4020483 w 9124950"/>
              <a:gd name="connsiteY6" fmla="*/ 3292735 h 3562350"/>
              <a:gd name="connsiteX7" fmla="*/ 3845681 w 9124950"/>
              <a:gd name="connsiteY7" fmla="*/ 3292735 h 3562350"/>
              <a:gd name="connsiteX8" fmla="*/ 3845681 w 9124950"/>
              <a:gd name="connsiteY8" fmla="*/ 3217821 h 3562350"/>
              <a:gd name="connsiteX9" fmla="*/ 3528184 w 9124950"/>
              <a:gd name="connsiteY9" fmla="*/ 3217821 h 3562350"/>
              <a:gd name="connsiteX10" fmla="*/ 3528184 w 9124950"/>
              <a:gd name="connsiteY10" fmla="*/ 3160738 h 3562350"/>
              <a:gd name="connsiteX11" fmla="*/ 3478235 w 9124950"/>
              <a:gd name="connsiteY11" fmla="*/ 3160738 h 3562350"/>
              <a:gd name="connsiteX12" fmla="*/ 3478235 w 9124950"/>
              <a:gd name="connsiteY12" fmla="*/ 3092958 h 3562350"/>
              <a:gd name="connsiteX13" fmla="*/ 3321272 w 9124950"/>
              <a:gd name="connsiteY13" fmla="*/ 3092958 h 3562350"/>
              <a:gd name="connsiteX14" fmla="*/ 3321272 w 9124950"/>
              <a:gd name="connsiteY14" fmla="*/ 3046581 h 3562350"/>
              <a:gd name="connsiteX15" fmla="*/ 3267761 w 9124950"/>
              <a:gd name="connsiteY15" fmla="*/ 3046581 h 3562350"/>
              <a:gd name="connsiteX16" fmla="*/ 3267761 w 9124950"/>
              <a:gd name="connsiteY16" fmla="*/ 2971667 h 3562350"/>
              <a:gd name="connsiteX17" fmla="*/ 3207115 w 9124950"/>
              <a:gd name="connsiteY17" fmla="*/ 2971667 h 3562350"/>
              <a:gd name="connsiteX18" fmla="*/ 3207115 w 9124950"/>
              <a:gd name="connsiteY18" fmla="*/ 2921727 h 3562350"/>
              <a:gd name="connsiteX19" fmla="*/ 3139335 w 9124950"/>
              <a:gd name="connsiteY19" fmla="*/ 2921727 h 3562350"/>
              <a:gd name="connsiteX20" fmla="*/ 3139335 w 9124950"/>
              <a:gd name="connsiteY20" fmla="*/ 2853938 h 3562350"/>
              <a:gd name="connsiteX21" fmla="*/ 2825401 w 9124950"/>
              <a:gd name="connsiteY21" fmla="*/ 2853938 h 3562350"/>
              <a:gd name="connsiteX22" fmla="*/ 2825401 w 9124950"/>
              <a:gd name="connsiteY22" fmla="*/ 2814704 h 3562350"/>
              <a:gd name="connsiteX23" fmla="*/ 2793292 w 9124950"/>
              <a:gd name="connsiteY23" fmla="*/ 2814704 h 3562350"/>
              <a:gd name="connsiteX24" fmla="*/ 2793292 w 9124950"/>
              <a:gd name="connsiteY24" fmla="*/ 2757621 h 3562350"/>
              <a:gd name="connsiteX25" fmla="*/ 2654170 w 9124950"/>
              <a:gd name="connsiteY25" fmla="*/ 2757621 h 3562350"/>
              <a:gd name="connsiteX26" fmla="*/ 2654170 w 9124950"/>
              <a:gd name="connsiteY26" fmla="*/ 2682707 h 3562350"/>
              <a:gd name="connsiteX27" fmla="*/ 2265321 w 9124950"/>
              <a:gd name="connsiteY27" fmla="*/ 2682707 h 3562350"/>
              <a:gd name="connsiteX28" fmla="*/ 2265321 w 9124950"/>
              <a:gd name="connsiteY28" fmla="*/ 2632758 h 3562350"/>
              <a:gd name="connsiteX29" fmla="*/ 2165433 w 9124950"/>
              <a:gd name="connsiteY29" fmla="*/ 2632758 h 3562350"/>
              <a:gd name="connsiteX30" fmla="*/ 2165433 w 9124950"/>
              <a:gd name="connsiteY30" fmla="*/ 2572112 h 3562350"/>
              <a:gd name="connsiteX31" fmla="*/ 2111921 w 9124950"/>
              <a:gd name="connsiteY31" fmla="*/ 2572112 h 3562350"/>
              <a:gd name="connsiteX32" fmla="*/ 2111921 w 9124950"/>
              <a:gd name="connsiteY32" fmla="*/ 2522173 h 3562350"/>
              <a:gd name="connsiteX33" fmla="*/ 2061972 w 9124950"/>
              <a:gd name="connsiteY33" fmla="*/ 2522173 h 3562350"/>
              <a:gd name="connsiteX34" fmla="*/ 2061972 w 9124950"/>
              <a:gd name="connsiteY34" fmla="*/ 2468661 h 3562350"/>
              <a:gd name="connsiteX35" fmla="*/ 2019167 w 9124950"/>
              <a:gd name="connsiteY35" fmla="*/ 2468661 h 3562350"/>
              <a:gd name="connsiteX36" fmla="*/ 2019167 w 9124950"/>
              <a:gd name="connsiteY36" fmla="*/ 2408015 h 3562350"/>
              <a:gd name="connsiteX37" fmla="*/ 1990630 w 9124950"/>
              <a:gd name="connsiteY37" fmla="*/ 2408015 h 3562350"/>
              <a:gd name="connsiteX38" fmla="*/ 1990630 w 9124950"/>
              <a:gd name="connsiteY38" fmla="*/ 2300993 h 3562350"/>
              <a:gd name="connsiteX39" fmla="*/ 1951387 w 9124950"/>
              <a:gd name="connsiteY39" fmla="*/ 2300993 h 3562350"/>
              <a:gd name="connsiteX40" fmla="*/ 1951387 w 9124950"/>
              <a:gd name="connsiteY40" fmla="*/ 2236775 h 3562350"/>
              <a:gd name="connsiteX41" fmla="*/ 1912144 w 9124950"/>
              <a:gd name="connsiteY41" fmla="*/ 2236775 h 3562350"/>
              <a:gd name="connsiteX42" fmla="*/ 1912144 w 9124950"/>
              <a:gd name="connsiteY42" fmla="*/ 2140458 h 3562350"/>
              <a:gd name="connsiteX43" fmla="*/ 1837230 w 9124950"/>
              <a:gd name="connsiteY43" fmla="*/ 2140458 h 3562350"/>
              <a:gd name="connsiteX44" fmla="*/ 1837230 w 9124950"/>
              <a:gd name="connsiteY44" fmla="*/ 2026301 h 3562350"/>
              <a:gd name="connsiteX45" fmla="*/ 1755181 w 9124950"/>
              <a:gd name="connsiteY45" fmla="*/ 2026301 h 3562350"/>
              <a:gd name="connsiteX46" fmla="*/ 1755181 w 9124950"/>
              <a:gd name="connsiteY46" fmla="*/ 1933546 h 3562350"/>
              <a:gd name="connsiteX47" fmla="*/ 1694536 w 9124950"/>
              <a:gd name="connsiteY47" fmla="*/ 1933546 h 3562350"/>
              <a:gd name="connsiteX48" fmla="*/ 1694536 w 9124950"/>
              <a:gd name="connsiteY48" fmla="*/ 1862204 h 3562350"/>
              <a:gd name="connsiteX49" fmla="*/ 1644587 w 9124950"/>
              <a:gd name="connsiteY49" fmla="*/ 1862204 h 3562350"/>
              <a:gd name="connsiteX50" fmla="*/ 1644587 w 9124950"/>
              <a:gd name="connsiteY50" fmla="*/ 1751609 h 3562350"/>
              <a:gd name="connsiteX51" fmla="*/ 1605343 w 9124950"/>
              <a:gd name="connsiteY51" fmla="*/ 1751609 h 3562350"/>
              <a:gd name="connsiteX52" fmla="*/ 1605343 w 9124950"/>
              <a:gd name="connsiteY52" fmla="*/ 1641024 h 3562350"/>
              <a:gd name="connsiteX53" fmla="*/ 1576807 w 9124950"/>
              <a:gd name="connsiteY53" fmla="*/ 1641024 h 3562350"/>
              <a:gd name="connsiteX54" fmla="*/ 1576807 w 9124950"/>
              <a:gd name="connsiteY54" fmla="*/ 1576807 h 3562350"/>
              <a:gd name="connsiteX55" fmla="*/ 1551832 w 9124950"/>
              <a:gd name="connsiteY55" fmla="*/ 1576807 h 3562350"/>
              <a:gd name="connsiteX56" fmla="*/ 1551832 w 9124950"/>
              <a:gd name="connsiteY56" fmla="*/ 1512589 h 3562350"/>
              <a:gd name="connsiteX57" fmla="*/ 1455515 w 9124950"/>
              <a:gd name="connsiteY57" fmla="*/ 1512589 h 3562350"/>
              <a:gd name="connsiteX58" fmla="*/ 1455515 w 9124950"/>
              <a:gd name="connsiteY58" fmla="*/ 1448381 h 3562350"/>
              <a:gd name="connsiteX59" fmla="*/ 1362761 w 9124950"/>
              <a:gd name="connsiteY59" fmla="*/ 1448381 h 3562350"/>
              <a:gd name="connsiteX60" fmla="*/ 1362761 w 9124950"/>
              <a:gd name="connsiteY60" fmla="*/ 1391298 h 3562350"/>
              <a:gd name="connsiteX61" fmla="*/ 1337786 w 9124950"/>
              <a:gd name="connsiteY61" fmla="*/ 1391298 h 3562350"/>
              <a:gd name="connsiteX62" fmla="*/ 1337786 w 9124950"/>
              <a:gd name="connsiteY62" fmla="*/ 1334224 h 3562350"/>
              <a:gd name="connsiteX63" fmla="*/ 1312821 w 9124950"/>
              <a:gd name="connsiteY63" fmla="*/ 1334224 h 3562350"/>
              <a:gd name="connsiteX64" fmla="*/ 1312821 w 9124950"/>
              <a:gd name="connsiteY64" fmla="*/ 1284275 h 3562350"/>
              <a:gd name="connsiteX65" fmla="*/ 1262872 w 9124950"/>
              <a:gd name="connsiteY65" fmla="*/ 1284275 h 3562350"/>
              <a:gd name="connsiteX66" fmla="*/ 1262872 w 9124950"/>
              <a:gd name="connsiteY66" fmla="*/ 1187958 h 3562350"/>
              <a:gd name="connsiteX67" fmla="*/ 1223629 w 9124950"/>
              <a:gd name="connsiteY67" fmla="*/ 1187958 h 3562350"/>
              <a:gd name="connsiteX68" fmla="*/ 1223629 w 9124950"/>
              <a:gd name="connsiteY68" fmla="*/ 1084507 h 3562350"/>
              <a:gd name="connsiteX69" fmla="*/ 1162984 w 9124950"/>
              <a:gd name="connsiteY69" fmla="*/ 1084507 h 3562350"/>
              <a:gd name="connsiteX70" fmla="*/ 1162984 w 9124950"/>
              <a:gd name="connsiteY70" fmla="*/ 931104 h 3562350"/>
              <a:gd name="connsiteX71" fmla="*/ 1105910 w 9124950"/>
              <a:gd name="connsiteY71" fmla="*/ 931104 h 3562350"/>
              <a:gd name="connsiteX72" fmla="*/ 1105910 w 9124950"/>
              <a:gd name="connsiteY72" fmla="*/ 881161 h 3562350"/>
              <a:gd name="connsiteX73" fmla="*/ 1023861 w 9124950"/>
              <a:gd name="connsiteY73" fmla="*/ 881161 h 3562350"/>
              <a:gd name="connsiteX74" fmla="*/ 1023861 w 9124950"/>
              <a:gd name="connsiteY74" fmla="*/ 784840 h 3562350"/>
              <a:gd name="connsiteX75" fmla="*/ 909699 w 9124950"/>
              <a:gd name="connsiteY75" fmla="*/ 784840 h 3562350"/>
              <a:gd name="connsiteX76" fmla="*/ 909699 w 9124950"/>
              <a:gd name="connsiteY76" fmla="*/ 717059 h 3562350"/>
              <a:gd name="connsiteX77" fmla="*/ 866891 w 9124950"/>
              <a:gd name="connsiteY77" fmla="*/ 717059 h 3562350"/>
              <a:gd name="connsiteX78" fmla="*/ 866891 w 9124950"/>
              <a:gd name="connsiteY78" fmla="*/ 677818 h 3562350"/>
              <a:gd name="connsiteX79" fmla="*/ 799110 w 9124950"/>
              <a:gd name="connsiteY79" fmla="*/ 677818 h 3562350"/>
              <a:gd name="connsiteX80" fmla="*/ 799110 w 9124950"/>
              <a:gd name="connsiteY80" fmla="*/ 574363 h 3562350"/>
              <a:gd name="connsiteX81" fmla="*/ 749166 w 9124950"/>
              <a:gd name="connsiteY81" fmla="*/ 574363 h 3562350"/>
              <a:gd name="connsiteX82" fmla="*/ 749166 w 9124950"/>
              <a:gd name="connsiteY82" fmla="*/ 531554 h 3562350"/>
              <a:gd name="connsiteX83" fmla="*/ 677818 w 9124950"/>
              <a:gd name="connsiteY83" fmla="*/ 531554 h 3562350"/>
              <a:gd name="connsiteX84" fmla="*/ 677818 w 9124950"/>
              <a:gd name="connsiteY84" fmla="*/ 485178 h 3562350"/>
              <a:gd name="connsiteX85" fmla="*/ 656414 w 9124950"/>
              <a:gd name="connsiteY85" fmla="*/ 485178 h 3562350"/>
              <a:gd name="connsiteX86" fmla="*/ 656414 w 9124950"/>
              <a:gd name="connsiteY86" fmla="*/ 428099 h 3562350"/>
              <a:gd name="connsiteX87" fmla="*/ 567228 w 9124950"/>
              <a:gd name="connsiteY87" fmla="*/ 428099 h 3562350"/>
              <a:gd name="connsiteX88" fmla="*/ 567228 w 9124950"/>
              <a:gd name="connsiteY88" fmla="*/ 235458 h 3562350"/>
              <a:gd name="connsiteX89" fmla="*/ 438801 w 9124950"/>
              <a:gd name="connsiteY89" fmla="*/ 235458 h 3562350"/>
              <a:gd name="connsiteX90" fmla="*/ 438801 w 9124950"/>
              <a:gd name="connsiteY90" fmla="*/ 199784 h 3562350"/>
              <a:gd name="connsiteX91" fmla="*/ 331779 w 9124950"/>
              <a:gd name="connsiteY91" fmla="*/ 199784 h 3562350"/>
              <a:gd name="connsiteX92" fmla="*/ 331779 w 9124950"/>
              <a:gd name="connsiteY92" fmla="*/ 153408 h 3562350"/>
              <a:gd name="connsiteX93" fmla="*/ 292537 w 9124950"/>
              <a:gd name="connsiteY93" fmla="*/ 153408 h 3562350"/>
              <a:gd name="connsiteX94" fmla="*/ 292537 w 9124950"/>
              <a:gd name="connsiteY94" fmla="*/ 60655 h 3562350"/>
              <a:gd name="connsiteX95" fmla="*/ 114166 w 9124950"/>
              <a:gd name="connsiteY95" fmla="*/ 60655 h 3562350"/>
              <a:gd name="connsiteX96" fmla="*/ 114166 w 9124950"/>
              <a:gd name="connsiteY96" fmla="*/ 7144 h 3562350"/>
              <a:gd name="connsiteX97" fmla="*/ 7144 w 9124950"/>
              <a:gd name="connsiteY97" fmla="*/ 7144 h 3562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Lst>
            <a:rect l="l" t="t" r="r" b="b"/>
            <a:pathLst>
              <a:path w="9124950" h="3562350">
                <a:moveTo>
                  <a:pt x="9125455" y="3560293"/>
                </a:moveTo>
                <a:lnTo>
                  <a:pt x="7067055" y="3560293"/>
                </a:lnTo>
                <a:lnTo>
                  <a:pt x="7067055" y="3431867"/>
                </a:lnTo>
                <a:lnTo>
                  <a:pt x="4138213" y="3431867"/>
                </a:lnTo>
                <a:lnTo>
                  <a:pt x="4138213" y="3371221"/>
                </a:lnTo>
                <a:lnTo>
                  <a:pt x="4020483" y="3371221"/>
                </a:lnTo>
                <a:lnTo>
                  <a:pt x="4020483" y="3292735"/>
                </a:lnTo>
                <a:lnTo>
                  <a:pt x="3845681" y="3292735"/>
                </a:lnTo>
                <a:lnTo>
                  <a:pt x="3845681" y="3217821"/>
                </a:lnTo>
                <a:lnTo>
                  <a:pt x="3528184" y="3217821"/>
                </a:lnTo>
                <a:lnTo>
                  <a:pt x="3528184" y="3160738"/>
                </a:lnTo>
                <a:lnTo>
                  <a:pt x="3478235" y="3160738"/>
                </a:lnTo>
                <a:lnTo>
                  <a:pt x="3478235" y="3092958"/>
                </a:lnTo>
                <a:lnTo>
                  <a:pt x="3321272" y="3092958"/>
                </a:lnTo>
                <a:lnTo>
                  <a:pt x="3321272" y="3046581"/>
                </a:lnTo>
                <a:lnTo>
                  <a:pt x="3267761" y="3046581"/>
                </a:lnTo>
                <a:lnTo>
                  <a:pt x="3267761" y="2971667"/>
                </a:lnTo>
                <a:lnTo>
                  <a:pt x="3207115" y="2971667"/>
                </a:lnTo>
                <a:lnTo>
                  <a:pt x="3207115" y="2921727"/>
                </a:lnTo>
                <a:lnTo>
                  <a:pt x="3139335" y="2921727"/>
                </a:lnTo>
                <a:lnTo>
                  <a:pt x="3139335" y="2853938"/>
                </a:lnTo>
                <a:lnTo>
                  <a:pt x="2825401" y="2853938"/>
                </a:lnTo>
                <a:lnTo>
                  <a:pt x="2825401" y="2814704"/>
                </a:lnTo>
                <a:lnTo>
                  <a:pt x="2793292" y="2814704"/>
                </a:lnTo>
                <a:lnTo>
                  <a:pt x="2793292" y="2757621"/>
                </a:lnTo>
                <a:lnTo>
                  <a:pt x="2654170" y="2757621"/>
                </a:lnTo>
                <a:lnTo>
                  <a:pt x="2654170" y="2682707"/>
                </a:lnTo>
                <a:lnTo>
                  <a:pt x="2265321" y="2682707"/>
                </a:lnTo>
                <a:lnTo>
                  <a:pt x="2265321" y="2632758"/>
                </a:lnTo>
                <a:lnTo>
                  <a:pt x="2165433" y="2632758"/>
                </a:lnTo>
                <a:lnTo>
                  <a:pt x="2165433" y="2572112"/>
                </a:lnTo>
                <a:lnTo>
                  <a:pt x="2111921" y="2572112"/>
                </a:lnTo>
                <a:lnTo>
                  <a:pt x="2111921" y="2522173"/>
                </a:lnTo>
                <a:lnTo>
                  <a:pt x="2061972" y="2522173"/>
                </a:lnTo>
                <a:lnTo>
                  <a:pt x="2061972" y="2468661"/>
                </a:lnTo>
                <a:lnTo>
                  <a:pt x="2019167" y="2468661"/>
                </a:lnTo>
                <a:lnTo>
                  <a:pt x="2019167" y="2408015"/>
                </a:lnTo>
                <a:lnTo>
                  <a:pt x="1990630" y="2408015"/>
                </a:lnTo>
                <a:lnTo>
                  <a:pt x="1990630" y="2300993"/>
                </a:lnTo>
                <a:lnTo>
                  <a:pt x="1951387" y="2300993"/>
                </a:lnTo>
                <a:lnTo>
                  <a:pt x="1951387" y="2236775"/>
                </a:lnTo>
                <a:lnTo>
                  <a:pt x="1912144" y="2236775"/>
                </a:lnTo>
                <a:lnTo>
                  <a:pt x="1912144" y="2140458"/>
                </a:lnTo>
                <a:lnTo>
                  <a:pt x="1837230" y="2140458"/>
                </a:lnTo>
                <a:lnTo>
                  <a:pt x="1837230" y="2026301"/>
                </a:lnTo>
                <a:lnTo>
                  <a:pt x="1755181" y="2026301"/>
                </a:lnTo>
                <a:lnTo>
                  <a:pt x="1755181" y="1933546"/>
                </a:lnTo>
                <a:lnTo>
                  <a:pt x="1694536" y="1933546"/>
                </a:lnTo>
                <a:lnTo>
                  <a:pt x="1694536" y="1862204"/>
                </a:lnTo>
                <a:lnTo>
                  <a:pt x="1644587" y="1862204"/>
                </a:lnTo>
                <a:lnTo>
                  <a:pt x="1644587" y="1751609"/>
                </a:lnTo>
                <a:lnTo>
                  <a:pt x="1605343" y="1751609"/>
                </a:lnTo>
                <a:lnTo>
                  <a:pt x="1605343" y="1641024"/>
                </a:lnTo>
                <a:lnTo>
                  <a:pt x="1576807" y="1641024"/>
                </a:lnTo>
                <a:lnTo>
                  <a:pt x="1576807" y="1576807"/>
                </a:lnTo>
                <a:lnTo>
                  <a:pt x="1551832" y="1576807"/>
                </a:lnTo>
                <a:lnTo>
                  <a:pt x="1551832" y="1512589"/>
                </a:lnTo>
                <a:lnTo>
                  <a:pt x="1455515" y="1512589"/>
                </a:lnTo>
                <a:lnTo>
                  <a:pt x="1455515" y="1448381"/>
                </a:lnTo>
                <a:lnTo>
                  <a:pt x="1362761" y="1448381"/>
                </a:lnTo>
                <a:lnTo>
                  <a:pt x="1362761" y="1391298"/>
                </a:lnTo>
                <a:lnTo>
                  <a:pt x="1337786" y="1391298"/>
                </a:lnTo>
                <a:lnTo>
                  <a:pt x="1337786" y="1334224"/>
                </a:lnTo>
                <a:lnTo>
                  <a:pt x="1312821" y="1334224"/>
                </a:lnTo>
                <a:lnTo>
                  <a:pt x="1312821" y="1284275"/>
                </a:lnTo>
                <a:lnTo>
                  <a:pt x="1262872" y="1284275"/>
                </a:lnTo>
                <a:lnTo>
                  <a:pt x="1262872" y="1187958"/>
                </a:lnTo>
                <a:lnTo>
                  <a:pt x="1223629" y="1187958"/>
                </a:lnTo>
                <a:lnTo>
                  <a:pt x="1223629" y="1084507"/>
                </a:lnTo>
                <a:lnTo>
                  <a:pt x="1162984" y="1084507"/>
                </a:lnTo>
                <a:lnTo>
                  <a:pt x="1162984" y="931104"/>
                </a:lnTo>
                <a:lnTo>
                  <a:pt x="1105910" y="931104"/>
                </a:lnTo>
                <a:lnTo>
                  <a:pt x="1105910" y="881161"/>
                </a:lnTo>
                <a:lnTo>
                  <a:pt x="1023861" y="881161"/>
                </a:lnTo>
                <a:lnTo>
                  <a:pt x="1023861" y="784840"/>
                </a:lnTo>
                <a:lnTo>
                  <a:pt x="909699" y="784840"/>
                </a:lnTo>
                <a:lnTo>
                  <a:pt x="909699" y="717059"/>
                </a:lnTo>
                <a:lnTo>
                  <a:pt x="866891" y="717059"/>
                </a:lnTo>
                <a:lnTo>
                  <a:pt x="866891" y="677818"/>
                </a:lnTo>
                <a:lnTo>
                  <a:pt x="799110" y="677818"/>
                </a:lnTo>
                <a:lnTo>
                  <a:pt x="799110" y="574363"/>
                </a:lnTo>
                <a:lnTo>
                  <a:pt x="749166" y="574363"/>
                </a:lnTo>
                <a:lnTo>
                  <a:pt x="749166" y="531554"/>
                </a:lnTo>
                <a:lnTo>
                  <a:pt x="677818" y="531554"/>
                </a:lnTo>
                <a:lnTo>
                  <a:pt x="677818" y="485178"/>
                </a:lnTo>
                <a:lnTo>
                  <a:pt x="656414" y="485178"/>
                </a:lnTo>
                <a:lnTo>
                  <a:pt x="656414" y="428099"/>
                </a:lnTo>
                <a:lnTo>
                  <a:pt x="567228" y="428099"/>
                </a:lnTo>
                <a:lnTo>
                  <a:pt x="567228" y="235458"/>
                </a:lnTo>
                <a:lnTo>
                  <a:pt x="438801" y="235458"/>
                </a:lnTo>
                <a:lnTo>
                  <a:pt x="438801" y="199784"/>
                </a:lnTo>
                <a:lnTo>
                  <a:pt x="331779" y="199784"/>
                </a:lnTo>
                <a:lnTo>
                  <a:pt x="331779" y="153408"/>
                </a:lnTo>
                <a:lnTo>
                  <a:pt x="292537" y="153408"/>
                </a:lnTo>
                <a:lnTo>
                  <a:pt x="292537" y="60655"/>
                </a:lnTo>
                <a:lnTo>
                  <a:pt x="114166" y="60655"/>
                </a:lnTo>
                <a:lnTo>
                  <a:pt x="114166" y="7144"/>
                </a:lnTo>
                <a:lnTo>
                  <a:pt x="7144" y="7144"/>
                </a:lnTo>
              </a:path>
            </a:pathLst>
          </a:custGeom>
          <a:noFill/>
          <a:ln w="25400" cap="flat">
            <a:solidFill>
              <a:schemeClr val="accent3"/>
            </a:solidFill>
            <a:prstDash val="solid"/>
            <a:miter/>
          </a:ln>
        </p:spPr>
        <p:txBody>
          <a:bodyPr rtlCol="0" anchor="ctr"/>
          <a:lstStyle/>
          <a:p>
            <a:endParaRPr lang="en-GB"/>
          </a:p>
        </p:txBody>
      </p:sp>
      <p:cxnSp>
        <p:nvCxnSpPr>
          <p:cNvPr id="49" name="Straight Connector 48">
            <a:extLst>
              <a:ext uri="{FF2B5EF4-FFF2-40B4-BE49-F238E27FC236}">
                <a16:creationId xmlns:a16="http://schemas.microsoft.com/office/drawing/2014/main" id="{185D2515-1B72-43C7-BA1C-18EAED37F480}"/>
              </a:ext>
            </a:extLst>
          </p:cNvPr>
          <p:cNvCxnSpPr/>
          <p:nvPr/>
        </p:nvCxnSpPr>
        <p:spPr>
          <a:xfrm>
            <a:off x="2465295" y="3414872"/>
            <a:ext cx="1330178" cy="204"/>
          </a:xfrm>
          <a:prstGeom prst="line">
            <a:avLst/>
          </a:prstGeom>
          <a:ln>
            <a:solidFill>
              <a:srgbClr val="4D4D4D"/>
            </a:solidFill>
            <a:prstDash val="dash"/>
          </a:ln>
          <a:effectLst/>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2232366466"/>
      </p:ext>
    </p:extLst>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zh-CN" sz="1800" b="1" i="0" u="none" strike="noStrike" cap="none" baseline="0" dirty="0">
                <a:solidFill>
                  <a:srgbClr val="043882"/>
                </a:solidFill>
                <a:effectLst/>
                <a:uFillTx/>
                <a:ea typeface="SimSun"/>
              </a:rPr>
              <a:t>O-015：西妥昔单抗（每 2 周）与 FOLFIRI 联用或西妥昔单抗与 FOLFIRI/FOLFOX 交替联用治疗 RAS 和 BRAF 野生型转移性结直肠癌患者的随机试验：北欧 8 项结果 </a:t>
            </a:r>
            <a:r>
              <a:rPr lang="zh-CN" sz="1800" b="1" i="0" u="none" strike="noStrike" cap="none" baseline="0" dirty="0" smtClean="0">
                <a:solidFill>
                  <a:srgbClr val="043882"/>
                </a:solidFill>
                <a:effectLst/>
                <a:uFillTx/>
                <a:ea typeface="SimSun"/>
              </a:rPr>
              <a:t>– </a:t>
            </a:r>
            <a:r>
              <a:rPr lang="zh-CN" sz="1800" b="1" i="0" u="none" strike="noStrike" cap="none" baseline="0" dirty="0">
                <a:solidFill>
                  <a:srgbClr val="043882"/>
                </a:solidFill>
                <a:effectLst/>
                <a:uFillTx/>
                <a:ea typeface="SimSun"/>
              </a:rPr>
              <a:t>Pfeiffer P 等人</a:t>
            </a:r>
          </a:p>
        </p:txBody>
      </p:sp>
      <p:sp>
        <p:nvSpPr>
          <p:cNvPr id="5123" name="Rectangle 3"/>
          <p:cNvSpPr>
            <a:spLocks noGrp="1" noChangeArrowheads="1"/>
          </p:cNvSpPr>
          <p:nvPr>
            <p:ph idx="1"/>
          </p:nvPr>
        </p:nvSpPr>
        <p:spPr/>
        <p:txBody>
          <a:bodyPr/>
          <a:lstStyle/>
          <a:p>
            <a:pPr marL="0" indent="0">
              <a:buNone/>
            </a:pPr>
            <a:r>
              <a:rPr lang="zh-CN" sz="1600" b="1" i="0" u="none" strike="noStrike" cap="none" baseline="0">
                <a:solidFill>
                  <a:srgbClr val="4D4D4D"/>
                </a:solidFill>
                <a:effectLst/>
                <a:uFillTx/>
                <a:ea typeface="SimSun"/>
              </a:rPr>
              <a:t>关键结果（续）</a:t>
            </a:r>
          </a:p>
          <a:p>
            <a:pPr marL="0" indent="0">
              <a:buNone/>
            </a:pPr>
            <a:endParaRPr lang="en-GB"/>
          </a:p>
        </p:txBody>
      </p:sp>
      <p:sp>
        <p:nvSpPr>
          <p:cNvPr id="15" name="Text Placeholder 14"/>
          <p:cNvSpPr>
            <a:spLocks noGrp="1"/>
          </p:cNvSpPr>
          <p:nvPr>
            <p:ph type="body" sz="quarter" idx="11"/>
          </p:nvPr>
        </p:nvSpPr>
        <p:spPr>
          <a:xfrm>
            <a:off x="4495800" y="6096000"/>
            <a:ext cx="4283075" cy="487363"/>
          </a:xfrm>
        </p:spPr>
        <p:txBody>
          <a:bodyPr/>
          <a:lstStyle/>
          <a:p>
            <a:r>
              <a:rPr lang="zh-CN" sz="1200" b="0" i="0" u="none" strike="noStrike" cap="none" baseline="0">
                <a:solidFill>
                  <a:srgbClr val="4D4D4D"/>
                </a:solidFill>
                <a:effectLst/>
                <a:uFillTx/>
                <a:ea typeface="SimSun"/>
              </a:rPr>
              <a:t>Pfeiffer P, et al. Ann Oncol 2019;30(suppl):abstr O-015</a:t>
            </a:r>
          </a:p>
        </p:txBody>
      </p:sp>
      <p:graphicFrame>
        <p:nvGraphicFramePr>
          <p:cNvPr id="7" name="Group 88">
            <a:extLst>
              <a:ext uri="{FF2B5EF4-FFF2-40B4-BE49-F238E27FC236}">
                <a16:creationId xmlns:a16="http://schemas.microsoft.com/office/drawing/2014/main" id="{852F4395-7BED-4378-937A-427A7BB6D7AC}"/>
              </a:ext>
            </a:extLst>
          </p:cNvPr>
          <p:cNvGraphicFramePr>
            <a:graphicFrameLocks noGrp="1"/>
          </p:cNvGraphicFramePr>
          <p:nvPr>
            <p:extLst>
              <p:ext uri="{D42A27DB-BD31-4B8C-83A1-F6EECF244321}">
                <p14:modId xmlns:p14="http://schemas.microsoft.com/office/powerpoint/2010/main" val="3322073980"/>
              </p:ext>
            </p:extLst>
          </p:nvPr>
        </p:nvGraphicFramePr>
        <p:xfrm>
          <a:off x="6103906" y="1918162"/>
          <a:ext cx="2854356" cy="1097280"/>
        </p:xfrm>
        <a:graphic>
          <a:graphicData uri="http://schemas.openxmlformats.org/drawingml/2006/table">
            <a:tbl>
              <a:tblPr firstRow="1" bandRow="1">
                <a:tableStyleId>{69012ECD-51FC-41F1-AA8D-1B2483CD663E}</a:tableStyleId>
              </a:tblPr>
              <a:tblGrid>
                <a:gridCol w="2368581">
                  <a:extLst>
                    <a:ext uri="{9D8B030D-6E8A-4147-A177-3AD203B41FA5}">
                      <a16:colId xmlns:a16="http://schemas.microsoft.com/office/drawing/2014/main" val="20000"/>
                    </a:ext>
                  </a:extLst>
                </a:gridCol>
                <a:gridCol w="485775">
                  <a:extLst>
                    <a:ext uri="{9D8B030D-6E8A-4147-A177-3AD203B41FA5}">
                      <a16:colId xmlns:a16="http://schemas.microsoft.com/office/drawing/2014/main" val="20001"/>
                    </a:ext>
                  </a:extLst>
                </a:gridCol>
              </a:tblGrid>
              <a:tr h="224645">
                <a:tc grid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200" b="1" i="0" u="none" strike="noStrike" cap="none" baseline="0">
                          <a:solidFill>
                            <a:srgbClr val="4D4D4D"/>
                          </a:solidFill>
                          <a:effectLst/>
                          <a:uFillTx/>
                          <a:ea typeface="SimSun"/>
                        </a:rPr>
                        <a:t>OS，月</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endParaRPr kumimoji="0" lang="en-GB" sz="1200" b="1" i="0" u="none" strike="noStrike" cap="none" normalizeH="0" baseline="0">
                        <a:ln>
                          <a:noFill/>
                        </a:ln>
                        <a:solidFill>
                          <a:schemeClr val="tx2"/>
                        </a:solidFill>
                        <a:effectLst/>
                        <a:latin typeface="+mn-lt"/>
                        <a:cs typeface="Arial"/>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0"/>
                  </a:ext>
                </a:extLst>
              </a:tr>
              <a:tr h="14428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zh-CN" sz="1200" b="0" i="0" u="none" strike="noStrike" cap="none" baseline="0">
                          <a:solidFill>
                            <a:srgbClr val="B60D27"/>
                          </a:solidFill>
                          <a:effectLst/>
                          <a:uFillTx/>
                          <a:ea typeface="SimSun"/>
                        </a:rPr>
                        <a:t>西妥昔单抗 + FOLFIRI</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200" b="0" i="0" u="none" strike="noStrike" cap="none" baseline="0">
                          <a:solidFill>
                            <a:srgbClr val="B60D27"/>
                          </a:solidFill>
                          <a:effectLst/>
                          <a:uFillTx/>
                          <a:ea typeface="SimSun"/>
                        </a:rPr>
                        <a:t>40.6</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13716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zh-CN" sz="1200" b="0" i="0" u="none" strike="noStrike" cap="none" baseline="0">
                          <a:solidFill>
                            <a:srgbClr val="B2C0D8"/>
                          </a:solidFill>
                          <a:effectLst/>
                          <a:uFillTx/>
                          <a:ea typeface="SimSun"/>
                        </a:rPr>
                        <a:t>西妥昔单抗 + FOLFIRI/FOLFOX</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200" b="0" i="0" u="none" strike="noStrike" cap="none" baseline="0">
                          <a:solidFill>
                            <a:srgbClr val="B2C0D8"/>
                          </a:solidFill>
                          <a:effectLst/>
                          <a:uFillTx/>
                          <a:ea typeface="SimSun"/>
                        </a:rPr>
                        <a:t>39.1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137160">
                <a:tc grid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200" b="0" i="0" u="none" strike="noStrike" cap="none" baseline="0">
                          <a:solidFill>
                            <a:srgbClr val="4D4D4D"/>
                          </a:solidFill>
                          <a:effectLst/>
                          <a:uFillTx/>
                          <a:ea typeface="SimSun"/>
                        </a:rPr>
                        <a:t>HR 1.06 (0.7, 1.7)；p=0.8</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endParaRPr kumimoji="0" lang="en-GB" sz="1200" b="0" i="0" u="none" strike="noStrike" cap="none" normalizeH="0" baseline="0">
                        <a:ln>
                          <a:noFill/>
                        </a:ln>
                        <a:solidFill>
                          <a:srgbClr val="4D4D4D"/>
                        </a:solidFill>
                        <a:effectLst/>
                        <a:latin typeface="+mn-lt"/>
                        <a:cs typeface="Arial"/>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a16="http://schemas.microsoft.com/office/drawing/2014/main" val="1101491911"/>
                  </a:ext>
                </a:extLst>
              </a:tr>
            </a:tbl>
          </a:graphicData>
        </a:graphic>
      </p:graphicFrame>
      <p:sp>
        <p:nvSpPr>
          <p:cNvPr id="8" name="TextBox 7">
            <a:extLst>
              <a:ext uri="{FF2B5EF4-FFF2-40B4-BE49-F238E27FC236}">
                <a16:creationId xmlns:a16="http://schemas.microsoft.com/office/drawing/2014/main" id="{044D38EC-9B24-4AA2-ACE2-D805B6993236}"/>
              </a:ext>
            </a:extLst>
          </p:cNvPr>
          <p:cNvSpPr txBox="1"/>
          <p:nvPr/>
        </p:nvSpPr>
        <p:spPr>
          <a:xfrm>
            <a:off x="4361062" y="1625601"/>
            <a:ext cx="476945" cy="335615"/>
          </a:xfrm>
          <a:prstGeom prst="rect">
            <a:avLst/>
          </a:prstGeom>
          <a:noFill/>
        </p:spPr>
        <p:txBody>
          <a:bodyPr wrap="none" rtlCol="0">
            <a:spAutoFit/>
          </a:bodyPr>
          <a:lstStyle/>
          <a:p>
            <a:pPr algn="ctr"/>
            <a:r>
              <a:rPr lang="zh-CN" sz="1600" b="1" i="0" u="none" strike="noStrike" cap="none" baseline="0">
                <a:solidFill>
                  <a:srgbClr val="4D4D4D"/>
                </a:solidFill>
                <a:effectLst/>
                <a:uFillTx/>
                <a:ea typeface="SimSun"/>
              </a:rPr>
              <a:t>OS</a:t>
            </a:r>
          </a:p>
        </p:txBody>
      </p:sp>
      <p:grpSp>
        <p:nvGrpSpPr>
          <p:cNvPr id="9" name="Group 8">
            <a:extLst>
              <a:ext uri="{FF2B5EF4-FFF2-40B4-BE49-F238E27FC236}">
                <a16:creationId xmlns:a16="http://schemas.microsoft.com/office/drawing/2014/main" id="{87DCB348-5366-475B-BFBD-80E2D84C5E0C}"/>
              </a:ext>
            </a:extLst>
          </p:cNvPr>
          <p:cNvGrpSpPr/>
          <p:nvPr/>
        </p:nvGrpSpPr>
        <p:grpSpPr>
          <a:xfrm>
            <a:off x="1562399" y="1895803"/>
            <a:ext cx="6956027" cy="4097454"/>
            <a:chOff x="1540455" y="1895803"/>
            <a:chExt cx="6956027" cy="4097454"/>
          </a:xfrm>
        </p:grpSpPr>
        <p:grpSp>
          <p:nvGrpSpPr>
            <p:cNvPr id="10" name="Group 9">
              <a:extLst>
                <a:ext uri="{FF2B5EF4-FFF2-40B4-BE49-F238E27FC236}">
                  <a16:creationId xmlns:a16="http://schemas.microsoft.com/office/drawing/2014/main" id="{AF0EF665-8994-4488-A4AE-0FEE5D38A22B}"/>
                </a:ext>
              </a:extLst>
            </p:cNvPr>
            <p:cNvGrpSpPr/>
            <p:nvPr/>
          </p:nvGrpSpPr>
          <p:grpSpPr>
            <a:xfrm>
              <a:off x="1540455" y="1895803"/>
              <a:ext cx="6956027" cy="4097454"/>
              <a:chOff x="1949614" y="1895803"/>
              <a:chExt cx="5008382" cy="4097454"/>
            </a:xfrm>
          </p:grpSpPr>
          <p:sp>
            <p:nvSpPr>
              <p:cNvPr id="16" name="TextBox 15">
                <a:extLst>
                  <a:ext uri="{FF2B5EF4-FFF2-40B4-BE49-F238E27FC236}">
                    <a16:creationId xmlns:a16="http://schemas.microsoft.com/office/drawing/2014/main" id="{F5DD63D6-BDFA-4B2A-A000-10F785B1345A}"/>
                  </a:ext>
                </a:extLst>
              </p:cNvPr>
              <p:cNvSpPr txBox="1"/>
              <p:nvPr/>
            </p:nvSpPr>
            <p:spPr>
              <a:xfrm>
                <a:off x="4429407" y="5030291"/>
                <a:ext cx="644387" cy="305105"/>
              </a:xfrm>
              <a:prstGeom prst="rect">
                <a:avLst/>
              </a:prstGeom>
              <a:noFill/>
            </p:spPr>
            <p:txBody>
              <a:bodyPr wrap="none" rtlCol="0">
                <a:spAutoFit/>
              </a:bodyPr>
              <a:lstStyle/>
              <a:p>
                <a:pPr algn="ctr" fontAlgn="base">
                  <a:spcBef>
                    <a:spcPct val="0"/>
                  </a:spcBef>
                  <a:spcAft>
                    <a:spcPct val="0"/>
                  </a:spcAft>
                </a:pPr>
                <a:r>
                  <a:rPr lang="zh-CN" sz="1400" b="0" i="0" u="none" strike="noStrike" cap="none" baseline="0" dirty="0">
                    <a:solidFill>
                      <a:srgbClr val="4D4D4D"/>
                    </a:solidFill>
                    <a:effectLst/>
                    <a:uFillTx/>
                    <a:ea typeface="SimSun"/>
                  </a:rPr>
                  <a:t>时间，月</a:t>
                </a:r>
              </a:p>
            </p:txBody>
          </p:sp>
          <p:sp>
            <p:nvSpPr>
              <p:cNvPr id="17" name="Freeform 21">
                <a:extLst>
                  <a:ext uri="{FF2B5EF4-FFF2-40B4-BE49-F238E27FC236}">
                    <a16:creationId xmlns:a16="http://schemas.microsoft.com/office/drawing/2014/main" id="{9CFB46BB-B601-42CB-84D2-39E3C850B1CD}"/>
                  </a:ext>
                </a:extLst>
              </p:cNvPr>
              <p:cNvSpPr/>
              <p:nvPr/>
            </p:nvSpPr>
            <p:spPr bwMode="auto">
              <a:xfrm>
                <a:off x="2544517" y="2052610"/>
                <a:ext cx="4320000" cy="2724933"/>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4D4D4D"/>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8" name="Line 6">
                <a:extLst>
                  <a:ext uri="{FF2B5EF4-FFF2-40B4-BE49-F238E27FC236}">
                    <a16:creationId xmlns:a16="http://schemas.microsoft.com/office/drawing/2014/main" id="{00CD6F7C-7760-4DA7-A7BA-892D2203AE25}"/>
                  </a:ext>
                </a:extLst>
              </p:cNvPr>
              <p:cNvSpPr>
                <a:spLocks noChangeShapeType="1"/>
              </p:cNvSpPr>
              <p:nvPr/>
            </p:nvSpPr>
            <p:spPr bwMode="auto">
              <a:xfrm>
                <a:off x="2475205" y="2052609"/>
                <a:ext cx="72000" cy="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9" name="Line 7">
                <a:extLst>
                  <a:ext uri="{FF2B5EF4-FFF2-40B4-BE49-F238E27FC236}">
                    <a16:creationId xmlns:a16="http://schemas.microsoft.com/office/drawing/2014/main" id="{A1AC50F2-2DDC-4183-93EC-8DE7B511F7E5}"/>
                  </a:ext>
                </a:extLst>
              </p:cNvPr>
              <p:cNvSpPr>
                <a:spLocks noChangeShapeType="1"/>
              </p:cNvSpPr>
              <p:nvPr/>
            </p:nvSpPr>
            <p:spPr bwMode="auto">
              <a:xfrm>
                <a:off x="2475205" y="2602829"/>
                <a:ext cx="72000" cy="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20" name="Line 8">
                <a:extLst>
                  <a:ext uri="{FF2B5EF4-FFF2-40B4-BE49-F238E27FC236}">
                    <a16:creationId xmlns:a16="http://schemas.microsoft.com/office/drawing/2014/main" id="{48FB2D10-1AD9-46EC-902E-E134A1A61A9A}"/>
                  </a:ext>
                </a:extLst>
              </p:cNvPr>
              <p:cNvSpPr>
                <a:spLocks noChangeShapeType="1"/>
              </p:cNvSpPr>
              <p:nvPr/>
            </p:nvSpPr>
            <p:spPr bwMode="auto">
              <a:xfrm>
                <a:off x="2475205" y="3128344"/>
                <a:ext cx="72000" cy="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21" name="Line 9">
                <a:extLst>
                  <a:ext uri="{FF2B5EF4-FFF2-40B4-BE49-F238E27FC236}">
                    <a16:creationId xmlns:a16="http://schemas.microsoft.com/office/drawing/2014/main" id="{89AA9B14-371A-426D-881E-66C0B85AFB85}"/>
                  </a:ext>
                </a:extLst>
              </p:cNvPr>
              <p:cNvSpPr>
                <a:spLocks noChangeShapeType="1"/>
              </p:cNvSpPr>
              <p:nvPr/>
            </p:nvSpPr>
            <p:spPr bwMode="auto">
              <a:xfrm>
                <a:off x="2475205" y="3670842"/>
                <a:ext cx="72000" cy="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22" name="Line 10">
                <a:extLst>
                  <a:ext uri="{FF2B5EF4-FFF2-40B4-BE49-F238E27FC236}">
                    <a16:creationId xmlns:a16="http://schemas.microsoft.com/office/drawing/2014/main" id="{901F8768-6313-440D-8ED5-A8805B1FAF82}"/>
                  </a:ext>
                </a:extLst>
              </p:cNvPr>
              <p:cNvSpPr>
                <a:spLocks noChangeShapeType="1"/>
              </p:cNvSpPr>
              <p:nvPr/>
            </p:nvSpPr>
            <p:spPr bwMode="auto">
              <a:xfrm>
                <a:off x="2475205" y="4202020"/>
                <a:ext cx="72000" cy="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23" name="Line 11">
                <a:extLst>
                  <a:ext uri="{FF2B5EF4-FFF2-40B4-BE49-F238E27FC236}">
                    <a16:creationId xmlns:a16="http://schemas.microsoft.com/office/drawing/2014/main" id="{BB61E31F-8FB8-4BBD-9121-218CC8E0768A}"/>
                  </a:ext>
                </a:extLst>
              </p:cNvPr>
              <p:cNvSpPr>
                <a:spLocks noChangeShapeType="1"/>
              </p:cNvSpPr>
              <p:nvPr/>
            </p:nvSpPr>
            <p:spPr bwMode="auto">
              <a:xfrm>
                <a:off x="2475205" y="4738859"/>
                <a:ext cx="72000" cy="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24" name="TextBox 23">
                <a:extLst>
                  <a:ext uri="{FF2B5EF4-FFF2-40B4-BE49-F238E27FC236}">
                    <a16:creationId xmlns:a16="http://schemas.microsoft.com/office/drawing/2014/main" id="{9FD1C1F2-BCFA-479E-B409-BD71F449C510}"/>
                  </a:ext>
                </a:extLst>
              </p:cNvPr>
              <p:cNvSpPr txBox="1"/>
              <p:nvPr/>
            </p:nvSpPr>
            <p:spPr>
              <a:xfrm rot="16200000">
                <a:off x="1686037" y="3320308"/>
                <a:ext cx="734622" cy="205666"/>
              </a:xfrm>
              <a:prstGeom prst="rect">
                <a:avLst/>
              </a:prstGeom>
              <a:noFill/>
            </p:spPr>
            <p:txBody>
              <a:bodyPr wrap="none" lIns="36000" tIns="36000" rIns="36000" bIns="36000" rtlCol="0" anchor="ctr" anchorCtr="0">
                <a:spAutoFit/>
              </a:bodyPr>
              <a:lstStyle/>
              <a:p>
                <a:pPr algn="ctr" fontAlgn="base">
                  <a:spcBef>
                    <a:spcPct val="0"/>
                  </a:spcBef>
                  <a:spcAft>
                    <a:spcPct val="0"/>
                  </a:spcAft>
                </a:pPr>
                <a:r>
                  <a:rPr lang="zh-CN" sz="1400" b="0" i="0" u="none" strike="noStrike" cap="none" baseline="0">
                    <a:solidFill>
                      <a:srgbClr val="4D4D4D"/>
                    </a:solidFill>
                    <a:effectLst/>
                    <a:uFillTx/>
                    <a:ea typeface="SimSun"/>
                  </a:rPr>
                  <a:t>OS 概率</a:t>
                </a:r>
              </a:p>
            </p:txBody>
          </p:sp>
          <p:sp>
            <p:nvSpPr>
              <p:cNvPr id="25" name="TextBox 24">
                <a:extLst>
                  <a:ext uri="{FF2B5EF4-FFF2-40B4-BE49-F238E27FC236}">
                    <a16:creationId xmlns:a16="http://schemas.microsoft.com/office/drawing/2014/main" id="{6B628736-B009-47AD-8683-BADC4ED5DBDA}"/>
                  </a:ext>
                </a:extLst>
              </p:cNvPr>
              <p:cNvSpPr txBox="1"/>
              <p:nvPr/>
            </p:nvSpPr>
            <p:spPr>
              <a:xfrm>
                <a:off x="2183007" y="1897139"/>
                <a:ext cx="309946" cy="305105"/>
              </a:xfrm>
              <a:prstGeom prst="rect">
                <a:avLst/>
              </a:prstGeom>
              <a:noFill/>
            </p:spPr>
            <p:txBody>
              <a:bodyPr wrap="none" rtlCol="0" anchor="ctr" anchorCtr="0">
                <a:spAutoFit/>
              </a:bodyPr>
              <a:lstStyle/>
              <a:p>
                <a:pPr algn="r"/>
                <a:r>
                  <a:rPr lang="zh-CN" sz="1400" b="0" i="0" u="none" strike="noStrike" cap="none" baseline="0">
                    <a:solidFill>
                      <a:srgbClr val="4D4D4D"/>
                    </a:solidFill>
                    <a:effectLst/>
                    <a:uFillTx/>
                    <a:ea typeface="SimSun"/>
                  </a:rPr>
                  <a:t>1.0</a:t>
                </a:r>
              </a:p>
            </p:txBody>
          </p:sp>
          <p:sp>
            <p:nvSpPr>
              <p:cNvPr id="26" name="TextBox 25">
                <a:extLst>
                  <a:ext uri="{FF2B5EF4-FFF2-40B4-BE49-F238E27FC236}">
                    <a16:creationId xmlns:a16="http://schemas.microsoft.com/office/drawing/2014/main" id="{F3D6FCCF-B732-43B2-A38D-F1B3AD995B2F}"/>
                  </a:ext>
                </a:extLst>
              </p:cNvPr>
              <p:cNvSpPr txBox="1"/>
              <p:nvPr/>
            </p:nvSpPr>
            <p:spPr>
              <a:xfrm>
                <a:off x="2183007" y="2449393"/>
                <a:ext cx="309946" cy="305105"/>
              </a:xfrm>
              <a:prstGeom prst="rect">
                <a:avLst/>
              </a:prstGeom>
              <a:noFill/>
            </p:spPr>
            <p:txBody>
              <a:bodyPr wrap="none" rtlCol="0" anchor="ctr" anchorCtr="0">
                <a:spAutoFit/>
              </a:bodyPr>
              <a:lstStyle/>
              <a:p>
                <a:pPr algn="r"/>
                <a:r>
                  <a:rPr lang="zh-CN" sz="1400" b="0" i="0" u="none" strike="noStrike" cap="none" baseline="0">
                    <a:solidFill>
                      <a:srgbClr val="4D4D4D"/>
                    </a:solidFill>
                    <a:effectLst/>
                    <a:uFillTx/>
                    <a:ea typeface="SimSun"/>
                  </a:rPr>
                  <a:t>0.8</a:t>
                </a:r>
              </a:p>
            </p:txBody>
          </p:sp>
          <p:sp>
            <p:nvSpPr>
              <p:cNvPr id="27" name="TextBox 26">
                <a:extLst>
                  <a:ext uri="{FF2B5EF4-FFF2-40B4-BE49-F238E27FC236}">
                    <a16:creationId xmlns:a16="http://schemas.microsoft.com/office/drawing/2014/main" id="{54D2D0DA-5D19-4B05-A6FC-A9560322B469}"/>
                  </a:ext>
                </a:extLst>
              </p:cNvPr>
              <p:cNvSpPr txBox="1"/>
              <p:nvPr/>
            </p:nvSpPr>
            <p:spPr>
              <a:xfrm>
                <a:off x="2183007" y="2974666"/>
                <a:ext cx="309946" cy="305105"/>
              </a:xfrm>
              <a:prstGeom prst="rect">
                <a:avLst/>
              </a:prstGeom>
              <a:noFill/>
            </p:spPr>
            <p:txBody>
              <a:bodyPr wrap="none" rtlCol="0" anchor="ctr" anchorCtr="0">
                <a:spAutoFit/>
              </a:bodyPr>
              <a:lstStyle/>
              <a:p>
                <a:pPr algn="r"/>
                <a:r>
                  <a:rPr lang="zh-CN" sz="1400" b="0" i="0" u="none" strike="noStrike" cap="none" baseline="0">
                    <a:solidFill>
                      <a:srgbClr val="4D4D4D"/>
                    </a:solidFill>
                    <a:effectLst/>
                    <a:uFillTx/>
                    <a:ea typeface="SimSun"/>
                  </a:rPr>
                  <a:t>0.6</a:t>
                </a:r>
              </a:p>
            </p:txBody>
          </p:sp>
          <p:sp>
            <p:nvSpPr>
              <p:cNvPr id="28" name="TextBox 27">
                <a:extLst>
                  <a:ext uri="{FF2B5EF4-FFF2-40B4-BE49-F238E27FC236}">
                    <a16:creationId xmlns:a16="http://schemas.microsoft.com/office/drawing/2014/main" id="{156A1FFE-73A6-4377-8384-6BC77D2C9491}"/>
                  </a:ext>
                </a:extLst>
              </p:cNvPr>
              <p:cNvSpPr txBox="1"/>
              <p:nvPr/>
            </p:nvSpPr>
            <p:spPr>
              <a:xfrm>
                <a:off x="2183007" y="3516927"/>
                <a:ext cx="309946" cy="305105"/>
              </a:xfrm>
              <a:prstGeom prst="rect">
                <a:avLst/>
              </a:prstGeom>
              <a:noFill/>
            </p:spPr>
            <p:txBody>
              <a:bodyPr wrap="none" rtlCol="0" anchor="ctr" anchorCtr="0">
                <a:spAutoFit/>
              </a:bodyPr>
              <a:lstStyle/>
              <a:p>
                <a:pPr algn="r"/>
                <a:r>
                  <a:rPr lang="zh-CN" sz="1400" b="0" i="0" u="none" strike="noStrike" cap="none" baseline="0">
                    <a:solidFill>
                      <a:srgbClr val="4D4D4D"/>
                    </a:solidFill>
                    <a:effectLst/>
                    <a:uFillTx/>
                    <a:ea typeface="SimSun"/>
                  </a:rPr>
                  <a:t>0.4</a:t>
                </a:r>
              </a:p>
            </p:txBody>
          </p:sp>
          <p:sp>
            <p:nvSpPr>
              <p:cNvPr id="29" name="TextBox 28">
                <a:extLst>
                  <a:ext uri="{FF2B5EF4-FFF2-40B4-BE49-F238E27FC236}">
                    <a16:creationId xmlns:a16="http://schemas.microsoft.com/office/drawing/2014/main" id="{7B123A92-B644-4826-BC86-8AD110B70E5A}"/>
                  </a:ext>
                </a:extLst>
              </p:cNvPr>
              <p:cNvSpPr txBox="1"/>
              <p:nvPr/>
            </p:nvSpPr>
            <p:spPr>
              <a:xfrm>
                <a:off x="2183007" y="4047859"/>
                <a:ext cx="309946" cy="305105"/>
              </a:xfrm>
              <a:prstGeom prst="rect">
                <a:avLst/>
              </a:prstGeom>
              <a:noFill/>
            </p:spPr>
            <p:txBody>
              <a:bodyPr wrap="none" rtlCol="0" anchor="ctr" anchorCtr="0">
                <a:spAutoFit/>
              </a:bodyPr>
              <a:lstStyle/>
              <a:p>
                <a:pPr algn="r"/>
                <a:r>
                  <a:rPr lang="zh-CN" sz="1400" b="0" i="0" u="none" strike="noStrike" cap="none" baseline="0">
                    <a:solidFill>
                      <a:srgbClr val="4D4D4D"/>
                    </a:solidFill>
                    <a:effectLst/>
                    <a:uFillTx/>
                    <a:ea typeface="SimSun"/>
                  </a:rPr>
                  <a:t>0.2</a:t>
                </a:r>
              </a:p>
            </p:txBody>
          </p:sp>
          <p:sp>
            <p:nvSpPr>
              <p:cNvPr id="30" name="TextBox 29">
                <a:extLst>
                  <a:ext uri="{FF2B5EF4-FFF2-40B4-BE49-F238E27FC236}">
                    <a16:creationId xmlns:a16="http://schemas.microsoft.com/office/drawing/2014/main" id="{A6201C07-ADD2-46F6-93B9-4DB1D708254F}"/>
                  </a:ext>
                </a:extLst>
              </p:cNvPr>
              <p:cNvSpPr txBox="1"/>
              <p:nvPr/>
            </p:nvSpPr>
            <p:spPr>
              <a:xfrm>
                <a:off x="2289892" y="4584454"/>
                <a:ext cx="203075" cy="305105"/>
              </a:xfrm>
              <a:prstGeom prst="rect">
                <a:avLst/>
              </a:prstGeom>
              <a:noFill/>
            </p:spPr>
            <p:txBody>
              <a:bodyPr wrap="none" rtlCol="0" anchor="ctr" anchorCtr="0">
                <a:spAutoFit/>
              </a:bodyPr>
              <a:lstStyle/>
              <a:p>
                <a:pPr algn="r"/>
                <a:r>
                  <a:rPr lang="zh-CN" sz="1400" b="0" i="0" u="none" strike="noStrike" cap="none" baseline="0">
                    <a:solidFill>
                      <a:srgbClr val="4D4D4D"/>
                    </a:solidFill>
                    <a:effectLst/>
                    <a:uFillTx/>
                    <a:ea typeface="SimSun"/>
                  </a:rPr>
                  <a:t>0</a:t>
                </a:r>
              </a:p>
            </p:txBody>
          </p:sp>
          <p:grpSp>
            <p:nvGrpSpPr>
              <p:cNvPr id="31" name="Group 30">
                <a:extLst>
                  <a:ext uri="{FF2B5EF4-FFF2-40B4-BE49-F238E27FC236}">
                    <a16:creationId xmlns:a16="http://schemas.microsoft.com/office/drawing/2014/main" id="{229266D0-4E18-4145-B5B7-3381176BF6B6}"/>
                  </a:ext>
                </a:extLst>
              </p:cNvPr>
              <p:cNvGrpSpPr/>
              <p:nvPr/>
            </p:nvGrpSpPr>
            <p:grpSpPr>
              <a:xfrm>
                <a:off x="2525295" y="4777991"/>
                <a:ext cx="195464" cy="1215266"/>
                <a:chOff x="3354981" y="4785010"/>
                <a:chExt cx="112380" cy="1153397"/>
              </a:xfrm>
            </p:grpSpPr>
            <p:sp>
              <p:nvSpPr>
                <p:cNvPr id="49" name="Line 21">
                  <a:extLst>
                    <a:ext uri="{FF2B5EF4-FFF2-40B4-BE49-F238E27FC236}">
                      <a16:creationId xmlns:a16="http://schemas.microsoft.com/office/drawing/2014/main" id="{BD9E7DA1-C5D0-48B0-B3D9-33C3FFC28F3F}"/>
                    </a:ext>
                  </a:extLst>
                </p:cNvPr>
                <p:cNvSpPr>
                  <a:spLocks noChangeShapeType="1"/>
                </p:cNvSpPr>
                <p:nvPr/>
              </p:nvSpPr>
              <p:spPr bwMode="auto">
                <a:xfrm flipH="1">
                  <a:off x="3402513" y="4785010"/>
                  <a:ext cx="0" cy="7200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50" name="TextBox 49">
                  <a:extLst>
                    <a:ext uri="{FF2B5EF4-FFF2-40B4-BE49-F238E27FC236}">
                      <a16:creationId xmlns:a16="http://schemas.microsoft.com/office/drawing/2014/main" id="{B794CA18-D0CD-45FD-9E53-1E87AFDFC91A}"/>
                    </a:ext>
                  </a:extLst>
                </p:cNvPr>
                <p:cNvSpPr txBox="1"/>
                <p:nvPr/>
              </p:nvSpPr>
              <p:spPr>
                <a:xfrm>
                  <a:off x="3355279" y="4847028"/>
                  <a:ext cx="111785" cy="1081905"/>
                </a:xfrm>
                <a:prstGeom prst="rect">
                  <a:avLst/>
                </a:prstGeom>
                <a:noFill/>
              </p:spPr>
              <p:txBody>
                <a:bodyPr wrap="none" lIns="36000" tIns="36000" rIns="36000" bIns="36000" rtlCol="0" anchor="t" anchorCtr="0">
                  <a:spAutoFit/>
                </a:bodyPr>
                <a:lstStyle/>
                <a:p>
                  <a:pPr algn="ctr"/>
                  <a:r>
                    <a:rPr lang="zh-CN" sz="1400" b="0" i="0" u="none" strike="noStrike" cap="none" baseline="0">
                      <a:solidFill>
                        <a:srgbClr val="4D4D4D"/>
                      </a:solidFill>
                      <a:effectLst/>
                      <a:uFillTx/>
                      <a:ea typeface="SimSun"/>
                    </a:rPr>
                    <a:t>0</a:t>
                  </a:r>
                </a:p>
                <a:p>
                  <a:pPr algn="ctr"/>
                  <a:endParaRPr lang="en-GB" sz="1400">
                    <a:solidFill>
                      <a:srgbClr val="4D4D4D"/>
                    </a:solidFill>
                    <a:latin typeface="Arial" panose="020B0604020202020204" pitchFamily="34" charset="0"/>
                    <a:cs typeface="Arial" panose="020B0604020202020204" pitchFamily="34" charset="0"/>
                  </a:endParaRPr>
                </a:p>
                <a:p>
                  <a:pPr algn="ctr"/>
                  <a:endParaRPr lang="en-GB" sz="1400">
                    <a:solidFill>
                      <a:srgbClr val="4D4D4D"/>
                    </a:solidFill>
                    <a:latin typeface="Arial" panose="020B0604020202020204" pitchFamily="34" charset="0"/>
                    <a:cs typeface="Arial" panose="020B0604020202020204" pitchFamily="34" charset="0"/>
                  </a:endParaRPr>
                </a:p>
                <a:p>
                  <a:pPr algn="ctr"/>
                  <a:r>
                    <a:rPr lang="zh-CN" sz="1400" b="0" i="0" u="none" strike="noStrike" cap="none" baseline="0">
                      <a:solidFill>
                        <a:srgbClr val="B60D27"/>
                      </a:solidFill>
                      <a:effectLst/>
                      <a:uFillTx/>
                      <a:ea typeface="SimSun"/>
                    </a:rPr>
                    <a:t>86</a:t>
                  </a:r>
                </a:p>
                <a:p>
                  <a:pPr algn="ctr"/>
                  <a:r>
                    <a:rPr lang="zh-CN" sz="1400" b="0" i="0" u="none" strike="noStrike" cap="none" baseline="0">
                      <a:solidFill>
                        <a:srgbClr val="B2C0D8"/>
                      </a:solidFill>
                      <a:effectLst/>
                      <a:uFillTx/>
                      <a:ea typeface="SimSun"/>
                    </a:rPr>
                    <a:t>87</a:t>
                  </a:r>
                </a:p>
              </p:txBody>
            </p:sp>
          </p:grpSp>
          <p:grpSp>
            <p:nvGrpSpPr>
              <p:cNvPr id="32" name="Group 31">
                <a:extLst>
                  <a:ext uri="{FF2B5EF4-FFF2-40B4-BE49-F238E27FC236}">
                    <a16:creationId xmlns:a16="http://schemas.microsoft.com/office/drawing/2014/main" id="{B7451142-98C9-46B7-8475-CC6528BF1954}"/>
                  </a:ext>
                </a:extLst>
              </p:cNvPr>
              <p:cNvGrpSpPr/>
              <p:nvPr/>
            </p:nvGrpSpPr>
            <p:grpSpPr>
              <a:xfrm>
                <a:off x="3229093" y="4777996"/>
                <a:ext cx="195464" cy="784376"/>
                <a:chOff x="4030960" y="4785010"/>
                <a:chExt cx="112379" cy="744443"/>
              </a:xfrm>
            </p:grpSpPr>
            <p:sp>
              <p:nvSpPr>
                <p:cNvPr id="47" name="Line 19">
                  <a:extLst>
                    <a:ext uri="{FF2B5EF4-FFF2-40B4-BE49-F238E27FC236}">
                      <a16:creationId xmlns:a16="http://schemas.microsoft.com/office/drawing/2014/main" id="{9B2B869A-DF14-4C11-81A6-5C12A1AF2005}"/>
                    </a:ext>
                  </a:extLst>
                </p:cNvPr>
                <p:cNvSpPr>
                  <a:spLocks noChangeShapeType="1"/>
                </p:cNvSpPr>
                <p:nvPr/>
              </p:nvSpPr>
              <p:spPr bwMode="auto">
                <a:xfrm flipH="1">
                  <a:off x="4087719" y="4785010"/>
                  <a:ext cx="0" cy="7200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48" name="TextBox 47">
                  <a:extLst>
                    <a:ext uri="{FF2B5EF4-FFF2-40B4-BE49-F238E27FC236}">
                      <a16:creationId xmlns:a16="http://schemas.microsoft.com/office/drawing/2014/main" id="{8923D599-CCFD-4893-80E9-2FD073E2543E}"/>
                    </a:ext>
                  </a:extLst>
                </p:cNvPr>
                <p:cNvSpPr txBox="1"/>
                <p:nvPr/>
              </p:nvSpPr>
              <p:spPr>
                <a:xfrm>
                  <a:off x="4031258" y="4847025"/>
                  <a:ext cx="111784" cy="676504"/>
                </a:xfrm>
                <a:prstGeom prst="rect">
                  <a:avLst/>
                </a:prstGeom>
                <a:noFill/>
              </p:spPr>
              <p:txBody>
                <a:bodyPr wrap="none" lIns="36000" tIns="36000" rIns="36000" bIns="36000" rtlCol="0" anchor="t" anchorCtr="0">
                  <a:spAutoFit/>
                </a:bodyPr>
                <a:lstStyle/>
                <a:p>
                  <a:pPr algn="ctr"/>
                  <a:r>
                    <a:rPr lang="zh-CN" sz="1400" b="0" i="0" u="none" strike="noStrike" cap="none" baseline="0">
                      <a:solidFill>
                        <a:srgbClr val="4D4D4D"/>
                      </a:solidFill>
                      <a:effectLst/>
                      <a:uFillTx/>
                      <a:ea typeface="SimSun"/>
                    </a:rPr>
                    <a:t>10</a:t>
                  </a:r>
                </a:p>
                <a:p>
                  <a:pPr algn="ctr"/>
                  <a:endParaRPr lang="en-GB" sz="1400">
                    <a:solidFill>
                      <a:srgbClr val="4D4D4D"/>
                    </a:solidFill>
                    <a:latin typeface="Arial" panose="020B0604020202020204" pitchFamily="34" charset="0"/>
                    <a:cs typeface="Arial" panose="020B0604020202020204" pitchFamily="34" charset="0"/>
                  </a:endParaRPr>
                </a:p>
                <a:p>
                  <a:pPr algn="ctr"/>
                  <a:endParaRPr lang="en-GB" sz="1400">
                    <a:solidFill>
                      <a:srgbClr val="B60D27"/>
                    </a:solidFill>
                    <a:latin typeface="Arial" panose="020B0604020202020204" pitchFamily="34" charset="0"/>
                    <a:cs typeface="Arial" panose="020B0604020202020204" pitchFamily="34" charset="0"/>
                  </a:endParaRPr>
                </a:p>
              </p:txBody>
            </p:sp>
          </p:grpSp>
          <p:grpSp>
            <p:nvGrpSpPr>
              <p:cNvPr id="33" name="Group 32">
                <a:extLst>
                  <a:ext uri="{FF2B5EF4-FFF2-40B4-BE49-F238E27FC236}">
                    <a16:creationId xmlns:a16="http://schemas.microsoft.com/office/drawing/2014/main" id="{790D142B-010F-465C-A530-4CC8A5F9E999}"/>
                  </a:ext>
                </a:extLst>
              </p:cNvPr>
              <p:cNvGrpSpPr/>
              <p:nvPr/>
            </p:nvGrpSpPr>
            <p:grpSpPr>
              <a:xfrm>
                <a:off x="3932891" y="4777991"/>
                <a:ext cx="206451" cy="1215266"/>
                <a:chOff x="4678589" y="4785010"/>
                <a:chExt cx="118698" cy="1153397"/>
              </a:xfrm>
            </p:grpSpPr>
            <p:sp>
              <p:nvSpPr>
                <p:cNvPr id="45" name="Line 21">
                  <a:extLst>
                    <a:ext uri="{FF2B5EF4-FFF2-40B4-BE49-F238E27FC236}">
                      <a16:creationId xmlns:a16="http://schemas.microsoft.com/office/drawing/2014/main" id="{22D4FCC8-EC98-4AB3-9D30-0935245BCDFC}"/>
                    </a:ext>
                  </a:extLst>
                </p:cNvPr>
                <p:cNvSpPr>
                  <a:spLocks noChangeShapeType="1"/>
                </p:cNvSpPr>
                <p:nvPr/>
              </p:nvSpPr>
              <p:spPr bwMode="auto">
                <a:xfrm flipH="1">
                  <a:off x="4731289" y="4785010"/>
                  <a:ext cx="0" cy="7200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46" name="TextBox 45">
                  <a:extLst>
                    <a:ext uri="{FF2B5EF4-FFF2-40B4-BE49-F238E27FC236}">
                      <a16:creationId xmlns:a16="http://schemas.microsoft.com/office/drawing/2014/main" id="{6A378760-CBBD-469C-9001-7BB0FF9B6608}"/>
                    </a:ext>
                  </a:extLst>
                </p:cNvPr>
                <p:cNvSpPr txBox="1"/>
                <p:nvPr/>
              </p:nvSpPr>
              <p:spPr>
                <a:xfrm>
                  <a:off x="4682045" y="4847029"/>
                  <a:ext cx="111786" cy="1081905"/>
                </a:xfrm>
                <a:prstGeom prst="rect">
                  <a:avLst/>
                </a:prstGeom>
                <a:noFill/>
              </p:spPr>
              <p:txBody>
                <a:bodyPr wrap="none" lIns="36000" tIns="36000" rIns="36000" bIns="36000" rtlCol="0" anchor="t" anchorCtr="0">
                  <a:spAutoFit/>
                </a:bodyPr>
                <a:lstStyle/>
                <a:p>
                  <a:pPr algn="ctr"/>
                  <a:r>
                    <a:rPr lang="zh-CN" sz="1400" b="0" i="0" u="none" strike="noStrike" cap="none" baseline="0">
                      <a:solidFill>
                        <a:srgbClr val="4D4D4D"/>
                      </a:solidFill>
                      <a:effectLst/>
                      <a:uFillTx/>
                      <a:ea typeface="SimSun"/>
                    </a:rPr>
                    <a:t>20</a:t>
                  </a:r>
                </a:p>
                <a:p>
                  <a:pPr algn="ctr"/>
                  <a:endParaRPr lang="en-GB" sz="1400">
                    <a:solidFill>
                      <a:srgbClr val="4D4D4D"/>
                    </a:solidFill>
                    <a:latin typeface="Arial" panose="020B0604020202020204" pitchFamily="34" charset="0"/>
                    <a:cs typeface="Arial" panose="020B0604020202020204" pitchFamily="34" charset="0"/>
                  </a:endParaRPr>
                </a:p>
                <a:p>
                  <a:pPr algn="ctr"/>
                  <a:endParaRPr lang="en-GB" sz="1400">
                    <a:solidFill>
                      <a:srgbClr val="4D4D4D"/>
                    </a:solidFill>
                    <a:latin typeface="Arial" panose="020B0604020202020204" pitchFamily="34" charset="0"/>
                    <a:cs typeface="Arial" panose="020B0604020202020204" pitchFamily="34" charset="0"/>
                  </a:endParaRPr>
                </a:p>
                <a:p>
                  <a:pPr algn="r"/>
                  <a:r>
                    <a:rPr lang="zh-CN" sz="1400" b="0" i="0" u="none" strike="noStrike" cap="none" baseline="0">
                      <a:solidFill>
                        <a:srgbClr val="B60D27"/>
                      </a:solidFill>
                      <a:effectLst/>
                      <a:uFillTx/>
                      <a:ea typeface="SimSun"/>
                    </a:rPr>
                    <a:t>22</a:t>
                  </a:r>
                </a:p>
                <a:p>
                  <a:pPr algn="r"/>
                  <a:r>
                    <a:rPr lang="zh-CN" sz="1400" b="0" i="0" u="none" strike="noStrike" cap="none" baseline="0">
                      <a:solidFill>
                        <a:srgbClr val="B2C0D8"/>
                      </a:solidFill>
                      <a:effectLst/>
                      <a:uFillTx/>
                      <a:ea typeface="SimSun"/>
                    </a:rPr>
                    <a:t>55</a:t>
                  </a:r>
                </a:p>
              </p:txBody>
            </p:sp>
          </p:grpSp>
          <p:sp>
            <p:nvSpPr>
              <p:cNvPr id="34" name="TextBox 33">
                <a:extLst>
                  <a:ext uri="{FF2B5EF4-FFF2-40B4-BE49-F238E27FC236}">
                    <a16:creationId xmlns:a16="http://schemas.microsoft.com/office/drawing/2014/main" id="{BF488E97-98A4-4CFD-9AB8-547909D765EF}"/>
                  </a:ext>
                </a:extLst>
              </p:cNvPr>
              <p:cNvSpPr txBox="1"/>
              <p:nvPr/>
            </p:nvSpPr>
            <p:spPr>
              <a:xfrm>
                <a:off x="6761319" y="4843337"/>
                <a:ext cx="194429" cy="1139939"/>
              </a:xfrm>
              <a:prstGeom prst="rect">
                <a:avLst/>
              </a:prstGeom>
              <a:noFill/>
            </p:spPr>
            <p:txBody>
              <a:bodyPr wrap="none" lIns="36000" tIns="36000" rIns="36000" bIns="36000" rtlCol="0" anchor="t" anchorCtr="0">
                <a:spAutoFit/>
              </a:bodyPr>
              <a:lstStyle/>
              <a:p>
                <a:pPr algn="ctr"/>
                <a:r>
                  <a:rPr lang="zh-CN" sz="1400" b="0" i="0" u="none" strike="noStrike" cap="none" baseline="0">
                    <a:solidFill>
                      <a:srgbClr val="4D4D4D"/>
                    </a:solidFill>
                    <a:effectLst/>
                    <a:uFillTx/>
                    <a:ea typeface="SimSun"/>
                  </a:rPr>
                  <a:t>60</a:t>
                </a:r>
              </a:p>
              <a:p>
                <a:pPr algn="ctr"/>
                <a:endParaRPr lang="en-GB" sz="1400">
                  <a:solidFill>
                    <a:srgbClr val="4D4D4D"/>
                  </a:solidFill>
                  <a:latin typeface="Arial" panose="020B0604020202020204" pitchFamily="34" charset="0"/>
                  <a:cs typeface="Arial" panose="020B0604020202020204" pitchFamily="34" charset="0"/>
                </a:endParaRPr>
              </a:p>
              <a:p>
                <a:pPr algn="ctr"/>
                <a:endParaRPr lang="en-GB" sz="1400">
                  <a:solidFill>
                    <a:srgbClr val="043882"/>
                  </a:solidFill>
                  <a:latin typeface="Arial" panose="020B0604020202020204" pitchFamily="34" charset="0"/>
                  <a:cs typeface="Arial" panose="020B0604020202020204" pitchFamily="34" charset="0"/>
                </a:endParaRPr>
              </a:p>
              <a:p>
                <a:pPr algn="ctr"/>
                <a:r>
                  <a:rPr lang="zh-CN" sz="1400" b="0" i="0" u="none" strike="noStrike" cap="none" baseline="0">
                    <a:solidFill>
                      <a:srgbClr val="B60D27"/>
                    </a:solidFill>
                    <a:effectLst/>
                    <a:uFillTx/>
                    <a:ea typeface="SimSun"/>
                  </a:rPr>
                  <a:t>6</a:t>
                </a:r>
              </a:p>
              <a:p>
                <a:pPr algn="ctr"/>
                <a:r>
                  <a:rPr lang="zh-CN" sz="1400" b="0" i="0" u="none" strike="noStrike" cap="none" baseline="0">
                    <a:solidFill>
                      <a:srgbClr val="B2C0D8"/>
                    </a:solidFill>
                    <a:effectLst/>
                    <a:uFillTx/>
                    <a:ea typeface="SimSun"/>
                  </a:rPr>
                  <a:t>5</a:t>
                </a:r>
              </a:p>
            </p:txBody>
          </p:sp>
          <p:sp>
            <p:nvSpPr>
              <p:cNvPr id="35" name="Line 21">
                <a:extLst>
                  <a:ext uri="{FF2B5EF4-FFF2-40B4-BE49-F238E27FC236}">
                    <a16:creationId xmlns:a16="http://schemas.microsoft.com/office/drawing/2014/main" id="{F4257F6B-7C77-41A9-860F-448E906189DD}"/>
                  </a:ext>
                </a:extLst>
              </p:cNvPr>
              <p:cNvSpPr>
                <a:spLocks noChangeShapeType="1"/>
              </p:cNvSpPr>
              <p:nvPr/>
            </p:nvSpPr>
            <p:spPr bwMode="auto">
              <a:xfrm flipH="1">
                <a:off x="6855599" y="4777991"/>
                <a:ext cx="0" cy="75862"/>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cxnSp>
            <p:nvCxnSpPr>
              <p:cNvPr id="37" name="Straight Connector 36">
                <a:extLst>
                  <a:ext uri="{FF2B5EF4-FFF2-40B4-BE49-F238E27FC236}">
                    <a16:creationId xmlns:a16="http://schemas.microsoft.com/office/drawing/2014/main" id="{96DD4B3F-A640-41FF-8753-F53F736188B6}"/>
                  </a:ext>
                </a:extLst>
              </p:cNvPr>
              <p:cNvCxnSpPr/>
              <p:nvPr/>
            </p:nvCxnSpPr>
            <p:spPr>
              <a:xfrm>
                <a:off x="4929455" y="2308496"/>
                <a:ext cx="230910" cy="0"/>
              </a:xfrm>
              <a:prstGeom prst="line">
                <a:avLst/>
              </a:prstGeom>
              <a:noFill/>
              <a:ln w="25400" cap="flat">
                <a:solidFill>
                  <a:schemeClr val="accent3"/>
                </a:solidFill>
                <a:prstDash val="solid"/>
                <a:miter/>
              </a:ln>
            </p:spPr>
          </p:cxnSp>
          <p:cxnSp>
            <p:nvCxnSpPr>
              <p:cNvPr id="38" name="Straight Connector 37">
                <a:extLst>
                  <a:ext uri="{FF2B5EF4-FFF2-40B4-BE49-F238E27FC236}">
                    <a16:creationId xmlns:a16="http://schemas.microsoft.com/office/drawing/2014/main" id="{CA4F7013-7BC0-458E-A058-9D9D438A22B0}"/>
                  </a:ext>
                </a:extLst>
              </p:cNvPr>
              <p:cNvCxnSpPr/>
              <p:nvPr/>
            </p:nvCxnSpPr>
            <p:spPr>
              <a:xfrm>
                <a:off x="4929455" y="2599445"/>
                <a:ext cx="230910" cy="0"/>
              </a:xfrm>
              <a:prstGeom prst="line">
                <a:avLst/>
              </a:prstGeom>
              <a:noFill/>
              <a:ln w="25400" cap="flat">
                <a:solidFill>
                  <a:schemeClr val="accent2"/>
                </a:solidFill>
                <a:prstDash val="solid"/>
                <a:miter/>
              </a:ln>
            </p:spPr>
          </p:cxnSp>
          <p:sp>
            <p:nvSpPr>
              <p:cNvPr id="39" name="TextBox 38">
                <a:extLst>
                  <a:ext uri="{FF2B5EF4-FFF2-40B4-BE49-F238E27FC236}">
                    <a16:creationId xmlns:a16="http://schemas.microsoft.com/office/drawing/2014/main" id="{907E5FBF-9BF1-41AE-8A90-9E74A787BCF5}"/>
                  </a:ext>
                </a:extLst>
              </p:cNvPr>
              <p:cNvSpPr txBox="1"/>
              <p:nvPr/>
            </p:nvSpPr>
            <p:spPr>
              <a:xfrm>
                <a:off x="4648193" y="4843336"/>
                <a:ext cx="194429" cy="712792"/>
              </a:xfrm>
              <a:prstGeom prst="rect">
                <a:avLst/>
              </a:prstGeom>
              <a:noFill/>
            </p:spPr>
            <p:txBody>
              <a:bodyPr wrap="none" lIns="36000" tIns="36000" rIns="36000" bIns="36000" rtlCol="0" anchor="t" anchorCtr="0">
                <a:spAutoFit/>
              </a:bodyPr>
              <a:lstStyle/>
              <a:p>
                <a:pPr algn="ctr"/>
                <a:r>
                  <a:rPr lang="zh-CN" sz="1400" b="0" i="0" u="none" strike="noStrike" cap="none" baseline="0">
                    <a:solidFill>
                      <a:srgbClr val="4D4D4D"/>
                    </a:solidFill>
                    <a:effectLst/>
                    <a:uFillTx/>
                    <a:ea typeface="SimSun"/>
                  </a:rPr>
                  <a:t>30</a:t>
                </a:r>
              </a:p>
              <a:p>
                <a:pPr algn="ctr"/>
                <a:endParaRPr lang="en-GB" sz="1400">
                  <a:solidFill>
                    <a:srgbClr val="4D4D4D"/>
                  </a:solidFill>
                  <a:latin typeface="Arial" panose="020B0604020202020204" pitchFamily="34" charset="0"/>
                  <a:cs typeface="Arial" panose="020B0604020202020204" pitchFamily="34" charset="0"/>
                </a:endParaRPr>
              </a:p>
              <a:p>
                <a:pPr algn="ctr"/>
                <a:endParaRPr lang="en-GB" sz="1400">
                  <a:solidFill>
                    <a:srgbClr val="B60D27"/>
                  </a:solidFill>
                  <a:latin typeface="Arial" panose="020B0604020202020204" pitchFamily="34" charset="0"/>
                  <a:cs typeface="Arial" panose="020B0604020202020204" pitchFamily="34" charset="0"/>
                </a:endParaRPr>
              </a:p>
            </p:txBody>
          </p:sp>
          <p:sp>
            <p:nvSpPr>
              <p:cNvPr id="40" name="Line 21">
                <a:extLst>
                  <a:ext uri="{FF2B5EF4-FFF2-40B4-BE49-F238E27FC236}">
                    <a16:creationId xmlns:a16="http://schemas.microsoft.com/office/drawing/2014/main" id="{C00DF2C7-239B-4740-AB8F-61A18E7C6B94}"/>
                  </a:ext>
                </a:extLst>
              </p:cNvPr>
              <p:cNvSpPr>
                <a:spLocks noChangeShapeType="1"/>
              </p:cNvSpPr>
              <p:nvPr/>
            </p:nvSpPr>
            <p:spPr bwMode="auto">
              <a:xfrm flipH="1">
                <a:off x="4737378" y="4773770"/>
                <a:ext cx="0" cy="75862"/>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41" name="TextBox 40">
                <a:extLst>
                  <a:ext uri="{FF2B5EF4-FFF2-40B4-BE49-F238E27FC236}">
                    <a16:creationId xmlns:a16="http://schemas.microsoft.com/office/drawing/2014/main" id="{DB24B9E7-3113-49A2-A8EB-0CB0BBF8AF7D}"/>
                  </a:ext>
                </a:extLst>
              </p:cNvPr>
              <p:cNvSpPr txBox="1"/>
              <p:nvPr/>
            </p:nvSpPr>
            <p:spPr>
              <a:xfrm>
                <a:off x="5351992" y="4843337"/>
                <a:ext cx="194429" cy="1139939"/>
              </a:xfrm>
              <a:prstGeom prst="rect">
                <a:avLst/>
              </a:prstGeom>
              <a:noFill/>
            </p:spPr>
            <p:txBody>
              <a:bodyPr wrap="none" lIns="36000" tIns="36000" rIns="36000" bIns="36000" rtlCol="0" anchor="t" anchorCtr="0">
                <a:spAutoFit/>
              </a:bodyPr>
              <a:lstStyle/>
              <a:p>
                <a:pPr algn="ctr"/>
                <a:r>
                  <a:rPr lang="zh-CN" sz="1400" b="0" i="0" u="none" strike="noStrike" cap="none" baseline="0">
                    <a:solidFill>
                      <a:srgbClr val="4D4D4D"/>
                    </a:solidFill>
                    <a:effectLst/>
                    <a:uFillTx/>
                    <a:ea typeface="SimSun"/>
                  </a:rPr>
                  <a:t>40</a:t>
                </a:r>
              </a:p>
              <a:p>
                <a:pPr algn="ctr"/>
                <a:endParaRPr lang="en-GB" sz="1400">
                  <a:solidFill>
                    <a:srgbClr val="4D4D4D"/>
                  </a:solidFill>
                  <a:latin typeface="Arial" panose="020B0604020202020204" pitchFamily="34" charset="0"/>
                  <a:cs typeface="Arial" panose="020B0604020202020204" pitchFamily="34" charset="0"/>
                </a:endParaRPr>
              </a:p>
              <a:p>
                <a:pPr algn="ctr"/>
                <a:endParaRPr lang="en-GB" sz="1400">
                  <a:solidFill>
                    <a:srgbClr val="043882"/>
                  </a:solidFill>
                  <a:latin typeface="Arial" panose="020B0604020202020204" pitchFamily="34" charset="0"/>
                  <a:cs typeface="Arial" panose="020B0604020202020204" pitchFamily="34" charset="0"/>
                </a:endParaRPr>
              </a:p>
              <a:p>
                <a:pPr algn="ctr"/>
                <a:r>
                  <a:rPr lang="zh-CN" sz="1400" b="0" i="0" u="none" strike="noStrike" cap="none" baseline="0">
                    <a:solidFill>
                      <a:srgbClr val="B60D27"/>
                    </a:solidFill>
                    <a:effectLst/>
                    <a:uFillTx/>
                    <a:ea typeface="SimSun"/>
                  </a:rPr>
                  <a:t>18</a:t>
                </a:r>
              </a:p>
              <a:p>
                <a:pPr algn="ctr"/>
                <a:r>
                  <a:rPr lang="zh-CN" sz="1400" b="0" i="0" u="none" strike="noStrike" cap="none" baseline="0">
                    <a:solidFill>
                      <a:srgbClr val="B2C0D8"/>
                    </a:solidFill>
                    <a:effectLst/>
                    <a:uFillTx/>
                    <a:ea typeface="SimSun"/>
                  </a:rPr>
                  <a:t>19</a:t>
                </a:r>
              </a:p>
            </p:txBody>
          </p:sp>
          <p:sp>
            <p:nvSpPr>
              <p:cNvPr id="42" name="Line 21">
                <a:extLst>
                  <a:ext uri="{FF2B5EF4-FFF2-40B4-BE49-F238E27FC236}">
                    <a16:creationId xmlns:a16="http://schemas.microsoft.com/office/drawing/2014/main" id="{5524BF86-DA58-41F4-9CF9-BAC060C56B94}"/>
                  </a:ext>
                </a:extLst>
              </p:cNvPr>
              <p:cNvSpPr>
                <a:spLocks noChangeShapeType="1"/>
              </p:cNvSpPr>
              <p:nvPr/>
            </p:nvSpPr>
            <p:spPr bwMode="auto">
              <a:xfrm flipH="1">
                <a:off x="5440664" y="4784287"/>
                <a:ext cx="0" cy="75862"/>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43" name="TextBox 42">
                <a:extLst>
                  <a:ext uri="{FF2B5EF4-FFF2-40B4-BE49-F238E27FC236}">
                    <a16:creationId xmlns:a16="http://schemas.microsoft.com/office/drawing/2014/main" id="{1FCFD4A1-5CB1-4B2B-8BB7-5937A48CFA67}"/>
                  </a:ext>
                </a:extLst>
              </p:cNvPr>
              <p:cNvSpPr txBox="1"/>
              <p:nvPr/>
            </p:nvSpPr>
            <p:spPr>
              <a:xfrm>
                <a:off x="6055790" y="4843336"/>
                <a:ext cx="194429" cy="712792"/>
              </a:xfrm>
              <a:prstGeom prst="rect">
                <a:avLst/>
              </a:prstGeom>
              <a:noFill/>
            </p:spPr>
            <p:txBody>
              <a:bodyPr wrap="none" lIns="36000" tIns="36000" rIns="36000" bIns="36000" rtlCol="0" anchor="t" anchorCtr="0">
                <a:spAutoFit/>
              </a:bodyPr>
              <a:lstStyle/>
              <a:p>
                <a:pPr algn="ctr"/>
                <a:r>
                  <a:rPr lang="zh-CN" sz="1400" b="0" i="0" u="none" strike="noStrike" cap="none" baseline="0">
                    <a:solidFill>
                      <a:srgbClr val="4D4D4D"/>
                    </a:solidFill>
                    <a:effectLst/>
                    <a:uFillTx/>
                    <a:ea typeface="SimSun"/>
                  </a:rPr>
                  <a:t>50</a:t>
                </a:r>
              </a:p>
              <a:p>
                <a:pPr algn="ctr"/>
                <a:endParaRPr lang="en-GB" sz="1400">
                  <a:solidFill>
                    <a:srgbClr val="4D4D4D"/>
                  </a:solidFill>
                  <a:latin typeface="Arial" panose="020B0604020202020204" pitchFamily="34" charset="0"/>
                  <a:cs typeface="Arial" panose="020B0604020202020204" pitchFamily="34" charset="0"/>
                </a:endParaRPr>
              </a:p>
              <a:p>
                <a:pPr algn="ctr"/>
                <a:endParaRPr lang="en-GB" sz="1400">
                  <a:solidFill>
                    <a:srgbClr val="B60D27"/>
                  </a:solidFill>
                  <a:latin typeface="Arial" panose="020B0604020202020204" pitchFamily="34" charset="0"/>
                  <a:cs typeface="Arial" panose="020B0604020202020204" pitchFamily="34" charset="0"/>
                </a:endParaRPr>
              </a:p>
            </p:txBody>
          </p:sp>
          <p:sp>
            <p:nvSpPr>
              <p:cNvPr id="44" name="Line 21">
                <a:extLst>
                  <a:ext uri="{FF2B5EF4-FFF2-40B4-BE49-F238E27FC236}">
                    <a16:creationId xmlns:a16="http://schemas.microsoft.com/office/drawing/2014/main" id="{54A8CF15-5C0F-40D6-AA65-D5CAFB2970C8}"/>
                  </a:ext>
                </a:extLst>
              </p:cNvPr>
              <p:cNvSpPr>
                <a:spLocks noChangeShapeType="1"/>
              </p:cNvSpPr>
              <p:nvPr/>
            </p:nvSpPr>
            <p:spPr bwMode="auto">
              <a:xfrm flipH="1">
                <a:off x="6133154" y="4777991"/>
                <a:ext cx="0" cy="75862"/>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grpSp>
        <p:cxnSp>
          <p:nvCxnSpPr>
            <p:cNvPr id="11" name="Straight Connector 10">
              <a:extLst>
                <a:ext uri="{FF2B5EF4-FFF2-40B4-BE49-F238E27FC236}">
                  <a16:creationId xmlns:a16="http://schemas.microsoft.com/office/drawing/2014/main" id="{185D2515-1B72-43C7-BA1C-18EAED37F480}"/>
                </a:ext>
              </a:extLst>
            </p:cNvPr>
            <p:cNvCxnSpPr/>
            <p:nvPr/>
          </p:nvCxnSpPr>
          <p:spPr>
            <a:xfrm flipV="1">
              <a:off x="2320433" y="3405924"/>
              <a:ext cx="4147734" cy="1"/>
            </a:xfrm>
            <a:prstGeom prst="line">
              <a:avLst/>
            </a:prstGeom>
            <a:ln>
              <a:solidFill>
                <a:srgbClr val="4D4D4D"/>
              </a:solidFill>
              <a:prstDash val="dash"/>
            </a:ln>
          </p:spPr>
          <p:style>
            <a:lnRef idx="1">
              <a:schemeClr val="accent1"/>
            </a:lnRef>
            <a:fillRef idx="0">
              <a:schemeClr val="accent1"/>
            </a:fillRef>
            <a:effectRef idx="0">
              <a:schemeClr val="accent1"/>
            </a:effectRef>
            <a:fontRef idx="minor">
              <a:schemeClr val="tx1"/>
            </a:fontRef>
          </p:style>
        </p:cxnSp>
        <p:sp>
          <p:nvSpPr>
            <p:cNvPr id="12" name="Graphic 2">
              <a:extLst>
                <a:ext uri="{FF2B5EF4-FFF2-40B4-BE49-F238E27FC236}">
                  <a16:creationId xmlns:a16="http://schemas.microsoft.com/office/drawing/2014/main" id="{BAB2BDA2-FA63-47FE-8A6F-9AB9B45C561B}"/>
                </a:ext>
              </a:extLst>
            </p:cNvPr>
            <p:cNvSpPr/>
            <p:nvPr/>
          </p:nvSpPr>
          <p:spPr>
            <a:xfrm>
              <a:off x="2475739" y="2074421"/>
              <a:ext cx="5904000" cy="1764000"/>
            </a:xfrm>
            <a:custGeom>
              <a:avLst/>
              <a:gdLst>
                <a:gd name="connsiteX0" fmla="*/ 9147691 w 9153446"/>
                <a:gd name="connsiteY0" fmla="*/ 2751388 h 2758314"/>
                <a:gd name="connsiteX1" fmla="*/ 7557873 w 9153446"/>
                <a:gd name="connsiteY1" fmla="*/ 2751388 h 2758314"/>
                <a:gd name="connsiteX2" fmla="*/ 7557873 w 9153446"/>
                <a:gd name="connsiteY2" fmla="*/ 2581601 h 2758314"/>
                <a:gd name="connsiteX3" fmla="*/ 7233743 w 9153446"/>
                <a:gd name="connsiteY3" fmla="*/ 2581601 h 2758314"/>
                <a:gd name="connsiteX4" fmla="*/ 7233743 w 9153446"/>
                <a:gd name="connsiteY4" fmla="*/ 2442684 h 2758314"/>
                <a:gd name="connsiteX5" fmla="*/ 6798468 w 9153446"/>
                <a:gd name="connsiteY5" fmla="*/ 2442684 h 2758314"/>
                <a:gd name="connsiteX6" fmla="*/ 6798468 w 9153446"/>
                <a:gd name="connsiteY6" fmla="*/ 2343904 h 2758314"/>
                <a:gd name="connsiteX7" fmla="*/ 6727470 w 9153446"/>
                <a:gd name="connsiteY7" fmla="*/ 2343904 h 2758314"/>
                <a:gd name="connsiteX8" fmla="*/ 6727470 w 9153446"/>
                <a:gd name="connsiteY8" fmla="*/ 2220422 h 2758314"/>
                <a:gd name="connsiteX9" fmla="*/ 6242809 w 9153446"/>
                <a:gd name="connsiteY9" fmla="*/ 2220422 h 2758314"/>
                <a:gd name="connsiteX10" fmla="*/ 6242809 w 9153446"/>
                <a:gd name="connsiteY10" fmla="*/ 2109287 h 2758314"/>
                <a:gd name="connsiteX11" fmla="*/ 5983499 w 9153446"/>
                <a:gd name="connsiteY11" fmla="*/ 2109287 h 2758314"/>
                <a:gd name="connsiteX12" fmla="*/ 5983499 w 9153446"/>
                <a:gd name="connsiteY12" fmla="*/ 2004329 h 2758314"/>
                <a:gd name="connsiteX13" fmla="*/ 5937194 w 9153446"/>
                <a:gd name="connsiteY13" fmla="*/ 2004329 h 2758314"/>
                <a:gd name="connsiteX14" fmla="*/ 5937194 w 9153446"/>
                <a:gd name="connsiteY14" fmla="*/ 1902460 h 2758314"/>
                <a:gd name="connsiteX15" fmla="*/ 5668617 w 9153446"/>
                <a:gd name="connsiteY15" fmla="*/ 1902460 h 2758314"/>
                <a:gd name="connsiteX16" fmla="*/ 5668617 w 9153446"/>
                <a:gd name="connsiteY16" fmla="*/ 1791325 h 2758314"/>
                <a:gd name="connsiteX17" fmla="*/ 5264222 w 9153446"/>
                <a:gd name="connsiteY17" fmla="*/ 1791325 h 2758314"/>
                <a:gd name="connsiteX18" fmla="*/ 5264222 w 9153446"/>
                <a:gd name="connsiteY18" fmla="*/ 1704891 h 2758314"/>
                <a:gd name="connsiteX19" fmla="*/ 5248786 w 9153446"/>
                <a:gd name="connsiteY19" fmla="*/ 1704891 h 2758314"/>
                <a:gd name="connsiteX20" fmla="*/ 5248786 w 9153446"/>
                <a:gd name="connsiteY20" fmla="*/ 1612280 h 2758314"/>
                <a:gd name="connsiteX21" fmla="*/ 4804254 w 9153446"/>
                <a:gd name="connsiteY21" fmla="*/ 1612280 h 2758314"/>
                <a:gd name="connsiteX22" fmla="*/ 4804254 w 9153446"/>
                <a:gd name="connsiteY22" fmla="*/ 1541272 h 2758314"/>
                <a:gd name="connsiteX23" fmla="*/ 4699296 w 9153446"/>
                <a:gd name="connsiteY23" fmla="*/ 1541272 h 2758314"/>
                <a:gd name="connsiteX24" fmla="*/ 4699296 w 9153446"/>
                <a:gd name="connsiteY24" fmla="*/ 1461017 h 2758314"/>
                <a:gd name="connsiteX25" fmla="*/ 4439987 w 9153446"/>
                <a:gd name="connsiteY25" fmla="*/ 1461017 h 2758314"/>
                <a:gd name="connsiteX26" fmla="*/ 4439987 w 9153446"/>
                <a:gd name="connsiteY26" fmla="*/ 1380752 h 2758314"/>
                <a:gd name="connsiteX27" fmla="*/ 4384423 w 9153446"/>
                <a:gd name="connsiteY27" fmla="*/ 1380752 h 2758314"/>
                <a:gd name="connsiteX28" fmla="*/ 4384423 w 9153446"/>
                <a:gd name="connsiteY28" fmla="*/ 1300487 h 2758314"/>
                <a:gd name="connsiteX29" fmla="*/ 4146717 w 9153446"/>
                <a:gd name="connsiteY29" fmla="*/ 1300487 h 2758314"/>
                <a:gd name="connsiteX30" fmla="*/ 4146717 w 9153446"/>
                <a:gd name="connsiteY30" fmla="*/ 1232577 h 2758314"/>
                <a:gd name="connsiteX31" fmla="*/ 3952237 w 9153446"/>
                <a:gd name="connsiteY31" fmla="*/ 1232577 h 2758314"/>
                <a:gd name="connsiteX32" fmla="*/ 3952237 w 9153446"/>
                <a:gd name="connsiteY32" fmla="*/ 1139966 h 2758314"/>
                <a:gd name="connsiteX33" fmla="*/ 3427440 w 9153446"/>
                <a:gd name="connsiteY33" fmla="*/ 1139966 h 2758314"/>
                <a:gd name="connsiteX34" fmla="*/ 3427440 w 9153446"/>
                <a:gd name="connsiteY34" fmla="*/ 1096740 h 2758314"/>
                <a:gd name="connsiteX35" fmla="*/ 3313225 w 9153446"/>
                <a:gd name="connsiteY35" fmla="*/ 1096740 h 2758314"/>
                <a:gd name="connsiteX36" fmla="*/ 3313225 w 9153446"/>
                <a:gd name="connsiteY36" fmla="*/ 1044266 h 2758314"/>
                <a:gd name="connsiteX37" fmla="*/ 3282354 w 9153446"/>
                <a:gd name="connsiteY37" fmla="*/ 1044266 h 2758314"/>
                <a:gd name="connsiteX38" fmla="*/ 3282354 w 9153446"/>
                <a:gd name="connsiteY38" fmla="*/ 982525 h 2758314"/>
                <a:gd name="connsiteX39" fmla="*/ 3072439 w 9153446"/>
                <a:gd name="connsiteY39" fmla="*/ 982525 h 2758314"/>
                <a:gd name="connsiteX40" fmla="*/ 3072439 w 9153446"/>
                <a:gd name="connsiteY40" fmla="*/ 865218 h 2758314"/>
                <a:gd name="connsiteX41" fmla="*/ 2884127 w 9153446"/>
                <a:gd name="connsiteY41" fmla="*/ 865218 h 2758314"/>
                <a:gd name="connsiteX42" fmla="*/ 2884127 w 9153446"/>
                <a:gd name="connsiteY42" fmla="*/ 803477 h 2758314"/>
                <a:gd name="connsiteX43" fmla="*/ 2843999 w 9153446"/>
                <a:gd name="connsiteY43" fmla="*/ 803477 h 2758314"/>
                <a:gd name="connsiteX44" fmla="*/ 2843999 w 9153446"/>
                <a:gd name="connsiteY44" fmla="*/ 747911 h 2758314"/>
                <a:gd name="connsiteX45" fmla="*/ 2492078 w 9153446"/>
                <a:gd name="connsiteY45" fmla="*/ 747911 h 2758314"/>
                <a:gd name="connsiteX46" fmla="*/ 2492078 w 9153446"/>
                <a:gd name="connsiteY46" fmla="*/ 692344 h 2758314"/>
                <a:gd name="connsiteX47" fmla="*/ 2458119 w 9153446"/>
                <a:gd name="connsiteY47" fmla="*/ 692344 h 2758314"/>
                <a:gd name="connsiteX48" fmla="*/ 2458119 w 9153446"/>
                <a:gd name="connsiteY48" fmla="*/ 636779 h 2758314"/>
                <a:gd name="connsiteX49" fmla="*/ 2368597 w 9153446"/>
                <a:gd name="connsiteY49" fmla="*/ 636779 h 2758314"/>
                <a:gd name="connsiteX50" fmla="*/ 2368597 w 9153446"/>
                <a:gd name="connsiteY50" fmla="*/ 587386 h 2758314"/>
                <a:gd name="connsiteX51" fmla="*/ 2133979 w 9153446"/>
                <a:gd name="connsiteY51" fmla="*/ 587386 h 2758314"/>
                <a:gd name="connsiteX52" fmla="*/ 2133979 w 9153446"/>
                <a:gd name="connsiteY52" fmla="*/ 534906 h 2758314"/>
                <a:gd name="connsiteX53" fmla="*/ 1973459 w 9153446"/>
                <a:gd name="connsiteY53" fmla="*/ 534906 h 2758314"/>
                <a:gd name="connsiteX54" fmla="*/ 1973459 w 9153446"/>
                <a:gd name="connsiteY54" fmla="*/ 488601 h 2758314"/>
                <a:gd name="connsiteX55" fmla="*/ 1717238 w 9153446"/>
                <a:gd name="connsiteY55" fmla="*/ 488601 h 2758314"/>
                <a:gd name="connsiteX56" fmla="*/ 1717238 w 9153446"/>
                <a:gd name="connsiteY56" fmla="*/ 380556 h 2758314"/>
                <a:gd name="connsiteX57" fmla="*/ 1680189 w 9153446"/>
                <a:gd name="connsiteY57" fmla="*/ 380556 h 2758314"/>
                <a:gd name="connsiteX58" fmla="*/ 1680189 w 9153446"/>
                <a:gd name="connsiteY58" fmla="*/ 334250 h 2758314"/>
                <a:gd name="connsiteX59" fmla="*/ 1442493 w 9153446"/>
                <a:gd name="connsiteY59" fmla="*/ 334250 h 2758314"/>
                <a:gd name="connsiteX60" fmla="*/ 1442493 w 9153446"/>
                <a:gd name="connsiteY60" fmla="*/ 291032 h 2758314"/>
                <a:gd name="connsiteX61" fmla="*/ 1090571 w 9153446"/>
                <a:gd name="connsiteY61" fmla="*/ 291032 h 2758314"/>
                <a:gd name="connsiteX62" fmla="*/ 1090571 w 9153446"/>
                <a:gd name="connsiteY62" fmla="*/ 232379 h 2758314"/>
                <a:gd name="connsiteX63" fmla="*/ 951654 w 9153446"/>
                <a:gd name="connsiteY63" fmla="*/ 232379 h 2758314"/>
                <a:gd name="connsiteX64" fmla="*/ 951654 w 9153446"/>
                <a:gd name="connsiteY64" fmla="*/ 195334 h 2758314"/>
                <a:gd name="connsiteX65" fmla="*/ 825086 w 9153446"/>
                <a:gd name="connsiteY65" fmla="*/ 195334 h 2758314"/>
                <a:gd name="connsiteX66" fmla="*/ 825086 w 9153446"/>
                <a:gd name="connsiteY66" fmla="*/ 152116 h 2758314"/>
                <a:gd name="connsiteX67" fmla="*/ 720128 w 9153446"/>
                <a:gd name="connsiteY67" fmla="*/ 152116 h 2758314"/>
                <a:gd name="connsiteX68" fmla="*/ 720128 w 9153446"/>
                <a:gd name="connsiteY68" fmla="*/ 102724 h 2758314"/>
                <a:gd name="connsiteX69" fmla="*/ 556516 w 9153446"/>
                <a:gd name="connsiteY69" fmla="*/ 102724 h 2758314"/>
                <a:gd name="connsiteX70" fmla="*/ 556516 w 9153446"/>
                <a:gd name="connsiteY70" fmla="*/ 56418 h 2758314"/>
                <a:gd name="connsiteX71" fmla="*/ 328076 w 9153446"/>
                <a:gd name="connsiteY71" fmla="*/ 56418 h 2758314"/>
                <a:gd name="connsiteX72" fmla="*/ 328076 w 9153446"/>
                <a:gd name="connsiteY72" fmla="*/ 7026 h 2758314"/>
                <a:gd name="connsiteX73" fmla="*/ 7026 w 9153446"/>
                <a:gd name="connsiteY73" fmla="*/ 7026 h 2758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153446" h="2758314">
                  <a:moveTo>
                    <a:pt x="9147691" y="2751388"/>
                  </a:moveTo>
                  <a:lnTo>
                    <a:pt x="7557873" y="2751388"/>
                  </a:lnTo>
                  <a:lnTo>
                    <a:pt x="7557873" y="2581601"/>
                  </a:lnTo>
                  <a:lnTo>
                    <a:pt x="7233743" y="2581601"/>
                  </a:lnTo>
                  <a:lnTo>
                    <a:pt x="7233743" y="2442684"/>
                  </a:lnTo>
                  <a:lnTo>
                    <a:pt x="6798468" y="2442684"/>
                  </a:lnTo>
                  <a:lnTo>
                    <a:pt x="6798468" y="2343904"/>
                  </a:lnTo>
                  <a:lnTo>
                    <a:pt x="6727470" y="2343904"/>
                  </a:lnTo>
                  <a:lnTo>
                    <a:pt x="6727470" y="2220422"/>
                  </a:lnTo>
                  <a:lnTo>
                    <a:pt x="6242809" y="2220422"/>
                  </a:lnTo>
                  <a:lnTo>
                    <a:pt x="6242809" y="2109287"/>
                  </a:lnTo>
                  <a:lnTo>
                    <a:pt x="5983499" y="2109287"/>
                  </a:lnTo>
                  <a:lnTo>
                    <a:pt x="5983499" y="2004329"/>
                  </a:lnTo>
                  <a:lnTo>
                    <a:pt x="5937194" y="2004329"/>
                  </a:lnTo>
                  <a:lnTo>
                    <a:pt x="5937194" y="1902460"/>
                  </a:lnTo>
                  <a:lnTo>
                    <a:pt x="5668617" y="1902460"/>
                  </a:lnTo>
                  <a:lnTo>
                    <a:pt x="5668617" y="1791325"/>
                  </a:lnTo>
                  <a:lnTo>
                    <a:pt x="5264222" y="1791325"/>
                  </a:lnTo>
                  <a:lnTo>
                    <a:pt x="5264222" y="1704891"/>
                  </a:lnTo>
                  <a:lnTo>
                    <a:pt x="5248786" y="1704891"/>
                  </a:lnTo>
                  <a:lnTo>
                    <a:pt x="5248786" y="1612280"/>
                  </a:lnTo>
                  <a:lnTo>
                    <a:pt x="4804254" y="1612280"/>
                  </a:lnTo>
                  <a:lnTo>
                    <a:pt x="4804254" y="1541272"/>
                  </a:lnTo>
                  <a:lnTo>
                    <a:pt x="4699296" y="1541272"/>
                  </a:lnTo>
                  <a:lnTo>
                    <a:pt x="4699296" y="1461017"/>
                  </a:lnTo>
                  <a:lnTo>
                    <a:pt x="4439987" y="1461017"/>
                  </a:lnTo>
                  <a:lnTo>
                    <a:pt x="4439987" y="1380752"/>
                  </a:lnTo>
                  <a:lnTo>
                    <a:pt x="4384423" y="1380752"/>
                  </a:lnTo>
                  <a:lnTo>
                    <a:pt x="4384423" y="1300487"/>
                  </a:lnTo>
                  <a:lnTo>
                    <a:pt x="4146717" y="1300487"/>
                  </a:lnTo>
                  <a:lnTo>
                    <a:pt x="4146717" y="1232577"/>
                  </a:lnTo>
                  <a:lnTo>
                    <a:pt x="3952237" y="1232577"/>
                  </a:lnTo>
                  <a:lnTo>
                    <a:pt x="3952237" y="1139966"/>
                  </a:lnTo>
                  <a:lnTo>
                    <a:pt x="3427440" y="1139966"/>
                  </a:lnTo>
                  <a:lnTo>
                    <a:pt x="3427440" y="1096740"/>
                  </a:lnTo>
                  <a:lnTo>
                    <a:pt x="3313225" y="1096740"/>
                  </a:lnTo>
                  <a:lnTo>
                    <a:pt x="3313225" y="1044266"/>
                  </a:lnTo>
                  <a:lnTo>
                    <a:pt x="3282354" y="1044266"/>
                  </a:lnTo>
                  <a:lnTo>
                    <a:pt x="3282354" y="982525"/>
                  </a:lnTo>
                  <a:lnTo>
                    <a:pt x="3072439" y="982525"/>
                  </a:lnTo>
                  <a:lnTo>
                    <a:pt x="3072439" y="865218"/>
                  </a:lnTo>
                  <a:lnTo>
                    <a:pt x="2884127" y="865218"/>
                  </a:lnTo>
                  <a:lnTo>
                    <a:pt x="2884127" y="803477"/>
                  </a:lnTo>
                  <a:lnTo>
                    <a:pt x="2843999" y="803477"/>
                  </a:lnTo>
                  <a:lnTo>
                    <a:pt x="2843999" y="747911"/>
                  </a:lnTo>
                  <a:lnTo>
                    <a:pt x="2492078" y="747911"/>
                  </a:lnTo>
                  <a:lnTo>
                    <a:pt x="2492078" y="692344"/>
                  </a:lnTo>
                  <a:lnTo>
                    <a:pt x="2458119" y="692344"/>
                  </a:lnTo>
                  <a:lnTo>
                    <a:pt x="2458119" y="636779"/>
                  </a:lnTo>
                  <a:lnTo>
                    <a:pt x="2368597" y="636779"/>
                  </a:lnTo>
                  <a:lnTo>
                    <a:pt x="2368597" y="587386"/>
                  </a:lnTo>
                  <a:lnTo>
                    <a:pt x="2133979" y="587386"/>
                  </a:lnTo>
                  <a:lnTo>
                    <a:pt x="2133979" y="534906"/>
                  </a:lnTo>
                  <a:lnTo>
                    <a:pt x="1973459" y="534906"/>
                  </a:lnTo>
                  <a:lnTo>
                    <a:pt x="1973459" y="488601"/>
                  </a:lnTo>
                  <a:lnTo>
                    <a:pt x="1717238" y="488601"/>
                  </a:lnTo>
                  <a:lnTo>
                    <a:pt x="1717238" y="380556"/>
                  </a:lnTo>
                  <a:lnTo>
                    <a:pt x="1680189" y="380556"/>
                  </a:lnTo>
                  <a:lnTo>
                    <a:pt x="1680189" y="334250"/>
                  </a:lnTo>
                  <a:lnTo>
                    <a:pt x="1442493" y="334250"/>
                  </a:lnTo>
                  <a:lnTo>
                    <a:pt x="1442493" y="291032"/>
                  </a:lnTo>
                  <a:lnTo>
                    <a:pt x="1090571" y="291032"/>
                  </a:lnTo>
                  <a:lnTo>
                    <a:pt x="1090571" y="232379"/>
                  </a:lnTo>
                  <a:lnTo>
                    <a:pt x="951654" y="232379"/>
                  </a:lnTo>
                  <a:lnTo>
                    <a:pt x="951654" y="195334"/>
                  </a:lnTo>
                  <a:lnTo>
                    <a:pt x="825086" y="195334"/>
                  </a:lnTo>
                  <a:lnTo>
                    <a:pt x="825086" y="152116"/>
                  </a:lnTo>
                  <a:lnTo>
                    <a:pt x="720128" y="152116"/>
                  </a:lnTo>
                  <a:lnTo>
                    <a:pt x="720128" y="102724"/>
                  </a:lnTo>
                  <a:lnTo>
                    <a:pt x="556516" y="102724"/>
                  </a:lnTo>
                  <a:lnTo>
                    <a:pt x="556516" y="56418"/>
                  </a:lnTo>
                  <a:lnTo>
                    <a:pt x="328076" y="56418"/>
                  </a:lnTo>
                  <a:lnTo>
                    <a:pt x="328076" y="7026"/>
                  </a:lnTo>
                  <a:lnTo>
                    <a:pt x="7026" y="7026"/>
                  </a:lnTo>
                </a:path>
              </a:pathLst>
            </a:custGeom>
            <a:noFill/>
            <a:ln w="25400" cap="flat">
              <a:solidFill>
                <a:schemeClr val="accent2"/>
              </a:solidFill>
              <a:prstDash val="solid"/>
              <a:miter/>
            </a:ln>
          </p:spPr>
          <p:txBody>
            <a:bodyPr rtlCol="0" anchor="ctr"/>
            <a:lstStyle/>
            <a:p>
              <a:endParaRPr lang="en-GB"/>
            </a:p>
          </p:txBody>
        </p:sp>
        <p:sp>
          <p:nvSpPr>
            <p:cNvPr id="13" name="Graphic 36">
              <a:extLst>
                <a:ext uri="{FF2B5EF4-FFF2-40B4-BE49-F238E27FC236}">
                  <a16:creationId xmlns:a16="http://schemas.microsoft.com/office/drawing/2014/main" id="{AD9F3920-F12C-416D-824C-176ED158ACBE}"/>
                </a:ext>
              </a:extLst>
            </p:cNvPr>
            <p:cNvSpPr/>
            <p:nvPr/>
          </p:nvSpPr>
          <p:spPr>
            <a:xfrm>
              <a:off x="2475739" y="2074422"/>
              <a:ext cx="5903997" cy="1748946"/>
            </a:xfrm>
            <a:custGeom>
              <a:avLst/>
              <a:gdLst>
                <a:gd name="connsiteX0" fmla="*/ 9153870 w 9153446"/>
                <a:gd name="connsiteY0" fmla="*/ 2708172 h 2711083"/>
                <a:gd name="connsiteX1" fmla="*/ 8672289 w 9153446"/>
                <a:gd name="connsiteY1" fmla="*/ 2708172 h 2711083"/>
                <a:gd name="connsiteX2" fmla="*/ 8672289 w 9153446"/>
                <a:gd name="connsiteY2" fmla="*/ 2510603 h 2711083"/>
                <a:gd name="connsiteX3" fmla="*/ 8341981 w 9153446"/>
                <a:gd name="connsiteY3" fmla="*/ 2510603 h 2711083"/>
                <a:gd name="connsiteX4" fmla="*/ 8341981 w 9153446"/>
                <a:gd name="connsiteY4" fmla="*/ 2316113 h 2711083"/>
                <a:gd name="connsiteX5" fmla="*/ 7036174 w 9153446"/>
                <a:gd name="connsiteY5" fmla="*/ 2316113 h 2711083"/>
                <a:gd name="connsiteX6" fmla="*/ 7036174 w 9153446"/>
                <a:gd name="connsiteY6" fmla="*/ 2180285 h 2711083"/>
                <a:gd name="connsiteX7" fmla="*/ 6483595 w 9153446"/>
                <a:gd name="connsiteY7" fmla="*/ 2180285 h 2711083"/>
                <a:gd name="connsiteX8" fmla="*/ 6483595 w 9153446"/>
                <a:gd name="connsiteY8" fmla="*/ 2062981 h 2711083"/>
                <a:gd name="connsiteX9" fmla="*/ 6199593 w 9153446"/>
                <a:gd name="connsiteY9" fmla="*/ 2062981 h 2711083"/>
                <a:gd name="connsiteX10" fmla="*/ 6199593 w 9153446"/>
                <a:gd name="connsiteY10" fmla="*/ 1920975 h 2711083"/>
                <a:gd name="connsiteX11" fmla="*/ 5995846 w 9153446"/>
                <a:gd name="connsiteY11" fmla="*/ 1920975 h 2711083"/>
                <a:gd name="connsiteX12" fmla="*/ 5995846 w 9153446"/>
                <a:gd name="connsiteY12" fmla="*/ 1819107 h 2711083"/>
                <a:gd name="connsiteX13" fmla="*/ 5424742 w 9153446"/>
                <a:gd name="connsiteY13" fmla="*/ 1819107 h 2711083"/>
                <a:gd name="connsiteX14" fmla="*/ 5424742 w 9153446"/>
                <a:gd name="connsiteY14" fmla="*/ 1726495 h 2711083"/>
                <a:gd name="connsiteX15" fmla="*/ 4421463 w 9153446"/>
                <a:gd name="connsiteY15" fmla="*/ 1726495 h 2711083"/>
                <a:gd name="connsiteX16" fmla="*/ 4421463 w 9153446"/>
                <a:gd name="connsiteY16" fmla="*/ 1649319 h 2711083"/>
                <a:gd name="connsiteX17" fmla="*/ 4368988 w 9153446"/>
                <a:gd name="connsiteY17" fmla="*/ 1649319 h 2711083"/>
                <a:gd name="connsiteX18" fmla="*/ 4368988 w 9153446"/>
                <a:gd name="connsiteY18" fmla="*/ 1578321 h 2711083"/>
                <a:gd name="connsiteX19" fmla="*/ 4248595 w 9153446"/>
                <a:gd name="connsiteY19" fmla="*/ 1578321 h 2711083"/>
                <a:gd name="connsiteX20" fmla="*/ 4248595 w 9153446"/>
                <a:gd name="connsiteY20" fmla="*/ 1510402 h 2711083"/>
                <a:gd name="connsiteX21" fmla="*/ 4143638 w 9153446"/>
                <a:gd name="connsiteY21" fmla="*/ 1510402 h 2711083"/>
                <a:gd name="connsiteX22" fmla="*/ 4143638 w 9153446"/>
                <a:gd name="connsiteY22" fmla="*/ 1374574 h 2711083"/>
                <a:gd name="connsiteX23" fmla="*/ 4035591 w 9153446"/>
                <a:gd name="connsiteY23" fmla="*/ 1374574 h 2711083"/>
                <a:gd name="connsiteX24" fmla="*/ 4035591 w 9153446"/>
                <a:gd name="connsiteY24" fmla="*/ 1300487 h 2711083"/>
                <a:gd name="connsiteX25" fmla="*/ 3902843 w 9153446"/>
                <a:gd name="connsiteY25" fmla="*/ 1300487 h 2711083"/>
                <a:gd name="connsiteX26" fmla="*/ 3902843 w 9153446"/>
                <a:gd name="connsiteY26" fmla="*/ 1238746 h 2711083"/>
                <a:gd name="connsiteX27" fmla="*/ 3547842 w 9153446"/>
                <a:gd name="connsiteY27" fmla="*/ 1238746 h 2711083"/>
                <a:gd name="connsiteX28" fmla="*/ 3547842 w 9153446"/>
                <a:gd name="connsiteY28" fmla="*/ 1167748 h 2711083"/>
                <a:gd name="connsiteX29" fmla="*/ 3483012 w 9153446"/>
                <a:gd name="connsiteY29" fmla="*/ 1167748 h 2711083"/>
                <a:gd name="connsiteX30" fmla="*/ 3483012 w 9153446"/>
                <a:gd name="connsiteY30" fmla="*/ 1099829 h 2711083"/>
                <a:gd name="connsiteX31" fmla="*/ 3436706 w 9153446"/>
                <a:gd name="connsiteY31" fmla="*/ 1099829 h 2711083"/>
                <a:gd name="connsiteX32" fmla="*/ 3436706 w 9153446"/>
                <a:gd name="connsiteY32" fmla="*/ 1038088 h 2711083"/>
                <a:gd name="connsiteX33" fmla="*/ 3359530 w 9153446"/>
                <a:gd name="connsiteY33" fmla="*/ 1038088 h 2711083"/>
                <a:gd name="connsiteX34" fmla="*/ 3359530 w 9153446"/>
                <a:gd name="connsiteY34" fmla="*/ 976347 h 2711083"/>
                <a:gd name="connsiteX35" fmla="*/ 3180485 w 9153446"/>
                <a:gd name="connsiteY35" fmla="*/ 976347 h 2711083"/>
                <a:gd name="connsiteX36" fmla="*/ 3180485 w 9153446"/>
                <a:gd name="connsiteY36" fmla="*/ 923871 h 2711083"/>
                <a:gd name="connsiteX37" fmla="*/ 2828564 w 9153446"/>
                <a:gd name="connsiteY37" fmla="*/ 923871 h 2711083"/>
                <a:gd name="connsiteX38" fmla="*/ 2828564 w 9153446"/>
                <a:gd name="connsiteY38" fmla="*/ 868305 h 2711083"/>
                <a:gd name="connsiteX39" fmla="*/ 2797694 w 9153446"/>
                <a:gd name="connsiteY39" fmla="*/ 868305 h 2711083"/>
                <a:gd name="connsiteX40" fmla="*/ 2797694 w 9153446"/>
                <a:gd name="connsiteY40" fmla="*/ 800390 h 2711083"/>
                <a:gd name="connsiteX41" fmla="*/ 2226591 w 9153446"/>
                <a:gd name="connsiteY41" fmla="*/ 800390 h 2711083"/>
                <a:gd name="connsiteX42" fmla="*/ 2226591 w 9153446"/>
                <a:gd name="connsiteY42" fmla="*/ 754085 h 2711083"/>
                <a:gd name="connsiteX43" fmla="*/ 2177205 w 9153446"/>
                <a:gd name="connsiteY43" fmla="*/ 754085 h 2711083"/>
                <a:gd name="connsiteX44" fmla="*/ 2177205 w 9153446"/>
                <a:gd name="connsiteY44" fmla="*/ 692345 h 2711083"/>
                <a:gd name="connsiteX45" fmla="*/ 2103109 w 9153446"/>
                <a:gd name="connsiteY45" fmla="*/ 692345 h 2711083"/>
                <a:gd name="connsiteX46" fmla="*/ 2103109 w 9153446"/>
                <a:gd name="connsiteY46" fmla="*/ 642953 h 2711083"/>
                <a:gd name="connsiteX47" fmla="*/ 2007418 w 9153446"/>
                <a:gd name="connsiteY47" fmla="*/ 642953 h 2711083"/>
                <a:gd name="connsiteX48" fmla="*/ 2007418 w 9153446"/>
                <a:gd name="connsiteY48" fmla="*/ 602821 h 2711083"/>
                <a:gd name="connsiteX49" fmla="*/ 1816017 w 9153446"/>
                <a:gd name="connsiteY49" fmla="*/ 602821 h 2711083"/>
                <a:gd name="connsiteX50" fmla="*/ 1816017 w 9153446"/>
                <a:gd name="connsiteY50" fmla="*/ 537993 h 2711083"/>
                <a:gd name="connsiteX51" fmla="*/ 1738841 w 9153446"/>
                <a:gd name="connsiteY51" fmla="*/ 537993 h 2711083"/>
                <a:gd name="connsiteX52" fmla="*/ 1738841 w 9153446"/>
                <a:gd name="connsiteY52" fmla="*/ 497863 h 2711083"/>
                <a:gd name="connsiteX53" fmla="*/ 1658586 w 9153446"/>
                <a:gd name="connsiteY53" fmla="*/ 497863 h 2711083"/>
                <a:gd name="connsiteX54" fmla="*/ 1658586 w 9153446"/>
                <a:gd name="connsiteY54" fmla="*/ 445383 h 2711083"/>
                <a:gd name="connsiteX55" fmla="*/ 1541272 w 9153446"/>
                <a:gd name="connsiteY55" fmla="*/ 445383 h 2711083"/>
                <a:gd name="connsiteX56" fmla="*/ 1541272 w 9153446"/>
                <a:gd name="connsiteY56" fmla="*/ 392904 h 2711083"/>
                <a:gd name="connsiteX57" fmla="*/ 1322100 w 9153446"/>
                <a:gd name="connsiteY57" fmla="*/ 392904 h 2711083"/>
                <a:gd name="connsiteX58" fmla="*/ 1322100 w 9153446"/>
                <a:gd name="connsiteY58" fmla="*/ 349685 h 2711083"/>
                <a:gd name="connsiteX59" fmla="*/ 1081305 w 9153446"/>
                <a:gd name="connsiteY59" fmla="*/ 349685 h 2711083"/>
                <a:gd name="connsiteX60" fmla="*/ 1081305 w 9153446"/>
                <a:gd name="connsiteY60" fmla="*/ 294119 h 2711083"/>
                <a:gd name="connsiteX61" fmla="*/ 1047355 w 9153446"/>
                <a:gd name="connsiteY61" fmla="*/ 294119 h 2711083"/>
                <a:gd name="connsiteX62" fmla="*/ 1047355 w 9153446"/>
                <a:gd name="connsiteY62" fmla="*/ 247814 h 2711083"/>
                <a:gd name="connsiteX63" fmla="*/ 926959 w 9153446"/>
                <a:gd name="connsiteY63" fmla="*/ 247814 h 2711083"/>
                <a:gd name="connsiteX64" fmla="*/ 926959 w 9153446"/>
                <a:gd name="connsiteY64" fmla="*/ 207682 h 2711083"/>
                <a:gd name="connsiteX65" fmla="*/ 855957 w 9153446"/>
                <a:gd name="connsiteY65" fmla="*/ 207682 h 2711083"/>
                <a:gd name="connsiteX66" fmla="*/ 855957 w 9153446"/>
                <a:gd name="connsiteY66" fmla="*/ 155203 h 2711083"/>
                <a:gd name="connsiteX67" fmla="*/ 772608 w 9153446"/>
                <a:gd name="connsiteY67" fmla="*/ 155203 h 2711083"/>
                <a:gd name="connsiteX68" fmla="*/ 772608 w 9153446"/>
                <a:gd name="connsiteY68" fmla="*/ 102724 h 2711083"/>
                <a:gd name="connsiteX69" fmla="*/ 649127 w 9153446"/>
                <a:gd name="connsiteY69" fmla="*/ 102724 h 2711083"/>
                <a:gd name="connsiteX70" fmla="*/ 649127 w 9153446"/>
                <a:gd name="connsiteY70" fmla="*/ 56419 h 2711083"/>
                <a:gd name="connsiteX71" fmla="*/ 105811 w 9153446"/>
                <a:gd name="connsiteY71" fmla="*/ 56419 h 2711083"/>
                <a:gd name="connsiteX72" fmla="*/ 105811 w 9153446"/>
                <a:gd name="connsiteY72" fmla="*/ 7026 h 2711083"/>
                <a:gd name="connsiteX73" fmla="*/ 7026 w 9153446"/>
                <a:gd name="connsiteY73" fmla="*/ 7026 h 2711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153446" h="2711083">
                  <a:moveTo>
                    <a:pt x="9153870" y="2708172"/>
                  </a:moveTo>
                  <a:lnTo>
                    <a:pt x="8672289" y="2708172"/>
                  </a:lnTo>
                  <a:lnTo>
                    <a:pt x="8672289" y="2510603"/>
                  </a:lnTo>
                  <a:lnTo>
                    <a:pt x="8341981" y="2510603"/>
                  </a:lnTo>
                  <a:lnTo>
                    <a:pt x="8341981" y="2316113"/>
                  </a:lnTo>
                  <a:lnTo>
                    <a:pt x="7036174" y="2316113"/>
                  </a:lnTo>
                  <a:lnTo>
                    <a:pt x="7036174" y="2180285"/>
                  </a:lnTo>
                  <a:lnTo>
                    <a:pt x="6483595" y="2180285"/>
                  </a:lnTo>
                  <a:lnTo>
                    <a:pt x="6483595" y="2062981"/>
                  </a:lnTo>
                  <a:lnTo>
                    <a:pt x="6199593" y="2062981"/>
                  </a:lnTo>
                  <a:lnTo>
                    <a:pt x="6199593" y="1920975"/>
                  </a:lnTo>
                  <a:lnTo>
                    <a:pt x="5995846" y="1920975"/>
                  </a:lnTo>
                  <a:lnTo>
                    <a:pt x="5995846" y="1819107"/>
                  </a:lnTo>
                  <a:lnTo>
                    <a:pt x="5424742" y="1819107"/>
                  </a:lnTo>
                  <a:lnTo>
                    <a:pt x="5424742" y="1726495"/>
                  </a:lnTo>
                  <a:lnTo>
                    <a:pt x="4421463" y="1726495"/>
                  </a:lnTo>
                  <a:lnTo>
                    <a:pt x="4421463" y="1649319"/>
                  </a:lnTo>
                  <a:lnTo>
                    <a:pt x="4368988" y="1649319"/>
                  </a:lnTo>
                  <a:lnTo>
                    <a:pt x="4368988" y="1578321"/>
                  </a:lnTo>
                  <a:lnTo>
                    <a:pt x="4248595" y="1578321"/>
                  </a:lnTo>
                  <a:lnTo>
                    <a:pt x="4248595" y="1510402"/>
                  </a:lnTo>
                  <a:lnTo>
                    <a:pt x="4143638" y="1510402"/>
                  </a:lnTo>
                  <a:lnTo>
                    <a:pt x="4143638" y="1374574"/>
                  </a:lnTo>
                  <a:lnTo>
                    <a:pt x="4035591" y="1374574"/>
                  </a:lnTo>
                  <a:lnTo>
                    <a:pt x="4035591" y="1300487"/>
                  </a:lnTo>
                  <a:lnTo>
                    <a:pt x="3902843" y="1300487"/>
                  </a:lnTo>
                  <a:lnTo>
                    <a:pt x="3902843" y="1238746"/>
                  </a:lnTo>
                  <a:lnTo>
                    <a:pt x="3547842" y="1238746"/>
                  </a:lnTo>
                  <a:lnTo>
                    <a:pt x="3547842" y="1167748"/>
                  </a:lnTo>
                  <a:lnTo>
                    <a:pt x="3483012" y="1167748"/>
                  </a:lnTo>
                  <a:lnTo>
                    <a:pt x="3483012" y="1099829"/>
                  </a:lnTo>
                  <a:lnTo>
                    <a:pt x="3436706" y="1099829"/>
                  </a:lnTo>
                  <a:lnTo>
                    <a:pt x="3436706" y="1038088"/>
                  </a:lnTo>
                  <a:lnTo>
                    <a:pt x="3359530" y="1038088"/>
                  </a:lnTo>
                  <a:lnTo>
                    <a:pt x="3359530" y="976347"/>
                  </a:lnTo>
                  <a:lnTo>
                    <a:pt x="3180485" y="976347"/>
                  </a:lnTo>
                  <a:lnTo>
                    <a:pt x="3180485" y="923871"/>
                  </a:lnTo>
                  <a:lnTo>
                    <a:pt x="2828564" y="923871"/>
                  </a:lnTo>
                  <a:lnTo>
                    <a:pt x="2828564" y="868305"/>
                  </a:lnTo>
                  <a:lnTo>
                    <a:pt x="2797694" y="868305"/>
                  </a:lnTo>
                  <a:lnTo>
                    <a:pt x="2797694" y="800390"/>
                  </a:lnTo>
                  <a:lnTo>
                    <a:pt x="2226591" y="800390"/>
                  </a:lnTo>
                  <a:lnTo>
                    <a:pt x="2226591" y="754085"/>
                  </a:lnTo>
                  <a:lnTo>
                    <a:pt x="2177205" y="754085"/>
                  </a:lnTo>
                  <a:lnTo>
                    <a:pt x="2177205" y="692345"/>
                  </a:lnTo>
                  <a:lnTo>
                    <a:pt x="2103109" y="692345"/>
                  </a:lnTo>
                  <a:lnTo>
                    <a:pt x="2103109" y="642953"/>
                  </a:lnTo>
                  <a:lnTo>
                    <a:pt x="2007418" y="642953"/>
                  </a:lnTo>
                  <a:lnTo>
                    <a:pt x="2007418" y="602821"/>
                  </a:lnTo>
                  <a:lnTo>
                    <a:pt x="1816017" y="602821"/>
                  </a:lnTo>
                  <a:lnTo>
                    <a:pt x="1816017" y="537993"/>
                  </a:lnTo>
                  <a:lnTo>
                    <a:pt x="1738841" y="537993"/>
                  </a:lnTo>
                  <a:lnTo>
                    <a:pt x="1738841" y="497863"/>
                  </a:lnTo>
                  <a:lnTo>
                    <a:pt x="1658586" y="497863"/>
                  </a:lnTo>
                  <a:lnTo>
                    <a:pt x="1658586" y="445383"/>
                  </a:lnTo>
                  <a:lnTo>
                    <a:pt x="1541272" y="445383"/>
                  </a:lnTo>
                  <a:lnTo>
                    <a:pt x="1541272" y="392904"/>
                  </a:lnTo>
                  <a:lnTo>
                    <a:pt x="1322100" y="392904"/>
                  </a:lnTo>
                  <a:lnTo>
                    <a:pt x="1322100" y="349685"/>
                  </a:lnTo>
                  <a:lnTo>
                    <a:pt x="1081305" y="349685"/>
                  </a:lnTo>
                  <a:lnTo>
                    <a:pt x="1081305" y="294119"/>
                  </a:lnTo>
                  <a:lnTo>
                    <a:pt x="1047355" y="294119"/>
                  </a:lnTo>
                  <a:lnTo>
                    <a:pt x="1047355" y="247814"/>
                  </a:lnTo>
                  <a:lnTo>
                    <a:pt x="926959" y="247814"/>
                  </a:lnTo>
                  <a:lnTo>
                    <a:pt x="926959" y="207682"/>
                  </a:lnTo>
                  <a:lnTo>
                    <a:pt x="855957" y="207682"/>
                  </a:lnTo>
                  <a:lnTo>
                    <a:pt x="855957" y="155203"/>
                  </a:lnTo>
                  <a:lnTo>
                    <a:pt x="772608" y="155203"/>
                  </a:lnTo>
                  <a:lnTo>
                    <a:pt x="772608" y="102724"/>
                  </a:lnTo>
                  <a:lnTo>
                    <a:pt x="649127" y="102724"/>
                  </a:lnTo>
                  <a:lnTo>
                    <a:pt x="649127" y="56419"/>
                  </a:lnTo>
                  <a:lnTo>
                    <a:pt x="105811" y="56419"/>
                  </a:lnTo>
                  <a:lnTo>
                    <a:pt x="105811" y="7026"/>
                  </a:lnTo>
                  <a:lnTo>
                    <a:pt x="7026" y="7026"/>
                  </a:lnTo>
                </a:path>
              </a:pathLst>
            </a:custGeom>
            <a:noFill/>
            <a:ln w="25400" cap="flat">
              <a:solidFill>
                <a:schemeClr val="accent3"/>
              </a:solidFill>
              <a:prstDash val="solid"/>
              <a:miter/>
            </a:ln>
          </p:spPr>
          <p:txBody>
            <a:bodyPr rtlCol="0" anchor="ctr"/>
            <a:lstStyle/>
            <a:p>
              <a:endParaRPr lang="en-GB"/>
            </a:p>
          </p:txBody>
        </p:sp>
      </p:grpSp>
      <p:sp>
        <p:nvSpPr>
          <p:cNvPr id="51" name="TextBox 50">
            <a:extLst>
              <a:ext uri="{FF2B5EF4-FFF2-40B4-BE49-F238E27FC236}">
                <a16:creationId xmlns:a16="http://schemas.microsoft.com/office/drawing/2014/main" id="{F54DFCD3-4D2A-4CE6-87BC-8A122AE52174}"/>
              </a:ext>
            </a:extLst>
          </p:cNvPr>
          <p:cNvSpPr txBox="1"/>
          <p:nvPr/>
        </p:nvSpPr>
        <p:spPr>
          <a:xfrm>
            <a:off x="16408" y="5234568"/>
            <a:ext cx="2361702" cy="744456"/>
          </a:xfrm>
          <a:prstGeom prst="rect">
            <a:avLst/>
          </a:prstGeom>
          <a:noFill/>
        </p:spPr>
        <p:txBody>
          <a:bodyPr wrap="none" rtlCol="0">
            <a:spAutoFit/>
          </a:bodyPr>
          <a:lstStyle/>
          <a:p>
            <a:pPr algn="r" fontAlgn="base">
              <a:spcBef>
                <a:spcPct val="0"/>
              </a:spcBef>
              <a:spcAft>
                <a:spcPct val="0"/>
              </a:spcAft>
            </a:pPr>
            <a:r>
              <a:rPr lang="zh-CN" sz="1400" b="0" i="0" u="none" strike="noStrike" cap="none" baseline="0">
                <a:solidFill>
                  <a:srgbClr val="4D4D4D"/>
                </a:solidFill>
                <a:effectLst/>
                <a:uFillTx/>
                <a:ea typeface="SimSun"/>
              </a:rPr>
              <a:t>面临风险的人数</a:t>
            </a:r>
          </a:p>
          <a:p>
            <a:pPr lvl="0" algn="r" defTabSz="914400" fontAlgn="base">
              <a:spcBef>
                <a:spcPct val="20000"/>
              </a:spcBef>
              <a:spcAft>
                <a:spcPct val="0"/>
              </a:spcAft>
              <a:buClr>
                <a:srgbClr val="FFFFFF"/>
              </a:buClr>
              <a:buSzPct val="110000"/>
            </a:pPr>
            <a:r>
              <a:rPr lang="zh-CN" sz="1200" b="0" i="0" u="none" strike="noStrike" cap="none" baseline="0">
                <a:solidFill>
                  <a:srgbClr val="B60D27"/>
                </a:solidFill>
                <a:effectLst/>
                <a:uFillTx/>
                <a:ea typeface="SimSun"/>
              </a:rPr>
              <a:t>西妥昔单抗 + FOLFIRI</a:t>
            </a:r>
          </a:p>
          <a:p>
            <a:pPr lvl="0" algn="r" defTabSz="914400" fontAlgn="base">
              <a:spcBef>
                <a:spcPct val="20000"/>
              </a:spcBef>
              <a:spcAft>
                <a:spcPct val="0"/>
              </a:spcAft>
              <a:buClr>
                <a:srgbClr val="FFFFFF"/>
              </a:buClr>
              <a:buSzPct val="110000"/>
            </a:pPr>
            <a:r>
              <a:rPr lang="zh-CN" sz="1200" b="0" i="0" u="none" strike="noStrike" cap="none" baseline="0">
                <a:solidFill>
                  <a:srgbClr val="B2C0D8"/>
                </a:solidFill>
                <a:effectLst/>
                <a:uFillTx/>
                <a:ea typeface="SimSun"/>
              </a:rPr>
              <a:t>西妥昔单抗 + FOLFIRI/FOLFOX</a:t>
            </a:r>
          </a:p>
        </p:txBody>
      </p:sp>
    </p:spTree>
    <p:custDataLst>
      <p:tags r:id="rId1"/>
    </p:custDataLst>
    <p:extLst>
      <p:ext uri="{BB962C8B-B14F-4D97-AF65-F5344CB8AC3E}">
        <p14:creationId xmlns:p14="http://schemas.microsoft.com/office/powerpoint/2010/main" val="807573937"/>
      </p:ext>
    </p:extLst>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zh-CN" sz="1800" b="1" i="0" u="none" strike="noStrike" cap="none" baseline="0" dirty="0">
                <a:solidFill>
                  <a:srgbClr val="043882"/>
                </a:solidFill>
                <a:effectLst/>
                <a:uFillTx/>
                <a:ea typeface="SimSun"/>
              </a:rPr>
              <a:t>O-015：西妥昔单抗（每 2 周）与 FOLFIRI 联用或西妥昔单抗与 FOLFIRI/FOLFOX 交替联用治疗 RAS 和 BRAF 野生型转移性结直肠癌患者的随机试验：北欧 8 项结果 </a:t>
            </a:r>
            <a:r>
              <a:rPr lang="zh-CN" sz="1800" b="1" i="0" u="none" strike="noStrike" cap="none" baseline="0" dirty="0" smtClean="0">
                <a:solidFill>
                  <a:srgbClr val="043882"/>
                </a:solidFill>
                <a:effectLst/>
                <a:uFillTx/>
                <a:ea typeface="SimSun"/>
              </a:rPr>
              <a:t>– </a:t>
            </a:r>
            <a:r>
              <a:rPr lang="zh-CN" sz="1800" b="1" i="0" u="none" strike="noStrike" cap="none" baseline="0" dirty="0">
                <a:solidFill>
                  <a:srgbClr val="043882"/>
                </a:solidFill>
                <a:effectLst/>
                <a:uFillTx/>
                <a:ea typeface="SimSun"/>
              </a:rPr>
              <a:t>Pfeiffer P 等人</a:t>
            </a:r>
          </a:p>
        </p:txBody>
      </p:sp>
      <p:sp>
        <p:nvSpPr>
          <p:cNvPr id="5123" name="Rectangle 3"/>
          <p:cNvSpPr>
            <a:spLocks noGrp="1" noChangeArrowheads="1"/>
          </p:cNvSpPr>
          <p:nvPr>
            <p:ph idx="1"/>
          </p:nvPr>
        </p:nvSpPr>
        <p:spPr/>
        <p:txBody>
          <a:bodyPr/>
          <a:lstStyle/>
          <a:p>
            <a:pPr marL="0" indent="0">
              <a:buNone/>
            </a:pPr>
            <a:r>
              <a:rPr lang="zh-CN" sz="1600" b="1" i="0" u="none" strike="noStrike" cap="none" baseline="0">
                <a:solidFill>
                  <a:srgbClr val="4D4D4D"/>
                </a:solidFill>
                <a:effectLst/>
                <a:uFillTx/>
                <a:ea typeface="SimSun"/>
              </a:rPr>
              <a:t>关键结果（续）</a:t>
            </a:r>
          </a:p>
          <a:p>
            <a:pPr marL="0" indent="0">
              <a:buNone/>
            </a:pPr>
            <a:endParaRPr lang="en-GB"/>
          </a:p>
        </p:txBody>
      </p:sp>
      <p:sp>
        <p:nvSpPr>
          <p:cNvPr id="15" name="Text Placeholder 14"/>
          <p:cNvSpPr>
            <a:spLocks noGrp="1"/>
          </p:cNvSpPr>
          <p:nvPr>
            <p:ph type="body" sz="quarter" idx="11"/>
          </p:nvPr>
        </p:nvSpPr>
        <p:spPr>
          <a:xfrm>
            <a:off x="4495800" y="6096000"/>
            <a:ext cx="4283075" cy="487363"/>
          </a:xfrm>
        </p:spPr>
        <p:txBody>
          <a:bodyPr/>
          <a:lstStyle/>
          <a:p>
            <a:r>
              <a:rPr lang="zh-CN" sz="1200" b="0" i="0" u="none" strike="noStrike" cap="none" baseline="0">
                <a:solidFill>
                  <a:srgbClr val="4D4D4D"/>
                </a:solidFill>
                <a:effectLst/>
                <a:uFillTx/>
                <a:ea typeface="SimSun"/>
              </a:rPr>
              <a:t>Pfeiffer P, et al. Ann Oncol 2019;30(suppl):abstr O-015</a:t>
            </a:r>
          </a:p>
        </p:txBody>
      </p:sp>
      <p:sp>
        <p:nvSpPr>
          <p:cNvPr id="7" name="TextBox 6">
            <a:extLst>
              <a:ext uri="{FF2B5EF4-FFF2-40B4-BE49-F238E27FC236}">
                <a16:creationId xmlns:a16="http://schemas.microsoft.com/office/drawing/2014/main" id="{87DBBCE6-3072-43C7-8171-44B929A9ACA0}"/>
              </a:ext>
            </a:extLst>
          </p:cNvPr>
          <p:cNvSpPr txBox="1"/>
          <p:nvPr/>
        </p:nvSpPr>
        <p:spPr>
          <a:xfrm>
            <a:off x="3496555" y="1625601"/>
            <a:ext cx="2205971" cy="335615"/>
          </a:xfrm>
          <a:prstGeom prst="rect">
            <a:avLst/>
          </a:prstGeom>
          <a:noFill/>
        </p:spPr>
        <p:txBody>
          <a:bodyPr wrap="none" rtlCol="0">
            <a:spAutoFit/>
          </a:bodyPr>
          <a:lstStyle/>
          <a:p>
            <a:pPr algn="ctr"/>
            <a:r>
              <a:rPr lang="zh-CN" sz="1600" b="1" i="0" u="none" strike="noStrike" cap="none" baseline="0">
                <a:solidFill>
                  <a:srgbClr val="4D4D4D"/>
                </a:solidFill>
                <a:effectLst/>
                <a:uFillTx/>
                <a:ea typeface="SimSun"/>
              </a:rPr>
              <a:t>局部治疗，PFS 和 OS</a:t>
            </a:r>
          </a:p>
        </p:txBody>
      </p:sp>
      <p:graphicFrame>
        <p:nvGraphicFramePr>
          <p:cNvPr id="8" name="Group 88">
            <a:extLst>
              <a:ext uri="{FF2B5EF4-FFF2-40B4-BE49-F238E27FC236}">
                <a16:creationId xmlns:a16="http://schemas.microsoft.com/office/drawing/2014/main" id="{24EE2E47-AFEB-4732-83E7-FB6FC708B625}"/>
              </a:ext>
            </a:extLst>
          </p:cNvPr>
          <p:cNvGraphicFramePr>
            <a:graphicFrameLocks noGrp="1"/>
          </p:cNvGraphicFramePr>
          <p:nvPr>
            <p:extLst>
              <p:ext uri="{D42A27DB-BD31-4B8C-83A1-F6EECF244321}">
                <p14:modId xmlns:p14="http://schemas.microsoft.com/office/powerpoint/2010/main" val="4013862682"/>
              </p:ext>
            </p:extLst>
          </p:nvPr>
        </p:nvGraphicFramePr>
        <p:xfrm>
          <a:off x="6276621" y="2151630"/>
          <a:ext cx="2253164" cy="822960"/>
        </p:xfrm>
        <a:graphic>
          <a:graphicData uri="http://schemas.openxmlformats.org/drawingml/2006/table">
            <a:tbl>
              <a:tblPr firstRow="1" bandRow="1">
                <a:tableStyleId>{69012ECD-51FC-41F1-AA8D-1B2483CD663E}</a:tableStyleId>
              </a:tblPr>
              <a:tblGrid>
                <a:gridCol w="1400991">
                  <a:extLst>
                    <a:ext uri="{9D8B030D-6E8A-4147-A177-3AD203B41FA5}">
                      <a16:colId xmlns:a16="http://schemas.microsoft.com/office/drawing/2014/main" val="20000"/>
                    </a:ext>
                  </a:extLst>
                </a:gridCol>
                <a:gridCol w="852173">
                  <a:extLst>
                    <a:ext uri="{9D8B030D-6E8A-4147-A177-3AD203B41FA5}">
                      <a16:colId xmlns:a16="http://schemas.microsoft.com/office/drawing/2014/main" val="20001"/>
                    </a:ext>
                  </a:extLst>
                </a:gridCol>
              </a:tblGrid>
              <a:tr h="224645">
                <a:tc grid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200" b="1" i="0" u="none" strike="noStrike" cap="none" baseline="0">
                          <a:solidFill>
                            <a:srgbClr val="4D4D4D"/>
                          </a:solidFill>
                          <a:effectLst/>
                          <a:uFillTx/>
                          <a:ea typeface="SimSun"/>
                        </a:rPr>
                        <a:t>OS，月</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endParaRPr kumimoji="0" lang="en-GB" sz="1200" b="1" i="0" u="none" strike="noStrike" cap="none" normalizeH="0" baseline="0">
                        <a:ln>
                          <a:noFill/>
                        </a:ln>
                        <a:solidFill>
                          <a:schemeClr val="tx2"/>
                        </a:solidFill>
                        <a:effectLst/>
                        <a:latin typeface="+mn-lt"/>
                        <a:cs typeface="Arial"/>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0"/>
                  </a:ext>
                </a:extLst>
              </a:tr>
              <a:tr h="14428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zh-CN" sz="1200" b="0" i="0" u="none" strike="noStrike" cap="none" baseline="0">
                          <a:solidFill>
                            <a:srgbClr val="FFC000"/>
                          </a:solidFill>
                          <a:effectLst/>
                          <a:uFillTx/>
                          <a:ea typeface="SimSun"/>
                        </a:rPr>
                        <a:t>局部治疗</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200" b="0" i="0" u="none" strike="noStrike" cap="none" baseline="0">
                          <a:solidFill>
                            <a:srgbClr val="FFC000"/>
                          </a:solidFill>
                          <a:effectLst/>
                          <a:uFillTx/>
                          <a:ea typeface="SimSun"/>
                        </a:rPr>
                        <a:t>54.7</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13716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zh-CN" sz="1200" b="0" i="0" u="none" strike="noStrike" cap="none" baseline="0">
                          <a:solidFill>
                            <a:srgbClr val="043882"/>
                          </a:solidFill>
                          <a:effectLst/>
                          <a:uFillTx/>
                          <a:ea typeface="SimSun"/>
                        </a:rPr>
                        <a:t>非局部治疗</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200" b="0" i="0" u="none" strike="noStrike" cap="none" baseline="0">
                          <a:solidFill>
                            <a:srgbClr val="043882"/>
                          </a:solidFill>
                          <a:effectLst/>
                          <a:uFillTx/>
                          <a:ea typeface="SimSun"/>
                        </a:rPr>
                        <a:t>26.4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bl>
          </a:graphicData>
        </a:graphic>
      </p:graphicFrame>
      <p:grpSp>
        <p:nvGrpSpPr>
          <p:cNvPr id="9" name="Group 8">
            <a:extLst>
              <a:ext uri="{FF2B5EF4-FFF2-40B4-BE49-F238E27FC236}">
                <a16:creationId xmlns:a16="http://schemas.microsoft.com/office/drawing/2014/main" id="{B3380DE2-80D6-4A5F-91EA-8B346D95040F}"/>
              </a:ext>
            </a:extLst>
          </p:cNvPr>
          <p:cNvGrpSpPr/>
          <p:nvPr/>
        </p:nvGrpSpPr>
        <p:grpSpPr>
          <a:xfrm>
            <a:off x="5918486" y="2554334"/>
            <a:ext cx="230910" cy="290949"/>
            <a:chOff x="5539791" y="2554334"/>
            <a:chExt cx="230910" cy="290949"/>
          </a:xfrm>
        </p:grpSpPr>
        <p:cxnSp>
          <p:nvCxnSpPr>
            <p:cNvPr id="10" name="Straight Connector 9">
              <a:extLst>
                <a:ext uri="{FF2B5EF4-FFF2-40B4-BE49-F238E27FC236}">
                  <a16:creationId xmlns:a16="http://schemas.microsoft.com/office/drawing/2014/main" id="{33E66BBD-757D-4577-81E8-2C3D696D05F4}"/>
                </a:ext>
              </a:extLst>
            </p:cNvPr>
            <p:cNvCxnSpPr/>
            <p:nvPr/>
          </p:nvCxnSpPr>
          <p:spPr>
            <a:xfrm>
              <a:off x="5539791" y="2554334"/>
              <a:ext cx="230910" cy="0"/>
            </a:xfrm>
            <a:prstGeom prst="line">
              <a:avLst/>
            </a:prstGeom>
            <a:noFill/>
            <a:ln w="25400" cap="flat">
              <a:solidFill>
                <a:schemeClr val="accent4"/>
              </a:solidFill>
              <a:prstDash val="solid"/>
              <a:miter/>
            </a:ln>
          </p:spPr>
        </p:cxnSp>
        <p:cxnSp>
          <p:nvCxnSpPr>
            <p:cNvPr id="11" name="Straight Connector 10">
              <a:extLst>
                <a:ext uri="{FF2B5EF4-FFF2-40B4-BE49-F238E27FC236}">
                  <a16:creationId xmlns:a16="http://schemas.microsoft.com/office/drawing/2014/main" id="{1339E889-AB3B-4625-87DF-42D035195E47}"/>
                </a:ext>
              </a:extLst>
            </p:cNvPr>
            <p:cNvCxnSpPr/>
            <p:nvPr/>
          </p:nvCxnSpPr>
          <p:spPr>
            <a:xfrm>
              <a:off x="5539791" y="2845283"/>
              <a:ext cx="230910" cy="0"/>
            </a:xfrm>
            <a:prstGeom prst="line">
              <a:avLst/>
            </a:prstGeom>
            <a:noFill/>
            <a:ln w="25400" cap="flat">
              <a:solidFill>
                <a:srgbClr val="043882"/>
              </a:solidFill>
              <a:prstDash val="solid"/>
              <a:miter/>
            </a:ln>
          </p:spPr>
        </p:cxnSp>
      </p:grpSp>
      <p:graphicFrame>
        <p:nvGraphicFramePr>
          <p:cNvPr id="12" name="Group 88">
            <a:extLst>
              <a:ext uri="{FF2B5EF4-FFF2-40B4-BE49-F238E27FC236}">
                <a16:creationId xmlns:a16="http://schemas.microsoft.com/office/drawing/2014/main" id="{D53457CC-D35E-432F-A094-E59C34AF8EB7}"/>
              </a:ext>
            </a:extLst>
          </p:cNvPr>
          <p:cNvGraphicFramePr>
            <a:graphicFrameLocks noGrp="1"/>
          </p:cNvGraphicFramePr>
          <p:nvPr>
            <p:extLst>
              <p:ext uri="{D42A27DB-BD31-4B8C-83A1-F6EECF244321}">
                <p14:modId xmlns:p14="http://schemas.microsoft.com/office/powerpoint/2010/main" val="3027506150"/>
              </p:ext>
            </p:extLst>
          </p:nvPr>
        </p:nvGraphicFramePr>
        <p:xfrm>
          <a:off x="1846436" y="2151630"/>
          <a:ext cx="2253164" cy="822960"/>
        </p:xfrm>
        <a:graphic>
          <a:graphicData uri="http://schemas.openxmlformats.org/drawingml/2006/table">
            <a:tbl>
              <a:tblPr firstRow="1" bandRow="1">
                <a:tableStyleId>{69012ECD-51FC-41F1-AA8D-1B2483CD663E}</a:tableStyleId>
              </a:tblPr>
              <a:tblGrid>
                <a:gridCol w="1400991">
                  <a:extLst>
                    <a:ext uri="{9D8B030D-6E8A-4147-A177-3AD203B41FA5}">
                      <a16:colId xmlns:a16="http://schemas.microsoft.com/office/drawing/2014/main" val="20000"/>
                    </a:ext>
                  </a:extLst>
                </a:gridCol>
                <a:gridCol w="852173">
                  <a:extLst>
                    <a:ext uri="{9D8B030D-6E8A-4147-A177-3AD203B41FA5}">
                      <a16:colId xmlns:a16="http://schemas.microsoft.com/office/drawing/2014/main" val="20001"/>
                    </a:ext>
                  </a:extLst>
                </a:gridCol>
              </a:tblGrid>
              <a:tr h="224645">
                <a:tc grid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200" b="1" i="0" u="none" strike="noStrike" cap="none" baseline="0">
                          <a:solidFill>
                            <a:srgbClr val="4D4D4D"/>
                          </a:solidFill>
                          <a:effectLst/>
                          <a:uFillTx/>
                          <a:ea typeface="SimSun"/>
                        </a:rPr>
                        <a:t>PFS，月</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endParaRPr kumimoji="0" lang="en-GB" sz="1200" b="1" i="0" u="none" strike="noStrike" cap="none" normalizeH="0" baseline="0">
                        <a:ln>
                          <a:noFill/>
                        </a:ln>
                        <a:solidFill>
                          <a:schemeClr val="tx2"/>
                        </a:solidFill>
                        <a:effectLst/>
                        <a:latin typeface="+mn-lt"/>
                        <a:cs typeface="Arial"/>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0"/>
                  </a:ext>
                </a:extLst>
              </a:tr>
              <a:tr h="14428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zh-CN" sz="1200" b="0" i="0" u="none" strike="noStrike" cap="none" baseline="0">
                          <a:solidFill>
                            <a:srgbClr val="FFC000"/>
                          </a:solidFill>
                          <a:effectLst/>
                          <a:uFillTx/>
                          <a:ea typeface="SimSun"/>
                        </a:rPr>
                        <a:t>局部治疗</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200" b="0" i="0" u="none" strike="noStrike" cap="none" baseline="0">
                          <a:solidFill>
                            <a:srgbClr val="FFC000"/>
                          </a:solidFill>
                          <a:effectLst/>
                          <a:uFillTx/>
                          <a:ea typeface="SimSun"/>
                        </a:rPr>
                        <a:t>13.5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13716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zh-CN" sz="1200" b="0" i="0" u="none" strike="noStrike" cap="none" baseline="0">
                          <a:solidFill>
                            <a:srgbClr val="043882"/>
                          </a:solidFill>
                          <a:effectLst/>
                          <a:uFillTx/>
                          <a:ea typeface="SimSun"/>
                        </a:rPr>
                        <a:t>非局部治疗</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200" b="0" i="0" u="none" strike="noStrike" cap="none" baseline="0">
                          <a:solidFill>
                            <a:srgbClr val="043882"/>
                          </a:solidFill>
                          <a:effectLst/>
                          <a:uFillTx/>
                          <a:ea typeface="SimSun"/>
                        </a:rPr>
                        <a:t>8.9</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bl>
          </a:graphicData>
        </a:graphic>
      </p:graphicFrame>
      <p:grpSp>
        <p:nvGrpSpPr>
          <p:cNvPr id="13" name="Group 12">
            <a:extLst>
              <a:ext uri="{FF2B5EF4-FFF2-40B4-BE49-F238E27FC236}">
                <a16:creationId xmlns:a16="http://schemas.microsoft.com/office/drawing/2014/main" id="{DBADEE49-B486-4356-888F-281C2745E05B}"/>
              </a:ext>
            </a:extLst>
          </p:cNvPr>
          <p:cNvGrpSpPr/>
          <p:nvPr/>
        </p:nvGrpSpPr>
        <p:grpSpPr>
          <a:xfrm>
            <a:off x="1488301" y="2554334"/>
            <a:ext cx="230910" cy="290949"/>
            <a:chOff x="5539791" y="2554334"/>
            <a:chExt cx="230910" cy="290949"/>
          </a:xfrm>
        </p:grpSpPr>
        <p:cxnSp>
          <p:nvCxnSpPr>
            <p:cNvPr id="16" name="Straight Connector 15">
              <a:extLst>
                <a:ext uri="{FF2B5EF4-FFF2-40B4-BE49-F238E27FC236}">
                  <a16:creationId xmlns:a16="http://schemas.microsoft.com/office/drawing/2014/main" id="{FD40BEEC-A9F1-4CD9-B423-E8881B1372D7}"/>
                </a:ext>
              </a:extLst>
            </p:cNvPr>
            <p:cNvCxnSpPr/>
            <p:nvPr/>
          </p:nvCxnSpPr>
          <p:spPr>
            <a:xfrm>
              <a:off x="5539791" y="2554334"/>
              <a:ext cx="230910" cy="0"/>
            </a:xfrm>
            <a:prstGeom prst="line">
              <a:avLst/>
            </a:prstGeom>
            <a:noFill/>
            <a:ln w="25400" cap="flat">
              <a:solidFill>
                <a:schemeClr val="accent4"/>
              </a:solidFill>
              <a:prstDash val="solid"/>
              <a:miter/>
            </a:ln>
          </p:spPr>
        </p:cxnSp>
        <p:cxnSp>
          <p:nvCxnSpPr>
            <p:cNvPr id="17" name="Straight Connector 16">
              <a:extLst>
                <a:ext uri="{FF2B5EF4-FFF2-40B4-BE49-F238E27FC236}">
                  <a16:creationId xmlns:a16="http://schemas.microsoft.com/office/drawing/2014/main" id="{8EC42B20-606F-43AE-817C-5118649789CD}"/>
                </a:ext>
              </a:extLst>
            </p:cNvPr>
            <p:cNvCxnSpPr/>
            <p:nvPr/>
          </p:nvCxnSpPr>
          <p:spPr>
            <a:xfrm>
              <a:off x="5539791" y="2845283"/>
              <a:ext cx="230910" cy="0"/>
            </a:xfrm>
            <a:prstGeom prst="line">
              <a:avLst/>
            </a:prstGeom>
            <a:noFill/>
            <a:ln w="25400" cap="flat">
              <a:solidFill>
                <a:srgbClr val="043882"/>
              </a:solidFill>
              <a:prstDash val="solid"/>
              <a:miter/>
            </a:ln>
          </p:spPr>
        </p:cxnSp>
      </p:grpSp>
      <p:grpSp>
        <p:nvGrpSpPr>
          <p:cNvPr id="18" name="Group 17">
            <a:extLst>
              <a:ext uri="{FF2B5EF4-FFF2-40B4-BE49-F238E27FC236}">
                <a16:creationId xmlns:a16="http://schemas.microsoft.com/office/drawing/2014/main" id="{BAC424EB-A8A9-4B8D-8140-A1070A128D28}"/>
              </a:ext>
            </a:extLst>
          </p:cNvPr>
          <p:cNvGrpSpPr/>
          <p:nvPr/>
        </p:nvGrpSpPr>
        <p:grpSpPr>
          <a:xfrm>
            <a:off x="412945" y="2977151"/>
            <a:ext cx="4060310" cy="3024225"/>
            <a:chOff x="412945" y="2977151"/>
            <a:chExt cx="4060310" cy="3024225"/>
          </a:xfrm>
        </p:grpSpPr>
        <p:grpSp>
          <p:nvGrpSpPr>
            <p:cNvPr id="19" name="Group 18">
              <a:extLst>
                <a:ext uri="{FF2B5EF4-FFF2-40B4-BE49-F238E27FC236}">
                  <a16:creationId xmlns:a16="http://schemas.microsoft.com/office/drawing/2014/main" id="{B978F0CB-9C7D-41CF-BB7E-DFB66B4F580D}"/>
                </a:ext>
              </a:extLst>
            </p:cNvPr>
            <p:cNvGrpSpPr/>
            <p:nvPr/>
          </p:nvGrpSpPr>
          <p:grpSpPr>
            <a:xfrm>
              <a:off x="412945" y="2977151"/>
              <a:ext cx="4060310" cy="3024225"/>
              <a:chOff x="2189466" y="2003088"/>
              <a:chExt cx="3640007" cy="4240583"/>
            </a:xfrm>
          </p:grpSpPr>
          <p:sp>
            <p:nvSpPr>
              <p:cNvPr id="23" name="TextBox 22">
                <a:extLst>
                  <a:ext uri="{FF2B5EF4-FFF2-40B4-BE49-F238E27FC236}">
                    <a16:creationId xmlns:a16="http://schemas.microsoft.com/office/drawing/2014/main" id="{E29F79A6-9639-4F53-9CC8-727C72958962}"/>
                  </a:ext>
                </a:extLst>
              </p:cNvPr>
              <p:cNvSpPr txBox="1"/>
              <p:nvPr/>
            </p:nvSpPr>
            <p:spPr>
              <a:xfrm>
                <a:off x="4206651" y="5078144"/>
                <a:ext cx="711157" cy="385038"/>
              </a:xfrm>
              <a:prstGeom prst="rect">
                <a:avLst/>
              </a:prstGeom>
              <a:noFill/>
            </p:spPr>
            <p:txBody>
              <a:bodyPr wrap="none" rtlCol="0">
                <a:spAutoFit/>
              </a:bodyPr>
              <a:lstStyle/>
              <a:p>
                <a:pPr algn="ctr" fontAlgn="base">
                  <a:spcBef>
                    <a:spcPct val="0"/>
                  </a:spcBef>
                  <a:spcAft>
                    <a:spcPct val="0"/>
                  </a:spcAft>
                </a:pPr>
                <a:r>
                  <a:rPr lang="zh-CN" sz="1200" b="0" i="0" u="none" strike="noStrike" cap="none" baseline="0" dirty="0">
                    <a:solidFill>
                      <a:srgbClr val="4D4D4D"/>
                    </a:solidFill>
                    <a:effectLst/>
                    <a:uFillTx/>
                    <a:ea typeface="SimSun"/>
                  </a:rPr>
                  <a:t>时间，月</a:t>
                </a:r>
              </a:p>
            </p:txBody>
          </p:sp>
          <p:sp>
            <p:nvSpPr>
              <p:cNvPr id="24" name="Freeform 21">
                <a:extLst>
                  <a:ext uri="{FF2B5EF4-FFF2-40B4-BE49-F238E27FC236}">
                    <a16:creationId xmlns:a16="http://schemas.microsoft.com/office/drawing/2014/main" id="{38F094FB-5EA7-4000-BB6A-946BC58F9517}"/>
                  </a:ext>
                </a:extLst>
              </p:cNvPr>
              <p:cNvSpPr/>
              <p:nvPr/>
            </p:nvSpPr>
            <p:spPr bwMode="auto">
              <a:xfrm>
                <a:off x="3247755" y="2198377"/>
                <a:ext cx="2458902" cy="2586206"/>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4D4D4D"/>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endParaRPr>
              </a:p>
            </p:txBody>
          </p:sp>
          <p:sp>
            <p:nvSpPr>
              <p:cNvPr id="25" name="Line 6">
                <a:extLst>
                  <a:ext uri="{FF2B5EF4-FFF2-40B4-BE49-F238E27FC236}">
                    <a16:creationId xmlns:a16="http://schemas.microsoft.com/office/drawing/2014/main" id="{50388EC8-A800-4FD9-AD6D-9D6D72789581}"/>
                  </a:ext>
                </a:extLst>
              </p:cNvPr>
              <p:cNvSpPr>
                <a:spLocks noChangeShapeType="1"/>
              </p:cNvSpPr>
              <p:nvPr/>
            </p:nvSpPr>
            <p:spPr bwMode="auto">
              <a:xfrm>
                <a:off x="3157523" y="2198376"/>
                <a:ext cx="86234" cy="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endParaRPr>
              </a:p>
            </p:txBody>
          </p:sp>
          <p:sp>
            <p:nvSpPr>
              <p:cNvPr id="26" name="Line 7">
                <a:extLst>
                  <a:ext uri="{FF2B5EF4-FFF2-40B4-BE49-F238E27FC236}">
                    <a16:creationId xmlns:a16="http://schemas.microsoft.com/office/drawing/2014/main" id="{960CE7DC-3A24-4600-A616-CB55F39C4E7D}"/>
                  </a:ext>
                </a:extLst>
              </p:cNvPr>
              <p:cNvSpPr>
                <a:spLocks noChangeShapeType="1"/>
              </p:cNvSpPr>
              <p:nvPr/>
            </p:nvSpPr>
            <p:spPr bwMode="auto">
              <a:xfrm>
                <a:off x="3157523" y="2720584"/>
                <a:ext cx="86234" cy="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endParaRPr>
              </a:p>
            </p:txBody>
          </p:sp>
          <p:sp>
            <p:nvSpPr>
              <p:cNvPr id="27" name="Line 8">
                <a:extLst>
                  <a:ext uri="{FF2B5EF4-FFF2-40B4-BE49-F238E27FC236}">
                    <a16:creationId xmlns:a16="http://schemas.microsoft.com/office/drawing/2014/main" id="{DCA5BF83-25F9-4DA6-BDED-AA6145509CAF}"/>
                  </a:ext>
                </a:extLst>
              </p:cNvPr>
              <p:cNvSpPr>
                <a:spLocks noChangeShapeType="1"/>
              </p:cNvSpPr>
              <p:nvPr/>
            </p:nvSpPr>
            <p:spPr bwMode="auto">
              <a:xfrm>
                <a:off x="3157523" y="3219345"/>
                <a:ext cx="86234" cy="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endParaRPr>
              </a:p>
            </p:txBody>
          </p:sp>
          <p:sp>
            <p:nvSpPr>
              <p:cNvPr id="28" name="Line 9">
                <a:extLst>
                  <a:ext uri="{FF2B5EF4-FFF2-40B4-BE49-F238E27FC236}">
                    <a16:creationId xmlns:a16="http://schemas.microsoft.com/office/drawing/2014/main" id="{A18ACF86-A5AD-402A-8C53-F66BB6E23AAB}"/>
                  </a:ext>
                </a:extLst>
              </p:cNvPr>
              <p:cNvSpPr>
                <a:spLocks noChangeShapeType="1"/>
              </p:cNvSpPr>
              <p:nvPr/>
            </p:nvSpPr>
            <p:spPr bwMode="auto">
              <a:xfrm>
                <a:off x="3157523" y="3734224"/>
                <a:ext cx="86234" cy="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endParaRPr>
              </a:p>
            </p:txBody>
          </p:sp>
          <p:sp>
            <p:nvSpPr>
              <p:cNvPr id="29" name="Line 10">
                <a:extLst>
                  <a:ext uri="{FF2B5EF4-FFF2-40B4-BE49-F238E27FC236}">
                    <a16:creationId xmlns:a16="http://schemas.microsoft.com/office/drawing/2014/main" id="{7522D059-4965-4686-831A-60009C8F9C46}"/>
                  </a:ext>
                </a:extLst>
              </p:cNvPr>
              <p:cNvSpPr>
                <a:spLocks noChangeShapeType="1"/>
              </p:cNvSpPr>
              <p:nvPr/>
            </p:nvSpPr>
            <p:spPr bwMode="auto">
              <a:xfrm>
                <a:off x="3157523" y="4238360"/>
                <a:ext cx="86234" cy="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endParaRPr>
              </a:p>
            </p:txBody>
          </p:sp>
          <p:sp>
            <p:nvSpPr>
              <p:cNvPr id="30" name="Line 11">
                <a:extLst>
                  <a:ext uri="{FF2B5EF4-FFF2-40B4-BE49-F238E27FC236}">
                    <a16:creationId xmlns:a16="http://schemas.microsoft.com/office/drawing/2014/main" id="{EB908609-5DEA-4ED0-9D49-7E03277D1334}"/>
                  </a:ext>
                </a:extLst>
              </p:cNvPr>
              <p:cNvSpPr>
                <a:spLocks noChangeShapeType="1"/>
              </p:cNvSpPr>
              <p:nvPr/>
            </p:nvSpPr>
            <p:spPr bwMode="auto">
              <a:xfrm>
                <a:off x="3157523" y="4747868"/>
                <a:ext cx="86234" cy="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endParaRPr>
              </a:p>
            </p:txBody>
          </p:sp>
          <p:sp>
            <p:nvSpPr>
              <p:cNvPr id="31" name="TextBox 30">
                <a:extLst>
                  <a:ext uri="{FF2B5EF4-FFF2-40B4-BE49-F238E27FC236}">
                    <a16:creationId xmlns:a16="http://schemas.microsoft.com/office/drawing/2014/main" id="{298EDDC7-88DE-49C3-BC22-3474F441E55C}"/>
                  </a:ext>
                </a:extLst>
              </p:cNvPr>
              <p:cNvSpPr txBox="1"/>
              <p:nvPr/>
            </p:nvSpPr>
            <p:spPr>
              <a:xfrm rot="16200000">
                <a:off x="2175496" y="3376046"/>
                <a:ext cx="1161352" cy="246170"/>
              </a:xfrm>
              <a:prstGeom prst="rect">
                <a:avLst/>
              </a:prstGeom>
              <a:noFill/>
            </p:spPr>
            <p:txBody>
              <a:bodyPr wrap="none" rtlCol="0">
                <a:spAutoFit/>
              </a:bodyPr>
              <a:lstStyle/>
              <a:p>
                <a:pPr algn="ctr" fontAlgn="base">
                  <a:spcBef>
                    <a:spcPct val="0"/>
                  </a:spcBef>
                  <a:spcAft>
                    <a:spcPct val="0"/>
                  </a:spcAft>
                </a:pPr>
                <a:r>
                  <a:rPr lang="zh-CN" sz="1200" b="0" i="0" u="none" strike="noStrike" cap="none" baseline="0">
                    <a:solidFill>
                      <a:srgbClr val="4D4D4D"/>
                    </a:solidFill>
                    <a:effectLst/>
                    <a:uFillTx/>
                    <a:ea typeface="SimSun"/>
                  </a:rPr>
                  <a:t>PFS 概率</a:t>
                </a:r>
              </a:p>
            </p:txBody>
          </p:sp>
          <p:sp>
            <p:nvSpPr>
              <p:cNvPr id="32" name="TextBox 31">
                <a:extLst>
                  <a:ext uri="{FF2B5EF4-FFF2-40B4-BE49-F238E27FC236}">
                    <a16:creationId xmlns:a16="http://schemas.microsoft.com/office/drawing/2014/main" id="{668D6C47-EAE9-4743-A03C-4FD115EB8F66}"/>
                  </a:ext>
                </a:extLst>
              </p:cNvPr>
              <p:cNvSpPr txBox="1"/>
              <p:nvPr/>
            </p:nvSpPr>
            <p:spPr>
              <a:xfrm>
                <a:off x="2848073" y="2003088"/>
                <a:ext cx="353584" cy="385038"/>
              </a:xfrm>
              <a:prstGeom prst="rect">
                <a:avLst/>
              </a:prstGeom>
              <a:noFill/>
            </p:spPr>
            <p:txBody>
              <a:bodyPr wrap="none" rtlCol="0" anchor="ctr" anchorCtr="0">
                <a:spAutoFit/>
              </a:bodyPr>
              <a:lstStyle/>
              <a:p>
                <a:pPr algn="r"/>
                <a:r>
                  <a:rPr lang="zh-CN" sz="1200" b="0" i="0" u="none" strike="noStrike" cap="none" baseline="0">
                    <a:solidFill>
                      <a:srgbClr val="4D4D4D"/>
                    </a:solidFill>
                    <a:effectLst/>
                    <a:uFillTx/>
                    <a:ea typeface="SimSun"/>
                  </a:rPr>
                  <a:t>1.0</a:t>
                </a:r>
              </a:p>
            </p:txBody>
          </p:sp>
          <p:sp>
            <p:nvSpPr>
              <p:cNvPr id="33" name="TextBox 32">
                <a:extLst>
                  <a:ext uri="{FF2B5EF4-FFF2-40B4-BE49-F238E27FC236}">
                    <a16:creationId xmlns:a16="http://schemas.microsoft.com/office/drawing/2014/main" id="{07F2209C-1D08-4B3A-9A76-421BB4FA5157}"/>
                  </a:ext>
                </a:extLst>
              </p:cNvPr>
              <p:cNvSpPr txBox="1"/>
              <p:nvPr/>
            </p:nvSpPr>
            <p:spPr>
              <a:xfrm>
                <a:off x="2848073" y="2527227"/>
                <a:ext cx="353584" cy="385038"/>
              </a:xfrm>
              <a:prstGeom prst="rect">
                <a:avLst/>
              </a:prstGeom>
              <a:noFill/>
            </p:spPr>
            <p:txBody>
              <a:bodyPr wrap="none" rtlCol="0" anchor="ctr" anchorCtr="0">
                <a:spAutoFit/>
              </a:bodyPr>
              <a:lstStyle/>
              <a:p>
                <a:pPr algn="r"/>
                <a:r>
                  <a:rPr lang="zh-CN" sz="1200" b="0" i="0" u="none" strike="noStrike" cap="none" baseline="0">
                    <a:solidFill>
                      <a:srgbClr val="4D4D4D"/>
                    </a:solidFill>
                    <a:effectLst/>
                    <a:uFillTx/>
                    <a:ea typeface="SimSun"/>
                  </a:rPr>
                  <a:t>0.8</a:t>
                </a:r>
              </a:p>
            </p:txBody>
          </p:sp>
          <p:sp>
            <p:nvSpPr>
              <p:cNvPr id="34" name="TextBox 33">
                <a:extLst>
                  <a:ext uri="{FF2B5EF4-FFF2-40B4-BE49-F238E27FC236}">
                    <a16:creationId xmlns:a16="http://schemas.microsoft.com/office/drawing/2014/main" id="{8DAB8C91-7457-4817-AA45-BD7E7C0198C8}"/>
                  </a:ext>
                </a:extLst>
              </p:cNvPr>
              <p:cNvSpPr txBox="1"/>
              <p:nvPr/>
            </p:nvSpPr>
            <p:spPr>
              <a:xfrm>
                <a:off x="2848073" y="3025758"/>
                <a:ext cx="353584" cy="385038"/>
              </a:xfrm>
              <a:prstGeom prst="rect">
                <a:avLst/>
              </a:prstGeom>
              <a:noFill/>
            </p:spPr>
            <p:txBody>
              <a:bodyPr wrap="none" rtlCol="0" anchor="ctr" anchorCtr="0">
                <a:spAutoFit/>
              </a:bodyPr>
              <a:lstStyle/>
              <a:p>
                <a:pPr algn="r"/>
                <a:r>
                  <a:rPr lang="zh-CN" sz="1200" b="0" i="0" u="none" strike="noStrike" cap="none" baseline="0">
                    <a:solidFill>
                      <a:srgbClr val="4D4D4D"/>
                    </a:solidFill>
                    <a:effectLst/>
                    <a:uFillTx/>
                    <a:ea typeface="SimSun"/>
                  </a:rPr>
                  <a:t>0.6</a:t>
                </a:r>
              </a:p>
            </p:txBody>
          </p:sp>
          <p:sp>
            <p:nvSpPr>
              <p:cNvPr id="35" name="TextBox 34">
                <a:extLst>
                  <a:ext uri="{FF2B5EF4-FFF2-40B4-BE49-F238E27FC236}">
                    <a16:creationId xmlns:a16="http://schemas.microsoft.com/office/drawing/2014/main" id="{F967C137-0909-4ADB-858C-45D77515DE9B}"/>
                  </a:ext>
                </a:extLst>
              </p:cNvPr>
              <p:cNvSpPr txBox="1"/>
              <p:nvPr/>
            </p:nvSpPr>
            <p:spPr>
              <a:xfrm>
                <a:off x="2848075" y="3540411"/>
                <a:ext cx="353584" cy="385038"/>
              </a:xfrm>
              <a:prstGeom prst="rect">
                <a:avLst/>
              </a:prstGeom>
              <a:noFill/>
            </p:spPr>
            <p:txBody>
              <a:bodyPr wrap="none" rtlCol="0" anchor="ctr" anchorCtr="0">
                <a:spAutoFit/>
              </a:bodyPr>
              <a:lstStyle/>
              <a:p>
                <a:pPr algn="r"/>
                <a:r>
                  <a:rPr lang="zh-CN" sz="1200" b="0" i="0" u="none" strike="noStrike" cap="none" baseline="0">
                    <a:solidFill>
                      <a:srgbClr val="4D4D4D"/>
                    </a:solidFill>
                    <a:effectLst/>
                    <a:uFillTx/>
                    <a:ea typeface="SimSun"/>
                  </a:rPr>
                  <a:t>0.4</a:t>
                </a:r>
              </a:p>
            </p:txBody>
          </p:sp>
          <p:sp>
            <p:nvSpPr>
              <p:cNvPr id="36" name="TextBox 35">
                <a:extLst>
                  <a:ext uri="{FF2B5EF4-FFF2-40B4-BE49-F238E27FC236}">
                    <a16:creationId xmlns:a16="http://schemas.microsoft.com/office/drawing/2014/main" id="{6972FF7D-28F0-448A-A4A3-2CB7D13FC9B4}"/>
                  </a:ext>
                </a:extLst>
              </p:cNvPr>
              <p:cNvSpPr txBox="1"/>
              <p:nvPr/>
            </p:nvSpPr>
            <p:spPr>
              <a:xfrm>
                <a:off x="2848075" y="4044312"/>
                <a:ext cx="353584" cy="385038"/>
              </a:xfrm>
              <a:prstGeom prst="rect">
                <a:avLst/>
              </a:prstGeom>
              <a:noFill/>
            </p:spPr>
            <p:txBody>
              <a:bodyPr wrap="none" rtlCol="0" anchor="ctr" anchorCtr="0">
                <a:spAutoFit/>
              </a:bodyPr>
              <a:lstStyle/>
              <a:p>
                <a:pPr algn="r"/>
                <a:r>
                  <a:rPr lang="zh-CN" sz="1200" b="0" i="0" u="none" strike="noStrike" cap="none" baseline="0">
                    <a:solidFill>
                      <a:srgbClr val="4D4D4D"/>
                    </a:solidFill>
                    <a:effectLst/>
                    <a:uFillTx/>
                    <a:ea typeface="SimSun"/>
                  </a:rPr>
                  <a:t>0.2</a:t>
                </a:r>
              </a:p>
            </p:txBody>
          </p:sp>
          <p:sp>
            <p:nvSpPr>
              <p:cNvPr id="37" name="TextBox 36">
                <a:extLst>
                  <a:ext uri="{FF2B5EF4-FFF2-40B4-BE49-F238E27FC236}">
                    <a16:creationId xmlns:a16="http://schemas.microsoft.com/office/drawing/2014/main" id="{42C39AA6-DEAA-49CC-876C-BF4E36AA8368}"/>
                  </a:ext>
                </a:extLst>
              </p:cNvPr>
              <p:cNvSpPr txBox="1"/>
              <p:nvPr/>
            </p:nvSpPr>
            <p:spPr>
              <a:xfrm>
                <a:off x="2962049" y="4553590"/>
                <a:ext cx="239617" cy="385038"/>
              </a:xfrm>
              <a:prstGeom prst="rect">
                <a:avLst/>
              </a:prstGeom>
              <a:noFill/>
            </p:spPr>
            <p:txBody>
              <a:bodyPr wrap="none" rtlCol="0" anchor="ctr" anchorCtr="0">
                <a:spAutoFit/>
              </a:bodyPr>
              <a:lstStyle/>
              <a:p>
                <a:pPr algn="r"/>
                <a:r>
                  <a:rPr lang="zh-CN" sz="1200" b="0" i="0" u="none" strike="noStrike" cap="none" baseline="0">
                    <a:solidFill>
                      <a:srgbClr val="4D4D4D"/>
                    </a:solidFill>
                    <a:effectLst/>
                    <a:uFillTx/>
                    <a:ea typeface="SimSun"/>
                  </a:rPr>
                  <a:t>0</a:t>
                </a:r>
              </a:p>
            </p:txBody>
          </p:sp>
          <p:grpSp>
            <p:nvGrpSpPr>
              <p:cNvPr id="38" name="Group 37">
                <a:extLst>
                  <a:ext uri="{FF2B5EF4-FFF2-40B4-BE49-F238E27FC236}">
                    <a16:creationId xmlns:a16="http://schemas.microsoft.com/office/drawing/2014/main" id="{9B4C5EA2-DA42-4E03-982E-023A715C6BDA}"/>
                  </a:ext>
                </a:extLst>
              </p:cNvPr>
              <p:cNvGrpSpPr/>
              <p:nvPr/>
            </p:nvGrpSpPr>
            <p:grpSpPr>
              <a:xfrm>
                <a:off x="3324950" y="4785010"/>
                <a:ext cx="217506" cy="1458661"/>
                <a:chOff x="3324950" y="4785010"/>
                <a:chExt cx="217506" cy="1458661"/>
              </a:xfrm>
            </p:grpSpPr>
            <p:sp>
              <p:nvSpPr>
                <p:cNvPr id="58" name="Line 21">
                  <a:extLst>
                    <a:ext uri="{FF2B5EF4-FFF2-40B4-BE49-F238E27FC236}">
                      <a16:creationId xmlns:a16="http://schemas.microsoft.com/office/drawing/2014/main" id="{70903466-8449-4547-ADDC-0F75444F5047}"/>
                    </a:ext>
                  </a:extLst>
                </p:cNvPr>
                <p:cNvSpPr>
                  <a:spLocks noChangeShapeType="1"/>
                </p:cNvSpPr>
                <p:nvPr/>
              </p:nvSpPr>
              <p:spPr bwMode="auto">
                <a:xfrm flipH="1">
                  <a:off x="3425043" y="4785010"/>
                  <a:ext cx="0" cy="7200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59" name="TextBox 58">
                  <a:extLst>
                    <a:ext uri="{FF2B5EF4-FFF2-40B4-BE49-F238E27FC236}">
                      <a16:creationId xmlns:a16="http://schemas.microsoft.com/office/drawing/2014/main" id="{210DDB56-5912-46F1-813C-2705929460E8}"/>
                    </a:ext>
                  </a:extLst>
                </p:cNvPr>
                <p:cNvSpPr txBox="1"/>
                <p:nvPr/>
              </p:nvSpPr>
              <p:spPr>
                <a:xfrm>
                  <a:off x="3325894" y="4847028"/>
                  <a:ext cx="215618" cy="1384518"/>
                </a:xfrm>
                <a:prstGeom prst="rect">
                  <a:avLst/>
                </a:prstGeom>
                <a:noFill/>
              </p:spPr>
              <p:txBody>
                <a:bodyPr wrap="none" lIns="36000" tIns="36000" rIns="36000" bIns="36000" rtlCol="0" anchor="t" anchorCtr="0">
                  <a:spAutoFit/>
                </a:bodyPr>
                <a:lstStyle/>
                <a:p>
                  <a:pPr algn="ctr"/>
                  <a:r>
                    <a:rPr lang="zh-CN" sz="1200" b="0" i="0" u="none" strike="noStrike" cap="none" baseline="0">
                      <a:solidFill>
                        <a:srgbClr val="4D4D4D"/>
                      </a:solidFill>
                      <a:effectLst/>
                      <a:uFillTx/>
                      <a:ea typeface="SimSun"/>
                    </a:rPr>
                    <a:t>0</a:t>
                  </a:r>
                </a:p>
                <a:p>
                  <a:pPr algn="ctr"/>
                  <a:endParaRPr lang="en-GB" sz="1200">
                    <a:solidFill>
                      <a:srgbClr val="4D4D4D"/>
                    </a:solidFill>
                    <a:latin typeface="Arial" panose="020B0604020202020204" pitchFamily="34" charset="0"/>
                    <a:cs typeface="Arial" panose="020B0604020202020204" pitchFamily="34" charset="0"/>
                  </a:endParaRPr>
                </a:p>
                <a:p>
                  <a:pPr algn="ctr"/>
                  <a:endParaRPr lang="en-GB" sz="1200">
                    <a:solidFill>
                      <a:srgbClr val="4D4D4D"/>
                    </a:solidFill>
                    <a:latin typeface="Arial" panose="020B0604020202020204" pitchFamily="34" charset="0"/>
                    <a:cs typeface="Arial" panose="020B0604020202020204" pitchFamily="34" charset="0"/>
                  </a:endParaRPr>
                </a:p>
                <a:p>
                  <a:pPr algn="ctr"/>
                  <a:r>
                    <a:rPr lang="zh-CN" sz="1200" b="0" i="0" u="none" strike="noStrike" cap="none" baseline="0">
                      <a:solidFill>
                        <a:srgbClr val="043882"/>
                      </a:solidFill>
                      <a:effectLst/>
                      <a:uFillTx/>
                      <a:ea typeface="SimSun"/>
                    </a:rPr>
                    <a:t>86</a:t>
                  </a:r>
                </a:p>
                <a:p>
                  <a:pPr algn="ctr"/>
                  <a:r>
                    <a:rPr lang="zh-CN" sz="1200" b="0" i="0" u="none" strike="noStrike" cap="none" baseline="0">
                      <a:solidFill>
                        <a:srgbClr val="FFC000"/>
                      </a:solidFill>
                      <a:effectLst/>
                      <a:uFillTx/>
                      <a:ea typeface="SimSun"/>
                    </a:rPr>
                    <a:t>87</a:t>
                  </a:r>
                </a:p>
              </p:txBody>
            </p:sp>
          </p:grpSp>
          <p:grpSp>
            <p:nvGrpSpPr>
              <p:cNvPr id="39" name="Group 38">
                <a:extLst>
                  <a:ext uri="{FF2B5EF4-FFF2-40B4-BE49-F238E27FC236}">
                    <a16:creationId xmlns:a16="http://schemas.microsoft.com/office/drawing/2014/main" id="{A10231DB-47C9-4E69-8542-033371A54599}"/>
                  </a:ext>
                </a:extLst>
              </p:cNvPr>
              <p:cNvGrpSpPr/>
              <p:nvPr/>
            </p:nvGrpSpPr>
            <p:grpSpPr>
              <a:xfrm>
                <a:off x="3680565" y="4785010"/>
                <a:ext cx="217506" cy="681842"/>
                <a:chOff x="3680565" y="4785010"/>
                <a:chExt cx="217506" cy="681842"/>
              </a:xfrm>
            </p:grpSpPr>
            <p:sp>
              <p:nvSpPr>
                <p:cNvPr id="56" name="Line 19">
                  <a:extLst>
                    <a:ext uri="{FF2B5EF4-FFF2-40B4-BE49-F238E27FC236}">
                      <a16:creationId xmlns:a16="http://schemas.microsoft.com/office/drawing/2014/main" id="{29CE69E9-2359-47B5-86C4-55C5BE5C3409}"/>
                    </a:ext>
                  </a:extLst>
                </p:cNvPr>
                <p:cNvSpPr>
                  <a:spLocks noChangeShapeType="1"/>
                </p:cNvSpPr>
                <p:nvPr/>
              </p:nvSpPr>
              <p:spPr bwMode="auto">
                <a:xfrm flipH="1">
                  <a:off x="3789318" y="4785010"/>
                  <a:ext cx="0" cy="7200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endParaRPr>
                </a:p>
              </p:txBody>
            </p:sp>
            <p:sp>
              <p:nvSpPr>
                <p:cNvPr id="57" name="TextBox 56">
                  <a:extLst>
                    <a:ext uri="{FF2B5EF4-FFF2-40B4-BE49-F238E27FC236}">
                      <a16:creationId xmlns:a16="http://schemas.microsoft.com/office/drawing/2014/main" id="{BA68E9C1-5962-4978-BB0A-11DF760BF9C4}"/>
                    </a:ext>
                  </a:extLst>
                </p:cNvPr>
                <p:cNvSpPr txBox="1"/>
                <p:nvPr/>
              </p:nvSpPr>
              <p:spPr>
                <a:xfrm>
                  <a:off x="3681509" y="4847029"/>
                  <a:ext cx="215618" cy="614443"/>
                </a:xfrm>
                <a:prstGeom prst="rect">
                  <a:avLst/>
                </a:prstGeom>
                <a:noFill/>
              </p:spPr>
              <p:txBody>
                <a:bodyPr wrap="none" lIns="36000" tIns="36000" rIns="36000" bIns="36000" rtlCol="0" anchor="t" anchorCtr="0">
                  <a:spAutoFit/>
                </a:bodyPr>
                <a:lstStyle/>
                <a:p>
                  <a:pPr algn="ctr"/>
                  <a:r>
                    <a:rPr lang="zh-CN" sz="1200" b="0" i="0" u="none" strike="noStrike" cap="none" baseline="0">
                      <a:solidFill>
                        <a:srgbClr val="4D4D4D"/>
                      </a:solidFill>
                      <a:effectLst/>
                      <a:uFillTx/>
                      <a:ea typeface="SimSun"/>
                    </a:rPr>
                    <a:t>10</a:t>
                  </a:r>
                </a:p>
                <a:p>
                  <a:pPr algn="ctr"/>
                  <a:endParaRPr lang="en-GB" sz="1200">
                    <a:solidFill>
                      <a:srgbClr val="4D4D4D"/>
                    </a:solidFill>
                    <a:latin typeface="Arial" panose="020B0604020202020204" pitchFamily="34" charset="0"/>
                    <a:cs typeface="Arial" panose="020B0604020202020204" pitchFamily="34" charset="0"/>
                  </a:endParaRPr>
                </a:p>
              </p:txBody>
            </p:sp>
          </p:grpSp>
          <p:grpSp>
            <p:nvGrpSpPr>
              <p:cNvPr id="40" name="Group 39">
                <a:extLst>
                  <a:ext uri="{FF2B5EF4-FFF2-40B4-BE49-F238E27FC236}">
                    <a16:creationId xmlns:a16="http://schemas.microsoft.com/office/drawing/2014/main" id="{F7382C1A-75AA-4BA5-AAEC-66BB3296AA22}"/>
                  </a:ext>
                </a:extLst>
              </p:cNvPr>
              <p:cNvGrpSpPr/>
              <p:nvPr/>
            </p:nvGrpSpPr>
            <p:grpSpPr>
              <a:xfrm>
                <a:off x="4070417" y="4785010"/>
                <a:ext cx="217506" cy="1458660"/>
                <a:chOff x="4070417" y="4785010"/>
                <a:chExt cx="217506" cy="1458660"/>
              </a:xfrm>
            </p:grpSpPr>
            <p:sp>
              <p:nvSpPr>
                <p:cNvPr id="54" name="Line 21">
                  <a:extLst>
                    <a:ext uri="{FF2B5EF4-FFF2-40B4-BE49-F238E27FC236}">
                      <a16:creationId xmlns:a16="http://schemas.microsoft.com/office/drawing/2014/main" id="{D600EECA-4D78-4E1B-8475-E31DCEF9D5DD}"/>
                    </a:ext>
                  </a:extLst>
                </p:cNvPr>
                <p:cNvSpPr>
                  <a:spLocks noChangeShapeType="1"/>
                </p:cNvSpPr>
                <p:nvPr/>
              </p:nvSpPr>
              <p:spPr bwMode="auto">
                <a:xfrm flipH="1">
                  <a:off x="4170512" y="4785010"/>
                  <a:ext cx="0" cy="7200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55" name="TextBox 54">
                  <a:extLst>
                    <a:ext uri="{FF2B5EF4-FFF2-40B4-BE49-F238E27FC236}">
                      <a16:creationId xmlns:a16="http://schemas.microsoft.com/office/drawing/2014/main" id="{311CE584-76D6-4B79-AA4F-79E6A5159CF3}"/>
                    </a:ext>
                  </a:extLst>
                </p:cNvPr>
                <p:cNvSpPr txBox="1"/>
                <p:nvPr/>
              </p:nvSpPr>
              <p:spPr>
                <a:xfrm>
                  <a:off x="4071361" y="4847029"/>
                  <a:ext cx="215618" cy="1384518"/>
                </a:xfrm>
                <a:prstGeom prst="rect">
                  <a:avLst/>
                </a:prstGeom>
                <a:noFill/>
              </p:spPr>
              <p:txBody>
                <a:bodyPr wrap="none" lIns="36000" tIns="36000" rIns="36000" bIns="36000" rtlCol="0" anchor="t" anchorCtr="0">
                  <a:spAutoFit/>
                </a:bodyPr>
                <a:lstStyle/>
                <a:p>
                  <a:pPr algn="ctr"/>
                  <a:r>
                    <a:rPr lang="zh-CN" sz="1200" b="0" i="0" u="none" strike="noStrike" cap="none" baseline="0">
                      <a:solidFill>
                        <a:srgbClr val="4D4D4D"/>
                      </a:solidFill>
                      <a:effectLst/>
                      <a:uFillTx/>
                      <a:ea typeface="SimSun"/>
                    </a:rPr>
                    <a:t>20</a:t>
                  </a:r>
                </a:p>
                <a:p>
                  <a:pPr algn="ctr"/>
                  <a:endParaRPr lang="en-GB" sz="1200">
                    <a:solidFill>
                      <a:srgbClr val="4D4D4D"/>
                    </a:solidFill>
                    <a:latin typeface="Arial" panose="020B0604020202020204" pitchFamily="34" charset="0"/>
                    <a:cs typeface="Arial" panose="020B0604020202020204" pitchFamily="34" charset="0"/>
                  </a:endParaRPr>
                </a:p>
                <a:p>
                  <a:pPr algn="ctr"/>
                  <a:endParaRPr lang="en-GB" sz="1200">
                    <a:solidFill>
                      <a:srgbClr val="4D4D4D"/>
                    </a:solidFill>
                    <a:latin typeface="Arial" panose="020B0604020202020204" pitchFamily="34" charset="0"/>
                    <a:cs typeface="Arial" panose="020B0604020202020204" pitchFamily="34" charset="0"/>
                  </a:endParaRPr>
                </a:p>
                <a:p>
                  <a:pPr algn="r"/>
                  <a:r>
                    <a:rPr lang="zh-CN" sz="1200" b="0" i="0" u="none" strike="noStrike" cap="none" baseline="0">
                      <a:solidFill>
                        <a:srgbClr val="043882"/>
                      </a:solidFill>
                      <a:effectLst/>
                      <a:uFillTx/>
                      <a:ea typeface="SimSun"/>
                    </a:rPr>
                    <a:t>8</a:t>
                  </a:r>
                </a:p>
                <a:p>
                  <a:pPr algn="r"/>
                  <a:r>
                    <a:rPr lang="zh-CN" sz="1200" b="0" i="0" u="none" strike="noStrike" cap="none" baseline="0">
                      <a:solidFill>
                        <a:srgbClr val="FFC000"/>
                      </a:solidFill>
                      <a:effectLst/>
                      <a:uFillTx/>
                      <a:ea typeface="SimSun"/>
                    </a:rPr>
                    <a:t>30</a:t>
                  </a:r>
                </a:p>
              </p:txBody>
            </p:sp>
          </p:grpSp>
          <p:grpSp>
            <p:nvGrpSpPr>
              <p:cNvPr id="41" name="Group 40">
                <a:extLst>
                  <a:ext uri="{FF2B5EF4-FFF2-40B4-BE49-F238E27FC236}">
                    <a16:creationId xmlns:a16="http://schemas.microsoft.com/office/drawing/2014/main" id="{3AB36A9B-E63E-45ED-ACEE-AF1C4EFCBBDB}"/>
                  </a:ext>
                </a:extLst>
              </p:cNvPr>
              <p:cNvGrpSpPr/>
              <p:nvPr/>
            </p:nvGrpSpPr>
            <p:grpSpPr>
              <a:xfrm>
                <a:off x="4447375" y="4785010"/>
                <a:ext cx="217506" cy="422902"/>
                <a:chOff x="4447375" y="4785010"/>
                <a:chExt cx="217506" cy="422902"/>
              </a:xfrm>
            </p:grpSpPr>
            <p:sp>
              <p:nvSpPr>
                <p:cNvPr id="52" name="Line 19">
                  <a:extLst>
                    <a:ext uri="{FF2B5EF4-FFF2-40B4-BE49-F238E27FC236}">
                      <a16:creationId xmlns:a16="http://schemas.microsoft.com/office/drawing/2014/main" id="{5C5D9AAB-A97E-45D6-B088-5AC71D2352FF}"/>
                    </a:ext>
                  </a:extLst>
                </p:cNvPr>
                <p:cNvSpPr>
                  <a:spLocks noChangeShapeType="1"/>
                </p:cNvSpPr>
                <p:nvPr/>
              </p:nvSpPr>
              <p:spPr bwMode="auto">
                <a:xfrm flipH="1">
                  <a:off x="4556128" y="4785010"/>
                  <a:ext cx="0" cy="7200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endParaRPr>
                </a:p>
              </p:txBody>
            </p:sp>
            <p:sp>
              <p:nvSpPr>
                <p:cNvPr id="53" name="TextBox 52">
                  <a:extLst>
                    <a:ext uri="{FF2B5EF4-FFF2-40B4-BE49-F238E27FC236}">
                      <a16:creationId xmlns:a16="http://schemas.microsoft.com/office/drawing/2014/main" id="{A863FF39-BDE9-4D98-8F7C-4257E874CEBD}"/>
                    </a:ext>
                  </a:extLst>
                </p:cNvPr>
                <p:cNvSpPr txBox="1"/>
                <p:nvPr/>
              </p:nvSpPr>
              <p:spPr>
                <a:xfrm>
                  <a:off x="4448319" y="4847028"/>
                  <a:ext cx="215618" cy="357751"/>
                </a:xfrm>
                <a:prstGeom prst="rect">
                  <a:avLst/>
                </a:prstGeom>
                <a:noFill/>
              </p:spPr>
              <p:txBody>
                <a:bodyPr wrap="none" lIns="36000" tIns="36000" rIns="36000" bIns="36000" rtlCol="0" anchor="t" anchorCtr="0">
                  <a:spAutoFit/>
                </a:bodyPr>
                <a:lstStyle/>
                <a:p>
                  <a:pPr algn="ctr"/>
                  <a:r>
                    <a:rPr lang="zh-CN" sz="1200" b="0" i="0" u="none" strike="noStrike" cap="none" baseline="0">
                      <a:solidFill>
                        <a:srgbClr val="4D4D4D"/>
                      </a:solidFill>
                      <a:effectLst/>
                      <a:uFillTx/>
                      <a:ea typeface="SimSun"/>
                    </a:rPr>
                    <a:t>30</a:t>
                  </a:r>
                </a:p>
              </p:txBody>
            </p:sp>
          </p:grpSp>
          <p:grpSp>
            <p:nvGrpSpPr>
              <p:cNvPr id="42" name="Group 41">
                <a:extLst>
                  <a:ext uri="{FF2B5EF4-FFF2-40B4-BE49-F238E27FC236}">
                    <a16:creationId xmlns:a16="http://schemas.microsoft.com/office/drawing/2014/main" id="{57F7DAA1-DCDD-4F3F-8969-C4166A1FB420}"/>
                  </a:ext>
                </a:extLst>
              </p:cNvPr>
              <p:cNvGrpSpPr/>
              <p:nvPr/>
            </p:nvGrpSpPr>
            <p:grpSpPr>
              <a:xfrm>
                <a:off x="4828679" y="4785010"/>
                <a:ext cx="217506" cy="1458660"/>
                <a:chOff x="4828679" y="4785010"/>
                <a:chExt cx="217506" cy="1458660"/>
              </a:xfrm>
            </p:grpSpPr>
            <p:sp>
              <p:nvSpPr>
                <p:cNvPr id="50" name="Line 21">
                  <a:extLst>
                    <a:ext uri="{FF2B5EF4-FFF2-40B4-BE49-F238E27FC236}">
                      <a16:creationId xmlns:a16="http://schemas.microsoft.com/office/drawing/2014/main" id="{962BA7F5-5374-47F4-86E4-0FED5ADF198F}"/>
                    </a:ext>
                  </a:extLst>
                </p:cNvPr>
                <p:cNvSpPr>
                  <a:spLocks noChangeShapeType="1"/>
                </p:cNvSpPr>
                <p:nvPr/>
              </p:nvSpPr>
              <p:spPr bwMode="auto">
                <a:xfrm flipH="1">
                  <a:off x="4928774" y="4785010"/>
                  <a:ext cx="0" cy="7200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51" name="TextBox 50">
                  <a:extLst>
                    <a:ext uri="{FF2B5EF4-FFF2-40B4-BE49-F238E27FC236}">
                      <a16:creationId xmlns:a16="http://schemas.microsoft.com/office/drawing/2014/main" id="{4FCF6A3A-DE7F-410F-8E58-E2CE4BB13AF1}"/>
                    </a:ext>
                  </a:extLst>
                </p:cNvPr>
                <p:cNvSpPr txBox="1"/>
                <p:nvPr/>
              </p:nvSpPr>
              <p:spPr>
                <a:xfrm>
                  <a:off x="4829624" y="4847029"/>
                  <a:ext cx="215618" cy="1384518"/>
                </a:xfrm>
                <a:prstGeom prst="rect">
                  <a:avLst/>
                </a:prstGeom>
                <a:noFill/>
              </p:spPr>
              <p:txBody>
                <a:bodyPr wrap="none" lIns="36000" tIns="36000" rIns="36000" bIns="36000" rtlCol="0" anchor="t" anchorCtr="0">
                  <a:spAutoFit/>
                </a:bodyPr>
                <a:lstStyle/>
                <a:p>
                  <a:pPr algn="ctr"/>
                  <a:r>
                    <a:rPr lang="zh-CN" sz="1200" b="0" i="0" u="none" strike="noStrike" cap="none" baseline="0">
                      <a:solidFill>
                        <a:srgbClr val="4D4D4D"/>
                      </a:solidFill>
                      <a:effectLst/>
                      <a:uFillTx/>
                      <a:ea typeface="SimSun"/>
                    </a:rPr>
                    <a:t>40</a:t>
                  </a:r>
                </a:p>
                <a:p>
                  <a:pPr algn="ctr"/>
                  <a:endParaRPr lang="en-GB" sz="1200">
                    <a:solidFill>
                      <a:srgbClr val="4D4D4D"/>
                    </a:solidFill>
                    <a:latin typeface="Arial" panose="020B0604020202020204" pitchFamily="34" charset="0"/>
                    <a:cs typeface="Arial" panose="020B0604020202020204" pitchFamily="34" charset="0"/>
                  </a:endParaRPr>
                </a:p>
                <a:p>
                  <a:pPr algn="ctr"/>
                  <a:endParaRPr lang="en-GB" sz="1200">
                    <a:solidFill>
                      <a:srgbClr val="4D4D4D"/>
                    </a:solidFill>
                    <a:latin typeface="Arial" panose="020B0604020202020204" pitchFamily="34" charset="0"/>
                    <a:cs typeface="Arial" panose="020B0604020202020204" pitchFamily="34" charset="0"/>
                  </a:endParaRPr>
                </a:p>
                <a:p>
                  <a:pPr algn="r"/>
                  <a:r>
                    <a:rPr lang="zh-CN" sz="1200" b="0" i="0" u="none" strike="noStrike" cap="none" baseline="0">
                      <a:solidFill>
                        <a:srgbClr val="043882"/>
                      </a:solidFill>
                      <a:effectLst/>
                      <a:uFillTx/>
                      <a:ea typeface="SimSun"/>
                    </a:rPr>
                    <a:t>2</a:t>
                  </a:r>
                </a:p>
                <a:p>
                  <a:pPr algn="r"/>
                  <a:r>
                    <a:rPr lang="zh-CN" sz="1200" b="0" i="0" u="none" strike="noStrike" cap="none" baseline="0">
                      <a:solidFill>
                        <a:srgbClr val="FFC000"/>
                      </a:solidFill>
                      <a:effectLst/>
                      <a:uFillTx/>
                      <a:ea typeface="SimSun"/>
                    </a:rPr>
                    <a:t>11</a:t>
                  </a:r>
                </a:p>
              </p:txBody>
            </p:sp>
          </p:grpSp>
          <p:grpSp>
            <p:nvGrpSpPr>
              <p:cNvPr id="43" name="Group 42">
                <a:extLst>
                  <a:ext uri="{FF2B5EF4-FFF2-40B4-BE49-F238E27FC236}">
                    <a16:creationId xmlns:a16="http://schemas.microsoft.com/office/drawing/2014/main" id="{AA602B5B-C93C-4965-8572-BA79548BE48A}"/>
                  </a:ext>
                </a:extLst>
              </p:cNvPr>
              <p:cNvGrpSpPr/>
              <p:nvPr/>
            </p:nvGrpSpPr>
            <p:grpSpPr>
              <a:xfrm>
                <a:off x="5214187" y="4785010"/>
                <a:ext cx="217506" cy="422902"/>
                <a:chOff x="5214187" y="4785010"/>
                <a:chExt cx="217506" cy="422902"/>
              </a:xfrm>
            </p:grpSpPr>
            <p:sp>
              <p:nvSpPr>
                <p:cNvPr id="48" name="Line 19">
                  <a:extLst>
                    <a:ext uri="{FF2B5EF4-FFF2-40B4-BE49-F238E27FC236}">
                      <a16:creationId xmlns:a16="http://schemas.microsoft.com/office/drawing/2014/main" id="{B2FE72CD-C7DC-4E12-93FD-AF6A89EF8DD9}"/>
                    </a:ext>
                  </a:extLst>
                </p:cNvPr>
                <p:cNvSpPr>
                  <a:spLocks noChangeShapeType="1"/>
                </p:cNvSpPr>
                <p:nvPr/>
              </p:nvSpPr>
              <p:spPr bwMode="auto">
                <a:xfrm flipH="1">
                  <a:off x="5322939" y="4785010"/>
                  <a:ext cx="0" cy="7200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endParaRPr>
                </a:p>
              </p:txBody>
            </p:sp>
            <p:sp>
              <p:nvSpPr>
                <p:cNvPr id="49" name="TextBox 48">
                  <a:extLst>
                    <a:ext uri="{FF2B5EF4-FFF2-40B4-BE49-F238E27FC236}">
                      <a16:creationId xmlns:a16="http://schemas.microsoft.com/office/drawing/2014/main" id="{FD10E6C3-F762-4A7E-96AE-72F124B24041}"/>
                    </a:ext>
                  </a:extLst>
                </p:cNvPr>
                <p:cNvSpPr txBox="1"/>
                <p:nvPr/>
              </p:nvSpPr>
              <p:spPr>
                <a:xfrm>
                  <a:off x="5215132" y="4847028"/>
                  <a:ext cx="215618" cy="357751"/>
                </a:xfrm>
                <a:prstGeom prst="rect">
                  <a:avLst/>
                </a:prstGeom>
                <a:noFill/>
              </p:spPr>
              <p:txBody>
                <a:bodyPr wrap="none" lIns="36000" tIns="36000" rIns="36000" bIns="36000" rtlCol="0" anchor="t" anchorCtr="0">
                  <a:spAutoFit/>
                </a:bodyPr>
                <a:lstStyle/>
                <a:p>
                  <a:pPr algn="ctr"/>
                  <a:r>
                    <a:rPr lang="zh-CN" sz="1200" b="0" i="0" u="none" strike="noStrike" cap="none" baseline="0">
                      <a:solidFill>
                        <a:srgbClr val="4D4D4D"/>
                      </a:solidFill>
                      <a:effectLst/>
                      <a:uFillTx/>
                      <a:ea typeface="SimSun"/>
                    </a:rPr>
                    <a:t>50</a:t>
                  </a:r>
                </a:p>
              </p:txBody>
            </p:sp>
          </p:grpSp>
          <p:grpSp>
            <p:nvGrpSpPr>
              <p:cNvPr id="44" name="Group 43">
                <a:extLst>
                  <a:ext uri="{FF2B5EF4-FFF2-40B4-BE49-F238E27FC236}">
                    <a16:creationId xmlns:a16="http://schemas.microsoft.com/office/drawing/2014/main" id="{B200EAE1-698D-449A-B7EE-E679F6DDD110}"/>
                  </a:ext>
                </a:extLst>
              </p:cNvPr>
              <p:cNvGrpSpPr/>
              <p:nvPr/>
            </p:nvGrpSpPr>
            <p:grpSpPr>
              <a:xfrm>
                <a:off x="5601160" y="4785010"/>
                <a:ext cx="228313" cy="1458661"/>
                <a:chOff x="5601160" y="4785010"/>
                <a:chExt cx="228313" cy="1458661"/>
              </a:xfrm>
            </p:grpSpPr>
            <p:sp>
              <p:nvSpPr>
                <p:cNvPr id="46" name="Line 21">
                  <a:extLst>
                    <a:ext uri="{FF2B5EF4-FFF2-40B4-BE49-F238E27FC236}">
                      <a16:creationId xmlns:a16="http://schemas.microsoft.com/office/drawing/2014/main" id="{65BCCF5F-132B-49D9-B996-214FBEF4EB98}"/>
                    </a:ext>
                  </a:extLst>
                </p:cNvPr>
                <p:cNvSpPr>
                  <a:spLocks noChangeShapeType="1"/>
                </p:cNvSpPr>
                <p:nvPr/>
              </p:nvSpPr>
              <p:spPr bwMode="auto">
                <a:xfrm flipH="1">
                  <a:off x="5706657" y="4785010"/>
                  <a:ext cx="0" cy="7200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47" name="TextBox 46">
                  <a:extLst>
                    <a:ext uri="{FF2B5EF4-FFF2-40B4-BE49-F238E27FC236}">
                      <a16:creationId xmlns:a16="http://schemas.microsoft.com/office/drawing/2014/main" id="{787ADB8A-05A8-403F-BEC8-76DC2FC1E38C}"/>
                    </a:ext>
                  </a:extLst>
                </p:cNvPr>
                <p:cNvSpPr txBox="1"/>
                <p:nvPr/>
              </p:nvSpPr>
              <p:spPr>
                <a:xfrm>
                  <a:off x="5607507" y="4847027"/>
                  <a:ext cx="215618" cy="1384518"/>
                </a:xfrm>
                <a:prstGeom prst="rect">
                  <a:avLst/>
                </a:prstGeom>
                <a:noFill/>
              </p:spPr>
              <p:txBody>
                <a:bodyPr wrap="none" lIns="36000" tIns="36000" rIns="36000" bIns="36000" rtlCol="0" anchor="t" anchorCtr="0">
                  <a:spAutoFit/>
                </a:bodyPr>
                <a:lstStyle/>
                <a:p>
                  <a:pPr algn="ctr"/>
                  <a:r>
                    <a:rPr lang="zh-CN" sz="1200" b="0" i="0" u="none" strike="noStrike" cap="none" baseline="0">
                      <a:solidFill>
                        <a:srgbClr val="4D4D4D"/>
                      </a:solidFill>
                      <a:effectLst/>
                      <a:uFillTx/>
                      <a:ea typeface="SimSun"/>
                    </a:rPr>
                    <a:t>60</a:t>
                  </a:r>
                </a:p>
                <a:p>
                  <a:pPr algn="ctr"/>
                  <a:endParaRPr lang="en-GB" sz="1200">
                    <a:solidFill>
                      <a:srgbClr val="4D4D4D"/>
                    </a:solidFill>
                    <a:latin typeface="Arial" panose="020B0604020202020204" pitchFamily="34" charset="0"/>
                    <a:cs typeface="Arial" panose="020B0604020202020204" pitchFamily="34" charset="0"/>
                  </a:endParaRPr>
                </a:p>
                <a:p>
                  <a:pPr algn="ctr"/>
                  <a:endParaRPr lang="en-GB" sz="1200">
                    <a:solidFill>
                      <a:srgbClr val="4D4D4D"/>
                    </a:solidFill>
                    <a:latin typeface="Arial" panose="020B0604020202020204" pitchFamily="34" charset="0"/>
                    <a:cs typeface="Arial" panose="020B0604020202020204" pitchFamily="34" charset="0"/>
                  </a:endParaRPr>
                </a:p>
                <a:p>
                  <a:pPr algn="r"/>
                  <a:r>
                    <a:rPr lang="zh-CN" sz="1200" b="0" i="0" u="none" strike="noStrike" cap="none" baseline="0">
                      <a:solidFill>
                        <a:srgbClr val="043882"/>
                      </a:solidFill>
                      <a:effectLst/>
                      <a:uFillTx/>
                      <a:ea typeface="SimSun"/>
                    </a:rPr>
                    <a:t>0</a:t>
                  </a:r>
                </a:p>
                <a:p>
                  <a:pPr algn="r"/>
                  <a:r>
                    <a:rPr lang="zh-CN" sz="1200" b="0" i="0" u="none" strike="noStrike" cap="none" baseline="0">
                      <a:solidFill>
                        <a:srgbClr val="FFC000"/>
                      </a:solidFill>
                      <a:effectLst/>
                      <a:uFillTx/>
                      <a:ea typeface="SimSun"/>
                    </a:rPr>
                    <a:t>6</a:t>
                  </a:r>
                </a:p>
              </p:txBody>
            </p:sp>
          </p:grpSp>
          <p:sp>
            <p:nvSpPr>
              <p:cNvPr id="45" name="TextBox 44">
                <a:extLst>
                  <a:ext uri="{FF2B5EF4-FFF2-40B4-BE49-F238E27FC236}">
                    <a16:creationId xmlns:a16="http://schemas.microsoft.com/office/drawing/2014/main" id="{08FD3EF7-359B-42F5-B40B-5FF634B1E70F}"/>
                  </a:ext>
                </a:extLst>
              </p:cNvPr>
              <p:cNvSpPr txBox="1"/>
              <p:nvPr/>
            </p:nvSpPr>
            <p:spPr>
              <a:xfrm>
                <a:off x="2189466" y="5337381"/>
                <a:ext cx="1121440" cy="898421"/>
              </a:xfrm>
              <a:prstGeom prst="rect">
                <a:avLst/>
              </a:prstGeom>
              <a:noFill/>
            </p:spPr>
            <p:txBody>
              <a:bodyPr wrap="none" rtlCol="0">
                <a:spAutoFit/>
              </a:bodyPr>
              <a:lstStyle/>
              <a:p>
                <a:pPr algn="r" fontAlgn="base">
                  <a:spcBef>
                    <a:spcPct val="0"/>
                  </a:spcBef>
                  <a:spcAft>
                    <a:spcPct val="0"/>
                  </a:spcAft>
                </a:pPr>
                <a:r>
                  <a:rPr lang="zh-CN" sz="1200" b="0" i="0" u="none" strike="noStrike" cap="none" baseline="0">
                    <a:solidFill>
                      <a:srgbClr val="4D4D4D"/>
                    </a:solidFill>
                    <a:effectLst/>
                    <a:uFillTx/>
                    <a:ea typeface="SimSun"/>
                  </a:rPr>
                  <a:t>面临风险的人数</a:t>
                </a:r>
              </a:p>
              <a:p>
                <a:pPr algn="r" fontAlgn="base">
                  <a:spcBef>
                    <a:spcPct val="0"/>
                  </a:spcBef>
                  <a:spcAft>
                    <a:spcPct val="0"/>
                  </a:spcAft>
                </a:pPr>
                <a:r>
                  <a:rPr lang="zh-CN" sz="1200" b="0" i="0" u="none" strike="noStrike" cap="none" baseline="0">
                    <a:solidFill>
                      <a:srgbClr val="043882"/>
                    </a:solidFill>
                    <a:effectLst/>
                    <a:uFillTx/>
                    <a:ea typeface="SimSun"/>
                  </a:rPr>
                  <a:t>非局部治疗</a:t>
                </a:r>
              </a:p>
              <a:p>
                <a:pPr algn="r" fontAlgn="base">
                  <a:spcBef>
                    <a:spcPct val="0"/>
                  </a:spcBef>
                  <a:spcAft>
                    <a:spcPct val="0"/>
                  </a:spcAft>
                </a:pPr>
                <a:r>
                  <a:rPr lang="zh-CN" sz="1200" b="0" i="0" u="none" strike="noStrike" cap="none" baseline="0">
                    <a:solidFill>
                      <a:srgbClr val="FFC000"/>
                    </a:solidFill>
                    <a:effectLst/>
                    <a:uFillTx/>
                    <a:ea typeface="SimSun"/>
                  </a:rPr>
                  <a:t>局部治疗</a:t>
                </a:r>
              </a:p>
            </p:txBody>
          </p:sp>
        </p:grpSp>
        <p:sp>
          <p:nvSpPr>
            <p:cNvPr id="21" name="Graphic 5">
              <a:extLst>
                <a:ext uri="{FF2B5EF4-FFF2-40B4-BE49-F238E27FC236}">
                  <a16:creationId xmlns:a16="http://schemas.microsoft.com/office/drawing/2014/main" id="{9F038FE6-92B2-4070-993D-367F934BA102}"/>
                </a:ext>
              </a:extLst>
            </p:cNvPr>
            <p:cNvSpPr/>
            <p:nvPr/>
          </p:nvSpPr>
          <p:spPr>
            <a:xfrm>
              <a:off x="1754688" y="3106168"/>
              <a:ext cx="1966217" cy="1844386"/>
            </a:xfrm>
            <a:custGeom>
              <a:avLst/>
              <a:gdLst>
                <a:gd name="connsiteX0" fmla="*/ 3125353 w 3124200"/>
                <a:gd name="connsiteY0" fmla="*/ 2864644 h 2867025"/>
                <a:gd name="connsiteX1" fmla="*/ 3125353 w 3124200"/>
                <a:gd name="connsiteY1" fmla="*/ 2706576 h 2867025"/>
                <a:gd name="connsiteX2" fmla="*/ 1784871 w 3124200"/>
                <a:gd name="connsiteY2" fmla="*/ 2706576 h 2867025"/>
                <a:gd name="connsiteX3" fmla="*/ 1784871 w 3124200"/>
                <a:gd name="connsiteY3" fmla="*/ 2659361 h 2867025"/>
                <a:gd name="connsiteX4" fmla="*/ 1715072 w 3124200"/>
                <a:gd name="connsiteY4" fmla="*/ 2659361 h 2867025"/>
                <a:gd name="connsiteX5" fmla="*/ 1715072 w 3124200"/>
                <a:gd name="connsiteY5" fmla="*/ 2618308 h 2867025"/>
                <a:gd name="connsiteX6" fmla="*/ 1651435 w 3124200"/>
                <a:gd name="connsiteY6" fmla="*/ 2618308 h 2867025"/>
                <a:gd name="connsiteX7" fmla="*/ 1651435 w 3124200"/>
                <a:gd name="connsiteY7" fmla="*/ 2577256 h 2867025"/>
                <a:gd name="connsiteX8" fmla="*/ 1581645 w 3124200"/>
                <a:gd name="connsiteY8" fmla="*/ 2577256 h 2867025"/>
                <a:gd name="connsiteX9" fmla="*/ 1581645 w 3124200"/>
                <a:gd name="connsiteY9" fmla="*/ 2532088 h 2867025"/>
                <a:gd name="connsiteX10" fmla="*/ 1400994 w 3124200"/>
                <a:gd name="connsiteY10" fmla="*/ 2532088 h 2867025"/>
                <a:gd name="connsiteX11" fmla="*/ 1400994 w 3124200"/>
                <a:gd name="connsiteY11" fmla="*/ 2491035 h 2867025"/>
                <a:gd name="connsiteX12" fmla="*/ 1269616 w 3124200"/>
                <a:gd name="connsiteY12" fmla="*/ 2491035 h 2867025"/>
                <a:gd name="connsiteX13" fmla="*/ 1269616 w 3124200"/>
                <a:gd name="connsiteY13" fmla="*/ 2349389 h 2867025"/>
                <a:gd name="connsiteX14" fmla="*/ 1195711 w 3124200"/>
                <a:gd name="connsiteY14" fmla="*/ 2349389 h 2867025"/>
                <a:gd name="connsiteX15" fmla="*/ 1195711 w 3124200"/>
                <a:gd name="connsiteY15" fmla="*/ 2312442 h 2867025"/>
                <a:gd name="connsiteX16" fmla="*/ 1101290 w 3124200"/>
                <a:gd name="connsiteY16" fmla="*/ 2312442 h 2867025"/>
                <a:gd name="connsiteX17" fmla="*/ 1101290 w 3124200"/>
                <a:gd name="connsiteY17" fmla="*/ 2267274 h 2867025"/>
                <a:gd name="connsiteX18" fmla="*/ 1027386 w 3124200"/>
                <a:gd name="connsiteY18" fmla="*/ 2267274 h 2867025"/>
                <a:gd name="connsiteX19" fmla="*/ 1027386 w 3124200"/>
                <a:gd name="connsiteY19" fmla="*/ 2195427 h 2867025"/>
                <a:gd name="connsiteX20" fmla="*/ 982228 w 3124200"/>
                <a:gd name="connsiteY20" fmla="*/ 2195427 h 2867025"/>
                <a:gd name="connsiteX21" fmla="*/ 982228 w 3124200"/>
                <a:gd name="connsiteY21" fmla="*/ 2115369 h 2867025"/>
                <a:gd name="connsiteX22" fmla="*/ 955539 w 3124200"/>
                <a:gd name="connsiteY22" fmla="*/ 2115369 h 2867025"/>
                <a:gd name="connsiteX23" fmla="*/ 955539 w 3124200"/>
                <a:gd name="connsiteY23" fmla="*/ 2078422 h 2867025"/>
                <a:gd name="connsiteX24" fmla="*/ 887796 w 3124200"/>
                <a:gd name="connsiteY24" fmla="*/ 2078422 h 2867025"/>
                <a:gd name="connsiteX25" fmla="*/ 887796 w 3124200"/>
                <a:gd name="connsiteY25" fmla="*/ 1990154 h 2867025"/>
                <a:gd name="connsiteX26" fmla="*/ 838529 w 3124200"/>
                <a:gd name="connsiteY26" fmla="*/ 1990154 h 2867025"/>
                <a:gd name="connsiteX27" fmla="*/ 838529 w 3124200"/>
                <a:gd name="connsiteY27" fmla="*/ 1918307 h 2867025"/>
                <a:gd name="connsiteX28" fmla="*/ 795419 w 3124200"/>
                <a:gd name="connsiteY28" fmla="*/ 1918307 h 2867025"/>
                <a:gd name="connsiteX29" fmla="*/ 795419 w 3124200"/>
                <a:gd name="connsiteY29" fmla="*/ 1889560 h 2867025"/>
                <a:gd name="connsiteX30" fmla="*/ 754364 w 3124200"/>
                <a:gd name="connsiteY30" fmla="*/ 1889560 h 2867025"/>
                <a:gd name="connsiteX31" fmla="*/ 754364 w 3124200"/>
                <a:gd name="connsiteY31" fmla="*/ 1702756 h 2867025"/>
                <a:gd name="connsiteX32" fmla="*/ 700991 w 3124200"/>
                <a:gd name="connsiteY32" fmla="*/ 1702756 h 2867025"/>
                <a:gd name="connsiteX33" fmla="*/ 700991 w 3124200"/>
                <a:gd name="connsiteY33" fmla="*/ 1569330 h 2867025"/>
                <a:gd name="connsiteX34" fmla="*/ 668145 w 3124200"/>
                <a:gd name="connsiteY34" fmla="*/ 1569330 h 2867025"/>
                <a:gd name="connsiteX35" fmla="*/ 668145 w 3124200"/>
                <a:gd name="connsiteY35" fmla="*/ 1456420 h 2867025"/>
                <a:gd name="connsiteX36" fmla="*/ 643512 w 3124200"/>
                <a:gd name="connsiteY36" fmla="*/ 1456420 h 2867025"/>
                <a:gd name="connsiteX37" fmla="*/ 643512 w 3124200"/>
                <a:gd name="connsiteY37" fmla="*/ 1411262 h 2867025"/>
                <a:gd name="connsiteX38" fmla="*/ 610668 w 3124200"/>
                <a:gd name="connsiteY38" fmla="*/ 1411262 h 2867025"/>
                <a:gd name="connsiteX39" fmla="*/ 610668 w 3124200"/>
                <a:gd name="connsiteY39" fmla="*/ 1310669 h 2867025"/>
                <a:gd name="connsiteX40" fmla="*/ 583981 w 3124200"/>
                <a:gd name="connsiteY40" fmla="*/ 1310669 h 2867025"/>
                <a:gd name="connsiteX41" fmla="*/ 583981 w 3124200"/>
                <a:gd name="connsiteY41" fmla="*/ 1080764 h 2867025"/>
                <a:gd name="connsiteX42" fmla="*/ 555242 w 3124200"/>
                <a:gd name="connsiteY42" fmla="*/ 1080764 h 2867025"/>
                <a:gd name="connsiteX43" fmla="*/ 555242 w 3124200"/>
                <a:gd name="connsiteY43" fmla="*/ 988381 h 2867025"/>
                <a:gd name="connsiteX44" fmla="*/ 524449 w 3124200"/>
                <a:gd name="connsiteY44" fmla="*/ 988381 h 2867025"/>
                <a:gd name="connsiteX45" fmla="*/ 524449 w 3124200"/>
                <a:gd name="connsiteY45" fmla="*/ 867267 h 2867025"/>
                <a:gd name="connsiteX46" fmla="*/ 491605 w 3124200"/>
                <a:gd name="connsiteY46" fmla="*/ 867267 h 2867025"/>
                <a:gd name="connsiteX47" fmla="*/ 491605 w 3124200"/>
                <a:gd name="connsiteY47" fmla="*/ 797473 h 2867025"/>
                <a:gd name="connsiteX48" fmla="*/ 454655 w 3124200"/>
                <a:gd name="connsiteY48" fmla="*/ 797473 h 2867025"/>
                <a:gd name="connsiteX49" fmla="*/ 454655 w 3124200"/>
                <a:gd name="connsiteY49" fmla="*/ 719466 h 2867025"/>
                <a:gd name="connsiteX50" fmla="*/ 430020 w 3124200"/>
                <a:gd name="connsiteY50" fmla="*/ 719466 h 2867025"/>
                <a:gd name="connsiteX51" fmla="*/ 430020 w 3124200"/>
                <a:gd name="connsiteY51" fmla="*/ 657882 h 2867025"/>
                <a:gd name="connsiteX52" fmla="*/ 409493 w 3124200"/>
                <a:gd name="connsiteY52" fmla="*/ 657882 h 2867025"/>
                <a:gd name="connsiteX53" fmla="*/ 409493 w 3124200"/>
                <a:gd name="connsiteY53" fmla="*/ 571665 h 2867025"/>
                <a:gd name="connsiteX54" fmla="*/ 388965 w 3124200"/>
                <a:gd name="connsiteY54" fmla="*/ 571665 h 2867025"/>
                <a:gd name="connsiteX55" fmla="*/ 388965 w 3124200"/>
                <a:gd name="connsiteY55" fmla="*/ 514185 h 2867025"/>
                <a:gd name="connsiteX56" fmla="*/ 362279 w 3124200"/>
                <a:gd name="connsiteY56" fmla="*/ 514185 h 2867025"/>
                <a:gd name="connsiteX57" fmla="*/ 362279 w 3124200"/>
                <a:gd name="connsiteY57" fmla="*/ 464919 h 2867025"/>
                <a:gd name="connsiteX58" fmla="*/ 323275 w 3124200"/>
                <a:gd name="connsiteY58" fmla="*/ 464919 h 2867025"/>
                <a:gd name="connsiteX59" fmla="*/ 323275 w 3124200"/>
                <a:gd name="connsiteY59" fmla="*/ 395124 h 2867025"/>
                <a:gd name="connsiteX60" fmla="*/ 290431 w 3124200"/>
                <a:gd name="connsiteY60" fmla="*/ 395124 h 2867025"/>
                <a:gd name="connsiteX61" fmla="*/ 290431 w 3124200"/>
                <a:gd name="connsiteY61" fmla="*/ 331486 h 2867025"/>
                <a:gd name="connsiteX62" fmla="*/ 267850 w 3124200"/>
                <a:gd name="connsiteY62" fmla="*/ 331486 h 2867025"/>
                <a:gd name="connsiteX63" fmla="*/ 267850 w 3124200"/>
                <a:gd name="connsiteY63" fmla="*/ 259638 h 2867025"/>
                <a:gd name="connsiteX64" fmla="*/ 169315 w 3124200"/>
                <a:gd name="connsiteY64" fmla="*/ 259638 h 2867025"/>
                <a:gd name="connsiteX65" fmla="*/ 169315 w 3124200"/>
                <a:gd name="connsiteY65" fmla="*/ 134418 h 2867025"/>
                <a:gd name="connsiteX66" fmla="*/ 146735 w 3124200"/>
                <a:gd name="connsiteY66" fmla="*/ 134418 h 2867025"/>
                <a:gd name="connsiteX67" fmla="*/ 146735 w 3124200"/>
                <a:gd name="connsiteY67" fmla="*/ 58464 h 2867025"/>
                <a:gd name="connsiteX68" fmla="*/ 74886 w 3124200"/>
                <a:gd name="connsiteY68" fmla="*/ 58464 h 2867025"/>
                <a:gd name="connsiteX69" fmla="*/ 74886 w 3124200"/>
                <a:gd name="connsiteY69" fmla="*/ 7144 h 2867025"/>
                <a:gd name="connsiteX70" fmla="*/ 7144 w 3124200"/>
                <a:gd name="connsiteY70" fmla="*/ 7144 h 2867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3124200" h="2867025">
                  <a:moveTo>
                    <a:pt x="3125353" y="2864644"/>
                  </a:moveTo>
                  <a:lnTo>
                    <a:pt x="3125353" y="2706576"/>
                  </a:lnTo>
                  <a:lnTo>
                    <a:pt x="1784871" y="2706576"/>
                  </a:lnTo>
                  <a:lnTo>
                    <a:pt x="1784871" y="2659361"/>
                  </a:lnTo>
                  <a:lnTo>
                    <a:pt x="1715072" y="2659361"/>
                  </a:lnTo>
                  <a:lnTo>
                    <a:pt x="1715072" y="2618308"/>
                  </a:lnTo>
                  <a:lnTo>
                    <a:pt x="1651435" y="2618308"/>
                  </a:lnTo>
                  <a:lnTo>
                    <a:pt x="1651435" y="2577256"/>
                  </a:lnTo>
                  <a:lnTo>
                    <a:pt x="1581645" y="2577256"/>
                  </a:lnTo>
                  <a:lnTo>
                    <a:pt x="1581645" y="2532088"/>
                  </a:lnTo>
                  <a:lnTo>
                    <a:pt x="1400994" y="2532088"/>
                  </a:lnTo>
                  <a:lnTo>
                    <a:pt x="1400994" y="2491035"/>
                  </a:lnTo>
                  <a:lnTo>
                    <a:pt x="1269616" y="2491035"/>
                  </a:lnTo>
                  <a:lnTo>
                    <a:pt x="1269616" y="2349389"/>
                  </a:lnTo>
                  <a:lnTo>
                    <a:pt x="1195711" y="2349389"/>
                  </a:lnTo>
                  <a:lnTo>
                    <a:pt x="1195711" y="2312442"/>
                  </a:lnTo>
                  <a:lnTo>
                    <a:pt x="1101290" y="2312442"/>
                  </a:lnTo>
                  <a:lnTo>
                    <a:pt x="1101290" y="2267274"/>
                  </a:lnTo>
                  <a:lnTo>
                    <a:pt x="1027386" y="2267274"/>
                  </a:lnTo>
                  <a:lnTo>
                    <a:pt x="1027386" y="2195427"/>
                  </a:lnTo>
                  <a:lnTo>
                    <a:pt x="982228" y="2195427"/>
                  </a:lnTo>
                  <a:lnTo>
                    <a:pt x="982228" y="2115369"/>
                  </a:lnTo>
                  <a:lnTo>
                    <a:pt x="955539" y="2115369"/>
                  </a:lnTo>
                  <a:lnTo>
                    <a:pt x="955539" y="2078422"/>
                  </a:lnTo>
                  <a:lnTo>
                    <a:pt x="887796" y="2078422"/>
                  </a:lnTo>
                  <a:lnTo>
                    <a:pt x="887796" y="1990154"/>
                  </a:lnTo>
                  <a:lnTo>
                    <a:pt x="838529" y="1990154"/>
                  </a:lnTo>
                  <a:lnTo>
                    <a:pt x="838529" y="1918307"/>
                  </a:lnTo>
                  <a:lnTo>
                    <a:pt x="795419" y="1918307"/>
                  </a:lnTo>
                  <a:lnTo>
                    <a:pt x="795419" y="1889560"/>
                  </a:lnTo>
                  <a:lnTo>
                    <a:pt x="754364" y="1889560"/>
                  </a:lnTo>
                  <a:lnTo>
                    <a:pt x="754364" y="1702756"/>
                  </a:lnTo>
                  <a:lnTo>
                    <a:pt x="700991" y="1702756"/>
                  </a:lnTo>
                  <a:lnTo>
                    <a:pt x="700991" y="1569330"/>
                  </a:lnTo>
                  <a:lnTo>
                    <a:pt x="668145" y="1569330"/>
                  </a:lnTo>
                  <a:lnTo>
                    <a:pt x="668145" y="1456420"/>
                  </a:lnTo>
                  <a:lnTo>
                    <a:pt x="643512" y="1456420"/>
                  </a:lnTo>
                  <a:lnTo>
                    <a:pt x="643512" y="1411262"/>
                  </a:lnTo>
                  <a:lnTo>
                    <a:pt x="610668" y="1411262"/>
                  </a:lnTo>
                  <a:lnTo>
                    <a:pt x="610668" y="1310669"/>
                  </a:lnTo>
                  <a:lnTo>
                    <a:pt x="583981" y="1310669"/>
                  </a:lnTo>
                  <a:lnTo>
                    <a:pt x="583981" y="1080764"/>
                  </a:lnTo>
                  <a:lnTo>
                    <a:pt x="555242" y="1080764"/>
                  </a:lnTo>
                  <a:lnTo>
                    <a:pt x="555242" y="988381"/>
                  </a:lnTo>
                  <a:lnTo>
                    <a:pt x="524449" y="988381"/>
                  </a:lnTo>
                  <a:lnTo>
                    <a:pt x="524449" y="867267"/>
                  </a:lnTo>
                  <a:lnTo>
                    <a:pt x="491605" y="867267"/>
                  </a:lnTo>
                  <a:lnTo>
                    <a:pt x="491605" y="797473"/>
                  </a:lnTo>
                  <a:lnTo>
                    <a:pt x="454655" y="797473"/>
                  </a:lnTo>
                  <a:lnTo>
                    <a:pt x="454655" y="719466"/>
                  </a:lnTo>
                  <a:lnTo>
                    <a:pt x="430020" y="719466"/>
                  </a:lnTo>
                  <a:lnTo>
                    <a:pt x="430020" y="657882"/>
                  </a:lnTo>
                  <a:lnTo>
                    <a:pt x="409493" y="657882"/>
                  </a:lnTo>
                  <a:lnTo>
                    <a:pt x="409493" y="571665"/>
                  </a:lnTo>
                  <a:lnTo>
                    <a:pt x="388965" y="571665"/>
                  </a:lnTo>
                  <a:lnTo>
                    <a:pt x="388965" y="514185"/>
                  </a:lnTo>
                  <a:lnTo>
                    <a:pt x="362279" y="514185"/>
                  </a:lnTo>
                  <a:lnTo>
                    <a:pt x="362279" y="464919"/>
                  </a:lnTo>
                  <a:lnTo>
                    <a:pt x="323275" y="464919"/>
                  </a:lnTo>
                  <a:lnTo>
                    <a:pt x="323275" y="395124"/>
                  </a:lnTo>
                  <a:lnTo>
                    <a:pt x="290431" y="395124"/>
                  </a:lnTo>
                  <a:lnTo>
                    <a:pt x="290431" y="331486"/>
                  </a:lnTo>
                  <a:lnTo>
                    <a:pt x="267850" y="331486"/>
                  </a:lnTo>
                  <a:lnTo>
                    <a:pt x="267850" y="259638"/>
                  </a:lnTo>
                  <a:lnTo>
                    <a:pt x="169315" y="259638"/>
                  </a:lnTo>
                  <a:lnTo>
                    <a:pt x="169315" y="134418"/>
                  </a:lnTo>
                  <a:lnTo>
                    <a:pt x="146735" y="134418"/>
                  </a:lnTo>
                  <a:lnTo>
                    <a:pt x="146735" y="58464"/>
                  </a:lnTo>
                  <a:lnTo>
                    <a:pt x="74886" y="58464"/>
                  </a:lnTo>
                  <a:lnTo>
                    <a:pt x="74886" y="7144"/>
                  </a:lnTo>
                  <a:lnTo>
                    <a:pt x="7144" y="7144"/>
                  </a:lnTo>
                </a:path>
              </a:pathLst>
            </a:custGeom>
            <a:noFill/>
            <a:ln w="25400" cap="flat">
              <a:solidFill>
                <a:srgbClr val="043882"/>
              </a:solidFill>
              <a:prstDash val="solid"/>
              <a:miter/>
            </a:ln>
          </p:spPr>
          <p:txBody>
            <a:bodyPr rtlCol="0" anchor="ctr"/>
            <a:lstStyle/>
            <a:p>
              <a:endParaRPr lang="en-GB"/>
            </a:p>
          </p:txBody>
        </p:sp>
        <p:sp>
          <p:nvSpPr>
            <p:cNvPr id="22" name="Graphic 62">
              <a:extLst>
                <a:ext uri="{FF2B5EF4-FFF2-40B4-BE49-F238E27FC236}">
                  <a16:creationId xmlns:a16="http://schemas.microsoft.com/office/drawing/2014/main" id="{39942FB3-9E6A-4C75-A304-FAFA31751749}"/>
                </a:ext>
              </a:extLst>
            </p:cNvPr>
            <p:cNvSpPr/>
            <p:nvPr/>
          </p:nvSpPr>
          <p:spPr>
            <a:xfrm>
              <a:off x="1754688" y="3106168"/>
              <a:ext cx="2594697" cy="1420009"/>
            </a:xfrm>
            <a:custGeom>
              <a:avLst/>
              <a:gdLst>
                <a:gd name="connsiteX0" fmla="*/ 4057326 w 4057650"/>
                <a:gd name="connsiteY0" fmla="*/ 2228279 h 2228850"/>
                <a:gd name="connsiteX1" fmla="*/ 2560825 w 4057650"/>
                <a:gd name="connsiteY1" fmla="*/ 2228279 h 2228850"/>
                <a:gd name="connsiteX2" fmla="*/ 2560825 w 4057650"/>
                <a:gd name="connsiteY2" fmla="*/ 2160537 h 2228850"/>
                <a:gd name="connsiteX3" fmla="*/ 2335025 w 4057650"/>
                <a:gd name="connsiteY3" fmla="*/ 2160537 h 2228850"/>
                <a:gd name="connsiteX4" fmla="*/ 2335025 w 4057650"/>
                <a:gd name="connsiteY4" fmla="*/ 2103053 h 2228850"/>
                <a:gd name="connsiteX5" fmla="*/ 1891617 w 4057650"/>
                <a:gd name="connsiteY5" fmla="*/ 2103053 h 2228850"/>
                <a:gd name="connsiteX6" fmla="*/ 1891617 w 4057650"/>
                <a:gd name="connsiteY6" fmla="*/ 2068154 h 2228850"/>
                <a:gd name="connsiteX7" fmla="*/ 1842345 w 4057650"/>
                <a:gd name="connsiteY7" fmla="*/ 2068154 h 2228850"/>
                <a:gd name="connsiteX8" fmla="*/ 1842345 w 4057650"/>
                <a:gd name="connsiteY8" fmla="*/ 2018890 h 2228850"/>
                <a:gd name="connsiteX9" fmla="*/ 1565224 w 4057650"/>
                <a:gd name="connsiteY9" fmla="*/ 2018890 h 2228850"/>
                <a:gd name="connsiteX10" fmla="*/ 1565224 w 4057650"/>
                <a:gd name="connsiteY10" fmla="*/ 1986048 h 2228850"/>
                <a:gd name="connsiteX11" fmla="*/ 1530325 w 4057650"/>
                <a:gd name="connsiteY11" fmla="*/ 1986048 h 2228850"/>
                <a:gd name="connsiteX12" fmla="*/ 1530325 w 4057650"/>
                <a:gd name="connsiteY12" fmla="*/ 1914192 h 2228850"/>
                <a:gd name="connsiteX13" fmla="*/ 1485157 w 4057650"/>
                <a:gd name="connsiteY13" fmla="*/ 1914192 h 2228850"/>
                <a:gd name="connsiteX14" fmla="*/ 1485157 w 4057650"/>
                <a:gd name="connsiteY14" fmla="*/ 1860823 h 2228850"/>
                <a:gd name="connsiteX15" fmla="*/ 1446162 w 4057650"/>
                <a:gd name="connsiteY15" fmla="*/ 1860823 h 2228850"/>
                <a:gd name="connsiteX16" fmla="*/ 1446162 w 4057650"/>
                <a:gd name="connsiteY16" fmla="*/ 1809502 h 2228850"/>
                <a:gd name="connsiteX17" fmla="*/ 1400994 w 4057650"/>
                <a:gd name="connsiteY17" fmla="*/ 1809502 h 2228850"/>
                <a:gd name="connsiteX18" fmla="*/ 1400994 w 4057650"/>
                <a:gd name="connsiteY18" fmla="*/ 1754076 h 2228850"/>
                <a:gd name="connsiteX19" fmla="*/ 1355836 w 4057650"/>
                <a:gd name="connsiteY19" fmla="*/ 1754076 h 2228850"/>
                <a:gd name="connsiteX20" fmla="*/ 1355836 w 4057650"/>
                <a:gd name="connsiteY20" fmla="*/ 1721234 h 2228850"/>
                <a:gd name="connsiteX21" fmla="*/ 1244984 w 4057650"/>
                <a:gd name="connsiteY21" fmla="*/ 1721234 h 2228850"/>
                <a:gd name="connsiteX22" fmla="*/ 1244984 w 4057650"/>
                <a:gd name="connsiteY22" fmla="*/ 1684287 h 2228850"/>
                <a:gd name="connsiteX23" fmla="*/ 1136180 w 4057650"/>
                <a:gd name="connsiteY23" fmla="*/ 1684287 h 2228850"/>
                <a:gd name="connsiteX24" fmla="*/ 1136180 w 4057650"/>
                <a:gd name="connsiteY24" fmla="*/ 1661703 h 2228850"/>
                <a:gd name="connsiteX25" fmla="*/ 1091022 w 4057650"/>
                <a:gd name="connsiteY25" fmla="*/ 1661703 h 2228850"/>
                <a:gd name="connsiteX26" fmla="*/ 1091022 w 4057650"/>
                <a:gd name="connsiteY26" fmla="*/ 1626803 h 2228850"/>
                <a:gd name="connsiteX27" fmla="*/ 1027386 w 4057650"/>
                <a:gd name="connsiteY27" fmla="*/ 1626803 h 2228850"/>
                <a:gd name="connsiteX28" fmla="*/ 1027386 w 4057650"/>
                <a:gd name="connsiteY28" fmla="*/ 1573435 h 2228850"/>
                <a:gd name="connsiteX29" fmla="*/ 957591 w 4057650"/>
                <a:gd name="connsiteY29" fmla="*/ 1573435 h 2228850"/>
                <a:gd name="connsiteX30" fmla="*/ 957591 w 4057650"/>
                <a:gd name="connsiteY30" fmla="*/ 1479004 h 2228850"/>
                <a:gd name="connsiteX31" fmla="*/ 928851 w 4057650"/>
                <a:gd name="connsiteY31" fmla="*/ 1479004 h 2228850"/>
                <a:gd name="connsiteX32" fmla="*/ 928851 w 4057650"/>
                <a:gd name="connsiteY32" fmla="*/ 1333252 h 2228850"/>
                <a:gd name="connsiteX33" fmla="*/ 896007 w 4057650"/>
                <a:gd name="connsiteY33" fmla="*/ 1333252 h 2228850"/>
                <a:gd name="connsiteX34" fmla="*/ 896007 w 4057650"/>
                <a:gd name="connsiteY34" fmla="*/ 1177242 h 2228850"/>
                <a:gd name="connsiteX35" fmla="*/ 854951 w 4057650"/>
                <a:gd name="connsiteY35" fmla="*/ 1177242 h 2228850"/>
                <a:gd name="connsiteX36" fmla="*/ 854951 w 4057650"/>
                <a:gd name="connsiteY36" fmla="*/ 951432 h 2228850"/>
                <a:gd name="connsiteX37" fmla="*/ 815948 w 4057650"/>
                <a:gd name="connsiteY37" fmla="*/ 951432 h 2228850"/>
                <a:gd name="connsiteX38" fmla="*/ 815948 w 4057650"/>
                <a:gd name="connsiteY38" fmla="*/ 809789 h 2228850"/>
                <a:gd name="connsiteX39" fmla="*/ 778997 w 4057650"/>
                <a:gd name="connsiteY39" fmla="*/ 809789 h 2228850"/>
                <a:gd name="connsiteX40" fmla="*/ 778997 w 4057650"/>
                <a:gd name="connsiteY40" fmla="*/ 764628 h 2228850"/>
                <a:gd name="connsiteX41" fmla="*/ 742047 w 4057650"/>
                <a:gd name="connsiteY41" fmla="*/ 764628 h 2228850"/>
                <a:gd name="connsiteX42" fmla="*/ 742047 w 4057650"/>
                <a:gd name="connsiteY42" fmla="*/ 666093 h 2228850"/>
                <a:gd name="connsiteX43" fmla="*/ 715360 w 4057650"/>
                <a:gd name="connsiteY43" fmla="*/ 666093 h 2228850"/>
                <a:gd name="connsiteX44" fmla="*/ 715360 w 4057650"/>
                <a:gd name="connsiteY44" fmla="*/ 573717 h 2228850"/>
                <a:gd name="connsiteX45" fmla="*/ 690726 w 4057650"/>
                <a:gd name="connsiteY45" fmla="*/ 573717 h 2228850"/>
                <a:gd name="connsiteX46" fmla="*/ 690726 w 4057650"/>
                <a:gd name="connsiteY46" fmla="*/ 518291 h 2228850"/>
                <a:gd name="connsiteX47" fmla="*/ 657882 w 4057650"/>
                <a:gd name="connsiteY47" fmla="*/ 518291 h 2228850"/>
                <a:gd name="connsiteX48" fmla="*/ 657882 w 4057650"/>
                <a:gd name="connsiteY48" fmla="*/ 483394 h 2228850"/>
                <a:gd name="connsiteX49" fmla="*/ 618878 w 4057650"/>
                <a:gd name="connsiteY49" fmla="*/ 483394 h 2228850"/>
                <a:gd name="connsiteX50" fmla="*/ 618878 w 4057650"/>
                <a:gd name="connsiteY50" fmla="*/ 403334 h 2228850"/>
                <a:gd name="connsiteX51" fmla="*/ 590140 w 4057650"/>
                <a:gd name="connsiteY51" fmla="*/ 403334 h 2228850"/>
                <a:gd name="connsiteX52" fmla="*/ 590140 w 4057650"/>
                <a:gd name="connsiteY52" fmla="*/ 306853 h 2228850"/>
                <a:gd name="connsiteX53" fmla="*/ 555242 w 4057650"/>
                <a:gd name="connsiteY53" fmla="*/ 306853 h 2228850"/>
                <a:gd name="connsiteX54" fmla="*/ 555242 w 4057650"/>
                <a:gd name="connsiteY54" fmla="*/ 216530 h 2228850"/>
                <a:gd name="connsiteX55" fmla="*/ 487499 w 4057650"/>
                <a:gd name="connsiteY55" fmla="*/ 216530 h 2228850"/>
                <a:gd name="connsiteX56" fmla="*/ 487499 w 4057650"/>
                <a:gd name="connsiteY56" fmla="*/ 165209 h 2228850"/>
                <a:gd name="connsiteX57" fmla="*/ 460813 w 4057650"/>
                <a:gd name="connsiteY57" fmla="*/ 165209 h 2228850"/>
                <a:gd name="connsiteX58" fmla="*/ 460813 w 4057650"/>
                <a:gd name="connsiteY58" fmla="*/ 105678 h 2228850"/>
                <a:gd name="connsiteX59" fmla="*/ 427968 w 4057650"/>
                <a:gd name="connsiteY59" fmla="*/ 105678 h 2228850"/>
                <a:gd name="connsiteX60" fmla="*/ 427968 w 4057650"/>
                <a:gd name="connsiteY60" fmla="*/ 74886 h 2228850"/>
                <a:gd name="connsiteX61" fmla="*/ 228847 w 4057650"/>
                <a:gd name="connsiteY61" fmla="*/ 74886 h 2228850"/>
                <a:gd name="connsiteX62" fmla="*/ 228847 w 4057650"/>
                <a:gd name="connsiteY62" fmla="*/ 48200 h 2228850"/>
                <a:gd name="connsiteX63" fmla="*/ 169315 w 4057650"/>
                <a:gd name="connsiteY63" fmla="*/ 48200 h 2228850"/>
                <a:gd name="connsiteX64" fmla="*/ 169315 w 4057650"/>
                <a:gd name="connsiteY64" fmla="*/ 7144 h 2228850"/>
                <a:gd name="connsiteX65" fmla="*/ 7144 w 4057650"/>
                <a:gd name="connsiteY65" fmla="*/ 7144 h 2228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4057650" h="2228850">
                  <a:moveTo>
                    <a:pt x="4057326" y="2228279"/>
                  </a:moveTo>
                  <a:lnTo>
                    <a:pt x="2560825" y="2228279"/>
                  </a:lnTo>
                  <a:lnTo>
                    <a:pt x="2560825" y="2160537"/>
                  </a:lnTo>
                  <a:lnTo>
                    <a:pt x="2335025" y="2160537"/>
                  </a:lnTo>
                  <a:lnTo>
                    <a:pt x="2335025" y="2103053"/>
                  </a:lnTo>
                  <a:lnTo>
                    <a:pt x="1891617" y="2103053"/>
                  </a:lnTo>
                  <a:lnTo>
                    <a:pt x="1891617" y="2068154"/>
                  </a:lnTo>
                  <a:lnTo>
                    <a:pt x="1842345" y="2068154"/>
                  </a:lnTo>
                  <a:lnTo>
                    <a:pt x="1842345" y="2018890"/>
                  </a:lnTo>
                  <a:lnTo>
                    <a:pt x="1565224" y="2018890"/>
                  </a:lnTo>
                  <a:lnTo>
                    <a:pt x="1565224" y="1986048"/>
                  </a:lnTo>
                  <a:lnTo>
                    <a:pt x="1530325" y="1986048"/>
                  </a:lnTo>
                  <a:lnTo>
                    <a:pt x="1530325" y="1914192"/>
                  </a:lnTo>
                  <a:lnTo>
                    <a:pt x="1485157" y="1914192"/>
                  </a:lnTo>
                  <a:lnTo>
                    <a:pt x="1485157" y="1860823"/>
                  </a:lnTo>
                  <a:lnTo>
                    <a:pt x="1446162" y="1860823"/>
                  </a:lnTo>
                  <a:lnTo>
                    <a:pt x="1446162" y="1809502"/>
                  </a:lnTo>
                  <a:lnTo>
                    <a:pt x="1400994" y="1809502"/>
                  </a:lnTo>
                  <a:lnTo>
                    <a:pt x="1400994" y="1754076"/>
                  </a:lnTo>
                  <a:lnTo>
                    <a:pt x="1355836" y="1754076"/>
                  </a:lnTo>
                  <a:lnTo>
                    <a:pt x="1355836" y="1721234"/>
                  </a:lnTo>
                  <a:lnTo>
                    <a:pt x="1244984" y="1721234"/>
                  </a:lnTo>
                  <a:lnTo>
                    <a:pt x="1244984" y="1684287"/>
                  </a:lnTo>
                  <a:lnTo>
                    <a:pt x="1136180" y="1684287"/>
                  </a:lnTo>
                  <a:lnTo>
                    <a:pt x="1136180" y="1661703"/>
                  </a:lnTo>
                  <a:lnTo>
                    <a:pt x="1091022" y="1661703"/>
                  </a:lnTo>
                  <a:lnTo>
                    <a:pt x="1091022" y="1626803"/>
                  </a:lnTo>
                  <a:lnTo>
                    <a:pt x="1027386" y="1626803"/>
                  </a:lnTo>
                  <a:lnTo>
                    <a:pt x="1027386" y="1573435"/>
                  </a:lnTo>
                  <a:lnTo>
                    <a:pt x="957591" y="1573435"/>
                  </a:lnTo>
                  <a:lnTo>
                    <a:pt x="957591" y="1479004"/>
                  </a:lnTo>
                  <a:lnTo>
                    <a:pt x="928851" y="1479004"/>
                  </a:lnTo>
                  <a:lnTo>
                    <a:pt x="928851" y="1333252"/>
                  </a:lnTo>
                  <a:lnTo>
                    <a:pt x="896007" y="1333252"/>
                  </a:lnTo>
                  <a:lnTo>
                    <a:pt x="896007" y="1177242"/>
                  </a:lnTo>
                  <a:lnTo>
                    <a:pt x="854951" y="1177242"/>
                  </a:lnTo>
                  <a:lnTo>
                    <a:pt x="854951" y="951432"/>
                  </a:lnTo>
                  <a:lnTo>
                    <a:pt x="815948" y="951432"/>
                  </a:lnTo>
                  <a:lnTo>
                    <a:pt x="815948" y="809789"/>
                  </a:lnTo>
                  <a:lnTo>
                    <a:pt x="778997" y="809789"/>
                  </a:lnTo>
                  <a:lnTo>
                    <a:pt x="778997" y="764628"/>
                  </a:lnTo>
                  <a:lnTo>
                    <a:pt x="742047" y="764628"/>
                  </a:lnTo>
                  <a:lnTo>
                    <a:pt x="742047" y="666093"/>
                  </a:lnTo>
                  <a:lnTo>
                    <a:pt x="715360" y="666093"/>
                  </a:lnTo>
                  <a:lnTo>
                    <a:pt x="715360" y="573717"/>
                  </a:lnTo>
                  <a:lnTo>
                    <a:pt x="690726" y="573717"/>
                  </a:lnTo>
                  <a:lnTo>
                    <a:pt x="690726" y="518291"/>
                  </a:lnTo>
                  <a:lnTo>
                    <a:pt x="657882" y="518291"/>
                  </a:lnTo>
                  <a:lnTo>
                    <a:pt x="657882" y="483394"/>
                  </a:lnTo>
                  <a:lnTo>
                    <a:pt x="618878" y="483394"/>
                  </a:lnTo>
                  <a:lnTo>
                    <a:pt x="618878" y="403334"/>
                  </a:lnTo>
                  <a:lnTo>
                    <a:pt x="590140" y="403334"/>
                  </a:lnTo>
                  <a:lnTo>
                    <a:pt x="590140" y="306853"/>
                  </a:lnTo>
                  <a:lnTo>
                    <a:pt x="555242" y="306853"/>
                  </a:lnTo>
                  <a:lnTo>
                    <a:pt x="555242" y="216530"/>
                  </a:lnTo>
                  <a:lnTo>
                    <a:pt x="487499" y="216530"/>
                  </a:lnTo>
                  <a:lnTo>
                    <a:pt x="487499" y="165209"/>
                  </a:lnTo>
                  <a:lnTo>
                    <a:pt x="460813" y="165209"/>
                  </a:lnTo>
                  <a:lnTo>
                    <a:pt x="460813" y="105678"/>
                  </a:lnTo>
                  <a:lnTo>
                    <a:pt x="427968" y="105678"/>
                  </a:lnTo>
                  <a:lnTo>
                    <a:pt x="427968" y="74886"/>
                  </a:lnTo>
                  <a:lnTo>
                    <a:pt x="228847" y="74886"/>
                  </a:lnTo>
                  <a:lnTo>
                    <a:pt x="228847" y="48200"/>
                  </a:lnTo>
                  <a:lnTo>
                    <a:pt x="169315" y="48200"/>
                  </a:lnTo>
                  <a:lnTo>
                    <a:pt x="169315" y="7144"/>
                  </a:lnTo>
                  <a:lnTo>
                    <a:pt x="7144" y="7144"/>
                  </a:lnTo>
                </a:path>
              </a:pathLst>
            </a:custGeom>
            <a:noFill/>
            <a:ln w="25400" cap="flat">
              <a:solidFill>
                <a:schemeClr val="accent4"/>
              </a:solidFill>
              <a:prstDash val="solid"/>
              <a:miter/>
            </a:ln>
          </p:spPr>
          <p:txBody>
            <a:bodyPr rtlCol="0" anchor="ctr"/>
            <a:lstStyle/>
            <a:p>
              <a:endParaRPr lang="en-GB"/>
            </a:p>
          </p:txBody>
        </p:sp>
      </p:grpSp>
      <p:sp>
        <p:nvSpPr>
          <p:cNvPr id="60" name="Graphic 5120">
            <a:extLst>
              <a:ext uri="{FF2B5EF4-FFF2-40B4-BE49-F238E27FC236}">
                <a16:creationId xmlns:a16="http://schemas.microsoft.com/office/drawing/2014/main" id="{4C1391E9-AD0F-4623-8432-6F53C7CC06C2}"/>
              </a:ext>
            </a:extLst>
          </p:cNvPr>
          <p:cNvSpPr/>
          <p:nvPr/>
        </p:nvSpPr>
        <p:spPr>
          <a:xfrm>
            <a:off x="6006361" y="3113026"/>
            <a:ext cx="2194663" cy="1606929"/>
          </a:xfrm>
          <a:custGeom>
            <a:avLst/>
            <a:gdLst>
              <a:gd name="connsiteX0" fmla="*/ 3391462 w 3390900"/>
              <a:gd name="connsiteY0" fmla="*/ 2502456 h 2505075"/>
              <a:gd name="connsiteX1" fmla="*/ 2803493 w 3390900"/>
              <a:gd name="connsiteY1" fmla="*/ 2502456 h 2505075"/>
              <a:gd name="connsiteX2" fmla="*/ 2803493 w 3390900"/>
              <a:gd name="connsiteY2" fmla="*/ 2210829 h 2505075"/>
              <a:gd name="connsiteX3" fmla="*/ 2577722 w 3390900"/>
              <a:gd name="connsiteY3" fmla="*/ 2210829 h 2505075"/>
              <a:gd name="connsiteX4" fmla="*/ 2577722 w 3390900"/>
              <a:gd name="connsiteY4" fmla="*/ 2100291 h 2505075"/>
              <a:gd name="connsiteX5" fmla="*/ 2453069 w 3390900"/>
              <a:gd name="connsiteY5" fmla="*/ 2100291 h 2505075"/>
              <a:gd name="connsiteX6" fmla="*/ 2453069 w 3390900"/>
              <a:gd name="connsiteY6" fmla="*/ 1996812 h 2505075"/>
              <a:gd name="connsiteX7" fmla="*/ 2351942 w 3390900"/>
              <a:gd name="connsiteY7" fmla="*/ 1996812 h 2505075"/>
              <a:gd name="connsiteX8" fmla="*/ 2351942 w 3390900"/>
              <a:gd name="connsiteY8" fmla="*/ 1898037 h 2505075"/>
              <a:gd name="connsiteX9" fmla="*/ 2267274 w 3390900"/>
              <a:gd name="connsiteY9" fmla="*/ 1898037 h 2505075"/>
              <a:gd name="connsiteX10" fmla="*/ 2267274 w 3390900"/>
              <a:gd name="connsiteY10" fmla="*/ 1803959 h 2505075"/>
              <a:gd name="connsiteX11" fmla="*/ 2086185 w 3390900"/>
              <a:gd name="connsiteY11" fmla="*/ 1803959 h 2505075"/>
              <a:gd name="connsiteX12" fmla="*/ 2086185 w 3390900"/>
              <a:gd name="connsiteY12" fmla="*/ 1733407 h 2505075"/>
              <a:gd name="connsiteX13" fmla="*/ 1916849 w 3390900"/>
              <a:gd name="connsiteY13" fmla="*/ 1733407 h 2505075"/>
              <a:gd name="connsiteX14" fmla="*/ 1916849 w 3390900"/>
              <a:gd name="connsiteY14" fmla="*/ 1601695 h 2505075"/>
              <a:gd name="connsiteX15" fmla="*/ 1839239 w 3390900"/>
              <a:gd name="connsiteY15" fmla="*/ 1601695 h 2505075"/>
              <a:gd name="connsiteX16" fmla="*/ 1839239 w 3390900"/>
              <a:gd name="connsiteY16" fmla="*/ 1538202 h 2505075"/>
              <a:gd name="connsiteX17" fmla="*/ 1792195 w 3390900"/>
              <a:gd name="connsiteY17" fmla="*/ 1538202 h 2505075"/>
              <a:gd name="connsiteX18" fmla="*/ 1792195 w 3390900"/>
              <a:gd name="connsiteY18" fmla="*/ 1422959 h 2505075"/>
              <a:gd name="connsiteX19" fmla="*/ 1745161 w 3390900"/>
              <a:gd name="connsiteY19" fmla="*/ 1422959 h 2505075"/>
              <a:gd name="connsiteX20" fmla="*/ 1745161 w 3390900"/>
              <a:gd name="connsiteY20" fmla="*/ 1354750 h 2505075"/>
              <a:gd name="connsiteX21" fmla="*/ 1695774 w 3390900"/>
              <a:gd name="connsiteY21" fmla="*/ 1354750 h 2505075"/>
              <a:gd name="connsiteX22" fmla="*/ 1695774 w 3390900"/>
              <a:gd name="connsiteY22" fmla="*/ 1303010 h 2505075"/>
              <a:gd name="connsiteX23" fmla="*/ 1507627 w 3390900"/>
              <a:gd name="connsiteY23" fmla="*/ 1303010 h 2505075"/>
              <a:gd name="connsiteX24" fmla="*/ 1507627 w 3390900"/>
              <a:gd name="connsiteY24" fmla="*/ 1246565 h 2505075"/>
              <a:gd name="connsiteX25" fmla="*/ 1439418 w 3390900"/>
              <a:gd name="connsiteY25" fmla="*/ 1246565 h 2505075"/>
              <a:gd name="connsiteX26" fmla="*/ 1439418 w 3390900"/>
              <a:gd name="connsiteY26" fmla="*/ 1206589 h 2505075"/>
              <a:gd name="connsiteX27" fmla="*/ 1420606 w 3390900"/>
              <a:gd name="connsiteY27" fmla="*/ 1206589 h 2505075"/>
              <a:gd name="connsiteX28" fmla="*/ 1420606 w 3390900"/>
              <a:gd name="connsiteY28" fmla="*/ 1152497 h 2505075"/>
              <a:gd name="connsiteX29" fmla="*/ 1385326 w 3390900"/>
              <a:gd name="connsiteY29" fmla="*/ 1152497 h 2505075"/>
              <a:gd name="connsiteX30" fmla="*/ 1385326 w 3390900"/>
              <a:gd name="connsiteY30" fmla="*/ 1117216 h 2505075"/>
              <a:gd name="connsiteX31" fmla="*/ 1338291 w 3390900"/>
              <a:gd name="connsiteY31" fmla="*/ 1117216 h 2505075"/>
              <a:gd name="connsiteX32" fmla="*/ 1338291 w 3390900"/>
              <a:gd name="connsiteY32" fmla="*/ 1023147 h 2505075"/>
              <a:gd name="connsiteX33" fmla="*/ 1234812 w 3390900"/>
              <a:gd name="connsiteY33" fmla="*/ 1023147 h 2505075"/>
              <a:gd name="connsiteX34" fmla="*/ 1234812 w 3390900"/>
              <a:gd name="connsiteY34" fmla="*/ 919663 h 2505075"/>
              <a:gd name="connsiteX35" fmla="*/ 1206589 w 3390900"/>
              <a:gd name="connsiteY35" fmla="*/ 919663 h 2505075"/>
              <a:gd name="connsiteX36" fmla="*/ 1206589 w 3390900"/>
              <a:gd name="connsiteY36" fmla="*/ 844403 h 2505075"/>
              <a:gd name="connsiteX37" fmla="*/ 1091346 w 3390900"/>
              <a:gd name="connsiteY37" fmla="*/ 844403 h 2505075"/>
              <a:gd name="connsiteX38" fmla="*/ 1091346 w 3390900"/>
              <a:gd name="connsiteY38" fmla="*/ 802070 h 2505075"/>
              <a:gd name="connsiteX39" fmla="*/ 1041959 w 3390900"/>
              <a:gd name="connsiteY39" fmla="*/ 802070 h 2505075"/>
              <a:gd name="connsiteX40" fmla="*/ 1041959 w 3390900"/>
              <a:gd name="connsiteY40" fmla="*/ 764440 h 2505075"/>
              <a:gd name="connsiteX41" fmla="*/ 950237 w 3390900"/>
              <a:gd name="connsiteY41" fmla="*/ 764440 h 2505075"/>
              <a:gd name="connsiteX42" fmla="*/ 950237 w 3390900"/>
              <a:gd name="connsiteY42" fmla="*/ 707995 h 2505075"/>
              <a:gd name="connsiteX43" fmla="*/ 926718 w 3390900"/>
              <a:gd name="connsiteY43" fmla="*/ 707995 h 2505075"/>
              <a:gd name="connsiteX44" fmla="*/ 926718 w 3390900"/>
              <a:gd name="connsiteY44" fmla="*/ 646848 h 2505075"/>
              <a:gd name="connsiteX45" fmla="*/ 889088 w 3390900"/>
              <a:gd name="connsiteY45" fmla="*/ 646848 h 2505075"/>
              <a:gd name="connsiteX46" fmla="*/ 889088 w 3390900"/>
              <a:gd name="connsiteY46" fmla="*/ 618625 h 2505075"/>
              <a:gd name="connsiteX47" fmla="*/ 872625 w 3390900"/>
              <a:gd name="connsiteY47" fmla="*/ 618625 h 2505075"/>
              <a:gd name="connsiteX48" fmla="*/ 872625 w 3390900"/>
              <a:gd name="connsiteY48" fmla="*/ 569236 h 2505075"/>
              <a:gd name="connsiteX49" fmla="*/ 820885 w 3390900"/>
              <a:gd name="connsiteY49" fmla="*/ 569236 h 2505075"/>
              <a:gd name="connsiteX50" fmla="*/ 820885 w 3390900"/>
              <a:gd name="connsiteY50" fmla="*/ 536311 h 2505075"/>
              <a:gd name="connsiteX51" fmla="*/ 752681 w 3390900"/>
              <a:gd name="connsiteY51" fmla="*/ 536311 h 2505075"/>
              <a:gd name="connsiteX52" fmla="*/ 752681 w 3390900"/>
              <a:gd name="connsiteY52" fmla="*/ 437533 h 2505075"/>
              <a:gd name="connsiteX53" fmla="*/ 635089 w 3390900"/>
              <a:gd name="connsiteY53" fmla="*/ 437533 h 2505075"/>
              <a:gd name="connsiteX54" fmla="*/ 635089 w 3390900"/>
              <a:gd name="connsiteY54" fmla="*/ 399903 h 2505075"/>
              <a:gd name="connsiteX55" fmla="*/ 588052 w 3390900"/>
              <a:gd name="connsiteY55" fmla="*/ 399903 h 2505075"/>
              <a:gd name="connsiteX56" fmla="*/ 588052 w 3390900"/>
              <a:gd name="connsiteY56" fmla="*/ 364626 h 2505075"/>
              <a:gd name="connsiteX57" fmla="*/ 498681 w 3390900"/>
              <a:gd name="connsiteY57" fmla="*/ 364626 h 2505075"/>
              <a:gd name="connsiteX58" fmla="*/ 498681 w 3390900"/>
              <a:gd name="connsiteY58" fmla="*/ 305829 h 2505075"/>
              <a:gd name="connsiteX59" fmla="*/ 432829 w 3390900"/>
              <a:gd name="connsiteY59" fmla="*/ 305829 h 2505075"/>
              <a:gd name="connsiteX60" fmla="*/ 432829 w 3390900"/>
              <a:gd name="connsiteY60" fmla="*/ 258792 h 2505075"/>
              <a:gd name="connsiteX61" fmla="*/ 404607 w 3390900"/>
              <a:gd name="connsiteY61" fmla="*/ 258792 h 2505075"/>
              <a:gd name="connsiteX62" fmla="*/ 404607 w 3390900"/>
              <a:gd name="connsiteY62" fmla="*/ 218810 h 2505075"/>
              <a:gd name="connsiteX63" fmla="*/ 369329 w 3390900"/>
              <a:gd name="connsiteY63" fmla="*/ 218810 h 2505075"/>
              <a:gd name="connsiteX64" fmla="*/ 369329 w 3390900"/>
              <a:gd name="connsiteY64" fmla="*/ 162366 h 2505075"/>
              <a:gd name="connsiteX65" fmla="*/ 317588 w 3390900"/>
              <a:gd name="connsiteY65" fmla="*/ 162366 h 2505075"/>
              <a:gd name="connsiteX66" fmla="*/ 317588 w 3390900"/>
              <a:gd name="connsiteY66" fmla="*/ 120032 h 2505075"/>
              <a:gd name="connsiteX67" fmla="*/ 256441 w 3390900"/>
              <a:gd name="connsiteY67" fmla="*/ 120032 h 2505075"/>
              <a:gd name="connsiteX68" fmla="*/ 256441 w 3390900"/>
              <a:gd name="connsiteY68" fmla="*/ 75347 h 2505075"/>
              <a:gd name="connsiteX69" fmla="*/ 157663 w 3390900"/>
              <a:gd name="connsiteY69" fmla="*/ 75347 h 2505075"/>
              <a:gd name="connsiteX70" fmla="*/ 157663 w 3390900"/>
              <a:gd name="connsiteY70" fmla="*/ 49477 h 2505075"/>
              <a:gd name="connsiteX71" fmla="*/ 80051 w 3390900"/>
              <a:gd name="connsiteY71" fmla="*/ 49477 h 2505075"/>
              <a:gd name="connsiteX72" fmla="*/ 80051 w 3390900"/>
              <a:gd name="connsiteY72" fmla="*/ 7144 h 2505075"/>
              <a:gd name="connsiteX73" fmla="*/ 7144 w 3390900"/>
              <a:gd name="connsiteY73" fmla="*/ 7144 h 2505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3390900" h="2505075">
                <a:moveTo>
                  <a:pt x="3391462" y="2502456"/>
                </a:moveTo>
                <a:lnTo>
                  <a:pt x="2803493" y="2502456"/>
                </a:lnTo>
                <a:lnTo>
                  <a:pt x="2803493" y="2210829"/>
                </a:lnTo>
                <a:lnTo>
                  <a:pt x="2577722" y="2210829"/>
                </a:lnTo>
                <a:lnTo>
                  <a:pt x="2577722" y="2100291"/>
                </a:lnTo>
                <a:lnTo>
                  <a:pt x="2453069" y="2100291"/>
                </a:lnTo>
                <a:lnTo>
                  <a:pt x="2453069" y="1996812"/>
                </a:lnTo>
                <a:lnTo>
                  <a:pt x="2351942" y="1996812"/>
                </a:lnTo>
                <a:lnTo>
                  <a:pt x="2351942" y="1898037"/>
                </a:lnTo>
                <a:lnTo>
                  <a:pt x="2267274" y="1898037"/>
                </a:lnTo>
                <a:lnTo>
                  <a:pt x="2267274" y="1803959"/>
                </a:lnTo>
                <a:lnTo>
                  <a:pt x="2086185" y="1803959"/>
                </a:lnTo>
                <a:lnTo>
                  <a:pt x="2086185" y="1733407"/>
                </a:lnTo>
                <a:lnTo>
                  <a:pt x="1916849" y="1733407"/>
                </a:lnTo>
                <a:lnTo>
                  <a:pt x="1916849" y="1601695"/>
                </a:lnTo>
                <a:lnTo>
                  <a:pt x="1839239" y="1601695"/>
                </a:lnTo>
                <a:lnTo>
                  <a:pt x="1839239" y="1538202"/>
                </a:lnTo>
                <a:lnTo>
                  <a:pt x="1792195" y="1538202"/>
                </a:lnTo>
                <a:lnTo>
                  <a:pt x="1792195" y="1422959"/>
                </a:lnTo>
                <a:lnTo>
                  <a:pt x="1745161" y="1422959"/>
                </a:lnTo>
                <a:lnTo>
                  <a:pt x="1745161" y="1354750"/>
                </a:lnTo>
                <a:lnTo>
                  <a:pt x="1695774" y="1354750"/>
                </a:lnTo>
                <a:lnTo>
                  <a:pt x="1695774" y="1303010"/>
                </a:lnTo>
                <a:lnTo>
                  <a:pt x="1507627" y="1303010"/>
                </a:lnTo>
                <a:lnTo>
                  <a:pt x="1507627" y="1246565"/>
                </a:lnTo>
                <a:lnTo>
                  <a:pt x="1439418" y="1246565"/>
                </a:lnTo>
                <a:lnTo>
                  <a:pt x="1439418" y="1206589"/>
                </a:lnTo>
                <a:lnTo>
                  <a:pt x="1420606" y="1206589"/>
                </a:lnTo>
                <a:lnTo>
                  <a:pt x="1420606" y="1152497"/>
                </a:lnTo>
                <a:lnTo>
                  <a:pt x="1385326" y="1152497"/>
                </a:lnTo>
                <a:lnTo>
                  <a:pt x="1385326" y="1117216"/>
                </a:lnTo>
                <a:lnTo>
                  <a:pt x="1338291" y="1117216"/>
                </a:lnTo>
                <a:lnTo>
                  <a:pt x="1338291" y="1023147"/>
                </a:lnTo>
                <a:lnTo>
                  <a:pt x="1234812" y="1023147"/>
                </a:lnTo>
                <a:lnTo>
                  <a:pt x="1234812" y="919663"/>
                </a:lnTo>
                <a:lnTo>
                  <a:pt x="1206589" y="919663"/>
                </a:lnTo>
                <a:lnTo>
                  <a:pt x="1206589" y="844403"/>
                </a:lnTo>
                <a:lnTo>
                  <a:pt x="1091346" y="844403"/>
                </a:lnTo>
                <a:lnTo>
                  <a:pt x="1091346" y="802070"/>
                </a:lnTo>
                <a:lnTo>
                  <a:pt x="1041959" y="802070"/>
                </a:lnTo>
                <a:lnTo>
                  <a:pt x="1041959" y="764440"/>
                </a:lnTo>
                <a:lnTo>
                  <a:pt x="950237" y="764440"/>
                </a:lnTo>
                <a:lnTo>
                  <a:pt x="950237" y="707995"/>
                </a:lnTo>
                <a:lnTo>
                  <a:pt x="926718" y="707995"/>
                </a:lnTo>
                <a:lnTo>
                  <a:pt x="926718" y="646848"/>
                </a:lnTo>
                <a:lnTo>
                  <a:pt x="889088" y="646848"/>
                </a:lnTo>
                <a:lnTo>
                  <a:pt x="889088" y="618625"/>
                </a:lnTo>
                <a:lnTo>
                  <a:pt x="872625" y="618625"/>
                </a:lnTo>
                <a:lnTo>
                  <a:pt x="872625" y="569236"/>
                </a:lnTo>
                <a:lnTo>
                  <a:pt x="820885" y="569236"/>
                </a:lnTo>
                <a:lnTo>
                  <a:pt x="820885" y="536311"/>
                </a:lnTo>
                <a:lnTo>
                  <a:pt x="752681" y="536311"/>
                </a:lnTo>
                <a:lnTo>
                  <a:pt x="752681" y="437533"/>
                </a:lnTo>
                <a:lnTo>
                  <a:pt x="635089" y="437533"/>
                </a:lnTo>
                <a:lnTo>
                  <a:pt x="635089" y="399903"/>
                </a:lnTo>
                <a:lnTo>
                  <a:pt x="588052" y="399903"/>
                </a:lnTo>
                <a:lnTo>
                  <a:pt x="588052" y="364626"/>
                </a:lnTo>
                <a:lnTo>
                  <a:pt x="498681" y="364626"/>
                </a:lnTo>
                <a:lnTo>
                  <a:pt x="498681" y="305829"/>
                </a:lnTo>
                <a:lnTo>
                  <a:pt x="432829" y="305829"/>
                </a:lnTo>
                <a:lnTo>
                  <a:pt x="432829" y="258792"/>
                </a:lnTo>
                <a:lnTo>
                  <a:pt x="404607" y="258792"/>
                </a:lnTo>
                <a:lnTo>
                  <a:pt x="404607" y="218810"/>
                </a:lnTo>
                <a:lnTo>
                  <a:pt x="369329" y="218810"/>
                </a:lnTo>
                <a:lnTo>
                  <a:pt x="369329" y="162366"/>
                </a:lnTo>
                <a:lnTo>
                  <a:pt x="317588" y="162366"/>
                </a:lnTo>
                <a:lnTo>
                  <a:pt x="317588" y="120032"/>
                </a:lnTo>
                <a:lnTo>
                  <a:pt x="256441" y="120032"/>
                </a:lnTo>
                <a:lnTo>
                  <a:pt x="256441" y="75347"/>
                </a:lnTo>
                <a:lnTo>
                  <a:pt x="157663" y="75347"/>
                </a:lnTo>
                <a:lnTo>
                  <a:pt x="157663" y="49477"/>
                </a:lnTo>
                <a:lnTo>
                  <a:pt x="80051" y="49477"/>
                </a:lnTo>
                <a:lnTo>
                  <a:pt x="80051" y="7144"/>
                </a:lnTo>
                <a:lnTo>
                  <a:pt x="7144" y="7144"/>
                </a:lnTo>
              </a:path>
            </a:pathLst>
          </a:custGeom>
          <a:noFill/>
          <a:ln w="25400" cap="flat">
            <a:solidFill>
              <a:srgbClr val="04388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61" name="Graphic 5124">
            <a:extLst>
              <a:ext uri="{FF2B5EF4-FFF2-40B4-BE49-F238E27FC236}">
                <a16:creationId xmlns:a16="http://schemas.microsoft.com/office/drawing/2014/main" id="{78EE996B-DB1C-4B79-8F1D-3E7906CA6E2F}"/>
              </a:ext>
            </a:extLst>
          </p:cNvPr>
          <p:cNvSpPr/>
          <p:nvPr/>
        </p:nvSpPr>
        <p:spPr>
          <a:xfrm>
            <a:off x="6006362" y="3113026"/>
            <a:ext cx="2562775" cy="964085"/>
          </a:xfrm>
          <a:custGeom>
            <a:avLst/>
            <a:gdLst>
              <a:gd name="connsiteX0" fmla="*/ 3986479 w 3990975"/>
              <a:gd name="connsiteY0" fmla="*/ 1509979 h 1514475"/>
              <a:gd name="connsiteX1" fmla="*/ 3746592 w 3990975"/>
              <a:gd name="connsiteY1" fmla="*/ 1509979 h 1514475"/>
              <a:gd name="connsiteX2" fmla="*/ 3746592 w 3990975"/>
              <a:gd name="connsiteY2" fmla="*/ 1401794 h 1514475"/>
              <a:gd name="connsiteX3" fmla="*/ 3603127 w 3990975"/>
              <a:gd name="connsiteY3" fmla="*/ 1401794 h 1514475"/>
              <a:gd name="connsiteX4" fmla="*/ 3603127 w 3990975"/>
              <a:gd name="connsiteY4" fmla="*/ 1324185 h 1514475"/>
              <a:gd name="connsiteX5" fmla="*/ 3269161 w 3990975"/>
              <a:gd name="connsiteY5" fmla="*/ 1324185 h 1514475"/>
              <a:gd name="connsiteX6" fmla="*/ 3269161 w 3990975"/>
              <a:gd name="connsiteY6" fmla="*/ 1223048 h 1514475"/>
              <a:gd name="connsiteX7" fmla="*/ 3128048 w 3990975"/>
              <a:gd name="connsiteY7" fmla="*/ 1223048 h 1514475"/>
              <a:gd name="connsiteX8" fmla="*/ 3128048 w 3990975"/>
              <a:gd name="connsiteY8" fmla="*/ 1154849 h 1514475"/>
              <a:gd name="connsiteX9" fmla="*/ 3048086 w 3990975"/>
              <a:gd name="connsiteY9" fmla="*/ 1154849 h 1514475"/>
              <a:gd name="connsiteX10" fmla="*/ 3048086 w 3990975"/>
              <a:gd name="connsiteY10" fmla="*/ 1077239 h 1514475"/>
              <a:gd name="connsiteX11" fmla="*/ 2949312 w 3990975"/>
              <a:gd name="connsiteY11" fmla="*/ 1077239 h 1514475"/>
              <a:gd name="connsiteX12" fmla="*/ 2949312 w 3990975"/>
              <a:gd name="connsiteY12" fmla="*/ 1016089 h 1514475"/>
              <a:gd name="connsiteX13" fmla="*/ 2904630 w 3990975"/>
              <a:gd name="connsiteY13" fmla="*/ 1016089 h 1514475"/>
              <a:gd name="connsiteX14" fmla="*/ 2904630 w 3990975"/>
              <a:gd name="connsiteY14" fmla="*/ 943181 h 1514475"/>
              <a:gd name="connsiteX15" fmla="*/ 2697661 w 3990975"/>
              <a:gd name="connsiteY15" fmla="*/ 943181 h 1514475"/>
              <a:gd name="connsiteX16" fmla="*/ 2697661 w 3990975"/>
              <a:gd name="connsiteY16" fmla="*/ 809125 h 1514475"/>
              <a:gd name="connsiteX17" fmla="*/ 2596534 w 3990975"/>
              <a:gd name="connsiteY17" fmla="*/ 809125 h 1514475"/>
              <a:gd name="connsiteX18" fmla="*/ 2596534 w 3990975"/>
              <a:gd name="connsiteY18" fmla="*/ 759736 h 1514475"/>
              <a:gd name="connsiteX19" fmla="*/ 2570664 w 3990975"/>
              <a:gd name="connsiteY19" fmla="*/ 759736 h 1514475"/>
              <a:gd name="connsiteX20" fmla="*/ 2570664 w 3990975"/>
              <a:gd name="connsiteY20" fmla="*/ 691532 h 1514475"/>
              <a:gd name="connsiteX21" fmla="*/ 2274332 w 3990975"/>
              <a:gd name="connsiteY21" fmla="*/ 691532 h 1514475"/>
              <a:gd name="connsiteX22" fmla="*/ 2274332 w 3990975"/>
              <a:gd name="connsiteY22" fmla="*/ 644496 h 1514475"/>
              <a:gd name="connsiteX23" fmla="*/ 2043846 w 3990975"/>
              <a:gd name="connsiteY23" fmla="*/ 644496 h 1514475"/>
              <a:gd name="connsiteX24" fmla="*/ 2043846 w 3990975"/>
              <a:gd name="connsiteY24" fmla="*/ 592755 h 1514475"/>
              <a:gd name="connsiteX25" fmla="*/ 1902733 w 3990975"/>
              <a:gd name="connsiteY25" fmla="*/ 592755 h 1514475"/>
              <a:gd name="connsiteX26" fmla="*/ 1902733 w 3990975"/>
              <a:gd name="connsiteY26" fmla="*/ 505737 h 1514475"/>
              <a:gd name="connsiteX27" fmla="*/ 1813370 w 3990975"/>
              <a:gd name="connsiteY27" fmla="*/ 505737 h 1514475"/>
              <a:gd name="connsiteX28" fmla="*/ 1813370 w 3990975"/>
              <a:gd name="connsiteY28" fmla="*/ 463403 h 1514475"/>
              <a:gd name="connsiteX29" fmla="*/ 1721644 w 3990975"/>
              <a:gd name="connsiteY29" fmla="*/ 463403 h 1514475"/>
              <a:gd name="connsiteX30" fmla="*/ 1721644 w 3990975"/>
              <a:gd name="connsiteY30" fmla="*/ 411663 h 1514475"/>
              <a:gd name="connsiteX31" fmla="*/ 1552308 w 3990975"/>
              <a:gd name="connsiteY31" fmla="*/ 411663 h 1514475"/>
              <a:gd name="connsiteX32" fmla="*/ 1552308 w 3990975"/>
              <a:gd name="connsiteY32" fmla="*/ 364626 h 1514475"/>
              <a:gd name="connsiteX33" fmla="*/ 1517028 w 3990975"/>
              <a:gd name="connsiteY33" fmla="*/ 364626 h 1514475"/>
              <a:gd name="connsiteX34" fmla="*/ 1517028 w 3990975"/>
              <a:gd name="connsiteY34" fmla="*/ 308180 h 1514475"/>
              <a:gd name="connsiteX35" fmla="*/ 1472346 w 3990975"/>
              <a:gd name="connsiteY35" fmla="*/ 308180 h 1514475"/>
              <a:gd name="connsiteX36" fmla="*/ 1472346 w 3990975"/>
              <a:gd name="connsiteY36" fmla="*/ 254088 h 1514475"/>
              <a:gd name="connsiteX37" fmla="*/ 1074887 w 3990975"/>
              <a:gd name="connsiteY37" fmla="*/ 254088 h 1514475"/>
              <a:gd name="connsiteX38" fmla="*/ 1074887 w 3990975"/>
              <a:gd name="connsiteY38" fmla="*/ 216458 h 1514475"/>
              <a:gd name="connsiteX39" fmla="*/ 978456 w 3990975"/>
              <a:gd name="connsiteY39" fmla="*/ 216458 h 1514475"/>
              <a:gd name="connsiteX40" fmla="*/ 978456 w 3990975"/>
              <a:gd name="connsiteY40" fmla="*/ 178829 h 1514475"/>
              <a:gd name="connsiteX41" fmla="*/ 766792 w 3990975"/>
              <a:gd name="connsiteY41" fmla="*/ 178829 h 1514475"/>
              <a:gd name="connsiteX42" fmla="*/ 766792 w 3990975"/>
              <a:gd name="connsiteY42" fmla="*/ 120033 h 1514475"/>
              <a:gd name="connsiteX43" fmla="*/ 696237 w 3990975"/>
              <a:gd name="connsiteY43" fmla="*/ 120033 h 1514475"/>
              <a:gd name="connsiteX44" fmla="*/ 696237 w 3990975"/>
              <a:gd name="connsiteY44" fmla="*/ 82403 h 1514475"/>
              <a:gd name="connsiteX45" fmla="*/ 482217 w 3990975"/>
              <a:gd name="connsiteY45" fmla="*/ 82403 h 1514475"/>
              <a:gd name="connsiteX46" fmla="*/ 482217 w 3990975"/>
              <a:gd name="connsiteY46" fmla="*/ 44773 h 1514475"/>
              <a:gd name="connsiteX47" fmla="*/ 404607 w 3990975"/>
              <a:gd name="connsiteY47" fmla="*/ 44773 h 1514475"/>
              <a:gd name="connsiteX48" fmla="*/ 404607 w 3990975"/>
              <a:gd name="connsiteY48" fmla="*/ 7144 h 1514475"/>
              <a:gd name="connsiteX49" fmla="*/ 7144 w 3990975"/>
              <a:gd name="connsiteY49" fmla="*/ 7144 h 1514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3990975" h="1514475">
                <a:moveTo>
                  <a:pt x="3986479" y="1509979"/>
                </a:moveTo>
                <a:lnTo>
                  <a:pt x="3746592" y="1509979"/>
                </a:lnTo>
                <a:lnTo>
                  <a:pt x="3746592" y="1401794"/>
                </a:lnTo>
                <a:lnTo>
                  <a:pt x="3603127" y="1401794"/>
                </a:lnTo>
                <a:lnTo>
                  <a:pt x="3603127" y="1324185"/>
                </a:lnTo>
                <a:lnTo>
                  <a:pt x="3269161" y="1324185"/>
                </a:lnTo>
                <a:lnTo>
                  <a:pt x="3269161" y="1223048"/>
                </a:lnTo>
                <a:lnTo>
                  <a:pt x="3128048" y="1223048"/>
                </a:lnTo>
                <a:lnTo>
                  <a:pt x="3128048" y="1154849"/>
                </a:lnTo>
                <a:lnTo>
                  <a:pt x="3048086" y="1154849"/>
                </a:lnTo>
                <a:lnTo>
                  <a:pt x="3048086" y="1077239"/>
                </a:lnTo>
                <a:lnTo>
                  <a:pt x="2949312" y="1077239"/>
                </a:lnTo>
                <a:lnTo>
                  <a:pt x="2949312" y="1016089"/>
                </a:lnTo>
                <a:lnTo>
                  <a:pt x="2904630" y="1016089"/>
                </a:lnTo>
                <a:lnTo>
                  <a:pt x="2904630" y="943181"/>
                </a:lnTo>
                <a:lnTo>
                  <a:pt x="2697661" y="943181"/>
                </a:lnTo>
                <a:lnTo>
                  <a:pt x="2697661" y="809125"/>
                </a:lnTo>
                <a:lnTo>
                  <a:pt x="2596534" y="809125"/>
                </a:lnTo>
                <a:lnTo>
                  <a:pt x="2596534" y="759736"/>
                </a:lnTo>
                <a:lnTo>
                  <a:pt x="2570664" y="759736"/>
                </a:lnTo>
                <a:lnTo>
                  <a:pt x="2570664" y="691532"/>
                </a:lnTo>
                <a:lnTo>
                  <a:pt x="2274332" y="691532"/>
                </a:lnTo>
                <a:lnTo>
                  <a:pt x="2274332" y="644496"/>
                </a:lnTo>
                <a:lnTo>
                  <a:pt x="2043846" y="644496"/>
                </a:lnTo>
                <a:lnTo>
                  <a:pt x="2043846" y="592755"/>
                </a:lnTo>
                <a:lnTo>
                  <a:pt x="1902733" y="592755"/>
                </a:lnTo>
                <a:lnTo>
                  <a:pt x="1902733" y="505737"/>
                </a:lnTo>
                <a:lnTo>
                  <a:pt x="1813370" y="505737"/>
                </a:lnTo>
                <a:lnTo>
                  <a:pt x="1813370" y="463403"/>
                </a:lnTo>
                <a:lnTo>
                  <a:pt x="1721644" y="463403"/>
                </a:lnTo>
                <a:lnTo>
                  <a:pt x="1721644" y="411663"/>
                </a:lnTo>
                <a:lnTo>
                  <a:pt x="1552308" y="411663"/>
                </a:lnTo>
                <a:lnTo>
                  <a:pt x="1552308" y="364626"/>
                </a:lnTo>
                <a:lnTo>
                  <a:pt x="1517028" y="364626"/>
                </a:lnTo>
                <a:lnTo>
                  <a:pt x="1517028" y="308180"/>
                </a:lnTo>
                <a:lnTo>
                  <a:pt x="1472346" y="308180"/>
                </a:lnTo>
                <a:lnTo>
                  <a:pt x="1472346" y="254088"/>
                </a:lnTo>
                <a:lnTo>
                  <a:pt x="1074887" y="254088"/>
                </a:lnTo>
                <a:lnTo>
                  <a:pt x="1074887" y="216458"/>
                </a:lnTo>
                <a:lnTo>
                  <a:pt x="978456" y="216458"/>
                </a:lnTo>
                <a:lnTo>
                  <a:pt x="978456" y="178829"/>
                </a:lnTo>
                <a:lnTo>
                  <a:pt x="766792" y="178829"/>
                </a:lnTo>
                <a:lnTo>
                  <a:pt x="766792" y="120033"/>
                </a:lnTo>
                <a:lnTo>
                  <a:pt x="696237" y="120033"/>
                </a:lnTo>
                <a:lnTo>
                  <a:pt x="696237" y="82403"/>
                </a:lnTo>
                <a:lnTo>
                  <a:pt x="482217" y="82403"/>
                </a:lnTo>
                <a:lnTo>
                  <a:pt x="482217" y="44773"/>
                </a:lnTo>
                <a:lnTo>
                  <a:pt x="404607" y="44773"/>
                </a:lnTo>
                <a:lnTo>
                  <a:pt x="404607" y="7144"/>
                </a:lnTo>
                <a:lnTo>
                  <a:pt x="7144" y="7144"/>
                </a:lnTo>
              </a:path>
            </a:pathLst>
          </a:custGeom>
          <a:noFill/>
          <a:ln w="25400" cap="flat">
            <a:solidFill>
              <a:schemeClr val="accent4"/>
            </a:solidFill>
            <a:prstDash val="solid"/>
            <a:miter/>
          </a:ln>
        </p:spPr>
        <p:txBody>
          <a:bodyPr rtlCol="0" anchor="ctr"/>
          <a:lstStyle/>
          <a:p>
            <a:endParaRPr lang="en-GB"/>
          </a:p>
        </p:txBody>
      </p:sp>
      <p:grpSp>
        <p:nvGrpSpPr>
          <p:cNvPr id="63" name="Group 62">
            <a:extLst>
              <a:ext uri="{FF2B5EF4-FFF2-40B4-BE49-F238E27FC236}">
                <a16:creationId xmlns:a16="http://schemas.microsoft.com/office/drawing/2014/main" id="{12F921EE-C497-4213-B451-2905F155D644}"/>
              </a:ext>
            </a:extLst>
          </p:cNvPr>
          <p:cNvGrpSpPr/>
          <p:nvPr/>
        </p:nvGrpSpPr>
        <p:grpSpPr>
          <a:xfrm>
            <a:off x="4648928" y="2977152"/>
            <a:ext cx="4060309" cy="3024225"/>
            <a:chOff x="2189467" y="2003088"/>
            <a:chExt cx="3640006" cy="4240583"/>
          </a:xfrm>
        </p:grpSpPr>
        <p:sp>
          <p:nvSpPr>
            <p:cNvPr id="65" name="TextBox 64">
              <a:extLst>
                <a:ext uri="{FF2B5EF4-FFF2-40B4-BE49-F238E27FC236}">
                  <a16:creationId xmlns:a16="http://schemas.microsoft.com/office/drawing/2014/main" id="{2F57D4DF-9648-42D7-A525-564748BB5989}"/>
                </a:ext>
              </a:extLst>
            </p:cNvPr>
            <p:cNvSpPr txBox="1"/>
            <p:nvPr/>
          </p:nvSpPr>
          <p:spPr>
            <a:xfrm>
              <a:off x="4206651" y="5078144"/>
              <a:ext cx="711157" cy="385038"/>
            </a:xfrm>
            <a:prstGeom prst="rect">
              <a:avLst/>
            </a:prstGeom>
            <a:noFill/>
          </p:spPr>
          <p:txBody>
            <a:bodyPr wrap="none" rtlCol="0">
              <a:spAutoFit/>
            </a:bodyPr>
            <a:lstStyle/>
            <a:p>
              <a:pPr algn="ctr" fontAlgn="base">
                <a:spcBef>
                  <a:spcPct val="0"/>
                </a:spcBef>
                <a:spcAft>
                  <a:spcPct val="0"/>
                </a:spcAft>
              </a:pPr>
              <a:r>
                <a:rPr lang="zh-CN" sz="1200" b="0" i="0" u="none" strike="noStrike" cap="none" baseline="0" dirty="0">
                  <a:solidFill>
                    <a:srgbClr val="4D4D4D"/>
                  </a:solidFill>
                  <a:effectLst/>
                  <a:uFillTx/>
                  <a:ea typeface="SimSun"/>
                </a:rPr>
                <a:t>时间，月</a:t>
              </a:r>
            </a:p>
          </p:txBody>
        </p:sp>
        <p:sp>
          <p:nvSpPr>
            <p:cNvPr id="66" name="Freeform 21">
              <a:extLst>
                <a:ext uri="{FF2B5EF4-FFF2-40B4-BE49-F238E27FC236}">
                  <a16:creationId xmlns:a16="http://schemas.microsoft.com/office/drawing/2014/main" id="{7ECCD59B-A820-4DFE-865A-6E1524F95920}"/>
                </a:ext>
              </a:extLst>
            </p:cNvPr>
            <p:cNvSpPr/>
            <p:nvPr/>
          </p:nvSpPr>
          <p:spPr bwMode="auto">
            <a:xfrm>
              <a:off x="3247755" y="2198377"/>
              <a:ext cx="2458902" cy="2586206"/>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4D4D4D"/>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endParaRPr>
            </a:p>
          </p:txBody>
        </p:sp>
        <p:sp>
          <p:nvSpPr>
            <p:cNvPr id="67" name="Line 6">
              <a:extLst>
                <a:ext uri="{FF2B5EF4-FFF2-40B4-BE49-F238E27FC236}">
                  <a16:creationId xmlns:a16="http://schemas.microsoft.com/office/drawing/2014/main" id="{5E064689-8C30-4B33-8F17-6228E2DCA2FF}"/>
                </a:ext>
              </a:extLst>
            </p:cNvPr>
            <p:cNvSpPr>
              <a:spLocks noChangeShapeType="1"/>
            </p:cNvSpPr>
            <p:nvPr/>
          </p:nvSpPr>
          <p:spPr bwMode="auto">
            <a:xfrm>
              <a:off x="3157523" y="2198376"/>
              <a:ext cx="86234" cy="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endParaRPr>
            </a:p>
          </p:txBody>
        </p:sp>
        <p:sp>
          <p:nvSpPr>
            <p:cNvPr id="68" name="Line 7">
              <a:extLst>
                <a:ext uri="{FF2B5EF4-FFF2-40B4-BE49-F238E27FC236}">
                  <a16:creationId xmlns:a16="http://schemas.microsoft.com/office/drawing/2014/main" id="{3046CB36-E7F3-4A3D-9EEA-95F30342536D}"/>
                </a:ext>
              </a:extLst>
            </p:cNvPr>
            <p:cNvSpPr>
              <a:spLocks noChangeShapeType="1"/>
            </p:cNvSpPr>
            <p:nvPr/>
          </p:nvSpPr>
          <p:spPr bwMode="auto">
            <a:xfrm>
              <a:off x="3157523" y="2720584"/>
              <a:ext cx="86234" cy="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endParaRPr>
            </a:p>
          </p:txBody>
        </p:sp>
        <p:sp>
          <p:nvSpPr>
            <p:cNvPr id="69" name="Line 8">
              <a:extLst>
                <a:ext uri="{FF2B5EF4-FFF2-40B4-BE49-F238E27FC236}">
                  <a16:creationId xmlns:a16="http://schemas.microsoft.com/office/drawing/2014/main" id="{522C088D-5E9C-4343-8F8A-F6713820499E}"/>
                </a:ext>
              </a:extLst>
            </p:cNvPr>
            <p:cNvSpPr>
              <a:spLocks noChangeShapeType="1"/>
            </p:cNvSpPr>
            <p:nvPr/>
          </p:nvSpPr>
          <p:spPr bwMode="auto">
            <a:xfrm>
              <a:off x="3157523" y="3219345"/>
              <a:ext cx="86234" cy="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endParaRPr>
            </a:p>
          </p:txBody>
        </p:sp>
        <p:sp>
          <p:nvSpPr>
            <p:cNvPr id="70" name="Line 9">
              <a:extLst>
                <a:ext uri="{FF2B5EF4-FFF2-40B4-BE49-F238E27FC236}">
                  <a16:creationId xmlns:a16="http://schemas.microsoft.com/office/drawing/2014/main" id="{0346FD1B-0B30-4CFB-BCF8-A118B927946D}"/>
                </a:ext>
              </a:extLst>
            </p:cNvPr>
            <p:cNvSpPr>
              <a:spLocks noChangeShapeType="1"/>
            </p:cNvSpPr>
            <p:nvPr/>
          </p:nvSpPr>
          <p:spPr bwMode="auto">
            <a:xfrm>
              <a:off x="3157523" y="3734224"/>
              <a:ext cx="86234" cy="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endParaRPr>
            </a:p>
          </p:txBody>
        </p:sp>
        <p:sp>
          <p:nvSpPr>
            <p:cNvPr id="71" name="Line 10">
              <a:extLst>
                <a:ext uri="{FF2B5EF4-FFF2-40B4-BE49-F238E27FC236}">
                  <a16:creationId xmlns:a16="http://schemas.microsoft.com/office/drawing/2014/main" id="{1EE7747B-943F-4049-A199-DEFE7119532B}"/>
                </a:ext>
              </a:extLst>
            </p:cNvPr>
            <p:cNvSpPr>
              <a:spLocks noChangeShapeType="1"/>
            </p:cNvSpPr>
            <p:nvPr/>
          </p:nvSpPr>
          <p:spPr bwMode="auto">
            <a:xfrm>
              <a:off x="3157523" y="4238360"/>
              <a:ext cx="86234" cy="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endParaRPr>
            </a:p>
          </p:txBody>
        </p:sp>
        <p:sp>
          <p:nvSpPr>
            <p:cNvPr id="72" name="Line 11">
              <a:extLst>
                <a:ext uri="{FF2B5EF4-FFF2-40B4-BE49-F238E27FC236}">
                  <a16:creationId xmlns:a16="http://schemas.microsoft.com/office/drawing/2014/main" id="{0BB22E7D-F531-44D7-94CD-9614EBE943B8}"/>
                </a:ext>
              </a:extLst>
            </p:cNvPr>
            <p:cNvSpPr>
              <a:spLocks noChangeShapeType="1"/>
            </p:cNvSpPr>
            <p:nvPr/>
          </p:nvSpPr>
          <p:spPr bwMode="auto">
            <a:xfrm>
              <a:off x="3157523" y="4747868"/>
              <a:ext cx="86234" cy="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endParaRPr>
            </a:p>
          </p:txBody>
        </p:sp>
        <p:sp>
          <p:nvSpPr>
            <p:cNvPr id="73" name="TextBox 72">
              <a:extLst>
                <a:ext uri="{FF2B5EF4-FFF2-40B4-BE49-F238E27FC236}">
                  <a16:creationId xmlns:a16="http://schemas.microsoft.com/office/drawing/2014/main" id="{DB1EB2EE-4732-4792-8571-92D8329F2FCB}"/>
                </a:ext>
              </a:extLst>
            </p:cNvPr>
            <p:cNvSpPr txBox="1"/>
            <p:nvPr/>
          </p:nvSpPr>
          <p:spPr>
            <a:xfrm rot="16200000">
              <a:off x="2228970" y="3376048"/>
              <a:ext cx="1054397" cy="246170"/>
            </a:xfrm>
            <a:prstGeom prst="rect">
              <a:avLst/>
            </a:prstGeom>
            <a:noFill/>
          </p:spPr>
          <p:txBody>
            <a:bodyPr wrap="none" rtlCol="0">
              <a:spAutoFit/>
            </a:bodyPr>
            <a:lstStyle/>
            <a:p>
              <a:pPr algn="ctr" fontAlgn="base">
                <a:spcBef>
                  <a:spcPct val="0"/>
                </a:spcBef>
                <a:spcAft>
                  <a:spcPct val="0"/>
                </a:spcAft>
              </a:pPr>
              <a:r>
                <a:rPr lang="zh-CN" sz="1200" b="0" i="0" u="none" strike="noStrike" cap="none" baseline="0">
                  <a:solidFill>
                    <a:srgbClr val="4D4D4D"/>
                  </a:solidFill>
                  <a:effectLst/>
                  <a:uFillTx/>
                  <a:ea typeface="SimSun"/>
                </a:rPr>
                <a:t>OS 概率</a:t>
              </a:r>
            </a:p>
          </p:txBody>
        </p:sp>
        <p:sp>
          <p:nvSpPr>
            <p:cNvPr id="74" name="TextBox 73">
              <a:extLst>
                <a:ext uri="{FF2B5EF4-FFF2-40B4-BE49-F238E27FC236}">
                  <a16:creationId xmlns:a16="http://schemas.microsoft.com/office/drawing/2014/main" id="{6811000D-1FDD-4139-8C50-FC1B9B4544AF}"/>
                </a:ext>
              </a:extLst>
            </p:cNvPr>
            <p:cNvSpPr txBox="1"/>
            <p:nvPr/>
          </p:nvSpPr>
          <p:spPr>
            <a:xfrm>
              <a:off x="2848074" y="2003088"/>
              <a:ext cx="353584" cy="385038"/>
            </a:xfrm>
            <a:prstGeom prst="rect">
              <a:avLst/>
            </a:prstGeom>
            <a:noFill/>
          </p:spPr>
          <p:txBody>
            <a:bodyPr wrap="none" rtlCol="0" anchor="ctr" anchorCtr="0">
              <a:spAutoFit/>
            </a:bodyPr>
            <a:lstStyle/>
            <a:p>
              <a:pPr algn="r"/>
              <a:r>
                <a:rPr lang="zh-CN" sz="1200" b="0" i="0" u="none" strike="noStrike" cap="none" baseline="0">
                  <a:solidFill>
                    <a:srgbClr val="4D4D4D"/>
                  </a:solidFill>
                  <a:effectLst/>
                  <a:uFillTx/>
                  <a:ea typeface="SimSun"/>
                </a:rPr>
                <a:t>1.0</a:t>
              </a:r>
            </a:p>
          </p:txBody>
        </p:sp>
        <p:sp>
          <p:nvSpPr>
            <p:cNvPr id="75" name="TextBox 74">
              <a:extLst>
                <a:ext uri="{FF2B5EF4-FFF2-40B4-BE49-F238E27FC236}">
                  <a16:creationId xmlns:a16="http://schemas.microsoft.com/office/drawing/2014/main" id="{9C477BAE-A33D-40F9-B206-ADC2E53B62E6}"/>
                </a:ext>
              </a:extLst>
            </p:cNvPr>
            <p:cNvSpPr txBox="1"/>
            <p:nvPr/>
          </p:nvSpPr>
          <p:spPr>
            <a:xfrm>
              <a:off x="2848074" y="2527227"/>
              <a:ext cx="353584" cy="385038"/>
            </a:xfrm>
            <a:prstGeom prst="rect">
              <a:avLst/>
            </a:prstGeom>
            <a:noFill/>
          </p:spPr>
          <p:txBody>
            <a:bodyPr wrap="none" rtlCol="0" anchor="ctr" anchorCtr="0">
              <a:spAutoFit/>
            </a:bodyPr>
            <a:lstStyle/>
            <a:p>
              <a:pPr algn="r"/>
              <a:r>
                <a:rPr lang="zh-CN" sz="1200" b="0" i="0" u="none" strike="noStrike" cap="none" baseline="0">
                  <a:solidFill>
                    <a:srgbClr val="4D4D4D"/>
                  </a:solidFill>
                  <a:effectLst/>
                  <a:uFillTx/>
                  <a:ea typeface="SimSun"/>
                </a:rPr>
                <a:t>0.8</a:t>
              </a:r>
            </a:p>
          </p:txBody>
        </p:sp>
        <p:sp>
          <p:nvSpPr>
            <p:cNvPr id="76" name="TextBox 75">
              <a:extLst>
                <a:ext uri="{FF2B5EF4-FFF2-40B4-BE49-F238E27FC236}">
                  <a16:creationId xmlns:a16="http://schemas.microsoft.com/office/drawing/2014/main" id="{9E7DB692-EC17-455A-96CB-33A23580DB92}"/>
                </a:ext>
              </a:extLst>
            </p:cNvPr>
            <p:cNvSpPr txBox="1"/>
            <p:nvPr/>
          </p:nvSpPr>
          <p:spPr>
            <a:xfrm>
              <a:off x="2848074" y="3025757"/>
              <a:ext cx="353584" cy="385038"/>
            </a:xfrm>
            <a:prstGeom prst="rect">
              <a:avLst/>
            </a:prstGeom>
            <a:noFill/>
          </p:spPr>
          <p:txBody>
            <a:bodyPr wrap="none" rtlCol="0" anchor="ctr" anchorCtr="0">
              <a:spAutoFit/>
            </a:bodyPr>
            <a:lstStyle/>
            <a:p>
              <a:pPr algn="r"/>
              <a:r>
                <a:rPr lang="zh-CN" sz="1200" b="0" i="0" u="none" strike="noStrike" cap="none" baseline="0">
                  <a:solidFill>
                    <a:srgbClr val="4D4D4D"/>
                  </a:solidFill>
                  <a:effectLst/>
                  <a:uFillTx/>
                  <a:ea typeface="SimSun"/>
                </a:rPr>
                <a:t>0.6</a:t>
              </a:r>
            </a:p>
          </p:txBody>
        </p:sp>
        <p:sp>
          <p:nvSpPr>
            <p:cNvPr id="77" name="TextBox 76">
              <a:extLst>
                <a:ext uri="{FF2B5EF4-FFF2-40B4-BE49-F238E27FC236}">
                  <a16:creationId xmlns:a16="http://schemas.microsoft.com/office/drawing/2014/main" id="{D639E2AC-7BFF-4BDA-969E-7817777CDBBA}"/>
                </a:ext>
              </a:extLst>
            </p:cNvPr>
            <p:cNvSpPr txBox="1"/>
            <p:nvPr/>
          </p:nvSpPr>
          <p:spPr>
            <a:xfrm>
              <a:off x="2848074" y="3540410"/>
              <a:ext cx="353584" cy="385038"/>
            </a:xfrm>
            <a:prstGeom prst="rect">
              <a:avLst/>
            </a:prstGeom>
            <a:noFill/>
          </p:spPr>
          <p:txBody>
            <a:bodyPr wrap="none" rtlCol="0" anchor="ctr" anchorCtr="0">
              <a:spAutoFit/>
            </a:bodyPr>
            <a:lstStyle/>
            <a:p>
              <a:pPr algn="r"/>
              <a:r>
                <a:rPr lang="zh-CN" sz="1200" b="0" i="0" u="none" strike="noStrike" cap="none" baseline="0">
                  <a:solidFill>
                    <a:srgbClr val="4D4D4D"/>
                  </a:solidFill>
                  <a:effectLst/>
                  <a:uFillTx/>
                  <a:ea typeface="SimSun"/>
                </a:rPr>
                <a:t>0.4</a:t>
              </a:r>
            </a:p>
          </p:txBody>
        </p:sp>
        <p:sp>
          <p:nvSpPr>
            <p:cNvPr id="78" name="TextBox 77">
              <a:extLst>
                <a:ext uri="{FF2B5EF4-FFF2-40B4-BE49-F238E27FC236}">
                  <a16:creationId xmlns:a16="http://schemas.microsoft.com/office/drawing/2014/main" id="{703337CF-3DA7-4958-A025-959C8C33B41A}"/>
                </a:ext>
              </a:extLst>
            </p:cNvPr>
            <p:cNvSpPr txBox="1"/>
            <p:nvPr/>
          </p:nvSpPr>
          <p:spPr>
            <a:xfrm>
              <a:off x="2848073" y="4044313"/>
              <a:ext cx="353584" cy="385038"/>
            </a:xfrm>
            <a:prstGeom prst="rect">
              <a:avLst/>
            </a:prstGeom>
            <a:noFill/>
          </p:spPr>
          <p:txBody>
            <a:bodyPr wrap="none" rtlCol="0" anchor="ctr" anchorCtr="0">
              <a:spAutoFit/>
            </a:bodyPr>
            <a:lstStyle/>
            <a:p>
              <a:pPr algn="r"/>
              <a:r>
                <a:rPr lang="zh-CN" sz="1200" b="0" i="0" u="none" strike="noStrike" cap="none" baseline="0">
                  <a:solidFill>
                    <a:srgbClr val="4D4D4D"/>
                  </a:solidFill>
                  <a:effectLst/>
                  <a:uFillTx/>
                  <a:ea typeface="SimSun"/>
                </a:rPr>
                <a:t>0.2</a:t>
              </a:r>
            </a:p>
          </p:txBody>
        </p:sp>
        <p:sp>
          <p:nvSpPr>
            <p:cNvPr id="79" name="TextBox 78">
              <a:extLst>
                <a:ext uri="{FF2B5EF4-FFF2-40B4-BE49-F238E27FC236}">
                  <a16:creationId xmlns:a16="http://schemas.microsoft.com/office/drawing/2014/main" id="{C8FE8088-E5E3-44EC-A42B-F1FAF8C41F3C}"/>
                </a:ext>
              </a:extLst>
            </p:cNvPr>
            <p:cNvSpPr txBox="1"/>
            <p:nvPr/>
          </p:nvSpPr>
          <p:spPr>
            <a:xfrm>
              <a:off x="2962048" y="4553590"/>
              <a:ext cx="239617" cy="385038"/>
            </a:xfrm>
            <a:prstGeom prst="rect">
              <a:avLst/>
            </a:prstGeom>
            <a:noFill/>
          </p:spPr>
          <p:txBody>
            <a:bodyPr wrap="none" rtlCol="0" anchor="ctr" anchorCtr="0">
              <a:spAutoFit/>
            </a:bodyPr>
            <a:lstStyle/>
            <a:p>
              <a:pPr algn="r"/>
              <a:r>
                <a:rPr lang="zh-CN" sz="1200" b="0" i="0" u="none" strike="noStrike" cap="none" baseline="0">
                  <a:solidFill>
                    <a:srgbClr val="4D4D4D"/>
                  </a:solidFill>
                  <a:effectLst/>
                  <a:uFillTx/>
                  <a:ea typeface="SimSun"/>
                </a:rPr>
                <a:t>0</a:t>
              </a:r>
            </a:p>
          </p:txBody>
        </p:sp>
        <p:grpSp>
          <p:nvGrpSpPr>
            <p:cNvPr id="80" name="Group 79">
              <a:extLst>
                <a:ext uri="{FF2B5EF4-FFF2-40B4-BE49-F238E27FC236}">
                  <a16:creationId xmlns:a16="http://schemas.microsoft.com/office/drawing/2014/main" id="{C9F18CA6-CCF9-4A18-840D-788652BFAF02}"/>
                </a:ext>
              </a:extLst>
            </p:cNvPr>
            <p:cNvGrpSpPr/>
            <p:nvPr/>
          </p:nvGrpSpPr>
          <p:grpSpPr>
            <a:xfrm>
              <a:off x="3324950" y="4785010"/>
              <a:ext cx="217506" cy="1458661"/>
              <a:chOff x="3324950" y="4785010"/>
              <a:chExt cx="217506" cy="1458661"/>
            </a:xfrm>
          </p:grpSpPr>
          <p:sp>
            <p:nvSpPr>
              <p:cNvPr id="100" name="Line 21">
                <a:extLst>
                  <a:ext uri="{FF2B5EF4-FFF2-40B4-BE49-F238E27FC236}">
                    <a16:creationId xmlns:a16="http://schemas.microsoft.com/office/drawing/2014/main" id="{7AF4CF9D-5698-4027-800F-E1C7D9E9FF25}"/>
                  </a:ext>
                </a:extLst>
              </p:cNvPr>
              <p:cNvSpPr>
                <a:spLocks noChangeShapeType="1"/>
              </p:cNvSpPr>
              <p:nvPr/>
            </p:nvSpPr>
            <p:spPr bwMode="auto">
              <a:xfrm flipH="1">
                <a:off x="3425043" y="4785010"/>
                <a:ext cx="0" cy="7200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101" name="TextBox 100">
                <a:extLst>
                  <a:ext uri="{FF2B5EF4-FFF2-40B4-BE49-F238E27FC236}">
                    <a16:creationId xmlns:a16="http://schemas.microsoft.com/office/drawing/2014/main" id="{FB2DBB61-E2D8-4D6E-90F7-7EE8297AA626}"/>
                  </a:ext>
                </a:extLst>
              </p:cNvPr>
              <p:cNvSpPr txBox="1"/>
              <p:nvPr/>
            </p:nvSpPr>
            <p:spPr>
              <a:xfrm>
                <a:off x="3325894" y="4847028"/>
                <a:ext cx="215618" cy="1384518"/>
              </a:xfrm>
              <a:prstGeom prst="rect">
                <a:avLst/>
              </a:prstGeom>
              <a:noFill/>
            </p:spPr>
            <p:txBody>
              <a:bodyPr wrap="none" lIns="36000" tIns="36000" rIns="36000" bIns="36000" rtlCol="0" anchor="t" anchorCtr="0">
                <a:spAutoFit/>
              </a:bodyPr>
              <a:lstStyle/>
              <a:p>
                <a:pPr algn="ctr"/>
                <a:r>
                  <a:rPr lang="zh-CN" sz="1200" b="0" i="0" u="none" strike="noStrike" cap="none" baseline="0">
                    <a:solidFill>
                      <a:srgbClr val="4D4D4D"/>
                    </a:solidFill>
                    <a:effectLst/>
                    <a:uFillTx/>
                    <a:ea typeface="SimSun"/>
                  </a:rPr>
                  <a:t>0</a:t>
                </a:r>
              </a:p>
              <a:p>
                <a:pPr algn="ctr"/>
                <a:endParaRPr lang="en-GB" sz="1200">
                  <a:solidFill>
                    <a:srgbClr val="4D4D4D"/>
                  </a:solidFill>
                  <a:latin typeface="Arial" panose="020B0604020202020204" pitchFamily="34" charset="0"/>
                  <a:cs typeface="Arial" panose="020B0604020202020204" pitchFamily="34" charset="0"/>
                </a:endParaRPr>
              </a:p>
              <a:p>
                <a:pPr algn="ctr"/>
                <a:endParaRPr lang="en-GB" sz="1200">
                  <a:solidFill>
                    <a:srgbClr val="4D4D4D"/>
                  </a:solidFill>
                  <a:latin typeface="Arial" panose="020B0604020202020204" pitchFamily="34" charset="0"/>
                  <a:cs typeface="Arial" panose="020B0604020202020204" pitchFamily="34" charset="0"/>
                </a:endParaRPr>
              </a:p>
              <a:p>
                <a:pPr algn="ctr"/>
                <a:r>
                  <a:rPr lang="zh-CN" sz="1200" b="0" i="0" u="none" strike="noStrike" cap="none" baseline="0">
                    <a:solidFill>
                      <a:srgbClr val="043882"/>
                    </a:solidFill>
                    <a:effectLst/>
                    <a:uFillTx/>
                    <a:ea typeface="SimSun"/>
                  </a:rPr>
                  <a:t>86</a:t>
                </a:r>
              </a:p>
              <a:p>
                <a:pPr algn="ctr"/>
                <a:r>
                  <a:rPr lang="zh-CN" sz="1200" b="0" i="0" u="none" strike="noStrike" cap="none" baseline="0">
                    <a:solidFill>
                      <a:srgbClr val="FFC000"/>
                    </a:solidFill>
                    <a:effectLst/>
                    <a:uFillTx/>
                    <a:ea typeface="SimSun"/>
                  </a:rPr>
                  <a:t>87</a:t>
                </a:r>
              </a:p>
            </p:txBody>
          </p:sp>
        </p:grpSp>
        <p:grpSp>
          <p:nvGrpSpPr>
            <p:cNvPr id="81" name="Group 80">
              <a:extLst>
                <a:ext uri="{FF2B5EF4-FFF2-40B4-BE49-F238E27FC236}">
                  <a16:creationId xmlns:a16="http://schemas.microsoft.com/office/drawing/2014/main" id="{3D93EF70-4073-4401-8E0B-1402A2950914}"/>
                </a:ext>
              </a:extLst>
            </p:cNvPr>
            <p:cNvGrpSpPr/>
            <p:nvPr/>
          </p:nvGrpSpPr>
          <p:grpSpPr>
            <a:xfrm>
              <a:off x="3680565" y="4785010"/>
              <a:ext cx="217506" cy="681842"/>
              <a:chOff x="3680565" y="4785010"/>
              <a:chExt cx="217506" cy="681842"/>
            </a:xfrm>
          </p:grpSpPr>
          <p:sp>
            <p:nvSpPr>
              <p:cNvPr id="98" name="Line 19">
                <a:extLst>
                  <a:ext uri="{FF2B5EF4-FFF2-40B4-BE49-F238E27FC236}">
                    <a16:creationId xmlns:a16="http://schemas.microsoft.com/office/drawing/2014/main" id="{19FB00F0-81EC-4E38-943D-97B62DAC9B5D}"/>
                  </a:ext>
                </a:extLst>
              </p:cNvPr>
              <p:cNvSpPr>
                <a:spLocks noChangeShapeType="1"/>
              </p:cNvSpPr>
              <p:nvPr/>
            </p:nvSpPr>
            <p:spPr bwMode="auto">
              <a:xfrm flipH="1">
                <a:off x="3789318" y="4785010"/>
                <a:ext cx="0" cy="7200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endParaRPr>
              </a:p>
            </p:txBody>
          </p:sp>
          <p:sp>
            <p:nvSpPr>
              <p:cNvPr id="99" name="TextBox 98">
                <a:extLst>
                  <a:ext uri="{FF2B5EF4-FFF2-40B4-BE49-F238E27FC236}">
                    <a16:creationId xmlns:a16="http://schemas.microsoft.com/office/drawing/2014/main" id="{C41EC556-784A-407C-8F00-568AE59319D2}"/>
                  </a:ext>
                </a:extLst>
              </p:cNvPr>
              <p:cNvSpPr txBox="1"/>
              <p:nvPr/>
            </p:nvSpPr>
            <p:spPr>
              <a:xfrm>
                <a:off x="3681509" y="4847029"/>
                <a:ext cx="215618" cy="614443"/>
              </a:xfrm>
              <a:prstGeom prst="rect">
                <a:avLst/>
              </a:prstGeom>
              <a:noFill/>
            </p:spPr>
            <p:txBody>
              <a:bodyPr wrap="none" lIns="36000" tIns="36000" rIns="36000" bIns="36000" rtlCol="0" anchor="t" anchorCtr="0">
                <a:spAutoFit/>
              </a:bodyPr>
              <a:lstStyle/>
              <a:p>
                <a:pPr algn="ctr"/>
                <a:r>
                  <a:rPr lang="zh-CN" sz="1200" b="0" i="0" u="none" strike="noStrike" cap="none" baseline="0">
                    <a:solidFill>
                      <a:srgbClr val="4D4D4D"/>
                    </a:solidFill>
                    <a:effectLst/>
                    <a:uFillTx/>
                    <a:ea typeface="SimSun"/>
                  </a:rPr>
                  <a:t>10</a:t>
                </a:r>
              </a:p>
              <a:p>
                <a:pPr algn="ctr"/>
                <a:endParaRPr lang="en-GB" sz="1200">
                  <a:solidFill>
                    <a:srgbClr val="4D4D4D"/>
                  </a:solidFill>
                  <a:latin typeface="Arial" panose="020B0604020202020204" pitchFamily="34" charset="0"/>
                  <a:cs typeface="Arial" panose="020B0604020202020204" pitchFamily="34" charset="0"/>
                </a:endParaRPr>
              </a:p>
            </p:txBody>
          </p:sp>
        </p:grpSp>
        <p:grpSp>
          <p:nvGrpSpPr>
            <p:cNvPr id="82" name="Group 81">
              <a:extLst>
                <a:ext uri="{FF2B5EF4-FFF2-40B4-BE49-F238E27FC236}">
                  <a16:creationId xmlns:a16="http://schemas.microsoft.com/office/drawing/2014/main" id="{6680850C-A9E2-493B-AF30-E8A09EF74FAC}"/>
                </a:ext>
              </a:extLst>
            </p:cNvPr>
            <p:cNvGrpSpPr/>
            <p:nvPr/>
          </p:nvGrpSpPr>
          <p:grpSpPr>
            <a:xfrm>
              <a:off x="4064668" y="4785010"/>
              <a:ext cx="229003" cy="1458661"/>
              <a:chOff x="4064668" y="4785010"/>
              <a:chExt cx="229003" cy="1458661"/>
            </a:xfrm>
          </p:grpSpPr>
          <p:sp>
            <p:nvSpPr>
              <p:cNvPr id="96" name="Line 21">
                <a:extLst>
                  <a:ext uri="{FF2B5EF4-FFF2-40B4-BE49-F238E27FC236}">
                    <a16:creationId xmlns:a16="http://schemas.microsoft.com/office/drawing/2014/main" id="{075AF243-9905-46EE-A2A2-7A1EF81868FD}"/>
                  </a:ext>
                </a:extLst>
              </p:cNvPr>
              <p:cNvSpPr>
                <a:spLocks noChangeShapeType="1"/>
              </p:cNvSpPr>
              <p:nvPr/>
            </p:nvSpPr>
            <p:spPr bwMode="auto">
              <a:xfrm flipH="1">
                <a:off x="4170512" y="4785010"/>
                <a:ext cx="0" cy="7200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97" name="TextBox 96">
                <a:extLst>
                  <a:ext uri="{FF2B5EF4-FFF2-40B4-BE49-F238E27FC236}">
                    <a16:creationId xmlns:a16="http://schemas.microsoft.com/office/drawing/2014/main" id="{9C50935F-AA57-497F-9AE9-E8E0E0951D8C}"/>
                  </a:ext>
                </a:extLst>
              </p:cNvPr>
              <p:cNvSpPr txBox="1"/>
              <p:nvPr/>
            </p:nvSpPr>
            <p:spPr>
              <a:xfrm>
                <a:off x="4071361" y="4847028"/>
                <a:ext cx="215618" cy="1384518"/>
              </a:xfrm>
              <a:prstGeom prst="rect">
                <a:avLst/>
              </a:prstGeom>
              <a:noFill/>
            </p:spPr>
            <p:txBody>
              <a:bodyPr wrap="none" lIns="36000" tIns="36000" rIns="36000" bIns="36000" rtlCol="0" anchor="t" anchorCtr="0">
                <a:spAutoFit/>
              </a:bodyPr>
              <a:lstStyle/>
              <a:p>
                <a:pPr algn="ctr"/>
                <a:r>
                  <a:rPr lang="zh-CN" sz="1200" b="0" i="0" u="none" strike="noStrike" cap="none" baseline="0">
                    <a:solidFill>
                      <a:srgbClr val="4D4D4D"/>
                    </a:solidFill>
                    <a:effectLst/>
                    <a:uFillTx/>
                    <a:ea typeface="SimSun"/>
                  </a:rPr>
                  <a:t>20</a:t>
                </a:r>
              </a:p>
              <a:p>
                <a:pPr algn="ctr"/>
                <a:endParaRPr lang="en-GB" sz="1200">
                  <a:solidFill>
                    <a:srgbClr val="4D4D4D"/>
                  </a:solidFill>
                  <a:latin typeface="Arial" panose="020B0604020202020204" pitchFamily="34" charset="0"/>
                  <a:cs typeface="Arial" panose="020B0604020202020204" pitchFamily="34" charset="0"/>
                </a:endParaRPr>
              </a:p>
              <a:p>
                <a:pPr algn="ctr"/>
                <a:endParaRPr lang="en-GB" sz="1200">
                  <a:solidFill>
                    <a:srgbClr val="4D4D4D"/>
                  </a:solidFill>
                  <a:latin typeface="Arial" panose="020B0604020202020204" pitchFamily="34" charset="0"/>
                  <a:cs typeface="Arial" panose="020B0604020202020204" pitchFamily="34" charset="0"/>
                </a:endParaRPr>
              </a:p>
              <a:p>
                <a:pPr algn="r"/>
                <a:r>
                  <a:rPr lang="zh-CN" sz="1200" b="0" i="0" u="none" strike="noStrike" cap="none" baseline="0">
                    <a:solidFill>
                      <a:srgbClr val="043882"/>
                    </a:solidFill>
                    <a:effectLst/>
                    <a:uFillTx/>
                    <a:ea typeface="SimSun"/>
                  </a:rPr>
                  <a:t>39</a:t>
                </a:r>
              </a:p>
              <a:p>
                <a:pPr algn="r"/>
                <a:r>
                  <a:rPr lang="zh-CN" sz="1200" b="0" i="0" u="none" strike="noStrike" cap="none" baseline="0">
                    <a:solidFill>
                      <a:srgbClr val="FFC000"/>
                    </a:solidFill>
                    <a:effectLst/>
                    <a:uFillTx/>
                    <a:ea typeface="SimSun"/>
                  </a:rPr>
                  <a:t>68</a:t>
                </a:r>
              </a:p>
            </p:txBody>
          </p:sp>
        </p:grpSp>
        <p:grpSp>
          <p:nvGrpSpPr>
            <p:cNvPr id="83" name="Group 82">
              <a:extLst>
                <a:ext uri="{FF2B5EF4-FFF2-40B4-BE49-F238E27FC236}">
                  <a16:creationId xmlns:a16="http://schemas.microsoft.com/office/drawing/2014/main" id="{9E56A2DF-DF2A-4B87-9677-F980C73EA5C0}"/>
                </a:ext>
              </a:extLst>
            </p:cNvPr>
            <p:cNvGrpSpPr/>
            <p:nvPr/>
          </p:nvGrpSpPr>
          <p:grpSpPr>
            <a:xfrm>
              <a:off x="4447375" y="4785010"/>
              <a:ext cx="217506" cy="422902"/>
              <a:chOff x="4447375" y="4785010"/>
              <a:chExt cx="217506" cy="422902"/>
            </a:xfrm>
          </p:grpSpPr>
          <p:sp>
            <p:nvSpPr>
              <p:cNvPr id="94" name="Line 19">
                <a:extLst>
                  <a:ext uri="{FF2B5EF4-FFF2-40B4-BE49-F238E27FC236}">
                    <a16:creationId xmlns:a16="http://schemas.microsoft.com/office/drawing/2014/main" id="{D7814574-0E2F-44E7-A621-32DCE7187420}"/>
                  </a:ext>
                </a:extLst>
              </p:cNvPr>
              <p:cNvSpPr>
                <a:spLocks noChangeShapeType="1"/>
              </p:cNvSpPr>
              <p:nvPr/>
            </p:nvSpPr>
            <p:spPr bwMode="auto">
              <a:xfrm flipH="1">
                <a:off x="4556128" y="4785010"/>
                <a:ext cx="0" cy="7200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endParaRPr>
              </a:p>
            </p:txBody>
          </p:sp>
          <p:sp>
            <p:nvSpPr>
              <p:cNvPr id="95" name="TextBox 94">
                <a:extLst>
                  <a:ext uri="{FF2B5EF4-FFF2-40B4-BE49-F238E27FC236}">
                    <a16:creationId xmlns:a16="http://schemas.microsoft.com/office/drawing/2014/main" id="{7413BB03-5873-4125-9BFB-8A825D764A9E}"/>
                  </a:ext>
                </a:extLst>
              </p:cNvPr>
              <p:cNvSpPr txBox="1"/>
              <p:nvPr/>
            </p:nvSpPr>
            <p:spPr>
              <a:xfrm>
                <a:off x="4448320" y="4847028"/>
                <a:ext cx="215618" cy="357751"/>
              </a:xfrm>
              <a:prstGeom prst="rect">
                <a:avLst/>
              </a:prstGeom>
              <a:noFill/>
            </p:spPr>
            <p:txBody>
              <a:bodyPr wrap="none" lIns="36000" tIns="36000" rIns="36000" bIns="36000" rtlCol="0" anchor="t" anchorCtr="0">
                <a:spAutoFit/>
              </a:bodyPr>
              <a:lstStyle/>
              <a:p>
                <a:pPr algn="ctr"/>
                <a:r>
                  <a:rPr lang="zh-CN" sz="1200" b="0" i="0" u="none" strike="noStrike" cap="none" baseline="0">
                    <a:solidFill>
                      <a:srgbClr val="4D4D4D"/>
                    </a:solidFill>
                    <a:effectLst/>
                    <a:uFillTx/>
                    <a:ea typeface="SimSun"/>
                  </a:rPr>
                  <a:t>30</a:t>
                </a:r>
              </a:p>
            </p:txBody>
          </p:sp>
        </p:grpSp>
        <p:grpSp>
          <p:nvGrpSpPr>
            <p:cNvPr id="84" name="Group 83">
              <a:extLst>
                <a:ext uri="{FF2B5EF4-FFF2-40B4-BE49-F238E27FC236}">
                  <a16:creationId xmlns:a16="http://schemas.microsoft.com/office/drawing/2014/main" id="{F7DFFBBC-6A91-4768-8364-42C7E0FEC854}"/>
                </a:ext>
              </a:extLst>
            </p:cNvPr>
            <p:cNvGrpSpPr/>
            <p:nvPr/>
          </p:nvGrpSpPr>
          <p:grpSpPr>
            <a:xfrm>
              <a:off x="4828679" y="4785010"/>
              <a:ext cx="217506" cy="1458660"/>
              <a:chOff x="4828679" y="4785010"/>
              <a:chExt cx="217506" cy="1458660"/>
            </a:xfrm>
          </p:grpSpPr>
          <p:sp>
            <p:nvSpPr>
              <p:cNvPr id="92" name="Line 21">
                <a:extLst>
                  <a:ext uri="{FF2B5EF4-FFF2-40B4-BE49-F238E27FC236}">
                    <a16:creationId xmlns:a16="http://schemas.microsoft.com/office/drawing/2014/main" id="{7213D176-3ED9-4A56-903F-C69B92EDA109}"/>
                  </a:ext>
                </a:extLst>
              </p:cNvPr>
              <p:cNvSpPr>
                <a:spLocks noChangeShapeType="1"/>
              </p:cNvSpPr>
              <p:nvPr/>
            </p:nvSpPr>
            <p:spPr bwMode="auto">
              <a:xfrm flipH="1">
                <a:off x="4928774" y="4785010"/>
                <a:ext cx="0" cy="7200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93" name="TextBox 92">
                <a:extLst>
                  <a:ext uri="{FF2B5EF4-FFF2-40B4-BE49-F238E27FC236}">
                    <a16:creationId xmlns:a16="http://schemas.microsoft.com/office/drawing/2014/main" id="{7EC76CC3-B741-4293-BFF2-3298735FBF09}"/>
                  </a:ext>
                </a:extLst>
              </p:cNvPr>
              <p:cNvSpPr txBox="1"/>
              <p:nvPr/>
            </p:nvSpPr>
            <p:spPr>
              <a:xfrm>
                <a:off x="4829622" y="4847028"/>
                <a:ext cx="215618" cy="1384518"/>
              </a:xfrm>
              <a:prstGeom prst="rect">
                <a:avLst/>
              </a:prstGeom>
              <a:noFill/>
            </p:spPr>
            <p:txBody>
              <a:bodyPr wrap="none" lIns="36000" tIns="36000" rIns="36000" bIns="36000" rtlCol="0" anchor="t" anchorCtr="0">
                <a:spAutoFit/>
              </a:bodyPr>
              <a:lstStyle/>
              <a:p>
                <a:pPr algn="ctr"/>
                <a:r>
                  <a:rPr lang="zh-CN" sz="1200" b="0" i="0" u="none" strike="noStrike" cap="none" baseline="0">
                    <a:solidFill>
                      <a:srgbClr val="4D4D4D"/>
                    </a:solidFill>
                    <a:effectLst/>
                    <a:uFillTx/>
                    <a:ea typeface="SimSun"/>
                  </a:rPr>
                  <a:t>40</a:t>
                </a:r>
              </a:p>
              <a:p>
                <a:pPr algn="ctr"/>
                <a:endParaRPr lang="en-GB" sz="1200">
                  <a:solidFill>
                    <a:srgbClr val="4D4D4D"/>
                  </a:solidFill>
                  <a:latin typeface="Arial" panose="020B0604020202020204" pitchFamily="34" charset="0"/>
                  <a:cs typeface="Arial" panose="020B0604020202020204" pitchFamily="34" charset="0"/>
                </a:endParaRPr>
              </a:p>
              <a:p>
                <a:pPr algn="ctr"/>
                <a:endParaRPr lang="en-GB" sz="1200">
                  <a:solidFill>
                    <a:srgbClr val="4D4D4D"/>
                  </a:solidFill>
                  <a:latin typeface="Arial" panose="020B0604020202020204" pitchFamily="34" charset="0"/>
                  <a:cs typeface="Arial" panose="020B0604020202020204" pitchFamily="34" charset="0"/>
                </a:endParaRPr>
              </a:p>
              <a:p>
                <a:pPr algn="r"/>
                <a:r>
                  <a:rPr lang="zh-CN" sz="1200" b="0" i="0" u="none" strike="noStrike" cap="none" baseline="0">
                    <a:solidFill>
                      <a:srgbClr val="043882"/>
                    </a:solidFill>
                    <a:effectLst/>
                    <a:uFillTx/>
                    <a:ea typeface="SimSun"/>
                  </a:rPr>
                  <a:t>5</a:t>
                </a:r>
              </a:p>
              <a:p>
                <a:pPr algn="r"/>
                <a:r>
                  <a:rPr lang="zh-CN" sz="1200" b="0" i="0" u="none" strike="noStrike" cap="none" baseline="0">
                    <a:solidFill>
                      <a:srgbClr val="FFC000"/>
                    </a:solidFill>
                    <a:effectLst/>
                    <a:uFillTx/>
                    <a:ea typeface="SimSun"/>
                  </a:rPr>
                  <a:t>32</a:t>
                </a:r>
              </a:p>
            </p:txBody>
          </p:sp>
        </p:grpSp>
        <p:grpSp>
          <p:nvGrpSpPr>
            <p:cNvPr id="85" name="Group 84">
              <a:extLst>
                <a:ext uri="{FF2B5EF4-FFF2-40B4-BE49-F238E27FC236}">
                  <a16:creationId xmlns:a16="http://schemas.microsoft.com/office/drawing/2014/main" id="{1325D310-2785-4D75-9050-7C8FEB30B3A4}"/>
                </a:ext>
              </a:extLst>
            </p:cNvPr>
            <p:cNvGrpSpPr/>
            <p:nvPr/>
          </p:nvGrpSpPr>
          <p:grpSpPr>
            <a:xfrm>
              <a:off x="5214187" y="4785010"/>
              <a:ext cx="217506" cy="422902"/>
              <a:chOff x="5214187" y="4785010"/>
              <a:chExt cx="217506" cy="422902"/>
            </a:xfrm>
          </p:grpSpPr>
          <p:sp>
            <p:nvSpPr>
              <p:cNvPr id="90" name="Line 19">
                <a:extLst>
                  <a:ext uri="{FF2B5EF4-FFF2-40B4-BE49-F238E27FC236}">
                    <a16:creationId xmlns:a16="http://schemas.microsoft.com/office/drawing/2014/main" id="{182A647B-4548-41C5-A0D5-40577DE04594}"/>
                  </a:ext>
                </a:extLst>
              </p:cNvPr>
              <p:cNvSpPr>
                <a:spLocks noChangeShapeType="1"/>
              </p:cNvSpPr>
              <p:nvPr/>
            </p:nvSpPr>
            <p:spPr bwMode="auto">
              <a:xfrm flipH="1">
                <a:off x="5322939" y="4785010"/>
                <a:ext cx="0" cy="7200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endParaRPr>
              </a:p>
            </p:txBody>
          </p:sp>
          <p:sp>
            <p:nvSpPr>
              <p:cNvPr id="91" name="TextBox 90">
                <a:extLst>
                  <a:ext uri="{FF2B5EF4-FFF2-40B4-BE49-F238E27FC236}">
                    <a16:creationId xmlns:a16="http://schemas.microsoft.com/office/drawing/2014/main" id="{AE0B2551-5C1D-4B8B-8363-E81426CCFCC9}"/>
                  </a:ext>
                </a:extLst>
              </p:cNvPr>
              <p:cNvSpPr txBox="1"/>
              <p:nvPr/>
            </p:nvSpPr>
            <p:spPr>
              <a:xfrm>
                <a:off x="5215132" y="4847028"/>
                <a:ext cx="215618" cy="357751"/>
              </a:xfrm>
              <a:prstGeom prst="rect">
                <a:avLst/>
              </a:prstGeom>
              <a:noFill/>
            </p:spPr>
            <p:txBody>
              <a:bodyPr wrap="none" lIns="36000" tIns="36000" rIns="36000" bIns="36000" rtlCol="0" anchor="t" anchorCtr="0">
                <a:spAutoFit/>
              </a:bodyPr>
              <a:lstStyle/>
              <a:p>
                <a:pPr algn="ctr"/>
                <a:r>
                  <a:rPr lang="zh-CN" sz="1200" b="0" i="0" u="none" strike="noStrike" cap="none" baseline="0">
                    <a:solidFill>
                      <a:srgbClr val="4D4D4D"/>
                    </a:solidFill>
                    <a:effectLst/>
                    <a:uFillTx/>
                    <a:ea typeface="SimSun"/>
                  </a:rPr>
                  <a:t>50</a:t>
                </a:r>
              </a:p>
            </p:txBody>
          </p:sp>
        </p:grpSp>
        <p:grpSp>
          <p:nvGrpSpPr>
            <p:cNvPr id="86" name="Group 85">
              <a:extLst>
                <a:ext uri="{FF2B5EF4-FFF2-40B4-BE49-F238E27FC236}">
                  <a16:creationId xmlns:a16="http://schemas.microsoft.com/office/drawing/2014/main" id="{1578FE08-E18E-4C56-A82B-8C78AA14B2AA}"/>
                </a:ext>
              </a:extLst>
            </p:cNvPr>
            <p:cNvGrpSpPr/>
            <p:nvPr/>
          </p:nvGrpSpPr>
          <p:grpSpPr>
            <a:xfrm>
              <a:off x="5601160" y="4785010"/>
              <a:ext cx="228313" cy="1458661"/>
              <a:chOff x="5601160" y="4785010"/>
              <a:chExt cx="228313" cy="1458661"/>
            </a:xfrm>
          </p:grpSpPr>
          <p:sp>
            <p:nvSpPr>
              <p:cNvPr id="88" name="Line 21">
                <a:extLst>
                  <a:ext uri="{FF2B5EF4-FFF2-40B4-BE49-F238E27FC236}">
                    <a16:creationId xmlns:a16="http://schemas.microsoft.com/office/drawing/2014/main" id="{E6D00D78-0B04-4F37-B8AE-932F7359D353}"/>
                  </a:ext>
                </a:extLst>
              </p:cNvPr>
              <p:cNvSpPr>
                <a:spLocks noChangeShapeType="1"/>
              </p:cNvSpPr>
              <p:nvPr/>
            </p:nvSpPr>
            <p:spPr bwMode="auto">
              <a:xfrm flipH="1">
                <a:off x="5706657" y="4785010"/>
                <a:ext cx="0" cy="7200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89" name="TextBox 88">
                <a:extLst>
                  <a:ext uri="{FF2B5EF4-FFF2-40B4-BE49-F238E27FC236}">
                    <a16:creationId xmlns:a16="http://schemas.microsoft.com/office/drawing/2014/main" id="{D9659CE3-8B2D-4AD6-A75C-09927F50D972}"/>
                  </a:ext>
                </a:extLst>
              </p:cNvPr>
              <p:cNvSpPr txBox="1"/>
              <p:nvPr/>
            </p:nvSpPr>
            <p:spPr>
              <a:xfrm>
                <a:off x="5607508" y="4847028"/>
                <a:ext cx="215618" cy="1384518"/>
              </a:xfrm>
              <a:prstGeom prst="rect">
                <a:avLst/>
              </a:prstGeom>
              <a:noFill/>
            </p:spPr>
            <p:txBody>
              <a:bodyPr wrap="none" lIns="36000" tIns="36000" rIns="36000" bIns="36000" rtlCol="0" anchor="t" anchorCtr="0">
                <a:spAutoFit/>
              </a:bodyPr>
              <a:lstStyle/>
              <a:p>
                <a:pPr algn="ctr"/>
                <a:r>
                  <a:rPr lang="zh-CN" sz="1200" b="0" i="0" u="none" strike="noStrike" cap="none" baseline="0">
                    <a:solidFill>
                      <a:srgbClr val="4D4D4D"/>
                    </a:solidFill>
                    <a:effectLst/>
                    <a:uFillTx/>
                    <a:ea typeface="SimSun"/>
                  </a:rPr>
                  <a:t>60</a:t>
                </a:r>
              </a:p>
              <a:p>
                <a:pPr algn="ctr"/>
                <a:endParaRPr lang="en-GB" sz="1200">
                  <a:solidFill>
                    <a:srgbClr val="4D4D4D"/>
                  </a:solidFill>
                  <a:latin typeface="Arial" panose="020B0604020202020204" pitchFamily="34" charset="0"/>
                  <a:cs typeface="Arial" panose="020B0604020202020204" pitchFamily="34" charset="0"/>
                </a:endParaRPr>
              </a:p>
              <a:p>
                <a:pPr algn="ctr"/>
                <a:endParaRPr lang="en-GB" sz="1200">
                  <a:solidFill>
                    <a:srgbClr val="4D4D4D"/>
                  </a:solidFill>
                  <a:latin typeface="Arial" panose="020B0604020202020204" pitchFamily="34" charset="0"/>
                  <a:cs typeface="Arial" panose="020B0604020202020204" pitchFamily="34" charset="0"/>
                </a:endParaRPr>
              </a:p>
              <a:p>
                <a:pPr algn="r"/>
                <a:r>
                  <a:rPr lang="zh-CN" sz="1200" b="0" i="0" u="none" strike="noStrike" cap="none" baseline="0">
                    <a:solidFill>
                      <a:srgbClr val="043882"/>
                    </a:solidFill>
                    <a:effectLst/>
                    <a:uFillTx/>
                    <a:ea typeface="SimSun"/>
                  </a:rPr>
                  <a:t>0</a:t>
                </a:r>
              </a:p>
              <a:p>
                <a:pPr algn="r"/>
                <a:r>
                  <a:rPr lang="zh-CN" sz="1200" b="0" i="0" u="none" strike="noStrike" cap="none" baseline="0">
                    <a:solidFill>
                      <a:srgbClr val="FFC000"/>
                    </a:solidFill>
                    <a:effectLst/>
                    <a:uFillTx/>
                    <a:ea typeface="SimSun"/>
                  </a:rPr>
                  <a:t>11</a:t>
                </a:r>
              </a:p>
            </p:txBody>
          </p:sp>
        </p:grpSp>
        <p:sp>
          <p:nvSpPr>
            <p:cNvPr id="87" name="TextBox 86">
              <a:extLst>
                <a:ext uri="{FF2B5EF4-FFF2-40B4-BE49-F238E27FC236}">
                  <a16:creationId xmlns:a16="http://schemas.microsoft.com/office/drawing/2014/main" id="{FFC3992B-FAD0-4FEB-A9E9-E6C7F8471ED6}"/>
                </a:ext>
              </a:extLst>
            </p:cNvPr>
            <p:cNvSpPr txBox="1"/>
            <p:nvPr/>
          </p:nvSpPr>
          <p:spPr>
            <a:xfrm>
              <a:off x="2189467" y="5337383"/>
              <a:ext cx="1121440" cy="898421"/>
            </a:xfrm>
            <a:prstGeom prst="rect">
              <a:avLst/>
            </a:prstGeom>
            <a:noFill/>
          </p:spPr>
          <p:txBody>
            <a:bodyPr wrap="none" rtlCol="0">
              <a:spAutoFit/>
            </a:bodyPr>
            <a:lstStyle/>
            <a:p>
              <a:pPr algn="r" fontAlgn="base">
                <a:spcBef>
                  <a:spcPct val="0"/>
                </a:spcBef>
                <a:spcAft>
                  <a:spcPct val="0"/>
                </a:spcAft>
              </a:pPr>
              <a:r>
                <a:rPr lang="zh-CN" sz="1200" b="0" i="0" u="none" strike="noStrike" cap="none" baseline="0">
                  <a:solidFill>
                    <a:srgbClr val="4D4D4D"/>
                  </a:solidFill>
                  <a:effectLst/>
                  <a:uFillTx/>
                  <a:ea typeface="SimSun"/>
                </a:rPr>
                <a:t>面临风险的人数</a:t>
              </a:r>
            </a:p>
            <a:p>
              <a:pPr algn="r" fontAlgn="base">
                <a:spcBef>
                  <a:spcPct val="0"/>
                </a:spcBef>
                <a:spcAft>
                  <a:spcPct val="0"/>
                </a:spcAft>
              </a:pPr>
              <a:r>
                <a:rPr lang="zh-CN" sz="1200" b="0" i="0" u="none" strike="noStrike" cap="none" baseline="0">
                  <a:solidFill>
                    <a:srgbClr val="043882"/>
                  </a:solidFill>
                  <a:effectLst/>
                  <a:uFillTx/>
                  <a:ea typeface="SimSun"/>
                </a:rPr>
                <a:t>非局部治疗</a:t>
              </a:r>
            </a:p>
            <a:p>
              <a:pPr algn="r" fontAlgn="base">
                <a:spcBef>
                  <a:spcPct val="0"/>
                </a:spcBef>
                <a:spcAft>
                  <a:spcPct val="0"/>
                </a:spcAft>
              </a:pPr>
              <a:r>
                <a:rPr lang="zh-CN" sz="1200" b="0" i="0" u="none" strike="noStrike" cap="none" baseline="0">
                  <a:solidFill>
                    <a:srgbClr val="FFC000"/>
                  </a:solidFill>
                  <a:effectLst/>
                  <a:uFillTx/>
                  <a:ea typeface="SimSun"/>
                </a:rPr>
                <a:t>局部治疗</a:t>
              </a:r>
            </a:p>
          </p:txBody>
        </p:sp>
      </p:grpSp>
    </p:spTree>
    <p:custDataLst>
      <p:tags r:id="rId1"/>
    </p:custDataLst>
    <p:extLst>
      <p:ext uri="{BB962C8B-B14F-4D97-AF65-F5344CB8AC3E}">
        <p14:creationId xmlns:p14="http://schemas.microsoft.com/office/powerpoint/2010/main" val="2818002836"/>
      </p:ext>
    </p:extLst>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zh-CN" sz="1800" b="1" i="0" u="none" strike="noStrike" cap="none" baseline="0" dirty="0">
                <a:solidFill>
                  <a:srgbClr val="043882"/>
                </a:solidFill>
                <a:effectLst/>
                <a:uFillTx/>
                <a:ea typeface="SimSun"/>
              </a:rPr>
              <a:t>O-015：西妥昔单抗（每 2 周）与 FOLFIRI 联用或西妥昔单抗与 FOLFIRI/FOLFOX 交替联用治疗 RAS 和 BRAF 野生型转移性结直肠癌患者的随机试验：北欧 8 项结果 </a:t>
            </a:r>
            <a:r>
              <a:rPr lang="zh-CN" sz="1800" b="1" i="0" u="none" strike="noStrike" cap="none" baseline="0" dirty="0" smtClean="0">
                <a:solidFill>
                  <a:srgbClr val="043882"/>
                </a:solidFill>
                <a:effectLst/>
                <a:uFillTx/>
                <a:ea typeface="SimSun"/>
              </a:rPr>
              <a:t>– </a:t>
            </a:r>
            <a:r>
              <a:rPr lang="zh-CN" sz="1800" b="1" i="0" u="none" strike="noStrike" cap="none" baseline="0" dirty="0">
                <a:solidFill>
                  <a:srgbClr val="043882"/>
                </a:solidFill>
                <a:effectLst/>
                <a:uFillTx/>
                <a:ea typeface="SimSun"/>
              </a:rPr>
              <a:t>Pfeiffer P 等人</a:t>
            </a:r>
          </a:p>
        </p:txBody>
      </p:sp>
      <p:sp>
        <p:nvSpPr>
          <p:cNvPr id="5123" name="Rectangle 3"/>
          <p:cNvSpPr>
            <a:spLocks noGrp="1" noChangeArrowheads="1"/>
          </p:cNvSpPr>
          <p:nvPr>
            <p:ph idx="1"/>
          </p:nvPr>
        </p:nvSpPr>
        <p:spPr/>
        <p:txBody>
          <a:bodyPr/>
          <a:lstStyle/>
          <a:p>
            <a:pPr marL="0" indent="0">
              <a:buNone/>
            </a:pPr>
            <a:r>
              <a:rPr lang="zh-CN" sz="1600" b="1" i="0" u="none" strike="noStrike" cap="none" baseline="0">
                <a:solidFill>
                  <a:srgbClr val="4D4D4D"/>
                </a:solidFill>
                <a:effectLst/>
                <a:uFillTx/>
                <a:ea typeface="SimSun"/>
              </a:rPr>
              <a:t>关键结果（续）</a:t>
            </a:r>
          </a:p>
          <a:p>
            <a:pPr marL="0" indent="0">
              <a:spcBef>
                <a:spcPts val="22200"/>
              </a:spcBef>
              <a:buNone/>
            </a:pPr>
            <a:r>
              <a:rPr lang="zh-CN" sz="1600" b="1" i="0" u="none" strike="noStrike" cap="none" baseline="0">
                <a:solidFill>
                  <a:srgbClr val="4D4D4D"/>
                </a:solidFill>
                <a:effectLst/>
                <a:uFillTx/>
                <a:ea typeface="SimSun"/>
              </a:rPr>
              <a:t>结论</a:t>
            </a:r>
          </a:p>
          <a:p>
            <a:r>
              <a:rPr lang="zh-CN" sz="1600" b="1" i="0" u="none" strike="noStrike" cap="none" baseline="0">
                <a:solidFill>
                  <a:srgbClr val="4D4D4D"/>
                </a:solidFill>
                <a:effectLst/>
                <a:uFillTx/>
                <a:ea typeface="SimSun"/>
              </a:rPr>
              <a:t>在 RAS 和 BRAF WT mCRC 患者中，西妥昔单抗 + FOLFIRI 联用或西妥昔单抗 + FOLFIRI/FOLFOX 交替联用治疗无生存差异</a:t>
            </a:r>
          </a:p>
          <a:p>
            <a:r>
              <a:rPr lang="zh-CN" sz="1600" b="1" i="0" u="none" strike="noStrike" cap="none" baseline="0">
                <a:solidFill>
                  <a:srgbClr val="4D4D4D"/>
                </a:solidFill>
                <a:effectLst/>
                <a:uFillTx/>
                <a:ea typeface="SimSun"/>
              </a:rPr>
              <a:t>两种治疗方案均耐受良好</a:t>
            </a:r>
          </a:p>
          <a:p>
            <a:r>
              <a:rPr lang="zh-CN" sz="1600" b="1" i="0" u="none" strike="noStrike" cap="none" baseline="0">
                <a:solidFill>
                  <a:srgbClr val="4D4D4D"/>
                </a:solidFill>
                <a:effectLst/>
                <a:uFillTx/>
                <a:ea typeface="SimSun"/>
              </a:rPr>
              <a:t>在临床实践中，不建议采用西妥昔单抗 + FOLFIRI/FOLFOX 交替联用治疗</a:t>
            </a:r>
          </a:p>
        </p:txBody>
      </p:sp>
      <p:sp>
        <p:nvSpPr>
          <p:cNvPr id="15" name="Text Placeholder 14"/>
          <p:cNvSpPr>
            <a:spLocks noGrp="1"/>
          </p:cNvSpPr>
          <p:nvPr>
            <p:ph type="body" sz="quarter" idx="11"/>
          </p:nvPr>
        </p:nvSpPr>
        <p:spPr>
          <a:xfrm>
            <a:off x="4495800" y="6096000"/>
            <a:ext cx="4283075" cy="487363"/>
          </a:xfrm>
        </p:spPr>
        <p:txBody>
          <a:bodyPr/>
          <a:lstStyle/>
          <a:p>
            <a:r>
              <a:rPr lang="zh-CN" sz="1200" b="0" i="0" u="none" strike="noStrike" cap="none" baseline="0">
                <a:solidFill>
                  <a:srgbClr val="4D4D4D"/>
                </a:solidFill>
                <a:effectLst/>
                <a:uFillTx/>
                <a:ea typeface="SimSun"/>
              </a:rPr>
              <a:t>Pfeiffer P, et al. Ann Oncol 2019;30(suppl):abstr O-015</a:t>
            </a:r>
          </a:p>
        </p:txBody>
      </p:sp>
      <p:graphicFrame>
        <p:nvGraphicFramePr>
          <p:cNvPr id="6" name="Group 88"/>
          <p:cNvGraphicFramePr>
            <a:graphicFrameLocks noGrp="1"/>
          </p:cNvGraphicFramePr>
          <p:nvPr>
            <p:extLst>
              <p:ext uri="{D42A27DB-BD31-4B8C-83A1-F6EECF244321}">
                <p14:modId xmlns:p14="http://schemas.microsoft.com/office/powerpoint/2010/main" val="3264618560"/>
              </p:ext>
            </p:extLst>
          </p:nvPr>
        </p:nvGraphicFramePr>
        <p:xfrm>
          <a:off x="142488" y="1617325"/>
          <a:ext cx="4353312" cy="2637600"/>
        </p:xfrm>
        <a:graphic>
          <a:graphicData uri="http://schemas.openxmlformats.org/drawingml/2006/table">
            <a:tbl>
              <a:tblPr firstRow="1" bandRow="1">
                <a:tableStyleId>{69012ECD-51FC-41F1-AA8D-1B2483CD663E}</a:tableStyleId>
              </a:tblPr>
              <a:tblGrid>
                <a:gridCol w="1644748">
                  <a:extLst>
                    <a:ext uri="{9D8B030D-6E8A-4147-A177-3AD203B41FA5}">
                      <a16:colId xmlns:a16="http://schemas.microsoft.com/office/drawing/2014/main" val="20000"/>
                    </a:ext>
                  </a:extLst>
                </a:gridCol>
                <a:gridCol w="1302328">
                  <a:extLst>
                    <a:ext uri="{9D8B030D-6E8A-4147-A177-3AD203B41FA5}">
                      <a16:colId xmlns:a16="http://schemas.microsoft.com/office/drawing/2014/main" val="20001"/>
                    </a:ext>
                  </a:extLst>
                </a:gridCol>
                <a:gridCol w="1406236">
                  <a:extLst>
                    <a:ext uri="{9D8B030D-6E8A-4147-A177-3AD203B41FA5}">
                      <a16:colId xmlns:a16="http://schemas.microsoft.com/office/drawing/2014/main" val="20002"/>
                    </a:ext>
                  </a:extLst>
                </a:gridCol>
              </a:tblGrid>
              <a:tr h="173999">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zh-CN" sz="1400" b="1" i="0" u="none" strike="noStrike" cap="none" baseline="0" dirty="0">
                          <a:solidFill>
                            <a:srgbClr val="FFFFFF"/>
                          </a:solidFill>
                          <a:effectLst/>
                          <a:uFillTx/>
                          <a:ea typeface="SimSun"/>
                        </a:rPr>
                        <a:t>缓解，n (%)</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400" b="1" i="0" u="none" strike="noStrike" cap="none" baseline="0">
                          <a:solidFill>
                            <a:srgbClr val="FFFFFF"/>
                          </a:solidFill>
                          <a:effectLst/>
                          <a:uFillTx/>
                          <a:ea typeface="SimSun"/>
                        </a:rPr>
                        <a:t>西妥昔单抗 + FOLFIRI</a:t>
                      </a:r>
                      <a:r>
                        <a:rPr sz="1400"/>
                        <a:t/>
                      </a:r>
                      <a:br>
                        <a:rPr sz="1400"/>
                      </a:br>
                      <a:r>
                        <a:rPr lang="zh-CN" sz="1400" b="1" i="0" u="none" strike="noStrike" cap="none" baseline="0">
                          <a:solidFill>
                            <a:srgbClr val="FFFFFF"/>
                          </a:solidFill>
                          <a:effectLst/>
                          <a:uFillTx/>
                          <a:ea typeface="SimSun"/>
                        </a:rPr>
                        <a:t>(n=86)</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400" b="1" i="0" u="none" strike="noStrike" cap="none" baseline="0">
                          <a:solidFill>
                            <a:srgbClr val="FFFFFF"/>
                          </a:solidFill>
                          <a:effectLst/>
                          <a:uFillTx/>
                          <a:ea typeface="SimSun"/>
                        </a:rPr>
                        <a:t>西妥昔单抗 + FOLFIRI/</a:t>
                      </a:r>
                      <a:r>
                        <a:rPr sz="1400"/>
                        <a:t/>
                      </a:r>
                      <a:br>
                        <a:rPr sz="1400"/>
                      </a:br>
                      <a:r>
                        <a:rPr lang="zh-CN" sz="1400" b="1" i="0" u="none" strike="noStrike" cap="none" baseline="0">
                          <a:solidFill>
                            <a:srgbClr val="FFFFFF"/>
                          </a:solidFill>
                          <a:effectLst/>
                          <a:uFillTx/>
                          <a:ea typeface="SimSun"/>
                        </a:rPr>
                        <a:t>FOLFOX (n=87)</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0"/>
                  </a:ext>
                </a:extLst>
              </a:tr>
              <a:tr h="143472">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zh-CN" sz="1400" b="0" i="0" u="none" strike="noStrike" cap="none" baseline="0" dirty="0">
                          <a:solidFill>
                            <a:srgbClr val="4D4D4D"/>
                          </a:solidFill>
                          <a:effectLst/>
                          <a:uFillTx/>
                          <a:ea typeface="SimSun"/>
                        </a:rPr>
                        <a:t>缓解率</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en-US" altLang="zh-CN" sz="1400" b="0" i="0" u="none" strike="noStrike" kern="1200" cap="none" baseline="0" dirty="0" smtClean="0">
                          <a:solidFill>
                            <a:srgbClr val="4D4D4D"/>
                          </a:solidFill>
                          <a:effectLst/>
                          <a:uFillTx/>
                          <a:latin typeface="+mn-lt"/>
                          <a:ea typeface="SimSun"/>
                          <a:cs typeface="+mn-cs"/>
                        </a:rPr>
                        <a:t>59 (68)</a:t>
                      </a:r>
                      <a:endParaRPr lang="en-US" sz="1400" b="0" i="0" u="none" strike="noStrike" kern="1200" cap="none" baseline="0" dirty="0">
                        <a:solidFill>
                          <a:srgbClr val="4D4D4D"/>
                        </a:solidFill>
                        <a:effectLst/>
                        <a:uFillTx/>
                        <a:latin typeface="+mn-lt"/>
                        <a:ea typeface="SimSun"/>
                        <a:cs typeface="+mn-cs"/>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en-US" altLang="zh-CN" sz="1400" b="0" i="0" u="none" strike="noStrike" kern="1200" cap="none" baseline="0" dirty="0" smtClean="0">
                          <a:solidFill>
                            <a:srgbClr val="4D4D4D"/>
                          </a:solidFill>
                          <a:effectLst/>
                          <a:uFillTx/>
                          <a:latin typeface="+mn-lt"/>
                          <a:ea typeface="SimSun"/>
                          <a:cs typeface="+mn-cs"/>
                        </a:rPr>
                        <a:t>68 (78)</a:t>
                      </a:r>
                      <a:endParaRPr lang="en-US" sz="1400" b="0" i="0" u="none" strike="noStrike" kern="1200" cap="none" baseline="0" dirty="0">
                        <a:solidFill>
                          <a:srgbClr val="4D4D4D"/>
                        </a:solidFill>
                        <a:effectLst/>
                        <a:uFillTx/>
                        <a:latin typeface="+mn-lt"/>
                        <a:ea typeface="SimSun"/>
                        <a:cs typeface="+mn-cs"/>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10001"/>
                  </a:ext>
                </a:extLst>
              </a:tr>
              <a:tr h="0">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zh-CN" sz="1400" b="0" i="0" u="none" strike="noStrike" cap="none" baseline="0">
                          <a:solidFill>
                            <a:srgbClr val="4D4D4D"/>
                          </a:solidFill>
                          <a:effectLst/>
                          <a:uFillTx/>
                          <a:ea typeface="SimSun"/>
                        </a:rPr>
                        <a:t>CR</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en-US" altLang="zh-CN" sz="1400" b="0" i="0" u="none" strike="noStrike" kern="1200" cap="none" baseline="0" dirty="0" smtClean="0">
                          <a:solidFill>
                            <a:srgbClr val="4D4D4D"/>
                          </a:solidFill>
                          <a:effectLst/>
                          <a:uFillTx/>
                          <a:latin typeface="+mn-lt"/>
                          <a:ea typeface="SimSun"/>
                          <a:cs typeface="+mn-cs"/>
                        </a:rPr>
                        <a:t>2 (2)</a:t>
                      </a:r>
                      <a:endParaRPr lang="en-US" sz="1400" b="0" i="0" u="none" strike="noStrike" kern="1200" cap="none" baseline="0" dirty="0">
                        <a:solidFill>
                          <a:srgbClr val="4D4D4D"/>
                        </a:solidFill>
                        <a:effectLst/>
                        <a:uFillTx/>
                        <a:latin typeface="+mn-lt"/>
                        <a:ea typeface="SimSun"/>
                        <a:cs typeface="+mn-cs"/>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en-US" altLang="zh-CN" sz="1400" b="0" i="0" u="none" strike="noStrike" kern="1200" cap="none" baseline="0" dirty="0" smtClean="0">
                          <a:solidFill>
                            <a:srgbClr val="4D4D4D"/>
                          </a:solidFill>
                          <a:effectLst/>
                          <a:uFillTx/>
                          <a:latin typeface="+mn-lt"/>
                          <a:ea typeface="SimSun"/>
                          <a:cs typeface="+mn-cs"/>
                        </a:rPr>
                        <a:t>2 (2)</a:t>
                      </a:r>
                      <a:endParaRPr lang="en-US" sz="1400" b="0" i="0" u="none" strike="noStrike" kern="1200" cap="none" baseline="0" dirty="0">
                        <a:solidFill>
                          <a:srgbClr val="4D4D4D"/>
                        </a:solidFill>
                        <a:effectLst/>
                        <a:uFillTx/>
                        <a:latin typeface="+mn-lt"/>
                        <a:ea typeface="SimSun"/>
                        <a:cs typeface="+mn-cs"/>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10002"/>
                  </a:ext>
                </a:extLst>
              </a:tr>
              <a:tr h="0">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zh-CN" sz="1400" b="0" i="0" u="none" strike="noStrike" cap="none" baseline="0">
                          <a:solidFill>
                            <a:srgbClr val="4D4D4D"/>
                          </a:solidFill>
                          <a:effectLst/>
                          <a:uFillTx/>
                          <a:ea typeface="SimSun"/>
                        </a:rPr>
                        <a:t>PR</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en-US" altLang="zh-CN" sz="1400" b="0" i="0" u="none" strike="noStrike" kern="1200" cap="none" baseline="0" dirty="0" smtClean="0">
                          <a:solidFill>
                            <a:srgbClr val="4D4D4D"/>
                          </a:solidFill>
                          <a:effectLst/>
                          <a:uFillTx/>
                          <a:latin typeface="+mn-lt"/>
                          <a:ea typeface="SimSun"/>
                          <a:cs typeface="+mn-cs"/>
                        </a:rPr>
                        <a:t>57 (66)</a:t>
                      </a:r>
                      <a:endParaRPr lang="en-US" sz="1400" b="0" i="0" u="none" strike="noStrike" kern="1200" cap="none" baseline="0" dirty="0">
                        <a:solidFill>
                          <a:srgbClr val="4D4D4D"/>
                        </a:solidFill>
                        <a:effectLst/>
                        <a:uFillTx/>
                        <a:latin typeface="+mn-lt"/>
                        <a:ea typeface="SimSun"/>
                        <a:cs typeface="+mn-cs"/>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tabLst/>
                        <a:defRPr/>
                      </a:pPr>
                      <a:r>
                        <a:rPr lang="en-US" altLang="zh-CN" sz="1400" b="0" i="0" u="none" strike="noStrike" kern="1200" cap="none" baseline="0" dirty="0" smtClean="0">
                          <a:solidFill>
                            <a:srgbClr val="4D4D4D"/>
                          </a:solidFill>
                          <a:effectLst/>
                          <a:uFillTx/>
                          <a:latin typeface="+mn-lt"/>
                          <a:ea typeface="SimSun"/>
                          <a:cs typeface="+mn-cs"/>
                        </a:rPr>
                        <a:t>66 (76)</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10003"/>
                  </a:ext>
                </a:extLst>
              </a:tr>
              <a:tr h="214784">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zh-CN" sz="1400" b="0" i="0" u="none" strike="noStrike" cap="none" baseline="0">
                          <a:solidFill>
                            <a:srgbClr val="4D4D4D"/>
                          </a:solidFill>
                          <a:effectLst/>
                          <a:uFillTx/>
                          <a:ea typeface="SimSun"/>
                        </a:rPr>
                        <a:t>SD</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en-US" altLang="zh-CN" sz="1400" b="0" i="0" u="none" strike="noStrike" kern="1200" cap="none" baseline="0" dirty="0" smtClean="0">
                          <a:solidFill>
                            <a:srgbClr val="4D4D4D"/>
                          </a:solidFill>
                          <a:effectLst/>
                          <a:uFillTx/>
                          <a:latin typeface="+mn-lt"/>
                          <a:ea typeface="SimSun"/>
                          <a:cs typeface="+mn-cs"/>
                        </a:rPr>
                        <a:t>21 (25)</a:t>
                      </a:r>
                      <a:endParaRPr lang="en-US" sz="1400" b="0" i="0" u="none" strike="noStrike" kern="1200" cap="none" baseline="0" dirty="0">
                        <a:solidFill>
                          <a:srgbClr val="4D4D4D"/>
                        </a:solidFill>
                        <a:effectLst/>
                        <a:uFillTx/>
                        <a:latin typeface="+mn-lt"/>
                        <a:ea typeface="SimSun"/>
                        <a:cs typeface="+mn-cs"/>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en-US" altLang="zh-CN" sz="1400" b="0" i="0" u="none" strike="noStrike" kern="1200" cap="none" baseline="0" dirty="0" smtClean="0">
                          <a:solidFill>
                            <a:srgbClr val="4D4D4D"/>
                          </a:solidFill>
                          <a:effectLst/>
                          <a:uFillTx/>
                          <a:latin typeface="+mn-lt"/>
                          <a:ea typeface="SimSun"/>
                          <a:cs typeface="+mn-cs"/>
                        </a:rPr>
                        <a:t>12 (14)</a:t>
                      </a:r>
                      <a:endParaRPr lang="en-US" sz="1400" b="0" i="0" u="none" strike="noStrike" kern="1200" cap="none" baseline="0" dirty="0">
                        <a:solidFill>
                          <a:srgbClr val="4D4D4D"/>
                        </a:solidFill>
                        <a:effectLst/>
                        <a:uFillTx/>
                        <a:latin typeface="+mn-lt"/>
                        <a:ea typeface="SimSun"/>
                        <a:cs typeface="+mn-cs"/>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10004"/>
                  </a:ext>
                </a:extLst>
              </a:tr>
              <a:tr h="0">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zh-CN" sz="1400" b="0" i="0" u="none" strike="noStrike" cap="none" baseline="0">
                          <a:solidFill>
                            <a:srgbClr val="4D4D4D"/>
                          </a:solidFill>
                          <a:effectLst/>
                          <a:uFillTx/>
                          <a:ea typeface="SimSun"/>
                        </a:rPr>
                        <a:t>PD</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en-US" altLang="zh-CN" sz="1400" b="0" i="0" u="none" strike="noStrike" kern="1200" cap="none" baseline="0" dirty="0" smtClean="0">
                          <a:solidFill>
                            <a:srgbClr val="4D4D4D"/>
                          </a:solidFill>
                          <a:effectLst/>
                          <a:uFillTx/>
                          <a:latin typeface="+mn-lt"/>
                          <a:ea typeface="SimSun"/>
                          <a:cs typeface="+mn-cs"/>
                        </a:rPr>
                        <a:t>4 (5)</a:t>
                      </a:r>
                      <a:endParaRPr lang="en-US" sz="1400" b="0" i="0" u="none" strike="noStrike" kern="1200" cap="none" baseline="0" dirty="0">
                        <a:solidFill>
                          <a:srgbClr val="4D4D4D"/>
                        </a:solidFill>
                        <a:effectLst/>
                        <a:uFillTx/>
                        <a:latin typeface="+mn-lt"/>
                        <a:ea typeface="SimSun"/>
                        <a:cs typeface="+mn-cs"/>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tabLst/>
                        <a:defRPr/>
                      </a:pPr>
                      <a:r>
                        <a:rPr lang="en-US" altLang="zh-CN" sz="1400" b="0" i="0" u="none" strike="noStrike" kern="1200" cap="none" baseline="0" dirty="0" smtClean="0">
                          <a:solidFill>
                            <a:srgbClr val="4D4D4D"/>
                          </a:solidFill>
                          <a:effectLst/>
                          <a:uFillTx/>
                          <a:latin typeface="+mn-lt"/>
                          <a:ea typeface="SimSun"/>
                          <a:cs typeface="+mn-cs"/>
                        </a:rPr>
                        <a:t>3 (3)</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extLst>
                  <a:ext uri="{0D108BD9-81ED-4DB2-BD59-A6C34878D82A}">
                    <a16:rowId xmlns:a16="http://schemas.microsoft.com/office/drawing/2014/main" val="10005"/>
                  </a:ext>
                </a:extLst>
              </a:tr>
              <a:tr h="0">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zh-CN" sz="1400" b="0" i="0" u="none" strike="noStrike" cap="none" baseline="0">
                          <a:solidFill>
                            <a:srgbClr val="4D4D4D"/>
                          </a:solidFill>
                          <a:effectLst/>
                          <a:uFillTx/>
                          <a:ea typeface="SimSun"/>
                        </a:rPr>
                        <a:t>NE</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en-US" altLang="zh-CN" sz="1400" b="0" i="0" u="none" strike="noStrike" kern="1200" cap="none" baseline="0" dirty="0" smtClean="0">
                          <a:solidFill>
                            <a:srgbClr val="4D4D4D"/>
                          </a:solidFill>
                          <a:effectLst/>
                          <a:uFillTx/>
                          <a:latin typeface="+mn-lt"/>
                          <a:ea typeface="SimSun"/>
                          <a:cs typeface="+mn-cs"/>
                        </a:rPr>
                        <a:t>2 (2)</a:t>
                      </a:r>
                      <a:endParaRPr lang="en-US" sz="1400" b="0" i="0" u="none" strike="noStrike" kern="1200" cap="none" baseline="0" dirty="0">
                        <a:solidFill>
                          <a:srgbClr val="4D4D4D"/>
                        </a:solidFill>
                        <a:effectLst/>
                        <a:uFillTx/>
                        <a:latin typeface="+mn-lt"/>
                        <a:ea typeface="SimSun"/>
                        <a:cs typeface="+mn-cs"/>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tabLst/>
                        <a:defRPr/>
                      </a:pPr>
                      <a:r>
                        <a:rPr lang="en-US" altLang="zh-CN" sz="1400" b="0" i="0" u="none" strike="noStrike" kern="1200" cap="none" baseline="0" dirty="0" smtClean="0">
                          <a:solidFill>
                            <a:srgbClr val="4D4D4D"/>
                          </a:solidFill>
                          <a:effectLst/>
                          <a:uFillTx/>
                          <a:latin typeface="+mn-lt"/>
                          <a:ea typeface="SimSun"/>
                          <a:cs typeface="+mn-cs"/>
                        </a:rPr>
                        <a:t>4 (5)</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1511890450"/>
                  </a:ext>
                </a:extLst>
              </a:tr>
            </a:tbl>
          </a:graphicData>
        </a:graphic>
      </p:graphicFrame>
      <p:graphicFrame>
        <p:nvGraphicFramePr>
          <p:cNvPr id="7" name="Group 88"/>
          <p:cNvGraphicFramePr>
            <a:graphicFrameLocks noGrp="1"/>
          </p:cNvGraphicFramePr>
          <p:nvPr>
            <p:extLst>
              <p:ext uri="{D42A27DB-BD31-4B8C-83A1-F6EECF244321}">
                <p14:modId xmlns:p14="http://schemas.microsoft.com/office/powerpoint/2010/main" val="1253608064"/>
              </p:ext>
            </p:extLst>
          </p:nvPr>
        </p:nvGraphicFramePr>
        <p:xfrm>
          <a:off x="4648198" y="1617325"/>
          <a:ext cx="4353312" cy="2447222"/>
        </p:xfrm>
        <a:graphic>
          <a:graphicData uri="http://schemas.openxmlformats.org/drawingml/2006/table">
            <a:tbl>
              <a:tblPr firstRow="1" bandRow="1">
                <a:tableStyleId>{69012ECD-51FC-41F1-AA8D-1B2483CD663E}</a:tableStyleId>
              </a:tblPr>
              <a:tblGrid>
                <a:gridCol w="1808019">
                  <a:extLst>
                    <a:ext uri="{9D8B030D-6E8A-4147-A177-3AD203B41FA5}">
                      <a16:colId xmlns:a16="http://schemas.microsoft.com/office/drawing/2014/main" val="20000"/>
                    </a:ext>
                  </a:extLst>
                </a:gridCol>
                <a:gridCol w="1302327">
                  <a:extLst>
                    <a:ext uri="{9D8B030D-6E8A-4147-A177-3AD203B41FA5}">
                      <a16:colId xmlns:a16="http://schemas.microsoft.com/office/drawing/2014/main" val="20001"/>
                    </a:ext>
                  </a:extLst>
                </a:gridCol>
                <a:gridCol w="1242966">
                  <a:extLst>
                    <a:ext uri="{9D8B030D-6E8A-4147-A177-3AD203B41FA5}">
                      <a16:colId xmlns:a16="http://schemas.microsoft.com/office/drawing/2014/main" val="20002"/>
                    </a:ext>
                  </a:extLst>
                </a:gridCol>
              </a:tblGrid>
              <a:tr h="173999">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zh-CN" sz="1400" b="1" i="0" u="none" strike="noStrike" cap="none" baseline="0" dirty="0">
                          <a:solidFill>
                            <a:srgbClr val="FFFFFF"/>
                          </a:solidFill>
                          <a:effectLst/>
                          <a:uFillTx/>
                          <a:ea typeface="SimSun"/>
                        </a:rPr>
                        <a:t>在 ≥5% 患者中发生的 ≥3 级 AE，n (%)</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400" b="1" i="0" u="none" strike="noStrike" cap="none" baseline="0">
                          <a:solidFill>
                            <a:srgbClr val="FFFFFF"/>
                          </a:solidFill>
                          <a:effectLst/>
                          <a:uFillTx/>
                          <a:ea typeface="SimSun"/>
                        </a:rPr>
                        <a:t>西妥昔单抗 + FOLFIRI</a:t>
                      </a:r>
                      <a:r>
                        <a:rPr sz="1400"/>
                        <a:t/>
                      </a:r>
                      <a:br>
                        <a:rPr sz="1400"/>
                      </a:br>
                      <a:r>
                        <a:rPr lang="zh-CN" sz="1400" b="1" i="0" u="none" strike="noStrike" cap="none" baseline="0">
                          <a:solidFill>
                            <a:srgbClr val="FFFFFF"/>
                          </a:solidFill>
                          <a:effectLst/>
                          <a:uFillTx/>
                          <a:ea typeface="SimSun"/>
                        </a:rPr>
                        <a:t>(n=86)</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400" b="1" i="0" u="none" strike="noStrike" cap="none" baseline="0">
                          <a:solidFill>
                            <a:srgbClr val="FFFFFF"/>
                          </a:solidFill>
                          <a:effectLst/>
                          <a:uFillTx/>
                          <a:ea typeface="SimSun"/>
                        </a:rPr>
                        <a:t>西妥昔单抗 + FOLFIRI/</a:t>
                      </a:r>
                      <a:r>
                        <a:rPr sz="1400"/>
                        <a:t/>
                      </a:r>
                      <a:br>
                        <a:rPr sz="1400"/>
                      </a:br>
                      <a:r>
                        <a:rPr lang="zh-CN" sz="1400" b="1" i="0" u="none" strike="noStrike" cap="none" baseline="0">
                          <a:solidFill>
                            <a:srgbClr val="FFFFFF"/>
                          </a:solidFill>
                          <a:effectLst/>
                          <a:uFillTx/>
                          <a:ea typeface="SimSun"/>
                        </a:rPr>
                        <a:t>FOLFOX (n=87)</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0"/>
                  </a:ext>
                </a:extLst>
              </a:tr>
              <a:tr h="143472">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zh-CN" sz="1400" b="0" i="0" u="none" strike="noStrike" cap="none" baseline="0">
                          <a:solidFill>
                            <a:srgbClr val="4D4D4D"/>
                          </a:solidFill>
                          <a:effectLst/>
                          <a:uFillTx/>
                          <a:ea typeface="SimSun"/>
                        </a:rPr>
                        <a:t>中性粒细胞计数 ↓</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tabLst/>
                        <a:defRPr/>
                      </a:pPr>
                      <a:r>
                        <a:rPr lang="en-US" altLang="zh-CN" sz="1400" b="0" i="0" u="none" strike="noStrike" kern="1200" cap="none" baseline="0" dirty="0" smtClean="0">
                          <a:solidFill>
                            <a:srgbClr val="4D4D4D"/>
                          </a:solidFill>
                          <a:effectLst/>
                          <a:uFillTx/>
                          <a:latin typeface="+mn-lt"/>
                          <a:ea typeface="SimSun"/>
                          <a:cs typeface="+mn-cs"/>
                        </a:rPr>
                        <a:t>13 (15)</a:t>
                      </a:r>
                      <a:endParaRPr lang="en-US" sz="1400" b="0" i="0" u="none" strike="noStrike" kern="1200" cap="none" baseline="0" dirty="0">
                        <a:solidFill>
                          <a:srgbClr val="4D4D4D"/>
                        </a:solidFill>
                        <a:effectLst/>
                        <a:uFillTx/>
                        <a:latin typeface="+mn-lt"/>
                        <a:ea typeface="SimSun"/>
                        <a:cs typeface="+mn-cs"/>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tabLst/>
                        <a:defRPr/>
                      </a:pPr>
                      <a:r>
                        <a:rPr lang="en-US" altLang="zh-CN" sz="1400" b="0" i="0" u="none" strike="noStrike" kern="1200" cap="none" baseline="0" dirty="0" smtClean="0">
                          <a:solidFill>
                            <a:srgbClr val="4D4D4D"/>
                          </a:solidFill>
                          <a:effectLst/>
                          <a:uFillTx/>
                          <a:latin typeface="+mn-lt"/>
                          <a:ea typeface="SimSun"/>
                          <a:cs typeface="+mn-cs"/>
                        </a:rPr>
                        <a:t>15 (17)</a:t>
                      </a:r>
                      <a:endParaRPr lang="en-US" sz="1400" b="0" i="0" u="none" strike="noStrike" kern="1200" cap="none" baseline="0" dirty="0">
                        <a:solidFill>
                          <a:srgbClr val="4D4D4D"/>
                        </a:solidFill>
                        <a:effectLst/>
                        <a:uFillTx/>
                        <a:latin typeface="+mn-lt"/>
                        <a:ea typeface="SimSun"/>
                        <a:cs typeface="+mn-cs"/>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10001"/>
                  </a:ext>
                </a:extLst>
              </a:tr>
              <a:tr h="0">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zh-CN" sz="1400" b="0" i="0" u="none" strike="noStrike" cap="none" baseline="0">
                          <a:solidFill>
                            <a:srgbClr val="4D4D4D"/>
                          </a:solidFill>
                          <a:effectLst/>
                          <a:uFillTx/>
                          <a:ea typeface="SimSun"/>
                        </a:rPr>
                        <a:t>恶心</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tabLst/>
                        <a:defRPr/>
                      </a:pPr>
                      <a:r>
                        <a:rPr lang="en-US" altLang="zh-CN" sz="1400" b="0" i="0" u="none" strike="noStrike" kern="1200" cap="none" baseline="0" dirty="0" smtClean="0">
                          <a:solidFill>
                            <a:srgbClr val="4D4D4D"/>
                          </a:solidFill>
                          <a:effectLst/>
                          <a:uFillTx/>
                          <a:latin typeface="+mn-lt"/>
                          <a:ea typeface="SimSun"/>
                          <a:cs typeface="+mn-cs"/>
                        </a:rPr>
                        <a:t>1 (1)</a:t>
                      </a:r>
                      <a:endParaRPr lang="en-US" sz="1400" b="0" i="0" u="none" strike="noStrike" kern="1200" cap="none" baseline="0" dirty="0">
                        <a:solidFill>
                          <a:srgbClr val="4D4D4D"/>
                        </a:solidFill>
                        <a:effectLst/>
                        <a:uFillTx/>
                        <a:latin typeface="+mn-lt"/>
                        <a:ea typeface="SimSun"/>
                        <a:cs typeface="+mn-cs"/>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tabLst/>
                        <a:defRPr/>
                      </a:pPr>
                      <a:r>
                        <a:rPr lang="en-US" altLang="zh-CN" sz="1400" b="0" i="0" u="none" strike="noStrike" kern="1200" cap="none" baseline="0" dirty="0" smtClean="0">
                          <a:solidFill>
                            <a:srgbClr val="4D4D4D"/>
                          </a:solidFill>
                          <a:effectLst/>
                          <a:uFillTx/>
                          <a:latin typeface="+mn-lt"/>
                          <a:ea typeface="SimSun"/>
                          <a:cs typeface="+mn-cs"/>
                        </a:rPr>
                        <a:t>5 (6)</a:t>
                      </a:r>
                      <a:endParaRPr lang="en-US" sz="1400" b="0" i="0" u="none" strike="noStrike" kern="1200" cap="none" baseline="0" dirty="0">
                        <a:solidFill>
                          <a:srgbClr val="4D4D4D"/>
                        </a:solidFill>
                        <a:effectLst/>
                        <a:uFillTx/>
                        <a:latin typeface="+mn-lt"/>
                        <a:ea typeface="SimSun"/>
                        <a:cs typeface="+mn-cs"/>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10002"/>
                  </a:ext>
                </a:extLst>
              </a:tr>
              <a:tr h="380342">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zh-CN" sz="1400" b="0" i="0" u="none" strike="noStrike" cap="none" baseline="0">
                          <a:solidFill>
                            <a:srgbClr val="4D4D4D"/>
                          </a:solidFill>
                          <a:effectLst/>
                          <a:uFillTx/>
                          <a:ea typeface="SimSun"/>
                        </a:rPr>
                        <a:t>腹泻</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tabLst/>
                        <a:defRPr/>
                      </a:pPr>
                      <a:r>
                        <a:rPr lang="en-US" altLang="zh-CN" sz="1400" b="0" i="0" u="none" strike="noStrike" kern="1200" cap="none" baseline="0" dirty="0" smtClean="0">
                          <a:solidFill>
                            <a:srgbClr val="4D4D4D"/>
                          </a:solidFill>
                          <a:effectLst/>
                          <a:uFillTx/>
                          <a:latin typeface="+mn-lt"/>
                          <a:ea typeface="SimSun"/>
                          <a:cs typeface="+mn-cs"/>
                        </a:rPr>
                        <a:t>6 (7)</a:t>
                      </a:r>
                      <a:endParaRPr lang="en-US" sz="1400" b="0" i="0" u="none" strike="noStrike" kern="1200" cap="none" baseline="0" dirty="0">
                        <a:solidFill>
                          <a:srgbClr val="4D4D4D"/>
                        </a:solidFill>
                        <a:effectLst/>
                        <a:uFillTx/>
                        <a:latin typeface="+mn-lt"/>
                        <a:ea typeface="SimSun"/>
                        <a:cs typeface="+mn-cs"/>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tabLst/>
                        <a:defRPr/>
                      </a:pPr>
                      <a:r>
                        <a:rPr lang="en-US" altLang="zh-CN" sz="1400" b="0" i="0" u="none" strike="noStrike" kern="1200" cap="none" baseline="0" dirty="0" smtClean="0">
                          <a:solidFill>
                            <a:srgbClr val="4D4D4D"/>
                          </a:solidFill>
                          <a:effectLst/>
                          <a:uFillTx/>
                          <a:latin typeface="+mn-lt"/>
                          <a:ea typeface="SimSun"/>
                          <a:cs typeface="+mn-cs"/>
                        </a:rPr>
                        <a:t>10 (11)</a:t>
                      </a:r>
                      <a:endParaRPr lang="en-US" sz="1400" b="0" i="0" u="none" strike="noStrike" kern="1200" cap="none" baseline="0" dirty="0">
                        <a:solidFill>
                          <a:srgbClr val="4D4D4D"/>
                        </a:solidFill>
                        <a:effectLst/>
                        <a:uFillTx/>
                        <a:latin typeface="+mn-lt"/>
                        <a:ea typeface="SimSun"/>
                        <a:cs typeface="+mn-cs"/>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10003"/>
                  </a:ext>
                </a:extLst>
              </a:tr>
              <a:tr h="0">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zh-CN" sz="1400" b="0" i="0" u="none" strike="noStrike" cap="none" baseline="0">
                          <a:solidFill>
                            <a:srgbClr val="4D4D4D"/>
                          </a:solidFill>
                          <a:effectLst/>
                          <a:uFillTx/>
                          <a:ea typeface="SimSun"/>
                        </a:rPr>
                        <a:t>疲乏</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tabLst/>
                        <a:defRPr/>
                      </a:pPr>
                      <a:r>
                        <a:rPr lang="en-US" altLang="zh-CN" sz="1400" b="0" i="0" u="none" strike="noStrike" kern="1200" cap="none" baseline="0" dirty="0" smtClean="0">
                          <a:solidFill>
                            <a:srgbClr val="4D4D4D"/>
                          </a:solidFill>
                          <a:effectLst/>
                          <a:uFillTx/>
                          <a:latin typeface="+mn-lt"/>
                          <a:ea typeface="SimSun"/>
                          <a:cs typeface="+mn-cs"/>
                        </a:rPr>
                        <a:t>6 (7)</a:t>
                      </a:r>
                      <a:endParaRPr lang="en-US" sz="1400" b="0" i="0" u="none" strike="noStrike" kern="1200" cap="none" baseline="0" dirty="0">
                        <a:solidFill>
                          <a:srgbClr val="4D4D4D"/>
                        </a:solidFill>
                        <a:effectLst/>
                        <a:uFillTx/>
                        <a:latin typeface="+mn-lt"/>
                        <a:ea typeface="SimSun"/>
                        <a:cs typeface="+mn-cs"/>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tabLst/>
                        <a:defRPr/>
                      </a:pPr>
                      <a:endParaRPr lang="en-US" sz="1400" b="0" i="0" u="none" strike="noStrike" kern="1200" cap="none" baseline="0" dirty="0">
                        <a:solidFill>
                          <a:srgbClr val="4D4D4D"/>
                        </a:solidFill>
                        <a:effectLst/>
                        <a:uFillTx/>
                        <a:latin typeface="+mn-lt"/>
                        <a:ea typeface="SimSun"/>
                        <a:cs typeface="+mn-cs"/>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529899394"/>
                  </a:ext>
                </a:extLst>
              </a:tr>
              <a:tr h="0">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zh-CN" sz="1400" b="0" i="0" u="none" strike="noStrike" cap="none" baseline="0">
                          <a:solidFill>
                            <a:srgbClr val="4D4D4D"/>
                          </a:solidFill>
                          <a:effectLst/>
                          <a:uFillTx/>
                          <a:ea typeface="SimSun"/>
                        </a:rPr>
                        <a:t>皮疹</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tabLst/>
                        <a:defRPr/>
                      </a:pPr>
                      <a:r>
                        <a:rPr lang="en-US" altLang="zh-CN" sz="1400" b="0" i="0" u="none" strike="noStrike" kern="1200" cap="none" baseline="0" dirty="0" smtClean="0">
                          <a:solidFill>
                            <a:srgbClr val="4D4D4D"/>
                          </a:solidFill>
                          <a:effectLst/>
                          <a:uFillTx/>
                          <a:latin typeface="+mn-lt"/>
                          <a:ea typeface="SimSun"/>
                          <a:cs typeface="+mn-cs"/>
                        </a:rPr>
                        <a:t>8 (9)</a:t>
                      </a:r>
                      <a:endParaRPr lang="en-US" sz="1400" b="0" i="0" u="none" strike="noStrike" kern="1200" cap="none" baseline="0" dirty="0">
                        <a:solidFill>
                          <a:srgbClr val="4D4D4D"/>
                        </a:solidFill>
                        <a:effectLst/>
                        <a:uFillTx/>
                        <a:latin typeface="+mn-lt"/>
                        <a:ea typeface="SimSun"/>
                        <a:cs typeface="+mn-cs"/>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tabLst/>
                        <a:defRPr/>
                      </a:pPr>
                      <a:r>
                        <a:rPr lang="en-US" altLang="zh-CN" sz="1400" b="0" i="0" u="none" strike="noStrike" kern="1200" cap="none" baseline="0" dirty="0" smtClean="0">
                          <a:solidFill>
                            <a:srgbClr val="4D4D4D"/>
                          </a:solidFill>
                          <a:effectLst/>
                          <a:uFillTx/>
                          <a:latin typeface="+mn-lt"/>
                          <a:ea typeface="SimSun"/>
                          <a:cs typeface="+mn-cs"/>
                        </a:rPr>
                        <a:t>13 (15)</a:t>
                      </a:r>
                      <a:endParaRPr lang="en-US" sz="1400" b="0" i="0" u="none" strike="noStrike" kern="1200" cap="none" baseline="0" dirty="0">
                        <a:solidFill>
                          <a:srgbClr val="4D4D4D"/>
                        </a:solidFill>
                        <a:effectLst/>
                        <a:uFillTx/>
                        <a:latin typeface="+mn-lt"/>
                        <a:ea typeface="SimSun"/>
                        <a:cs typeface="+mn-cs"/>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1003888653"/>
                  </a:ext>
                </a:extLst>
              </a:tr>
            </a:tbl>
          </a:graphicData>
        </a:graphic>
      </p:graphicFrame>
    </p:spTree>
    <p:custDataLst>
      <p:tags r:id="rId1"/>
    </p:custDataLst>
    <p:extLst>
      <p:ext uri="{BB962C8B-B14F-4D97-AF65-F5344CB8AC3E}">
        <p14:creationId xmlns:p14="http://schemas.microsoft.com/office/powerpoint/2010/main" val="97017315"/>
      </p:ext>
    </p:extLst>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zh-CN" sz="1800" b="1" i="0" u="none" strike="noStrike" cap="none" baseline="0">
                <a:solidFill>
                  <a:srgbClr val="043882"/>
                </a:solidFill>
                <a:effectLst/>
                <a:uFillTx/>
                <a:ea typeface="SimSun"/>
              </a:rPr>
              <a:t>O-016：无细胞循环肿瘤 DNA (ctDNA) 系列评估：评估结直肠癌新辅助和辅助治疗期间的治疗效果和最小残留病变 – Parikh A 等人</a:t>
            </a:r>
          </a:p>
        </p:txBody>
      </p:sp>
      <p:sp>
        <p:nvSpPr>
          <p:cNvPr id="5123" name="Rectangle 3"/>
          <p:cNvSpPr>
            <a:spLocks noGrp="1" noChangeArrowheads="1"/>
          </p:cNvSpPr>
          <p:nvPr>
            <p:ph idx="1"/>
          </p:nvPr>
        </p:nvSpPr>
        <p:spPr/>
        <p:txBody>
          <a:bodyPr/>
          <a:lstStyle/>
          <a:p>
            <a:pPr marL="0" indent="0">
              <a:buNone/>
            </a:pPr>
            <a:r>
              <a:rPr lang="zh-CN" sz="1600" b="1" i="0" u="none" strike="noStrike" cap="none" baseline="0">
                <a:solidFill>
                  <a:srgbClr val="4D4D4D"/>
                </a:solidFill>
                <a:effectLst/>
                <a:uFillTx/>
                <a:ea typeface="SimSun"/>
              </a:rPr>
              <a:t>研究目的</a:t>
            </a:r>
          </a:p>
          <a:p>
            <a:r>
              <a:rPr lang="zh-CN" sz="1600" b="0" i="0" u="none" strike="noStrike" cap="none" baseline="0">
                <a:solidFill>
                  <a:srgbClr val="4D4D4D"/>
                </a:solidFill>
                <a:effectLst/>
                <a:uFillTx/>
                <a:ea typeface="SimSun"/>
              </a:rPr>
              <a:t>研究 ctDNA 是否可用于评估接受新辅助和辅助治疗的结直肠癌患者的结局</a:t>
            </a:r>
          </a:p>
          <a:p>
            <a:pPr marL="0" indent="0">
              <a:spcBef>
                <a:spcPts val="1200"/>
              </a:spcBef>
              <a:buNone/>
            </a:pPr>
            <a:r>
              <a:rPr lang="zh-CN" sz="1600" b="1" i="0" u="none" strike="noStrike" cap="none" baseline="0">
                <a:solidFill>
                  <a:srgbClr val="4D4D4D"/>
                </a:solidFill>
                <a:effectLst/>
                <a:uFillTx/>
                <a:ea typeface="SimSun"/>
              </a:rPr>
              <a:t>方法</a:t>
            </a:r>
          </a:p>
          <a:p>
            <a:r>
              <a:rPr lang="zh-CN" sz="1600" b="0" i="0" u="none" strike="noStrike" cap="none" baseline="0">
                <a:solidFill>
                  <a:srgbClr val="4D4D4D"/>
                </a:solidFill>
                <a:effectLst/>
                <a:uFillTx/>
                <a:ea typeface="SimSun"/>
              </a:rPr>
              <a:t>可切除结肠癌患者 (n=43) 接受新辅助治疗后接受手术 (n=42)，然后接受辅助治疗 (n=16)；这些患者在每次干预完成后约 1 个月收集一系列血浆样本，进行 ctDNA 分析</a:t>
            </a:r>
          </a:p>
          <a:p>
            <a:r>
              <a:rPr lang="zh-CN" sz="1600" b="0" i="0" u="none" strike="noStrike" cap="none" baseline="0">
                <a:solidFill>
                  <a:srgbClr val="4D4D4D"/>
                </a:solidFill>
                <a:effectLst/>
                <a:uFillTx/>
                <a:ea typeface="SimSun"/>
              </a:rPr>
              <a:t>患者分为持续 ctDNA 组（定义为治疗完成后检测到 ctDNA）、清除 ctDNA 组（定义为治疗前检测到但治疗完成后未检测到 ctDNA）和阴性 ctDNA 组（在任何时间点均未检测到 ctDNA）</a:t>
            </a:r>
          </a:p>
        </p:txBody>
      </p:sp>
      <p:sp>
        <p:nvSpPr>
          <p:cNvPr id="15" name="Text Placeholder 14"/>
          <p:cNvSpPr>
            <a:spLocks noGrp="1"/>
          </p:cNvSpPr>
          <p:nvPr>
            <p:ph type="body" sz="quarter" idx="11"/>
          </p:nvPr>
        </p:nvSpPr>
        <p:spPr>
          <a:xfrm>
            <a:off x="4495800" y="6096000"/>
            <a:ext cx="4283075" cy="487363"/>
          </a:xfrm>
        </p:spPr>
        <p:txBody>
          <a:bodyPr/>
          <a:lstStyle/>
          <a:p>
            <a:r>
              <a:rPr lang="zh-CN" sz="1200" b="0" i="0" u="none" strike="noStrike" cap="none" baseline="0">
                <a:solidFill>
                  <a:srgbClr val="4D4D4D"/>
                </a:solidFill>
                <a:effectLst/>
                <a:uFillTx/>
                <a:ea typeface="SimSun"/>
              </a:rPr>
              <a:t>Parikh A, et al. Ann Oncol 2019;30(suppl):abstr O-016</a:t>
            </a:r>
          </a:p>
        </p:txBody>
      </p:sp>
    </p:spTree>
    <p:custDataLst>
      <p:tags r:id="rId1"/>
    </p:custDataLst>
    <p:extLst>
      <p:ext uri="{BB962C8B-B14F-4D97-AF65-F5344CB8AC3E}">
        <p14:creationId xmlns:p14="http://schemas.microsoft.com/office/powerpoint/2010/main" val="2777511697"/>
      </p:ext>
    </p:extLst>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zh-CN" sz="1800" b="1" i="0" u="none" strike="noStrike" cap="none" baseline="0">
                <a:solidFill>
                  <a:srgbClr val="043882"/>
                </a:solidFill>
                <a:effectLst/>
                <a:uFillTx/>
                <a:ea typeface="SimSun"/>
              </a:rPr>
              <a:t>O-016：无细胞循环肿瘤 DNA (ctDNA) 系列评估：评估结直肠癌新辅助和辅助治疗期间的治疗效果和最小残留病变 – Parikh A 等人</a:t>
            </a:r>
          </a:p>
        </p:txBody>
      </p:sp>
      <p:sp>
        <p:nvSpPr>
          <p:cNvPr id="5123" name="Rectangle 3"/>
          <p:cNvSpPr>
            <a:spLocks noGrp="1" noChangeArrowheads="1"/>
          </p:cNvSpPr>
          <p:nvPr>
            <p:ph idx="1"/>
          </p:nvPr>
        </p:nvSpPr>
        <p:spPr>
          <a:xfrm>
            <a:off x="365124" y="1254035"/>
            <a:ext cx="8546726" cy="4746172"/>
          </a:xfrm>
        </p:spPr>
        <p:txBody>
          <a:bodyPr/>
          <a:lstStyle/>
          <a:p>
            <a:pPr marL="0" indent="0">
              <a:buNone/>
            </a:pPr>
            <a:r>
              <a:rPr lang="zh-CN" sz="1600" b="1" i="0" u="none" strike="noStrike" cap="none" baseline="0" dirty="0">
                <a:solidFill>
                  <a:srgbClr val="4D4D4D"/>
                </a:solidFill>
                <a:effectLst/>
                <a:uFillTx/>
                <a:ea typeface="SimSun"/>
              </a:rPr>
              <a:t>关键结果</a:t>
            </a:r>
          </a:p>
          <a:p>
            <a:pPr marL="0" indent="0">
              <a:spcBef>
                <a:spcPts val="24600"/>
              </a:spcBef>
              <a:buNone/>
            </a:pPr>
            <a:r>
              <a:rPr lang="zh-CN" sz="1600" b="1" i="0" u="none" strike="noStrike" cap="none" baseline="0" dirty="0">
                <a:solidFill>
                  <a:srgbClr val="4D4D4D"/>
                </a:solidFill>
                <a:effectLst/>
                <a:uFillTx/>
                <a:ea typeface="SimSun"/>
              </a:rPr>
              <a:t>结论</a:t>
            </a:r>
          </a:p>
          <a:p>
            <a:r>
              <a:rPr lang="zh-CN" sz="1600" b="1" i="0" u="none" strike="noStrike" cap="none" baseline="0" dirty="0">
                <a:solidFill>
                  <a:srgbClr val="4D4D4D"/>
                </a:solidFill>
                <a:effectLst/>
                <a:uFillTx/>
                <a:ea typeface="SimSun"/>
              </a:rPr>
              <a:t>在 CRC 患者中，完成治疗后持续检测到 ctDNA 的患者更可能较早出现疾病复发 </a:t>
            </a:r>
          </a:p>
          <a:p>
            <a:r>
              <a:rPr lang="zh-CN" sz="1600" b="1" i="0" u="none" strike="noStrike" cap="none" baseline="0" dirty="0">
                <a:solidFill>
                  <a:srgbClr val="4D4D4D"/>
                </a:solidFill>
                <a:effectLst/>
                <a:uFillTx/>
                <a:ea typeface="SimSun"/>
              </a:rPr>
              <a:t>ctDNA 状态有助于了解患者是否需要其他治疗</a:t>
            </a:r>
          </a:p>
          <a:p>
            <a:pPr marL="0" indent="0">
              <a:buNone/>
            </a:pPr>
            <a:endParaRPr lang="en-GB" dirty="0"/>
          </a:p>
        </p:txBody>
      </p:sp>
      <p:sp>
        <p:nvSpPr>
          <p:cNvPr id="15" name="Text Placeholder 14"/>
          <p:cNvSpPr>
            <a:spLocks noGrp="1"/>
          </p:cNvSpPr>
          <p:nvPr>
            <p:ph type="body" sz="quarter" idx="11"/>
          </p:nvPr>
        </p:nvSpPr>
        <p:spPr>
          <a:xfrm>
            <a:off x="4495800" y="6096000"/>
            <a:ext cx="4283075" cy="487363"/>
          </a:xfrm>
        </p:spPr>
        <p:txBody>
          <a:bodyPr/>
          <a:lstStyle/>
          <a:p>
            <a:r>
              <a:rPr lang="zh-CN" sz="1200" b="0" i="0" u="none" strike="noStrike" cap="none" baseline="0">
                <a:solidFill>
                  <a:srgbClr val="4D4D4D"/>
                </a:solidFill>
                <a:effectLst/>
                <a:uFillTx/>
                <a:ea typeface="SimSun"/>
              </a:rPr>
              <a:t>Parikh A, et al. Ann Oncol 2019;30(suppl):abstr O-016</a:t>
            </a:r>
          </a:p>
        </p:txBody>
      </p:sp>
      <p:grpSp>
        <p:nvGrpSpPr>
          <p:cNvPr id="6" name="Group 5">
            <a:extLst>
              <a:ext uri="{FF2B5EF4-FFF2-40B4-BE49-F238E27FC236}">
                <a16:creationId xmlns:a16="http://schemas.microsoft.com/office/drawing/2014/main" id="{89A9AB44-7E6D-4B0B-9BCF-26EE094CDE2A}"/>
              </a:ext>
            </a:extLst>
          </p:cNvPr>
          <p:cNvGrpSpPr/>
          <p:nvPr/>
        </p:nvGrpSpPr>
        <p:grpSpPr>
          <a:xfrm>
            <a:off x="3197877" y="1618029"/>
            <a:ext cx="5735695" cy="3072808"/>
            <a:chOff x="2966975" y="2123611"/>
            <a:chExt cx="5735695" cy="3072808"/>
          </a:xfrm>
        </p:grpSpPr>
        <p:grpSp>
          <p:nvGrpSpPr>
            <p:cNvPr id="7" name="Group 6">
              <a:extLst>
                <a:ext uri="{FF2B5EF4-FFF2-40B4-BE49-F238E27FC236}">
                  <a16:creationId xmlns:a16="http://schemas.microsoft.com/office/drawing/2014/main" id="{1706D05E-77CA-4498-97EF-6B8FE2A51FD4}"/>
                </a:ext>
              </a:extLst>
            </p:cNvPr>
            <p:cNvGrpSpPr/>
            <p:nvPr/>
          </p:nvGrpSpPr>
          <p:grpSpPr>
            <a:xfrm>
              <a:off x="4791844" y="2702439"/>
              <a:ext cx="3910826" cy="2493980"/>
              <a:chOff x="2779240" y="2005526"/>
              <a:chExt cx="3096660" cy="3452780"/>
            </a:xfrm>
          </p:grpSpPr>
          <p:sp>
            <p:nvSpPr>
              <p:cNvPr id="42" name="TextBox 41">
                <a:extLst>
                  <a:ext uri="{FF2B5EF4-FFF2-40B4-BE49-F238E27FC236}">
                    <a16:creationId xmlns:a16="http://schemas.microsoft.com/office/drawing/2014/main" id="{47A46D20-8EB1-4530-8FB1-CE5105B11464}"/>
                  </a:ext>
                </a:extLst>
              </p:cNvPr>
              <p:cNvSpPr txBox="1"/>
              <p:nvPr/>
            </p:nvSpPr>
            <p:spPr>
              <a:xfrm>
                <a:off x="4173632" y="5078146"/>
                <a:ext cx="628127" cy="380160"/>
              </a:xfrm>
              <a:prstGeom prst="rect">
                <a:avLst/>
              </a:prstGeom>
              <a:noFill/>
            </p:spPr>
            <p:txBody>
              <a:bodyPr wrap="none" rtlCol="0">
                <a:spAutoFit/>
              </a:bodyPr>
              <a:lstStyle/>
              <a:p>
                <a:pPr algn="ctr" fontAlgn="base">
                  <a:spcBef>
                    <a:spcPct val="0"/>
                  </a:spcBef>
                  <a:spcAft>
                    <a:spcPct val="0"/>
                  </a:spcAft>
                </a:pPr>
                <a:r>
                  <a:rPr lang="zh-CN" sz="1200" b="0" i="0" u="none" strike="noStrike" cap="none" baseline="0" dirty="0">
                    <a:solidFill>
                      <a:srgbClr val="4D4D4D"/>
                    </a:solidFill>
                    <a:effectLst/>
                    <a:uFillTx/>
                    <a:ea typeface="SimSun"/>
                  </a:rPr>
                  <a:t>时间，天</a:t>
                </a:r>
              </a:p>
            </p:txBody>
          </p:sp>
          <p:sp>
            <p:nvSpPr>
              <p:cNvPr id="43" name="Freeform 21">
                <a:extLst>
                  <a:ext uri="{FF2B5EF4-FFF2-40B4-BE49-F238E27FC236}">
                    <a16:creationId xmlns:a16="http://schemas.microsoft.com/office/drawing/2014/main" id="{0A0C7785-2CC4-4EAE-82ED-00EB4534CAEE}"/>
                  </a:ext>
                </a:extLst>
              </p:cNvPr>
              <p:cNvSpPr/>
              <p:nvPr/>
            </p:nvSpPr>
            <p:spPr bwMode="auto">
              <a:xfrm>
                <a:off x="3247755" y="2198377"/>
                <a:ext cx="2458902" cy="2586206"/>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4D4D4D"/>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endParaRPr>
              </a:p>
            </p:txBody>
          </p:sp>
          <p:sp>
            <p:nvSpPr>
              <p:cNvPr id="44" name="Line 6">
                <a:extLst>
                  <a:ext uri="{FF2B5EF4-FFF2-40B4-BE49-F238E27FC236}">
                    <a16:creationId xmlns:a16="http://schemas.microsoft.com/office/drawing/2014/main" id="{69C2D82B-73C4-42BB-AEFE-DA9699CDF053}"/>
                  </a:ext>
                </a:extLst>
              </p:cNvPr>
              <p:cNvSpPr>
                <a:spLocks noChangeShapeType="1"/>
              </p:cNvSpPr>
              <p:nvPr/>
            </p:nvSpPr>
            <p:spPr bwMode="auto">
              <a:xfrm>
                <a:off x="3185684" y="2198376"/>
                <a:ext cx="57011" cy="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endParaRPr>
              </a:p>
            </p:txBody>
          </p:sp>
          <p:sp>
            <p:nvSpPr>
              <p:cNvPr id="45" name="Line 7">
                <a:extLst>
                  <a:ext uri="{FF2B5EF4-FFF2-40B4-BE49-F238E27FC236}">
                    <a16:creationId xmlns:a16="http://schemas.microsoft.com/office/drawing/2014/main" id="{8B7DE34D-5AE9-43EE-854E-F7C63461A8F1}"/>
                  </a:ext>
                </a:extLst>
              </p:cNvPr>
              <p:cNvSpPr>
                <a:spLocks noChangeShapeType="1"/>
              </p:cNvSpPr>
              <p:nvPr/>
            </p:nvSpPr>
            <p:spPr bwMode="auto">
              <a:xfrm>
                <a:off x="3185684" y="2720585"/>
                <a:ext cx="57011" cy="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endParaRPr>
              </a:p>
            </p:txBody>
          </p:sp>
          <p:sp>
            <p:nvSpPr>
              <p:cNvPr id="46" name="Line 8">
                <a:extLst>
                  <a:ext uri="{FF2B5EF4-FFF2-40B4-BE49-F238E27FC236}">
                    <a16:creationId xmlns:a16="http://schemas.microsoft.com/office/drawing/2014/main" id="{8CFD407D-B75F-4125-8785-2C8DE98A6628}"/>
                  </a:ext>
                </a:extLst>
              </p:cNvPr>
              <p:cNvSpPr>
                <a:spLocks noChangeShapeType="1"/>
              </p:cNvSpPr>
              <p:nvPr/>
            </p:nvSpPr>
            <p:spPr bwMode="auto">
              <a:xfrm>
                <a:off x="3185684" y="3219345"/>
                <a:ext cx="57011" cy="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endParaRPr>
              </a:p>
            </p:txBody>
          </p:sp>
          <p:sp>
            <p:nvSpPr>
              <p:cNvPr id="47" name="Line 9">
                <a:extLst>
                  <a:ext uri="{FF2B5EF4-FFF2-40B4-BE49-F238E27FC236}">
                    <a16:creationId xmlns:a16="http://schemas.microsoft.com/office/drawing/2014/main" id="{A8FEE7D8-2292-4110-A0D3-D4A1400A6FBE}"/>
                  </a:ext>
                </a:extLst>
              </p:cNvPr>
              <p:cNvSpPr>
                <a:spLocks noChangeShapeType="1"/>
              </p:cNvSpPr>
              <p:nvPr/>
            </p:nvSpPr>
            <p:spPr bwMode="auto">
              <a:xfrm>
                <a:off x="3185684" y="3734225"/>
                <a:ext cx="57011" cy="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endParaRPr>
              </a:p>
            </p:txBody>
          </p:sp>
          <p:sp>
            <p:nvSpPr>
              <p:cNvPr id="48" name="Line 10">
                <a:extLst>
                  <a:ext uri="{FF2B5EF4-FFF2-40B4-BE49-F238E27FC236}">
                    <a16:creationId xmlns:a16="http://schemas.microsoft.com/office/drawing/2014/main" id="{4ED5ACB2-DA79-4144-ACE3-894C269A70E6}"/>
                  </a:ext>
                </a:extLst>
              </p:cNvPr>
              <p:cNvSpPr>
                <a:spLocks noChangeShapeType="1"/>
              </p:cNvSpPr>
              <p:nvPr/>
            </p:nvSpPr>
            <p:spPr bwMode="auto">
              <a:xfrm>
                <a:off x="3185684" y="4238359"/>
                <a:ext cx="57011" cy="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endParaRPr>
              </a:p>
            </p:txBody>
          </p:sp>
          <p:sp>
            <p:nvSpPr>
              <p:cNvPr id="49" name="Line 11">
                <a:extLst>
                  <a:ext uri="{FF2B5EF4-FFF2-40B4-BE49-F238E27FC236}">
                    <a16:creationId xmlns:a16="http://schemas.microsoft.com/office/drawing/2014/main" id="{C3E48ACC-F72D-4F94-91DB-AC9C5F91EEBD}"/>
                  </a:ext>
                </a:extLst>
              </p:cNvPr>
              <p:cNvSpPr>
                <a:spLocks noChangeShapeType="1"/>
              </p:cNvSpPr>
              <p:nvPr/>
            </p:nvSpPr>
            <p:spPr bwMode="auto">
              <a:xfrm>
                <a:off x="3185684" y="4747867"/>
                <a:ext cx="57011" cy="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endParaRPr>
              </a:p>
            </p:txBody>
          </p:sp>
          <p:sp>
            <p:nvSpPr>
              <p:cNvPr id="50" name="TextBox 49">
                <a:extLst>
                  <a:ext uri="{FF2B5EF4-FFF2-40B4-BE49-F238E27FC236}">
                    <a16:creationId xmlns:a16="http://schemas.microsoft.com/office/drawing/2014/main" id="{BD081063-8D85-401F-8335-77DDAAB39EAA}"/>
                  </a:ext>
                </a:extLst>
              </p:cNvPr>
              <p:cNvSpPr txBox="1"/>
              <p:nvPr/>
            </p:nvSpPr>
            <p:spPr>
              <a:xfrm rot="16200000">
                <a:off x="1928532" y="3390418"/>
                <a:ext cx="1918845" cy="217429"/>
              </a:xfrm>
              <a:prstGeom prst="rect">
                <a:avLst/>
              </a:prstGeom>
              <a:noFill/>
            </p:spPr>
            <p:txBody>
              <a:bodyPr wrap="none" rtlCol="0">
                <a:spAutoFit/>
              </a:bodyPr>
              <a:lstStyle/>
              <a:p>
                <a:pPr algn="ctr" fontAlgn="base">
                  <a:spcBef>
                    <a:spcPct val="0"/>
                  </a:spcBef>
                  <a:spcAft>
                    <a:spcPct val="0"/>
                  </a:spcAft>
                </a:pPr>
                <a:r>
                  <a:rPr lang="zh-CN" sz="1200" b="0" i="0" u="none" strike="noStrike" cap="none" baseline="0">
                    <a:solidFill>
                      <a:srgbClr val="4D4D4D"/>
                    </a:solidFill>
                    <a:effectLst/>
                    <a:uFillTx/>
                    <a:ea typeface="SimSun"/>
                  </a:rPr>
                  <a:t>无复发生存率，%</a:t>
                </a:r>
              </a:p>
            </p:txBody>
          </p:sp>
          <p:sp>
            <p:nvSpPr>
              <p:cNvPr id="51" name="TextBox 50">
                <a:extLst>
                  <a:ext uri="{FF2B5EF4-FFF2-40B4-BE49-F238E27FC236}">
                    <a16:creationId xmlns:a16="http://schemas.microsoft.com/office/drawing/2014/main" id="{F1F5271E-B623-473B-97F2-D42217B13A12}"/>
                  </a:ext>
                </a:extLst>
              </p:cNvPr>
              <p:cNvSpPr txBox="1"/>
              <p:nvPr/>
            </p:nvSpPr>
            <p:spPr>
              <a:xfrm>
                <a:off x="2897575" y="2005526"/>
                <a:ext cx="345017" cy="380161"/>
              </a:xfrm>
              <a:prstGeom prst="rect">
                <a:avLst/>
              </a:prstGeom>
              <a:noFill/>
            </p:spPr>
            <p:txBody>
              <a:bodyPr wrap="none" rtlCol="0" anchor="ctr" anchorCtr="0">
                <a:spAutoFit/>
              </a:bodyPr>
              <a:lstStyle/>
              <a:p>
                <a:pPr algn="r"/>
                <a:r>
                  <a:rPr lang="zh-CN" sz="1200" b="0" i="0" u="none" strike="noStrike" cap="none" baseline="0">
                    <a:solidFill>
                      <a:srgbClr val="4D4D4D"/>
                    </a:solidFill>
                    <a:effectLst/>
                    <a:uFillTx/>
                    <a:ea typeface="SimSun"/>
                  </a:rPr>
                  <a:t>100</a:t>
                </a:r>
              </a:p>
            </p:txBody>
          </p:sp>
          <p:sp>
            <p:nvSpPr>
              <p:cNvPr id="52" name="TextBox 51">
                <a:extLst>
                  <a:ext uri="{FF2B5EF4-FFF2-40B4-BE49-F238E27FC236}">
                    <a16:creationId xmlns:a16="http://schemas.microsoft.com/office/drawing/2014/main" id="{330264BA-E40D-4157-9A94-DA5653E7DC38}"/>
                  </a:ext>
                </a:extLst>
              </p:cNvPr>
              <p:cNvSpPr txBox="1"/>
              <p:nvPr/>
            </p:nvSpPr>
            <p:spPr>
              <a:xfrm>
                <a:off x="2964261" y="2529665"/>
                <a:ext cx="278329" cy="380161"/>
              </a:xfrm>
              <a:prstGeom prst="rect">
                <a:avLst/>
              </a:prstGeom>
              <a:noFill/>
            </p:spPr>
            <p:txBody>
              <a:bodyPr wrap="none" rtlCol="0" anchor="ctr" anchorCtr="0">
                <a:spAutoFit/>
              </a:bodyPr>
              <a:lstStyle/>
              <a:p>
                <a:pPr algn="r"/>
                <a:r>
                  <a:rPr lang="zh-CN" sz="1200" b="0" i="0" u="none" strike="noStrike" cap="none" baseline="0">
                    <a:solidFill>
                      <a:srgbClr val="4D4D4D"/>
                    </a:solidFill>
                    <a:effectLst/>
                    <a:uFillTx/>
                    <a:ea typeface="SimSun"/>
                  </a:rPr>
                  <a:t>80</a:t>
                </a:r>
              </a:p>
            </p:txBody>
          </p:sp>
          <p:sp>
            <p:nvSpPr>
              <p:cNvPr id="53" name="TextBox 52">
                <a:extLst>
                  <a:ext uri="{FF2B5EF4-FFF2-40B4-BE49-F238E27FC236}">
                    <a16:creationId xmlns:a16="http://schemas.microsoft.com/office/drawing/2014/main" id="{596057C5-E389-47C5-8F48-022A3E87C01A}"/>
                  </a:ext>
                </a:extLst>
              </p:cNvPr>
              <p:cNvSpPr txBox="1"/>
              <p:nvPr/>
            </p:nvSpPr>
            <p:spPr>
              <a:xfrm>
                <a:off x="2964261" y="3028195"/>
                <a:ext cx="278329" cy="380161"/>
              </a:xfrm>
              <a:prstGeom prst="rect">
                <a:avLst/>
              </a:prstGeom>
              <a:noFill/>
            </p:spPr>
            <p:txBody>
              <a:bodyPr wrap="none" rtlCol="0" anchor="ctr" anchorCtr="0">
                <a:spAutoFit/>
              </a:bodyPr>
              <a:lstStyle/>
              <a:p>
                <a:pPr algn="r"/>
                <a:r>
                  <a:rPr lang="zh-CN" sz="1200" b="0" i="0" u="none" strike="noStrike" cap="none" baseline="0">
                    <a:solidFill>
                      <a:srgbClr val="4D4D4D"/>
                    </a:solidFill>
                    <a:effectLst/>
                    <a:uFillTx/>
                    <a:ea typeface="SimSun"/>
                  </a:rPr>
                  <a:t>60</a:t>
                </a:r>
              </a:p>
            </p:txBody>
          </p:sp>
          <p:sp>
            <p:nvSpPr>
              <p:cNvPr id="54" name="TextBox 53">
                <a:extLst>
                  <a:ext uri="{FF2B5EF4-FFF2-40B4-BE49-F238E27FC236}">
                    <a16:creationId xmlns:a16="http://schemas.microsoft.com/office/drawing/2014/main" id="{6602F85F-D631-420D-9489-45AA071EE01F}"/>
                  </a:ext>
                </a:extLst>
              </p:cNvPr>
              <p:cNvSpPr txBox="1"/>
              <p:nvPr/>
            </p:nvSpPr>
            <p:spPr>
              <a:xfrm>
                <a:off x="2964261" y="3542848"/>
                <a:ext cx="278329" cy="380161"/>
              </a:xfrm>
              <a:prstGeom prst="rect">
                <a:avLst/>
              </a:prstGeom>
              <a:noFill/>
            </p:spPr>
            <p:txBody>
              <a:bodyPr wrap="none" rtlCol="0" anchor="ctr" anchorCtr="0">
                <a:spAutoFit/>
              </a:bodyPr>
              <a:lstStyle/>
              <a:p>
                <a:pPr algn="r"/>
                <a:r>
                  <a:rPr lang="zh-CN" sz="1200" b="0" i="0" u="none" strike="noStrike" cap="none" baseline="0">
                    <a:solidFill>
                      <a:srgbClr val="4D4D4D"/>
                    </a:solidFill>
                    <a:effectLst/>
                    <a:uFillTx/>
                    <a:ea typeface="SimSun"/>
                  </a:rPr>
                  <a:t>40</a:t>
                </a:r>
              </a:p>
            </p:txBody>
          </p:sp>
          <p:sp>
            <p:nvSpPr>
              <p:cNvPr id="55" name="TextBox 54">
                <a:extLst>
                  <a:ext uri="{FF2B5EF4-FFF2-40B4-BE49-F238E27FC236}">
                    <a16:creationId xmlns:a16="http://schemas.microsoft.com/office/drawing/2014/main" id="{B9467689-AD80-419D-96FD-CFD6FC5AA8A5}"/>
                  </a:ext>
                </a:extLst>
              </p:cNvPr>
              <p:cNvSpPr txBox="1"/>
              <p:nvPr/>
            </p:nvSpPr>
            <p:spPr>
              <a:xfrm>
                <a:off x="2964261" y="4046752"/>
                <a:ext cx="278329" cy="380161"/>
              </a:xfrm>
              <a:prstGeom prst="rect">
                <a:avLst/>
              </a:prstGeom>
              <a:noFill/>
            </p:spPr>
            <p:txBody>
              <a:bodyPr wrap="none" rtlCol="0" anchor="ctr" anchorCtr="0">
                <a:spAutoFit/>
              </a:bodyPr>
              <a:lstStyle/>
              <a:p>
                <a:pPr algn="r"/>
                <a:r>
                  <a:rPr lang="zh-CN" sz="1200" b="0" i="0" u="none" strike="noStrike" cap="none" baseline="0">
                    <a:solidFill>
                      <a:srgbClr val="4D4D4D"/>
                    </a:solidFill>
                    <a:effectLst/>
                    <a:uFillTx/>
                    <a:ea typeface="SimSun"/>
                  </a:rPr>
                  <a:t>20</a:t>
                </a:r>
              </a:p>
            </p:txBody>
          </p:sp>
          <p:sp>
            <p:nvSpPr>
              <p:cNvPr id="56" name="TextBox 55">
                <a:extLst>
                  <a:ext uri="{FF2B5EF4-FFF2-40B4-BE49-F238E27FC236}">
                    <a16:creationId xmlns:a16="http://schemas.microsoft.com/office/drawing/2014/main" id="{59F7C2E2-78C9-45CA-BAC1-3B094C2C083B}"/>
                  </a:ext>
                </a:extLst>
              </p:cNvPr>
              <p:cNvSpPr txBox="1"/>
              <p:nvPr/>
            </p:nvSpPr>
            <p:spPr>
              <a:xfrm>
                <a:off x="3030963" y="4556028"/>
                <a:ext cx="211641" cy="380161"/>
              </a:xfrm>
              <a:prstGeom prst="rect">
                <a:avLst/>
              </a:prstGeom>
              <a:noFill/>
            </p:spPr>
            <p:txBody>
              <a:bodyPr wrap="none" rtlCol="0" anchor="ctr" anchorCtr="0">
                <a:spAutoFit/>
              </a:bodyPr>
              <a:lstStyle/>
              <a:p>
                <a:pPr algn="r"/>
                <a:r>
                  <a:rPr lang="zh-CN" sz="1200" b="0" i="0" u="none" strike="noStrike" cap="none" baseline="0">
                    <a:solidFill>
                      <a:srgbClr val="4D4D4D"/>
                    </a:solidFill>
                    <a:effectLst/>
                    <a:uFillTx/>
                    <a:ea typeface="SimSun"/>
                  </a:rPr>
                  <a:t>0</a:t>
                </a:r>
              </a:p>
            </p:txBody>
          </p:sp>
          <p:grpSp>
            <p:nvGrpSpPr>
              <p:cNvPr id="57" name="Group 56">
                <a:extLst>
                  <a:ext uri="{FF2B5EF4-FFF2-40B4-BE49-F238E27FC236}">
                    <a16:creationId xmlns:a16="http://schemas.microsoft.com/office/drawing/2014/main" id="{9671D847-22F4-4AE5-B80C-AE91843B5BC0}"/>
                  </a:ext>
                </a:extLst>
              </p:cNvPr>
              <p:cNvGrpSpPr/>
              <p:nvPr/>
            </p:nvGrpSpPr>
            <p:grpSpPr>
              <a:xfrm>
                <a:off x="3194299" y="4785010"/>
                <a:ext cx="124839" cy="418331"/>
                <a:chOff x="3194299" y="4785010"/>
                <a:chExt cx="124839" cy="418331"/>
              </a:xfrm>
            </p:grpSpPr>
            <p:sp>
              <p:nvSpPr>
                <p:cNvPr id="73" name="Line 21">
                  <a:extLst>
                    <a:ext uri="{FF2B5EF4-FFF2-40B4-BE49-F238E27FC236}">
                      <a16:creationId xmlns:a16="http://schemas.microsoft.com/office/drawing/2014/main" id="{765B8945-2696-4EA4-BAB6-1709BC714A27}"/>
                    </a:ext>
                  </a:extLst>
                </p:cNvPr>
                <p:cNvSpPr>
                  <a:spLocks noChangeShapeType="1"/>
                </p:cNvSpPr>
                <p:nvPr/>
              </p:nvSpPr>
              <p:spPr bwMode="auto">
                <a:xfrm flipH="1">
                  <a:off x="3256718" y="4785010"/>
                  <a:ext cx="0" cy="7200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74" name="TextBox 73">
                  <a:extLst>
                    <a:ext uri="{FF2B5EF4-FFF2-40B4-BE49-F238E27FC236}">
                      <a16:creationId xmlns:a16="http://schemas.microsoft.com/office/drawing/2014/main" id="{3F45CD6C-E70A-4C24-BEC9-33C180884001}"/>
                    </a:ext>
                  </a:extLst>
                </p:cNvPr>
                <p:cNvSpPr txBox="1"/>
                <p:nvPr/>
              </p:nvSpPr>
              <p:spPr>
                <a:xfrm>
                  <a:off x="3194841" y="4847027"/>
                  <a:ext cx="123756" cy="353220"/>
                </a:xfrm>
                <a:prstGeom prst="rect">
                  <a:avLst/>
                </a:prstGeom>
                <a:noFill/>
              </p:spPr>
              <p:txBody>
                <a:bodyPr wrap="none" lIns="36000" tIns="36000" rIns="36000" bIns="36000" rtlCol="0" anchor="t" anchorCtr="0">
                  <a:spAutoFit/>
                </a:bodyPr>
                <a:lstStyle/>
                <a:p>
                  <a:pPr algn="ctr"/>
                  <a:r>
                    <a:rPr lang="zh-CN" sz="1200" b="0" i="0" u="none" strike="noStrike" cap="none" baseline="0">
                      <a:solidFill>
                        <a:srgbClr val="4D4D4D"/>
                      </a:solidFill>
                      <a:effectLst/>
                      <a:uFillTx/>
                      <a:ea typeface="SimSun"/>
                    </a:rPr>
                    <a:t>0</a:t>
                  </a:r>
                </a:p>
              </p:txBody>
            </p:sp>
          </p:grpSp>
          <p:grpSp>
            <p:nvGrpSpPr>
              <p:cNvPr id="58" name="Group 57">
                <a:extLst>
                  <a:ext uri="{FF2B5EF4-FFF2-40B4-BE49-F238E27FC236}">
                    <a16:creationId xmlns:a16="http://schemas.microsoft.com/office/drawing/2014/main" id="{F2665D13-4AC4-4E70-B2D0-5502972CC4F8}"/>
                  </a:ext>
                </a:extLst>
              </p:cNvPr>
              <p:cNvGrpSpPr/>
              <p:nvPr/>
            </p:nvGrpSpPr>
            <p:grpSpPr>
              <a:xfrm>
                <a:off x="3602025" y="4785010"/>
                <a:ext cx="259383" cy="418331"/>
                <a:chOff x="3602025" y="4785010"/>
                <a:chExt cx="259383" cy="418331"/>
              </a:xfrm>
            </p:grpSpPr>
            <p:sp>
              <p:nvSpPr>
                <p:cNvPr id="71" name="Line 19">
                  <a:extLst>
                    <a:ext uri="{FF2B5EF4-FFF2-40B4-BE49-F238E27FC236}">
                      <a16:creationId xmlns:a16="http://schemas.microsoft.com/office/drawing/2014/main" id="{6077F403-1139-462E-BC13-B9DFF005B9D8}"/>
                    </a:ext>
                  </a:extLst>
                </p:cNvPr>
                <p:cNvSpPr>
                  <a:spLocks noChangeShapeType="1"/>
                </p:cNvSpPr>
                <p:nvPr/>
              </p:nvSpPr>
              <p:spPr bwMode="auto">
                <a:xfrm flipH="1">
                  <a:off x="3731717" y="4785010"/>
                  <a:ext cx="0" cy="71999"/>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endParaRPr>
                </a:p>
              </p:txBody>
            </p:sp>
            <p:sp>
              <p:nvSpPr>
                <p:cNvPr id="72" name="TextBox 71">
                  <a:extLst>
                    <a:ext uri="{FF2B5EF4-FFF2-40B4-BE49-F238E27FC236}">
                      <a16:creationId xmlns:a16="http://schemas.microsoft.com/office/drawing/2014/main" id="{4B5D462C-6D65-46DC-8AD9-1247721328D4}"/>
                    </a:ext>
                  </a:extLst>
                </p:cNvPr>
                <p:cNvSpPr txBox="1"/>
                <p:nvPr/>
              </p:nvSpPr>
              <p:spPr>
                <a:xfrm>
                  <a:off x="3603150" y="4847027"/>
                  <a:ext cx="257132" cy="353220"/>
                </a:xfrm>
                <a:prstGeom prst="rect">
                  <a:avLst/>
                </a:prstGeom>
                <a:noFill/>
              </p:spPr>
              <p:txBody>
                <a:bodyPr wrap="none" lIns="36000" tIns="36000" rIns="36000" bIns="36000" rtlCol="0" anchor="t" anchorCtr="0">
                  <a:spAutoFit/>
                </a:bodyPr>
                <a:lstStyle/>
                <a:p>
                  <a:pPr algn="ctr"/>
                  <a:r>
                    <a:rPr lang="zh-CN" sz="1200" b="0" i="0" u="none" strike="noStrike" cap="none" baseline="0">
                      <a:solidFill>
                        <a:srgbClr val="4D4D4D"/>
                      </a:solidFill>
                      <a:effectLst/>
                      <a:uFillTx/>
                      <a:ea typeface="SimSun"/>
                    </a:rPr>
                    <a:t>200</a:t>
                  </a:r>
                </a:p>
              </p:txBody>
            </p:sp>
          </p:grpSp>
          <p:grpSp>
            <p:nvGrpSpPr>
              <p:cNvPr id="59" name="Group 58">
                <a:extLst>
                  <a:ext uri="{FF2B5EF4-FFF2-40B4-BE49-F238E27FC236}">
                    <a16:creationId xmlns:a16="http://schemas.microsoft.com/office/drawing/2014/main" id="{8A18C6DE-B1A1-4192-9CE4-E1BC02A20E1C}"/>
                  </a:ext>
                </a:extLst>
              </p:cNvPr>
              <p:cNvGrpSpPr/>
              <p:nvPr/>
            </p:nvGrpSpPr>
            <p:grpSpPr>
              <a:xfrm>
                <a:off x="4098850" y="4785010"/>
                <a:ext cx="259382" cy="418331"/>
                <a:chOff x="4098850" y="4785010"/>
                <a:chExt cx="259382" cy="418331"/>
              </a:xfrm>
            </p:grpSpPr>
            <p:sp>
              <p:nvSpPr>
                <p:cNvPr id="69" name="Line 21">
                  <a:extLst>
                    <a:ext uri="{FF2B5EF4-FFF2-40B4-BE49-F238E27FC236}">
                      <a16:creationId xmlns:a16="http://schemas.microsoft.com/office/drawing/2014/main" id="{23841586-0ADD-4405-88D8-95ADF0C65574}"/>
                    </a:ext>
                  </a:extLst>
                </p:cNvPr>
                <p:cNvSpPr>
                  <a:spLocks noChangeShapeType="1"/>
                </p:cNvSpPr>
                <p:nvPr/>
              </p:nvSpPr>
              <p:spPr bwMode="auto">
                <a:xfrm flipH="1">
                  <a:off x="4219885" y="4785010"/>
                  <a:ext cx="0" cy="7200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70" name="TextBox 69">
                  <a:extLst>
                    <a:ext uri="{FF2B5EF4-FFF2-40B4-BE49-F238E27FC236}">
                      <a16:creationId xmlns:a16="http://schemas.microsoft.com/office/drawing/2014/main" id="{C4AD24B0-3CA4-4E09-9ED9-872E3368AFE6}"/>
                    </a:ext>
                  </a:extLst>
                </p:cNvPr>
                <p:cNvSpPr txBox="1"/>
                <p:nvPr/>
              </p:nvSpPr>
              <p:spPr>
                <a:xfrm>
                  <a:off x="4099974" y="4847027"/>
                  <a:ext cx="257132" cy="353220"/>
                </a:xfrm>
                <a:prstGeom prst="rect">
                  <a:avLst/>
                </a:prstGeom>
                <a:noFill/>
              </p:spPr>
              <p:txBody>
                <a:bodyPr wrap="none" lIns="36000" tIns="36000" rIns="36000" bIns="36000" rtlCol="0" anchor="t" anchorCtr="0">
                  <a:spAutoFit/>
                </a:bodyPr>
                <a:lstStyle/>
                <a:p>
                  <a:pPr algn="ctr"/>
                  <a:r>
                    <a:rPr lang="zh-CN" sz="1200" b="0" i="0" u="none" strike="noStrike" cap="none" baseline="0">
                      <a:solidFill>
                        <a:srgbClr val="4D4D4D"/>
                      </a:solidFill>
                      <a:effectLst/>
                      <a:uFillTx/>
                      <a:ea typeface="SimSun"/>
                    </a:rPr>
                    <a:t>400</a:t>
                  </a:r>
                </a:p>
              </p:txBody>
            </p:sp>
          </p:grpSp>
          <p:grpSp>
            <p:nvGrpSpPr>
              <p:cNvPr id="60" name="Group 59">
                <a:extLst>
                  <a:ext uri="{FF2B5EF4-FFF2-40B4-BE49-F238E27FC236}">
                    <a16:creationId xmlns:a16="http://schemas.microsoft.com/office/drawing/2014/main" id="{491F2B3F-CBB0-4BB8-BD4C-5927814C5144}"/>
                  </a:ext>
                </a:extLst>
              </p:cNvPr>
              <p:cNvGrpSpPr/>
              <p:nvPr/>
            </p:nvGrpSpPr>
            <p:grpSpPr>
              <a:xfrm>
                <a:off x="4585578" y="4785010"/>
                <a:ext cx="259382" cy="418331"/>
                <a:chOff x="4585578" y="4785010"/>
                <a:chExt cx="259382" cy="418331"/>
              </a:xfrm>
            </p:grpSpPr>
            <p:sp>
              <p:nvSpPr>
                <p:cNvPr id="67" name="Line 21">
                  <a:extLst>
                    <a:ext uri="{FF2B5EF4-FFF2-40B4-BE49-F238E27FC236}">
                      <a16:creationId xmlns:a16="http://schemas.microsoft.com/office/drawing/2014/main" id="{CD5FC4CF-0FB9-487C-A8E7-3453F420B286}"/>
                    </a:ext>
                  </a:extLst>
                </p:cNvPr>
                <p:cNvSpPr>
                  <a:spLocks noChangeShapeType="1"/>
                </p:cNvSpPr>
                <p:nvPr/>
              </p:nvSpPr>
              <p:spPr bwMode="auto">
                <a:xfrm flipH="1">
                  <a:off x="4706610" y="4785010"/>
                  <a:ext cx="0" cy="71999"/>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68" name="TextBox 67">
                  <a:extLst>
                    <a:ext uri="{FF2B5EF4-FFF2-40B4-BE49-F238E27FC236}">
                      <a16:creationId xmlns:a16="http://schemas.microsoft.com/office/drawing/2014/main" id="{B280D1BD-E401-42CD-BA2D-F2FBF7A4E0DD}"/>
                    </a:ext>
                  </a:extLst>
                </p:cNvPr>
                <p:cNvSpPr txBox="1"/>
                <p:nvPr/>
              </p:nvSpPr>
              <p:spPr>
                <a:xfrm>
                  <a:off x="4586702" y="4847027"/>
                  <a:ext cx="257132" cy="353220"/>
                </a:xfrm>
                <a:prstGeom prst="rect">
                  <a:avLst/>
                </a:prstGeom>
                <a:noFill/>
              </p:spPr>
              <p:txBody>
                <a:bodyPr wrap="none" lIns="36000" tIns="36000" rIns="36000" bIns="36000" rtlCol="0" anchor="t" anchorCtr="0">
                  <a:spAutoFit/>
                </a:bodyPr>
                <a:lstStyle/>
                <a:p>
                  <a:pPr algn="ctr"/>
                  <a:r>
                    <a:rPr lang="zh-CN" sz="1200" b="0" i="0" u="none" strike="noStrike" cap="none" baseline="0">
                      <a:solidFill>
                        <a:srgbClr val="4D4D4D"/>
                      </a:solidFill>
                      <a:effectLst/>
                      <a:uFillTx/>
                      <a:ea typeface="SimSun"/>
                    </a:rPr>
                    <a:t>600</a:t>
                  </a:r>
                </a:p>
              </p:txBody>
            </p:sp>
          </p:grpSp>
          <p:grpSp>
            <p:nvGrpSpPr>
              <p:cNvPr id="61" name="Group 60">
                <a:extLst>
                  <a:ext uri="{FF2B5EF4-FFF2-40B4-BE49-F238E27FC236}">
                    <a16:creationId xmlns:a16="http://schemas.microsoft.com/office/drawing/2014/main" id="{811E8979-CCDB-46BD-8CD9-9E82270B0C71}"/>
                  </a:ext>
                </a:extLst>
              </p:cNvPr>
              <p:cNvGrpSpPr/>
              <p:nvPr/>
            </p:nvGrpSpPr>
            <p:grpSpPr>
              <a:xfrm>
                <a:off x="5069822" y="4785010"/>
                <a:ext cx="259384" cy="418331"/>
                <a:chOff x="5069822" y="4785010"/>
                <a:chExt cx="259384" cy="418331"/>
              </a:xfrm>
            </p:grpSpPr>
            <p:sp>
              <p:nvSpPr>
                <p:cNvPr id="65" name="Line 19">
                  <a:extLst>
                    <a:ext uri="{FF2B5EF4-FFF2-40B4-BE49-F238E27FC236}">
                      <a16:creationId xmlns:a16="http://schemas.microsoft.com/office/drawing/2014/main" id="{0E922643-9D7B-4EFD-B9FC-6CC4C7E253A0}"/>
                    </a:ext>
                  </a:extLst>
                </p:cNvPr>
                <p:cNvSpPr>
                  <a:spLocks noChangeShapeType="1"/>
                </p:cNvSpPr>
                <p:nvPr/>
              </p:nvSpPr>
              <p:spPr bwMode="auto">
                <a:xfrm flipH="1">
                  <a:off x="5199512" y="4785010"/>
                  <a:ext cx="0" cy="71999"/>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endParaRPr>
                </a:p>
              </p:txBody>
            </p:sp>
            <p:sp>
              <p:nvSpPr>
                <p:cNvPr id="66" name="TextBox 65">
                  <a:extLst>
                    <a:ext uri="{FF2B5EF4-FFF2-40B4-BE49-F238E27FC236}">
                      <a16:creationId xmlns:a16="http://schemas.microsoft.com/office/drawing/2014/main" id="{2B8DECEA-AF12-4366-B704-7C95B05791B3}"/>
                    </a:ext>
                  </a:extLst>
                </p:cNvPr>
                <p:cNvSpPr txBox="1"/>
                <p:nvPr/>
              </p:nvSpPr>
              <p:spPr>
                <a:xfrm>
                  <a:off x="5070948" y="4847027"/>
                  <a:ext cx="257132" cy="353220"/>
                </a:xfrm>
                <a:prstGeom prst="rect">
                  <a:avLst/>
                </a:prstGeom>
                <a:noFill/>
              </p:spPr>
              <p:txBody>
                <a:bodyPr wrap="none" lIns="36000" tIns="36000" rIns="36000" bIns="36000" rtlCol="0" anchor="t" anchorCtr="0">
                  <a:spAutoFit/>
                </a:bodyPr>
                <a:lstStyle/>
                <a:p>
                  <a:pPr algn="ctr"/>
                  <a:r>
                    <a:rPr lang="zh-CN" sz="1200" b="0" i="0" u="none" strike="noStrike" cap="none" baseline="0">
                      <a:solidFill>
                        <a:srgbClr val="4D4D4D"/>
                      </a:solidFill>
                      <a:effectLst/>
                      <a:uFillTx/>
                      <a:ea typeface="SimSun"/>
                    </a:rPr>
                    <a:t>800</a:t>
                  </a:r>
                </a:p>
              </p:txBody>
            </p:sp>
          </p:grpSp>
          <p:grpSp>
            <p:nvGrpSpPr>
              <p:cNvPr id="62" name="Group 61">
                <a:extLst>
                  <a:ext uri="{FF2B5EF4-FFF2-40B4-BE49-F238E27FC236}">
                    <a16:creationId xmlns:a16="http://schemas.microsoft.com/office/drawing/2014/main" id="{F5CB826B-9783-4436-B605-FB6AB69E7ED7}"/>
                  </a:ext>
                </a:extLst>
              </p:cNvPr>
              <p:cNvGrpSpPr/>
              <p:nvPr/>
            </p:nvGrpSpPr>
            <p:grpSpPr>
              <a:xfrm>
                <a:off x="5549245" y="4785010"/>
                <a:ext cx="326655" cy="418331"/>
                <a:chOff x="5549245" y="4785010"/>
                <a:chExt cx="326655" cy="418331"/>
              </a:xfrm>
            </p:grpSpPr>
            <p:sp>
              <p:nvSpPr>
                <p:cNvPr id="63" name="Line 21">
                  <a:extLst>
                    <a:ext uri="{FF2B5EF4-FFF2-40B4-BE49-F238E27FC236}">
                      <a16:creationId xmlns:a16="http://schemas.microsoft.com/office/drawing/2014/main" id="{D44B4ADF-13C0-40D8-B7FB-A590C5A6C0E4}"/>
                    </a:ext>
                  </a:extLst>
                </p:cNvPr>
                <p:cNvSpPr>
                  <a:spLocks noChangeShapeType="1"/>
                </p:cNvSpPr>
                <p:nvPr/>
              </p:nvSpPr>
              <p:spPr bwMode="auto">
                <a:xfrm flipH="1">
                  <a:off x="5706657" y="4785010"/>
                  <a:ext cx="0" cy="7200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64" name="TextBox 63">
                  <a:extLst>
                    <a:ext uri="{FF2B5EF4-FFF2-40B4-BE49-F238E27FC236}">
                      <a16:creationId xmlns:a16="http://schemas.microsoft.com/office/drawing/2014/main" id="{9C0EEA16-EEDA-46EC-958F-25B7AFF98EB5}"/>
                    </a:ext>
                  </a:extLst>
                </p:cNvPr>
                <p:cNvSpPr txBox="1"/>
                <p:nvPr/>
              </p:nvSpPr>
              <p:spPr>
                <a:xfrm>
                  <a:off x="5550662" y="4847027"/>
                  <a:ext cx="323820" cy="353220"/>
                </a:xfrm>
                <a:prstGeom prst="rect">
                  <a:avLst/>
                </a:prstGeom>
                <a:noFill/>
              </p:spPr>
              <p:txBody>
                <a:bodyPr wrap="none" lIns="36000" tIns="36000" rIns="36000" bIns="36000" rtlCol="0" anchor="t" anchorCtr="0">
                  <a:spAutoFit/>
                </a:bodyPr>
                <a:lstStyle/>
                <a:p>
                  <a:pPr algn="ctr"/>
                  <a:r>
                    <a:rPr lang="zh-CN" sz="1200" b="0" i="0" u="none" strike="noStrike" cap="none" baseline="0">
                      <a:solidFill>
                        <a:srgbClr val="4D4D4D"/>
                      </a:solidFill>
                      <a:effectLst/>
                      <a:uFillTx/>
                      <a:ea typeface="SimSun"/>
                    </a:rPr>
                    <a:t>1000</a:t>
                  </a:r>
                </a:p>
              </p:txBody>
            </p:sp>
          </p:grpSp>
        </p:grpSp>
        <p:sp>
          <p:nvSpPr>
            <p:cNvPr id="8" name="TextBox 7">
              <a:extLst>
                <a:ext uri="{FF2B5EF4-FFF2-40B4-BE49-F238E27FC236}">
                  <a16:creationId xmlns:a16="http://schemas.microsoft.com/office/drawing/2014/main" id="{BBBDF688-C323-4E52-A6FC-798639DAF404}"/>
                </a:ext>
              </a:extLst>
            </p:cNvPr>
            <p:cNvSpPr txBox="1"/>
            <p:nvPr/>
          </p:nvSpPr>
          <p:spPr>
            <a:xfrm>
              <a:off x="2966975" y="2123611"/>
              <a:ext cx="2748247" cy="335615"/>
            </a:xfrm>
            <a:prstGeom prst="rect">
              <a:avLst/>
            </a:prstGeom>
            <a:noFill/>
          </p:spPr>
          <p:txBody>
            <a:bodyPr wrap="none" rtlCol="0">
              <a:spAutoFit/>
            </a:bodyPr>
            <a:lstStyle/>
            <a:p>
              <a:pPr algn="ctr"/>
              <a:r>
                <a:rPr lang="zh-CN" sz="1600" b="1" i="0" u="none" strike="noStrike" cap="none" baseline="0">
                  <a:solidFill>
                    <a:srgbClr val="4D4D4D"/>
                  </a:solidFill>
                  <a:effectLst/>
                  <a:uFillTx/>
                  <a:ea typeface="SimSun"/>
                </a:rPr>
                <a:t>治疗性干预后的 ctDNA 存在</a:t>
              </a:r>
            </a:p>
          </p:txBody>
        </p:sp>
        <p:sp>
          <p:nvSpPr>
            <p:cNvPr id="9" name="TextBox 8">
              <a:extLst>
                <a:ext uri="{FF2B5EF4-FFF2-40B4-BE49-F238E27FC236}">
                  <a16:creationId xmlns:a16="http://schemas.microsoft.com/office/drawing/2014/main" id="{B542898B-EAC4-484A-B774-F0654FECBA35}"/>
                </a:ext>
              </a:extLst>
            </p:cNvPr>
            <p:cNvSpPr txBox="1"/>
            <p:nvPr/>
          </p:nvSpPr>
          <p:spPr>
            <a:xfrm>
              <a:off x="7326092" y="3843960"/>
              <a:ext cx="971250" cy="778017"/>
            </a:xfrm>
            <a:prstGeom prst="rect">
              <a:avLst/>
            </a:prstGeom>
            <a:noFill/>
          </p:spPr>
          <p:txBody>
            <a:bodyPr wrap="none" rtlCol="0">
              <a:spAutoFit/>
            </a:bodyPr>
            <a:lstStyle/>
            <a:p>
              <a:pPr>
                <a:lnSpc>
                  <a:spcPct val="125000"/>
                </a:lnSpc>
              </a:pPr>
              <a:r>
                <a:rPr lang="zh-CN" sz="1200" b="0" i="0" u="none" strike="noStrike" cap="none" baseline="0">
                  <a:solidFill>
                    <a:srgbClr val="4D4D4D"/>
                  </a:solidFill>
                  <a:effectLst/>
                  <a:uFillTx/>
                  <a:ea typeface="SimSun"/>
                </a:rPr>
                <a:t>阴性 ctDNA</a:t>
              </a:r>
            </a:p>
            <a:p>
              <a:pPr>
                <a:lnSpc>
                  <a:spcPct val="125000"/>
                </a:lnSpc>
              </a:pPr>
              <a:r>
                <a:rPr lang="zh-CN" sz="1200" b="0" i="0" u="none" strike="noStrike" cap="none" baseline="0">
                  <a:solidFill>
                    <a:srgbClr val="4D4D4D"/>
                  </a:solidFill>
                  <a:effectLst/>
                  <a:uFillTx/>
                  <a:ea typeface="SimSun"/>
                </a:rPr>
                <a:t>清除 ctDNA</a:t>
              </a:r>
            </a:p>
            <a:p>
              <a:pPr>
                <a:lnSpc>
                  <a:spcPct val="125000"/>
                </a:lnSpc>
              </a:pPr>
              <a:r>
                <a:rPr lang="zh-CN" sz="1200" b="0" i="0" u="none" strike="noStrike" cap="none" baseline="0">
                  <a:solidFill>
                    <a:srgbClr val="4D4D4D"/>
                  </a:solidFill>
                  <a:effectLst/>
                  <a:uFillTx/>
                  <a:ea typeface="SimSun"/>
                </a:rPr>
                <a:t>持续 ctDNA</a:t>
              </a:r>
            </a:p>
          </p:txBody>
        </p:sp>
        <p:grpSp>
          <p:nvGrpSpPr>
            <p:cNvPr id="10" name="Group 9">
              <a:extLst>
                <a:ext uri="{FF2B5EF4-FFF2-40B4-BE49-F238E27FC236}">
                  <a16:creationId xmlns:a16="http://schemas.microsoft.com/office/drawing/2014/main" id="{AFF37499-CF0C-481B-8981-13179EB5A975}"/>
                </a:ext>
              </a:extLst>
            </p:cNvPr>
            <p:cNvGrpSpPr/>
            <p:nvPr/>
          </p:nvGrpSpPr>
          <p:grpSpPr>
            <a:xfrm>
              <a:off x="7130235" y="3974246"/>
              <a:ext cx="201185" cy="54000"/>
              <a:chOff x="7199493" y="3935875"/>
              <a:chExt cx="201185" cy="54000"/>
            </a:xfrm>
          </p:grpSpPr>
          <p:cxnSp>
            <p:nvCxnSpPr>
              <p:cNvPr id="40" name="Straight Connector 39">
                <a:extLst>
                  <a:ext uri="{FF2B5EF4-FFF2-40B4-BE49-F238E27FC236}">
                    <a16:creationId xmlns:a16="http://schemas.microsoft.com/office/drawing/2014/main" id="{63A3C3B0-DC68-4BDF-9839-59D51DA2A899}"/>
                  </a:ext>
                </a:extLst>
              </p:cNvPr>
              <p:cNvCxnSpPr/>
              <p:nvPr/>
            </p:nvCxnSpPr>
            <p:spPr>
              <a:xfrm>
                <a:off x="7199493" y="3989875"/>
                <a:ext cx="201185" cy="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CC0675A6-FB20-41FF-984D-0630DEA9A19D}"/>
                  </a:ext>
                </a:extLst>
              </p:cNvPr>
              <p:cNvCxnSpPr/>
              <p:nvPr/>
            </p:nvCxnSpPr>
            <p:spPr>
              <a:xfrm flipH="1">
                <a:off x="7300085" y="3935875"/>
                <a:ext cx="0" cy="54000"/>
              </a:xfrm>
              <a:prstGeom prst="line">
                <a:avLst/>
              </a:prstGeom>
              <a:ln w="19050"/>
            </p:spPr>
            <p:style>
              <a:lnRef idx="1">
                <a:schemeClr val="accent1"/>
              </a:lnRef>
              <a:fillRef idx="0">
                <a:schemeClr val="accent1"/>
              </a:fillRef>
              <a:effectRef idx="0">
                <a:schemeClr val="accent1"/>
              </a:effectRef>
              <a:fontRef idx="minor">
                <a:schemeClr val="tx1"/>
              </a:fontRef>
            </p:style>
          </p:cxnSp>
        </p:grpSp>
        <p:grpSp>
          <p:nvGrpSpPr>
            <p:cNvPr id="11" name="Group 10">
              <a:extLst>
                <a:ext uri="{FF2B5EF4-FFF2-40B4-BE49-F238E27FC236}">
                  <a16:creationId xmlns:a16="http://schemas.microsoft.com/office/drawing/2014/main" id="{BFB096C6-0E8B-4B6A-9D23-AFA6AD0E496E}"/>
                </a:ext>
              </a:extLst>
            </p:cNvPr>
            <p:cNvGrpSpPr/>
            <p:nvPr/>
          </p:nvGrpSpPr>
          <p:grpSpPr>
            <a:xfrm>
              <a:off x="7130235" y="4213289"/>
              <a:ext cx="201185" cy="54000"/>
              <a:chOff x="7199493" y="3935875"/>
              <a:chExt cx="201185" cy="54000"/>
            </a:xfrm>
          </p:grpSpPr>
          <p:cxnSp>
            <p:nvCxnSpPr>
              <p:cNvPr id="38" name="Straight Connector 37">
                <a:extLst>
                  <a:ext uri="{FF2B5EF4-FFF2-40B4-BE49-F238E27FC236}">
                    <a16:creationId xmlns:a16="http://schemas.microsoft.com/office/drawing/2014/main" id="{D49A43AB-6D97-4E8B-B49B-A2AF1CFD253C}"/>
                  </a:ext>
                </a:extLst>
              </p:cNvPr>
              <p:cNvCxnSpPr/>
              <p:nvPr/>
            </p:nvCxnSpPr>
            <p:spPr>
              <a:xfrm>
                <a:off x="7199493" y="3989875"/>
                <a:ext cx="201185" cy="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DF655435-B6C3-4D39-BF47-B617CAC2C72F}"/>
                  </a:ext>
                </a:extLst>
              </p:cNvPr>
              <p:cNvCxnSpPr/>
              <p:nvPr/>
            </p:nvCxnSpPr>
            <p:spPr>
              <a:xfrm flipH="1">
                <a:off x="7300085" y="3935875"/>
                <a:ext cx="0" cy="5400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grpSp>
        <p:grpSp>
          <p:nvGrpSpPr>
            <p:cNvPr id="12" name="Group 11">
              <a:extLst>
                <a:ext uri="{FF2B5EF4-FFF2-40B4-BE49-F238E27FC236}">
                  <a16:creationId xmlns:a16="http://schemas.microsoft.com/office/drawing/2014/main" id="{5065D00A-0633-4598-BA8D-C219D1A0775C}"/>
                </a:ext>
              </a:extLst>
            </p:cNvPr>
            <p:cNvGrpSpPr/>
            <p:nvPr/>
          </p:nvGrpSpPr>
          <p:grpSpPr>
            <a:xfrm>
              <a:off x="7130235" y="4452332"/>
              <a:ext cx="201185" cy="54000"/>
              <a:chOff x="7199493" y="3935875"/>
              <a:chExt cx="201185" cy="54000"/>
            </a:xfrm>
          </p:grpSpPr>
          <p:cxnSp>
            <p:nvCxnSpPr>
              <p:cNvPr id="36" name="Straight Connector 35">
                <a:extLst>
                  <a:ext uri="{FF2B5EF4-FFF2-40B4-BE49-F238E27FC236}">
                    <a16:creationId xmlns:a16="http://schemas.microsoft.com/office/drawing/2014/main" id="{4982777C-9F15-4C84-94CA-68E9C8948079}"/>
                  </a:ext>
                </a:extLst>
              </p:cNvPr>
              <p:cNvCxnSpPr/>
              <p:nvPr/>
            </p:nvCxnSpPr>
            <p:spPr>
              <a:xfrm>
                <a:off x="7199493" y="3989875"/>
                <a:ext cx="201185" cy="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8A21D11B-C732-4A9B-8A31-47060270AC17}"/>
                  </a:ext>
                </a:extLst>
              </p:cNvPr>
              <p:cNvCxnSpPr/>
              <p:nvPr/>
            </p:nvCxnSpPr>
            <p:spPr>
              <a:xfrm flipH="1">
                <a:off x="7300085" y="3935875"/>
                <a:ext cx="0" cy="5400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cxnSp>
        </p:grpSp>
        <p:sp>
          <p:nvSpPr>
            <p:cNvPr id="13" name="Graphic 53">
              <a:extLst>
                <a:ext uri="{FF2B5EF4-FFF2-40B4-BE49-F238E27FC236}">
                  <a16:creationId xmlns:a16="http://schemas.microsoft.com/office/drawing/2014/main" id="{FC970D55-E2B9-4C02-952F-3134CDD5C7F3}"/>
                </a:ext>
              </a:extLst>
            </p:cNvPr>
            <p:cNvSpPr/>
            <p:nvPr/>
          </p:nvSpPr>
          <p:spPr>
            <a:xfrm>
              <a:off x="5365607" y="2842620"/>
              <a:ext cx="1388626" cy="1864676"/>
            </a:xfrm>
            <a:custGeom>
              <a:avLst/>
              <a:gdLst>
                <a:gd name="connsiteX0" fmla="*/ 2113007 w 2114550"/>
                <a:gd name="connsiteY0" fmla="*/ 2920584 h 2924175"/>
                <a:gd name="connsiteX1" fmla="*/ 2113007 w 2114550"/>
                <a:gd name="connsiteY1" fmla="*/ 2665562 h 2924175"/>
                <a:gd name="connsiteX2" fmla="*/ 1684106 w 2114550"/>
                <a:gd name="connsiteY2" fmla="*/ 2665562 h 2924175"/>
                <a:gd name="connsiteX3" fmla="*/ 1684106 w 2114550"/>
                <a:gd name="connsiteY3" fmla="*/ 2391213 h 2924175"/>
                <a:gd name="connsiteX4" fmla="*/ 1595238 w 2114550"/>
                <a:gd name="connsiteY4" fmla="*/ 2391213 h 2924175"/>
                <a:gd name="connsiteX5" fmla="*/ 1595238 w 2114550"/>
                <a:gd name="connsiteY5" fmla="*/ 2140058 h 2924175"/>
                <a:gd name="connsiteX6" fmla="*/ 1498635 w 2114550"/>
                <a:gd name="connsiteY6" fmla="*/ 2140058 h 2924175"/>
                <a:gd name="connsiteX7" fmla="*/ 1498635 w 2114550"/>
                <a:gd name="connsiteY7" fmla="*/ 1869577 h 2924175"/>
                <a:gd name="connsiteX8" fmla="*/ 1019508 w 2114550"/>
                <a:gd name="connsiteY8" fmla="*/ 1869577 h 2924175"/>
                <a:gd name="connsiteX9" fmla="*/ 1019508 w 2114550"/>
                <a:gd name="connsiteY9" fmla="*/ 1610697 h 2924175"/>
                <a:gd name="connsiteX10" fmla="*/ 853354 w 2114550"/>
                <a:gd name="connsiteY10" fmla="*/ 1610697 h 2924175"/>
                <a:gd name="connsiteX11" fmla="*/ 853354 w 2114550"/>
                <a:gd name="connsiteY11" fmla="*/ 1340215 h 2924175"/>
                <a:gd name="connsiteX12" fmla="*/ 602196 w 2114550"/>
                <a:gd name="connsiteY12" fmla="*/ 1340215 h 2924175"/>
                <a:gd name="connsiteX13" fmla="*/ 602196 w 2114550"/>
                <a:gd name="connsiteY13" fmla="*/ 1077468 h 2924175"/>
                <a:gd name="connsiteX14" fmla="*/ 544237 w 2114550"/>
                <a:gd name="connsiteY14" fmla="*/ 1077468 h 2924175"/>
                <a:gd name="connsiteX15" fmla="*/ 544237 w 2114550"/>
                <a:gd name="connsiteY15" fmla="*/ 806987 h 2924175"/>
                <a:gd name="connsiteX16" fmla="*/ 463093 w 2114550"/>
                <a:gd name="connsiteY16" fmla="*/ 806987 h 2924175"/>
                <a:gd name="connsiteX17" fmla="*/ 463093 w 2114550"/>
                <a:gd name="connsiteY17" fmla="*/ 277622 h 2924175"/>
                <a:gd name="connsiteX18" fmla="*/ 153975 w 2114550"/>
                <a:gd name="connsiteY18" fmla="*/ 277622 h 2924175"/>
                <a:gd name="connsiteX19" fmla="*/ 153975 w 2114550"/>
                <a:gd name="connsiteY19" fmla="*/ 7144 h 2924175"/>
                <a:gd name="connsiteX20" fmla="*/ 7144 w 2114550"/>
                <a:gd name="connsiteY20" fmla="*/ 7144 h 2924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114550" h="2924175">
                  <a:moveTo>
                    <a:pt x="2113007" y="2920584"/>
                  </a:moveTo>
                  <a:lnTo>
                    <a:pt x="2113007" y="2665562"/>
                  </a:lnTo>
                  <a:lnTo>
                    <a:pt x="1684106" y="2665562"/>
                  </a:lnTo>
                  <a:lnTo>
                    <a:pt x="1684106" y="2391213"/>
                  </a:lnTo>
                  <a:lnTo>
                    <a:pt x="1595238" y="2391213"/>
                  </a:lnTo>
                  <a:lnTo>
                    <a:pt x="1595238" y="2140058"/>
                  </a:lnTo>
                  <a:lnTo>
                    <a:pt x="1498635" y="2140058"/>
                  </a:lnTo>
                  <a:lnTo>
                    <a:pt x="1498635" y="1869577"/>
                  </a:lnTo>
                  <a:lnTo>
                    <a:pt x="1019508" y="1869577"/>
                  </a:lnTo>
                  <a:lnTo>
                    <a:pt x="1019508" y="1610697"/>
                  </a:lnTo>
                  <a:lnTo>
                    <a:pt x="853354" y="1610697"/>
                  </a:lnTo>
                  <a:lnTo>
                    <a:pt x="853354" y="1340215"/>
                  </a:lnTo>
                  <a:lnTo>
                    <a:pt x="602196" y="1340215"/>
                  </a:lnTo>
                  <a:lnTo>
                    <a:pt x="602196" y="1077468"/>
                  </a:lnTo>
                  <a:lnTo>
                    <a:pt x="544237" y="1077468"/>
                  </a:lnTo>
                  <a:lnTo>
                    <a:pt x="544237" y="806987"/>
                  </a:lnTo>
                  <a:lnTo>
                    <a:pt x="463093" y="806987"/>
                  </a:lnTo>
                  <a:lnTo>
                    <a:pt x="463093" y="277622"/>
                  </a:lnTo>
                  <a:lnTo>
                    <a:pt x="153975" y="277622"/>
                  </a:lnTo>
                  <a:lnTo>
                    <a:pt x="153975" y="7144"/>
                  </a:lnTo>
                  <a:lnTo>
                    <a:pt x="7144" y="7144"/>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grpSp>
          <p:nvGrpSpPr>
            <p:cNvPr id="14" name="Group 13">
              <a:extLst>
                <a:ext uri="{FF2B5EF4-FFF2-40B4-BE49-F238E27FC236}">
                  <a16:creationId xmlns:a16="http://schemas.microsoft.com/office/drawing/2014/main" id="{ACB49C2F-450B-42E5-BE87-26946A0378C5}"/>
                </a:ext>
              </a:extLst>
            </p:cNvPr>
            <p:cNvGrpSpPr/>
            <p:nvPr/>
          </p:nvGrpSpPr>
          <p:grpSpPr>
            <a:xfrm>
              <a:off x="5365607" y="2842620"/>
              <a:ext cx="2780525" cy="932544"/>
              <a:chOff x="5365607" y="2852047"/>
              <a:chExt cx="2780525" cy="932544"/>
            </a:xfrm>
          </p:grpSpPr>
          <p:sp>
            <p:nvSpPr>
              <p:cNvPr id="32" name="Graphic 61">
                <a:extLst>
                  <a:ext uri="{FF2B5EF4-FFF2-40B4-BE49-F238E27FC236}">
                    <a16:creationId xmlns:a16="http://schemas.microsoft.com/office/drawing/2014/main" id="{276EF68E-B620-4757-AC28-B24E64150AA1}"/>
                  </a:ext>
                </a:extLst>
              </p:cNvPr>
              <p:cNvSpPr/>
              <p:nvPr/>
            </p:nvSpPr>
            <p:spPr>
              <a:xfrm>
                <a:off x="5365607" y="2852047"/>
                <a:ext cx="2780525" cy="932544"/>
              </a:xfrm>
              <a:custGeom>
                <a:avLst/>
                <a:gdLst>
                  <a:gd name="connsiteX0" fmla="*/ 4350992 w 4352925"/>
                  <a:gd name="connsiteY0" fmla="*/ 1464869 h 1466850"/>
                  <a:gd name="connsiteX1" fmla="*/ 2165871 w 4352925"/>
                  <a:gd name="connsiteY1" fmla="*/ 1464869 h 1466850"/>
                  <a:gd name="connsiteX2" fmla="*/ 2165871 w 4352925"/>
                  <a:gd name="connsiteY2" fmla="*/ 980913 h 1466850"/>
                  <a:gd name="connsiteX3" fmla="*/ 1596857 w 4352925"/>
                  <a:gd name="connsiteY3" fmla="*/ 980913 h 1466850"/>
                  <a:gd name="connsiteX4" fmla="*/ 1596857 w 4352925"/>
                  <a:gd name="connsiteY4" fmla="*/ 496963 h 1466850"/>
                  <a:gd name="connsiteX5" fmla="*/ 391373 w 4352925"/>
                  <a:gd name="connsiteY5" fmla="*/ 496963 h 1466850"/>
                  <a:gd name="connsiteX6" fmla="*/ 391373 w 4352925"/>
                  <a:gd name="connsiteY6" fmla="*/ 7144 h 1466850"/>
                  <a:gd name="connsiteX7" fmla="*/ 7144 w 4352925"/>
                  <a:gd name="connsiteY7" fmla="*/ 7144 h 1466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52925" h="1466850">
                    <a:moveTo>
                      <a:pt x="4350992" y="1464869"/>
                    </a:moveTo>
                    <a:lnTo>
                      <a:pt x="2165871" y="1464869"/>
                    </a:lnTo>
                    <a:lnTo>
                      <a:pt x="2165871" y="980913"/>
                    </a:lnTo>
                    <a:lnTo>
                      <a:pt x="1596857" y="980913"/>
                    </a:lnTo>
                    <a:lnTo>
                      <a:pt x="1596857" y="496963"/>
                    </a:lnTo>
                    <a:lnTo>
                      <a:pt x="391373" y="496963"/>
                    </a:lnTo>
                    <a:lnTo>
                      <a:pt x="391373" y="7144"/>
                    </a:lnTo>
                    <a:lnTo>
                      <a:pt x="7144" y="7144"/>
                    </a:lnTo>
                  </a:path>
                </a:pathLst>
              </a:custGeom>
              <a:ln w="19050">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cxnSp>
            <p:nvCxnSpPr>
              <p:cNvPr id="33" name="Straight Connector 32">
                <a:extLst>
                  <a:ext uri="{FF2B5EF4-FFF2-40B4-BE49-F238E27FC236}">
                    <a16:creationId xmlns:a16="http://schemas.microsoft.com/office/drawing/2014/main" id="{8BD68514-4120-4424-A07C-23120ECD2E38}"/>
                  </a:ext>
                </a:extLst>
              </p:cNvPr>
              <p:cNvCxnSpPr/>
              <p:nvPr/>
            </p:nvCxnSpPr>
            <p:spPr>
              <a:xfrm flipH="1">
                <a:off x="8146132" y="3721759"/>
                <a:ext cx="0" cy="5400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0638D8C8-797B-4629-B1B5-7997A2BE376C}"/>
                  </a:ext>
                </a:extLst>
              </p:cNvPr>
              <p:cNvCxnSpPr/>
              <p:nvPr/>
            </p:nvCxnSpPr>
            <p:spPr>
              <a:xfrm flipH="1">
                <a:off x="7970872" y="3721759"/>
                <a:ext cx="0" cy="5400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9982FE4C-83DE-4271-9147-7495FAFF1A21}"/>
                  </a:ext>
                </a:extLst>
              </p:cNvPr>
              <p:cNvCxnSpPr/>
              <p:nvPr/>
            </p:nvCxnSpPr>
            <p:spPr>
              <a:xfrm flipH="1">
                <a:off x="7208872" y="3721759"/>
                <a:ext cx="0" cy="5400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grpSp>
        <p:grpSp>
          <p:nvGrpSpPr>
            <p:cNvPr id="16" name="Group 15">
              <a:extLst>
                <a:ext uri="{FF2B5EF4-FFF2-40B4-BE49-F238E27FC236}">
                  <a16:creationId xmlns:a16="http://schemas.microsoft.com/office/drawing/2014/main" id="{6ADE2F57-0A81-4F86-A6C7-D05843E7DDCA}"/>
                </a:ext>
              </a:extLst>
            </p:cNvPr>
            <p:cNvGrpSpPr/>
            <p:nvPr/>
          </p:nvGrpSpPr>
          <p:grpSpPr>
            <a:xfrm>
              <a:off x="5365607" y="2842620"/>
              <a:ext cx="2924525" cy="544103"/>
              <a:chOff x="5365607" y="2852047"/>
              <a:chExt cx="2924525" cy="544103"/>
            </a:xfrm>
          </p:grpSpPr>
          <p:sp>
            <p:nvSpPr>
              <p:cNvPr id="17" name="Graphic 5119">
                <a:extLst>
                  <a:ext uri="{FF2B5EF4-FFF2-40B4-BE49-F238E27FC236}">
                    <a16:creationId xmlns:a16="http://schemas.microsoft.com/office/drawing/2014/main" id="{08BE6A8E-4762-431C-A2D6-FB05BE5C42EC}"/>
                  </a:ext>
                </a:extLst>
              </p:cNvPr>
              <p:cNvSpPr/>
              <p:nvPr/>
            </p:nvSpPr>
            <p:spPr>
              <a:xfrm>
                <a:off x="5365607" y="2852047"/>
                <a:ext cx="2924525" cy="544103"/>
              </a:xfrm>
              <a:custGeom>
                <a:avLst/>
                <a:gdLst>
                  <a:gd name="connsiteX0" fmla="*/ 4506440 w 4505325"/>
                  <a:gd name="connsiteY0" fmla="*/ 866527 h 866775"/>
                  <a:gd name="connsiteX1" fmla="*/ 2488502 w 4505325"/>
                  <a:gd name="connsiteY1" fmla="*/ 866527 h 866775"/>
                  <a:gd name="connsiteX2" fmla="*/ 2488502 w 4505325"/>
                  <a:gd name="connsiteY2" fmla="*/ 731607 h 866775"/>
                  <a:gd name="connsiteX3" fmla="*/ 2459174 w 4505325"/>
                  <a:gd name="connsiteY3" fmla="*/ 731607 h 866775"/>
                  <a:gd name="connsiteX4" fmla="*/ 2459174 w 4505325"/>
                  <a:gd name="connsiteY4" fmla="*/ 599620 h 866775"/>
                  <a:gd name="connsiteX5" fmla="*/ 2432780 w 4505325"/>
                  <a:gd name="connsiteY5" fmla="*/ 599620 h 866775"/>
                  <a:gd name="connsiteX6" fmla="*/ 2432780 w 4505325"/>
                  <a:gd name="connsiteY6" fmla="*/ 476432 h 866775"/>
                  <a:gd name="connsiteX7" fmla="*/ 2028015 w 4505325"/>
                  <a:gd name="connsiteY7" fmla="*/ 476432 h 866775"/>
                  <a:gd name="connsiteX8" fmla="*/ 2028015 w 4505325"/>
                  <a:gd name="connsiteY8" fmla="*/ 350310 h 866775"/>
                  <a:gd name="connsiteX9" fmla="*/ 1925355 w 4505325"/>
                  <a:gd name="connsiteY9" fmla="*/ 350310 h 866775"/>
                  <a:gd name="connsiteX10" fmla="*/ 1925355 w 4505325"/>
                  <a:gd name="connsiteY10" fmla="*/ 232988 h 866775"/>
                  <a:gd name="connsiteX11" fmla="*/ 948653 w 4505325"/>
                  <a:gd name="connsiteY11" fmla="*/ 232988 h 866775"/>
                  <a:gd name="connsiteX12" fmla="*/ 948653 w 4505325"/>
                  <a:gd name="connsiteY12" fmla="*/ 118600 h 866775"/>
                  <a:gd name="connsiteX13" fmla="*/ 602552 w 4505325"/>
                  <a:gd name="connsiteY13" fmla="*/ 118600 h 866775"/>
                  <a:gd name="connsiteX14" fmla="*/ 602552 w 4505325"/>
                  <a:gd name="connsiteY14" fmla="*/ 7144 h 866775"/>
                  <a:gd name="connsiteX15" fmla="*/ 7144 w 4505325"/>
                  <a:gd name="connsiteY15" fmla="*/ 7144 h 866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505325" h="866775">
                    <a:moveTo>
                      <a:pt x="4506440" y="866527"/>
                    </a:moveTo>
                    <a:lnTo>
                      <a:pt x="2488502" y="866527"/>
                    </a:lnTo>
                    <a:lnTo>
                      <a:pt x="2488502" y="731607"/>
                    </a:lnTo>
                    <a:lnTo>
                      <a:pt x="2459174" y="731607"/>
                    </a:lnTo>
                    <a:lnTo>
                      <a:pt x="2459174" y="599620"/>
                    </a:lnTo>
                    <a:lnTo>
                      <a:pt x="2432780" y="599620"/>
                    </a:lnTo>
                    <a:lnTo>
                      <a:pt x="2432780" y="476432"/>
                    </a:lnTo>
                    <a:lnTo>
                      <a:pt x="2028015" y="476432"/>
                    </a:lnTo>
                    <a:lnTo>
                      <a:pt x="2028015" y="350310"/>
                    </a:lnTo>
                    <a:lnTo>
                      <a:pt x="1925355" y="350310"/>
                    </a:lnTo>
                    <a:lnTo>
                      <a:pt x="1925355" y="232988"/>
                    </a:lnTo>
                    <a:lnTo>
                      <a:pt x="948653" y="232988"/>
                    </a:lnTo>
                    <a:lnTo>
                      <a:pt x="948653" y="118600"/>
                    </a:lnTo>
                    <a:lnTo>
                      <a:pt x="602552" y="118600"/>
                    </a:lnTo>
                    <a:lnTo>
                      <a:pt x="602552" y="7144"/>
                    </a:lnTo>
                    <a:lnTo>
                      <a:pt x="7144" y="7144"/>
                    </a:lnTo>
                  </a:path>
                </a:pathLst>
              </a:custGeom>
              <a:ln w="19050">
                <a:solidFill>
                  <a:srgbClr val="4D4D4D"/>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cxnSp>
            <p:nvCxnSpPr>
              <p:cNvPr id="18" name="Straight Connector 17">
                <a:extLst>
                  <a:ext uri="{FF2B5EF4-FFF2-40B4-BE49-F238E27FC236}">
                    <a16:creationId xmlns:a16="http://schemas.microsoft.com/office/drawing/2014/main" id="{BA0D202C-43D9-4EAB-92B3-0D4890FEFA31}"/>
                  </a:ext>
                </a:extLst>
              </p:cNvPr>
              <p:cNvCxnSpPr/>
              <p:nvPr/>
            </p:nvCxnSpPr>
            <p:spPr>
              <a:xfrm flipH="1">
                <a:off x="8270219" y="3329940"/>
                <a:ext cx="0" cy="5400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67B07B69-287D-4665-BEB4-D0BE3B6676BB}"/>
                  </a:ext>
                </a:extLst>
              </p:cNvPr>
              <p:cNvCxnSpPr/>
              <p:nvPr/>
            </p:nvCxnSpPr>
            <p:spPr>
              <a:xfrm flipH="1">
                <a:off x="7904459" y="3329940"/>
                <a:ext cx="0" cy="5400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09E58CE9-E8DB-4EDB-B1A1-DD661FF1BF91}"/>
                  </a:ext>
                </a:extLst>
              </p:cNvPr>
              <p:cNvCxnSpPr/>
              <p:nvPr/>
            </p:nvCxnSpPr>
            <p:spPr>
              <a:xfrm flipH="1">
                <a:off x="7748249" y="3329940"/>
                <a:ext cx="0" cy="5400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6BC1D985-3566-45EA-8281-FCA479594B68}"/>
                  </a:ext>
                </a:extLst>
              </p:cNvPr>
              <p:cNvCxnSpPr/>
              <p:nvPr/>
            </p:nvCxnSpPr>
            <p:spPr>
              <a:xfrm flipH="1">
                <a:off x="7656809" y="3329940"/>
                <a:ext cx="0" cy="5400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E83581D6-BF8A-4515-A73C-C90B7166F96F}"/>
                  </a:ext>
                </a:extLst>
              </p:cNvPr>
              <p:cNvCxnSpPr/>
              <p:nvPr/>
            </p:nvCxnSpPr>
            <p:spPr>
              <a:xfrm flipH="1">
                <a:off x="7630139" y="3329940"/>
                <a:ext cx="0" cy="5400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026086B1-CA50-4267-A0C5-FF1757F0604D}"/>
                  </a:ext>
                </a:extLst>
              </p:cNvPr>
              <p:cNvCxnSpPr/>
              <p:nvPr/>
            </p:nvCxnSpPr>
            <p:spPr>
              <a:xfrm flipH="1">
                <a:off x="7542509" y="3329940"/>
                <a:ext cx="0" cy="5400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F3C86AC2-99F8-43F3-BD0E-2A456A6F6F4C}"/>
                  </a:ext>
                </a:extLst>
              </p:cNvPr>
              <p:cNvCxnSpPr/>
              <p:nvPr/>
            </p:nvCxnSpPr>
            <p:spPr>
              <a:xfrm flipH="1">
                <a:off x="7386299" y="3329940"/>
                <a:ext cx="0" cy="5400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47CCACE8-420F-488F-AEB9-81DF1E382A04}"/>
                  </a:ext>
                </a:extLst>
              </p:cNvPr>
              <p:cNvCxnSpPr/>
              <p:nvPr/>
            </p:nvCxnSpPr>
            <p:spPr>
              <a:xfrm flipH="1">
                <a:off x="7340579" y="3329940"/>
                <a:ext cx="0" cy="5400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B3CFD600-3510-48B0-A536-85027D269D09}"/>
                  </a:ext>
                </a:extLst>
              </p:cNvPr>
              <p:cNvCxnSpPr/>
              <p:nvPr/>
            </p:nvCxnSpPr>
            <p:spPr>
              <a:xfrm flipH="1">
                <a:off x="7294859" y="3329940"/>
                <a:ext cx="0" cy="5400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819E7D-7728-4F2C-951C-C006803BA5C0}"/>
                  </a:ext>
                </a:extLst>
              </p:cNvPr>
              <p:cNvCxnSpPr/>
              <p:nvPr/>
            </p:nvCxnSpPr>
            <p:spPr>
              <a:xfrm flipH="1">
                <a:off x="7169129" y="3329940"/>
                <a:ext cx="0" cy="5400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CE26C2FF-09D3-448B-BFCF-70C7E4992F54}"/>
                  </a:ext>
                </a:extLst>
              </p:cNvPr>
              <p:cNvCxnSpPr/>
              <p:nvPr/>
            </p:nvCxnSpPr>
            <p:spPr>
              <a:xfrm flipH="1">
                <a:off x="7066259" y="3329940"/>
                <a:ext cx="0" cy="5400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EF745AC8-41AD-4C39-A8E3-0A163F0B6FCA}"/>
                  </a:ext>
                </a:extLst>
              </p:cNvPr>
              <p:cNvCxnSpPr/>
              <p:nvPr/>
            </p:nvCxnSpPr>
            <p:spPr>
              <a:xfrm flipH="1">
                <a:off x="7020539" y="3329940"/>
                <a:ext cx="0" cy="5400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B74908E9-A5CC-4AA0-844A-55D8CEDED682}"/>
                  </a:ext>
                </a:extLst>
              </p:cNvPr>
              <p:cNvCxnSpPr/>
              <p:nvPr/>
            </p:nvCxnSpPr>
            <p:spPr>
              <a:xfrm flipH="1">
                <a:off x="6346169" y="2941320"/>
                <a:ext cx="0" cy="5400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F31BD05E-17D0-4AEF-B2FD-7291E27DBE74}"/>
                  </a:ext>
                </a:extLst>
              </p:cNvPr>
              <p:cNvCxnSpPr/>
              <p:nvPr/>
            </p:nvCxnSpPr>
            <p:spPr>
              <a:xfrm flipH="1">
                <a:off x="6292829" y="2941320"/>
                <a:ext cx="0" cy="54000"/>
              </a:xfrm>
              <a:prstGeom prst="line">
                <a:avLst/>
              </a:prstGeom>
              <a:ln w="19050"/>
            </p:spPr>
            <p:style>
              <a:lnRef idx="1">
                <a:schemeClr val="accent1"/>
              </a:lnRef>
              <a:fillRef idx="0">
                <a:schemeClr val="accent1"/>
              </a:fillRef>
              <a:effectRef idx="0">
                <a:schemeClr val="accent1"/>
              </a:effectRef>
              <a:fontRef idx="minor">
                <a:schemeClr val="tx1"/>
              </a:fontRef>
            </p:style>
          </p:cxnSp>
        </p:grpSp>
      </p:grpSp>
      <p:graphicFrame>
        <p:nvGraphicFramePr>
          <p:cNvPr id="75" name="Group 88">
            <a:extLst>
              <a:ext uri="{FF2B5EF4-FFF2-40B4-BE49-F238E27FC236}">
                <a16:creationId xmlns:a16="http://schemas.microsoft.com/office/drawing/2014/main" id="{01266484-3094-413B-AAA7-3D7822C30BC3}"/>
              </a:ext>
            </a:extLst>
          </p:cNvPr>
          <p:cNvGraphicFramePr>
            <a:graphicFrameLocks noGrp="1"/>
          </p:cNvGraphicFramePr>
          <p:nvPr>
            <p:extLst>
              <p:ext uri="{D42A27DB-BD31-4B8C-83A1-F6EECF244321}">
                <p14:modId xmlns:p14="http://schemas.microsoft.com/office/powerpoint/2010/main" val="867306637"/>
              </p:ext>
            </p:extLst>
          </p:nvPr>
        </p:nvGraphicFramePr>
        <p:xfrm>
          <a:off x="183799" y="2432985"/>
          <a:ext cx="4768912" cy="1262421"/>
        </p:xfrm>
        <a:graphic>
          <a:graphicData uri="http://schemas.openxmlformats.org/drawingml/2006/table">
            <a:tbl>
              <a:tblPr firstRow="1" bandRow="1">
                <a:tableStyleId>{69012ECD-51FC-41F1-AA8D-1B2483CD663E}</a:tableStyleId>
              </a:tblPr>
              <a:tblGrid>
                <a:gridCol w="1446191">
                  <a:extLst>
                    <a:ext uri="{9D8B030D-6E8A-4147-A177-3AD203B41FA5}">
                      <a16:colId xmlns:a16="http://schemas.microsoft.com/office/drawing/2014/main" val="20000"/>
                    </a:ext>
                  </a:extLst>
                </a:gridCol>
                <a:gridCol w="932968">
                  <a:extLst>
                    <a:ext uri="{9D8B030D-6E8A-4147-A177-3AD203B41FA5}">
                      <a16:colId xmlns:a16="http://schemas.microsoft.com/office/drawing/2014/main" val="20001"/>
                    </a:ext>
                  </a:extLst>
                </a:gridCol>
                <a:gridCol w="1161246">
                  <a:extLst>
                    <a:ext uri="{9D8B030D-6E8A-4147-A177-3AD203B41FA5}">
                      <a16:colId xmlns:a16="http://schemas.microsoft.com/office/drawing/2014/main" val="20002"/>
                    </a:ext>
                  </a:extLst>
                </a:gridCol>
                <a:gridCol w="1228507">
                  <a:extLst>
                    <a:ext uri="{9D8B030D-6E8A-4147-A177-3AD203B41FA5}">
                      <a16:colId xmlns:a16="http://schemas.microsoft.com/office/drawing/2014/main" val="20003"/>
                    </a:ext>
                  </a:extLst>
                </a:gridCol>
              </a:tblGrid>
              <a:tr h="454594">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endParaRPr kumimoji="0" lang="en-US" sz="1200" b="1" i="0" u="none" strike="noStrike" cap="none" normalizeH="0" baseline="0" dirty="0">
                        <a:ln>
                          <a:noFill/>
                        </a:ln>
                        <a:solidFill>
                          <a:schemeClr val="tx2"/>
                        </a:solidFill>
                        <a:effectLst/>
                        <a:latin typeface="+mn-lt"/>
                        <a:cs typeface="Arial"/>
                      </a:endParaRPr>
                    </a:p>
                  </a:txBody>
                  <a:tcPr anchor="b"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200" b="1" i="0" u="none" strike="noStrike" cap="none" baseline="0">
                          <a:solidFill>
                            <a:srgbClr val="FFFFFF"/>
                          </a:solidFill>
                          <a:effectLst/>
                          <a:uFillTx/>
                          <a:ea typeface="SimSun"/>
                        </a:rPr>
                        <a:t>已复发</a:t>
                      </a:r>
                    </a:p>
                  </a:txBody>
                  <a:tcPr anchor="b"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200" b="1" i="0" u="none" strike="noStrike" cap="none" baseline="0">
                          <a:solidFill>
                            <a:srgbClr val="FFFFFF"/>
                          </a:solidFill>
                          <a:effectLst/>
                          <a:uFillTx/>
                          <a:ea typeface="SimSun"/>
                        </a:rPr>
                        <a:t>未复发</a:t>
                      </a:r>
                    </a:p>
                  </a:txBody>
                  <a:tcPr anchor="b"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200" b="1" i="0" u="none" strike="noStrike" cap="none" baseline="0">
                          <a:solidFill>
                            <a:srgbClr val="FFFFFF"/>
                          </a:solidFill>
                          <a:effectLst/>
                          <a:uFillTx/>
                          <a:ea typeface="SimSun"/>
                        </a:rPr>
                        <a:t>至复发中位时间，天</a:t>
                      </a:r>
                    </a:p>
                  </a:txBody>
                  <a:tcPr anchor="b"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0"/>
                  </a:ext>
                </a:extLst>
              </a:tr>
              <a:tr h="295461">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zh-CN" sz="1200" b="0" i="0" u="none" strike="noStrike" cap="none" baseline="0" dirty="0">
                          <a:solidFill>
                            <a:srgbClr val="4D4D4D"/>
                          </a:solidFill>
                          <a:effectLst/>
                          <a:uFillTx/>
                          <a:ea typeface="SimSun"/>
                        </a:rPr>
                        <a:t>持续 ctDNA</a:t>
                      </a:r>
                    </a:p>
                  </a:txBody>
                  <a:tcPr marL="36000" marR="36000"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en-US" altLang="zh-CN" sz="1200" b="0" i="0" u="none" strike="noStrike" kern="1200" cap="none" baseline="0" dirty="0" smtClean="0">
                          <a:solidFill>
                            <a:srgbClr val="4D4D4D"/>
                          </a:solidFill>
                          <a:effectLst/>
                          <a:uFillTx/>
                          <a:latin typeface="+mn-lt"/>
                          <a:ea typeface="SimSun"/>
                          <a:cs typeface="+mn-cs"/>
                        </a:rPr>
                        <a:t>11</a:t>
                      </a:r>
                      <a:endParaRPr lang="en-US" sz="1200" b="0" i="0" u="none" strike="noStrike" kern="1200" cap="none" baseline="0" dirty="0">
                        <a:solidFill>
                          <a:srgbClr val="4D4D4D"/>
                        </a:solidFill>
                        <a:effectLst/>
                        <a:uFillTx/>
                        <a:latin typeface="+mn-lt"/>
                        <a:ea typeface="SimSun"/>
                        <a:cs typeface="+mn-cs"/>
                      </a:endParaRPr>
                    </a:p>
                  </a:txBody>
                  <a:tcPr marL="36000" marR="36000"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lang="en-US" altLang="zh-CN" sz="1200" b="0" i="0" u="none" strike="noStrike" kern="1200" cap="none" baseline="0" dirty="0" smtClean="0">
                          <a:solidFill>
                            <a:srgbClr val="4D4D4D"/>
                          </a:solidFill>
                          <a:effectLst/>
                          <a:uFillTx/>
                          <a:latin typeface="+mn-lt"/>
                          <a:ea typeface="SimSun"/>
                          <a:cs typeface="+mn-cs"/>
                        </a:rPr>
                        <a:t>0</a:t>
                      </a:r>
                    </a:p>
                  </a:txBody>
                  <a:tcPr marL="36000" marR="36000"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en-US" altLang="zh-CN" sz="1200" b="0" i="0" u="none" strike="noStrike" kern="1200" cap="none" baseline="0" dirty="0" smtClean="0">
                          <a:solidFill>
                            <a:srgbClr val="4D4D4D"/>
                          </a:solidFill>
                          <a:effectLst/>
                          <a:uFillTx/>
                          <a:latin typeface="+mn-lt"/>
                          <a:ea typeface="SimSun"/>
                          <a:cs typeface="+mn-cs"/>
                        </a:rPr>
                        <a:t>182</a:t>
                      </a:r>
                      <a:endParaRPr lang="en-US" sz="1200" b="0" i="0" u="none" strike="noStrike" kern="1200" cap="none" baseline="0" dirty="0">
                        <a:solidFill>
                          <a:srgbClr val="4D4D4D"/>
                        </a:solidFill>
                        <a:effectLst/>
                        <a:uFillTx/>
                        <a:latin typeface="+mn-lt"/>
                        <a:ea typeface="SimSun"/>
                        <a:cs typeface="+mn-cs"/>
                      </a:endParaRPr>
                    </a:p>
                  </a:txBody>
                  <a:tcPr marL="36000" marR="36000"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val="10001"/>
                  </a:ext>
                </a:extLst>
              </a:tr>
              <a:tr h="120073">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zh-CN" sz="1200" b="0" i="0" u="none" strike="noStrike" cap="none" baseline="0">
                          <a:solidFill>
                            <a:srgbClr val="4D4D4D"/>
                          </a:solidFill>
                          <a:effectLst/>
                          <a:uFillTx/>
                          <a:ea typeface="SimSun"/>
                        </a:rPr>
                        <a:t>清除 ctDNA</a:t>
                      </a:r>
                    </a:p>
                  </a:txBody>
                  <a:tcPr marL="36000" marR="36000"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en-US" altLang="zh-CN" sz="1200" b="0" i="0" u="none" strike="noStrike" kern="1200" cap="none" baseline="0" dirty="0" smtClean="0">
                          <a:solidFill>
                            <a:srgbClr val="4D4D4D"/>
                          </a:solidFill>
                          <a:effectLst/>
                          <a:uFillTx/>
                          <a:latin typeface="+mn-lt"/>
                          <a:ea typeface="SimSun"/>
                          <a:cs typeface="+mn-cs"/>
                        </a:rPr>
                        <a:t>3</a:t>
                      </a:r>
                      <a:endParaRPr lang="en-US" sz="1200" b="0" i="0" u="none" strike="noStrike" kern="1200" cap="none" baseline="0" dirty="0">
                        <a:solidFill>
                          <a:srgbClr val="4D4D4D"/>
                        </a:solidFill>
                        <a:effectLst/>
                        <a:uFillTx/>
                        <a:latin typeface="+mn-lt"/>
                        <a:ea typeface="SimSun"/>
                        <a:cs typeface="+mn-cs"/>
                      </a:endParaRPr>
                    </a:p>
                  </a:txBody>
                  <a:tcPr marL="36000" marR="36000"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en-US" altLang="zh-CN" sz="1200" b="0" i="0" u="none" strike="noStrike" kern="1200" cap="none" baseline="0" dirty="0" smtClean="0">
                          <a:solidFill>
                            <a:srgbClr val="4D4D4D"/>
                          </a:solidFill>
                          <a:effectLst/>
                          <a:uFillTx/>
                          <a:latin typeface="+mn-lt"/>
                          <a:ea typeface="SimSun"/>
                          <a:cs typeface="+mn-cs"/>
                        </a:rPr>
                        <a:t>3</a:t>
                      </a:r>
                      <a:endParaRPr lang="en-US" sz="1200" b="0" i="0" u="none" strike="noStrike" kern="1200" cap="none" baseline="0" dirty="0">
                        <a:solidFill>
                          <a:srgbClr val="4D4D4D"/>
                        </a:solidFill>
                        <a:effectLst/>
                        <a:uFillTx/>
                        <a:latin typeface="+mn-lt"/>
                        <a:ea typeface="SimSun"/>
                        <a:cs typeface="+mn-cs"/>
                      </a:endParaRPr>
                    </a:p>
                  </a:txBody>
                  <a:tcPr marL="36000" marR="36000"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en-US" sz="1200" b="0" i="0" u="none" strike="noStrike" kern="1200" cap="none" baseline="0" dirty="0" smtClean="0">
                          <a:solidFill>
                            <a:srgbClr val="4D4D4D"/>
                          </a:solidFill>
                          <a:effectLst/>
                          <a:uFillTx/>
                          <a:latin typeface="+mn-lt"/>
                          <a:ea typeface="SimSun"/>
                          <a:cs typeface="+mn-cs"/>
                        </a:rPr>
                        <a:t>333</a:t>
                      </a:r>
                      <a:endParaRPr lang="en-US" sz="1200" b="0" i="0" u="none" strike="noStrike" kern="1200" cap="none" baseline="0" dirty="0">
                        <a:solidFill>
                          <a:srgbClr val="4D4D4D"/>
                        </a:solidFill>
                        <a:effectLst/>
                        <a:uFillTx/>
                        <a:latin typeface="+mn-lt"/>
                        <a:ea typeface="SimSun"/>
                        <a:cs typeface="+mn-cs"/>
                      </a:endParaRPr>
                    </a:p>
                  </a:txBody>
                  <a:tcPr marL="36000" marR="36000"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a16="http://schemas.microsoft.com/office/drawing/2014/main" val="10002"/>
                  </a:ext>
                </a:extLst>
              </a:tr>
              <a:tr h="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zh-CN" sz="1200" b="0" i="0" u="none" strike="noStrike" cap="none" baseline="0">
                          <a:solidFill>
                            <a:srgbClr val="4D4D4D"/>
                          </a:solidFill>
                          <a:effectLst/>
                          <a:uFillTx/>
                          <a:ea typeface="SimSun"/>
                        </a:rPr>
                        <a:t>阴性 ctDNA</a:t>
                      </a:r>
                    </a:p>
                  </a:txBody>
                  <a:tcPr marL="36000" marR="36000"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en-US" altLang="zh-CN" sz="1200" b="0" i="0" u="none" strike="noStrike" kern="1200" cap="none" baseline="0" dirty="0" smtClean="0">
                          <a:solidFill>
                            <a:srgbClr val="4D4D4D"/>
                          </a:solidFill>
                          <a:effectLst/>
                          <a:uFillTx/>
                          <a:latin typeface="+mn-lt"/>
                          <a:ea typeface="SimSun"/>
                          <a:cs typeface="+mn-cs"/>
                        </a:rPr>
                        <a:t>7</a:t>
                      </a:r>
                      <a:endParaRPr lang="en-US" sz="1200" b="0" i="0" u="none" strike="noStrike" kern="1200" cap="none" baseline="0" dirty="0">
                        <a:solidFill>
                          <a:srgbClr val="4D4D4D"/>
                        </a:solidFill>
                        <a:effectLst/>
                        <a:uFillTx/>
                        <a:latin typeface="+mn-lt"/>
                        <a:ea typeface="SimSun"/>
                        <a:cs typeface="+mn-cs"/>
                      </a:endParaRPr>
                    </a:p>
                  </a:txBody>
                  <a:tcPr marL="36000" marR="36000"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lang="en-US" altLang="zh-CN" sz="1200" b="0" i="0" u="none" strike="noStrike" kern="1200" cap="none" baseline="0" dirty="0" smtClean="0">
                          <a:solidFill>
                            <a:srgbClr val="4D4D4D"/>
                          </a:solidFill>
                          <a:effectLst/>
                          <a:uFillTx/>
                          <a:latin typeface="+mn-lt"/>
                          <a:ea typeface="SimSun"/>
                          <a:cs typeface="+mn-cs"/>
                        </a:rPr>
                        <a:t>19</a:t>
                      </a:r>
                    </a:p>
                  </a:txBody>
                  <a:tcPr marL="36000" marR="36000"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200" b="0" i="0" u="none" strike="noStrike" kern="1200" cap="none" baseline="0" dirty="0">
                          <a:solidFill>
                            <a:srgbClr val="4D4D4D"/>
                          </a:solidFill>
                          <a:effectLst/>
                          <a:uFillTx/>
                          <a:latin typeface="+mn-lt"/>
                          <a:ea typeface="SimSun"/>
                          <a:cs typeface="+mn-cs"/>
                        </a:rPr>
                        <a:t>NR*</a:t>
                      </a:r>
                    </a:p>
                  </a:txBody>
                  <a:tcPr marL="36000" marR="36000"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val="10003"/>
                  </a:ext>
                </a:extLst>
              </a:tr>
            </a:tbl>
          </a:graphicData>
        </a:graphic>
      </p:graphicFrame>
      <p:sp>
        <p:nvSpPr>
          <p:cNvPr id="76" name="TextBox 75">
            <a:extLst>
              <a:ext uri="{FF2B5EF4-FFF2-40B4-BE49-F238E27FC236}">
                <a16:creationId xmlns:a16="http://schemas.microsoft.com/office/drawing/2014/main" id="{A4EA3416-7BDB-45D0-8D78-E78914701CE3}"/>
              </a:ext>
            </a:extLst>
          </p:cNvPr>
          <p:cNvSpPr txBox="1"/>
          <p:nvPr/>
        </p:nvSpPr>
        <p:spPr>
          <a:xfrm>
            <a:off x="124122" y="3749752"/>
            <a:ext cx="1452744" cy="274594"/>
          </a:xfrm>
          <a:prstGeom prst="rect">
            <a:avLst/>
          </a:prstGeom>
          <a:noFill/>
        </p:spPr>
        <p:txBody>
          <a:bodyPr wrap="none" rtlCol="0">
            <a:spAutoFit/>
          </a:bodyPr>
          <a:lstStyle/>
          <a:p>
            <a:r>
              <a:rPr lang="zh-CN" sz="1200" b="0" i="0" u="none" strike="noStrike" cap="none" baseline="0" dirty="0">
                <a:solidFill>
                  <a:srgbClr val="4D4D4D"/>
                </a:solidFill>
                <a:effectLst/>
                <a:uFillTx/>
                <a:ea typeface="SimSun"/>
              </a:rPr>
              <a:t>*中位随访：580 天</a:t>
            </a:r>
          </a:p>
        </p:txBody>
      </p:sp>
    </p:spTree>
    <p:custDataLst>
      <p:tags r:id="rId1"/>
    </p:custDataLst>
    <p:extLst>
      <p:ext uri="{BB962C8B-B14F-4D97-AF65-F5344CB8AC3E}">
        <p14:creationId xmlns:p14="http://schemas.microsoft.com/office/powerpoint/2010/main" val="1048074135"/>
      </p:ext>
    </p:extLst>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zh-CN" sz="1800" b="1" i="0" u="none" strike="noStrike" cap="none" baseline="0">
                <a:solidFill>
                  <a:srgbClr val="043882"/>
                </a:solidFill>
                <a:effectLst/>
                <a:uFillTx/>
                <a:ea typeface="SimSun"/>
              </a:rPr>
              <a:t>O-018：II 和 III 期结肠癌患者接受辅助化疗后的微卫星不稳定性和生存：基于人群的研究结果 – Alwers E 等人</a:t>
            </a:r>
          </a:p>
        </p:txBody>
      </p:sp>
      <p:sp>
        <p:nvSpPr>
          <p:cNvPr id="5123" name="Rectangle 3"/>
          <p:cNvSpPr>
            <a:spLocks noGrp="1" noChangeArrowheads="1"/>
          </p:cNvSpPr>
          <p:nvPr>
            <p:ph idx="1"/>
          </p:nvPr>
        </p:nvSpPr>
        <p:spPr/>
        <p:txBody>
          <a:bodyPr/>
          <a:lstStyle/>
          <a:p>
            <a:pPr marL="0" indent="0">
              <a:buNone/>
            </a:pPr>
            <a:r>
              <a:rPr lang="zh-CN" sz="1600" b="1" i="0" u="none" strike="noStrike" cap="none" baseline="0">
                <a:solidFill>
                  <a:srgbClr val="4D4D4D"/>
                </a:solidFill>
                <a:effectLst/>
                <a:uFillTx/>
                <a:ea typeface="SimSun"/>
              </a:rPr>
              <a:t>研究目的</a:t>
            </a:r>
          </a:p>
          <a:p>
            <a:r>
              <a:rPr lang="zh-CN" sz="1600" b="0" i="0" u="none" strike="noStrike" cap="none" baseline="0">
                <a:solidFill>
                  <a:srgbClr val="4D4D4D"/>
                </a:solidFill>
                <a:effectLst/>
                <a:uFillTx/>
                <a:ea typeface="SimSun"/>
              </a:rPr>
              <a:t>研究 II 和 III 期结肠癌患者接受辅助化疗后的 MSI 与生存之间的关联</a:t>
            </a:r>
          </a:p>
          <a:p>
            <a:pPr marL="0" indent="0">
              <a:spcBef>
                <a:spcPts val="1200"/>
              </a:spcBef>
              <a:buNone/>
            </a:pPr>
            <a:r>
              <a:rPr lang="zh-CN" sz="1600" b="1" i="0" u="none" strike="noStrike" cap="none" baseline="0">
                <a:solidFill>
                  <a:srgbClr val="4D4D4D"/>
                </a:solidFill>
                <a:effectLst/>
                <a:uFillTx/>
                <a:ea typeface="SimSun"/>
              </a:rPr>
              <a:t>方法</a:t>
            </a:r>
          </a:p>
          <a:p>
            <a:r>
              <a:rPr lang="zh-CN" sz="1600" b="0" i="0" u="none" strike="noStrike" cap="none" baseline="0">
                <a:solidFill>
                  <a:srgbClr val="4D4D4D"/>
                </a:solidFill>
                <a:effectLst/>
                <a:uFillTx/>
                <a:ea typeface="SimSun"/>
              </a:rPr>
              <a:t>在这项基于人群的队列研究中，数据采集自 2003 年到 2010 年期间招募的 II 或 III 期可切除结肠癌患者</a:t>
            </a:r>
          </a:p>
          <a:p>
            <a:r>
              <a:rPr lang="zh-CN" sz="1600" b="0" i="0" u="none" strike="noStrike" cap="none" baseline="0">
                <a:solidFill>
                  <a:srgbClr val="4D4D4D"/>
                </a:solidFill>
                <a:effectLst/>
                <a:uFillTx/>
                <a:ea typeface="SimSun"/>
              </a:rPr>
              <a:t>肿瘤组织样本的 MSI 使用单核苷酸标记板（BAT25、BAT26 和 CAT25）检验</a:t>
            </a:r>
          </a:p>
          <a:p>
            <a:r>
              <a:rPr lang="zh-CN" sz="1600" b="0" i="0" u="none" strike="noStrike" cap="none" baseline="0">
                <a:solidFill>
                  <a:srgbClr val="4D4D4D"/>
                </a:solidFill>
                <a:effectLst/>
                <a:uFillTx/>
                <a:ea typeface="SimSun"/>
              </a:rPr>
              <a:t>使用倾向评分加权 Cox 模型评估了癌症特异性、无复发和总体生存</a:t>
            </a:r>
          </a:p>
        </p:txBody>
      </p:sp>
      <p:sp>
        <p:nvSpPr>
          <p:cNvPr id="15" name="Text Placeholder 14"/>
          <p:cNvSpPr>
            <a:spLocks noGrp="1"/>
          </p:cNvSpPr>
          <p:nvPr>
            <p:ph type="body" sz="quarter" idx="11"/>
          </p:nvPr>
        </p:nvSpPr>
        <p:spPr>
          <a:xfrm>
            <a:off x="4495800" y="6096000"/>
            <a:ext cx="4283075" cy="487363"/>
          </a:xfrm>
        </p:spPr>
        <p:txBody>
          <a:bodyPr/>
          <a:lstStyle/>
          <a:p>
            <a:r>
              <a:rPr lang="zh-CN" sz="1200" b="0" i="0" u="none" strike="noStrike" cap="none" baseline="0">
                <a:solidFill>
                  <a:srgbClr val="4D4D4D"/>
                </a:solidFill>
                <a:effectLst/>
                <a:uFillTx/>
                <a:ea typeface="SimSun"/>
              </a:rPr>
              <a:t>Alwers E, et al. Ann Oncol 2019;30(suppl):abstr O-018</a:t>
            </a:r>
          </a:p>
        </p:txBody>
      </p:sp>
    </p:spTree>
    <p:custDataLst>
      <p:tags r:id="rId1"/>
    </p:custDataLst>
    <p:extLst>
      <p:ext uri="{BB962C8B-B14F-4D97-AF65-F5344CB8AC3E}">
        <p14:creationId xmlns:p14="http://schemas.microsoft.com/office/powerpoint/2010/main" val="4190414537"/>
      </p:ext>
    </p:extLst>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zh-CN" sz="1800" b="1" i="0" u="none" strike="noStrike" cap="none" baseline="0" dirty="0">
                <a:solidFill>
                  <a:srgbClr val="043882"/>
                </a:solidFill>
                <a:effectLst/>
                <a:uFillTx/>
                <a:ea typeface="SimSun"/>
              </a:rPr>
              <a:t>O-018：II 和 III 期结肠癌患者接受辅助化疗后的微卫星不稳定性和生存：基于人群的研究结果 – Alwers E 等人</a:t>
            </a:r>
          </a:p>
        </p:txBody>
      </p:sp>
      <p:sp>
        <p:nvSpPr>
          <p:cNvPr id="5123" name="Rectangle 3"/>
          <p:cNvSpPr>
            <a:spLocks noGrp="1" noChangeArrowheads="1"/>
          </p:cNvSpPr>
          <p:nvPr>
            <p:ph idx="1"/>
          </p:nvPr>
        </p:nvSpPr>
        <p:spPr/>
        <p:txBody>
          <a:bodyPr/>
          <a:lstStyle/>
          <a:p>
            <a:pPr marL="0" indent="0">
              <a:buNone/>
            </a:pPr>
            <a:r>
              <a:rPr lang="zh-CN" sz="1600" b="1" i="0" u="none" strike="noStrike" cap="none" baseline="0" dirty="0">
                <a:solidFill>
                  <a:srgbClr val="4D4D4D"/>
                </a:solidFill>
                <a:effectLst/>
                <a:uFillTx/>
                <a:ea typeface="SimSun"/>
              </a:rPr>
              <a:t>关键结果</a:t>
            </a:r>
          </a:p>
          <a:p>
            <a:pPr marL="0" indent="0">
              <a:buNone/>
            </a:pPr>
            <a:r>
              <a:rPr lang="en-GB" dirty="0" smtClean="0"/>
              <a:t> </a:t>
            </a:r>
            <a:endParaRPr lang="en-GB" dirty="0"/>
          </a:p>
        </p:txBody>
      </p:sp>
      <p:sp>
        <p:nvSpPr>
          <p:cNvPr id="15" name="Text Placeholder 14"/>
          <p:cNvSpPr>
            <a:spLocks noGrp="1"/>
          </p:cNvSpPr>
          <p:nvPr>
            <p:ph type="body" sz="quarter" idx="11"/>
          </p:nvPr>
        </p:nvSpPr>
        <p:spPr>
          <a:xfrm>
            <a:off x="4495800" y="6096000"/>
            <a:ext cx="4283075" cy="487363"/>
          </a:xfrm>
        </p:spPr>
        <p:txBody>
          <a:bodyPr/>
          <a:lstStyle/>
          <a:p>
            <a:r>
              <a:rPr lang="zh-CN" sz="1200" b="0" i="0" u="none" strike="noStrike" cap="none" baseline="0">
                <a:solidFill>
                  <a:srgbClr val="4D4D4D"/>
                </a:solidFill>
                <a:effectLst/>
                <a:uFillTx/>
                <a:ea typeface="SimSun"/>
              </a:rPr>
              <a:t>Alwers E, et al. Ann Oncol 2019;30(suppl):abstr O-018</a:t>
            </a:r>
          </a:p>
        </p:txBody>
      </p:sp>
      <p:sp>
        <p:nvSpPr>
          <p:cNvPr id="7" name="TextBox 6">
            <a:extLst>
              <a:ext uri="{FF2B5EF4-FFF2-40B4-BE49-F238E27FC236}">
                <a16:creationId xmlns:a16="http://schemas.microsoft.com/office/drawing/2014/main" id="{B7BCA740-F59C-46D7-8207-CC4FCAF0F25B}"/>
              </a:ext>
            </a:extLst>
          </p:cNvPr>
          <p:cNvSpPr txBox="1"/>
          <p:nvPr/>
        </p:nvSpPr>
        <p:spPr>
          <a:xfrm>
            <a:off x="459363" y="1555429"/>
            <a:ext cx="539019" cy="305105"/>
          </a:xfrm>
          <a:prstGeom prst="rect">
            <a:avLst/>
          </a:prstGeom>
          <a:noFill/>
        </p:spPr>
        <p:txBody>
          <a:bodyPr wrap="none" rtlCol="0">
            <a:spAutoFit/>
          </a:bodyPr>
          <a:lstStyle/>
          <a:p>
            <a:r>
              <a:rPr lang="zh-CN" sz="1400" b="1" i="0" u="none" strike="noStrike" cap="none" baseline="0">
                <a:solidFill>
                  <a:srgbClr val="4D4D4D"/>
                </a:solidFill>
                <a:effectLst/>
                <a:uFillTx/>
                <a:ea typeface="SimSun"/>
              </a:rPr>
              <a:t>人群</a:t>
            </a:r>
          </a:p>
        </p:txBody>
      </p:sp>
      <p:sp>
        <p:nvSpPr>
          <p:cNvPr id="8" name="TextBox 7">
            <a:extLst>
              <a:ext uri="{FF2B5EF4-FFF2-40B4-BE49-F238E27FC236}">
                <a16:creationId xmlns:a16="http://schemas.microsoft.com/office/drawing/2014/main" id="{CD90CCF1-9C31-47A6-8D93-6A12875DAC4E}"/>
              </a:ext>
            </a:extLst>
          </p:cNvPr>
          <p:cNvSpPr txBox="1"/>
          <p:nvPr/>
        </p:nvSpPr>
        <p:spPr>
          <a:xfrm>
            <a:off x="2578858" y="1555429"/>
            <a:ext cx="539019" cy="305105"/>
          </a:xfrm>
          <a:prstGeom prst="rect">
            <a:avLst/>
          </a:prstGeom>
          <a:noFill/>
        </p:spPr>
        <p:txBody>
          <a:bodyPr wrap="none" rtlCol="0">
            <a:spAutoFit/>
          </a:bodyPr>
          <a:lstStyle/>
          <a:p>
            <a:r>
              <a:rPr lang="zh-CN" sz="1400" b="1" i="0" u="none" strike="noStrike" cap="none" baseline="0">
                <a:solidFill>
                  <a:srgbClr val="4D4D4D"/>
                </a:solidFill>
                <a:effectLst/>
                <a:uFillTx/>
                <a:ea typeface="SimSun"/>
              </a:rPr>
              <a:t>事件</a:t>
            </a:r>
          </a:p>
        </p:txBody>
      </p:sp>
      <p:sp>
        <p:nvSpPr>
          <p:cNvPr id="9" name="TextBox 8">
            <a:extLst>
              <a:ext uri="{FF2B5EF4-FFF2-40B4-BE49-F238E27FC236}">
                <a16:creationId xmlns:a16="http://schemas.microsoft.com/office/drawing/2014/main" id="{E9226F51-7A67-4DF7-814A-4870E61DE318}"/>
              </a:ext>
            </a:extLst>
          </p:cNvPr>
          <p:cNvSpPr txBox="1"/>
          <p:nvPr/>
        </p:nvSpPr>
        <p:spPr>
          <a:xfrm>
            <a:off x="3499842" y="1555429"/>
            <a:ext cx="311593" cy="305105"/>
          </a:xfrm>
          <a:prstGeom prst="rect">
            <a:avLst/>
          </a:prstGeom>
          <a:noFill/>
        </p:spPr>
        <p:txBody>
          <a:bodyPr wrap="none" rtlCol="0">
            <a:spAutoFit/>
          </a:bodyPr>
          <a:lstStyle/>
          <a:p>
            <a:r>
              <a:rPr lang="zh-CN" sz="1400" b="1" i="0" u="none" strike="noStrike" cap="none" baseline="0">
                <a:solidFill>
                  <a:srgbClr val="4D4D4D"/>
                </a:solidFill>
                <a:effectLst/>
                <a:uFillTx/>
                <a:ea typeface="SimSun"/>
              </a:rPr>
              <a:t>N</a:t>
            </a:r>
          </a:p>
        </p:txBody>
      </p:sp>
      <p:sp>
        <p:nvSpPr>
          <p:cNvPr id="10" name="TextBox 9">
            <a:extLst>
              <a:ext uri="{FF2B5EF4-FFF2-40B4-BE49-F238E27FC236}">
                <a16:creationId xmlns:a16="http://schemas.microsoft.com/office/drawing/2014/main" id="{89E7E137-2C06-4838-B0AD-D13A7EC13BA8}"/>
              </a:ext>
            </a:extLst>
          </p:cNvPr>
          <p:cNvSpPr txBox="1"/>
          <p:nvPr/>
        </p:nvSpPr>
        <p:spPr>
          <a:xfrm>
            <a:off x="4112363" y="1555429"/>
            <a:ext cx="440123" cy="305105"/>
          </a:xfrm>
          <a:prstGeom prst="rect">
            <a:avLst/>
          </a:prstGeom>
          <a:noFill/>
        </p:spPr>
        <p:txBody>
          <a:bodyPr wrap="none" rtlCol="0">
            <a:spAutoFit/>
          </a:bodyPr>
          <a:lstStyle/>
          <a:p>
            <a:r>
              <a:rPr lang="zh-CN" sz="1400" b="1" i="0" u="none" strike="noStrike" cap="none" baseline="0">
                <a:solidFill>
                  <a:srgbClr val="4D4D4D"/>
                </a:solidFill>
                <a:effectLst/>
                <a:uFillTx/>
                <a:ea typeface="SimSun"/>
              </a:rPr>
              <a:t>HR</a:t>
            </a:r>
          </a:p>
        </p:txBody>
      </p:sp>
      <p:sp>
        <p:nvSpPr>
          <p:cNvPr id="11" name="TextBox 10">
            <a:extLst>
              <a:ext uri="{FF2B5EF4-FFF2-40B4-BE49-F238E27FC236}">
                <a16:creationId xmlns:a16="http://schemas.microsoft.com/office/drawing/2014/main" id="{F5FDE34D-CFF9-4056-BA54-C25069BE2231}"/>
              </a:ext>
            </a:extLst>
          </p:cNvPr>
          <p:cNvSpPr txBox="1"/>
          <p:nvPr/>
        </p:nvSpPr>
        <p:spPr>
          <a:xfrm>
            <a:off x="4837598" y="1555429"/>
            <a:ext cx="766705" cy="305105"/>
          </a:xfrm>
          <a:prstGeom prst="rect">
            <a:avLst/>
          </a:prstGeom>
          <a:noFill/>
        </p:spPr>
        <p:txBody>
          <a:bodyPr wrap="none" rtlCol="0">
            <a:spAutoFit/>
          </a:bodyPr>
          <a:lstStyle/>
          <a:p>
            <a:r>
              <a:rPr lang="zh-CN" sz="1400" b="1" i="0" u="none" strike="noStrike" cap="none" baseline="0">
                <a:solidFill>
                  <a:srgbClr val="4D4D4D"/>
                </a:solidFill>
                <a:effectLst/>
                <a:uFillTx/>
                <a:ea typeface="SimSun"/>
              </a:rPr>
              <a:t>95% CI</a:t>
            </a:r>
          </a:p>
        </p:txBody>
      </p:sp>
      <p:sp>
        <p:nvSpPr>
          <p:cNvPr id="12" name="TextBox 11">
            <a:extLst>
              <a:ext uri="{FF2B5EF4-FFF2-40B4-BE49-F238E27FC236}">
                <a16:creationId xmlns:a16="http://schemas.microsoft.com/office/drawing/2014/main" id="{27796CB6-8191-445F-B7B4-DAA389DFF3E2}"/>
              </a:ext>
            </a:extLst>
          </p:cNvPr>
          <p:cNvSpPr txBox="1"/>
          <p:nvPr/>
        </p:nvSpPr>
        <p:spPr>
          <a:xfrm>
            <a:off x="6757027" y="1555429"/>
            <a:ext cx="716996" cy="305105"/>
          </a:xfrm>
          <a:prstGeom prst="rect">
            <a:avLst/>
          </a:prstGeom>
          <a:noFill/>
        </p:spPr>
        <p:txBody>
          <a:bodyPr wrap="none" rtlCol="0">
            <a:spAutoFit/>
          </a:bodyPr>
          <a:lstStyle/>
          <a:p>
            <a:r>
              <a:rPr lang="zh-CN" sz="1400" b="1" i="0" u="none" strike="noStrike" cap="none" baseline="0">
                <a:solidFill>
                  <a:srgbClr val="4D4D4D"/>
                </a:solidFill>
                <a:effectLst/>
                <a:uFillTx/>
                <a:ea typeface="SimSun"/>
              </a:rPr>
              <a:t>风险比</a:t>
            </a:r>
          </a:p>
        </p:txBody>
      </p:sp>
      <p:grpSp>
        <p:nvGrpSpPr>
          <p:cNvPr id="13" name="Group 12">
            <a:extLst>
              <a:ext uri="{FF2B5EF4-FFF2-40B4-BE49-F238E27FC236}">
                <a16:creationId xmlns:a16="http://schemas.microsoft.com/office/drawing/2014/main" id="{FE992013-0F6C-4F3F-A73D-A1C7FAD94977}"/>
              </a:ext>
            </a:extLst>
          </p:cNvPr>
          <p:cNvGrpSpPr/>
          <p:nvPr/>
        </p:nvGrpSpPr>
        <p:grpSpPr>
          <a:xfrm>
            <a:off x="5620813" y="1806054"/>
            <a:ext cx="3212357" cy="4555848"/>
            <a:chOff x="5075870" y="1806054"/>
            <a:chExt cx="3212357" cy="4180410"/>
          </a:xfrm>
        </p:grpSpPr>
        <p:cxnSp>
          <p:nvCxnSpPr>
            <p:cNvPr id="16" name="Straight Connector 15">
              <a:extLst>
                <a:ext uri="{FF2B5EF4-FFF2-40B4-BE49-F238E27FC236}">
                  <a16:creationId xmlns:a16="http://schemas.microsoft.com/office/drawing/2014/main" id="{A62354AE-0D92-4CF4-BDE6-EEB4BFAE7A85}"/>
                </a:ext>
              </a:extLst>
            </p:cNvPr>
            <p:cNvCxnSpPr/>
            <p:nvPr/>
          </p:nvCxnSpPr>
          <p:spPr>
            <a:xfrm flipH="1">
              <a:off x="7656945" y="1806054"/>
              <a:ext cx="0" cy="3908946"/>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cxnSp>
        <p:grpSp>
          <p:nvGrpSpPr>
            <p:cNvPr id="17" name="Group 16">
              <a:extLst>
                <a:ext uri="{FF2B5EF4-FFF2-40B4-BE49-F238E27FC236}">
                  <a16:creationId xmlns:a16="http://schemas.microsoft.com/office/drawing/2014/main" id="{B970B7C9-4305-4F27-9798-2735361A6712}"/>
                </a:ext>
              </a:extLst>
            </p:cNvPr>
            <p:cNvGrpSpPr/>
            <p:nvPr/>
          </p:nvGrpSpPr>
          <p:grpSpPr>
            <a:xfrm>
              <a:off x="5292436" y="5531427"/>
              <a:ext cx="2780146" cy="122382"/>
              <a:chOff x="5292436" y="5531427"/>
              <a:chExt cx="2780146" cy="122382"/>
            </a:xfrm>
          </p:grpSpPr>
          <p:cxnSp>
            <p:nvCxnSpPr>
              <p:cNvPr id="22" name="Straight Connector 21">
                <a:extLst>
                  <a:ext uri="{FF2B5EF4-FFF2-40B4-BE49-F238E27FC236}">
                    <a16:creationId xmlns:a16="http://schemas.microsoft.com/office/drawing/2014/main" id="{BD708A21-33BF-48C9-8AA4-5B2EFFC5819B}"/>
                  </a:ext>
                </a:extLst>
              </p:cNvPr>
              <p:cNvCxnSpPr/>
              <p:nvPr/>
            </p:nvCxnSpPr>
            <p:spPr>
              <a:xfrm>
                <a:off x="5292436" y="5531427"/>
                <a:ext cx="2780146" cy="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DF49A1E3-9B5D-483A-9111-C3485F6593F6}"/>
                  </a:ext>
                </a:extLst>
              </p:cNvPr>
              <p:cNvCxnSpPr/>
              <p:nvPr/>
            </p:nvCxnSpPr>
            <p:spPr>
              <a:xfrm flipH="1">
                <a:off x="8072582" y="5531427"/>
                <a:ext cx="0" cy="122382"/>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14DB120B-1ABA-4F65-8797-F98BF65E2BB2}"/>
                  </a:ext>
                </a:extLst>
              </p:cNvPr>
              <p:cNvCxnSpPr/>
              <p:nvPr/>
            </p:nvCxnSpPr>
            <p:spPr>
              <a:xfrm flipH="1">
                <a:off x="7366462" y="5531427"/>
                <a:ext cx="0" cy="122382"/>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17BD87B2-20A1-451F-B82B-1FBAD61F60D3}"/>
                  </a:ext>
                </a:extLst>
              </p:cNvPr>
              <p:cNvCxnSpPr/>
              <p:nvPr/>
            </p:nvCxnSpPr>
            <p:spPr>
              <a:xfrm flipH="1">
                <a:off x="5292436" y="5531427"/>
                <a:ext cx="0" cy="122382"/>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cxnSp>
        </p:grpSp>
        <p:sp>
          <p:nvSpPr>
            <p:cNvPr id="18" name="TextBox 17">
              <a:extLst>
                <a:ext uri="{FF2B5EF4-FFF2-40B4-BE49-F238E27FC236}">
                  <a16:creationId xmlns:a16="http://schemas.microsoft.com/office/drawing/2014/main" id="{5C5B74FF-D2FE-4CD3-BDE4-DEB075CCB71B}"/>
                </a:ext>
              </a:extLst>
            </p:cNvPr>
            <p:cNvSpPr txBox="1"/>
            <p:nvPr/>
          </p:nvSpPr>
          <p:spPr>
            <a:xfrm>
              <a:off x="5077197" y="5678687"/>
              <a:ext cx="430476" cy="279962"/>
            </a:xfrm>
            <a:prstGeom prst="rect">
              <a:avLst/>
            </a:prstGeom>
            <a:noFill/>
          </p:spPr>
          <p:txBody>
            <a:bodyPr wrap="none" rtlCol="0">
              <a:spAutoFit/>
            </a:bodyPr>
            <a:lstStyle/>
            <a:p>
              <a:pPr algn="ctr"/>
              <a:r>
                <a:rPr lang="zh-CN" sz="1400" b="0" i="0" u="none" strike="noStrike" cap="none" baseline="0">
                  <a:solidFill>
                    <a:srgbClr val="4D4D4D"/>
                  </a:solidFill>
                  <a:effectLst/>
                  <a:uFillTx/>
                  <a:ea typeface="SimSun"/>
                </a:rPr>
                <a:t>0.1</a:t>
              </a:r>
            </a:p>
          </p:txBody>
        </p:sp>
        <p:sp>
          <p:nvSpPr>
            <p:cNvPr id="19" name="TextBox 18">
              <a:extLst>
                <a:ext uri="{FF2B5EF4-FFF2-40B4-BE49-F238E27FC236}">
                  <a16:creationId xmlns:a16="http://schemas.microsoft.com/office/drawing/2014/main" id="{5B5147F4-86C5-4EF5-B273-2A0761C18870}"/>
                </a:ext>
              </a:extLst>
            </p:cNvPr>
            <p:cNvSpPr txBox="1"/>
            <p:nvPr/>
          </p:nvSpPr>
          <p:spPr>
            <a:xfrm>
              <a:off x="7101732" y="5678687"/>
              <a:ext cx="529459" cy="279962"/>
            </a:xfrm>
            <a:prstGeom prst="rect">
              <a:avLst/>
            </a:prstGeom>
            <a:noFill/>
          </p:spPr>
          <p:txBody>
            <a:bodyPr wrap="none" rtlCol="0">
              <a:spAutoFit/>
            </a:bodyPr>
            <a:lstStyle/>
            <a:p>
              <a:pPr algn="ctr"/>
              <a:r>
                <a:rPr lang="zh-CN" sz="1400" b="0" i="0" u="none" strike="noStrike" cap="none" baseline="0">
                  <a:solidFill>
                    <a:srgbClr val="4D4D4D"/>
                  </a:solidFill>
                  <a:effectLst/>
                  <a:uFillTx/>
                  <a:ea typeface="SimSun"/>
                </a:rPr>
                <a:t>0.75</a:t>
              </a:r>
            </a:p>
          </p:txBody>
        </p:sp>
        <p:sp>
          <p:nvSpPr>
            <p:cNvPr id="20" name="TextBox 19">
              <a:extLst>
                <a:ext uri="{FF2B5EF4-FFF2-40B4-BE49-F238E27FC236}">
                  <a16:creationId xmlns:a16="http://schemas.microsoft.com/office/drawing/2014/main" id="{65FAC236-8752-4279-BBE6-3AA11A499EDB}"/>
                </a:ext>
              </a:extLst>
            </p:cNvPr>
            <p:cNvSpPr txBox="1"/>
            <p:nvPr/>
          </p:nvSpPr>
          <p:spPr>
            <a:xfrm>
              <a:off x="7515922" y="5678687"/>
              <a:ext cx="282046" cy="279962"/>
            </a:xfrm>
            <a:prstGeom prst="rect">
              <a:avLst/>
            </a:prstGeom>
            <a:noFill/>
          </p:spPr>
          <p:txBody>
            <a:bodyPr wrap="none" rtlCol="0">
              <a:spAutoFit/>
            </a:bodyPr>
            <a:lstStyle/>
            <a:p>
              <a:pPr algn="ctr"/>
              <a:r>
                <a:rPr lang="zh-CN" sz="1400" b="0" i="0" u="none" strike="noStrike" cap="none" baseline="0">
                  <a:solidFill>
                    <a:srgbClr val="4D4D4D"/>
                  </a:solidFill>
                  <a:effectLst/>
                  <a:uFillTx/>
                  <a:ea typeface="SimSun"/>
                </a:rPr>
                <a:t>1</a:t>
              </a:r>
            </a:p>
          </p:txBody>
        </p:sp>
        <p:sp>
          <p:nvSpPr>
            <p:cNvPr id="21" name="TextBox 20">
              <a:extLst>
                <a:ext uri="{FF2B5EF4-FFF2-40B4-BE49-F238E27FC236}">
                  <a16:creationId xmlns:a16="http://schemas.microsoft.com/office/drawing/2014/main" id="{5F9933EA-BAB5-4378-A26C-CE3F3EE69818}"/>
                </a:ext>
              </a:extLst>
            </p:cNvPr>
            <p:cNvSpPr txBox="1"/>
            <p:nvPr/>
          </p:nvSpPr>
          <p:spPr>
            <a:xfrm>
              <a:off x="7856423" y="5678687"/>
              <a:ext cx="430476" cy="279962"/>
            </a:xfrm>
            <a:prstGeom prst="rect">
              <a:avLst/>
            </a:prstGeom>
            <a:noFill/>
          </p:spPr>
          <p:txBody>
            <a:bodyPr wrap="none" rtlCol="0">
              <a:spAutoFit/>
            </a:bodyPr>
            <a:lstStyle/>
            <a:p>
              <a:pPr algn="ctr"/>
              <a:r>
                <a:rPr lang="zh-CN" sz="1400" b="0" i="0" u="none" strike="noStrike" cap="none" baseline="0">
                  <a:solidFill>
                    <a:srgbClr val="4D4D4D"/>
                  </a:solidFill>
                  <a:effectLst/>
                  <a:uFillTx/>
                  <a:ea typeface="SimSun"/>
                </a:rPr>
                <a:t>1.5</a:t>
              </a:r>
            </a:p>
          </p:txBody>
        </p:sp>
      </p:grpSp>
      <p:sp>
        <p:nvSpPr>
          <p:cNvPr id="26" name="TextBox 25">
            <a:extLst>
              <a:ext uri="{FF2B5EF4-FFF2-40B4-BE49-F238E27FC236}">
                <a16:creationId xmlns:a16="http://schemas.microsoft.com/office/drawing/2014/main" id="{2470FA70-9457-4E81-97D6-21B72175258E}"/>
              </a:ext>
            </a:extLst>
          </p:cNvPr>
          <p:cNvSpPr txBox="1"/>
          <p:nvPr/>
        </p:nvSpPr>
        <p:spPr>
          <a:xfrm>
            <a:off x="459362" y="1900012"/>
            <a:ext cx="1428907" cy="305105"/>
          </a:xfrm>
          <a:prstGeom prst="rect">
            <a:avLst/>
          </a:prstGeom>
          <a:noFill/>
        </p:spPr>
        <p:txBody>
          <a:bodyPr wrap="none" rtlCol="0">
            <a:spAutoFit/>
          </a:bodyPr>
          <a:lstStyle/>
          <a:p>
            <a:r>
              <a:rPr lang="zh-CN" sz="1400" b="1" i="0" u="none" strike="noStrike" cap="none" baseline="0" dirty="0">
                <a:solidFill>
                  <a:srgbClr val="043882"/>
                </a:solidFill>
                <a:effectLst/>
                <a:uFillTx/>
                <a:ea typeface="SimSun"/>
              </a:rPr>
              <a:t>癌症特异性生存</a:t>
            </a:r>
          </a:p>
        </p:txBody>
      </p:sp>
      <p:sp>
        <p:nvSpPr>
          <p:cNvPr id="27" name="TextBox 26">
            <a:extLst>
              <a:ext uri="{FF2B5EF4-FFF2-40B4-BE49-F238E27FC236}">
                <a16:creationId xmlns:a16="http://schemas.microsoft.com/office/drawing/2014/main" id="{165A3919-0A27-43CD-B4D5-E59D68C88FE7}"/>
              </a:ext>
            </a:extLst>
          </p:cNvPr>
          <p:cNvSpPr txBox="1"/>
          <p:nvPr/>
        </p:nvSpPr>
        <p:spPr>
          <a:xfrm>
            <a:off x="459362" y="3204389"/>
            <a:ext cx="1072952" cy="305105"/>
          </a:xfrm>
          <a:prstGeom prst="rect">
            <a:avLst/>
          </a:prstGeom>
          <a:noFill/>
        </p:spPr>
        <p:txBody>
          <a:bodyPr wrap="none" rtlCol="0">
            <a:spAutoFit/>
          </a:bodyPr>
          <a:lstStyle/>
          <a:p>
            <a:r>
              <a:rPr lang="zh-CN" sz="1400" b="1" i="0" u="none" strike="noStrike" cap="none" baseline="0">
                <a:solidFill>
                  <a:srgbClr val="043882"/>
                </a:solidFill>
                <a:effectLst/>
                <a:uFillTx/>
                <a:ea typeface="SimSun"/>
              </a:rPr>
              <a:t>无复发生存</a:t>
            </a:r>
          </a:p>
        </p:txBody>
      </p:sp>
      <p:sp>
        <p:nvSpPr>
          <p:cNvPr id="28" name="TextBox 27">
            <a:extLst>
              <a:ext uri="{FF2B5EF4-FFF2-40B4-BE49-F238E27FC236}">
                <a16:creationId xmlns:a16="http://schemas.microsoft.com/office/drawing/2014/main" id="{99D76463-BBDA-4A9B-8B9C-DD779C7106BD}"/>
              </a:ext>
            </a:extLst>
          </p:cNvPr>
          <p:cNvSpPr txBox="1"/>
          <p:nvPr/>
        </p:nvSpPr>
        <p:spPr>
          <a:xfrm>
            <a:off x="459362" y="4487888"/>
            <a:ext cx="894974" cy="305105"/>
          </a:xfrm>
          <a:prstGeom prst="rect">
            <a:avLst/>
          </a:prstGeom>
          <a:noFill/>
        </p:spPr>
        <p:txBody>
          <a:bodyPr wrap="none" rtlCol="0">
            <a:spAutoFit/>
          </a:bodyPr>
          <a:lstStyle/>
          <a:p>
            <a:r>
              <a:rPr lang="zh-CN" sz="1400" b="1" i="0" u="none" strike="noStrike" cap="none" baseline="0">
                <a:solidFill>
                  <a:srgbClr val="043882"/>
                </a:solidFill>
                <a:effectLst/>
                <a:uFillTx/>
                <a:ea typeface="SimSun"/>
              </a:rPr>
              <a:t>总体生存</a:t>
            </a:r>
          </a:p>
        </p:txBody>
      </p:sp>
      <p:sp>
        <p:nvSpPr>
          <p:cNvPr id="29" name="TextBox 28">
            <a:extLst>
              <a:ext uri="{FF2B5EF4-FFF2-40B4-BE49-F238E27FC236}">
                <a16:creationId xmlns:a16="http://schemas.microsoft.com/office/drawing/2014/main" id="{AF3D909F-66BB-42DF-BF1E-724E327F1E45}"/>
              </a:ext>
            </a:extLst>
          </p:cNvPr>
          <p:cNvSpPr txBox="1"/>
          <p:nvPr/>
        </p:nvSpPr>
        <p:spPr>
          <a:xfrm>
            <a:off x="459362" y="2095548"/>
            <a:ext cx="568739" cy="1159398"/>
          </a:xfrm>
          <a:prstGeom prst="rect">
            <a:avLst/>
          </a:prstGeom>
          <a:noFill/>
        </p:spPr>
        <p:txBody>
          <a:bodyPr wrap="none" rtlCol="0">
            <a:spAutoFit/>
          </a:bodyPr>
          <a:lstStyle/>
          <a:p>
            <a:r>
              <a:rPr lang="zh-CN" sz="1400" b="0" i="0" u="none" strike="noStrike" cap="none" baseline="0">
                <a:solidFill>
                  <a:srgbClr val="4D4D4D"/>
                </a:solidFill>
                <a:effectLst/>
                <a:uFillTx/>
                <a:ea typeface="SimSun"/>
              </a:rPr>
              <a:t>总体</a:t>
            </a:r>
          </a:p>
          <a:p>
            <a:r>
              <a:rPr lang="zh-CN" sz="1400" b="0" i="0" u="none" strike="noStrike" cap="none" baseline="0">
                <a:solidFill>
                  <a:srgbClr val="4D4D4D"/>
                </a:solidFill>
                <a:effectLst/>
                <a:uFillTx/>
                <a:ea typeface="SimSun"/>
              </a:rPr>
              <a:t>II 期</a:t>
            </a:r>
          </a:p>
          <a:p>
            <a:r>
              <a:rPr lang="zh-CN" sz="1400" b="0" i="0" u="none" strike="noStrike" cap="none" baseline="0">
                <a:solidFill>
                  <a:srgbClr val="4D4D4D"/>
                </a:solidFill>
                <a:effectLst/>
                <a:uFillTx/>
                <a:ea typeface="SimSun"/>
              </a:rPr>
              <a:t>III 期</a:t>
            </a:r>
          </a:p>
          <a:p>
            <a:r>
              <a:rPr lang="zh-CN" sz="1400" b="0" i="0" u="none" strike="noStrike" cap="none" baseline="0">
                <a:solidFill>
                  <a:srgbClr val="4D4D4D"/>
                </a:solidFill>
                <a:effectLst/>
                <a:uFillTx/>
                <a:ea typeface="SimSun"/>
              </a:rPr>
              <a:t>MSS</a:t>
            </a:r>
          </a:p>
          <a:p>
            <a:r>
              <a:rPr lang="zh-CN" sz="1400" b="0" i="0" u="none" strike="noStrike" cap="none" baseline="0">
                <a:solidFill>
                  <a:srgbClr val="4D4D4D"/>
                </a:solidFill>
                <a:effectLst/>
                <a:uFillTx/>
                <a:ea typeface="SimSun"/>
              </a:rPr>
              <a:t>MSI</a:t>
            </a:r>
          </a:p>
        </p:txBody>
      </p:sp>
      <p:sp>
        <p:nvSpPr>
          <p:cNvPr id="30" name="TextBox 29">
            <a:extLst>
              <a:ext uri="{FF2B5EF4-FFF2-40B4-BE49-F238E27FC236}">
                <a16:creationId xmlns:a16="http://schemas.microsoft.com/office/drawing/2014/main" id="{23EA018D-FEA8-480E-ADCE-9615A6C83EA5}"/>
              </a:ext>
            </a:extLst>
          </p:cNvPr>
          <p:cNvSpPr txBox="1"/>
          <p:nvPr/>
        </p:nvSpPr>
        <p:spPr>
          <a:xfrm>
            <a:off x="459362" y="3391005"/>
            <a:ext cx="568739" cy="1159398"/>
          </a:xfrm>
          <a:prstGeom prst="rect">
            <a:avLst/>
          </a:prstGeom>
          <a:noFill/>
        </p:spPr>
        <p:txBody>
          <a:bodyPr wrap="none" rtlCol="0">
            <a:spAutoFit/>
          </a:bodyPr>
          <a:lstStyle/>
          <a:p>
            <a:r>
              <a:rPr lang="zh-CN" sz="1400" b="0" i="0" u="none" strike="noStrike" cap="none" baseline="0">
                <a:solidFill>
                  <a:srgbClr val="4D4D4D"/>
                </a:solidFill>
                <a:effectLst/>
                <a:uFillTx/>
                <a:ea typeface="SimSun"/>
              </a:rPr>
              <a:t>总体</a:t>
            </a:r>
          </a:p>
          <a:p>
            <a:r>
              <a:rPr lang="zh-CN" sz="1400" b="0" i="0" u="none" strike="noStrike" cap="none" baseline="0">
                <a:solidFill>
                  <a:srgbClr val="4D4D4D"/>
                </a:solidFill>
                <a:effectLst/>
                <a:uFillTx/>
                <a:ea typeface="SimSun"/>
              </a:rPr>
              <a:t>II 期</a:t>
            </a:r>
          </a:p>
          <a:p>
            <a:r>
              <a:rPr lang="zh-CN" sz="1400" b="0" i="0" u="none" strike="noStrike" cap="none" baseline="0">
                <a:solidFill>
                  <a:srgbClr val="4D4D4D"/>
                </a:solidFill>
                <a:effectLst/>
                <a:uFillTx/>
                <a:ea typeface="SimSun"/>
              </a:rPr>
              <a:t>III 期</a:t>
            </a:r>
          </a:p>
          <a:p>
            <a:r>
              <a:rPr lang="zh-CN" sz="1400" b="0" i="0" u="none" strike="noStrike" cap="none" baseline="0">
                <a:solidFill>
                  <a:srgbClr val="4D4D4D"/>
                </a:solidFill>
                <a:effectLst/>
                <a:uFillTx/>
                <a:ea typeface="SimSun"/>
              </a:rPr>
              <a:t>MSS</a:t>
            </a:r>
          </a:p>
          <a:p>
            <a:r>
              <a:rPr lang="zh-CN" sz="1400" b="0" i="0" u="none" strike="noStrike" cap="none" baseline="0">
                <a:solidFill>
                  <a:srgbClr val="4D4D4D"/>
                </a:solidFill>
                <a:effectLst/>
                <a:uFillTx/>
                <a:ea typeface="SimSun"/>
              </a:rPr>
              <a:t>MSI</a:t>
            </a:r>
          </a:p>
        </p:txBody>
      </p:sp>
      <p:sp>
        <p:nvSpPr>
          <p:cNvPr id="31" name="TextBox 30">
            <a:extLst>
              <a:ext uri="{FF2B5EF4-FFF2-40B4-BE49-F238E27FC236}">
                <a16:creationId xmlns:a16="http://schemas.microsoft.com/office/drawing/2014/main" id="{CF218DB9-AABF-4C95-BE07-5DA639871A25}"/>
              </a:ext>
            </a:extLst>
          </p:cNvPr>
          <p:cNvSpPr txBox="1"/>
          <p:nvPr/>
        </p:nvSpPr>
        <p:spPr>
          <a:xfrm>
            <a:off x="459362" y="4677035"/>
            <a:ext cx="568739" cy="1159398"/>
          </a:xfrm>
          <a:prstGeom prst="rect">
            <a:avLst/>
          </a:prstGeom>
          <a:noFill/>
        </p:spPr>
        <p:txBody>
          <a:bodyPr wrap="none" rtlCol="0">
            <a:spAutoFit/>
          </a:bodyPr>
          <a:lstStyle/>
          <a:p>
            <a:r>
              <a:rPr lang="zh-CN" sz="1400" b="0" i="0" u="none" strike="noStrike" cap="none" baseline="0">
                <a:solidFill>
                  <a:srgbClr val="4D4D4D"/>
                </a:solidFill>
                <a:effectLst/>
                <a:uFillTx/>
                <a:ea typeface="SimSun"/>
              </a:rPr>
              <a:t>总体</a:t>
            </a:r>
          </a:p>
          <a:p>
            <a:r>
              <a:rPr lang="zh-CN" sz="1400" b="0" i="0" u="none" strike="noStrike" cap="none" baseline="0">
                <a:solidFill>
                  <a:srgbClr val="4D4D4D"/>
                </a:solidFill>
                <a:effectLst/>
                <a:uFillTx/>
                <a:ea typeface="SimSun"/>
              </a:rPr>
              <a:t>II 期</a:t>
            </a:r>
          </a:p>
          <a:p>
            <a:r>
              <a:rPr lang="zh-CN" sz="1400" b="0" i="0" u="none" strike="noStrike" cap="none" baseline="0">
                <a:solidFill>
                  <a:srgbClr val="4D4D4D"/>
                </a:solidFill>
                <a:effectLst/>
                <a:uFillTx/>
                <a:ea typeface="SimSun"/>
              </a:rPr>
              <a:t>III 期</a:t>
            </a:r>
          </a:p>
          <a:p>
            <a:r>
              <a:rPr lang="zh-CN" sz="1400" b="0" i="0" u="none" strike="noStrike" cap="none" baseline="0">
                <a:solidFill>
                  <a:srgbClr val="4D4D4D"/>
                </a:solidFill>
                <a:effectLst/>
                <a:uFillTx/>
                <a:ea typeface="SimSun"/>
              </a:rPr>
              <a:t>MSS</a:t>
            </a:r>
          </a:p>
          <a:p>
            <a:r>
              <a:rPr lang="zh-CN" sz="1400" b="0" i="0" u="none" strike="noStrike" cap="none" baseline="0">
                <a:solidFill>
                  <a:srgbClr val="4D4D4D"/>
                </a:solidFill>
                <a:effectLst/>
                <a:uFillTx/>
                <a:ea typeface="SimSun"/>
              </a:rPr>
              <a:t>MSI</a:t>
            </a:r>
          </a:p>
        </p:txBody>
      </p:sp>
      <p:cxnSp>
        <p:nvCxnSpPr>
          <p:cNvPr id="44" name="Straight Connector 43">
            <a:extLst>
              <a:ext uri="{FF2B5EF4-FFF2-40B4-BE49-F238E27FC236}">
                <a16:creationId xmlns:a16="http://schemas.microsoft.com/office/drawing/2014/main" id="{FAABAA0C-C95C-49EF-A762-EFFFE1DC12B4}"/>
              </a:ext>
            </a:extLst>
          </p:cNvPr>
          <p:cNvCxnSpPr/>
          <p:nvPr/>
        </p:nvCxnSpPr>
        <p:spPr>
          <a:xfrm>
            <a:off x="7451790" y="2272441"/>
            <a:ext cx="566503" cy="0"/>
          </a:xfrm>
          <a:prstGeom prst="line">
            <a:avLst/>
          </a:prstGeom>
          <a:ln w="22225">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9D7526A6-12CB-4082-BD76-9C867F9BE25A}"/>
              </a:ext>
            </a:extLst>
          </p:cNvPr>
          <p:cNvCxnSpPr/>
          <p:nvPr/>
        </p:nvCxnSpPr>
        <p:spPr>
          <a:xfrm>
            <a:off x="5837379" y="2480257"/>
            <a:ext cx="2180914" cy="0"/>
          </a:xfrm>
          <a:prstGeom prst="line">
            <a:avLst/>
          </a:prstGeom>
          <a:ln w="22225">
            <a:solidFill>
              <a:srgbClr val="4D4D4D"/>
            </a:solidFill>
            <a:headEnd type="triangle" w="lg" len="lg"/>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04A3E3C9-6A1A-4340-A628-2D2A01B405BB}"/>
              </a:ext>
            </a:extLst>
          </p:cNvPr>
          <p:cNvCxnSpPr/>
          <p:nvPr/>
        </p:nvCxnSpPr>
        <p:spPr>
          <a:xfrm>
            <a:off x="7618041" y="2688073"/>
            <a:ext cx="566503" cy="0"/>
          </a:xfrm>
          <a:prstGeom prst="line">
            <a:avLst/>
          </a:prstGeom>
          <a:ln w="22225">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7A7DC93B-2654-4CE4-B51D-F961DDDA2997}"/>
              </a:ext>
            </a:extLst>
          </p:cNvPr>
          <p:cNvCxnSpPr/>
          <p:nvPr/>
        </p:nvCxnSpPr>
        <p:spPr>
          <a:xfrm>
            <a:off x="7451790" y="2886653"/>
            <a:ext cx="566503" cy="0"/>
          </a:xfrm>
          <a:prstGeom prst="line">
            <a:avLst/>
          </a:prstGeom>
          <a:ln w="22225">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CFBFF8FB-45A8-4192-8061-E2D5A1D819F8}"/>
              </a:ext>
            </a:extLst>
          </p:cNvPr>
          <p:cNvCxnSpPr/>
          <p:nvPr/>
        </p:nvCxnSpPr>
        <p:spPr>
          <a:xfrm>
            <a:off x="6289961" y="3112941"/>
            <a:ext cx="1728332" cy="0"/>
          </a:xfrm>
          <a:prstGeom prst="line">
            <a:avLst/>
          </a:prstGeom>
          <a:ln w="22225">
            <a:solidFill>
              <a:srgbClr val="4D4D4D"/>
            </a:solidFill>
          </a:ln>
        </p:spPr>
        <p:style>
          <a:lnRef idx="1">
            <a:schemeClr val="accent1"/>
          </a:lnRef>
          <a:fillRef idx="0">
            <a:schemeClr val="accent1"/>
          </a:fillRef>
          <a:effectRef idx="0">
            <a:schemeClr val="accent1"/>
          </a:effectRef>
          <a:fontRef idx="minor">
            <a:schemeClr val="tx1"/>
          </a:fontRef>
        </p:style>
      </p:cxnSp>
      <p:sp>
        <p:nvSpPr>
          <p:cNvPr id="49" name="Rectangle 48">
            <a:extLst>
              <a:ext uri="{FF2B5EF4-FFF2-40B4-BE49-F238E27FC236}">
                <a16:creationId xmlns:a16="http://schemas.microsoft.com/office/drawing/2014/main" id="{9A4A599F-1AB8-4516-9D09-C5106A2AA415}"/>
              </a:ext>
            </a:extLst>
          </p:cNvPr>
          <p:cNvSpPr>
            <a:spLocks noChangeAspect="1"/>
          </p:cNvSpPr>
          <p:nvPr/>
        </p:nvSpPr>
        <p:spPr>
          <a:xfrm>
            <a:off x="7645750" y="2184451"/>
            <a:ext cx="180000" cy="1800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 name="Rectangle 49">
            <a:extLst>
              <a:ext uri="{FF2B5EF4-FFF2-40B4-BE49-F238E27FC236}">
                <a16:creationId xmlns:a16="http://schemas.microsoft.com/office/drawing/2014/main" id="{BAD782AC-7492-4431-BD71-CCF293761C24}"/>
              </a:ext>
            </a:extLst>
          </p:cNvPr>
          <p:cNvSpPr>
            <a:spLocks noChangeAspect="1"/>
          </p:cNvSpPr>
          <p:nvPr/>
        </p:nvSpPr>
        <p:spPr>
          <a:xfrm>
            <a:off x="7801501" y="2598073"/>
            <a:ext cx="180000" cy="1800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 name="Rectangle 50">
            <a:extLst>
              <a:ext uri="{FF2B5EF4-FFF2-40B4-BE49-F238E27FC236}">
                <a16:creationId xmlns:a16="http://schemas.microsoft.com/office/drawing/2014/main" id="{8DBA6A69-7EE6-4C61-BE41-FCCC4AE3CCE5}"/>
              </a:ext>
            </a:extLst>
          </p:cNvPr>
          <p:cNvSpPr>
            <a:spLocks noChangeAspect="1"/>
          </p:cNvSpPr>
          <p:nvPr/>
        </p:nvSpPr>
        <p:spPr>
          <a:xfrm>
            <a:off x="7674609" y="2805888"/>
            <a:ext cx="180000" cy="1800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52" name="Straight Connector 51">
            <a:extLst>
              <a:ext uri="{FF2B5EF4-FFF2-40B4-BE49-F238E27FC236}">
                <a16:creationId xmlns:a16="http://schemas.microsoft.com/office/drawing/2014/main" id="{0040A58E-CE65-490E-AF95-F32CCA3BC821}"/>
              </a:ext>
            </a:extLst>
          </p:cNvPr>
          <p:cNvCxnSpPr/>
          <p:nvPr/>
        </p:nvCxnSpPr>
        <p:spPr>
          <a:xfrm rot="5400000">
            <a:off x="6758434" y="2480257"/>
            <a:ext cx="108000"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31B53335-8326-442F-80A3-8E5C7FD0DC72}"/>
              </a:ext>
            </a:extLst>
          </p:cNvPr>
          <p:cNvCxnSpPr/>
          <p:nvPr/>
        </p:nvCxnSpPr>
        <p:spPr>
          <a:xfrm rot="5400000">
            <a:off x="7100127" y="3112941"/>
            <a:ext cx="108000"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526D20BC-8A10-4A4E-9023-714C580E088B}"/>
              </a:ext>
            </a:extLst>
          </p:cNvPr>
          <p:cNvCxnSpPr/>
          <p:nvPr/>
        </p:nvCxnSpPr>
        <p:spPr>
          <a:xfrm>
            <a:off x="7491161" y="3551678"/>
            <a:ext cx="566503" cy="0"/>
          </a:xfrm>
          <a:prstGeom prst="line">
            <a:avLst/>
          </a:prstGeom>
          <a:ln w="22225">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B870E8F9-C689-4356-AB9E-F1DB4AA01AD6}"/>
              </a:ext>
            </a:extLst>
          </p:cNvPr>
          <p:cNvCxnSpPr/>
          <p:nvPr/>
        </p:nvCxnSpPr>
        <p:spPr>
          <a:xfrm>
            <a:off x="6328122" y="3759494"/>
            <a:ext cx="1760621" cy="0"/>
          </a:xfrm>
          <a:prstGeom prst="line">
            <a:avLst/>
          </a:prstGeom>
          <a:ln w="22225">
            <a:solidFill>
              <a:srgbClr val="4D4D4D"/>
            </a:solidFill>
            <a:headEnd type="none" w="lg" len="lg"/>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7EC8599C-904D-4666-950B-E4037AEC3664}"/>
              </a:ext>
            </a:extLst>
          </p:cNvPr>
          <p:cNvCxnSpPr/>
          <p:nvPr/>
        </p:nvCxnSpPr>
        <p:spPr>
          <a:xfrm flipV="1">
            <a:off x="7659610" y="3967310"/>
            <a:ext cx="550473" cy="8469"/>
          </a:xfrm>
          <a:prstGeom prst="line">
            <a:avLst/>
          </a:prstGeom>
          <a:ln w="22225">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FF6BE55A-4A87-401F-BDFC-B7614F222C5B}"/>
              </a:ext>
            </a:extLst>
          </p:cNvPr>
          <p:cNvCxnSpPr/>
          <p:nvPr/>
        </p:nvCxnSpPr>
        <p:spPr>
          <a:xfrm>
            <a:off x="7511219" y="4165890"/>
            <a:ext cx="566503" cy="0"/>
          </a:xfrm>
          <a:prstGeom prst="line">
            <a:avLst/>
          </a:prstGeom>
          <a:ln w="22225">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F0F92DBC-6F61-4D69-BA09-3F6B9DFC44AE}"/>
              </a:ext>
            </a:extLst>
          </p:cNvPr>
          <p:cNvCxnSpPr/>
          <p:nvPr/>
        </p:nvCxnSpPr>
        <p:spPr>
          <a:xfrm>
            <a:off x="6665006" y="4392178"/>
            <a:ext cx="1621270" cy="0"/>
          </a:xfrm>
          <a:prstGeom prst="line">
            <a:avLst/>
          </a:prstGeom>
          <a:ln w="22225">
            <a:solidFill>
              <a:srgbClr val="4D4D4D"/>
            </a:solidFill>
          </a:ln>
        </p:spPr>
        <p:style>
          <a:lnRef idx="1">
            <a:schemeClr val="accent1"/>
          </a:lnRef>
          <a:fillRef idx="0">
            <a:schemeClr val="accent1"/>
          </a:fillRef>
          <a:effectRef idx="0">
            <a:schemeClr val="accent1"/>
          </a:effectRef>
          <a:fontRef idx="minor">
            <a:schemeClr val="tx1"/>
          </a:fontRef>
        </p:style>
      </p:cxnSp>
      <p:sp>
        <p:nvSpPr>
          <p:cNvPr id="59" name="Rectangle 58">
            <a:extLst>
              <a:ext uri="{FF2B5EF4-FFF2-40B4-BE49-F238E27FC236}">
                <a16:creationId xmlns:a16="http://schemas.microsoft.com/office/drawing/2014/main" id="{3C77C8C6-4B95-4B49-865F-BF4A77FF8E84}"/>
              </a:ext>
            </a:extLst>
          </p:cNvPr>
          <p:cNvSpPr>
            <a:spLocks noChangeAspect="1"/>
          </p:cNvSpPr>
          <p:nvPr/>
        </p:nvSpPr>
        <p:spPr>
          <a:xfrm>
            <a:off x="7711501" y="3460911"/>
            <a:ext cx="180000" cy="1800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 name="Rectangle 59">
            <a:extLst>
              <a:ext uri="{FF2B5EF4-FFF2-40B4-BE49-F238E27FC236}">
                <a16:creationId xmlns:a16="http://schemas.microsoft.com/office/drawing/2014/main" id="{C0B1BAAA-D29D-45F5-9762-FF175F8CD9E0}"/>
              </a:ext>
            </a:extLst>
          </p:cNvPr>
          <p:cNvSpPr>
            <a:spLocks noChangeAspect="1"/>
          </p:cNvSpPr>
          <p:nvPr/>
        </p:nvSpPr>
        <p:spPr>
          <a:xfrm>
            <a:off x="7854992" y="3879800"/>
            <a:ext cx="180000" cy="1800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 name="Rectangle 60">
            <a:extLst>
              <a:ext uri="{FF2B5EF4-FFF2-40B4-BE49-F238E27FC236}">
                <a16:creationId xmlns:a16="http://schemas.microsoft.com/office/drawing/2014/main" id="{C6612F9E-E1AB-42E8-9A06-32E695689D31}"/>
              </a:ext>
            </a:extLst>
          </p:cNvPr>
          <p:cNvSpPr>
            <a:spLocks noChangeAspect="1"/>
          </p:cNvSpPr>
          <p:nvPr/>
        </p:nvSpPr>
        <p:spPr>
          <a:xfrm>
            <a:off x="7721292" y="4083182"/>
            <a:ext cx="180000" cy="1800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62" name="Straight Connector 61">
            <a:extLst>
              <a:ext uri="{FF2B5EF4-FFF2-40B4-BE49-F238E27FC236}">
                <a16:creationId xmlns:a16="http://schemas.microsoft.com/office/drawing/2014/main" id="{23C95272-C99D-4437-AD80-D56B70E5B27E}"/>
              </a:ext>
            </a:extLst>
          </p:cNvPr>
          <p:cNvCxnSpPr/>
          <p:nvPr/>
        </p:nvCxnSpPr>
        <p:spPr>
          <a:xfrm rot="5400000">
            <a:off x="7173289" y="3752246"/>
            <a:ext cx="108000"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4AE3F616-99A1-478A-894C-B3F1924853B7}"/>
              </a:ext>
            </a:extLst>
          </p:cNvPr>
          <p:cNvCxnSpPr/>
          <p:nvPr/>
        </p:nvCxnSpPr>
        <p:spPr>
          <a:xfrm rot="5400000">
            <a:off x="7438968" y="4391551"/>
            <a:ext cx="108000"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B8326B51-06CA-48FD-AEC7-65B0D5072D50}"/>
              </a:ext>
            </a:extLst>
          </p:cNvPr>
          <p:cNvCxnSpPr/>
          <p:nvPr/>
        </p:nvCxnSpPr>
        <p:spPr>
          <a:xfrm>
            <a:off x="7315275" y="4854006"/>
            <a:ext cx="406017" cy="0"/>
          </a:xfrm>
          <a:prstGeom prst="line">
            <a:avLst/>
          </a:prstGeom>
          <a:ln w="22225">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0169F565-1785-4FFD-B1AE-26D5F129F433}"/>
              </a:ext>
            </a:extLst>
          </p:cNvPr>
          <p:cNvCxnSpPr/>
          <p:nvPr/>
        </p:nvCxnSpPr>
        <p:spPr>
          <a:xfrm>
            <a:off x="6542972" y="5061825"/>
            <a:ext cx="1526354" cy="0"/>
          </a:xfrm>
          <a:prstGeom prst="line">
            <a:avLst/>
          </a:prstGeom>
          <a:ln w="22225">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3F9654E9-2CA4-496A-A29B-D46EC7655E64}"/>
              </a:ext>
            </a:extLst>
          </p:cNvPr>
          <p:cNvCxnSpPr/>
          <p:nvPr/>
        </p:nvCxnSpPr>
        <p:spPr>
          <a:xfrm flipV="1">
            <a:off x="7396453" y="5261810"/>
            <a:ext cx="458156" cy="7834"/>
          </a:xfrm>
          <a:prstGeom prst="line">
            <a:avLst/>
          </a:prstGeom>
          <a:ln w="22225">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DEA61746-B64B-4CC6-8BF5-52EB75936776}"/>
              </a:ext>
            </a:extLst>
          </p:cNvPr>
          <p:cNvCxnSpPr/>
          <p:nvPr/>
        </p:nvCxnSpPr>
        <p:spPr>
          <a:xfrm>
            <a:off x="7366285" y="5477463"/>
            <a:ext cx="428185" cy="0"/>
          </a:xfrm>
          <a:prstGeom prst="line">
            <a:avLst/>
          </a:prstGeom>
          <a:ln w="22225">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E2C09180-4B11-4295-AA66-C829E4EF28C9}"/>
              </a:ext>
            </a:extLst>
          </p:cNvPr>
          <p:cNvCxnSpPr/>
          <p:nvPr/>
        </p:nvCxnSpPr>
        <p:spPr>
          <a:xfrm>
            <a:off x="6004129" y="5685282"/>
            <a:ext cx="1278004" cy="0"/>
          </a:xfrm>
          <a:prstGeom prst="line">
            <a:avLst/>
          </a:prstGeom>
          <a:ln w="22225">
            <a:solidFill>
              <a:srgbClr val="4D4D4D"/>
            </a:solidFill>
          </a:ln>
        </p:spPr>
        <p:style>
          <a:lnRef idx="1">
            <a:schemeClr val="accent1"/>
          </a:lnRef>
          <a:fillRef idx="0">
            <a:schemeClr val="accent1"/>
          </a:fillRef>
          <a:effectRef idx="0">
            <a:schemeClr val="accent1"/>
          </a:effectRef>
          <a:fontRef idx="minor">
            <a:schemeClr val="tx1"/>
          </a:fontRef>
        </p:style>
      </p:cxnSp>
      <p:sp>
        <p:nvSpPr>
          <p:cNvPr id="69" name="Rectangle 68">
            <a:extLst>
              <a:ext uri="{FF2B5EF4-FFF2-40B4-BE49-F238E27FC236}">
                <a16:creationId xmlns:a16="http://schemas.microsoft.com/office/drawing/2014/main" id="{8D346819-E94D-4004-B3F9-E6DBF010D366}"/>
              </a:ext>
            </a:extLst>
          </p:cNvPr>
          <p:cNvSpPr>
            <a:spLocks noChangeAspect="1"/>
          </p:cNvSpPr>
          <p:nvPr/>
        </p:nvSpPr>
        <p:spPr>
          <a:xfrm>
            <a:off x="7433370" y="4756993"/>
            <a:ext cx="180000" cy="1800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0" name="Rectangle 69">
            <a:extLst>
              <a:ext uri="{FF2B5EF4-FFF2-40B4-BE49-F238E27FC236}">
                <a16:creationId xmlns:a16="http://schemas.microsoft.com/office/drawing/2014/main" id="{D7569DC3-B5BC-4B6C-9A5E-072E0E5FD869}"/>
              </a:ext>
            </a:extLst>
          </p:cNvPr>
          <p:cNvSpPr>
            <a:spLocks noChangeAspect="1"/>
          </p:cNvSpPr>
          <p:nvPr/>
        </p:nvSpPr>
        <p:spPr>
          <a:xfrm>
            <a:off x="7537359" y="5166093"/>
            <a:ext cx="180000" cy="1800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1" name="Rectangle 70">
            <a:extLst>
              <a:ext uri="{FF2B5EF4-FFF2-40B4-BE49-F238E27FC236}">
                <a16:creationId xmlns:a16="http://schemas.microsoft.com/office/drawing/2014/main" id="{0CE5277E-2463-42CC-A7C9-24ECD2357D4D}"/>
              </a:ext>
            </a:extLst>
          </p:cNvPr>
          <p:cNvSpPr>
            <a:spLocks noChangeAspect="1"/>
          </p:cNvSpPr>
          <p:nvPr/>
        </p:nvSpPr>
        <p:spPr>
          <a:xfrm>
            <a:off x="7488589" y="5377863"/>
            <a:ext cx="180000" cy="1800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72" name="Straight Connector 71">
            <a:extLst>
              <a:ext uri="{FF2B5EF4-FFF2-40B4-BE49-F238E27FC236}">
                <a16:creationId xmlns:a16="http://schemas.microsoft.com/office/drawing/2014/main" id="{34269709-31D7-4B73-932E-D8218A470258}"/>
              </a:ext>
            </a:extLst>
          </p:cNvPr>
          <p:cNvCxnSpPr/>
          <p:nvPr/>
        </p:nvCxnSpPr>
        <p:spPr>
          <a:xfrm rot="5400000">
            <a:off x="7220187" y="5061825"/>
            <a:ext cx="108000"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D37CD1DC-7FE7-479D-881E-AE961269B777}"/>
              </a:ext>
            </a:extLst>
          </p:cNvPr>
          <p:cNvCxnSpPr/>
          <p:nvPr/>
        </p:nvCxnSpPr>
        <p:spPr>
          <a:xfrm rot="5400000">
            <a:off x="6589131" y="5689846"/>
            <a:ext cx="108000"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74" name="TextBox 73">
            <a:extLst>
              <a:ext uri="{FF2B5EF4-FFF2-40B4-BE49-F238E27FC236}">
                <a16:creationId xmlns:a16="http://schemas.microsoft.com/office/drawing/2014/main" id="{6542F5E5-CB57-4AFD-B2EF-D0E044394D0F}"/>
              </a:ext>
            </a:extLst>
          </p:cNvPr>
          <p:cNvSpPr txBox="1"/>
          <p:nvPr/>
        </p:nvSpPr>
        <p:spPr>
          <a:xfrm>
            <a:off x="2656648" y="1997390"/>
            <a:ext cx="383438" cy="1169551"/>
          </a:xfrm>
          <a:prstGeom prst="rect">
            <a:avLst/>
          </a:prstGeom>
          <a:noFill/>
        </p:spPr>
        <p:txBody>
          <a:bodyPr wrap="none" rtlCol="0">
            <a:spAutoFit/>
          </a:bodyPr>
          <a:lstStyle/>
          <a:p>
            <a:pPr algn="r"/>
            <a:r>
              <a:rPr lang="en-GB" sz="1400" dirty="0">
                <a:solidFill>
                  <a:srgbClr val="4D4D4D"/>
                </a:solidFill>
              </a:rPr>
              <a:t>94</a:t>
            </a:r>
          </a:p>
          <a:p>
            <a:pPr algn="r"/>
            <a:r>
              <a:rPr lang="en-GB" sz="1400" dirty="0">
                <a:solidFill>
                  <a:srgbClr val="4D4D4D"/>
                </a:solidFill>
              </a:rPr>
              <a:t>4</a:t>
            </a:r>
          </a:p>
          <a:p>
            <a:pPr algn="r"/>
            <a:r>
              <a:rPr lang="en-GB" sz="1400" dirty="0">
                <a:solidFill>
                  <a:srgbClr val="4D4D4D"/>
                </a:solidFill>
              </a:rPr>
              <a:t>90</a:t>
            </a:r>
          </a:p>
          <a:p>
            <a:pPr algn="r"/>
            <a:r>
              <a:rPr lang="en-GB" sz="1400" dirty="0">
                <a:solidFill>
                  <a:srgbClr val="4D4D4D"/>
                </a:solidFill>
              </a:rPr>
              <a:t>88</a:t>
            </a:r>
          </a:p>
          <a:p>
            <a:pPr algn="r"/>
            <a:r>
              <a:rPr lang="en-GB" sz="1400" dirty="0">
                <a:solidFill>
                  <a:srgbClr val="4D4D4D"/>
                </a:solidFill>
              </a:rPr>
              <a:t>8</a:t>
            </a:r>
          </a:p>
        </p:txBody>
      </p:sp>
      <p:sp>
        <p:nvSpPr>
          <p:cNvPr id="75" name="TextBox 74">
            <a:extLst>
              <a:ext uri="{FF2B5EF4-FFF2-40B4-BE49-F238E27FC236}">
                <a16:creationId xmlns:a16="http://schemas.microsoft.com/office/drawing/2014/main" id="{D080A345-49BC-49A0-9D56-B8A4C8E7E5AF}"/>
              </a:ext>
            </a:extLst>
          </p:cNvPr>
          <p:cNvSpPr txBox="1"/>
          <p:nvPr/>
        </p:nvSpPr>
        <p:spPr>
          <a:xfrm>
            <a:off x="3426364" y="1989818"/>
            <a:ext cx="482889" cy="1169551"/>
          </a:xfrm>
          <a:prstGeom prst="rect">
            <a:avLst/>
          </a:prstGeom>
          <a:noFill/>
        </p:spPr>
        <p:txBody>
          <a:bodyPr wrap="none" rtlCol="0">
            <a:spAutoFit/>
          </a:bodyPr>
          <a:lstStyle/>
          <a:p>
            <a:pPr algn="r"/>
            <a:r>
              <a:rPr lang="en-GB" sz="1400" dirty="0">
                <a:solidFill>
                  <a:srgbClr val="4D4D4D"/>
                </a:solidFill>
              </a:rPr>
              <a:t>414</a:t>
            </a:r>
          </a:p>
          <a:p>
            <a:pPr algn="r"/>
            <a:r>
              <a:rPr lang="en-GB" sz="1400" dirty="0">
                <a:solidFill>
                  <a:srgbClr val="4D4D4D"/>
                </a:solidFill>
              </a:rPr>
              <a:t>48</a:t>
            </a:r>
          </a:p>
          <a:p>
            <a:pPr algn="r"/>
            <a:r>
              <a:rPr lang="en-GB" sz="1400" dirty="0">
                <a:solidFill>
                  <a:srgbClr val="4D4D4D"/>
                </a:solidFill>
              </a:rPr>
              <a:t>366</a:t>
            </a:r>
          </a:p>
          <a:p>
            <a:pPr algn="r"/>
            <a:r>
              <a:rPr lang="en-GB" sz="1400" dirty="0">
                <a:solidFill>
                  <a:srgbClr val="4D4D4D"/>
                </a:solidFill>
              </a:rPr>
              <a:t>345</a:t>
            </a:r>
          </a:p>
          <a:p>
            <a:pPr algn="r"/>
            <a:r>
              <a:rPr lang="en-GB" sz="1400" dirty="0">
                <a:solidFill>
                  <a:srgbClr val="4D4D4D"/>
                </a:solidFill>
              </a:rPr>
              <a:t>69</a:t>
            </a:r>
          </a:p>
        </p:txBody>
      </p:sp>
      <p:sp>
        <p:nvSpPr>
          <p:cNvPr id="76" name="TextBox 75">
            <a:extLst>
              <a:ext uri="{FF2B5EF4-FFF2-40B4-BE49-F238E27FC236}">
                <a16:creationId xmlns:a16="http://schemas.microsoft.com/office/drawing/2014/main" id="{1A654DE0-FD55-4B1A-B8D4-CBFE2DB0E67F}"/>
              </a:ext>
            </a:extLst>
          </p:cNvPr>
          <p:cNvSpPr txBox="1"/>
          <p:nvPr/>
        </p:nvSpPr>
        <p:spPr>
          <a:xfrm>
            <a:off x="4033419" y="1997389"/>
            <a:ext cx="532582" cy="1169551"/>
          </a:xfrm>
          <a:prstGeom prst="rect">
            <a:avLst/>
          </a:prstGeom>
          <a:noFill/>
        </p:spPr>
        <p:txBody>
          <a:bodyPr wrap="none" rtlCol="0">
            <a:spAutoFit/>
          </a:bodyPr>
          <a:lstStyle/>
          <a:p>
            <a:pPr algn="r"/>
            <a:r>
              <a:rPr lang="en-GB" sz="1400" dirty="0">
                <a:solidFill>
                  <a:srgbClr val="4D4D4D"/>
                </a:solidFill>
              </a:rPr>
              <a:t>0.65</a:t>
            </a:r>
          </a:p>
          <a:p>
            <a:pPr algn="r"/>
            <a:r>
              <a:rPr lang="en-GB" sz="1400" dirty="0">
                <a:solidFill>
                  <a:srgbClr val="4D4D4D"/>
                </a:solidFill>
              </a:rPr>
              <a:t>0.26</a:t>
            </a:r>
          </a:p>
          <a:p>
            <a:pPr algn="r"/>
            <a:r>
              <a:rPr lang="en-GB" sz="1400" dirty="0">
                <a:solidFill>
                  <a:srgbClr val="4D4D4D"/>
                </a:solidFill>
              </a:rPr>
              <a:t>0.74</a:t>
            </a:r>
          </a:p>
          <a:p>
            <a:pPr algn="r"/>
            <a:r>
              <a:rPr lang="en-GB" sz="1400" dirty="0">
                <a:solidFill>
                  <a:srgbClr val="4D4D4D"/>
                </a:solidFill>
              </a:rPr>
              <a:t>0.65</a:t>
            </a:r>
          </a:p>
          <a:p>
            <a:pPr algn="r"/>
            <a:r>
              <a:rPr lang="en-GB" sz="1400" dirty="0">
                <a:solidFill>
                  <a:srgbClr val="4D4D4D"/>
                </a:solidFill>
              </a:rPr>
              <a:t>0.36</a:t>
            </a:r>
          </a:p>
        </p:txBody>
      </p:sp>
      <p:sp>
        <p:nvSpPr>
          <p:cNvPr id="77" name="TextBox 76">
            <a:extLst>
              <a:ext uri="{FF2B5EF4-FFF2-40B4-BE49-F238E27FC236}">
                <a16:creationId xmlns:a16="http://schemas.microsoft.com/office/drawing/2014/main" id="{943D9DAA-3DF1-47DA-9F9B-E51617052261}"/>
              </a:ext>
            </a:extLst>
          </p:cNvPr>
          <p:cNvSpPr txBox="1"/>
          <p:nvPr/>
        </p:nvSpPr>
        <p:spPr>
          <a:xfrm>
            <a:off x="4674893" y="1994964"/>
            <a:ext cx="1098378" cy="1169551"/>
          </a:xfrm>
          <a:prstGeom prst="rect">
            <a:avLst/>
          </a:prstGeom>
          <a:noFill/>
        </p:spPr>
        <p:txBody>
          <a:bodyPr wrap="none" rtlCol="0">
            <a:spAutoFit/>
          </a:bodyPr>
          <a:lstStyle/>
          <a:p>
            <a:pPr algn="ctr"/>
            <a:r>
              <a:rPr lang="en-GB" sz="1400" dirty="0">
                <a:solidFill>
                  <a:srgbClr val="4D4D4D"/>
                </a:solidFill>
              </a:rPr>
              <a:t>(</a:t>
            </a:r>
            <a:r>
              <a:rPr lang="en-GB" sz="1400" dirty="0" smtClean="0">
                <a:solidFill>
                  <a:srgbClr val="4D4D4D"/>
                </a:solidFill>
              </a:rPr>
              <a:t>0.49, 0.86</a:t>
            </a:r>
            <a:r>
              <a:rPr lang="en-GB" sz="1400" dirty="0">
                <a:solidFill>
                  <a:srgbClr val="4D4D4D"/>
                </a:solidFill>
              </a:rPr>
              <a:t>)</a:t>
            </a:r>
          </a:p>
          <a:p>
            <a:pPr algn="ctr"/>
            <a:r>
              <a:rPr lang="en-GB" sz="1400" dirty="0">
                <a:solidFill>
                  <a:srgbClr val="4D4D4D"/>
                </a:solidFill>
              </a:rPr>
              <a:t>(</a:t>
            </a:r>
            <a:r>
              <a:rPr lang="en-GB" sz="1400" dirty="0" smtClean="0">
                <a:solidFill>
                  <a:srgbClr val="4D4D4D"/>
                </a:solidFill>
              </a:rPr>
              <a:t>0.08, 0.81</a:t>
            </a:r>
            <a:r>
              <a:rPr lang="en-GB" sz="1400" dirty="0">
                <a:solidFill>
                  <a:srgbClr val="4D4D4D"/>
                </a:solidFill>
              </a:rPr>
              <a:t>)</a:t>
            </a:r>
          </a:p>
          <a:p>
            <a:pPr algn="ctr"/>
            <a:r>
              <a:rPr lang="en-GB" sz="1400" dirty="0">
                <a:solidFill>
                  <a:srgbClr val="4D4D4D"/>
                </a:solidFill>
              </a:rPr>
              <a:t>(</a:t>
            </a:r>
            <a:r>
              <a:rPr lang="en-GB" sz="1400" dirty="0" smtClean="0">
                <a:solidFill>
                  <a:srgbClr val="4D4D4D"/>
                </a:solidFill>
              </a:rPr>
              <a:t>0.55, 0.99</a:t>
            </a:r>
            <a:r>
              <a:rPr lang="en-GB" sz="1400" dirty="0">
                <a:solidFill>
                  <a:srgbClr val="4D4D4D"/>
                </a:solidFill>
              </a:rPr>
              <a:t>)</a:t>
            </a:r>
          </a:p>
          <a:p>
            <a:pPr algn="ctr"/>
            <a:r>
              <a:rPr lang="en-GB" sz="1400" dirty="0">
                <a:solidFill>
                  <a:srgbClr val="4D4D4D"/>
                </a:solidFill>
              </a:rPr>
              <a:t>(</a:t>
            </a:r>
            <a:r>
              <a:rPr lang="en-GB" sz="1400" dirty="0" smtClean="0">
                <a:solidFill>
                  <a:srgbClr val="4D4D4D"/>
                </a:solidFill>
              </a:rPr>
              <a:t>0.48, 0.87</a:t>
            </a:r>
            <a:r>
              <a:rPr lang="en-GB" sz="1400" dirty="0">
                <a:solidFill>
                  <a:srgbClr val="4D4D4D"/>
                </a:solidFill>
              </a:rPr>
              <a:t>)</a:t>
            </a:r>
          </a:p>
          <a:p>
            <a:pPr algn="ctr"/>
            <a:r>
              <a:rPr lang="en-GB" sz="1400" dirty="0">
                <a:solidFill>
                  <a:srgbClr val="4D4D4D"/>
                </a:solidFill>
              </a:rPr>
              <a:t>(</a:t>
            </a:r>
            <a:r>
              <a:rPr lang="en-GB" sz="1400" dirty="0" smtClean="0">
                <a:solidFill>
                  <a:srgbClr val="4D4D4D"/>
                </a:solidFill>
              </a:rPr>
              <a:t>0.15, 0.82</a:t>
            </a:r>
            <a:r>
              <a:rPr lang="en-GB" sz="1400" dirty="0">
                <a:solidFill>
                  <a:srgbClr val="4D4D4D"/>
                </a:solidFill>
              </a:rPr>
              <a:t>)</a:t>
            </a:r>
          </a:p>
        </p:txBody>
      </p:sp>
      <p:sp>
        <p:nvSpPr>
          <p:cNvPr id="78" name="TextBox 77">
            <a:extLst>
              <a:ext uri="{FF2B5EF4-FFF2-40B4-BE49-F238E27FC236}">
                <a16:creationId xmlns:a16="http://schemas.microsoft.com/office/drawing/2014/main" id="{5DF9FCC1-267D-4518-90A8-267BA8EE48D3}"/>
              </a:ext>
            </a:extLst>
          </p:cNvPr>
          <p:cNvSpPr txBox="1"/>
          <p:nvPr/>
        </p:nvSpPr>
        <p:spPr>
          <a:xfrm>
            <a:off x="2549360" y="3391005"/>
            <a:ext cx="482889" cy="1169551"/>
          </a:xfrm>
          <a:prstGeom prst="rect">
            <a:avLst/>
          </a:prstGeom>
          <a:noFill/>
        </p:spPr>
        <p:txBody>
          <a:bodyPr wrap="none" rtlCol="0">
            <a:spAutoFit/>
          </a:bodyPr>
          <a:lstStyle/>
          <a:p>
            <a:pPr algn="r"/>
            <a:r>
              <a:rPr lang="en-GB" sz="1400" dirty="0">
                <a:solidFill>
                  <a:srgbClr val="4D4D4D"/>
                </a:solidFill>
              </a:rPr>
              <a:t>113</a:t>
            </a:r>
          </a:p>
          <a:p>
            <a:pPr algn="r"/>
            <a:r>
              <a:rPr lang="en-GB" sz="1400" dirty="0">
                <a:solidFill>
                  <a:srgbClr val="4D4D4D"/>
                </a:solidFill>
              </a:rPr>
              <a:t>8</a:t>
            </a:r>
          </a:p>
          <a:p>
            <a:pPr algn="r"/>
            <a:r>
              <a:rPr lang="en-GB" sz="1400" dirty="0">
                <a:solidFill>
                  <a:srgbClr val="4D4D4D"/>
                </a:solidFill>
              </a:rPr>
              <a:t>105</a:t>
            </a:r>
          </a:p>
          <a:p>
            <a:pPr algn="r"/>
            <a:r>
              <a:rPr lang="en-GB" sz="1400" dirty="0">
                <a:solidFill>
                  <a:srgbClr val="4D4D4D"/>
                </a:solidFill>
              </a:rPr>
              <a:t>102</a:t>
            </a:r>
          </a:p>
          <a:p>
            <a:pPr algn="r"/>
            <a:r>
              <a:rPr lang="en-GB" sz="1400" dirty="0">
                <a:solidFill>
                  <a:srgbClr val="4D4D4D"/>
                </a:solidFill>
              </a:rPr>
              <a:t>11</a:t>
            </a:r>
          </a:p>
        </p:txBody>
      </p:sp>
      <p:sp>
        <p:nvSpPr>
          <p:cNvPr id="79" name="TextBox 78">
            <a:extLst>
              <a:ext uri="{FF2B5EF4-FFF2-40B4-BE49-F238E27FC236}">
                <a16:creationId xmlns:a16="http://schemas.microsoft.com/office/drawing/2014/main" id="{C6536C4C-6EAC-4AEB-92C7-C28439749473}"/>
              </a:ext>
            </a:extLst>
          </p:cNvPr>
          <p:cNvSpPr txBox="1"/>
          <p:nvPr/>
        </p:nvSpPr>
        <p:spPr>
          <a:xfrm>
            <a:off x="3414991" y="3391005"/>
            <a:ext cx="482889" cy="1169551"/>
          </a:xfrm>
          <a:prstGeom prst="rect">
            <a:avLst/>
          </a:prstGeom>
          <a:noFill/>
        </p:spPr>
        <p:txBody>
          <a:bodyPr wrap="none" rtlCol="0">
            <a:spAutoFit/>
          </a:bodyPr>
          <a:lstStyle/>
          <a:p>
            <a:pPr algn="r"/>
            <a:r>
              <a:rPr lang="en-GB" sz="1400" dirty="0">
                <a:solidFill>
                  <a:srgbClr val="4D4D4D"/>
                </a:solidFill>
              </a:rPr>
              <a:t>411</a:t>
            </a:r>
          </a:p>
          <a:p>
            <a:pPr algn="r"/>
            <a:r>
              <a:rPr lang="en-GB" sz="1400" dirty="0">
                <a:solidFill>
                  <a:srgbClr val="4D4D4D"/>
                </a:solidFill>
              </a:rPr>
              <a:t>48</a:t>
            </a:r>
          </a:p>
          <a:p>
            <a:pPr algn="r"/>
            <a:r>
              <a:rPr lang="en-GB" sz="1400" dirty="0">
                <a:solidFill>
                  <a:srgbClr val="4D4D4D"/>
                </a:solidFill>
              </a:rPr>
              <a:t>363</a:t>
            </a:r>
          </a:p>
          <a:p>
            <a:pPr algn="r"/>
            <a:r>
              <a:rPr lang="en-GB" sz="1400" dirty="0">
                <a:solidFill>
                  <a:srgbClr val="4D4D4D"/>
                </a:solidFill>
              </a:rPr>
              <a:t>342</a:t>
            </a:r>
          </a:p>
          <a:p>
            <a:pPr algn="r"/>
            <a:r>
              <a:rPr lang="en-GB" sz="1400" dirty="0">
                <a:solidFill>
                  <a:srgbClr val="4D4D4D"/>
                </a:solidFill>
              </a:rPr>
              <a:t>69</a:t>
            </a:r>
          </a:p>
        </p:txBody>
      </p:sp>
      <p:sp>
        <p:nvSpPr>
          <p:cNvPr id="80" name="TextBox 79">
            <a:extLst>
              <a:ext uri="{FF2B5EF4-FFF2-40B4-BE49-F238E27FC236}">
                <a16:creationId xmlns:a16="http://schemas.microsoft.com/office/drawing/2014/main" id="{C5AF702E-CE1C-48D4-914F-0F732E36384B}"/>
              </a:ext>
            </a:extLst>
          </p:cNvPr>
          <p:cNvSpPr txBox="1"/>
          <p:nvPr/>
        </p:nvSpPr>
        <p:spPr>
          <a:xfrm>
            <a:off x="4043402" y="3372717"/>
            <a:ext cx="532582" cy="1169551"/>
          </a:xfrm>
          <a:prstGeom prst="rect">
            <a:avLst/>
          </a:prstGeom>
          <a:noFill/>
        </p:spPr>
        <p:txBody>
          <a:bodyPr wrap="none" rtlCol="0">
            <a:spAutoFit/>
          </a:bodyPr>
          <a:lstStyle/>
          <a:p>
            <a:pPr algn="r"/>
            <a:r>
              <a:rPr lang="en-GB" sz="1400" dirty="0">
                <a:solidFill>
                  <a:srgbClr val="4D4D4D"/>
                </a:solidFill>
              </a:rPr>
              <a:t>0.67</a:t>
            </a:r>
          </a:p>
          <a:p>
            <a:pPr algn="r"/>
            <a:r>
              <a:rPr lang="en-GB" sz="1400" dirty="0">
                <a:solidFill>
                  <a:srgbClr val="4D4D4D"/>
                </a:solidFill>
              </a:rPr>
              <a:t>0.38</a:t>
            </a:r>
          </a:p>
          <a:p>
            <a:pPr algn="r"/>
            <a:r>
              <a:rPr lang="en-GB" sz="1400" dirty="0">
                <a:solidFill>
                  <a:srgbClr val="4D4D4D"/>
                </a:solidFill>
              </a:rPr>
              <a:t>0.78</a:t>
            </a:r>
          </a:p>
          <a:p>
            <a:pPr algn="r"/>
            <a:r>
              <a:rPr lang="en-GB" sz="1400" dirty="0">
                <a:solidFill>
                  <a:srgbClr val="4D4D4D"/>
                </a:solidFill>
              </a:rPr>
              <a:t>0.68</a:t>
            </a:r>
          </a:p>
          <a:p>
            <a:pPr algn="r"/>
            <a:r>
              <a:rPr lang="en-GB" sz="1400" dirty="0">
                <a:solidFill>
                  <a:srgbClr val="4D4D4D"/>
                </a:solidFill>
              </a:rPr>
              <a:t>0.49</a:t>
            </a:r>
          </a:p>
        </p:txBody>
      </p:sp>
      <p:sp>
        <p:nvSpPr>
          <p:cNvPr id="81" name="TextBox 80">
            <a:extLst>
              <a:ext uri="{FF2B5EF4-FFF2-40B4-BE49-F238E27FC236}">
                <a16:creationId xmlns:a16="http://schemas.microsoft.com/office/drawing/2014/main" id="{96F6FC31-0136-4B30-9055-3D597CE6ABE3}"/>
              </a:ext>
            </a:extLst>
          </p:cNvPr>
          <p:cNvSpPr txBox="1"/>
          <p:nvPr/>
        </p:nvSpPr>
        <p:spPr>
          <a:xfrm>
            <a:off x="4703852" y="3372716"/>
            <a:ext cx="1098378" cy="1169551"/>
          </a:xfrm>
          <a:prstGeom prst="rect">
            <a:avLst/>
          </a:prstGeom>
          <a:noFill/>
        </p:spPr>
        <p:txBody>
          <a:bodyPr wrap="none" rtlCol="0">
            <a:spAutoFit/>
          </a:bodyPr>
          <a:lstStyle/>
          <a:p>
            <a:pPr algn="ctr"/>
            <a:r>
              <a:rPr lang="en-GB" sz="1400" dirty="0">
                <a:solidFill>
                  <a:srgbClr val="4D4D4D"/>
                </a:solidFill>
              </a:rPr>
              <a:t>(</a:t>
            </a:r>
            <a:r>
              <a:rPr lang="en-GB" sz="1400" dirty="0" smtClean="0">
                <a:solidFill>
                  <a:srgbClr val="4D4D4D"/>
                </a:solidFill>
              </a:rPr>
              <a:t>0.52, 0.87</a:t>
            </a:r>
            <a:r>
              <a:rPr lang="en-GB" sz="1400" dirty="0">
                <a:solidFill>
                  <a:srgbClr val="4D4D4D"/>
                </a:solidFill>
              </a:rPr>
              <a:t>)</a:t>
            </a:r>
          </a:p>
          <a:p>
            <a:pPr algn="ctr"/>
            <a:r>
              <a:rPr lang="en-GB" sz="1400" dirty="0">
                <a:solidFill>
                  <a:srgbClr val="4D4D4D"/>
                </a:solidFill>
              </a:rPr>
              <a:t>(</a:t>
            </a:r>
            <a:r>
              <a:rPr lang="en-GB" sz="1400" dirty="0" smtClean="0">
                <a:solidFill>
                  <a:srgbClr val="4D4D4D"/>
                </a:solidFill>
              </a:rPr>
              <a:t>0.16, 0.89</a:t>
            </a:r>
            <a:r>
              <a:rPr lang="en-GB" sz="1400" dirty="0">
                <a:solidFill>
                  <a:srgbClr val="4D4D4D"/>
                </a:solidFill>
              </a:rPr>
              <a:t>)</a:t>
            </a:r>
          </a:p>
          <a:p>
            <a:pPr algn="ctr"/>
            <a:r>
              <a:rPr lang="en-GB" sz="1400" dirty="0">
                <a:solidFill>
                  <a:srgbClr val="4D4D4D"/>
                </a:solidFill>
              </a:rPr>
              <a:t>(</a:t>
            </a:r>
            <a:r>
              <a:rPr lang="en-GB" sz="1400" dirty="0" smtClean="0">
                <a:solidFill>
                  <a:srgbClr val="4D4D4D"/>
                </a:solidFill>
              </a:rPr>
              <a:t>0.60, 1.02</a:t>
            </a:r>
            <a:r>
              <a:rPr lang="en-GB" sz="1400" dirty="0">
                <a:solidFill>
                  <a:srgbClr val="4D4D4D"/>
                </a:solidFill>
              </a:rPr>
              <a:t>)</a:t>
            </a:r>
          </a:p>
          <a:p>
            <a:pPr algn="ctr"/>
            <a:r>
              <a:rPr lang="en-GB" sz="1400" dirty="0">
                <a:solidFill>
                  <a:srgbClr val="4D4D4D"/>
                </a:solidFill>
              </a:rPr>
              <a:t>(</a:t>
            </a:r>
            <a:r>
              <a:rPr lang="en-GB" sz="1400" dirty="0" smtClean="0">
                <a:solidFill>
                  <a:srgbClr val="4D4D4D"/>
                </a:solidFill>
              </a:rPr>
              <a:t>0.52, 0.88</a:t>
            </a:r>
            <a:r>
              <a:rPr lang="en-GB" sz="1400" dirty="0">
                <a:solidFill>
                  <a:srgbClr val="4D4D4D"/>
                </a:solidFill>
              </a:rPr>
              <a:t>)</a:t>
            </a:r>
          </a:p>
          <a:p>
            <a:pPr algn="ctr"/>
            <a:r>
              <a:rPr lang="en-GB" sz="1400" dirty="0">
                <a:solidFill>
                  <a:srgbClr val="4D4D4D"/>
                </a:solidFill>
              </a:rPr>
              <a:t>(</a:t>
            </a:r>
            <a:r>
              <a:rPr lang="en-GB" sz="1400" dirty="0" smtClean="0">
                <a:solidFill>
                  <a:srgbClr val="4D4D4D"/>
                </a:solidFill>
              </a:rPr>
              <a:t>0.22, 1.06</a:t>
            </a:r>
            <a:r>
              <a:rPr lang="en-GB" sz="1400" dirty="0">
                <a:solidFill>
                  <a:srgbClr val="4D4D4D"/>
                </a:solidFill>
              </a:rPr>
              <a:t>)</a:t>
            </a:r>
          </a:p>
        </p:txBody>
      </p:sp>
      <p:sp>
        <p:nvSpPr>
          <p:cNvPr id="82" name="TextBox 81">
            <a:extLst>
              <a:ext uri="{FF2B5EF4-FFF2-40B4-BE49-F238E27FC236}">
                <a16:creationId xmlns:a16="http://schemas.microsoft.com/office/drawing/2014/main" id="{26421D83-90A4-4E9D-B7EA-3930A414E435}"/>
              </a:ext>
            </a:extLst>
          </p:cNvPr>
          <p:cNvSpPr txBox="1"/>
          <p:nvPr/>
        </p:nvSpPr>
        <p:spPr>
          <a:xfrm>
            <a:off x="2540216" y="4677035"/>
            <a:ext cx="482889" cy="1169551"/>
          </a:xfrm>
          <a:prstGeom prst="rect">
            <a:avLst/>
          </a:prstGeom>
          <a:noFill/>
        </p:spPr>
        <p:txBody>
          <a:bodyPr wrap="none" rtlCol="0">
            <a:spAutoFit/>
          </a:bodyPr>
          <a:lstStyle/>
          <a:p>
            <a:pPr algn="r"/>
            <a:r>
              <a:rPr lang="en-GB" sz="1400" dirty="0">
                <a:solidFill>
                  <a:srgbClr val="4D4D4D"/>
                </a:solidFill>
              </a:rPr>
              <a:t>160</a:t>
            </a:r>
          </a:p>
          <a:p>
            <a:pPr algn="r"/>
            <a:r>
              <a:rPr lang="en-GB" sz="1400" dirty="0">
                <a:solidFill>
                  <a:srgbClr val="4D4D4D"/>
                </a:solidFill>
              </a:rPr>
              <a:t>11</a:t>
            </a:r>
          </a:p>
          <a:p>
            <a:pPr algn="r"/>
            <a:r>
              <a:rPr lang="en-GB" sz="1400" dirty="0">
                <a:solidFill>
                  <a:srgbClr val="4D4D4D"/>
                </a:solidFill>
              </a:rPr>
              <a:t>149</a:t>
            </a:r>
          </a:p>
          <a:p>
            <a:pPr algn="r"/>
            <a:r>
              <a:rPr lang="en-GB" sz="1400" dirty="0">
                <a:solidFill>
                  <a:srgbClr val="4D4D4D"/>
                </a:solidFill>
              </a:rPr>
              <a:t>145</a:t>
            </a:r>
          </a:p>
          <a:p>
            <a:pPr algn="r"/>
            <a:r>
              <a:rPr lang="en-GB" sz="1400" dirty="0">
                <a:solidFill>
                  <a:srgbClr val="4D4D4D"/>
                </a:solidFill>
              </a:rPr>
              <a:t>15</a:t>
            </a:r>
          </a:p>
        </p:txBody>
      </p:sp>
      <p:sp>
        <p:nvSpPr>
          <p:cNvPr id="83" name="TextBox 82">
            <a:extLst>
              <a:ext uri="{FF2B5EF4-FFF2-40B4-BE49-F238E27FC236}">
                <a16:creationId xmlns:a16="http://schemas.microsoft.com/office/drawing/2014/main" id="{CC596FE4-A663-4E60-8515-F41486010EA5}"/>
              </a:ext>
            </a:extLst>
          </p:cNvPr>
          <p:cNvSpPr txBox="1"/>
          <p:nvPr/>
        </p:nvSpPr>
        <p:spPr>
          <a:xfrm>
            <a:off x="3414991" y="4677035"/>
            <a:ext cx="482889" cy="1169551"/>
          </a:xfrm>
          <a:prstGeom prst="rect">
            <a:avLst/>
          </a:prstGeom>
          <a:noFill/>
        </p:spPr>
        <p:txBody>
          <a:bodyPr wrap="none" rtlCol="0">
            <a:spAutoFit/>
          </a:bodyPr>
          <a:lstStyle/>
          <a:p>
            <a:pPr algn="r"/>
            <a:r>
              <a:rPr lang="en-GB" sz="1400" dirty="0">
                <a:solidFill>
                  <a:srgbClr val="4D4D4D"/>
                </a:solidFill>
              </a:rPr>
              <a:t>414</a:t>
            </a:r>
          </a:p>
          <a:p>
            <a:pPr algn="r"/>
            <a:r>
              <a:rPr lang="en-GB" sz="1400" dirty="0">
                <a:solidFill>
                  <a:srgbClr val="4D4D4D"/>
                </a:solidFill>
              </a:rPr>
              <a:t>48</a:t>
            </a:r>
          </a:p>
          <a:p>
            <a:pPr algn="r"/>
            <a:r>
              <a:rPr lang="en-GB" sz="1400" dirty="0" smtClean="0">
                <a:solidFill>
                  <a:srgbClr val="4D4D4D"/>
                </a:solidFill>
              </a:rPr>
              <a:t>366</a:t>
            </a:r>
            <a:endParaRPr lang="en-GB" sz="1400" dirty="0">
              <a:solidFill>
                <a:srgbClr val="4D4D4D"/>
              </a:solidFill>
            </a:endParaRPr>
          </a:p>
          <a:p>
            <a:pPr algn="r"/>
            <a:r>
              <a:rPr lang="en-GB" sz="1400" dirty="0">
                <a:solidFill>
                  <a:srgbClr val="4D4D4D"/>
                </a:solidFill>
              </a:rPr>
              <a:t>345</a:t>
            </a:r>
          </a:p>
          <a:p>
            <a:pPr algn="r"/>
            <a:r>
              <a:rPr lang="en-GB" sz="1400" dirty="0">
                <a:solidFill>
                  <a:srgbClr val="4D4D4D"/>
                </a:solidFill>
              </a:rPr>
              <a:t>69</a:t>
            </a:r>
          </a:p>
        </p:txBody>
      </p:sp>
      <p:sp>
        <p:nvSpPr>
          <p:cNvPr id="84" name="TextBox 83">
            <a:extLst>
              <a:ext uri="{FF2B5EF4-FFF2-40B4-BE49-F238E27FC236}">
                <a16:creationId xmlns:a16="http://schemas.microsoft.com/office/drawing/2014/main" id="{FC040504-D7A9-4476-8500-6F32C5B82259}"/>
              </a:ext>
            </a:extLst>
          </p:cNvPr>
          <p:cNvSpPr txBox="1"/>
          <p:nvPr/>
        </p:nvSpPr>
        <p:spPr>
          <a:xfrm>
            <a:off x="4043402" y="4677035"/>
            <a:ext cx="532582" cy="1169551"/>
          </a:xfrm>
          <a:prstGeom prst="rect">
            <a:avLst/>
          </a:prstGeom>
          <a:noFill/>
        </p:spPr>
        <p:txBody>
          <a:bodyPr wrap="none" rtlCol="0">
            <a:spAutoFit/>
          </a:bodyPr>
          <a:lstStyle/>
          <a:p>
            <a:pPr algn="r"/>
            <a:r>
              <a:rPr lang="en-GB" sz="1400" dirty="0">
                <a:solidFill>
                  <a:srgbClr val="4D4D4D"/>
                </a:solidFill>
              </a:rPr>
              <a:t>0.52</a:t>
            </a:r>
          </a:p>
          <a:p>
            <a:pPr algn="r"/>
            <a:r>
              <a:rPr lang="en-GB" sz="1400" dirty="0">
                <a:solidFill>
                  <a:srgbClr val="4D4D4D"/>
                </a:solidFill>
              </a:rPr>
              <a:t>0.42</a:t>
            </a:r>
          </a:p>
          <a:p>
            <a:pPr algn="r"/>
            <a:r>
              <a:rPr lang="en-GB" sz="1400" dirty="0">
                <a:solidFill>
                  <a:srgbClr val="4D4D4D"/>
                </a:solidFill>
              </a:rPr>
              <a:t>0.58</a:t>
            </a:r>
          </a:p>
          <a:p>
            <a:pPr algn="r"/>
            <a:r>
              <a:rPr lang="en-GB" sz="1400" dirty="0">
                <a:solidFill>
                  <a:srgbClr val="4D4D4D"/>
                </a:solidFill>
              </a:rPr>
              <a:t>0.55</a:t>
            </a:r>
          </a:p>
          <a:p>
            <a:pPr algn="r"/>
            <a:r>
              <a:rPr lang="en-GB" sz="1400" dirty="0">
                <a:solidFill>
                  <a:srgbClr val="4D4D4D"/>
                </a:solidFill>
              </a:rPr>
              <a:t>0.22</a:t>
            </a:r>
          </a:p>
        </p:txBody>
      </p:sp>
      <p:sp>
        <p:nvSpPr>
          <p:cNvPr id="85" name="TextBox 84">
            <a:extLst>
              <a:ext uri="{FF2B5EF4-FFF2-40B4-BE49-F238E27FC236}">
                <a16:creationId xmlns:a16="http://schemas.microsoft.com/office/drawing/2014/main" id="{900ED5C4-A0A4-4DBD-9356-5CE5FE540425}"/>
              </a:ext>
            </a:extLst>
          </p:cNvPr>
          <p:cNvSpPr txBox="1"/>
          <p:nvPr/>
        </p:nvSpPr>
        <p:spPr>
          <a:xfrm>
            <a:off x="4732811" y="4686460"/>
            <a:ext cx="1098378" cy="1169551"/>
          </a:xfrm>
          <a:prstGeom prst="rect">
            <a:avLst/>
          </a:prstGeom>
          <a:noFill/>
        </p:spPr>
        <p:txBody>
          <a:bodyPr wrap="none" rtlCol="0">
            <a:spAutoFit/>
          </a:bodyPr>
          <a:lstStyle/>
          <a:p>
            <a:pPr algn="ctr"/>
            <a:r>
              <a:rPr lang="en-GB" sz="1400" dirty="0">
                <a:solidFill>
                  <a:srgbClr val="4D4D4D"/>
                </a:solidFill>
              </a:rPr>
              <a:t>(</a:t>
            </a:r>
            <a:r>
              <a:rPr lang="en-GB" sz="1400" dirty="0" smtClean="0">
                <a:solidFill>
                  <a:srgbClr val="4D4D4D"/>
                </a:solidFill>
              </a:rPr>
              <a:t>0.43, 0.65</a:t>
            </a:r>
            <a:r>
              <a:rPr lang="en-GB" sz="1400" dirty="0">
                <a:solidFill>
                  <a:srgbClr val="4D4D4D"/>
                </a:solidFill>
              </a:rPr>
              <a:t>)</a:t>
            </a:r>
          </a:p>
          <a:p>
            <a:pPr algn="ctr"/>
            <a:r>
              <a:rPr lang="en-GB" sz="1400" dirty="0">
                <a:solidFill>
                  <a:srgbClr val="4D4D4D"/>
                </a:solidFill>
              </a:rPr>
              <a:t>(</a:t>
            </a:r>
            <a:r>
              <a:rPr lang="en-GB" sz="1400" dirty="0" smtClean="0">
                <a:solidFill>
                  <a:srgbClr val="4D4D4D"/>
                </a:solidFill>
              </a:rPr>
              <a:t>0.20, 0.88</a:t>
            </a:r>
            <a:r>
              <a:rPr lang="en-GB" sz="1400" dirty="0">
                <a:solidFill>
                  <a:srgbClr val="4D4D4D"/>
                </a:solidFill>
              </a:rPr>
              <a:t>)</a:t>
            </a:r>
          </a:p>
          <a:p>
            <a:pPr algn="ctr"/>
            <a:r>
              <a:rPr lang="en-GB" sz="1400" dirty="0">
                <a:solidFill>
                  <a:srgbClr val="4D4D4D"/>
                </a:solidFill>
              </a:rPr>
              <a:t>(</a:t>
            </a:r>
            <a:r>
              <a:rPr lang="en-GB" sz="1400" dirty="0" smtClean="0">
                <a:solidFill>
                  <a:srgbClr val="4D4D4D"/>
                </a:solidFill>
              </a:rPr>
              <a:t>0.47, 0.73</a:t>
            </a:r>
            <a:r>
              <a:rPr lang="en-GB" sz="1400" dirty="0">
                <a:solidFill>
                  <a:srgbClr val="4D4D4D"/>
                </a:solidFill>
              </a:rPr>
              <a:t>)</a:t>
            </a:r>
          </a:p>
          <a:p>
            <a:pPr algn="ctr"/>
            <a:r>
              <a:rPr lang="en-GB" sz="1400" dirty="0">
                <a:solidFill>
                  <a:srgbClr val="4D4D4D"/>
                </a:solidFill>
              </a:rPr>
              <a:t>(</a:t>
            </a:r>
            <a:r>
              <a:rPr lang="en-GB" sz="1400" dirty="0" smtClean="0">
                <a:solidFill>
                  <a:srgbClr val="4D4D4D"/>
                </a:solidFill>
              </a:rPr>
              <a:t>0.45, 0.69</a:t>
            </a:r>
            <a:r>
              <a:rPr lang="en-GB" sz="1400" dirty="0">
                <a:solidFill>
                  <a:srgbClr val="4D4D4D"/>
                </a:solidFill>
              </a:rPr>
              <a:t>)</a:t>
            </a:r>
          </a:p>
          <a:p>
            <a:pPr algn="ctr"/>
            <a:r>
              <a:rPr lang="en-GB" sz="1400" dirty="0">
                <a:solidFill>
                  <a:srgbClr val="4D4D4D"/>
                </a:solidFill>
              </a:rPr>
              <a:t>(</a:t>
            </a:r>
            <a:r>
              <a:rPr lang="en-GB" sz="1400" dirty="0" smtClean="0">
                <a:solidFill>
                  <a:srgbClr val="4D4D4D"/>
                </a:solidFill>
              </a:rPr>
              <a:t>0.12, 0.41</a:t>
            </a:r>
            <a:r>
              <a:rPr lang="en-GB" sz="1400" dirty="0">
                <a:solidFill>
                  <a:srgbClr val="4D4D4D"/>
                </a:solidFill>
              </a:rPr>
              <a:t>)</a:t>
            </a:r>
          </a:p>
        </p:txBody>
      </p:sp>
    </p:spTree>
    <p:custDataLst>
      <p:tags r:id="rId1"/>
    </p:custDataLst>
    <p:extLst>
      <p:ext uri="{BB962C8B-B14F-4D97-AF65-F5344CB8AC3E}">
        <p14:creationId xmlns:p14="http://schemas.microsoft.com/office/powerpoint/2010/main" val="587117014"/>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zh-CN" sz="4000" b="1" i="0" u="none" strike="noStrike" cap="all" baseline="0">
                <a:solidFill>
                  <a:srgbClr val="043882"/>
                </a:solidFill>
                <a:effectLst/>
                <a:uFillTx/>
                <a:ea typeface="SimSun"/>
              </a:rPr>
              <a:t>食管癌和胃癌</a:t>
            </a:r>
          </a:p>
        </p:txBody>
      </p:sp>
    </p:spTree>
    <p:extLst>
      <p:ext uri="{BB962C8B-B14F-4D97-AF65-F5344CB8AC3E}">
        <p14:creationId xmlns:p14="http://schemas.microsoft.com/office/powerpoint/2010/main" val="2912716694"/>
      </p:ext>
    </p:extLst>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zh-CN" sz="1800" b="1" i="0" u="none" strike="noStrike" cap="none" baseline="0">
                <a:solidFill>
                  <a:srgbClr val="043882"/>
                </a:solidFill>
                <a:effectLst/>
                <a:uFillTx/>
                <a:ea typeface="SimSun"/>
              </a:rPr>
              <a:t>O-018：II 和 III 期结肠癌患者接受辅助化疗后的微卫星不稳定性和生存：基于人群的研究结果 – Alwers E 等人</a:t>
            </a:r>
          </a:p>
        </p:txBody>
      </p:sp>
      <p:sp>
        <p:nvSpPr>
          <p:cNvPr id="5123" name="Rectangle 3"/>
          <p:cNvSpPr>
            <a:spLocks noGrp="1" noChangeArrowheads="1"/>
          </p:cNvSpPr>
          <p:nvPr>
            <p:ph idx="1"/>
          </p:nvPr>
        </p:nvSpPr>
        <p:spPr/>
        <p:txBody>
          <a:bodyPr/>
          <a:lstStyle/>
          <a:p>
            <a:pPr marL="0" indent="0">
              <a:buNone/>
            </a:pPr>
            <a:r>
              <a:rPr lang="zh-CN" sz="1600" b="1" i="0" u="none" strike="noStrike" cap="none" baseline="0" dirty="0">
                <a:solidFill>
                  <a:srgbClr val="4D4D4D"/>
                </a:solidFill>
                <a:effectLst/>
                <a:uFillTx/>
                <a:ea typeface="SimSun"/>
              </a:rPr>
              <a:t>关键结果（续）</a:t>
            </a:r>
          </a:p>
          <a:p>
            <a:pPr marL="0" indent="0">
              <a:spcBef>
                <a:spcPts val="26400"/>
              </a:spcBef>
              <a:buNone/>
            </a:pPr>
            <a:r>
              <a:rPr lang="zh-CN" sz="1600" b="1" i="0" u="none" strike="noStrike" cap="none" baseline="0" dirty="0">
                <a:solidFill>
                  <a:srgbClr val="4D4D4D"/>
                </a:solidFill>
                <a:effectLst/>
                <a:uFillTx/>
                <a:ea typeface="SimSun"/>
              </a:rPr>
              <a:t>结论</a:t>
            </a:r>
          </a:p>
          <a:p>
            <a:r>
              <a:rPr lang="zh-CN" sz="1600" b="1" i="0" u="none" strike="noStrike" cap="none" baseline="0" dirty="0">
                <a:solidFill>
                  <a:srgbClr val="4D4D4D"/>
                </a:solidFill>
                <a:effectLst/>
                <a:uFillTx/>
                <a:ea typeface="SimSun"/>
              </a:rPr>
              <a:t>在 II 期结肠癌和 MSI 患者中，使用辅助治疗似乎能够获益</a:t>
            </a:r>
          </a:p>
          <a:p>
            <a:r>
              <a:rPr lang="zh-CN" sz="1600" b="1" i="0" u="none" strike="noStrike" cap="none" baseline="0" dirty="0">
                <a:solidFill>
                  <a:srgbClr val="4D4D4D"/>
                </a:solidFill>
                <a:effectLst/>
                <a:uFillTx/>
                <a:ea typeface="SimSun"/>
              </a:rPr>
              <a:t>在 II 期高风险结肠癌患者中，MSI-H 的存在无法为 CT 提供明确证据</a:t>
            </a:r>
          </a:p>
        </p:txBody>
      </p:sp>
      <p:sp>
        <p:nvSpPr>
          <p:cNvPr id="15" name="Text Placeholder 14"/>
          <p:cNvSpPr>
            <a:spLocks noGrp="1"/>
          </p:cNvSpPr>
          <p:nvPr>
            <p:ph type="body" sz="quarter" idx="11"/>
          </p:nvPr>
        </p:nvSpPr>
        <p:spPr>
          <a:xfrm>
            <a:off x="4495800" y="6096000"/>
            <a:ext cx="4283075" cy="487363"/>
          </a:xfrm>
        </p:spPr>
        <p:txBody>
          <a:bodyPr/>
          <a:lstStyle/>
          <a:p>
            <a:r>
              <a:rPr lang="zh-CN" sz="1200" b="0" i="0" u="none" strike="noStrike" cap="none" baseline="0">
                <a:solidFill>
                  <a:srgbClr val="4D4D4D"/>
                </a:solidFill>
                <a:effectLst/>
                <a:uFillTx/>
                <a:ea typeface="SimSun"/>
              </a:rPr>
              <a:t>Alwers E, et al. Ann Oncol 2019;30(suppl):abstr O-018</a:t>
            </a:r>
          </a:p>
        </p:txBody>
      </p:sp>
      <p:graphicFrame>
        <p:nvGraphicFramePr>
          <p:cNvPr id="6" name="Group 88"/>
          <p:cNvGraphicFramePr>
            <a:graphicFrameLocks noGrp="1"/>
          </p:cNvGraphicFramePr>
          <p:nvPr>
            <p:extLst>
              <p:ext uri="{D42A27DB-BD31-4B8C-83A1-F6EECF244321}">
                <p14:modId xmlns:p14="http://schemas.microsoft.com/office/powerpoint/2010/main" val="875181666"/>
              </p:ext>
            </p:extLst>
          </p:nvPr>
        </p:nvGraphicFramePr>
        <p:xfrm>
          <a:off x="272136" y="1575760"/>
          <a:ext cx="8599728" cy="3203040"/>
        </p:xfrm>
        <a:graphic>
          <a:graphicData uri="http://schemas.openxmlformats.org/drawingml/2006/table">
            <a:tbl>
              <a:tblPr firstRow="1" bandRow="1">
                <a:tableStyleId>{69012ECD-51FC-41F1-AA8D-1B2483CD663E}</a:tableStyleId>
              </a:tblPr>
              <a:tblGrid>
                <a:gridCol w="1547767">
                  <a:extLst>
                    <a:ext uri="{9D8B030D-6E8A-4147-A177-3AD203B41FA5}">
                      <a16:colId xmlns:a16="http://schemas.microsoft.com/office/drawing/2014/main" val="20000"/>
                    </a:ext>
                  </a:extLst>
                </a:gridCol>
                <a:gridCol w="602165">
                  <a:extLst>
                    <a:ext uri="{9D8B030D-6E8A-4147-A177-3AD203B41FA5}">
                      <a16:colId xmlns:a16="http://schemas.microsoft.com/office/drawing/2014/main" val="20001"/>
                    </a:ext>
                  </a:extLst>
                </a:gridCol>
                <a:gridCol w="1074966">
                  <a:extLst>
                    <a:ext uri="{9D8B030D-6E8A-4147-A177-3AD203B41FA5}">
                      <a16:colId xmlns:a16="http://schemas.microsoft.com/office/drawing/2014/main" val="20002"/>
                    </a:ext>
                  </a:extLst>
                </a:gridCol>
                <a:gridCol w="1074966">
                  <a:extLst>
                    <a:ext uri="{9D8B030D-6E8A-4147-A177-3AD203B41FA5}">
                      <a16:colId xmlns:a16="http://schemas.microsoft.com/office/drawing/2014/main" val="2146364437"/>
                    </a:ext>
                  </a:extLst>
                </a:gridCol>
                <a:gridCol w="1074966">
                  <a:extLst>
                    <a:ext uri="{9D8B030D-6E8A-4147-A177-3AD203B41FA5}">
                      <a16:colId xmlns:a16="http://schemas.microsoft.com/office/drawing/2014/main" val="2280197390"/>
                    </a:ext>
                  </a:extLst>
                </a:gridCol>
                <a:gridCol w="1074966">
                  <a:extLst>
                    <a:ext uri="{9D8B030D-6E8A-4147-A177-3AD203B41FA5}">
                      <a16:colId xmlns:a16="http://schemas.microsoft.com/office/drawing/2014/main" val="554892255"/>
                    </a:ext>
                  </a:extLst>
                </a:gridCol>
                <a:gridCol w="1074966">
                  <a:extLst>
                    <a:ext uri="{9D8B030D-6E8A-4147-A177-3AD203B41FA5}">
                      <a16:colId xmlns:a16="http://schemas.microsoft.com/office/drawing/2014/main" val="2292001215"/>
                    </a:ext>
                  </a:extLst>
                </a:gridCol>
                <a:gridCol w="1074966">
                  <a:extLst>
                    <a:ext uri="{9D8B030D-6E8A-4147-A177-3AD203B41FA5}">
                      <a16:colId xmlns:a16="http://schemas.microsoft.com/office/drawing/2014/main" val="2604736879"/>
                    </a:ext>
                  </a:extLst>
                </a:gridCol>
              </a:tblGrid>
              <a:tr h="114495">
                <a:tc rowSpan="2">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endParaRPr kumimoji="0" lang="en-US" sz="1400" b="1" i="0" u="none" strike="noStrike" cap="none" normalizeH="0" baseline="0" dirty="0">
                        <a:ln>
                          <a:noFill/>
                        </a:ln>
                        <a:solidFill>
                          <a:schemeClr val="tx2"/>
                        </a:solidFill>
                        <a:effectLst/>
                        <a:latin typeface="+mn-lt"/>
                        <a:cs typeface="Arial"/>
                      </a:endParaRP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rowSpan="2">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400" b="1" i="0" u="none" strike="noStrike" cap="none" baseline="0" dirty="0">
                          <a:solidFill>
                            <a:srgbClr val="FFFFFF"/>
                          </a:solidFill>
                          <a:effectLst/>
                          <a:uFillTx/>
                          <a:ea typeface="SimSun"/>
                        </a:rPr>
                        <a:t>N</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gridSpan="2">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400" b="1" i="0" u="none" strike="noStrike" cap="none" baseline="0">
                          <a:solidFill>
                            <a:srgbClr val="FFFFFF"/>
                          </a:solidFill>
                          <a:effectLst/>
                          <a:uFillTx/>
                          <a:ea typeface="SimSun"/>
                        </a:rPr>
                        <a:t>癌症特异性死亡</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endParaRPr kumimoji="0" lang="en-GB" sz="1400" b="1" i="0" u="none" strike="noStrike" cap="none" normalizeH="0" baseline="0">
                        <a:ln>
                          <a:noFill/>
                        </a:ln>
                        <a:solidFill>
                          <a:schemeClr val="tx2"/>
                        </a:solidFill>
                        <a:effectLst/>
                        <a:latin typeface="+mn-lt"/>
                        <a:cs typeface="Arial"/>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gridSpan="2">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400" b="1" i="0" u="none" strike="noStrike" cap="none" baseline="0">
                          <a:solidFill>
                            <a:srgbClr val="FFFFFF"/>
                          </a:solidFill>
                          <a:effectLst/>
                          <a:uFillTx/>
                          <a:ea typeface="SimSun"/>
                        </a:rPr>
                        <a:t>复发事件</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endParaRPr kumimoji="0" lang="en-GB" sz="1400" b="1" i="0" u="none" strike="noStrike" cap="none" normalizeH="0" baseline="0">
                        <a:ln>
                          <a:noFill/>
                        </a:ln>
                        <a:solidFill>
                          <a:schemeClr val="tx2"/>
                        </a:solidFill>
                        <a:effectLst/>
                        <a:latin typeface="+mn-lt"/>
                        <a:cs typeface="Arial"/>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gridSpan="2">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400" b="1" i="0" u="none" strike="noStrike" cap="none" baseline="0">
                          <a:solidFill>
                            <a:srgbClr val="FFFFFF"/>
                          </a:solidFill>
                          <a:effectLst/>
                          <a:uFillTx/>
                          <a:ea typeface="SimSun"/>
                        </a:rPr>
                        <a:t>任何原因的死亡</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endParaRPr kumimoji="0" lang="en-GB" sz="1400" b="1" i="0" u="none" strike="noStrike" cap="none" normalizeH="0" baseline="0">
                        <a:ln>
                          <a:noFill/>
                        </a:ln>
                        <a:solidFill>
                          <a:schemeClr val="tx2"/>
                        </a:solidFill>
                        <a:effectLst/>
                        <a:latin typeface="+mn-lt"/>
                        <a:cs typeface="Arial"/>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3817936409"/>
                  </a:ext>
                </a:extLst>
              </a:tr>
              <a:tr h="173999">
                <a:tc vMerge="1">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endParaRPr kumimoji="0" lang="en-US" sz="1400" b="1" i="0" u="none" strike="noStrike" cap="none" normalizeH="0" baseline="0">
                        <a:ln>
                          <a:noFill/>
                        </a:ln>
                        <a:solidFill>
                          <a:schemeClr val="tx2"/>
                        </a:solidFill>
                        <a:effectLst/>
                        <a:latin typeface="+mn-lt"/>
                        <a:cs typeface="Arial"/>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vMerge="1">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endParaRPr kumimoji="0" lang="en-GB" sz="1400" b="1" i="0" u="none" strike="noStrike" cap="none" normalizeH="0" baseline="0">
                        <a:ln>
                          <a:noFill/>
                        </a:ln>
                        <a:solidFill>
                          <a:schemeClr val="tx2"/>
                        </a:solidFill>
                        <a:effectLst/>
                        <a:latin typeface="+mn-lt"/>
                        <a:cs typeface="Arial"/>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400" b="1" i="0" u="none" strike="noStrike" cap="none" baseline="0">
                          <a:solidFill>
                            <a:srgbClr val="FFFFFF"/>
                          </a:solidFill>
                          <a:effectLst/>
                          <a:uFillTx/>
                          <a:ea typeface="SimSun"/>
                        </a:rPr>
                        <a:t>n (%)</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400" b="1" i="0" u="none" strike="noStrike" cap="none" baseline="0" dirty="0">
                          <a:solidFill>
                            <a:srgbClr val="FFFFFF"/>
                          </a:solidFill>
                          <a:effectLst/>
                          <a:uFillTx/>
                          <a:ea typeface="SimSun"/>
                        </a:rPr>
                        <a:t>5 年生存期</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400" b="1" i="0" u="none" strike="noStrike" cap="none" baseline="0">
                          <a:solidFill>
                            <a:srgbClr val="FFFFFF"/>
                          </a:solidFill>
                          <a:effectLst/>
                          <a:uFillTx/>
                          <a:ea typeface="SimSun"/>
                        </a:rPr>
                        <a:t>n (%)</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400" b="1" i="0" u="none" strike="noStrike" cap="none" baseline="0">
                          <a:solidFill>
                            <a:srgbClr val="FFFFFF"/>
                          </a:solidFill>
                          <a:effectLst/>
                          <a:uFillTx/>
                          <a:ea typeface="SimSun"/>
                        </a:rPr>
                        <a:t>5 年生存期</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400" b="1" i="0" u="none" strike="noStrike" cap="none" baseline="0">
                          <a:solidFill>
                            <a:srgbClr val="FFFFFF"/>
                          </a:solidFill>
                          <a:effectLst/>
                          <a:uFillTx/>
                          <a:ea typeface="SimSun"/>
                        </a:rPr>
                        <a:t>n (%)</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400" b="1" i="0" u="none" strike="noStrike" cap="none" baseline="0">
                          <a:solidFill>
                            <a:srgbClr val="FFFFFF"/>
                          </a:solidFill>
                          <a:effectLst/>
                          <a:uFillTx/>
                          <a:ea typeface="SimSun"/>
                        </a:rPr>
                        <a:t>5 年生存期</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0"/>
                  </a:ext>
                </a:extLst>
              </a:tr>
              <a:tr h="143472">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zh-CN" sz="1400" b="1" i="0" u="none" strike="noStrike" cap="none" baseline="0" dirty="0">
                          <a:solidFill>
                            <a:srgbClr val="4D4D4D"/>
                          </a:solidFill>
                          <a:effectLst/>
                          <a:uFillTx/>
                          <a:ea typeface="SimSun"/>
                        </a:rPr>
                        <a:t>II 期 MSS</a:t>
                      </a:r>
                    </a:p>
                    <a:p>
                      <a:pPr marL="82550" marR="0" lvl="0" indent="0" algn="l" defTabSz="914400" rtl="0" eaLnBrk="1" fontAlgn="base" latinLnBrk="0" hangingPunct="1">
                        <a:lnSpc>
                          <a:spcPct val="100000"/>
                        </a:lnSpc>
                        <a:spcBef>
                          <a:spcPct val="0"/>
                        </a:spcBef>
                        <a:spcAft>
                          <a:spcPct val="0"/>
                        </a:spcAft>
                        <a:buClr>
                          <a:schemeClr val="tx2"/>
                        </a:buClr>
                        <a:buSzPct val="110000"/>
                        <a:buFontTx/>
                        <a:buNone/>
                      </a:pPr>
                      <a:r>
                        <a:rPr lang="zh-CN" sz="1400" b="0" i="0" u="none" strike="noStrike" cap="none" baseline="0" dirty="0">
                          <a:solidFill>
                            <a:srgbClr val="4D4D4D"/>
                          </a:solidFill>
                          <a:effectLst/>
                          <a:uFillTx/>
                          <a:ea typeface="SimSun"/>
                        </a:rPr>
                        <a:t>无 CT</a:t>
                      </a:r>
                    </a:p>
                    <a:p>
                      <a:pPr marL="82550" marR="0" lvl="0" indent="0" algn="l" defTabSz="914400" rtl="0" eaLnBrk="1" fontAlgn="base" latinLnBrk="0" hangingPunct="1">
                        <a:lnSpc>
                          <a:spcPct val="100000"/>
                        </a:lnSpc>
                        <a:spcBef>
                          <a:spcPct val="0"/>
                        </a:spcBef>
                        <a:spcAft>
                          <a:spcPct val="0"/>
                        </a:spcAft>
                        <a:buClr>
                          <a:schemeClr val="tx2"/>
                        </a:buClr>
                        <a:buSzPct val="110000"/>
                        <a:buFontTx/>
                        <a:buNone/>
                      </a:pPr>
                      <a:r>
                        <a:rPr lang="zh-CN" sz="1400" b="0" i="0" u="none" strike="noStrike" cap="none" baseline="0" dirty="0">
                          <a:solidFill>
                            <a:srgbClr val="4D4D4D"/>
                          </a:solidFill>
                          <a:effectLst/>
                          <a:uFillTx/>
                          <a:ea typeface="SimSun"/>
                        </a:rPr>
                        <a:t>辅助 CT</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82550" marR="0" lvl="0" indent="0" algn="ctr" defTabSz="914400" rtl="0" eaLnBrk="1" fontAlgn="base" latinLnBrk="0" hangingPunct="1">
                        <a:lnSpc>
                          <a:spcPct val="100000"/>
                        </a:lnSpc>
                        <a:spcBef>
                          <a:spcPct val="0"/>
                        </a:spcBef>
                        <a:spcAft>
                          <a:spcPct val="0"/>
                        </a:spcAft>
                        <a:buClr>
                          <a:schemeClr val="tx2"/>
                        </a:buClr>
                        <a:buSzPct val="110000"/>
                        <a:buFontTx/>
                        <a:buNone/>
                      </a:pPr>
                      <a:r>
                        <a:rPr lang="en-US" altLang="zh-CN" sz="1400" b="0" i="0" u="none" strike="noStrike" kern="1200" cap="none" baseline="0" dirty="0" smtClean="0">
                          <a:solidFill>
                            <a:srgbClr val="4D4D4D"/>
                          </a:solidFill>
                          <a:effectLst/>
                          <a:uFillTx/>
                          <a:latin typeface="+mn-lt"/>
                          <a:ea typeface="SimSun"/>
                          <a:cs typeface="+mn-cs"/>
                        </a:rPr>
                        <a:t>416</a:t>
                      </a:r>
                    </a:p>
                    <a:p>
                      <a:pPr marL="82550" marR="0" lvl="0" indent="0" algn="ctr" defTabSz="914400" rtl="0" eaLnBrk="1" fontAlgn="base" latinLnBrk="0" hangingPunct="1">
                        <a:lnSpc>
                          <a:spcPct val="100000"/>
                        </a:lnSpc>
                        <a:spcBef>
                          <a:spcPct val="0"/>
                        </a:spcBef>
                        <a:spcAft>
                          <a:spcPct val="0"/>
                        </a:spcAft>
                        <a:buClr>
                          <a:schemeClr val="tx2"/>
                        </a:buClr>
                        <a:buSzPct val="110000"/>
                        <a:buFontTx/>
                        <a:buNone/>
                      </a:pPr>
                      <a:r>
                        <a:rPr lang="en-US" altLang="zh-CN" sz="1400" b="0" i="0" u="none" strike="noStrike" kern="1200" cap="none" baseline="0" dirty="0" smtClean="0">
                          <a:solidFill>
                            <a:srgbClr val="4D4D4D"/>
                          </a:solidFill>
                          <a:effectLst/>
                          <a:uFillTx/>
                          <a:latin typeface="+mn-lt"/>
                          <a:ea typeface="SimSun"/>
                          <a:cs typeface="+mn-cs"/>
                        </a:rPr>
                        <a:t>381</a:t>
                      </a:r>
                    </a:p>
                    <a:p>
                      <a:pPr marL="82550" marR="0" lvl="0" indent="0" algn="ctr" defTabSz="914400" rtl="0" eaLnBrk="1" fontAlgn="base" latinLnBrk="0" hangingPunct="1">
                        <a:lnSpc>
                          <a:spcPct val="100000"/>
                        </a:lnSpc>
                        <a:spcBef>
                          <a:spcPct val="0"/>
                        </a:spcBef>
                        <a:spcAft>
                          <a:spcPct val="0"/>
                        </a:spcAft>
                        <a:buClr>
                          <a:schemeClr val="tx2"/>
                        </a:buClr>
                        <a:buSzPct val="110000"/>
                        <a:buFontTx/>
                        <a:buNone/>
                      </a:pPr>
                      <a:r>
                        <a:rPr lang="en-US" altLang="zh-CN" sz="1400" b="0" i="0" u="none" strike="noStrike" kern="1200" cap="none" baseline="0" dirty="0" smtClean="0">
                          <a:solidFill>
                            <a:srgbClr val="4D4D4D"/>
                          </a:solidFill>
                          <a:effectLst/>
                          <a:uFillTx/>
                          <a:latin typeface="+mn-lt"/>
                          <a:ea typeface="SimSun"/>
                          <a:cs typeface="+mn-cs"/>
                        </a:rPr>
                        <a:t>35</a:t>
                      </a:r>
                      <a:endParaRPr lang="en-US" sz="1400" b="0" i="0" u="none" strike="noStrike" kern="1200" cap="none" baseline="0" dirty="0">
                        <a:solidFill>
                          <a:srgbClr val="4D4D4D"/>
                        </a:solidFill>
                        <a:effectLst/>
                        <a:uFillTx/>
                        <a:latin typeface="+mn-lt"/>
                        <a:ea typeface="SimSun"/>
                        <a:cs typeface="+mn-cs"/>
                      </a:endParaRP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82550" marR="0" lvl="0" indent="0" algn="ctr" defTabSz="914400" rtl="0" eaLnBrk="1" fontAlgn="base" latinLnBrk="0" hangingPunct="1">
                        <a:lnSpc>
                          <a:spcPct val="100000"/>
                        </a:lnSpc>
                        <a:spcBef>
                          <a:spcPct val="0"/>
                        </a:spcBef>
                        <a:spcAft>
                          <a:spcPct val="0"/>
                        </a:spcAft>
                        <a:buClr>
                          <a:schemeClr val="tx2"/>
                        </a:buClr>
                        <a:buSzPct val="110000"/>
                        <a:buFontTx/>
                        <a:buNone/>
                      </a:pPr>
                      <a:endParaRPr lang="en-US" altLang="zh-CN" sz="1400" b="0" i="0" u="none" strike="noStrike" kern="1200" cap="none" baseline="0" dirty="0" smtClean="0">
                        <a:solidFill>
                          <a:srgbClr val="4D4D4D"/>
                        </a:solidFill>
                        <a:effectLst/>
                        <a:uFillTx/>
                        <a:latin typeface="+mn-lt"/>
                        <a:ea typeface="SimSun"/>
                        <a:cs typeface="+mn-cs"/>
                      </a:endParaRPr>
                    </a:p>
                    <a:p>
                      <a:pPr marL="82550" marR="0" lvl="0" indent="0" algn="ctr" defTabSz="914400" rtl="0" eaLnBrk="1" fontAlgn="base" latinLnBrk="0" hangingPunct="1">
                        <a:lnSpc>
                          <a:spcPct val="100000"/>
                        </a:lnSpc>
                        <a:spcBef>
                          <a:spcPct val="0"/>
                        </a:spcBef>
                        <a:spcAft>
                          <a:spcPct val="0"/>
                        </a:spcAft>
                        <a:buClr>
                          <a:schemeClr val="tx2"/>
                        </a:buClr>
                        <a:buSzPct val="110000"/>
                        <a:buFontTx/>
                        <a:buNone/>
                      </a:pPr>
                      <a:r>
                        <a:rPr lang="en-US" altLang="zh-CN" sz="1400" b="0" i="0" u="none" strike="noStrike" kern="1200" cap="none" baseline="0" dirty="0" smtClean="0">
                          <a:solidFill>
                            <a:srgbClr val="4D4D4D"/>
                          </a:solidFill>
                          <a:effectLst/>
                          <a:uFillTx/>
                          <a:latin typeface="+mn-lt"/>
                          <a:ea typeface="SimSun"/>
                          <a:cs typeface="+mn-cs"/>
                        </a:rPr>
                        <a:t>53 (13.9)</a:t>
                      </a:r>
                    </a:p>
                    <a:p>
                      <a:pPr marL="82550" marR="0" lvl="0" indent="0" algn="ctr" defTabSz="914400" rtl="0" eaLnBrk="1" fontAlgn="base" latinLnBrk="0" hangingPunct="1">
                        <a:lnSpc>
                          <a:spcPct val="100000"/>
                        </a:lnSpc>
                        <a:spcBef>
                          <a:spcPct val="0"/>
                        </a:spcBef>
                        <a:spcAft>
                          <a:spcPct val="0"/>
                        </a:spcAft>
                        <a:buClr>
                          <a:schemeClr val="tx2"/>
                        </a:buClr>
                        <a:buSzPct val="110000"/>
                        <a:buFontTx/>
                        <a:buNone/>
                      </a:pPr>
                      <a:r>
                        <a:rPr lang="en-US" altLang="zh-CN" sz="1400" b="1" i="0" u="none" strike="noStrike" kern="1200" cap="none" baseline="0" dirty="0" smtClean="0">
                          <a:solidFill>
                            <a:srgbClr val="4D4D4D"/>
                          </a:solidFill>
                          <a:effectLst/>
                          <a:uFillTx/>
                          <a:latin typeface="+mn-lt"/>
                          <a:ea typeface="SimSun"/>
                          <a:cs typeface="+mn-cs"/>
                        </a:rPr>
                        <a:t>4</a:t>
                      </a:r>
                      <a:r>
                        <a:rPr lang="en-US" altLang="zh-CN" sz="1400" b="0" i="0" u="none" strike="noStrike" kern="1200" cap="none" baseline="0" dirty="0" smtClean="0">
                          <a:solidFill>
                            <a:srgbClr val="4D4D4D"/>
                          </a:solidFill>
                          <a:effectLst/>
                          <a:uFillTx/>
                          <a:latin typeface="+mn-lt"/>
                          <a:ea typeface="SimSun"/>
                          <a:cs typeface="+mn-cs"/>
                        </a:rPr>
                        <a:t> (11.4)</a:t>
                      </a:r>
                      <a:endParaRPr lang="en-US" sz="1400" b="0" i="0" u="none" strike="noStrike" kern="1200" cap="none" baseline="0" dirty="0">
                        <a:solidFill>
                          <a:srgbClr val="4D4D4D"/>
                        </a:solidFill>
                        <a:effectLst/>
                        <a:uFillTx/>
                        <a:latin typeface="+mn-lt"/>
                        <a:ea typeface="SimSun"/>
                        <a:cs typeface="+mn-cs"/>
                      </a:endParaRP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82550" marR="0" lvl="0" indent="0" algn="ctr" defTabSz="914400" rtl="0" eaLnBrk="1" fontAlgn="base" latinLnBrk="0" hangingPunct="1">
                        <a:lnSpc>
                          <a:spcPct val="100000"/>
                        </a:lnSpc>
                        <a:spcBef>
                          <a:spcPct val="0"/>
                        </a:spcBef>
                        <a:spcAft>
                          <a:spcPct val="0"/>
                        </a:spcAft>
                        <a:buClr>
                          <a:schemeClr val="tx2"/>
                        </a:buClr>
                        <a:buSzPct val="110000"/>
                        <a:buFontTx/>
                        <a:buNone/>
                      </a:pPr>
                      <a:endParaRPr lang="en-US" altLang="zh-CN" sz="1400" b="0" i="0" u="none" strike="noStrike" kern="1200" cap="none" baseline="0" dirty="0" smtClean="0">
                        <a:solidFill>
                          <a:srgbClr val="4D4D4D"/>
                        </a:solidFill>
                        <a:effectLst/>
                        <a:uFillTx/>
                        <a:latin typeface="+mn-lt"/>
                        <a:ea typeface="SimSun"/>
                        <a:cs typeface="+mn-cs"/>
                      </a:endParaRPr>
                    </a:p>
                    <a:p>
                      <a:pPr marL="82550" marR="0" lvl="0" indent="0" algn="ctr" defTabSz="914400" rtl="0" eaLnBrk="1" fontAlgn="base" latinLnBrk="0" hangingPunct="1">
                        <a:lnSpc>
                          <a:spcPct val="100000"/>
                        </a:lnSpc>
                        <a:spcBef>
                          <a:spcPct val="0"/>
                        </a:spcBef>
                        <a:spcAft>
                          <a:spcPct val="0"/>
                        </a:spcAft>
                        <a:buClr>
                          <a:schemeClr val="tx2"/>
                        </a:buClr>
                        <a:buSzPct val="110000"/>
                        <a:buFontTx/>
                        <a:buNone/>
                      </a:pPr>
                      <a:r>
                        <a:rPr lang="en-US" altLang="zh-CN" sz="1400" b="0" i="0" u="none" strike="noStrike" kern="1200" cap="none" baseline="0" dirty="0" smtClean="0">
                          <a:solidFill>
                            <a:srgbClr val="4D4D4D"/>
                          </a:solidFill>
                          <a:effectLst/>
                          <a:uFillTx/>
                          <a:latin typeface="+mn-lt"/>
                          <a:ea typeface="SimSun"/>
                          <a:cs typeface="+mn-cs"/>
                        </a:rPr>
                        <a:t>89.1</a:t>
                      </a:r>
                    </a:p>
                    <a:p>
                      <a:pPr marL="82550" marR="0" lvl="0" indent="0" algn="ctr" defTabSz="914400" rtl="0" eaLnBrk="1" fontAlgn="base" latinLnBrk="0" hangingPunct="1">
                        <a:lnSpc>
                          <a:spcPct val="100000"/>
                        </a:lnSpc>
                        <a:spcBef>
                          <a:spcPct val="0"/>
                        </a:spcBef>
                        <a:spcAft>
                          <a:spcPct val="0"/>
                        </a:spcAft>
                        <a:buClr>
                          <a:schemeClr val="tx2"/>
                        </a:buClr>
                        <a:buSzPct val="110000"/>
                        <a:buFontTx/>
                        <a:buNone/>
                      </a:pPr>
                      <a:r>
                        <a:rPr lang="en-US" altLang="zh-CN" sz="1400" b="1" i="0" u="none" strike="noStrike" kern="1200" cap="none" baseline="0" dirty="0" smtClean="0">
                          <a:solidFill>
                            <a:srgbClr val="4D4D4D"/>
                          </a:solidFill>
                          <a:effectLst/>
                          <a:uFillTx/>
                          <a:latin typeface="+mn-lt"/>
                          <a:ea typeface="SimSun"/>
                          <a:cs typeface="+mn-cs"/>
                        </a:rPr>
                        <a:t>91.3</a:t>
                      </a:r>
                      <a:endParaRPr lang="en-US" sz="1400" b="1" i="0" u="none" strike="noStrike" kern="1200" cap="none" baseline="0" dirty="0">
                        <a:solidFill>
                          <a:srgbClr val="4D4D4D"/>
                        </a:solidFill>
                        <a:effectLst/>
                        <a:uFillTx/>
                        <a:latin typeface="+mn-lt"/>
                        <a:ea typeface="SimSun"/>
                        <a:cs typeface="+mn-cs"/>
                      </a:endParaRP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82550" marR="0" lvl="0" indent="0" algn="ctr" defTabSz="914400" rtl="0" eaLnBrk="1" fontAlgn="base" latinLnBrk="0" hangingPunct="1">
                        <a:lnSpc>
                          <a:spcPct val="100000"/>
                        </a:lnSpc>
                        <a:spcBef>
                          <a:spcPct val="0"/>
                        </a:spcBef>
                        <a:spcAft>
                          <a:spcPct val="0"/>
                        </a:spcAft>
                        <a:buClr>
                          <a:schemeClr val="tx2"/>
                        </a:buClr>
                        <a:buSzPct val="110000"/>
                        <a:buFontTx/>
                        <a:buNone/>
                      </a:pPr>
                      <a:endParaRPr lang="en-US" altLang="zh-CN" sz="1400" b="0" i="0" u="none" strike="noStrike" kern="1200" cap="none" baseline="0" dirty="0" smtClean="0">
                        <a:solidFill>
                          <a:srgbClr val="4D4D4D"/>
                        </a:solidFill>
                        <a:effectLst/>
                        <a:uFillTx/>
                        <a:latin typeface="+mn-lt"/>
                        <a:ea typeface="SimSun"/>
                        <a:cs typeface="+mn-cs"/>
                      </a:endParaRPr>
                    </a:p>
                    <a:p>
                      <a:pPr marL="82550" marR="0" lvl="0" indent="0" algn="ctr" defTabSz="914400" rtl="0" eaLnBrk="1" fontAlgn="base" latinLnBrk="0" hangingPunct="1">
                        <a:lnSpc>
                          <a:spcPct val="100000"/>
                        </a:lnSpc>
                        <a:spcBef>
                          <a:spcPct val="0"/>
                        </a:spcBef>
                        <a:spcAft>
                          <a:spcPct val="0"/>
                        </a:spcAft>
                        <a:buClr>
                          <a:schemeClr val="tx2"/>
                        </a:buClr>
                        <a:buSzPct val="110000"/>
                        <a:buFontTx/>
                        <a:buNone/>
                      </a:pPr>
                      <a:r>
                        <a:rPr lang="en-US" altLang="zh-CN" sz="1400" b="0" i="0" u="none" strike="noStrike" kern="1200" cap="none" baseline="0" dirty="0" smtClean="0">
                          <a:solidFill>
                            <a:srgbClr val="4D4D4D"/>
                          </a:solidFill>
                          <a:effectLst/>
                          <a:uFillTx/>
                          <a:latin typeface="+mn-lt"/>
                          <a:ea typeface="SimSun"/>
                          <a:cs typeface="+mn-cs"/>
                        </a:rPr>
                        <a:t>69 (18.3)</a:t>
                      </a:r>
                    </a:p>
                    <a:p>
                      <a:pPr marL="82550" marR="0" lvl="0" indent="0" algn="ctr" defTabSz="914400" rtl="0" eaLnBrk="1" fontAlgn="base" latinLnBrk="0" hangingPunct="1">
                        <a:lnSpc>
                          <a:spcPct val="100000"/>
                        </a:lnSpc>
                        <a:spcBef>
                          <a:spcPct val="0"/>
                        </a:spcBef>
                        <a:spcAft>
                          <a:spcPct val="0"/>
                        </a:spcAft>
                        <a:buClr>
                          <a:schemeClr val="tx2"/>
                        </a:buClr>
                        <a:buSzPct val="110000"/>
                        <a:buFontTx/>
                        <a:buNone/>
                      </a:pPr>
                      <a:r>
                        <a:rPr lang="en-US" altLang="zh-CN" sz="1400" b="1" i="0" u="none" strike="noStrike" kern="1200" cap="none" baseline="0" dirty="0" smtClean="0">
                          <a:solidFill>
                            <a:srgbClr val="4D4D4D"/>
                          </a:solidFill>
                          <a:effectLst/>
                          <a:uFillTx/>
                          <a:latin typeface="+mn-lt"/>
                          <a:ea typeface="SimSun"/>
                          <a:cs typeface="+mn-cs"/>
                        </a:rPr>
                        <a:t>6</a:t>
                      </a:r>
                      <a:r>
                        <a:rPr lang="en-US" altLang="zh-CN" sz="1400" b="0" i="0" u="none" strike="noStrike" kern="1200" cap="none" baseline="0" dirty="0" smtClean="0">
                          <a:solidFill>
                            <a:srgbClr val="4D4D4D"/>
                          </a:solidFill>
                          <a:effectLst/>
                          <a:uFillTx/>
                          <a:latin typeface="+mn-lt"/>
                          <a:ea typeface="SimSun"/>
                          <a:cs typeface="+mn-cs"/>
                        </a:rPr>
                        <a:t> (17.1)</a:t>
                      </a:r>
                      <a:endParaRPr lang="en-US" sz="1400" b="0" i="0" u="none" strike="noStrike" kern="1200" cap="none" baseline="0" dirty="0">
                        <a:solidFill>
                          <a:srgbClr val="4D4D4D"/>
                        </a:solidFill>
                        <a:effectLst/>
                        <a:uFillTx/>
                        <a:latin typeface="+mn-lt"/>
                        <a:ea typeface="SimSun"/>
                        <a:cs typeface="+mn-cs"/>
                      </a:endParaRP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82550" marR="0" lvl="0" indent="0" algn="ctr" defTabSz="914400" rtl="0" eaLnBrk="1" fontAlgn="base" latinLnBrk="0" hangingPunct="1">
                        <a:lnSpc>
                          <a:spcPct val="100000"/>
                        </a:lnSpc>
                        <a:spcBef>
                          <a:spcPct val="0"/>
                        </a:spcBef>
                        <a:spcAft>
                          <a:spcPct val="0"/>
                        </a:spcAft>
                        <a:buClr>
                          <a:schemeClr val="tx2"/>
                        </a:buClr>
                        <a:buSzPct val="110000"/>
                        <a:buFontTx/>
                        <a:buNone/>
                      </a:pPr>
                      <a:endParaRPr lang="en-US" altLang="zh-CN" sz="1400" b="0" i="0" u="none" strike="noStrike" kern="1200" cap="none" baseline="0" dirty="0" smtClean="0">
                        <a:solidFill>
                          <a:srgbClr val="4D4D4D"/>
                        </a:solidFill>
                        <a:effectLst/>
                        <a:uFillTx/>
                        <a:latin typeface="+mn-lt"/>
                        <a:ea typeface="SimSun"/>
                        <a:cs typeface="+mn-cs"/>
                      </a:endParaRPr>
                    </a:p>
                    <a:p>
                      <a:pPr marL="82550" marR="0" lvl="0" indent="0" algn="ctr" defTabSz="914400" rtl="0" eaLnBrk="1" fontAlgn="base" latinLnBrk="0" hangingPunct="1">
                        <a:lnSpc>
                          <a:spcPct val="100000"/>
                        </a:lnSpc>
                        <a:spcBef>
                          <a:spcPct val="0"/>
                        </a:spcBef>
                        <a:spcAft>
                          <a:spcPct val="0"/>
                        </a:spcAft>
                        <a:buClr>
                          <a:schemeClr val="tx2"/>
                        </a:buClr>
                        <a:buSzPct val="110000"/>
                        <a:buFontTx/>
                        <a:buNone/>
                      </a:pPr>
                      <a:r>
                        <a:rPr lang="en-US" altLang="zh-CN" sz="1400" b="0" i="0" u="none" strike="noStrike" kern="1200" cap="none" baseline="0" dirty="0" smtClean="0">
                          <a:solidFill>
                            <a:srgbClr val="4D4D4D"/>
                          </a:solidFill>
                          <a:effectLst/>
                          <a:uFillTx/>
                          <a:latin typeface="+mn-lt"/>
                          <a:ea typeface="SimSun"/>
                          <a:cs typeface="+mn-cs"/>
                        </a:rPr>
                        <a:t>83.6</a:t>
                      </a:r>
                    </a:p>
                    <a:p>
                      <a:pPr marL="82550" marR="0" lvl="0" indent="0" algn="ctr" defTabSz="914400" rtl="0" eaLnBrk="1" fontAlgn="base" latinLnBrk="0" hangingPunct="1">
                        <a:lnSpc>
                          <a:spcPct val="100000"/>
                        </a:lnSpc>
                        <a:spcBef>
                          <a:spcPct val="0"/>
                        </a:spcBef>
                        <a:spcAft>
                          <a:spcPct val="0"/>
                        </a:spcAft>
                        <a:buClr>
                          <a:schemeClr val="tx2"/>
                        </a:buClr>
                        <a:buSzPct val="110000"/>
                        <a:buFontTx/>
                        <a:buNone/>
                      </a:pPr>
                      <a:r>
                        <a:rPr lang="en-US" altLang="zh-CN" sz="1400" b="1" i="0" u="none" strike="noStrike" kern="1200" cap="none" baseline="0" dirty="0" smtClean="0">
                          <a:solidFill>
                            <a:srgbClr val="4D4D4D"/>
                          </a:solidFill>
                          <a:effectLst/>
                          <a:uFillTx/>
                          <a:latin typeface="+mn-lt"/>
                          <a:ea typeface="SimSun"/>
                          <a:cs typeface="+mn-cs"/>
                        </a:rPr>
                        <a:t>82.7</a:t>
                      </a:r>
                      <a:endParaRPr lang="en-US" sz="1400" b="1" i="0" u="none" strike="noStrike" kern="1200" cap="none" baseline="0" dirty="0">
                        <a:solidFill>
                          <a:srgbClr val="4D4D4D"/>
                        </a:solidFill>
                        <a:effectLst/>
                        <a:uFillTx/>
                        <a:latin typeface="+mn-lt"/>
                        <a:ea typeface="SimSun"/>
                        <a:cs typeface="+mn-cs"/>
                      </a:endParaRP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82550" marR="0" lvl="0" indent="0" algn="ctr" defTabSz="914400" rtl="0" eaLnBrk="1" fontAlgn="base" latinLnBrk="0" hangingPunct="1">
                        <a:lnSpc>
                          <a:spcPct val="100000"/>
                        </a:lnSpc>
                        <a:spcBef>
                          <a:spcPct val="0"/>
                        </a:spcBef>
                        <a:spcAft>
                          <a:spcPct val="0"/>
                        </a:spcAft>
                        <a:buClr>
                          <a:schemeClr val="tx2"/>
                        </a:buClr>
                        <a:buSzPct val="110000"/>
                        <a:buFontTx/>
                        <a:buNone/>
                      </a:pPr>
                      <a:endParaRPr lang="en-US" altLang="zh-CN" sz="1400" b="0" i="0" u="none" strike="noStrike" kern="1200" cap="none" baseline="0" dirty="0" smtClean="0">
                        <a:solidFill>
                          <a:srgbClr val="4D4D4D"/>
                        </a:solidFill>
                        <a:effectLst/>
                        <a:uFillTx/>
                        <a:latin typeface="+mn-lt"/>
                        <a:ea typeface="SimSun"/>
                        <a:cs typeface="+mn-cs"/>
                      </a:endParaRPr>
                    </a:p>
                    <a:p>
                      <a:pPr marL="82550" marR="0" lvl="0" indent="0" algn="ctr" defTabSz="914400" rtl="0" eaLnBrk="1" fontAlgn="base" latinLnBrk="0" hangingPunct="1">
                        <a:lnSpc>
                          <a:spcPct val="100000"/>
                        </a:lnSpc>
                        <a:spcBef>
                          <a:spcPct val="0"/>
                        </a:spcBef>
                        <a:spcAft>
                          <a:spcPct val="0"/>
                        </a:spcAft>
                        <a:buClr>
                          <a:schemeClr val="tx2"/>
                        </a:buClr>
                        <a:buSzPct val="110000"/>
                        <a:buFontTx/>
                        <a:buNone/>
                      </a:pPr>
                      <a:r>
                        <a:rPr lang="en-US" altLang="zh-CN" sz="1400" b="0" i="0" u="none" strike="noStrike" kern="1200" cap="none" baseline="0" dirty="0" smtClean="0">
                          <a:solidFill>
                            <a:srgbClr val="4D4D4D"/>
                          </a:solidFill>
                          <a:effectLst/>
                          <a:uFillTx/>
                          <a:latin typeface="+mn-lt"/>
                          <a:ea typeface="SimSun"/>
                          <a:cs typeface="+mn-cs"/>
                        </a:rPr>
                        <a:t>153 (40.2)</a:t>
                      </a:r>
                    </a:p>
                    <a:p>
                      <a:pPr marL="82550" marR="0" lvl="0" indent="0" algn="ctr" defTabSz="914400" rtl="0" eaLnBrk="1" fontAlgn="base" latinLnBrk="0" hangingPunct="1">
                        <a:lnSpc>
                          <a:spcPct val="100000"/>
                        </a:lnSpc>
                        <a:spcBef>
                          <a:spcPct val="0"/>
                        </a:spcBef>
                        <a:spcAft>
                          <a:spcPct val="0"/>
                        </a:spcAft>
                        <a:buClr>
                          <a:schemeClr val="tx2"/>
                        </a:buClr>
                        <a:buSzPct val="110000"/>
                        <a:buFontTx/>
                        <a:buNone/>
                      </a:pPr>
                      <a:r>
                        <a:rPr lang="en-US" altLang="zh-CN" sz="1400" b="0" i="0" u="none" strike="noStrike" kern="1200" cap="none" baseline="0" dirty="0" smtClean="0">
                          <a:solidFill>
                            <a:srgbClr val="4D4D4D"/>
                          </a:solidFill>
                          <a:effectLst/>
                          <a:uFillTx/>
                          <a:latin typeface="+mn-lt"/>
                          <a:ea typeface="SimSun"/>
                          <a:cs typeface="+mn-cs"/>
                        </a:rPr>
                        <a:t>10 (28.6)</a:t>
                      </a:r>
                      <a:endParaRPr lang="en-US" sz="1400" b="0" i="0" u="none" strike="noStrike" kern="1200" cap="none" baseline="0" dirty="0">
                        <a:solidFill>
                          <a:srgbClr val="4D4D4D"/>
                        </a:solidFill>
                        <a:effectLst/>
                        <a:uFillTx/>
                        <a:latin typeface="+mn-lt"/>
                        <a:ea typeface="SimSun"/>
                        <a:cs typeface="+mn-cs"/>
                      </a:endParaRP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82550" marR="0" lvl="0" indent="0" algn="ctr" defTabSz="914400" rtl="0" eaLnBrk="1" fontAlgn="base" latinLnBrk="0" hangingPunct="1">
                        <a:lnSpc>
                          <a:spcPct val="100000"/>
                        </a:lnSpc>
                        <a:spcBef>
                          <a:spcPct val="0"/>
                        </a:spcBef>
                        <a:spcAft>
                          <a:spcPct val="0"/>
                        </a:spcAft>
                        <a:buClr>
                          <a:schemeClr val="tx2"/>
                        </a:buClr>
                        <a:buSzPct val="110000"/>
                        <a:buFontTx/>
                        <a:buNone/>
                      </a:pPr>
                      <a:endParaRPr lang="en-US" altLang="zh-CN" sz="1400" b="0" i="0" u="none" strike="noStrike" kern="1200" cap="none" baseline="0" dirty="0" smtClean="0">
                        <a:solidFill>
                          <a:srgbClr val="4D4D4D"/>
                        </a:solidFill>
                        <a:effectLst/>
                        <a:uFillTx/>
                        <a:latin typeface="+mn-lt"/>
                        <a:ea typeface="SimSun"/>
                        <a:cs typeface="+mn-cs"/>
                      </a:endParaRPr>
                    </a:p>
                    <a:p>
                      <a:pPr marL="82550" marR="0" lvl="0" indent="0" algn="ctr" defTabSz="914400" rtl="0" eaLnBrk="1" fontAlgn="base" latinLnBrk="0" hangingPunct="1">
                        <a:lnSpc>
                          <a:spcPct val="100000"/>
                        </a:lnSpc>
                        <a:spcBef>
                          <a:spcPct val="0"/>
                        </a:spcBef>
                        <a:spcAft>
                          <a:spcPct val="0"/>
                        </a:spcAft>
                        <a:buClr>
                          <a:schemeClr val="tx2"/>
                        </a:buClr>
                        <a:buSzPct val="110000"/>
                        <a:buFontTx/>
                        <a:buNone/>
                      </a:pPr>
                      <a:r>
                        <a:rPr lang="en-US" altLang="zh-CN" sz="1400" b="0" i="0" u="none" strike="noStrike" kern="1200" cap="none" baseline="0" dirty="0" smtClean="0">
                          <a:solidFill>
                            <a:srgbClr val="4D4D4D"/>
                          </a:solidFill>
                          <a:effectLst/>
                          <a:uFillTx/>
                          <a:latin typeface="+mn-lt"/>
                          <a:ea typeface="SimSun"/>
                          <a:cs typeface="+mn-cs"/>
                        </a:rPr>
                        <a:t>77.6</a:t>
                      </a:r>
                    </a:p>
                    <a:p>
                      <a:pPr marL="82550" marR="0" lvl="0" indent="0" algn="ctr" defTabSz="914400" rtl="0" eaLnBrk="1" fontAlgn="base" latinLnBrk="0" hangingPunct="1">
                        <a:lnSpc>
                          <a:spcPct val="100000"/>
                        </a:lnSpc>
                        <a:spcBef>
                          <a:spcPct val="0"/>
                        </a:spcBef>
                        <a:spcAft>
                          <a:spcPct val="0"/>
                        </a:spcAft>
                        <a:buClr>
                          <a:schemeClr val="tx2"/>
                        </a:buClr>
                        <a:buSzPct val="110000"/>
                        <a:buFontTx/>
                        <a:buNone/>
                      </a:pPr>
                      <a:r>
                        <a:rPr lang="en-US" altLang="zh-CN" sz="1400" b="1" i="0" u="none" strike="noStrike" kern="1200" cap="none" baseline="0" dirty="0" smtClean="0">
                          <a:solidFill>
                            <a:srgbClr val="4D4D4D"/>
                          </a:solidFill>
                          <a:effectLst/>
                          <a:uFillTx/>
                          <a:latin typeface="+mn-lt"/>
                          <a:ea typeface="SimSun"/>
                          <a:cs typeface="+mn-cs"/>
                        </a:rPr>
                        <a:t>85.5</a:t>
                      </a:r>
                      <a:endParaRPr lang="en-US" sz="1400" b="1" i="0" u="none" strike="noStrike" kern="1200" cap="none" baseline="0" dirty="0">
                        <a:solidFill>
                          <a:srgbClr val="4D4D4D"/>
                        </a:solidFill>
                        <a:effectLst/>
                        <a:uFillTx/>
                        <a:latin typeface="+mn-lt"/>
                        <a:ea typeface="SimSun"/>
                        <a:cs typeface="+mn-cs"/>
                      </a:endParaRP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10001"/>
                  </a:ext>
                </a:extLst>
              </a:tr>
              <a:tr h="0">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zh-CN" sz="1400" b="1" i="0" u="none" strike="noStrike" cap="none" baseline="0">
                          <a:solidFill>
                            <a:srgbClr val="4D4D4D"/>
                          </a:solidFill>
                          <a:effectLst/>
                          <a:uFillTx/>
                          <a:ea typeface="SimSun"/>
                        </a:rPr>
                        <a:t>II 期 MSI-H</a:t>
                      </a:r>
                    </a:p>
                    <a:p>
                      <a:pPr marL="82550" marR="0" lvl="0" indent="0" algn="l" defTabSz="914400" rtl="0" eaLnBrk="1" fontAlgn="base" latinLnBrk="0" hangingPunct="1">
                        <a:lnSpc>
                          <a:spcPct val="100000"/>
                        </a:lnSpc>
                        <a:spcBef>
                          <a:spcPct val="0"/>
                        </a:spcBef>
                        <a:spcAft>
                          <a:spcPct val="0"/>
                        </a:spcAft>
                        <a:buClr>
                          <a:schemeClr val="tx2"/>
                        </a:buClr>
                        <a:buSzPct val="110000"/>
                        <a:buFontTx/>
                        <a:buNone/>
                      </a:pPr>
                      <a:r>
                        <a:rPr lang="zh-CN" sz="1400" b="0" i="0" u="none" strike="noStrike" cap="none" baseline="0">
                          <a:solidFill>
                            <a:srgbClr val="4D4D4D"/>
                          </a:solidFill>
                          <a:effectLst/>
                          <a:uFillTx/>
                          <a:ea typeface="SimSun"/>
                        </a:rPr>
                        <a:t>无 CT</a:t>
                      </a:r>
                    </a:p>
                    <a:p>
                      <a:pPr marL="82550" marR="0" lvl="0" indent="0" algn="l" defTabSz="914400" rtl="0" eaLnBrk="1" fontAlgn="base" latinLnBrk="0" hangingPunct="1">
                        <a:lnSpc>
                          <a:spcPct val="100000"/>
                        </a:lnSpc>
                        <a:spcBef>
                          <a:spcPct val="0"/>
                        </a:spcBef>
                        <a:spcAft>
                          <a:spcPct val="0"/>
                        </a:spcAft>
                        <a:buClr>
                          <a:schemeClr val="tx2"/>
                        </a:buClr>
                        <a:buSzPct val="110000"/>
                        <a:buFontTx/>
                        <a:buNone/>
                      </a:pPr>
                      <a:r>
                        <a:rPr lang="zh-CN" sz="1400" b="0" i="0" u="none" strike="noStrike" cap="none" baseline="0">
                          <a:solidFill>
                            <a:srgbClr val="4D4D4D"/>
                          </a:solidFill>
                          <a:effectLst/>
                          <a:uFillTx/>
                          <a:ea typeface="SimSun"/>
                        </a:rPr>
                        <a:t>辅助 CT</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82550" marR="0" lvl="0" indent="0" algn="ctr" defTabSz="914400" rtl="0" eaLnBrk="1" fontAlgn="base" latinLnBrk="0" hangingPunct="1">
                        <a:lnSpc>
                          <a:spcPct val="100000"/>
                        </a:lnSpc>
                        <a:spcBef>
                          <a:spcPct val="0"/>
                        </a:spcBef>
                        <a:spcAft>
                          <a:spcPct val="0"/>
                        </a:spcAft>
                        <a:buClr>
                          <a:schemeClr val="tx2"/>
                        </a:buClr>
                        <a:buSzPct val="110000"/>
                        <a:buFontTx/>
                        <a:buNone/>
                      </a:pPr>
                      <a:r>
                        <a:rPr lang="en-US" altLang="zh-CN" sz="1400" b="0" i="0" u="none" strike="noStrike" kern="1200" cap="none" baseline="0" dirty="0" smtClean="0">
                          <a:solidFill>
                            <a:srgbClr val="4D4D4D"/>
                          </a:solidFill>
                          <a:effectLst/>
                          <a:uFillTx/>
                          <a:latin typeface="+mn-lt"/>
                          <a:ea typeface="SimSun"/>
                          <a:cs typeface="+mn-cs"/>
                        </a:rPr>
                        <a:t>133</a:t>
                      </a:r>
                    </a:p>
                    <a:p>
                      <a:pPr marL="82550" marR="0" lvl="0" indent="0" algn="ctr" defTabSz="914400" rtl="0" eaLnBrk="1" fontAlgn="base" latinLnBrk="0" hangingPunct="1">
                        <a:lnSpc>
                          <a:spcPct val="100000"/>
                        </a:lnSpc>
                        <a:spcBef>
                          <a:spcPct val="0"/>
                        </a:spcBef>
                        <a:spcAft>
                          <a:spcPct val="0"/>
                        </a:spcAft>
                        <a:buClr>
                          <a:schemeClr val="tx2"/>
                        </a:buClr>
                        <a:buSzPct val="110000"/>
                        <a:buFontTx/>
                        <a:buNone/>
                      </a:pPr>
                      <a:r>
                        <a:rPr lang="en-US" altLang="zh-CN" sz="1400" b="0" i="0" u="none" strike="noStrike" kern="1200" cap="none" baseline="0" dirty="0" smtClean="0">
                          <a:solidFill>
                            <a:srgbClr val="4D4D4D"/>
                          </a:solidFill>
                          <a:effectLst/>
                          <a:uFillTx/>
                          <a:latin typeface="+mn-lt"/>
                          <a:ea typeface="SimSun"/>
                          <a:cs typeface="+mn-cs"/>
                        </a:rPr>
                        <a:t>120</a:t>
                      </a:r>
                    </a:p>
                    <a:p>
                      <a:pPr marL="82550" marR="0" lvl="0" indent="0" algn="ctr" defTabSz="914400" rtl="0" eaLnBrk="1" fontAlgn="base" latinLnBrk="0" hangingPunct="1">
                        <a:lnSpc>
                          <a:spcPct val="100000"/>
                        </a:lnSpc>
                        <a:spcBef>
                          <a:spcPct val="0"/>
                        </a:spcBef>
                        <a:spcAft>
                          <a:spcPct val="0"/>
                        </a:spcAft>
                        <a:buClr>
                          <a:schemeClr val="tx2"/>
                        </a:buClr>
                        <a:buSzPct val="110000"/>
                        <a:buFontTx/>
                        <a:buNone/>
                      </a:pPr>
                      <a:r>
                        <a:rPr lang="en-US" altLang="zh-CN" sz="1400" b="0" i="0" u="none" strike="noStrike" kern="1200" cap="none" baseline="0" dirty="0" smtClean="0">
                          <a:solidFill>
                            <a:srgbClr val="4D4D4D"/>
                          </a:solidFill>
                          <a:effectLst/>
                          <a:uFillTx/>
                          <a:latin typeface="+mn-lt"/>
                          <a:ea typeface="SimSun"/>
                          <a:cs typeface="+mn-cs"/>
                        </a:rPr>
                        <a:t>13</a:t>
                      </a:r>
                      <a:endParaRPr lang="en-US" sz="1400" b="0" i="0" u="none" strike="noStrike" kern="1200" cap="none" baseline="0" dirty="0">
                        <a:solidFill>
                          <a:srgbClr val="4D4D4D"/>
                        </a:solidFill>
                        <a:effectLst/>
                        <a:uFillTx/>
                        <a:latin typeface="+mn-lt"/>
                        <a:ea typeface="SimSun"/>
                        <a:cs typeface="+mn-cs"/>
                      </a:endParaRP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82550" marR="0" lvl="0" indent="0" algn="ctr" defTabSz="914400" rtl="0" eaLnBrk="1" fontAlgn="base" latinLnBrk="0" hangingPunct="1">
                        <a:lnSpc>
                          <a:spcPct val="100000"/>
                        </a:lnSpc>
                        <a:spcBef>
                          <a:spcPct val="0"/>
                        </a:spcBef>
                        <a:spcAft>
                          <a:spcPct val="0"/>
                        </a:spcAft>
                        <a:buClr>
                          <a:schemeClr val="tx2"/>
                        </a:buClr>
                        <a:buSzPct val="110000"/>
                        <a:buFontTx/>
                        <a:buNone/>
                      </a:pPr>
                      <a:endParaRPr lang="en-US" altLang="zh-CN" sz="1400" b="0" i="0" u="none" strike="noStrike" kern="1200" cap="none" baseline="0" dirty="0" smtClean="0">
                        <a:solidFill>
                          <a:srgbClr val="4D4D4D"/>
                        </a:solidFill>
                        <a:effectLst/>
                        <a:uFillTx/>
                        <a:latin typeface="+mn-lt"/>
                        <a:ea typeface="SimSun"/>
                        <a:cs typeface="+mn-cs"/>
                      </a:endParaRPr>
                    </a:p>
                    <a:p>
                      <a:pPr marL="82550" marR="0" lvl="0" indent="0" algn="ctr" defTabSz="914400" rtl="0" eaLnBrk="1" fontAlgn="base" latinLnBrk="0" hangingPunct="1">
                        <a:lnSpc>
                          <a:spcPct val="100000"/>
                        </a:lnSpc>
                        <a:spcBef>
                          <a:spcPct val="0"/>
                        </a:spcBef>
                        <a:spcAft>
                          <a:spcPct val="0"/>
                        </a:spcAft>
                        <a:buClr>
                          <a:schemeClr val="tx2"/>
                        </a:buClr>
                        <a:buSzPct val="110000"/>
                        <a:buFontTx/>
                        <a:buNone/>
                      </a:pPr>
                      <a:r>
                        <a:rPr lang="en-US" altLang="zh-CN" sz="1400" b="0" i="0" u="none" strike="noStrike" kern="1200" cap="none" baseline="0" dirty="0" smtClean="0">
                          <a:solidFill>
                            <a:srgbClr val="4D4D4D"/>
                          </a:solidFill>
                          <a:effectLst/>
                          <a:uFillTx/>
                          <a:latin typeface="+mn-lt"/>
                          <a:ea typeface="SimSun"/>
                          <a:cs typeface="+mn-cs"/>
                        </a:rPr>
                        <a:t>7 (5.8)</a:t>
                      </a:r>
                    </a:p>
                    <a:p>
                      <a:pPr marL="82550" marR="0" lvl="0" indent="0" algn="ctr" defTabSz="914400" rtl="0" eaLnBrk="1" fontAlgn="base" latinLnBrk="0" hangingPunct="1">
                        <a:lnSpc>
                          <a:spcPct val="100000"/>
                        </a:lnSpc>
                        <a:spcBef>
                          <a:spcPct val="0"/>
                        </a:spcBef>
                        <a:spcAft>
                          <a:spcPct val="0"/>
                        </a:spcAft>
                        <a:buClr>
                          <a:schemeClr val="tx2"/>
                        </a:buClr>
                        <a:buSzPct val="110000"/>
                        <a:buFontTx/>
                        <a:buNone/>
                      </a:pPr>
                      <a:r>
                        <a:rPr lang="en-US" altLang="zh-CN" sz="1400" b="1" i="0" u="none" strike="noStrike" kern="1200" cap="none" baseline="0" dirty="0" smtClean="0">
                          <a:solidFill>
                            <a:srgbClr val="4D4D4D"/>
                          </a:solidFill>
                          <a:effectLst/>
                          <a:uFillTx/>
                          <a:latin typeface="+mn-lt"/>
                          <a:ea typeface="SimSun"/>
                          <a:cs typeface="+mn-cs"/>
                        </a:rPr>
                        <a:t>0</a:t>
                      </a:r>
                      <a:r>
                        <a:rPr lang="en-US" altLang="zh-CN" sz="1400" b="0" i="0" u="none" strike="noStrike" kern="1200" cap="none" baseline="0" dirty="0" smtClean="0">
                          <a:solidFill>
                            <a:srgbClr val="4D4D4D"/>
                          </a:solidFill>
                          <a:effectLst/>
                          <a:uFillTx/>
                          <a:latin typeface="+mn-lt"/>
                          <a:ea typeface="SimSun"/>
                          <a:cs typeface="+mn-cs"/>
                        </a:rPr>
                        <a:t> (0)</a:t>
                      </a:r>
                      <a:endParaRPr lang="en-US" sz="1400" b="0" i="0" u="none" strike="noStrike" kern="1200" cap="none" baseline="0" dirty="0">
                        <a:solidFill>
                          <a:srgbClr val="4D4D4D"/>
                        </a:solidFill>
                        <a:effectLst/>
                        <a:uFillTx/>
                        <a:latin typeface="+mn-lt"/>
                        <a:ea typeface="SimSun"/>
                        <a:cs typeface="+mn-cs"/>
                      </a:endParaRP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82550" marR="0" lvl="0" indent="0" algn="ctr" defTabSz="914400" rtl="0" eaLnBrk="1" fontAlgn="base" latinLnBrk="0" hangingPunct="1">
                        <a:lnSpc>
                          <a:spcPct val="100000"/>
                        </a:lnSpc>
                        <a:spcBef>
                          <a:spcPct val="0"/>
                        </a:spcBef>
                        <a:spcAft>
                          <a:spcPct val="0"/>
                        </a:spcAft>
                        <a:buClr>
                          <a:schemeClr val="tx2"/>
                        </a:buClr>
                        <a:buSzPct val="110000"/>
                        <a:buFontTx/>
                        <a:buNone/>
                      </a:pPr>
                      <a:endParaRPr lang="en-US" altLang="zh-CN" sz="1400" b="0" i="0" u="none" strike="noStrike" kern="1200" cap="none" baseline="0" dirty="0" smtClean="0">
                        <a:solidFill>
                          <a:srgbClr val="4D4D4D"/>
                        </a:solidFill>
                        <a:effectLst/>
                        <a:uFillTx/>
                        <a:latin typeface="+mn-lt"/>
                        <a:ea typeface="SimSun"/>
                        <a:cs typeface="+mn-cs"/>
                      </a:endParaRPr>
                    </a:p>
                    <a:p>
                      <a:pPr marL="82550" marR="0" lvl="0" indent="0" algn="ctr" defTabSz="914400" rtl="0" eaLnBrk="1" fontAlgn="base" latinLnBrk="0" hangingPunct="1">
                        <a:lnSpc>
                          <a:spcPct val="100000"/>
                        </a:lnSpc>
                        <a:spcBef>
                          <a:spcPct val="0"/>
                        </a:spcBef>
                        <a:spcAft>
                          <a:spcPct val="0"/>
                        </a:spcAft>
                        <a:buClr>
                          <a:schemeClr val="tx2"/>
                        </a:buClr>
                        <a:buSzPct val="110000"/>
                        <a:buFontTx/>
                        <a:buNone/>
                      </a:pPr>
                      <a:r>
                        <a:rPr lang="en-US" altLang="zh-CN" sz="1400" b="0" i="0" u="none" strike="noStrike" kern="1200" cap="none" baseline="0" dirty="0" smtClean="0">
                          <a:solidFill>
                            <a:srgbClr val="4D4D4D"/>
                          </a:solidFill>
                          <a:effectLst/>
                          <a:uFillTx/>
                          <a:latin typeface="+mn-lt"/>
                          <a:ea typeface="SimSun"/>
                          <a:cs typeface="+mn-cs"/>
                        </a:rPr>
                        <a:t>94.6</a:t>
                      </a:r>
                    </a:p>
                    <a:p>
                      <a:pPr marL="82550" marR="0" lvl="0" indent="0" algn="ctr" defTabSz="914400" rtl="0" eaLnBrk="1" fontAlgn="base" latinLnBrk="0" hangingPunct="1">
                        <a:lnSpc>
                          <a:spcPct val="100000"/>
                        </a:lnSpc>
                        <a:spcBef>
                          <a:spcPct val="0"/>
                        </a:spcBef>
                        <a:spcAft>
                          <a:spcPct val="0"/>
                        </a:spcAft>
                        <a:buClr>
                          <a:schemeClr val="tx2"/>
                        </a:buClr>
                        <a:buSzPct val="110000"/>
                        <a:buFontTx/>
                        <a:buNone/>
                      </a:pPr>
                      <a:r>
                        <a:rPr lang="en-US" altLang="zh-CN" sz="1400" b="1" i="0" u="none" strike="noStrike" kern="1200" cap="none" baseline="0" dirty="0" smtClean="0">
                          <a:solidFill>
                            <a:srgbClr val="4D4D4D"/>
                          </a:solidFill>
                          <a:effectLst/>
                          <a:uFillTx/>
                          <a:latin typeface="+mn-lt"/>
                          <a:ea typeface="SimSun"/>
                          <a:cs typeface="+mn-cs"/>
                        </a:rPr>
                        <a:t>100</a:t>
                      </a:r>
                      <a:endParaRPr lang="en-US" sz="1400" b="1" i="0" u="none" strike="noStrike" kern="1200" cap="none" baseline="0" dirty="0">
                        <a:solidFill>
                          <a:srgbClr val="4D4D4D"/>
                        </a:solidFill>
                        <a:effectLst/>
                        <a:uFillTx/>
                        <a:latin typeface="+mn-lt"/>
                        <a:ea typeface="SimSun"/>
                        <a:cs typeface="+mn-cs"/>
                      </a:endParaRP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82550" marR="0" lvl="0" indent="0" algn="ctr" defTabSz="914400" rtl="0" eaLnBrk="1" fontAlgn="base" latinLnBrk="0" hangingPunct="1">
                        <a:lnSpc>
                          <a:spcPct val="100000"/>
                        </a:lnSpc>
                        <a:spcBef>
                          <a:spcPct val="0"/>
                        </a:spcBef>
                        <a:spcAft>
                          <a:spcPct val="0"/>
                        </a:spcAft>
                        <a:buClr>
                          <a:schemeClr val="tx2"/>
                        </a:buClr>
                        <a:buSzPct val="110000"/>
                        <a:buFontTx/>
                        <a:buNone/>
                      </a:pPr>
                      <a:endParaRPr lang="en-US" altLang="zh-CN" sz="1400" b="0" i="0" u="none" strike="noStrike" kern="1200" cap="none" baseline="0" dirty="0" smtClean="0">
                        <a:solidFill>
                          <a:srgbClr val="4D4D4D"/>
                        </a:solidFill>
                        <a:effectLst/>
                        <a:uFillTx/>
                        <a:latin typeface="+mn-lt"/>
                        <a:ea typeface="SimSun"/>
                        <a:cs typeface="+mn-cs"/>
                      </a:endParaRPr>
                    </a:p>
                    <a:p>
                      <a:pPr marL="82550" marR="0" lvl="0" indent="0" algn="ctr" defTabSz="914400" rtl="0" eaLnBrk="1" fontAlgn="base" latinLnBrk="0" hangingPunct="1">
                        <a:lnSpc>
                          <a:spcPct val="100000"/>
                        </a:lnSpc>
                        <a:spcBef>
                          <a:spcPct val="0"/>
                        </a:spcBef>
                        <a:spcAft>
                          <a:spcPct val="0"/>
                        </a:spcAft>
                        <a:buClr>
                          <a:schemeClr val="tx2"/>
                        </a:buClr>
                        <a:buSzPct val="110000"/>
                        <a:buFontTx/>
                        <a:buNone/>
                      </a:pPr>
                      <a:r>
                        <a:rPr lang="en-US" altLang="zh-CN" sz="1400" b="0" i="0" u="none" strike="noStrike" kern="1200" cap="none" baseline="0" dirty="0" smtClean="0">
                          <a:solidFill>
                            <a:srgbClr val="4D4D4D"/>
                          </a:solidFill>
                          <a:effectLst/>
                          <a:uFillTx/>
                          <a:latin typeface="+mn-lt"/>
                          <a:ea typeface="SimSun"/>
                          <a:cs typeface="+mn-cs"/>
                        </a:rPr>
                        <a:t>12 (10.0)</a:t>
                      </a:r>
                    </a:p>
                    <a:p>
                      <a:pPr marL="82550" marR="0" lvl="0" indent="0" algn="ctr" defTabSz="914400" rtl="0" eaLnBrk="1" fontAlgn="base" latinLnBrk="0" hangingPunct="1">
                        <a:lnSpc>
                          <a:spcPct val="100000"/>
                        </a:lnSpc>
                        <a:spcBef>
                          <a:spcPct val="0"/>
                        </a:spcBef>
                        <a:spcAft>
                          <a:spcPct val="0"/>
                        </a:spcAft>
                        <a:buClr>
                          <a:schemeClr val="tx2"/>
                        </a:buClr>
                        <a:buSzPct val="110000"/>
                        <a:buFontTx/>
                        <a:buNone/>
                      </a:pPr>
                      <a:r>
                        <a:rPr lang="en-US" altLang="zh-CN" sz="1400" b="1" i="0" u="none" strike="noStrike" kern="1200" cap="none" baseline="0" dirty="0" smtClean="0">
                          <a:solidFill>
                            <a:srgbClr val="4D4D4D"/>
                          </a:solidFill>
                          <a:effectLst/>
                          <a:uFillTx/>
                          <a:latin typeface="+mn-lt"/>
                          <a:ea typeface="SimSun"/>
                          <a:cs typeface="+mn-cs"/>
                        </a:rPr>
                        <a:t>2</a:t>
                      </a:r>
                      <a:r>
                        <a:rPr lang="en-US" altLang="zh-CN" sz="1400" b="0" i="0" u="none" strike="noStrike" kern="1200" cap="none" baseline="0" dirty="0" smtClean="0">
                          <a:solidFill>
                            <a:srgbClr val="4D4D4D"/>
                          </a:solidFill>
                          <a:effectLst/>
                          <a:uFillTx/>
                          <a:latin typeface="+mn-lt"/>
                          <a:ea typeface="SimSun"/>
                          <a:cs typeface="+mn-cs"/>
                        </a:rPr>
                        <a:t> (15.4)</a:t>
                      </a:r>
                      <a:endParaRPr lang="en-US" sz="1400" b="0" i="0" u="none" strike="noStrike" kern="1200" cap="none" baseline="0" dirty="0">
                        <a:solidFill>
                          <a:srgbClr val="4D4D4D"/>
                        </a:solidFill>
                        <a:effectLst/>
                        <a:uFillTx/>
                        <a:latin typeface="+mn-lt"/>
                        <a:ea typeface="SimSun"/>
                        <a:cs typeface="+mn-cs"/>
                      </a:endParaRP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82550" marR="0" lvl="0" indent="0" algn="ctr" defTabSz="914400" rtl="0" eaLnBrk="1" fontAlgn="base" latinLnBrk="0" hangingPunct="1">
                        <a:lnSpc>
                          <a:spcPct val="100000"/>
                        </a:lnSpc>
                        <a:spcBef>
                          <a:spcPct val="0"/>
                        </a:spcBef>
                        <a:spcAft>
                          <a:spcPct val="0"/>
                        </a:spcAft>
                        <a:buClr>
                          <a:schemeClr val="tx2"/>
                        </a:buClr>
                        <a:buSzPct val="110000"/>
                        <a:buFontTx/>
                        <a:buNone/>
                      </a:pPr>
                      <a:endParaRPr lang="en-US" altLang="zh-CN" sz="1400" b="0" i="0" u="none" strike="noStrike" kern="1200" cap="none" baseline="0" dirty="0" smtClean="0">
                        <a:solidFill>
                          <a:srgbClr val="4D4D4D"/>
                        </a:solidFill>
                        <a:effectLst/>
                        <a:uFillTx/>
                        <a:latin typeface="+mn-lt"/>
                        <a:ea typeface="SimSun"/>
                        <a:cs typeface="+mn-cs"/>
                      </a:endParaRPr>
                    </a:p>
                    <a:p>
                      <a:pPr marL="82550" marR="0" lvl="0" indent="0" algn="ctr" defTabSz="914400" rtl="0" eaLnBrk="1" fontAlgn="base" latinLnBrk="0" hangingPunct="1">
                        <a:lnSpc>
                          <a:spcPct val="100000"/>
                        </a:lnSpc>
                        <a:spcBef>
                          <a:spcPct val="0"/>
                        </a:spcBef>
                        <a:spcAft>
                          <a:spcPct val="0"/>
                        </a:spcAft>
                        <a:buClr>
                          <a:schemeClr val="tx2"/>
                        </a:buClr>
                        <a:buSzPct val="110000"/>
                        <a:buFontTx/>
                        <a:buNone/>
                      </a:pPr>
                      <a:r>
                        <a:rPr lang="en-US" altLang="zh-CN" sz="1400" b="0" i="0" u="none" strike="noStrike" kern="1200" cap="none" baseline="0" dirty="0" smtClean="0">
                          <a:solidFill>
                            <a:srgbClr val="4D4D4D"/>
                          </a:solidFill>
                          <a:effectLst/>
                          <a:uFillTx/>
                          <a:latin typeface="+mn-lt"/>
                          <a:ea typeface="SimSun"/>
                          <a:cs typeface="+mn-cs"/>
                        </a:rPr>
                        <a:t>90.2</a:t>
                      </a:r>
                    </a:p>
                    <a:p>
                      <a:pPr marL="82550" marR="0" lvl="0" indent="0" algn="ctr" defTabSz="914400" rtl="0" eaLnBrk="1" fontAlgn="base" latinLnBrk="0" hangingPunct="1">
                        <a:lnSpc>
                          <a:spcPct val="100000"/>
                        </a:lnSpc>
                        <a:spcBef>
                          <a:spcPct val="0"/>
                        </a:spcBef>
                        <a:spcAft>
                          <a:spcPct val="0"/>
                        </a:spcAft>
                        <a:buClr>
                          <a:schemeClr val="tx2"/>
                        </a:buClr>
                        <a:buSzPct val="110000"/>
                        <a:buFontTx/>
                        <a:buNone/>
                      </a:pPr>
                      <a:r>
                        <a:rPr lang="en-US" altLang="zh-CN" sz="1400" b="1" i="0" u="none" strike="noStrike" kern="1200" cap="none" baseline="0" dirty="0" smtClean="0">
                          <a:solidFill>
                            <a:srgbClr val="4D4D4D"/>
                          </a:solidFill>
                          <a:effectLst/>
                          <a:uFillTx/>
                          <a:latin typeface="+mn-lt"/>
                          <a:ea typeface="SimSun"/>
                          <a:cs typeface="+mn-cs"/>
                        </a:rPr>
                        <a:t>92.3</a:t>
                      </a:r>
                      <a:endParaRPr lang="en-US" sz="1400" b="1" i="0" u="none" strike="noStrike" kern="1200" cap="none" baseline="0" dirty="0">
                        <a:solidFill>
                          <a:srgbClr val="4D4D4D"/>
                        </a:solidFill>
                        <a:effectLst/>
                        <a:uFillTx/>
                        <a:latin typeface="+mn-lt"/>
                        <a:ea typeface="SimSun"/>
                        <a:cs typeface="+mn-cs"/>
                      </a:endParaRP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82550" marR="0" lvl="0" indent="0" algn="ctr" defTabSz="914400" rtl="0" eaLnBrk="1" fontAlgn="base" latinLnBrk="0" hangingPunct="1">
                        <a:lnSpc>
                          <a:spcPct val="100000"/>
                        </a:lnSpc>
                        <a:spcBef>
                          <a:spcPct val="0"/>
                        </a:spcBef>
                        <a:spcAft>
                          <a:spcPct val="0"/>
                        </a:spcAft>
                        <a:buClr>
                          <a:schemeClr val="tx2"/>
                        </a:buClr>
                        <a:buSzPct val="110000"/>
                        <a:buFontTx/>
                        <a:buNone/>
                      </a:pPr>
                      <a:endParaRPr lang="en-US" altLang="zh-CN" sz="1400" b="0" i="0" u="none" strike="noStrike" kern="1200" cap="none" baseline="0" dirty="0" smtClean="0">
                        <a:solidFill>
                          <a:srgbClr val="4D4D4D"/>
                        </a:solidFill>
                        <a:effectLst/>
                        <a:uFillTx/>
                        <a:latin typeface="+mn-lt"/>
                        <a:ea typeface="SimSun"/>
                        <a:cs typeface="+mn-cs"/>
                      </a:endParaRPr>
                    </a:p>
                    <a:p>
                      <a:pPr marL="82550" marR="0" lvl="0" indent="0" algn="ctr" defTabSz="914400" rtl="0" eaLnBrk="1" fontAlgn="base" latinLnBrk="0" hangingPunct="1">
                        <a:lnSpc>
                          <a:spcPct val="100000"/>
                        </a:lnSpc>
                        <a:spcBef>
                          <a:spcPct val="0"/>
                        </a:spcBef>
                        <a:spcAft>
                          <a:spcPct val="0"/>
                        </a:spcAft>
                        <a:buClr>
                          <a:schemeClr val="tx2"/>
                        </a:buClr>
                        <a:buSzPct val="110000"/>
                        <a:buFontTx/>
                        <a:buNone/>
                      </a:pPr>
                      <a:r>
                        <a:rPr lang="en-US" altLang="zh-CN" sz="1400" b="0" i="0" u="none" strike="noStrike" kern="1200" cap="none" baseline="0" dirty="0" smtClean="0">
                          <a:solidFill>
                            <a:srgbClr val="4D4D4D"/>
                          </a:solidFill>
                          <a:effectLst/>
                          <a:uFillTx/>
                          <a:latin typeface="+mn-lt"/>
                          <a:ea typeface="SimSun"/>
                          <a:cs typeface="+mn-cs"/>
                        </a:rPr>
                        <a:t>43 (35.8)</a:t>
                      </a:r>
                    </a:p>
                    <a:p>
                      <a:pPr marL="82550" marR="0" lvl="0" indent="0" algn="ctr" defTabSz="914400" rtl="0" eaLnBrk="1" fontAlgn="base" latinLnBrk="0" hangingPunct="1">
                        <a:lnSpc>
                          <a:spcPct val="100000"/>
                        </a:lnSpc>
                        <a:spcBef>
                          <a:spcPct val="0"/>
                        </a:spcBef>
                        <a:spcAft>
                          <a:spcPct val="0"/>
                        </a:spcAft>
                        <a:buClr>
                          <a:schemeClr val="tx2"/>
                        </a:buClr>
                        <a:buSzPct val="110000"/>
                        <a:buFontTx/>
                        <a:buNone/>
                      </a:pPr>
                      <a:r>
                        <a:rPr lang="en-US" altLang="zh-CN" sz="1400" b="1" i="0" u="none" strike="noStrike" kern="1200" cap="none" baseline="0" dirty="0" smtClean="0">
                          <a:solidFill>
                            <a:srgbClr val="4D4D4D"/>
                          </a:solidFill>
                          <a:effectLst/>
                          <a:uFillTx/>
                          <a:latin typeface="+mn-lt"/>
                          <a:ea typeface="SimSun"/>
                          <a:cs typeface="+mn-cs"/>
                        </a:rPr>
                        <a:t>1</a:t>
                      </a:r>
                      <a:r>
                        <a:rPr lang="en-US" altLang="zh-CN" sz="1400" b="0" i="0" u="none" strike="noStrike" kern="1200" cap="none" baseline="0" dirty="0" smtClean="0">
                          <a:solidFill>
                            <a:srgbClr val="4D4D4D"/>
                          </a:solidFill>
                          <a:effectLst/>
                          <a:uFillTx/>
                          <a:latin typeface="+mn-lt"/>
                          <a:ea typeface="SimSun"/>
                          <a:cs typeface="+mn-cs"/>
                        </a:rPr>
                        <a:t> (7.7)</a:t>
                      </a:r>
                      <a:endParaRPr lang="en-US" sz="1400" b="0" i="0" u="none" strike="noStrike" kern="1200" cap="none" baseline="0" dirty="0">
                        <a:solidFill>
                          <a:srgbClr val="4D4D4D"/>
                        </a:solidFill>
                        <a:effectLst/>
                        <a:uFillTx/>
                        <a:latin typeface="+mn-lt"/>
                        <a:ea typeface="SimSun"/>
                        <a:cs typeface="+mn-cs"/>
                      </a:endParaRP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82550" marR="0" lvl="0" indent="0" algn="ctr" defTabSz="914400" rtl="0" eaLnBrk="1" fontAlgn="base" latinLnBrk="0" hangingPunct="1">
                        <a:lnSpc>
                          <a:spcPct val="100000"/>
                        </a:lnSpc>
                        <a:spcBef>
                          <a:spcPct val="0"/>
                        </a:spcBef>
                        <a:spcAft>
                          <a:spcPct val="0"/>
                        </a:spcAft>
                        <a:buClr>
                          <a:schemeClr val="tx2"/>
                        </a:buClr>
                        <a:buSzPct val="110000"/>
                        <a:buFontTx/>
                        <a:buNone/>
                      </a:pPr>
                      <a:endParaRPr lang="en-US" altLang="zh-CN" sz="1400" b="0" i="0" u="none" strike="noStrike" kern="1200" cap="none" baseline="0" dirty="0" smtClean="0">
                        <a:solidFill>
                          <a:srgbClr val="4D4D4D"/>
                        </a:solidFill>
                        <a:effectLst/>
                        <a:uFillTx/>
                        <a:latin typeface="+mn-lt"/>
                        <a:ea typeface="SimSun"/>
                        <a:cs typeface="+mn-cs"/>
                      </a:endParaRPr>
                    </a:p>
                    <a:p>
                      <a:pPr marL="82550" marR="0" lvl="0" indent="0" algn="ctr" defTabSz="914400" rtl="0" eaLnBrk="1" fontAlgn="base" latinLnBrk="0" hangingPunct="1">
                        <a:lnSpc>
                          <a:spcPct val="100000"/>
                        </a:lnSpc>
                        <a:spcBef>
                          <a:spcPct val="0"/>
                        </a:spcBef>
                        <a:spcAft>
                          <a:spcPct val="0"/>
                        </a:spcAft>
                        <a:buClr>
                          <a:schemeClr val="tx2"/>
                        </a:buClr>
                        <a:buSzPct val="110000"/>
                        <a:buFontTx/>
                        <a:buNone/>
                      </a:pPr>
                      <a:r>
                        <a:rPr lang="en-US" altLang="zh-CN" sz="1400" b="0" i="0" u="none" strike="noStrike" kern="1200" cap="none" baseline="0" dirty="0" smtClean="0">
                          <a:solidFill>
                            <a:srgbClr val="4D4D4D"/>
                          </a:solidFill>
                          <a:effectLst/>
                          <a:uFillTx/>
                          <a:latin typeface="+mn-lt"/>
                          <a:ea typeface="SimSun"/>
                          <a:cs typeface="+mn-cs"/>
                        </a:rPr>
                        <a:t>79.6</a:t>
                      </a:r>
                    </a:p>
                    <a:p>
                      <a:pPr marL="82550" marR="0" lvl="0" indent="0" algn="ctr" defTabSz="914400" rtl="0" eaLnBrk="1" fontAlgn="base" latinLnBrk="0" hangingPunct="1">
                        <a:lnSpc>
                          <a:spcPct val="100000"/>
                        </a:lnSpc>
                        <a:spcBef>
                          <a:spcPct val="0"/>
                        </a:spcBef>
                        <a:spcAft>
                          <a:spcPct val="0"/>
                        </a:spcAft>
                        <a:buClr>
                          <a:schemeClr val="tx2"/>
                        </a:buClr>
                        <a:buSzPct val="110000"/>
                        <a:buFontTx/>
                        <a:buNone/>
                      </a:pPr>
                      <a:r>
                        <a:rPr lang="en-US" altLang="zh-CN" sz="1400" b="1" i="0" u="none" strike="noStrike" kern="1200" cap="none" baseline="0" dirty="0" smtClean="0">
                          <a:solidFill>
                            <a:srgbClr val="4D4D4D"/>
                          </a:solidFill>
                          <a:effectLst/>
                          <a:uFillTx/>
                          <a:latin typeface="+mn-lt"/>
                          <a:ea typeface="SimSun"/>
                          <a:cs typeface="+mn-cs"/>
                        </a:rPr>
                        <a:t>100</a:t>
                      </a:r>
                      <a:endParaRPr lang="en-US" sz="1400" b="1" i="0" u="none" strike="noStrike" kern="1200" cap="none" baseline="0" dirty="0">
                        <a:solidFill>
                          <a:srgbClr val="4D4D4D"/>
                        </a:solidFill>
                        <a:effectLst/>
                        <a:uFillTx/>
                        <a:latin typeface="+mn-lt"/>
                        <a:ea typeface="SimSun"/>
                        <a:cs typeface="+mn-cs"/>
                      </a:endParaRP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10002"/>
                  </a:ext>
                </a:extLst>
              </a:tr>
              <a:tr h="0">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zh-CN" sz="1400" b="1" i="0" u="none" strike="noStrike" cap="none" baseline="0">
                          <a:solidFill>
                            <a:srgbClr val="4D4D4D"/>
                          </a:solidFill>
                          <a:effectLst/>
                          <a:uFillTx/>
                          <a:ea typeface="SimSun"/>
                        </a:rPr>
                        <a:t>III 期 MSS</a:t>
                      </a:r>
                    </a:p>
                    <a:p>
                      <a:pPr marL="82550" marR="0" lvl="0" indent="0" algn="l" defTabSz="914400" rtl="0" eaLnBrk="1" fontAlgn="base" latinLnBrk="0" hangingPunct="1">
                        <a:lnSpc>
                          <a:spcPct val="100000"/>
                        </a:lnSpc>
                        <a:spcBef>
                          <a:spcPct val="0"/>
                        </a:spcBef>
                        <a:spcAft>
                          <a:spcPct val="0"/>
                        </a:spcAft>
                        <a:buClr>
                          <a:schemeClr val="tx2"/>
                        </a:buClr>
                        <a:buSzPct val="110000"/>
                        <a:buFontTx/>
                        <a:buNone/>
                      </a:pPr>
                      <a:r>
                        <a:rPr lang="zh-CN" sz="1400" b="0" i="0" u="none" strike="noStrike" cap="none" baseline="0">
                          <a:solidFill>
                            <a:srgbClr val="4D4D4D"/>
                          </a:solidFill>
                          <a:effectLst/>
                          <a:uFillTx/>
                          <a:ea typeface="SimSun"/>
                        </a:rPr>
                        <a:t>无 CT</a:t>
                      </a:r>
                    </a:p>
                    <a:p>
                      <a:pPr marL="82550" marR="0" lvl="0" indent="0" algn="l" defTabSz="914400" rtl="0" eaLnBrk="1" fontAlgn="base" latinLnBrk="0" hangingPunct="1">
                        <a:lnSpc>
                          <a:spcPct val="100000"/>
                        </a:lnSpc>
                        <a:spcBef>
                          <a:spcPct val="0"/>
                        </a:spcBef>
                        <a:spcAft>
                          <a:spcPct val="0"/>
                        </a:spcAft>
                        <a:buClr>
                          <a:schemeClr val="tx2"/>
                        </a:buClr>
                        <a:buSzPct val="110000"/>
                        <a:buFontTx/>
                        <a:buNone/>
                      </a:pPr>
                      <a:r>
                        <a:rPr lang="zh-CN" sz="1400" b="0" i="0" u="none" strike="noStrike" cap="none" baseline="0">
                          <a:solidFill>
                            <a:srgbClr val="4D4D4D"/>
                          </a:solidFill>
                          <a:effectLst/>
                          <a:uFillTx/>
                          <a:ea typeface="SimSun"/>
                        </a:rPr>
                        <a:t>辅助 CT</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82550" marR="0" lvl="0" indent="0" algn="ctr" defTabSz="914400" rtl="0" eaLnBrk="1" fontAlgn="base" latinLnBrk="0" hangingPunct="1">
                        <a:lnSpc>
                          <a:spcPct val="100000"/>
                        </a:lnSpc>
                        <a:spcBef>
                          <a:spcPct val="0"/>
                        </a:spcBef>
                        <a:spcAft>
                          <a:spcPct val="0"/>
                        </a:spcAft>
                        <a:buClr>
                          <a:schemeClr val="tx2"/>
                        </a:buClr>
                        <a:buSzPct val="110000"/>
                        <a:buFontTx/>
                        <a:buNone/>
                      </a:pPr>
                      <a:r>
                        <a:rPr lang="en-US" altLang="zh-CN" sz="1400" b="0" i="0" u="none" strike="noStrike" kern="1200" cap="none" baseline="0" dirty="0" smtClean="0">
                          <a:solidFill>
                            <a:srgbClr val="4D4D4D"/>
                          </a:solidFill>
                          <a:effectLst/>
                          <a:uFillTx/>
                          <a:latin typeface="+mn-lt"/>
                          <a:ea typeface="SimSun"/>
                          <a:cs typeface="+mn-cs"/>
                        </a:rPr>
                        <a:t>388</a:t>
                      </a:r>
                    </a:p>
                    <a:p>
                      <a:pPr marL="82550" marR="0" lvl="0" indent="0" algn="ctr" defTabSz="914400" rtl="0" eaLnBrk="1" fontAlgn="base" latinLnBrk="0" hangingPunct="1">
                        <a:lnSpc>
                          <a:spcPct val="100000"/>
                        </a:lnSpc>
                        <a:spcBef>
                          <a:spcPct val="0"/>
                        </a:spcBef>
                        <a:spcAft>
                          <a:spcPct val="0"/>
                        </a:spcAft>
                        <a:buClr>
                          <a:schemeClr val="tx2"/>
                        </a:buClr>
                        <a:buSzPct val="110000"/>
                        <a:buFontTx/>
                        <a:buNone/>
                      </a:pPr>
                      <a:r>
                        <a:rPr lang="en-US" altLang="zh-CN" sz="1400" b="0" i="0" u="none" strike="noStrike" kern="1200" cap="none" baseline="0" dirty="0" smtClean="0">
                          <a:solidFill>
                            <a:srgbClr val="4D4D4D"/>
                          </a:solidFill>
                          <a:effectLst/>
                          <a:uFillTx/>
                          <a:latin typeface="+mn-lt"/>
                          <a:ea typeface="SimSun"/>
                          <a:cs typeface="+mn-cs"/>
                        </a:rPr>
                        <a:t>78</a:t>
                      </a:r>
                    </a:p>
                    <a:p>
                      <a:pPr marL="82550" marR="0" lvl="0" indent="0" algn="ctr" defTabSz="914400" rtl="0" eaLnBrk="1" fontAlgn="base" latinLnBrk="0" hangingPunct="1">
                        <a:lnSpc>
                          <a:spcPct val="100000"/>
                        </a:lnSpc>
                        <a:spcBef>
                          <a:spcPct val="0"/>
                        </a:spcBef>
                        <a:spcAft>
                          <a:spcPct val="0"/>
                        </a:spcAft>
                        <a:buClr>
                          <a:schemeClr val="tx2"/>
                        </a:buClr>
                        <a:buSzPct val="110000"/>
                        <a:buFontTx/>
                        <a:buNone/>
                      </a:pPr>
                      <a:r>
                        <a:rPr lang="en-US" altLang="zh-CN" sz="1400" b="0" i="0" u="none" strike="noStrike" kern="1200" cap="none" baseline="0" dirty="0" smtClean="0">
                          <a:solidFill>
                            <a:srgbClr val="4D4D4D"/>
                          </a:solidFill>
                          <a:effectLst/>
                          <a:uFillTx/>
                          <a:latin typeface="+mn-lt"/>
                          <a:ea typeface="SimSun"/>
                          <a:cs typeface="+mn-cs"/>
                        </a:rPr>
                        <a:t>310</a:t>
                      </a:r>
                      <a:endParaRPr lang="en-US" sz="1400" b="0" i="0" u="none" strike="noStrike" kern="1200" cap="none" baseline="0" dirty="0">
                        <a:solidFill>
                          <a:srgbClr val="4D4D4D"/>
                        </a:solidFill>
                        <a:effectLst/>
                        <a:uFillTx/>
                        <a:latin typeface="+mn-lt"/>
                        <a:ea typeface="SimSun"/>
                        <a:cs typeface="+mn-cs"/>
                      </a:endParaRP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82550" marR="0" lvl="0" indent="0" algn="ctr" defTabSz="914400" rtl="0" eaLnBrk="1" fontAlgn="base" latinLnBrk="0" hangingPunct="1">
                        <a:lnSpc>
                          <a:spcPct val="100000"/>
                        </a:lnSpc>
                        <a:spcBef>
                          <a:spcPct val="0"/>
                        </a:spcBef>
                        <a:spcAft>
                          <a:spcPct val="0"/>
                        </a:spcAft>
                        <a:buClr>
                          <a:schemeClr val="tx2"/>
                        </a:buClr>
                        <a:buSzPct val="110000"/>
                        <a:buFontTx/>
                        <a:buNone/>
                      </a:pPr>
                      <a:endParaRPr lang="en-US" altLang="zh-CN" sz="1400" b="0" i="0" u="none" strike="noStrike" kern="1200" cap="none" baseline="0" dirty="0" smtClean="0">
                        <a:solidFill>
                          <a:srgbClr val="4D4D4D"/>
                        </a:solidFill>
                        <a:effectLst/>
                        <a:uFillTx/>
                        <a:latin typeface="+mn-lt"/>
                        <a:ea typeface="SimSun"/>
                        <a:cs typeface="+mn-cs"/>
                      </a:endParaRPr>
                    </a:p>
                    <a:p>
                      <a:pPr marL="82550" marR="0" lvl="0" indent="0" algn="ctr" defTabSz="914400" rtl="0" eaLnBrk="1" fontAlgn="base" latinLnBrk="0" hangingPunct="1">
                        <a:lnSpc>
                          <a:spcPct val="100000"/>
                        </a:lnSpc>
                        <a:spcBef>
                          <a:spcPct val="0"/>
                        </a:spcBef>
                        <a:spcAft>
                          <a:spcPct val="0"/>
                        </a:spcAft>
                        <a:buClr>
                          <a:schemeClr val="tx2"/>
                        </a:buClr>
                        <a:buSzPct val="110000"/>
                        <a:buFontTx/>
                        <a:buNone/>
                      </a:pPr>
                      <a:r>
                        <a:rPr lang="en-US" altLang="zh-CN" sz="1400" b="0" i="0" u="none" strike="noStrike" kern="1200" cap="none" baseline="0" dirty="0" smtClean="0">
                          <a:solidFill>
                            <a:srgbClr val="4D4D4D"/>
                          </a:solidFill>
                          <a:effectLst/>
                          <a:uFillTx/>
                          <a:latin typeface="+mn-lt"/>
                          <a:ea typeface="SimSun"/>
                          <a:cs typeface="+mn-cs"/>
                        </a:rPr>
                        <a:t>25 (32.1)</a:t>
                      </a:r>
                    </a:p>
                    <a:p>
                      <a:pPr marL="82550" marR="0" lvl="0" indent="0" algn="ctr" defTabSz="914400" rtl="0" eaLnBrk="1" fontAlgn="base" latinLnBrk="0" hangingPunct="1">
                        <a:lnSpc>
                          <a:spcPct val="100000"/>
                        </a:lnSpc>
                        <a:spcBef>
                          <a:spcPct val="0"/>
                        </a:spcBef>
                        <a:spcAft>
                          <a:spcPct val="0"/>
                        </a:spcAft>
                        <a:buClr>
                          <a:schemeClr val="tx2"/>
                        </a:buClr>
                        <a:buSzPct val="110000"/>
                        <a:buFontTx/>
                        <a:buNone/>
                      </a:pPr>
                      <a:r>
                        <a:rPr lang="en-US" altLang="zh-CN" sz="1400" b="0" i="0" u="none" strike="noStrike" kern="1200" cap="none" baseline="0" dirty="0" smtClean="0">
                          <a:solidFill>
                            <a:srgbClr val="4D4D4D"/>
                          </a:solidFill>
                          <a:effectLst/>
                          <a:uFillTx/>
                          <a:latin typeface="+mn-lt"/>
                          <a:ea typeface="SimSun"/>
                          <a:cs typeface="+mn-cs"/>
                        </a:rPr>
                        <a:t>82 (26.5)</a:t>
                      </a:r>
                      <a:endParaRPr lang="en-US" sz="1400" b="0" i="0" u="none" strike="noStrike" kern="1200" cap="none" baseline="0" dirty="0">
                        <a:solidFill>
                          <a:srgbClr val="4D4D4D"/>
                        </a:solidFill>
                        <a:effectLst/>
                        <a:uFillTx/>
                        <a:latin typeface="+mn-lt"/>
                        <a:ea typeface="SimSun"/>
                        <a:cs typeface="+mn-cs"/>
                      </a:endParaRP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82550" marR="0" lvl="0" indent="0" algn="ctr" defTabSz="914400" rtl="0" eaLnBrk="1" fontAlgn="base" latinLnBrk="0" hangingPunct="1">
                        <a:lnSpc>
                          <a:spcPct val="100000"/>
                        </a:lnSpc>
                        <a:spcBef>
                          <a:spcPct val="0"/>
                        </a:spcBef>
                        <a:spcAft>
                          <a:spcPct val="0"/>
                        </a:spcAft>
                        <a:buClr>
                          <a:schemeClr val="tx2"/>
                        </a:buClr>
                        <a:buSzPct val="110000"/>
                        <a:buFontTx/>
                        <a:buNone/>
                      </a:pPr>
                      <a:endParaRPr lang="en-US" altLang="zh-CN" sz="1400" b="0" i="0" u="none" strike="noStrike" kern="1200" cap="none" baseline="0" dirty="0" smtClean="0">
                        <a:solidFill>
                          <a:srgbClr val="4D4D4D"/>
                        </a:solidFill>
                        <a:effectLst/>
                        <a:uFillTx/>
                        <a:latin typeface="+mn-lt"/>
                        <a:ea typeface="SimSun"/>
                        <a:cs typeface="+mn-cs"/>
                      </a:endParaRPr>
                    </a:p>
                    <a:p>
                      <a:pPr marL="82550" marR="0" lvl="0" indent="0" algn="ctr" defTabSz="914400" rtl="0" eaLnBrk="1" fontAlgn="base" latinLnBrk="0" hangingPunct="1">
                        <a:lnSpc>
                          <a:spcPct val="100000"/>
                        </a:lnSpc>
                        <a:spcBef>
                          <a:spcPct val="0"/>
                        </a:spcBef>
                        <a:spcAft>
                          <a:spcPct val="0"/>
                        </a:spcAft>
                        <a:buClr>
                          <a:schemeClr val="tx2"/>
                        </a:buClr>
                        <a:buSzPct val="110000"/>
                        <a:buFontTx/>
                        <a:buNone/>
                      </a:pPr>
                      <a:r>
                        <a:rPr lang="en-US" altLang="zh-CN" sz="1400" b="0" i="0" u="none" strike="noStrike" kern="1200" cap="none" baseline="0" dirty="0" smtClean="0">
                          <a:solidFill>
                            <a:srgbClr val="4D4D4D"/>
                          </a:solidFill>
                          <a:effectLst/>
                          <a:uFillTx/>
                          <a:latin typeface="+mn-lt"/>
                          <a:ea typeface="SimSun"/>
                          <a:cs typeface="+mn-cs"/>
                        </a:rPr>
                        <a:t>68.0</a:t>
                      </a:r>
                    </a:p>
                    <a:p>
                      <a:pPr marL="82550" marR="0" lvl="0" indent="0" algn="ctr" defTabSz="914400" rtl="0" eaLnBrk="1" fontAlgn="base" latinLnBrk="0" hangingPunct="1">
                        <a:lnSpc>
                          <a:spcPct val="100000"/>
                        </a:lnSpc>
                        <a:spcBef>
                          <a:spcPct val="0"/>
                        </a:spcBef>
                        <a:spcAft>
                          <a:spcPct val="0"/>
                        </a:spcAft>
                        <a:buClr>
                          <a:schemeClr val="tx2"/>
                        </a:buClr>
                        <a:buSzPct val="110000"/>
                        <a:buFontTx/>
                        <a:buNone/>
                      </a:pPr>
                      <a:r>
                        <a:rPr lang="en-US" altLang="zh-CN" sz="1400" b="1" i="0" u="none" strike="noStrike" kern="1200" cap="none" baseline="0" dirty="0" smtClean="0">
                          <a:solidFill>
                            <a:srgbClr val="4D4D4D"/>
                          </a:solidFill>
                          <a:effectLst/>
                          <a:uFillTx/>
                          <a:latin typeface="+mn-lt"/>
                          <a:ea typeface="SimSun"/>
                          <a:cs typeface="+mn-cs"/>
                        </a:rPr>
                        <a:t>80.7</a:t>
                      </a:r>
                      <a:endParaRPr lang="en-US" sz="1400" b="1" i="0" u="none" strike="noStrike" kern="1200" cap="none" baseline="0" dirty="0">
                        <a:solidFill>
                          <a:srgbClr val="4D4D4D"/>
                        </a:solidFill>
                        <a:effectLst/>
                        <a:uFillTx/>
                        <a:latin typeface="+mn-lt"/>
                        <a:ea typeface="SimSun"/>
                        <a:cs typeface="+mn-cs"/>
                      </a:endParaRP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82550" marR="0" lvl="0" indent="0" algn="ctr" defTabSz="914400" rtl="0" eaLnBrk="1" fontAlgn="base" latinLnBrk="0" hangingPunct="1">
                        <a:lnSpc>
                          <a:spcPct val="100000"/>
                        </a:lnSpc>
                        <a:spcBef>
                          <a:spcPct val="0"/>
                        </a:spcBef>
                        <a:spcAft>
                          <a:spcPct val="0"/>
                        </a:spcAft>
                        <a:buClr>
                          <a:schemeClr val="tx2"/>
                        </a:buClr>
                        <a:buSzPct val="110000"/>
                        <a:buFontTx/>
                        <a:buNone/>
                      </a:pPr>
                      <a:endParaRPr lang="en-US" altLang="zh-CN" sz="1400" b="0" i="0" u="none" strike="noStrike" kern="1200" cap="none" baseline="0" dirty="0" smtClean="0">
                        <a:solidFill>
                          <a:srgbClr val="4D4D4D"/>
                        </a:solidFill>
                        <a:effectLst/>
                        <a:uFillTx/>
                        <a:latin typeface="+mn-lt"/>
                        <a:ea typeface="SimSun"/>
                        <a:cs typeface="+mn-cs"/>
                      </a:endParaRPr>
                    </a:p>
                    <a:p>
                      <a:pPr marL="82550" marR="0" lvl="0" indent="0" algn="ctr" defTabSz="914400" rtl="0" eaLnBrk="1" fontAlgn="base" latinLnBrk="0" hangingPunct="1">
                        <a:lnSpc>
                          <a:spcPct val="100000"/>
                        </a:lnSpc>
                        <a:spcBef>
                          <a:spcPct val="0"/>
                        </a:spcBef>
                        <a:spcAft>
                          <a:spcPct val="0"/>
                        </a:spcAft>
                        <a:buClr>
                          <a:schemeClr val="tx2"/>
                        </a:buClr>
                        <a:buSzPct val="110000"/>
                        <a:buFontTx/>
                        <a:buNone/>
                      </a:pPr>
                      <a:r>
                        <a:rPr lang="en-US" altLang="zh-CN" sz="1400" b="0" i="0" u="none" strike="noStrike" kern="1200" cap="none" baseline="0" dirty="0" smtClean="0">
                          <a:solidFill>
                            <a:srgbClr val="4D4D4D"/>
                          </a:solidFill>
                          <a:effectLst/>
                          <a:uFillTx/>
                          <a:latin typeface="+mn-lt"/>
                          <a:ea typeface="SimSun"/>
                          <a:cs typeface="+mn-cs"/>
                        </a:rPr>
                        <a:t>32 (41.0)</a:t>
                      </a:r>
                    </a:p>
                    <a:p>
                      <a:pPr marL="82550" marR="0" lvl="0" indent="0" algn="ctr" defTabSz="914400" rtl="0" eaLnBrk="1" fontAlgn="base" latinLnBrk="0" hangingPunct="1">
                        <a:lnSpc>
                          <a:spcPct val="100000"/>
                        </a:lnSpc>
                        <a:spcBef>
                          <a:spcPct val="0"/>
                        </a:spcBef>
                        <a:spcAft>
                          <a:spcPct val="0"/>
                        </a:spcAft>
                        <a:buClr>
                          <a:schemeClr val="tx2"/>
                        </a:buClr>
                        <a:buSzPct val="110000"/>
                        <a:buFontTx/>
                        <a:buNone/>
                      </a:pPr>
                      <a:r>
                        <a:rPr lang="en-US" altLang="zh-CN" sz="1400" b="0" i="0" u="none" strike="noStrike" kern="1200" cap="none" baseline="0" dirty="0" smtClean="0">
                          <a:solidFill>
                            <a:srgbClr val="4D4D4D"/>
                          </a:solidFill>
                          <a:effectLst/>
                          <a:uFillTx/>
                          <a:latin typeface="+mn-lt"/>
                          <a:ea typeface="SimSun"/>
                          <a:cs typeface="+mn-cs"/>
                        </a:rPr>
                        <a:t>96 (31.3)</a:t>
                      </a:r>
                      <a:endParaRPr lang="en-US" sz="1400" b="0" i="0" u="none" strike="noStrike" kern="1200" cap="none" baseline="0" dirty="0">
                        <a:solidFill>
                          <a:srgbClr val="4D4D4D"/>
                        </a:solidFill>
                        <a:effectLst/>
                        <a:uFillTx/>
                        <a:latin typeface="+mn-lt"/>
                        <a:ea typeface="SimSun"/>
                        <a:cs typeface="+mn-cs"/>
                      </a:endParaRP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82550" marR="0" lvl="0" indent="0" algn="ctr" defTabSz="914400" rtl="0" eaLnBrk="1" fontAlgn="base" latinLnBrk="0" hangingPunct="1">
                        <a:lnSpc>
                          <a:spcPct val="100000"/>
                        </a:lnSpc>
                        <a:spcBef>
                          <a:spcPct val="0"/>
                        </a:spcBef>
                        <a:spcAft>
                          <a:spcPct val="0"/>
                        </a:spcAft>
                        <a:buClr>
                          <a:schemeClr val="tx2"/>
                        </a:buClr>
                        <a:buSzPct val="110000"/>
                        <a:buFontTx/>
                        <a:buNone/>
                      </a:pPr>
                      <a:endParaRPr lang="en-US" altLang="zh-CN" sz="1400" b="0" i="0" u="none" strike="noStrike" kern="1200" cap="none" baseline="0" dirty="0" smtClean="0">
                        <a:solidFill>
                          <a:srgbClr val="4D4D4D"/>
                        </a:solidFill>
                        <a:effectLst/>
                        <a:uFillTx/>
                        <a:latin typeface="+mn-lt"/>
                        <a:ea typeface="SimSun"/>
                        <a:cs typeface="+mn-cs"/>
                      </a:endParaRPr>
                    </a:p>
                    <a:p>
                      <a:pPr marL="82550" marR="0" lvl="0" indent="0" algn="ctr" defTabSz="914400" rtl="0" eaLnBrk="1" fontAlgn="base" latinLnBrk="0" hangingPunct="1">
                        <a:lnSpc>
                          <a:spcPct val="100000"/>
                        </a:lnSpc>
                        <a:spcBef>
                          <a:spcPct val="0"/>
                        </a:spcBef>
                        <a:spcAft>
                          <a:spcPct val="0"/>
                        </a:spcAft>
                        <a:buClr>
                          <a:schemeClr val="tx2"/>
                        </a:buClr>
                        <a:buSzPct val="110000"/>
                        <a:buFontTx/>
                        <a:buNone/>
                      </a:pPr>
                      <a:r>
                        <a:rPr lang="en-US" altLang="zh-CN" sz="1400" b="0" i="0" u="none" strike="noStrike" kern="1200" cap="none" baseline="0" dirty="0" smtClean="0">
                          <a:solidFill>
                            <a:srgbClr val="4D4D4D"/>
                          </a:solidFill>
                          <a:effectLst/>
                          <a:uFillTx/>
                          <a:latin typeface="+mn-lt"/>
                          <a:ea typeface="SimSun"/>
                          <a:cs typeface="+mn-cs"/>
                        </a:rPr>
                        <a:t>55.6</a:t>
                      </a:r>
                    </a:p>
                    <a:p>
                      <a:pPr marL="82550" marR="0" lvl="0" indent="0" algn="ctr" defTabSz="914400" rtl="0" eaLnBrk="1" fontAlgn="base" latinLnBrk="0" hangingPunct="1">
                        <a:lnSpc>
                          <a:spcPct val="100000"/>
                        </a:lnSpc>
                        <a:spcBef>
                          <a:spcPct val="0"/>
                        </a:spcBef>
                        <a:spcAft>
                          <a:spcPct val="0"/>
                        </a:spcAft>
                        <a:buClr>
                          <a:schemeClr val="tx2"/>
                        </a:buClr>
                        <a:buSzPct val="110000"/>
                        <a:buFontTx/>
                        <a:buNone/>
                      </a:pPr>
                      <a:r>
                        <a:rPr lang="en-US" altLang="zh-CN" sz="1400" b="1" i="0" u="none" strike="noStrike" kern="1200" cap="none" baseline="0" dirty="0" smtClean="0">
                          <a:solidFill>
                            <a:srgbClr val="4D4D4D"/>
                          </a:solidFill>
                          <a:effectLst/>
                          <a:uFillTx/>
                          <a:latin typeface="+mn-lt"/>
                          <a:ea typeface="SimSun"/>
                          <a:cs typeface="+mn-cs"/>
                        </a:rPr>
                        <a:t>70.0</a:t>
                      </a:r>
                      <a:endParaRPr lang="en-US" sz="1400" b="1" i="0" u="none" strike="noStrike" kern="1200" cap="none" baseline="0" dirty="0">
                        <a:solidFill>
                          <a:srgbClr val="4D4D4D"/>
                        </a:solidFill>
                        <a:effectLst/>
                        <a:uFillTx/>
                        <a:latin typeface="+mn-lt"/>
                        <a:ea typeface="SimSun"/>
                        <a:cs typeface="+mn-cs"/>
                      </a:endParaRP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82550" marR="0" lvl="0" indent="0" algn="ctr" defTabSz="914400" rtl="0" eaLnBrk="1" fontAlgn="base" latinLnBrk="0" hangingPunct="1">
                        <a:lnSpc>
                          <a:spcPct val="100000"/>
                        </a:lnSpc>
                        <a:spcBef>
                          <a:spcPct val="0"/>
                        </a:spcBef>
                        <a:spcAft>
                          <a:spcPct val="0"/>
                        </a:spcAft>
                        <a:buClr>
                          <a:schemeClr val="tx2"/>
                        </a:buClr>
                        <a:buSzPct val="110000"/>
                        <a:buFontTx/>
                        <a:buNone/>
                      </a:pPr>
                      <a:endParaRPr lang="en-US" altLang="zh-CN" sz="1400" b="0" i="0" u="none" strike="noStrike" kern="1200" cap="none" baseline="0" dirty="0" smtClean="0">
                        <a:solidFill>
                          <a:srgbClr val="4D4D4D"/>
                        </a:solidFill>
                        <a:effectLst/>
                        <a:uFillTx/>
                        <a:latin typeface="+mn-lt"/>
                        <a:ea typeface="SimSun"/>
                        <a:cs typeface="+mn-cs"/>
                      </a:endParaRPr>
                    </a:p>
                    <a:p>
                      <a:pPr marL="82550" marR="0" lvl="0" indent="0" algn="ctr" defTabSz="914400" rtl="0" eaLnBrk="1" fontAlgn="base" latinLnBrk="0" hangingPunct="1">
                        <a:lnSpc>
                          <a:spcPct val="100000"/>
                        </a:lnSpc>
                        <a:spcBef>
                          <a:spcPct val="0"/>
                        </a:spcBef>
                        <a:spcAft>
                          <a:spcPct val="0"/>
                        </a:spcAft>
                        <a:buClr>
                          <a:schemeClr val="tx2"/>
                        </a:buClr>
                        <a:buSzPct val="110000"/>
                        <a:buFontTx/>
                        <a:buNone/>
                      </a:pPr>
                      <a:r>
                        <a:rPr lang="en-US" altLang="zh-CN" sz="1400" b="0" i="0" u="none" strike="noStrike" kern="1200" cap="none" baseline="0" dirty="0" smtClean="0">
                          <a:solidFill>
                            <a:srgbClr val="4D4D4D"/>
                          </a:solidFill>
                          <a:effectLst/>
                          <a:uFillTx/>
                          <a:latin typeface="+mn-lt"/>
                          <a:ea typeface="SimSun"/>
                          <a:cs typeface="+mn-cs"/>
                        </a:rPr>
                        <a:t>59 (75.6)</a:t>
                      </a:r>
                    </a:p>
                    <a:p>
                      <a:pPr marL="82550" marR="0" lvl="0" indent="0" algn="ctr" defTabSz="914400" rtl="0" eaLnBrk="1" fontAlgn="base" latinLnBrk="0" hangingPunct="1">
                        <a:lnSpc>
                          <a:spcPct val="100000"/>
                        </a:lnSpc>
                        <a:spcBef>
                          <a:spcPct val="0"/>
                        </a:spcBef>
                        <a:spcAft>
                          <a:spcPct val="0"/>
                        </a:spcAft>
                        <a:buClr>
                          <a:schemeClr val="tx2"/>
                        </a:buClr>
                        <a:buSzPct val="110000"/>
                        <a:buFontTx/>
                        <a:buNone/>
                      </a:pPr>
                      <a:r>
                        <a:rPr lang="en-US" altLang="zh-CN" sz="1400" b="0" i="0" u="none" strike="noStrike" kern="1200" cap="none" baseline="0" dirty="0" smtClean="0">
                          <a:solidFill>
                            <a:srgbClr val="4D4D4D"/>
                          </a:solidFill>
                          <a:effectLst/>
                          <a:uFillTx/>
                          <a:latin typeface="+mn-lt"/>
                          <a:ea typeface="SimSun"/>
                          <a:cs typeface="+mn-cs"/>
                        </a:rPr>
                        <a:t>135 (43.5)</a:t>
                      </a:r>
                      <a:endParaRPr lang="en-US" sz="1400" b="0" i="0" u="none" strike="noStrike" kern="1200" cap="none" baseline="0" dirty="0">
                        <a:solidFill>
                          <a:srgbClr val="4D4D4D"/>
                        </a:solidFill>
                        <a:effectLst/>
                        <a:uFillTx/>
                        <a:latin typeface="+mn-lt"/>
                        <a:ea typeface="SimSun"/>
                        <a:cs typeface="+mn-cs"/>
                      </a:endParaRP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82550" marR="0" lvl="0" indent="0" algn="ctr" defTabSz="914400" rtl="0" eaLnBrk="1" fontAlgn="base" latinLnBrk="0" hangingPunct="1">
                        <a:lnSpc>
                          <a:spcPct val="100000"/>
                        </a:lnSpc>
                        <a:spcBef>
                          <a:spcPct val="0"/>
                        </a:spcBef>
                        <a:spcAft>
                          <a:spcPct val="0"/>
                        </a:spcAft>
                        <a:buClr>
                          <a:schemeClr val="tx2"/>
                        </a:buClr>
                        <a:buSzPct val="110000"/>
                        <a:buFontTx/>
                        <a:buNone/>
                      </a:pPr>
                      <a:endParaRPr lang="en-US" altLang="zh-CN" sz="1400" b="0" i="0" u="none" strike="noStrike" kern="1200" cap="none" baseline="0" dirty="0" smtClean="0">
                        <a:solidFill>
                          <a:srgbClr val="4D4D4D"/>
                        </a:solidFill>
                        <a:effectLst/>
                        <a:uFillTx/>
                        <a:latin typeface="+mn-lt"/>
                        <a:ea typeface="SimSun"/>
                        <a:cs typeface="+mn-cs"/>
                      </a:endParaRPr>
                    </a:p>
                    <a:p>
                      <a:pPr marL="82550" marR="0" lvl="0" indent="0" algn="ctr" defTabSz="914400" rtl="0" eaLnBrk="1" fontAlgn="base" latinLnBrk="0" hangingPunct="1">
                        <a:lnSpc>
                          <a:spcPct val="100000"/>
                        </a:lnSpc>
                        <a:spcBef>
                          <a:spcPct val="0"/>
                        </a:spcBef>
                        <a:spcAft>
                          <a:spcPct val="0"/>
                        </a:spcAft>
                        <a:buClr>
                          <a:schemeClr val="tx2"/>
                        </a:buClr>
                        <a:buSzPct val="110000"/>
                        <a:buFontTx/>
                        <a:buNone/>
                      </a:pPr>
                      <a:r>
                        <a:rPr lang="en-US" altLang="zh-CN" sz="1400" b="0" i="0" u="none" strike="noStrike" kern="1200" cap="none" baseline="0" dirty="0" smtClean="0">
                          <a:solidFill>
                            <a:srgbClr val="4D4D4D"/>
                          </a:solidFill>
                          <a:effectLst/>
                          <a:uFillTx/>
                          <a:latin typeface="+mn-lt"/>
                          <a:ea typeface="SimSun"/>
                          <a:cs typeface="+mn-cs"/>
                        </a:rPr>
                        <a:t>42.9</a:t>
                      </a:r>
                    </a:p>
                    <a:p>
                      <a:pPr marL="82550" marR="0" lvl="0" indent="0" algn="ctr" defTabSz="914400" rtl="0" eaLnBrk="1" fontAlgn="base" latinLnBrk="0" hangingPunct="1">
                        <a:lnSpc>
                          <a:spcPct val="100000"/>
                        </a:lnSpc>
                        <a:spcBef>
                          <a:spcPct val="0"/>
                        </a:spcBef>
                        <a:spcAft>
                          <a:spcPct val="0"/>
                        </a:spcAft>
                        <a:buClr>
                          <a:schemeClr val="tx2"/>
                        </a:buClr>
                        <a:buSzPct val="110000"/>
                        <a:buFontTx/>
                        <a:buNone/>
                      </a:pPr>
                      <a:r>
                        <a:rPr lang="en-US" altLang="zh-CN" sz="1400" b="1" i="0" u="none" strike="noStrike" kern="1200" cap="none" baseline="0" dirty="0" smtClean="0">
                          <a:solidFill>
                            <a:srgbClr val="4D4D4D"/>
                          </a:solidFill>
                          <a:effectLst/>
                          <a:uFillTx/>
                          <a:latin typeface="+mn-lt"/>
                          <a:ea typeface="SimSun"/>
                          <a:cs typeface="+mn-cs"/>
                        </a:rPr>
                        <a:t>74.4</a:t>
                      </a:r>
                      <a:endParaRPr lang="en-US" sz="1400" b="1" i="0" u="none" strike="noStrike" kern="1200" cap="none" baseline="0" dirty="0">
                        <a:solidFill>
                          <a:srgbClr val="4D4D4D"/>
                        </a:solidFill>
                        <a:effectLst/>
                        <a:uFillTx/>
                        <a:latin typeface="+mn-lt"/>
                        <a:ea typeface="SimSun"/>
                        <a:cs typeface="+mn-cs"/>
                      </a:endParaRP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10003"/>
                  </a:ext>
                </a:extLst>
              </a:tr>
              <a:tr h="214784">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zh-CN" sz="1400" b="1" i="0" u="none" strike="noStrike" cap="none" baseline="0">
                          <a:solidFill>
                            <a:srgbClr val="4D4D4D"/>
                          </a:solidFill>
                          <a:effectLst/>
                          <a:uFillTx/>
                          <a:ea typeface="SimSun"/>
                        </a:rPr>
                        <a:t>III 期 MSI-H</a:t>
                      </a:r>
                    </a:p>
                    <a:p>
                      <a:pPr marL="82550" marR="0" lvl="0" indent="0" algn="l" defTabSz="914400" rtl="0" eaLnBrk="1" fontAlgn="base" latinLnBrk="0" hangingPunct="1">
                        <a:lnSpc>
                          <a:spcPct val="100000"/>
                        </a:lnSpc>
                        <a:spcBef>
                          <a:spcPct val="0"/>
                        </a:spcBef>
                        <a:spcAft>
                          <a:spcPct val="0"/>
                        </a:spcAft>
                        <a:buClr>
                          <a:schemeClr val="tx2"/>
                        </a:buClr>
                        <a:buSzPct val="110000"/>
                        <a:buFontTx/>
                        <a:buNone/>
                      </a:pPr>
                      <a:r>
                        <a:rPr lang="zh-CN" sz="1400" b="0" i="0" u="none" strike="noStrike" cap="none" baseline="0">
                          <a:solidFill>
                            <a:srgbClr val="4D4D4D"/>
                          </a:solidFill>
                          <a:effectLst/>
                          <a:uFillTx/>
                          <a:ea typeface="SimSun"/>
                        </a:rPr>
                        <a:t>无 CT</a:t>
                      </a:r>
                    </a:p>
                    <a:p>
                      <a:pPr marL="82550" marR="0" lvl="0" indent="0" algn="l" defTabSz="914400" rtl="0" eaLnBrk="1" fontAlgn="base" latinLnBrk="0" hangingPunct="1">
                        <a:lnSpc>
                          <a:spcPct val="100000"/>
                        </a:lnSpc>
                        <a:spcBef>
                          <a:spcPct val="0"/>
                        </a:spcBef>
                        <a:spcAft>
                          <a:spcPct val="0"/>
                        </a:spcAft>
                        <a:buClr>
                          <a:schemeClr val="tx2"/>
                        </a:buClr>
                        <a:buSzPct val="110000"/>
                        <a:buFontTx/>
                        <a:buNone/>
                      </a:pPr>
                      <a:r>
                        <a:rPr lang="zh-CN" sz="1400" b="0" i="0" u="none" strike="noStrike" cap="none" baseline="0">
                          <a:solidFill>
                            <a:srgbClr val="4D4D4D"/>
                          </a:solidFill>
                          <a:effectLst/>
                          <a:uFillTx/>
                          <a:ea typeface="SimSun"/>
                        </a:rPr>
                        <a:t>辅助 CT</a:t>
                      </a: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82550" marR="0" lvl="0" indent="0" algn="ctr" defTabSz="914400" rtl="0" eaLnBrk="1" fontAlgn="base" latinLnBrk="0" hangingPunct="1">
                        <a:lnSpc>
                          <a:spcPct val="100000"/>
                        </a:lnSpc>
                        <a:spcBef>
                          <a:spcPct val="0"/>
                        </a:spcBef>
                        <a:spcAft>
                          <a:spcPct val="0"/>
                        </a:spcAft>
                        <a:buClr>
                          <a:schemeClr val="tx2"/>
                        </a:buClr>
                        <a:buSzPct val="110000"/>
                        <a:buFontTx/>
                        <a:buNone/>
                      </a:pPr>
                      <a:r>
                        <a:rPr lang="en-US" altLang="zh-CN" sz="1400" b="0" i="0" u="none" strike="noStrike" kern="1200" cap="none" baseline="0" dirty="0" smtClean="0">
                          <a:solidFill>
                            <a:srgbClr val="4D4D4D"/>
                          </a:solidFill>
                          <a:effectLst/>
                          <a:uFillTx/>
                          <a:latin typeface="+mn-lt"/>
                          <a:ea typeface="SimSun"/>
                          <a:cs typeface="+mn-cs"/>
                        </a:rPr>
                        <a:t>73</a:t>
                      </a:r>
                    </a:p>
                    <a:p>
                      <a:pPr marL="82550" marR="0" lvl="0" indent="0" algn="ctr" defTabSz="914400" rtl="0" eaLnBrk="1" fontAlgn="base" latinLnBrk="0" hangingPunct="1">
                        <a:lnSpc>
                          <a:spcPct val="100000"/>
                        </a:lnSpc>
                        <a:spcBef>
                          <a:spcPct val="0"/>
                        </a:spcBef>
                        <a:spcAft>
                          <a:spcPct val="0"/>
                        </a:spcAft>
                        <a:buClr>
                          <a:schemeClr val="tx2"/>
                        </a:buClr>
                        <a:buSzPct val="110000"/>
                        <a:buFontTx/>
                        <a:buNone/>
                      </a:pPr>
                      <a:r>
                        <a:rPr lang="en-US" altLang="zh-CN" sz="1400" b="0" i="0" u="none" strike="noStrike" kern="1200" cap="none" baseline="0" dirty="0" smtClean="0">
                          <a:solidFill>
                            <a:srgbClr val="4D4D4D"/>
                          </a:solidFill>
                          <a:effectLst/>
                          <a:uFillTx/>
                          <a:latin typeface="+mn-lt"/>
                          <a:ea typeface="SimSun"/>
                          <a:cs typeface="+mn-cs"/>
                        </a:rPr>
                        <a:t>17</a:t>
                      </a:r>
                    </a:p>
                    <a:p>
                      <a:pPr marL="82550" marR="0" lvl="0" indent="0" algn="ctr" defTabSz="914400" rtl="0" eaLnBrk="1" fontAlgn="base" latinLnBrk="0" hangingPunct="1">
                        <a:lnSpc>
                          <a:spcPct val="100000"/>
                        </a:lnSpc>
                        <a:spcBef>
                          <a:spcPct val="0"/>
                        </a:spcBef>
                        <a:spcAft>
                          <a:spcPct val="0"/>
                        </a:spcAft>
                        <a:buClr>
                          <a:schemeClr val="tx2"/>
                        </a:buClr>
                        <a:buSzPct val="110000"/>
                        <a:buFontTx/>
                        <a:buNone/>
                      </a:pPr>
                      <a:r>
                        <a:rPr lang="en-US" altLang="zh-CN" sz="1400" b="0" i="0" u="none" strike="noStrike" kern="1200" cap="none" baseline="0" dirty="0" smtClean="0">
                          <a:solidFill>
                            <a:srgbClr val="4D4D4D"/>
                          </a:solidFill>
                          <a:effectLst/>
                          <a:uFillTx/>
                          <a:latin typeface="+mn-lt"/>
                          <a:ea typeface="SimSun"/>
                          <a:cs typeface="+mn-cs"/>
                        </a:rPr>
                        <a:t>56</a:t>
                      </a:r>
                      <a:endParaRPr lang="en-US" sz="1400" b="0" i="0" u="none" strike="noStrike" kern="1200" cap="none" baseline="0" dirty="0">
                        <a:solidFill>
                          <a:srgbClr val="4D4D4D"/>
                        </a:solidFill>
                        <a:effectLst/>
                        <a:uFillTx/>
                        <a:latin typeface="+mn-lt"/>
                        <a:ea typeface="SimSun"/>
                        <a:cs typeface="+mn-cs"/>
                      </a:endParaRP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82550" marR="0" lvl="0" indent="0" algn="ctr" defTabSz="914400" rtl="0" eaLnBrk="1" fontAlgn="base" latinLnBrk="0" hangingPunct="1">
                        <a:lnSpc>
                          <a:spcPct val="100000"/>
                        </a:lnSpc>
                        <a:spcBef>
                          <a:spcPct val="0"/>
                        </a:spcBef>
                        <a:spcAft>
                          <a:spcPct val="0"/>
                        </a:spcAft>
                        <a:buClr>
                          <a:schemeClr val="tx2"/>
                        </a:buClr>
                        <a:buSzPct val="110000"/>
                        <a:buFontTx/>
                        <a:buNone/>
                      </a:pPr>
                      <a:endParaRPr lang="en-US" altLang="zh-CN" sz="1400" b="0" i="0" u="none" strike="noStrike" kern="1200" cap="none" baseline="0" dirty="0" smtClean="0">
                        <a:solidFill>
                          <a:srgbClr val="4D4D4D"/>
                        </a:solidFill>
                        <a:effectLst/>
                        <a:uFillTx/>
                        <a:latin typeface="+mn-lt"/>
                        <a:ea typeface="SimSun"/>
                        <a:cs typeface="+mn-cs"/>
                      </a:endParaRPr>
                    </a:p>
                    <a:p>
                      <a:pPr marL="82550" marR="0" lvl="0" indent="0" algn="ctr" defTabSz="914400" rtl="0" eaLnBrk="1" fontAlgn="base" latinLnBrk="0" hangingPunct="1">
                        <a:lnSpc>
                          <a:spcPct val="100000"/>
                        </a:lnSpc>
                        <a:spcBef>
                          <a:spcPct val="0"/>
                        </a:spcBef>
                        <a:spcAft>
                          <a:spcPct val="0"/>
                        </a:spcAft>
                        <a:buClr>
                          <a:schemeClr val="tx2"/>
                        </a:buClr>
                        <a:buSzPct val="110000"/>
                        <a:buFontTx/>
                        <a:buNone/>
                      </a:pPr>
                      <a:r>
                        <a:rPr lang="en-US" altLang="zh-CN" sz="1400" b="0" i="0" u="none" strike="noStrike" kern="1200" cap="none" baseline="0" dirty="0" smtClean="0">
                          <a:solidFill>
                            <a:srgbClr val="4D4D4D"/>
                          </a:solidFill>
                          <a:effectLst/>
                          <a:uFillTx/>
                          <a:latin typeface="+mn-lt"/>
                          <a:ea typeface="SimSun"/>
                          <a:cs typeface="+mn-cs"/>
                        </a:rPr>
                        <a:t>4 (23.5)</a:t>
                      </a:r>
                    </a:p>
                    <a:p>
                      <a:pPr marL="82550" marR="0" lvl="0" indent="0" algn="ctr" defTabSz="914400" rtl="0" eaLnBrk="1" fontAlgn="base" latinLnBrk="0" hangingPunct="1">
                        <a:lnSpc>
                          <a:spcPct val="100000"/>
                        </a:lnSpc>
                        <a:spcBef>
                          <a:spcPct val="0"/>
                        </a:spcBef>
                        <a:spcAft>
                          <a:spcPct val="0"/>
                        </a:spcAft>
                        <a:buClr>
                          <a:schemeClr val="tx2"/>
                        </a:buClr>
                        <a:buSzPct val="110000"/>
                        <a:buFontTx/>
                        <a:buNone/>
                      </a:pPr>
                      <a:r>
                        <a:rPr lang="en-US" altLang="zh-CN" sz="1400" b="0" i="0" u="none" strike="noStrike" kern="1200" cap="none" baseline="0" dirty="0" smtClean="0">
                          <a:solidFill>
                            <a:srgbClr val="4D4D4D"/>
                          </a:solidFill>
                          <a:effectLst/>
                          <a:uFillTx/>
                          <a:latin typeface="+mn-lt"/>
                          <a:ea typeface="SimSun"/>
                          <a:cs typeface="+mn-cs"/>
                        </a:rPr>
                        <a:t>8 (14.3)</a:t>
                      </a:r>
                      <a:endParaRPr lang="en-US" sz="1400" b="0" i="0" u="none" strike="noStrike" kern="1200" cap="none" baseline="0" dirty="0">
                        <a:solidFill>
                          <a:srgbClr val="4D4D4D"/>
                        </a:solidFill>
                        <a:effectLst/>
                        <a:uFillTx/>
                        <a:latin typeface="+mn-lt"/>
                        <a:ea typeface="SimSun"/>
                        <a:cs typeface="+mn-cs"/>
                      </a:endParaRP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82550" marR="0" lvl="0" indent="0" algn="ctr" defTabSz="914400" rtl="0" eaLnBrk="1" fontAlgn="base" latinLnBrk="0" hangingPunct="1">
                        <a:lnSpc>
                          <a:spcPct val="100000"/>
                        </a:lnSpc>
                        <a:spcBef>
                          <a:spcPct val="0"/>
                        </a:spcBef>
                        <a:spcAft>
                          <a:spcPct val="0"/>
                        </a:spcAft>
                        <a:buClr>
                          <a:schemeClr val="tx2"/>
                        </a:buClr>
                        <a:buSzPct val="110000"/>
                        <a:buFontTx/>
                        <a:buNone/>
                      </a:pPr>
                      <a:endParaRPr lang="en-US" altLang="zh-CN" sz="1400" b="0" i="0" u="none" strike="noStrike" kern="1200" cap="none" baseline="0" dirty="0" smtClean="0">
                        <a:solidFill>
                          <a:srgbClr val="4D4D4D"/>
                        </a:solidFill>
                        <a:effectLst/>
                        <a:uFillTx/>
                        <a:latin typeface="+mn-lt"/>
                        <a:ea typeface="SimSun"/>
                        <a:cs typeface="+mn-cs"/>
                      </a:endParaRPr>
                    </a:p>
                    <a:p>
                      <a:pPr marL="82550" marR="0" lvl="0" indent="0" algn="ctr" defTabSz="914400" rtl="0" eaLnBrk="1" fontAlgn="base" latinLnBrk="0" hangingPunct="1">
                        <a:lnSpc>
                          <a:spcPct val="100000"/>
                        </a:lnSpc>
                        <a:spcBef>
                          <a:spcPct val="0"/>
                        </a:spcBef>
                        <a:spcAft>
                          <a:spcPct val="0"/>
                        </a:spcAft>
                        <a:buClr>
                          <a:schemeClr val="tx2"/>
                        </a:buClr>
                        <a:buSzPct val="110000"/>
                        <a:buFontTx/>
                        <a:buNone/>
                      </a:pPr>
                      <a:r>
                        <a:rPr lang="en-US" altLang="zh-CN" sz="1400" b="0" i="0" u="none" strike="noStrike" kern="1200" cap="none" baseline="0" dirty="0" smtClean="0">
                          <a:solidFill>
                            <a:srgbClr val="4D4D4D"/>
                          </a:solidFill>
                          <a:effectLst/>
                          <a:uFillTx/>
                          <a:latin typeface="+mn-lt"/>
                          <a:ea typeface="SimSun"/>
                          <a:cs typeface="+mn-cs"/>
                        </a:rPr>
                        <a:t>76.5</a:t>
                      </a:r>
                    </a:p>
                    <a:p>
                      <a:pPr marL="82550" marR="0" lvl="0" indent="0" algn="ctr" defTabSz="914400" rtl="0" eaLnBrk="1" fontAlgn="base" latinLnBrk="0" hangingPunct="1">
                        <a:lnSpc>
                          <a:spcPct val="100000"/>
                        </a:lnSpc>
                        <a:spcBef>
                          <a:spcPct val="0"/>
                        </a:spcBef>
                        <a:spcAft>
                          <a:spcPct val="0"/>
                        </a:spcAft>
                        <a:buClr>
                          <a:schemeClr val="tx2"/>
                        </a:buClr>
                        <a:buSzPct val="110000"/>
                        <a:buFontTx/>
                        <a:buNone/>
                      </a:pPr>
                      <a:r>
                        <a:rPr lang="en-US" altLang="zh-CN" sz="1400" b="1" i="0" u="none" strike="noStrike" kern="1200" cap="none" baseline="0" dirty="0" smtClean="0">
                          <a:solidFill>
                            <a:srgbClr val="4D4D4D"/>
                          </a:solidFill>
                          <a:effectLst/>
                          <a:uFillTx/>
                          <a:latin typeface="+mn-lt"/>
                          <a:ea typeface="SimSun"/>
                          <a:cs typeface="+mn-cs"/>
                        </a:rPr>
                        <a:t>85.3</a:t>
                      </a:r>
                      <a:endParaRPr lang="en-US" sz="1400" b="1" i="0" u="none" strike="noStrike" kern="1200" cap="none" baseline="0" dirty="0">
                        <a:solidFill>
                          <a:srgbClr val="4D4D4D"/>
                        </a:solidFill>
                        <a:effectLst/>
                        <a:uFillTx/>
                        <a:latin typeface="+mn-lt"/>
                        <a:ea typeface="SimSun"/>
                        <a:cs typeface="+mn-cs"/>
                      </a:endParaRP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82550" marR="0" lvl="0" indent="0" algn="ctr" defTabSz="914400" rtl="0" eaLnBrk="1" fontAlgn="base" latinLnBrk="0" hangingPunct="1">
                        <a:lnSpc>
                          <a:spcPct val="100000"/>
                        </a:lnSpc>
                        <a:spcBef>
                          <a:spcPct val="0"/>
                        </a:spcBef>
                        <a:spcAft>
                          <a:spcPct val="0"/>
                        </a:spcAft>
                        <a:buClr>
                          <a:schemeClr val="tx2"/>
                        </a:buClr>
                        <a:buSzPct val="110000"/>
                        <a:buFontTx/>
                        <a:buNone/>
                      </a:pPr>
                      <a:endParaRPr lang="en-US" altLang="zh-CN" sz="1400" b="0" i="0" u="none" strike="noStrike" kern="1200" cap="none" baseline="0" dirty="0" smtClean="0">
                        <a:solidFill>
                          <a:srgbClr val="4D4D4D"/>
                        </a:solidFill>
                        <a:effectLst/>
                        <a:uFillTx/>
                        <a:latin typeface="+mn-lt"/>
                        <a:ea typeface="SimSun"/>
                        <a:cs typeface="+mn-cs"/>
                      </a:endParaRPr>
                    </a:p>
                    <a:p>
                      <a:pPr marL="82550" marR="0" lvl="0" indent="0" algn="ctr" defTabSz="914400" rtl="0" eaLnBrk="1" fontAlgn="base" latinLnBrk="0" hangingPunct="1">
                        <a:lnSpc>
                          <a:spcPct val="100000"/>
                        </a:lnSpc>
                        <a:spcBef>
                          <a:spcPct val="0"/>
                        </a:spcBef>
                        <a:spcAft>
                          <a:spcPct val="0"/>
                        </a:spcAft>
                        <a:buClr>
                          <a:schemeClr val="tx2"/>
                        </a:buClr>
                        <a:buSzPct val="110000"/>
                        <a:buFontTx/>
                        <a:buNone/>
                      </a:pPr>
                      <a:r>
                        <a:rPr lang="en-US" altLang="zh-CN" sz="1400" b="0" i="0" u="none" strike="noStrike" kern="1200" cap="none" baseline="0" dirty="0" smtClean="0">
                          <a:solidFill>
                            <a:srgbClr val="4D4D4D"/>
                          </a:solidFill>
                          <a:effectLst/>
                          <a:uFillTx/>
                          <a:latin typeface="+mn-lt"/>
                          <a:ea typeface="SimSun"/>
                          <a:cs typeface="+mn-cs"/>
                        </a:rPr>
                        <a:t>3 (18.8)</a:t>
                      </a:r>
                    </a:p>
                    <a:p>
                      <a:pPr marL="82550" marR="0" lvl="0" indent="0" algn="ctr" defTabSz="914400" rtl="0" eaLnBrk="1" fontAlgn="base" latinLnBrk="0" hangingPunct="1">
                        <a:lnSpc>
                          <a:spcPct val="100000"/>
                        </a:lnSpc>
                        <a:spcBef>
                          <a:spcPct val="0"/>
                        </a:spcBef>
                        <a:spcAft>
                          <a:spcPct val="0"/>
                        </a:spcAft>
                        <a:buClr>
                          <a:schemeClr val="tx2"/>
                        </a:buClr>
                        <a:buSzPct val="110000"/>
                        <a:buFontTx/>
                        <a:buNone/>
                      </a:pPr>
                      <a:r>
                        <a:rPr lang="en-US" altLang="zh-CN" sz="1400" b="0" i="0" u="none" strike="noStrike" kern="1200" cap="none" baseline="0" dirty="0" smtClean="0">
                          <a:solidFill>
                            <a:srgbClr val="4D4D4D"/>
                          </a:solidFill>
                          <a:effectLst/>
                          <a:uFillTx/>
                          <a:latin typeface="+mn-lt"/>
                          <a:ea typeface="SimSun"/>
                          <a:cs typeface="+mn-cs"/>
                        </a:rPr>
                        <a:t>9 (16.1)</a:t>
                      </a:r>
                      <a:endParaRPr lang="en-US" sz="1400" b="0" i="0" u="none" strike="noStrike" kern="1200" cap="none" baseline="0" dirty="0">
                        <a:solidFill>
                          <a:srgbClr val="4D4D4D"/>
                        </a:solidFill>
                        <a:effectLst/>
                        <a:uFillTx/>
                        <a:latin typeface="+mn-lt"/>
                        <a:ea typeface="SimSun"/>
                        <a:cs typeface="+mn-cs"/>
                      </a:endParaRP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82550" marR="0" lvl="0" indent="0" algn="ctr" defTabSz="914400" rtl="0" eaLnBrk="1" fontAlgn="base" latinLnBrk="0" hangingPunct="1">
                        <a:lnSpc>
                          <a:spcPct val="100000"/>
                        </a:lnSpc>
                        <a:spcBef>
                          <a:spcPct val="0"/>
                        </a:spcBef>
                        <a:spcAft>
                          <a:spcPct val="0"/>
                        </a:spcAft>
                        <a:buClr>
                          <a:schemeClr val="tx2"/>
                        </a:buClr>
                        <a:buSzPct val="110000"/>
                        <a:buFontTx/>
                        <a:buNone/>
                      </a:pPr>
                      <a:endParaRPr lang="en-US" altLang="zh-CN" sz="1400" b="0" i="0" u="none" strike="noStrike" kern="1200" cap="none" baseline="0" dirty="0" smtClean="0">
                        <a:solidFill>
                          <a:srgbClr val="4D4D4D"/>
                        </a:solidFill>
                        <a:effectLst/>
                        <a:uFillTx/>
                        <a:latin typeface="+mn-lt"/>
                        <a:ea typeface="SimSun"/>
                        <a:cs typeface="+mn-cs"/>
                      </a:endParaRPr>
                    </a:p>
                    <a:p>
                      <a:pPr marL="82550" marR="0" lvl="0" indent="0" algn="ctr" defTabSz="914400" rtl="0" eaLnBrk="1" fontAlgn="base" latinLnBrk="0" hangingPunct="1">
                        <a:lnSpc>
                          <a:spcPct val="100000"/>
                        </a:lnSpc>
                        <a:spcBef>
                          <a:spcPct val="0"/>
                        </a:spcBef>
                        <a:spcAft>
                          <a:spcPct val="0"/>
                        </a:spcAft>
                        <a:buClr>
                          <a:schemeClr val="tx2"/>
                        </a:buClr>
                        <a:buSzPct val="110000"/>
                        <a:buFontTx/>
                        <a:buNone/>
                      </a:pPr>
                      <a:r>
                        <a:rPr lang="en-US" altLang="zh-CN" sz="1400" b="0" i="0" u="none" strike="noStrike" kern="1200" cap="none" baseline="0" dirty="0" smtClean="0">
                          <a:solidFill>
                            <a:srgbClr val="4D4D4D"/>
                          </a:solidFill>
                          <a:effectLst/>
                          <a:uFillTx/>
                          <a:latin typeface="+mn-lt"/>
                          <a:ea typeface="SimSun"/>
                          <a:cs typeface="+mn-cs"/>
                        </a:rPr>
                        <a:t>81.3</a:t>
                      </a:r>
                    </a:p>
                    <a:p>
                      <a:pPr marL="82550" marR="0" lvl="0" indent="0" algn="ctr" defTabSz="914400" rtl="0" eaLnBrk="1" fontAlgn="base" latinLnBrk="0" hangingPunct="1">
                        <a:lnSpc>
                          <a:spcPct val="100000"/>
                        </a:lnSpc>
                        <a:spcBef>
                          <a:spcPct val="0"/>
                        </a:spcBef>
                        <a:spcAft>
                          <a:spcPct val="0"/>
                        </a:spcAft>
                        <a:buClr>
                          <a:schemeClr val="tx2"/>
                        </a:buClr>
                        <a:buSzPct val="110000"/>
                        <a:buFontTx/>
                        <a:buNone/>
                      </a:pPr>
                      <a:r>
                        <a:rPr lang="en-US" altLang="zh-CN" sz="1400" b="1" i="0" u="none" strike="noStrike" kern="1200" cap="none" baseline="0" dirty="0" smtClean="0">
                          <a:solidFill>
                            <a:srgbClr val="4D4D4D"/>
                          </a:solidFill>
                          <a:effectLst/>
                          <a:uFillTx/>
                          <a:latin typeface="+mn-lt"/>
                          <a:ea typeface="SimSun"/>
                          <a:cs typeface="+mn-cs"/>
                        </a:rPr>
                        <a:t>85.5</a:t>
                      </a:r>
                      <a:endParaRPr lang="en-US" sz="1400" b="1" i="0" u="none" strike="noStrike" kern="1200" cap="none" baseline="0" dirty="0">
                        <a:solidFill>
                          <a:srgbClr val="4D4D4D"/>
                        </a:solidFill>
                        <a:effectLst/>
                        <a:uFillTx/>
                        <a:latin typeface="+mn-lt"/>
                        <a:ea typeface="SimSun"/>
                        <a:cs typeface="+mn-cs"/>
                      </a:endParaRP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82550" marR="0" lvl="0" indent="0" algn="ctr" defTabSz="914400" rtl="0" eaLnBrk="1" fontAlgn="base" latinLnBrk="0" hangingPunct="1">
                        <a:lnSpc>
                          <a:spcPct val="100000"/>
                        </a:lnSpc>
                        <a:spcBef>
                          <a:spcPct val="0"/>
                        </a:spcBef>
                        <a:spcAft>
                          <a:spcPct val="0"/>
                        </a:spcAft>
                        <a:buClr>
                          <a:schemeClr val="tx2"/>
                        </a:buClr>
                        <a:buSzPct val="110000"/>
                        <a:buFontTx/>
                        <a:buNone/>
                      </a:pPr>
                      <a:endParaRPr lang="en-US" altLang="zh-CN" sz="1400" b="0" i="0" u="none" strike="noStrike" kern="1200" cap="none" baseline="0" dirty="0" smtClean="0">
                        <a:solidFill>
                          <a:srgbClr val="4D4D4D"/>
                        </a:solidFill>
                        <a:effectLst/>
                        <a:uFillTx/>
                        <a:latin typeface="+mn-lt"/>
                        <a:ea typeface="SimSun"/>
                        <a:cs typeface="+mn-cs"/>
                      </a:endParaRPr>
                    </a:p>
                    <a:p>
                      <a:pPr marL="82550" marR="0" lvl="0" indent="0" algn="ctr" defTabSz="914400" rtl="0" eaLnBrk="1" fontAlgn="base" latinLnBrk="0" hangingPunct="1">
                        <a:lnSpc>
                          <a:spcPct val="100000"/>
                        </a:lnSpc>
                        <a:spcBef>
                          <a:spcPct val="0"/>
                        </a:spcBef>
                        <a:spcAft>
                          <a:spcPct val="0"/>
                        </a:spcAft>
                        <a:buClr>
                          <a:schemeClr val="tx2"/>
                        </a:buClr>
                        <a:buSzPct val="110000"/>
                        <a:buFontTx/>
                        <a:buNone/>
                      </a:pPr>
                      <a:r>
                        <a:rPr lang="en-US" altLang="zh-CN" sz="1400" b="0" i="0" u="none" strike="noStrike" kern="1200" cap="none" baseline="0" dirty="0" smtClean="0">
                          <a:solidFill>
                            <a:srgbClr val="4D4D4D"/>
                          </a:solidFill>
                          <a:effectLst/>
                          <a:uFillTx/>
                          <a:latin typeface="+mn-lt"/>
                          <a:ea typeface="SimSun"/>
                          <a:cs typeface="+mn-cs"/>
                        </a:rPr>
                        <a:t>14 (82.4)</a:t>
                      </a:r>
                    </a:p>
                    <a:p>
                      <a:pPr marL="82550" marR="0" lvl="0" indent="0" algn="ctr" defTabSz="914400" rtl="0" eaLnBrk="1" fontAlgn="base" latinLnBrk="0" hangingPunct="1">
                        <a:lnSpc>
                          <a:spcPct val="100000"/>
                        </a:lnSpc>
                        <a:spcBef>
                          <a:spcPct val="0"/>
                        </a:spcBef>
                        <a:spcAft>
                          <a:spcPct val="0"/>
                        </a:spcAft>
                        <a:buClr>
                          <a:schemeClr val="tx2"/>
                        </a:buClr>
                        <a:buSzPct val="110000"/>
                        <a:buFontTx/>
                        <a:buNone/>
                      </a:pPr>
                      <a:r>
                        <a:rPr lang="en-US" altLang="zh-CN" sz="1400" b="0" i="0" u="none" strike="noStrike" kern="1200" cap="none" baseline="0" dirty="0" smtClean="0">
                          <a:solidFill>
                            <a:srgbClr val="4D4D4D"/>
                          </a:solidFill>
                          <a:effectLst/>
                          <a:uFillTx/>
                          <a:latin typeface="+mn-lt"/>
                          <a:ea typeface="SimSun"/>
                          <a:cs typeface="+mn-cs"/>
                        </a:rPr>
                        <a:t>14 (25.0)</a:t>
                      </a:r>
                      <a:endParaRPr lang="en-US" sz="1400" b="0" i="0" u="none" strike="noStrike" kern="1200" cap="none" baseline="0" dirty="0">
                        <a:solidFill>
                          <a:srgbClr val="4D4D4D"/>
                        </a:solidFill>
                        <a:effectLst/>
                        <a:uFillTx/>
                        <a:latin typeface="+mn-lt"/>
                        <a:ea typeface="SimSun"/>
                        <a:cs typeface="+mn-cs"/>
                      </a:endParaRP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82550" marR="0" lvl="0" indent="0" algn="ctr" defTabSz="914400" rtl="0" eaLnBrk="1" fontAlgn="base" latinLnBrk="0" hangingPunct="1">
                        <a:lnSpc>
                          <a:spcPct val="100000"/>
                        </a:lnSpc>
                        <a:spcBef>
                          <a:spcPct val="0"/>
                        </a:spcBef>
                        <a:spcAft>
                          <a:spcPct val="0"/>
                        </a:spcAft>
                        <a:buClr>
                          <a:schemeClr val="tx2"/>
                        </a:buClr>
                        <a:buSzPct val="110000"/>
                        <a:buFontTx/>
                        <a:buNone/>
                      </a:pPr>
                      <a:endParaRPr lang="en-US" altLang="zh-CN" sz="1400" b="0" i="0" u="none" strike="noStrike" kern="1200" cap="none" baseline="0" dirty="0" smtClean="0">
                        <a:solidFill>
                          <a:srgbClr val="4D4D4D"/>
                        </a:solidFill>
                        <a:effectLst/>
                        <a:uFillTx/>
                        <a:latin typeface="+mn-lt"/>
                        <a:ea typeface="SimSun"/>
                        <a:cs typeface="+mn-cs"/>
                      </a:endParaRPr>
                    </a:p>
                    <a:p>
                      <a:pPr marL="82550" marR="0" lvl="0" indent="0" algn="ctr" defTabSz="914400" rtl="0" eaLnBrk="1" fontAlgn="base" latinLnBrk="0" hangingPunct="1">
                        <a:lnSpc>
                          <a:spcPct val="100000"/>
                        </a:lnSpc>
                        <a:spcBef>
                          <a:spcPct val="0"/>
                        </a:spcBef>
                        <a:spcAft>
                          <a:spcPct val="0"/>
                        </a:spcAft>
                        <a:buClr>
                          <a:schemeClr val="tx2"/>
                        </a:buClr>
                        <a:buSzPct val="110000"/>
                        <a:buFontTx/>
                        <a:buNone/>
                      </a:pPr>
                      <a:r>
                        <a:rPr lang="en-US" altLang="zh-CN" sz="1400" b="0" i="0" u="none" strike="noStrike" kern="1200" cap="none" baseline="0" dirty="0" smtClean="0">
                          <a:solidFill>
                            <a:srgbClr val="4D4D4D"/>
                          </a:solidFill>
                          <a:effectLst/>
                          <a:uFillTx/>
                          <a:latin typeface="+mn-lt"/>
                          <a:ea typeface="SimSun"/>
                          <a:cs typeface="+mn-cs"/>
                        </a:rPr>
                        <a:t>37.8</a:t>
                      </a:r>
                    </a:p>
                    <a:p>
                      <a:pPr marL="82550" marR="0" lvl="0" indent="0" algn="ctr" defTabSz="914400" rtl="0" eaLnBrk="1" fontAlgn="base" latinLnBrk="0" hangingPunct="1">
                        <a:lnSpc>
                          <a:spcPct val="100000"/>
                        </a:lnSpc>
                        <a:spcBef>
                          <a:spcPct val="0"/>
                        </a:spcBef>
                        <a:spcAft>
                          <a:spcPct val="0"/>
                        </a:spcAft>
                        <a:buClr>
                          <a:schemeClr val="tx2"/>
                        </a:buClr>
                        <a:buSzPct val="110000"/>
                        <a:buFontTx/>
                        <a:buNone/>
                      </a:pPr>
                      <a:r>
                        <a:rPr lang="en-US" altLang="zh-CN" sz="1400" b="1" i="0" u="none" strike="noStrike" kern="1200" cap="none" baseline="0" dirty="0" smtClean="0">
                          <a:solidFill>
                            <a:srgbClr val="4D4D4D"/>
                          </a:solidFill>
                          <a:effectLst/>
                          <a:uFillTx/>
                          <a:latin typeface="+mn-lt"/>
                          <a:ea typeface="SimSun"/>
                          <a:cs typeface="+mn-cs"/>
                        </a:rPr>
                        <a:t>80.4</a:t>
                      </a:r>
                      <a:endParaRPr lang="en-US" sz="1400" b="1" i="0" u="none" strike="noStrike" kern="1200" cap="none" baseline="0" dirty="0">
                        <a:solidFill>
                          <a:srgbClr val="4D4D4D"/>
                        </a:solidFill>
                        <a:effectLst/>
                        <a:uFillTx/>
                        <a:latin typeface="+mn-lt"/>
                        <a:ea typeface="SimSun"/>
                        <a:cs typeface="+mn-cs"/>
                      </a:endParaRPr>
                    </a:p>
                  </a:txBody>
                  <a:tcPr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10004"/>
                  </a:ext>
                </a:extLst>
              </a:tr>
            </a:tbl>
          </a:graphicData>
        </a:graphic>
      </p:graphicFrame>
    </p:spTree>
    <p:custDataLst>
      <p:tags r:id="rId1"/>
    </p:custDataLst>
    <p:extLst>
      <p:ext uri="{BB962C8B-B14F-4D97-AF65-F5344CB8AC3E}">
        <p14:creationId xmlns:p14="http://schemas.microsoft.com/office/powerpoint/2010/main" val="3188824184"/>
      </p:ext>
    </p:extLst>
  </p:cSld>
  <p:clrMapOvr>
    <a:masterClrMapping/>
  </p:clrMapOv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zh-CN" sz="1800" b="1" i="0" u="none" strike="noStrike" cap="none" baseline="0">
                <a:solidFill>
                  <a:srgbClr val="043882"/>
                </a:solidFill>
                <a:effectLst/>
                <a:uFillTx/>
                <a:ea typeface="SimSun"/>
              </a:rPr>
              <a:t>O-023：I 期结肠癌患者免疫评分类别之间的显著结局差异 – Galon J 等人</a:t>
            </a:r>
          </a:p>
        </p:txBody>
      </p:sp>
      <p:sp>
        <p:nvSpPr>
          <p:cNvPr id="5123" name="Rectangle 3"/>
          <p:cNvSpPr>
            <a:spLocks noGrp="1" noChangeArrowheads="1"/>
          </p:cNvSpPr>
          <p:nvPr>
            <p:ph idx="1"/>
          </p:nvPr>
        </p:nvSpPr>
        <p:spPr/>
        <p:txBody>
          <a:bodyPr/>
          <a:lstStyle/>
          <a:p>
            <a:pPr marL="0" indent="0">
              <a:buNone/>
            </a:pPr>
            <a:r>
              <a:rPr lang="zh-CN" sz="1600" b="1" i="0" u="none" strike="noStrike" cap="none" baseline="0">
                <a:solidFill>
                  <a:srgbClr val="4D4D4D"/>
                </a:solidFill>
                <a:effectLst/>
                <a:uFillTx/>
                <a:ea typeface="SimSun"/>
              </a:rPr>
              <a:t>研究目的</a:t>
            </a:r>
          </a:p>
          <a:p>
            <a:r>
              <a:rPr lang="zh-CN" sz="1600" b="0" i="0" u="none" strike="noStrike" cap="none" baseline="0">
                <a:solidFill>
                  <a:srgbClr val="4D4D4D"/>
                </a:solidFill>
                <a:effectLst/>
                <a:uFillTx/>
                <a:ea typeface="SimSun"/>
              </a:rPr>
              <a:t>研究 I 期结肠癌患者的免疫评分 (I) 与结局的关联</a:t>
            </a:r>
          </a:p>
          <a:p>
            <a:pPr marL="0" indent="0">
              <a:spcBef>
                <a:spcPts val="1200"/>
              </a:spcBef>
              <a:buNone/>
            </a:pPr>
            <a:r>
              <a:rPr lang="zh-CN" sz="1600" b="1" i="0" u="none" strike="noStrike" cap="none" baseline="0">
                <a:solidFill>
                  <a:srgbClr val="4D4D4D"/>
                </a:solidFill>
                <a:effectLst/>
                <a:uFillTx/>
                <a:ea typeface="SimSun"/>
              </a:rPr>
              <a:t>方法</a:t>
            </a:r>
          </a:p>
          <a:p>
            <a:r>
              <a:rPr lang="zh-CN" sz="1600" b="0" i="0" u="none" strike="noStrike" cap="none" baseline="0">
                <a:solidFill>
                  <a:srgbClr val="4D4D4D"/>
                </a:solidFill>
                <a:effectLst/>
                <a:uFillTx/>
                <a:ea typeface="SimSun"/>
              </a:rPr>
              <a:t>收集来自全球人群（包括 17 个国家/地区）的 I 期结肠癌患者的数据 </a:t>
            </a:r>
          </a:p>
          <a:p>
            <a:r>
              <a:rPr lang="zh-CN" sz="1600" b="0" i="0" u="none" strike="noStrike" cap="none" baseline="0">
                <a:solidFill>
                  <a:srgbClr val="4D4D4D"/>
                </a:solidFill>
                <a:effectLst/>
                <a:uFillTx/>
                <a:ea typeface="SimSun"/>
              </a:rPr>
              <a:t>采用数字病理学量化肿瘤核心和浸润边缘中 CD3+ 和细胞毒性 CD8+ T 细胞的密度，并将其转换为预定的截断值，分为低、中、高或低、中 + 高或连续评分</a:t>
            </a:r>
          </a:p>
          <a:p>
            <a:pPr marL="0" indent="0">
              <a:buNone/>
            </a:pPr>
            <a:endParaRPr lang="en-GB"/>
          </a:p>
        </p:txBody>
      </p:sp>
      <p:sp>
        <p:nvSpPr>
          <p:cNvPr id="15" name="Text Placeholder 14"/>
          <p:cNvSpPr>
            <a:spLocks noGrp="1"/>
          </p:cNvSpPr>
          <p:nvPr>
            <p:ph type="body" sz="quarter" idx="11"/>
          </p:nvPr>
        </p:nvSpPr>
        <p:spPr>
          <a:xfrm>
            <a:off x="4495800" y="6096000"/>
            <a:ext cx="4283075" cy="487363"/>
          </a:xfrm>
        </p:spPr>
        <p:txBody>
          <a:bodyPr/>
          <a:lstStyle/>
          <a:p>
            <a:r>
              <a:rPr lang="zh-CN" sz="1200" b="0" i="0" u="none" strike="noStrike" cap="none" baseline="0">
                <a:solidFill>
                  <a:srgbClr val="4D4D4D"/>
                </a:solidFill>
                <a:effectLst/>
                <a:uFillTx/>
                <a:ea typeface="SimSun"/>
              </a:rPr>
              <a:t>Galon J, et al. Ann Oncol 2019;30(suppl):abstr O-023</a:t>
            </a:r>
          </a:p>
        </p:txBody>
      </p:sp>
    </p:spTree>
    <p:custDataLst>
      <p:tags r:id="rId1"/>
    </p:custDataLst>
    <p:extLst>
      <p:ext uri="{BB962C8B-B14F-4D97-AF65-F5344CB8AC3E}">
        <p14:creationId xmlns:p14="http://schemas.microsoft.com/office/powerpoint/2010/main" val="822209071"/>
      </p:ext>
    </p:extLst>
  </p:cSld>
  <p:clrMapOvr>
    <a:masterClrMapping/>
  </p:clrMapOv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zh-CN" sz="1800" b="1" i="0" u="none" strike="noStrike" cap="none" baseline="0">
                <a:solidFill>
                  <a:srgbClr val="043882"/>
                </a:solidFill>
                <a:effectLst/>
                <a:uFillTx/>
                <a:ea typeface="SimSun"/>
              </a:rPr>
              <a:t>O-023：I 期结肠癌患者免疫评分类别之间的显著结局差异 – Galon J 等人</a:t>
            </a:r>
          </a:p>
        </p:txBody>
      </p:sp>
      <p:sp>
        <p:nvSpPr>
          <p:cNvPr id="5123" name="Rectangle 3"/>
          <p:cNvSpPr>
            <a:spLocks noGrp="1" noChangeArrowheads="1"/>
          </p:cNvSpPr>
          <p:nvPr>
            <p:ph idx="1"/>
          </p:nvPr>
        </p:nvSpPr>
        <p:spPr/>
        <p:txBody>
          <a:bodyPr/>
          <a:lstStyle/>
          <a:p>
            <a:pPr marL="0" indent="0">
              <a:buNone/>
            </a:pPr>
            <a:r>
              <a:rPr lang="zh-CN" sz="1600" b="1" i="0" u="none" strike="noStrike" cap="none" baseline="0" dirty="0">
                <a:solidFill>
                  <a:srgbClr val="4D4D4D"/>
                </a:solidFill>
                <a:effectLst/>
                <a:uFillTx/>
                <a:ea typeface="SimSun"/>
              </a:rPr>
              <a:t>关键结果</a:t>
            </a:r>
          </a:p>
          <a:p>
            <a:r>
              <a:rPr lang="zh-CN" sz="1600" b="0" i="0" u="none" strike="noStrike" cap="none" baseline="0" dirty="0">
                <a:solidFill>
                  <a:srgbClr val="4D4D4D"/>
                </a:solidFill>
                <a:effectLst/>
                <a:uFillTx/>
                <a:ea typeface="SimSun"/>
              </a:rPr>
              <a:t>在 MSS I 期结肠癌患者中，免疫评分越低，复发风险越高</a:t>
            </a:r>
          </a:p>
          <a:p>
            <a:pPr marL="0" indent="0">
              <a:buNone/>
            </a:pPr>
            <a:endParaRPr lang="en-GB" dirty="0"/>
          </a:p>
        </p:txBody>
      </p:sp>
      <p:sp>
        <p:nvSpPr>
          <p:cNvPr id="15" name="Text Placeholder 14"/>
          <p:cNvSpPr>
            <a:spLocks noGrp="1"/>
          </p:cNvSpPr>
          <p:nvPr>
            <p:ph type="body" sz="quarter" idx="11"/>
          </p:nvPr>
        </p:nvSpPr>
        <p:spPr>
          <a:xfrm>
            <a:off x="4495800" y="6096000"/>
            <a:ext cx="4283075" cy="487363"/>
          </a:xfrm>
        </p:spPr>
        <p:txBody>
          <a:bodyPr/>
          <a:lstStyle/>
          <a:p>
            <a:r>
              <a:rPr lang="zh-CN" sz="1200" b="0" i="0" u="none" strike="noStrike" cap="none" baseline="0">
                <a:solidFill>
                  <a:srgbClr val="4D4D4D"/>
                </a:solidFill>
                <a:effectLst/>
                <a:uFillTx/>
                <a:ea typeface="SimSun"/>
              </a:rPr>
              <a:t>Galon J, et al. Ann Oncol 2019;30(suppl):abstr O-023</a:t>
            </a:r>
          </a:p>
        </p:txBody>
      </p:sp>
      <p:grpSp>
        <p:nvGrpSpPr>
          <p:cNvPr id="6" name="Group 5">
            <a:extLst>
              <a:ext uri="{FF2B5EF4-FFF2-40B4-BE49-F238E27FC236}">
                <a16:creationId xmlns:a16="http://schemas.microsoft.com/office/drawing/2014/main" id="{D0FFF404-5788-45E3-AA1A-CAC857BA003E}"/>
              </a:ext>
            </a:extLst>
          </p:cNvPr>
          <p:cNvGrpSpPr/>
          <p:nvPr/>
        </p:nvGrpSpPr>
        <p:grpSpPr>
          <a:xfrm>
            <a:off x="-60107" y="2215516"/>
            <a:ext cx="4669855" cy="3278988"/>
            <a:chOff x="141139" y="2215516"/>
            <a:chExt cx="4669855" cy="3278988"/>
          </a:xfrm>
        </p:grpSpPr>
        <p:grpSp>
          <p:nvGrpSpPr>
            <p:cNvPr id="7" name="Group 6">
              <a:extLst>
                <a:ext uri="{FF2B5EF4-FFF2-40B4-BE49-F238E27FC236}">
                  <a16:creationId xmlns:a16="http://schemas.microsoft.com/office/drawing/2014/main" id="{364D616E-09EC-4B88-9D4F-108DF6CC22D5}"/>
                </a:ext>
              </a:extLst>
            </p:cNvPr>
            <p:cNvGrpSpPr/>
            <p:nvPr/>
          </p:nvGrpSpPr>
          <p:grpSpPr>
            <a:xfrm>
              <a:off x="141139" y="2262486"/>
              <a:ext cx="3945101" cy="3232018"/>
              <a:chOff x="2287345" y="2022149"/>
              <a:chExt cx="3536725" cy="4083237"/>
            </a:xfrm>
          </p:grpSpPr>
          <p:sp>
            <p:nvSpPr>
              <p:cNvPr id="118" name="TextBox 117">
                <a:extLst>
                  <a:ext uri="{FF2B5EF4-FFF2-40B4-BE49-F238E27FC236}">
                    <a16:creationId xmlns:a16="http://schemas.microsoft.com/office/drawing/2014/main" id="{469FC0BA-A5C9-4618-BC32-EADF300C7677}"/>
                  </a:ext>
                </a:extLst>
              </p:cNvPr>
              <p:cNvSpPr txBox="1"/>
              <p:nvPr/>
            </p:nvSpPr>
            <p:spPr>
              <a:xfrm>
                <a:off x="4001515" y="5122361"/>
                <a:ext cx="1121440" cy="346914"/>
              </a:xfrm>
              <a:prstGeom prst="rect">
                <a:avLst/>
              </a:prstGeom>
              <a:noFill/>
            </p:spPr>
            <p:txBody>
              <a:bodyPr wrap="none" rtlCol="0">
                <a:spAutoFit/>
              </a:bodyPr>
              <a:lstStyle/>
              <a:p>
                <a:pPr algn="ctr" fontAlgn="base">
                  <a:spcBef>
                    <a:spcPct val="0"/>
                  </a:spcBef>
                  <a:spcAft>
                    <a:spcPct val="0"/>
                  </a:spcAft>
                </a:pPr>
                <a:r>
                  <a:rPr lang="zh-CN" sz="1200" b="0" i="0" u="none" strike="noStrike" cap="none" baseline="0" dirty="0">
                    <a:solidFill>
                      <a:srgbClr val="4D4D4D"/>
                    </a:solidFill>
                    <a:effectLst/>
                    <a:uFillTx/>
                    <a:ea typeface="SimSun"/>
                  </a:rPr>
                  <a:t>至复发时间，年</a:t>
                </a:r>
              </a:p>
            </p:txBody>
          </p:sp>
          <p:sp>
            <p:nvSpPr>
              <p:cNvPr id="119" name="Freeform 21">
                <a:extLst>
                  <a:ext uri="{FF2B5EF4-FFF2-40B4-BE49-F238E27FC236}">
                    <a16:creationId xmlns:a16="http://schemas.microsoft.com/office/drawing/2014/main" id="{15422732-1C7B-467A-9969-180A7E8DCC79}"/>
                  </a:ext>
                </a:extLst>
              </p:cNvPr>
              <p:cNvSpPr/>
              <p:nvPr/>
            </p:nvSpPr>
            <p:spPr bwMode="auto">
              <a:xfrm>
                <a:off x="3247755" y="2198377"/>
                <a:ext cx="2458902" cy="2586206"/>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4D4D4D"/>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endParaRPr>
              </a:p>
            </p:txBody>
          </p:sp>
          <p:sp>
            <p:nvSpPr>
              <p:cNvPr id="120" name="Line 6">
                <a:extLst>
                  <a:ext uri="{FF2B5EF4-FFF2-40B4-BE49-F238E27FC236}">
                    <a16:creationId xmlns:a16="http://schemas.microsoft.com/office/drawing/2014/main" id="{01DB2983-26EB-4900-B523-AD37530F32C2}"/>
                  </a:ext>
                </a:extLst>
              </p:cNvPr>
              <p:cNvSpPr>
                <a:spLocks noChangeShapeType="1"/>
              </p:cNvSpPr>
              <p:nvPr/>
            </p:nvSpPr>
            <p:spPr bwMode="auto">
              <a:xfrm>
                <a:off x="3157523" y="2198376"/>
                <a:ext cx="86234" cy="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endParaRPr>
              </a:p>
            </p:txBody>
          </p:sp>
          <p:sp>
            <p:nvSpPr>
              <p:cNvPr id="121" name="Line 7">
                <a:extLst>
                  <a:ext uri="{FF2B5EF4-FFF2-40B4-BE49-F238E27FC236}">
                    <a16:creationId xmlns:a16="http://schemas.microsoft.com/office/drawing/2014/main" id="{39B3AB52-F0F1-4F8D-8BC3-A63453BAA915}"/>
                  </a:ext>
                </a:extLst>
              </p:cNvPr>
              <p:cNvSpPr>
                <a:spLocks noChangeShapeType="1"/>
              </p:cNvSpPr>
              <p:nvPr/>
            </p:nvSpPr>
            <p:spPr bwMode="auto">
              <a:xfrm>
                <a:off x="3157523" y="2720584"/>
                <a:ext cx="86234" cy="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endParaRPr>
              </a:p>
            </p:txBody>
          </p:sp>
          <p:sp>
            <p:nvSpPr>
              <p:cNvPr id="122" name="Line 8">
                <a:extLst>
                  <a:ext uri="{FF2B5EF4-FFF2-40B4-BE49-F238E27FC236}">
                    <a16:creationId xmlns:a16="http://schemas.microsoft.com/office/drawing/2014/main" id="{DD89B154-4B2B-4160-B643-EA089E9AEB93}"/>
                  </a:ext>
                </a:extLst>
              </p:cNvPr>
              <p:cNvSpPr>
                <a:spLocks noChangeShapeType="1"/>
              </p:cNvSpPr>
              <p:nvPr/>
            </p:nvSpPr>
            <p:spPr bwMode="auto">
              <a:xfrm>
                <a:off x="3157523" y="3219345"/>
                <a:ext cx="86234" cy="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endParaRPr>
              </a:p>
            </p:txBody>
          </p:sp>
          <p:sp>
            <p:nvSpPr>
              <p:cNvPr id="123" name="Line 9">
                <a:extLst>
                  <a:ext uri="{FF2B5EF4-FFF2-40B4-BE49-F238E27FC236}">
                    <a16:creationId xmlns:a16="http://schemas.microsoft.com/office/drawing/2014/main" id="{19EFF5AB-7EA6-4772-A6DE-767F90331790}"/>
                  </a:ext>
                </a:extLst>
              </p:cNvPr>
              <p:cNvSpPr>
                <a:spLocks noChangeShapeType="1"/>
              </p:cNvSpPr>
              <p:nvPr/>
            </p:nvSpPr>
            <p:spPr bwMode="auto">
              <a:xfrm>
                <a:off x="3157523" y="3734224"/>
                <a:ext cx="86234" cy="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endParaRPr>
              </a:p>
            </p:txBody>
          </p:sp>
          <p:sp>
            <p:nvSpPr>
              <p:cNvPr id="124" name="Line 10">
                <a:extLst>
                  <a:ext uri="{FF2B5EF4-FFF2-40B4-BE49-F238E27FC236}">
                    <a16:creationId xmlns:a16="http://schemas.microsoft.com/office/drawing/2014/main" id="{CBE18A29-24D9-4B5B-A9DC-0C858463924E}"/>
                  </a:ext>
                </a:extLst>
              </p:cNvPr>
              <p:cNvSpPr>
                <a:spLocks noChangeShapeType="1"/>
              </p:cNvSpPr>
              <p:nvPr/>
            </p:nvSpPr>
            <p:spPr bwMode="auto">
              <a:xfrm>
                <a:off x="3157523" y="4238360"/>
                <a:ext cx="86234" cy="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endParaRPr>
              </a:p>
            </p:txBody>
          </p:sp>
          <p:sp>
            <p:nvSpPr>
              <p:cNvPr id="125" name="Line 11">
                <a:extLst>
                  <a:ext uri="{FF2B5EF4-FFF2-40B4-BE49-F238E27FC236}">
                    <a16:creationId xmlns:a16="http://schemas.microsoft.com/office/drawing/2014/main" id="{3E0B4CF8-222E-4A29-82D8-2E31AA667CE4}"/>
                  </a:ext>
                </a:extLst>
              </p:cNvPr>
              <p:cNvSpPr>
                <a:spLocks noChangeShapeType="1"/>
              </p:cNvSpPr>
              <p:nvPr/>
            </p:nvSpPr>
            <p:spPr bwMode="auto">
              <a:xfrm>
                <a:off x="3157523" y="4747868"/>
                <a:ext cx="86234" cy="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endParaRPr>
              </a:p>
            </p:txBody>
          </p:sp>
          <p:sp>
            <p:nvSpPr>
              <p:cNvPr id="126" name="TextBox 125">
                <a:extLst>
                  <a:ext uri="{FF2B5EF4-FFF2-40B4-BE49-F238E27FC236}">
                    <a16:creationId xmlns:a16="http://schemas.microsoft.com/office/drawing/2014/main" id="{0D0EB7FD-30DF-467E-BBDE-708B4A031D51}"/>
                  </a:ext>
                </a:extLst>
              </p:cNvPr>
              <p:cNvSpPr txBox="1"/>
              <p:nvPr/>
            </p:nvSpPr>
            <p:spPr>
              <a:xfrm rot="16200000">
                <a:off x="1977020" y="3376047"/>
                <a:ext cx="1558304" cy="246170"/>
              </a:xfrm>
              <a:prstGeom prst="rect">
                <a:avLst/>
              </a:prstGeom>
              <a:noFill/>
            </p:spPr>
            <p:txBody>
              <a:bodyPr wrap="none" rtlCol="0">
                <a:spAutoFit/>
              </a:bodyPr>
              <a:lstStyle/>
              <a:p>
                <a:pPr algn="ctr" fontAlgn="base">
                  <a:spcBef>
                    <a:spcPct val="0"/>
                  </a:spcBef>
                  <a:spcAft>
                    <a:spcPct val="0"/>
                  </a:spcAft>
                </a:pPr>
                <a:r>
                  <a:rPr lang="zh-CN" sz="1200" b="0" i="0" u="none" strike="noStrike" cap="none" baseline="0">
                    <a:solidFill>
                      <a:srgbClr val="4D4D4D"/>
                    </a:solidFill>
                    <a:effectLst/>
                    <a:uFillTx/>
                    <a:ea typeface="SimSun"/>
                  </a:rPr>
                  <a:t>无事件患者，%</a:t>
                </a:r>
              </a:p>
            </p:txBody>
          </p:sp>
          <p:sp>
            <p:nvSpPr>
              <p:cNvPr id="127" name="TextBox 126">
                <a:extLst>
                  <a:ext uri="{FF2B5EF4-FFF2-40B4-BE49-F238E27FC236}">
                    <a16:creationId xmlns:a16="http://schemas.microsoft.com/office/drawing/2014/main" id="{63599875-49BF-4420-A030-B3CB14EF87F9}"/>
                  </a:ext>
                </a:extLst>
              </p:cNvPr>
              <p:cNvSpPr txBox="1"/>
              <p:nvPr/>
            </p:nvSpPr>
            <p:spPr>
              <a:xfrm>
                <a:off x="2811034" y="2022149"/>
                <a:ext cx="390623" cy="346914"/>
              </a:xfrm>
              <a:prstGeom prst="rect">
                <a:avLst/>
              </a:prstGeom>
              <a:noFill/>
            </p:spPr>
            <p:txBody>
              <a:bodyPr wrap="none" rtlCol="0" anchor="ctr" anchorCtr="0">
                <a:spAutoFit/>
              </a:bodyPr>
              <a:lstStyle/>
              <a:p>
                <a:pPr algn="r"/>
                <a:r>
                  <a:rPr lang="zh-CN" sz="1200" b="0" i="0" u="none" strike="noStrike" cap="none" baseline="0">
                    <a:solidFill>
                      <a:srgbClr val="4D4D4D"/>
                    </a:solidFill>
                    <a:effectLst/>
                    <a:uFillTx/>
                    <a:ea typeface="SimSun"/>
                  </a:rPr>
                  <a:t>100</a:t>
                </a:r>
              </a:p>
            </p:txBody>
          </p:sp>
          <p:sp>
            <p:nvSpPr>
              <p:cNvPr id="128" name="TextBox 127">
                <a:extLst>
                  <a:ext uri="{FF2B5EF4-FFF2-40B4-BE49-F238E27FC236}">
                    <a16:creationId xmlns:a16="http://schemas.microsoft.com/office/drawing/2014/main" id="{F748B84B-8905-41DF-A7AF-5A75902C2FDD}"/>
                  </a:ext>
                </a:extLst>
              </p:cNvPr>
              <p:cNvSpPr txBox="1"/>
              <p:nvPr/>
            </p:nvSpPr>
            <p:spPr>
              <a:xfrm>
                <a:off x="2886537" y="2546288"/>
                <a:ext cx="315120" cy="346914"/>
              </a:xfrm>
              <a:prstGeom prst="rect">
                <a:avLst/>
              </a:prstGeom>
              <a:noFill/>
            </p:spPr>
            <p:txBody>
              <a:bodyPr wrap="none" rtlCol="0" anchor="ctr" anchorCtr="0">
                <a:spAutoFit/>
              </a:bodyPr>
              <a:lstStyle/>
              <a:p>
                <a:pPr algn="r"/>
                <a:r>
                  <a:rPr lang="zh-CN" sz="1200" b="0" i="0" u="none" strike="noStrike" cap="none" baseline="0">
                    <a:solidFill>
                      <a:srgbClr val="4D4D4D"/>
                    </a:solidFill>
                    <a:effectLst/>
                    <a:uFillTx/>
                    <a:ea typeface="SimSun"/>
                  </a:rPr>
                  <a:t>80</a:t>
                </a:r>
              </a:p>
            </p:txBody>
          </p:sp>
          <p:sp>
            <p:nvSpPr>
              <p:cNvPr id="129" name="TextBox 128">
                <a:extLst>
                  <a:ext uri="{FF2B5EF4-FFF2-40B4-BE49-F238E27FC236}">
                    <a16:creationId xmlns:a16="http://schemas.microsoft.com/office/drawing/2014/main" id="{43BB61F5-04C9-41A6-A550-1C98CFCB480D}"/>
                  </a:ext>
                </a:extLst>
              </p:cNvPr>
              <p:cNvSpPr txBox="1"/>
              <p:nvPr/>
            </p:nvSpPr>
            <p:spPr>
              <a:xfrm>
                <a:off x="2886537" y="3044819"/>
                <a:ext cx="315120" cy="346914"/>
              </a:xfrm>
              <a:prstGeom prst="rect">
                <a:avLst/>
              </a:prstGeom>
              <a:noFill/>
            </p:spPr>
            <p:txBody>
              <a:bodyPr wrap="none" rtlCol="0" anchor="ctr" anchorCtr="0">
                <a:spAutoFit/>
              </a:bodyPr>
              <a:lstStyle/>
              <a:p>
                <a:pPr algn="r"/>
                <a:r>
                  <a:rPr lang="zh-CN" sz="1200" b="0" i="0" u="none" strike="noStrike" cap="none" baseline="0">
                    <a:solidFill>
                      <a:srgbClr val="4D4D4D"/>
                    </a:solidFill>
                    <a:effectLst/>
                    <a:uFillTx/>
                    <a:ea typeface="SimSun"/>
                  </a:rPr>
                  <a:t>60</a:t>
                </a:r>
              </a:p>
            </p:txBody>
          </p:sp>
          <p:sp>
            <p:nvSpPr>
              <p:cNvPr id="130" name="TextBox 129">
                <a:extLst>
                  <a:ext uri="{FF2B5EF4-FFF2-40B4-BE49-F238E27FC236}">
                    <a16:creationId xmlns:a16="http://schemas.microsoft.com/office/drawing/2014/main" id="{E42DE5BA-EC5A-4D6E-BCF9-6C1FC38441C1}"/>
                  </a:ext>
                </a:extLst>
              </p:cNvPr>
              <p:cNvSpPr txBox="1"/>
              <p:nvPr/>
            </p:nvSpPr>
            <p:spPr>
              <a:xfrm>
                <a:off x="2886537" y="3559471"/>
                <a:ext cx="315120" cy="346914"/>
              </a:xfrm>
              <a:prstGeom prst="rect">
                <a:avLst/>
              </a:prstGeom>
              <a:noFill/>
            </p:spPr>
            <p:txBody>
              <a:bodyPr wrap="none" rtlCol="0" anchor="ctr" anchorCtr="0">
                <a:spAutoFit/>
              </a:bodyPr>
              <a:lstStyle/>
              <a:p>
                <a:pPr algn="r"/>
                <a:r>
                  <a:rPr lang="zh-CN" sz="1200" b="0" i="0" u="none" strike="noStrike" cap="none" baseline="0">
                    <a:solidFill>
                      <a:srgbClr val="4D4D4D"/>
                    </a:solidFill>
                    <a:effectLst/>
                    <a:uFillTx/>
                    <a:ea typeface="SimSun"/>
                  </a:rPr>
                  <a:t>40</a:t>
                </a:r>
              </a:p>
            </p:txBody>
          </p:sp>
          <p:sp>
            <p:nvSpPr>
              <p:cNvPr id="131" name="TextBox 130">
                <a:extLst>
                  <a:ext uri="{FF2B5EF4-FFF2-40B4-BE49-F238E27FC236}">
                    <a16:creationId xmlns:a16="http://schemas.microsoft.com/office/drawing/2014/main" id="{7CC28B63-A541-4B98-A1BC-383D0490993C}"/>
                  </a:ext>
                </a:extLst>
              </p:cNvPr>
              <p:cNvSpPr txBox="1"/>
              <p:nvPr/>
            </p:nvSpPr>
            <p:spPr>
              <a:xfrm>
                <a:off x="2886537" y="4063376"/>
                <a:ext cx="315120" cy="346914"/>
              </a:xfrm>
              <a:prstGeom prst="rect">
                <a:avLst/>
              </a:prstGeom>
              <a:noFill/>
            </p:spPr>
            <p:txBody>
              <a:bodyPr wrap="none" rtlCol="0" anchor="ctr" anchorCtr="0">
                <a:spAutoFit/>
              </a:bodyPr>
              <a:lstStyle/>
              <a:p>
                <a:pPr algn="r"/>
                <a:r>
                  <a:rPr lang="zh-CN" sz="1200" b="0" i="0" u="none" strike="noStrike" cap="none" baseline="0">
                    <a:solidFill>
                      <a:srgbClr val="4D4D4D"/>
                    </a:solidFill>
                    <a:effectLst/>
                    <a:uFillTx/>
                    <a:ea typeface="SimSun"/>
                  </a:rPr>
                  <a:t>20</a:t>
                </a:r>
              </a:p>
            </p:txBody>
          </p:sp>
          <p:sp>
            <p:nvSpPr>
              <p:cNvPr id="132" name="TextBox 131">
                <a:extLst>
                  <a:ext uri="{FF2B5EF4-FFF2-40B4-BE49-F238E27FC236}">
                    <a16:creationId xmlns:a16="http://schemas.microsoft.com/office/drawing/2014/main" id="{B9F00DE6-E270-44CB-A7B6-D284EB2E8EF9}"/>
                  </a:ext>
                </a:extLst>
              </p:cNvPr>
              <p:cNvSpPr txBox="1"/>
              <p:nvPr/>
            </p:nvSpPr>
            <p:spPr>
              <a:xfrm>
                <a:off x="2962049" y="4572652"/>
                <a:ext cx="239617" cy="346914"/>
              </a:xfrm>
              <a:prstGeom prst="rect">
                <a:avLst/>
              </a:prstGeom>
              <a:noFill/>
            </p:spPr>
            <p:txBody>
              <a:bodyPr wrap="none" rtlCol="0" anchor="ctr" anchorCtr="0">
                <a:spAutoFit/>
              </a:bodyPr>
              <a:lstStyle/>
              <a:p>
                <a:pPr algn="r"/>
                <a:r>
                  <a:rPr lang="zh-CN" sz="1200" b="0" i="0" u="none" strike="noStrike" cap="none" baseline="0">
                    <a:solidFill>
                      <a:srgbClr val="4D4D4D"/>
                    </a:solidFill>
                    <a:effectLst/>
                    <a:uFillTx/>
                    <a:ea typeface="SimSun"/>
                  </a:rPr>
                  <a:t>0</a:t>
                </a:r>
              </a:p>
            </p:txBody>
          </p:sp>
          <p:grpSp>
            <p:nvGrpSpPr>
              <p:cNvPr id="133" name="Group 132">
                <a:extLst>
                  <a:ext uri="{FF2B5EF4-FFF2-40B4-BE49-F238E27FC236}">
                    <a16:creationId xmlns:a16="http://schemas.microsoft.com/office/drawing/2014/main" id="{2A15967B-1453-4E6B-9019-C087CF88B70A}"/>
                  </a:ext>
                </a:extLst>
              </p:cNvPr>
              <p:cNvGrpSpPr/>
              <p:nvPr/>
            </p:nvGrpSpPr>
            <p:grpSpPr>
              <a:xfrm>
                <a:off x="3300377" y="4785010"/>
                <a:ext cx="291122" cy="1309453"/>
                <a:chOff x="3300377" y="4785010"/>
                <a:chExt cx="291122" cy="1309453"/>
              </a:xfrm>
            </p:grpSpPr>
            <p:sp>
              <p:nvSpPr>
                <p:cNvPr id="157" name="Line 21">
                  <a:extLst>
                    <a:ext uri="{FF2B5EF4-FFF2-40B4-BE49-F238E27FC236}">
                      <a16:creationId xmlns:a16="http://schemas.microsoft.com/office/drawing/2014/main" id="{8482A06E-E77A-4A3C-9066-69E946AF95E1}"/>
                    </a:ext>
                  </a:extLst>
                </p:cNvPr>
                <p:cNvSpPr>
                  <a:spLocks noChangeShapeType="1"/>
                </p:cNvSpPr>
                <p:nvPr/>
              </p:nvSpPr>
              <p:spPr bwMode="auto">
                <a:xfrm flipH="1">
                  <a:off x="3425043" y="4785010"/>
                  <a:ext cx="0" cy="7200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158" name="TextBox 157">
                  <a:extLst>
                    <a:ext uri="{FF2B5EF4-FFF2-40B4-BE49-F238E27FC236}">
                      <a16:creationId xmlns:a16="http://schemas.microsoft.com/office/drawing/2014/main" id="{FEB2CC50-AB84-41DE-9BC1-0E62DCC8A18A}"/>
                    </a:ext>
                  </a:extLst>
                </p:cNvPr>
                <p:cNvSpPr txBox="1"/>
                <p:nvPr/>
              </p:nvSpPr>
              <p:spPr>
                <a:xfrm>
                  <a:off x="3300377" y="4847028"/>
                  <a:ext cx="291122" cy="1247435"/>
                </a:xfrm>
                <a:prstGeom prst="rect">
                  <a:avLst/>
                </a:prstGeom>
                <a:noFill/>
              </p:spPr>
              <p:txBody>
                <a:bodyPr wrap="none" lIns="36000" tIns="36000" rIns="36000" bIns="36000" rtlCol="0" anchor="t" anchorCtr="0">
                  <a:spAutoFit/>
                </a:bodyPr>
                <a:lstStyle/>
                <a:p>
                  <a:pPr algn="ctr"/>
                  <a:r>
                    <a:rPr lang="zh-CN" sz="1200" b="0" i="0" u="none" strike="noStrike" cap="none" baseline="0" dirty="0">
                      <a:solidFill>
                        <a:srgbClr val="4D4D4D"/>
                      </a:solidFill>
                      <a:effectLst/>
                      <a:uFillTx/>
                      <a:ea typeface="SimSun"/>
                    </a:rPr>
                    <a:t>0</a:t>
                  </a:r>
                </a:p>
                <a:p>
                  <a:pPr algn="ctr"/>
                  <a:endParaRPr lang="en-GB" sz="1200" dirty="0">
                    <a:solidFill>
                      <a:srgbClr val="4D4D4D"/>
                    </a:solidFill>
                    <a:latin typeface="Arial" panose="020B0604020202020204" pitchFamily="34" charset="0"/>
                    <a:cs typeface="Arial" panose="020B0604020202020204" pitchFamily="34" charset="0"/>
                  </a:endParaRPr>
                </a:p>
                <a:p>
                  <a:pPr algn="ctr"/>
                  <a:endParaRPr lang="en-GB" sz="1200" dirty="0">
                    <a:solidFill>
                      <a:srgbClr val="4D4D4D"/>
                    </a:solidFill>
                    <a:latin typeface="Arial" panose="020B0604020202020204" pitchFamily="34" charset="0"/>
                    <a:cs typeface="Arial" panose="020B0604020202020204" pitchFamily="34" charset="0"/>
                  </a:endParaRPr>
                </a:p>
                <a:p>
                  <a:pPr algn="r"/>
                  <a:r>
                    <a:rPr lang="zh-CN" sz="1200" b="0" i="0" u="none" strike="noStrike" cap="none" baseline="0" dirty="0">
                      <a:solidFill>
                        <a:srgbClr val="043882"/>
                      </a:solidFill>
                      <a:effectLst/>
                      <a:uFillTx/>
                      <a:ea typeface="SimSun"/>
                    </a:rPr>
                    <a:t>30</a:t>
                  </a:r>
                </a:p>
                <a:p>
                  <a:pPr algn="r"/>
                  <a:r>
                    <a:rPr lang="zh-CN" sz="1200" b="0" i="0" u="none" strike="noStrike" cap="none" baseline="0" dirty="0">
                      <a:solidFill>
                        <a:srgbClr val="B60D27"/>
                      </a:solidFill>
                      <a:effectLst/>
                      <a:uFillTx/>
                      <a:ea typeface="SimSun"/>
                    </a:rPr>
                    <a:t>176</a:t>
                  </a:r>
                </a:p>
              </p:txBody>
            </p:sp>
          </p:grpSp>
          <p:grpSp>
            <p:nvGrpSpPr>
              <p:cNvPr id="134" name="Group 133">
                <a:extLst>
                  <a:ext uri="{FF2B5EF4-FFF2-40B4-BE49-F238E27FC236}">
                    <a16:creationId xmlns:a16="http://schemas.microsoft.com/office/drawing/2014/main" id="{D281D733-BB63-4409-821D-0C9E20C7CEE6}"/>
                  </a:ext>
                </a:extLst>
              </p:cNvPr>
              <p:cNvGrpSpPr/>
              <p:nvPr/>
            </p:nvGrpSpPr>
            <p:grpSpPr>
              <a:xfrm>
                <a:off x="3631707" y="4785010"/>
                <a:ext cx="141342" cy="620472"/>
                <a:chOff x="3631707" y="4785010"/>
                <a:chExt cx="141342" cy="620472"/>
              </a:xfrm>
            </p:grpSpPr>
            <p:sp>
              <p:nvSpPr>
                <p:cNvPr id="155" name="Line 19">
                  <a:extLst>
                    <a:ext uri="{FF2B5EF4-FFF2-40B4-BE49-F238E27FC236}">
                      <a16:creationId xmlns:a16="http://schemas.microsoft.com/office/drawing/2014/main" id="{73169B13-46D1-4D88-92DE-CD4F7C577939}"/>
                    </a:ext>
                  </a:extLst>
                </p:cNvPr>
                <p:cNvSpPr>
                  <a:spLocks noChangeShapeType="1"/>
                </p:cNvSpPr>
                <p:nvPr/>
              </p:nvSpPr>
              <p:spPr bwMode="auto">
                <a:xfrm flipH="1">
                  <a:off x="3702374" y="4785010"/>
                  <a:ext cx="0" cy="71999"/>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endParaRPr>
                </a:p>
              </p:txBody>
            </p:sp>
            <p:sp>
              <p:nvSpPr>
                <p:cNvPr id="156" name="TextBox 155">
                  <a:extLst>
                    <a:ext uri="{FF2B5EF4-FFF2-40B4-BE49-F238E27FC236}">
                      <a16:creationId xmlns:a16="http://schemas.microsoft.com/office/drawing/2014/main" id="{A3A7F015-8ED9-4655-956C-AD66E5F2D61E}"/>
                    </a:ext>
                  </a:extLst>
                </p:cNvPr>
                <p:cNvSpPr txBox="1"/>
                <p:nvPr/>
              </p:nvSpPr>
              <p:spPr>
                <a:xfrm>
                  <a:off x="3632320" y="4847029"/>
                  <a:ext cx="140115" cy="553606"/>
                </a:xfrm>
                <a:prstGeom prst="rect">
                  <a:avLst/>
                </a:prstGeom>
                <a:noFill/>
              </p:spPr>
              <p:txBody>
                <a:bodyPr wrap="none" lIns="36000" tIns="36000" rIns="36000" bIns="36000" rtlCol="0" anchor="t" anchorCtr="0">
                  <a:spAutoFit/>
                </a:bodyPr>
                <a:lstStyle/>
                <a:p>
                  <a:pPr algn="ctr"/>
                  <a:r>
                    <a:rPr lang="zh-CN" sz="1200" b="0" i="0" u="none" strike="noStrike" cap="none" baseline="0">
                      <a:solidFill>
                        <a:srgbClr val="4D4D4D"/>
                      </a:solidFill>
                      <a:effectLst/>
                      <a:uFillTx/>
                      <a:ea typeface="SimSun"/>
                    </a:rPr>
                    <a:t>1</a:t>
                  </a:r>
                </a:p>
                <a:p>
                  <a:pPr algn="ctr"/>
                  <a:endParaRPr lang="en-GB" sz="1200">
                    <a:solidFill>
                      <a:srgbClr val="4D4D4D"/>
                    </a:solidFill>
                    <a:latin typeface="Arial" panose="020B0604020202020204" pitchFamily="34" charset="0"/>
                    <a:cs typeface="Arial" panose="020B0604020202020204" pitchFamily="34" charset="0"/>
                  </a:endParaRPr>
                </a:p>
              </p:txBody>
            </p:sp>
          </p:grpSp>
          <p:grpSp>
            <p:nvGrpSpPr>
              <p:cNvPr id="135" name="Group 134">
                <a:extLst>
                  <a:ext uri="{FF2B5EF4-FFF2-40B4-BE49-F238E27FC236}">
                    <a16:creationId xmlns:a16="http://schemas.microsoft.com/office/drawing/2014/main" id="{AA320318-B1AF-4997-8CAF-EB4A9718699E}"/>
                  </a:ext>
                </a:extLst>
              </p:cNvPr>
              <p:cNvGrpSpPr/>
              <p:nvPr/>
            </p:nvGrpSpPr>
            <p:grpSpPr>
              <a:xfrm>
                <a:off x="3846034" y="4785010"/>
                <a:ext cx="293671" cy="1320376"/>
                <a:chOff x="3846034" y="4785010"/>
                <a:chExt cx="293671" cy="1320376"/>
              </a:xfrm>
            </p:grpSpPr>
            <p:sp>
              <p:nvSpPr>
                <p:cNvPr id="153" name="Line 21">
                  <a:extLst>
                    <a:ext uri="{FF2B5EF4-FFF2-40B4-BE49-F238E27FC236}">
                      <a16:creationId xmlns:a16="http://schemas.microsoft.com/office/drawing/2014/main" id="{7D9816F8-9824-4A9B-9A38-5334687DD9C0}"/>
                    </a:ext>
                  </a:extLst>
                </p:cNvPr>
                <p:cNvSpPr>
                  <a:spLocks noChangeShapeType="1"/>
                </p:cNvSpPr>
                <p:nvPr/>
              </p:nvSpPr>
              <p:spPr bwMode="auto">
                <a:xfrm flipH="1">
                  <a:off x="3984212" y="4785010"/>
                  <a:ext cx="0" cy="71999"/>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154" name="TextBox 153">
                  <a:extLst>
                    <a:ext uri="{FF2B5EF4-FFF2-40B4-BE49-F238E27FC236}">
                      <a16:creationId xmlns:a16="http://schemas.microsoft.com/office/drawing/2014/main" id="{52C0B46C-3B60-4CE5-8EE0-CEA68C6FE8AE}"/>
                    </a:ext>
                  </a:extLst>
                </p:cNvPr>
                <p:cNvSpPr txBox="1"/>
                <p:nvPr/>
              </p:nvSpPr>
              <p:spPr>
                <a:xfrm>
                  <a:off x="3847309" y="4847027"/>
                  <a:ext cx="291122" cy="1247435"/>
                </a:xfrm>
                <a:prstGeom prst="rect">
                  <a:avLst/>
                </a:prstGeom>
                <a:noFill/>
              </p:spPr>
              <p:txBody>
                <a:bodyPr wrap="none" lIns="36000" tIns="36000" rIns="36000" bIns="36000" rtlCol="0" anchor="t" anchorCtr="0">
                  <a:spAutoFit/>
                </a:bodyPr>
                <a:lstStyle/>
                <a:p>
                  <a:pPr algn="ctr"/>
                  <a:r>
                    <a:rPr lang="zh-CN" sz="1200" b="0" i="0" u="none" strike="noStrike" cap="none" baseline="0">
                      <a:solidFill>
                        <a:srgbClr val="4D4D4D"/>
                      </a:solidFill>
                      <a:effectLst/>
                      <a:uFillTx/>
                      <a:ea typeface="SimSun"/>
                    </a:rPr>
                    <a:t>2</a:t>
                  </a:r>
                </a:p>
                <a:p>
                  <a:pPr algn="ctr"/>
                  <a:endParaRPr lang="en-GB" sz="1200">
                    <a:solidFill>
                      <a:srgbClr val="4D4D4D"/>
                    </a:solidFill>
                    <a:latin typeface="Arial" panose="020B0604020202020204" pitchFamily="34" charset="0"/>
                    <a:cs typeface="Arial" panose="020B0604020202020204" pitchFamily="34" charset="0"/>
                  </a:endParaRPr>
                </a:p>
                <a:p>
                  <a:pPr algn="ctr"/>
                  <a:endParaRPr lang="en-GB" sz="1200">
                    <a:solidFill>
                      <a:srgbClr val="4D4D4D"/>
                    </a:solidFill>
                    <a:latin typeface="Arial" panose="020B0604020202020204" pitchFamily="34" charset="0"/>
                    <a:cs typeface="Arial" panose="020B0604020202020204" pitchFamily="34" charset="0"/>
                  </a:endParaRPr>
                </a:p>
                <a:p>
                  <a:pPr algn="r"/>
                  <a:r>
                    <a:rPr lang="zh-CN" sz="1200" b="0" i="0" u="none" strike="noStrike" cap="none" baseline="0">
                      <a:solidFill>
                        <a:srgbClr val="043882"/>
                      </a:solidFill>
                      <a:effectLst/>
                      <a:uFillTx/>
                      <a:ea typeface="SimSun"/>
                    </a:rPr>
                    <a:t>25</a:t>
                  </a:r>
                </a:p>
                <a:p>
                  <a:pPr algn="r"/>
                  <a:r>
                    <a:rPr lang="zh-CN" sz="1200" b="0" i="0" u="none" strike="noStrike" cap="none" baseline="0">
                      <a:solidFill>
                        <a:srgbClr val="B60D27"/>
                      </a:solidFill>
                      <a:effectLst/>
                      <a:uFillTx/>
                      <a:ea typeface="SimSun"/>
                    </a:rPr>
                    <a:t>146</a:t>
                  </a:r>
                </a:p>
              </p:txBody>
            </p:sp>
          </p:grpSp>
          <p:grpSp>
            <p:nvGrpSpPr>
              <p:cNvPr id="136" name="Group 135">
                <a:extLst>
                  <a:ext uri="{FF2B5EF4-FFF2-40B4-BE49-F238E27FC236}">
                    <a16:creationId xmlns:a16="http://schemas.microsoft.com/office/drawing/2014/main" id="{E1178230-DF14-4A29-A1C2-3705B7B1D70D}"/>
                  </a:ext>
                </a:extLst>
              </p:cNvPr>
              <p:cNvGrpSpPr/>
              <p:nvPr/>
            </p:nvGrpSpPr>
            <p:grpSpPr>
              <a:xfrm>
                <a:off x="4218421" y="4785010"/>
                <a:ext cx="141342" cy="387170"/>
                <a:chOff x="4218421" y="4785010"/>
                <a:chExt cx="141342" cy="387170"/>
              </a:xfrm>
            </p:grpSpPr>
            <p:sp>
              <p:nvSpPr>
                <p:cNvPr id="151" name="Line 19">
                  <a:extLst>
                    <a:ext uri="{FF2B5EF4-FFF2-40B4-BE49-F238E27FC236}">
                      <a16:creationId xmlns:a16="http://schemas.microsoft.com/office/drawing/2014/main" id="{C680E178-9419-486C-AF4F-F66B61E2FF8A}"/>
                    </a:ext>
                  </a:extLst>
                </p:cNvPr>
                <p:cNvSpPr>
                  <a:spLocks noChangeShapeType="1"/>
                </p:cNvSpPr>
                <p:nvPr/>
              </p:nvSpPr>
              <p:spPr bwMode="auto">
                <a:xfrm flipH="1">
                  <a:off x="4289094" y="4785010"/>
                  <a:ext cx="0" cy="7200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endParaRPr>
                </a:p>
              </p:txBody>
            </p:sp>
            <p:sp>
              <p:nvSpPr>
                <p:cNvPr id="152" name="TextBox 151">
                  <a:extLst>
                    <a:ext uri="{FF2B5EF4-FFF2-40B4-BE49-F238E27FC236}">
                      <a16:creationId xmlns:a16="http://schemas.microsoft.com/office/drawing/2014/main" id="{9B55ECAA-CC37-424A-B602-957867B46EC6}"/>
                    </a:ext>
                  </a:extLst>
                </p:cNvPr>
                <p:cNvSpPr txBox="1"/>
                <p:nvPr/>
              </p:nvSpPr>
              <p:spPr>
                <a:xfrm>
                  <a:off x="4219034" y="4847029"/>
                  <a:ext cx="140115" cy="322330"/>
                </a:xfrm>
                <a:prstGeom prst="rect">
                  <a:avLst/>
                </a:prstGeom>
                <a:noFill/>
              </p:spPr>
              <p:txBody>
                <a:bodyPr wrap="none" lIns="36000" tIns="36000" rIns="36000" bIns="36000" rtlCol="0" anchor="t" anchorCtr="0">
                  <a:spAutoFit/>
                </a:bodyPr>
                <a:lstStyle/>
                <a:p>
                  <a:pPr algn="ctr"/>
                  <a:r>
                    <a:rPr lang="zh-CN" sz="1200" b="0" i="0" u="none" strike="noStrike" cap="none" baseline="0">
                      <a:solidFill>
                        <a:srgbClr val="4D4D4D"/>
                      </a:solidFill>
                      <a:effectLst/>
                      <a:uFillTx/>
                      <a:ea typeface="SimSun"/>
                    </a:rPr>
                    <a:t>3</a:t>
                  </a:r>
                </a:p>
              </p:txBody>
            </p:sp>
          </p:grpSp>
          <p:grpSp>
            <p:nvGrpSpPr>
              <p:cNvPr id="137" name="Group 136">
                <a:extLst>
                  <a:ext uri="{FF2B5EF4-FFF2-40B4-BE49-F238E27FC236}">
                    <a16:creationId xmlns:a16="http://schemas.microsoft.com/office/drawing/2014/main" id="{15AC0508-12D3-41D3-BC4F-C0FFA587A4AD}"/>
                  </a:ext>
                </a:extLst>
              </p:cNvPr>
              <p:cNvGrpSpPr/>
              <p:nvPr/>
            </p:nvGrpSpPr>
            <p:grpSpPr>
              <a:xfrm>
                <a:off x="4430410" y="4785010"/>
                <a:ext cx="837563" cy="1320376"/>
                <a:chOff x="4430410" y="4785010"/>
                <a:chExt cx="837563" cy="1320376"/>
              </a:xfrm>
            </p:grpSpPr>
            <p:sp>
              <p:nvSpPr>
                <p:cNvPr id="145" name="Line 21">
                  <a:extLst>
                    <a:ext uri="{FF2B5EF4-FFF2-40B4-BE49-F238E27FC236}">
                      <a16:creationId xmlns:a16="http://schemas.microsoft.com/office/drawing/2014/main" id="{397844BB-9AD8-4ECB-B295-51B805FC56D5}"/>
                    </a:ext>
                  </a:extLst>
                </p:cNvPr>
                <p:cNvSpPr>
                  <a:spLocks noChangeShapeType="1"/>
                </p:cNvSpPr>
                <p:nvPr/>
              </p:nvSpPr>
              <p:spPr bwMode="auto">
                <a:xfrm flipH="1">
                  <a:off x="4568588" y="4785010"/>
                  <a:ext cx="0" cy="71999"/>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146" name="TextBox 145">
                  <a:extLst>
                    <a:ext uri="{FF2B5EF4-FFF2-40B4-BE49-F238E27FC236}">
                      <a16:creationId xmlns:a16="http://schemas.microsoft.com/office/drawing/2014/main" id="{4C9A3D31-A4A0-4CD6-AD88-0A98EFD52FDC}"/>
                    </a:ext>
                  </a:extLst>
                </p:cNvPr>
                <p:cNvSpPr txBox="1"/>
                <p:nvPr/>
              </p:nvSpPr>
              <p:spPr>
                <a:xfrm>
                  <a:off x="4431685" y="4847029"/>
                  <a:ext cx="291122" cy="1247435"/>
                </a:xfrm>
                <a:prstGeom prst="rect">
                  <a:avLst/>
                </a:prstGeom>
                <a:noFill/>
              </p:spPr>
              <p:txBody>
                <a:bodyPr wrap="none" lIns="36000" tIns="36000" rIns="36000" bIns="36000" rtlCol="0" anchor="t" anchorCtr="0">
                  <a:spAutoFit/>
                </a:bodyPr>
                <a:lstStyle/>
                <a:p>
                  <a:pPr algn="ctr"/>
                  <a:r>
                    <a:rPr lang="zh-CN" sz="1200" b="0" i="0" u="none" strike="noStrike" cap="none" baseline="0">
                      <a:solidFill>
                        <a:srgbClr val="4D4D4D"/>
                      </a:solidFill>
                      <a:effectLst/>
                      <a:uFillTx/>
                      <a:ea typeface="SimSun"/>
                    </a:rPr>
                    <a:t>4</a:t>
                  </a:r>
                </a:p>
                <a:p>
                  <a:pPr algn="ctr"/>
                  <a:endParaRPr lang="en-GB" sz="1200">
                    <a:solidFill>
                      <a:srgbClr val="4D4D4D"/>
                    </a:solidFill>
                    <a:latin typeface="Arial" panose="020B0604020202020204" pitchFamily="34" charset="0"/>
                    <a:cs typeface="Arial" panose="020B0604020202020204" pitchFamily="34" charset="0"/>
                  </a:endParaRPr>
                </a:p>
                <a:p>
                  <a:pPr algn="ctr"/>
                  <a:endParaRPr lang="en-GB" sz="1200">
                    <a:solidFill>
                      <a:srgbClr val="4D4D4D"/>
                    </a:solidFill>
                    <a:latin typeface="Arial" panose="020B0604020202020204" pitchFamily="34" charset="0"/>
                    <a:cs typeface="Arial" panose="020B0604020202020204" pitchFamily="34" charset="0"/>
                  </a:endParaRPr>
                </a:p>
                <a:p>
                  <a:pPr algn="r"/>
                  <a:r>
                    <a:rPr lang="zh-CN" sz="1200" b="0" i="0" u="none" strike="noStrike" cap="none" baseline="0">
                      <a:solidFill>
                        <a:srgbClr val="043882"/>
                      </a:solidFill>
                      <a:effectLst/>
                      <a:uFillTx/>
                      <a:ea typeface="SimSun"/>
                    </a:rPr>
                    <a:t>21</a:t>
                  </a:r>
                </a:p>
                <a:p>
                  <a:pPr algn="r"/>
                  <a:r>
                    <a:rPr lang="zh-CN" sz="1200" b="0" i="0" u="none" strike="noStrike" cap="none" baseline="0">
                      <a:solidFill>
                        <a:srgbClr val="B60D27"/>
                      </a:solidFill>
                      <a:effectLst/>
                      <a:uFillTx/>
                      <a:ea typeface="SimSun"/>
                    </a:rPr>
                    <a:t>124</a:t>
                  </a:r>
                </a:p>
              </p:txBody>
            </p:sp>
            <p:sp>
              <p:nvSpPr>
                <p:cNvPr id="147" name="Line 21">
                  <a:extLst>
                    <a:ext uri="{FF2B5EF4-FFF2-40B4-BE49-F238E27FC236}">
                      <a16:creationId xmlns:a16="http://schemas.microsoft.com/office/drawing/2014/main" id="{08274353-D8A3-495F-8ABE-1951BB4DCAAE}"/>
                    </a:ext>
                  </a:extLst>
                </p:cNvPr>
                <p:cNvSpPr>
                  <a:spLocks noChangeShapeType="1"/>
                </p:cNvSpPr>
                <p:nvPr/>
              </p:nvSpPr>
              <p:spPr bwMode="auto">
                <a:xfrm flipH="1">
                  <a:off x="4859575" y="4785010"/>
                  <a:ext cx="0" cy="71999"/>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148" name="TextBox 147">
                  <a:extLst>
                    <a:ext uri="{FF2B5EF4-FFF2-40B4-BE49-F238E27FC236}">
                      <a16:creationId xmlns:a16="http://schemas.microsoft.com/office/drawing/2014/main" id="{64435B73-D77D-4F61-BBD5-93392143FD6E}"/>
                    </a:ext>
                  </a:extLst>
                </p:cNvPr>
                <p:cNvSpPr txBox="1"/>
                <p:nvPr/>
              </p:nvSpPr>
              <p:spPr>
                <a:xfrm>
                  <a:off x="4798177" y="4847029"/>
                  <a:ext cx="140115" cy="322330"/>
                </a:xfrm>
                <a:prstGeom prst="rect">
                  <a:avLst/>
                </a:prstGeom>
                <a:noFill/>
              </p:spPr>
              <p:txBody>
                <a:bodyPr wrap="none" lIns="36000" tIns="36000" rIns="36000" bIns="36000" rtlCol="0" anchor="t" anchorCtr="0">
                  <a:spAutoFit/>
                </a:bodyPr>
                <a:lstStyle/>
                <a:p>
                  <a:pPr algn="ctr"/>
                  <a:r>
                    <a:rPr lang="zh-CN" sz="1200" b="0" i="0" u="none" strike="noStrike" cap="none" baseline="0">
                      <a:solidFill>
                        <a:srgbClr val="4D4D4D"/>
                      </a:solidFill>
                      <a:effectLst/>
                      <a:uFillTx/>
                      <a:ea typeface="SimSun"/>
                    </a:rPr>
                    <a:t>5</a:t>
                  </a:r>
                </a:p>
              </p:txBody>
            </p:sp>
            <p:sp>
              <p:nvSpPr>
                <p:cNvPr id="149" name="Line 21">
                  <a:extLst>
                    <a:ext uri="{FF2B5EF4-FFF2-40B4-BE49-F238E27FC236}">
                      <a16:creationId xmlns:a16="http://schemas.microsoft.com/office/drawing/2014/main" id="{C1C2656C-BDA7-4B64-974C-35645E603249}"/>
                    </a:ext>
                  </a:extLst>
                </p:cNvPr>
                <p:cNvSpPr>
                  <a:spLocks noChangeShapeType="1"/>
                </p:cNvSpPr>
                <p:nvPr/>
              </p:nvSpPr>
              <p:spPr bwMode="auto">
                <a:xfrm flipH="1">
                  <a:off x="5150562" y="4785010"/>
                  <a:ext cx="0" cy="71999"/>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150" name="TextBox 149">
                  <a:extLst>
                    <a:ext uri="{FF2B5EF4-FFF2-40B4-BE49-F238E27FC236}">
                      <a16:creationId xmlns:a16="http://schemas.microsoft.com/office/drawing/2014/main" id="{E9162F93-102C-44BB-94A8-4AA07596BBCE}"/>
                    </a:ext>
                  </a:extLst>
                </p:cNvPr>
                <p:cNvSpPr txBox="1"/>
                <p:nvPr/>
              </p:nvSpPr>
              <p:spPr>
                <a:xfrm>
                  <a:off x="5051411" y="4847029"/>
                  <a:ext cx="215618" cy="1247435"/>
                </a:xfrm>
                <a:prstGeom prst="rect">
                  <a:avLst/>
                </a:prstGeom>
                <a:noFill/>
              </p:spPr>
              <p:txBody>
                <a:bodyPr wrap="none" lIns="36000" tIns="36000" rIns="36000" bIns="36000" rtlCol="0" anchor="t" anchorCtr="0">
                  <a:spAutoFit/>
                </a:bodyPr>
                <a:lstStyle/>
                <a:p>
                  <a:pPr algn="ctr"/>
                  <a:r>
                    <a:rPr lang="zh-CN" sz="1200" b="0" i="0" u="none" strike="noStrike" cap="none" baseline="0">
                      <a:solidFill>
                        <a:srgbClr val="4D4D4D"/>
                      </a:solidFill>
                      <a:effectLst/>
                      <a:uFillTx/>
                      <a:ea typeface="SimSun"/>
                    </a:rPr>
                    <a:t>6</a:t>
                  </a:r>
                </a:p>
                <a:p>
                  <a:pPr algn="ctr"/>
                  <a:endParaRPr lang="en-GB" sz="1200">
                    <a:solidFill>
                      <a:srgbClr val="4D4D4D"/>
                    </a:solidFill>
                    <a:latin typeface="Arial" panose="020B0604020202020204" pitchFamily="34" charset="0"/>
                    <a:cs typeface="Arial" panose="020B0604020202020204" pitchFamily="34" charset="0"/>
                  </a:endParaRPr>
                </a:p>
                <a:p>
                  <a:pPr algn="ctr"/>
                  <a:endParaRPr lang="en-GB" sz="1200">
                    <a:solidFill>
                      <a:srgbClr val="4D4D4D"/>
                    </a:solidFill>
                    <a:latin typeface="Arial" panose="020B0604020202020204" pitchFamily="34" charset="0"/>
                    <a:cs typeface="Arial" panose="020B0604020202020204" pitchFamily="34" charset="0"/>
                  </a:endParaRPr>
                </a:p>
                <a:p>
                  <a:pPr algn="r"/>
                  <a:r>
                    <a:rPr lang="zh-CN" sz="1200" b="0" i="0" u="none" strike="noStrike" cap="none" baseline="0">
                      <a:solidFill>
                        <a:srgbClr val="043882"/>
                      </a:solidFill>
                      <a:effectLst/>
                      <a:uFillTx/>
                      <a:ea typeface="SimSun"/>
                    </a:rPr>
                    <a:t>16</a:t>
                  </a:r>
                </a:p>
                <a:p>
                  <a:pPr algn="r"/>
                  <a:r>
                    <a:rPr lang="zh-CN" sz="1200" b="0" i="0" u="none" strike="noStrike" cap="none" baseline="0">
                      <a:solidFill>
                        <a:srgbClr val="B60D27"/>
                      </a:solidFill>
                      <a:effectLst/>
                      <a:uFillTx/>
                      <a:ea typeface="SimSun"/>
                    </a:rPr>
                    <a:t>89</a:t>
                  </a:r>
                </a:p>
              </p:txBody>
            </p:sp>
          </p:grpSp>
          <p:grpSp>
            <p:nvGrpSpPr>
              <p:cNvPr id="138" name="Group 137">
                <a:extLst>
                  <a:ext uri="{FF2B5EF4-FFF2-40B4-BE49-F238E27FC236}">
                    <a16:creationId xmlns:a16="http://schemas.microsoft.com/office/drawing/2014/main" id="{34800A26-F212-491D-98EF-4D64D7894B8E}"/>
                  </a:ext>
                </a:extLst>
              </p:cNvPr>
              <p:cNvGrpSpPr/>
              <p:nvPr/>
            </p:nvGrpSpPr>
            <p:grpSpPr>
              <a:xfrm>
                <a:off x="5354734" y="4785010"/>
                <a:ext cx="141342" cy="387170"/>
                <a:chOff x="5354734" y="4785010"/>
                <a:chExt cx="141342" cy="387170"/>
              </a:xfrm>
            </p:grpSpPr>
            <p:sp>
              <p:nvSpPr>
                <p:cNvPr id="143" name="Line 19">
                  <a:extLst>
                    <a:ext uri="{FF2B5EF4-FFF2-40B4-BE49-F238E27FC236}">
                      <a16:creationId xmlns:a16="http://schemas.microsoft.com/office/drawing/2014/main" id="{ABFA4E5A-D81C-4414-A5D5-1FC35304C1AA}"/>
                    </a:ext>
                  </a:extLst>
                </p:cNvPr>
                <p:cNvSpPr>
                  <a:spLocks noChangeShapeType="1"/>
                </p:cNvSpPr>
                <p:nvPr/>
              </p:nvSpPr>
              <p:spPr bwMode="auto">
                <a:xfrm flipH="1">
                  <a:off x="5425404" y="4785010"/>
                  <a:ext cx="0" cy="7200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endParaRPr>
                </a:p>
              </p:txBody>
            </p:sp>
            <p:sp>
              <p:nvSpPr>
                <p:cNvPr id="144" name="TextBox 143">
                  <a:extLst>
                    <a:ext uri="{FF2B5EF4-FFF2-40B4-BE49-F238E27FC236}">
                      <a16:creationId xmlns:a16="http://schemas.microsoft.com/office/drawing/2014/main" id="{BE91BE23-F939-4BB6-A467-5F2E1ECB87E4}"/>
                    </a:ext>
                  </a:extLst>
                </p:cNvPr>
                <p:cNvSpPr txBox="1"/>
                <p:nvPr/>
              </p:nvSpPr>
              <p:spPr>
                <a:xfrm>
                  <a:off x="5355347" y="4847029"/>
                  <a:ext cx="140115" cy="322330"/>
                </a:xfrm>
                <a:prstGeom prst="rect">
                  <a:avLst/>
                </a:prstGeom>
                <a:noFill/>
              </p:spPr>
              <p:txBody>
                <a:bodyPr wrap="none" lIns="36000" tIns="36000" rIns="36000" bIns="36000" rtlCol="0" anchor="t" anchorCtr="0">
                  <a:spAutoFit/>
                </a:bodyPr>
                <a:lstStyle/>
                <a:p>
                  <a:pPr algn="ctr"/>
                  <a:r>
                    <a:rPr lang="zh-CN" sz="1200" b="0" i="0" u="none" strike="noStrike" cap="none" baseline="0">
                      <a:solidFill>
                        <a:srgbClr val="4D4D4D"/>
                      </a:solidFill>
                      <a:effectLst/>
                      <a:uFillTx/>
                      <a:ea typeface="SimSun"/>
                    </a:rPr>
                    <a:t>7</a:t>
                  </a:r>
                </a:p>
              </p:txBody>
            </p:sp>
          </p:grpSp>
          <p:grpSp>
            <p:nvGrpSpPr>
              <p:cNvPr id="139" name="Group 138">
                <a:extLst>
                  <a:ext uri="{FF2B5EF4-FFF2-40B4-BE49-F238E27FC236}">
                    <a16:creationId xmlns:a16="http://schemas.microsoft.com/office/drawing/2014/main" id="{753334BD-59CE-4BCB-8F86-4AA456D989A2}"/>
                  </a:ext>
                </a:extLst>
              </p:cNvPr>
              <p:cNvGrpSpPr/>
              <p:nvPr/>
            </p:nvGrpSpPr>
            <p:grpSpPr>
              <a:xfrm>
                <a:off x="5606563" y="4785010"/>
                <a:ext cx="217507" cy="1320376"/>
                <a:chOff x="5606563" y="4785010"/>
                <a:chExt cx="217507" cy="1320376"/>
              </a:xfrm>
            </p:grpSpPr>
            <p:sp>
              <p:nvSpPr>
                <p:cNvPr id="141" name="Line 21">
                  <a:extLst>
                    <a:ext uri="{FF2B5EF4-FFF2-40B4-BE49-F238E27FC236}">
                      <a16:creationId xmlns:a16="http://schemas.microsoft.com/office/drawing/2014/main" id="{863AE65A-DF2A-4856-B59D-D95B161A5808}"/>
                    </a:ext>
                  </a:extLst>
                </p:cNvPr>
                <p:cNvSpPr>
                  <a:spLocks noChangeShapeType="1"/>
                </p:cNvSpPr>
                <p:nvPr/>
              </p:nvSpPr>
              <p:spPr bwMode="auto">
                <a:xfrm flipH="1">
                  <a:off x="5706657" y="4785010"/>
                  <a:ext cx="0" cy="7200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142" name="TextBox 141">
                  <a:extLst>
                    <a:ext uri="{FF2B5EF4-FFF2-40B4-BE49-F238E27FC236}">
                      <a16:creationId xmlns:a16="http://schemas.microsoft.com/office/drawing/2014/main" id="{C0E66537-73D7-4ED2-BE8D-85E6E0D52371}"/>
                    </a:ext>
                  </a:extLst>
                </p:cNvPr>
                <p:cNvSpPr txBox="1"/>
                <p:nvPr/>
              </p:nvSpPr>
              <p:spPr>
                <a:xfrm>
                  <a:off x="5607508" y="4847029"/>
                  <a:ext cx="215618" cy="1247435"/>
                </a:xfrm>
                <a:prstGeom prst="rect">
                  <a:avLst/>
                </a:prstGeom>
                <a:noFill/>
              </p:spPr>
              <p:txBody>
                <a:bodyPr wrap="none" lIns="36000" tIns="36000" rIns="36000" bIns="36000" rtlCol="0" anchor="t" anchorCtr="0">
                  <a:spAutoFit/>
                </a:bodyPr>
                <a:lstStyle/>
                <a:p>
                  <a:pPr algn="ctr"/>
                  <a:r>
                    <a:rPr lang="zh-CN" sz="1200" b="0" i="0" u="none" strike="noStrike" cap="none" baseline="0" dirty="0">
                      <a:solidFill>
                        <a:srgbClr val="4D4D4D"/>
                      </a:solidFill>
                      <a:effectLst/>
                      <a:uFillTx/>
                      <a:ea typeface="SimSun"/>
                    </a:rPr>
                    <a:t>8</a:t>
                  </a:r>
                </a:p>
                <a:p>
                  <a:pPr algn="ctr"/>
                  <a:endParaRPr lang="en-GB" sz="1200" dirty="0">
                    <a:solidFill>
                      <a:srgbClr val="4D4D4D"/>
                    </a:solidFill>
                    <a:latin typeface="Arial" panose="020B0604020202020204" pitchFamily="34" charset="0"/>
                    <a:cs typeface="Arial" panose="020B0604020202020204" pitchFamily="34" charset="0"/>
                  </a:endParaRPr>
                </a:p>
                <a:p>
                  <a:pPr algn="ctr"/>
                  <a:endParaRPr lang="en-GB" sz="1200" dirty="0">
                    <a:solidFill>
                      <a:srgbClr val="4D4D4D"/>
                    </a:solidFill>
                    <a:latin typeface="Arial" panose="020B0604020202020204" pitchFamily="34" charset="0"/>
                    <a:cs typeface="Arial" panose="020B0604020202020204" pitchFamily="34" charset="0"/>
                  </a:endParaRPr>
                </a:p>
                <a:p>
                  <a:pPr algn="r"/>
                  <a:r>
                    <a:rPr lang="zh-CN" sz="1200" b="0" i="0" u="none" strike="noStrike" cap="none" baseline="0" dirty="0">
                      <a:solidFill>
                        <a:srgbClr val="043882"/>
                      </a:solidFill>
                      <a:effectLst/>
                      <a:uFillTx/>
                      <a:ea typeface="SimSun"/>
                    </a:rPr>
                    <a:t>10</a:t>
                  </a:r>
                </a:p>
                <a:p>
                  <a:pPr algn="r"/>
                  <a:r>
                    <a:rPr lang="zh-CN" sz="1200" b="0" i="0" u="none" strike="noStrike" cap="none" baseline="0" dirty="0">
                      <a:solidFill>
                        <a:srgbClr val="B60D27"/>
                      </a:solidFill>
                      <a:effectLst/>
                      <a:uFillTx/>
                      <a:ea typeface="SimSun"/>
                    </a:rPr>
                    <a:t>57</a:t>
                  </a:r>
                </a:p>
              </p:txBody>
            </p:sp>
          </p:grpSp>
          <p:sp>
            <p:nvSpPr>
              <p:cNvPr id="140" name="TextBox 139">
                <a:extLst>
                  <a:ext uri="{FF2B5EF4-FFF2-40B4-BE49-F238E27FC236}">
                    <a16:creationId xmlns:a16="http://schemas.microsoft.com/office/drawing/2014/main" id="{D39A6A1A-FCF7-4758-93C3-8098F73C3182}"/>
                  </a:ext>
                </a:extLst>
              </p:cNvPr>
              <p:cNvSpPr txBox="1"/>
              <p:nvPr/>
            </p:nvSpPr>
            <p:spPr>
              <a:xfrm>
                <a:off x="2287345" y="5288830"/>
                <a:ext cx="1121440" cy="809467"/>
              </a:xfrm>
              <a:prstGeom prst="rect">
                <a:avLst/>
              </a:prstGeom>
              <a:noFill/>
            </p:spPr>
            <p:txBody>
              <a:bodyPr wrap="none" rtlCol="0">
                <a:spAutoFit/>
              </a:bodyPr>
              <a:lstStyle/>
              <a:p>
                <a:pPr algn="r" fontAlgn="base">
                  <a:spcBef>
                    <a:spcPct val="0"/>
                  </a:spcBef>
                  <a:spcAft>
                    <a:spcPct val="0"/>
                  </a:spcAft>
                </a:pPr>
                <a:r>
                  <a:rPr lang="zh-CN" sz="1200" b="0" i="0" u="none" strike="noStrike" cap="none" baseline="0" dirty="0">
                    <a:solidFill>
                      <a:srgbClr val="4D4D4D"/>
                    </a:solidFill>
                    <a:effectLst/>
                    <a:uFillTx/>
                    <a:ea typeface="SimSun"/>
                  </a:rPr>
                  <a:t>面临风险的人数</a:t>
                </a:r>
              </a:p>
              <a:p>
                <a:pPr algn="r" fontAlgn="base">
                  <a:spcBef>
                    <a:spcPct val="0"/>
                  </a:spcBef>
                  <a:spcAft>
                    <a:spcPct val="0"/>
                  </a:spcAft>
                </a:pPr>
                <a:r>
                  <a:rPr lang="zh-CN" sz="1200" b="0" i="0" u="none" strike="noStrike" cap="none" baseline="0" dirty="0">
                    <a:solidFill>
                      <a:srgbClr val="043882"/>
                    </a:solidFill>
                    <a:effectLst/>
                    <a:uFillTx/>
                    <a:ea typeface="SimSun"/>
                  </a:rPr>
                  <a:t>低</a:t>
                </a:r>
              </a:p>
              <a:p>
                <a:pPr algn="r" fontAlgn="base">
                  <a:spcBef>
                    <a:spcPct val="0"/>
                  </a:spcBef>
                  <a:spcAft>
                    <a:spcPct val="0"/>
                  </a:spcAft>
                </a:pPr>
                <a:r>
                  <a:rPr lang="zh-CN" sz="1200" b="0" i="0" u="none" strike="noStrike" cap="none" baseline="0" dirty="0">
                    <a:solidFill>
                      <a:srgbClr val="B60D27"/>
                    </a:solidFill>
                    <a:effectLst/>
                    <a:uFillTx/>
                    <a:ea typeface="SimSun"/>
                  </a:rPr>
                  <a:t>中 + 高</a:t>
                </a:r>
              </a:p>
            </p:txBody>
          </p:sp>
        </p:grpSp>
        <p:sp>
          <p:nvSpPr>
            <p:cNvPr id="8" name="TextBox 7">
              <a:extLst>
                <a:ext uri="{FF2B5EF4-FFF2-40B4-BE49-F238E27FC236}">
                  <a16:creationId xmlns:a16="http://schemas.microsoft.com/office/drawing/2014/main" id="{B4F26BF7-E299-47F7-9A4E-C35F4333A5ED}"/>
                </a:ext>
              </a:extLst>
            </p:cNvPr>
            <p:cNvSpPr txBox="1"/>
            <p:nvPr/>
          </p:nvSpPr>
          <p:spPr>
            <a:xfrm>
              <a:off x="1333289" y="3473232"/>
              <a:ext cx="894974" cy="305105"/>
            </a:xfrm>
            <a:prstGeom prst="rect">
              <a:avLst/>
            </a:prstGeom>
            <a:noFill/>
          </p:spPr>
          <p:txBody>
            <a:bodyPr wrap="none" rtlCol="0">
              <a:spAutoFit/>
            </a:bodyPr>
            <a:lstStyle/>
            <a:p>
              <a:r>
                <a:rPr lang="zh-CN" sz="1400" b="0" i="0" u="none" strike="noStrike" cap="none" baseline="0">
                  <a:solidFill>
                    <a:srgbClr val="4D4D4D"/>
                  </a:solidFill>
                  <a:effectLst/>
                  <a:uFillTx/>
                  <a:ea typeface="SimSun"/>
                </a:rPr>
                <a:t>免疫评分</a:t>
              </a:r>
            </a:p>
          </p:txBody>
        </p:sp>
        <p:sp>
          <p:nvSpPr>
            <p:cNvPr id="9" name="TextBox 8">
              <a:extLst>
                <a:ext uri="{FF2B5EF4-FFF2-40B4-BE49-F238E27FC236}">
                  <a16:creationId xmlns:a16="http://schemas.microsoft.com/office/drawing/2014/main" id="{70508D8D-795F-41D5-ABF1-90F4F771C2E5}"/>
                </a:ext>
              </a:extLst>
            </p:cNvPr>
            <p:cNvSpPr txBox="1"/>
            <p:nvPr/>
          </p:nvSpPr>
          <p:spPr>
            <a:xfrm>
              <a:off x="1598586" y="3730494"/>
              <a:ext cx="741851" cy="518678"/>
            </a:xfrm>
            <a:prstGeom prst="rect">
              <a:avLst/>
            </a:prstGeom>
            <a:noFill/>
          </p:spPr>
          <p:txBody>
            <a:bodyPr wrap="none" rtlCol="0">
              <a:spAutoFit/>
            </a:bodyPr>
            <a:lstStyle/>
            <a:p>
              <a:r>
                <a:rPr lang="zh-CN" sz="1400" b="0" i="0" u="none" strike="noStrike" cap="none" baseline="0">
                  <a:solidFill>
                    <a:srgbClr val="4D4D4D"/>
                  </a:solidFill>
                  <a:effectLst/>
                  <a:uFillTx/>
                  <a:ea typeface="SimSun"/>
                </a:rPr>
                <a:t>低</a:t>
              </a:r>
            </a:p>
            <a:p>
              <a:r>
                <a:rPr lang="zh-CN" sz="1400" b="0" i="0" u="none" strike="noStrike" cap="none" baseline="0">
                  <a:solidFill>
                    <a:srgbClr val="4D4D4D"/>
                  </a:solidFill>
                  <a:effectLst/>
                  <a:uFillTx/>
                  <a:ea typeface="SimSun"/>
                </a:rPr>
                <a:t>中 + 高</a:t>
              </a:r>
            </a:p>
          </p:txBody>
        </p:sp>
        <p:cxnSp>
          <p:nvCxnSpPr>
            <p:cNvPr id="10" name="Straight Connector 9">
              <a:extLst>
                <a:ext uri="{FF2B5EF4-FFF2-40B4-BE49-F238E27FC236}">
                  <a16:creationId xmlns:a16="http://schemas.microsoft.com/office/drawing/2014/main" id="{50FB1071-5C7E-4B77-BB04-22B3523EBDBB}"/>
                </a:ext>
              </a:extLst>
            </p:cNvPr>
            <p:cNvCxnSpPr/>
            <p:nvPr/>
          </p:nvCxnSpPr>
          <p:spPr>
            <a:xfrm>
              <a:off x="1440675" y="3905856"/>
              <a:ext cx="1800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11192927-8115-4591-9AF4-C9ECDF54ED53}"/>
                </a:ext>
              </a:extLst>
            </p:cNvPr>
            <p:cNvCxnSpPr/>
            <p:nvPr/>
          </p:nvCxnSpPr>
          <p:spPr>
            <a:xfrm>
              <a:off x="1440675" y="4101044"/>
              <a:ext cx="180000" cy="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F00A908D-F75A-4BE9-8C26-C407F0ABA048}"/>
                </a:ext>
              </a:extLst>
            </p:cNvPr>
            <p:cNvSpPr txBox="1"/>
            <p:nvPr/>
          </p:nvSpPr>
          <p:spPr>
            <a:xfrm>
              <a:off x="3098866" y="3450264"/>
              <a:ext cx="732378" cy="518678"/>
            </a:xfrm>
            <a:prstGeom prst="rect">
              <a:avLst/>
            </a:prstGeom>
            <a:noFill/>
          </p:spPr>
          <p:txBody>
            <a:bodyPr wrap="none" rtlCol="0">
              <a:spAutoFit/>
            </a:bodyPr>
            <a:lstStyle/>
            <a:p>
              <a:r>
                <a:rPr lang="zh-CN" sz="1400" b="0" i="0" u="none" strike="noStrike" cap="none" baseline="0">
                  <a:solidFill>
                    <a:srgbClr val="4D4D4D"/>
                  </a:solidFill>
                  <a:effectLst/>
                  <a:uFillTx/>
                  <a:ea typeface="SimSun"/>
                </a:rPr>
                <a:t>n=206</a:t>
              </a:r>
            </a:p>
            <a:p>
              <a:r>
                <a:rPr lang="zh-CN" sz="1400" b="0" i="0" u="none" strike="noStrike" cap="none" baseline="0">
                  <a:solidFill>
                    <a:srgbClr val="4D4D4D"/>
                  </a:solidFill>
                  <a:effectLst/>
                  <a:uFillTx/>
                  <a:ea typeface="SimSun"/>
                </a:rPr>
                <a:t>p&lt;0.05</a:t>
              </a:r>
            </a:p>
          </p:txBody>
        </p:sp>
        <p:grpSp>
          <p:nvGrpSpPr>
            <p:cNvPr id="13" name="Group 12">
              <a:extLst>
                <a:ext uri="{FF2B5EF4-FFF2-40B4-BE49-F238E27FC236}">
                  <a16:creationId xmlns:a16="http://schemas.microsoft.com/office/drawing/2014/main" id="{DD443112-6E97-49B0-B68D-AB2128AE021B}"/>
                </a:ext>
              </a:extLst>
            </p:cNvPr>
            <p:cNvGrpSpPr/>
            <p:nvPr/>
          </p:nvGrpSpPr>
          <p:grpSpPr>
            <a:xfrm>
              <a:off x="4035726" y="2571039"/>
              <a:ext cx="128586" cy="243613"/>
              <a:chOff x="4043260" y="2279889"/>
              <a:chExt cx="101027" cy="193301"/>
            </a:xfrm>
          </p:grpSpPr>
          <p:cxnSp>
            <p:nvCxnSpPr>
              <p:cNvPr id="115" name="Straight Connector 114">
                <a:extLst>
                  <a:ext uri="{FF2B5EF4-FFF2-40B4-BE49-F238E27FC236}">
                    <a16:creationId xmlns:a16="http://schemas.microsoft.com/office/drawing/2014/main" id="{1E300184-E898-483D-90EC-16DEC3E4D7CD}"/>
                  </a:ext>
                </a:extLst>
              </p:cNvPr>
              <p:cNvCxnSpPr/>
              <p:nvPr/>
            </p:nvCxnSpPr>
            <p:spPr>
              <a:xfrm>
                <a:off x="4043260" y="2286627"/>
                <a:ext cx="101027" cy="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AC0B0165-1717-4350-A38B-78847D8497F4}"/>
                  </a:ext>
                </a:extLst>
              </p:cNvPr>
              <p:cNvCxnSpPr/>
              <p:nvPr/>
            </p:nvCxnSpPr>
            <p:spPr>
              <a:xfrm>
                <a:off x="4043260" y="2466172"/>
                <a:ext cx="101027" cy="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A676DC60-B29F-47E7-A71B-127870641D27}"/>
                  </a:ext>
                </a:extLst>
              </p:cNvPr>
              <p:cNvCxnSpPr/>
              <p:nvPr/>
            </p:nvCxnSpPr>
            <p:spPr>
              <a:xfrm flipH="1">
                <a:off x="4144287" y="2279889"/>
                <a:ext cx="0" cy="193301"/>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cxnSp>
        </p:grpSp>
        <p:sp>
          <p:nvSpPr>
            <p:cNvPr id="14" name="TextBox 13">
              <a:extLst>
                <a:ext uri="{FF2B5EF4-FFF2-40B4-BE49-F238E27FC236}">
                  <a16:creationId xmlns:a16="http://schemas.microsoft.com/office/drawing/2014/main" id="{45054350-1D24-4626-9473-222ECC986588}"/>
                </a:ext>
              </a:extLst>
            </p:cNvPr>
            <p:cNvSpPr txBox="1"/>
            <p:nvPr/>
          </p:nvSpPr>
          <p:spPr>
            <a:xfrm>
              <a:off x="4123668" y="2539077"/>
              <a:ext cx="274434" cy="369332"/>
            </a:xfrm>
            <a:prstGeom prst="rect">
              <a:avLst/>
            </a:prstGeom>
            <a:noFill/>
          </p:spPr>
          <p:txBody>
            <a:bodyPr wrap="none" rtlCol="0">
              <a:spAutoFit/>
            </a:bodyPr>
            <a:lstStyle/>
            <a:p>
              <a:r>
                <a:rPr lang="en-GB"/>
                <a:t>*</a:t>
              </a:r>
            </a:p>
          </p:txBody>
        </p:sp>
        <p:sp>
          <p:nvSpPr>
            <p:cNvPr id="16" name="TextBox 15">
              <a:extLst>
                <a:ext uri="{FF2B5EF4-FFF2-40B4-BE49-F238E27FC236}">
                  <a16:creationId xmlns:a16="http://schemas.microsoft.com/office/drawing/2014/main" id="{C2AA3BF8-20A0-4EA8-B516-CC2356A6BEA8}"/>
                </a:ext>
              </a:extLst>
            </p:cNvPr>
            <p:cNvSpPr txBox="1"/>
            <p:nvPr/>
          </p:nvSpPr>
          <p:spPr>
            <a:xfrm>
              <a:off x="4247121" y="2215516"/>
              <a:ext cx="563873" cy="732252"/>
            </a:xfrm>
            <a:prstGeom prst="rect">
              <a:avLst/>
            </a:prstGeom>
            <a:noFill/>
          </p:spPr>
          <p:txBody>
            <a:bodyPr wrap="none" rtlCol="0">
              <a:spAutoFit/>
            </a:bodyPr>
            <a:lstStyle/>
            <a:p>
              <a:r>
                <a:rPr lang="zh-CN" sz="1400" b="0" i="0" u="none" strike="noStrike" cap="none" baseline="0">
                  <a:solidFill>
                    <a:srgbClr val="B60D27"/>
                  </a:solidFill>
                  <a:effectLst/>
                  <a:uFillTx/>
                  <a:ea typeface="SimSun"/>
                </a:rPr>
                <a:t>中 + </a:t>
              </a:r>
              <a:r>
                <a:rPr sz="1400"/>
                <a:t/>
              </a:r>
              <a:br>
                <a:rPr sz="1400"/>
              </a:br>
              <a:r>
                <a:rPr lang="zh-CN" sz="1400" b="0" i="0" u="none" strike="noStrike" cap="none" baseline="0">
                  <a:solidFill>
                    <a:srgbClr val="B60D27"/>
                  </a:solidFill>
                  <a:effectLst/>
                  <a:uFillTx/>
                  <a:ea typeface="SimSun"/>
                </a:rPr>
                <a:t>高</a:t>
              </a:r>
            </a:p>
            <a:p>
              <a:r>
                <a:rPr lang="zh-CN" sz="1400" b="0" i="0" u="none" strike="noStrike" cap="none" baseline="0">
                  <a:solidFill>
                    <a:srgbClr val="043882"/>
                  </a:solidFill>
                  <a:effectLst/>
                  <a:uFillTx/>
                  <a:ea typeface="SimSun"/>
                </a:rPr>
                <a:t>低</a:t>
              </a:r>
            </a:p>
          </p:txBody>
        </p:sp>
        <p:grpSp>
          <p:nvGrpSpPr>
            <p:cNvPr id="17" name="Group 16">
              <a:extLst>
                <a:ext uri="{FF2B5EF4-FFF2-40B4-BE49-F238E27FC236}">
                  <a16:creationId xmlns:a16="http://schemas.microsoft.com/office/drawing/2014/main" id="{52454A87-AD5E-49AC-8134-1DB4D4D3A928}"/>
                </a:ext>
              </a:extLst>
            </p:cNvPr>
            <p:cNvGrpSpPr/>
            <p:nvPr/>
          </p:nvGrpSpPr>
          <p:grpSpPr>
            <a:xfrm>
              <a:off x="1410204" y="2375061"/>
              <a:ext cx="2563960" cy="214732"/>
              <a:chOff x="4728369" y="5928326"/>
              <a:chExt cx="4048125" cy="323852"/>
            </a:xfrm>
          </p:grpSpPr>
          <p:sp>
            <p:nvSpPr>
              <p:cNvPr id="34" name="Freeform: Shape 5124">
                <a:extLst>
                  <a:ext uri="{FF2B5EF4-FFF2-40B4-BE49-F238E27FC236}">
                    <a16:creationId xmlns:a16="http://schemas.microsoft.com/office/drawing/2014/main" id="{0BE77D7E-B110-4E03-A699-9CE01B3D5621}"/>
                  </a:ext>
                </a:extLst>
              </p:cNvPr>
              <p:cNvSpPr/>
              <p:nvPr/>
            </p:nvSpPr>
            <p:spPr>
              <a:xfrm>
                <a:off x="4728369" y="5986739"/>
                <a:ext cx="4048125" cy="257174"/>
              </a:xfrm>
              <a:custGeom>
                <a:avLst/>
                <a:gdLst>
                  <a:gd name="connsiteX0" fmla="*/ 4049583 w 4048125"/>
                  <a:gd name="connsiteY0" fmla="*/ 254744 h 257175"/>
                  <a:gd name="connsiteX1" fmla="*/ 3253731 w 4048125"/>
                  <a:gd name="connsiteY1" fmla="*/ 254744 h 257175"/>
                  <a:gd name="connsiteX2" fmla="*/ 3253731 w 4048125"/>
                  <a:gd name="connsiteY2" fmla="*/ 211793 h 257175"/>
                  <a:gd name="connsiteX3" fmla="*/ 2983392 w 4048125"/>
                  <a:gd name="connsiteY3" fmla="*/ 211793 h 257175"/>
                  <a:gd name="connsiteX4" fmla="*/ 2983392 w 4048125"/>
                  <a:gd name="connsiteY4" fmla="*/ 158736 h 257175"/>
                  <a:gd name="connsiteX5" fmla="*/ 2025834 w 4048125"/>
                  <a:gd name="connsiteY5" fmla="*/ 158736 h 257175"/>
                  <a:gd name="connsiteX6" fmla="*/ 2025834 w 4048125"/>
                  <a:gd name="connsiteY6" fmla="*/ 118312 h 257175"/>
                  <a:gd name="connsiteX7" fmla="*/ 1909620 w 4048125"/>
                  <a:gd name="connsiteY7" fmla="*/ 118312 h 257175"/>
                  <a:gd name="connsiteX8" fmla="*/ 1909620 w 4048125"/>
                  <a:gd name="connsiteY8" fmla="*/ 90520 h 257175"/>
                  <a:gd name="connsiteX9" fmla="*/ 863636 w 4048125"/>
                  <a:gd name="connsiteY9" fmla="*/ 90520 h 257175"/>
                  <a:gd name="connsiteX10" fmla="*/ 863636 w 4048125"/>
                  <a:gd name="connsiteY10" fmla="*/ 55149 h 257175"/>
                  <a:gd name="connsiteX11" fmla="*/ 573086 w 4048125"/>
                  <a:gd name="connsiteY11" fmla="*/ 55149 h 257175"/>
                  <a:gd name="connsiteX12" fmla="*/ 573086 w 4048125"/>
                  <a:gd name="connsiteY12" fmla="*/ 9671 h 257175"/>
                  <a:gd name="connsiteX13" fmla="*/ 7144 w 4048125"/>
                  <a:gd name="connsiteY13" fmla="*/ 9671 h 257175"/>
                  <a:gd name="connsiteX14" fmla="*/ 7144 w 4048125"/>
                  <a:gd name="connsiteY14" fmla="*/ 7144 h 257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048125" h="257175">
                    <a:moveTo>
                      <a:pt x="4049583" y="254744"/>
                    </a:moveTo>
                    <a:lnTo>
                      <a:pt x="3253731" y="254744"/>
                    </a:lnTo>
                    <a:lnTo>
                      <a:pt x="3253731" y="211793"/>
                    </a:lnTo>
                    <a:lnTo>
                      <a:pt x="2983392" y="211793"/>
                    </a:lnTo>
                    <a:lnTo>
                      <a:pt x="2983392" y="158736"/>
                    </a:lnTo>
                    <a:lnTo>
                      <a:pt x="2025834" y="158736"/>
                    </a:lnTo>
                    <a:lnTo>
                      <a:pt x="2025834" y="118312"/>
                    </a:lnTo>
                    <a:lnTo>
                      <a:pt x="1909620" y="118312"/>
                    </a:lnTo>
                    <a:lnTo>
                      <a:pt x="1909620" y="90520"/>
                    </a:lnTo>
                    <a:lnTo>
                      <a:pt x="863636" y="90520"/>
                    </a:lnTo>
                    <a:lnTo>
                      <a:pt x="863636" y="55149"/>
                    </a:lnTo>
                    <a:lnTo>
                      <a:pt x="573086" y="55149"/>
                    </a:lnTo>
                    <a:lnTo>
                      <a:pt x="573086" y="9671"/>
                    </a:lnTo>
                    <a:lnTo>
                      <a:pt x="7144" y="9671"/>
                    </a:lnTo>
                    <a:lnTo>
                      <a:pt x="7144" y="7144"/>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5" name="Freeform: Shape 5125">
                <a:extLst>
                  <a:ext uri="{FF2B5EF4-FFF2-40B4-BE49-F238E27FC236}">
                    <a16:creationId xmlns:a16="http://schemas.microsoft.com/office/drawing/2014/main" id="{7741FAA6-9CBA-4AAD-8682-4763D6C9F3CC}"/>
                  </a:ext>
                </a:extLst>
              </p:cNvPr>
              <p:cNvSpPr/>
              <p:nvPr/>
            </p:nvSpPr>
            <p:spPr>
              <a:xfrm>
                <a:off x="4748813" y="5928326"/>
                <a:ext cx="9525" cy="76200"/>
              </a:xfrm>
              <a:custGeom>
                <a:avLst/>
                <a:gdLst>
                  <a:gd name="connsiteX0" fmla="*/ 5749 w 9525"/>
                  <a:gd name="connsiteY0" fmla="*/ 5749 h 76200"/>
                  <a:gd name="connsiteX1" fmla="*/ 5749 w 9525"/>
                  <a:gd name="connsiteY1" fmla="*/ 77749 h 76200"/>
                </a:gdLst>
                <a:ahLst/>
                <a:cxnLst>
                  <a:cxn ang="0">
                    <a:pos x="connsiteX0" y="connsiteY0"/>
                  </a:cxn>
                  <a:cxn ang="0">
                    <a:pos x="connsiteX1" y="connsiteY1"/>
                  </a:cxn>
                </a:cxnLst>
                <a:rect l="l" t="t" r="r" b="b"/>
                <a:pathLst>
                  <a:path w="9525" h="76200">
                    <a:moveTo>
                      <a:pt x="5749" y="5749"/>
                    </a:moveTo>
                    <a:lnTo>
                      <a:pt x="5749" y="77749"/>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6" name="Freeform: Shape 5126">
                <a:extLst>
                  <a:ext uri="{FF2B5EF4-FFF2-40B4-BE49-F238E27FC236}">
                    <a16:creationId xmlns:a16="http://schemas.microsoft.com/office/drawing/2014/main" id="{43D170A4-5D72-4750-A431-28E16434124C}"/>
                  </a:ext>
                </a:extLst>
              </p:cNvPr>
              <p:cNvSpPr/>
              <p:nvPr/>
            </p:nvSpPr>
            <p:spPr>
              <a:xfrm>
                <a:off x="4863113" y="5928326"/>
                <a:ext cx="9525" cy="76200"/>
              </a:xfrm>
              <a:custGeom>
                <a:avLst/>
                <a:gdLst>
                  <a:gd name="connsiteX0" fmla="*/ 5749 w 9525"/>
                  <a:gd name="connsiteY0" fmla="*/ 5749 h 76200"/>
                  <a:gd name="connsiteX1" fmla="*/ 5749 w 9525"/>
                  <a:gd name="connsiteY1" fmla="*/ 77749 h 76200"/>
                </a:gdLst>
                <a:ahLst/>
                <a:cxnLst>
                  <a:cxn ang="0">
                    <a:pos x="connsiteX0" y="connsiteY0"/>
                  </a:cxn>
                  <a:cxn ang="0">
                    <a:pos x="connsiteX1" y="connsiteY1"/>
                  </a:cxn>
                </a:cxnLst>
                <a:rect l="l" t="t" r="r" b="b"/>
                <a:pathLst>
                  <a:path w="9525" h="76200">
                    <a:moveTo>
                      <a:pt x="5749" y="5749"/>
                    </a:moveTo>
                    <a:lnTo>
                      <a:pt x="5749" y="77749"/>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7" name="Freeform: Shape 5127">
                <a:extLst>
                  <a:ext uri="{FF2B5EF4-FFF2-40B4-BE49-F238E27FC236}">
                    <a16:creationId xmlns:a16="http://schemas.microsoft.com/office/drawing/2014/main" id="{8047052F-52BA-4CD9-980F-3B7251ACB1E9}"/>
                  </a:ext>
                </a:extLst>
              </p:cNvPr>
              <p:cNvSpPr/>
              <p:nvPr/>
            </p:nvSpPr>
            <p:spPr>
              <a:xfrm>
                <a:off x="4958363" y="5928326"/>
                <a:ext cx="9525" cy="76200"/>
              </a:xfrm>
              <a:custGeom>
                <a:avLst/>
                <a:gdLst>
                  <a:gd name="connsiteX0" fmla="*/ 5749 w 9525"/>
                  <a:gd name="connsiteY0" fmla="*/ 5749 h 76200"/>
                  <a:gd name="connsiteX1" fmla="*/ 5749 w 9525"/>
                  <a:gd name="connsiteY1" fmla="*/ 77749 h 76200"/>
                </a:gdLst>
                <a:ahLst/>
                <a:cxnLst>
                  <a:cxn ang="0">
                    <a:pos x="connsiteX0" y="connsiteY0"/>
                  </a:cxn>
                  <a:cxn ang="0">
                    <a:pos x="connsiteX1" y="connsiteY1"/>
                  </a:cxn>
                </a:cxnLst>
                <a:rect l="l" t="t" r="r" b="b"/>
                <a:pathLst>
                  <a:path w="9525" h="76200">
                    <a:moveTo>
                      <a:pt x="5749" y="5749"/>
                    </a:moveTo>
                    <a:lnTo>
                      <a:pt x="5749" y="77749"/>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8" name="Freeform: Shape 5128">
                <a:extLst>
                  <a:ext uri="{FF2B5EF4-FFF2-40B4-BE49-F238E27FC236}">
                    <a16:creationId xmlns:a16="http://schemas.microsoft.com/office/drawing/2014/main" id="{AE02E407-F360-4CFA-ACE5-A608E05DF336}"/>
                  </a:ext>
                </a:extLst>
              </p:cNvPr>
              <p:cNvSpPr/>
              <p:nvPr/>
            </p:nvSpPr>
            <p:spPr>
              <a:xfrm>
                <a:off x="4996463" y="5928326"/>
                <a:ext cx="9525" cy="76200"/>
              </a:xfrm>
              <a:custGeom>
                <a:avLst/>
                <a:gdLst>
                  <a:gd name="connsiteX0" fmla="*/ 5749 w 9525"/>
                  <a:gd name="connsiteY0" fmla="*/ 5749 h 76200"/>
                  <a:gd name="connsiteX1" fmla="*/ 5749 w 9525"/>
                  <a:gd name="connsiteY1" fmla="*/ 77749 h 76200"/>
                </a:gdLst>
                <a:ahLst/>
                <a:cxnLst>
                  <a:cxn ang="0">
                    <a:pos x="connsiteX0" y="connsiteY0"/>
                  </a:cxn>
                  <a:cxn ang="0">
                    <a:pos x="connsiteX1" y="connsiteY1"/>
                  </a:cxn>
                </a:cxnLst>
                <a:rect l="l" t="t" r="r" b="b"/>
                <a:pathLst>
                  <a:path w="9525" h="76200">
                    <a:moveTo>
                      <a:pt x="5749" y="5749"/>
                    </a:moveTo>
                    <a:lnTo>
                      <a:pt x="5749" y="77749"/>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9" name="Freeform: Shape 5129">
                <a:extLst>
                  <a:ext uri="{FF2B5EF4-FFF2-40B4-BE49-F238E27FC236}">
                    <a16:creationId xmlns:a16="http://schemas.microsoft.com/office/drawing/2014/main" id="{0412A85A-876E-47E5-A2B8-139435650DAD}"/>
                  </a:ext>
                </a:extLst>
              </p:cNvPr>
              <p:cNvSpPr/>
              <p:nvPr/>
            </p:nvSpPr>
            <p:spPr>
              <a:xfrm>
                <a:off x="5053613" y="5928326"/>
                <a:ext cx="9525" cy="76200"/>
              </a:xfrm>
              <a:custGeom>
                <a:avLst/>
                <a:gdLst>
                  <a:gd name="connsiteX0" fmla="*/ 5749 w 9525"/>
                  <a:gd name="connsiteY0" fmla="*/ 5749 h 76200"/>
                  <a:gd name="connsiteX1" fmla="*/ 5749 w 9525"/>
                  <a:gd name="connsiteY1" fmla="*/ 77749 h 76200"/>
                </a:gdLst>
                <a:ahLst/>
                <a:cxnLst>
                  <a:cxn ang="0">
                    <a:pos x="connsiteX0" y="connsiteY0"/>
                  </a:cxn>
                  <a:cxn ang="0">
                    <a:pos x="connsiteX1" y="connsiteY1"/>
                  </a:cxn>
                </a:cxnLst>
                <a:rect l="l" t="t" r="r" b="b"/>
                <a:pathLst>
                  <a:path w="9525" h="76200">
                    <a:moveTo>
                      <a:pt x="5749" y="5749"/>
                    </a:moveTo>
                    <a:lnTo>
                      <a:pt x="5749" y="77749"/>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40" name="Freeform: Shape 5130">
                <a:extLst>
                  <a:ext uri="{FF2B5EF4-FFF2-40B4-BE49-F238E27FC236}">
                    <a16:creationId xmlns:a16="http://schemas.microsoft.com/office/drawing/2014/main" id="{BAB73949-4249-4E82-B845-CF98E3BD1B2B}"/>
                  </a:ext>
                </a:extLst>
              </p:cNvPr>
              <p:cNvSpPr/>
              <p:nvPr/>
            </p:nvSpPr>
            <p:spPr>
              <a:xfrm>
                <a:off x="5091713" y="5928326"/>
                <a:ext cx="9525" cy="76200"/>
              </a:xfrm>
              <a:custGeom>
                <a:avLst/>
                <a:gdLst>
                  <a:gd name="connsiteX0" fmla="*/ 5749 w 9525"/>
                  <a:gd name="connsiteY0" fmla="*/ 5749 h 76200"/>
                  <a:gd name="connsiteX1" fmla="*/ 5749 w 9525"/>
                  <a:gd name="connsiteY1" fmla="*/ 77749 h 76200"/>
                </a:gdLst>
                <a:ahLst/>
                <a:cxnLst>
                  <a:cxn ang="0">
                    <a:pos x="connsiteX0" y="connsiteY0"/>
                  </a:cxn>
                  <a:cxn ang="0">
                    <a:pos x="connsiteX1" y="connsiteY1"/>
                  </a:cxn>
                </a:cxnLst>
                <a:rect l="l" t="t" r="r" b="b"/>
                <a:pathLst>
                  <a:path w="9525" h="76200">
                    <a:moveTo>
                      <a:pt x="5749" y="5749"/>
                    </a:moveTo>
                    <a:lnTo>
                      <a:pt x="5749" y="77749"/>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41" name="Freeform: Shape 5131">
                <a:extLst>
                  <a:ext uri="{FF2B5EF4-FFF2-40B4-BE49-F238E27FC236}">
                    <a16:creationId xmlns:a16="http://schemas.microsoft.com/office/drawing/2014/main" id="{404942C8-9D7C-4DDA-8BF7-43E6574860E4}"/>
                  </a:ext>
                </a:extLst>
              </p:cNvPr>
              <p:cNvSpPr/>
              <p:nvPr/>
            </p:nvSpPr>
            <p:spPr>
              <a:xfrm>
                <a:off x="5129813" y="5928326"/>
                <a:ext cx="9525" cy="76200"/>
              </a:xfrm>
              <a:custGeom>
                <a:avLst/>
                <a:gdLst>
                  <a:gd name="connsiteX0" fmla="*/ 5749 w 9525"/>
                  <a:gd name="connsiteY0" fmla="*/ 5749 h 76200"/>
                  <a:gd name="connsiteX1" fmla="*/ 5749 w 9525"/>
                  <a:gd name="connsiteY1" fmla="*/ 77749 h 76200"/>
                </a:gdLst>
                <a:ahLst/>
                <a:cxnLst>
                  <a:cxn ang="0">
                    <a:pos x="connsiteX0" y="connsiteY0"/>
                  </a:cxn>
                  <a:cxn ang="0">
                    <a:pos x="connsiteX1" y="connsiteY1"/>
                  </a:cxn>
                </a:cxnLst>
                <a:rect l="l" t="t" r="r" b="b"/>
                <a:pathLst>
                  <a:path w="9525" h="76200">
                    <a:moveTo>
                      <a:pt x="5749" y="5749"/>
                    </a:moveTo>
                    <a:lnTo>
                      <a:pt x="5749" y="77749"/>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42" name="Freeform: Shape 5132">
                <a:extLst>
                  <a:ext uri="{FF2B5EF4-FFF2-40B4-BE49-F238E27FC236}">
                    <a16:creationId xmlns:a16="http://schemas.microsoft.com/office/drawing/2014/main" id="{C617D8D0-4900-413E-8826-1CC6720C2291}"/>
                  </a:ext>
                </a:extLst>
              </p:cNvPr>
              <p:cNvSpPr/>
              <p:nvPr/>
            </p:nvSpPr>
            <p:spPr>
              <a:xfrm>
                <a:off x="5186963" y="5928326"/>
                <a:ext cx="9525" cy="76200"/>
              </a:xfrm>
              <a:custGeom>
                <a:avLst/>
                <a:gdLst>
                  <a:gd name="connsiteX0" fmla="*/ 5749 w 9525"/>
                  <a:gd name="connsiteY0" fmla="*/ 5749 h 76200"/>
                  <a:gd name="connsiteX1" fmla="*/ 5749 w 9525"/>
                  <a:gd name="connsiteY1" fmla="*/ 77749 h 76200"/>
                </a:gdLst>
                <a:ahLst/>
                <a:cxnLst>
                  <a:cxn ang="0">
                    <a:pos x="connsiteX0" y="connsiteY0"/>
                  </a:cxn>
                  <a:cxn ang="0">
                    <a:pos x="connsiteX1" y="connsiteY1"/>
                  </a:cxn>
                </a:cxnLst>
                <a:rect l="l" t="t" r="r" b="b"/>
                <a:pathLst>
                  <a:path w="9525" h="76200">
                    <a:moveTo>
                      <a:pt x="5749" y="5749"/>
                    </a:moveTo>
                    <a:lnTo>
                      <a:pt x="5749" y="77749"/>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43" name="Freeform: Shape 5133">
                <a:extLst>
                  <a:ext uri="{FF2B5EF4-FFF2-40B4-BE49-F238E27FC236}">
                    <a16:creationId xmlns:a16="http://schemas.microsoft.com/office/drawing/2014/main" id="{0387DA39-30F1-47FB-82B0-E42EE63A8C92}"/>
                  </a:ext>
                </a:extLst>
              </p:cNvPr>
              <p:cNvSpPr/>
              <p:nvPr/>
            </p:nvSpPr>
            <p:spPr>
              <a:xfrm>
                <a:off x="5263163" y="5928326"/>
                <a:ext cx="9525" cy="76200"/>
              </a:xfrm>
              <a:custGeom>
                <a:avLst/>
                <a:gdLst>
                  <a:gd name="connsiteX0" fmla="*/ 5749 w 9525"/>
                  <a:gd name="connsiteY0" fmla="*/ 5749 h 76200"/>
                  <a:gd name="connsiteX1" fmla="*/ 5749 w 9525"/>
                  <a:gd name="connsiteY1" fmla="*/ 77749 h 76200"/>
                </a:gdLst>
                <a:ahLst/>
                <a:cxnLst>
                  <a:cxn ang="0">
                    <a:pos x="connsiteX0" y="connsiteY0"/>
                  </a:cxn>
                  <a:cxn ang="0">
                    <a:pos x="connsiteX1" y="connsiteY1"/>
                  </a:cxn>
                </a:cxnLst>
                <a:rect l="l" t="t" r="r" b="b"/>
                <a:pathLst>
                  <a:path w="9525" h="76200">
                    <a:moveTo>
                      <a:pt x="5749" y="5749"/>
                    </a:moveTo>
                    <a:lnTo>
                      <a:pt x="5749" y="77749"/>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44" name="Freeform: Shape 5134">
                <a:extLst>
                  <a:ext uri="{FF2B5EF4-FFF2-40B4-BE49-F238E27FC236}">
                    <a16:creationId xmlns:a16="http://schemas.microsoft.com/office/drawing/2014/main" id="{701603A3-0744-4BFC-BDE7-10421D819816}"/>
                  </a:ext>
                </a:extLst>
              </p:cNvPr>
              <p:cNvSpPr/>
              <p:nvPr/>
            </p:nvSpPr>
            <p:spPr>
              <a:xfrm>
                <a:off x="5301263" y="5966426"/>
                <a:ext cx="9525" cy="76200"/>
              </a:xfrm>
              <a:custGeom>
                <a:avLst/>
                <a:gdLst>
                  <a:gd name="connsiteX0" fmla="*/ 5749 w 9525"/>
                  <a:gd name="connsiteY0" fmla="*/ 5749 h 76200"/>
                  <a:gd name="connsiteX1" fmla="*/ 5749 w 9525"/>
                  <a:gd name="connsiteY1" fmla="*/ 77749 h 76200"/>
                </a:gdLst>
                <a:ahLst/>
                <a:cxnLst>
                  <a:cxn ang="0">
                    <a:pos x="connsiteX0" y="connsiteY0"/>
                  </a:cxn>
                  <a:cxn ang="0">
                    <a:pos x="connsiteX1" y="connsiteY1"/>
                  </a:cxn>
                </a:cxnLst>
                <a:rect l="l" t="t" r="r" b="b"/>
                <a:pathLst>
                  <a:path w="9525" h="76200">
                    <a:moveTo>
                      <a:pt x="5749" y="5749"/>
                    </a:moveTo>
                    <a:lnTo>
                      <a:pt x="5749" y="77749"/>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45" name="Freeform: Shape 5135">
                <a:extLst>
                  <a:ext uri="{FF2B5EF4-FFF2-40B4-BE49-F238E27FC236}">
                    <a16:creationId xmlns:a16="http://schemas.microsoft.com/office/drawing/2014/main" id="{CF4ABAE0-AFB9-414A-936D-0B2AD790BAFF}"/>
                  </a:ext>
                </a:extLst>
              </p:cNvPr>
              <p:cNvSpPr/>
              <p:nvPr/>
            </p:nvSpPr>
            <p:spPr>
              <a:xfrm>
                <a:off x="5339363" y="5966426"/>
                <a:ext cx="9525" cy="76200"/>
              </a:xfrm>
              <a:custGeom>
                <a:avLst/>
                <a:gdLst>
                  <a:gd name="connsiteX0" fmla="*/ 5749 w 9525"/>
                  <a:gd name="connsiteY0" fmla="*/ 5749 h 76200"/>
                  <a:gd name="connsiteX1" fmla="*/ 5749 w 9525"/>
                  <a:gd name="connsiteY1" fmla="*/ 77749 h 76200"/>
                </a:gdLst>
                <a:ahLst/>
                <a:cxnLst>
                  <a:cxn ang="0">
                    <a:pos x="connsiteX0" y="connsiteY0"/>
                  </a:cxn>
                  <a:cxn ang="0">
                    <a:pos x="connsiteX1" y="connsiteY1"/>
                  </a:cxn>
                </a:cxnLst>
                <a:rect l="l" t="t" r="r" b="b"/>
                <a:pathLst>
                  <a:path w="9525" h="76200">
                    <a:moveTo>
                      <a:pt x="5749" y="5749"/>
                    </a:moveTo>
                    <a:lnTo>
                      <a:pt x="5749" y="77749"/>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46" name="Freeform: Shape 5136">
                <a:extLst>
                  <a:ext uri="{FF2B5EF4-FFF2-40B4-BE49-F238E27FC236}">
                    <a16:creationId xmlns:a16="http://schemas.microsoft.com/office/drawing/2014/main" id="{2C219E8D-7B02-48E5-BBAE-0EF6DD9583ED}"/>
                  </a:ext>
                </a:extLst>
              </p:cNvPr>
              <p:cNvSpPr/>
              <p:nvPr/>
            </p:nvSpPr>
            <p:spPr>
              <a:xfrm>
                <a:off x="5491764" y="5966426"/>
                <a:ext cx="9525" cy="76200"/>
              </a:xfrm>
              <a:custGeom>
                <a:avLst/>
                <a:gdLst>
                  <a:gd name="connsiteX0" fmla="*/ 5749 w 9525"/>
                  <a:gd name="connsiteY0" fmla="*/ 5749 h 76200"/>
                  <a:gd name="connsiteX1" fmla="*/ 5749 w 9525"/>
                  <a:gd name="connsiteY1" fmla="*/ 77749 h 76200"/>
                </a:gdLst>
                <a:ahLst/>
                <a:cxnLst>
                  <a:cxn ang="0">
                    <a:pos x="connsiteX0" y="connsiteY0"/>
                  </a:cxn>
                  <a:cxn ang="0">
                    <a:pos x="connsiteX1" y="connsiteY1"/>
                  </a:cxn>
                </a:cxnLst>
                <a:rect l="l" t="t" r="r" b="b"/>
                <a:pathLst>
                  <a:path w="9525" h="76200">
                    <a:moveTo>
                      <a:pt x="5749" y="5749"/>
                    </a:moveTo>
                    <a:lnTo>
                      <a:pt x="5749" y="77749"/>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47" name="Freeform: Shape 5137">
                <a:extLst>
                  <a:ext uri="{FF2B5EF4-FFF2-40B4-BE49-F238E27FC236}">
                    <a16:creationId xmlns:a16="http://schemas.microsoft.com/office/drawing/2014/main" id="{68DBFEB1-17EE-449E-AFA8-AD695688BE76}"/>
                  </a:ext>
                </a:extLst>
              </p:cNvPr>
              <p:cNvSpPr/>
              <p:nvPr/>
            </p:nvSpPr>
            <p:spPr>
              <a:xfrm>
                <a:off x="5510814" y="5966426"/>
                <a:ext cx="9525" cy="76200"/>
              </a:xfrm>
              <a:custGeom>
                <a:avLst/>
                <a:gdLst>
                  <a:gd name="connsiteX0" fmla="*/ 5749 w 9525"/>
                  <a:gd name="connsiteY0" fmla="*/ 5749 h 76200"/>
                  <a:gd name="connsiteX1" fmla="*/ 5749 w 9525"/>
                  <a:gd name="connsiteY1" fmla="*/ 77749 h 76200"/>
                </a:gdLst>
                <a:ahLst/>
                <a:cxnLst>
                  <a:cxn ang="0">
                    <a:pos x="connsiteX0" y="connsiteY0"/>
                  </a:cxn>
                  <a:cxn ang="0">
                    <a:pos x="connsiteX1" y="connsiteY1"/>
                  </a:cxn>
                </a:cxnLst>
                <a:rect l="l" t="t" r="r" b="b"/>
                <a:pathLst>
                  <a:path w="9525" h="76200">
                    <a:moveTo>
                      <a:pt x="5749" y="5749"/>
                    </a:moveTo>
                    <a:lnTo>
                      <a:pt x="5749" y="77749"/>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48" name="Freeform: Shape 5138">
                <a:extLst>
                  <a:ext uri="{FF2B5EF4-FFF2-40B4-BE49-F238E27FC236}">
                    <a16:creationId xmlns:a16="http://schemas.microsoft.com/office/drawing/2014/main" id="{D5A37528-1A61-477F-BB6C-FDEA380D4206}"/>
                  </a:ext>
                </a:extLst>
              </p:cNvPr>
              <p:cNvSpPr/>
              <p:nvPr/>
            </p:nvSpPr>
            <p:spPr>
              <a:xfrm>
                <a:off x="5548914" y="5966426"/>
                <a:ext cx="9525" cy="76200"/>
              </a:xfrm>
              <a:custGeom>
                <a:avLst/>
                <a:gdLst>
                  <a:gd name="connsiteX0" fmla="*/ 5749 w 9525"/>
                  <a:gd name="connsiteY0" fmla="*/ 5749 h 76200"/>
                  <a:gd name="connsiteX1" fmla="*/ 5749 w 9525"/>
                  <a:gd name="connsiteY1" fmla="*/ 77749 h 76200"/>
                </a:gdLst>
                <a:ahLst/>
                <a:cxnLst>
                  <a:cxn ang="0">
                    <a:pos x="connsiteX0" y="connsiteY0"/>
                  </a:cxn>
                  <a:cxn ang="0">
                    <a:pos x="connsiteX1" y="connsiteY1"/>
                  </a:cxn>
                </a:cxnLst>
                <a:rect l="l" t="t" r="r" b="b"/>
                <a:pathLst>
                  <a:path w="9525" h="76200">
                    <a:moveTo>
                      <a:pt x="5749" y="5749"/>
                    </a:moveTo>
                    <a:lnTo>
                      <a:pt x="5749" y="77749"/>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49" name="Freeform: Shape 5139">
                <a:extLst>
                  <a:ext uri="{FF2B5EF4-FFF2-40B4-BE49-F238E27FC236}">
                    <a16:creationId xmlns:a16="http://schemas.microsoft.com/office/drawing/2014/main" id="{5809F8B7-3D51-4650-A252-BFB2EC85B0C1}"/>
                  </a:ext>
                </a:extLst>
              </p:cNvPr>
              <p:cNvSpPr/>
              <p:nvPr/>
            </p:nvSpPr>
            <p:spPr>
              <a:xfrm>
                <a:off x="5606064" y="6004526"/>
                <a:ext cx="9525" cy="76200"/>
              </a:xfrm>
              <a:custGeom>
                <a:avLst/>
                <a:gdLst>
                  <a:gd name="connsiteX0" fmla="*/ 5749 w 9525"/>
                  <a:gd name="connsiteY0" fmla="*/ 5749 h 76200"/>
                  <a:gd name="connsiteX1" fmla="*/ 5749 w 9525"/>
                  <a:gd name="connsiteY1" fmla="*/ 77749 h 76200"/>
                </a:gdLst>
                <a:ahLst/>
                <a:cxnLst>
                  <a:cxn ang="0">
                    <a:pos x="connsiteX0" y="connsiteY0"/>
                  </a:cxn>
                  <a:cxn ang="0">
                    <a:pos x="connsiteX1" y="connsiteY1"/>
                  </a:cxn>
                </a:cxnLst>
                <a:rect l="l" t="t" r="r" b="b"/>
                <a:pathLst>
                  <a:path w="9525" h="76200">
                    <a:moveTo>
                      <a:pt x="5749" y="5749"/>
                    </a:moveTo>
                    <a:lnTo>
                      <a:pt x="5749" y="77749"/>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50" name="Freeform: Shape 5140">
                <a:extLst>
                  <a:ext uri="{FF2B5EF4-FFF2-40B4-BE49-F238E27FC236}">
                    <a16:creationId xmlns:a16="http://schemas.microsoft.com/office/drawing/2014/main" id="{51A35AB5-B5A0-4927-86CB-829D95BFD36E}"/>
                  </a:ext>
                </a:extLst>
              </p:cNvPr>
              <p:cNvSpPr/>
              <p:nvPr/>
            </p:nvSpPr>
            <p:spPr>
              <a:xfrm>
                <a:off x="5663214" y="6004526"/>
                <a:ext cx="9525" cy="76200"/>
              </a:xfrm>
              <a:custGeom>
                <a:avLst/>
                <a:gdLst>
                  <a:gd name="connsiteX0" fmla="*/ 5749 w 9525"/>
                  <a:gd name="connsiteY0" fmla="*/ 5749 h 76200"/>
                  <a:gd name="connsiteX1" fmla="*/ 5749 w 9525"/>
                  <a:gd name="connsiteY1" fmla="*/ 77749 h 76200"/>
                </a:gdLst>
                <a:ahLst/>
                <a:cxnLst>
                  <a:cxn ang="0">
                    <a:pos x="connsiteX0" y="connsiteY0"/>
                  </a:cxn>
                  <a:cxn ang="0">
                    <a:pos x="connsiteX1" y="connsiteY1"/>
                  </a:cxn>
                </a:cxnLst>
                <a:rect l="l" t="t" r="r" b="b"/>
                <a:pathLst>
                  <a:path w="9525" h="76200">
                    <a:moveTo>
                      <a:pt x="5749" y="5749"/>
                    </a:moveTo>
                    <a:lnTo>
                      <a:pt x="5749" y="77749"/>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51" name="Freeform: Shape 5141">
                <a:extLst>
                  <a:ext uri="{FF2B5EF4-FFF2-40B4-BE49-F238E27FC236}">
                    <a16:creationId xmlns:a16="http://schemas.microsoft.com/office/drawing/2014/main" id="{E90E4B8E-C18A-4B17-B3D1-63D540BFC8D2}"/>
                  </a:ext>
                </a:extLst>
              </p:cNvPr>
              <p:cNvSpPr/>
              <p:nvPr/>
            </p:nvSpPr>
            <p:spPr>
              <a:xfrm>
                <a:off x="5701313" y="6004526"/>
                <a:ext cx="9525" cy="76200"/>
              </a:xfrm>
              <a:custGeom>
                <a:avLst/>
                <a:gdLst>
                  <a:gd name="connsiteX0" fmla="*/ 5749 w 9525"/>
                  <a:gd name="connsiteY0" fmla="*/ 5749 h 76200"/>
                  <a:gd name="connsiteX1" fmla="*/ 5749 w 9525"/>
                  <a:gd name="connsiteY1" fmla="*/ 77749 h 76200"/>
                </a:gdLst>
                <a:ahLst/>
                <a:cxnLst>
                  <a:cxn ang="0">
                    <a:pos x="connsiteX0" y="connsiteY0"/>
                  </a:cxn>
                  <a:cxn ang="0">
                    <a:pos x="connsiteX1" y="connsiteY1"/>
                  </a:cxn>
                </a:cxnLst>
                <a:rect l="l" t="t" r="r" b="b"/>
                <a:pathLst>
                  <a:path w="9525" h="76200">
                    <a:moveTo>
                      <a:pt x="5749" y="5749"/>
                    </a:moveTo>
                    <a:lnTo>
                      <a:pt x="5749" y="77749"/>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52" name="Freeform: Shape 5142">
                <a:extLst>
                  <a:ext uri="{FF2B5EF4-FFF2-40B4-BE49-F238E27FC236}">
                    <a16:creationId xmlns:a16="http://schemas.microsoft.com/office/drawing/2014/main" id="{ADCF3717-524A-4264-89FA-7F1061007047}"/>
                  </a:ext>
                </a:extLst>
              </p:cNvPr>
              <p:cNvSpPr/>
              <p:nvPr/>
            </p:nvSpPr>
            <p:spPr>
              <a:xfrm>
                <a:off x="5777513" y="6004526"/>
                <a:ext cx="9525" cy="76200"/>
              </a:xfrm>
              <a:custGeom>
                <a:avLst/>
                <a:gdLst>
                  <a:gd name="connsiteX0" fmla="*/ 5749 w 9525"/>
                  <a:gd name="connsiteY0" fmla="*/ 5749 h 76200"/>
                  <a:gd name="connsiteX1" fmla="*/ 5749 w 9525"/>
                  <a:gd name="connsiteY1" fmla="*/ 77749 h 76200"/>
                </a:gdLst>
                <a:ahLst/>
                <a:cxnLst>
                  <a:cxn ang="0">
                    <a:pos x="connsiteX0" y="connsiteY0"/>
                  </a:cxn>
                  <a:cxn ang="0">
                    <a:pos x="connsiteX1" y="connsiteY1"/>
                  </a:cxn>
                </a:cxnLst>
                <a:rect l="l" t="t" r="r" b="b"/>
                <a:pathLst>
                  <a:path w="9525" h="76200">
                    <a:moveTo>
                      <a:pt x="5749" y="5749"/>
                    </a:moveTo>
                    <a:lnTo>
                      <a:pt x="5749" y="77749"/>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53" name="Freeform: Shape 5143">
                <a:extLst>
                  <a:ext uri="{FF2B5EF4-FFF2-40B4-BE49-F238E27FC236}">
                    <a16:creationId xmlns:a16="http://schemas.microsoft.com/office/drawing/2014/main" id="{F7B3FB9F-898B-48AA-8579-3C667234FC53}"/>
                  </a:ext>
                </a:extLst>
              </p:cNvPr>
              <p:cNvSpPr/>
              <p:nvPr/>
            </p:nvSpPr>
            <p:spPr>
              <a:xfrm>
                <a:off x="5910863" y="6004526"/>
                <a:ext cx="9525" cy="76200"/>
              </a:xfrm>
              <a:custGeom>
                <a:avLst/>
                <a:gdLst>
                  <a:gd name="connsiteX0" fmla="*/ 5749 w 9525"/>
                  <a:gd name="connsiteY0" fmla="*/ 5749 h 76200"/>
                  <a:gd name="connsiteX1" fmla="*/ 5749 w 9525"/>
                  <a:gd name="connsiteY1" fmla="*/ 77749 h 76200"/>
                </a:gdLst>
                <a:ahLst/>
                <a:cxnLst>
                  <a:cxn ang="0">
                    <a:pos x="connsiteX0" y="connsiteY0"/>
                  </a:cxn>
                  <a:cxn ang="0">
                    <a:pos x="connsiteX1" y="connsiteY1"/>
                  </a:cxn>
                </a:cxnLst>
                <a:rect l="l" t="t" r="r" b="b"/>
                <a:pathLst>
                  <a:path w="9525" h="76200">
                    <a:moveTo>
                      <a:pt x="5749" y="5749"/>
                    </a:moveTo>
                    <a:lnTo>
                      <a:pt x="5749" y="77749"/>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54" name="Freeform: Shape 5144">
                <a:extLst>
                  <a:ext uri="{FF2B5EF4-FFF2-40B4-BE49-F238E27FC236}">
                    <a16:creationId xmlns:a16="http://schemas.microsoft.com/office/drawing/2014/main" id="{7673086C-031E-41E9-8BBE-51E220E1CE11}"/>
                  </a:ext>
                </a:extLst>
              </p:cNvPr>
              <p:cNvSpPr/>
              <p:nvPr/>
            </p:nvSpPr>
            <p:spPr>
              <a:xfrm>
                <a:off x="5948963" y="6004526"/>
                <a:ext cx="9525" cy="76200"/>
              </a:xfrm>
              <a:custGeom>
                <a:avLst/>
                <a:gdLst>
                  <a:gd name="connsiteX0" fmla="*/ 5749 w 9525"/>
                  <a:gd name="connsiteY0" fmla="*/ 5749 h 76200"/>
                  <a:gd name="connsiteX1" fmla="*/ 5749 w 9525"/>
                  <a:gd name="connsiteY1" fmla="*/ 77749 h 76200"/>
                </a:gdLst>
                <a:ahLst/>
                <a:cxnLst>
                  <a:cxn ang="0">
                    <a:pos x="connsiteX0" y="connsiteY0"/>
                  </a:cxn>
                  <a:cxn ang="0">
                    <a:pos x="connsiteX1" y="connsiteY1"/>
                  </a:cxn>
                </a:cxnLst>
                <a:rect l="l" t="t" r="r" b="b"/>
                <a:pathLst>
                  <a:path w="9525" h="76200">
                    <a:moveTo>
                      <a:pt x="5749" y="5749"/>
                    </a:moveTo>
                    <a:lnTo>
                      <a:pt x="5749" y="77749"/>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55" name="Freeform: Shape 5145">
                <a:extLst>
                  <a:ext uri="{FF2B5EF4-FFF2-40B4-BE49-F238E27FC236}">
                    <a16:creationId xmlns:a16="http://schemas.microsoft.com/office/drawing/2014/main" id="{3C4A49AF-4504-4C95-A1FC-1A9B1BBCBBB8}"/>
                  </a:ext>
                </a:extLst>
              </p:cNvPr>
              <p:cNvSpPr/>
              <p:nvPr/>
            </p:nvSpPr>
            <p:spPr>
              <a:xfrm>
                <a:off x="6158513" y="6004526"/>
                <a:ext cx="9525" cy="76200"/>
              </a:xfrm>
              <a:custGeom>
                <a:avLst/>
                <a:gdLst>
                  <a:gd name="connsiteX0" fmla="*/ 5749 w 9525"/>
                  <a:gd name="connsiteY0" fmla="*/ 5749 h 76200"/>
                  <a:gd name="connsiteX1" fmla="*/ 5749 w 9525"/>
                  <a:gd name="connsiteY1" fmla="*/ 77749 h 76200"/>
                </a:gdLst>
                <a:ahLst/>
                <a:cxnLst>
                  <a:cxn ang="0">
                    <a:pos x="connsiteX0" y="connsiteY0"/>
                  </a:cxn>
                  <a:cxn ang="0">
                    <a:pos x="connsiteX1" y="connsiteY1"/>
                  </a:cxn>
                </a:cxnLst>
                <a:rect l="l" t="t" r="r" b="b"/>
                <a:pathLst>
                  <a:path w="9525" h="76200">
                    <a:moveTo>
                      <a:pt x="5749" y="5749"/>
                    </a:moveTo>
                    <a:lnTo>
                      <a:pt x="5749" y="77749"/>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56" name="Freeform: Shape 5146">
                <a:extLst>
                  <a:ext uri="{FF2B5EF4-FFF2-40B4-BE49-F238E27FC236}">
                    <a16:creationId xmlns:a16="http://schemas.microsoft.com/office/drawing/2014/main" id="{81C941ED-6B71-4E1E-AB84-C21A5633A52B}"/>
                  </a:ext>
                </a:extLst>
              </p:cNvPr>
              <p:cNvSpPr/>
              <p:nvPr/>
            </p:nvSpPr>
            <p:spPr>
              <a:xfrm>
                <a:off x="6196613" y="6004526"/>
                <a:ext cx="9525" cy="76200"/>
              </a:xfrm>
              <a:custGeom>
                <a:avLst/>
                <a:gdLst>
                  <a:gd name="connsiteX0" fmla="*/ 5749 w 9525"/>
                  <a:gd name="connsiteY0" fmla="*/ 5749 h 76200"/>
                  <a:gd name="connsiteX1" fmla="*/ 5749 w 9525"/>
                  <a:gd name="connsiteY1" fmla="*/ 77749 h 76200"/>
                </a:gdLst>
                <a:ahLst/>
                <a:cxnLst>
                  <a:cxn ang="0">
                    <a:pos x="connsiteX0" y="connsiteY0"/>
                  </a:cxn>
                  <a:cxn ang="0">
                    <a:pos x="connsiteX1" y="connsiteY1"/>
                  </a:cxn>
                </a:cxnLst>
                <a:rect l="l" t="t" r="r" b="b"/>
                <a:pathLst>
                  <a:path w="9525" h="76200">
                    <a:moveTo>
                      <a:pt x="5749" y="5749"/>
                    </a:moveTo>
                    <a:lnTo>
                      <a:pt x="5749" y="77749"/>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57" name="Freeform: Shape 5147">
                <a:extLst>
                  <a:ext uri="{FF2B5EF4-FFF2-40B4-BE49-F238E27FC236}">
                    <a16:creationId xmlns:a16="http://schemas.microsoft.com/office/drawing/2014/main" id="{88673B7B-4DAB-4300-B607-4041B1CC0610}"/>
                  </a:ext>
                </a:extLst>
              </p:cNvPr>
              <p:cNvSpPr/>
              <p:nvPr/>
            </p:nvSpPr>
            <p:spPr>
              <a:xfrm>
                <a:off x="6234713" y="6004526"/>
                <a:ext cx="9525" cy="76200"/>
              </a:xfrm>
              <a:custGeom>
                <a:avLst/>
                <a:gdLst>
                  <a:gd name="connsiteX0" fmla="*/ 5749 w 9525"/>
                  <a:gd name="connsiteY0" fmla="*/ 5749 h 76200"/>
                  <a:gd name="connsiteX1" fmla="*/ 5749 w 9525"/>
                  <a:gd name="connsiteY1" fmla="*/ 77749 h 76200"/>
                </a:gdLst>
                <a:ahLst/>
                <a:cxnLst>
                  <a:cxn ang="0">
                    <a:pos x="connsiteX0" y="connsiteY0"/>
                  </a:cxn>
                  <a:cxn ang="0">
                    <a:pos x="connsiteX1" y="connsiteY1"/>
                  </a:cxn>
                </a:cxnLst>
                <a:rect l="l" t="t" r="r" b="b"/>
                <a:pathLst>
                  <a:path w="9525" h="76200">
                    <a:moveTo>
                      <a:pt x="5749" y="5749"/>
                    </a:moveTo>
                    <a:lnTo>
                      <a:pt x="5749" y="77749"/>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58" name="Freeform: Shape 5148">
                <a:extLst>
                  <a:ext uri="{FF2B5EF4-FFF2-40B4-BE49-F238E27FC236}">
                    <a16:creationId xmlns:a16="http://schemas.microsoft.com/office/drawing/2014/main" id="{2E2F182B-5DA0-4F18-9043-F43D36114505}"/>
                  </a:ext>
                </a:extLst>
              </p:cNvPr>
              <p:cNvSpPr/>
              <p:nvPr/>
            </p:nvSpPr>
            <p:spPr>
              <a:xfrm>
                <a:off x="6272813" y="6004526"/>
                <a:ext cx="9525" cy="76200"/>
              </a:xfrm>
              <a:custGeom>
                <a:avLst/>
                <a:gdLst>
                  <a:gd name="connsiteX0" fmla="*/ 5749 w 9525"/>
                  <a:gd name="connsiteY0" fmla="*/ 5749 h 76200"/>
                  <a:gd name="connsiteX1" fmla="*/ 5749 w 9525"/>
                  <a:gd name="connsiteY1" fmla="*/ 77749 h 76200"/>
                </a:gdLst>
                <a:ahLst/>
                <a:cxnLst>
                  <a:cxn ang="0">
                    <a:pos x="connsiteX0" y="connsiteY0"/>
                  </a:cxn>
                  <a:cxn ang="0">
                    <a:pos x="connsiteX1" y="connsiteY1"/>
                  </a:cxn>
                </a:cxnLst>
                <a:rect l="l" t="t" r="r" b="b"/>
                <a:pathLst>
                  <a:path w="9525" h="76200">
                    <a:moveTo>
                      <a:pt x="5749" y="5749"/>
                    </a:moveTo>
                    <a:lnTo>
                      <a:pt x="5749" y="77749"/>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59" name="Freeform: Shape 5149">
                <a:extLst>
                  <a:ext uri="{FF2B5EF4-FFF2-40B4-BE49-F238E27FC236}">
                    <a16:creationId xmlns:a16="http://schemas.microsoft.com/office/drawing/2014/main" id="{2CE990DD-29CD-4B8E-A567-C6DE9E3C56E2}"/>
                  </a:ext>
                </a:extLst>
              </p:cNvPr>
              <p:cNvSpPr/>
              <p:nvPr/>
            </p:nvSpPr>
            <p:spPr>
              <a:xfrm>
                <a:off x="6291863" y="6004526"/>
                <a:ext cx="9525" cy="76200"/>
              </a:xfrm>
              <a:custGeom>
                <a:avLst/>
                <a:gdLst>
                  <a:gd name="connsiteX0" fmla="*/ 5749 w 9525"/>
                  <a:gd name="connsiteY0" fmla="*/ 5749 h 76200"/>
                  <a:gd name="connsiteX1" fmla="*/ 5749 w 9525"/>
                  <a:gd name="connsiteY1" fmla="*/ 77749 h 76200"/>
                </a:gdLst>
                <a:ahLst/>
                <a:cxnLst>
                  <a:cxn ang="0">
                    <a:pos x="connsiteX0" y="connsiteY0"/>
                  </a:cxn>
                  <a:cxn ang="0">
                    <a:pos x="connsiteX1" y="connsiteY1"/>
                  </a:cxn>
                </a:cxnLst>
                <a:rect l="l" t="t" r="r" b="b"/>
                <a:pathLst>
                  <a:path w="9525" h="76200">
                    <a:moveTo>
                      <a:pt x="5749" y="5749"/>
                    </a:moveTo>
                    <a:lnTo>
                      <a:pt x="5749" y="77749"/>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60" name="Freeform: Shape 5150">
                <a:extLst>
                  <a:ext uri="{FF2B5EF4-FFF2-40B4-BE49-F238E27FC236}">
                    <a16:creationId xmlns:a16="http://schemas.microsoft.com/office/drawing/2014/main" id="{88E599F6-DDA0-4106-8364-D4CD05F6C9A0}"/>
                  </a:ext>
                </a:extLst>
              </p:cNvPr>
              <p:cNvSpPr/>
              <p:nvPr/>
            </p:nvSpPr>
            <p:spPr>
              <a:xfrm>
                <a:off x="6310913" y="6004526"/>
                <a:ext cx="9525" cy="76200"/>
              </a:xfrm>
              <a:custGeom>
                <a:avLst/>
                <a:gdLst>
                  <a:gd name="connsiteX0" fmla="*/ 5749 w 9525"/>
                  <a:gd name="connsiteY0" fmla="*/ 5749 h 76200"/>
                  <a:gd name="connsiteX1" fmla="*/ 5749 w 9525"/>
                  <a:gd name="connsiteY1" fmla="*/ 77749 h 76200"/>
                </a:gdLst>
                <a:ahLst/>
                <a:cxnLst>
                  <a:cxn ang="0">
                    <a:pos x="connsiteX0" y="connsiteY0"/>
                  </a:cxn>
                  <a:cxn ang="0">
                    <a:pos x="connsiteX1" y="connsiteY1"/>
                  </a:cxn>
                </a:cxnLst>
                <a:rect l="l" t="t" r="r" b="b"/>
                <a:pathLst>
                  <a:path w="9525" h="76200">
                    <a:moveTo>
                      <a:pt x="5749" y="5749"/>
                    </a:moveTo>
                    <a:lnTo>
                      <a:pt x="5749" y="77749"/>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61" name="Freeform: Shape 63">
                <a:extLst>
                  <a:ext uri="{FF2B5EF4-FFF2-40B4-BE49-F238E27FC236}">
                    <a16:creationId xmlns:a16="http://schemas.microsoft.com/office/drawing/2014/main" id="{3F6CA545-1AE1-44A7-B0FA-50FAD2AB124F}"/>
                  </a:ext>
                </a:extLst>
              </p:cNvPr>
              <p:cNvSpPr/>
              <p:nvPr/>
            </p:nvSpPr>
            <p:spPr>
              <a:xfrm>
                <a:off x="6349013" y="6004526"/>
                <a:ext cx="9525" cy="76200"/>
              </a:xfrm>
              <a:custGeom>
                <a:avLst/>
                <a:gdLst>
                  <a:gd name="connsiteX0" fmla="*/ 5749 w 9525"/>
                  <a:gd name="connsiteY0" fmla="*/ 5749 h 76200"/>
                  <a:gd name="connsiteX1" fmla="*/ 5749 w 9525"/>
                  <a:gd name="connsiteY1" fmla="*/ 77749 h 76200"/>
                </a:gdLst>
                <a:ahLst/>
                <a:cxnLst>
                  <a:cxn ang="0">
                    <a:pos x="connsiteX0" y="connsiteY0"/>
                  </a:cxn>
                  <a:cxn ang="0">
                    <a:pos x="connsiteX1" y="connsiteY1"/>
                  </a:cxn>
                </a:cxnLst>
                <a:rect l="l" t="t" r="r" b="b"/>
                <a:pathLst>
                  <a:path w="9525" h="76200">
                    <a:moveTo>
                      <a:pt x="5749" y="5749"/>
                    </a:moveTo>
                    <a:lnTo>
                      <a:pt x="5749" y="77749"/>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62" name="Freeform: Shape 64">
                <a:extLst>
                  <a:ext uri="{FF2B5EF4-FFF2-40B4-BE49-F238E27FC236}">
                    <a16:creationId xmlns:a16="http://schemas.microsoft.com/office/drawing/2014/main" id="{64E9747F-297E-47D4-A210-FC9D6BA0EC22}"/>
                  </a:ext>
                </a:extLst>
              </p:cNvPr>
              <p:cNvSpPr/>
              <p:nvPr/>
            </p:nvSpPr>
            <p:spPr>
              <a:xfrm>
                <a:off x="6387113" y="6004526"/>
                <a:ext cx="9525" cy="76200"/>
              </a:xfrm>
              <a:custGeom>
                <a:avLst/>
                <a:gdLst>
                  <a:gd name="connsiteX0" fmla="*/ 5749 w 9525"/>
                  <a:gd name="connsiteY0" fmla="*/ 5749 h 76200"/>
                  <a:gd name="connsiteX1" fmla="*/ 5749 w 9525"/>
                  <a:gd name="connsiteY1" fmla="*/ 77749 h 76200"/>
                </a:gdLst>
                <a:ahLst/>
                <a:cxnLst>
                  <a:cxn ang="0">
                    <a:pos x="connsiteX0" y="connsiteY0"/>
                  </a:cxn>
                  <a:cxn ang="0">
                    <a:pos x="connsiteX1" y="connsiteY1"/>
                  </a:cxn>
                </a:cxnLst>
                <a:rect l="l" t="t" r="r" b="b"/>
                <a:pathLst>
                  <a:path w="9525" h="76200">
                    <a:moveTo>
                      <a:pt x="5749" y="5749"/>
                    </a:moveTo>
                    <a:lnTo>
                      <a:pt x="5749" y="77749"/>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63" name="Freeform: Shape 65">
                <a:extLst>
                  <a:ext uri="{FF2B5EF4-FFF2-40B4-BE49-F238E27FC236}">
                    <a16:creationId xmlns:a16="http://schemas.microsoft.com/office/drawing/2014/main" id="{1A784C06-762D-4C5D-AB4A-9B43BD6B7857}"/>
                  </a:ext>
                </a:extLst>
              </p:cNvPr>
              <p:cNvSpPr/>
              <p:nvPr/>
            </p:nvSpPr>
            <p:spPr>
              <a:xfrm>
                <a:off x="6425213" y="6004526"/>
                <a:ext cx="9525" cy="76200"/>
              </a:xfrm>
              <a:custGeom>
                <a:avLst/>
                <a:gdLst>
                  <a:gd name="connsiteX0" fmla="*/ 5749 w 9525"/>
                  <a:gd name="connsiteY0" fmla="*/ 5749 h 76200"/>
                  <a:gd name="connsiteX1" fmla="*/ 5749 w 9525"/>
                  <a:gd name="connsiteY1" fmla="*/ 77749 h 76200"/>
                </a:gdLst>
                <a:ahLst/>
                <a:cxnLst>
                  <a:cxn ang="0">
                    <a:pos x="connsiteX0" y="connsiteY0"/>
                  </a:cxn>
                  <a:cxn ang="0">
                    <a:pos x="connsiteX1" y="connsiteY1"/>
                  </a:cxn>
                </a:cxnLst>
                <a:rect l="l" t="t" r="r" b="b"/>
                <a:pathLst>
                  <a:path w="9525" h="76200">
                    <a:moveTo>
                      <a:pt x="5749" y="5749"/>
                    </a:moveTo>
                    <a:lnTo>
                      <a:pt x="5749" y="77749"/>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64" name="Freeform: Shape 67">
                <a:extLst>
                  <a:ext uri="{FF2B5EF4-FFF2-40B4-BE49-F238E27FC236}">
                    <a16:creationId xmlns:a16="http://schemas.microsoft.com/office/drawing/2014/main" id="{1ED0CBED-29C7-4273-B5F2-47A0F478EB15}"/>
                  </a:ext>
                </a:extLst>
              </p:cNvPr>
              <p:cNvSpPr/>
              <p:nvPr/>
            </p:nvSpPr>
            <p:spPr>
              <a:xfrm>
                <a:off x="6463313" y="6004526"/>
                <a:ext cx="9525" cy="76200"/>
              </a:xfrm>
              <a:custGeom>
                <a:avLst/>
                <a:gdLst>
                  <a:gd name="connsiteX0" fmla="*/ 5749 w 9525"/>
                  <a:gd name="connsiteY0" fmla="*/ 5749 h 76200"/>
                  <a:gd name="connsiteX1" fmla="*/ 5749 w 9525"/>
                  <a:gd name="connsiteY1" fmla="*/ 77749 h 76200"/>
                </a:gdLst>
                <a:ahLst/>
                <a:cxnLst>
                  <a:cxn ang="0">
                    <a:pos x="connsiteX0" y="connsiteY0"/>
                  </a:cxn>
                  <a:cxn ang="0">
                    <a:pos x="connsiteX1" y="connsiteY1"/>
                  </a:cxn>
                </a:cxnLst>
                <a:rect l="l" t="t" r="r" b="b"/>
                <a:pathLst>
                  <a:path w="9525" h="76200">
                    <a:moveTo>
                      <a:pt x="5749" y="5749"/>
                    </a:moveTo>
                    <a:lnTo>
                      <a:pt x="5749" y="77749"/>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65" name="Freeform: Shape 68">
                <a:extLst>
                  <a:ext uri="{FF2B5EF4-FFF2-40B4-BE49-F238E27FC236}">
                    <a16:creationId xmlns:a16="http://schemas.microsoft.com/office/drawing/2014/main" id="{7B2ACF8B-4219-49A6-AB83-B3AD42DE419E}"/>
                  </a:ext>
                </a:extLst>
              </p:cNvPr>
              <p:cNvSpPr/>
              <p:nvPr/>
            </p:nvSpPr>
            <p:spPr>
              <a:xfrm>
                <a:off x="6501413" y="6004526"/>
                <a:ext cx="9525" cy="76200"/>
              </a:xfrm>
              <a:custGeom>
                <a:avLst/>
                <a:gdLst>
                  <a:gd name="connsiteX0" fmla="*/ 5749 w 9525"/>
                  <a:gd name="connsiteY0" fmla="*/ 5749 h 76200"/>
                  <a:gd name="connsiteX1" fmla="*/ 5749 w 9525"/>
                  <a:gd name="connsiteY1" fmla="*/ 77749 h 76200"/>
                </a:gdLst>
                <a:ahLst/>
                <a:cxnLst>
                  <a:cxn ang="0">
                    <a:pos x="connsiteX0" y="connsiteY0"/>
                  </a:cxn>
                  <a:cxn ang="0">
                    <a:pos x="connsiteX1" y="connsiteY1"/>
                  </a:cxn>
                </a:cxnLst>
                <a:rect l="l" t="t" r="r" b="b"/>
                <a:pathLst>
                  <a:path w="9525" h="76200">
                    <a:moveTo>
                      <a:pt x="5749" y="5749"/>
                    </a:moveTo>
                    <a:lnTo>
                      <a:pt x="5749" y="77749"/>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66" name="Freeform: Shape 69">
                <a:extLst>
                  <a:ext uri="{FF2B5EF4-FFF2-40B4-BE49-F238E27FC236}">
                    <a16:creationId xmlns:a16="http://schemas.microsoft.com/office/drawing/2014/main" id="{ACAC2237-D927-452A-AD26-A8BD0D66BA86}"/>
                  </a:ext>
                </a:extLst>
              </p:cNvPr>
              <p:cNvSpPr/>
              <p:nvPr/>
            </p:nvSpPr>
            <p:spPr>
              <a:xfrm>
                <a:off x="6539523" y="6004526"/>
                <a:ext cx="9525" cy="76200"/>
              </a:xfrm>
              <a:custGeom>
                <a:avLst/>
                <a:gdLst>
                  <a:gd name="connsiteX0" fmla="*/ 5749 w 9525"/>
                  <a:gd name="connsiteY0" fmla="*/ 5749 h 76200"/>
                  <a:gd name="connsiteX1" fmla="*/ 5749 w 9525"/>
                  <a:gd name="connsiteY1" fmla="*/ 77749 h 76200"/>
                </a:gdLst>
                <a:ahLst/>
                <a:cxnLst>
                  <a:cxn ang="0">
                    <a:pos x="connsiteX0" y="connsiteY0"/>
                  </a:cxn>
                  <a:cxn ang="0">
                    <a:pos x="connsiteX1" y="connsiteY1"/>
                  </a:cxn>
                </a:cxnLst>
                <a:rect l="l" t="t" r="r" b="b"/>
                <a:pathLst>
                  <a:path w="9525" h="76200">
                    <a:moveTo>
                      <a:pt x="5749" y="5749"/>
                    </a:moveTo>
                    <a:lnTo>
                      <a:pt x="5749" y="77749"/>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67" name="Freeform: Shape 70">
                <a:extLst>
                  <a:ext uri="{FF2B5EF4-FFF2-40B4-BE49-F238E27FC236}">
                    <a16:creationId xmlns:a16="http://schemas.microsoft.com/office/drawing/2014/main" id="{4FD01980-6124-4638-B46F-1741755F85BC}"/>
                  </a:ext>
                </a:extLst>
              </p:cNvPr>
              <p:cNvSpPr/>
              <p:nvPr/>
            </p:nvSpPr>
            <p:spPr>
              <a:xfrm>
                <a:off x="6577623" y="6004526"/>
                <a:ext cx="9525" cy="76200"/>
              </a:xfrm>
              <a:custGeom>
                <a:avLst/>
                <a:gdLst>
                  <a:gd name="connsiteX0" fmla="*/ 5749 w 9525"/>
                  <a:gd name="connsiteY0" fmla="*/ 5749 h 76200"/>
                  <a:gd name="connsiteX1" fmla="*/ 5749 w 9525"/>
                  <a:gd name="connsiteY1" fmla="*/ 77749 h 76200"/>
                </a:gdLst>
                <a:ahLst/>
                <a:cxnLst>
                  <a:cxn ang="0">
                    <a:pos x="connsiteX0" y="connsiteY0"/>
                  </a:cxn>
                  <a:cxn ang="0">
                    <a:pos x="connsiteX1" y="connsiteY1"/>
                  </a:cxn>
                </a:cxnLst>
                <a:rect l="l" t="t" r="r" b="b"/>
                <a:pathLst>
                  <a:path w="9525" h="76200">
                    <a:moveTo>
                      <a:pt x="5749" y="5749"/>
                    </a:moveTo>
                    <a:lnTo>
                      <a:pt x="5749" y="77749"/>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68" name="Freeform: Shape 71">
                <a:extLst>
                  <a:ext uri="{FF2B5EF4-FFF2-40B4-BE49-F238E27FC236}">
                    <a16:creationId xmlns:a16="http://schemas.microsoft.com/office/drawing/2014/main" id="{B8C22E7B-BB76-4D2A-B2FE-B4128DF30950}"/>
                  </a:ext>
                </a:extLst>
              </p:cNvPr>
              <p:cNvSpPr/>
              <p:nvPr/>
            </p:nvSpPr>
            <p:spPr>
              <a:xfrm>
                <a:off x="6710973" y="6023577"/>
                <a:ext cx="9525" cy="76200"/>
              </a:xfrm>
              <a:custGeom>
                <a:avLst/>
                <a:gdLst>
                  <a:gd name="connsiteX0" fmla="*/ 5749 w 9525"/>
                  <a:gd name="connsiteY0" fmla="*/ 5749 h 76200"/>
                  <a:gd name="connsiteX1" fmla="*/ 5749 w 9525"/>
                  <a:gd name="connsiteY1" fmla="*/ 77749 h 76200"/>
                </a:gdLst>
                <a:ahLst/>
                <a:cxnLst>
                  <a:cxn ang="0">
                    <a:pos x="connsiteX0" y="connsiteY0"/>
                  </a:cxn>
                  <a:cxn ang="0">
                    <a:pos x="connsiteX1" y="connsiteY1"/>
                  </a:cxn>
                </a:cxnLst>
                <a:rect l="l" t="t" r="r" b="b"/>
                <a:pathLst>
                  <a:path w="9525" h="76200">
                    <a:moveTo>
                      <a:pt x="5749" y="5749"/>
                    </a:moveTo>
                    <a:lnTo>
                      <a:pt x="5749" y="77749"/>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69" name="Freeform: Shape 72">
                <a:extLst>
                  <a:ext uri="{FF2B5EF4-FFF2-40B4-BE49-F238E27FC236}">
                    <a16:creationId xmlns:a16="http://schemas.microsoft.com/office/drawing/2014/main" id="{287A7179-DAF0-4FAA-9C79-5E08012DFA3E}"/>
                  </a:ext>
                </a:extLst>
              </p:cNvPr>
              <p:cNvSpPr/>
              <p:nvPr/>
            </p:nvSpPr>
            <p:spPr>
              <a:xfrm>
                <a:off x="6787173" y="6072564"/>
                <a:ext cx="9525" cy="76200"/>
              </a:xfrm>
              <a:custGeom>
                <a:avLst/>
                <a:gdLst>
                  <a:gd name="connsiteX0" fmla="*/ 5749 w 9525"/>
                  <a:gd name="connsiteY0" fmla="*/ 5749 h 76200"/>
                  <a:gd name="connsiteX1" fmla="*/ 5749 w 9525"/>
                  <a:gd name="connsiteY1" fmla="*/ 77749 h 76200"/>
                </a:gdLst>
                <a:ahLst/>
                <a:cxnLst>
                  <a:cxn ang="0">
                    <a:pos x="connsiteX0" y="connsiteY0"/>
                  </a:cxn>
                  <a:cxn ang="0">
                    <a:pos x="connsiteX1" y="connsiteY1"/>
                  </a:cxn>
                </a:cxnLst>
                <a:rect l="l" t="t" r="r" b="b"/>
                <a:pathLst>
                  <a:path w="9525" h="76200">
                    <a:moveTo>
                      <a:pt x="5749" y="5749"/>
                    </a:moveTo>
                    <a:lnTo>
                      <a:pt x="5749" y="77749"/>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70" name="Freeform: Shape 73">
                <a:extLst>
                  <a:ext uri="{FF2B5EF4-FFF2-40B4-BE49-F238E27FC236}">
                    <a16:creationId xmlns:a16="http://schemas.microsoft.com/office/drawing/2014/main" id="{CFE2B466-9BCC-49E7-82FB-FE5AA4305DD4}"/>
                  </a:ext>
                </a:extLst>
              </p:cNvPr>
              <p:cNvSpPr/>
              <p:nvPr/>
            </p:nvSpPr>
            <p:spPr>
              <a:xfrm>
                <a:off x="6806223" y="6072564"/>
                <a:ext cx="9525" cy="76200"/>
              </a:xfrm>
              <a:custGeom>
                <a:avLst/>
                <a:gdLst>
                  <a:gd name="connsiteX0" fmla="*/ 5749 w 9525"/>
                  <a:gd name="connsiteY0" fmla="*/ 5749 h 76200"/>
                  <a:gd name="connsiteX1" fmla="*/ 5749 w 9525"/>
                  <a:gd name="connsiteY1" fmla="*/ 77749 h 76200"/>
                </a:gdLst>
                <a:ahLst/>
                <a:cxnLst>
                  <a:cxn ang="0">
                    <a:pos x="connsiteX0" y="connsiteY0"/>
                  </a:cxn>
                  <a:cxn ang="0">
                    <a:pos x="connsiteX1" y="connsiteY1"/>
                  </a:cxn>
                </a:cxnLst>
                <a:rect l="l" t="t" r="r" b="b"/>
                <a:pathLst>
                  <a:path w="9525" h="76200">
                    <a:moveTo>
                      <a:pt x="5749" y="5749"/>
                    </a:moveTo>
                    <a:lnTo>
                      <a:pt x="5749" y="77749"/>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71" name="Freeform: Shape 74">
                <a:extLst>
                  <a:ext uri="{FF2B5EF4-FFF2-40B4-BE49-F238E27FC236}">
                    <a16:creationId xmlns:a16="http://schemas.microsoft.com/office/drawing/2014/main" id="{087827AC-5C54-4ECA-AD90-A50D0A061BD8}"/>
                  </a:ext>
                </a:extLst>
              </p:cNvPr>
              <p:cNvSpPr/>
              <p:nvPr/>
            </p:nvSpPr>
            <p:spPr>
              <a:xfrm>
                <a:off x="6844323" y="6072564"/>
                <a:ext cx="9525" cy="76200"/>
              </a:xfrm>
              <a:custGeom>
                <a:avLst/>
                <a:gdLst>
                  <a:gd name="connsiteX0" fmla="*/ 5749 w 9525"/>
                  <a:gd name="connsiteY0" fmla="*/ 5749 h 76200"/>
                  <a:gd name="connsiteX1" fmla="*/ 5749 w 9525"/>
                  <a:gd name="connsiteY1" fmla="*/ 77749 h 76200"/>
                </a:gdLst>
                <a:ahLst/>
                <a:cxnLst>
                  <a:cxn ang="0">
                    <a:pos x="connsiteX0" y="connsiteY0"/>
                  </a:cxn>
                  <a:cxn ang="0">
                    <a:pos x="connsiteX1" y="connsiteY1"/>
                  </a:cxn>
                </a:cxnLst>
                <a:rect l="l" t="t" r="r" b="b"/>
                <a:pathLst>
                  <a:path w="9525" h="76200">
                    <a:moveTo>
                      <a:pt x="5749" y="5749"/>
                    </a:moveTo>
                    <a:lnTo>
                      <a:pt x="5749" y="77749"/>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72" name="Freeform: Shape 75">
                <a:extLst>
                  <a:ext uri="{FF2B5EF4-FFF2-40B4-BE49-F238E27FC236}">
                    <a16:creationId xmlns:a16="http://schemas.microsoft.com/office/drawing/2014/main" id="{1EE7E70C-A47B-4FF0-94CF-EDA91EC9A8E9}"/>
                  </a:ext>
                </a:extLst>
              </p:cNvPr>
              <p:cNvSpPr/>
              <p:nvPr/>
            </p:nvSpPr>
            <p:spPr>
              <a:xfrm>
                <a:off x="6882423" y="6072564"/>
                <a:ext cx="9525" cy="76200"/>
              </a:xfrm>
              <a:custGeom>
                <a:avLst/>
                <a:gdLst>
                  <a:gd name="connsiteX0" fmla="*/ 5749 w 9525"/>
                  <a:gd name="connsiteY0" fmla="*/ 5749 h 76200"/>
                  <a:gd name="connsiteX1" fmla="*/ 5749 w 9525"/>
                  <a:gd name="connsiteY1" fmla="*/ 77749 h 76200"/>
                </a:gdLst>
                <a:ahLst/>
                <a:cxnLst>
                  <a:cxn ang="0">
                    <a:pos x="connsiteX0" y="connsiteY0"/>
                  </a:cxn>
                  <a:cxn ang="0">
                    <a:pos x="connsiteX1" y="connsiteY1"/>
                  </a:cxn>
                </a:cxnLst>
                <a:rect l="l" t="t" r="r" b="b"/>
                <a:pathLst>
                  <a:path w="9525" h="76200">
                    <a:moveTo>
                      <a:pt x="5749" y="5749"/>
                    </a:moveTo>
                    <a:lnTo>
                      <a:pt x="5749" y="77749"/>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73" name="Freeform: Shape 76">
                <a:extLst>
                  <a:ext uri="{FF2B5EF4-FFF2-40B4-BE49-F238E27FC236}">
                    <a16:creationId xmlns:a16="http://schemas.microsoft.com/office/drawing/2014/main" id="{42FA6437-0974-47D4-8454-66BEB6FB8A22}"/>
                  </a:ext>
                </a:extLst>
              </p:cNvPr>
              <p:cNvSpPr/>
              <p:nvPr/>
            </p:nvSpPr>
            <p:spPr>
              <a:xfrm>
                <a:off x="6882423" y="6072564"/>
                <a:ext cx="9525" cy="76200"/>
              </a:xfrm>
              <a:custGeom>
                <a:avLst/>
                <a:gdLst>
                  <a:gd name="connsiteX0" fmla="*/ 5749 w 9525"/>
                  <a:gd name="connsiteY0" fmla="*/ 5749 h 76200"/>
                  <a:gd name="connsiteX1" fmla="*/ 5749 w 9525"/>
                  <a:gd name="connsiteY1" fmla="*/ 77749 h 76200"/>
                </a:gdLst>
                <a:ahLst/>
                <a:cxnLst>
                  <a:cxn ang="0">
                    <a:pos x="connsiteX0" y="connsiteY0"/>
                  </a:cxn>
                  <a:cxn ang="0">
                    <a:pos x="connsiteX1" y="connsiteY1"/>
                  </a:cxn>
                </a:cxnLst>
                <a:rect l="l" t="t" r="r" b="b"/>
                <a:pathLst>
                  <a:path w="9525" h="76200">
                    <a:moveTo>
                      <a:pt x="5749" y="5749"/>
                    </a:moveTo>
                    <a:lnTo>
                      <a:pt x="5749" y="77749"/>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74" name="Freeform: Shape 77">
                <a:extLst>
                  <a:ext uri="{FF2B5EF4-FFF2-40B4-BE49-F238E27FC236}">
                    <a16:creationId xmlns:a16="http://schemas.microsoft.com/office/drawing/2014/main" id="{BEC72A8D-861B-40A3-BEB5-830445FAE2EC}"/>
                  </a:ext>
                </a:extLst>
              </p:cNvPr>
              <p:cNvSpPr/>
              <p:nvPr/>
            </p:nvSpPr>
            <p:spPr>
              <a:xfrm>
                <a:off x="6920523" y="6072564"/>
                <a:ext cx="9525" cy="76200"/>
              </a:xfrm>
              <a:custGeom>
                <a:avLst/>
                <a:gdLst>
                  <a:gd name="connsiteX0" fmla="*/ 5749 w 9525"/>
                  <a:gd name="connsiteY0" fmla="*/ 5749 h 76200"/>
                  <a:gd name="connsiteX1" fmla="*/ 5749 w 9525"/>
                  <a:gd name="connsiteY1" fmla="*/ 77749 h 76200"/>
                </a:gdLst>
                <a:ahLst/>
                <a:cxnLst>
                  <a:cxn ang="0">
                    <a:pos x="connsiteX0" y="connsiteY0"/>
                  </a:cxn>
                  <a:cxn ang="0">
                    <a:pos x="connsiteX1" y="connsiteY1"/>
                  </a:cxn>
                </a:cxnLst>
                <a:rect l="l" t="t" r="r" b="b"/>
                <a:pathLst>
                  <a:path w="9525" h="76200">
                    <a:moveTo>
                      <a:pt x="5749" y="5749"/>
                    </a:moveTo>
                    <a:lnTo>
                      <a:pt x="5749" y="77749"/>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75" name="Freeform: Shape 78">
                <a:extLst>
                  <a:ext uri="{FF2B5EF4-FFF2-40B4-BE49-F238E27FC236}">
                    <a16:creationId xmlns:a16="http://schemas.microsoft.com/office/drawing/2014/main" id="{2ECBDDD7-041D-4FA2-B079-0E96BA77C0EE}"/>
                  </a:ext>
                </a:extLst>
              </p:cNvPr>
              <p:cNvSpPr/>
              <p:nvPr/>
            </p:nvSpPr>
            <p:spPr>
              <a:xfrm>
                <a:off x="6939573" y="6072564"/>
                <a:ext cx="9525" cy="76200"/>
              </a:xfrm>
              <a:custGeom>
                <a:avLst/>
                <a:gdLst>
                  <a:gd name="connsiteX0" fmla="*/ 5749 w 9525"/>
                  <a:gd name="connsiteY0" fmla="*/ 5749 h 76200"/>
                  <a:gd name="connsiteX1" fmla="*/ 5749 w 9525"/>
                  <a:gd name="connsiteY1" fmla="*/ 77749 h 76200"/>
                </a:gdLst>
                <a:ahLst/>
                <a:cxnLst>
                  <a:cxn ang="0">
                    <a:pos x="connsiteX0" y="connsiteY0"/>
                  </a:cxn>
                  <a:cxn ang="0">
                    <a:pos x="connsiteX1" y="connsiteY1"/>
                  </a:cxn>
                </a:cxnLst>
                <a:rect l="l" t="t" r="r" b="b"/>
                <a:pathLst>
                  <a:path w="9525" h="76200">
                    <a:moveTo>
                      <a:pt x="5749" y="5749"/>
                    </a:moveTo>
                    <a:lnTo>
                      <a:pt x="5749" y="77749"/>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76" name="Freeform: Shape 79">
                <a:extLst>
                  <a:ext uri="{FF2B5EF4-FFF2-40B4-BE49-F238E27FC236}">
                    <a16:creationId xmlns:a16="http://schemas.microsoft.com/office/drawing/2014/main" id="{59E8B429-7A33-446D-AAB8-A1B2BD5CAFAD}"/>
                  </a:ext>
                </a:extLst>
              </p:cNvPr>
              <p:cNvSpPr/>
              <p:nvPr/>
            </p:nvSpPr>
            <p:spPr>
              <a:xfrm>
                <a:off x="6977673" y="6072564"/>
                <a:ext cx="9525" cy="76200"/>
              </a:xfrm>
              <a:custGeom>
                <a:avLst/>
                <a:gdLst>
                  <a:gd name="connsiteX0" fmla="*/ 5749 w 9525"/>
                  <a:gd name="connsiteY0" fmla="*/ 5749 h 76200"/>
                  <a:gd name="connsiteX1" fmla="*/ 5749 w 9525"/>
                  <a:gd name="connsiteY1" fmla="*/ 77749 h 76200"/>
                </a:gdLst>
                <a:ahLst/>
                <a:cxnLst>
                  <a:cxn ang="0">
                    <a:pos x="connsiteX0" y="connsiteY0"/>
                  </a:cxn>
                  <a:cxn ang="0">
                    <a:pos x="connsiteX1" y="connsiteY1"/>
                  </a:cxn>
                </a:cxnLst>
                <a:rect l="l" t="t" r="r" b="b"/>
                <a:pathLst>
                  <a:path w="9525" h="76200">
                    <a:moveTo>
                      <a:pt x="5749" y="5749"/>
                    </a:moveTo>
                    <a:lnTo>
                      <a:pt x="5749" y="77749"/>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77" name="Freeform: Shape 80">
                <a:extLst>
                  <a:ext uri="{FF2B5EF4-FFF2-40B4-BE49-F238E27FC236}">
                    <a16:creationId xmlns:a16="http://schemas.microsoft.com/office/drawing/2014/main" id="{259CEB2A-EE09-44D7-96A2-B6CB877383A8}"/>
                  </a:ext>
                </a:extLst>
              </p:cNvPr>
              <p:cNvSpPr/>
              <p:nvPr/>
            </p:nvSpPr>
            <p:spPr>
              <a:xfrm>
                <a:off x="7015773" y="6072564"/>
                <a:ext cx="9525" cy="76200"/>
              </a:xfrm>
              <a:custGeom>
                <a:avLst/>
                <a:gdLst>
                  <a:gd name="connsiteX0" fmla="*/ 5749 w 9525"/>
                  <a:gd name="connsiteY0" fmla="*/ 5749 h 76200"/>
                  <a:gd name="connsiteX1" fmla="*/ 5749 w 9525"/>
                  <a:gd name="connsiteY1" fmla="*/ 77749 h 76200"/>
                </a:gdLst>
                <a:ahLst/>
                <a:cxnLst>
                  <a:cxn ang="0">
                    <a:pos x="connsiteX0" y="connsiteY0"/>
                  </a:cxn>
                  <a:cxn ang="0">
                    <a:pos x="connsiteX1" y="connsiteY1"/>
                  </a:cxn>
                </a:cxnLst>
                <a:rect l="l" t="t" r="r" b="b"/>
                <a:pathLst>
                  <a:path w="9525" h="76200">
                    <a:moveTo>
                      <a:pt x="5749" y="5749"/>
                    </a:moveTo>
                    <a:lnTo>
                      <a:pt x="5749" y="77749"/>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78" name="Freeform: Shape 81">
                <a:extLst>
                  <a:ext uri="{FF2B5EF4-FFF2-40B4-BE49-F238E27FC236}">
                    <a16:creationId xmlns:a16="http://schemas.microsoft.com/office/drawing/2014/main" id="{04E2F492-4C72-4E5F-BA80-67D408F6990B}"/>
                  </a:ext>
                </a:extLst>
              </p:cNvPr>
              <p:cNvSpPr/>
              <p:nvPr/>
            </p:nvSpPr>
            <p:spPr>
              <a:xfrm>
                <a:off x="7225323" y="6072564"/>
                <a:ext cx="9525" cy="76200"/>
              </a:xfrm>
              <a:custGeom>
                <a:avLst/>
                <a:gdLst>
                  <a:gd name="connsiteX0" fmla="*/ 5749 w 9525"/>
                  <a:gd name="connsiteY0" fmla="*/ 5749 h 76200"/>
                  <a:gd name="connsiteX1" fmla="*/ 5749 w 9525"/>
                  <a:gd name="connsiteY1" fmla="*/ 77749 h 76200"/>
                </a:gdLst>
                <a:ahLst/>
                <a:cxnLst>
                  <a:cxn ang="0">
                    <a:pos x="connsiteX0" y="connsiteY0"/>
                  </a:cxn>
                  <a:cxn ang="0">
                    <a:pos x="connsiteX1" y="connsiteY1"/>
                  </a:cxn>
                </a:cxnLst>
                <a:rect l="l" t="t" r="r" b="b"/>
                <a:pathLst>
                  <a:path w="9525" h="76200">
                    <a:moveTo>
                      <a:pt x="5749" y="5749"/>
                    </a:moveTo>
                    <a:lnTo>
                      <a:pt x="5749" y="77749"/>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79" name="Freeform: Shape 82">
                <a:extLst>
                  <a:ext uri="{FF2B5EF4-FFF2-40B4-BE49-F238E27FC236}">
                    <a16:creationId xmlns:a16="http://schemas.microsoft.com/office/drawing/2014/main" id="{47024D63-25FD-452C-BF46-AD0CC6FFD1AE}"/>
                  </a:ext>
                </a:extLst>
              </p:cNvPr>
              <p:cNvSpPr/>
              <p:nvPr/>
            </p:nvSpPr>
            <p:spPr>
              <a:xfrm>
                <a:off x="7263423" y="6072564"/>
                <a:ext cx="9525" cy="76200"/>
              </a:xfrm>
              <a:custGeom>
                <a:avLst/>
                <a:gdLst>
                  <a:gd name="connsiteX0" fmla="*/ 5749 w 9525"/>
                  <a:gd name="connsiteY0" fmla="*/ 5749 h 76200"/>
                  <a:gd name="connsiteX1" fmla="*/ 5749 w 9525"/>
                  <a:gd name="connsiteY1" fmla="*/ 77749 h 76200"/>
                </a:gdLst>
                <a:ahLst/>
                <a:cxnLst>
                  <a:cxn ang="0">
                    <a:pos x="connsiteX0" y="connsiteY0"/>
                  </a:cxn>
                  <a:cxn ang="0">
                    <a:pos x="connsiteX1" y="connsiteY1"/>
                  </a:cxn>
                </a:cxnLst>
                <a:rect l="l" t="t" r="r" b="b"/>
                <a:pathLst>
                  <a:path w="9525" h="76200">
                    <a:moveTo>
                      <a:pt x="5749" y="5749"/>
                    </a:moveTo>
                    <a:lnTo>
                      <a:pt x="5749" y="77749"/>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80" name="Freeform: Shape 83">
                <a:extLst>
                  <a:ext uri="{FF2B5EF4-FFF2-40B4-BE49-F238E27FC236}">
                    <a16:creationId xmlns:a16="http://schemas.microsoft.com/office/drawing/2014/main" id="{C03CD2B2-DB62-4FC9-85BD-5C5658C86EFC}"/>
                  </a:ext>
                </a:extLst>
              </p:cNvPr>
              <p:cNvSpPr/>
              <p:nvPr/>
            </p:nvSpPr>
            <p:spPr>
              <a:xfrm>
                <a:off x="7301523" y="6072564"/>
                <a:ext cx="9525" cy="76200"/>
              </a:xfrm>
              <a:custGeom>
                <a:avLst/>
                <a:gdLst>
                  <a:gd name="connsiteX0" fmla="*/ 5749 w 9525"/>
                  <a:gd name="connsiteY0" fmla="*/ 5749 h 76200"/>
                  <a:gd name="connsiteX1" fmla="*/ 5749 w 9525"/>
                  <a:gd name="connsiteY1" fmla="*/ 77749 h 76200"/>
                </a:gdLst>
                <a:ahLst/>
                <a:cxnLst>
                  <a:cxn ang="0">
                    <a:pos x="connsiteX0" y="connsiteY0"/>
                  </a:cxn>
                  <a:cxn ang="0">
                    <a:pos x="connsiteX1" y="connsiteY1"/>
                  </a:cxn>
                </a:cxnLst>
                <a:rect l="l" t="t" r="r" b="b"/>
                <a:pathLst>
                  <a:path w="9525" h="76200">
                    <a:moveTo>
                      <a:pt x="5749" y="5749"/>
                    </a:moveTo>
                    <a:lnTo>
                      <a:pt x="5749" y="77749"/>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81" name="Freeform: Shape 84">
                <a:extLst>
                  <a:ext uri="{FF2B5EF4-FFF2-40B4-BE49-F238E27FC236}">
                    <a16:creationId xmlns:a16="http://schemas.microsoft.com/office/drawing/2014/main" id="{41D3DFF4-18F9-4896-8F61-B819CE992892}"/>
                  </a:ext>
                </a:extLst>
              </p:cNvPr>
              <p:cNvSpPr/>
              <p:nvPr/>
            </p:nvSpPr>
            <p:spPr>
              <a:xfrm>
                <a:off x="7339623" y="6072564"/>
                <a:ext cx="9525" cy="76200"/>
              </a:xfrm>
              <a:custGeom>
                <a:avLst/>
                <a:gdLst>
                  <a:gd name="connsiteX0" fmla="*/ 5749 w 9525"/>
                  <a:gd name="connsiteY0" fmla="*/ 5749 h 76200"/>
                  <a:gd name="connsiteX1" fmla="*/ 5749 w 9525"/>
                  <a:gd name="connsiteY1" fmla="*/ 77749 h 76200"/>
                </a:gdLst>
                <a:ahLst/>
                <a:cxnLst>
                  <a:cxn ang="0">
                    <a:pos x="connsiteX0" y="connsiteY0"/>
                  </a:cxn>
                  <a:cxn ang="0">
                    <a:pos x="connsiteX1" y="connsiteY1"/>
                  </a:cxn>
                </a:cxnLst>
                <a:rect l="l" t="t" r="r" b="b"/>
                <a:pathLst>
                  <a:path w="9525" h="76200">
                    <a:moveTo>
                      <a:pt x="5749" y="5749"/>
                    </a:moveTo>
                    <a:lnTo>
                      <a:pt x="5749" y="77749"/>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82" name="Freeform: Shape 85">
                <a:extLst>
                  <a:ext uri="{FF2B5EF4-FFF2-40B4-BE49-F238E27FC236}">
                    <a16:creationId xmlns:a16="http://schemas.microsoft.com/office/drawing/2014/main" id="{2B2F2969-E81A-441F-AF2F-89CD0C3E41BF}"/>
                  </a:ext>
                </a:extLst>
              </p:cNvPr>
              <p:cNvSpPr/>
              <p:nvPr/>
            </p:nvSpPr>
            <p:spPr>
              <a:xfrm>
                <a:off x="7377723" y="6072564"/>
                <a:ext cx="9525" cy="76200"/>
              </a:xfrm>
              <a:custGeom>
                <a:avLst/>
                <a:gdLst>
                  <a:gd name="connsiteX0" fmla="*/ 5749 w 9525"/>
                  <a:gd name="connsiteY0" fmla="*/ 5749 h 76200"/>
                  <a:gd name="connsiteX1" fmla="*/ 5749 w 9525"/>
                  <a:gd name="connsiteY1" fmla="*/ 77749 h 76200"/>
                </a:gdLst>
                <a:ahLst/>
                <a:cxnLst>
                  <a:cxn ang="0">
                    <a:pos x="connsiteX0" y="connsiteY0"/>
                  </a:cxn>
                  <a:cxn ang="0">
                    <a:pos x="connsiteX1" y="connsiteY1"/>
                  </a:cxn>
                </a:cxnLst>
                <a:rect l="l" t="t" r="r" b="b"/>
                <a:pathLst>
                  <a:path w="9525" h="76200">
                    <a:moveTo>
                      <a:pt x="5749" y="5749"/>
                    </a:moveTo>
                    <a:lnTo>
                      <a:pt x="5749" y="77749"/>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83" name="Freeform: Shape 86">
                <a:extLst>
                  <a:ext uri="{FF2B5EF4-FFF2-40B4-BE49-F238E27FC236}">
                    <a16:creationId xmlns:a16="http://schemas.microsoft.com/office/drawing/2014/main" id="{92F805A5-92CA-4EDF-B6E6-643370D4CFB9}"/>
                  </a:ext>
                </a:extLst>
              </p:cNvPr>
              <p:cNvSpPr/>
              <p:nvPr/>
            </p:nvSpPr>
            <p:spPr>
              <a:xfrm>
                <a:off x="7453923" y="6072564"/>
                <a:ext cx="9525" cy="76200"/>
              </a:xfrm>
              <a:custGeom>
                <a:avLst/>
                <a:gdLst>
                  <a:gd name="connsiteX0" fmla="*/ 5749 w 9525"/>
                  <a:gd name="connsiteY0" fmla="*/ 5749 h 76200"/>
                  <a:gd name="connsiteX1" fmla="*/ 5749 w 9525"/>
                  <a:gd name="connsiteY1" fmla="*/ 77749 h 76200"/>
                </a:gdLst>
                <a:ahLst/>
                <a:cxnLst>
                  <a:cxn ang="0">
                    <a:pos x="connsiteX0" y="connsiteY0"/>
                  </a:cxn>
                  <a:cxn ang="0">
                    <a:pos x="connsiteX1" y="connsiteY1"/>
                  </a:cxn>
                </a:cxnLst>
                <a:rect l="l" t="t" r="r" b="b"/>
                <a:pathLst>
                  <a:path w="9525" h="76200">
                    <a:moveTo>
                      <a:pt x="5749" y="5749"/>
                    </a:moveTo>
                    <a:lnTo>
                      <a:pt x="5749" y="77749"/>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84" name="Freeform: Shape 87">
                <a:extLst>
                  <a:ext uri="{FF2B5EF4-FFF2-40B4-BE49-F238E27FC236}">
                    <a16:creationId xmlns:a16="http://schemas.microsoft.com/office/drawing/2014/main" id="{111D4E23-8ABD-4984-A38D-C0A88D28C979}"/>
                  </a:ext>
                </a:extLst>
              </p:cNvPr>
              <p:cNvSpPr/>
              <p:nvPr/>
            </p:nvSpPr>
            <p:spPr>
              <a:xfrm>
                <a:off x="7511073" y="6072564"/>
                <a:ext cx="9525" cy="76200"/>
              </a:xfrm>
              <a:custGeom>
                <a:avLst/>
                <a:gdLst>
                  <a:gd name="connsiteX0" fmla="*/ 5749 w 9525"/>
                  <a:gd name="connsiteY0" fmla="*/ 5749 h 76200"/>
                  <a:gd name="connsiteX1" fmla="*/ 5749 w 9525"/>
                  <a:gd name="connsiteY1" fmla="*/ 77749 h 76200"/>
                </a:gdLst>
                <a:ahLst/>
                <a:cxnLst>
                  <a:cxn ang="0">
                    <a:pos x="connsiteX0" y="connsiteY0"/>
                  </a:cxn>
                  <a:cxn ang="0">
                    <a:pos x="connsiteX1" y="connsiteY1"/>
                  </a:cxn>
                </a:cxnLst>
                <a:rect l="l" t="t" r="r" b="b"/>
                <a:pathLst>
                  <a:path w="9525" h="76200">
                    <a:moveTo>
                      <a:pt x="5749" y="5749"/>
                    </a:moveTo>
                    <a:lnTo>
                      <a:pt x="5749" y="77749"/>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85" name="Freeform: Shape 88">
                <a:extLst>
                  <a:ext uri="{FF2B5EF4-FFF2-40B4-BE49-F238E27FC236}">
                    <a16:creationId xmlns:a16="http://schemas.microsoft.com/office/drawing/2014/main" id="{A08E898A-650F-4295-AF2D-431806EF9F40}"/>
                  </a:ext>
                </a:extLst>
              </p:cNvPr>
              <p:cNvSpPr/>
              <p:nvPr/>
            </p:nvSpPr>
            <p:spPr>
              <a:xfrm>
                <a:off x="7625373" y="6072564"/>
                <a:ext cx="9525" cy="76200"/>
              </a:xfrm>
              <a:custGeom>
                <a:avLst/>
                <a:gdLst>
                  <a:gd name="connsiteX0" fmla="*/ 5749 w 9525"/>
                  <a:gd name="connsiteY0" fmla="*/ 5749 h 76200"/>
                  <a:gd name="connsiteX1" fmla="*/ 5749 w 9525"/>
                  <a:gd name="connsiteY1" fmla="*/ 77749 h 76200"/>
                </a:gdLst>
                <a:ahLst/>
                <a:cxnLst>
                  <a:cxn ang="0">
                    <a:pos x="connsiteX0" y="connsiteY0"/>
                  </a:cxn>
                  <a:cxn ang="0">
                    <a:pos x="connsiteX1" y="connsiteY1"/>
                  </a:cxn>
                </a:cxnLst>
                <a:rect l="l" t="t" r="r" b="b"/>
                <a:pathLst>
                  <a:path w="9525" h="76200">
                    <a:moveTo>
                      <a:pt x="5749" y="5749"/>
                    </a:moveTo>
                    <a:lnTo>
                      <a:pt x="5749" y="77749"/>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86" name="Freeform: Shape 89">
                <a:extLst>
                  <a:ext uri="{FF2B5EF4-FFF2-40B4-BE49-F238E27FC236}">
                    <a16:creationId xmlns:a16="http://schemas.microsoft.com/office/drawing/2014/main" id="{EC38B6D0-7814-4439-9C7E-97D3931C9BAF}"/>
                  </a:ext>
                </a:extLst>
              </p:cNvPr>
              <p:cNvSpPr/>
              <p:nvPr/>
            </p:nvSpPr>
            <p:spPr>
              <a:xfrm>
                <a:off x="7663473" y="6072564"/>
                <a:ext cx="9525" cy="76200"/>
              </a:xfrm>
              <a:custGeom>
                <a:avLst/>
                <a:gdLst>
                  <a:gd name="connsiteX0" fmla="*/ 5749 w 9525"/>
                  <a:gd name="connsiteY0" fmla="*/ 5749 h 76200"/>
                  <a:gd name="connsiteX1" fmla="*/ 5749 w 9525"/>
                  <a:gd name="connsiteY1" fmla="*/ 77749 h 76200"/>
                </a:gdLst>
                <a:ahLst/>
                <a:cxnLst>
                  <a:cxn ang="0">
                    <a:pos x="connsiteX0" y="connsiteY0"/>
                  </a:cxn>
                  <a:cxn ang="0">
                    <a:pos x="connsiteX1" y="connsiteY1"/>
                  </a:cxn>
                </a:cxnLst>
                <a:rect l="l" t="t" r="r" b="b"/>
                <a:pathLst>
                  <a:path w="9525" h="76200">
                    <a:moveTo>
                      <a:pt x="5749" y="5749"/>
                    </a:moveTo>
                    <a:lnTo>
                      <a:pt x="5749" y="77749"/>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87" name="Freeform: Shape 90">
                <a:extLst>
                  <a:ext uri="{FF2B5EF4-FFF2-40B4-BE49-F238E27FC236}">
                    <a16:creationId xmlns:a16="http://schemas.microsoft.com/office/drawing/2014/main" id="{3CCE9AC4-F250-4758-A828-C7ADBCCFACB9}"/>
                  </a:ext>
                </a:extLst>
              </p:cNvPr>
              <p:cNvSpPr/>
              <p:nvPr/>
            </p:nvSpPr>
            <p:spPr>
              <a:xfrm>
                <a:off x="7682523" y="6072564"/>
                <a:ext cx="9525" cy="76200"/>
              </a:xfrm>
              <a:custGeom>
                <a:avLst/>
                <a:gdLst>
                  <a:gd name="connsiteX0" fmla="*/ 5749 w 9525"/>
                  <a:gd name="connsiteY0" fmla="*/ 5749 h 76200"/>
                  <a:gd name="connsiteX1" fmla="*/ 5749 w 9525"/>
                  <a:gd name="connsiteY1" fmla="*/ 77749 h 76200"/>
                </a:gdLst>
                <a:ahLst/>
                <a:cxnLst>
                  <a:cxn ang="0">
                    <a:pos x="connsiteX0" y="connsiteY0"/>
                  </a:cxn>
                  <a:cxn ang="0">
                    <a:pos x="connsiteX1" y="connsiteY1"/>
                  </a:cxn>
                </a:cxnLst>
                <a:rect l="l" t="t" r="r" b="b"/>
                <a:pathLst>
                  <a:path w="9525" h="76200">
                    <a:moveTo>
                      <a:pt x="5749" y="5749"/>
                    </a:moveTo>
                    <a:lnTo>
                      <a:pt x="5749" y="77749"/>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88" name="Freeform: Shape 91">
                <a:extLst>
                  <a:ext uri="{FF2B5EF4-FFF2-40B4-BE49-F238E27FC236}">
                    <a16:creationId xmlns:a16="http://schemas.microsoft.com/office/drawing/2014/main" id="{F1C5B69F-4BA0-40A7-BCA2-AD1AA4C93334}"/>
                  </a:ext>
                </a:extLst>
              </p:cNvPr>
              <p:cNvSpPr/>
              <p:nvPr/>
            </p:nvSpPr>
            <p:spPr>
              <a:xfrm>
                <a:off x="7701573" y="6072564"/>
                <a:ext cx="9525" cy="76200"/>
              </a:xfrm>
              <a:custGeom>
                <a:avLst/>
                <a:gdLst>
                  <a:gd name="connsiteX0" fmla="*/ 5749 w 9525"/>
                  <a:gd name="connsiteY0" fmla="*/ 5749 h 76200"/>
                  <a:gd name="connsiteX1" fmla="*/ 5749 w 9525"/>
                  <a:gd name="connsiteY1" fmla="*/ 77749 h 76200"/>
                </a:gdLst>
                <a:ahLst/>
                <a:cxnLst>
                  <a:cxn ang="0">
                    <a:pos x="connsiteX0" y="connsiteY0"/>
                  </a:cxn>
                  <a:cxn ang="0">
                    <a:pos x="connsiteX1" y="connsiteY1"/>
                  </a:cxn>
                </a:cxnLst>
                <a:rect l="l" t="t" r="r" b="b"/>
                <a:pathLst>
                  <a:path w="9525" h="76200">
                    <a:moveTo>
                      <a:pt x="5749" y="5749"/>
                    </a:moveTo>
                    <a:lnTo>
                      <a:pt x="5749" y="77749"/>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89" name="Freeform: Shape 92">
                <a:extLst>
                  <a:ext uri="{FF2B5EF4-FFF2-40B4-BE49-F238E27FC236}">
                    <a16:creationId xmlns:a16="http://schemas.microsoft.com/office/drawing/2014/main" id="{6D4D6E96-0122-4E8F-AD98-7E2594527EE3}"/>
                  </a:ext>
                </a:extLst>
              </p:cNvPr>
              <p:cNvSpPr/>
              <p:nvPr/>
            </p:nvSpPr>
            <p:spPr>
              <a:xfrm>
                <a:off x="7739673" y="6126085"/>
                <a:ext cx="9525" cy="76200"/>
              </a:xfrm>
              <a:custGeom>
                <a:avLst/>
                <a:gdLst>
                  <a:gd name="connsiteX0" fmla="*/ 5749 w 9525"/>
                  <a:gd name="connsiteY0" fmla="*/ 5749 h 76200"/>
                  <a:gd name="connsiteX1" fmla="*/ 5749 w 9525"/>
                  <a:gd name="connsiteY1" fmla="*/ 77750 h 76200"/>
                </a:gdLst>
                <a:ahLst/>
                <a:cxnLst>
                  <a:cxn ang="0">
                    <a:pos x="connsiteX0" y="connsiteY0"/>
                  </a:cxn>
                  <a:cxn ang="0">
                    <a:pos x="connsiteX1" y="connsiteY1"/>
                  </a:cxn>
                </a:cxnLst>
                <a:rect l="l" t="t" r="r" b="b"/>
                <a:pathLst>
                  <a:path w="9525" h="76200">
                    <a:moveTo>
                      <a:pt x="5749" y="5749"/>
                    </a:moveTo>
                    <a:lnTo>
                      <a:pt x="5749" y="77750"/>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90" name="Freeform: Shape 93">
                <a:extLst>
                  <a:ext uri="{FF2B5EF4-FFF2-40B4-BE49-F238E27FC236}">
                    <a16:creationId xmlns:a16="http://schemas.microsoft.com/office/drawing/2014/main" id="{B031DD52-653D-4E19-BC9E-785F3A846A37}"/>
                  </a:ext>
                </a:extLst>
              </p:cNvPr>
              <p:cNvSpPr/>
              <p:nvPr/>
            </p:nvSpPr>
            <p:spPr>
              <a:xfrm>
                <a:off x="7758723" y="6126085"/>
                <a:ext cx="9525" cy="76200"/>
              </a:xfrm>
              <a:custGeom>
                <a:avLst/>
                <a:gdLst>
                  <a:gd name="connsiteX0" fmla="*/ 5749 w 9525"/>
                  <a:gd name="connsiteY0" fmla="*/ 5749 h 76200"/>
                  <a:gd name="connsiteX1" fmla="*/ 5749 w 9525"/>
                  <a:gd name="connsiteY1" fmla="*/ 77750 h 76200"/>
                </a:gdLst>
                <a:ahLst/>
                <a:cxnLst>
                  <a:cxn ang="0">
                    <a:pos x="connsiteX0" y="connsiteY0"/>
                  </a:cxn>
                  <a:cxn ang="0">
                    <a:pos x="connsiteX1" y="connsiteY1"/>
                  </a:cxn>
                </a:cxnLst>
                <a:rect l="l" t="t" r="r" b="b"/>
                <a:pathLst>
                  <a:path w="9525" h="76200">
                    <a:moveTo>
                      <a:pt x="5749" y="5749"/>
                    </a:moveTo>
                    <a:lnTo>
                      <a:pt x="5749" y="77750"/>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91" name="Freeform: Shape 94">
                <a:extLst>
                  <a:ext uri="{FF2B5EF4-FFF2-40B4-BE49-F238E27FC236}">
                    <a16:creationId xmlns:a16="http://schemas.microsoft.com/office/drawing/2014/main" id="{194DCE0A-924F-4904-877F-B60D088A3BCA}"/>
                  </a:ext>
                </a:extLst>
              </p:cNvPr>
              <p:cNvSpPr/>
              <p:nvPr/>
            </p:nvSpPr>
            <p:spPr>
              <a:xfrm>
                <a:off x="7796823" y="6126085"/>
                <a:ext cx="9525" cy="76200"/>
              </a:xfrm>
              <a:custGeom>
                <a:avLst/>
                <a:gdLst>
                  <a:gd name="connsiteX0" fmla="*/ 5749 w 9525"/>
                  <a:gd name="connsiteY0" fmla="*/ 5749 h 76200"/>
                  <a:gd name="connsiteX1" fmla="*/ 5749 w 9525"/>
                  <a:gd name="connsiteY1" fmla="*/ 77750 h 76200"/>
                </a:gdLst>
                <a:ahLst/>
                <a:cxnLst>
                  <a:cxn ang="0">
                    <a:pos x="connsiteX0" y="connsiteY0"/>
                  </a:cxn>
                  <a:cxn ang="0">
                    <a:pos x="connsiteX1" y="connsiteY1"/>
                  </a:cxn>
                </a:cxnLst>
                <a:rect l="l" t="t" r="r" b="b"/>
                <a:pathLst>
                  <a:path w="9525" h="76200">
                    <a:moveTo>
                      <a:pt x="5749" y="5749"/>
                    </a:moveTo>
                    <a:lnTo>
                      <a:pt x="5749" y="77750"/>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92" name="Freeform: Shape 5151">
                <a:extLst>
                  <a:ext uri="{FF2B5EF4-FFF2-40B4-BE49-F238E27FC236}">
                    <a16:creationId xmlns:a16="http://schemas.microsoft.com/office/drawing/2014/main" id="{EA8A1EC4-30D7-4A25-9B06-43BFE03A83EB}"/>
                  </a:ext>
                </a:extLst>
              </p:cNvPr>
              <p:cNvSpPr/>
              <p:nvPr/>
            </p:nvSpPr>
            <p:spPr>
              <a:xfrm>
                <a:off x="7834923" y="6126085"/>
                <a:ext cx="9525" cy="76200"/>
              </a:xfrm>
              <a:custGeom>
                <a:avLst/>
                <a:gdLst>
                  <a:gd name="connsiteX0" fmla="*/ 5749 w 9525"/>
                  <a:gd name="connsiteY0" fmla="*/ 5749 h 76200"/>
                  <a:gd name="connsiteX1" fmla="*/ 5749 w 9525"/>
                  <a:gd name="connsiteY1" fmla="*/ 77750 h 76200"/>
                </a:gdLst>
                <a:ahLst/>
                <a:cxnLst>
                  <a:cxn ang="0">
                    <a:pos x="connsiteX0" y="connsiteY0"/>
                  </a:cxn>
                  <a:cxn ang="0">
                    <a:pos x="connsiteX1" y="connsiteY1"/>
                  </a:cxn>
                </a:cxnLst>
                <a:rect l="l" t="t" r="r" b="b"/>
                <a:pathLst>
                  <a:path w="9525" h="76200">
                    <a:moveTo>
                      <a:pt x="5749" y="5749"/>
                    </a:moveTo>
                    <a:lnTo>
                      <a:pt x="5749" y="77750"/>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93" name="Freeform: Shape 5152">
                <a:extLst>
                  <a:ext uri="{FF2B5EF4-FFF2-40B4-BE49-F238E27FC236}">
                    <a16:creationId xmlns:a16="http://schemas.microsoft.com/office/drawing/2014/main" id="{0B2166B5-091B-468E-8C82-F728CE52D965}"/>
                  </a:ext>
                </a:extLst>
              </p:cNvPr>
              <p:cNvSpPr/>
              <p:nvPr/>
            </p:nvSpPr>
            <p:spPr>
              <a:xfrm>
                <a:off x="7873023" y="6126085"/>
                <a:ext cx="9525" cy="76200"/>
              </a:xfrm>
              <a:custGeom>
                <a:avLst/>
                <a:gdLst>
                  <a:gd name="connsiteX0" fmla="*/ 5749 w 9525"/>
                  <a:gd name="connsiteY0" fmla="*/ 5749 h 76200"/>
                  <a:gd name="connsiteX1" fmla="*/ 5749 w 9525"/>
                  <a:gd name="connsiteY1" fmla="*/ 77750 h 76200"/>
                </a:gdLst>
                <a:ahLst/>
                <a:cxnLst>
                  <a:cxn ang="0">
                    <a:pos x="connsiteX0" y="connsiteY0"/>
                  </a:cxn>
                  <a:cxn ang="0">
                    <a:pos x="connsiteX1" y="connsiteY1"/>
                  </a:cxn>
                </a:cxnLst>
                <a:rect l="l" t="t" r="r" b="b"/>
                <a:pathLst>
                  <a:path w="9525" h="76200">
                    <a:moveTo>
                      <a:pt x="5749" y="5749"/>
                    </a:moveTo>
                    <a:lnTo>
                      <a:pt x="5749" y="77750"/>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94" name="Freeform: Shape 5153">
                <a:extLst>
                  <a:ext uri="{FF2B5EF4-FFF2-40B4-BE49-F238E27FC236}">
                    <a16:creationId xmlns:a16="http://schemas.microsoft.com/office/drawing/2014/main" id="{2EC09FB1-374C-436D-B618-C896736AD1DA}"/>
                  </a:ext>
                </a:extLst>
              </p:cNvPr>
              <p:cNvSpPr/>
              <p:nvPr/>
            </p:nvSpPr>
            <p:spPr>
              <a:xfrm>
                <a:off x="7911123" y="6126085"/>
                <a:ext cx="9525" cy="76200"/>
              </a:xfrm>
              <a:custGeom>
                <a:avLst/>
                <a:gdLst>
                  <a:gd name="connsiteX0" fmla="*/ 5749 w 9525"/>
                  <a:gd name="connsiteY0" fmla="*/ 5749 h 76200"/>
                  <a:gd name="connsiteX1" fmla="*/ 5749 w 9525"/>
                  <a:gd name="connsiteY1" fmla="*/ 77750 h 76200"/>
                </a:gdLst>
                <a:ahLst/>
                <a:cxnLst>
                  <a:cxn ang="0">
                    <a:pos x="connsiteX0" y="connsiteY0"/>
                  </a:cxn>
                  <a:cxn ang="0">
                    <a:pos x="connsiteX1" y="connsiteY1"/>
                  </a:cxn>
                </a:cxnLst>
                <a:rect l="l" t="t" r="r" b="b"/>
                <a:pathLst>
                  <a:path w="9525" h="76200">
                    <a:moveTo>
                      <a:pt x="5749" y="5749"/>
                    </a:moveTo>
                    <a:lnTo>
                      <a:pt x="5749" y="77750"/>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95" name="Freeform: Shape 5154">
                <a:extLst>
                  <a:ext uri="{FF2B5EF4-FFF2-40B4-BE49-F238E27FC236}">
                    <a16:creationId xmlns:a16="http://schemas.microsoft.com/office/drawing/2014/main" id="{CF69BF90-222C-4D7C-AF29-7A8927FD8819}"/>
                  </a:ext>
                </a:extLst>
              </p:cNvPr>
              <p:cNvSpPr/>
              <p:nvPr/>
            </p:nvSpPr>
            <p:spPr>
              <a:xfrm>
                <a:off x="7949223" y="6126085"/>
                <a:ext cx="9525" cy="76200"/>
              </a:xfrm>
              <a:custGeom>
                <a:avLst/>
                <a:gdLst>
                  <a:gd name="connsiteX0" fmla="*/ 5749 w 9525"/>
                  <a:gd name="connsiteY0" fmla="*/ 5749 h 76200"/>
                  <a:gd name="connsiteX1" fmla="*/ 5749 w 9525"/>
                  <a:gd name="connsiteY1" fmla="*/ 77750 h 76200"/>
                </a:gdLst>
                <a:ahLst/>
                <a:cxnLst>
                  <a:cxn ang="0">
                    <a:pos x="connsiteX0" y="connsiteY0"/>
                  </a:cxn>
                  <a:cxn ang="0">
                    <a:pos x="connsiteX1" y="connsiteY1"/>
                  </a:cxn>
                </a:cxnLst>
                <a:rect l="l" t="t" r="r" b="b"/>
                <a:pathLst>
                  <a:path w="9525" h="76200">
                    <a:moveTo>
                      <a:pt x="5749" y="5749"/>
                    </a:moveTo>
                    <a:lnTo>
                      <a:pt x="5749" y="77750"/>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96" name="Freeform: Shape 5155">
                <a:extLst>
                  <a:ext uri="{FF2B5EF4-FFF2-40B4-BE49-F238E27FC236}">
                    <a16:creationId xmlns:a16="http://schemas.microsoft.com/office/drawing/2014/main" id="{578FFB96-8B6B-4C6B-8F81-36B0243BA958}"/>
                  </a:ext>
                </a:extLst>
              </p:cNvPr>
              <p:cNvSpPr/>
              <p:nvPr/>
            </p:nvSpPr>
            <p:spPr>
              <a:xfrm>
                <a:off x="8101633" y="6175978"/>
                <a:ext cx="9525" cy="76200"/>
              </a:xfrm>
              <a:custGeom>
                <a:avLst/>
                <a:gdLst>
                  <a:gd name="connsiteX0" fmla="*/ 5749 w 9525"/>
                  <a:gd name="connsiteY0" fmla="*/ 5749 h 76200"/>
                  <a:gd name="connsiteX1" fmla="*/ 5749 w 9525"/>
                  <a:gd name="connsiteY1" fmla="*/ 77749 h 76200"/>
                </a:gdLst>
                <a:ahLst/>
                <a:cxnLst>
                  <a:cxn ang="0">
                    <a:pos x="connsiteX0" y="connsiteY0"/>
                  </a:cxn>
                  <a:cxn ang="0">
                    <a:pos x="connsiteX1" y="connsiteY1"/>
                  </a:cxn>
                </a:cxnLst>
                <a:rect l="l" t="t" r="r" b="b"/>
                <a:pathLst>
                  <a:path w="9525" h="76200">
                    <a:moveTo>
                      <a:pt x="5749" y="5749"/>
                    </a:moveTo>
                    <a:lnTo>
                      <a:pt x="5749" y="77749"/>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97" name="Freeform: Shape 5156">
                <a:extLst>
                  <a:ext uri="{FF2B5EF4-FFF2-40B4-BE49-F238E27FC236}">
                    <a16:creationId xmlns:a16="http://schemas.microsoft.com/office/drawing/2014/main" id="{2BB087F6-5A3C-4E12-B85D-D4A91CEBC728}"/>
                  </a:ext>
                </a:extLst>
              </p:cNvPr>
              <p:cNvSpPr/>
              <p:nvPr/>
            </p:nvSpPr>
            <p:spPr>
              <a:xfrm>
                <a:off x="8139733" y="6175978"/>
                <a:ext cx="9525" cy="76200"/>
              </a:xfrm>
              <a:custGeom>
                <a:avLst/>
                <a:gdLst>
                  <a:gd name="connsiteX0" fmla="*/ 5749 w 9525"/>
                  <a:gd name="connsiteY0" fmla="*/ 5749 h 76200"/>
                  <a:gd name="connsiteX1" fmla="*/ 5749 w 9525"/>
                  <a:gd name="connsiteY1" fmla="*/ 77749 h 76200"/>
                </a:gdLst>
                <a:ahLst/>
                <a:cxnLst>
                  <a:cxn ang="0">
                    <a:pos x="connsiteX0" y="connsiteY0"/>
                  </a:cxn>
                  <a:cxn ang="0">
                    <a:pos x="connsiteX1" y="connsiteY1"/>
                  </a:cxn>
                </a:cxnLst>
                <a:rect l="l" t="t" r="r" b="b"/>
                <a:pathLst>
                  <a:path w="9525" h="76200">
                    <a:moveTo>
                      <a:pt x="5749" y="5749"/>
                    </a:moveTo>
                    <a:lnTo>
                      <a:pt x="5749" y="77749"/>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98" name="Freeform: Shape 5157">
                <a:extLst>
                  <a:ext uri="{FF2B5EF4-FFF2-40B4-BE49-F238E27FC236}">
                    <a16:creationId xmlns:a16="http://schemas.microsoft.com/office/drawing/2014/main" id="{DB17F1D7-B75F-4E8E-B1C7-D2001F0821BC}"/>
                  </a:ext>
                </a:extLst>
              </p:cNvPr>
              <p:cNvSpPr/>
              <p:nvPr/>
            </p:nvSpPr>
            <p:spPr>
              <a:xfrm>
                <a:off x="8177833" y="6175978"/>
                <a:ext cx="9525" cy="76200"/>
              </a:xfrm>
              <a:custGeom>
                <a:avLst/>
                <a:gdLst>
                  <a:gd name="connsiteX0" fmla="*/ 5749 w 9525"/>
                  <a:gd name="connsiteY0" fmla="*/ 5749 h 76200"/>
                  <a:gd name="connsiteX1" fmla="*/ 5749 w 9525"/>
                  <a:gd name="connsiteY1" fmla="*/ 77749 h 76200"/>
                </a:gdLst>
                <a:ahLst/>
                <a:cxnLst>
                  <a:cxn ang="0">
                    <a:pos x="connsiteX0" y="connsiteY0"/>
                  </a:cxn>
                  <a:cxn ang="0">
                    <a:pos x="connsiteX1" y="connsiteY1"/>
                  </a:cxn>
                </a:cxnLst>
                <a:rect l="l" t="t" r="r" b="b"/>
                <a:pathLst>
                  <a:path w="9525" h="76200">
                    <a:moveTo>
                      <a:pt x="5749" y="5749"/>
                    </a:moveTo>
                    <a:lnTo>
                      <a:pt x="5749" y="77749"/>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99" name="Freeform: Shape 5158">
                <a:extLst>
                  <a:ext uri="{FF2B5EF4-FFF2-40B4-BE49-F238E27FC236}">
                    <a16:creationId xmlns:a16="http://schemas.microsoft.com/office/drawing/2014/main" id="{76DD2A92-4A2C-4767-826C-31CABD284A04}"/>
                  </a:ext>
                </a:extLst>
              </p:cNvPr>
              <p:cNvSpPr/>
              <p:nvPr/>
            </p:nvSpPr>
            <p:spPr>
              <a:xfrm>
                <a:off x="8215933" y="6175978"/>
                <a:ext cx="9525" cy="76200"/>
              </a:xfrm>
              <a:custGeom>
                <a:avLst/>
                <a:gdLst>
                  <a:gd name="connsiteX0" fmla="*/ 5749 w 9525"/>
                  <a:gd name="connsiteY0" fmla="*/ 5749 h 76200"/>
                  <a:gd name="connsiteX1" fmla="*/ 5749 w 9525"/>
                  <a:gd name="connsiteY1" fmla="*/ 77749 h 76200"/>
                </a:gdLst>
                <a:ahLst/>
                <a:cxnLst>
                  <a:cxn ang="0">
                    <a:pos x="connsiteX0" y="connsiteY0"/>
                  </a:cxn>
                  <a:cxn ang="0">
                    <a:pos x="connsiteX1" y="connsiteY1"/>
                  </a:cxn>
                </a:cxnLst>
                <a:rect l="l" t="t" r="r" b="b"/>
                <a:pathLst>
                  <a:path w="9525" h="76200">
                    <a:moveTo>
                      <a:pt x="5749" y="5749"/>
                    </a:moveTo>
                    <a:lnTo>
                      <a:pt x="5749" y="77749"/>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00" name="Freeform: Shape 5159">
                <a:extLst>
                  <a:ext uri="{FF2B5EF4-FFF2-40B4-BE49-F238E27FC236}">
                    <a16:creationId xmlns:a16="http://schemas.microsoft.com/office/drawing/2014/main" id="{9508578A-D003-4896-A5ED-57C7C3FF5497}"/>
                  </a:ext>
                </a:extLst>
              </p:cNvPr>
              <p:cNvSpPr/>
              <p:nvPr/>
            </p:nvSpPr>
            <p:spPr>
              <a:xfrm>
                <a:off x="8254033" y="6175978"/>
                <a:ext cx="9525" cy="76200"/>
              </a:xfrm>
              <a:custGeom>
                <a:avLst/>
                <a:gdLst>
                  <a:gd name="connsiteX0" fmla="*/ 5749 w 9525"/>
                  <a:gd name="connsiteY0" fmla="*/ 5749 h 76200"/>
                  <a:gd name="connsiteX1" fmla="*/ 5749 w 9525"/>
                  <a:gd name="connsiteY1" fmla="*/ 77749 h 76200"/>
                </a:gdLst>
                <a:ahLst/>
                <a:cxnLst>
                  <a:cxn ang="0">
                    <a:pos x="connsiteX0" y="connsiteY0"/>
                  </a:cxn>
                  <a:cxn ang="0">
                    <a:pos x="connsiteX1" y="connsiteY1"/>
                  </a:cxn>
                </a:cxnLst>
                <a:rect l="l" t="t" r="r" b="b"/>
                <a:pathLst>
                  <a:path w="9525" h="76200">
                    <a:moveTo>
                      <a:pt x="5749" y="5749"/>
                    </a:moveTo>
                    <a:lnTo>
                      <a:pt x="5749" y="77749"/>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01" name="Freeform: Shape 5160">
                <a:extLst>
                  <a:ext uri="{FF2B5EF4-FFF2-40B4-BE49-F238E27FC236}">
                    <a16:creationId xmlns:a16="http://schemas.microsoft.com/office/drawing/2014/main" id="{FBE9F2C2-4FDE-439A-A694-CACA0F837740}"/>
                  </a:ext>
                </a:extLst>
              </p:cNvPr>
              <p:cNvSpPr/>
              <p:nvPr/>
            </p:nvSpPr>
            <p:spPr>
              <a:xfrm>
                <a:off x="8292133" y="6175978"/>
                <a:ext cx="9525" cy="76200"/>
              </a:xfrm>
              <a:custGeom>
                <a:avLst/>
                <a:gdLst>
                  <a:gd name="connsiteX0" fmla="*/ 5749 w 9525"/>
                  <a:gd name="connsiteY0" fmla="*/ 5749 h 76200"/>
                  <a:gd name="connsiteX1" fmla="*/ 5749 w 9525"/>
                  <a:gd name="connsiteY1" fmla="*/ 77749 h 76200"/>
                </a:gdLst>
                <a:ahLst/>
                <a:cxnLst>
                  <a:cxn ang="0">
                    <a:pos x="connsiteX0" y="connsiteY0"/>
                  </a:cxn>
                  <a:cxn ang="0">
                    <a:pos x="connsiteX1" y="connsiteY1"/>
                  </a:cxn>
                </a:cxnLst>
                <a:rect l="l" t="t" r="r" b="b"/>
                <a:pathLst>
                  <a:path w="9525" h="76200">
                    <a:moveTo>
                      <a:pt x="5749" y="5749"/>
                    </a:moveTo>
                    <a:lnTo>
                      <a:pt x="5749" y="77749"/>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02" name="Freeform: Shape 5161">
                <a:extLst>
                  <a:ext uri="{FF2B5EF4-FFF2-40B4-BE49-F238E27FC236}">
                    <a16:creationId xmlns:a16="http://schemas.microsoft.com/office/drawing/2014/main" id="{220BC234-C6CE-41B4-8E49-CD9D1AD4E458}"/>
                  </a:ext>
                </a:extLst>
              </p:cNvPr>
              <p:cNvSpPr/>
              <p:nvPr/>
            </p:nvSpPr>
            <p:spPr>
              <a:xfrm>
                <a:off x="8330233" y="6175978"/>
                <a:ext cx="9525" cy="76200"/>
              </a:xfrm>
              <a:custGeom>
                <a:avLst/>
                <a:gdLst>
                  <a:gd name="connsiteX0" fmla="*/ 5749 w 9525"/>
                  <a:gd name="connsiteY0" fmla="*/ 5749 h 76200"/>
                  <a:gd name="connsiteX1" fmla="*/ 5749 w 9525"/>
                  <a:gd name="connsiteY1" fmla="*/ 77749 h 76200"/>
                </a:gdLst>
                <a:ahLst/>
                <a:cxnLst>
                  <a:cxn ang="0">
                    <a:pos x="connsiteX0" y="connsiteY0"/>
                  </a:cxn>
                  <a:cxn ang="0">
                    <a:pos x="connsiteX1" y="connsiteY1"/>
                  </a:cxn>
                </a:cxnLst>
                <a:rect l="l" t="t" r="r" b="b"/>
                <a:pathLst>
                  <a:path w="9525" h="76200">
                    <a:moveTo>
                      <a:pt x="5749" y="5749"/>
                    </a:moveTo>
                    <a:lnTo>
                      <a:pt x="5749" y="77749"/>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03" name="Freeform: Shape 5162">
                <a:extLst>
                  <a:ext uri="{FF2B5EF4-FFF2-40B4-BE49-F238E27FC236}">
                    <a16:creationId xmlns:a16="http://schemas.microsoft.com/office/drawing/2014/main" id="{935D893A-EA66-4616-BEBD-A662FF6066A6}"/>
                  </a:ext>
                </a:extLst>
              </p:cNvPr>
              <p:cNvSpPr/>
              <p:nvPr/>
            </p:nvSpPr>
            <p:spPr>
              <a:xfrm>
                <a:off x="8406433" y="6175978"/>
                <a:ext cx="9525" cy="76200"/>
              </a:xfrm>
              <a:custGeom>
                <a:avLst/>
                <a:gdLst>
                  <a:gd name="connsiteX0" fmla="*/ 5749 w 9525"/>
                  <a:gd name="connsiteY0" fmla="*/ 5749 h 76200"/>
                  <a:gd name="connsiteX1" fmla="*/ 5749 w 9525"/>
                  <a:gd name="connsiteY1" fmla="*/ 77749 h 76200"/>
                </a:gdLst>
                <a:ahLst/>
                <a:cxnLst>
                  <a:cxn ang="0">
                    <a:pos x="connsiteX0" y="connsiteY0"/>
                  </a:cxn>
                  <a:cxn ang="0">
                    <a:pos x="connsiteX1" y="connsiteY1"/>
                  </a:cxn>
                </a:cxnLst>
                <a:rect l="l" t="t" r="r" b="b"/>
                <a:pathLst>
                  <a:path w="9525" h="76200">
                    <a:moveTo>
                      <a:pt x="5749" y="5749"/>
                    </a:moveTo>
                    <a:lnTo>
                      <a:pt x="5749" y="77749"/>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04" name="Freeform: Shape 5163">
                <a:extLst>
                  <a:ext uri="{FF2B5EF4-FFF2-40B4-BE49-F238E27FC236}">
                    <a16:creationId xmlns:a16="http://schemas.microsoft.com/office/drawing/2014/main" id="{E679A9FC-2703-4B09-8CFD-1876ECFA5A75}"/>
                  </a:ext>
                </a:extLst>
              </p:cNvPr>
              <p:cNvSpPr/>
              <p:nvPr/>
            </p:nvSpPr>
            <p:spPr>
              <a:xfrm>
                <a:off x="8425483" y="6175978"/>
                <a:ext cx="9525" cy="76200"/>
              </a:xfrm>
              <a:custGeom>
                <a:avLst/>
                <a:gdLst>
                  <a:gd name="connsiteX0" fmla="*/ 5749 w 9525"/>
                  <a:gd name="connsiteY0" fmla="*/ 5749 h 76200"/>
                  <a:gd name="connsiteX1" fmla="*/ 5749 w 9525"/>
                  <a:gd name="connsiteY1" fmla="*/ 77749 h 76200"/>
                </a:gdLst>
                <a:ahLst/>
                <a:cxnLst>
                  <a:cxn ang="0">
                    <a:pos x="connsiteX0" y="connsiteY0"/>
                  </a:cxn>
                  <a:cxn ang="0">
                    <a:pos x="connsiteX1" y="connsiteY1"/>
                  </a:cxn>
                </a:cxnLst>
                <a:rect l="l" t="t" r="r" b="b"/>
                <a:pathLst>
                  <a:path w="9525" h="76200">
                    <a:moveTo>
                      <a:pt x="5749" y="5749"/>
                    </a:moveTo>
                    <a:lnTo>
                      <a:pt x="5749" y="77749"/>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05" name="Freeform: Shape 5164">
                <a:extLst>
                  <a:ext uri="{FF2B5EF4-FFF2-40B4-BE49-F238E27FC236}">
                    <a16:creationId xmlns:a16="http://schemas.microsoft.com/office/drawing/2014/main" id="{6D6006E0-7712-45FB-A898-E4B2DED7790C}"/>
                  </a:ext>
                </a:extLst>
              </p:cNvPr>
              <p:cNvSpPr/>
              <p:nvPr/>
            </p:nvSpPr>
            <p:spPr>
              <a:xfrm>
                <a:off x="8444533" y="6175978"/>
                <a:ext cx="9525" cy="76200"/>
              </a:xfrm>
              <a:custGeom>
                <a:avLst/>
                <a:gdLst>
                  <a:gd name="connsiteX0" fmla="*/ 5749 w 9525"/>
                  <a:gd name="connsiteY0" fmla="*/ 5749 h 76200"/>
                  <a:gd name="connsiteX1" fmla="*/ 5749 w 9525"/>
                  <a:gd name="connsiteY1" fmla="*/ 77749 h 76200"/>
                </a:gdLst>
                <a:ahLst/>
                <a:cxnLst>
                  <a:cxn ang="0">
                    <a:pos x="connsiteX0" y="connsiteY0"/>
                  </a:cxn>
                  <a:cxn ang="0">
                    <a:pos x="connsiteX1" y="connsiteY1"/>
                  </a:cxn>
                </a:cxnLst>
                <a:rect l="l" t="t" r="r" b="b"/>
                <a:pathLst>
                  <a:path w="9525" h="76200">
                    <a:moveTo>
                      <a:pt x="5749" y="5749"/>
                    </a:moveTo>
                    <a:lnTo>
                      <a:pt x="5749" y="77749"/>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06" name="Freeform: Shape 5165">
                <a:extLst>
                  <a:ext uri="{FF2B5EF4-FFF2-40B4-BE49-F238E27FC236}">
                    <a16:creationId xmlns:a16="http://schemas.microsoft.com/office/drawing/2014/main" id="{8807EF3F-4817-41C3-94D6-360213AA9E7C}"/>
                  </a:ext>
                </a:extLst>
              </p:cNvPr>
              <p:cNvSpPr/>
              <p:nvPr/>
            </p:nvSpPr>
            <p:spPr>
              <a:xfrm>
                <a:off x="8482633" y="6175978"/>
                <a:ext cx="9525" cy="76200"/>
              </a:xfrm>
              <a:custGeom>
                <a:avLst/>
                <a:gdLst>
                  <a:gd name="connsiteX0" fmla="*/ 5749 w 9525"/>
                  <a:gd name="connsiteY0" fmla="*/ 5749 h 76200"/>
                  <a:gd name="connsiteX1" fmla="*/ 5749 w 9525"/>
                  <a:gd name="connsiteY1" fmla="*/ 77749 h 76200"/>
                </a:gdLst>
                <a:ahLst/>
                <a:cxnLst>
                  <a:cxn ang="0">
                    <a:pos x="connsiteX0" y="connsiteY0"/>
                  </a:cxn>
                  <a:cxn ang="0">
                    <a:pos x="connsiteX1" y="connsiteY1"/>
                  </a:cxn>
                </a:cxnLst>
                <a:rect l="l" t="t" r="r" b="b"/>
                <a:pathLst>
                  <a:path w="9525" h="76200">
                    <a:moveTo>
                      <a:pt x="5749" y="5749"/>
                    </a:moveTo>
                    <a:lnTo>
                      <a:pt x="5749" y="77749"/>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07" name="Freeform: Shape 5166">
                <a:extLst>
                  <a:ext uri="{FF2B5EF4-FFF2-40B4-BE49-F238E27FC236}">
                    <a16:creationId xmlns:a16="http://schemas.microsoft.com/office/drawing/2014/main" id="{61E96F34-2FF7-4B66-B8E5-6207544D0191}"/>
                  </a:ext>
                </a:extLst>
              </p:cNvPr>
              <p:cNvSpPr/>
              <p:nvPr/>
            </p:nvSpPr>
            <p:spPr>
              <a:xfrm>
                <a:off x="8520733" y="6175978"/>
                <a:ext cx="9525" cy="76200"/>
              </a:xfrm>
              <a:custGeom>
                <a:avLst/>
                <a:gdLst>
                  <a:gd name="connsiteX0" fmla="*/ 5749 w 9525"/>
                  <a:gd name="connsiteY0" fmla="*/ 5749 h 76200"/>
                  <a:gd name="connsiteX1" fmla="*/ 5749 w 9525"/>
                  <a:gd name="connsiteY1" fmla="*/ 77749 h 76200"/>
                </a:gdLst>
                <a:ahLst/>
                <a:cxnLst>
                  <a:cxn ang="0">
                    <a:pos x="connsiteX0" y="connsiteY0"/>
                  </a:cxn>
                  <a:cxn ang="0">
                    <a:pos x="connsiteX1" y="connsiteY1"/>
                  </a:cxn>
                </a:cxnLst>
                <a:rect l="l" t="t" r="r" b="b"/>
                <a:pathLst>
                  <a:path w="9525" h="76200">
                    <a:moveTo>
                      <a:pt x="5749" y="5749"/>
                    </a:moveTo>
                    <a:lnTo>
                      <a:pt x="5749" y="77749"/>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08" name="Freeform: Shape 5167">
                <a:extLst>
                  <a:ext uri="{FF2B5EF4-FFF2-40B4-BE49-F238E27FC236}">
                    <a16:creationId xmlns:a16="http://schemas.microsoft.com/office/drawing/2014/main" id="{F1A72C35-D2FB-43CB-A9E5-EACBE0704646}"/>
                  </a:ext>
                </a:extLst>
              </p:cNvPr>
              <p:cNvSpPr/>
              <p:nvPr/>
            </p:nvSpPr>
            <p:spPr>
              <a:xfrm>
                <a:off x="8558833" y="6175978"/>
                <a:ext cx="9525" cy="76200"/>
              </a:xfrm>
              <a:custGeom>
                <a:avLst/>
                <a:gdLst>
                  <a:gd name="connsiteX0" fmla="*/ 5749 w 9525"/>
                  <a:gd name="connsiteY0" fmla="*/ 5749 h 76200"/>
                  <a:gd name="connsiteX1" fmla="*/ 5749 w 9525"/>
                  <a:gd name="connsiteY1" fmla="*/ 77749 h 76200"/>
                </a:gdLst>
                <a:ahLst/>
                <a:cxnLst>
                  <a:cxn ang="0">
                    <a:pos x="connsiteX0" y="connsiteY0"/>
                  </a:cxn>
                  <a:cxn ang="0">
                    <a:pos x="connsiteX1" y="connsiteY1"/>
                  </a:cxn>
                </a:cxnLst>
                <a:rect l="l" t="t" r="r" b="b"/>
                <a:pathLst>
                  <a:path w="9525" h="76200">
                    <a:moveTo>
                      <a:pt x="5749" y="5749"/>
                    </a:moveTo>
                    <a:lnTo>
                      <a:pt x="5749" y="77749"/>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09" name="Freeform: Shape 5168">
                <a:extLst>
                  <a:ext uri="{FF2B5EF4-FFF2-40B4-BE49-F238E27FC236}">
                    <a16:creationId xmlns:a16="http://schemas.microsoft.com/office/drawing/2014/main" id="{CEFA231F-4C64-4301-AA84-6197F963638C}"/>
                  </a:ext>
                </a:extLst>
              </p:cNvPr>
              <p:cNvSpPr/>
              <p:nvPr/>
            </p:nvSpPr>
            <p:spPr>
              <a:xfrm>
                <a:off x="8596933" y="6175978"/>
                <a:ext cx="9525" cy="76200"/>
              </a:xfrm>
              <a:custGeom>
                <a:avLst/>
                <a:gdLst>
                  <a:gd name="connsiteX0" fmla="*/ 5749 w 9525"/>
                  <a:gd name="connsiteY0" fmla="*/ 5749 h 76200"/>
                  <a:gd name="connsiteX1" fmla="*/ 5749 w 9525"/>
                  <a:gd name="connsiteY1" fmla="*/ 77749 h 76200"/>
                </a:gdLst>
                <a:ahLst/>
                <a:cxnLst>
                  <a:cxn ang="0">
                    <a:pos x="connsiteX0" y="connsiteY0"/>
                  </a:cxn>
                  <a:cxn ang="0">
                    <a:pos x="connsiteX1" y="connsiteY1"/>
                  </a:cxn>
                </a:cxnLst>
                <a:rect l="l" t="t" r="r" b="b"/>
                <a:pathLst>
                  <a:path w="9525" h="76200">
                    <a:moveTo>
                      <a:pt x="5749" y="5749"/>
                    </a:moveTo>
                    <a:lnTo>
                      <a:pt x="5749" y="77749"/>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10" name="Freeform: Shape 5169">
                <a:extLst>
                  <a:ext uri="{FF2B5EF4-FFF2-40B4-BE49-F238E27FC236}">
                    <a16:creationId xmlns:a16="http://schemas.microsoft.com/office/drawing/2014/main" id="{043FEAA7-BD58-4303-ADDB-42EC2BFAEC5B}"/>
                  </a:ext>
                </a:extLst>
              </p:cNvPr>
              <p:cNvSpPr/>
              <p:nvPr/>
            </p:nvSpPr>
            <p:spPr>
              <a:xfrm>
                <a:off x="8635033" y="6175978"/>
                <a:ext cx="9525" cy="76200"/>
              </a:xfrm>
              <a:custGeom>
                <a:avLst/>
                <a:gdLst>
                  <a:gd name="connsiteX0" fmla="*/ 5749 w 9525"/>
                  <a:gd name="connsiteY0" fmla="*/ 5749 h 76200"/>
                  <a:gd name="connsiteX1" fmla="*/ 5749 w 9525"/>
                  <a:gd name="connsiteY1" fmla="*/ 77749 h 76200"/>
                </a:gdLst>
                <a:ahLst/>
                <a:cxnLst>
                  <a:cxn ang="0">
                    <a:pos x="connsiteX0" y="connsiteY0"/>
                  </a:cxn>
                  <a:cxn ang="0">
                    <a:pos x="connsiteX1" y="connsiteY1"/>
                  </a:cxn>
                </a:cxnLst>
                <a:rect l="l" t="t" r="r" b="b"/>
                <a:pathLst>
                  <a:path w="9525" h="76200">
                    <a:moveTo>
                      <a:pt x="5749" y="5749"/>
                    </a:moveTo>
                    <a:lnTo>
                      <a:pt x="5749" y="77749"/>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11" name="Freeform: Shape 5170">
                <a:extLst>
                  <a:ext uri="{FF2B5EF4-FFF2-40B4-BE49-F238E27FC236}">
                    <a16:creationId xmlns:a16="http://schemas.microsoft.com/office/drawing/2014/main" id="{E97C01AD-4F78-49E7-B3C0-4B629A375C96}"/>
                  </a:ext>
                </a:extLst>
              </p:cNvPr>
              <p:cNvSpPr/>
              <p:nvPr/>
            </p:nvSpPr>
            <p:spPr>
              <a:xfrm>
                <a:off x="8673133" y="6175978"/>
                <a:ext cx="9525" cy="76200"/>
              </a:xfrm>
              <a:custGeom>
                <a:avLst/>
                <a:gdLst>
                  <a:gd name="connsiteX0" fmla="*/ 5749 w 9525"/>
                  <a:gd name="connsiteY0" fmla="*/ 5749 h 76200"/>
                  <a:gd name="connsiteX1" fmla="*/ 5749 w 9525"/>
                  <a:gd name="connsiteY1" fmla="*/ 77749 h 76200"/>
                </a:gdLst>
                <a:ahLst/>
                <a:cxnLst>
                  <a:cxn ang="0">
                    <a:pos x="connsiteX0" y="connsiteY0"/>
                  </a:cxn>
                  <a:cxn ang="0">
                    <a:pos x="connsiteX1" y="connsiteY1"/>
                  </a:cxn>
                </a:cxnLst>
                <a:rect l="l" t="t" r="r" b="b"/>
                <a:pathLst>
                  <a:path w="9525" h="76200">
                    <a:moveTo>
                      <a:pt x="5749" y="5749"/>
                    </a:moveTo>
                    <a:lnTo>
                      <a:pt x="5749" y="77749"/>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12" name="Freeform: Shape 5171">
                <a:extLst>
                  <a:ext uri="{FF2B5EF4-FFF2-40B4-BE49-F238E27FC236}">
                    <a16:creationId xmlns:a16="http://schemas.microsoft.com/office/drawing/2014/main" id="{B4F1F0DD-1D98-46A2-9FEB-63B40EE9E69B}"/>
                  </a:ext>
                </a:extLst>
              </p:cNvPr>
              <p:cNvSpPr/>
              <p:nvPr/>
            </p:nvSpPr>
            <p:spPr>
              <a:xfrm>
                <a:off x="8711233" y="6175978"/>
                <a:ext cx="9525" cy="76200"/>
              </a:xfrm>
              <a:custGeom>
                <a:avLst/>
                <a:gdLst>
                  <a:gd name="connsiteX0" fmla="*/ 5749 w 9525"/>
                  <a:gd name="connsiteY0" fmla="*/ 5749 h 76200"/>
                  <a:gd name="connsiteX1" fmla="*/ 5749 w 9525"/>
                  <a:gd name="connsiteY1" fmla="*/ 77749 h 76200"/>
                </a:gdLst>
                <a:ahLst/>
                <a:cxnLst>
                  <a:cxn ang="0">
                    <a:pos x="connsiteX0" y="connsiteY0"/>
                  </a:cxn>
                  <a:cxn ang="0">
                    <a:pos x="connsiteX1" y="connsiteY1"/>
                  </a:cxn>
                </a:cxnLst>
                <a:rect l="l" t="t" r="r" b="b"/>
                <a:pathLst>
                  <a:path w="9525" h="76200">
                    <a:moveTo>
                      <a:pt x="5749" y="5749"/>
                    </a:moveTo>
                    <a:lnTo>
                      <a:pt x="5749" y="77749"/>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13" name="Freeform: Shape 5172">
                <a:extLst>
                  <a:ext uri="{FF2B5EF4-FFF2-40B4-BE49-F238E27FC236}">
                    <a16:creationId xmlns:a16="http://schemas.microsoft.com/office/drawing/2014/main" id="{4A3F7F64-3A63-4059-88F3-FE227AE6CC8D}"/>
                  </a:ext>
                </a:extLst>
              </p:cNvPr>
              <p:cNvSpPr/>
              <p:nvPr/>
            </p:nvSpPr>
            <p:spPr>
              <a:xfrm>
                <a:off x="8749333" y="6175978"/>
                <a:ext cx="9525" cy="76200"/>
              </a:xfrm>
              <a:custGeom>
                <a:avLst/>
                <a:gdLst>
                  <a:gd name="connsiteX0" fmla="*/ 5749 w 9525"/>
                  <a:gd name="connsiteY0" fmla="*/ 5749 h 76200"/>
                  <a:gd name="connsiteX1" fmla="*/ 5749 w 9525"/>
                  <a:gd name="connsiteY1" fmla="*/ 77749 h 76200"/>
                </a:gdLst>
                <a:ahLst/>
                <a:cxnLst>
                  <a:cxn ang="0">
                    <a:pos x="connsiteX0" y="connsiteY0"/>
                  </a:cxn>
                  <a:cxn ang="0">
                    <a:pos x="connsiteX1" y="connsiteY1"/>
                  </a:cxn>
                </a:cxnLst>
                <a:rect l="l" t="t" r="r" b="b"/>
                <a:pathLst>
                  <a:path w="9525" h="76200">
                    <a:moveTo>
                      <a:pt x="5749" y="5749"/>
                    </a:moveTo>
                    <a:lnTo>
                      <a:pt x="5749" y="77749"/>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14" name="Freeform: Shape 5173">
                <a:extLst>
                  <a:ext uri="{FF2B5EF4-FFF2-40B4-BE49-F238E27FC236}">
                    <a16:creationId xmlns:a16="http://schemas.microsoft.com/office/drawing/2014/main" id="{641E6683-1E97-4EC0-8369-9B4681981903}"/>
                  </a:ext>
                </a:extLst>
              </p:cNvPr>
              <p:cNvSpPr/>
              <p:nvPr/>
            </p:nvSpPr>
            <p:spPr>
              <a:xfrm>
                <a:off x="8749333" y="6175978"/>
                <a:ext cx="9525" cy="76200"/>
              </a:xfrm>
              <a:custGeom>
                <a:avLst/>
                <a:gdLst>
                  <a:gd name="connsiteX0" fmla="*/ 5749 w 9525"/>
                  <a:gd name="connsiteY0" fmla="*/ 5749 h 76200"/>
                  <a:gd name="connsiteX1" fmla="*/ 5749 w 9525"/>
                  <a:gd name="connsiteY1" fmla="*/ 77749 h 76200"/>
                </a:gdLst>
                <a:ahLst/>
                <a:cxnLst>
                  <a:cxn ang="0">
                    <a:pos x="connsiteX0" y="connsiteY0"/>
                  </a:cxn>
                  <a:cxn ang="0">
                    <a:pos x="connsiteX1" y="connsiteY1"/>
                  </a:cxn>
                </a:cxnLst>
                <a:rect l="l" t="t" r="r" b="b"/>
                <a:pathLst>
                  <a:path w="9525" h="76200">
                    <a:moveTo>
                      <a:pt x="5749" y="5749"/>
                    </a:moveTo>
                    <a:lnTo>
                      <a:pt x="5749" y="77749"/>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grpSp>
        <p:grpSp>
          <p:nvGrpSpPr>
            <p:cNvPr id="18" name="Group 17">
              <a:extLst>
                <a:ext uri="{FF2B5EF4-FFF2-40B4-BE49-F238E27FC236}">
                  <a16:creationId xmlns:a16="http://schemas.microsoft.com/office/drawing/2014/main" id="{7E77F17C-4A80-467F-ABA0-F7248A2F0533}"/>
                </a:ext>
              </a:extLst>
            </p:cNvPr>
            <p:cNvGrpSpPr/>
            <p:nvPr/>
          </p:nvGrpSpPr>
          <p:grpSpPr>
            <a:xfrm>
              <a:off x="1410205" y="2414694"/>
              <a:ext cx="2571502" cy="390496"/>
              <a:chOff x="4740039" y="5753750"/>
              <a:chExt cx="4048125" cy="613121"/>
            </a:xfrm>
          </p:grpSpPr>
          <p:sp>
            <p:nvSpPr>
              <p:cNvPr id="19" name="Freeform: Shape 5177">
                <a:extLst>
                  <a:ext uri="{FF2B5EF4-FFF2-40B4-BE49-F238E27FC236}">
                    <a16:creationId xmlns:a16="http://schemas.microsoft.com/office/drawing/2014/main" id="{F010043C-5AB9-4A27-BF2F-62C0EDEC6996}"/>
                  </a:ext>
                </a:extLst>
              </p:cNvPr>
              <p:cNvSpPr/>
              <p:nvPr/>
            </p:nvSpPr>
            <p:spPr>
              <a:xfrm>
                <a:off x="5161051" y="5796621"/>
                <a:ext cx="9525" cy="76200"/>
              </a:xfrm>
              <a:custGeom>
                <a:avLst/>
                <a:gdLst>
                  <a:gd name="connsiteX0" fmla="*/ 5749 w 9525"/>
                  <a:gd name="connsiteY0" fmla="*/ 5749 h 76200"/>
                  <a:gd name="connsiteX1" fmla="*/ 5749 w 9525"/>
                  <a:gd name="connsiteY1" fmla="*/ 77749 h 76200"/>
                </a:gdLst>
                <a:ahLst/>
                <a:cxnLst>
                  <a:cxn ang="0">
                    <a:pos x="connsiteX0" y="connsiteY0"/>
                  </a:cxn>
                  <a:cxn ang="0">
                    <a:pos x="connsiteX1" y="connsiteY1"/>
                  </a:cxn>
                </a:cxnLst>
                <a:rect l="l" t="t" r="r" b="b"/>
                <a:pathLst>
                  <a:path w="9525" h="76200">
                    <a:moveTo>
                      <a:pt x="5749" y="5749"/>
                    </a:moveTo>
                    <a:lnTo>
                      <a:pt x="5749" y="77749"/>
                    </a:lnTo>
                  </a:path>
                </a:pathLst>
              </a:cu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20" name="Freeform: Shape 5178">
                <a:extLst>
                  <a:ext uri="{FF2B5EF4-FFF2-40B4-BE49-F238E27FC236}">
                    <a16:creationId xmlns:a16="http://schemas.microsoft.com/office/drawing/2014/main" id="{14A08D3C-506C-4317-8930-781CAA374C05}"/>
                  </a:ext>
                </a:extLst>
              </p:cNvPr>
              <p:cNvSpPr/>
              <p:nvPr/>
            </p:nvSpPr>
            <p:spPr>
              <a:xfrm>
                <a:off x="5292216" y="5930191"/>
                <a:ext cx="9525" cy="76200"/>
              </a:xfrm>
              <a:custGeom>
                <a:avLst/>
                <a:gdLst>
                  <a:gd name="connsiteX0" fmla="*/ 5749 w 9525"/>
                  <a:gd name="connsiteY0" fmla="*/ 5749 h 76200"/>
                  <a:gd name="connsiteX1" fmla="*/ 5749 w 9525"/>
                  <a:gd name="connsiteY1" fmla="*/ 77750 h 76200"/>
                </a:gdLst>
                <a:ahLst/>
                <a:cxnLst>
                  <a:cxn ang="0">
                    <a:pos x="connsiteX0" y="connsiteY0"/>
                  </a:cxn>
                  <a:cxn ang="0">
                    <a:pos x="connsiteX1" y="connsiteY1"/>
                  </a:cxn>
                </a:cxnLst>
                <a:rect l="l" t="t" r="r" b="b"/>
                <a:pathLst>
                  <a:path w="9525" h="76200">
                    <a:moveTo>
                      <a:pt x="5749" y="5749"/>
                    </a:moveTo>
                    <a:lnTo>
                      <a:pt x="5749" y="77750"/>
                    </a:lnTo>
                  </a:path>
                </a:pathLst>
              </a:cu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21" name="Freeform: Shape 5179">
                <a:extLst>
                  <a:ext uri="{FF2B5EF4-FFF2-40B4-BE49-F238E27FC236}">
                    <a16:creationId xmlns:a16="http://schemas.microsoft.com/office/drawing/2014/main" id="{E553318C-F9B1-461B-9553-903B10E7FD45}"/>
                  </a:ext>
                </a:extLst>
              </p:cNvPr>
              <p:cNvSpPr/>
              <p:nvPr/>
            </p:nvSpPr>
            <p:spPr>
              <a:xfrm>
                <a:off x="6352607" y="6113193"/>
                <a:ext cx="9525" cy="76200"/>
              </a:xfrm>
              <a:custGeom>
                <a:avLst/>
                <a:gdLst>
                  <a:gd name="connsiteX0" fmla="*/ 5749 w 9525"/>
                  <a:gd name="connsiteY0" fmla="*/ 5749 h 76200"/>
                  <a:gd name="connsiteX1" fmla="*/ 5749 w 9525"/>
                  <a:gd name="connsiteY1" fmla="*/ 77749 h 76200"/>
                </a:gdLst>
                <a:ahLst/>
                <a:cxnLst>
                  <a:cxn ang="0">
                    <a:pos x="connsiteX0" y="connsiteY0"/>
                  </a:cxn>
                  <a:cxn ang="0">
                    <a:pos x="connsiteX1" y="connsiteY1"/>
                  </a:cxn>
                </a:cxnLst>
                <a:rect l="l" t="t" r="r" b="b"/>
                <a:pathLst>
                  <a:path w="9525" h="76200">
                    <a:moveTo>
                      <a:pt x="5749" y="5749"/>
                    </a:moveTo>
                    <a:lnTo>
                      <a:pt x="5749" y="77749"/>
                    </a:lnTo>
                  </a:path>
                </a:pathLst>
              </a:cu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22" name="Freeform: Shape 5180">
                <a:extLst>
                  <a:ext uri="{FF2B5EF4-FFF2-40B4-BE49-F238E27FC236}">
                    <a16:creationId xmlns:a16="http://schemas.microsoft.com/office/drawing/2014/main" id="{224F78CC-59AC-4E51-907E-9C4E205EB87F}"/>
                  </a:ext>
                </a:extLst>
              </p:cNvPr>
              <p:cNvSpPr/>
              <p:nvPr/>
            </p:nvSpPr>
            <p:spPr>
              <a:xfrm>
                <a:off x="6935079" y="6113193"/>
                <a:ext cx="9525" cy="76200"/>
              </a:xfrm>
              <a:custGeom>
                <a:avLst/>
                <a:gdLst>
                  <a:gd name="connsiteX0" fmla="*/ 5749 w 9525"/>
                  <a:gd name="connsiteY0" fmla="*/ 5749 h 76200"/>
                  <a:gd name="connsiteX1" fmla="*/ 5749 w 9525"/>
                  <a:gd name="connsiteY1" fmla="*/ 77749 h 76200"/>
                </a:gdLst>
                <a:ahLst/>
                <a:cxnLst>
                  <a:cxn ang="0">
                    <a:pos x="connsiteX0" y="connsiteY0"/>
                  </a:cxn>
                  <a:cxn ang="0">
                    <a:pos x="connsiteX1" y="connsiteY1"/>
                  </a:cxn>
                </a:cxnLst>
                <a:rect l="l" t="t" r="r" b="b"/>
                <a:pathLst>
                  <a:path w="9525" h="76200">
                    <a:moveTo>
                      <a:pt x="5749" y="5749"/>
                    </a:moveTo>
                    <a:lnTo>
                      <a:pt x="5749" y="77749"/>
                    </a:lnTo>
                  </a:path>
                </a:pathLst>
              </a:cu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23" name="Freeform: Shape 5181">
                <a:extLst>
                  <a:ext uri="{FF2B5EF4-FFF2-40B4-BE49-F238E27FC236}">
                    <a16:creationId xmlns:a16="http://schemas.microsoft.com/office/drawing/2014/main" id="{02E3C35E-F745-43EE-9AC6-FFB15FBF7049}"/>
                  </a:ext>
                </a:extLst>
              </p:cNvPr>
              <p:cNvSpPr/>
              <p:nvPr/>
            </p:nvSpPr>
            <p:spPr>
              <a:xfrm>
                <a:off x="6677571" y="6113193"/>
                <a:ext cx="9525" cy="76200"/>
              </a:xfrm>
              <a:custGeom>
                <a:avLst/>
                <a:gdLst>
                  <a:gd name="connsiteX0" fmla="*/ 5749 w 9525"/>
                  <a:gd name="connsiteY0" fmla="*/ 5749 h 76200"/>
                  <a:gd name="connsiteX1" fmla="*/ 5749 w 9525"/>
                  <a:gd name="connsiteY1" fmla="*/ 77749 h 76200"/>
                </a:gdLst>
                <a:ahLst/>
                <a:cxnLst>
                  <a:cxn ang="0">
                    <a:pos x="connsiteX0" y="connsiteY0"/>
                  </a:cxn>
                  <a:cxn ang="0">
                    <a:pos x="connsiteX1" y="connsiteY1"/>
                  </a:cxn>
                </a:cxnLst>
                <a:rect l="l" t="t" r="r" b="b"/>
                <a:pathLst>
                  <a:path w="9525" h="76200">
                    <a:moveTo>
                      <a:pt x="5749" y="5749"/>
                    </a:moveTo>
                    <a:lnTo>
                      <a:pt x="5749" y="77749"/>
                    </a:lnTo>
                  </a:path>
                </a:pathLst>
              </a:cu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24" name="Freeform: Shape 5182">
                <a:extLst>
                  <a:ext uri="{FF2B5EF4-FFF2-40B4-BE49-F238E27FC236}">
                    <a16:creationId xmlns:a16="http://schemas.microsoft.com/office/drawing/2014/main" id="{471BA2A0-46CB-47FA-B4CA-EB06A11BA4EF}"/>
                  </a:ext>
                </a:extLst>
              </p:cNvPr>
              <p:cNvSpPr/>
              <p:nvPr/>
            </p:nvSpPr>
            <p:spPr>
              <a:xfrm>
                <a:off x="6163869" y="6098211"/>
                <a:ext cx="9525" cy="76200"/>
              </a:xfrm>
              <a:custGeom>
                <a:avLst/>
                <a:gdLst>
                  <a:gd name="connsiteX0" fmla="*/ 5749 w 9525"/>
                  <a:gd name="connsiteY0" fmla="*/ 5749 h 76200"/>
                  <a:gd name="connsiteX1" fmla="*/ 5749 w 9525"/>
                  <a:gd name="connsiteY1" fmla="*/ 77749 h 76200"/>
                </a:gdLst>
                <a:ahLst/>
                <a:cxnLst>
                  <a:cxn ang="0">
                    <a:pos x="connsiteX0" y="connsiteY0"/>
                  </a:cxn>
                  <a:cxn ang="0">
                    <a:pos x="connsiteX1" y="connsiteY1"/>
                  </a:cxn>
                </a:cxnLst>
                <a:rect l="l" t="t" r="r" b="b"/>
                <a:pathLst>
                  <a:path w="9525" h="76200">
                    <a:moveTo>
                      <a:pt x="5749" y="5749"/>
                    </a:moveTo>
                    <a:lnTo>
                      <a:pt x="5749" y="77749"/>
                    </a:lnTo>
                  </a:path>
                </a:pathLst>
              </a:cu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25" name="Freeform: Shape 5183">
                <a:extLst>
                  <a:ext uri="{FF2B5EF4-FFF2-40B4-BE49-F238E27FC236}">
                    <a16:creationId xmlns:a16="http://schemas.microsoft.com/office/drawing/2014/main" id="{43C5DDF6-01B1-4418-A205-D90E96888F83}"/>
                  </a:ext>
                </a:extLst>
              </p:cNvPr>
              <p:cNvSpPr/>
              <p:nvPr/>
            </p:nvSpPr>
            <p:spPr>
              <a:xfrm>
                <a:off x="7384183" y="6113193"/>
                <a:ext cx="9525" cy="76200"/>
              </a:xfrm>
              <a:custGeom>
                <a:avLst/>
                <a:gdLst>
                  <a:gd name="connsiteX0" fmla="*/ 5749 w 9525"/>
                  <a:gd name="connsiteY0" fmla="*/ 5749 h 76200"/>
                  <a:gd name="connsiteX1" fmla="*/ 5749 w 9525"/>
                  <a:gd name="connsiteY1" fmla="*/ 77749 h 76200"/>
                </a:gdLst>
                <a:ahLst/>
                <a:cxnLst>
                  <a:cxn ang="0">
                    <a:pos x="connsiteX0" y="connsiteY0"/>
                  </a:cxn>
                  <a:cxn ang="0">
                    <a:pos x="connsiteX1" y="connsiteY1"/>
                  </a:cxn>
                </a:cxnLst>
                <a:rect l="l" t="t" r="r" b="b"/>
                <a:pathLst>
                  <a:path w="9525" h="76200">
                    <a:moveTo>
                      <a:pt x="5749" y="5749"/>
                    </a:moveTo>
                    <a:lnTo>
                      <a:pt x="5749" y="77749"/>
                    </a:lnTo>
                  </a:path>
                </a:pathLst>
              </a:cu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26" name="Freeform: Shape 5184">
                <a:extLst>
                  <a:ext uri="{FF2B5EF4-FFF2-40B4-BE49-F238E27FC236}">
                    <a16:creationId xmlns:a16="http://schemas.microsoft.com/office/drawing/2014/main" id="{EC1A96D2-7150-4F51-832B-90AD5988EC01}"/>
                  </a:ext>
                </a:extLst>
              </p:cNvPr>
              <p:cNvSpPr/>
              <p:nvPr/>
            </p:nvSpPr>
            <p:spPr>
              <a:xfrm>
                <a:off x="8192732" y="6290671"/>
                <a:ext cx="9525" cy="76200"/>
              </a:xfrm>
              <a:custGeom>
                <a:avLst/>
                <a:gdLst>
                  <a:gd name="connsiteX0" fmla="*/ 5749 w 9525"/>
                  <a:gd name="connsiteY0" fmla="*/ 5749 h 76200"/>
                  <a:gd name="connsiteX1" fmla="*/ 5749 w 9525"/>
                  <a:gd name="connsiteY1" fmla="*/ 77750 h 76200"/>
                </a:gdLst>
                <a:ahLst/>
                <a:cxnLst>
                  <a:cxn ang="0">
                    <a:pos x="connsiteX0" y="connsiteY0"/>
                  </a:cxn>
                  <a:cxn ang="0">
                    <a:pos x="connsiteX1" y="connsiteY1"/>
                  </a:cxn>
                </a:cxnLst>
                <a:rect l="l" t="t" r="r" b="b"/>
                <a:pathLst>
                  <a:path w="9525" h="76200">
                    <a:moveTo>
                      <a:pt x="5749" y="5749"/>
                    </a:moveTo>
                    <a:lnTo>
                      <a:pt x="5749" y="77750"/>
                    </a:lnTo>
                  </a:path>
                </a:pathLst>
              </a:cu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27" name="Freeform: Shape 5185">
                <a:extLst>
                  <a:ext uri="{FF2B5EF4-FFF2-40B4-BE49-F238E27FC236}">
                    <a16:creationId xmlns:a16="http://schemas.microsoft.com/office/drawing/2014/main" id="{27A99932-3B55-4337-A564-6BBA81A5208C}"/>
                  </a:ext>
                </a:extLst>
              </p:cNvPr>
              <p:cNvSpPr/>
              <p:nvPr/>
            </p:nvSpPr>
            <p:spPr>
              <a:xfrm>
                <a:off x="7975647" y="6290671"/>
                <a:ext cx="9525" cy="76200"/>
              </a:xfrm>
              <a:custGeom>
                <a:avLst/>
                <a:gdLst>
                  <a:gd name="connsiteX0" fmla="*/ 5749 w 9525"/>
                  <a:gd name="connsiteY0" fmla="*/ 5749 h 76200"/>
                  <a:gd name="connsiteX1" fmla="*/ 5749 w 9525"/>
                  <a:gd name="connsiteY1" fmla="*/ 77750 h 76200"/>
                </a:gdLst>
                <a:ahLst/>
                <a:cxnLst>
                  <a:cxn ang="0">
                    <a:pos x="connsiteX0" y="connsiteY0"/>
                  </a:cxn>
                  <a:cxn ang="0">
                    <a:pos x="connsiteX1" y="connsiteY1"/>
                  </a:cxn>
                </a:cxnLst>
                <a:rect l="l" t="t" r="r" b="b"/>
                <a:pathLst>
                  <a:path w="9525" h="76200">
                    <a:moveTo>
                      <a:pt x="5749" y="5749"/>
                    </a:moveTo>
                    <a:lnTo>
                      <a:pt x="5749" y="77750"/>
                    </a:lnTo>
                  </a:path>
                </a:pathLst>
              </a:cu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28" name="Freeform: Shape 5186">
                <a:extLst>
                  <a:ext uri="{FF2B5EF4-FFF2-40B4-BE49-F238E27FC236}">
                    <a16:creationId xmlns:a16="http://schemas.microsoft.com/office/drawing/2014/main" id="{2E9AF5BE-3F93-4FF9-98B5-8B0CF7419A13}"/>
                  </a:ext>
                </a:extLst>
              </p:cNvPr>
              <p:cNvSpPr/>
              <p:nvPr/>
            </p:nvSpPr>
            <p:spPr>
              <a:xfrm>
                <a:off x="7839421" y="6290671"/>
                <a:ext cx="9525" cy="76200"/>
              </a:xfrm>
              <a:custGeom>
                <a:avLst/>
                <a:gdLst>
                  <a:gd name="connsiteX0" fmla="*/ 5749 w 9525"/>
                  <a:gd name="connsiteY0" fmla="*/ 5749 h 76200"/>
                  <a:gd name="connsiteX1" fmla="*/ 5749 w 9525"/>
                  <a:gd name="connsiteY1" fmla="*/ 77750 h 76200"/>
                </a:gdLst>
                <a:ahLst/>
                <a:cxnLst>
                  <a:cxn ang="0">
                    <a:pos x="connsiteX0" y="connsiteY0"/>
                  </a:cxn>
                  <a:cxn ang="0">
                    <a:pos x="connsiteX1" y="connsiteY1"/>
                  </a:cxn>
                </a:cxnLst>
                <a:rect l="l" t="t" r="r" b="b"/>
                <a:pathLst>
                  <a:path w="9525" h="76200">
                    <a:moveTo>
                      <a:pt x="5749" y="5749"/>
                    </a:moveTo>
                    <a:lnTo>
                      <a:pt x="5749" y="77750"/>
                    </a:lnTo>
                  </a:path>
                </a:pathLst>
              </a:cu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29" name="Freeform: Shape 5187">
                <a:extLst>
                  <a:ext uri="{FF2B5EF4-FFF2-40B4-BE49-F238E27FC236}">
                    <a16:creationId xmlns:a16="http://schemas.microsoft.com/office/drawing/2014/main" id="{6EDB20B1-425E-48E0-95B6-EF892ECABD1E}"/>
                  </a:ext>
                </a:extLst>
              </p:cNvPr>
              <p:cNvSpPr/>
              <p:nvPr/>
            </p:nvSpPr>
            <p:spPr>
              <a:xfrm>
                <a:off x="7273684" y="6113193"/>
                <a:ext cx="9525" cy="76200"/>
              </a:xfrm>
              <a:custGeom>
                <a:avLst/>
                <a:gdLst>
                  <a:gd name="connsiteX0" fmla="*/ 5749 w 9525"/>
                  <a:gd name="connsiteY0" fmla="*/ 5749 h 76200"/>
                  <a:gd name="connsiteX1" fmla="*/ 5749 w 9525"/>
                  <a:gd name="connsiteY1" fmla="*/ 77750 h 76200"/>
                </a:gdLst>
                <a:ahLst/>
                <a:cxnLst>
                  <a:cxn ang="0">
                    <a:pos x="connsiteX0" y="connsiteY0"/>
                  </a:cxn>
                  <a:cxn ang="0">
                    <a:pos x="connsiteX1" y="connsiteY1"/>
                  </a:cxn>
                </a:cxnLst>
                <a:rect l="l" t="t" r="r" b="b"/>
                <a:pathLst>
                  <a:path w="9525" h="76200">
                    <a:moveTo>
                      <a:pt x="5749" y="5749"/>
                    </a:moveTo>
                    <a:lnTo>
                      <a:pt x="5749" y="77750"/>
                    </a:lnTo>
                  </a:path>
                </a:pathLst>
              </a:cu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0" name="Freeform: Shape 5188">
                <a:extLst>
                  <a:ext uri="{FF2B5EF4-FFF2-40B4-BE49-F238E27FC236}">
                    <a16:creationId xmlns:a16="http://schemas.microsoft.com/office/drawing/2014/main" id="{D707787A-9633-4EF2-8D77-A0C986296887}"/>
                  </a:ext>
                </a:extLst>
              </p:cNvPr>
              <p:cNvSpPr/>
              <p:nvPr/>
            </p:nvSpPr>
            <p:spPr>
              <a:xfrm>
                <a:off x="8734828" y="6290671"/>
                <a:ext cx="9525" cy="76200"/>
              </a:xfrm>
              <a:custGeom>
                <a:avLst/>
                <a:gdLst>
                  <a:gd name="connsiteX0" fmla="*/ 5749 w 9525"/>
                  <a:gd name="connsiteY0" fmla="*/ 5749 h 76200"/>
                  <a:gd name="connsiteX1" fmla="*/ 5749 w 9525"/>
                  <a:gd name="connsiteY1" fmla="*/ 77750 h 76200"/>
                </a:gdLst>
                <a:ahLst/>
                <a:cxnLst>
                  <a:cxn ang="0">
                    <a:pos x="connsiteX0" y="connsiteY0"/>
                  </a:cxn>
                  <a:cxn ang="0">
                    <a:pos x="connsiteX1" y="connsiteY1"/>
                  </a:cxn>
                </a:cxnLst>
                <a:rect l="l" t="t" r="r" b="b"/>
                <a:pathLst>
                  <a:path w="9525" h="76200">
                    <a:moveTo>
                      <a:pt x="5749" y="5749"/>
                    </a:moveTo>
                    <a:lnTo>
                      <a:pt x="5749" y="77750"/>
                    </a:lnTo>
                  </a:path>
                </a:pathLst>
              </a:cu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1" name="Freeform: Shape 5189">
                <a:extLst>
                  <a:ext uri="{FF2B5EF4-FFF2-40B4-BE49-F238E27FC236}">
                    <a16:creationId xmlns:a16="http://schemas.microsoft.com/office/drawing/2014/main" id="{D77FEA72-2D26-4F8B-9122-3DB9B89C0CD5}"/>
                  </a:ext>
                </a:extLst>
              </p:cNvPr>
              <p:cNvSpPr/>
              <p:nvPr/>
            </p:nvSpPr>
            <p:spPr>
              <a:xfrm>
                <a:off x="8570798" y="6290671"/>
                <a:ext cx="9525" cy="76200"/>
              </a:xfrm>
              <a:custGeom>
                <a:avLst/>
                <a:gdLst>
                  <a:gd name="connsiteX0" fmla="*/ 5749 w 9525"/>
                  <a:gd name="connsiteY0" fmla="*/ 5749 h 76200"/>
                  <a:gd name="connsiteX1" fmla="*/ 5749 w 9525"/>
                  <a:gd name="connsiteY1" fmla="*/ 77750 h 76200"/>
                </a:gdLst>
                <a:ahLst/>
                <a:cxnLst>
                  <a:cxn ang="0">
                    <a:pos x="connsiteX0" y="connsiteY0"/>
                  </a:cxn>
                  <a:cxn ang="0">
                    <a:pos x="connsiteX1" y="connsiteY1"/>
                  </a:cxn>
                </a:cxnLst>
                <a:rect l="l" t="t" r="r" b="b"/>
                <a:pathLst>
                  <a:path w="9525" h="76200">
                    <a:moveTo>
                      <a:pt x="5749" y="5749"/>
                    </a:moveTo>
                    <a:lnTo>
                      <a:pt x="5749" y="77750"/>
                    </a:lnTo>
                  </a:path>
                </a:pathLst>
              </a:cu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2" name="Freeform: Shape 5190">
                <a:extLst>
                  <a:ext uri="{FF2B5EF4-FFF2-40B4-BE49-F238E27FC236}">
                    <a16:creationId xmlns:a16="http://schemas.microsoft.com/office/drawing/2014/main" id="{11F70901-BE98-490C-92EB-8B7D3CA8702C}"/>
                  </a:ext>
                </a:extLst>
              </p:cNvPr>
              <p:cNvSpPr/>
              <p:nvPr/>
            </p:nvSpPr>
            <p:spPr>
              <a:xfrm>
                <a:off x="8490159" y="6290671"/>
                <a:ext cx="9525" cy="76200"/>
              </a:xfrm>
              <a:custGeom>
                <a:avLst/>
                <a:gdLst>
                  <a:gd name="connsiteX0" fmla="*/ 5749 w 9525"/>
                  <a:gd name="connsiteY0" fmla="*/ 5749 h 76200"/>
                  <a:gd name="connsiteX1" fmla="*/ 5749 w 9525"/>
                  <a:gd name="connsiteY1" fmla="*/ 77750 h 76200"/>
                </a:gdLst>
                <a:ahLst/>
                <a:cxnLst>
                  <a:cxn ang="0">
                    <a:pos x="connsiteX0" y="connsiteY0"/>
                  </a:cxn>
                  <a:cxn ang="0">
                    <a:pos x="connsiteX1" y="connsiteY1"/>
                  </a:cxn>
                </a:cxnLst>
                <a:rect l="l" t="t" r="r" b="b"/>
                <a:pathLst>
                  <a:path w="9525" h="76200">
                    <a:moveTo>
                      <a:pt x="5749" y="5749"/>
                    </a:moveTo>
                    <a:lnTo>
                      <a:pt x="5749" y="77750"/>
                    </a:lnTo>
                  </a:path>
                </a:pathLst>
              </a:cu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3" name="Freeform: Shape 5191">
                <a:extLst>
                  <a:ext uri="{FF2B5EF4-FFF2-40B4-BE49-F238E27FC236}">
                    <a16:creationId xmlns:a16="http://schemas.microsoft.com/office/drawing/2014/main" id="{2AA9C06C-F276-47E6-A770-D65FA58A0F1F}"/>
                  </a:ext>
                </a:extLst>
              </p:cNvPr>
              <p:cNvSpPr/>
              <p:nvPr/>
            </p:nvSpPr>
            <p:spPr>
              <a:xfrm>
                <a:off x="4740039" y="5753750"/>
                <a:ext cx="4048125" cy="609600"/>
              </a:xfrm>
              <a:custGeom>
                <a:avLst/>
                <a:gdLst>
                  <a:gd name="connsiteX0" fmla="*/ 4042000 w 4048125"/>
                  <a:gd name="connsiteY0" fmla="*/ 610983 h 609600"/>
                  <a:gd name="connsiteX1" fmla="*/ 2649893 w 4048125"/>
                  <a:gd name="connsiteY1" fmla="*/ 610983 h 609600"/>
                  <a:gd name="connsiteX2" fmla="*/ 2649893 w 4048125"/>
                  <a:gd name="connsiteY2" fmla="*/ 451812 h 609600"/>
                  <a:gd name="connsiteX3" fmla="*/ 1429579 w 4048125"/>
                  <a:gd name="connsiteY3" fmla="*/ 451812 h 609600"/>
                  <a:gd name="connsiteX4" fmla="*/ 1429579 w 4048125"/>
                  <a:gd name="connsiteY4" fmla="*/ 338118 h 609600"/>
                  <a:gd name="connsiteX5" fmla="*/ 888901 w 4048125"/>
                  <a:gd name="connsiteY5" fmla="*/ 338118 h 609600"/>
                  <a:gd name="connsiteX6" fmla="*/ 888901 w 4048125"/>
                  <a:gd name="connsiteY6" fmla="*/ 211792 h 609600"/>
                  <a:gd name="connsiteX7" fmla="*/ 557926 w 4048125"/>
                  <a:gd name="connsiteY7" fmla="*/ 211792 h 609600"/>
                  <a:gd name="connsiteX8" fmla="*/ 557926 w 4048125"/>
                  <a:gd name="connsiteY8" fmla="*/ 118311 h 609600"/>
                  <a:gd name="connsiteX9" fmla="*/ 315379 w 4048125"/>
                  <a:gd name="connsiteY9" fmla="*/ 118311 h 609600"/>
                  <a:gd name="connsiteX10" fmla="*/ 315379 w 4048125"/>
                  <a:gd name="connsiteY10" fmla="*/ 7144 h 609600"/>
                  <a:gd name="connsiteX11" fmla="*/ 7144 w 4048125"/>
                  <a:gd name="connsiteY11" fmla="*/ 7144 h 609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48125" h="609600">
                    <a:moveTo>
                      <a:pt x="4042000" y="610983"/>
                    </a:moveTo>
                    <a:lnTo>
                      <a:pt x="2649893" y="610983"/>
                    </a:lnTo>
                    <a:lnTo>
                      <a:pt x="2649893" y="451812"/>
                    </a:lnTo>
                    <a:lnTo>
                      <a:pt x="1429579" y="451812"/>
                    </a:lnTo>
                    <a:lnTo>
                      <a:pt x="1429579" y="338118"/>
                    </a:lnTo>
                    <a:lnTo>
                      <a:pt x="888901" y="338118"/>
                    </a:lnTo>
                    <a:lnTo>
                      <a:pt x="888901" y="211792"/>
                    </a:lnTo>
                    <a:lnTo>
                      <a:pt x="557926" y="211792"/>
                    </a:lnTo>
                    <a:lnTo>
                      <a:pt x="557926" y="118311"/>
                    </a:lnTo>
                    <a:lnTo>
                      <a:pt x="315379" y="118311"/>
                    </a:lnTo>
                    <a:lnTo>
                      <a:pt x="315379" y="7144"/>
                    </a:lnTo>
                    <a:lnTo>
                      <a:pt x="7144" y="7144"/>
                    </a:lnTo>
                  </a:path>
                </a:pathLst>
              </a:cu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grpSp>
      </p:grpSp>
      <p:grpSp>
        <p:nvGrpSpPr>
          <p:cNvPr id="159" name="Group 158">
            <a:extLst>
              <a:ext uri="{FF2B5EF4-FFF2-40B4-BE49-F238E27FC236}">
                <a16:creationId xmlns:a16="http://schemas.microsoft.com/office/drawing/2014/main" id="{53C1AD07-B534-44D3-98C3-82708D6EEBD1}"/>
              </a:ext>
            </a:extLst>
          </p:cNvPr>
          <p:cNvGrpSpPr/>
          <p:nvPr/>
        </p:nvGrpSpPr>
        <p:grpSpPr>
          <a:xfrm>
            <a:off x="4068931" y="2262488"/>
            <a:ext cx="4054314" cy="3416685"/>
            <a:chOff x="2189467" y="2022150"/>
            <a:chExt cx="3634631" cy="4316538"/>
          </a:xfrm>
        </p:grpSpPr>
        <p:sp>
          <p:nvSpPr>
            <p:cNvPr id="160" name="TextBox 159">
              <a:extLst>
                <a:ext uri="{FF2B5EF4-FFF2-40B4-BE49-F238E27FC236}">
                  <a16:creationId xmlns:a16="http://schemas.microsoft.com/office/drawing/2014/main" id="{F9ADC687-32CA-46F3-997F-8EC388AEA39D}"/>
                </a:ext>
              </a:extLst>
            </p:cNvPr>
            <p:cNvSpPr txBox="1"/>
            <p:nvPr/>
          </p:nvSpPr>
          <p:spPr>
            <a:xfrm>
              <a:off x="4001516" y="5122361"/>
              <a:ext cx="1121439" cy="346914"/>
            </a:xfrm>
            <a:prstGeom prst="rect">
              <a:avLst/>
            </a:prstGeom>
            <a:noFill/>
          </p:spPr>
          <p:txBody>
            <a:bodyPr wrap="none" rtlCol="0">
              <a:spAutoFit/>
            </a:bodyPr>
            <a:lstStyle/>
            <a:p>
              <a:pPr algn="ctr" fontAlgn="base">
                <a:spcBef>
                  <a:spcPct val="0"/>
                </a:spcBef>
                <a:spcAft>
                  <a:spcPct val="0"/>
                </a:spcAft>
              </a:pPr>
              <a:r>
                <a:rPr lang="zh-CN" sz="1200" b="0" i="0" u="none" strike="noStrike" cap="none" baseline="0" dirty="0">
                  <a:solidFill>
                    <a:srgbClr val="4D4D4D"/>
                  </a:solidFill>
                  <a:effectLst/>
                  <a:uFillTx/>
                  <a:ea typeface="SimSun"/>
                </a:rPr>
                <a:t>至复发时间，年</a:t>
              </a:r>
            </a:p>
          </p:txBody>
        </p:sp>
        <p:sp>
          <p:nvSpPr>
            <p:cNvPr id="161" name="Freeform 21">
              <a:extLst>
                <a:ext uri="{FF2B5EF4-FFF2-40B4-BE49-F238E27FC236}">
                  <a16:creationId xmlns:a16="http://schemas.microsoft.com/office/drawing/2014/main" id="{F169EA9D-A02A-4421-8BBD-67BAAE58CDA3}"/>
                </a:ext>
              </a:extLst>
            </p:cNvPr>
            <p:cNvSpPr/>
            <p:nvPr/>
          </p:nvSpPr>
          <p:spPr bwMode="auto">
            <a:xfrm>
              <a:off x="3247755" y="2198377"/>
              <a:ext cx="2458902" cy="2586206"/>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4D4D4D"/>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endParaRPr>
            </a:p>
          </p:txBody>
        </p:sp>
        <p:sp>
          <p:nvSpPr>
            <p:cNvPr id="162" name="Line 6">
              <a:extLst>
                <a:ext uri="{FF2B5EF4-FFF2-40B4-BE49-F238E27FC236}">
                  <a16:creationId xmlns:a16="http://schemas.microsoft.com/office/drawing/2014/main" id="{2E6E1150-D3A1-43B6-BEF3-C1CCC34737D8}"/>
                </a:ext>
              </a:extLst>
            </p:cNvPr>
            <p:cNvSpPr>
              <a:spLocks noChangeShapeType="1"/>
            </p:cNvSpPr>
            <p:nvPr/>
          </p:nvSpPr>
          <p:spPr bwMode="auto">
            <a:xfrm>
              <a:off x="3157523" y="2198376"/>
              <a:ext cx="86234" cy="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endParaRPr>
            </a:p>
          </p:txBody>
        </p:sp>
        <p:sp>
          <p:nvSpPr>
            <p:cNvPr id="163" name="Line 7">
              <a:extLst>
                <a:ext uri="{FF2B5EF4-FFF2-40B4-BE49-F238E27FC236}">
                  <a16:creationId xmlns:a16="http://schemas.microsoft.com/office/drawing/2014/main" id="{C764B22B-177D-48BD-83BD-1B4D0BA8F0E9}"/>
                </a:ext>
              </a:extLst>
            </p:cNvPr>
            <p:cNvSpPr>
              <a:spLocks noChangeShapeType="1"/>
            </p:cNvSpPr>
            <p:nvPr/>
          </p:nvSpPr>
          <p:spPr bwMode="auto">
            <a:xfrm>
              <a:off x="3157523" y="2720584"/>
              <a:ext cx="86234" cy="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endParaRPr>
            </a:p>
          </p:txBody>
        </p:sp>
        <p:sp>
          <p:nvSpPr>
            <p:cNvPr id="164" name="Line 8">
              <a:extLst>
                <a:ext uri="{FF2B5EF4-FFF2-40B4-BE49-F238E27FC236}">
                  <a16:creationId xmlns:a16="http://schemas.microsoft.com/office/drawing/2014/main" id="{DF295B68-160A-48B3-93D0-C0AE299290D2}"/>
                </a:ext>
              </a:extLst>
            </p:cNvPr>
            <p:cNvSpPr>
              <a:spLocks noChangeShapeType="1"/>
            </p:cNvSpPr>
            <p:nvPr/>
          </p:nvSpPr>
          <p:spPr bwMode="auto">
            <a:xfrm>
              <a:off x="3157523" y="3219345"/>
              <a:ext cx="86234" cy="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endParaRPr>
            </a:p>
          </p:txBody>
        </p:sp>
        <p:sp>
          <p:nvSpPr>
            <p:cNvPr id="165" name="Line 9">
              <a:extLst>
                <a:ext uri="{FF2B5EF4-FFF2-40B4-BE49-F238E27FC236}">
                  <a16:creationId xmlns:a16="http://schemas.microsoft.com/office/drawing/2014/main" id="{73CF2AC5-5980-40D8-A5E5-6837D4358305}"/>
                </a:ext>
              </a:extLst>
            </p:cNvPr>
            <p:cNvSpPr>
              <a:spLocks noChangeShapeType="1"/>
            </p:cNvSpPr>
            <p:nvPr/>
          </p:nvSpPr>
          <p:spPr bwMode="auto">
            <a:xfrm>
              <a:off x="3157523" y="3734224"/>
              <a:ext cx="86234" cy="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endParaRPr>
            </a:p>
          </p:txBody>
        </p:sp>
        <p:sp>
          <p:nvSpPr>
            <p:cNvPr id="166" name="Line 10">
              <a:extLst>
                <a:ext uri="{FF2B5EF4-FFF2-40B4-BE49-F238E27FC236}">
                  <a16:creationId xmlns:a16="http://schemas.microsoft.com/office/drawing/2014/main" id="{EF95CC8E-9884-452C-958B-3C5F81625FF3}"/>
                </a:ext>
              </a:extLst>
            </p:cNvPr>
            <p:cNvSpPr>
              <a:spLocks noChangeShapeType="1"/>
            </p:cNvSpPr>
            <p:nvPr/>
          </p:nvSpPr>
          <p:spPr bwMode="auto">
            <a:xfrm>
              <a:off x="3157523" y="4238360"/>
              <a:ext cx="86234" cy="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endParaRPr>
            </a:p>
          </p:txBody>
        </p:sp>
        <p:sp>
          <p:nvSpPr>
            <p:cNvPr id="167" name="Line 11">
              <a:extLst>
                <a:ext uri="{FF2B5EF4-FFF2-40B4-BE49-F238E27FC236}">
                  <a16:creationId xmlns:a16="http://schemas.microsoft.com/office/drawing/2014/main" id="{E1E19FD0-C132-4BA2-BEE9-20AFB5939AF1}"/>
                </a:ext>
              </a:extLst>
            </p:cNvPr>
            <p:cNvSpPr>
              <a:spLocks noChangeShapeType="1"/>
            </p:cNvSpPr>
            <p:nvPr/>
          </p:nvSpPr>
          <p:spPr bwMode="auto">
            <a:xfrm>
              <a:off x="3157523" y="4747868"/>
              <a:ext cx="86234" cy="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endParaRPr>
            </a:p>
          </p:txBody>
        </p:sp>
        <p:sp>
          <p:nvSpPr>
            <p:cNvPr id="168" name="TextBox 167">
              <a:extLst>
                <a:ext uri="{FF2B5EF4-FFF2-40B4-BE49-F238E27FC236}">
                  <a16:creationId xmlns:a16="http://schemas.microsoft.com/office/drawing/2014/main" id="{0C8AB9F5-8F57-45C7-8121-17387A4A76AE}"/>
                </a:ext>
              </a:extLst>
            </p:cNvPr>
            <p:cNvSpPr txBox="1"/>
            <p:nvPr/>
          </p:nvSpPr>
          <p:spPr>
            <a:xfrm rot="16200000">
              <a:off x="1977019" y="3376047"/>
              <a:ext cx="1558304" cy="246170"/>
            </a:xfrm>
            <a:prstGeom prst="rect">
              <a:avLst/>
            </a:prstGeom>
            <a:noFill/>
          </p:spPr>
          <p:txBody>
            <a:bodyPr wrap="none" rtlCol="0">
              <a:spAutoFit/>
            </a:bodyPr>
            <a:lstStyle/>
            <a:p>
              <a:pPr algn="ctr" fontAlgn="base">
                <a:spcBef>
                  <a:spcPct val="0"/>
                </a:spcBef>
                <a:spcAft>
                  <a:spcPct val="0"/>
                </a:spcAft>
              </a:pPr>
              <a:r>
                <a:rPr lang="zh-CN" sz="1200" b="0" i="0" u="none" strike="noStrike" cap="none" baseline="0">
                  <a:solidFill>
                    <a:srgbClr val="4D4D4D"/>
                  </a:solidFill>
                  <a:effectLst/>
                  <a:uFillTx/>
                  <a:ea typeface="SimSun"/>
                </a:rPr>
                <a:t>无事件患者，%</a:t>
              </a:r>
            </a:p>
          </p:txBody>
        </p:sp>
        <p:sp>
          <p:nvSpPr>
            <p:cNvPr id="169" name="TextBox 168">
              <a:extLst>
                <a:ext uri="{FF2B5EF4-FFF2-40B4-BE49-F238E27FC236}">
                  <a16:creationId xmlns:a16="http://schemas.microsoft.com/office/drawing/2014/main" id="{274D1E7D-A602-479B-B58B-2988E895A1AC}"/>
                </a:ext>
              </a:extLst>
            </p:cNvPr>
            <p:cNvSpPr txBox="1"/>
            <p:nvPr/>
          </p:nvSpPr>
          <p:spPr>
            <a:xfrm>
              <a:off x="2811033" y="2022150"/>
              <a:ext cx="390623" cy="346914"/>
            </a:xfrm>
            <a:prstGeom prst="rect">
              <a:avLst/>
            </a:prstGeom>
            <a:noFill/>
          </p:spPr>
          <p:txBody>
            <a:bodyPr wrap="none" rtlCol="0" anchor="ctr" anchorCtr="0">
              <a:spAutoFit/>
            </a:bodyPr>
            <a:lstStyle/>
            <a:p>
              <a:pPr algn="r"/>
              <a:r>
                <a:rPr lang="zh-CN" sz="1200" b="0" i="0" u="none" strike="noStrike" cap="none" baseline="0">
                  <a:solidFill>
                    <a:srgbClr val="4D4D4D"/>
                  </a:solidFill>
                  <a:effectLst/>
                  <a:uFillTx/>
                  <a:ea typeface="SimSun"/>
                </a:rPr>
                <a:t>100</a:t>
              </a:r>
            </a:p>
          </p:txBody>
        </p:sp>
        <p:sp>
          <p:nvSpPr>
            <p:cNvPr id="170" name="TextBox 169">
              <a:extLst>
                <a:ext uri="{FF2B5EF4-FFF2-40B4-BE49-F238E27FC236}">
                  <a16:creationId xmlns:a16="http://schemas.microsoft.com/office/drawing/2014/main" id="{0207F26A-C56C-404F-9DE8-1D9642D117F2}"/>
                </a:ext>
              </a:extLst>
            </p:cNvPr>
            <p:cNvSpPr txBox="1"/>
            <p:nvPr/>
          </p:nvSpPr>
          <p:spPr>
            <a:xfrm>
              <a:off x="2886538" y="2546289"/>
              <a:ext cx="315120" cy="346914"/>
            </a:xfrm>
            <a:prstGeom prst="rect">
              <a:avLst/>
            </a:prstGeom>
            <a:noFill/>
          </p:spPr>
          <p:txBody>
            <a:bodyPr wrap="none" rtlCol="0" anchor="ctr" anchorCtr="0">
              <a:spAutoFit/>
            </a:bodyPr>
            <a:lstStyle/>
            <a:p>
              <a:pPr algn="r"/>
              <a:r>
                <a:rPr lang="zh-CN" sz="1200" b="0" i="0" u="none" strike="noStrike" cap="none" baseline="0">
                  <a:solidFill>
                    <a:srgbClr val="4D4D4D"/>
                  </a:solidFill>
                  <a:effectLst/>
                  <a:uFillTx/>
                  <a:ea typeface="SimSun"/>
                </a:rPr>
                <a:t>80</a:t>
              </a:r>
            </a:p>
          </p:txBody>
        </p:sp>
        <p:sp>
          <p:nvSpPr>
            <p:cNvPr id="171" name="TextBox 170">
              <a:extLst>
                <a:ext uri="{FF2B5EF4-FFF2-40B4-BE49-F238E27FC236}">
                  <a16:creationId xmlns:a16="http://schemas.microsoft.com/office/drawing/2014/main" id="{EB695189-531A-4DB8-980C-9FF2D0C20089}"/>
                </a:ext>
              </a:extLst>
            </p:cNvPr>
            <p:cNvSpPr txBox="1"/>
            <p:nvPr/>
          </p:nvSpPr>
          <p:spPr>
            <a:xfrm>
              <a:off x="2886538" y="3044820"/>
              <a:ext cx="315120" cy="346914"/>
            </a:xfrm>
            <a:prstGeom prst="rect">
              <a:avLst/>
            </a:prstGeom>
            <a:noFill/>
          </p:spPr>
          <p:txBody>
            <a:bodyPr wrap="none" rtlCol="0" anchor="ctr" anchorCtr="0">
              <a:spAutoFit/>
            </a:bodyPr>
            <a:lstStyle/>
            <a:p>
              <a:pPr algn="r"/>
              <a:r>
                <a:rPr lang="zh-CN" sz="1200" b="0" i="0" u="none" strike="noStrike" cap="none" baseline="0">
                  <a:solidFill>
                    <a:srgbClr val="4D4D4D"/>
                  </a:solidFill>
                  <a:effectLst/>
                  <a:uFillTx/>
                  <a:ea typeface="SimSun"/>
                </a:rPr>
                <a:t>60</a:t>
              </a:r>
            </a:p>
          </p:txBody>
        </p:sp>
        <p:sp>
          <p:nvSpPr>
            <p:cNvPr id="172" name="TextBox 171">
              <a:extLst>
                <a:ext uri="{FF2B5EF4-FFF2-40B4-BE49-F238E27FC236}">
                  <a16:creationId xmlns:a16="http://schemas.microsoft.com/office/drawing/2014/main" id="{48C5FA31-2F95-4F2A-8461-E51A9E7C35CB}"/>
                </a:ext>
              </a:extLst>
            </p:cNvPr>
            <p:cNvSpPr txBox="1"/>
            <p:nvPr/>
          </p:nvSpPr>
          <p:spPr>
            <a:xfrm>
              <a:off x="2886538" y="3559472"/>
              <a:ext cx="315120" cy="346914"/>
            </a:xfrm>
            <a:prstGeom prst="rect">
              <a:avLst/>
            </a:prstGeom>
            <a:noFill/>
          </p:spPr>
          <p:txBody>
            <a:bodyPr wrap="none" rtlCol="0" anchor="ctr" anchorCtr="0">
              <a:spAutoFit/>
            </a:bodyPr>
            <a:lstStyle/>
            <a:p>
              <a:pPr algn="r"/>
              <a:r>
                <a:rPr lang="zh-CN" sz="1200" b="0" i="0" u="none" strike="noStrike" cap="none" baseline="0">
                  <a:solidFill>
                    <a:srgbClr val="4D4D4D"/>
                  </a:solidFill>
                  <a:effectLst/>
                  <a:uFillTx/>
                  <a:ea typeface="SimSun"/>
                </a:rPr>
                <a:t>40</a:t>
              </a:r>
            </a:p>
          </p:txBody>
        </p:sp>
        <p:sp>
          <p:nvSpPr>
            <p:cNvPr id="173" name="TextBox 172">
              <a:extLst>
                <a:ext uri="{FF2B5EF4-FFF2-40B4-BE49-F238E27FC236}">
                  <a16:creationId xmlns:a16="http://schemas.microsoft.com/office/drawing/2014/main" id="{3E7C53BA-8FB1-4A7C-825E-641C4E498B89}"/>
                </a:ext>
              </a:extLst>
            </p:cNvPr>
            <p:cNvSpPr txBox="1"/>
            <p:nvPr/>
          </p:nvSpPr>
          <p:spPr>
            <a:xfrm>
              <a:off x="2886538" y="4063377"/>
              <a:ext cx="315120" cy="346914"/>
            </a:xfrm>
            <a:prstGeom prst="rect">
              <a:avLst/>
            </a:prstGeom>
            <a:noFill/>
          </p:spPr>
          <p:txBody>
            <a:bodyPr wrap="none" rtlCol="0" anchor="ctr" anchorCtr="0">
              <a:spAutoFit/>
            </a:bodyPr>
            <a:lstStyle/>
            <a:p>
              <a:pPr algn="r"/>
              <a:r>
                <a:rPr lang="zh-CN" sz="1200" b="0" i="0" u="none" strike="noStrike" cap="none" baseline="0">
                  <a:solidFill>
                    <a:srgbClr val="4D4D4D"/>
                  </a:solidFill>
                  <a:effectLst/>
                  <a:uFillTx/>
                  <a:ea typeface="SimSun"/>
                </a:rPr>
                <a:t>20</a:t>
              </a:r>
            </a:p>
          </p:txBody>
        </p:sp>
        <p:sp>
          <p:nvSpPr>
            <p:cNvPr id="174" name="TextBox 173">
              <a:extLst>
                <a:ext uri="{FF2B5EF4-FFF2-40B4-BE49-F238E27FC236}">
                  <a16:creationId xmlns:a16="http://schemas.microsoft.com/office/drawing/2014/main" id="{FC7F9A76-92A7-40A3-AF84-58DA1A53BD90}"/>
                </a:ext>
              </a:extLst>
            </p:cNvPr>
            <p:cNvSpPr txBox="1"/>
            <p:nvPr/>
          </p:nvSpPr>
          <p:spPr>
            <a:xfrm>
              <a:off x="2962049" y="4572652"/>
              <a:ext cx="239617" cy="346914"/>
            </a:xfrm>
            <a:prstGeom prst="rect">
              <a:avLst/>
            </a:prstGeom>
            <a:noFill/>
          </p:spPr>
          <p:txBody>
            <a:bodyPr wrap="none" rtlCol="0" anchor="ctr" anchorCtr="0">
              <a:spAutoFit/>
            </a:bodyPr>
            <a:lstStyle/>
            <a:p>
              <a:pPr algn="r"/>
              <a:r>
                <a:rPr lang="zh-CN" sz="1200" b="0" i="0" u="none" strike="noStrike" cap="none" baseline="0">
                  <a:solidFill>
                    <a:srgbClr val="4D4D4D"/>
                  </a:solidFill>
                  <a:effectLst/>
                  <a:uFillTx/>
                  <a:ea typeface="SimSun"/>
                </a:rPr>
                <a:t>0</a:t>
              </a:r>
            </a:p>
          </p:txBody>
        </p:sp>
        <p:grpSp>
          <p:nvGrpSpPr>
            <p:cNvPr id="175" name="Group 174">
              <a:extLst>
                <a:ext uri="{FF2B5EF4-FFF2-40B4-BE49-F238E27FC236}">
                  <a16:creationId xmlns:a16="http://schemas.microsoft.com/office/drawing/2014/main" id="{593EBF9C-8610-4D4C-A43B-B3450884B8A1}"/>
                </a:ext>
              </a:extLst>
            </p:cNvPr>
            <p:cNvGrpSpPr/>
            <p:nvPr/>
          </p:nvGrpSpPr>
          <p:grpSpPr>
            <a:xfrm>
              <a:off x="3286839" y="4785010"/>
              <a:ext cx="293728" cy="1553678"/>
              <a:chOff x="3286839" y="4785010"/>
              <a:chExt cx="293728" cy="1553678"/>
            </a:xfrm>
          </p:grpSpPr>
          <p:sp>
            <p:nvSpPr>
              <p:cNvPr id="199" name="Line 21">
                <a:extLst>
                  <a:ext uri="{FF2B5EF4-FFF2-40B4-BE49-F238E27FC236}">
                    <a16:creationId xmlns:a16="http://schemas.microsoft.com/office/drawing/2014/main" id="{2260865C-8D14-434D-B35B-8DF227F5A0E9}"/>
                  </a:ext>
                </a:extLst>
              </p:cNvPr>
              <p:cNvSpPr>
                <a:spLocks noChangeShapeType="1"/>
              </p:cNvSpPr>
              <p:nvPr/>
            </p:nvSpPr>
            <p:spPr bwMode="auto">
              <a:xfrm flipH="1">
                <a:off x="3425043" y="4785010"/>
                <a:ext cx="0" cy="7200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200" name="TextBox 199">
                <a:extLst>
                  <a:ext uri="{FF2B5EF4-FFF2-40B4-BE49-F238E27FC236}">
                    <a16:creationId xmlns:a16="http://schemas.microsoft.com/office/drawing/2014/main" id="{6EF4A2D0-DCC5-4E58-847A-98E662BBDA0D}"/>
                  </a:ext>
                </a:extLst>
              </p:cNvPr>
              <p:cNvSpPr txBox="1"/>
              <p:nvPr/>
            </p:nvSpPr>
            <p:spPr>
              <a:xfrm>
                <a:off x="3288142" y="4847028"/>
                <a:ext cx="291122" cy="1478711"/>
              </a:xfrm>
              <a:prstGeom prst="rect">
                <a:avLst/>
              </a:prstGeom>
              <a:noFill/>
            </p:spPr>
            <p:txBody>
              <a:bodyPr wrap="none" lIns="36000" tIns="36000" rIns="36000" bIns="36000" rtlCol="0" anchor="t" anchorCtr="0">
                <a:spAutoFit/>
              </a:bodyPr>
              <a:lstStyle/>
              <a:p>
                <a:pPr algn="ctr"/>
                <a:r>
                  <a:rPr lang="zh-CN" sz="1200" b="0" i="0" u="none" strike="noStrike" cap="none" baseline="0">
                    <a:solidFill>
                      <a:srgbClr val="4D4D4D"/>
                    </a:solidFill>
                    <a:effectLst/>
                    <a:uFillTx/>
                    <a:ea typeface="SimSun"/>
                  </a:rPr>
                  <a:t>0</a:t>
                </a:r>
              </a:p>
              <a:p>
                <a:pPr algn="ctr"/>
                <a:endParaRPr lang="en-GB" sz="1200">
                  <a:solidFill>
                    <a:srgbClr val="4D4D4D"/>
                  </a:solidFill>
                  <a:latin typeface="Arial" panose="020B0604020202020204" pitchFamily="34" charset="0"/>
                  <a:cs typeface="Arial" panose="020B0604020202020204" pitchFamily="34" charset="0"/>
                </a:endParaRPr>
              </a:p>
              <a:p>
                <a:pPr algn="ctr"/>
                <a:endParaRPr lang="en-GB" sz="1200">
                  <a:solidFill>
                    <a:srgbClr val="4D4D4D"/>
                  </a:solidFill>
                  <a:latin typeface="Arial" panose="020B0604020202020204" pitchFamily="34" charset="0"/>
                  <a:cs typeface="Arial" panose="020B0604020202020204" pitchFamily="34" charset="0"/>
                </a:endParaRPr>
              </a:p>
              <a:p>
                <a:pPr algn="r"/>
                <a:r>
                  <a:rPr lang="zh-CN" sz="1200" b="0" i="0" u="none" strike="noStrike" cap="none" baseline="0">
                    <a:solidFill>
                      <a:srgbClr val="043882"/>
                    </a:solidFill>
                    <a:effectLst/>
                    <a:uFillTx/>
                    <a:ea typeface="SimSun"/>
                  </a:rPr>
                  <a:t>30</a:t>
                </a:r>
              </a:p>
              <a:p>
                <a:pPr algn="r"/>
                <a:r>
                  <a:rPr lang="zh-CN" sz="1200" b="0" i="0" u="none" strike="noStrike" cap="none" baseline="0">
                    <a:solidFill>
                      <a:srgbClr val="FFC000"/>
                    </a:solidFill>
                    <a:effectLst/>
                    <a:uFillTx/>
                    <a:ea typeface="SimSun"/>
                  </a:rPr>
                  <a:t>107</a:t>
                </a:r>
              </a:p>
              <a:p>
                <a:pPr algn="r"/>
                <a:r>
                  <a:rPr lang="zh-CN" sz="1200" b="0" i="0" u="none" strike="noStrike" cap="none" baseline="0">
                    <a:solidFill>
                      <a:srgbClr val="B60D27"/>
                    </a:solidFill>
                    <a:effectLst/>
                    <a:uFillTx/>
                    <a:ea typeface="SimSun"/>
                  </a:rPr>
                  <a:t>69</a:t>
                </a:r>
              </a:p>
            </p:txBody>
          </p:sp>
        </p:grpSp>
        <p:grpSp>
          <p:nvGrpSpPr>
            <p:cNvPr id="176" name="Group 175">
              <a:extLst>
                <a:ext uri="{FF2B5EF4-FFF2-40B4-BE49-F238E27FC236}">
                  <a16:creationId xmlns:a16="http://schemas.microsoft.com/office/drawing/2014/main" id="{A723274F-96A1-45FB-BFBA-CF6A7555FF50}"/>
                </a:ext>
              </a:extLst>
            </p:cNvPr>
            <p:cNvGrpSpPr/>
            <p:nvPr/>
          </p:nvGrpSpPr>
          <p:grpSpPr>
            <a:xfrm>
              <a:off x="3631707" y="4785010"/>
              <a:ext cx="141342" cy="620472"/>
              <a:chOff x="3631707" y="4785010"/>
              <a:chExt cx="141342" cy="620472"/>
            </a:xfrm>
          </p:grpSpPr>
          <p:sp>
            <p:nvSpPr>
              <p:cNvPr id="197" name="Line 19">
                <a:extLst>
                  <a:ext uri="{FF2B5EF4-FFF2-40B4-BE49-F238E27FC236}">
                    <a16:creationId xmlns:a16="http://schemas.microsoft.com/office/drawing/2014/main" id="{AC1AC8CE-27FE-4673-B659-FAF23FA6B06E}"/>
                  </a:ext>
                </a:extLst>
              </p:cNvPr>
              <p:cNvSpPr>
                <a:spLocks noChangeShapeType="1"/>
              </p:cNvSpPr>
              <p:nvPr/>
            </p:nvSpPr>
            <p:spPr bwMode="auto">
              <a:xfrm flipH="1">
                <a:off x="3702374" y="4785010"/>
                <a:ext cx="0" cy="71999"/>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endParaRPr>
              </a:p>
            </p:txBody>
          </p:sp>
          <p:sp>
            <p:nvSpPr>
              <p:cNvPr id="198" name="TextBox 197">
                <a:extLst>
                  <a:ext uri="{FF2B5EF4-FFF2-40B4-BE49-F238E27FC236}">
                    <a16:creationId xmlns:a16="http://schemas.microsoft.com/office/drawing/2014/main" id="{443C24FA-FD99-4851-8DB7-BCDE6DA585AB}"/>
                  </a:ext>
                </a:extLst>
              </p:cNvPr>
              <p:cNvSpPr txBox="1"/>
              <p:nvPr/>
            </p:nvSpPr>
            <p:spPr>
              <a:xfrm>
                <a:off x="3632321" y="4847028"/>
                <a:ext cx="140115" cy="553606"/>
              </a:xfrm>
              <a:prstGeom prst="rect">
                <a:avLst/>
              </a:prstGeom>
              <a:noFill/>
            </p:spPr>
            <p:txBody>
              <a:bodyPr wrap="none" lIns="36000" tIns="36000" rIns="36000" bIns="36000" rtlCol="0" anchor="t" anchorCtr="0">
                <a:spAutoFit/>
              </a:bodyPr>
              <a:lstStyle/>
              <a:p>
                <a:pPr algn="ctr"/>
                <a:r>
                  <a:rPr lang="zh-CN" sz="1200" b="0" i="0" u="none" strike="noStrike" cap="none" baseline="0">
                    <a:solidFill>
                      <a:srgbClr val="4D4D4D"/>
                    </a:solidFill>
                    <a:effectLst/>
                    <a:uFillTx/>
                    <a:ea typeface="SimSun"/>
                  </a:rPr>
                  <a:t>1</a:t>
                </a:r>
              </a:p>
              <a:p>
                <a:pPr algn="ctr"/>
                <a:endParaRPr lang="en-GB" sz="1200">
                  <a:solidFill>
                    <a:srgbClr val="4D4D4D"/>
                  </a:solidFill>
                  <a:latin typeface="Arial" panose="020B0604020202020204" pitchFamily="34" charset="0"/>
                  <a:cs typeface="Arial" panose="020B0604020202020204" pitchFamily="34" charset="0"/>
                </a:endParaRPr>
              </a:p>
            </p:txBody>
          </p:sp>
        </p:grpSp>
        <p:grpSp>
          <p:nvGrpSpPr>
            <p:cNvPr id="177" name="Group 176">
              <a:extLst>
                <a:ext uri="{FF2B5EF4-FFF2-40B4-BE49-F238E27FC236}">
                  <a16:creationId xmlns:a16="http://schemas.microsoft.com/office/drawing/2014/main" id="{A5EB8EA4-C073-4937-B5E5-8B2C4C67C48C}"/>
                </a:ext>
              </a:extLst>
            </p:cNvPr>
            <p:cNvGrpSpPr/>
            <p:nvPr/>
          </p:nvGrpSpPr>
          <p:grpSpPr>
            <a:xfrm>
              <a:off x="3884087" y="4785010"/>
              <a:ext cx="217564" cy="1553678"/>
              <a:chOff x="3884087" y="4785010"/>
              <a:chExt cx="217564" cy="1553678"/>
            </a:xfrm>
          </p:grpSpPr>
          <p:sp>
            <p:nvSpPr>
              <p:cNvPr id="195" name="Line 21">
                <a:extLst>
                  <a:ext uri="{FF2B5EF4-FFF2-40B4-BE49-F238E27FC236}">
                    <a16:creationId xmlns:a16="http://schemas.microsoft.com/office/drawing/2014/main" id="{CBF8EA24-454E-4A71-8C67-231BD3352B36}"/>
                  </a:ext>
                </a:extLst>
              </p:cNvPr>
              <p:cNvSpPr>
                <a:spLocks noChangeShapeType="1"/>
              </p:cNvSpPr>
              <p:nvPr/>
            </p:nvSpPr>
            <p:spPr bwMode="auto">
              <a:xfrm flipH="1">
                <a:off x="3984212" y="4785010"/>
                <a:ext cx="0" cy="71999"/>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196" name="TextBox 195">
                <a:extLst>
                  <a:ext uri="{FF2B5EF4-FFF2-40B4-BE49-F238E27FC236}">
                    <a16:creationId xmlns:a16="http://schemas.microsoft.com/office/drawing/2014/main" id="{D46271DC-8270-4C2E-9C57-87051D7F15AA}"/>
                  </a:ext>
                </a:extLst>
              </p:cNvPr>
              <p:cNvSpPr txBox="1"/>
              <p:nvPr/>
            </p:nvSpPr>
            <p:spPr>
              <a:xfrm>
                <a:off x="3885060" y="4847028"/>
                <a:ext cx="215618" cy="1478711"/>
              </a:xfrm>
              <a:prstGeom prst="rect">
                <a:avLst/>
              </a:prstGeom>
              <a:noFill/>
            </p:spPr>
            <p:txBody>
              <a:bodyPr wrap="none" lIns="36000" tIns="36000" rIns="36000" bIns="36000" rtlCol="0" anchor="t" anchorCtr="0">
                <a:spAutoFit/>
              </a:bodyPr>
              <a:lstStyle/>
              <a:p>
                <a:pPr algn="ctr"/>
                <a:r>
                  <a:rPr lang="zh-CN" sz="1200" b="0" i="0" u="none" strike="noStrike" cap="none" baseline="0">
                    <a:solidFill>
                      <a:srgbClr val="4D4D4D"/>
                    </a:solidFill>
                    <a:effectLst/>
                    <a:uFillTx/>
                    <a:ea typeface="SimSun"/>
                  </a:rPr>
                  <a:t>2</a:t>
                </a:r>
              </a:p>
              <a:p>
                <a:pPr algn="ctr"/>
                <a:endParaRPr lang="en-GB" sz="1200">
                  <a:solidFill>
                    <a:srgbClr val="4D4D4D"/>
                  </a:solidFill>
                  <a:latin typeface="Arial" panose="020B0604020202020204" pitchFamily="34" charset="0"/>
                  <a:cs typeface="Arial" panose="020B0604020202020204" pitchFamily="34" charset="0"/>
                </a:endParaRPr>
              </a:p>
              <a:p>
                <a:pPr algn="ctr"/>
                <a:endParaRPr lang="en-GB" sz="1200">
                  <a:solidFill>
                    <a:srgbClr val="4D4D4D"/>
                  </a:solidFill>
                  <a:latin typeface="Arial" panose="020B0604020202020204" pitchFamily="34" charset="0"/>
                  <a:cs typeface="Arial" panose="020B0604020202020204" pitchFamily="34" charset="0"/>
                </a:endParaRPr>
              </a:p>
              <a:p>
                <a:pPr algn="r"/>
                <a:r>
                  <a:rPr lang="zh-CN" sz="1200" b="0" i="0" u="none" strike="noStrike" cap="none" baseline="0">
                    <a:solidFill>
                      <a:srgbClr val="043882"/>
                    </a:solidFill>
                    <a:effectLst/>
                    <a:uFillTx/>
                    <a:ea typeface="SimSun"/>
                  </a:rPr>
                  <a:t>25</a:t>
                </a:r>
              </a:p>
              <a:p>
                <a:pPr algn="r"/>
                <a:r>
                  <a:rPr lang="zh-CN" sz="1200" b="0" i="0" u="none" strike="noStrike" cap="none" baseline="0">
                    <a:solidFill>
                      <a:srgbClr val="FFC000"/>
                    </a:solidFill>
                    <a:effectLst/>
                    <a:uFillTx/>
                    <a:ea typeface="SimSun"/>
                  </a:rPr>
                  <a:t>90</a:t>
                </a:r>
              </a:p>
              <a:p>
                <a:pPr algn="r"/>
                <a:r>
                  <a:rPr lang="zh-CN" sz="1200" b="0" i="0" u="none" strike="noStrike" cap="none" baseline="0">
                    <a:solidFill>
                      <a:srgbClr val="B60D27"/>
                    </a:solidFill>
                    <a:effectLst/>
                    <a:uFillTx/>
                    <a:ea typeface="SimSun"/>
                  </a:rPr>
                  <a:t>56</a:t>
                </a:r>
              </a:p>
            </p:txBody>
          </p:sp>
        </p:grpSp>
        <p:grpSp>
          <p:nvGrpSpPr>
            <p:cNvPr id="178" name="Group 177">
              <a:extLst>
                <a:ext uri="{FF2B5EF4-FFF2-40B4-BE49-F238E27FC236}">
                  <a16:creationId xmlns:a16="http://schemas.microsoft.com/office/drawing/2014/main" id="{47E45D8A-C1C7-46CA-BAF3-E631FE95933C}"/>
                </a:ext>
              </a:extLst>
            </p:cNvPr>
            <p:cNvGrpSpPr/>
            <p:nvPr/>
          </p:nvGrpSpPr>
          <p:grpSpPr>
            <a:xfrm>
              <a:off x="4218421" y="4785010"/>
              <a:ext cx="141342" cy="387170"/>
              <a:chOff x="4218421" y="4785010"/>
              <a:chExt cx="141342" cy="387170"/>
            </a:xfrm>
          </p:grpSpPr>
          <p:sp>
            <p:nvSpPr>
              <p:cNvPr id="193" name="Line 19">
                <a:extLst>
                  <a:ext uri="{FF2B5EF4-FFF2-40B4-BE49-F238E27FC236}">
                    <a16:creationId xmlns:a16="http://schemas.microsoft.com/office/drawing/2014/main" id="{812F3FA4-B2B7-4213-B03E-5CCFD184FE8D}"/>
                  </a:ext>
                </a:extLst>
              </p:cNvPr>
              <p:cNvSpPr>
                <a:spLocks noChangeShapeType="1"/>
              </p:cNvSpPr>
              <p:nvPr/>
            </p:nvSpPr>
            <p:spPr bwMode="auto">
              <a:xfrm flipH="1">
                <a:off x="4289094" y="4785010"/>
                <a:ext cx="0" cy="7200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endParaRPr>
              </a:p>
            </p:txBody>
          </p:sp>
          <p:sp>
            <p:nvSpPr>
              <p:cNvPr id="194" name="TextBox 193">
                <a:extLst>
                  <a:ext uri="{FF2B5EF4-FFF2-40B4-BE49-F238E27FC236}">
                    <a16:creationId xmlns:a16="http://schemas.microsoft.com/office/drawing/2014/main" id="{1EA5D7ED-074F-44E6-B14F-A3AFE7A71F84}"/>
                  </a:ext>
                </a:extLst>
              </p:cNvPr>
              <p:cNvSpPr txBox="1"/>
              <p:nvPr/>
            </p:nvSpPr>
            <p:spPr>
              <a:xfrm>
                <a:off x="4219034" y="4847029"/>
                <a:ext cx="140115" cy="322330"/>
              </a:xfrm>
              <a:prstGeom prst="rect">
                <a:avLst/>
              </a:prstGeom>
              <a:noFill/>
            </p:spPr>
            <p:txBody>
              <a:bodyPr wrap="none" lIns="36000" tIns="36000" rIns="36000" bIns="36000" rtlCol="0" anchor="t" anchorCtr="0">
                <a:spAutoFit/>
              </a:bodyPr>
              <a:lstStyle/>
              <a:p>
                <a:pPr algn="ctr"/>
                <a:r>
                  <a:rPr lang="zh-CN" sz="1200" b="0" i="0" u="none" strike="noStrike" cap="none" baseline="0">
                    <a:solidFill>
                      <a:srgbClr val="4D4D4D"/>
                    </a:solidFill>
                    <a:effectLst/>
                    <a:uFillTx/>
                    <a:ea typeface="SimSun"/>
                  </a:rPr>
                  <a:t>3</a:t>
                </a:r>
              </a:p>
            </p:txBody>
          </p:sp>
        </p:grpSp>
        <p:grpSp>
          <p:nvGrpSpPr>
            <p:cNvPr id="179" name="Group 178">
              <a:extLst>
                <a:ext uri="{FF2B5EF4-FFF2-40B4-BE49-F238E27FC236}">
                  <a16:creationId xmlns:a16="http://schemas.microsoft.com/office/drawing/2014/main" id="{A8CD6151-5BD4-4A06-80B5-FDE374EF890D}"/>
                </a:ext>
              </a:extLst>
            </p:cNvPr>
            <p:cNvGrpSpPr/>
            <p:nvPr/>
          </p:nvGrpSpPr>
          <p:grpSpPr>
            <a:xfrm>
              <a:off x="4468463" y="4785010"/>
              <a:ext cx="799538" cy="1553678"/>
              <a:chOff x="4468463" y="4785010"/>
              <a:chExt cx="799538" cy="1553678"/>
            </a:xfrm>
          </p:grpSpPr>
          <p:sp>
            <p:nvSpPr>
              <p:cNvPr id="187" name="Line 21">
                <a:extLst>
                  <a:ext uri="{FF2B5EF4-FFF2-40B4-BE49-F238E27FC236}">
                    <a16:creationId xmlns:a16="http://schemas.microsoft.com/office/drawing/2014/main" id="{500CE35F-D9F5-4E34-B70E-3E35E7FCE6ED}"/>
                  </a:ext>
                </a:extLst>
              </p:cNvPr>
              <p:cNvSpPr>
                <a:spLocks noChangeShapeType="1"/>
              </p:cNvSpPr>
              <p:nvPr/>
            </p:nvSpPr>
            <p:spPr bwMode="auto">
              <a:xfrm flipH="1">
                <a:off x="4568588" y="4785010"/>
                <a:ext cx="0" cy="71999"/>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188" name="TextBox 187">
                <a:extLst>
                  <a:ext uri="{FF2B5EF4-FFF2-40B4-BE49-F238E27FC236}">
                    <a16:creationId xmlns:a16="http://schemas.microsoft.com/office/drawing/2014/main" id="{463BCC07-E4E9-41AE-91DD-0270C9C67ABF}"/>
                  </a:ext>
                </a:extLst>
              </p:cNvPr>
              <p:cNvSpPr txBox="1"/>
              <p:nvPr/>
            </p:nvSpPr>
            <p:spPr>
              <a:xfrm>
                <a:off x="4469435" y="4847028"/>
                <a:ext cx="215618" cy="1478711"/>
              </a:xfrm>
              <a:prstGeom prst="rect">
                <a:avLst/>
              </a:prstGeom>
              <a:noFill/>
            </p:spPr>
            <p:txBody>
              <a:bodyPr wrap="none" lIns="36000" tIns="36000" rIns="36000" bIns="36000" rtlCol="0" anchor="t" anchorCtr="0">
                <a:spAutoFit/>
              </a:bodyPr>
              <a:lstStyle/>
              <a:p>
                <a:pPr algn="ctr"/>
                <a:r>
                  <a:rPr lang="zh-CN" sz="1200" b="0" i="0" u="none" strike="noStrike" cap="none" baseline="0">
                    <a:solidFill>
                      <a:srgbClr val="4D4D4D"/>
                    </a:solidFill>
                    <a:effectLst/>
                    <a:uFillTx/>
                    <a:ea typeface="SimSun"/>
                  </a:rPr>
                  <a:t>4</a:t>
                </a:r>
              </a:p>
              <a:p>
                <a:pPr algn="ctr"/>
                <a:endParaRPr lang="en-GB" sz="1200">
                  <a:solidFill>
                    <a:srgbClr val="4D4D4D"/>
                  </a:solidFill>
                  <a:latin typeface="Arial" panose="020B0604020202020204" pitchFamily="34" charset="0"/>
                  <a:cs typeface="Arial" panose="020B0604020202020204" pitchFamily="34" charset="0"/>
                </a:endParaRPr>
              </a:p>
              <a:p>
                <a:pPr algn="ctr"/>
                <a:endParaRPr lang="en-GB" sz="1200">
                  <a:solidFill>
                    <a:srgbClr val="4D4D4D"/>
                  </a:solidFill>
                  <a:latin typeface="Arial" panose="020B0604020202020204" pitchFamily="34" charset="0"/>
                  <a:cs typeface="Arial" panose="020B0604020202020204" pitchFamily="34" charset="0"/>
                </a:endParaRPr>
              </a:p>
              <a:p>
                <a:pPr algn="r"/>
                <a:r>
                  <a:rPr lang="zh-CN" sz="1200" b="0" i="0" u="none" strike="noStrike" cap="none" baseline="0">
                    <a:solidFill>
                      <a:srgbClr val="043882"/>
                    </a:solidFill>
                    <a:effectLst/>
                    <a:uFillTx/>
                    <a:ea typeface="SimSun"/>
                  </a:rPr>
                  <a:t>21</a:t>
                </a:r>
              </a:p>
              <a:p>
                <a:pPr algn="r"/>
                <a:r>
                  <a:rPr lang="zh-CN" sz="1200" b="0" i="0" u="none" strike="noStrike" cap="none" baseline="0">
                    <a:solidFill>
                      <a:srgbClr val="FFC000"/>
                    </a:solidFill>
                    <a:effectLst/>
                    <a:uFillTx/>
                    <a:ea typeface="SimSun"/>
                  </a:rPr>
                  <a:t>76</a:t>
                </a:r>
              </a:p>
              <a:p>
                <a:pPr algn="r"/>
                <a:r>
                  <a:rPr lang="zh-CN" sz="1200" b="0" i="0" u="none" strike="noStrike" cap="none" baseline="0">
                    <a:solidFill>
                      <a:srgbClr val="B60D27"/>
                    </a:solidFill>
                    <a:effectLst/>
                    <a:uFillTx/>
                    <a:ea typeface="SimSun"/>
                  </a:rPr>
                  <a:t>48</a:t>
                </a:r>
              </a:p>
            </p:txBody>
          </p:sp>
          <p:sp>
            <p:nvSpPr>
              <p:cNvPr id="189" name="Line 21">
                <a:extLst>
                  <a:ext uri="{FF2B5EF4-FFF2-40B4-BE49-F238E27FC236}">
                    <a16:creationId xmlns:a16="http://schemas.microsoft.com/office/drawing/2014/main" id="{46D902B0-AF12-4B09-88A4-6AAE60C9D7C5}"/>
                  </a:ext>
                </a:extLst>
              </p:cNvPr>
              <p:cNvSpPr>
                <a:spLocks noChangeShapeType="1"/>
              </p:cNvSpPr>
              <p:nvPr/>
            </p:nvSpPr>
            <p:spPr bwMode="auto">
              <a:xfrm flipH="1">
                <a:off x="4859575" y="4785010"/>
                <a:ext cx="0" cy="71999"/>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190" name="TextBox 189">
                <a:extLst>
                  <a:ext uri="{FF2B5EF4-FFF2-40B4-BE49-F238E27FC236}">
                    <a16:creationId xmlns:a16="http://schemas.microsoft.com/office/drawing/2014/main" id="{8B2C82A8-8A76-4B14-9316-043A8AF8F613}"/>
                  </a:ext>
                </a:extLst>
              </p:cNvPr>
              <p:cNvSpPr txBox="1"/>
              <p:nvPr/>
            </p:nvSpPr>
            <p:spPr>
              <a:xfrm>
                <a:off x="4798177" y="4847029"/>
                <a:ext cx="140115" cy="322330"/>
              </a:xfrm>
              <a:prstGeom prst="rect">
                <a:avLst/>
              </a:prstGeom>
              <a:noFill/>
            </p:spPr>
            <p:txBody>
              <a:bodyPr wrap="none" lIns="36000" tIns="36000" rIns="36000" bIns="36000" rtlCol="0" anchor="t" anchorCtr="0">
                <a:spAutoFit/>
              </a:bodyPr>
              <a:lstStyle/>
              <a:p>
                <a:pPr algn="ctr"/>
                <a:r>
                  <a:rPr lang="zh-CN" sz="1200" b="0" i="0" u="none" strike="noStrike" cap="none" baseline="0">
                    <a:solidFill>
                      <a:srgbClr val="4D4D4D"/>
                    </a:solidFill>
                    <a:effectLst/>
                    <a:uFillTx/>
                    <a:ea typeface="SimSun"/>
                  </a:rPr>
                  <a:t>5</a:t>
                </a:r>
              </a:p>
            </p:txBody>
          </p:sp>
          <p:sp>
            <p:nvSpPr>
              <p:cNvPr id="191" name="Line 21">
                <a:extLst>
                  <a:ext uri="{FF2B5EF4-FFF2-40B4-BE49-F238E27FC236}">
                    <a16:creationId xmlns:a16="http://schemas.microsoft.com/office/drawing/2014/main" id="{8C700301-872D-46D6-9982-3B5989B9F11D}"/>
                  </a:ext>
                </a:extLst>
              </p:cNvPr>
              <p:cNvSpPr>
                <a:spLocks noChangeShapeType="1"/>
              </p:cNvSpPr>
              <p:nvPr/>
            </p:nvSpPr>
            <p:spPr bwMode="auto">
              <a:xfrm flipH="1">
                <a:off x="5150562" y="4785010"/>
                <a:ext cx="0" cy="71999"/>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192" name="TextBox 191">
                <a:extLst>
                  <a:ext uri="{FF2B5EF4-FFF2-40B4-BE49-F238E27FC236}">
                    <a16:creationId xmlns:a16="http://schemas.microsoft.com/office/drawing/2014/main" id="{B26C32DA-B32F-4EC3-BEAB-97BC8A1C24FA}"/>
                  </a:ext>
                </a:extLst>
              </p:cNvPr>
              <p:cNvSpPr txBox="1"/>
              <p:nvPr/>
            </p:nvSpPr>
            <p:spPr>
              <a:xfrm>
                <a:off x="5051410" y="4847028"/>
                <a:ext cx="215618" cy="1478711"/>
              </a:xfrm>
              <a:prstGeom prst="rect">
                <a:avLst/>
              </a:prstGeom>
              <a:noFill/>
            </p:spPr>
            <p:txBody>
              <a:bodyPr wrap="none" lIns="36000" tIns="36000" rIns="36000" bIns="36000" rtlCol="0" anchor="t" anchorCtr="0">
                <a:spAutoFit/>
              </a:bodyPr>
              <a:lstStyle/>
              <a:p>
                <a:pPr algn="ctr"/>
                <a:r>
                  <a:rPr lang="zh-CN" sz="1200" b="0" i="0" u="none" strike="noStrike" cap="none" baseline="0">
                    <a:solidFill>
                      <a:srgbClr val="4D4D4D"/>
                    </a:solidFill>
                    <a:effectLst/>
                    <a:uFillTx/>
                    <a:ea typeface="SimSun"/>
                  </a:rPr>
                  <a:t>6</a:t>
                </a:r>
              </a:p>
              <a:p>
                <a:pPr algn="ctr"/>
                <a:endParaRPr lang="en-GB" sz="1200">
                  <a:solidFill>
                    <a:srgbClr val="4D4D4D"/>
                  </a:solidFill>
                  <a:latin typeface="Arial" panose="020B0604020202020204" pitchFamily="34" charset="0"/>
                  <a:cs typeface="Arial" panose="020B0604020202020204" pitchFamily="34" charset="0"/>
                </a:endParaRPr>
              </a:p>
              <a:p>
                <a:pPr algn="ctr"/>
                <a:endParaRPr lang="en-GB" sz="1200">
                  <a:solidFill>
                    <a:srgbClr val="4D4D4D"/>
                  </a:solidFill>
                  <a:latin typeface="Arial" panose="020B0604020202020204" pitchFamily="34" charset="0"/>
                  <a:cs typeface="Arial" panose="020B0604020202020204" pitchFamily="34" charset="0"/>
                </a:endParaRPr>
              </a:p>
              <a:p>
                <a:pPr algn="r"/>
                <a:r>
                  <a:rPr lang="zh-CN" sz="1200" b="0" i="0" u="none" strike="noStrike" cap="none" baseline="0">
                    <a:solidFill>
                      <a:srgbClr val="043882"/>
                    </a:solidFill>
                    <a:effectLst/>
                    <a:uFillTx/>
                    <a:ea typeface="SimSun"/>
                  </a:rPr>
                  <a:t>16</a:t>
                </a:r>
              </a:p>
              <a:p>
                <a:pPr algn="r"/>
                <a:r>
                  <a:rPr lang="zh-CN" sz="1200" b="0" i="0" u="none" strike="noStrike" cap="none" baseline="0">
                    <a:solidFill>
                      <a:srgbClr val="FFC000"/>
                    </a:solidFill>
                    <a:effectLst/>
                    <a:uFillTx/>
                    <a:ea typeface="SimSun"/>
                  </a:rPr>
                  <a:t>58</a:t>
                </a:r>
              </a:p>
              <a:p>
                <a:pPr algn="r"/>
                <a:r>
                  <a:rPr lang="zh-CN" sz="1200" b="0" i="0" u="none" strike="noStrike" cap="none" baseline="0">
                    <a:solidFill>
                      <a:srgbClr val="B60D27"/>
                    </a:solidFill>
                    <a:effectLst/>
                    <a:uFillTx/>
                    <a:ea typeface="SimSun"/>
                  </a:rPr>
                  <a:t>31</a:t>
                </a:r>
              </a:p>
            </p:txBody>
          </p:sp>
        </p:grpSp>
        <p:grpSp>
          <p:nvGrpSpPr>
            <p:cNvPr id="180" name="Group 179">
              <a:extLst>
                <a:ext uri="{FF2B5EF4-FFF2-40B4-BE49-F238E27FC236}">
                  <a16:creationId xmlns:a16="http://schemas.microsoft.com/office/drawing/2014/main" id="{41EF83DD-F764-4CA3-9AAE-4344EE9C543C}"/>
                </a:ext>
              </a:extLst>
            </p:cNvPr>
            <p:cNvGrpSpPr/>
            <p:nvPr/>
          </p:nvGrpSpPr>
          <p:grpSpPr>
            <a:xfrm>
              <a:off x="5354734" y="4785010"/>
              <a:ext cx="141342" cy="387170"/>
              <a:chOff x="5354734" y="4785010"/>
              <a:chExt cx="141342" cy="387170"/>
            </a:xfrm>
          </p:grpSpPr>
          <p:sp>
            <p:nvSpPr>
              <p:cNvPr id="185" name="Line 19">
                <a:extLst>
                  <a:ext uri="{FF2B5EF4-FFF2-40B4-BE49-F238E27FC236}">
                    <a16:creationId xmlns:a16="http://schemas.microsoft.com/office/drawing/2014/main" id="{2D2460FB-9829-49D7-914E-211FCF95401D}"/>
                  </a:ext>
                </a:extLst>
              </p:cNvPr>
              <p:cNvSpPr>
                <a:spLocks noChangeShapeType="1"/>
              </p:cNvSpPr>
              <p:nvPr/>
            </p:nvSpPr>
            <p:spPr bwMode="auto">
              <a:xfrm flipH="1">
                <a:off x="5425404" y="4785010"/>
                <a:ext cx="0" cy="7200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endParaRPr>
              </a:p>
            </p:txBody>
          </p:sp>
          <p:sp>
            <p:nvSpPr>
              <p:cNvPr id="186" name="TextBox 185">
                <a:extLst>
                  <a:ext uri="{FF2B5EF4-FFF2-40B4-BE49-F238E27FC236}">
                    <a16:creationId xmlns:a16="http://schemas.microsoft.com/office/drawing/2014/main" id="{4BFA7287-DC59-4B8B-8F74-0A112A3A8E7E}"/>
                  </a:ext>
                </a:extLst>
              </p:cNvPr>
              <p:cNvSpPr txBox="1"/>
              <p:nvPr/>
            </p:nvSpPr>
            <p:spPr>
              <a:xfrm>
                <a:off x="5355349" y="4847029"/>
                <a:ext cx="140115" cy="322330"/>
              </a:xfrm>
              <a:prstGeom prst="rect">
                <a:avLst/>
              </a:prstGeom>
              <a:noFill/>
            </p:spPr>
            <p:txBody>
              <a:bodyPr wrap="none" lIns="36000" tIns="36000" rIns="36000" bIns="36000" rtlCol="0" anchor="t" anchorCtr="0">
                <a:spAutoFit/>
              </a:bodyPr>
              <a:lstStyle/>
              <a:p>
                <a:pPr algn="ctr"/>
                <a:r>
                  <a:rPr lang="zh-CN" sz="1200" b="0" i="0" u="none" strike="noStrike" cap="none" baseline="0">
                    <a:solidFill>
                      <a:srgbClr val="4D4D4D"/>
                    </a:solidFill>
                    <a:effectLst/>
                    <a:uFillTx/>
                    <a:ea typeface="SimSun"/>
                  </a:rPr>
                  <a:t>7</a:t>
                </a:r>
              </a:p>
            </p:txBody>
          </p:sp>
        </p:grpSp>
        <p:grpSp>
          <p:nvGrpSpPr>
            <p:cNvPr id="181" name="Group 180">
              <a:extLst>
                <a:ext uri="{FF2B5EF4-FFF2-40B4-BE49-F238E27FC236}">
                  <a16:creationId xmlns:a16="http://schemas.microsoft.com/office/drawing/2014/main" id="{8D5B7751-CDCD-4CCF-B473-8B10DECF2A45}"/>
                </a:ext>
              </a:extLst>
            </p:cNvPr>
            <p:cNvGrpSpPr/>
            <p:nvPr/>
          </p:nvGrpSpPr>
          <p:grpSpPr>
            <a:xfrm>
              <a:off x="5606535" y="4785010"/>
              <a:ext cx="217563" cy="1553678"/>
              <a:chOff x="5606535" y="4785010"/>
              <a:chExt cx="217563" cy="1553678"/>
            </a:xfrm>
          </p:grpSpPr>
          <p:sp>
            <p:nvSpPr>
              <p:cNvPr id="183" name="Line 21">
                <a:extLst>
                  <a:ext uri="{FF2B5EF4-FFF2-40B4-BE49-F238E27FC236}">
                    <a16:creationId xmlns:a16="http://schemas.microsoft.com/office/drawing/2014/main" id="{0F72D677-0CF9-4BD3-9F94-1333FDA6A3EF}"/>
                  </a:ext>
                </a:extLst>
              </p:cNvPr>
              <p:cNvSpPr>
                <a:spLocks noChangeShapeType="1"/>
              </p:cNvSpPr>
              <p:nvPr/>
            </p:nvSpPr>
            <p:spPr bwMode="auto">
              <a:xfrm flipH="1">
                <a:off x="5706657" y="4785010"/>
                <a:ext cx="0" cy="7200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184" name="TextBox 183">
                <a:extLst>
                  <a:ext uri="{FF2B5EF4-FFF2-40B4-BE49-F238E27FC236}">
                    <a16:creationId xmlns:a16="http://schemas.microsoft.com/office/drawing/2014/main" id="{CCBC6938-E3DC-4538-92BF-D0E481632BE2}"/>
                  </a:ext>
                </a:extLst>
              </p:cNvPr>
              <p:cNvSpPr txBox="1"/>
              <p:nvPr/>
            </p:nvSpPr>
            <p:spPr>
              <a:xfrm>
                <a:off x="5607507" y="4847028"/>
                <a:ext cx="215618" cy="1478711"/>
              </a:xfrm>
              <a:prstGeom prst="rect">
                <a:avLst/>
              </a:prstGeom>
              <a:noFill/>
            </p:spPr>
            <p:txBody>
              <a:bodyPr wrap="none" lIns="36000" tIns="36000" rIns="36000" bIns="36000" rtlCol="0" anchor="t" anchorCtr="0">
                <a:spAutoFit/>
              </a:bodyPr>
              <a:lstStyle/>
              <a:p>
                <a:pPr algn="ctr"/>
                <a:r>
                  <a:rPr lang="zh-CN" sz="1200" b="0" i="0" u="none" strike="noStrike" cap="none" baseline="0">
                    <a:solidFill>
                      <a:srgbClr val="4D4D4D"/>
                    </a:solidFill>
                    <a:effectLst/>
                    <a:uFillTx/>
                    <a:ea typeface="SimSun"/>
                  </a:rPr>
                  <a:t>8</a:t>
                </a:r>
              </a:p>
              <a:p>
                <a:pPr algn="ctr"/>
                <a:endParaRPr lang="en-GB" sz="1200">
                  <a:solidFill>
                    <a:srgbClr val="4D4D4D"/>
                  </a:solidFill>
                  <a:latin typeface="Arial" panose="020B0604020202020204" pitchFamily="34" charset="0"/>
                  <a:cs typeface="Arial" panose="020B0604020202020204" pitchFamily="34" charset="0"/>
                </a:endParaRPr>
              </a:p>
              <a:p>
                <a:pPr algn="ctr"/>
                <a:endParaRPr lang="en-GB" sz="1200">
                  <a:solidFill>
                    <a:srgbClr val="4D4D4D"/>
                  </a:solidFill>
                  <a:latin typeface="Arial" panose="020B0604020202020204" pitchFamily="34" charset="0"/>
                  <a:cs typeface="Arial" panose="020B0604020202020204" pitchFamily="34" charset="0"/>
                </a:endParaRPr>
              </a:p>
              <a:p>
                <a:pPr algn="r"/>
                <a:r>
                  <a:rPr lang="zh-CN" sz="1200" b="0" i="0" u="none" strike="noStrike" cap="none" baseline="0">
                    <a:solidFill>
                      <a:srgbClr val="043882"/>
                    </a:solidFill>
                    <a:effectLst/>
                    <a:uFillTx/>
                    <a:ea typeface="SimSun"/>
                  </a:rPr>
                  <a:t>10</a:t>
                </a:r>
              </a:p>
              <a:p>
                <a:pPr algn="r"/>
                <a:r>
                  <a:rPr lang="zh-CN" sz="1200" b="0" i="0" u="none" strike="noStrike" cap="none" baseline="0">
                    <a:solidFill>
                      <a:srgbClr val="FFC000"/>
                    </a:solidFill>
                    <a:effectLst/>
                    <a:uFillTx/>
                    <a:ea typeface="SimSun"/>
                  </a:rPr>
                  <a:t>39</a:t>
                </a:r>
              </a:p>
              <a:p>
                <a:pPr algn="r"/>
                <a:r>
                  <a:rPr lang="zh-CN" sz="1200" b="0" i="0" u="none" strike="noStrike" cap="none" baseline="0">
                    <a:solidFill>
                      <a:srgbClr val="B60D27"/>
                    </a:solidFill>
                    <a:effectLst/>
                    <a:uFillTx/>
                    <a:ea typeface="SimSun"/>
                  </a:rPr>
                  <a:t>18</a:t>
                </a:r>
              </a:p>
            </p:txBody>
          </p:sp>
        </p:grpSp>
        <p:sp>
          <p:nvSpPr>
            <p:cNvPr id="182" name="TextBox 181">
              <a:extLst>
                <a:ext uri="{FF2B5EF4-FFF2-40B4-BE49-F238E27FC236}">
                  <a16:creationId xmlns:a16="http://schemas.microsoft.com/office/drawing/2014/main" id="{1C083725-377C-431A-963E-99B30634B915}"/>
                </a:ext>
              </a:extLst>
            </p:cNvPr>
            <p:cNvSpPr txBox="1"/>
            <p:nvPr/>
          </p:nvSpPr>
          <p:spPr>
            <a:xfrm>
              <a:off x="2189467" y="5288829"/>
              <a:ext cx="1121439" cy="1040743"/>
            </a:xfrm>
            <a:prstGeom prst="rect">
              <a:avLst/>
            </a:prstGeom>
            <a:noFill/>
          </p:spPr>
          <p:txBody>
            <a:bodyPr wrap="none" rtlCol="0">
              <a:spAutoFit/>
            </a:bodyPr>
            <a:lstStyle/>
            <a:p>
              <a:pPr algn="r" fontAlgn="base">
                <a:spcBef>
                  <a:spcPct val="0"/>
                </a:spcBef>
                <a:spcAft>
                  <a:spcPct val="0"/>
                </a:spcAft>
              </a:pPr>
              <a:r>
                <a:rPr lang="zh-CN" sz="1200" b="0" i="0" u="none" strike="noStrike" cap="none" baseline="0">
                  <a:solidFill>
                    <a:srgbClr val="4D4D4D"/>
                  </a:solidFill>
                  <a:effectLst/>
                  <a:uFillTx/>
                  <a:ea typeface="SimSun"/>
                </a:rPr>
                <a:t>面临风险的人数</a:t>
              </a:r>
            </a:p>
            <a:p>
              <a:pPr algn="r" fontAlgn="base">
                <a:spcBef>
                  <a:spcPct val="0"/>
                </a:spcBef>
                <a:spcAft>
                  <a:spcPct val="0"/>
                </a:spcAft>
              </a:pPr>
              <a:r>
                <a:rPr lang="zh-CN" sz="1200" b="0" i="0" u="none" strike="noStrike" cap="none" baseline="0">
                  <a:solidFill>
                    <a:srgbClr val="043882"/>
                  </a:solidFill>
                  <a:effectLst/>
                  <a:uFillTx/>
                  <a:ea typeface="SimSun"/>
                </a:rPr>
                <a:t>低</a:t>
              </a:r>
            </a:p>
            <a:p>
              <a:pPr algn="r" fontAlgn="base">
                <a:spcBef>
                  <a:spcPct val="0"/>
                </a:spcBef>
                <a:spcAft>
                  <a:spcPct val="0"/>
                </a:spcAft>
              </a:pPr>
              <a:r>
                <a:rPr lang="zh-CN" sz="1200" b="0" i="0" u="none" strike="noStrike" cap="none" baseline="0">
                  <a:solidFill>
                    <a:srgbClr val="FFC000"/>
                  </a:solidFill>
                  <a:effectLst/>
                  <a:uFillTx/>
                  <a:ea typeface="SimSun"/>
                </a:rPr>
                <a:t>中</a:t>
              </a:r>
            </a:p>
            <a:p>
              <a:pPr algn="r" fontAlgn="base">
                <a:spcBef>
                  <a:spcPct val="0"/>
                </a:spcBef>
                <a:spcAft>
                  <a:spcPct val="0"/>
                </a:spcAft>
              </a:pPr>
              <a:r>
                <a:rPr lang="zh-CN" sz="1200" b="0" i="0" u="none" strike="noStrike" cap="none" baseline="0">
                  <a:solidFill>
                    <a:srgbClr val="B60D27"/>
                  </a:solidFill>
                  <a:effectLst/>
                  <a:uFillTx/>
                  <a:ea typeface="SimSun"/>
                </a:rPr>
                <a:t>高</a:t>
              </a:r>
            </a:p>
          </p:txBody>
        </p:sp>
      </p:grpSp>
      <p:sp>
        <p:nvSpPr>
          <p:cNvPr id="201" name="TextBox 200">
            <a:extLst>
              <a:ext uri="{FF2B5EF4-FFF2-40B4-BE49-F238E27FC236}">
                <a16:creationId xmlns:a16="http://schemas.microsoft.com/office/drawing/2014/main" id="{D7E2CB2C-8170-4ADB-9508-E9D05CE07882}"/>
              </a:ext>
            </a:extLst>
          </p:cNvPr>
          <p:cNvSpPr txBox="1"/>
          <p:nvPr/>
        </p:nvSpPr>
        <p:spPr>
          <a:xfrm>
            <a:off x="5370262" y="3473232"/>
            <a:ext cx="894974" cy="305105"/>
          </a:xfrm>
          <a:prstGeom prst="rect">
            <a:avLst/>
          </a:prstGeom>
          <a:noFill/>
        </p:spPr>
        <p:txBody>
          <a:bodyPr wrap="none" rtlCol="0">
            <a:spAutoFit/>
          </a:bodyPr>
          <a:lstStyle/>
          <a:p>
            <a:r>
              <a:rPr lang="zh-CN" sz="1400" b="0" i="0" u="none" strike="noStrike" cap="none" baseline="0">
                <a:solidFill>
                  <a:srgbClr val="4D4D4D"/>
                </a:solidFill>
                <a:effectLst/>
                <a:uFillTx/>
                <a:ea typeface="SimSun"/>
              </a:rPr>
              <a:t>免疫评分</a:t>
            </a:r>
          </a:p>
        </p:txBody>
      </p:sp>
      <p:sp>
        <p:nvSpPr>
          <p:cNvPr id="202" name="TextBox 201">
            <a:extLst>
              <a:ext uri="{FF2B5EF4-FFF2-40B4-BE49-F238E27FC236}">
                <a16:creationId xmlns:a16="http://schemas.microsoft.com/office/drawing/2014/main" id="{E887742E-40CF-48A5-863C-14C117F16756}"/>
              </a:ext>
            </a:extLst>
          </p:cNvPr>
          <p:cNvSpPr txBox="1"/>
          <p:nvPr/>
        </p:nvSpPr>
        <p:spPr>
          <a:xfrm>
            <a:off x="5635559" y="3730494"/>
            <a:ext cx="410489" cy="732252"/>
          </a:xfrm>
          <a:prstGeom prst="rect">
            <a:avLst/>
          </a:prstGeom>
          <a:noFill/>
        </p:spPr>
        <p:txBody>
          <a:bodyPr wrap="none" rtlCol="0">
            <a:spAutoFit/>
          </a:bodyPr>
          <a:lstStyle/>
          <a:p>
            <a:r>
              <a:rPr lang="zh-CN" sz="1400" b="0" i="0" u="none" strike="noStrike" cap="none" baseline="0">
                <a:solidFill>
                  <a:srgbClr val="4D4D4D"/>
                </a:solidFill>
                <a:effectLst/>
                <a:uFillTx/>
                <a:ea typeface="SimSun"/>
              </a:rPr>
              <a:t>低</a:t>
            </a:r>
          </a:p>
          <a:p>
            <a:r>
              <a:rPr lang="zh-CN" sz="1400" b="0" i="0" u="none" strike="noStrike" cap="none" baseline="0">
                <a:solidFill>
                  <a:srgbClr val="4D4D4D"/>
                </a:solidFill>
                <a:effectLst/>
                <a:uFillTx/>
                <a:ea typeface="SimSun"/>
              </a:rPr>
              <a:t>中 </a:t>
            </a:r>
          </a:p>
          <a:p>
            <a:r>
              <a:rPr lang="zh-CN" sz="1400" b="0" i="0" u="none" strike="noStrike" cap="none" baseline="0">
                <a:solidFill>
                  <a:srgbClr val="4D4D4D"/>
                </a:solidFill>
                <a:effectLst/>
                <a:uFillTx/>
                <a:ea typeface="SimSun"/>
              </a:rPr>
              <a:t>高</a:t>
            </a:r>
          </a:p>
        </p:txBody>
      </p:sp>
      <p:cxnSp>
        <p:nvCxnSpPr>
          <p:cNvPr id="203" name="Straight Connector 202">
            <a:extLst>
              <a:ext uri="{FF2B5EF4-FFF2-40B4-BE49-F238E27FC236}">
                <a16:creationId xmlns:a16="http://schemas.microsoft.com/office/drawing/2014/main" id="{022C33C4-0903-445B-8A3B-7A4271F0B0D9}"/>
              </a:ext>
            </a:extLst>
          </p:cNvPr>
          <p:cNvCxnSpPr/>
          <p:nvPr/>
        </p:nvCxnSpPr>
        <p:spPr>
          <a:xfrm>
            <a:off x="5477648" y="3905856"/>
            <a:ext cx="1800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04" name="Straight Connector 203">
            <a:extLst>
              <a:ext uri="{FF2B5EF4-FFF2-40B4-BE49-F238E27FC236}">
                <a16:creationId xmlns:a16="http://schemas.microsoft.com/office/drawing/2014/main" id="{00ACE916-A439-4014-B7C1-72F535AB85CC}"/>
              </a:ext>
            </a:extLst>
          </p:cNvPr>
          <p:cNvCxnSpPr/>
          <p:nvPr/>
        </p:nvCxnSpPr>
        <p:spPr>
          <a:xfrm>
            <a:off x="5477648" y="4101044"/>
            <a:ext cx="180000" cy="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sp>
        <p:nvSpPr>
          <p:cNvPr id="205" name="TextBox 204">
            <a:extLst>
              <a:ext uri="{FF2B5EF4-FFF2-40B4-BE49-F238E27FC236}">
                <a16:creationId xmlns:a16="http://schemas.microsoft.com/office/drawing/2014/main" id="{F2A0AE78-4729-4677-830B-D9B495259E3B}"/>
              </a:ext>
            </a:extLst>
          </p:cNvPr>
          <p:cNvSpPr txBox="1"/>
          <p:nvPr/>
        </p:nvSpPr>
        <p:spPr>
          <a:xfrm>
            <a:off x="7135838" y="3450263"/>
            <a:ext cx="831361" cy="518678"/>
          </a:xfrm>
          <a:prstGeom prst="rect">
            <a:avLst/>
          </a:prstGeom>
          <a:noFill/>
        </p:spPr>
        <p:txBody>
          <a:bodyPr wrap="none" rtlCol="0">
            <a:spAutoFit/>
          </a:bodyPr>
          <a:lstStyle/>
          <a:p>
            <a:r>
              <a:rPr lang="zh-CN" sz="1400" b="0" i="0" u="none" strike="noStrike" cap="none" baseline="0">
                <a:solidFill>
                  <a:srgbClr val="4D4D4D"/>
                </a:solidFill>
                <a:effectLst/>
                <a:uFillTx/>
                <a:ea typeface="SimSun"/>
              </a:rPr>
              <a:t>n=206</a:t>
            </a:r>
          </a:p>
          <a:p>
            <a:r>
              <a:rPr lang="zh-CN" sz="1400" b="0" i="0" u="none" strike="noStrike" cap="none" baseline="0">
                <a:solidFill>
                  <a:srgbClr val="4D4D4D"/>
                </a:solidFill>
                <a:effectLst/>
                <a:uFillTx/>
                <a:ea typeface="SimSun"/>
              </a:rPr>
              <a:t>p&lt;0.001</a:t>
            </a:r>
          </a:p>
        </p:txBody>
      </p:sp>
      <p:grpSp>
        <p:nvGrpSpPr>
          <p:cNvPr id="206" name="Group 205">
            <a:extLst>
              <a:ext uri="{FF2B5EF4-FFF2-40B4-BE49-F238E27FC236}">
                <a16:creationId xmlns:a16="http://schemas.microsoft.com/office/drawing/2014/main" id="{2A216777-0DEA-40EA-A39F-828E9C842349}"/>
              </a:ext>
            </a:extLst>
          </p:cNvPr>
          <p:cNvGrpSpPr/>
          <p:nvPr/>
        </p:nvGrpSpPr>
        <p:grpSpPr>
          <a:xfrm>
            <a:off x="8118879" y="2419066"/>
            <a:ext cx="128586" cy="529530"/>
            <a:chOff x="4043260" y="2286146"/>
            <a:chExt cx="101027" cy="179550"/>
          </a:xfrm>
        </p:grpSpPr>
        <p:cxnSp>
          <p:nvCxnSpPr>
            <p:cNvPr id="207" name="Straight Connector 206">
              <a:extLst>
                <a:ext uri="{FF2B5EF4-FFF2-40B4-BE49-F238E27FC236}">
                  <a16:creationId xmlns:a16="http://schemas.microsoft.com/office/drawing/2014/main" id="{DDDFF9A8-2FA5-46E7-8108-714CD496694E}"/>
                </a:ext>
              </a:extLst>
            </p:cNvPr>
            <p:cNvCxnSpPr/>
            <p:nvPr/>
          </p:nvCxnSpPr>
          <p:spPr>
            <a:xfrm>
              <a:off x="4043260" y="2288134"/>
              <a:ext cx="101027" cy="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208" name="Straight Connector 207">
              <a:extLst>
                <a:ext uri="{FF2B5EF4-FFF2-40B4-BE49-F238E27FC236}">
                  <a16:creationId xmlns:a16="http://schemas.microsoft.com/office/drawing/2014/main" id="{5F20A33E-5946-4551-BCE3-E06A4756903E}"/>
                </a:ext>
              </a:extLst>
            </p:cNvPr>
            <p:cNvCxnSpPr/>
            <p:nvPr/>
          </p:nvCxnSpPr>
          <p:spPr>
            <a:xfrm>
              <a:off x="4043260" y="2462383"/>
              <a:ext cx="101027" cy="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209" name="Straight Connector 208">
              <a:extLst>
                <a:ext uri="{FF2B5EF4-FFF2-40B4-BE49-F238E27FC236}">
                  <a16:creationId xmlns:a16="http://schemas.microsoft.com/office/drawing/2014/main" id="{072139FF-593E-4C21-ADAF-075012076E2C}"/>
                </a:ext>
              </a:extLst>
            </p:cNvPr>
            <p:cNvCxnSpPr/>
            <p:nvPr/>
          </p:nvCxnSpPr>
          <p:spPr>
            <a:xfrm flipH="1">
              <a:off x="4144287" y="2286146"/>
              <a:ext cx="0" cy="17955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cxnSp>
      </p:grpSp>
      <p:sp>
        <p:nvSpPr>
          <p:cNvPr id="210" name="TextBox 209">
            <a:extLst>
              <a:ext uri="{FF2B5EF4-FFF2-40B4-BE49-F238E27FC236}">
                <a16:creationId xmlns:a16="http://schemas.microsoft.com/office/drawing/2014/main" id="{2670B543-BA3E-44A5-B71F-3115E3406DB6}"/>
              </a:ext>
            </a:extLst>
          </p:cNvPr>
          <p:cNvSpPr txBox="1"/>
          <p:nvPr/>
        </p:nvSpPr>
        <p:spPr>
          <a:xfrm>
            <a:off x="8171947" y="2499165"/>
            <a:ext cx="364202" cy="369332"/>
          </a:xfrm>
          <a:prstGeom prst="rect">
            <a:avLst/>
          </a:prstGeom>
          <a:noFill/>
        </p:spPr>
        <p:txBody>
          <a:bodyPr wrap="none" rtlCol="0">
            <a:spAutoFit/>
          </a:bodyPr>
          <a:lstStyle/>
          <a:p>
            <a:r>
              <a:rPr lang="en-GB"/>
              <a:t>**</a:t>
            </a:r>
          </a:p>
        </p:txBody>
      </p:sp>
      <p:sp>
        <p:nvSpPr>
          <p:cNvPr id="211" name="TextBox 210">
            <a:extLst>
              <a:ext uri="{FF2B5EF4-FFF2-40B4-BE49-F238E27FC236}">
                <a16:creationId xmlns:a16="http://schemas.microsoft.com/office/drawing/2014/main" id="{B91FB737-4110-4A34-AD86-F693C9F58FD8}"/>
              </a:ext>
            </a:extLst>
          </p:cNvPr>
          <p:cNvSpPr txBox="1"/>
          <p:nvPr/>
        </p:nvSpPr>
        <p:spPr>
          <a:xfrm>
            <a:off x="8459858" y="2314499"/>
            <a:ext cx="361041" cy="732252"/>
          </a:xfrm>
          <a:prstGeom prst="rect">
            <a:avLst/>
          </a:prstGeom>
          <a:noFill/>
        </p:spPr>
        <p:txBody>
          <a:bodyPr wrap="none" rtlCol="0">
            <a:spAutoFit/>
          </a:bodyPr>
          <a:lstStyle/>
          <a:p>
            <a:r>
              <a:rPr lang="zh-CN" sz="1400" b="0" i="0" u="none" strike="noStrike" cap="none" baseline="0">
                <a:solidFill>
                  <a:srgbClr val="B60D27"/>
                </a:solidFill>
                <a:effectLst/>
                <a:uFillTx/>
                <a:ea typeface="SimSun"/>
              </a:rPr>
              <a:t>高</a:t>
            </a:r>
          </a:p>
          <a:p>
            <a:r>
              <a:rPr lang="zh-CN" sz="1400" b="0" i="0" u="none" strike="noStrike" cap="none" baseline="0">
                <a:solidFill>
                  <a:srgbClr val="FFC000"/>
                </a:solidFill>
                <a:effectLst/>
                <a:uFillTx/>
                <a:ea typeface="SimSun"/>
              </a:rPr>
              <a:t>中</a:t>
            </a:r>
          </a:p>
          <a:p>
            <a:r>
              <a:rPr lang="zh-CN" sz="1400" b="0" i="0" u="none" strike="noStrike" cap="none" baseline="0">
                <a:solidFill>
                  <a:srgbClr val="043882"/>
                </a:solidFill>
                <a:effectLst/>
                <a:uFillTx/>
                <a:ea typeface="SimSun"/>
              </a:rPr>
              <a:t>低</a:t>
            </a:r>
          </a:p>
        </p:txBody>
      </p:sp>
      <p:grpSp>
        <p:nvGrpSpPr>
          <p:cNvPr id="212" name="Graphic 5194">
            <a:extLst>
              <a:ext uri="{FF2B5EF4-FFF2-40B4-BE49-F238E27FC236}">
                <a16:creationId xmlns:a16="http://schemas.microsoft.com/office/drawing/2014/main" id="{1CA0E7C8-F5BF-4F5E-851A-90B11A0F5E4E}"/>
              </a:ext>
            </a:extLst>
          </p:cNvPr>
          <p:cNvGrpSpPr/>
          <p:nvPr/>
        </p:nvGrpSpPr>
        <p:grpSpPr>
          <a:xfrm>
            <a:off x="5443973" y="2402957"/>
            <a:ext cx="2556000" cy="414000"/>
            <a:chOff x="2892233" y="5705256"/>
            <a:chExt cx="4010025" cy="657225"/>
          </a:xfrm>
        </p:grpSpPr>
        <p:sp>
          <p:nvSpPr>
            <p:cNvPr id="213" name="Freeform: Shape 5196">
              <a:extLst>
                <a:ext uri="{FF2B5EF4-FFF2-40B4-BE49-F238E27FC236}">
                  <a16:creationId xmlns:a16="http://schemas.microsoft.com/office/drawing/2014/main" id="{46E758EA-E665-4E92-8D93-BDA92483AEB2}"/>
                </a:ext>
              </a:extLst>
            </p:cNvPr>
            <p:cNvSpPr/>
            <p:nvPr/>
          </p:nvSpPr>
          <p:spPr>
            <a:xfrm>
              <a:off x="2885089" y="5702875"/>
              <a:ext cx="4019550" cy="628650"/>
            </a:xfrm>
            <a:custGeom>
              <a:avLst/>
              <a:gdLst>
                <a:gd name="connsiteX0" fmla="*/ 4021788 w 4019550"/>
                <a:gd name="connsiteY0" fmla="*/ 626142 h 628650"/>
                <a:gd name="connsiteX1" fmla="*/ 2652417 w 4019550"/>
                <a:gd name="connsiteY1" fmla="*/ 626142 h 628650"/>
                <a:gd name="connsiteX2" fmla="*/ 2652417 w 4019550"/>
                <a:gd name="connsiteY2" fmla="*/ 441707 h 628650"/>
                <a:gd name="connsiteX3" fmla="*/ 1414415 w 4019550"/>
                <a:gd name="connsiteY3" fmla="*/ 441707 h 628650"/>
                <a:gd name="connsiteX4" fmla="*/ 1414415 w 4019550"/>
                <a:gd name="connsiteY4" fmla="*/ 335592 h 628650"/>
                <a:gd name="connsiteX5" fmla="*/ 873742 w 4019550"/>
                <a:gd name="connsiteY5" fmla="*/ 335592 h 628650"/>
                <a:gd name="connsiteX6" fmla="*/ 873742 w 4019550"/>
                <a:gd name="connsiteY6" fmla="*/ 224425 h 628650"/>
                <a:gd name="connsiteX7" fmla="*/ 537714 w 4019550"/>
                <a:gd name="connsiteY7" fmla="*/ 224425 h 628650"/>
                <a:gd name="connsiteX8" fmla="*/ 537714 w 4019550"/>
                <a:gd name="connsiteY8" fmla="*/ 113258 h 628650"/>
                <a:gd name="connsiteX9" fmla="*/ 310326 w 4019550"/>
                <a:gd name="connsiteY9" fmla="*/ 113258 h 628650"/>
                <a:gd name="connsiteX10" fmla="*/ 310326 w 4019550"/>
                <a:gd name="connsiteY10" fmla="*/ 7144 h 628650"/>
                <a:gd name="connsiteX11" fmla="*/ 7144 w 4019550"/>
                <a:gd name="connsiteY11" fmla="*/ 7144 h 628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19550" h="628650">
                  <a:moveTo>
                    <a:pt x="4021788" y="626142"/>
                  </a:moveTo>
                  <a:lnTo>
                    <a:pt x="2652417" y="626142"/>
                  </a:lnTo>
                  <a:lnTo>
                    <a:pt x="2652417" y="441707"/>
                  </a:lnTo>
                  <a:lnTo>
                    <a:pt x="1414415" y="441707"/>
                  </a:lnTo>
                  <a:lnTo>
                    <a:pt x="1414415" y="335592"/>
                  </a:lnTo>
                  <a:lnTo>
                    <a:pt x="873742" y="335592"/>
                  </a:lnTo>
                  <a:lnTo>
                    <a:pt x="873742" y="224425"/>
                  </a:lnTo>
                  <a:lnTo>
                    <a:pt x="537714" y="224425"/>
                  </a:lnTo>
                  <a:lnTo>
                    <a:pt x="537714" y="113258"/>
                  </a:lnTo>
                  <a:lnTo>
                    <a:pt x="310326" y="113258"/>
                  </a:lnTo>
                  <a:lnTo>
                    <a:pt x="310326" y="7144"/>
                  </a:lnTo>
                  <a:lnTo>
                    <a:pt x="7144" y="7144"/>
                  </a:lnTo>
                </a:path>
              </a:pathLst>
            </a:cu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214" name="Freeform: Shape 5197">
              <a:extLst>
                <a:ext uri="{FF2B5EF4-FFF2-40B4-BE49-F238E27FC236}">
                  <a16:creationId xmlns:a16="http://schemas.microsoft.com/office/drawing/2014/main" id="{CF931777-3B30-472C-8149-F0F4EF5CF7CA}"/>
                </a:ext>
              </a:extLst>
            </p:cNvPr>
            <p:cNvSpPr/>
            <p:nvPr/>
          </p:nvSpPr>
          <p:spPr>
            <a:xfrm>
              <a:off x="3311185" y="5768947"/>
              <a:ext cx="9525" cy="76200"/>
            </a:xfrm>
            <a:custGeom>
              <a:avLst/>
              <a:gdLst>
                <a:gd name="connsiteX0" fmla="*/ 5504 w 9525"/>
                <a:gd name="connsiteY0" fmla="*/ 5504 h 76200"/>
                <a:gd name="connsiteX1" fmla="*/ 5504 w 9525"/>
                <a:gd name="connsiteY1" fmla="*/ 77504 h 76200"/>
              </a:gdLst>
              <a:ahLst/>
              <a:cxnLst>
                <a:cxn ang="0">
                  <a:pos x="connsiteX0" y="connsiteY0"/>
                </a:cxn>
                <a:cxn ang="0">
                  <a:pos x="connsiteX1" y="connsiteY1"/>
                </a:cxn>
              </a:cxnLst>
              <a:rect l="l" t="t" r="r" b="b"/>
              <a:pathLst>
                <a:path w="9525" h="76200">
                  <a:moveTo>
                    <a:pt x="5504" y="5504"/>
                  </a:moveTo>
                  <a:lnTo>
                    <a:pt x="5504" y="77504"/>
                  </a:lnTo>
                </a:path>
              </a:pathLst>
            </a:cu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215" name="Freeform: Shape 5198">
              <a:extLst>
                <a:ext uri="{FF2B5EF4-FFF2-40B4-BE49-F238E27FC236}">
                  <a16:creationId xmlns:a16="http://schemas.microsoft.com/office/drawing/2014/main" id="{67E1A0E7-B785-410B-A34A-A4F6C406B675}"/>
                </a:ext>
              </a:extLst>
            </p:cNvPr>
            <p:cNvSpPr/>
            <p:nvPr/>
          </p:nvSpPr>
          <p:spPr>
            <a:xfrm>
              <a:off x="3444535" y="5883247"/>
              <a:ext cx="9525" cy="76200"/>
            </a:xfrm>
            <a:custGeom>
              <a:avLst/>
              <a:gdLst>
                <a:gd name="connsiteX0" fmla="*/ 5504 w 9525"/>
                <a:gd name="connsiteY0" fmla="*/ 5504 h 76200"/>
                <a:gd name="connsiteX1" fmla="*/ 5504 w 9525"/>
                <a:gd name="connsiteY1" fmla="*/ 77505 h 76200"/>
              </a:gdLst>
              <a:ahLst/>
              <a:cxnLst>
                <a:cxn ang="0">
                  <a:pos x="connsiteX0" y="connsiteY0"/>
                </a:cxn>
                <a:cxn ang="0">
                  <a:pos x="connsiteX1" y="connsiteY1"/>
                </a:cxn>
              </a:cxnLst>
              <a:rect l="l" t="t" r="r" b="b"/>
              <a:pathLst>
                <a:path w="9525" h="76200">
                  <a:moveTo>
                    <a:pt x="5504" y="5504"/>
                  </a:moveTo>
                  <a:lnTo>
                    <a:pt x="5504" y="77505"/>
                  </a:lnTo>
                </a:path>
              </a:pathLst>
            </a:cu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216" name="Freeform: Shape 5199">
              <a:extLst>
                <a:ext uri="{FF2B5EF4-FFF2-40B4-BE49-F238E27FC236}">
                  <a16:creationId xmlns:a16="http://schemas.microsoft.com/office/drawing/2014/main" id="{C34A3C28-266E-4F52-BB0D-63881D8C8332}"/>
                </a:ext>
              </a:extLst>
            </p:cNvPr>
            <p:cNvSpPr/>
            <p:nvPr/>
          </p:nvSpPr>
          <p:spPr>
            <a:xfrm>
              <a:off x="4301791" y="6092799"/>
              <a:ext cx="9525" cy="76200"/>
            </a:xfrm>
            <a:custGeom>
              <a:avLst/>
              <a:gdLst>
                <a:gd name="connsiteX0" fmla="*/ 5504 w 9525"/>
                <a:gd name="connsiteY0" fmla="*/ 5504 h 76200"/>
                <a:gd name="connsiteX1" fmla="*/ 5504 w 9525"/>
                <a:gd name="connsiteY1" fmla="*/ 77504 h 76200"/>
              </a:gdLst>
              <a:ahLst/>
              <a:cxnLst>
                <a:cxn ang="0">
                  <a:pos x="connsiteX0" y="connsiteY0"/>
                </a:cxn>
                <a:cxn ang="0">
                  <a:pos x="connsiteX1" y="connsiteY1"/>
                </a:cxn>
              </a:cxnLst>
              <a:rect l="l" t="t" r="r" b="b"/>
              <a:pathLst>
                <a:path w="9525" h="76200">
                  <a:moveTo>
                    <a:pt x="5504" y="5504"/>
                  </a:moveTo>
                  <a:lnTo>
                    <a:pt x="5504" y="77504"/>
                  </a:lnTo>
                </a:path>
              </a:pathLst>
            </a:cu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217" name="Freeform: Shape 5200">
              <a:extLst>
                <a:ext uri="{FF2B5EF4-FFF2-40B4-BE49-F238E27FC236}">
                  <a16:creationId xmlns:a16="http://schemas.microsoft.com/office/drawing/2014/main" id="{2941A00F-157F-41FD-9388-BB27466805B6}"/>
                </a:ext>
              </a:extLst>
            </p:cNvPr>
            <p:cNvSpPr/>
            <p:nvPr/>
          </p:nvSpPr>
          <p:spPr>
            <a:xfrm>
              <a:off x="4454191" y="6092799"/>
              <a:ext cx="9525" cy="76200"/>
            </a:xfrm>
            <a:custGeom>
              <a:avLst/>
              <a:gdLst>
                <a:gd name="connsiteX0" fmla="*/ 5504 w 9525"/>
                <a:gd name="connsiteY0" fmla="*/ 5504 h 76200"/>
                <a:gd name="connsiteX1" fmla="*/ 5504 w 9525"/>
                <a:gd name="connsiteY1" fmla="*/ 77504 h 76200"/>
              </a:gdLst>
              <a:ahLst/>
              <a:cxnLst>
                <a:cxn ang="0">
                  <a:pos x="connsiteX0" y="connsiteY0"/>
                </a:cxn>
                <a:cxn ang="0">
                  <a:pos x="connsiteX1" y="connsiteY1"/>
                </a:cxn>
              </a:cxnLst>
              <a:rect l="l" t="t" r="r" b="b"/>
              <a:pathLst>
                <a:path w="9525" h="76200">
                  <a:moveTo>
                    <a:pt x="5504" y="5504"/>
                  </a:moveTo>
                  <a:lnTo>
                    <a:pt x="5504" y="77504"/>
                  </a:lnTo>
                </a:path>
              </a:pathLst>
            </a:cu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218" name="Freeform: Shape 5201">
              <a:extLst>
                <a:ext uri="{FF2B5EF4-FFF2-40B4-BE49-F238E27FC236}">
                  <a16:creationId xmlns:a16="http://schemas.microsoft.com/office/drawing/2014/main" id="{3FEBD506-6D97-405A-885C-97DE96AEC8BF}"/>
                </a:ext>
              </a:extLst>
            </p:cNvPr>
            <p:cNvSpPr/>
            <p:nvPr/>
          </p:nvSpPr>
          <p:spPr>
            <a:xfrm>
              <a:off x="4816141" y="6092799"/>
              <a:ext cx="9525" cy="76200"/>
            </a:xfrm>
            <a:custGeom>
              <a:avLst/>
              <a:gdLst>
                <a:gd name="connsiteX0" fmla="*/ 5504 w 9525"/>
                <a:gd name="connsiteY0" fmla="*/ 5504 h 76200"/>
                <a:gd name="connsiteX1" fmla="*/ 5504 w 9525"/>
                <a:gd name="connsiteY1" fmla="*/ 77504 h 76200"/>
              </a:gdLst>
              <a:ahLst/>
              <a:cxnLst>
                <a:cxn ang="0">
                  <a:pos x="connsiteX0" y="connsiteY0"/>
                </a:cxn>
                <a:cxn ang="0">
                  <a:pos x="connsiteX1" y="connsiteY1"/>
                </a:cxn>
              </a:cxnLst>
              <a:rect l="l" t="t" r="r" b="b"/>
              <a:pathLst>
                <a:path w="9525" h="76200">
                  <a:moveTo>
                    <a:pt x="5504" y="5504"/>
                  </a:moveTo>
                  <a:lnTo>
                    <a:pt x="5504" y="77504"/>
                  </a:lnTo>
                </a:path>
              </a:pathLst>
            </a:cu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219" name="Freeform: Shape 5202">
              <a:extLst>
                <a:ext uri="{FF2B5EF4-FFF2-40B4-BE49-F238E27FC236}">
                  <a16:creationId xmlns:a16="http://schemas.microsoft.com/office/drawing/2014/main" id="{9038F555-6B5E-4086-A427-8187612C5AD5}"/>
                </a:ext>
              </a:extLst>
            </p:cNvPr>
            <p:cNvSpPr/>
            <p:nvPr/>
          </p:nvSpPr>
          <p:spPr>
            <a:xfrm>
              <a:off x="5063791" y="6092799"/>
              <a:ext cx="9525" cy="76200"/>
            </a:xfrm>
            <a:custGeom>
              <a:avLst/>
              <a:gdLst>
                <a:gd name="connsiteX0" fmla="*/ 5504 w 9525"/>
                <a:gd name="connsiteY0" fmla="*/ 5504 h 76200"/>
                <a:gd name="connsiteX1" fmla="*/ 5504 w 9525"/>
                <a:gd name="connsiteY1" fmla="*/ 77504 h 76200"/>
              </a:gdLst>
              <a:ahLst/>
              <a:cxnLst>
                <a:cxn ang="0">
                  <a:pos x="connsiteX0" y="connsiteY0"/>
                </a:cxn>
                <a:cxn ang="0">
                  <a:pos x="connsiteX1" y="connsiteY1"/>
                </a:cxn>
              </a:cxnLst>
              <a:rect l="l" t="t" r="r" b="b"/>
              <a:pathLst>
                <a:path w="9525" h="76200">
                  <a:moveTo>
                    <a:pt x="5504" y="5504"/>
                  </a:moveTo>
                  <a:lnTo>
                    <a:pt x="5504" y="77504"/>
                  </a:lnTo>
                </a:path>
              </a:pathLst>
            </a:cu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220" name="Freeform: Shape 5203">
              <a:extLst>
                <a:ext uri="{FF2B5EF4-FFF2-40B4-BE49-F238E27FC236}">
                  <a16:creationId xmlns:a16="http://schemas.microsoft.com/office/drawing/2014/main" id="{0420CF95-644A-40B1-B946-5104D872A3AB}"/>
                </a:ext>
              </a:extLst>
            </p:cNvPr>
            <p:cNvSpPr/>
            <p:nvPr/>
          </p:nvSpPr>
          <p:spPr>
            <a:xfrm>
              <a:off x="5406701" y="6092799"/>
              <a:ext cx="9525" cy="76200"/>
            </a:xfrm>
            <a:custGeom>
              <a:avLst/>
              <a:gdLst>
                <a:gd name="connsiteX0" fmla="*/ 5504 w 9525"/>
                <a:gd name="connsiteY0" fmla="*/ 5504 h 76200"/>
                <a:gd name="connsiteX1" fmla="*/ 5504 w 9525"/>
                <a:gd name="connsiteY1" fmla="*/ 77504 h 76200"/>
              </a:gdLst>
              <a:ahLst/>
              <a:cxnLst>
                <a:cxn ang="0">
                  <a:pos x="connsiteX0" y="connsiteY0"/>
                </a:cxn>
                <a:cxn ang="0">
                  <a:pos x="connsiteX1" y="connsiteY1"/>
                </a:cxn>
              </a:cxnLst>
              <a:rect l="l" t="t" r="r" b="b"/>
              <a:pathLst>
                <a:path w="9525" h="76200">
                  <a:moveTo>
                    <a:pt x="5504" y="5504"/>
                  </a:moveTo>
                  <a:lnTo>
                    <a:pt x="5504" y="77504"/>
                  </a:lnTo>
                </a:path>
              </a:pathLst>
            </a:cu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221" name="Freeform: Shape 5204">
              <a:extLst>
                <a:ext uri="{FF2B5EF4-FFF2-40B4-BE49-F238E27FC236}">
                  <a16:creationId xmlns:a16="http://schemas.microsoft.com/office/drawing/2014/main" id="{67DC5684-7DD4-47C5-81C9-E1D5A5D7721E}"/>
                </a:ext>
              </a:extLst>
            </p:cNvPr>
            <p:cNvSpPr/>
            <p:nvPr/>
          </p:nvSpPr>
          <p:spPr>
            <a:xfrm>
              <a:off x="5482901" y="6092799"/>
              <a:ext cx="9525" cy="76200"/>
            </a:xfrm>
            <a:custGeom>
              <a:avLst/>
              <a:gdLst>
                <a:gd name="connsiteX0" fmla="*/ 5504 w 9525"/>
                <a:gd name="connsiteY0" fmla="*/ 5504 h 76200"/>
                <a:gd name="connsiteX1" fmla="*/ 5504 w 9525"/>
                <a:gd name="connsiteY1" fmla="*/ 77504 h 76200"/>
              </a:gdLst>
              <a:ahLst/>
              <a:cxnLst>
                <a:cxn ang="0">
                  <a:pos x="connsiteX0" y="connsiteY0"/>
                </a:cxn>
                <a:cxn ang="0">
                  <a:pos x="connsiteX1" y="connsiteY1"/>
                </a:cxn>
              </a:cxnLst>
              <a:rect l="l" t="t" r="r" b="b"/>
              <a:pathLst>
                <a:path w="9525" h="76200">
                  <a:moveTo>
                    <a:pt x="5504" y="5504"/>
                  </a:moveTo>
                  <a:lnTo>
                    <a:pt x="5504" y="77504"/>
                  </a:lnTo>
                </a:path>
              </a:pathLst>
            </a:cu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222" name="Freeform: Shape 5205">
              <a:extLst>
                <a:ext uri="{FF2B5EF4-FFF2-40B4-BE49-F238E27FC236}">
                  <a16:creationId xmlns:a16="http://schemas.microsoft.com/office/drawing/2014/main" id="{5B0EBB87-71CE-4B95-80E5-C1BE66EFF8FF}"/>
                </a:ext>
              </a:extLst>
            </p:cNvPr>
            <p:cNvSpPr/>
            <p:nvPr/>
          </p:nvSpPr>
          <p:spPr>
            <a:xfrm>
              <a:off x="5978201" y="6283300"/>
              <a:ext cx="9525" cy="76200"/>
            </a:xfrm>
            <a:custGeom>
              <a:avLst/>
              <a:gdLst>
                <a:gd name="connsiteX0" fmla="*/ 5504 w 9525"/>
                <a:gd name="connsiteY0" fmla="*/ 5504 h 76200"/>
                <a:gd name="connsiteX1" fmla="*/ 5504 w 9525"/>
                <a:gd name="connsiteY1" fmla="*/ 77505 h 76200"/>
              </a:gdLst>
              <a:ahLst/>
              <a:cxnLst>
                <a:cxn ang="0">
                  <a:pos x="connsiteX0" y="connsiteY0"/>
                </a:cxn>
                <a:cxn ang="0">
                  <a:pos x="connsiteX1" y="connsiteY1"/>
                </a:cxn>
              </a:cxnLst>
              <a:rect l="l" t="t" r="r" b="b"/>
              <a:pathLst>
                <a:path w="9525" h="76200">
                  <a:moveTo>
                    <a:pt x="5504" y="5504"/>
                  </a:moveTo>
                  <a:lnTo>
                    <a:pt x="5504" y="77505"/>
                  </a:lnTo>
                </a:path>
              </a:pathLst>
            </a:cu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223" name="Freeform: Shape 5206">
              <a:extLst>
                <a:ext uri="{FF2B5EF4-FFF2-40B4-BE49-F238E27FC236}">
                  <a16:creationId xmlns:a16="http://schemas.microsoft.com/office/drawing/2014/main" id="{DAB10493-48BD-4290-99B1-87E746D7E628}"/>
                </a:ext>
              </a:extLst>
            </p:cNvPr>
            <p:cNvSpPr/>
            <p:nvPr/>
          </p:nvSpPr>
          <p:spPr>
            <a:xfrm>
              <a:off x="6111551" y="6283300"/>
              <a:ext cx="9525" cy="76200"/>
            </a:xfrm>
            <a:custGeom>
              <a:avLst/>
              <a:gdLst>
                <a:gd name="connsiteX0" fmla="*/ 5504 w 9525"/>
                <a:gd name="connsiteY0" fmla="*/ 5504 h 76200"/>
                <a:gd name="connsiteX1" fmla="*/ 5504 w 9525"/>
                <a:gd name="connsiteY1" fmla="*/ 77505 h 76200"/>
              </a:gdLst>
              <a:ahLst/>
              <a:cxnLst>
                <a:cxn ang="0">
                  <a:pos x="connsiteX0" y="connsiteY0"/>
                </a:cxn>
                <a:cxn ang="0">
                  <a:pos x="connsiteX1" y="connsiteY1"/>
                </a:cxn>
              </a:cxnLst>
              <a:rect l="l" t="t" r="r" b="b"/>
              <a:pathLst>
                <a:path w="9525" h="76200">
                  <a:moveTo>
                    <a:pt x="5504" y="5504"/>
                  </a:moveTo>
                  <a:lnTo>
                    <a:pt x="5504" y="77505"/>
                  </a:lnTo>
                </a:path>
              </a:pathLst>
            </a:cu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224" name="Freeform: Shape 5207">
              <a:extLst>
                <a:ext uri="{FF2B5EF4-FFF2-40B4-BE49-F238E27FC236}">
                  <a16:creationId xmlns:a16="http://schemas.microsoft.com/office/drawing/2014/main" id="{DF48C8E0-3111-4FD7-9C78-B7B7A7570B99}"/>
                </a:ext>
              </a:extLst>
            </p:cNvPr>
            <p:cNvSpPr/>
            <p:nvPr/>
          </p:nvSpPr>
          <p:spPr>
            <a:xfrm>
              <a:off x="6321101" y="6283300"/>
              <a:ext cx="9525" cy="76200"/>
            </a:xfrm>
            <a:custGeom>
              <a:avLst/>
              <a:gdLst>
                <a:gd name="connsiteX0" fmla="*/ 5504 w 9525"/>
                <a:gd name="connsiteY0" fmla="*/ 5504 h 76200"/>
                <a:gd name="connsiteX1" fmla="*/ 5504 w 9525"/>
                <a:gd name="connsiteY1" fmla="*/ 77505 h 76200"/>
              </a:gdLst>
              <a:ahLst/>
              <a:cxnLst>
                <a:cxn ang="0">
                  <a:pos x="connsiteX0" y="connsiteY0"/>
                </a:cxn>
                <a:cxn ang="0">
                  <a:pos x="connsiteX1" y="connsiteY1"/>
                </a:cxn>
              </a:cxnLst>
              <a:rect l="l" t="t" r="r" b="b"/>
              <a:pathLst>
                <a:path w="9525" h="76200">
                  <a:moveTo>
                    <a:pt x="5504" y="5504"/>
                  </a:moveTo>
                  <a:lnTo>
                    <a:pt x="5504" y="77505"/>
                  </a:lnTo>
                </a:path>
              </a:pathLst>
            </a:cu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225" name="Freeform: Shape 5208">
              <a:extLst>
                <a:ext uri="{FF2B5EF4-FFF2-40B4-BE49-F238E27FC236}">
                  <a16:creationId xmlns:a16="http://schemas.microsoft.com/office/drawing/2014/main" id="{001BDE81-A375-454F-98EA-874BC501CFC0}"/>
                </a:ext>
              </a:extLst>
            </p:cNvPr>
            <p:cNvSpPr/>
            <p:nvPr/>
          </p:nvSpPr>
          <p:spPr>
            <a:xfrm>
              <a:off x="6625901" y="6283300"/>
              <a:ext cx="9525" cy="76200"/>
            </a:xfrm>
            <a:custGeom>
              <a:avLst/>
              <a:gdLst>
                <a:gd name="connsiteX0" fmla="*/ 5504 w 9525"/>
                <a:gd name="connsiteY0" fmla="*/ 5504 h 76200"/>
                <a:gd name="connsiteX1" fmla="*/ 5504 w 9525"/>
                <a:gd name="connsiteY1" fmla="*/ 77505 h 76200"/>
              </a:gdLst>
              <a:ahLst/>
              <a:cxnLst>
                <a:cxn ang="0">
                  <a:pos x="connsiteX0" y="connsiteY0"/>
                </a:cxn>
                <a:cxn ang="0">
                  <a:pos x="connsiteX1" y="connsiteY1"/>
                </a:cxn>
              </a:cxnLst>
              <a:rect l="l" t="t" r="r" b="b"/>
              <a:pathLst>
                <a:path w="9525" h="76200">
                  <a:moveTo>
                    <a:pt x="5504" y="5504"/>
                  </a:moveTo>
                  <a:lnTo>
                    <a:pt x="5504" y="77505"/>
                  </a:lnTo>
                </a:path>
              </a:pathLst>
            </a:cu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226" name="Freeform: Shape 5209">
              <a:extLst>
                <a:ext uri="{FF2B5EF4-FFF2-40B4-BE49-F238E27FC236}">
                  <a16:creationId xmlns:a16="http://schemas.microsoft.com/office/drawing/2014/main" id="{5FF25A1B-A73D-4B49-A0A8-03E918EDF6AB}"/>
                </a:ext>
              </a:extLst>
            </p:cNvPr>
            <p:cNvSpPr/>
            <p:nvPr/>
          </p:nvSpPr>
          <p:spPr>
            <a:xfrm>
              <a:off x="6683060" y="6283300"/>
              <a:ext cx="9525" cy="76200"/>
            </a:xfrm>
            <a:custGeom>
              <a:avLst/>
              <a:gdLst>
                <a:gd name="connsiteX0" fmla="*/ 5504 w 9525"/>
                <a:gd name="connsiteY0" fmla="*/ 5504 h 76200"/>
                <a:gd name="connsiteX1" fmla="*/ 5504 w 9525"/>
                <a:gd name="connsiteY1" fmla="*/ 77505 h 76200"/>
              </a:gdLst>
              <a:ahLst/>
              <a:cxnLst>
                <a:cxn ang="0">
                  <a:pos x="connsiteX0" y="connsiteY0"/>
                </a:cxn>
                <a:cxn ang="0">
                  <a:pos x="connsiteX1" y="connsiteY1"/>
                </a:cxn>
              </a:cxnLst>
              <a:rect l="l" t="t" r="r" b="b"/>
              <a:pathLst>
                <a:path w="9525" h="76200">
                  <a:moveTo>
                    <a:pt x="5504" y="5504"/>
                  </a:moveTo>
                  <a:lnTo>
                    <a:pt x="5504" y="77505"/>
                  </a:lnTo>
                </a:path>
              </a:pathLst>
            </a:cu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227" name="Freeform: Shape 5210">
              <a:extLst>
                <a:ext uri="{FF2B5EF4-FFF2-40B4-BE49-F238E27FC236}">
                  <a16:creationId xmlns:a16="http://schemas.microsoft.com/office/drawing/2014/main" id="{DC9EB8B0-6DCF-4953-9F33-23C0B812FDD9}"/>
                </a:ext>
              </a:extLst>
            </p:cNvPr>
            <p:cNvSpPr/>
            <p:nvPr/>
          </p:nvSpPr>
          <p:spPr>
            <a:xfrm>
              <a:off x="6873560" y="6283300"/>
              <a:ext cx="9525" cy="76200"/>
            </a:xfrm>
            <a:custGeom>
              <a:avLst/>
              <a:gdLst>
                <a:gd name="connsiteX0" fmla="*/ 5504 w 9525"/>
                <a:gd name="connsiteY0" fmla="*/ 5504 h 76200"/>
                <a:gd name="connsiteX1" fmla="*/ 5504 w 9525"/>
                <a:gd name="connsiteY1" fmla="*/ 77505 h 76200"/>
              </a:gdLst>
              <a:ahLst/>
              <a:cxnLst>
                <a:cxn ang="0">
                  <a:pos x="connsiteX0" y="connsiteY0"/>
                </a:cxn>
                <a:cxn ang="0">
                  <a:pos x="connsiteX1" y="connsiteY1"/>
                </a:cxn>
              </a:cxnLst>
              <a:rect l="l" t="t" r="r" b="b"/>
              <a:pathLst>
                <a:path w="9525" h="76200">
                  <a:moveTo>
                    <a:pt x="5504" y="5504"/>
                  </a:moveTo>
                  <a:lnTo>
                    <a:pt x="5504" y="77505"/>
                  </a:lnTo>
                </a:path>
              </a:pathLst>
            </a:cu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grpSp>
      <p:grpSp>
        <p:nvGrpSpPr>
          <p:cNvPr id="228" name="Graphic 5211">
            <a:extLst>
              <a:ext uri="{FF2B5EF4-FFF2-40B4-BE49-F238E27FC236}">
                <a16:creationId xmlns:a16="http://schemas.microsoft.com/office/drawing/2014/main" id="{C1BC3838-ADF7-4EC7-A0C9-BD3100241D8B}"/>
              </a:ext>
            </a:extLst>
          </p:cNvPr>
          <p:cNvGrpSpPr/>
          <p:nvPr/>
        </p:nvGrpSpPr>
        <p:grpSpPr>
          <a:xfrm>
            <a:off x="5443973" y="2371583"/>
            <a:ext cx="2556000" cy="290900"/>
            <a:chOff x="2562225" y="3209925"/>
            <a:chExt cx="4019550" cy="438150"/>
          </a:xfrm>
        </p:grpSpPr>
        <p:sp>
          <p:nvSpPr>
            <p:cNvPr id="229" name="Freeform: Shape 5213">
              <a:extLst>
                <a:ext uri="{FF2B5EF4-FFF2-40B4-BE49-F238E27FC236}">
                  <a16:creationId xmlns:a16="http://schemas.microsoft.com/office/drawing/2014/main" id="{D484AC64-60C0-4234-89CC-6B16A9F0C6A6}"/>
                </a:ext>
              </a:extLst>
            </p:cNvPr>
            <p:cNvSpPr/>
            <p:nvPr/>
          </p:nvSpPr>
          <p:spPr>
            <a:xfrm>
              <a:off x="2560390" y="3204421"/>
              <a:ext cx="9525" cy="76200"/>
            </a:xfrm>
            <a:custGeom>
              <a:avLst/>
              <a:gdLst>
                <a:gd name="connsiteX0" fmla="*/ 5504 w 9525"/>
                <a:gd name="connsiteY0" fmla="*/ 5504 h 76200"/>
                <a:gd name="connsiteX1" fmla="*/ 5504 w 9525"/>
                <a:gd name="connsiteY1" fmla="*/ 77504 h 76200"/>
              </a:gdLst>
              <a:ahLst/>
              <a:cxnLst>
                <a:cxn ang="0">
                  <a:pos x="connsiteX0" y="connsiteY0"/>
                </a:cxn>
                <a:cxn ang="0">
                  <a:pos x="connsiteX1" y="connsiteY1"/>
                </a:cxn>
              </a:cxnLst>
              <a:rect l="l" t="t" r="r" b="b"/>
              <a:pathLst>
                <a:path w="9525" h="76200">
                  <a:moveTo>
                    <a:pt x="5504" y="5504"/>
                  </a:moveTo>
                  <a:lnTo>
                    <a:pt x="5504" y="77504"/>
                  </a:lnTo>
                </a:path>
              </a:pathLst>
            </a:custGeom>
            <a:noFill/>
            <a:ln w="19050" cap="flat">
              <a:solidFill>
                <a:srgbClr val="FFC000"/>
              </a:solidFill>
              <a:prstDash val="solid"/>
              <a:miter/>
            </a:ln>
          </p:spPr>
          <p:txBody>
            <a:bodyPr rtlCol="0" anchor="ctr"/>
            <a:lstStyle/>
            <a:p>
              <a:endParaRPr lang="en-GB"/>
            </a:p>
          </p:txBody>
        </p:sp>
        <p:sp>
          <p:nvSpPr>
            <p:cNvPr id="230" name="Freeform: Shape 5214">
              <a:extLst>
                <a:ext uri="{FF2B5EF4-FFF2-40B4-BE49-F238E27FC236}">
                  <a16:creationId xmlns:a16="http://schemas.microsoft.com/office/drawing/2014/main" id="{DA99DDF1-2283-4BE4-863E-5377053306C5}"/>
                </a:ext>
              </a:extLst>
            </p:cNvPr>
            <p:cNvSpPr/>
            <p:nvPr/>
          </p:nvSpPr>
          <p:spPr>
            <a:xfrm>
              <a:off x="2558751" y="3236681"/>
              <a:ext cx="4029075" cy="371475"/>
            </a:xfrm>
            <a:custGeom>
              <a:avLst/>
              <a:gdLst>
                <a:gd name="connsiteX0" fmla="*/ 4024320 w 4029075"/>
                <a:gd name="connsiteY0" fmla="*/ 368437 h 371475"/>
                <a:gd name="connsiteX1" fmla="*/ 3230992 w 4029075"/>
                <a:gd name="connsiteY1" fmla="*/ 368437 h 371475"/>
                <a:gd name="connsiteX2" fmla="*/ 3230992 w 4029075"/>
                <a:gd name="connsiteY2" fmla="*/ 307800 h 371475"/>
                <a:gd name="connsiteX3" fmla="*/ 2963178 w 4029075"/>
                <a:gd name="connsiteY3" fmla="*/ 307800 h 371475"/>
                <a:gd name="connsiteX4" fmla="*/ 2963178 w 4029075"/>
                <a:gd name="connsiteY4" fmla="*/ 214319 h 371475"/>
                <a:gd name="connsiteX5" fmla="*/ 2010677 w 4029075"/>
                <a:gd name="connsiteY5" fmla="*/ 214319 h 371475"/>
                <a:gd name="connsiteX6" fmla="*/ 2010677 w 4029075"/>
                <a:gd name="connsiteY6" fmla="*/ 186527 h 371475"/>
                <a:gd name="connsiteX7" fmla="*/ 1896987 w 4029075"/>
                <a:gd name="connsiteY7" fmla="*/ 186527 h 371475"/>
                <a:gd name="connsiteX8" fmla="*/ 1896987 w 4029075"/>
                <a:gd name="connsiteY8" fmla="*/ 133471 h 371475"/>
                <a:gd name="connsiteX9" fmla="*/ 853529 w 4029075"/>
                <a:gd name="connsiteY9" fmla="*/ 133471 h 371475"/>
                <a:gd name="connsiteX10" fmla="*/ 853529 w 4029075"/>
                <a:gd name="connsiteY10" fmla="*/ 95573 h 371475"/>
                <a:gd name="connsiteX11" fmla="*/ 552872 w 4029075"/>
                <a:gd name="connsiteY11" fmla="*/ 95573 h 371475"/>
                <a:gd name="connsiteX12" fmla="*/ 552872 w 4029075"/>
                <a:gd name="connsiteY12" fmla="*/ 29882 h 371475"/>
                <a:gd name="connsiteX13" fmla="*/ 181475 w 4029075"/>
                <a:gd name="connsiteY13" fmla="*/ 29882 h 371475"/>
                <a:gd name="connsiteX14" fmla="*/ 181475 w 4029075"/>
                <a:gd name="connsiteY14" fmla="*/ 7144 h 371475"/>
                <a:gd name="connsiteX15" fmla="*/ 7144 w 4029075"/>
                <a:gd name="connsiteY15" fmla="*/ 7144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029075" h="371475">
                  <a:moveTo>
                    <a:pt x="4024320" y="368437"/>
                  </a:moveTo>
                  <a:lnTo>
                    <a:pt x="3230992" y="368437"/>
                  </a:lnTo>
                  <a:lnTo>
                    <a:pt x="3230992" y="307800"/>
                  </a:lnTo>
                  <a:lnTo>
                    <a:pt x="2963178" y="307800"/>
                  </a:lnTo>
                  <a:lnTo>
                    <a:pt x="2963178" y="214319"/>
                  </a:lnTo>
                  <a:lnTo>
                    <a:pt x="2010677" y="214319"/>
                  </a:lnTo>
                  <a:lnTo>
                    <a:pt x="2010677" y="186527"/>
                  </a:lnTo>
                  <a:lnTo>
                    <a:pt x="1896987" y="186527"/>
                  </a:lnTo>
                  <a:lnTo>
                    <a:pt x="1896987" y="133471"/>
                  </a:lnTo>
                  <a:lnTo>
                    <a:pt x="853529" y="133471"/>
                  </a:lnTo>
                  <a:lnTo>
                    <a:pt x="853529" y="95573"/>
                  </a:lnTo>
                  <a:lnTo>
                    <a:pt x="552872" y="95573"/>
                  </a:lnTo>
                  <a:lnTo>
                    <a:pt x="552872" y="29882"/>
                  </a:lnTo>
                  <a:lnTo>
                    <a:pt x="181475" y="29882"/>
                  </a:lnTo>
                  <a:lnTo>
                    <a:pt x="181475" y="7144"/>
                  </a:lnTo>
                  <a:lnTo>
                    <a:pt x="7144" y="7144"/>
                  </a:lnTo>
                </a:path>
              </a:pathLst>
            </a:custGeom>
            <a:noFill/>
            <a:ln w="19050" cap="flat">
              <a:solidFill>
                <a:srgbClr val="FFC000"/>
              </a:solidFill>
              <a:prstDash val="solid"/>
              <a:miter/>
            </a:ln>
          </p:spPr>
          <p:txBody>
            <a:bodyPr rtlCol="0" anchor="ctr"/>
            <a:lstStyle/>
            <a:p>
              <a:endParaRPr lang="en-GB"/>
            </a:p>
          </p:txBody>
        </p:sp>
        <p:sp>
          <p:nvSpPr>
            <p:cNvPr id="231" name="Freeform: Shape 159">
              <a:extLst>
                <a:ext uri="{FF2B5EF4-FFF2-40B4-BE49-F238E27FC236}">
                  <a16:creationId xmlns:a16="http://schemas.microsoft.com/office/drawing/2014/main" id="{733F64EB-FCA1-4A1C-B2C5-8897287CA98D}"/>
                </a:ext>
              </a:extLst>
            </p:cNvPr>
            <p:cNvSpPr/>
            <p:nvPr/>
          </p:nvSpPr>
          <p:spPr>
            <a:xfrm>
              <a:off x="2674691" y="3204421"/>
              <a:ext cx="9525" cy="76200"/>
            </a:xfrm>
            <a:custGeom>
              <a:avLst/>
              <a:gdLst>
                <a:gd name="connsiteX0" fmla="*/ 5504 w 9525"/>
                <a:gd name="connsiteY0" fmla="*/ 5504 h 76200"/>
                <a:gd name="connsiteX1" fmla="*/ 5504 w 9525"/>
                <a:gd name="connsiteY1" fmla="*/ 77504 h 76200"/>
              </a:gdLst>
              <a:ahLst/>
              <a:cxnLst>
                <a:cxn ang="0">
                  <a:pos x="connsiteX0" y="connsiteY0"/>
                </a:cxn>
                <a:cxn ang="0">
                  <a:pos x="connsiteX1" y="connsiteY1"/>
                </a:cxn>
              </a:cxnLst>
              <a:rect l="l" t="t" r="r" b="b"/>
              <a:pathLst>
                <a:path w="9525" h="76200">
                  <a:moveTo>
                    <a:pt x="5504" y="5504"/>
                  </a:moveTo>
                  <a:lnTo>
                    <a:pt x="5504" y="77504"/>
                  </a:lnTo>
                </a:path>
              </a:pathLst>
            </a:custGeom>
            <a:noFill/>
            <a:ln w="19050" cap="flat">
              <a:solidFill>
                <a:srgbClr val="FFC000"/>
              </a:solidFill>
              <a:prstDash val="solid"/>
              <a:miter/>
            </a:ln>
          </p:spPr>
          <p:txBody>
            <a:bodyPr rtlCol="0" anchor="ctr"/>
            <a:lstStyle/>
            <a:p>
              <a:endParaRPr lang="en-GB"/>
            </a:p>
          </p:txBody>
        </p:sp>
        <p:sp>
          <p:nvSpPr>
            <p:cNvPr id="232" name="Freeform: Shape 160">
              <a:extLst>
                <a:ext uri="{FF2B5EF4-FFF2-40B4-BE49-F238E27FC236}">
                  <a16:creationId xmlns:a16="http://schemas.microsoft.com/office/drawing/2014/main" id="{DE8D3DDE-BFC1-4E7E-B455-4CAAEC89AD31}"/>
                </a:ext>
              </a:extLst>
            </p:cNvPr>
            <p:cNvSpPr/>
            <p:nvPr/>
          </p:nvSpPr>
          <p:spPr>
            <a:xfrm>
              <a:off x="2750892" y="3223471"/>
              <a:ext cx="9525" cy="76200"/>
            </a:xfrm>
            <a:custGeom>
              <a:avLst/>
              <a:gdLst>
                <a:gd name="connsiteX0" fmla="*/ 5504 w 9525"/>
                <a:gd name="connsiteY0" fmla="*/ 5504 h 76200"/>
                <a:gd name="connsiteX1" fmla="*/ 5504 w 9525"/>
                <a:gd name="connsiteY1" fmla="*/ 77504 h 76200"/>
              </a:gdLst>
              <a:ahLst/>
              <a:cxnLst>
                <a:cxn ang="0">
                  <a:pos x="connsiteX0" y="connsiteY0"/>
                </a:cxn>
                <a:cxn ang="0">
                  <a:pos x="connsiteX1" y="connsiteY1"/>
                </a:cxn>
              </a:cxnLst>
              <a:rect l="l" t="t" r="r" b="b"/>
              <a:pathLst>
                <a:path w="9525" h="76200">
                  <a:moveTo>
                    <a:pt x="5504" y="5504"/>
                  </a:moveTo>
                  <a:lnTo>
                    <a:pt x="5504" y="77504"/>
                  </a:lnTo>
                </a:path>
              </a:pathLst>
            </a:custGeom>
            <a:noFill/>
            <a:ln w="19050" cap="flat">
              <a:solidFill>
                <a:srgbClr val="FFC000"/>
              </a:solidFill>
              <a:prstDash val="solid"/>
              <a:miter/>
            </a:ln>
          </p:spPr>
          <p:txBody>
            <a:bodyPr rtlCol="0" anchor="ctr"/>
            <a:lstStyle/>
            <a:p>
              <a:endParaRPr lang="en-GB"/>
            </a:p>
          </p:txBody>
        </p:sp>
        <p:sp>
          <p:nvSpPr>
            <p:cNvPr id="233" name="Freeform: Shape 161">
              <a:extLst>
                <a:ext uri="{FF2B5EF4-FFF2-40B4-BE49-F238E27FC236}">
                  <a16:creationId xmlns:a16="http://schemas.microsoft.com/office/drawing/2014/main" id="{4364A504-593D-48E3-96A7-879F327BCCF1}"/>
                </a:ext>
              </a:extLst>
            </p:cNvPr>
            <p:cNvSpPr/>
            <p:nvPr/>
          </p:nvSpPr>
          <p:spPr>
            <a:xfrm>
              <a:off x="2808042" y="3223471"/>
              <a:ext cx="9525" cy="76200"/>
            </a:xfrm>
            <a:custGeom>
              <a:avLst/>
              <a:gdLst>
                <a:gd name="connsiteX0" fmla="*/ 5504 w 9525"/>
                <a:gd name="connsiteY0" fmla="*/ 5504 h 76200"/>
                <a:gd name="connsiteX1" fmla="*/ 5504 w 9525"/>
                <a:gd name="connsiteY1" fmla="*/ 77504 h 76200"/>
              </a:gdLst>
              <a:ahLst/>
              <a:cxnLst>
                <a:cxn ang="0">
                  <a:pos x="connsiteX0" y="connsiteY0"/>
                </a:cxn>
                <a:cxn ang="0">
                  <a:pos x="connsiteX1" y="connsiteY1"/>
                </a:cxn>
              </a:cxnLst>
              <a:rect l="l" t="t" r="r" b="b"/>
              <a:pathLst>
                <a:path w="9525" h="76200">
                  <a:moveTo>
                    <a:pt x="5504" y="5504"/>
                  </a:moveTo>
                  <a:lnTo>
                    <a:pt x="5504" y="77504"/>
                  </a:lnTo>
                </a:path>
              </a:pathLst>
            </a:custGeom>
            <a:noFill/>
            <a:ln w="19050" cap="flat">
              <a:solidFill>
                <a:srgbClr val="FFC000"/>
              </a:solidFill>
              <a:prstDash val="solid"/>
              <a:miter/>
            </a:ln>
          </p:spPr>
          <p:txBody>
            <a:bodyPr rtlCol="0" anchor="ctr"/>
            <a:lstStyle/>
            <a:p>
              <a:endParaRPr lang="en-GB"/>
            </a:p>
          </p:txBody>
        </p:sp>
        <p:sp>
          <p:nvSpPr>
            <p:cNvPr id="234" name="Freeform: Shape 162">
              <a:extLst>
                <a:ext uri="{FF2B5EF4-FFF2-40B4-BE49-F238E27FC236}">
                  <a16:creationId xmlns:a16="http://schemas.microsoft.com/office/drawing/2014/main" id="{D6884094-8CA6-4FEF-BF7F-CF5204D90D45}"/>
                </a:ext>
              </a:extLst>
            </p:cNvPr>
            <p:cNvSpPr/>
            <p:nvPr/>
          </p:nvSpPr>
          <p:spPr>
            <a:xfrm>
              <a:off x="2903293" y="3223471"/>
              <a:ext cx="9525" cy="76200"/>
            </a:xfrm>
            <a:custGeom>
              <a:avLst/>
              <a:gdLst>
                <a:gd name="connsiteX0" fmla="*/ 5504 w 9525"/>
                <a:gd name="connsiteY0" fmla="*/ 5504 h 76200"/>
                <a:gd name="connsiteX1" fmla="*/ 5504 w 9525"/>
                <a:gd name="connsiteY1" fmla="*/ 77504 h 76200"/>
              </a:gdLst>
              <a:ahLst/>
              <a:cxnLst>
                <a:cxn ang="0">
                  <a:pos x="connsiteX0" y="connsiteY0"/>
                </a:cxn>
                <a:cxn ang="0">
                  <a:pos x="connsiteX1" y="connsiteY1"/>
                </a:cxn>
              </a:cxnLst>
              <a:rect l="l" t="t" r="r" b="b"/>
              <a:pathLst>
                <a:path w="9525" h="76200">
                  <a:moveTo>
                    <a:pt x="5504" y="5504"/>
                  </a:moveTo>
                  <a:lnTo>
                    <a:pt x="5504" y="77504"/>
                  </a:lnTo>
                </a:path>
              </a:pathLst>
            </a:custGeom>
            <a:noFill/>
            <a:ln w="19050" cap="flat">
              <a:solidFill>
                <a:srgbClr val="FFC000"/>
              </a:solidFill>
              <a:prstDash val="solid"/>
              <a:miter/>
            </a:ln>
          </p:spPr>
          <p:txBody>
            <a:bodyPr rtlCol="0" anchor="ctr"/>
            <a:lstStyle/>
            <a:p>
              <a:endParaRPr lang="en-GB"/>
            </a:p>
          </p:txBody>
        </p:sp>
        <p:sp>
          <p:nvSpPr>
            <p:cNvPr id="235" name="Freeform: Shape 163">
              <a:extLst>
                <a:ext uri="{FF2B5EF4-FFF2-40B4-BE49-F238E27FC236}">
                  <a16:creationId xmlns:a16="http://schemas.microsoft.com/office/drawing/2014/main" id="{8FE0E1F2-E813-4903-B0F6-3BB7B82C5D90}"/>
                </a:ext>
              </a:extLst>
            </p:cNvPr>
            <p:cNvSpPr/>
            <p:nvPr/>
          </p:nvSpPr>
          <p:spPr>
            <a:xfrm>
              <a:off x="2979493" y="3223471"/>
              <a:ext cx="9525" cy="76200"/>
            </a:xfrm>
            <a:custGeom>
              <a:avLst/>
              <a:gdLst>
                <a:gd name="connsiteX0" fmla="*/ 5504 w 9525"/>
                <a:gd name="connsiteY0" fmla="*/ 5504 h 76200"/>
                <a:gd name="connsiteX1" fmla="*/ 5504 w 9525"/>
                <a:gd name="connsiteY1" fmla="*/ 77504 h 76200"/>
              </a:gdLst>
              <a:ahLst/>
              <a:cxnLst>
                <a:cxn ang="0">
                  <a:pos x="connsiteX0" y="connsiteY0"/>
                </a:cxn>
                <a:cxn ang="0">
                  <a:pos x="connsiteX1" y="connsiteY1"/>
                </a:cxn>
              </a:cxnLst>
              <a:rect l="l" t="t" r="r" b="b"/>
              <a:pathLst>
                <a:path w="9525" h="76200">
                  <a:moveTo>
                    <a:pt x="5504" y="5504"/>
                  </a:moveTo>
                  <a:lnTo>
                    <a:pt x="5504" y="77504"/>
                  </a:lnTo>
                </a:path>
              </a:pathLst>
            </a:custGeom>
            <a:noFill/>
            <a:ln w="19050" cap="flat">
              <a:solidFill>
                <a:srgbClr val="FFC000"/>
              </a:solidFill>
              <a:prstDash val="solid"/>
              <a:miter/>
            </a:ln>
          </p:spPr>
          <p:txBody>
            <a:bodyPr rtlCol="0" anchor="ctr"/>
            <a:lstStyle/>
            <a:p>
              <a:endParaRPr lang="en-GB"/>
            </a:p>
          </p:txBody>
        </p:sp>
        <p:sp>
          <p:nvSpPr>
            <p:cNvPr id="236" name="Freeform: Shape 164">
              <a:extLst>
                <a:ext uri="{FF2B5EF4-FFF2-40B4-BE49-F238E27FC236}">
                  <a16:creationId xmlns:a16="http://schemas.microsoft.com/office/drawing/2014/main" id="{5B19489F-DDD0-469B-99F9-580E48D0B455}"/>
                </a:ext>
              </a:extLst>
            </p:cNvPr>
            <p:cNvSpPr/>
            <p:nvPr/>
          </p:nvSpPr>
          <p:spPr>
            <a:xfrm>
              <a:off x="3131893" y="3280621"/>
              <a:ext cx="9525" cy="76200"/>
            </a:xfrm>
            <a:custGeom>
              <a:avLst/>
              <a:gdLst>
                <a:gd name="connsiteX0" fmla="*/ 5504 w 9525"/>
                <a:gd name="connsiteY0" fmla="*/ 5504 h 76200"/>
                <a:gd name="connsiteX1" fmla="*/ 5504 w 9525"/>
                <a:gd name="connsiteY1" fmla="*/ 77504 h 76200"/>
              </a:gdLst>
              <a:ahLst/>
              <a:cxnLst>
                <a:cxn ang="0">
                  <a:pos x="connsiteX0" y="connsiteY0"/>
                </a:cxn>
                <a:cxn ang="0">
                  <a:pos x="connsiteX1" y="connsiteY1"/>
                </a:cxn>
              </a:cxnLst>
              <a:rect l="l" t="t" r="r" b="b"/>
              <a:pathLst>
                <a:path w="9525" h="76200">
                  <a:moveTo>
                    <a:pt x="5504" y="5504"/>
                  </a:moveTo>
                  <a:lnTo>
                    <a:pt x="5504" y="77504"/>
                  </a:lnTo>
                </a:path>
              </a:pathLst>
            </a:custGeom>
            <a:noFill/>
            <a:ln w="19050" cap="flat">
              <a:solidFill>
                <a:srgbClr val="FFC000"/>
              </a:solidFill>
              <a:prstDash val="solid"/>
              <a:miter/>
            </a:ln>
          </p:spPr>
          <p:txBody>
            <a:bodyPr rtlCol="0" anchor="ctr"/>
            <a:lstStyle/>
            <a:p>
              <a:endParaRPr lang="en-GB"/>
            </a:p>
          </p:txBody>
        </p:sp>
        <p:sp>
          <p:nvSpPr>
            <p:cNvPr id="237" name="Freeform: Shape 165">
              <a:extLst>
                <a:ext uri="{FF2B5EF4-FFF2-40B4-BE49-F238E27FC236}">
                  <a16:creationId xmlns:a16="http://schemas.microsoft.com/office/drawing/2014/main" id="{DAF45522-2D2A-41B0-A04D-427F1A01E55D}"/>
                </a:ext>
              </a:extLst>
            </p:cNvPr>
            <p:cNvSpPr/>
            <p:nvPr/>
          </p:nvSpPr>
          <p:spPr>
            <a:xfrm>
              <a:off x="3303344" y="3280621"/>
              <a:ext cx="9525" cy="76200"/>
            </a:xfrm>
            <a:custGeom>
              <a:avLst/>
              <a:gdLst>
                <a:gd name="connsiteX0" fmla="*/ 5504 w 9525"/>
                <a:gd name="connsiteY0" fmla="*/ 5504 h 76200"/>
                <a:gd name="connsiteX1" fmla="*/ 5504 w 9525"/>
                <a:gd name="connsiteY1" fmla="*/ 77504 h 76200"/>
              </a:gdLst>
              <a:ahLst/>
              <a:cxnLst>
                <a:cxn ang="0">
                  <a:pos x="connsiteX0" y="connsiteY0"/>
                </a:cxn>
                <a:cxn ang="0">
                  <a:pos x="connsiteX1" y="connsiteY1"/>
                </a:cxn>
              </a:cxnLst>
              <a:rect l="l" t="t" r="r" b="b"/>
              <a:pathLst>
                <a:path w="9525" h="76200">
                  <a:moveTo>
                    <a:pt x="5504" y="5504"/>
                  </a:moveTo>
                  <a:lnTo>
                    <a:pt x="5504" y="77504"/>
                  </a:lnTo>
                </a:path>
              </a:pathLst>
            </a:custGeom>
            <a:noFill/>
            <a:ln w="19050" cap="flat">
              <a:solidFill>
                <a:srgbClr val="FFC000"/>
              </a:solidFill>
              <a:prstDash val="solid"/>
              <a:miter/>
            </a:ln>
          </p:spPr>
          <p:txBody>
            <a:bodyPr rtlCol="0" anchor="ctr"/>
            <a:lstStyle/>
            <a:p>
              <a:endParaRPr lang="en-GB"/>
            </a:p>
          </p:txBody>
        </p:sp>
        <p:sp>
          <p:nvSpPr>
            <p:cNvPr id="238" name="Freeform: Shape 166">
              <a:extLst>
                <a:ext uri="{FF2B5EF4-FFF2-40B4-BE49-F238E27FC236}">
                  <a16:creationId xmlns:a16="http://schemas.microsoft.com/office/drawing/2014/main" id="{CF837EFA-C803-4EB0-916A-5E7B08F1C801}"/>
                </a:ext>
              </a:extLst>
            </p:cNvPr>
            <p:cNvSpPr/>
            <p:nvPr/>
          </p:nvSpPr>
          <p:spPr>
            <a:xfrm>
              <a:off x="3341445" y="3280621"/>
              <a:ext cx="9525" cy="76200"/>
            </a:xfrm>
            <a:custGeom>
              <a:avLst/>
              <a:gdLst>
                <a:gd name="connsiteX0" fmla="*/ 5504 w 9525"/>
                <a:gd name="connsiteY0" fmla="*/ 5504 h 76200"/>
                <a:gd name="connsiteX1" fmla="*/ 5504 w 9525"/>
                <a:gd name="connsiteY1" fmla="*/ 77504 h 76200"/>
              </a:gdLst>
              <a:ahLst/>
              <a:cxnLst>
                <a:cxn ang="0">
                  <a:pos x="connsiteX0" y="connsiteY0"/>
                </a:cxn>
                <a:cxn ang="0">
                  <a:pos x="connsiteX1" y="connsiteY1"/>
                </a:cxn>
              </a:cxnLst>
              <a:rect l="l" t="t" r="r" b="b"/>
              <a:pathLst>
                <a:path w="9525" h="76200">
                  <a:moveTo>
                    <a:pt x="5504" y="5504"/>
                  </a:moveTo>
                  <a:lnTo>
                    <a:pt x="5504" y="77504"/>
                  </a:lnTo>
                </a:path>
              </a:pathLst>
            </a:custGeom>
            <a:noFill/>
            <a:ln w="19050" cap="flat">
              <a:solidFill>
                <a:srgbClr val="FFC000"/>
              </a:solidFill>
              <a:prstDash val="solid"/>
              <a:miter/>
            </a:ln>
          </p:spPr>
          <p:txBody>
            <a:bodyPr rtlCol="0" anchor="ctr"/>
            <a:lstStyle/>
            <a:p>
              <a:endParaRPr lang="en-GB"/>
            </a:p>
          </p:txBody>
        </p:sp>
        <p:sp>
          <p:nvSpPr>
            <p:cNvPr id="239" name="Freeform: Shape 167">
              <a:extLst>
                <a:ext uri="{FF2B5EF4-FFF2-40B4-BE49-F238E27FC236}">
                  <a16:creationId xmlns:a16="http://schemas.microsoft.com/office/drawing/2014/main" id="{1E9310AF-D1EF-4E35-A27D-3E2289B3BA9E}"/>
                </a:ext>
              </a:extLst>
            </p:cNvPr>
            <p:cNvSpPr/>
            <p:nvPr/>
          </p:nvSpPr>
          <p:spPr>
            <a:xfrm>
              <a:off x="3608147" y="3337772"/>
              <a:ext cx="9525" cy="76200"/>
            </a:xfrm>
            <a:custGeom>
              <a:avLst/>
              <a:gdLst>
                <a:gd name="connsiteX0" fmla="*/ 5504 w 9525"/>
                <a:gd name="connsiteY0" fmla="*/ 5504 h 76200"/>
                <a:gd name="connsiteX1" fmla="*/ 5504 w 9525"/>
                <a:gd name="connsiteY1" fmla="*/ 77504 h 76200"/>
              </a:gdLst>
              <a:ahLst/>
              <a:cxnLst>
                <a:cxn ang="0">
                  <a:pos x="connsiteX0" y="connsiteY0"/>
                </a:cxn>
                <a:cxn ang="0">
                  <a:pos x="connsiteX1" y="connsiteY1"/>
                </a:cxn>
              </a:cxnLst>
              <a:rect l="l" t="t" r="r" b="b"/>
              <a:pathLst>
                <a:path w="9525" h="76200">
                  <a:moveTo>
                    <a:pt x="5504" y="5504"/>
                  </a:moveTo>
                  <a:lnTo>
                    <a:pt x="5504" y="77504"/>
                  </a:lnTo>
                </a:path>
              </a:pathLst>
            </a:custGeom>
            <a:noFill/>
            <a:ln w="19050" cap="flat">
              <a:solidFill>
                <a:srgbClr val="FFC000"/>
              </a:solidFill>
              <a:prstDash val="solid"/>
              <a:miter/>
            </a:ln>
          </p:spPr>
          <p:txBody>
            <a:bodyPr rtlCol="0" anchor="ctr"/>
            <a:lstStyle/>
            <a:p>
              <a:endParaRPr lang="en-GB"/>
            </a:p>
          </p:txBody>
        </p:sp>
        <p:sp>
          <p:nvSpPr>
            <p:cNvPr id="240" name="Freeform: Shape 168">
              <a:extLst>
                <a:ext uri="{FF2B5EF4-FFF2-40B4-BE49-F238E27FC236}">
                  <a16:creationId xmlns:a16="http://schemas.microsoft.com/office/drawing/2014/main" id="{661EF2CE-C717-43EA-BB17-FB2F05734A44}"/>
                </a:ext>
              </a:extLst>
            </p:cNvPr>
            <p:cNvSpPr/>
            <p:nvPr/>
          </p:nvSpPr>
          <p:spPr>
            <a:xfrm>
              <a:off x="3951047" y="3337772"/>
              <a:ext cx="9525" cy="76200"/>
            </a:xfrm>
            <a:custGeom>
              <a:avLst/>
              <a:gdLst>
                <a:gd name="connsiteX0" fmla="*/ 5504 w 9525"/>
                <a:gd name="connsiteY0" fmla="*/ 5504 h 76200"/>
                <a:gd name="connsiteX1" fmla="*/ 5504 w 9525"/>
                <a:gd name="connsiteY1" fmla="*/ 77504 h 76200"/>
              </a:gdLst>
              <a:ahLst/>
              <a:cxnLst>
                <a:cxn ang="0">
                  <a:pos x="connsiteX0" y="connsiteY0"/>
                </a:cxn>
                <a:cxn ang="0">
                  <a:pos x="connsiteX1" y="connsiteY1"/>
                </a:cxn>
              </a:cxnLst>
              <a:rect l="l" t="t" r="r" b="b"/>
              <a:pathLst>
                <a:path w="9525" h="76200">
                  <a:moveTo>
                    <a:pt x="5504" y="5504"/>
                  </a:moveTo>
                  <a:lnTo>
                    <a:pt x="5504" y="77504"/>
                  </a:lnTo>
                </a:path>
              </a:pathLst>
            </a:custGeom>
            <a:noFill/>
            <a:ln w="19050" cap="flat">
              <a:solidFill>
                <a:srgbClr val="FFC000"/>
              </a:solidFill>
              <a:prstDash val="solid"/>
              <a:miter/>
            </a:ln>
          </p:spPr>
          <p:txBody>
            <a:bodyPr rtlCol="0" anchor="ctr"/>
            <a:lstStyle/>
            <a:p>
              <a:endParaRPr lang="en-GB"/>
            </a:p>
          </p:txBody>
        </p:sp>
        <p:sp>
          <p:nvSpPr>
            <p:cNvPr id="241" name="Freeform: Shape 169">
              <a:extLst>
                <a:ext uri="{FF2B5EF4-FFF2-40B4-BE49-F238E27FC236}">
                  <a16:creationId xmlns:a16="http://schemas.microsoft.com/office/drawing/2014/main" id="{77228240-F619-4B18-BFFE-A4A4BBB8C10A}"/>
                </a:ext>
              </a:extLst>
            </p:cNvPr>
            <p:cNvSpPr/>
            <p:nvPr/>
          </p:nvSpPr>
          <p:spPr>
            <a:xfrm>
              <a:off x="3989147" y="3337772"/>
              <a:ext cx="9525" cy="76200"/>
            </a:xfrm>
            <a:custGeom>
              <a:avLst/>
              <a:gdLst>
                <a:gd name="connsiteX0" fmla="*/ 5504 w 9525"/>
                <a:gd name="connsiteY0" fmla="*/ 5504 h 76200"/>
                <a:gd name="connsiteX1" fmla="*/ 5504 w 9525"/>
                <a:gd name="connsiteY1" fmla="*/ 77504 h 76200"/>
              </a:gdLst>
              <a:ahLst/>
              <a:cxnLst>
                <a:cxn ang="0">
                  <a:pos x="connsiteX0" y="connsiteY0"/>
                </a:cxn>
                <a:cxn ang="0">
                  <a:pos x="connsiteX1" y="connsiteY1"/>
                </a:cxn>
              </a:cxnLst>
              <a:rect l="l" t="t" r="r" b="b"/>
              <a:pathLst>
                <a:path w="9525" h="76200">
                  <a:moveTo>
                    <a:pt x="5504" y="5504"/>
                  </a:moveTo>
                  <a:lnTo>
                    <a:pt x="5504" y="77504"/>
                  </a:lnTo>
                </a:path>
              </a:pathLst>
            </a:custGeom>
            <a:noFill/>
            <a:ln w="19050" cap="flat">
              <a:solidFill>
                <a:srgbClr val="FFC000"/>
              </a:solidFill>
              <a:prstDash val="solid"/>
              <a:miter/>
            </a:ln>
          </p:spPr>
          <p:txBody>
            <a:bodyPr rtlCol="0" anchor="ctr"/>
            <a:lstStyle/>
            <a:p>
              <a:endParaRPr lang="en-GB"/>
            </a:p>
          </p:txBody>
        </p:sp>
        <p:sp>
          <p:nvSpPr>
            <p:cNvPr id="242" name="Freeform: Shape 322">
              <a:extLst>
                <a:ext uri="{FF2B5EF4-FFF2-40B4-BE49-F238E27FC236}">
                  <a16:creationId xmlns:a16="http://schemas.microsoft.com/office/drawing/2014/main" id="{6B03EF9D-9458-4FF6-86F0-CEC546754F4B}"/>
                </a:ext>
              </a:extLst>
            </p:cNvPr>
            <p:cNvSpPr/>
            <p:nvPr/>
          </p:nvSpPr>
          <p:spPr>
            <a:xfrm>
              <a:off x="4027247" y="3337772"/>
              <a:ext cx="9525" cy="76200"/>
            </a:xfrm>
            <a:custGeom>
              <a:avLst/>
              <a:gdLst>
                <a:gd name="connsiteX0" fmla="*/ 5504 w 9525"/>
                <a:gd name="connsiteY0" fmla="*/ 5504 h 76200"/>
                <a:gd name="connsiteX1" fmla="*/ 5504 w 9525"/>
                <a:gd name="connsiteY1" fmla="*/ 77504 h 76200"/>
              </a:gdLst>
              <a:ahLst/>
              <a:cxnLst>
                <a:cxn ang="0">
                  <a:pos x="connsiteX0" y="connsiteY0"/>
                </a:cxn>
                <a:cxn ang="0">
                  <a:pos x="connsiteX1" y="connsiteY1"/>
                </a:cxn>
              </a:cxnLst>
              <a:rect l="l" t="t" r="r" b="b"/>
              <a:pathLst>
                <a:path w="9525" h="76200">
                  <a:moveTo>
                    <a:pt x="5504" y="5504"/>
                  </a:moveTo>
                  <a:lnTo>
                    <a:pt x="5504" y="77504"/>
                  </a:lnTo>
                </a:path>
              </a:pathLst>
            </a:custGeom>
            <a:noFill/>
            <a:ln w="19050" cap="flat">
              <a:solidFill>
                <a:srgbClr val="FFC000"/>
              </a:solidFill>
              <a:prstDash val="solid"/>
              <a:miter/>
            </a:ln>
          </p:spPr>
          <p:txBody>
            <a:bodyPr rtlCol="0" anchor="ctr"/>
            <a:lstStyle/>
            <a:p>
              <a:endParaRPr lang="en-GB"/>
            </a:p>
          </p:txBody>
        </p:sp>
        <p:sp>
          <p:nvSpPr>
            <p:cNvPr id="243" name="Freeform: Shape 323">
              <a:extLst>
                <a:ext uri="{FF2B5EF4-FFF2-40B4-BE49-F238E27FC236}">
                  <a16:creationId xmlns:a16="http://schemas.microsoft.com/office/drawing/2014/main" id="{8309D406-2B09-46B7-9D8C-BD7831069F0E}"/>
                </a:ext>
              </a:extLst>
            </p:cNvPr>
            <p:cNvSpPr/>
            <p:nvPr/>
          </p:nvSpPr>
          <p:spPr>
            <a:xfrm>
              <a:off x="4065347" y="3337772"/>
              <a:ext cx="9525" cy="76200"/>
            </a:xfrm>
            <a:custGeom>
              <a:avLst/>
              <a:gdLst>
                <a:gd name="connsiteX0" fmla="*/ 5504 w 9525"/>
                <a:gd name="connsiteY0" fmla="*/ 5504 h 76200"/>
                <a:gd name="connsiteX1" fmla="*/ 5504 w 9525"/>
                <a:gd name="connsiteY1" fmla="*/ 77504 h 76200"/>
              </a:gdLst>
              <a:ahLst/>
              <a:cxnLst>
                <a:cxn ang="0">
                  <a:pos x="connsiteX0" y="connsiteY0"/>
                </a:cxn>
                <a:cxn ang="0">
                  <a:pos x="connsiteX1" y="connsiteY1"/>
                </a:cxn>
              </a:cxnLst>
              <a:rect l="l" t="t" r="r" b="b"/>
              <a:pathLst>
                <a:path w="9525" h="76200">
                  <a:moveTo>
                    <a:pt x="5504" y="5504"/>
                  </a:moveTo>
                  <a:lnTo>
                    <a:pt x="5504" y="77504"/>
                  </a:lnTo>
                </a:path>
              </a:pathLst>
            </a:custGeom>
            <a:noFill/>
            <a:ln w="19050" cap="flat">
              <a:solidFill>
                <a:srgbClr val="FFC000"/>
              </a:solidFill>
              <a:prstDash val="solid"/>
              <a:miter/>
            </a:ln>
          </p:spPr>
          <p:txBody>
            <a:bodyPr rtlCol="0" anchor="ctr"/>
            <a:lstStyle/>
            <a:p>
              <a:endParaRPr lang="en-GB"/>
            </a:p>
          </p:txBody>
        </p:sp>
        <p:sp>
          <p:nvSpPr>
            <p:cNvPr id="244" name="Freeform: Shape 324">
              <a:extLst>
                <a:ext uri="{FF2B5EF4-FFF2-40B4-BE49-F238E27FC236}">
                  <a16:creationId xmlns:a16="http://schemas.microsoft.com/office/drawing/2014/main" id="{3D2E6CBD-0C49-475D-8689-84B581292E7F}"/>
                </a:ext>
              </a:extLst>
            </p:cNvPr>
            <p:cNvSpPr/>
            <p:nvPr/>
          </p:nvSpPr>
          <p:spPr>
            <a:xfrm>
              <a:off x="4103447" y="3337772"/>
              <a:ext cx="9525" cy="76200"/>
            </a:xfrm>
            <a:custGeom>
              <a:avLst/>
              <a:gdLst>
                <a:gd name="connsiteX0" fmla="*/ 5504 w 9525"/>
                <a:gd name="connsiteY0" fmla="*/ 5504 h 76200"/>
                <a:gd name="connsiteX1" fmla="*/ 5504 w 9525"/>
                <a:gd name="connsiteY1" fmla="*/ 77504 h 76200"/>
              </a:gdLst>
              <a:ahLst/>
              <a:cxnLst>
                <a:cxn ang="0">
                  <a:pos x="connsiteX0" y="connsiteY0"/>
                </a:cxn>
                <a:cxn ang="0">
                  <a:pos x="connsiteX1" y="connsiteY1"/>
                </a:cxn>
              </a:cxnLst>
              <a:rect l="l" t="t" r="r" b="b"/>
              <a:pathLst>
                <a:path w="9525" h="76200">
                  <a:moveTo>
                    <a:pt x="5504" y="5504"/>
                  </a:moveTo>
                  <a:lnTo>
                    <a:pt x="5504" y="77504"/>
                  </a:lnTo>
                </a:path>
              </a:pathLst>
            </a:custGeom>
            <a:noFill/>
            <a:ln w="19050" cap="flat">
              <a:solidFill>
                <a:srgbClr val="FFC000"/>
              </a:solidFill>
              <a:prstDash val="solid"/>
              <a:miter/>
            </a:ln>
          </p:spPr>
          <p:txBody>
            <a:bodyPr rtlCol="0" anchor="ctr"/>
            <a:lstStyle/>
            <a:p>
              <a:endParaRPr lang="en-GB"/>
            </a:p>
          </p:txBody>
        </p:sp>
        <p:sp>
          <p:nvSpPr>
            <p:cNvPr id="245" name="Freeform: Shape 325">
              <a:extLst>
                <a:ext uri="{FF2B5EF4-FFF2-40B4-BE49-F238E27FC236}">
                  <a16:creationId xmlns:a16="http://schemas.microsoft.com/office/drawing/2014/main" id="{30185BF2-D613-4AA0-8D3F-D65320463885}"/>
                </a:ext>
              </a:extLst>
            </p:cNvPr>
            <p:cNvSpPr/>
            <p:nvPr/>
          </p:nvSpPr>
          <p:spPr>
            <a:xfrm>
              <a:off x="4198697" y="3337772"/>
              <a:ext cx="9525" cy="76200"/>
            </a:xfrm>
            <a:custGeom>
              <a:avLst/>
              <a:gdLst>
                <a:gd name="connsiteX0" fmla="*/ 5504 w 9525"/>
                <a:gd name="connsiteY0" fmla="*/ 5504 h 76200"/>
                <a:gd name="connsiteX1" fmla="*/ 5504 w 9525"/>
                <a:gd name="connsiteY1" fmla="*/ 77504 h 76200"/>
              </a:gdLst>
              <a:ahLst/>
              <a:cxnLst>
                <a:cxn ang="0">
                  <a:pos x="connsiteX0" y="connsiteY0"/>
                </a:cxn>
                <a:cxn ang="0">
                  <a:pos x="connsiteX1" y="connsiteY1"/>
                </a:cxn>
              </a:cxnLst>
              <a:rect l="l" t="t" r="r" b="b"/>
              <a:pathLst>
                <a:path w="9525" h="76200">
                  <a:moveTo>
                    <a:pt x="5504" y="5504"/>
                  </a:moveTo>
                  <a:lnTo>
                    <a:pt x="5504" y="77504"/>
                  </a:lnTo>
                </a:path>
              </a:pathLst>
            </a:custGeom>
            <a:noFill/>
            <a:ln w="19050" cap="flat">
              <a:solidFill>
                <a:srgbClr val="FFC000"/>
              </a:solidFill>
              <a:prstDash val="solid"/>
              <a:miter/>
            </a:ln>
          </p:spPr>
          <p:txBody>
            <a:bodyPr rtlCol="0" anchor="ctr"/>
            <a:lstStyle/>
            <a:p>
              <a:endParaRPr lang="en-GB"/>
            </a:p>
          </p:txBody>
        </p:sp>
        <p:sp>
          <p:nvSpPr>
            <p:cNvPr id="246" name="Freeform: Shape 326">
              <a:extLst>
                <a:ext uri="{FF2B5EF4-FFF2-40B4-BE49-F238E27FC236}">
                  <a16:creationId xmlns:a16="http://schemas.microsoft.com/office/drawing/2014/main" id="{6CDFA87C-96C2-4D13-94C4-6A922CEB976B}"/>
                </a:ext>
              </a:extLst>
            </p:cNvPr>
            <p:cNvSpPr/>
            <p:nvPr/>
          </p:nvSpPr>
          <p:spPr>
            <a:xfrm>
              <a:off x="4312997" y="3337772"/>
              <a:ext cx="9525" cy="76200"/>
            </a:xfrm>
            <a:custGeom>
              <a:avLst/>
              <a:gdLst>
                <a:gd name="connsiteX0" fmla="*/ 5504 w 9525"/>
                <a:gd name="connsiteY0" fmla="*/ 5504 h 76200"/>
                <a:gd name="connsiteX1" fmla="*/ 5504 w 9525"/>
                <a:gd name="connsiteY1" fmla="*/ 77504 h 76200"/>
              </a:gdLst>
              <a:ahLst/>
              <a:cxnLst>
                <a:cxn ang="0">
                  <a:pos x="connsiteX0" y="connsiteY0"/>
                </a:cxn>
                <a:cxn ang="0">
                  <a:pos x="connsiteX1" y="connsiteY1"/>
                </a:cxn>
              </a:cxnLst>
              <a:rect l="l" t="t" r="r" b="b"/>
              <a:pathLst>
                <a:path w="9525" h="76200">
                  <a:moveTo>
                    <a:pt x="5504" y="5504"/>
                  </a:moveTo>
                  <a:lnTo>
                    <a:pt x="5504" y="77504"/>
                  </a:lnTo>
                </a:path>
              </a:pathLst>
            </a:custGeom>
            <a:noFill/>
            <a:ln w="19050" cap="flat">
              <a:solidFill>
                <a:srgbClr val="FFC000"/>
              </a:solidFill>
              <a:prstDash val="solid"/>
              <a:miter/>
            </a:ln>
          </p:spPr>
          <p:txBody>
            <a:bodyPr rtlCol="0" anchor="ctr"/>
            <a:lstStyle/>
            <a:p>
              <a:endParaRPr lang="en-GB"/>
            </a:p>
          </p:txBody>
        </p:sp>
        <p:sp>
          <p:nvSpPr>
            <p:cNvPr id="247" name="Freeform: Shape 327">
              <a:extLst>
                <a:ext uri="{FF2B5EF4-FFF2-40B4-BE49-F238E27FC236}">
                  <a16:creationId xmlns:a16="http://schemas.microsoft.com/office/drawing/2014/main" id="{35D125BE-AFE6-4398-A6A9-13B1F91CFBCE}"/>
                </a:ext>
              </a:extLst>
            </p:cNvPr>
            <p:cNvSpPr/>
            <p:nvPr/>
          </p:nvSpPr>
          <p:spPr>
            <a:xfrm>
              <a:off x="4351097" y="3337772"/>
              <a:ext cx="9525" cy="76200"/>
            </a:xfrm>
            <a:custGeom>
              <a:avLst/>
              <a:gdLst>
                <a:gd name="connsiteX0" fmla="*/ 5504 w 9525"/>
                <a:gd name="connsiteY0" fmla="*/ 5504 h 76200"/>
                <a:gd name="connsiteX1" fmla="*/ 5504 w 9525"/>
                <a:gd name="connsiteY1" fmla="*/ 77504 h 76200"/>
              </a:gdLst>
              <a:ahLst/>
              <a:cxnLst>
                <a:cxn ang="0">
                  <a:pos x="connsiteX0" y="connsiteY0"/>
                </a:cxn>
                <a:cxn ang="0">
                  <a:pos x="connsiteX1" y="connsiteY1"/>
                </a:cxn>
              </a:cxnLst>
              <a:rect l="l" t="t" r="r" b="b"/>
              <a:pathLst>
                <a:path w="9525" h="76200">
                  <a:moveTo>
                    <a:pt x="5504" y="5504"/>
                  </a:moveTo>
                  <a:lnTo>
                    <a:pt x="5504" y="77504"/>
                  </a:lnTo>
                </a:path>
              </a:pathLst>
            </a:custGeom>
            <a:noFill/>
            <a:ln w="19050" cap="flat">
              <a:solidFill>
                <a:srgbClr val="FFC000"/>
              </a:solidFill>
              <a:prstDash val="solid"/>
              <a:miter/>
            </a:ln>
          </p:spPr>
          <p:txBody>
            <a:bodyPr rtlCol="0" anchor="ctr"/>
            <a:lstStyle/>
            <a:p>
              <a:endParaRPr lang="en-GB"/>
            </a:p>
          </p:txBody>
        </p:sp>
        <p:sp>
          <p:nvSpPr>
            <p:cNvPr id="248" name="Freeform: Shape 328">
              <a:extLst>
                <a:ext uri="{FF2B5EF4-FFF2-40B4-BE49-F238E27FC236}">
                  <a16:creationId xmlns:a16="http://schemas.microsoft.com/office/drawing/2014/main" id="{BD2CE112-D0A3-4800-A6AB-9306959F001E}"/>
                </a:ext>
              </a:extLst>
            </p:cNvPr>
            <p:cNvSpPr/>
            <p:nvPr/>
          </p:nvSpPr>
          <p:spPr>
            <a:xfrm>
              <a:off x="4522557" y="3375872"/>
              <a:ext cx="9525" cy="76200"/>
            </a:xfrm>
            <a:custGeom>
              <a:avLst/>
              <a:gdLst>
                <a:gd name="connsiteX0" fmla="*/ 5504 w 9525"/>
                <a:gd name="connsiteY0" fmla="*/ 5504 h 76200"/>
                <a:gd name="connsiteX1" fmla="*/ 5504 w 9525"/>
                <a:gd name="connsiteY1" fmla="*/ 77505 h 76200"/>
              </a:gdLst>
              <a:ahLst/>
              <a:cxnLst>
                <a:cxn ang="0">
                  <a:pos x="connsiteX0" y="connsiteY0"/>
                </a:cxn>
                <a:cxn ang="0">
                  <a:pos x="connsiteX1" y="connsiteY1"/>
                </a:cxn>
              </a:cxnLst>
              <a:rect l="l" t="t" r="r" b="b"/>
              <a:pathLst>
                <a:path w="9525" h="76200">
                  <a:moveTo>
                    <a:pt x="5504" y="5504"/>
                  </a:moveTo>
                  <a:lnTo>
                    <a:pt x="5504" y="77505"/>
                  </a:lnTo>
                </a:path>
              </a:pathLst>
            </a:custGeom>
            <a:noFill/>
            <a:ln w="19050" cap="flat">
              <a:solidFill>
                <a:srgbClr val="FFC000"/>
              </a:solidFill>
              <a:prstDash val="solid"/>
              <a:miter/>
            </a:ln>
          </p:spPr>
          <p:txBody>
            <a:bodyPr rtlCol="0" anchor="ctr"/>
            <a:lstStyle/>
            <a:p>
              <a:endParaRPr lang="en-GB"/>
            </a:p>
          </p:txBody>
        </p:sp>
        <p:sp>
          <p:nvSpPr>
            <p:cNvPr id="249" name="Freeform: Shape 329">
              <a:extLst>
                <a:ext uri="{FF2B5EF4-FFF2-40B4-BE49-F238E27FC236}">
                  <a16:creationId xmlns:a16="http://schemas.microsoft.com/office/drawing/2014/main" id="{3B98C5E2-ED28-4DB1-8257-7E289675F419}"/>
                </a:ext>
              </a:extLst>
            </p:cNvPr>
            <p:cNvSpPr/>
            <p:nvPr/>
          </p:nvSpPr>
          <p:spPr>
            <a:xfrm>
              <a:off x="4694007" y="3413972"/>
              <a:ext cx="9525" cy="76200"/>
            </a:xfrm>
            <a:custGeom>
              <a:avLst/>
              <a:gdLst>
                <a:gd name="connsiteX0" fmla="*/ 5504 w 9525"/>
                <a:gd name="connsiteY0" fmla="*/ 5504 h 76200"/>
                <a:gd name="connsiteX1" fmla="*/ 5504 w 9525"/>
                <a:gd name="connsiteY1" fmla="*/ 77505 h 76200"/>
              </a:gdLst>
              <a:ahLst/>
              <a:cxnLst>
                <a:cxn ang="0">
                  <a:pos x="connsiteX0" y="connsiteY0"/>
                </a:cxn>
                <a:cxn ang="0">
                  <a:pos x="connsiteX1" y="connsiteY1"/>
                </a:cxn>
              </a:cxnLst>
              <a:rect l="l" t="t" r="r" b="b"/>
              <a:pathLst>
                <a:path w="9525" h="76200">
                  <a:moveTo>
                    <a:pt x="5504" y="5504"/>
                  </a:moveTo>
                  <a:lnTo>
                    <a:pt x="5504" y="77505"/>
                  </a:lnTo>
                </a:path>
              </a:pathLst>
            </a:custGeom>
            <a:noFill/>
            <a:ln w="19050" cap="flat">
              <a:solidFill>
                <a:srgbClr val="FFC000"/>
              </a:solidFill>
              <a:prstDash val="solid"/>
              <a:miter/>
            </a:ln>
          </p:spPr>
          <p:txBody>
            <a:bodyPr rtlCol="0" anchor="ctr"/>
            <a:lstStyle/>
            <a:p>
              <a:endParaRPr lang="en-GB"/>
            </a:p>
          </p:txBody>
        </p:sp>
        <p:sp>
          <p:nvSpPr>
            <p:cNvPr id="250" name="Freeform: Shape 330">
              <a:extLst>
                <a:ext uri="{FF2B5EF4-FFF2-40B4-BE49-F238E27FC236}">
                  <a16:creationId xmlns:a16="http://schemas.microsoft.com/office/drawing/2014/main" id="{4E85BDC1-7865-41AC-9711-8CEAD5A7BAB4}"/>
                </a:ext>
              </a:extLst>
            </p:cNvPr>
            <p:cNvSpPr/>
            <p:nvPr/>
          </p:nvSpPr>
          <p:spPr>
            <a:xfrm>
              <a:off x="4808307" y="3413972"/>
              <a:ext cx="9525" cy="76200"/>
            </a:xfrm>
            <a:custGeom>
              <a:avLst/>
              <a:gdLst>
                <a:gd name="connsiteX0" fmla="*/ 5504 w 9525"/>
                <a:gd name="connsiteY0" fmla="*/ 5504 h 76200"/>
                <a:gd name="connsiteX1" fmla="*/ 5504 w 9525"/>
                <a:gd name="connsiteY1" fmla="*/ 77505 h 76200"/>
              </a:gdLst>
              <a:ahLst/>
              <a:cxnLst>
                <a:cxn ang="0">
                  <a:pos x="connsiteX0" y="connsiteY0"/>
                </a:cxn>
                <a:cxn ang="0">
                  <a:pos x="connsiteX1" y="connsiteY1"/>
                </a:cxn>
              </a:cxnLst>
              <a:rect l="l" t="t" r="r" b="b"/>
              <a:pathLst>
                <a:path w="9525" h="76200">
                  <a:moveTo>
                    <a:pt x="5504" y="5504"/>
                  </a:moveTo>
                  <a:lnTo>
                    <a:pt x="5504" y="77505"/>
                  </a:lnTo>
                </a:path>
              </a:pathLst>
            </a:custGeom>
            <a:noFill/>
            <a:ln w="19050" cap="flat">
              <a:solidFill>
                <a:srgbClr val="FFC000"/>
              </a:solidFill>
              <a:prstDash val="solid"/>
              <a:miter/>
            </a:ln>
          </p:spPr>
          <p:txBody>
            <a:bodyPr rtlCol="0" anchor="ctr"/>
            <a:lstStyle/>
            <a:p>
              <a:endParaRPr lang="en-GB"/>
            </a:p>
          </p:txBody>
        </p:sp>
        <p:sp>
          <p:nvSpPr>
            <p:cNvPr id="251" name="Freeform: Shape 331">
              <a:extLst>
                <a:ext uri="{FF2B5EF4-FFF2-40B4-BE49-F238E27FC236}">
                  <a16:creationId xmlns:a16="http://schemas.microsoft.com/office/drawing/2014/main" id="{D26ED641-93BE-41BC-97AD-871A183C18A7}"/>
                </a:ext>
              </a:extLst>
            </p:cNvPr>
            <p:cNvSpPr/>
            <p:nvPr/>
          </p:nvSpPr>
          <p:spPr>
            <a:xfrm>
              <a:off x="5055957" y="3413972"/>
              <a:ext cx="9525" cy="76200"/>
            </a:xfrm>
            <a:custGeom>
              <a:avLst/>
              <a:gdLst>
                <a:gd name="connsiteX0" fmla="*/ 5504 w 9525"/>
                <a:gd name="connsiteY0" fmla="*/ 5504 h 76200"/>
                <a:gd name="connsiteX1" fmla="*/ 5504 w 9525"/>
                <a:gd name="connsiteY1" fmla="*/ 77505 h 76200"/>
              </a:gdLst>
              <a:ahLst/>
              <a:cxnLst>
                <a:cxn ang="0">
                  <a:pos x="connsiteX0" y="connsiteY0"/>
                </a:cxn>
                <a:cxn ang="0">
                  <a:pos x="connsiteX1" y="connsiteY1"/>
                </a:cxn>
              </a:cxnLst>
              <a:rect l="l" t="t" r="r" b="b"/>
              <a:pathLst>
                <a:path w="9525" h="76200">
                  <a:moveTo>
                    <a:pt x="5504" y="5504"/>
                  </a:moveTo>
                  <a:lnTo>
                    <a:pt x="5504" y="77505"/>
                  </a:lnTo>
                </a:path>
              </a:pathLst>
            </a:custGeom>
            <a:noFill/>
            <a:ln w="19050" cap="flat">
              <a:solidFill>
                <a:srgbClr val="FFC000"/>
              </a:solidFill>
              <a:prstDash val="solid"/>
              <a:miter/>
            </a:ln>
          </p:spPr>
          <p:txBody>
            <a:bodyPr rtlCol="0" anchor="ctr"/>
            <a:lstStyle/>
            <a:p>
              <a:endParaRPr lang="en-GB"/>
            </a:p>
          </p:txBody>
        </p:sp>
        <p:sp>
          <p:nvSpPr>
            <p:cNvPr id="252" name="Freeform: Shape 332">
              <a:extLst>
                <a:ext uri="{FF2B5EF4-FFF2-40B4-BE49-F238E27FC236}">
                  <a16:creationId xmlns:a16="http://schemas.microsoft.com/office/drawing/2014/main" id="{20CB54D0-00E7-42CE-9C8D-4C728452FF50}"/>
                </a:ext>
              </a:extLst>
            </p:cNvPr>
            <p:cNvSpPr/>
            <p:nvPr/>
          </p:nvSpPr>
          <p:spPr>
            <a:xfrm>
              <a:off x="5094057" y="3413972"/>
              <a:ext cx="9525" cy="76200"/>
            </a:xfrm>
            <a:custGeom>
              <a:avLst/>
              <a:gdLst>
                <a:gd name="connsiteX0" fmla="*/ 5504 w 9525"/>
                <a:gd name="connsiteY0" fmla="*/ 5504 h 76200"/>
                <a:gd name="connsiteX1" fmla="*/ 5504 w 9525"/>
                <a:gd name="connsiteY1" fmla="*/ 77505 h 76200"/>
              </a:gdLst>
              <a:ahLst/>
              <a:cxnLst>
                <a:cxn ang="0">
                  <a:pos x="connsiteX0" y="connsiteY0"/>
                </a:cxn>
                <a:cxn ang="0">
                  <a:pos x="connsiteX1" y="connsiteY1"/>
                </a:cxn>
              </a:cxnLst>
              <a:rect l="l" t="t" r="r" b="b"/>
              <a:pathLst>
                <a:path w="9525" h="76200">
                  <a:moveTo>
                    <a:pt x="5504" y="5504"/>
                  </a:moveTo>
                  <a:lnTo>
                    <a:pt x="5504" y="77505"/>
                  </a:lnTo>
                </a:path>
              </a:pathLst>
            </a:custGeom>
            <a:noFill/>
            <a:ln w="19050" cap="flat">
              <a:solidFill>
                <a:srgbClr val="FFC000"/>
              </a:solidFill>
              <a:prstDash val="solid"/>
              <a:miter/>
            </a:ln>
          </p:spPr>
          <p:txBody>
            <a:bodyPr rtlCol="0" anchor="ctr"/>
            <a:lstStyle/>
            <a:p>
              <a:endParaRPr lang="en-GB"/>
            </a:p>
          </p:txBody>
        </p:sp>
        <p:sp>
          <p:nvSpPr>
            <p:cNvPr id="253" name="Freeform: Shape 333">
              <a:extLst>
                <a:ext uri="{FF2B5EF4-FFF2-40B4-BE49-F238E27FC236}">
                  <a16:creationId xmlns:a16="http://schemas.microsoft.com/office/drawing/2014/main" id="{58003616-B8FB-403B-AC6E-5E1DA7D9DE11}"/>
                </a:ext>
              </a:extLst>
            </p:cNvPr>
            <p:cNvSpPr/>
            <p:nvPr/>
          </p:nvSpPr>
          <p:spPr>
            <a:xfrm>
              <a:off x="5132157" y="3413972"/>
              <a:ext cx="9525" cy="76200"/>
            </a:xfrm>
            <a:custGeom>
              <a:avLst/>
              <a:gdLst>
                <a:gd name="connsiteX0" fmla="*/ 5504 w 9525"/>
                <a:gd name="connsiteY0" fmla="*/ 5504 h 76200"/>
                <a:gd name="connsiteX1" fmla="*/ 5504 w 9525"/>
                <a:gd name="connsiteY1" fmla="*/ 77505 h 76200"/>
              </a:gdLst>
              <a:ahLst/>
              <a:cxnLst>
                <a:cxn ang="0">
                  <a:pos x="connsiteX0" y="connsiteY0"/>
                </a:cxn>
                <a:cxn ang="0">
                  <a:pos x="connsiteX1" y="connsiteY1"/>
                </a:cxn>
              </a:cxnLst>
              <a:rect l="l" t="t" r="r" b="b"/>
              <a:pathLst>
                <a:path w="9525" h="76200">
                  <a:moveTo>
                    <a:pt x="5504" y="5504"/>
                  </a:moveTo>
                  <a:lnTo>
                    <a:pt x="5504" y="77505"/>
                  </a:lnTo>
                </a:path>
              </a:pathLst>
            </a:custGeom>
            <a:noFill/>
            <a:ln w="19050" cap="flat">
              <a:solidFill>
                <a:srgbClr val="FFC000"/>
              </a:solidFill>
              <a:prstDash val="solid"/>
              <a:miter/>
            </a:ln>
          </p:spPr>
          <p:txBody>
            <a:bodyPr rtlCol="0" anchor="ctr"/>
            <a:lstStyle/>
            <a:p>
              <a:endParaRPr lang="en-GB"/>
            </a:p>
          </p:txBody>
        </p:sp>
        <p:sp>
          <p:nvSpPr>
            <p:cNvPr id="254" name="Freeform: Shape 334">
              <a:extLst>
                <a:ext uri="{FF2B5EF4-FFF2-40B4-BE49-F238E27FC236}">
                  <a16:creationId xmlns:a16="http://schemas.microsoft.com/office/drawing/2014/main" id="{C84184EC-ECB4-4D6A-8CD1-E6EBD627013C}"/>
                </a:ext>
              </a:extLst>
            </p:cNvPr>
            <p:cNvSpPr/>
            <p:nvPr/>
          </p:nvSpPr>
          <p:spPr>
            <a:xfrm>
              <a:off x="5189307" y="3413972"/>
              <a:ext cx="9525" cy="76200"/>
            </a:xfrm>
            <a:custGeom>
              <a:avLst/>
              <a:gdLst>
                <a:gd name="connsiteX0" fmla="*/ 5504 w 9525"/>
                <a:gd name="connsiteY0" fmla="*/ 5504 h 76200"/>
                <a:gd name="connsiteX1" fmla="*/ 5504 w 9525"/>
                <a:gd name="connsiteY1" fmla="*/ 77505 h 76200"/>
              </a:gdLst>
              <a:ahLst/>
              <a:cxnLst>
                <a:cxn ang="0">
                  <a:pos x="connsiteX0" y="connsiteY0"/>
                </a:cxn>
                <a:cxn ang="0">
                  <a:pos x="connsiteX1" y="connsiteY1"/>
                </a:cxn>
              </a:cxnLst>
              <a:rect l="l" t="t" r="r" b="b"/>
              <a:pathLst>
                <a:path w="9525" h="76200">
                  <a:moveTo>
                    <a:pt x="5504" y="5504"/>
                  </a:moveTo>
                  <a:lnTo>
                    <a:pt x="5504" y="77505"/>
                  </a:lnTo>
                </a:path>
              </a:pathLst>
            </a:custGeom>
            <a:noFill/>
            <a:ln w="19050" cap="flat">
              <a:solidFill>
                <a:srgbClr val="FFC000"/>
              </a:solidFill>
              <a:prstDash val="solid"/>
              <a:miter/>
            </a:ln>
          </p:spPr>
          <p:txBody>
            <a:bodyPr rtlCol="0" anchor="ctr"/>
            <a:lstStyle/>
            <a:p>
              <a:endParaRPr lang="en-GB"/>
            </a:p>
          </p:txBody>
        </p:sp>
        <p:sp>
          <p:nvSpPr>
            <p:cNvPr id="255" name="Freeform: Shape 335">
              <a:extLst>
                <a:ext uri="{FF2B5EF4-FFF2-40B4-BE49-F238E27FC236}">
                  <a16:creationId xmlns:a16="http://schemas.microsoft.com/office/drawing/2014/main" id="{196F3277-32CA-463F-A70A-AC00C9D07C59}"/>
                </a:ext>
              </a:extLst>
            </p:cNvPr>
            <p:cNvSpPr/>
            <p:nvPr/>
          </p:nvSpPr>
          <p:spPr>
            <a:xfrm>
              <a:off x="5322657" y="3413972"/>
              <a:ext cx="9525" cy="76200"/>
            </a:xfrm>
            <a:custGeom>
              <a:avLst/>
              <a:gdLst>
                <a:gd name="connsiteX0" fmla="*/ 5504 w 9525"/>
                <a:gd name="connsiteY0" fmla="*/ 5504 h 76200"/>
                <a:gd name="connsiteX1" fmla="*/ 5504 w 9525"/>
                <a:gd name="connsiteY1" fmla="*/ 77505 h 76200"/>
              </a:gdLst>
              <a:ahLst/>
              <a:cxnLst>
                <a:cxn ang="0">
                  <a:pos x="connsiteX0" y="connsiteY0"/>
                </a:cxn>
                <a:cxn ang="0">
                  <a:pos x="connsiteX1" y="connsiteY1"/>
                </a:cxn>
              </a:cxnLst>
              <a:rect l="l" t="t" r="r" b="b"/>
              <a:pathLst>
                <a:path w="9525" h="76200">
                  <a:moveTo>
                    <a:pt x="5504" y="5504"/>
                  </a:moveTo>
                  <a:lnTo>
                    <a:pt x="5504" y="77505"/>
                  </a:lnTo>
                </a:path>
              </a:pathLst>
            </a:custGeom>
            <a:noFill/>
            <a:ln w="19050" cap="flat">
              <a:solidFill>
                <a:srgbClr val="FFC000"/>
              </a:solidFill>
              <a:prstDash val="solid"/>
              <a:miter/>
            </a:ln>
          </p:spPr>
          <p:txBody>
            <a:bodyPr rtlCol="0" anchor="ctr"/>
            <a:lstStyle/>
            <a:p>
              <a:endParaRPr lang="en-GB"/>
            </a:p>
          </p:txBody>
        </p:sp>
        <p:sp>
          <p:nvSpPr>
            <p:cNvPr id="256" name="Freeform: Shape 336">
              <a:extLst>
                <a:ext uri="{FF2B5EF4-FFF2-40B4-BE49-F238E27FC236}">
                  <a16:creationId xmlns:a16="http://schemas.microsoft.com/office/drawing/2014/main" id="{0964C3D4-9A6F-494C-A6C7-CF9689CB9221}"/>
                </a:ext>
              </a:extLst>
            </p:cNvPr>
            <p:cNvSpPr/>
            <p:nvPr/>
          </p:nvSpPr>
          <p:spPr>
            <a:xfrm>
              <a:off x="5417907" y="3413972"/>
              <a:ext cx="9525" cy="76200"/>
            </a:xfrm>
            <a:custGeom>
              <a:avLst/>
              <a:gdLst>
                <a:gd name="connsiteX0" fmla="*/ 5504 w 9525"/>
                <a:gd name="connsiteY0" fmla="*/ 5504 h 76200"/>
                <a:gd name="connsiteX1" fmla="*/ 5504 w 9525"/>
                <a:gd name="connsiteY1" fmla="*/ 77505 h 76200"/>
              </a:gdLst>
              <a:ahLst/>
              <a:cxnLst>
                <a:cxn ang="0">
                  <a:pos x="connsiteX0" y="connsiteY0"/>
                </a:cxn>
                <a:cxn ang="0">
                  <a:pos x="connsiteX1" y="connsiteY1"/>
                </a:cxn>
              </a:cxnLst>
              <a:rect l="l" t="t" r="r" b="b"/>
              <a:pathLst>
                <a:path w="9525" h="76200">
                  <a:moveTo>
                    <a:pt x="5504" y="5504"/>
                  </a:moveTo>
                  <a:lnTo>
                    <a:pt x="5504" y="77505"/>
                  </a:lnTo>
                </a:path>
              </a:pathLst>
            </a:custGeom>
            <a:noFill/>
            <a:ln w="19050" cap="flat">
              <a:solidFill>
                <a:srgbClr val="FFC000"/>
              </a:solidFill>
              <a:prstDash val="solid"/>
              <a:miter/>
            </a:ln>
          </p:spPr>
          <p:txBody>
            <a:bodyPr rtlCol="0" anchor="ctr"/>
            <a:lstStyle/>
            <a:p>
              <a:endParaRPr lang="en-GB"/>
            </a:p>
          </p:txBody>
        </p:sp>
        <p:sp>
          <p:nvSpPr>
            <p:cNvPr id="257" name="Freeform: Shape 337">
              <a:extLst>
                <a:ext uri="{FF2B5EF4-FFF2-40B4-BE49-F238E27FC236}">
                  <a16:creationId xmlns:a16="http://schemas.microsoft.com/office/drawing/2014/main" id="{B32780D4-7D04-42D4-A164-6BF72BDE9DC8}"/>
                </a:ext>
              </a:extLst>
            </p:cNvPr>
            <p:cNvSpPr/>
            <p:nvPr/>
          </p:nvSpPr>
          <p:spPr>
            <a:xfrm>
              <a:off x="5475057" y="3413972"/>
              <a:ext cx="9525" cy="76200"/>
            </a:xfrm>
            <a:custGeom>
              <a:avLst/>
              <a:gdLst>
                <a:gd name="connsiteX0" fmla="*/ 5504 w 9525"/>
                <a:gd name="connsiteY0" fmla="*/ 5504 h 76200"/>
                <a:gd name="connsiteX1" fmla="*/ 5504 w 9525"/>
                <a:gd name="connsiteY1" fmla="*/ 77505 h 76200"/>
              </a:gdLst>
              <a:ahLst/>
              <a:cxnLst>
                <a:cxn ang="0">
                  <a:pos x="connsiteX0" y="connsiteY0"/>
                </a:cxn>
                <a:cxn ang="0">
                  <a:pos x="connsiteX1" y="connsiteY1"/>
                </a:cxn>
              </a:cxnLst>
              <a:rect l="l" t="t" r="r" b="b"/>
              <a:pathLst>
                <a:path w="9525" h="76200">
                  <a:moveTo>
                    <a:pt x="5504" y="5504"/>
                  </a:moveTo>
                  <a:lnTo>
                    <a:pt x="5504" y="77505"/>
                  </a:lnTo>
                </a:path>
              </a:pathLst>
            </a:custGeom>
            <a:noFill/>
            <a:ln w="19050" cap="flat">
              <a:solidFill>
                <a:srgbClr val="FFC000"/>
              </a:solidFill>
              <a:prstDash val="solid"/>
              <a:miter/>
            </a:ln>
          </p:spPr>
          <p:txBody>
            <a:bodyPr rtlCol="0" anchor="ctr"/>
            <a:lstStyle/>
            <a:p>
              <a:endParaRPr lang="en-GB"/>
            </a:p>
          </p:txBody>
        </p:sp>
        <p:sp>
          <p:nvSpPr>
            <p:cNvPr id="258" name="Freeform: Shape 338">
              <a:extLst>
                <a:ext uri="{FF2B5EF4-FFF2-40B4-BE49-F238E27FC236}">
                  <a16:creationId xmlns:a16="http://schemas.microsoft.com/office/drawing/2014/main" id="{1DB85480-055B-4BD0-AA6C-8EBD71D23B0D}"/>
                </a:ext>
              </a:extLst>
            </p:cNvPr>
            <p:cNvSpPr/>
            <p:nvPr/>
          </p:nvSpPr>
          <p:spPr>
            <a:xfrm>
              <a:off x="5532207" y="3509222"/>
              <a:ext cx="9525" cy="76200"/>
            </a:xfrm>
            <a:custGeom>
              <a:avLst/>
              <a:gdLst>
                <a:gd name="connsiteX0" fmla="*/ 5504 w 9525"/>
                <a:gd name="connsiteY0" fmla="*/ 5504 h 76200"/>
                <a:gd name="connsiteX1" fmla="*/ 5504 w 9525"/>
                <a:gd name="connsiteY1" fmla="*/ 77505 h 76200"/>
              </a:gdLst>
              <a:ahLst/>
              <a:cxnLst>
                <a:cxn ang="0">
                  <a:pos x="connsiteX0" y="connsiteY0"/>
                </a:cxn>
                <a:cxn ang="0">
                  <a:pos x="connsiteX1" y="connsiteY1"/>
                </a:cxn>
              </a:cxnLst>
              <a:rect l="l" t="t" r="r" b="b"/>
              <a:pathLst>
                <a:path w="9525" h="76200">
                  <a:moveTo>
                    <a:pt x="5504" y="5504"/>
                  </a:moveTo>
                  <a:lnTo>
                    <a:pt x="5504" y="77505"/>
                  </a:lnTo>
                </a:path>
              </a:pathLst>
            </a:custGeom>
            <a:noFill/>
            <a:ln w="19050" cap="flat">
              <a:solidFill>
                <a:srgbClr val="FFC000"/>
              </a:solidFill>
              <a:prstDash val="solid"/>
              <a:miter/>
            </a:ln>
          </p:spPr>
          <p:txBody>
            <a:bodyPr rtlCol="0" anchor="ctr"/>
            <a:lstStyle/>
            <a:p>
              <a:endParaRPr lang="en-GB"/>
            </a:p>
          </p:txBody>
        </p:sp>
        <p:sp>
          <p:nvSpPr>
            <p:cNvPr id="259" name="Freeform: Shape 339">
              <a:extLst>
                <a:ext uri="{FF2B5EF4-FFF2-40B4-BE49-F238E27FC236}">
                  <a16:creationId xmlns:a16="http://schemas.microsoft.com/office/drawing/2014/main" id="{AB190FD0-1390-4337-8ACA-2C3C27AF72FF}"/>
                </a:ext>
              </a:extLst>
            </p:cNvPr>
            <p:cNvSpPr/>
            <p:nvPr/>
          </p:nvSpPr>
          <p:spPr>
            <a:xfrm>
              <a:off x="5570307" y="3509222"/>
              <a:ext cx="9525" cy="76200"/>
            </a:xfrm>
            <a:custGeom>
              <a:avLst/>
              <a:gdLst>
                <a:gd name="connsiteX0" fmla="*/ 5504 w 9525"/>
                <a:gd name="connsiteY0" fmla="*/ 5504 h 76200"/>
                <a:gd name="connsiteX1" fmla="*/ 5504 w 9525"/>
                <a:gd name="connsiteY1" fmla="*/ 77505 h 76200"/>
              </a:gdLst>
              <a:ahLst/>
              <a:cxnLst>
                <a:cxn ang="0">
                  <a:pos x="connsiteX0" y="connsiteY0"/>
                </a:cxn>
                <a:cxn ang="0">
                  <a:pos x="connsiteX1" y="connsiteY1"/>
                </a:cxn>
              </a:cxnLst>
              <a:rect l="l" t="t" r="r" b="b"/>
              <a:pathLst>
                <a:path w="9525" h="76200">
                  <a:moveTo>
                    <a:pt x="5504" y="5504"/>
                  </a:moveTo>
                  <a:lnTo>
                    <a:pt x="5504" y="77505"/>
                  </a:lnTo>
                </a:path>
              </a:pathLst>
            </a:custGeom>
            <a:noFill/>
            <a:ln w="19050" cap="flat">
              <a:solidFill>
                <a:srgbClr val="FFC000"/>
              </a:solidFill>
              <a:prstDash val="solid"/>
              <a:miter/>
            </a:ln>
          </p:spPr>
          <p:txBody>
            <a:bodyPr rtlCol="0" anchor="ctr"/>
            <a:lstStyle/>
            <a:p>
              <a:endParaRPr lang="en-GB"/>
            </a:p>
          </p:txBody>
        </p:sp>
        <p:sp>
          <p:nvSpPr>
            <p:cNvPr id="260" name="Freeform: Shape 340">
              <a:extLst>
                <a:ext uri="{FF2B5EF4-FFF2-40B4-BE49-F238E27FC236}">
                  <a16:creationId xmlns:a16="http://schemas.microsoft.com/office/drawing/2014/main" id="{9FA2E93D-9D4D-4535-B1BB-20389613BFFE}"/>
                </a:ext>
              </a:extLst>
            </p:cNvPr>
            <p:cNvSpPr/>
            <p:nvPr/>
          </p:nvSpPr>
          <p:spPr>
            <a:xfrm>
              <a:off x="5646507" y="3509222"/>
              <a:ext cx="9525" cy="76200"/>
            </a:xfrm>
            <a:custGeom>
              <a:avLst/>
              <a:gdLst>
                <a:gd name="connsiteX0" fmla="*/ 5504 w 9525"/>
                <a:gd name="connsiteY0" fmla="*/ 5504 h 76200"/>
                <a:gd name="connsiteX1" fmla="*/ 5504 w 9525"/>
                <a:gd name="connsiteY1" fmla="*/ 77505 h 76200"/>
              </a:gdLst>
              <a:ahLst/>
              <a:cxnLst>
                <a:cxn ang="0">
                  <a:pos x="connsiteX0" y="connsiteY0"/>
                </a:cxn>
                <a:cxn ang="0">
                  <a:pos x="connsiteX1" y="connsiteY1"/>
                </a:cxn>
              </a:cxnLst>
              <a:rect l="l" t="t" r="r" b="b"/>
              <a:pathLst>
                <a:path w="9525" h="76200">
                  <a:moveTo>
                    <a:pt x="5504" y="5504"/>
                  </a:moveTo>
                  <a:lnTo>
                    <a:pt x="5504" y="77505"/>
                  </a:lnTo>
                </a:path>
              </a:pathLst>
            </a:custGeom>
            <a:noFill/>
            <a:ln w="19050" cap="flat">
              <a:solidFill>
                <a:srgbClr val="FFC000"/>
              </a:solidFill>
              <a:prstDash val="solid"/>
              <a:miter/>
            </a:ln>
          </p:spPr>
          <p:txBody>
            <a:bodyPr rtlCol="0" anchor="ctr"/>
            <a:lstStyle/>
            <a:p>
              <a:endParaRPr lang="en-GB"/>
            </a:p>
          </p:txBody>
        </p:sp>
        <p:sp>
          <p:nvSpPr>
            <p:cNvPr id="261" name="Freeform: Shape 341">
              <a:extLst>
                <a:ext uri="{FF2B5EF4-FFF2-40B4-BE49-F238E27FC236}">
                  <a16:creationId xmlns:a16="http://schemas.microsoft.com/office/drawing/2014/main" id="{DE97C4A1-33C4-4674-9AB3-76DB1E3C3236}"/>
                </a:ext>
              </a:extLst>
            </p:cNvPr>
            <p:cNvSpPr/>
            <p:nvPr/>
          </p:nvSpPr>
          <p:spPr>
            <a:xfrm>
              <a:off x="5703657" y="3509222"/>
              <a:ext cx="9525" cy="76200"/>
            </a:xfrm>
            <a:custGeom>
              <a:avLst/>
              <a:gdLst>
                <a:gd name="connsiteX0" fmla="*/ 5504 w 9525"/>
                <a:gd name="connsiteY0" fmla="*/ 5504 h 76200"/>
                <a:gd name="connsiteX1" fmla="*/ 5504 w 9525"/>
                <a:gd name="connsiteY1" fmla="*/ 77505 h 76200"/>
              </a:gdLst>
              <a:ahLst/>
              <a:cxnLst>
                <a:cxn ang="0">
                  <a:pos x="connsiteX0" y="connsiteY0"/>
                </a:cxn>
                <a:cxn ang="0">
                  <a:pos x="connsiteX1" y="connsiteY1"/>
                </a:cxn>
              </a:cxnLst>
              <a:rect l="l" t="t" r="r" b="b"/>
              <a:pathLst>
                <a:path w="9525" h="76200">
                  <a:moveTo>
                    <a:pt x="5504" y="5504"/>
                  </a:moveTo>
                  <a:lnTo>
                    <a:pt x="5504" y="77505"/>
                  </a:lnTo>
                </a:path>
              </a:pathLst>
            </a:custGeom>
            <a:noFill/>
            <a:ln w="19050" cap="flat">
              <a:solidFill>
                <a:srgbClr val="FFC000"/>
              </a:solidFill>
              <a:prstDash val="solid"/>
              <a:miter/>
            </a:ln>
          </p:spPr>
          <p:txBody>
            <a:bodyPr rtlCol="0" anchor="ctr"/>
            <a:lstStyle/>
            <a:p>
              <a:endParaRPr lang="en-GB"/>
            </a:p>
          </p:txBody>
        </p:sp>
        <p:sp>
          <p:nvSpPr>
            <p:cNvPr id="262" name="Freeform: Shape 342">
              <a:extLst>
                <a:ext uri="{FF2B5EF4-FFF2-40B4-BE49-F238E27FC236}">
                  <a16:creationId xmlns:a16="http://schemas.microsoft.com/office/drawing/2014/main" id="{73975864-F03A-4683-9BAA-9797ED6E61C8}"/>
                </a:ext>
              </a:extLst>
            </p:cNvPr>
            <p:cNvSpPr/>
            <p:nvPr/>
          </p:nvSpPr>
          <p:spPr>
            <a:xfrm>
              <a:off x="5741757" y="3509222"/>
              <a:ext cx="9525" cy="76200"/>
            </a:xfrm>
            <a:custGeom>
              <a:avLst/>
              <a:gdLst>
                <a:gd name="connsiteX0" fmla="*/ 5504 w 9525"/>
                <a:gd name="connsiteY0" fmla="*/ 5504 h 76200"/>
                <a:gd name="connsiteX1" fmla="*/ 5504 w 9525"/>
                <a:gd name="connsiteY1" fmla="*/ 77505 h 76200"/>
              </a:gdLst>
              <a:ahLst/>
              <a:cxnLst>
                <a:cxn ang="0">
                  <a:pos x="connsiteX0" y="connsiteY0"/>
                </a:cxn>
                <a:cxn ang="0">
                  <a:pos x="connsiteX1" y="connsiteY1"/>
                </a:cxn>
              </a:cxnLst>
              <a:rect l="l" t="t" r="r" b="b"/>
              <a:pathLst>
                <a:path w="9525" h="76200">
                  <a:moveTo>
                    <a:pt x="5504" y="5504"/>
                  </a:moveTo>
                  <a:lnTo>
                    <a:pt x="5504" y="77505"/>
                  </a:lnTo>
                </a:path>
              </a:pathLst>
            </a:custGeom>
            <a:noFill/>
            <a:ln w="19050" cap="flat">
              <a:solidFill>
                <a:srgbClr val="FFC000"/>
              </a:solidFill>
              <a:prstDash val="solid"/>
              <a:miter/>
            </a:ln>
          </p:spPr>
          <p:txBody>
            <a:bodyPr rtlCol="0" anchor="ctr"/>
            <a:lstStyle/>
            <a:p>
              <a:endParaRPr lang="en-GB"/>
            </a:p>
          </p:txBody>
        </p:sp>
        <p:sp>
          <p:nvSpPr>
            <p:cNvPr id="263" name="Freeform: Shape 343">
              <a:extLst>
                <a:ext uri="{FF2B5EF4-FFF2-40B4-BE49-F238E27FC236}">
                  <a16:creationId xmlns:a16="http://schemas.microsoft.com/office/drawing/2014/main" id="{9CBEAA0D-2DBA-44B5-87F8-BABB43C0FB41}"/>
                </a:ext>
              </a:extLst>
            </p:cNvPr>
            <p:cNvSpPr/>
            <p:nvPr/>
          </p:nvSpPr>
          <p:spPr>
            <a:xfrm>
              <a:off x="5913207" y="3566372"/>
              <a:ext cx="9525" cy="76200"/>
            </a:xfrm>
            <a:custGeom>
              <a:avLst/>
              <a:gdLst>
                <a:gd name="connsiteX0" fmla="*/ 5504 w 9525"/>
                <a:gd name="connsiteY0" fmla="*/ 5504 h 76200"/>
                <a:gd name="connsiteX1" fmla="*/ 5504 w 9525"/>
                <a:gd name="connsiteY1" fmla="*/ 77505 h 76200"/>
              </a:gdLst>
              <a:ahLst/>
              <a:cxnLst>
                <a:cxn ang="0">
                  <a:pos x="connsiteX0" y="connsiteY0"/>
                </a:cxn>
                <a:cxn ang="0">
                  <a:pos x="connsiteX1" y="connsiteY1"/>
                </a:cxn>
              </a:cxnLst>
              <a:rect l="l" t="t" r="r" b="b"/>
              <a:pathLst>
                <a:path w="9525" h="76200">
                  <a:moveTo>
                    <a:pt x="5504" y="5504"/>
                  </a:moveTo>
                  <a:lnTo>
                    <a:pt x="5504" y="77505"/>
                  </a:lnTo>
                </a:path>
              </a:pathLst>
            </a:custGeom>
            <a:noFill/>
            <a:ln w="19050" cap="flat">
              <a:solidFill>
                <a:srgbClr val="FFC000"/>
              </a:solidFill>
              <a:prstDash val="solid"/>
              <a:miter/>
            </a:ln>
          </p:spPr>
          <p:txBody>
            <a:bodyPr rtlCol="0" anchor="ctr"/>
            <a:lstStyle/>
            <a:p>
              <a:endParaRPr lang="en-GB"/>
            </a:p>
          </p:txBody>
        </p:sp>
        <p:sp>
          <p:nvSpPr>
            <p:cNvPr id="264" name="Freeform: Shape 344">
              <a:extLst>
                <a:ext uri="{FF2B5EF4-FFF2-40B4-BE49-F238E27FC236}">
                  <a16:creationId xmlns:a16="http://schemas.microsoft.com/office/drawing/2014/main" id="{4C5C3787-2EC8-4A7B-BC5F-AF1A51443E1C}"/>
                </a:ext>
              </a:extLst>
            </p:cNvPr>
            <p:cNvSpPr/>
            <p:nvPr/>
          </p:nvSpPr>
          <p:spPr>
            <a:xfrm>
              <a:off x="5951316" y="3566372"/>
              <a:ext cx="9525" cy="76200"/>
            </a:xfrm>
            <a:custGeom>
              <a:avLst/>
              <a:gdLst>
                <a:gd name="connsiteX0" fmla="*/ 5504 w 9525"/>
                <a:gd name="connsiteY0" fmla="*/ 5504 h 76200"/>
                <a:gd name="connsiteX1" fmla="*/ 5504 w 9525"/>
                <a:gd name="connsiteY1" fmla="*/ 77505 h 76200"/>
              </a:gdLst>
              <a:ahLst/>
              <a:cxnLst>
                <a:cxn ang="0">
                  <a:pos x="connsiteX0" y="connsiteY0"/>
                </a:cxn>
                <a:cxn ang="0">
                  <a:pos x="connsiteX1" y="connsiteY1"/>
                </a:cxn>
              </a:cxnLst>
              <a:rect l="l" t="t" r="r" b="b"/>
              <a:pathLst>
                <a:path w="9525" h="76200">
                  <a:moveTo>
                    <a:pt x="5504" y="5504"/>
                  </a:moveTo>
                  <a:lnTo>
                    <a:pt x="5504" y="77505"/>
                  </a:lnTo>
                </a:path>
              </a:pathLst>
            </a:custGeom>
            <a:noFill/>
            <a:ln w="19050" cap="flat">
              <a:solidFill>
                <a:srgbClr val="FFC000"/>
              </a:solidFill>
              <a:prstDash val="solid"/>
              <a:miter/>
            </a:ln>
          </p:spPr>
          <p:txBody>
            <a:bodyPr rtlCol="0" anchor="ctr"/>
            <a:lstStyle/>
            <a:p>
              <a:endParaRPr lang="en-GB"/>
            </a:p>
          </p:txBody>
        </p:sp>
        <p:sp>
          <p:nvSpPr>
            <p:cNvPr id="265" name="Freeform: Shape 345">
              <a:extLst>
                <a:ext uri="{FF2B5EF4-FFF2-40B4-BE49-F238E27FC236}">
                  <a16:creationId xmlns:a16="http://schemas.microsoft.com/office/drawing/2014/main" id="{572A92FC-8AD6-4020-A1E2-2663FEC8C6E1}"/>
                </a:ext>
              </a:extLst>
            </p:cNvPr>
            <p:cNvSpPr/>
            <p:nvPr/>
          </p:nvSpPr>
          <p:spPr>
            <a:xfrm>
              <a:off x="5951316" y="3566372"/>
              <a:ext cx="9525" cy="76200"/>
            </a:xfrm>
            <a:custGeom>
              <a:avLst/>
              <a:gdLst>
                <a:gd name="connsiteX0" fmla="*/ 5504 w 9525"/>
                <a:gd name="connsiteY0" fmla="*/ 5504 h 76200"/>
                <a:gd name="connsiteX1" fmla="*/ 5504 w 9525"/>
                <a:gd name="connsiteY1" fmla="*/ 77505 h 76200"/>
              </a:gdLst>
              <a:ahLst/>
              <a:cxnLst>
                <a:cxn ang="0">
                  <a:pos x="connsiteX0" y="connsiteY0"/>
                </a:cxn>
                <a:cxn ang="0">
                  <a:pos x="connsiteX1" y="connsiteY1"/>
                </a:cxn>
              </a:cxnLst>
              <a:rect l="l" t="t" r="r" b="b"/>
              <a:pathLst>
                <a:path w="9525" h="76200">
                  <a:moveTo>
                    <a:pt x="5504" y="5504"/>
                  </a:moveTo>
                  <a:lnTo>
                    <a:pt x="5504" y="77505"/>
                  </a:lnTo>
                </a:path>
              </a:pathLst>
            </a:custGeom>
            <a:noFill/>
            <a:ln w="19050" cap="flat">
              <a:solidFill>
                <a:srgbClr val="FFC000"/>
              </a:solidFill>
              <a:prstDash val="solid"/>
              <a:miter/>
            </a:ln>
          </p:spPr>
          <p:txBody>
            <a:bodyPr rtlCol="0" anchor="ctr"/>
            <a:lstStyle/>
            <a:p>
              <a:endParaRPr lang="en-GB"/>
            </a:p>
          </p:txBody>
        </p:sp>
        <p:sp>
          <p:nvSpPr>
            <p:cNvPr id="266" name="Freeform: Shape 346">
              <a:extLst>
                <a:ext uri="{FF2B5EF4-FFF2-40B4-BE49-F238E27FC236}">
                  <a16:creationId xmlns:a16="http://schemas.microsoft.com/office/drawing/2014/main" id="{6A59B69D-2F9F-44A0-8891-1706BFBC0949}"/>
                </a:ext>
              </a:extLst>
            </p:cNvPr>
            <p:cNvSpPr/>
            <p:nvPr/>
          </p:nvSpPr>
          <p:spPr>
            <a:xfrm>
              <a:off x="6008466" y="3566372"/>
              <a:ext cx="9525" cy="76200"/>
            </a:xfrm>
            <a:custGeom>
              <a:avLst/>
              <a:gdLst>
                <a:gd name="connsiteX0" fmla="*/ 5504 w 9525"/>
                <a:gd name="connsiteY0" fmla="*/ 5504 h 76200"/>
                <a:gd name="connsiteX1" fmla="*/ 5504 w 9525"/>
                <a:gd name="connsiteY1" fmla="*/ 77505 h 76200"/>
              </a:gdLst>
              <a:ahLst/>
              <a:cxnLst>
                <a:cxn ang="0">
                  <a:pos x="connsiteX0" y="connsiteY0"/>
                </a:cxn>
                <a:cxn ang="0">
                  <a:pos x="connsiteX1" y="connsiteY1"/>
                </a:cxn>
              </a:cxnLst>
              <a:rect l="l" t="t" r="r" b="b"/>
              <a:pathLst>
                <a:path w="9525" h="76200">
                  <a:moveTo>
                    <a:pt x="5504" y="5504"/>
                  </a:moveTo>
                  <a:lnTo>
                    <a:pt x="5504" y="77505"/>
                  </a:lnTo>
                </a:path>
              </a:pathLst>
            </a:custGeom>
            <a:noFill/>
            <a:ln w="19050" cap="flat">
              <a:solidFill>
                <a:srgbClr val="FFC000"/>
              </a:solidFill>
              <a:prstDash val="solid"/>
              <a:miter/>
            </a:ln>
          </p:spPr>
          <p:txBody>
            <a:bodyPr rtlCol="0" anchor="ctr"/>
            <a:lstStyle/>
            <a:p>
              <a:endParaRPr lang="en-GB"/>
            </a:p>
          </p:txBody>
        </p:sp>
        <p:sp>
          <p:nvSpPr>
            <p:cNvPr id="267" name="Freeform: Shape 347">
              <a:extLst>
                <a:ext uri="{FF2B5EF4-FFF2-40B4-BE49-F238E27FC236}">
                  <a16:creationId xmlns:a16="http://schemas.microsoft.com/office/drawing/2014/main" id="{9423AFA1-51E9-4C87-B47D-A3358E5CC470}"/>
                </a:ext>
              </a:extLst>
            </p:cNvPr>
            <p:cNvSpPr/>
            <p:nvPr/>
          </p:nvSpPr>
          <p:spPr>
            <a:xfrm>
              <a:off x="6046566" y="3566372"/>
              <a:ext cx="9525" cy="76200"/>
            </a:xfrm>
            <a:custGeom>
              <a:avLst/>
              <a:gdLst>
                <a:gd name="connsiteX0" fmla="*/ 5504 w 9525"/>
                <a:gd name="connsiteY0" fmla="*/ 5504 h 76200"/>
                <a:gd name="connsiteX1" fmla="*/ 5504 w 9525"/>
                <a:gd name="connsiteY1" fmla="*/ 77505 h 76200"/>
              </a:gdLst>
              <a:ahLst/>
              <a:cxnLst>
                <a:cxn ang="0">
                  <a:pos x="connsiteX0" y="connsiteY0"/>
                </a:cxn>
                <a:cxn ang="0">
                  <a:pos x="connsiteX1" y="connsiteY1"/>
                </a:cxn>
              </a:cxnLst>
              <a:rect l="l" t="t" r="r" b="b"/>
              <a:pathLst>
                <a:path w="9525" h="76200">
                  <a:moveTo>
                    <a:pt x="5504" y="5504"/>
                  </a:moveTo>
                  <a:lnTo>
                    <a:pt x="5504" y="77505"/>
                  </a:lnTo>
                </a:path>
              </a:pathLst>
            </a:custGeom>
            <a:noFill/>
            <a:ln w="19050" cap="flat">
              <a:solidFill>
                <a:srgbClr val="FFC000"/>
              </a:solidFill>
              <a:prstDash val="solid"/>
              <a:miter/>
            </a:ln>
          </p:spPr>
          <p:txBody>
            <a:bodyPr rtlCol="0" anchor="ctr"/>
            <a:lstStyle/>
            <a:p>
              <a:endParaRPr lang="en-GB"/>
            </a:p>
          </p:txBody>
        </p:sp>
        <p:sp>
          <p:nvSpPr>
            <p:cNvPr id="268" name="Freeform: Shape 348">
              <a:extLst>
                <a:ext uri="{FF2B5EF4-FFF2-40B4-BE49-F238E27FC236}">
                  <a16:creationId xmlns:a16="http://schemas.microsoft.com/office/drawing/2014/main" id="{F1B73E76-1315-4E39-9FBC-FF21465D1EAE}"/>
                </a:ext>
              </a:extLst>
            </p:cNvPr>
            <p:cNvSpPr/>
            <p:nvPr/>
          </p:nvSpPr>
          <p:spPr>
            <a:xfrm>
              <a:off x="6122766" y="3566372"/>
              <a:ext cx="9525" cy="76200"/>
            </a:xfrm>
            <a:custGeom>
              <a:avLst/>
              <a:gdLst>
                <a:gd name="connsiteX0" fmla="*/ 5504 w 9525"/>
                <a:gd name="connsiteY0" fmla="*/ 5504 h 76200"/>
                <a:gd name="connsiteX1" fmla="*/ 5504 w 9525"/>
                <a:gd name="connsiteY1" fmla="*/ 77505 h 76200"/>
              </a:gdLst>
              <a:ahLst/>
              <a:cxnLst>
                <a:cxn ang="0">
                  <a:pos x="connsiteX0" y="connsiteY0"/>
                </a:cxn>
                <a:cxn ang="0">
                  <a:pos x="connsiteX1" y="connsiteY1"/>
                </a:cxn>
              </a:cxnLst>
              <a:rect l="l" t="t" r="r" b="b"/>
              <a:pathLst>
                <a:path w="9525" h="76200">
                  <a:moveTo>
                    <a:pt x="5504" y="5504"/>
                  </a:moveTo>
                  <a:lnTo>
                    <a:pt x="5504" y="77505"/>
                  </a:lnTo>
                </a:path>
              </a:pathLst>
            </a:custGeom>
            <a:noFill/>
            <a:ln w="19050" cap="flat">
              <a:solidFill>
                <a:srgbClr val="FFC000"/>
              </a:solidFill>
              <a:prstDash val="solid"/>
              <a:miter/>
            </a:ln>
          </p:spPr>
          <p:txBody>
            <a:bodyPr rtlCol="0" anchor="ctr"/>
            <a:lstStyle/>
            <a:p>
              <a:endParaRPr lang="en-GB"/>
            </a:p>
          </p:txBody>
        </p:sp>
        <p:sp>
          <p:nvSpPr>
            <p:cNvPr id="269" name="Freeform: Shape 349">
              <a:extLst>
                <a:ext uri="{FF2B5EF4-FFF2-40B4-BE49-F238E27FC236}">
                  <a16:creationId xmlns:a16="http://schemas.microsoft.com/office/drawing/2014/main" id="{5C1873D7-761A-487E-9F55-1524A76F41AD}"/>
                </a:ext>
              </a:extLst>
            </p:cNvPr>
            <p:cNvSpPr/>
            <p:nvPr/>
          </p:nvSpPr>
          <p:spPr>
            <a:xfrm>
              <a:off x="6160866" y="3566372"/>
              <a:ext cx="9525" cy="76200"/>
            </a:xfrm>
            <a:custGeom>
              <a:avLst/>
              <a:gdLst>
                <a:gd name="connsiteX0" fmla="*/ 5504 w 9525"/>
                <a:gd name="connsiteY0" fmla="*/ 5504 h 76200"/>
                <a:gd name="connsiteX1" fmla="*/ 5504 w 9525"/>
                <a:gd name="connsiteY1" fmla="*/ 77505 h 76200"/>
              </a:gdLst>
              <a:ahLst/>
              <a:cxnLst>
                <a:cxn ang="0">
                  <a:pos x="connsiteX0" y="connsiteY0"/>
                </a:cxn>
                <a:cxn ang="0">
                  <a:pos x="connsiteX1" y="connsiteY1"/>
                </a:cxn>
              </a:cxnLst>
              <a:rect l="l" t="t" r="r" b="b"/>
              <a:pathLst>
                <a:path w="9525" h="76200">
                  <a:moveTo>
                    <a:pt x="5504" y="5504"/>
                  </a:moveTo>
                  <a:lnTo>
                    <a:pt x="5504" y="77505"/>
                  </a:lnTo>
                </a:path>
              </a:pathLst>
            </a:custGeom>
            <a:noFill/>
            <a:ln w="19050" cap="flat">
              <a:solidFill>
                <a:srgbClr val="FFC000"/>
              </a:solidFill>
              <a:prstDash val="solid"/>
              <a:miter/>
            </a:ln>
          </p:spPr>
          <p:txBody>
            <a:bodyPr rtlCol="0" anchor="ctr"/>
            <a:lstStyle/>
            <a:p>
              <a:endParaRPr lang="en-GB"/>
            </a:p>
          </p:txBody>
        </p:sp>
        <p:sp>
          <p:nvSpPr>
            <p:cNvPr id="270" name="Freeform: Shape 350">
              <a:extLst>
                <a:ext uri="{FF2B5EF4-FFF2-40B4-BE49-F238E27FC236}">
                  <a16:creationId xmlns:a16="http://schemas.microsoft.com/office/drawing/2014/main" id="{5E8DE4E7-ACED-4D7D-9D36-481310877568}"/>
                </a:ext>
              </a:extLst>
            </p:cNvPr>
            <p:cNvSpPr/>
            <p:nvPr/>
          </p:nvSpPr>
          <p:spPr>
            <a:xfrm>
              <a:off x="6237066" y="3566372"/>
              <a:ext cx="9525" cy="76200"/>
            </a:xfrm>
            <a:custGeom>
              <a:avLst/>
              <a:gdLst>
                <a:gd name="connsiteX0" fmla="*/ 5504 w 9525"/>
                <a:gd name="connsiteY0" fmla="*/ 5504 h 76200"/>
                <a:gd name="connsiteX1" fmla="*/ 5504 w 9525"/>
                <a:gd name="connsiteY1" fmla="*/ 77505 h 76200"/>
              </a:gdLst>
              <a:ahLst/>
              <a:cxnLst>
                <a:cxn ang="0">
                  <a:pos x="connsiteX0" y="connsiteY0"/>
                </a:cxn>
                <a:cxn ang="0">
                  <a:pos x="connsiteX1" y="connsiteY1"/>
                </a:cxn>
              </a:cxnLst>
              <a:rect l="l" t="t" r="r" b="b"/>
              <a:pathLst>
                <a:path w="9525" h="76200">
                  <a:moveTo>
                    <a:pt x="5504" y="5504"/>
                  </a:moveTo>
                  <a:lnTo>
                    <a:pt x="5504" y="77505"/>
                  </a:lnTo>
                </a:path>
              </a:pathLst>
            </a:custGeom>
            <a:noFill/>
            <a:ln w="19050" cap="flat">
              <a:solidFill>
                <a:srgbClr val="FFC000"/>
              </a:solidFill>
              <a:prstDash val="solid"/>
              <a:miter/>
            </a:ln>
          </p:spPr>
          <p:txBody>
            <a:bodyPr rtlCol="0" anchor="ctr"/>
            <a:lstStyle/>
            <a:p>
              <a:endParaRPr lang="en-GB"/>
            </a:p>
          </p:txBody>
        </p:sp>
        <p:sp>
          <p:nvSpPr>
            <p:cNvPr id="271" name="Freeform: Shape 5215">
              <a:extLst>
                <a:ext uri="{FF2B5EF4-FFF2-40B4-BE49-F238E27FC236}">
                  <a16:creationId xmlns:a16="http://schemas.microsoft.com/office/drawing/2014/main" id="{BA13B569-D302-48FB-8C27-6B14949EC630}"/>
                </a:ext>
              </a:extLst>
            </p:cNvPr>
            <p:cNvSpPr/>
            <p:nvPr/>
          </p:nvSpPr>
          <p:spPr>
            <a:xfrm>
              <a:off x="6275166" y="3566372"/>
              <a:ext cx="9525" cy="76200"/>
            </a:xfrm>
            <a:custGeom>
              <a:avLst/>
              <a:gdLst>
                <a:gd name="connsiteX0" fmla="*/ 5504 w 9525"/>
                <a:gd name="connsiteY0" fmla="*/ 5504 h 76200"/>
                <a:gd name="connsiteX1" fmla="*/ 5504 w 9525"/>
                <a:gd name="connsiteY1" fmla="*/ 77505 h 76200"/>
              </a:gdLst>
              <a:ahLst/>
              <a:cxnLst>
                <a:cxn ang="0">
                  <a:pos x="connsiteX0" y="connsiteY0"/>
                </a:cxn>
                <a:cxn ang="0">
                  <a:pos x="connsiteX1" y="connsiteY1"/>
                </a:cxn>
              </a:cxnLst>
              <a:rect l="l" t="t" r="r" b="b"/>
              <a:pathLst>
                <a:path w="9525" h="76200">
                  <a:moveTo>
                    <a:pt x="5504" y="5504"/>
                  </a:moveTo>
                  <a:lnTo>
                    <a:pt x="5504" y="77505"/>
                  </a:lnTo>
                </a:path>
              </a:pathLst>
            </a:custGeom>
            <a:noFill/>
            <a:ln w="19050" cap="flat">
              <a:solidFill>
                <a:srgbClr val="FFC000"/>
              </a:solidFill>
              <a:prstDash val="solid"/>
              <a:miter/>
            </a:ln>
          </p:spPr>
          <p:txBody>
            <a:bodyPr rtlCol="0" anchor="ctr"/>
            <a:lstStyle/>
            <a:p>
              <a:endParaRPr lang="en-GB"/>
            </a:p>
          </p:txBody>
        </p:sp>
        <p:sp>
          <p:nvSpPr>
            <p:cNvPr id="272" name="Freeform: Shape 5216">
              <a:extLst>
                <a:ext uri="{FF2B5EF4-FFF2-40B4-BE49-F238E27FC236}">
                  <a16:creationId xmlns:a16="http://schemas.microsoft.com/office/drawing/2014/main" id="{7D8626B3-85C0-4DB6-9E34-40F455DEDE09}"/>
                </a:ext>
              </a:extLst>
            </p:cNvPr>
            <p:cNvSpPr/>
            <p:nvPr/>
          </p:nvSpPr>
          <p:spPr>
            <a:xfrm>
              <a:off x="6332316" y="3566372"/>
              <a:ext cx="9525" cy="76200"/>
            </a:xfrm>
            <a:custGeom>
              <a:avLst/>
              <a:gdLst>
                <a:gd name="connsiteX0" fmla="*/ 5504 w 9525"/>
                <a:gd name="connsiteY0" fmla="*/ 5504 h 76200"/>
                <a:gd name="connsiteX1" fmla="*/ 5504 w 9525"/>
                <a:gd name="connsiteY1" fmla="*/ 77505 h 76200"/>
              </a:gdLst>
              <a:ahLst/>
              <a:cxnLst>
                <a:cxn ang="0">
                  <a:pos x="connsiteX0" y="connsiteY0"/>
                </a:cxn>
                <a:cxn ang="0">
                  <a:pos x="connsiteX1" y="connsiteY1"/>
                </a:cxn>
              </a:cxnLst>
              <a:rect l="l" t="t" r="r" b="b"/>
              <a:pathLst>
                <a:path w="9525" h="76200">
                  <a:moveTo>
                    <a:pt x="5504" y="5504"/>
                  </a:moveTo>
                  <a:lnTo>
                    <a:pt x="5504" y="77505"/>
                  </a:lnTo>
                </a:path>
              </a:pathLst>
            </a:custGeom>
            <a:noFill/>
            <a:ln w="19050" cap="flat">
              <a:solidFill>
                <a:srgbClr val="FFC000"/>
              </a:solidFill>
              <a:prstDash val="solid"/>
              <a:miter/>
            </a:ln>
          </p:spPr>
          <p:txBody>
            <a:bodyPr rtlCol="0" anchor="ctr"/>
            <a:lstStyle/>
            <a:p>
              <a:endParaRPr lang="en-GB"/>
            </a:p>
          </p:txBody>
        </p:sp>
        <p:sp>
          <p:nvSpPr>
            <p:cNvPr id="273" name="Freeform: Shape 5217">
              <a:extLst>
                <a:ext uri="{FF2B5EF4-FFF2-40B4-BE49-F238E27FC236}">
                  <a16:creationId xmlns:a16="http://schemas.microsoft.com/office/drawing/2014/main" id="{49008669-5776-450A-AE47-AF5C8F0CDFA7}"/>
                </a:ext>
              </a:extLst>
            </p:cNvPr>
            <p:cNvSpPr/>
            <p:nvPr/>
          </p:nvSpPr>
          <p:spPr>
            <a:xfrm>
              <a:off x="6408516" y="3566372"/>
              <a:ext cx="9525" cy="76200"/>
            </a:xfrm>
            <a:custGeom>
              <a:avLst/>
              <a:gdLst>
                <a:gd name="connsiteX0" fmla="*/ 5504 w 9525"/>
                <a:gd name="connsiteY0" fmla="*/ 5504 h 76200"/>
                <a:gd name="connsiteX1" fmla="*/ 5504 w 9525"/>
                <a:gd name="connsiteY1" fmla="*/ 77505 h 76200"/>
              </a:gdLst>
              <a:ahLst/>
              <a:cxnLst>
                <a:cxn ang="0">
                  <a:pos x="connsiteX0" y="connsiteY0"/>
                </a:cxn>
                <a:cxn ang="0">
                  <a:pos x="connsiteX1" y="connsiteY1"/>
                </a:cxn>
              </a:cxnLst>
              <a:rect l="l" t="t" r="r" b="b"/>
              <a:pathLst>
                <a:path w="9525" h="76200">
                  <a:moveTo>
                    <a:pt x="5504" y="5504"/>
                  </a:moveTo>
                  <a:lnTo>
                    <a:pt x="5504" y="77505"/>
                  </a:lnTo>
                </a:path>
              </a:pathLst>
            </a:custGeom>
            <a:noFill/>
            <a:ln w="19050" cap="flat">
              <a:solidFill>
                <a:srgbClr val="FFC000"/>
              </a:solidFill>
              <a:prstDash val="solid"/>
              <a:miter/>
            </a:ln>
          </p:spPr>
          <p:txBody>
            <a:bodyPr rtlCol="0" anchor="ctr"/>
            <a:lstStyle/>
            <a:p>
              <a:endParaRPr lang="en-GB"/>
            </a:p>
          </p:txBody>
        </p:sp>
        <p:sp>
          <p:nvSpPr>
            <p:cNvPr id="274" name="Freeform: Shape 5218">
              <a:extLst>
                <a:ext uri="{FF2B5EF4-FFF2-40B4-BE49-F238E27FC236}">
                  <a16:creationId xmlns:a16="http://schemas.microsoft.com/office/drawing/2014/main" id="{19A17EFB-631F-4987-B8F0-C001CFBADFCC}"/>
                </a:ext>
              </a:extLst>
            </p:cNvPr>
            <p:cNvSpPr/>
            <p:nvPr/>
          </p:nvSpPr>
          <p:spPr>
            <a:xfrm>
              <a:off x="6446616" y="3566372"/>
              <a:ext cx="9525" cy="76200"/>
            </a:xfrm>
            <a:custGeom>
              <a:avLst/>
              <a:gdLst>
                <a:gd name="connsiteX0" fmla="*/ 5504 w 9525"/>
                <a:gd name="connsiteY0" fmla="*/ 5504 h 76200"/>
                <a:gd name="connsiteX1" fmla="*/ 5504 w 9525"/>
                <a:gd name="connsiteY1" fmla="*/ 77505 h 76200"/>
              </a:gdLst>
              <a:ahLst/>
              <a:cxnLst>
                <a:cxn ang="0">
                  <a:pos x="connsiteX0" y="connsiteY0"/>
                </a:cxn>
                <a:cxn ang="0">
                  <a:pos x="connsiteX1" y="connsiteY1"/>
                </a:cxn>
              </a:cxnLst>
              <a:rect l="l" t="t" r="r" b="b"/>
              <a:pathLst>
                <a:path w="9525" h="76200">
                  <a:moveTo>
                    <a:pt x="5504" y="5504"/>
                  </a:moveTo>
                  <a:lnTo>
                    <a:pt x="5504" y="77505"/>
                  </a:lnTo>
                </a:path>
              </a:pathLst>
            </a:custGeom>
            <a:noFill/>
            <a:ln w="19050" cap="flat">
              <a:solidFill>
                <a:srgbClr val="FFC000"/>
              </a:solidFill>
              <a:prstDash val="solid"/>
              <a:miter/>
            </a:ln>
          </p:spPr>
          <p:txBody>
            <a:bodyPr rtlCol="0" anchor="ctr"/>
            <a:lstStyle/>
            <a:p>
              <a:endParaRPr lang="en-GB"/>
            </a:p>
          </p:txBody>
        </p:sp>
        <p:sp>
          <p:nvSpPr>
            <p:cNvPr id="275" name="Freeform: Shape 5219">
              <a:extLst>
                <a:ext uri="{FF2B5EF4-FFF2-40B4-BE49-F238E27FC236}">
                  <a16:creationId xmlns:a16="http://schemas.microsoft.com/office/drawing/2014/main" id="{6506E6E3-0A03-45E5-904F-AC07047E0E98}"/>
                </a:ext>
              </a:extLst>
            </p:cNvPr>
            <p:cNvSpPr/>
            <p:nvPr/>
          </p:nvSpPr>
          <p:spPr>
            <a:xfrm>
              <a:off x="6484716" y="3566372"/>
              <a:ext cx="9525" cy="76200"/>
            </a:xfrm>
            <a:custGeom>
              <a:avLst/>
              <a:gdLst>
                <a:gd name="connsiteX0" fmla="*/ 5504 w 9525"/>
                <a:gd name="connsiteY0" fmla="*/ 5504 h 76200"/>
                <a:gd name="connsiteX1" fmla="*/ 5504 w 9525"/>
                <a:gd name="connsiteY1" fmla="*/ 77505 h 76200"/>
              </a:gdLst>
              <a:ahLst/>
              <a:cxnLst>
                <a:cxn ang="0">
                  <a:pos x="connsiteX0" y="connsiteY0"/>
                </a:cxn>
                <a:cxn ang="0">
                  <a:pos x="connsiteX1" y="connsiteY1"/>
                </a:cxn>
              </a:cxnLst>
              <a:rect l="l" t="t" r="r" b="b"/>
              <a:pathLst>
                <a:path w="9525" h="76200">
                  <a:moveTo>
                    <a:pt x="5504" y="5504"/>
                  </a:moveTo>
                  <a:lnTo>
                    <a:pt x="5504" y="77505"/>
                  </a:lnTo>
                </a:path>
              </a:pathLst>
            </a:custGeom>
            <a:noFill/>
            <a:ln w="19050" cap="flat">
              <a:solidFill>
                <a:srgbClr val="FFC000"/>
              </a:solidFill>
              <a:prstDash val="solid"/>
              <a:miter/>
            </a:ln>
          </p:spPr>
          <p:txBody>
            <a:bodyPr rtlCol="0" anchor="ctr"/>
            <a:lstStyle/>
            <a:p>
              <a:endParaRPr lang="en-GB"/>
            </a:p>
          </p:txBody>
        </p:sp>
        <p:sp>
          <p:nvSpPr>
            <p:cNvPr id="276" name="Freeform: Shape 5220">
              <a:extLst>
                <a:ext uri="{FF2B5EF4-FFF2-40B4-BE49-F238E27FC236}">
                  <a16:creationId xmlns:a16="http://schemas.microsoft.com/office/drawing/2014/main" id="{51BE5819-289E-47AE-A060-F4A8588F45F0}"/>
                </a:ext>
              </a:extLst>
            </p:cNvPr>
            <p:cNvSpPr/>
            <p:nvPr/>
          </p:nvSpPr>
          <p:spPr>
            <a:xfrm>
              <a:off x="6541866" y="3566372"/>
              <a:ext cx="9525" cy="76200"/>
            </a:xfrm>
            <a:custGeom>
              <a:avLst/>
              <a:gdLst>
                <a:gd name="connsiteX0" fmla="*/ 5504 w 9525"/>
                <a:gd name="connsiteY0" fmla="*/ 5504 h 76200"/>
                <a:gd name="connsiteX1" fmla="*/ 5504 w 9525"/>
                <a:gd name="connsiteY1" fmla="*/ 77505 h 76200"/>
              </a:gdLst>
              <a:ahLst/>
              <a:cxnLst>
                <a:cxn ang="0">
                  <a:pos x="connsiteX0" y="connsiteY0"/>
                </a:cxn>
                <a:cxn ang="0">
                  <a:pos x="connsiteX1" y="connsiteY1"/>
                </a:cxn>
              </a:cxnLst>
              <a:rect l="l" t="t" r="r" b="b"/>
              <a:pathLst>
                <a:path w="9525" h="76200">
                  <a:moveTo>
                    <a:pt x="5504" y="5504"/>
                  </a:moveTo>
                  <a:lnTo>
                    <a:pt x="5504" y="77505"/>
                  </a:lnTo>
                </a:path>
              </a:pathLst>
            </a:custGeom>
            <a:noFill/>
            <a:ln w="19050" cap="flat">
              <a:solidFill>
                <a:srgbClr val="FFC000"/>
              </a:solidFill>
              <a:prstDash val="solid"/>
              <a:miter/>
            </a:ln>
          </p:spPr>
          <p:txBody>
            <a:bodyPr rtlCol="0" anchor="ctr"/>
            <a:lstStyle/>
            <a:p>
              <a:endParaRPr lang="en-GB"/>
            </a:p>
          </p:txBody>
        </p:sp>
      </p:grpSp>
      <p:cxnSp>
        <p:nvCxnSpPr>
          <p:cNvPr id="277" name="Straight Connector 276">
            <a:extLst>
              <a:ext uri="{FF2B5EF4-FFF2-40B4-BE49-F238E27FC236}">
                <a16:creationId xmlns:a16="http://schemas.microsoft.com/office/drawing/2014/main" id="{433C4F04-53DE-42A2-9331-176727EE6A9D}"/>
              </a:ext>
            </a:extLst>
          </p:cNvPr>
          <p:cNvCxnSpPr/>
          <p:nvPr/>
        </p:nvCxnSpPr>
        <p:spPr>
          <a:xfrm>
            <a:off x="5477648" y="4320674"/>
            <a:ext cx="180000" cy="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cxnSp>
      <p:grpSp>
        <p:nvGrpSpPr>
          <p:cNvPr id="278" name="Graphic 5221">
            <a:extLst>
              <a:ext uri="{FF2B5EF4-FFF2-40B4-BE49-F238E27FC236}">
                <a16:creationId xmlns:a16="http://schemas.microsoft.com/office/drawing/2014/main" id="{EE63C38B-BACD-4E8B-A5A1-07D811A9B24D}"/>
              </a:ext>
            </a:extLst>
          </p:cNvPr>
          <p:cNvGrpSpPr/>
          <p:nvPr/>
        </p:nvGrpSpPr>
        <p:grpSpPr>
          <a:xfrm>
            <a:off x="5443974" y="2367101"/>
            <a:ext cx="2556000" cy="89634"/>
            <a:chOff x="2557462" y="3362325"/>
            <a:chExt cx="4029075" cy="133350"/>
          </a:xfrm>
        </p:grpSpPr>
        <p:sp>
          <p:nvSpPr>
            <p:cNvPr id="279" name="Freeform: Shape 5223">
              <a:extLst>
                <a:ext uri="{FF2B5EF4-FFF2-40B4-BE49-F238E27FC236}">
                  <a16:creationId xmlns:a16="http://schemas.microsoft.com/office/drawing/2014/main" id="{AC3FE280-B26F-49B6-8E16-39C1A686E2B5}"/>
                </a:ext>
              </a:extLst>
            </p:cNvPr>
            <p:cNvSpPr/>
            <p:nvPr/>
          </p:nvSpPr>
          <p:spPr>
            <a:xfrm>
              <a:off x="2550318" y="3398537"/>
              <a:ext cx="4038600" cy="57150"/>
            </a:xfrm>
            <a:custGeom>
              <a:avLst/>
              <a:gdLst>
                <a:gd name="connsiteX0" fmla="*/ 4034428 w 4038600"/>
                <a:gd name="connsiteY0" fmla="*/ 57674 h 57150"/>
                <a:gd name="connsiteX1" fmla="*/ 853530 w 4038600"/>
                <a:gd name="connsiteY1" fmla="*/ 57674 h 57150"/>
                <a:gd name="connsiteX2" fmla="*/ 853530 w 4038600"/>
                <a:gd name="connsiteY2" fmla="*/ 7144 h 57150"/>
                <a:gd name="connsiteX3" fmla="*/ 7144 w 4038600"/>
                <a:gd name="connsiteY3" fmla="*/ 7144 h 57150"/>
              </a:gdLst>
              <a:ahLst/>
              <a:cxnLst>
                <a:cxn ang="0">
                  <a:pos x="connsiteX0" y="connsiteY0"/>
                </a:cxn>
                <a:cxn ang="0">
                  <a:pos x="connsiteX1" y="connsiteY1"/>
                </a:cxn>
                <a:cxn ang="0">
                  <a:pos x="connsiteX2" y="connsiteY2"/>
                </a:cxn>
                <a:cxn ang="0">
                  <a:pos x="connsiteX3" y="connsiteY3"/>
                </a:cxn>
              </a:cxnLst>
              <a:rect l="l" t="t" r="r" b="b"/>
              <a:pathLst>
                <a:path w="4038600" h="57150">
                  <a:moveTo>
                    <a:pt x="4034428" y="57674"/>
                  </a:moveTo>
                  <a:lnTo>
                    <a:pt x="853530" y="57674"/>
                  </a:lnTo>
                  <a:lnTo>
                    <a:pt x="853530" y="7144"/>
                  </a:lnTo>
                  <a:lnTo>
                    <a:pt x="7144" y="7144"/>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80" name="Freeform: Shape 5224">
              <a:extLst>
                <a:ext uri="{FF2B5EF4-FFF2-40B4-BE49-F238E27FC236}">
                  <a16:creationId xmlns:a16="http://schemas.microsoft.com/office/drawing/2014/main" id="{60D8958B-CADB-4389-B501-89E0D94CAEC7}"/>
                </a:ext>
              </a:extLst>
            </p:cNvPr>
            <p:cNvSpPr/>
            <p:nvPr/>
          </p:nvSpPr>
          <p:spPr>
            <a:xfrm>
              <a:off x="6544647" y="3414552"/>
              <a:ext cx="9525" cy="76200"/>
            </a:xfrm>
            <a:custGeom>
              <a:avLst/>
              <a:gdLst>
                <a:gd name="connsiteX0" fmla="*/ 4923 w 9525"/>
                <a:gd name="connsiteY0" fmla="*/ 4923 h 76200"/>
                <a:gd name="connsiteX1" fmla="*/ 4923 w 9525"/>
                <a:gd name="connsiteY1" fmla="*/ 76923 h 76200"/>
              </a:gdLst>
              <a:ahLst/>
              <a:cxnLst>
                <a:cxn ang="0">
                  <a:pos x="connsiteX0" y="connsiteY0"/>
                </a:cxn>
                <a:cxn ang="0">
                  <a:pos x="connsiteX1" y="connsiteY1"/>
                </a:cxn>
              </a:cxnLst>
              <a:rect l="l" t="t" r="r" b="b"/>
              <a:pathLst>
                <a:path w="9525" h="76200">
                  <a:moveTo>
                    <a:pt x="4923" y="4923"/>
                  </a:moveTo>
                  <a:lnTo>
                    <a:pt x="4923" y="76923"/>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81" name="Freeform: Shape 5225">
              <a:extLst>
                <a:ext uri="{FF2B5EF4-FFF2-40B4-BE49-F238E27FC236}">
                  <a16:creationId xmlns:a16="http://schemas.microsoft.com/office/drawing/2014/main" id="{BBE011FA-22CE-4BCC-A15D-8D062C42DDD3}"/>
                </a:ext>
              </a:extLst>
            </p:cNvPr>
            <p:cNvSpPr/>
            <p:nvPr/>
          </p:nvSpPr>
          <p:spPr>
            <a:xfrm>
              <a:off x="6449397" y="3414552"/>
              <a:ext cx="9525" cy="76200"/>
            </a:xfrm>
            <a:custGeom>
              <a:avLst/>
              <a:gdLst>
                <a:gd name="connsiteX0" fmla="*/ 4923 w 9525"/>
                <a:gd name="connsiteY0" fmla="*/ 4923 h 76200"/>
                <a:gd name="connsiteX1" fmla="*/ 4923 w 9525"/>
                <a:gd name="connsiteY1" fmla="*/ 76923 h 76200"/>
              </a:gdLst>
              <a:ahLst/>
              <a:cxnLst>
                <a:cxn ang="0">
                  <a:pos x="connsiteX0" y="connsiteY0"/>
                </a:cxn>
                <a:cxn ang="0">
                  <a:pos x="connsiteX1" y="connsiteY1"/>
                </a:cxn>
              </a:cxnLst>
              <a:rect l="l" t="t" r="r" b="b"/>
              <a:pathLst>
                <a:path w="9525" h="76200">
                  <a:moveTo>
                    <a:pt x="4923" y="4923"/>
                  </a:moveTo>
                  <a:lnTo>
                    <a:pt x="4923" y="76923"/>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82" name="Freeform: Shape 5226">
              <a:extLst>
                <a:ext uri="{FF2B5EF4-FFF2-40B4-BE49-F238E27FC236}">
                  <a16:creationId xmlns:a16="http://schemas.microsoft.com/office/drawing/2014/main" id="{CCA3FF9D-42C9-4190-988C-EE6C39AAD986}"/>
                </a:ext>
              </a:extLst>
            </p:cNvPr>
            <p:cNvSpPr/>
            <p:nvPr/>
          </p:nvSpPr>
          <p:spPr>
            <a:xfrm>
              <a:off x="6411297" y="3414552"/>
              <a:ext cx="9525" cy="76200"/>
            </a:xfrm>
            <a:custGeom>
              <a:avLst/>
              <a:gdLst>
                <a:gd name="connsiteX0" fmla="*/ 4923 w 9525"/>
                <a:gd name="connsiteY0" fmla="*/ 4923 h 76200"/>
                <a:gd name="connsiteX1" fmla="*/ 4923 w 9525"/>
                <a:gd name="connsiteY1" fmla="*/ 76923 h 76200"/>
              </a:gdLst>
              <a:ahLst/>
              <a:cxnLst>
                <a:cxn ang="0">
                  <a:pos x="connsiteX0" y="connsiteY0"/>
                </a:cxn>
                <a:cxn ang="0">
                  <a:pos x="connsiteX1" y="connsiteY1"/>
                </a:cxn>
              </a:cxnLst>
              <a:rect l="l" t="t" r="r" b="b"/>
              <a:pathLst>
                <a:path w="9525" h="76200">
                  <a:moveTo>
                    <a:pt x="4923" y="4923"/>
                  </a:moveTo>
                  <a:lnTo>
                    <a:pt x="4923" y="76923"/>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83" name="Freeform: Shape 5227">
              <a:extLst>
                <a:ext uri="{FF2B5EF4-FFF2-40B4-BE49-F238E27FC236}">
                  <a16:creationId xmlns:a16="http://schemas.microsoft.com/office/drawing/2014/main" id="{BF8D3C3F-7401-446F-9981-D8548418AE69}"/>
                </a:ext>
              </a:extLst>
            </p:cNvPr>
            <p:cNvSpPr/>
            <p:nvPr/>
          </p:nvSpPr>
          <p:spPr>
            <a:xfrm>
              <a:off x="6296997" y="3414552"/>
              <a:ext cx="9525" cy="76200"/>
            </a:xfrm>
            <a:custGeom>
              <a:avLst/>
              <a:gdLst>
                <a:gd name="connsiteX0" fmla="*/ 4923 w 9525"/>
                <a:gd name="connsiteY0" fmla="*/ 4923 h 76200"/>
                <a:gd name="connsiteX1" fmla="*/ 4923 w 9525"/>
                <a:gd name="connsiteY1" fmla="*/ 76923 h 76200"/>
              </a:gdLst>
              <a:ahLst/>
              <a:cxnLst>
                <a:cxn ang="0">
                  <a:pos x="connsiteX0" y="connsiteY0"/>
                </a:cxn>
                <a:cxn ang="0">
                  <a:pos x="connsiteX1" y="connsiteY1"/>
                </a:cxn>
              </a:cxnLst>
              <a:rect l="l" t="t" r="r" b="b"/>
              <a:pathLst>
                <a:path w="9525" h="76200">
                  <a:moveTo>
                    <a:pt x="4923" y="4923"/>
                  </a:moveTo>
                  <a:lnTo>
                    <a:pt x="4923" y="76923"/>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84" name="Freeform: Shape 5228">
              <a:extLst>
                <a:ext uri="{FF2B5EF4-FFF2-40B4-BE49-F238E27FC236}">
                  <a16:creationId xmlns:a16="http://schemas.microsoft.com/office/drawing/2014/main" id="{0F65B31A-EF06-4E64-9D1E-B997ECCABB4A}"/>
                </a:ext>
              </a:extLst>
            </p:cNvPr>
            <p:cNvSpPr/>
            <p:nvPr/>
          </p:nvSpPr>
          <p:spPr>
            <a:xfrm>
              <a:off x="6258897" y="3414552"/>
              <a:ext cx="9525" cy="76200"/>
            </a:xfrm>
            <a:custGeom>
              <a:avLst/>
              <a:gdLst>
                <a:gd name="connsiteX0" fmla="*/ 4923 w 9525"/>
                <a:gd name="connsiteY0" fmla="*/ 4923 h 76200"/>
                <a:gd name="connsiteX1" fmla="*/ 4923 w 9525"/>
                <a:gd name="connsiteY1" fmla="*/ 76923 h 76200"/>
              </a:gdLst>
              <a:ahLst/>
              <a:cxnLst>
                <a:cxn ang="0">
                  <a:pos x="connsiteX0" y="connsiteY0"/>
                </a:cxn>
                <a:cxn ang="0">
                  <a:pos x="connsiteX1" y="connsiteY1"/>
                </a:cxn>
              </a:cxnLst>
              <a:rect l="l" t="t" r="r" b="b"/>
              <a:pathLst>
                <a:path w="9525" h="76200">
                  <a:moveTo>
                    <a:pt x="4923" y="4923"/>
                  </a:moveTo>
                  <a:lnTo>
                    <a:pt x="4923" y="76923"/>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85" name="Freeform: Shape 5229">
              <a:extLst>
                <a:ext uri="{FF2B5EF4-FFF2-40B4-BE49-F238E27FC236}">
                  <a16:creationId xmlns:a16="http://schemas.microsoft.com/office/drawing/2014/main" id="{90A13DBE-9798-48E9-A6BC-68CCB110C6AD}"/>
                </a:ext>
              </a:extLst>
            </p:cNvPr>
            <p:cNvSpPr/>
            <p:nvPr/>
          </p:nvSpPr>
          <p:spPr>
            <a:xfrm>
              <a:off x="6239847" y="3414552"/>
              <a:ext cx="9525" cy="76200"/>
            </a:xfrm>
            <a:custGeom>
              <a:avLst/>
              <a:gdLst>
                <a:gd name="connsiteX0" fmla="*/ 4923 w 9525"/>
                <a:gd name="connsiteY0" fmla="*/ 4923 h 76200"/>
                <a:gd name="connsiteX1" fmla="*/ 4923 w 9525"/>
                <a:gd name="connsiteY1" fmla="*/ 76923 h 76200"/>
              </a:gdLst>
              <a:ahLst/>
              <a:cxnLst>
                <a:cxn ang="0">
                  <a:pos x="connsiteX0" y="connsiteY0"/>
                </a:cxn>
                <a:cxn ang="0">
                  <a:pos x="connsiteX1" y="connsiteY1"/>
                </a:cxn>
              </a:cxnLst>
              <a:rect l="l" t="t" r="r" b="b"/>
              <a:pathLst>
                <a:path w="9525" h="76200">
                  <a:moveTo>
                    <a:pt x="4923" y="4923"/>
                  </a:moveTo>
                  <a:lnTo>
                    <a:pt x="4923" y="76923"/>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86" name="Freeform: Shape 5230">
              <a:extLst>
                <a:ext uri="{FF2B5EF4-FFF2-40B4-BE49-F238E27FC236}">
                  <a16:creationId xmlns:a16="http://schemas.microsoft.com/office/drawing/2014/main" id="{51F278EB-4CDB-48B3-82B5-138FADE66D33}"/>
                </a:ext>
              </a:extLst>
            </p:cNvPr>
            <p:cNvSpPr/>
            <p:nvPr/>
          </p:nvSpPr>
          <p:spPr>
            <a:xfrm>
              <a:off x="6163647" y="3414552"/>
              <a:ext cx="9525" cy="76200"/>
            </a:xfrm>
            <a:custGeom>
              <a:avLst/>
              <a:gdLst>
                <a:gd name="connsiteX0" fmla="*/ 4923 w 9525"/>
                <a:gd name="connsiteY0" fmla="*/ 4923 h 76200"/>
                <a:gd name="connsiteX1" fmla="*/ 4923 w 9525"/>
                <a:gd name="connsiteY1" fmla="*/ 76923 h 76200"/>
              </a:gdLst>
              <a:ahLst/>
              <a:cxnLst>
                <a:cxn ang="0">
                  <a:pos x="connsiteX0" y="connsiteY0"/>
                </a:cxn>
                <a:cxn ang="0">
                  <a:pos x="connsiteX1" y="connsiteY1"/>
                </a:cxn>
              </a:cxnLst>
              <a:rect l="l" t="t" r="r" b="b"/>
              <a:pathLst>
                <a:path w="9525" h="76200">
                  <a:moveTo>
                    <a:pt x="4923" y="4923"/>
                  </a:moveTo>
                  <a:lnTo>
                    <a:pt x="4923" y="76923"/>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87" name="Freeform: Shape 5231">
              <a:extLst>
                <a:ext uri="{FF2B5EF4-FFF2-40B4-BE49-F238E27FC236}">
                  <a16:creationId xmlns:a16="http://schemas.microsoft.com/office/drawing/2014/main" id="{1873D921-36E8-4C02-AE90-E9D444ECB43B}"/>
                </a:ext>
              </a:extLst>
            </p:cNvPr>
            <p:cNvSpPr/>
            <p:nvPr/>
          </p:nvSpPr>
          <p:spPr>
            <a:xfrm>
              <a:off x="6106497" y="3414552"/>
              <a:ext cx="9525" cy="76200"/>
            </a:xfrm>
            <a:custGeom>
              <a:avLst/>
              <a:gdLst>
                <a:gd name="connsiteX0" fmla="*/ 4923 w 9525"/>
                <a:gd name="connsiteY0" fmla="*/ 4923 h 76200"/>
                <a:gd name="connsiteX1" fmla="*/ 4923 w 9525"/>
                <a:gd name="connsiteY1" fmla="*/ 76923 h 76200"/>
              </a:gdLst>
              <a:ahLst/>
              <a:cxnLst>
                <a:cxn ang="0">
                  <a:pos x="connsiteX0" y="connsiteY0"/>
                </a:cxn>
                <a:cxn ang="0">
                  <a:pos x="connsiteX1" y="connsiteY1"/>
                </a:cxn>
              </a:cxnLst>
              <a:rect l="l" t="t" r="r" b="b"/>
              <a:pathLst>
                <a:path w="9525" h="76200">
                  <a:moveTo>
                    <a:pt x="4923" y="4923"/>
                  </a:moveTo>
                  <a:lnTo>
                    <a:pt x="4923" y="76923"/>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88" name="Freeform: Shape 5232">
              <a:extLst>
                <a:ext uri="{FF2B5EF4-FFF2-40B4-BE49-F238E27FC236}">
                  <a16:creationId xmlns:a16="http://schemas.microsoft.com/office/drawing/2014/main" id="{5BD877B6-0CDC-4B73-9225-B321178E81F7}"/>
                </a:ext>
              </a:extLst>
            </p:cNvPr>
            <p:cNvSpPr/>
            <p:nvPr/>
          </p:nvSpPr>
          <p:spPr>
            <a:xfrm>
              <a:off x="6030297" y="3414552"/>
              <a:ext cx="9525" cy="76200"/>
            </a:xfrm>
            <a:custGeom>
              <a:avLst/>
              <a:gdLst>
                <a:gd name="connsiteX0" fmla="*/ 4923 w 9525"/>
                <a:gd name="connsiteY0" fmla="*/ 4923 h 76200"/>
                <a:gd name="connsiteX1" fmla="*/ 4923 w 9525"/>
                <a:gd name="connsiteY1" fmla="*/ 76923 h 76200"/>
              </a:gdLst>
              <a:ahLst/>
              <a:cxnLst>
                <a:cxn ang="0">
                  <a:pos x="connsiteX0" y="connsiteY0"/>
                </a:cxn>
                <a:cxn ang="0">
                  <a:pos x="connsiteX1" y="connsiteY1"/>
                </a:cxn>
              </a:cxnLst>
              <a:rect l="l" t="t" r="r" b="b"/>
              <a:pathLst>
                <a:path w="9525" h="76200">
                  <a:moveTo>
                    <a:pt x="4923" y="4923"/>
                  </a:moveTo>
                  <a:lnTo>
                    <a:pt x="4923" y="76923"/>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89" name="Freeform: Shape 5233">
              <a:extLst>
                <a:ext uri="{FF2B5EF4-FFF2-40B4-BE49-F238E27FC236}">
                  <a16:creationId xmlns:a16="http://schemas.microsoft.com/office/drawing/2014/main" id="{E22A9658-51F2-48E7-8749-46462E200B0C}"/>
                </a:ext>
              </a:extLst>
            </p:cNvPr>
            <p:cNvSpPr/>
            <p:nvPr/>
          </p:nvSpPr>
          <p:spPr>
            <a:xfrm>
              <a:off x="5668347" y="3414552"/>
              <a:ext cx="9525" cy="76200"/>
            </a:xfrm>
            <a:custGeom>
              <a:avLst/>
              <a:gdLst>
                <a:gd name="connsiteX0" fmla="*/ 4923 w 9525"/>
                <a:gd name="connsiteY0" fmla="*/ 4923 h 76200"/>
                <a:gd name="connsiteX1" fmla="*/ 4923 w 9525"/>
                <a:gd name="connsiteY1" fmla="*/ 76923 h 76200"/>
              </a:gdLst>
              <a:ahLst/>
              <a:cxnLst>
                <a:cxn ang="0">
                  <a:pos x="connsiteX0" y="connsiteY0"/>
                </a:cxn>
                <a:cxn ang="0">
                  <a:pos x="connsiteX1" y="connsiteY1"/>
                </a:cxn>
              </a:cxnLst>
              <a:rect l="l" t="t" r="r" b="b"/>
              <a:pathLst>
                <a:path w="9525" h="76200">
                  <a:moveTo>
                    <a:pt x="4923" y="4923"/>
                  </a:moveTo>
                  <a:lnTo>
                    <a:pt x="4923" y="76923"/>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90" name="Freeform: Shape 5234">
              <a:extLst>
                <a:ext uri="{FF2B5EF4-FFF2-40B4-BE49-F238E27FC236}">
                  <a16:creationId xmlns:a16="http://schemas.microsoft.com/office/drawing/2014/main" id="{BECDEB44-CFDD-4D1F-A380-BAA987788254}"/>
                </a:ext>
              </a:extLst>
            </p:cNvPr>
            <p:cNvSpPr/>
            <p:nvPr/>
          </p:nvSpPr>
          <p:spPr>
            <a:xfrm>
              <a:off x="5611197" y="3414552"/>
              <a:ext cx="9525" cy="76200"/>
            </a:xfrm>
            <a:custGeom>
              <a:avLst/>
              <a:gdLst>
                <a:gd name="connsiteX0" fmla="*/ 4923 w 9525"/>
                <a:gd name="connsiteY0" fmla="*/ 4923 h 76200"/>
                <a:gd name="connsiteX1" fmla="*/ 4923 w 9525"/>
                <a:gd name="connsiteY1" fmla="*/ 76923 h 76200"/>
              </a:gdLst>
              <a:ahLst/>
              <a:cxnLst>
                <a:cxn ang="0">
                  <a:pos x="connsiteX0" y="connsiteY0"/>
                </a:cxn>
                <a:cxn ang="0">
                  <a:pos x="connsiteX1" y="connsiteY1"/>
                </a:cxn>
              </a:cxnLst>
              <a:rect l="l" t="t" r="r" b="b"/>
              <a:pathLst>
                <a:path w="9525" h="76200">
                  <a:moveTo>
                    <a:pt x="4923" y="4923"/>
                  </a:moveTo>
                  <a:lnTo>
                    <a:pt x="4923" y="76923"/>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91" name="Freeform: Shape 5235">
              <a:extLst>
                <a:ext uri="{FF2B5EF4-FFF2-40B4-BE49-F238E27FC236}">
                  <a16:creationId xmlns:a16="http://schemas.microsoft.com/office/drawing/2014/main" id="{87C08299-58ED-4DD9-873E-3318133636E8}"/>
                </a:ext>
              </a:extLst>
            </p:cNvPr>
            <p:cNvSpPr/>
            <p:nvPr/>
          </p:nvSpPr>
          <p:spPr>
            <a:xfrm>
              <a:off x="5573097" y="3414552"/>
              <a:ext cx="9525" cy="76200"/>
            </a:xfrm>
            <a:custGeom>
              <a:avLst/>
              <a:gdLst>
                <a:gd name="connsiteX0" fmla="*/ 4923 w 9525"/>
                <a:gd name="connsiteY0" fmla="*/ 4923 h 76200"/>
                <a:gd name="connsiteX1" fmla="*/ 4923 w 9525"/>
                <a:gd name="connsiteY1" fmla="*/ 76923 h 76200"/>
              </a:gdLst>
              <a:ahLst/>
              <a:cxnLst>
                <a:cxn ang="0">
                  <a:pos x="connsiteX0" y="connsiteY0"/>
                </a:cxn>
                <a:cxn ang="0">
                  <a:pos x="connsiteX1" y="connsiteY1"/>
                </a:cxn>
              </a:cxnLst>
              <a:rect l="l" t="t" r="r" b="b"/>
              <a:pathLst>
                <a:path w="9525" h="76200">
                  <a:moveTo>
                    <a:pt x="4923" y="4923"/>
                  </a:moveTo>
                  <a:lnTo>
                    <a:pt x="4923" y="76923"/>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92" name="Freeform: Shape 5236">
              <a:extLst>
                <a:ext uri="{FF2B5EF4-FFF2-40B4-BE49-F238E27FC236}">
                  <a16:creationId xmlns:a16="http://schemas.microsoft.com/office/drawing/2014/main" id="{9F9E1418-02D1-4FD4-AC14-7571F8A611A7}"/>
                </a:ext>
              </a:extLst>
            </p:cNvPr>
            <p:cNvSpPr/>
            <p:nvPr/>
          </p:nvSpPr>
          <p:spPr>
            <a:xfrm>
              <a:off x="5420697" y="3414552"/>
              <a:ext cx="9525" cy="76200"/>
            </a:xfrm>
            <a:custGeom>
              <a:avLst/>
              <a:gdLst>
                <a:gd name="connsiteX0" fmla="*/ 4923 w 9525"/>
                <a:gd name="connsiteY0" fmla="*/ 4923 h 76200"/>
                <a:gd name="connsiteX1" fmla="*/ 4923 w 9525"/>
                <a:gd name="connsiteY1" fmla="*/ 76923 h 76200"/>
              </a:gdLst>
              <a:ahLst/>
              <a:cxnLst>
                <a:cxn ang="0">
                  <a:pos x="connsiteX0" y="connsiteY0"/>
                </a:cxn>
                <a:cxn ang="0">
                  <a:pos x="connsiteX1" y="connsiteY1"/>
                </a:cxn>
              </a:cxnLst>
              <a:rect l="l" t="t" r="r" b="b"/>
              <a:pathLst>
                <a:path w="9525" h="76200">
                  <a:moveTo>
                    <a:pt x="4923" y="4923"/>
                  </a:moveTo>
                  <a:lnTo>
                    <a:pt x="4923" y="76923"/>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93" name="Freeform: Shape 5237">
              <a:extLst>
                <a:ext uri="{FF2B5EF4-FFF2-40B4-BE49-F238E27FC236}">
                  <a16:creationId xmlns:a16="http://schemas.microsoft.com/office/drawing/2014/main" id="{6F7BE6E7-560E-49FD-A362-49BAD758AFBD}"/>
                </a:ext>
              </a:extLst>
            </p:cNvPr>
            <p:cNvSpPr/>
            <p:nvPr/>
          </p:nvSpPr>
          <p:spPr>
            <a:xfrm>
              <a:off x="5325447" y="3414552"/>
              <a:ext cx="9525" cy="76200"/>
            </a:xfrm>
            <a:custGeom>
              <a:avLst/>
              <a:gdLst>
                <a:gd name="connsiteX0" fmla="*/ 4923 w 9525"/>
                <a:gd name="connsiteY0" fmla="*/ 4923 h 76200"/>
                <a:gd name="connsiteX1" fmla="*/ 4923 w 9525"/>
                <a:gd name="connsiteY1" fmla="*/ 76923 h 76200"/>
              </a:gdLst>
              <a:ahLst/>
              <a:cxnLst>
                <a:cxn ang="0">
                  <a:pos x="connsiteX0" y="connsiteY0"/>
                </a:cxn>
                <a:cxn ang="0">
                  <a:pos x="connsiteX1" y="connsiteY1"/>
                </a:cxn>
              </a:cxnLst>
              <a:rect l="l" t="t" r="r" b="b"/>
              <a:pathLst>
                <a:path w="9525" h="76200">
                  <a:moveTo>
                    <a:pt x="4923" y="4923"/>
                  </a:moveTo>
                  <a:lnTo>
                    <a:pt x="4923" y="76923"/>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94" name="Freeform: Shape 5238">
              <a:extLst>
                <a:ext uri="{FF2B5EF4-FFF2-40B4-BE49-F238E27FC236}">
                  <a16:creationId xmlns:a16="http://schemas.microsoft.com/office/drawing/2014/main" id="{9CF70B78-4139-4423-8791-20442EC22B16}"/>
                </a:ext>
              </a:extLst>
            </p:cNvPr>
            <p:cNvSpPr/>
            <p:nvPr/>
          </p:nvSpPr>
          <p:spPr>
            <a:xfrm>
              <a:off x="5306397" y="3414552"/>
              <a:ext cx="9525" cy="76200"/>
            </a:xfrm>
            <a:custGeom>
              <a:avLst/>
              <a:gdLst>
                <a:gd name="connsiteX0" fmla="*/ 4923 w 9525"/>
                <a:gd name="connsiteY0" fmla="*/ 4923 h 76200"/>
                <a:gd name="connsiteX1" fmla="*/ 4923 w 9525"/>
                <a:gd name="connsiteY1" fmla="*/ 76923 h 76200"/>
              </a:gdLst>
              <a:ahLst/>
              <a:cxnLst>
                <a:cxn ang="0">
                  <a:pos x="connsiteX0" y="connsiteY0"/>
                </a:cxn>
                <a:cxn ang="0">
                  <a:pos x="connsiteX1" y="connsiteY1"/>
                </a:cxn>
              </a:cxnLst>
              <a:rect l="l" t="t" r="r" b="b"/>
              <a:pathLst>
                <a:path w="9525" h="76200">
                  <a:moveTo>
                    <a:pt x="4923" y="4923"/>
                  </a:moveTo>
                  <a:lnTo>
                    <a:pt x="4923" y="76923"/>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95" name="Freeform: Shape 5239">
              <a:extLst>
                <a:ext uri="{FF2B5EF4-FFF2-40B4-BE49-F238E27FC236}">
                  <a16:creationId xmlns:a16="http://schemas.microsoft.com/office/drawing/2014/main" id="{76149F10-7924-40DE-9D86-3CA9B53F8454}"/>
                </a:ext>
              </a:extLst>
            </p:cNvPr>
            <p:cNvSpPr/>
            <p:nvPr/>
          </p:nvSpPr>
          <p:spPr>
            <a:xfrm>
              <a:off x="5268297" y="3414552"/>
              <a:ext cx="9525" cy="76200"/>
            </a:xfrm>
            <a:custGeom>
              <a:avLst/>
              <a:gdLst>
                <a:gd name="connsiteX0" fmla="*/ 4923 w 9525"/>
                <a:gd name="connsiteY0" fmla="*/ 4923 h 76200"/>
                <a:gd name="connsiteX1" fmla="*/ 4923 w 9525"/>
                <a:gd name="connsiteY1" fmla="*/ 76923 h 76200"/>
              </a:gdLst>
              <a:ahLst/>
              <a:cxnLst>
                <a:cxn ang="0">
                  <a:pos x="connsiteX0" y="connsiteY0"/>
                </a:cxn>
                <a:cxn ang="0">
                  <a:pos x="connsiteX1" y="connsiteY1"/>
                </a:cxn>
              </a:cxnLst>
              <a:rect l="l" t="t" r="r" b="b"/>
              <a:pathLst>
                <a:path w="9525" h="76200">
                  <a:moveTo>
                    <a:pt x="4923" y="4923"/>
                  </a:moveTo>
                  <a:lnTo>
                    <a:pt x="4923" y="76923"/>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96" name="Freeform: Shape 5240">
              <a:extLst>
                <a:ext uri="{FF2B5EF4-FFF2-40B4-BE49-F238E27FC236}">
                  <a16:creationId xmlns:a16="http://schemas.microsoft.com/office/drawing/2014/main" id="{B96D8906-8C5E-49A7-9180-C2B9BF84D04F}"/>
                </a:ext>
              </a:extLst>
            </p:cNvPr>
            <p:cNvSpPr/>
            <p:nvPr/>
          </p:nvSpPr>
          <p:spPr>
            <a:xfrm>
              <a:off x="5173038" y="3414552"/>
              <a:ext cx="9525" cy="76200"/>
            </a:xfrm>
            <a:custGeom>
              <a:avLst/>
              <a:gdLst>
                <a:gd name="connsiteX0" fmla="*/ 4923 w 9525"/>
                <a:gd name="connsiteY0" fmla="*/ 4923 h 76200"/>
                <a:gd name="connsiteX1" fmla="*/ 4923 w 9525"/>
                <a:gd name="connsiteY1" fmla="*/ 76923 h 76200"/>
              </a:gdLst>
              <a:ahLst/>
              <a:cxnLst>
                <a:cxn ang="0">
                  <a:pos x="connsiteX0" y="connsiteY0"/>
                </a:cxn>
                <a:cxn ang="0">
                  <a:pos x="connsiteX1" y="connsiteY1"/>
                </a:cxn>
              </a:cxnLst>
              <a:rect l="l" t="t" r="r" b="b"/>
              <a:pathLst>
                <a:path w="9525" h="76200">
                  <a:moveTo>
                    <a:pt x="4923" y="4923"/>
                  </a:moveTo>
                  <a:lnTo>
                    <a:pt x="4923" y="76923"/>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97" name="Freeform: Shape 5241">
              <a:extLst>
                <a:ext uri="{FF2B5EF4-FFF2-40B4-BE49-F238E27FC236}">
                  <a16:creationId xmlns:a16="http://schemas.microsoft.com/office/drawing/2014/main" id="{54179B9C-4C60-4DED-BE4D-DB33D78FA92E}"/>
                </a:ext>
              </a:extLst>
            </p:cNvPr>
            <p:cNvSpPr/>
            <p:nvPr/>
          </p:nvSpPr>
          <p:spPr>
            <a:xfrm>
              <a:off x="5134938" y="3414552"/>
              <a:ext cx="9525" cy="76200"/>
            </a:xfrm>
            <a:custGeom>
              <a:avLst/>
              <a:gdLst>
                <a:gd name="connsiteX0" fmla="*/ 4923 w 9525"/>
                <a:gd name="connsiteY0" fmla="*/ 4923 h 76200"/>
                <a:gd name="connsiteX1" fmla="*/ 4923 w 9525"/>
                <a:gd name="connsiteY1" fmla="*/ 76923 h 76200"/>
              </a:gdLst>
              <a:ahLst/>
              <a:cxnLst>
                <a:cxn ang="0">
                  <a:pos x="connsiteX0" y="connsiteY0"/>
                </a:cxn>
                <a:cxn ang="0">
                  <a:pos x="connsiteX1" y="connsiteY1"/>
                </a:cxn>
              </a:cxnLst>
              <a:rect l="l" t="t" r="r" b="b"/>
              <a:pathLst>
                <a:path w="9525" h="76200">
                  <a:moveTo>
                    <a:pt x="4923" y="4923"/>
                  </a:moveTo>
                  <a:lnTo>
                    <a:pt x="4923" y="76923"/>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98" name="Freeform: Shape 5242">
              <a:extLst>
                <a:ext uri="{FF2B5EF4-FFF2-40B4-BE49-F238E27FC236}">
                  <a16:creationId xmlns:a16="http://schemas.microsoft.com/office/drawing/2014/main" id="{F47DA65F-BA1F-4628-9795-FA9C8BB58818}"/>
                </a:ext>
              </a:extLst>
            </p:cNvPr>
            <p:cNvSpPr/>
            <p:nvPr/>
          </p:nvSpPr>
          <p:spPr>
            <a:xfrm>
              <a:off x="5096838" y="3414552"/>
              <a:ext cx="9525" cy="76200"/>
            </a:xfrm>
            <a:custGeom>
              <a:avLst/>
              <a:gdLst>
                <a:gd name="connsiteX0" fmla="*/ 4923 w 9525"/>
                <a:gd name="connsiteY0" fmla="*/ 4923 h 76200"/>
                <a:gd name="connsiteX1" fmla="*/ 4923 w 9525"/>
                <a:gd name="connsiteY1" fmla="*/ 76923 h 76200"/>
              </a:gdLst>
              <a:ahLst/>
              <a:cxnLst>
                <a:cxn ang="0">
                  <a:pos x="connsiteX0" y="connsiteY0"/>
                </a:cxn>
                <a:cxn ang="0">
                  <a:pos x="connsiteX1" y="connsiteY1"/>
                </a:cxn>
              </a:cxnLst>
              <a:rect l="l" t="t" r="r" b="b"/>
              <a:pathLst>
                <a:path w="9525" h="76200">
                  <a:moveTo>
                    <a:pt x="4923" y="4923"/>
                  </a:moveTo>
                  <a:lnTo>
                    <a:pt x="4923" y="76923"/>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99" name="Freeform: Shape 5243">
              <a:extLst>
                <a:ext uri="{FF2B5EF4-FFF2-40B4-BE49-F238E27FC236}">
                  <a16:creationId xmlns:a16="http://schemas.microsoft.com/office/drawing/2014/main" id="{4F837FC0-AC71-4272-9727-8DA2F9D485B8}"/>
                </a:ext>
              </a:extLst>
            </p:cNvPr>
            <p:cNvSpPr/>
            <p:nvPr/>
          </p:nvSpPr>
          <p:spPr>
            <a:xfrm>
              <a:off x="5058738" y="3414552"/>
              <a:ext cx="9525" cy="76200"/>
            </a:xfrm>
            <a:custGeom>
              <a:avLst/>
              <a:gdLst>
                <a:gd name="connsiteX0" fmla="*/ 4923 w 9525"/>
                <a:gd name="connsiteY0" fmla="*/ 4923 h 76200"/>
                <a:gd name="connsiteX1" fmla="*/ 4923 w 9525"/>
                <a:gd name="connsiteY1" fmla="*/ 76923 h 76200"/>
              </a:gdLst>
              <a:ahLst/>
              <a:cxnLst>
                <a:cxn ang="0">
                  <a:pos x="connsiteX0" y="connsiteY0"/>
                </a:cxn>
                <a:cxn ang="0">
                  <a:pos x="connsiteX1" y="connsiteY1"/>
                </a:cxn>
              </a:cxnLst>
              <a:rect l="l" t="t" r="r" b="b"/>
              <a:pathLst>
                <a:path w="9525" h="76200">
                  <a:moveTo>
                    <a:pt x="4923" y="4923"/>
                  </a:moveTo>
                  <a:lnTo>
                    <a:pt x="4923" y="76923"/>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00" name="Freeform: Shape 5244">
              <a:extLst>
                <a:ext uri="{FF2B5EF4-FFF2-40B4-BE49-F238E27FC236}">
                  <a16:creationId xmlns:a16="http://schemas.microsoft.com/office/drawing/2014/main" id="{2DA48621-5060-4B3F-8F21-2002DA0F162E}"/>
                </a:ext>
              </a:extLst>
            </p:cNvPr>
            <p:cNvSpPr/>
            <p:nvPr/>
          </p:nvSpPr>
          <p:spPr>
            <a:xfrm>
              <a:off x="4792038" y="3414552"/>
              <a:ext cx="9525" cy="76200"/>
            </a:xfrm>
            <a:custGeom>
              <a:avLst/>
              <a:gdLst>
                <a:gd name="connsiteX0" fmla="*/ 4923 w 9525"/>
                <a:gd name="connsiteY0" fmla="*/ 4923 h 76200"/>
                <a:gd name="connsiteX1" fmla="*/ 4923 w 9525"/>
                <a:gd name="connsiteY1" fmla="*/ 76923 h 76200"/>
              </a:gdLst>
              <a:ahLst/>
              <a:cxnLst>
                <a:cxn ang="0">
                  <a:pos x="connsiteX0" y="connsiteY0"/>
                </a:cxn>
                <a:cxn ang="0">
                  <a:pos x="connsiteX1" y="connsiteY1"/>
                </a:cxn>
              </a:cxnLst>
              <a:rect l="l" t="t" r="r" b="b"/>
              <a:pathLst>
                <a:path w="9525" h="76200">
                  <a:moveTo>
                    <a:pt x="4923" y="4923"/>
                  </a:moveTo>
                  <a:lnTo>
                    <a:pt x="4923" y="76923"/>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01" name="Freeform: Shape 5245">
              <a:extLst>
                <a:ext uri="{FF2B5EF4-FFF2-40B4-BE49-F238E27FC236}">
                  <a16:creationId xmlns:a16="http://schemas.microsoft.com/office/drawing/2014/main" id="{EF9E4844-5A56-4238-95B4-9301A0EF2685}"/>
                </a:ext>
              </a:extLst>
            </p:cNvPr>
            <p:cNvSpPr/>
            <p:nvPr/>
          </p:nvSpPr>
          <p:spPr>
            <a:xfrm>
              <a:off x="4753938" y="3414552"/>
              <a:ext cx="9525" cy="76200"/>
            </a:xfrm>
            <a:custGeom>
              <a:avLst/>
              <a:gdLst>
                <a:gd name="connsiteX0" fmla="*/ 4923 w 9525"/>
                <a:gd name="connsiteY0" fmla="*/ 4923 h 76200"/>
                <a:gd name="connsiteX1" fmla="*/ 4923 w 9525"/>
                <a:gd name="connsiteY1" fmla="*/ 76923 h 76200"/>
              </a:gdLst>
              <a:ahLst/>
              <a:cxnLst>
                <a:cxn ang="0">
                  <a:pos x="connsiteX0" y="connsiteY0"/>
                </a:cxn>
                <a:cxn ang="0">
                  <a:pos x="connsiteX1" y="connsiteY1"/>
                </a:cxn>
              </a:cxnLst>
              <a:rect l="l" t="t" r="r" b="b"/>
              <a:pathLst>
                <a:path w="9525" h="76200">
                  <a:moveTo>
                    <a:pt x="4923" y="4923"/>
                  </a:moveTo>
                  <a:lnTo>
                    <a:pt x="4923" y="76923"/>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02" name="Freeform: Shape 5246">
              <a:extLst>
                <a:ext uri="{FF2B5EF4-FFF2-40B4-BE49-F238E27FC236}">
                  <a16:creationId xmlns:a16="http://schemas.microsoft.com/office/drawing/2014/main" id="{000B0175-724E-4656-B3BE-0F1558A55DF7}"/>
                </a:ext>
              </a:extLst>
            </p:cNvPr>
            <p:cNvSpPr/>
            <p:nvPr/>
          </p:nvSpPr>
          <p:spPr>
            <a:xfrm>
              <a:off x="4696788" y="3414552"/>
              <a:ext cx="9525" cy="76200"/>
            </a:xfrm>
            <a:custGeom>
              <a:avLst/>
              <a:gdLst>
                <a:gd name="connsiteX0" fmla="*/ 4923 w 9525"/>
                <a:gd name="connsiteY0" fmla="*/ 4923 h 76200"/>
                <a:gd name="connsiteX1" fmla="*/ 4923 w 9525"/>
                <a:gd name="connsiteY1" fmla="*/ 76923 h 76200"/>
              </a:gdLst>
              <a:ahLst/>
              <a:cxnLst>
                <a:cxn ang="0">
                  <a:pos x="connsiteX0" y="connsiteY0"/>
                </a:cxn>
                <a:cxn ang="0">
                  <a:pos x="connsiteX1" y="connsiteY1"/>
                </a:cxn>
              </a:cxnLst>
              <a:rect l="l" t="t" r="r" b="b"/>
              <a:pathLst>
                <a:path w="9525" h="76200">
                  <a:moveTo>
                    <a:pt x="4923" y="4923"/>
                  </a:moveTo>
                  <a:lnTo>
                    <a:pt x="4923" y="76923"/>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03" name="Freeform: Shape 383">
              <a:extLst>
                <a:ext uri="{FF2B5EF4-FFF2-40B4-BE49-F238E27FC236}">
                  <a16:creationId xmlns:a16="http://schemas.microsoft.com/office/drawing/2014/main" id="{F02A9FAA-A844-4089-9DB9-13FB3FFA46AC}"/>
                </a:ext>
              </a:extLst>
            </p:cNvPr>
            <p:cNvSpPr/>
            <p:nvPr/>
          </p:nvSpPr>
          <p:spPr>
            <a:xfrm>
              <a:off x="4658688" y="3414552"/>
              <a:ext cx="9525" cy="76200"/>
            </a:xfrm>
            <a:custGeom>
              <a:avLst/>
              <a:gdLst>
                <a:gd name="connsiteX0" fmla="*/ 4923 w 9525"/>
                <a:gd name="connsiteY0" fmla="*/ 4923 h 76200"/>
                <a:gd name="connsiteX1" fmla="*/ 4923 w 9525"/>
                <a:gd name="connsiteY1" fmla="*/ 76923 h 76200"/>
              </a:gdLst>
              <a:ahLst/>
              <a:cxnLst>
                <a:cxn ang="0">
                  <a:pos x="connsiteX0" y="connsiteY0"/>
                </a:cxn>
                <a:cxn ang="0">
                  <a:pos x="connsiteX1" y="connsiteY1"/>
                </a:cxn>
              </a:cxnLst>
              <a:rect l="l" t="t" r="r" b="b"/>
              <a:pathLst>
                <a:path w="9525" h="76200">
                  <a:moveTo>
                    <a:pt x="4923" y="4923"/>
                  </a:moveTo>
                  <a:lnTo>
                    <a:pt x="4923" y="76923"/>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04" name="Freeform: Shape 384">
              <a:extLst>
                <a:ext uri="{FF2B5EF4-FFF2-40B4-BE49-F238E27FC236}">
                  <a16:creationId xmlns:a16="http://schemas.microsoft.com/office/drawing/2014/main" id="{6D246F1C-A526-428F-A56A-6E4A470F64D4}"/>
                </a:ext>
              </a:extLst>
            </p:cNvPr>
            <p:cNvSpPr/>
            <p:nvPr/>
          </p:nvSpPr>
          <p:spPr>
            <a:xfrm>
              <a:off x="4620588" y="3414552"/>
              <a:ext cx="9525" cy="76200"/>
            </a:xfrm>
            <a:custGeom>
              <a:avLst/>
              <a:gdLst>
                <a:gd name="connsiteX0" fmla="*/ 4923 w 9525"/>
                <a:gd name="connsiteY0" fmla="*/ 4923 h 76200"/>
                <a:gd name="connsiteX1" fmla="*/ 4923 w 9525"/>
                <a:gd name="connsiteY1" fmla="*/ 76923 h 76200"/>
              </a:gdLst>
              <a:ahLst/>
              <a:cxnLst>
                <a:cxn ang="0">
                  <a:pos x="connsiteX0" y="connsiteY0"/>
                </a:cxn>
                <a:cxn ang="0">
                  <a:pos x="connsiteX1" y="connsiteY1"/>
                </a:cxn>
              </a:cxnLst>
              <a:rect l="l" t="t" r="r" b="b"/>
              <a:pathLst>
                <a:path w="9525" h="76200">
                  <a:moveTo>
                    <a:pt x="4923" y="4923"/>
                  </a:moveTo>
                  <a:lnTo>
                    <a:pt x="4923" y="76923"/>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05" name="Freeform: Shape 385">
              <a:extLst>
                <a:ext uri="{FF2B5EF4-FFF2-40B4-BE49-F238E27FC236}">
                  <a16:creationId xmlns:a16="http://schemas.microsoft.com/office/drawing/2014/main" id="{DCCBA543-CF79-447D-8904-AE36A85B942F}"/>
                </a:ext>
              </a:extLst>
            </p:cNvPr>
            <p:cNvSpPr/>
            <p:nvPr/>
          </p:nvSpPr>
          <p:spPr>
            <a:xfrm>
              <a:off x="4582488" y="3414552"/>
              <a:ext cx="9525" cy="76200"/>
            </a:xfrm>
            <a:custGeom>
              <a:avLst/>
              <a:gdLst>
                <a:gd name="connsiteX0" fmla="*/ 4923 w 9525"/>
                <a:gd name="connsiteY0" fmla="*/ 4923 h 76200"/>
                <a:gd name="connsiteX1" fmla="*/ 4923 w 9525"/>
                <a:gd name="connsiteY1" fmla="*/ 76923 h 76200"/>
              </a:gdLst>
              <a:ahLst/>
              <a:cxnLst>
                <a:cxn ang="0">
                  <a:pos x="connsiteX0" y="connsiteY0"/>
                </a:cxn>
                <a:cxn ang="0">
                  <a:pos x="connsiteX1" y="connsiteY1"/>
                </a:cxn>
              </a:cxnLst>
              <a:rect l="l" t="t" r="r" b="b"/>
              <a:pathLst>
                <a:path w="9525" h="76200">
                  <a:moveTo>
                    <a:pt x="4923" y="4923"/>
                  </a:moveTo>
                  <a:lnTo>
                    <a:pt x="4923" y="76923"/>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06" name="Freeform: Shape 386">
              <a:extLst>
                <a:ext uri="{FF2B5EF4-FFF2-40B4-BE49-F238E27FC236}">
                  <a16:creationId xmlns:a16="http://schemas.microsoft.com/office/drawing/2014/main" id="{19490E94-6C26-483C-9606-471DBC7C4F9A}"/>
                </a:ext>
              </a:extLst>
            </p:cNvPr>
            <p:cNvSpPr/>
            <p:nvPr/>
          </p:nvSpPr>
          <p:spPr>
            <a:xfrm>
              <a:off x="4334838" y="3414552"/>
              <a:ext cx="9525" cy="76200"/>
            </a:xfrm>
            <a:custGeom>
              <a:avLst/>
              <a:gdLst>
                <a:gd name="connsiteX0" fmla="*/ 4923 w 9525"/>
                <a:gd name="connsiteY0" fmla="*/ 4923 h 76200"/>
                <a:gd name="connsiteX1" fmla="*/ 4923 w 9525"/>
                <a:gd name="connsiteY1" fmla="*/ 76923 h 76200"/>
              </a:gdLst>
              <a:ahLst/>
              <a:cxnLst>
                <a:cxn ang="0">
                  <a:pos x="connsiteX0" y="connsiteY0"/>
                </a:cxn>
                <a:cxn ang="0">
                  <a:pos x="connsiteX1" y="connsiteY1"/>
                </a:cxn>
              </a:cxnLst>
              <a:rect l="l" t="t" r="r" b="b"/>
              <a:pathLst>
                <a:path w="9525" h="76200">
                  <a:moveTo>
                    <a:pt x="4923" y="4923"/>
                  </a:moveTo>
                  <a:lnTo>
                    <a:pt x="4923" y="76923"/>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07" name="Freeform: Shape 387">
              <a:extLst>
                <a:ext uri="{FF2B5EF4-FFF2-40B4-BE49-F238E27FC236}">
                  <a16:creationId xmlns:a16="http://schemas.microsoft.com/office/drawing/2014/main" id="{98993804-8CC2-48C3-A4CC-188A6A48EC3B}"/>
                </a:ext>
              </a:extLst>
            </p:cNvPr>
            <p:cNvSpPr/>
            <p:nvPr/>
          </p:nvSpPr>
          <p:spPr>
            <a:xfrm>
              <a:off x="4296738" y="3414552"/>
              <a:ext cx="9525" cy="76200"/>
            </a:xfrm>
            <a:custGeom>
              <a:avLst/>
              <a:gdLst>
                <a:gd name="connsiteX0" fmla="*/ 4923 w 9525"/>
                <a:gd name="connsiteY0" fmla="*/ 4923 h 76200"/>
                <a:gd name="connsiteX1" fmla="*/ 4923 w 9525"/>
                <a:gd name="connsiteY1" fmla="*/ 76923 h 76200"/>
              </a:gdLst>
              <a:ahLst/>
              <a:cxnLst>
                <a:cxn ang="0">
                  <a:pos x="connsiteX0" y="connsiteY0"/>
                </a:cxn>
                <a:cxn ang="0">
                  <a:pos x="connsiteX1" y="connsiteY1"/>
                </a:cxn>
              </a:cxnLst>
              <a:rect l="l" t="t" r="r" b="b"/>
              <a:pathLst>
                <a:path w="9525" h="76200">
                  <a:moveTo>
                    <a:pt x="4923" y="4923"/>
                  </a:moveTo>
                  <a:lnTo>
                    <a:pt x="4923" y="76923"/>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08" name="Freeform: Shape 388">
              <a:extLst>
                <a:ext uri="{FF2B5EF4-FFF2-40B4-BE49-F238E27FC236}">
                  <a16:creationId xmlns:a16="http://schemas.microsoft.com/office/drawing/2014/main" id="{AF484BD5-1DA3-4628-99FF-18EF47F8D318}"/>
                </a:ext>
              </a:extLst>
            </p:cNvPr>
            <p:cNvSpPr/>
            <p:nvPr/>
          </p:nvSpPr>
          <p:spPr>
            <a:xfrm>
              <a:off x="4258638" y="3414552"/>
              <a:ext cx="9525" cy="76200"/>
            </a:xfrm>
            <a:custGeom>
              <a:avLst/>
              <a:gdLst>
                <a:gd name="connsiteX0" fmla="*/ 4923 w 9525"/>
                <a:gd name="connsiteY0" fmla="*/ 4923 h 76200"/>
                <a:gd name="connsiteX1" fmla="*/ 4923 w 9525"/>
                <a:gd name="connsiteY1" fmla="*/ 76923 h 76200"/>
              </a:gdLst>
              <a:ahLst/>
              <a:cxnLst>
                <a:cxn ang="0">
                  <a:pos x="connsiteX0" y="connsiteY0"/>
                </a:cxn>
                <a:cxn ang="0">
                  <a:pos x="connsiteX1" y="connsiteY1"/>
                </a:cxn>
              </a:cxnLst>
              <a:rect l="l" t="t" r="r" b="b"/>
              <a:pathLst>
                <a:path w="9525" h="76200">
                  <a:moveTo>
                    <a:pt x="4923" y="4923"/>
                  </a:moveTo>
                  <a:lnTo>
                    <a:pt x="4923" y="76923"/>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09" name="Freeform: Shape 390">
              <a:extLst>
                <a:ext uri="{FF2B5EF4-FFF2-40B4-BE49-F238E27FC236}">
                  <a16:creationId xmlns:a16="http://schemas.microsoft.com/office/drawing/2014/main" id="{D9914526-ADE0-4902-9E36-7D05685F3636}"/>
                </a:ext>
              </a:extLst>
            </p:cNvPr>
            <p:cNvSpPr/>
            <p:nvPr/>
          </p:nvSpPr>
          <p:spPr>
            <a:xfrm>
              <a:off x="4220538" y="3414552"/>
              <a:ext cx="9525" cy="76200"/>
            </a:xfrm>
            <a:custGeom>
              <a:avLst/>
              <a:gdLst>
                <a:gd name="connsiteX0" fmla="*/ 4923 w 9525"/>
                <a:gd name="connsiteY0" fmla="*/ 4923 h 76200"/>
                <a:gd name="connsiteX1" fmla="*/ 4923 w 9525"/>
                <a:gd name="connsiteY1" fmla="*/ 76923 h 76200"/>
              </a:gdLst>
              <a:ahLst/>
              <a:cxnLst>
                <a:cxn ang="0">
                  <a:pos x="connsiteX0" y="connsiteY0"/>
                </a:cxn>
                <a:cxn ang="0">
                  <a:pos x="connsiteX1" y="connsiteY1"/>
                </a:cxn>
              </a:cxnLst>
              <a:rect l="l" t="t" r="r" b="b"/>
              <a:pathLst>
                <a:path w="9525" h="76200">
                  <a:moveTo>
                    <a:pt x="4923" y="4923"/>
                  </a:moveTo>
                  <a:lnTo>
                    <a:pt x="4923" y="76923"/>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10" name="Freeform: Shape 391">
              <a:extLst>
                <a:ext uri="{FF2B5EF4-FFF2-40B4-BE49-F238E27FC236}">
                  <a16:creationId xmlns:a16="http://schemas.microsoft.com/office/drawing/2014/main" id="{8402D885-FEE4-4101-96F3-4839775180A4}"/>
                </a:ext>
              </a:extLst>
            </p:cNvPr>
            <p:cNvSpPr/>
            <p:nvPr/>
          </p:nvSpPr>
          <p:spPr>
            <a:xfrm>
              <a:off x="4182438" y="3414552"/>
              <a:ext cx="9525" cy="76200"/>
            </a:xfrm>
            <a:custGeom>
              <a:avLst/>
              <a:gdLst>
                <a:gd name="connsiteX0" fmla="*/ 4923 w 9525"/>
                <a:gd name="connsiteY0" fmla="*/ 4923 h 76200"/>
                <a:gd name="connsiteX1" fmla="*/ 4923 w 9525"/>
                <a:gd name="connsiteY1" fmla="*/ 76923 h 76200"/>
              </a:gdLst>
              <a:ahLst/>
              <a:cxnLst>
                <a:cxn ang="0">
                  <a:pos x="connsiteX0" y="connsiteY0"/>
                </a:cxn>
                <a:cxn ang="0">
                  <a:pos x="connsiteX1" y="connsiteY1"/>
                </a:cxn>
              </a:cxnLst>
              <a:rect l="l" t="t" r="r" b="b"/>
              <a:pathLst>
                <a:path w="9525" h="76200">
                  <a:moveTo>
                    <a:pt x="4923" y="4923"/>
                  </a:moveTo>
                  <a:lnTo>
                    <a:pt x="4923" y="76923"/>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11" name="Freeform: Shape 392">
              <a:extLst>
                <a:ext uri="{FF2B5EF4-FFF2-40B4-BE49-F238E27FC236}">
                  <a16:creationId xmlns:a16="http://schemas.microsoft.com/office/drawing/2014/main" id="{612FC3CF-3162-4C97-B5C1-FB8F70CCCF39}"/>
                </a:ext>
              </a:extLst>
            </p:cNvPr>
            <p:cNvSpPr/>
            <p:nvPr/>
          </p:nvSpPr>
          <p:spPr>
            <a:xfrm>
              <a:off x="4144338" y="3414552"/>
              <a:ext cx="9525" cy="76200"/>
            </a:xfrm>
            <a:custGeom>
              <a:avLst/>
              <a:gdLst>
                <a:gd name="connsiteX0" fmla="*/ 4923 w 9525"/>
                <a:gd name="connsiteY0" fmla="*/ 4923 h 76200"/>
                <a:gd name="connsiteX1" fmla="*/ 4923 w 9525"/>
                <a:gd name="connsiteY1" fmla="*/ 76923 h 76200"/>
              </a:gdLst>
              <a:ahLst/>
              <a:cxnLst>
                <a:cxn ang="0">
                  <a:pos x="connsiteX0" y="connsiteY0"/>
                </a:cxn>
                <a:cxn ang="0">
                  <a:pos x="connsiteX1" y="connsiteY1"/>
                </a:cxn>
              </a:cxnLst>
              <a:rect l="l" t="t" r="r" b="b"/>
              <a:pathLst>
                <a:path w="9525" h="76200">
                  <a:moveTo>
                    <a:pt x="4923" y="4923"/>
                  </a:moveTo>
                  <a:lnTo>
                    <a:pt x="4923" y="76923"/>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12" name="Freeform: Shape 393">
              <a:extLst>
                <a:ext uri="{FF2B5EF4-FFF2-40B4-BE49-F238E27FC236}">
                  <a16:creationId xmlns:a16="http://schemas.microsoft.com/office/drawing/2014/main" id="{1626601C-F82A-461F-A8F8-60B99C53C896}"/>
                </a:ext>
              </a:extLst>
            </p:cNvPr>
            <p:cNvSpPr/>
            <p:nvPr/>
          </p:nvSpPr>
          <p:spPr>
            <a:xfrm>
              <a:off x="4049088" y="3414552"/>
              <a:ext cx="9525" cy="76200"/>
            </a:xfrm>
            <a:custGeom>
              <a:avLst/>
              <a:gdLst>
                <a:gd name="connsiteX0" fmla="*/ 4923 w 9525"/>
                <a:gd name="connsiteY0" fmla="*/ 4923 h 76200"/>
                <a:gd name="connsiteX1" fmla="*/ 4923 w 9525"/>
                <a:gd name="connsiteY1" fmla="*/ 76923 h 76200"/>
              </a:gdLst>
              <a:ahLst/>
              <a:cxnLst>
                <a:cxn ang="0">
                  <a:pos x="connsiteX0" y="connsiteY0"/>
                </a:cxn>
                <a:cxn ang="0">
                  <a:pos x="connsiteX1" y="connsiteY1"/>
                </a:cxn>
              </a:cxnLst>
              <a:rect l="l" t="t" r="r" b="b"/>
              <a:pathLst>
                <a:path w="9525" h="76200">
                  <a:moveTo>
                    <a:pt x="4923" y="4923"/>
                  </a:moveTo>
                  <a:lnTo>
                    <a:pt x="4923" y="76923"/>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13" name="Freeform: Shape 394">
              <a:extLst>
                <a:ext uri="{FF2B5EF4-FFF2-40B4-BE49-F238E27FC236}">
                  <a16:creationId xmlns:a16="http://schemas.microsoft.com/office/drawing/2014/main" id="{598EF0FE-6269-4FE8-82E1-61AA4E072592}"/>
                </a:ext>
              </a:extLst>
            </p:cNvPr>
            <p:cNvSpPr/>
            <p:nvPr/>
          </p:nvSpPr>
          <p:spPr>
            <a:xfrm>
              <a:off x="3763338" y="3414552"/>
              <a:ext cx="9525" cy="76200"/>
            </a:xfrm>
            <a:custGeom>
              <a:avLst/>
              <a:gdLst>
                <a:gd name="connsiteX0" fmla="*/ 4923 w 9525"/>
                <a:gd name="connsiteY0" fmla="*/ 4923 h 76200"/>
                <a:gd name="connsiteX1" fmla="*/ 4923 w 9525"/>
                <a:gd name="connsiteY1" fmla="*/ 76923 h 76200"/>
              </a:gdLst>
              <a:ahLst/>
              <a:cxnLst>
                <a:cxn ang="0">
                  <a:pos x="connsiteX0" y="connsiteY0"/>
                </a:cxn>
                <a:cxn ang="0">
                  <a:pos x="connsiteX1" y="connsiteY1"/>
                </a:cxn>
              </a:cxnLst>
              <a:rect l="l" t="t" r="r" b="b"/>
              <a:pathLst>
                <a:path w="9525" h="76200">
                  <a:moveTo>
                    <a:pt x="4923" y="4923"/>
                  </a:moveTo>
                  <a:lnTo>
                    <a:pt x="4923" y="76923"/>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14" name="Freeform: Shape 395">
              <a:extLst>
                <a:ext uri="{FF2B5EF4-FFF2-40B4-BE49-F238E27FC236}">
                  <a16:creationId xmlns:a16="http://schemas.microsoft.com/office/drawing/2014/main" id="{D52AA860-AE64-49F7-9FFE-747DBFA1E4E1}"/>
                </a:ext>
              </a:extLst>
            </p:cNvPr>
            <p:cNvSpPr/>
            <p:nvPr/>
          </p:nvSpPr>
          <p:spPr>
            <a:xfrm>
              <a:off x="3515678" y="3414552"/>
              <a:ext cx="9525" cy="76200"/>
            </a:xfrm>
            <a:custGeom>
              <a:avLst/>
              <a:gdLst>
                <a:gd name="connsiteX0" fmla="*/ 4923 w 9525"/>
                <a:gd name="connsiteY0" fmla="*/ 4923 h 76200"/>
                <a:gd name="connsiteX1" fmla="*/ 4923 w 9525"/>
                <a:gd name="connsiteY1" fmla="*/ 76923 h 76200"/>
              </a:gdLst>
              <a:ahLst/>
              <a:cxnLst>
                <a:cxn ang="0">
                  <a:pos x="connsiteX0" y="connsiteY0"/>
                </a:cxn>
                <a:cxn ang="0">
                  <a:pos x="connsiteX1" y="connsiteY1"/>
                </a:cxn>
              </a:cxnLst>
              <a:rect l="l" t="t" r="r" b="b"/>
              <a:pathLst>
                <a:path w="9525" h="76200">
                  <a:moveTo>
                    <a:pt x="4923" y="4923"/>
                  </a:moveTo>
                  <a:lnTo>
                    <a:pt x="4923" y="76923"/>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15" name="Freeform: Shape 396">
              <a:extLst>
                <a:ext uri="{FF2B5EF4-FFF2-40B4-BE49-F238E27FC236}">
                  <a16:creationId xmlns:a16="http://schemas.microsoft.com/office/drawing/2014/main" id="{9491D627-D0D2-491D-A9AC-AA83E6E2547B}"/>
                </a:ext>
              </a:extLst>
            </p:cNvPr>
            <p:cNvSpPr/>
            <p:nvPr/>
          </p:nvSpPr>
          <p:spPr>
            <a:xfrm>
              <a:off x="3477581" y="3414552"/>
              <a:ext cx="9525" cy="76200"/>
            </a:xfrm>
            <a:custGeom>
              <a:avLst/>
              <a:gdLst>
                <a:gd name="connsiteX0" fmla="*/ 4923 w 9525"/>
                <a:gd name="connsiteY0" fmla="*/ 4923 h 76200"/>
                <a:gd name="connsiteX1" fmla="*/ 4923 w 9525"/>
                <a:gd name="connsiteY1" fmla="*/ 76923 h 76200"/>
              </a:gdLst>
              <a:ahLst/>
              <a:cxnLst>
                <a:cxn ang="0">
                  <a:pos x="connsiteX0" y="connsiteY0"/>
                </a:cxn>
                <a:cxn ang="0">
                  <a:pos x="connsiteX1" y="connsiteY1"/>
                </a:cxn>
              </a:cxnLst>
              <a:rect l="l" t="t" r="r" b="b"/>
              <a:pathLst>
                <a:path w="9525" h="76200">
                  <a:moveTo>
                    <a:pt x="4923" y="4923"/>
                  </a:moveTo>
                  <a:lnTo>
                    <a:pt x="4923" y="76923"/>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16" name="Freeform: Shape 397">
              <a:extLst>
                <a:ext uri="{FF2B5EF4-FFF2-40B4-BE49-F238E27FC236}">
                  <a16:creationId xmlns:a16="http://schemas.microsoft.com/office/drawing/2014/main" id="{7E7E3B9D-B2A4-40E4-AAE5-AA47554ED050}"/>
                </a:ext>
              </a:extLst>
            </p:cNvPr>
            <p:cNvSpPr/>
            <p:nvPr/>
          </p:nvSpPr>
          <p:spPr>
            <a:xfrm>
              <a:off x="3363281" y="3357402"/>
              <a:ext cx="9525" cy="76200"/>
            </a:xfrm>
            <a:custGeom>
              <a:avLst/>
              <a:gdLst>
                <a:gd name="connsiteX0" fmla="*/ 4923 w 9525"/>
                <a:gd name="connsiteY0" fmla="*/ 4923 h 76200"/>
                <a:gd name="connsiteX1" fmla="*/ 4923 w 9525"/>
                <a:gd name="connsiteY1" fmla="*/ 76923 h 76200"/>
              </a:gdLst>
              <a:ahLst/>
              <a:cxnLst>
                <a:cxn ang="0">
                  <a:pos x="connsiteX0" y="connsiteY0"/>
                </a:cxn>
                <a:cxn ang="0">
                  <a:pos x="connsiteX1" y="connsiteY1"/>
                </a:cxn>
              </a:cxnLst>
              <a:rect l="l" t="t" r="r" b="b"/>
              <a:pathLst>
                <a:path w="9525" h="76200">
                  <a:moveTo>
                    <a:pt x="4923" y="4923"/>
                  </a:moveTo>
                  <a:lnTo>
                    <a:pt x="4923" y="76923"/>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17" name="Freeform: Shape 398">
              <a:extLst>
                <a:ext uri="{FF2B5EF4-FFF2-40B4-BE49-F238E27FC236}">
                  <a16:creationId xmlns:a16="http://schemas.microsoft.com/office/drawing/2014/main" id="{68888D62-58A6-43B0-896B-C60DC019FCA5}"/>
                </a:ext>
              </a:extLst>
            </p:cNvPr>
            <p:cNvSpPr/>
            <p:nvPr/>
          </p:nvSpPr>
          <p:spPr>
            <a:xfrm>
              <a:off x="3153729" y="3357402"/>
              <a:ext cx="9525" cy="76200"/>
            </a:xfrm>
            <a:custGeom>
              <a:avLst/>
              <a:gdLst>
                <a:gd name="connsiteX0" fmla="*/ 4923 w 9525"/>
                <a:gd name="connsiteY0" fmla="*/ 4923 h 76200"/>
                <a:gd name="connsiteX1" fmla="*/ 4923 w 9525"/>
                <a:gd name="connsiteY1" fmla="*/ 76923 h 76200"/>
              </a:gdLst>
              <a:ahLst/>
              <a:cxnLst>
                <a:cxn ang="0">
                  <a:pos x="connsiteX0" y="connsiteY0"/>
                </a:cxn>
                <a:cxn ang="0">
                  <a:pos x="connsiteX1" y="connsiteY1"/>
                </a:cxn>
              </a:cxnLst>
              <a:rect l="l" t="t" r="r" b="b"/>
              <a:pathLst>
                <a:path w="9525" h="76200">
                  <a:moveTo>
                    <a:pt x="4923" y="4923"/>
                  </a:moveTo>
                  <a:lnTo>
                    <a:pt x="4923" y="76923"/>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18" name="Freeform: Shape 399">
              <a:extLst>
                <a:ext uri="{FF2B5EF4-FFF2-40B4-BE49-F238E27FC236}">
                  <a16:creationId xmlns:a16="http://schemas.microsoft.com/office/drawing/2014/main" id="{0E13D752-9C74-466D-B888-61AEE04DB011}"/>
                </a:ext>
              </a:extLst>
            </p:cNvPr>
            <p:cNvSpPr/>
            <p:nvPr/>
          </p:nvSpPr>
          <p:spPr>
            <a:xfrm>
              <a:off x="3096579" y="3357402"/>
              <a:ext cx="9525" cy="76200"/>
            </a:xfrm>
            <a:custGeom>
              <a:avLst/>
              <a:gdLst>
                <a:gd name="connsiteX0" fmla="*/ 4923 w 9525"/>
                <a:gd name="connsiteY0" fmla="*/ 4923 h 76200"/>
                <a:gd name="connsiteX1" fmla="*/ 4923 w 9525"/>
                <a:gd name="connsiteY1" fmla="*/ 76923 h 76200"/>
              </a:gdLst>
              <a:ahLst/>
              <a:cxnLst>
                <a:cxn ang="0">
                  <a:pos x="connsiteX0" y="connsiteY0"/>
                </a:cxn>
                <a:cxn ang="0">
                  <a:pos x="connsiteX1" y="connsiteY1"/>
                </a:cxn>
              </a:cxnLst>
              <a:rect l="l" t="t" r="r" b="b"/>
              <a:pathLst>
                <a:path w="9525" h="76200">
                  <a:moveTo>
                    <a:pt x="4923" y="4923"/>
                  </a:moveTo>
                  <a:lnTo>
                    <a:pt x="4923" y="76923"/>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19" name="Freeform: Shape 400">
              <a:extLst>
                <a:ext uri="{FF2B5EF4-FFF2-40B4-BE49-F238E27FC236}">
                  <a16:creationId xmlns:a16="http://schemas.microsoft.com/office/drawing/2014/main" id="{0BC80CAC-8F6F-478B-BA15-DAFEEF2E563D}"/>
                </a:ext>
              </a:extLst>
            </p:cNvPr>
            <p:cNvSpPr/>
            <p:nvPr/>
          </p:nvSpPr>
          <p:spPr>
            <a:xfrm>
              <a:off x="3001328" y="3357402"/>
              <a:ext cx="9525" cy="76200"/>
            </a:xfrm>
            <a:custGeom>
              <a:avLst/>
              <a:gdLst>
                <a:gd name="connsiteX0" fmla="*/ 4923 w 9525"/>
                <a:gd name="connsiteY0" fmla="*/ 4923 h 76200"/>
                <a:gd name="connsiteX1" fmla="*/ 4923 w 9525"/>
                <a:gd name="connsiteY1" fmla="*/ 76923 h 76200"/>
              </a:gdLst>
              <a:ahLst/>
              <a:cxnLst>
                <a:cxn ang="0">
                  <a:pos x="connsiteX0" y="connsiteY0"/>
                </a:cxn>
                <a:cxn ang="0">
                  <a:pos x="connsiteX1" y="connsiteY1"/>
                </a:cxn>
              </a:cxnLst>
              <a:rect l="l" t="t" r="r" b="b"/>
              <a:pathLst>
                <a:path w="9525" h="76200">
                  <a:moveTo>
                    <a:pt x="4923" y="4923"/>
                  </a:moveTo>
                  <a:lnTo>
                    <a:pt x="4923" y="76923"/>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20" name="Freeform: Shape 401">
              <a:extLst>
                <a:ext uri="{FF2B5EF4-FFF2-40B4-BE49-F238E27FC236}">
                  <a16:creationId xmlns:a16="http://schemas.microsoft.com/office/drawing/2014/main" id="{8AC43638-46BB-4DCE-8518-CC959608860F}"/>
                </a:ext>
              </a:extLst>
            </p:cNvPr>
            <p:cNvSpPr/>
            <p:nvPr/>
          </p:nvSpPr>
          <p:spPr>
            <a:xfrm>
              <a:off x="2887028" y="3357402"/>
              <a:ext cx="9525" cy="76200"/>
            </a:xfrm>
            <a:custGeom>
              <a:avLst/>
              <a:gdLst>
                <a:gd name="connsiteX0" fmla="*/ 4923 w 9525"/>
                <a:gd name="connsiteY0" fmla="*/ 4923 h 76200"/>
                <a:gd name="connsiteX1" fmla="*/ 4923 w 9525"/>
                <a:gd name="connsiteY1" fmla="*/ 76923 h 76200"/>
              </a:gdLst>
              <a:ahLst/>
              <a:cxnLst>
                <a:cxn ang="0">
                  <a:pos x="connsiteX0" y="connsiteY0"/>
                </a:cxn>
                <a:cxn ang="0">
                  <a:pos x="connsiteX1" y="connsiteY1"/>
                </a:cxn>
              </a:cxnLst>
              <a:rect l="l" t="t" r="r" b="b"/>
              <a:pathLst>
                <a:path w="9525" h="76200">
                  <a:moveTo>
                    <a:pt x="4923" y="4923"/>
                  </a:moveTo>
                  <a:lnTo>
                    <a:pt x="4923" y="76923"/>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21" name="Freeform: Shape 402">
              <a:extLst>
                <a:ext uri="{FF2B5EF4-FFF2-40B4-BE49-F238E27FC236}">
                  <a16:creationId xmlns:a16="http://schemas.microsoft.com/office/drawing/2014/main" id="{2B914C34-A49B-4A9E-80E6-DABFA1BAA22E}"/>
                </a:ext>
              </a:extLst>
            </p:cNvPr>
            <p:cNvSpPr/>
            <p:nvPr/>
          </p:nvSpPr>
          <p:spPr>
            <a:xfrm>
              <a:off x="2810827" y="3357402"/>
              <a:ext cx="9525" cy="76200"/>
            </a:xfrm>
            <a:custGeom>
              <a:avLst/>
              <a:gdLst>
                <a:gd name="connsiteX0" fmla="*/ 4923 w 9525"/>
                <a:gd name="connsiteY0" fmla="*/ 4923 h 76200"/>
                <a:gd name="connsiteX1" fmla="*/ 4923 w 9525"/>
                <a:gd name="connsiteY1" fmla="*/ 76923 h 76200"/>
              </a:gdLst>
              <a:ahLst/>
              <a:cxnLst>
                <a:cxn ang="0">
                  <a:pos x="connsiteX0" y="connsiteY0"/>
                </a:cxn>
                <a:cxn ang="0">
                  <a:pos x="connsiteX1" y="connsiteY1"/>
                </a:cxn>
              </a:cxnLst>
              <a:rect l="l" t="t" r="r" b="b"/>
              <a:pathLst>
                <a:path w="9525" h="76200">
                  <a:moveTo>
                    <a:pt x="4923" y="4923"/>
                  </a:moveTo>
                  <a:lnTo>
                    <a:pt x="4923" y="76923"/>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22" name="Freeform: Shape 403">
              <a:extLst>
                <a:ext uri="{FF2B5EF4-FFF2-40B4-BE49-F238E27FC236}">
                  <a16:creationId xmlns:a16="http://schemas.microsoft.com/office/drawing/2014/main" id="{5793BDC0-FD0B-4402-A664-54BE72FBAF34}"/>
                </a:ext>
              </a:extLst>
            </p:cNvPr>
            <p:cNvSpPr/>
            <p:nvPr/>
          </p:nvSpPr>
          <p:spPr>
            <a:xfrm>
              <a:off x="2677476" y="3357402"/>
              <a:ext cx="9525" cy="76200"/>
            </a:xfrm>
            <a:custGeom>
              <a:avLst/>
              <a:gdLst>
                <a:gd name="connsiteX0" fmla="*/ 4923 w 9525"/>
                <a:gd name="connsiteY0" fmla="*/ 4923 h 76200"/>
                <a:gd name="connsiteX1" fmla="*/ 4923 w 9525"/>
                <a:gd name="connsiteY1" fmla="*/ 76923 h 76200"/>
              </a:gdLst>
              <a:ahLst/>
              <a:cxnLst>
                <a:cxn ang="0">
                  <a:pos x="connsiteX0" y="connsiteY0"/>
                </a:cxn>
                <a:cxn ang="0">
                  <a:pos x="connsiteX1" y="connsiteY1"/>
                </a:cxn>
              </a:cxnLst>
              <a:rect l="l" t="t" r="r" b="b"/>
              <a:pathLst>
                <a:path w="9525" h="76200">
                  <a:moveTo>
                    <a:pt x="4923" y="4923"/>
                  </a:moveTo>
                  <a:lnTo>
                    <a:pt x="4923" y="76923"/>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23" name="Freeform: Shape 404">
              <a:extLst>
                <a:ext uri="{FF2B5EF4-FFF2-40B4-BE49-F238E27FC236}">
                  <a16:creationId xmlns:a16="http://schemas.microsoft.com/office/drawing/2014/main" id="{1F57B294-5484-4221-A707-686A768C0F1F}"/>
                </a:ext>
              </a:extLst>
            </p:cNvPr>
            <p:cNvSpPr/>
            <p:nvPr/>
          </p:nvSpPr>
          <p:spPr>
            <a:xfrm>
              <a:off x="2677476" y="3357402"/>
              <a:ext cx="9525" cy="76200"/>
            </a:xfrm>
            <a:custGeom>
              <a:avLst/>
              <a:gdLst>
                <a:gd name="connsiteX0" fmla="*/ 4923 w 9525"/>
                <a:gd name="connsiteY0" fmla="*/ 4923 h 76200"/>
                <a:gd name="connsiteX1" fmla="*/ 4923 w 9525"/>
                <a:gd name="connsiteY1" fmla="*/ 76923 h 76200"/>
              </a:gdLst>
              <a:ahLst/>
              <a:cxnLst>
                <a:cxn ang="0">
                  <a:pos x="connsiteX0" y="connsiteY0"/>
                </a:cxn>
                <a:cxn ang="0">
                  <a:pos x="connsiteX1" y="connsiteY1"/>
                </a:cxn>
              </a:cxnLst>
              <a:rect l="l" t="t" r="r" b="b"/>
              <a:pathLst>
                <a:path w="9525" h="76200">
                  <a:moveTo>
                    <a:pt x="4923" y="4923"/>
                  </a:moveTo>
                  <a:lnTo>
                    <a:pt x="4923" y="76923"/>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grpSp>
    </p:spTree>
    <p:custDataLst>
      <p:tags r:id="rId1"/>
    </p:custDataLst>
    <p:extLst>
      <p:ext uri="{BB962C8B-B14F-4D97-AF65-F5344CB8AC3E}">
        <p14:creationId xmlns:p14="http://schemas.microsoft.com/office/powerpoint/2010/main" val="4124634674"/>
      </p:ext>
    </p:extLst>
  </p:cSld>
  <p:clrMapOvr>
    <a:masterClrMapping/>
  </p:clrMapOv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zh-CN" sz="1800" b="1" i="0" u="none" strike="noStrike" cap="none" baseline="0">
                <a:solidFill>
                  <a:srgbClr val="043882"/>
                </a:solidFill>
                <a:effectLst/>
                <a:uFillTx/>
                <a:ea typeface="SimSun"/>
              </a:rPr>
              <a:t>O-023：I 期结肠癌患者免疫评分类别之间的显著结局差异 – Galon J 等人</a:t>
            </a:r>
          </a:p>
        </p:txBody>
      </p:sp>
      <p:sp>
        <p:nvSpPr>
          <p:cNvPr id="5123" name="Rectangle 3"/>
          <p:cNvSpPr>
            <a:spLocks noGrp="1" noChangeArrowheads="1"/>
          </p:cNvSpPr>
          <p:nvPr>
            <p:ph idx="1"/>
          </p:nvPr>
        </p:nvSpPr>
        <p:spPr/>
        <p:txBody>
          <a:bodyPr/>
          <a:lstStyle/>
          <a:p>
            <a:pPr marL="0" indent="0">
              <a:buNone/>
            </a:pPr>
            <a:r>
              <a:rPr lang="zh-CN" sz="1600" b="1" i="0" u="none" strike="noStrike" cap="none" baseline="0" dirty="0">
                <a:solidFill>
                  <a:srgbClr val="4D4D4D"/>
                </a:solidFill>
                <a:effectLst/>
                <a:uFillTx/>
                <a:ea typeface="SimSun"/>
              </a:rPr>
              <a:t>关键结果（续）</a:t>
            </a:r>
          </a:p>
          <a:p>
            <a:pPr marL="0" indent="0">
              <a:spcBef>
                <a:spcPts val="30600"/>
              </a:spcBef>
              <a:buNone/>
            </a:pPr>
            <a:r>
              <a:rPr lang="zh-CN" sz="1600" b="1" i="0" u="none" strike="noStrike" cap="none" baseline="0" dirty="0">
                <a:solidFill>
                  <a:srgbClr val="4D4D4D"/>
                </a:solidFill>
                <a:effectLst/>
                <a:uFillTx/>
                <a:ea typeface="SimSun"/>
              </a:rPr>
              <a:t>结论</a:t>
            </a:r>
          </a:p>
          <a:p>
            <a:r>
              <a:rPr lang="zh-CN" sz="1600" b="1" i="0" u="none" strike="noStrike" cap="none" baseline="0" dirty="0">
                <a:solidFill>
                  <a:srgbClr val="4D4D4D"/>
                </a:solidFill>
                <a:effectLst/>
                <a:uFillTx/>
                <a:ea typeface="SimSun"/>
              </a:rPr>
              <a:t>在 I 期结肠癌患者中，免疫评分是一项可靠的复发风险预后指标，可确定在手术后因复发风险较高而需要更密集随访的患者</a:t>
            </a:r>
          </a:p>
          <a:p>
            <a:pPr marL="0" indent="0">
              <a:buNone/>
            </a:pPr>
            <a:endParaRPr lang="en-GB" b="1" dirty="0" smtClean="0"/>
          </a:p>
        </p:txBody>
      </p:sp>
      <p:sp>
        <p:nvSpPr>
          <p:cNvPr id="15" name="Text Placeholder 14"/>
          <p:cNvSpPr>
            <a:spLocks noGrp="1"/>
          </p:cNvSpPr>
          <p:nvPr>
            <p:ph type="body" sz="quarter" idx="11"/>
          </p:nvPr>
        </p:nvSpPr>
        <p:spPr>
          <a:xfrm>
            <a:off x="4495800" y="6096000"/>
            <a:ext cx="4283075" cy="487363"/>
          </a:xfrm>
        </p:spPr>
        <p:txBody>
          <a:bodyPr/>
          <a:lstStyle/>
          <a:p>
            <a:r>
              <a:rPr lang="zh-CN" sz="1200" b="0" i="0" u="none" strike="noStrike" cap="none" baseline="0">
                <a:solidFill>
                  <a:srgbClr val="4D4D4D"/>
                </a:solidFill>
                <a:effectLst/>
                <a:uFillTx/>
                <a:ea typeface="SimSun"/>
              </a:rPr>
              <a:t>Galon J, et al. Ann Oncol 2019;30(suppl):abstr O-023</a:t>
            </a:r>
          </a:p>
        </p:txBody>
      </p:sp>
      <p:grpSp>
        <p:nvGrpSpPr>
          <p:cNvPr id="6" name="Group 5">
            <a:extLst>
              <a:ext uri="{FF2B5EF4-FFF2-40B4-BE49-F238E27FC236}">
                <a16:creationId xmlns:a16="http://schemas.microsoft.com/office/drawing/2014/main" id="{15C5DB28-6D7A-4C5B-975F-2E1FDAFE9ED7}"/>
              </a:ext>
            </a:extLst>
          </p:cNvPr>
          <p:cNvGrpSpPr/>
          <p:nvPr/>
        </p:nvGrpSpPr>
        <p:grpSpPr>
          <a:xfrm>
            <a:off x="60210" y="1549986"/>
            <a:ext cx="4018069" cy="3786017"/>
            <a:chOff x="-121878" y="2262486"/>
            <a:chExt cx="4018069" cy="3786017"/>
          </a:xfrm>
        </p:grpSpPr>
        <p:grpSp>
          <p:nvGrpSpPr>
            <p:cNvPr id="7" name="Group 6">
              <a:extLst>
                <a:ext uri="{FF2B5EF4-FFF2-40B4-BE49-F238E27FC236}">
                  <a16:creationId xmlns:a16="http://schemas.microsoft.com/office/drawing/2014/main" id="{364D616E-09EC-4B88-9D4F-108DF6CC22D5}"/>
                </a:ext>
              </a:extLst>
            </p:cNvPr>
            <p:cNvGrpSpPr/>
            <p:nvPr/>
          </p:nvGrpSpPr>
          <p:grpSpPr>
            <a:xfrm>
              <a:off x="-121878" y="2262486"/>
              <a:ext cx="3958778" cy="3786017"/>
              <a:chOff x="2275112" y="2022149"/>
              <a:chExt cx="3548986" cy="4783142"/>
            </a:xfrm>
          </p:grpSpPr>
          <p:sp>
            <p:nvSpPr>
              <p:cNvPr id="9" name="TextBox 8">
                <a:extLst>
                  <a:ext uri="{FF2B5EF4-FFF2-40B4-BE49-F238E27FC236}">
                    <a16:creationId xmlns:a16="http://schemas.microsoft.com/office/drawing/2014/main" id="{469FC0BA-A5C9-4618-BC32-EADF300C7677}"/>
                  </a:ext>
                </a:extLst>
              </p:cNvPr>
              <p:cNvSpPr txBox="1"/>
              <p:nvPr/>
            </p:nvSpPr>
            <p:spPr>
              <a:xfrm>
                <a:off x="4008706" y="5122362"/>
                <a:ext cx="1121440" cy="346914"/>
              </a:xfrm>
              <a:prstGeom prst="rect">
                <a:avLst/>
              </a:prstGeom>
              <a:noFill/>
            </p:spPr>
            <p:txBody>
              <a:bodyPr wrap="none" rtlCol="0">
                <a:spAutoFit/>
              </a:bodyPr>
              <a:lstStyle/>
              <a:p>
                <a:pPr algn="ctr" fontAlgn="base">
                  <a:spcBef>
                    <a:spcPct val="0"/>
                  </a:spcBef>
                  <a:spcAft>
                    <a:spcPct val="0"/>
                  </a:spcAft>
                </a:pPr>
                <a:r>
                  <a:rPr lang="zh-CN" sz="1200" b="0" i="0" u="none" strike="noStrike" cap="none" baseline="0" dirty="0">
                    <a:solidFill>
                      <a:srgbClr val="4D4D4D"/>
                    </a:solidFill>
                    <a:effectLst/>
                    <a:uFillTx/>
                    <a:ea typeface="SimSun"/>
                  </a:rPr>
                  <a:t>至复发时间，年</a:t>
                </a:r>
              </a:p>
            </p:txBody>
          </p:sp>
          <p:sp>
            <p:nvSpPr>
              <p:cNvPr id="10" name="Freeform 21">
                <a:extLst>
                  <a:ext uri="{FF2B5EF4-FFF2-40B4-BE49-F238E27FC236}">
                    <a16:creationId xmlns:a16="http://schemas.microsoft.com/office/drawing/2014/main" id="{15422732-1C7B-467A-9969-180A7E8DCC79}"/>
                  </a:ext>
                </a:extLst>
              </p:cNvPr>
              <p:cNvSpPr/>
              <p:nvPr/>
            </p:nvSpPr>
            <p:spPr bwMode="auto">
              <a:xfrm>
                <a:off x="3247755" y="2198377"/>
                <a:ext cx="2458902" cy="2586206"/>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4D4D4D"/>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endParaRPr>
              </a:p>
            </p:txBody>
          </p:sp>
          <p:sp>
            <p:nvSpPr>
              <p:cNvPr id="11" name="Line 6">
                <a:extLst>
                  <a:ext uri="{FF2B5EF4-FFF2-40B4-BE49-F238E27FC236}">
                    <a16:creationId xmlns:a16="http://schemas.microsoft.com/office/drawing/2014/main" id="{01DB2983-26EB-4900-B523-AD37530F32C2}"/>
                  </a:ext>
                </a:extLst>
              </p:cNvPr>
              <p:cNvSpPr>
                <a:spLocks noChangeShapeType="1"/>
              </p:cNvSpPr>
              <p:nvPr/>
            </p:nvSpPr>
            <p:spPr bwMode="auto">
              <a:xfrm>
                <a:off x="3157523" y="2198376"/>
                <a:ext cx="86234" cy="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endParaRPr>
              </a:p>
            </p:txBody>
          </p:sp>
          <p:sp>
            <p:nvSpPr>
              <p:cNvPr id="12" name="Line 7">
                <a:extLst>
                  <a:ext uri="{FF2B5EF4-FFF2-40B4-BE49-F238E27FC236}">
                    <a16:creationId xmlns:a16="http://schemas.microsoft.com/office/drawing/2014/main" id="{39B3AB52-F0F1-4F8D-8BC3-A63453BAA915}"/>
                  </a:ext>
                </a:extLst>
              </p:cNvPr>
              <p:cNvSpPr>
                <a:spLocks noChangeShapeType="1"/>
              </p:cNvSpPr>
              <p:nvPr/>
            </p:nvSpPr>
            <p:spPr bwMode="auto">
              <a:xfrm>
                <a:off x="3157523" y="2720584"/>
                <a:ext cx="86234" cy="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endParaRPr>
              </a:p>
            </p:txBody>
          </p:sp>
          <p:sp>
            <p:nvSpPr>
              <p:cNvPr id="13" name="Line 8">
                <a:extLst>
                  <a:ext uri="{FF2B5EF4-FFF2-40B4-BE49-F238E27FC236}">
                    <a16:creationId xmlns:a16="http://schemas.microsoft.com/office/drawing/2014/main" id="{DD89B154-4B2B-4160-B643-EA089E9AEB93}"/>
                  </a:ext>
                </a:extLst>
              </p:cNvPr>
              <p:cNvSpPr>
                <a:spLocks noChangeShapeType="1"/>
              </p:cNvSpPr>
              <p:nvPr/>
            </p:nvSpPr>
            <p:spPr bwMode="auto">
              <a:xfrm>
                <a:off x="3157523" y="3219345"/>
                <a:ext cx="86234" cy="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endParaRPr>
              </a:p>
            </p:txBody>
          </p:sp>
          <p:sp>
            <p:nvSpPr>
              <p:cNvPr id="14" name="Line 9">
                <a:extLst>
                  <a:ext uri="{FF2B5EF4-FFF2-40B4-BE49-F238E27FC236}">
                    <a16:creationId xmlns:a16="http://schemas.microsoft.com/office/drawing/2014/main" id="{19EFF5AB-7EA6-4772-A6DE-767F90331790}"/>
                  </a:ext>
                </a:extLst>
              </p:cNvPr>
              <p:cNvSpPr>
                <a:spLocks noChangeShapeType="1"/>
              </p:cNvSpPr>
              <p:nvPr/>
            </p:nvSpPr>
            <p:spPr bwMode="auto">
              <a:xfrm>
                <a:off x="3157523" y="3734224"/>
                <a:ext cx="86234" cy="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endParaRPr>
              </a:p>
            </p:txBody>
          </p:sp>
          <p:sp>
            <p:nvSpPr>
              <p:cNvPr id="16" name="Line 10">
                <a:extLst>
                  <a:ext uri="{FF2B5EF4-FFF2-40B4-BE49-F238E27FC236}">
                    <a16:creationId xmlns:a16="http://schemas.microsoft.com/office/drawing/2014/main" id="{CBE18A29-24D9-4B5B-A9DC-0C858463924E}"/>
                  </a:ext>
                </a:extLst>
              </p:cNvPr>
              <p:cNvSpPr>
                <a:spLocks noChangeShapeType="1"/>
              </p:cNvSpPr>
              <p:nvPr/>
            </p:nvSpPr>
            <p:spPr bwMode="auto">
              <a:xfrm>
                <a:off x="3157523" y="4238360"/>
                <a:ext cx="86234" cy="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endParaRPr>
              </a:p>
            </p:txBody>
          </p:sp>
          <p:sp>
            <p:nvSpPr>
              <p:cNvPr id="17" name="Line 11">
                <a:extLst>
                  <a:ext uri="{FF2B5EF4-FFF2-40B4-BE49-F238E27FC236}">
                    <a16:creationId xmlns:a16="http://schemas.microsoft.com/office/drawing/2014/main" id="{3E0B4CF8-222E-4A29-82D8-2E31AA667CE4}"/>
                  </a:ext>
                </a:extLst>
              </p:cNvPr>
              <p:cNvSpPr>
                <a:spLocks noChangeShapeType="1"/>
              </p:cNvSpPr>
              <p:nvPr/>
            </p:nvSpPr>
            <p:spPr bwMode="auto">
              <a:xfrm>
                <a:off x="3157523" y="4747868"/>
                <a:ext cx="86234" cy="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endParaRPr>
              </a:p>
            </p:txBody>
          </p:sp>
          <p:sp>
            <p:nvSpPr>
              <p:cNvPr id="18" name="TextBox 17">
                <a:extLst>
                  <a:ext uri="{FF2B5EF4-FFF2-40B4-BE49-F238E27FC236}">
                    <a16:creationId xmlns:a16="http://schemas.microsoft.com/office/drawing/2014/main" id="{0D0EB7FD-30DF-467E-BBDE-708B4A031D51}"/>
                  </a:ext>
                </a:extLst>
              </p:cNvPr>
              <p:cNvSpPr txBox="1"/>
              <p:nvPr/>
            </p:nvSpPr>
            <p:spPr>
              <a:xfrm rot="16200000">
                <a:off x="1977020" y="3376049"/>
                <a:ext cx="1558304" cy="246170"/>
              </a:xfrm>
              <a:prstGeom prst="rect">
                <a:avLst/>
              </a:prstGeom>
              <a:noFill/>
            </p:spPr>
            <p:txBody>
              <a:bodyPr wrap="none" rtlCol="0">
                <a:spAutoFit/>
              </a:bodyPr>
              <a:lstStyle/>
              <a:p>
                <a:pPr algn="ctr" fontAlgn="base">
                  <a:spcBef>
                    <a:spcPct val="0"/>
                  </a:spcBef>
                  <a:spcAft>
                    <a:spcPct val="0"/>
                  </a:spcAft>
                </a:pPr>
                <a:r>
                  <a:rPr lang="zh-CN" sz="1200" b="0" i="0" u="none" strike="noStrike" cap="none" baseline="0">
                    <a:solidFill>
                      <a:srgbClr val="4D4D4D"/>
                    </a:solidFill>
                    <a:effectLst/>
                    <a:uFillTx/>
                    <a:ea typeface="SimSun"/>
                  </a:rPr>
                  <a:t>无事件患者，%</a:t>
                </a:r>
              </a:p>
            </p:txBody>
          </p:sp>
          <p:sp>
            <p:nvSpPr>
              <p:cNvPr id="19" name="TextBox 18">
                <a:extLst>
                  <a:ext uri="{FF2B5EF4-FFF2-40B4-BE49-F238E27FC236}">
                    <a16:creationId xmlns:a16="http://schemas.microsoft.com/office/drawing/2014/main" id="{63599875-49BF-4420-A030-B3CB14EF87F9}"/>
                  </a:ext>
                </a:extLst>
              </p:cNvPr>
              <p:cNvSpPr txBox="1"/>
              <p:nvPr/>
            </p:nvSpPr>
            <p:spPr>
              <a:xfrm>
                <a:off x="2811033" y="2022149"/>
                <a:ext cx="390623" cy="346914"/>
              </a:xfrm>
              <a:prstGeom prst="rect">
                <a:avLst/>
              </a:prstGeom>
              <a:noFill/>
            </p:spPr>
            <p:txBody>
              <a:bodyPr wrap="none" rtlCol="0" anchor="ctr" anchorCtr="0">
                <a:spAutoFit/>
              </a:bodyPr>
              <a:lstStyle/>
              <a:p>
                <a:pPr algn="r"/>
                <a:r>
                  <a:rPr lang="zh-CN" sz="1200" b="0" i="0" u="none" strike="noStrike" cap="none" baseline="0">
                    <a:solidFill>
                      <a:srgbClr val="4D4D4D"/>
                    </a:solidFill>
                    <a:effectLst/>
                    <a:uFillTx/>
                    <a:ea typeface="SimSun"/>
                  </a:rPr>
                  <a:t>100</a:t>
                </a:r>
              </a:p>
            </p:txBody>
          </p:sp>
          <p:sp>
            <p:nvSpPr>
              <p:cNvPr id="20" name="TextBox 19">
                <a:extLst>
                  <a:ext uri="{FF2B5EF4-FFF2-40B4-BE49-F238E27FC236}">
                    <a16:creationId xmlns:a16="http://schemas.microsoft.com/office/drawing/2014/main" id="{F748B84B-8905-41DF-A7AF-5A75902C2FDD}"/>
                  </a:ext>
                </a:extLst>
              </p:cNvPr>
              <p:cNvSpPr txBox="1"/>
              <p:nvPr/>
            </p:nvSpPr>
            <p:spPr>
              <a:xfrm>
                <a:off x="2886537" y="2546288"/>
                <a:ext cx="315120" cy="346914"/>
              </a:xfrm>
              <a:prstGeom prst="rect">
                <a:avLst/>
              </a:prstGeom>
              <a:noFill/>
            </p:spPr>
            <p:txBody>
              <a:bodyPr wrap="none" rtlCol="0" anchor="ctr" anchorCtr="0">
                <a:spAutoFit/>
              </a:bodyPr>
              <a:lstStyle/>
              <a:p>
                <a:pPr algn="r"/>
                <a:r>
                  <a:rPr lang="zh-CN" sz="1200" b="0" i="0" u="none" strike="noStrike" cap="none" baseline="0">
                    <a:solidFill>
                      <a:srgbClr val="4D4D4D"/>
                    </a:solidFill>
                    <a:effectLst/>
                    <a:uFillTx/>
                    <a:ea typeface="SimSun"/>
                  </a:rPr>
                  <a:t>80</a:t>
                </a:r>
              </a:p>
            </p:txBody>
          </p:sp>
          <p:sp>
            <p:nvSpPr>
              <p:cNvPr id="21" name="TextBox 20">
                <a:extLst>
                  <a:ext uri="{FF2B5EF4-FFF2-40B4-BE49-F238E27FC236}">
                    <a16:creationId xmlns:a16="http://schemas.microsoft.com/office/drawing/2014/main" id="{43BB61F5-04C9-41A6-A550-1C98CFCB480D}"/>
                  </a:ext>
                </a:extLst>
              </p:cNvPr>
              <p:cNvSpPr txBox="1"/>
              <p:nvPr/>
            </p:nvSpPr>
            <p:spPr>
              <a:xfrm>
                <a:off x="2886537" y="3044819"/>
                <a:ext cx="315120" cy="346914"/>
              </a:xfrm>
              <a:prstGeom prst="rect">
                <a:avLst/>
              </a:prstGeom>
              <a:noFill/>
            </p:spPr>
            <p:txBody>
              <a:bodyPr wrap="none" rtlCol="0" anchor="ctr" anchorCtr="0">
                <a:spAutoFit/>
              </a:bodyPr>
              <a:lstStyle/>
              <a:p>
                <a:pPr algn="r"/>
                <a:r>
                  <a:rPr lang="zh-CN" sz="1200" b="0" i="0" u="none" strike="noStrike" cap="none" baseline="0">
                    <a:solidFill>
                      <a:srgbClr val="4D4D4D"/>
                    </a:solidFill>
                    <a:effectLst/>
                    <a:uFillTx/>
                    <a:ea typeface="SimSun"/>
                  </a:rPr>
                  <a:t>60</a:t>
                </a:r>
              </a:p>
            </p:txBody>
          </p:sp>
          <p:sp>
            <p:nvSpPr>
              <p:cNvPr id="22" name="TextBox 21">
                <a:extLst>
                  <a:ext uri="{FF2B5EF4-FFF2-40B4-BE49-F238E27FC236}">
                    <a16:creationId xmlns:a16="http://schemas.microsoft.com/office/drawing/2014/main" id="{E42DE5BA-EC5A-4D6E-BCF9-6C1FC38441C1}"/>
                  </a:ext>
                </a:extLst>
              </p:cNvPr>
              <p:cNvSpPr txBox="1"/>
              <p:nvPr/>
            </p:nvSpPr>
            <p:spPr>
              <a:xfrm>
                <a:off x="2886537" y="3559473"/>
                <a:ext cx="315120" cy="346914"/>
              </a:xfrm>
              <a:prstGeom prst="rect">
                <a:avLst/>
              </a:prstGeom>
              <a:noFill/>
            </p:spPr>
            <p:txBody>
              <a:bodyPr wrap="none" rtlCol="0" anchor="ctr" anchorCtr="0">
                <a:spAutoFit/>
              </a:bodyPr>
              <a:lstStyle/>
              <a:p>
                <a:pPr algn="r"/>
                <a:r>
                  <a:rPr lang="zh-CN" sz="1200" b="0" i="0" u="none" strike="noStrike" cap="none" baseline="0">
                    <a:solidFill>
                      <a:srgbClr val="4D4D4D"/>
                    </a:solidFill>
                    <a:effectLst/>
                    <a:uFillTx/>
                    <a:ea typeface="SimSun"/>
                  </a:rPr>
                  <a:t>40</a:t>
                </a:r>
              </a:p>
            </p:txBody>
          </p:sp>
          <p:sp>
            <p:nvSpPr>
              <p:cNvPr id="23" name="TextBox 22">
                <a:extLst>
                  <a:ext uri="{FF2B5EF4-FFF2-40B4-BE49-F238E27FC236}">
                    <a16:creationId xmlns:a16="http://schemas.microsoft.com/office/drawing/2014/main" id="{7CC28B63-A541-4B98-A1BC-383D0490993C}"/>
                  </a:ext>
                </a:extLst>
              </p:cNvPr>
              <p:cNvSpPr txBox="1"/>
              <p:nvPr/>
            </p:nvSpPr>
            <p:spPr>
              <a:xfrm>
                <a:off x="2886537" y="4063376"/>
                <a:ext cx="315120" cy="346914"/>
              </a:xfrm>
              <a:prstGeom prst="rect">
                <a:avLst/>
              </a:prstGeom>
              <a:noFill/>
            </p:spPr>
            <p:txBody>
              <a:bodyPr wrap="none" rtlCol="0" anchor="ctr" anchorCtr="0">
                <a:spAutoFit/>
              </a:bodyPr>
              <a:lstStyle/>
              <a:p>
                <a:pPr algn="r"/>
                <a:r>
                  <a:rPr lang="zh-CN" sz="1200" b="0" i="0" u="none" strike="noStrike" cap="none" baseline="0">
                    <a:solidFill>
                      <a:srgbClr val="4D4D4D"/>
                    </a:solidFill>
                    <a:effectLst/>
                    <a:uFillTx/>
                    <a:ea typeface="SimSun"/>
                  </a:rPr>
                  <a:t>20</a:t>
                </a:r>
              </a:p>
            </p:txBody>
          </p:sp>
          <p:sp>
            <p:nvSpPr>
              <p:cNvPr id="24" name="TextBox 23">
                <a:extLst>
                  <a:ext uri="{FF2B5EF4-FFF2-40B4-BE49-F238E27FC236}">
                    <a16:creationId xmlns:a16="http://schemas.microsoft.com/office/drawing/2014/main" id="{B9F00DE6-E270-44CB-A7B6-D284EB2E8EF9}"/>
                  </a:ext>
                </a:extLst>
              </p:cNvPr>
              <p:cNvSpPr txBox="1"/>
              <p:nvPr/>
            </p:nvSpPr>
            <p:spPr>
              <a:xfrm>
                <a:off x="2962048" y="4572652"/>
                <a:ext cx="239617" cy="346914"/>
              </a:xfrm>
              <a:prstGeom prst="rect">
                <a:avLst/>
              </a:prstGeom>
              <a:noFill/>
            </p:spPr>
            <p:txBody>
              <a:bodyPr wrap="none" rtlCol="0" anchor="ctr" anchorCtr="0">
                <a:spAutoFit/>
              </a:bodyPr>
              <a:lstStyle/>
              <a:p>
                <a:pPr algn="r"/>
                <a:r>
                  <a:rPr lang="zh-CN" sz="1200" b="0" i="0" u="none" strike="noStrike" cap="none" baseline="0">
                    <a:solidFill>
                      <a:srgbClr val="4D4D4D"/>
                    </a:solidFill>
                    <a:effectLst/>
                    <a:uFillTx/>
                    <a:ea typeface="SimSun"/>
                  </a:rPr>
                  <a:t>0</a:t>
                </a:r>
              </a:p>
            </p:txBody>
          </p:sp>
          <p:grpSp>
            <p:nvGrpSpPr>
              <p:cNvPr id="25" name="Group 24">
                <a:extLst>
                  <a:ext uri="{FF2B5EF4-FFF2-40B4-BE49-F238E27FC236}">
                    <a16:creationId xmlns:a16="http://schemas.microsoft.com/office/drawing/2014/main" id="{2A15967B-1453-4E6B-9019-C087CF88B70A}"/>
                  </a:ext>
                </a:extLst>
              </p:cNvPr>
              <p:cNvGrpSpPr/>
              <p:nvPr/>
            </p:nvGrpSpPr>
            <p:grpSpPr>
              <a:xfrm>
                <a:off x="3312612" y="4785010"/>
                <a:ext cx="291122" cy="2003281"/>
                <a:chOff x="3312612" y="4785010"/>
                <a:chExt cx="291122" cy="2003281"/>
              </a:xfrm>
            </p:grpSpPr>
            <p:sp>
              <p:nvSpPr>
                <p:cNvPr id="49" name="Line 21">
                  <a:extLst>
                    <a:ext uri="{FF2B5EF4-FFF2-40B4-BE49-F238E27FC236}">
                      <a16:creationId xmlns:a16="http://schemas.microsoft.com/office/drawing/2014/main" id="{8482A06E-E77A-4A3C-9066-69E946AF95E1}"/>
                    </a:ext>
                  </a:extLst>
                </p:cNvPr>
                <p:cNvSpPr>
                  <a:spLocks noChangeShapeType="1"/>
                </p:cNvSpPr>
                <p:nvPr/>
              </p:nvSpPr>
              <p:spPr bwMode="auto">
                <a:xfrm flipH="1">
                  <a:off x="3425043" y="4785010"/>
                  <a:ext cx="0" cy="7200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50" name="TextBox 49">
                  <a:extLst>
                    <a:ext uri="{FF2B5EF4-FFF2-40B4-BE49-F238E27FC236}">
                      <a16:creationId xmlns:a16="http://schemas.microsoft.com/office/drawing/2014/main" id="{FEB2CC50-AB84-41DE-9BC1-0E62DCC8A18A}"/>
                    </a:ext>
                  </a:extLst>
                </p:cNvPr>
                <p:cNvSpPr txBox="1"/>
                <p:nvPr/>
              </p:nvSpPr>
              <p:spPr>
                <a:xfrm>
                  <a:off x="3312612" y="4847028"/>
                  <a:ext cx="291122" cy="1941263"/>
                </a:xfrm>
                <a:prstGeom prst="rect">
                  <a:avLst/>
                </a:prstGeom>
                <a:noFill/>
              </p:spPr>
              <p:txBody>
                <a:bodyPr wrap="none" lIns="36000" tIns="36000" rIns="36000" bIns="36000" rtlCol="0" anchor="t" anchorCtr="0">
                  <a:spAutoFit/>
                </a:bodyPr>
                <a:lstStyle/>
                <a:p>
                  <a:pPr algn="ctr"/>
                  <a:r>
                    <a:rPr lang="zh-CN" sz="1200" b="0" i="0" u="none" strike="noStrike" cap="none" baseline="0" dirty="0">
                      <a:solidFill>
                        <a:srgbClr val="4D4D4D"/>
                      </a:solidFill>
                      <a:effectLst/>
                      <a:uFillTx/>
                      <a:ea typeface="SimSun"/>
                    </a:rPr>
                    <a:t>0</a:t>
                  </a:r>
                </a:p>
                <a:p>
                  <a:pPr algn="ctr"/>
                  <a:endParaRPr lang="en-GB" sz="1200" dirty="0">
                    <a:solidFill>
                      <a:srgbClr val="4D4D4D"/>
                    </a:solidFill>
                    <a:latin typeface="Arial" panose="020B0604020202020204" pitchFamily="34" charset="0"/>
                    <a:cs typeface="Arial" panose="020B0604020202020204" pitchFamily="34" charset="0"/>
                  </a:endParaRPr>
                </a:p>
                <a:p>
                  <a:pPr algn="ctr"/>
                  <a:endParaRPr lang="en-GB" sz="1200" dirty="0">
                    <a:solidFill>
                      <a:srgbClr val="4D4D4D"/>
                    </a:solidFill>
                    <a:latin typeface="Arial" panose="020B0604020202020204" pitchFamily="34" charset="0"/>
                    <a:cs typeface="Arial" panose="020B0604020202020204" pitchFamily="34" charset="0"/>
                  </a:endParaRPr>
                </a:p>
                <a:p>
                  <a:pPr algn="r"/>
                  <a:r>
                    <a:rPr lang="zh-CN" sz="1200" b="0" i="0" u="none" strike="noStrike" cap="none" baseline="0" dirty="0">
                      <a:solidFill>
                        <a:srgbClr val="043882"/>
                      </a:solidFill>
                      <a:effectLst/>
                      <a:uFillTx/>
                      <a:ea typeface="SimSun"/>
                    </a:rPr>
                    <a:t>9</a:t>
                  </a:r>
                </a:p>
                <a:p>
                  <a:pPr algn="r"/>
                  <a:r>
                    <a:rPr lang="zh-CN" sz="1200" b="0" i="0" u="none" strike="noStrike" cap="none" baseline="0" dirty="0">
                      <a:solidFill>
                        <a:srgbClr val="B2C0D8"/>
                      </a:solidFill>
                      <a:effectLst/>
                      <a:uFillTx/>
                      <a:ea typeface="SimSun"/>
                    </a:rPr>
                    <a:t>21</a:t>
                  </a:r>
                </a:p>
                <a:p>
                  <a:pPr algn="r"/>
                  <a:r>
                    <a:rPr lang="zh-CN" sz="1200" b="0" i="0" u="none" strike="noStrike" cap="none" baseline="0" dirty="0">
                      <a:solidFill>
                        <a:srgbClr val="FFC000"/>
                      </a:solidFill>
                      <a:effectLst/>
                      <a:uFillTx/>
                      <a:ea typeface="SimSun"/>
                    </a:rPr>
                    <a:t>107</a:t>
                  </a:r>
                </a:p>
                <a:p>
                  <a:pPr algn="r"/>
                  <a:r>
                    <a:rPr lang="zh-CN" sz="1200" b="0" i="0" u="none" strike="noStrike" cap="none" baseline="0" dirty="0">
                      <a:solidFill>
                        <a:srgbClr val="E75C00"/>
                      </a:solidFill>
                      <a:effectLst/>
                      <a:uFillTx/>
                      <a:ea typeface="SimSun"/>
                    </a:rPr>
                    <a:t>63</a:t>
                  </a:r>
                </a:p>
                <a:p>
                  <a:pPr algn="r"/>
                  <a:r>
                    <a:rPr lang="zh-CN" sz="1200" b="0" i="0" u="none" strike="noStrike" cap="none" baseline="0" dirty="0">
                      <a:solidFill>
                        <a:srgbClr val="B60D27"/>
                      </a:solidFill>
                      <a:effectLst/>
                      <a:uFillTx/>
                      <a:ea typeface="SimSun"/>
                    </a:rPr>
                    <a:t>6</a:t>
                  </a:r>
                </a:p>
              </p:txBody>
            </p:sp>
          </p:grpSp>
          <p:grpSp>
            <p:nvGrpSpPr>
              <p:cNvPr id="26" name="Group 25">
                <a:extLst>
                  <a:ext uri="{FF2B5EF4-FFF2-40B4-BE49-F238E27FC236}">
                    <a16:creationId xmlns:a16="http://schemas.microsoft.com/office/drawing/2014/main" id="{D281D733-BB63-4409-821D-0C9E20C7CEE6}"/>
                  </a:ext>
                </a:extLst>
              </p:cNvPr>
              <p:cNvGrpSpPr/>
              <p:nvPr/>
            </p:nvGrpSpPr>
            <p:grpSpPr>
              <a:xfrm>
                <a:off x="3631707" y="4785010"/>
                <a:ext cx="141342" cy="620472"/>
                <a:chOff x="3631707" y="4785010"/>
                <a:chExt cx="141342" cy="620472"/>
              </a:xfrm>
            </p:grpSpPr>
            <p:sp>
              <p:nvSpPr>
                <p:cNvPr id="47" name="Line 19">
                  <a:extLst>
                    <a:ext uri="{FF2B5EF4-FFF2-40B4-BE49-F238E27FC236}">
                      <a16:creationId xmlns:a16="http://schemas.microsoft.com/office/drawing/2014/main" id="{73169B13-46D1-4D88-92DE-CD4F7C577939}"/>
                    </a:ext>
                  </a:extLst>
                </p:cNvPr>
                <p:cNvSpPr>
                  <a:spLocks noChangeShapeType="1"/>
                </p:cNvSpPr>
                <p:nvPr/>
              </p:nvSpPr>
              <p:spPr bwMode="auto">
                <a:xfrm flipH="1">
                  <a:off x="3702374" y="4785010"/>
                  <a:ext cx="0" cy="71999"/>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endParaRPr>
                </a:p>
              </p:txBody>
            </p:sp>
            <p:sp>
              <p:nvSpPr>
                <p:cNvPr id="48" name="TextBox 47">
                  <a:extLst>
                    <a:ext uri="{FF2B5EF4-FFF2-40B4-BE49-F238E27FC236}">
                      <a16:creationId xmlns:a16="http://schemas.microsoft.com/office/drawing/2014/main" id="{A3A7F015-8ED9-4655-956C-AD66E5F2D61E}"/>
                    </a:ext>
                  </a:extLst>
                </p:cNvPr>
                <p:cNvSpPr txBox="1"/>
                <p:nvPr/>
              </p:nvSpPr>
              <p:spPr>
                <a:xfrm>
                  <a:off x="3632320" y="4847029"/>
                  <a:ext cx="140115" cy="553606"/>
                </a:xfrm>
                <a:prstGeom prst="rect">
                  <a:avLst/>
                </a:prstGeom>
                <a:noFill/>
              </p:spPr>
              <p:txBody>
                <a:bodyPr wrap="none" lIns="36000" tIns="36000" rIns="36000" bIns="36000" rtlCol="0" anchor="t" anchorCtr="0">
                  <a:spAutoFit/>
                </a:bodyPr>
                <a:lstStyle/>
                <a:p>
                  <a:pPr algn="ctr"/>
                  <a:r>
                    <a:rPr lang="zh-CN" sz="1200" b="0" i="0" u="none" strike="noStrike" cap="none" baseline="0">
                      <a:solidFill>
                        <a:srgbClr val="4D4D4D"/>
                      </a:solidFill>
                      <a:effectLst/>
                      <a:uFillTx/>
                      <a:ea typeface="SimSun"/>
                    </a:rPr>
                    <a:t>1</a:t>
                  </a:r>
                </a:p>
                <a:p>
                  <a:pPr algn="ctr"/>
                  <a:endParaRPr lang="en-GB" sz="1200">
                    <a:solidFill>
                      <a:srgbClr val="4D4D4D"/>
                    </a:solidFill>
                    <a:latin typeface="Arial" panose="020B0604020202020204" pitchFamily="34" charset="0"/>
                    <a:cs typeface="Arial" panose="020B0604020202020204" pitchFamily="34" charset="0"/>
                  </a:endParaRPr>
                </a:p>
              </p:txBody>
            </p:sp>
          </p:grpSp>
          <p:grpSp>
            <p:nvGrpSpPr>
              <p:cNvPr id="27" name="Group 26">
                <a:extLst>
                  <a:ext uri="{FF2B5EF4-FFF2-40B4-BE49-F238E27FC236}">
                    <a16:creationId xmlns:a16="http://schemas.microsoft.com/office/drawing/2014/main" id="{AA320318-B1AF-4997-8CAF-EB4A9718699E}"/>
                  </a:ext>
                </a:extLst>
              </p:cNvPr>
              <p:cNvGrpSpPr/>
              <p:nvPr/>
            </p:nvGrpSpPr>
            <p:grpSpPr>
              <a:xfrm>
                <a:off x="3884087" y="4785010"/>
                <a:ext cx="217563" cy="2020281"/>
                <a:chOff x="3884087" y="4785010"/>
                <a:chExt cx="217563" cy="2020281"/>
              </a:xfrm>
            </p:grpSpPr>
            <p:sp>
              <p:nvSpPr>
                <p:cNvPr id="45" name="Line 21">
                  <a:extLst>
                    <a:ext uri="{FF2B5EF4-FFF2-40B4-BE49-F238E27FC236}">
                      <a16:creationId xmlns:a16="http://schemas.microsoft.com/office/drawing/2014/main" id="{7D9816F8-9824-4A9B-9A38-5334687DD9C0}"/>
                    </a:ext>
                  </a:extLst>
                </p:cNvPr>
                <p:cNvSpPr>
                  <a:spLocks noChangeShapeType="1"/>
                </p:cNvSpPr>
                <p:nvPr/>
              </p:nvSpPr>
              <p:spPr bwMode="auto">
                <a:xfrm flipH="1">
                  <a:off x="3984212" y="4785010"/>
                  <a:ext cx="0" cy="71999"/>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46" name="TextBox 45">
                  <a:extLst>
                    <a:ext uri="{FF2B5EF4-FFF2-40B4-BE49-F238E27FC236}">
                      <a16:creationId xmlns:a16="http://schemas.microsoft.com/office/drawing/2014/main" id="{52C0B46C-3B60-4CE5-8EE0-CEA68C6FE8AE}"/>
                    </a:ext>
                  </a:extLst>
                </p:cNvPr>
                <p:cNvSpPr txBox="1"/>
                <p:nvPr/>
              </p:nvSpPr>
              <p:spPr>
                <a:xfrm>
                  <a:off x="3885059" y="4847027"/>
                  <a:ext cx="215618" cy="1941263"/>
                </a:xfrm>
                <a:prstGeom prst="rect">
                  <a:avLst/>
                </a:prstGeom>
                <a:noFill/>
              </p:spPr>
              <p:txBody>
                <a:bodyPr wrap="none" lIns="36000" tIns="36000" rIns="36000" bIns="36000" rtlCol="0" anchor="t" anchorCtr="0">
                  <a:spAutoFit/>
                </a:bodyPr>
                <a:lstStyle/>
                <a:p>
                  <a:pPr algn="ctr"/>
                  <a:r>
                    <a:rPr lang="zh-CN" sz="1200" b="0" i="0" u="none" strike="noStrike" cap="none" baseline="0">
                      <a:solidFill>
                        <a:srgbClr val="4D4D4D"/>
                      </a:solidFill>
                      <a:effectLst/>
                      <a:uFillTx/>
                      <a:ea typeface="SimSun"/>
                    </a:rPr>
                    <a:t>2</a:t>
                  </a:r>
                </a:p>
                <a:p>
                  <a:pPr algn="ctr"/>
                  <a:endParaRPr lang="en-GB" sz="1200">
                    <a:solidFill>
                      <a:srgbClr val="4D4D4D"/>
                    </a:solidFill>
                    <a:latin typeface="Arial" panose="020B0604020202020204" pitchFamily="34" charset="0"/>
                    <a:cs typeface="Arial" panose="020B0604020202020204" pitchFamily="34" charset="0"/>
                  </a:endParaRPr>
                </a:p>
                <a:p>
                  <a:pPr algn="ctr"/>
                  <a:endParaRPr lang="en-GB" sz="1200">
                    <a:solidFill>
                      <a:srgbClr val="4D4D4D"/>
                    </a:solidFill>
                    <a:latin typeface="Arial" panose="020B0604020202020204" pitchFamily="34" charset="0"/>
                    <a:cs typeface="Arial" panose="020B0604020202020204" pitchFamily="34" charset="0"/>
                  </a:endParaRPr>
                </a:p>
                <a:p>
                  <a:pPr algn="r"/>
                  <a:r>
                    <a:rPr lang="zh-CN" sz="1200" b="0" i="0" u="none" strike="noStrike" cap="none" baseline="0">
                      <a:solidFill>
                        <a:srgbClr val="043882"/>
                      </a:solidFill>
                      <a:effectLst/>
                      <a:uFillTx/>
                      <a:ea typeface="SimSun"/>
                    </a:rPr>
                    <a:t>8</a:t>
                  </a:r>
                </a:p>
                <a:p>
                  <a:pPr algn="r"/>
                  <a:r>
                    <a:rPr lang="zh-CN" sz="1200" b="0" i="0" u="none" strike="noStrike" cap="none" baseline="0">
                      <a:solidFill>
                        <a:srgbClr val="B2C0D8"/>
                      </a:solidFill>
                      <a:effectLst/>
                      <a:uFillTx/>
                      <a:ea typeface="SimSun"/>
                    </a:rPr>
                    <a:t>17</a:t>
                  </a:r>
                </a:p>
                <a:p>
                  <a:pPr algn="r"/>
                  <a:r>
                    <a:rPr lang="zh-CN" sz="1200" b="0" i="0" u="none" strike="noStrike" cap="none" baseline="0">
                      <a:solidFill>
                        <a:srgbClr val="FFC000"/>
                      </a:solidFill>
                      <a:effectLst/>
                      <a:uFillTx/>
                      <a:ea typeface="SimSun"/>
                    </a:rPr>
                    <a:t>90</a:t>
                  </a:r>
                </a:p>
                <a:p>
                  <a:pPr algn="r"/>
                  <a:r>
                    <a:rPr lang="zh-CN" sz="1200" b="0" i="0" u="none" strike="noStrike" cap="none" baseline="0">
                      <a:solidFill>
                        <a:srgbClr val="E75C00"/>
                      </a:solidFill>
                      <a:effectLst/>
                      <a:uFillTx/>
                      <a:ea typeface="SimSun"/>
                    </a:rPr>
                    <a:t>50</a:t>
                  </a:r>
                </a:p>
                <a:p>
                  <a:pPr algn="r"/>
                  <a:r>
                    <a:rPr lang="zh-CN" sz="1200" b="0" i="0" u="none" strike="noStrike" cap="none" baseline="0">
                      <a:solidFill>
                        <a:srgbClr val="B60D27"/>
                      </a:solidFill>
                      <a:effectLst/>
                      <a:uFillTx/>
                      <a:ea typeface="SimSun"/>
                    </a:rPr>
                    <a:t>6</a:t>
                  </a:r>
                </a:p>
              </p:txBody>
            </p:sp>
          </p:grpSp>
          <p:grpSp>
            <p:nvGrpSpPr>
              <p:cNvPr id="28" name="Group 27">
                <a:extLst>
                  <a:ext uri="{FF2B5EF4-FFF2-40B4-BE49-F238E27FC236}">
                    <a16:creationId xmlns:a16="http://schemas.microsoft.com/office/drawing/2014/main" id="{E1178230-DF14-4A29-A1C2-3705B7B1D70D}"/>
                  </a:ext>
                </a:extLst>
              </p:cNvPr>
              <p:cNvGrpSpPr/>
              <p:nvPr/>
            </p:nvGrpSpPr>
            <p:grpSpPr>
              <a:xfrm>
                <a:off x="4218421" y="4785010"/>
                <a:ext cx="141342" cy="387170"/>
                <a:chOff x="4218421" y="4785010"/>
                <a:chExt cx="141342" cy="387170"/>
              </a:xfrm>
            </p:grpSpPr>
            <p:sp>
              <p:nvSpPr>
                <p:cNvPr id="43" name="Line 19">
                  <a:extLst>
                    <a:ext uri="{FF2B5EF4-FFF2-40B4-BE49-F238E27FC236}">
                      <a16:creationId xmlns:a16="http://schemas.microsoft.com/office/drawing/2014/main" id="{C680E178-9419-486C-AF4F-F66B61E2FF8A}"/>
                    </a:ext>
                  </a:extLst>
                </p:cNvPr>
                <p:cNvSpPr>
                  <a:spLocks noChangeShapeType="1"/>
                </p:cNvSpPr>
                <p:nvPr/>
              </p:nvSpPr>
              <p:spPr bwMode="auto">
                <a:xfrm flipH="1">
                  <a:off x="4289094" y="4785010"/>
                  <a:ext cx="0" cy="7200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endParaRPr>
                </a:p>
              </p:txBody>
            </p:sp>
            <p:sp>
              <p:nvSpPr>
                <p:cNvPr id="44" name="TextBox 43">
                  <a:extLst>
                    <a:ext uri="{FF2B5EF4-FFF2-40B4-BE49-F238E27FC236}">
                      <a16:creationId xmlns:a16="http://schemas.microsoft.com/office/drawing/2014/main" id="{9B55ECAA-CC37-424A-B602-957867B46EC6}"/>
                    </a:ext>
                  </a:extLst>
                </p:cNvPr>
                <p:cNvSpPr txBox="1"/>
                <p:nvPr/>
              </p:nvSpPr>
              <p:spPr>
                <a:xfrm>
                  <a:off x="4219034" y="4847029"/>
                  <a:ext cx="140115" cy="322330"/>
                </a:xfrm>
                <a:prstGeom prst="rect">
                  <a:avLst/>
                </a:prstGeom>
                <a:noFill/>
              </p:spPr>
              <p:txBody>
                <a:bodyPr wrap="none" lIns="36000" tIns="36000" rIns="36000" bIns="36000" rtlCol="0" anchor="t" anchorCtr="0">
                  <a:spAutoFit/>
                </a:bodyPr>
                <a:lstStyle/>
                <a:p>
                  <a:pPr algn="ctr"/>
                  <a:r>
                    <a:rPr lang="zh-CN" sz="1200" b="0" i="0" u="none" strike="noStrike" cap="none" baseline="0">
                      <a:solidFill>
                        <a:srgbClr val="4D4D4D"/>
                      </a:solidFill>
                      <a:effectLst/>
                      <a:uFillTx/>
                      <a:ea typeface="SimSun"/>
                    </a:rPr>
                    <a:t>3</a:t>
                  </a:r>
                </a:p>
              </p:txBody>
            </p:sp>
          </p:grpSp>
          <p:grpSp>
            <p:nvGrpSpPr>
              <p:cNvPr id="29" name="Group 28">
                <a:extLst>
                  <a:ext uri="{FF2B5EF4-FFF2-40B4-BE49-F238E27FC236}">
                    <a16:creationId xmlns:a16="http://schemas.microsoft.com/office/drawing/2014/main" id="{15AC0508-12D3-41D3-BC4F-C0FFA587A4AD}"/>
                  </a:ext>
                </a:extLst>
              </p:cNvPr>
              <p:cNvGrpSpPr/>
              <p:nvPr/>
            </p:nvGrpSpPr>
            <p:grpSpPr>
              <a:xfrm>
                <a:off x="4468463" y="4785010"/>
                <a:ext cx="799539" cy="2020281"/>
                <a:chOff x="4468463" y="4785010"/>
                <a:chExt cx="799539" cy="2020281"/>
              </a:xfrm>
            </p:grpSpPr>
            <p:sp>
              <p:nvSpPr>
                <p:cNvPr id="37" name="Line 21">
                  <a:extLst>
                    <a:ext uri="{FF2B5EF4-FFF2-40B4-BE49-F238E27FC236}">
                      <a16:creationId xmlns:a16="http://schemas.microsoft.com/office/drawing/2014/main" id="{397844BB-9AD8-4ECB-B295-51B805FC56D5}"/>
                    </a:ext>
                  </a:extLst>
                </p:cNvPr>
                <p:cNvSpPr>
                  <a:spLocks noChangeShapeType="1"/>
                </p:cNvSpPr>
                <p:nvPr/>
              </p:nvSpPr>
              <p:spPr bwMode="auto">
                <a:xfrm flipH="1">
                  <a:off x="4568588" y="4785010"/>
                  <a:ext cx="0" cy="71999"/>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38" name="TextBox 37">
                  <a:extLst>
                    <a:ext uri="{FF2B5EF4-FFF2-40B4-BE49-F238E27FC236}">
                      <a16:creationId xmlns:a16="http://schemas.microsoft.com/office/drawing/2014/main" id="{4C9A3D31-A4A0-4CD6-AD88-0A98EFD52FDC}"/>
                    </a:ext>
                  </a:extLst>
                </p:cNvPr>
                <p:cNvSpPr txBox="1"/>
                <p:nvPr/>
              </p:nvSpPr>
              <p:spPr>
                <a:xfrm>
                  <a:off x="4469435" y="4847027"/>
                  <a:ext cx="215618" cy="1941263"/>
                </a:xfrm>
                <a:prstGeom prst="rect">
                  <a:avLst/>
                </a:prstGeom>
                <a:noFill/>
              </p:spPr>
              <p:txBody>
                <a:bodyPr wrap="none" lIns="36000" tIns="36000" rIns="36000" bIns="36000" rtlCol="0" anchor="t" anchorCtr="0">
                  <a:spAutoFit/>
                </a:bodyPr>
                <a:lstStyle/>
                <a:p>
                  <a:pPr algn="ctr"/>
                  <a:r>
                    <a:rPr lang="zh-CN" sz="1200" b="0" i="0" u="none" strike="noStrike" cap="none" baseline="0">
                      <a:solidFill>
                        <a:srgbClr val="4D4D4D"/>
                      </a:solidFill>
                      <a:effectLst/>
                      <a:uFillTx/>
                      <a:ea typeface="SimSun"/>
                    </a:rPr>
                    <a:t>4</a:t>
                  </a:r>
                </a:p>
                <a:p>
                  <a:pPr algn="ctr"/>
                  <a:endParaRPr lang="en-GB" sz="1200">
                    <a:solidFill>
                      <a:srgbClr val="4D4D4D"/>
                    </a:solidFill>
                    <a:latin typeface="Arial" panose="020B0604020202020204" pitchFamily="34" charset="0"/>
                    <a:cs typeface="Arial" panose="020B0604020202020204" pitchFamily="34" charset="0"/>
                  </a:endParaRPr>
                </a:p>
                <a:p>
                  <a:pPr algn="ctr"/>
                  <a:endParaRPr lang="en-GB" sz="1200">
                    <a:solidFill>
                      <a:srgbClr val="4D4D4D"/>
                    </a:solidFill>
                    <a:latin typeface="Arial" panose="020B0604020202020204" pitchFamily="34" charset="0"/>
                    <a:cs typeface="Arial" panose="020B0604020202020204" pitchFamily="34" charset="0"/>
                  </a:endParaRPr>
                </a:p>
                <a:p>
                  <a:pPr algn="r"/>
                  <a:r>
                    <a:rPr lang="zh-CN" sz="1200" b="0" i="0" u="none" strike="noStrike" cap="none" baseline="0">
                      <a:solidFill>
                        <a:srgbClr val="043882"/>
                      </a:solidFill>
                      <a:effectLst/>
                      <a:uFillTx/>
                      <a:ea typeface="SimSun"/>
                    </a:rPr>
                    <a:t>7</a:t>
                  </a:r>
                </a:p>
                <a:p>
                  <a:pPr algn="r"/>
                  <a:r>
                    <a:rPr lang="zh-CN" sz="1200" b="0" i="0" u="none" strike="noStrike" cap="none" baseline="0">
                      <a:solidFill>
                        <a:srgbClr val="B2C0D8"/>
                      </a:solidFill>
                      <a:effectLst/>
                      <a:uFillTx/>
                      <a:ea typeface="SimSun"/>
                    </a:rPr>
                    <a:t>14</a:t>
                  </a:r>
                </a:p>
                <a:p>
                  <a:pPr algn="r"/>
                  <a:r>
                    <a:rPr lang="zh-CN" sz="1200" b="0" i="0" u="none" strike="noStrike" cap="none" baseline="0">
                      <a:solidFill>
                        <a:srgbClr val="FFC000"/>
                      </a:solidFill>
                      <a:effectLst/>
                      <a:uFillTx/>
                      <a:ea typeface="SimSun"/>
                    </a:rPr>
                    <a:t>76</a:t>
                  </a:r>
                </a:p>
                <a:p>
                  <a:pPr algn="r"/>
                  <a:r>
                    <a:rPr lang="zh-CN" sz="1200" b="0" i="0" u="none" strike="noStrike" cap="none" baseline="0">
                      <a:solidFill>
                        <a:srgbClr val="E75C00"/>
                      </a:solidFill>
                      <a:effectLst/>
                      <a:uFillTx/>
                      <a:ea typeface="SimSun"/>
                    </a:rPr>
                    <a:t>43</a:t>
                  </a:r>
                </a:p>
                <a:p>
                  <a:pPr algn="r"/>
                  <a:r>
                    <a:rPr lang="zh-CN" sz="1200" b="0" i="0" u="none" strike="noStrike" cap="none" baseline="0">
                      <a:solidFill>
                        <a:srgbClr val="B60D27"/>
                      </a:solidFill>
                      <a:effectLst/>
                      <a:uFillTx/>
                      <a:ea typeface="SimSun"/>
                    </a:rPr>
                    <a:t>5</a:t>
                  </a:r>
                </a:p>
              </p:txBody>
            </p:sp>
            <p:sp>
              <p:nvSpPr>
                <p:cNvPr id="39" name="Line 21">
                  <a:extLst>
                    <a:ext uri="{FF2B5EF4-FFF2-40B4-BE49-F238E27FC236}">
                      <a16:creationId xmlns:a16="http://schemas.microsoft.com/office/drawing/2014/main" id="{08274353-D8A3-495F-8ABE-1951BB4DCAAE}"/>
                    </a:ext>
                  </a:extLst>
                </p:cNvPr>
                <p:cNvSpPr>
                  <a:spLocks noChangeShapeType="1"/>
                </p:cNvSpPr>
                <p:nvPr/>
              </p:nvSpPr>
              <p:spPr bwMode="auto">
                <a:xfrm flipH="1">
                  <a:off x="4859575" y="4785010"/>
                  <a:ext cx="0" cy="71999"/>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40" name="TextBox 39">
                  <a:extLst>
                    <a:ext uri="{FF2B5EF4-FFF2-40B4-BE49-F238E27FC236}">
                      <a16:creationId xmlns:a16="http://schemas.microsoft.com/office/drawing/2014/main" id="{64435B73-D77D-4F61-BBD5-93392143FD6E}"/>
                    </a:ext>
                  </a:extLst>
                </p:cNvPr>
                <p:cNvSpPr txBox="1"/>
                <p:nvPr/>
              </p:nvSpPr>
              <p:spPr>
                <a:xfrm>
                  <a:off x="4798177" y="4847028"/>
                  <a:ext cx="140115" cy="322330"/>
                </a:xfrm>
                <a:prstGeom prst="rect">
                  <a:avLst/>
                </a:prstGeom>
                <a:noFill/>
              </p:spPr>
              <p:txBody>
                <a:bodyPr wrap="none" lIns="36000" tIns="36000" rIns="36000" bIns="36000" rtlCol="0" anchor="t" anchorCtr="0">
                  <a:spAutoFit/>
                </a:bodyPr>
                <a:lstStyle/>
                <a:p>
                  <a:pPr algn="ctr"/>
                  <a:r>
                    <a:rPr lang="zh-CN" sz="1200" b="0" i="0" u="none" strike="noStrike" cap="none" baseline="0">
                      <a:solidFill>
                        <a:srgbClr val="4D4D4D"/>
                      </a:solidFill>
                      <a:effectLst/>
                      <a:uFillTx/>
                      <a:ea typeface="SimSun"/>
                    </a:rPr>
                    <a:t>5</a:t>
                  </a:r>
                </a:p>
              </p:txBody>
            </p:sp>
            <p:sp>
              <p:nvSpPr>
                <p:cNvPr id="41" name="Line 21">
                  <a:extLst>
                    <a:ext uri="{FF2B5EF4-FFF2-40B4-BE49-F238E27FC236}">
                      <a16:creationId xmlns:a16="http://schemas.microsoft.com/office/drawing/2014/main" id="{C1C2656C-BDA7-4B64-974C-35645E603249}"/>
                    </a:ext>
                  </a:extLst>
                </p:cNvPr>
                <p:cNvSpPr>
                  <a:spLocks noChangeShapeType="1"/>
                </p:cNvSpPr>
                <p:nvPr/>
              </p:nvSpPr>
              <p:spPr bwMode="auto">
                <a:xfrm flipH="1">
                  <a:off x="5150562" y="4785010"/>
                  <a:ext cx="0" cy="71999"/>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42" name="TextBox 41">
                  <a:extLst>
                    <a:ext uri="{FF2B5EF4-FFF2-40B4-BE49-F238E27FC236}">
                      <a16:creationId xmlns:a16="http://schemas.microsoft.com/office/drawing/2014/main" id="{E9162F93-102C-44BB-94A8-4AA07596BBCE}"/>
                    </a:ext>
                  </a:extLst>
                </p:cNvPr>
                <p:cNvSpPr txBox="1"/>
                <p:nvPr/>
              </p:nvSpPr>
              <p:spPr>
                <a:xfrm>
                  <a:off x="5051411" y="4847027"/>
                  <a:ext cx="215618" cy="1941263"/>
                </a:xfrm>
                <a:prstGeom prst="rect">
                  <a:avLst/>
                </a:prstGeom>
                <a:noFill/>
              </p:spPr>
              <p:txBody>
                <a:bodyPr wrap="none" lIns="36000" tIns="36000" rIns="36000" bIns="36000" rtlCol="0" anchor="t" anchorCtr="0">
                  <a:spAutoFit/>
                </a:bodyPr>
                <a:lstStyle/>
                <a:p>
                  <a:pPr algn="ctr"/>
                  <a:r>
                    <a:rPr lang="zh-CN" sz="1200" b="0" i="0" u="none" strike="noStrike" cap="none" baseline="0">
                      <a:solidFill>
                        <a:srgbClr val="4D4D4D"/>
                      </a:solidFill>
                      <a:effectLst/>
                      <a:uFillTx/>
                      <a:ea typeface="SimSun"/>
                    </a:rPr>
                    <a:t>6</a:t>
                  </a:r>
                </a:p>
                <a:p>
                  <a:pPr algn="ctr"/>
                  <a:endParaRPr lang="en-GB" sz="1200">
                    <a:solidFill>
                      <a:srgbClr val="4D4D4D"/>
                    </a:solidFill>
                    <a:latin typeface="Arial" panose="020B0604020202020204" pitchFamily="34" charset="0"/>
                    <a:cs typeface="Arial" panose="020B0604020202020204" pitchFamily="34" charset="0"/>
                  </a:endParaRPr>
                </a:p>
                <a:p>
                  <a:pPr algn="ctr"/>
                  <a:endParaRPr lang="en-GB" sz="1200">
                    <a:solidFill>
                      <a:srgbClr val="4D4D4D"/>
                    </a:solidFill>
                    <a:latin typeface="Arial" panose="020B0604020202020204" pitchFamily="34" charset="0"/>
                    <a:cs typeface="Arial" panose="020B0604020202020204" pitchFamily="34" charset="0"/>
                  </a:endParaRPr>
                </a:p>
                <a:p>
                  <a:pPr algn="r"/>
                  <a:r>
                    <a:rPr lang="zh-CN" sz="1200" b="0" i="0" u="none" strike="noStrike" cap="none" baseline="0">
                      <a:solidFill>
                        <a:srgbClr val="043882"/>
                      </a:solidFill>
                      <a:effectLst/>
                      <a:uFillTx/>
                      <a:ea typeface="SimSun"/>
                    </a:rPr>
                    <a:t>5</a:t>
                  </a:r>
                </a:p>
                <a:p>
                  <a:pPr algn="r"/>
                  <a:r>
                    <a:rPr lang="zh-CN" sz="1200" b="0" i="0" u="none" strike="noStrike" cap="none" baseline="0">
                      <a:solidFill>
                        <a:srgbClr val="B2C0D8"/>
                      </a:solidFill>
                      <a:effectLst/>
                      <a:uFillTx/>
                      <a:ea typeface="SimSun"/>
                    </a:rPr>
                    <a:t>11</a:t>
                  </a:r>
                </a:p>
                <a:p>
                  <a:pPr algn="r"/>
                  <a:r>
                    <a:rPr lang="zh-CN" sz="1200" b="0" i="0" u="none" strike="noStrike" cap="none" baseline="0">
                      <a:solidFill>
                        <a:srgbClr val="FFC000"/>
                      </a:solidFill>
                      <a:effectLst/>
                      <a:uFillTx/>
                      <a:ea typeface="SimSun"/>
                    </a:rPr>
                    <a:t>58</a:t>
                  </a:r>
                </a:p>
                <a:p>
                  <a:pPr algn="r"/>
                  <a:r>
                    <a:rPr lang="zh-CN" sz="1200" b="0" i="0" u="none" strike="noStrike" cap="none" baseline="0">
                      <a:solidFill>
                        <a:srgbClr val="E75C00"/>
                      </a:solidFill>
                      <a:effectLst/>
                      <a:uFillTx/>
                      <a:ea typeface="SimSun"/>
                    </a:rPr>
                    <a:t>28</a:t>
                  </a:r>
                </a:p>
                <a:p>
                  <a:pPr algn="r"/>
                  <a:r>
                    <a:rPr lang="zh-CN" sz="1200" b="0" i="0" u="none" strike="noStrike" cap="none" baseline="0">
                      <a:solidFill>
                        <a:srgbClr val="B60D27"/>
                      </a:solidFill>
                      <a:effectLst/>
                      <a:uFillTx/>
                      <a:ea typeface="SimSun"/>
                    </a:rPr>
                    <a:t>3</a:t>
                  </a:r>
                </a:p>
              </p:txBody>
            </p:sp>
          </p:grpSp>
          <p:grpSp>
            <p:nvGrpSpPr>
              <p:cNvPr id="30" name="Group 29">
                <a:extLst>
                  <a:ext uri="{FF2B5EF4-FFF2-40B4-BE49-F238E27FC236}">
                    <a16:creationId xmlns:a16="http://schemas.microsoft.com/office/drawing/2014/main" id="{34800A26-F212-491D-98EF-4D64D7894B8E}"/>
                  </a:ext>
                </a:extLst>
              </p:cNvPr>
              <p:cNvGrpSpPr/>
              <p:nvPr/>
            </p:nvGrpSpPr>
            <p:grpSpPr>
              <a:xfrm>
                <a:off x="5354734" y="4785010"/>
                <a:ext cx="141342" cy="387170"/>
                <a:chOff x="5354734" y="4785010"/>
                <a:chExt cx="141342" cy="387170"/>
              </a:xfrm>
            </p:grpSpPr>
            <p:sp>
              <p:nvSpPr>
                <p:cNvPr id="35" name="Line 19">
                  <a:extLst>
                    <a:ext uri="{FF2B5EF4-FFF2-40B4-BE49-F238E27FC236}">
                      <a16:creationId xmlns:a16="http://schemas.microsoft.com/office/drawing/2014/main" id="{ABFA4E5A-D81C-4414-A5D5-1FC35304C1AA}"/>
                    </a:ext>
                  </a:extLst>
                </p:cNvPr>
                <p:cNvSpPr>
                  <a:spLocks noChangeShapeType="1"/>
                </p:cNvSpPr>
                <p:nvPr/>
              </p:nvSpPr>
              <p:spPr bwMode="auto">
                <a:xfrm flipH="1">
                  <a:off x="5425404" y="4785010"/>
                  <a:ext cx="0" cy="7200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endParaRPr>
                </a:p>
              </p:txBody>
            </p:sp>
            <p:sp>
              <p:nvSpPr>
                <p:cNvPr id="36" name="TextBox 35">
                  <a:extLst>
                    <a:ext uri="{FF2B5EF4-FFF2-40B4-BE49-F238E27FC236}">
                      <a16:creationId xmlns:a16="http://schemas.microsoft.com/office/drawing/2014/main" id="{BE91BE23-F939-4BB6-A467-5F2E1ECB87E4}"/>
                    </a:ext>
                  </a:extLst>
                </p:cNvPr>
                <p:cNvSpPr txBox="1"/>
                <p:nvPr/>
              </p:nvSpPr>
              <p:spPr>
                <a:xfrm>
                  <a:off x="5355347" y="4847029"/>
                  <a:ext cx="140115" cy="322330"/>
                </a:xfrm>
                <a:prstGeom prst="rect">
                  <a:avLst/>
                </a:prstGeom>
                <a:noFill/>
              </p:spPr>
              <p:txBody>
                <a:bodyPr wrap="none" lIns="36000" tIns="36000" rIns="36000" bIns="36000" rtlCol="0" anchor="t" anchorCtr="0">
                  <a:spAutoFit/>
                </a:bodyPr>
                <a:lstStyle/>
                <a:p>
                  <a:pPr algn="ctr"/>
                  <a:r>
                    <a:rPr lang="zh-CN" sz="1200" b="0" i="0" u="none" strike="noStrike" cap="none" baseline="0">
                      <a:solidFill>
                        <a:srgbClr val="4D4D4D"/>
                      </a:solidFill>
                      <a:effectLst/>
                      <a:uFillTx/>
                      <a:ea typeface="SimSun"/>
                    </a:rPr>
                    <a:t>7</a:t>
                  </a:r>
                </a:p>
              </p:txBody>
            </p:sp>
          </p:grpSp>
          <p:grpSp>
            <p:nvGrpSpPr>
              <p:cNvPr id="31" name="Group 30">
                <a:extLst>
                  <a:ext uri="{FF2B5EF4-FFF2-40B4-BE49-F238E27FC236}">
                    <a16:creationId xmlns:a16="http://schemas.microsoft.com/office/drawing/2014/main" id="{753334BD-59CE-4BCB-8F86-4AA456D989A2}"/>
                  </a:ext>
                </a:extLst>
              </p:cNvPr>
              <p:cNvGrpSpPr/>
              <p:nvPr/>
            </p:nvGrpSpPr>
            <p:grpSpPr>
              <a:xfrm>
                <a:off x="5606534" y="4785010"/>
                <a:ext cx="217564" cy="2020281"/>
                <a:chOff x="5606534" y="4785010"/>
                <a:chExt cx="217564" cy="2020281"/>
              </a:xfrm>
            </p:grpSpPr>
            <p:sp>
              <p:nvSpPr>
                <p:cNvPr id="33" name="Line 21">
                  <a:extLst>
                    <a:ext uri="{FF2B5EF4-FFF2-40B4-BE49-F238E27FC236}">
                      <a16:creationId xmlns:a16="http://schemas.microsoft.com/office/drawing/2014/main" id="{863AE65A-DF2A-4856-B59D-D95B161A5808}"/>
                    </a:ext>
                  </a:extLst>
                </p:cNvPr>
                <p:cNvSpPr>
                  <a:spLocks noChangeShapeType="1"/>
                </p:cNvSpPr>
                <p:nvPr/>
              </p:nvSpPr>
              <p:spPr bwMode="auto">
                <a:xfrm flipH="1">
                  <a:off x="5706657" y="4785010"/>
                  <a:ext cx="0" cy="7200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34" name="TextBox 33">
                  <a:extLst>
                    <a:ext uri="{FF2B5EF4-FFF2-40B4-BE49-F238E27FC236}">
                      <a16:creationId xmlns:a16="http://schemas.microsoft.com/office/drawing/2014/main" id="{C0E66537-73D7-4ED2-BE8D-85E6E0D52371}"/>
                    </a:ext>
                  </a:extLst>
                </p:cNvPr>
                <p:cNvSpPr txBox="1"/>
                <p:nvPr/>
              </p:nvSpPr>
              <p:spPr>
                <a:xfrm>
                  <a:off x="5607508" y="4847029"/>
                  <a:ext cx="215618" cy="1941263"/>
                </a:xfrm>
                <a:prstGeom prst="rect">
                  <a:avLst/>
                </a:prstGeom>
                <a:noFill/>
              </p:spPr>
              <p:txBody>
                <a:bodyPr wrap="none" lIns="36000" tIns="36000" rIns="36000" bIns="36000" rtlCol="0" anchor="t" anchorCtr="0">
                  <a:spAutoFit/>
                </a:bodyPr>
                <a:lstStyle/>
                <a:p>
                  <a:pPr algn="ctr"/>
                  <a:r>
                    <a:rPr lang="zh-CN" sz="1200" b="0" i="0" u="none" strike="noStrike" cap="none" baseline="0">
                      <a:solidFill>
                        <a:srgbClr val="4D4D4D"/>
                      </a:solidFill>
                      <a:effectLst/>
                      <a:uFillTx/>
                      <a:ea typeface="SimSun"/>
                    </a:rPr>
                    <a:t>8</a:t>
                  </a:r>
                </a:p>
                <a:p>
                  <a:pPr algn="ctr"/>
                  <a:endParaRPr lang="en-GB" sz="1200">
                    <a:solidFill>
                      <a:srgbClr val="4D4D4D"/>
                    </a:solidFill>
                    <a:latin typeface="Arial" panose="020B0604020202020204" pitchFamily="34" charset="0"/>
                    <a:cs typeface="Arial" panose="020B0604020202020204" pitchFamily="34" charset="0"/>
                  </a:endParaRPr>
                </a:p>
                <a:p>
                  <a:pPr algn="ctr"/>
                  <a:endParaRPr lang="en-GB" sz="1200">
                    <a:solidFill>
                      <a:srgbClr val="4D4D4D"/>
                    </a:solidFill>
                    <a:latin typeface="Arial" panose="020B0604020202020204" pitchFamily="34" charset="0"/>
                    <a:cs typeface="Arial" panose="020B0604020202020204" pitchFamily="34" charset="0"/>
                  </a:endParaRPr>
                </a:p>
                <a:p>
                  <a:pPr algn="r"/>
                  <a:r>
                    <a:rPr lang="zh-CN" sz="1200" b="0" i="0" u="none" strike="noStrike" cap="none" baseline="0">
                      <a:solidFill>
                        <a:srgbClr val="043882"/>
                      </a:solidFill>
                      <a:effectLst/>
                      <a:uFillTx/>
                      <a:ea typeface="SimSun"/>
                    </a:rPr>
                    <a:t>1</a:t>
                  </a:r>
                </a:p>
                <a:p>
                  <a:pPr algn="r"/>
                  <a:r>
                    <a:rPr lang="zh-CN" sz="1200" b="0" i="0" u="none" strike="noStrike" cap="none" baseline="0">
                      <a:solidFill>
                        <a:srgbClr val="B2C0D8"/>
                      </a:solidFill>
                      <a:effectLst/>
                      <a:uFillTx/>
                      <a:ea typeface="SimSun"/>
                    </a:rPr>
                    <a:t>9</a:t>
                  </a:r>
                </a:p>
                <a:p>
                  <a:pPr algn="r"/>
                  <a:r>
                    <a:rPr lang="zh-CN" sz="1200" b="0" i="0" u="none" strike="noStrike" cap="none" baseline="0">
                      <a:solidFill>
                        <a:srgbClr val="FFC000"/>
                      </a:solidFill>
                      <a:effectLst/>
                      <a:uFillTx/>
                      <a:ea typeface="SimSun"/>
                    </a:rPr>
                    <a:t>39</a:t>
                  </a:r>
                </a:p>
                <a:p>
                  <a:pPr algn="r"/>
                  <a:r>
                    <a:rPr lang="zh-CN" sz="1200" b="0" i="0" u="none" strike="noStrike" cap="none" baseline="0">
                      <a:solidFill>
                        <a:srgbClr val="E75C00"/>
                      </a:solidFill>
                      <a:effectLst/>
                      <a:uFillTx/>
                      <a:ea typeface="SimSun"/>
                    </a:rPr>
                    <a:t>15</a:t>
                  </a:r>
                </a:p>
                <a:p>
                  <a:pPr algn="r"/>
                  <a:r>
                    <a:rPr lang="zh-CN" sz="1200" b="0" i="0" u="none" strike="noStrike" cap="none" baseline="0">
                      <a:solidFill>
                        <a:srgbClr val="B60D27"/>
                      </a:solidFill>
                      <a:effectLst/>
                      <a:uFillTx/>
                      <a:ea typeface="SimSun"/>
                    </a:rPr>
                    <a:t>3</a:t>
                  </a:r>
                </a:p>
              </p:txBody>
            </p:sp>
          </p:grpSp>
          <p:sp>
            <p:nvSpPr>
              <p:cNvPr id="32" name="TextBox 31">
                <a:extLst>
                  <a:ext uri="{FF2B5EF4-FFF2-40B4-BE49-F238E27FC236}">
                    <a16:creationId xmlns:a16="http://schemas.microsoft.com/office/drawing/2014/main" id="{D39A6A1A-FCF7-4758-93C3-8098F73C3182}"/>
                  </a:ext>
                </a:extLst>
              </p:cNvPr>
              <p:cNvSpPr txBox="1"/>
              <p:nvPr/>
            </p:nvSpPr>
            <p:spPr>
              <a:xfrm>
                <a:off x="2275112" y="5298300"/>
                <a:ext cx="1121440" cy="1503295"/>
              </a:xfrm>
              <a:prstGeom prst="rect">
                <a:avLst/>
              </a:prstGeom>
              <a:noFill/>
            </p:spPr>
            <p:txBody>
              <a:bodyPr wrap="none" rtlCol="0">
                <a:spAutoFit/>
              </a:bodyPr>
              <a:lstStyle/>
              <a:p>
                <a:pPr algn="r" fontAlgn="base">
                  <a:spcBef>
                    <a:spcPct val="0"/>
                  </a:spcBef>
                  <a:spcAft>
                    <a:spcPct val="0"/>
                  </a:spcAft>
                </a:pPr>
                <a:r>
                  <a:rPr lang="zh-CN" sz="1200" b="0" i="0" u="none" strike="noStrike" cap="none" baseline="0" dirty="0">
                    <a:solidFill>
                      <a:srgbClr val="4D4D4D"/>
                    </a:solidFill>
                    <a:effectLst/>
                    <a:uFillTx/>
                    <a:ea typeface="SimSun"/>
                  </a:rPr>
                  <a:t>面临风险的人数</a:t>
                </a:r>
              </a:p>
              <a:p>
                <a:pPr algn="r" fontAlgn="base">
                  <a:spcBef>
                    <a:spcPct val="0"/>
                  </a:spcBef>
                  <a:spcAft>
                    <a:spcPct val="0"/>
                  </a:spcAft>
                </a:pPr>
                <a:r>
                  <a:rPr lang="zh-CN" sz="1200" b="0" i="0" u="none" strike="noStrike" cap="none" baseline="0" dirty="0">
                    <a:solidFill>
                      <a:srgbClr val="043882"/>
                    </a:solidFill>
                    <a:effectLst/>
                    <a:uFillTx/>
                    <a:ea typeface="SimSun"/>
                  </a:rPr>
                  <a:t>I0</a:t>
                </a:r>
              </a:p>
              <a:p>
                <a:pPr algn="r" fontAlgn="base">
                  <a:spcBef>
                    <a:spcPct val="0"/>
                  </a:spcBef>
                  <a:spcAft>
                    <a:spcPct val="0"/>
                  </a:spcAft>
                </a:pPr>
                <a:r>
                  <a:rPr lang="zh-CN" sz="1200" b="0" i="0" u="none" strike="noStrike" cap="none" baseline="0" dirty="0">
                    <a:solidFill>
                      <a:srgbClr val="B2C0D8"/>
                    </a:solidFill>
                    <a:effectLst/>
                    <a:uFillTx/>
                    <a:ea typeface="SimSun"/>
                  </a:rPr>
                  <a:t>I1</a:t>
                </a:r>
              </a:p>
              <a:p>
                <a:pPr algn="r" fontAlgn="base">
                  <a:spcBef>
                    <a:spcPct val="0"/>
                  </a:spcBef>
                  <a:spcAft>
                    <a:spcPct val="0"/>
                  </a:spcAft>
                </a:pPr>
                <a:r>
                  <a:rPr lang="zh-CN" sz="1200" b="0" i="0" u="none" strike="noStrike" cap="none" baseline="0" dirty="0">
                    <a:solidFill>
                      <a:srgbClr val="FFC000"/>
                    </a:solidFill>
                    <a:effectLst/>
                    <a:uFillTx/>
                    <a:ea typeface="SimSun"/>
                  </a:rPr>
                  <a:t>I2</a:t>
                </a:r>
              </a:p>
              <a:p>
                <a:pPr algn="r" fontAlgn="base">
                  <a:spcBef>
                    <a:spcPct val="0"/>
                  </a:spcBef>
                  <a:spcAft>
                    <a:spcPct val="0"/>
                  </a:spcAft>
                </a:pPr>
                <a:r>
                  <a:rPr lang="zh-CN" sz="1200" b="0" i="0" u="none" strike="noStrike" cap="none" baseline="0" dirty="0">
                    <a:solidFill>
                      <a:srgbClr val="E75C00"/>
                    </a:solidFill>
                    <a:effectLst/>
                    <a:uFillTx/>
                    <a:ea typeface="SimSun"/>
                  </a:rPr>
                  <a:t>I3</a:t>
                </a:r>
              </a:p>
              <a:p>
                <a:pPr algn="r" fontAlgn="base">
                  <a:spcBef>
                    <a:spcPct val="0"/>
                  </a:spcBef>
                  <a:spcAft>
                    <a:spcPct val="0"/>
                  </a:spcAft>
                </a:pPr>
                <a:r>
                  <a:rPr lang="zh-CN" sz="1200" b="0" i="0" u="none" strike="noStrike" cap="none" baseline="0" dirty="0">
                    <a:solidFill>
                      <a:srgbClr val="B60D27"/>
                    </a:solidFill>
                    <a:effectLst/>
                    <a:uFillTx/>
                    <a:ea typeface="SimSun"/>
                  </a:rPr>
                  <a:t>I4</a:t>
                </a:r>
              </a:p>
            </p:txBody>
          </p:sp>
        </p:grpSp>
        <p:sp>
          <p:nvSpPr>
            <p:cNvPr id="8" name="TextBox 7">
              <a:extLst>
                <a:ext uri="{FF2B5EF4-FFF2-40B4-BE49-F238E27FC236}">
                  <a16:creationId xmlns:a16="http://schemas.microsoft.com/office/drawing/2014/main" id="{F00A908D-F75A-4BE9-8C26-C407F0ABA048}"/>
                </a:ext>
              </a:extLst>
            </p:cNvPr>
            <p:cNvSpPr txBox="1"/>
            <p:nvPr/>
          </p:nvSpPr>
          <p:spPr>
            <a:xfrm>
              <a:off x="3064830" y="3797293"/>
              <a:ext cx="831361" cy="518678"/>
            </a:xfrm>
            <a:prstGeom prst="rect">
              <a:avLst/>
            </a:prstGeom>
            <a:noFill/>
          </p:spPr>
          <p:txBody>
            <a:bodyPr wrap="none" rtlCol="0">
              <a:spAutoFit/>
            </a:bodyPr>
            <a:lstStyle/>
            <a:p>
              <a:r>
                <a:rPr lang="zh-CN" sz="1400" b="0" i="0" u="none" strike="noStrike" cap="none" baseline="0">
                  <a:solidFill>
                    <a:srgbClr val="4D4D4D"/>
                  </a:solidFill>
                  <a:effectLst/>
                  <a:uFillTx/>
                  <a:ea typeface="SimSun"/>
                </a:rPr>
                <a:t>n=206</a:t>
              </a:r>
            </a:p>
            <a:p>
              <a:r>
                <a:rPr lang="zh-CN" sz="1400" b="0" i="0" u="none" strike="noStrike" cap="none" baseline="0">
                  <a:solidFill>
                    <a:srgbClr val="4D4D4D"/>
                  </a:solidFill>
                  <a:effectLst/>
                  <a:uFillTx/>
                  <a:ea typeface="SimSun"/>
                </a:rPr>
                <a:t>p&lt;0.001</a:t>
              </a:r>
            </a:p>
          </p:txBody>
        </p:sp>
      </p:grpSp>
      <p:grpSp>
        <p:nvGrpSpPr>
          <p:cNvPr id="51" name="Group 50">
            <a:extLst>
              <a:ext uri="{FF2B5EF4-FFF2-40B4-BE49-F238E27FC236}">
                <a16:creationId xmlns:a16="http://schemas.microsoft.com/office/drawing/2014/main" id="{53C1AD07-B534-44D3-98C3-82708D6EEBD1}"/>
              </a:ext>
            </a:extLst>
          </p:cNvPr>
          <p:cNvGrpSpPr/>
          <p:nvPr/>
        </p:nvGrpSpPr>
        <p:grpSpPr>
          <a:xfrm>
            <a:off x="4339249" y="1549987"/>
            <a:ext cx="4472340" cy="3790586"/>
            <a:chOff x="2189466" y="2022150"/>
            <a:chExt cx="4009385" cy="4788913"/>
          </a:xfrm>
        </p:grpSpPr>
        <p:sp>
          <p:nvSpPr>
            <p:cNvPr id="52" name="TextBox 51">
              <a:extLst>
                <a:ext uri="{FF2B5EF4-FFF2-40B4-BE49-F238E27FC236}">
                  <a16:creationId xmlns:a16="http://schemas.microsoft.com/office/drawing/2014/main" id="{F9ADC687-32CA-46F3-997F-8EC388AEA39D}"/>
                </a:ext>
              </a:extLst>
            </p:cNvPr>
            <p:cNvSpPr txBox="1"/>
            <p:nvPr/>
          </p:nvSpPr>
          <p:spPr>
            <a:xfrm>
              <a:off x="4152652" y="5122362"/>
              <a:ext cx="847918" cy="346914"/>
            </a:xfrm>
            <a:prstGeom prst="rect">
              <a:avLst/>
            </a:prstGeom>
            <a:noFill/>
          </p:spPr>
          <p:txBody>
            <a:bodyPr wrap="none" rtlCol="0">
              <a:spAutoFit/>
            </a:bodyPr>
            <a:lstStyle/>
            <a:p>
              <a:pPr algn="ctr" fontAlgn="base">
                <a:spcBef>
                  <a:spcPct val="0"/>
                </a:spcBef>
                <a:spcAft>
                  <a:spcPct val="0"/>
                </a:spcAft>
              </a:pPr>
              <a:r>
                <a:rPr lang="zh-CN" sz="1200" b="0" i="0" u="none" strike="noStrike" cap="none" baseline="0" dirty="0">
                  <a:solidFill>
                    <a:srgbClr val="4D4D4D"/>
                  </a:solidFill>
                  <a:effectLst/>
                  <a:uFillTx/>
                  <a:ea typeface="SimSun"/>
                </a:rPr>
                <a:t>生存期，年</a:t>
              </a:r>
            </a:p>
          </p:txBody>
        </p:sp>
        <p:sp>
          <p:nvSpPr>
            <p:cNvPr id="53" name="Freeform 21">
              <a:extLst>
                <a:ext uri="{FF2B5EF4-FFF2-40B4-BE49-F238E27FC236}">
                  <a16:creationId xmlns:a16="http://schemas.microsoft.com/office/drawing/2014/main" id="{F169EA9D-A02A-4421-8BBD-67BAAE58CDA3}"/>
                </a:ext>
              </a:extLst>
            </p:cNvPr>
            <p:cNvSpPr/>
            <p:nvPr/>
          </p:nvSpPr>
          <p:spPr bwMode="auto">
            <a:xfrm>
              <a:off x="3247755" y="2198377"/>
              <a:ext cx="2458902" cy="2586206"/>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4D4D4D"/>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endParaRPr>
            </a:p>
          </p:txBody>
        </p:sp>
        <p:sp>
          <p:nvSpPr>
            <p:cNvPr id="54" name="Line 6">
              <a:extLst>
                <a:ext uri="{FF2B5EF4-FFF2-40B4-BE49-F238E27FC236}">
                  <a16:creationId xmlns:a16="http://schemas.microsoft.com/office/drawing/2014/main" id="{2E6E1150-D3A1-43B6-BEF3-C1CCC34737D8}"/>
                </a:ext>
              </a:extLst>
            </p:cNvPr>
            <p:cNvSpPr>
              <a:spLocks noChangeShapeType="1"/>
            </p:cNvSpPr>
            <p:nvPr/>
          </p:nvSpPr>
          <p:spPr bwMode="auto">
            <a:xfrm>
              <a:off x="3157523" y="2198376"/>
              <a:ext cx="86234" cy="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endParaRPr>
            </a:p>
          </p:txBody>
        </p:sp>
        <p:sp>
          <p:nvSpPr>
            <p:cNvPr id="55" name="Line 7">
              <a:extLst>
                <a:ext uri="{FF2B5EF4-FFF2-40B4-BE49-F238E27FC236}">
                  <a16:creationId xmlns:a16="http://schemas.microsoft.com/office/drawing/2014/main" id="{C764B22B-177D-48BD-83BD-1B4D0BA8F0E9}"/>
                </a:ext>
              </a:extLst>
            </p:cNvPr>
            <p:cNvSpPr>
              <a:spLocks noChangeShapeType="1"/>
            </p:cNvSpPr>
            <p:nvPr/>
          </p:nvSpPr>
          <p:spPr bwMode="auto">
            <a:xfrm>
              <a:off x="3157523" y="2720584"/>
              <a:ext cx="86234" cy="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endParaRPr>
            </a:p>
          </p:txBody>
        </p:sp>
        <p:sp>
          <p:nvSpPr>
            <p:cNvPr id="56" name="Line 8">
              <a:extLst>
                <a:ext uri="{FF2B5EF4-FFF2-40B4-BE49-F238E27FC236}">
                  <a16:creationId xmlns:a16="http://schemas.microsoft.com/office/drawing/2014/main" id="{DF295B68-160A-48B3-93D0-C0AE299290D2}"/>
                </a:ext>
              </a:extLst>
            </p:cNvPr>
            <p:cNvSpPr>
              <a:spLocks noChangeShapeType="1"/>
            </p:cNvSpPr>
            <p:nvPr/>
          </p:nvSpPr>
          <p:spPr bwMode="auto">
            <a:xfrm>
              <a:off x="3157523" y="3219345"/>
              <a:ext cx="86234" cy="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endParaRPr>
            </a:p>
          </p:txBody>
        </p:sp>
        <p:sp>
          <p:nvSpPr>
            <p:cNvPr id="57" name="Line 9">
              <a:extLst>
                <a:ext uri="{FF2B5EF4-FFF2-40B4-BE49-F238E27FC236}">
                  <a16:creationId xmlns:a16="http://schemas.microsoft.com/office/drawing/2014/main" id="{73CF2AC5-5980-40D8-A5E5-6837D4358305}"/>
                </a:ext>
              </a:extLst>
            </p:cNvPr>
            <p:cNvSpPr>
              <a:spLocks noChangeShapeType="1"/>
            </p:cNvSpPr>
            <p:nvPr/>
          </p:nvSpPr>
          <p:spPr bwMode="auto">
            <a:xfrm>
              <a:off x="3157523" y="3734224"/>
              <a:ext cx="86234" cy="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endParaRPr>
            </a:p>
          </p:txBody>
        </p:sp>
        <p:sp>
          <p:nvSpPr>
            <p:cNvPr id="58" name="Line 10">
              <a:extLst>
                <a:ext uri="{FF2B5EF4-FFF2-40B4-BE49-F238E27FC236}">
                  <a16:creationId xmlns:a16="http://schemas.microsoft.com/office/drawing/2014/main" id="{EF95CC8E-9884-452C-958B-3C5F81625FF3}"/>
                </a:ext>
              </a:extLst>
            </p:cNvPr>
            <p:cNvSpPr>
              <a:spLocks noChangeShapeType="1"/>
            </p:cNvSpPr>
            <p:nvPr/>
          </p:nvSpPr>
          <p:spPr bwMode="auto">
            <a:xfrm>
              <a:off x="3157523" y="4238360"/>
              <a:ext cx="86234" cy="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endParaRPr>
            </a:p>
          </p:txBody>
        </p:sp>
        <p:sp>
          <p:nvSpPr>
            <p:cNvPr id="59" name="Line 11">
              <a:extLst>
                <a:ext uri="{FF2B5EF4-FFF2-40B4-BE49-F238E27FC236}">
                  <a16:creationId xmlns:a16="http://schemas.microsoft.com/office/drawing/2014/main" id="{E1E19FD0-C132-4BA2-BEE9-20AFB5939AF1}"/>
                </a:ext>
              </a:extLst>
            </p:cNvPr>
            <p:cNvSpPr>
              <a:spLocks noChangeShapeType="1"/>
            </p:cNvSpPr>
            <p:nvPr/>
          </p:nvSpPr>
          <p:spPr bwMode="auto">
            <a:xfrm>
              <a:off x="3157523" y="4747868"/>
              <a:ext cx="86234" cy="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endParaRPr>
            </a:p>
          </p:txBody>
        </p:sp>
        <p:sp>
          <p:nvSpPr>
            <p:cNvPr id="60" name="TextBox 59">
              <a:extLst>
                <a:ext uri="{FF2B5EF4-FFF2-40B4-BE49-F238E27FC236}">
                  <a16:creationId xmlns:a16="http://schemas.microsoft.com/office/drawing/2014/main" id="{0C8AB9F5-8F57-45C7-8121-17387A4A76AE}"/>
                </a:ext>
              </a:extLst>
            </p:cNvPr>
            <p:cNvSpPr txBox="1"/>
            <p:nvPr/>
          </p:nvSpPr>
          <p:spPr>
            <a:xfrm rot="16200000">
              <a:off x="1880657" y="3376049"/>
              <a:ext cx="1751034" cy="246170"/>
            </a:xfrm>
            <a:prstGeom prst="rect">
              <a:avLst/>
            </a:prstGeom>
            <a:noFill/>
          </p:spPr>
          <p:txBody>
            <a:bodyPr wrap="none" rtlCol="0">
              <a:spAutoFit/>
            </a:bodyPr>
            <a:lstStyle/>
            <a:p>
              <a:pPr algn="ctr" fontAlgn="base">
                <a:spcBef>
                  <a:spcPct val="0"/>
                </a:spcBef>
                <a:spcAft>
                  <a:spcPct val="0"/>
                </a:spcAft>
              </a:pPr>
              <a:r>
                <a:rPr lang="zh-CN" sz="1200" b="0" i="0" u="none" strike="noStrike" cap="none" baseline="0">
                  <a:solidFill>
                    <a:srgbClr val="4D4D4D"/>
                  </a:solidFill>
                  <a:effectLst/>
                  <a:uFillTx/>
                  <a:ea typeface="SimSun"/>
                </a:rPr>
                <a:t>无疾病生存率，%</a:t>
              </a:r>
            </a:p>
          </p:txBody>
        </p:sp>
        <p:sp>
          <p:nvSpPr>
            <p:cNvPr id="61" name="TextBox 60">
              <a:extLst>
                <a:ext uri="{FF2B5EF4-FFF2-40B4-BE49-F238E27FC236}">
                  <a16:creationId xmlns:a16="http://schemas.microsoft.com/office/drawing/2014/main" id="{274D1E7D-A602-479B-B58B-2988E895A1AC}"/>
                </a:ext>
              </a:extLst>
            </p:cNvPr>
            <p:cNvSpPr txBox="1"/>
            <p:nvPr/>
          </p:nvSpPr>
          <p:spPr>
            <a:xfrm>
              <a:off x="2811033" y="2022150"/>
              <a:ext cx="390623" cy="346914"/>
            </a:xfrm>
            <a:prstGeom prst="rect">
              <a:avLst/>
            </a:prstGeom>
            <a:noFill/>
          </p:spPr>
          <p:txBody>
            <a:bodyPr wrap="none" rtlCol="0" anchor="ctr" anchorCtr="0">
              <a:spAutoFit/>
            </a:bodyPr>
            <a:lstStyle/>
            <a:p>
              <a:pPr algn="r"/>
              <a:r>
                <a:rPr lang="zh-CN" sz="1200" b="0" i="0" u="none" strike="noStrike" cap="none" baseline="0">
                  <a:solidFill>
                    <a:srgbClr val="4D4D4D"/>
                  </a:solidFill>
                  <a:effectLst/>
                  <a:uFillTx/>
                  <a:ea typeface="SimSun"/>
                </a:rPr>
                <a:t>100</a:t>
              </a:r>
            </a:p>
          </p:txBody>
        </p:sp>
        <p:sp>
          <p:nvSpPr>
            <p:cNvPr id="62" name="TextBox 61">
              <a:extLst>
                <a:ext uri="{FF2B5EF4-FFF2-40B4-BE49-F238E27FC236}">
                  <a16:creationId xmlns:a16="http://schemas.microsoft.com/office/drawing/2014/main" id="{0207F26A-C56C-404F-9DE8-1D9642D117F2}"/>
                </a:ext>
              </a:extLst>
            </p:cNvPr>
            <p:cNvSpPr txBox="1"/>
            <p:nvPr/>
          </p:nvSpPr>
          <p:spPr>
            <a:xfrm>
              <a:off x="2886537" y="2546288"/>
              <a:ext cx="315120" cy="346914"/>
            </a:xfrm>
            <a:prstGeom prst="rect">
              <a:avLst/>
            </a:prstGeom>
            <a:noFill/>
          </p:spPr>
          <p:txBody>
            <a:bodyPr wrap="none" rtlCol="0" anchor="ctr" anchorCtr="0">
              <a:spAutoFit/>
            </a:bodyPr>
            <a:lstStyle/>
            <a:p>
              <a:pPr algn="r"/>
              <a:r>
                <a:rPr lang="zh-CN" sz="1200" b="0" i="0" u="none" strike="noStrike" cap="none" baseline="0">
                  <a:solidFill>
                    <a:srgbClr val="4D4D4D"/>
                  </a:solidFill>
                  <a:effectLst/>
                  <a:uFillTx/>
                  <a:ea typeface="SimSun"/>
                </a:rPr>
                <a:t>80</a:t>
              </a:r>
            </a:p>
          </p:txBody>
        </p:sp>
        <p:sp>
          <p:nvSpPr>
            <p:cNvPr id="63" name="TextBox 62">
              <a:extLst>
                <a:ext uri="{FF2B5EF4-FFF2-40B4-BE49-F238E27FC236}">
                  <a16:creationId xmlns:a16="http://schemas.microsoft.com/office/drawing/2014/main" id="{EB695189-531A-4DB8-980C-9FF2D0C20089}"/>
                </a:ext>
              </a:extLst>
            </p:cNvPr>
            <p:cNvSpPr txBox="1"/>
            <p:nvPr/>
          </p:nvSpPr>
          <p:spPr>
            <a:xfrm>
              <a:off x="2886537" y="3044819"/>
              <a:ext cx="315120" cy="346914"/>
            </a:xfrm>
            <a:prstGeom prst="rect">
              <a:avLst/>
            </a:prstGeom>
            <a:noFill/>
          </p:spPr>
          <p:txBody>
            <a:bodyPr wrap="none" rtlCol="0" anchor="ctr" anchorCtr="0">
              <a:spAutoFit/>
            </a:bodyPr>
            <a:lstStyle/>
            <a:p>
              <a:pPr algn="r"/>
              <a:r>
                <a:rPr lang="zh-CN" sz="1200" b="0" i="0" u="none" strike="noStrike" cap="none" baseline="0">
                  <a:solidFill>
                    <a:srgbClr val="4D4D4D"/>
                  </a:solidFill>
                  <a:effectLst/>
                  <a:uFillTx/>
                  <a:ea typeface="SimSun"/>
                </a:rPr>
                <a:t>60</a:t>
              </a:r>
            </a:p>
          </p:txBody>
        </p:sp>
        <p:sp>
          <p:nvSpPr>
            <p:cNvPr id="64" name="TextBox 63">
              <a:extLst>
                <a:ext uri="{FF2B5EF4-FFF2-40B4-BE49-F238E27FC236}">
                  <a16:creationId xmlns:a16="http://schemas.microsoft.com/office/drawing/2014/main" id="{48C5FA31-2F95-4F2A-8461-E51A9E7C35CB}"/>
                </a:ext>
              </a:extLst>
            </p:cNvPr>
            <p:cNvSpPr txBox="1"/>
            <p:nvPr/>
          </p:nvSpPr>
          <p:spPr>
            <a:xfrm>
              <a:off x="2886537" y="3559473"/>
              <a:ext cx="315120" cy="346914"/>
            </a:xfrm>
            <a:prstGeom prst="rect">
              <a:avLst/>
            </a:prstGeom>
            <a:noFill/>
          </p:spPr>
          <p:txBody>
            <a:bodyPr wrap="none" rtlCol="0" anchor="ctr" anchorCtr="0">
              <a:spAutoFit/>
            </a:bodyPr>
            <a:lstStyle/>
            <a:p>
              <a:pPr algn="r"/>
              <a:r>
                <a:rPr lang="zh-CN" sz="1200" b="0" i="0" u="none" strike="noStrike" cap="none" baseline="0">
                  <a:solidFill>
                    <a:srgbClr val="4D4D4D"/>
                  </a:solidFill>
                  <a:effectLst/>
                  <a:uFillTx/>
                  <a:ea typeface="SimSun"/>
                </a:rPr>
                <a:t>40</a:t>
              </a:r>
            </a:p>
          </p:txBody>
        </p:sp>
        <p:sp>
          <p:nvSpPr>
            <p:cNvPr id="65" name="TextBox 64">
              <a:extLst>
                <a:ext uri="{FF2B5EF4-FFF2-40B4-BE49-F238E27FC236}">
                  <a16:creationId xmlns:a16="http://schemas.microsoft.com/office/drawing/2014/main" id="{3E7C53BA-8FB1-4A7C-825E-641C4E498B89}"/>
                </a:ext>
              </a:extLst>
            </p:cNvPr>
            <p:cNvSpPr txBox="1"/>
            <p:nvPr/>
          </p:nvSpPr>
          <p:spPr>
            <a:xfrm>
              <a:off x="2886537" y="4063376"/>
              <a:ext cx="315120" cy="346914"/>
            </a:xfrm>
            <a:prstGeom prst="rect">
              <a:avLst/>
            </a:prstGeom>
            <a:noFill/>
          </p:spPr>
          <p:txBody>
            <a:bodyPr wrap="none" rtlCol="0" anchor="ctr" anchorCtr="0">
              <a:spAutoFit/>
            </a:bodyPr>
            <a:lstStyle/>
            <a:p>
              <a:pPr algn="r"/>
              <a:r>
                <a:rPr lang="zh-CN" sz="1200" b="0" i="0" u="none" strike="noStrike" cap="none" baseline="0">
                  <a:solidFill>
                    <a:srgbClr val="4D4D4D"/>
                  </a:solidFill>
                  <a:effectLst/>
                  <a:uFillTx/>
                  <a:ea typeface="SimSun"/>
                </a:rPr>
                <a:t>20</a:t>
              </a:r>
            </a:p>
          </p:txBody>
        </p:sp>
        <p:sp>
          <p:nvSpPr>
            <p:cNvPr id="66" name="TextBox 65">
              <a:extLst>
                <a:ext uri="{FF2B5EF4-FFF2-40B4-BE49-F238E27FC236}">
                  <a16:creationId xmlns:a16="http://schemas.microsoft.com/office/drawing/2014/main" id="{FC7F9A76-92A7-40A3-AF84-58DA1A53BD90}"/>
                </a:ext>
              </a:extLst>
            </p:cNvPr>
            <p:cNvSpPr txBox="1"/>
            <p:nvPr/>
          </p:nvSpPr>
          <p:spPr>
            <a:xfrm>
              <a:off x="2962048" y="4572652"/>
              <a:ext cx="239617" cy="346914"/>
            </a:xfrm>
            <a:prstGeom prst="rect">
              <a:avLst/>
            </a:prstGeom>
            <a:noFill/>
          </p:spPr>
          <p:txBody>
            <a:bodyPr wrap="none" rtlCol="0" anchor="ctr" anchorCtr="0">
              <a:spAutoFit/>
            </a:bodyPr>
            <a:lstStyle/>
            <a:p>
              <a:pPr algn="r"/>
              <a:r>
                <a:rPr lang="zh-CN" sz="1200" b="0" i="0" u="none" strike="noStrike" cap="none" baseline="0">
                  <a:solidFill>
                    <a:srgbClr val="4D4D4D"/>
                  </a:solidFill>
                  <a:effectLst/>
                  <a:uFillTx/>
                  <a:ea typeface="SimSun"/>
                </a:rPr>
                <a:t>0</a:t>
              </a:r>
            </a:p>
          </p:txBody>
        </p:sp>
        <p:grpSp>
          <p:nvGrpSpPr>
            <p:cNvPr id="67" name="Group 66">
              <a:extLst>
                <a:ext uri="{FF2B5EF4-FFF2-40B4-BE49-F238E27FC236}">
                  <a16:creationId xmlns:a16="http://schemas.microsoft.com/office/drawing/2014/main" id="{593EBF9C-8610-4D4C-A43B-B3450884B8A1}"/>
                </a:ext>
              </a:extLst>
            </p:cNvPr>
            <p:cNvGrpSpPr/>
            <p:nvPr/>
          </p:nvGrpSpPr>
          <p:grpSpPr>
            <a:xfrm>
              <a:off x="3286867" y="4785010"/>
              <a:ext cx="293672" cy="2020282"/>
              <a:chOff x="3286867" y="4785010"/>
              <a:chExt cx="293672" cy="2020282"/>
            </a:xfrm>
          </p:grpSpPr>
          <p:sp>
            <p:nvSpPr>
              <p:cNvPr id="93" name="Line 21">
                <a:extLst>
                  <a:ext uri="{FF2B5EF4-FFF2-40B4-BE49-F238E27FC236}">
                    <a16:creationId xmlns:a16="http://schemas.microsoft.com/office/drawing/2014/main" id="{2260865C-8D14-434D-B35B-8DF227F5A0E9}"/>
                  </a:ext>
                </a:extLst>
              </p:cNvPr>
              <p:cNvSpPr>
                <a:spLocks noChangeShapeType="1"/>
              </p:cNvSpPr>
              <p:nvPr/>
            </p:nvSpPr>
            <p:spPr bwMode="auto">
              <a:xfrm flipH="1">
                <a:off x="3425043" y="4785010"/>
                <a:ext cx="0" cy="7200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94" name="TextBox 93">
                <a:extLst>
                  <a:ext uri="{FF2B5EF4-FFF2-40B4-BE49-F238E27FC236}">
                    <a16:creationId xmlns:a16="http://schemas.microsoft.com/office/drawing/2014/main" id="{6EF4A2D0-DCC5-4E58-847A-98E662BBDA0D}"/>
                  </a:ext>
                </a:extLst>
              </p:cNvPr>
              <p:cNvSpPr txBox="1"/>
              <p:nvPr/>
            </p:nvSpPr>
            <p:spPr>
              <a:xfrm>
                <a:off x="3288142" y="4847027"/>
                <a:ext cx="291122" cy="1941264"/>
              </a:xfrm>
              <a:prstGeom prst="rect">
                <a:avLst/>
              </a:prstGeom>
              <a:noFill/>
            </p:spPr>
            <p:txBody>
              <a:bodyPr wrap="none" lIns="36000" tIns="36000" rIns="36000" bIns="36000" rtlCol="0" anchor="t" anchorCtr="0">
                <a:spAutoFit/>
              </a:bodyPr>
              <a:lstStyle/>
              <a:p>
                <a:pPr algn="ctr"/>
                <a:r>
                  <a:rPr lang="zh-CN" sz="1200" b="0" i="0" u="none" strike="noStrike" cap="none" baseline="0">
                    <a:solidFill>
                      <a:srgbClr val="4D4D4D"/>
                    </a:solidFill>
                    <a:effectLst/>
                    <a:uFillTx/>
                    <a:ea typeface="SimSun"/>
                  </a:rPr>
                  <a:t>0</a:t>
                </a:r>
              </a:p>
              <a:p>
                <a:pPr algn="ctr"/>
                <a:endParaRPr lang="en-GB" sz="1200">
                  <a:solidFill>
                    <a:srgbClr val="4D4D4D"/>
                  </a:solidFill>
                  <a:latin typeface="Arial" panose="020B0604020202020204" pitchFamily="34" charset="0"/>
                  <a:cs typeface="Arial" panose="020B0604020202020204" pitchFamily="34" charset="0"/>
                </a:endParaRPr>
              </a:p>
              <a:p>
                <a:pPr algn="ctr"/>
                <a:endParaRPr lang="en-GB" sz="1200">
                  <a:solidFill>
                    <a:srgbClr val="4D4D4D"/>
                  </a:solidFill>
                  <a:latin typeface="Arial" panose="020B0604020202020204" pitchFamily="34" charset="0"/>
                  <a:cs typeface="Arial" panose="020B0604020202020204" pitchFamily="34" charset="0"/>
                </a:endParaRPr>
              </a:p>
              <a:p>
                <a:pPr algn="r"/>
                <a:r>
                  <a:rPr lang="zh-CN" sz="1200" b="0" i="0" u="none" strike="noStrike" cap="none" baseline="0">
                    <a:solidFill>
                      <a:srgbClr val="043882"/>
                    </a:solidFill>
                    <a:effectLst/>
                    <a:uFillTx/>
                    <a:ea typeface="SimSun"/>
                  </a:rPr>
                  <a:t>9</a:t>
                </a:r>
              </a:p>
              <a:p>
                <a:pPr algn="r"/>
                <a:r>
                  <a:rPr lang="zh-CN" sz="1200" b="0" i="0" u="none" strike="noStrike" cap="none" baseline="0">
                    <a:solidFill>
                      <a:srgbClr val="B2C0D8"/>
                    </a:solidFill>
                    <a:effectLst/>
                    <a:uFillTx/>
                    <a:ea typeface="SimSun"/>
                  </a:rPr>
                  <a:t>21</a:t>
                </a:r>
              </a:p>
              <a:p>
                <a:pPr algn="r"/>
                <a:r>
                  <a:rPr lang="zh-CN" sz="1200" b="0" i="0" u="none" strike="noStrike" cap="none" baseline="0">
                    <a:solidFill>
                      <a:srgbClr val="FFC000"/>
                    </a:solidFill>
                    <a:effectLst/>
                    <a:uFillTx/>
                    <a:ea typeface="SimSun"/>
                  </a:rPr>
                  <a:t>107</a:t>
                </a:r>
              </a:p>
              <a:p>
                <a:pPr algn="r"/>
                <a:r>
                  <a:rPr lang="zh-CN" sz="1200" b="0" i="0" u="none" strike="noStrike" cap="none" baseline="0">
                    <a:solidFill>
                      <a:srgbClr val="E75C00"/>
                    </a:solidFill>
                    <a:effectLst/>
                    <a:uFillTx/>
                    <a:ea typeface="SimSun"/>
                  </a:rPr>
                  <a:t>63</a:t>
                </a:r>
              </a:p>
              <a:p>
                <a:pPr algn="r"/>
                <a:r>
                  <a:rPr lang="zh-CN" sz="1200" b="0" i="0" u="none" strike="noStrike" cap="none" baseline="0">
                    <a:solidFill>
                      <a:srgbClr val="B60D27"/>
                    </a:solidFill>
                    <a:effectLst/>
                    <a:uFillTx/>
                    <a:ea typeface="SimSun"/>
                  </a:rPr>
                  <a:t>6</a:t>
                </a:r>
              </a:p>
            </p:txBody>
          </p:sp>
        </p:grpSp>
        <p:grpSp>
          <p:nvGrpSpPr>
            <p:cNvPr id="68" name="Group 67">
              <a:extLst>
                <a:ext uri="{FF2B5EF4-FFF2-40B4-BE49-F238E27FC236}">
                  <a16:creationId xmlns:a16="http://schemas.microsoft.com/office/drawing/2014/main" id="{A723274F-96A1-45FB-BFBA-CF6A7555FF50}"/>
                </a:ext>
              </a:extLst>
            </p:cNvPr>
            <p:cNvGrpSpPr/>
            <p:nvPr/>
          </p:nvGrpSpPr>
          <p:grpSpPr>
            <a:xfrm>
              <a:off x="3631707" y="4785010"/>
              <a:ext cx="141342" cy="620472"/>
              <a:chOff x="3631707" y="4785010"/>
              <a:chExt cx="141342" cy="620472"/>
            </a:xfrm>
          </p:grpSpPr>
          <p:sp>
            <p:nvSpPr>
              <p:cNvPr id="91" name="Line 19">
                <a:extLst>
                  <a:ext uri="{FF2B5EF4-FFF2-40B4-BE49-F238E27FC236}">
                    <a16:creationId xmlns:a16="http://schemas.microsoft.com/office/drawing/2014/main" id="{AC1AC8CE-27FE-4673-B659-FAF23FA6B06E}"/>
                  </a:ext>
                </a:extLst>
              </p:cNvPr>
              <p:cNvSpPr>
                <a:spLocks noChangeShapeType="1"/>
              </p:cNvSpPr>
              <p:nvPr/>
            </p:nvSpPr>
            <p:spPr bwMode="auto">
              <a:xfrm flipH="1">
                <a:off x="3702374" y="4785010"/>
                <a:ext cx="0" cy="71999"/>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endParaRPr>
              </a:p>
            </p:txBody>
          </p:sp>
          <p:sp>
            <p:nvSpPr>
              <p:cNvPr id="92" name="TextBox 91">
                <a:extLst>
                  <a:ext uri="{FF2B5EF4-FFF2-40B4-BE49-F238E27FC236}">
                    <a16:creationId xmlns:a16="http://schemas.microsoft.com/office/drawing/2014/main" id="{443C24FA-FD99-4851-8DB7-BCDE6DA585AB}"/>
                  </a:ext>
                </a:extLst>
              </p:cNvPr>
              <p:cNvSpPr txBox="1"/>
              <p:nvPr/>
            </p:nvSpPr>
            <p:spPr>
              <a:xfrm>
                <a:off x="3632321" y="4847028"/>
                <a:ext cx="140115" cy="553606"/>
              </a:xfrm>
              <a:prstGeom prst="rect">
                <a:avLst/>
              </a:prstGeom>
              <a:noFill/>
            </p:spPr>
            <p:txBody>
              <a:bodyPr wrap="none" lIns="36000" tIns="36000" rIns="36000" bIns="36000" rtlCol="0" anchor="t" anchorCtr="0">
                <a:spAutoFit/>
              </a:bodyPr>
              <a:lstStyle/>
              <a:p>
                <a:pPr algn="ctr"/>
                <a:r>
                  <a:rPr lang="zh-CN" sz="1200" b="0" i="0" u="none" strike="noStrike" cap="none" baseline="0">
                    <a:solidFill>
                      <a:srgbClr val="4D4D4D"/>
                    </a:solidFill>
                    <a:effectLst/>
                    <a:uFillTx/>
                    <a:ea typeface="SimSun"/>
                  </a:rPr>
                  <a:t>1</a:t>
                </a:r>
              </a:p>
              <a:p>
                <a:pPr algn="ctr"/>
                <a:endParaRPr lang="en-GB" sz="1200">
                  <a:solidFill>
                    <a:srgbClr val="4D4D4D"/>
                  </a:solidFill>
                  <a:latin typeface="Arial" panose="020B0604020202020204" pitchFamily="34" charset="0"/>
                  <a:cs typeface="Arial" panose="020B0604020202020204" pitchFamily="34" charset="0"/>
                </a:endParaRPr>
              </a:p>
            </p:txBody>
          </p:sp>
        </p:grpSp>
        <p:grpSp>
          <p:nvGrpSpPr>
            <p:cNvPr id="69" name="Group 68">
              <a:extLst>
                <a:ext uri="{FF2B5EF4-FFF2-40B4-BE49-F238E27FC236}">
                  <a16:creationId xmlns:a16="http://schemas.microsoft.com/office/drawing/2014/main" id="{A5EB8EA4-C073-4937-B5E5-8B2C4C67C48C}"/>
                </a:ext>
              </a:extLst>
            </p:cNvPr>
            <p:cNvGrpSpPr/>
            <p:nvPr/>
          </p:nvGrpSpPr>
          <p:grpSpPr>
            <a:xfrm>
              <a:off x="3883743" y="4785010"/>
              <a:ext cx="218253" cy="2020281"/>
              <a:chOff x="3883743" y="4785010"/>
              <a:chExt cx="218253" cy="2020281"/>
            </a:xfrm>
          </p:grpSpPr>
          <p:sp>
            <p:nvSpPr>
              <p:cNvPr id="89" name="Line 21">
                <a:extLst>
                  <a:ext uri="{FF2B5EF4-FFF2-40B4-BE49-F238E27FC236}">
                    <a16:creationId xmlns:a16="http://schemas.microsoft.com/office/drawing/2014/main" id="{CBF8EA24-454E-4A71-8C67-231BD3352B36}"/>
                  </a:ext>
                </a:extLst>
              </p:cNvPr>
              <p:cNvSpPr>
                <a:spLocks noChangeShapeType="1"/>
              </p:cNvSpPr>
              <p:nvPr/>
            </p:nvSpPr>
            <p:spPr bwMode="auto">
              <a:xfrm flipH="1">
                <a:off x="3984212" y="4785010"/>
                <a:ext cx="0" cy="71999"/>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90" name="TextBox 89">
                <a:extLst>
                  <a:ext uri="{FF2B5EF4-FFF2-40B4-BE49-F238E27FC236}">
                    <a16:creationId xmlns:a16="http://schemas.microsoft.com/office/drawing/2014/main" id="{D46271DC-8270-4C2E-9C57-87051D7F15AA}"/>
                  </a:ext>
                </a:extLst>
              </p:cNvPr>
              <p:cNvSpPr txBox="1"/>
              <p:nvPr/>
            </p:nvSpPr>
            <p:spPr>
              <a:xfrm>
                <a:off x="3885061" y="4847029"/>
                <a:ext cx="215618" cy="1941263"/>
              </a:xfrm>
              <a:prstGeom prst="rect">
                <a:avLst/>
              </a:prstGeom>
              <a:noFill/>
            </p:spPr>
            <p:txBody>
              <a:bodyPr wrap="none" lIns="36000" tIns="36000" rIns="36000" bIns="36000" rtlCol="0" anchor="t" anchorCtr="0">
                <a:spAutoFit/>
              </a:bodyPr>
              <a:lstStyle/>
              <a:p>
                <a:pPr algn="ctr"/>
                <a:r>
                  <a:rPr lang="zh-CN" sz="1200" b="0" i="0" u="none" strike="noStrike" cap="none" baseline="0">
                    <a:solidFill>
                      <a:srgbClr val="4D4D4D"/>
                    </a:solidFill>
                    <a:effectLst/>
                    <a:uFillTx/>
                    <a:ea typeface="SimSun"/>
                  </a:rPr>
                  <a:t>2</a:t>
                </a:r>
              </a:p>
              <a:p>
                <a:pPr algn="ctr"/>
                <a:endParaRPr lang="en-GB" sz="1200">
                  <a:solidFill>
                    <a:srgbClr val="4D4D4D"/>
                  </a:solidFill>
                  <a:latin typeface="Arial" panose="020B0604020202020204" pitchFamily="34" charset="0"/>
                  <a:cs typeface="Arial" panose="020B0604020202020204" pitchFamily="34" charset="0"/>
                </a:endParaRPr>
              </a:p>
              <a:p>
                <a:pPr algn="ctr"/>
                <a:endParaRPr lang="en-GB" sz="1200">
                  <a:solidFill>
                    <a:srgbClr val="4D4D4D"/>
                  </a:solidFill>
                  <a:latin typeface="Arial" panose="020B0604020202020204" pitchFamily="34" charset="0"/>
                  <a:cs typeface="Arial" panose="020B0604020202020204" pitchFamily="34" charset="0"/>
                </a:endParaRPr>
              </a:p>
              <a:p>
                <a:pPr algn="r"/>
                <a:r>
                  <a:rPr lang="zh-CN" sz="1200" b="0" i="0" u="none" strike="noStrike" cap="none" baseline="0">
                    <a:solidFill>
                      <a:srgbClr val="043882"/>
                    </a:solidFill>
                    <a:effectLst/>
                    <a:uFillTx/>
                    <a:ea typeface="SimSun"/>
                  </a:rPr>
                  <a:t>8</a:t>
                </a:r>
              </a:p>
              <a:p>
                <a:pPr algn="r"/>
                <a:r>
                  <a:rPr lang="zh-CN" sz="1200" b="0" i="0" u="none" strike="noStrike" cap="none" baseline="0">
                    <a:solidFill>
                      <a:srgbClr val="B2C0D8"/>
                    </a:solidFill>
                    <a:effectLst/>
                    <a:uFillTx/>
                    <a:ea typeface="SimSun"/>
                  </a:rPr>
                  <a:t>17</a:t>
                </a:r>
              </a:p>
              <a:p>
                <a:pPr algn="r"/>
                <a:r>
                  <a:rPr lang="zh-CN" sz="1200" b="0" i="0" u="none" strike="noStrike" cap="none" baseline="0">
                    <a:solidFill>
                      <a:srgbClr val="FFC000"/>
                    </a:solidFill>
                    <a:effectLst/>
                    <a:uFillTx/>
                    <a:ea typeface="SimSun"/>
                  </a:rPr>
                  <a:t>90</a:t>
                </a:r>
              </a:p>
              <a:p>
                <a:pPr algn="r"/>
                <a:r>
                  <a:rPr lang="zh-CN" sz="1200" b="0" i="0" u="none" strike="noStrike" cap="none" baseline="0">
                    <a:solidFill>
                      <a:srgbClr val="E75C00"/>
                    </a:solidFill>
                    <a:effectLst/>
                    <a:uFillTx/>
                    <a:ea typeface="SimSun"/>
                  </a:rPr>
                  <a:t>50</a:t>
                </a:r>
              </a:p>
              <a:p>
                <a:pPr algn="r"/>
                <a:r>
                  <a:rPr lang="zh-CN" sz="1200" b="0" i="0" u="none" strike="noStrike" cap="none" baseline="0">
                    <a:solidFill>
                      <a:srgbClr val="B60D27"/>
                    </a:solidFill>
                    <a:effectLst/>
                    <a:uFillTx/>
                    <a:ea typeface="SimSun"/>
                  </a:rPr>
                  <a:t>6</a:t>
                </a:r>
              </a:p>
            </p:txBody>
          </p:sp>
        </p:grpSp>
        <p:grpSp>
          <p:nvGrpSpPr>
            <p:cNvPr id="70" name="Group 69">
              <a:extLst>
                <a:ext uri="{FF2B5EF4-FFF2-40B4-BE49-F238E27FC236}">
                  <a16:creationId xmlns:a16="http://schemas.microsoft.com/office/drawing/2014/main" id="{47E45D8A-C1C7-46CA-BAF3-E631FE95933C}"/>
                </a:ext>
              </a:extLst>
            </p:cNvPr>
            <p:cNvGrpSpPr/>
            <p:nvPr/>
          </p:nvGrpSpPr>
          <p:grpSpPr>
            <a:xfrm>
              <a:off x="4218421" y="4785010"/>
              <a:ext cx="141342" cy="387170"/>
              <a:chOff x="4218421" y="4785010"/>
              <a:chExt cx="141342" cy="387170"/>
            </a:xfrm>
          </p:grpSpPr>
          <p:sp>
            <p:nvSpPr>
              <p:cNvPr id="87" name="Line 19">
                <a:extLst>
                  <a:ext uri="{FF2B5EF4-FFF2-40B4-BE49-F238E27FC236}">
                    <a16:creationId xmlns:a16="http://schemas.microsoft.com/office/drawing/2014/main" id="{812F3FA4-B2B7-4213-B03E-5CCFD184FE8D}"/>
                  </a:ext>
                </a:extLst>
              </p:cNvPr>
              <p:cNvSpPr>
                <a:spLocks noChangeShapeType="1"/>
              </p:cNvSpPr>
              <p:nvPr/>
            </p:nvSpPr>
            <p:spPr bwMode="auto">
              <a:xfrm flipH="1">
                <a:off x="4289094" y="4785010"/>
                <a:ext cx="0" cy="7200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endParaRPr>
              </a:p>
            </p:txBody>
          </p:sp>
          <p:sp>
            <p:nvSpPr>
              <p:cNvPr id="88" name="TextBox 87">
                <a:extLst>
                  <a:ext uri="{FF2B5EF4-FFF2-40B4-BE49-F238E27FC236}">
                    <a16:creationId xmlns:a16="http://schemas.microsoft.com/office/drawing/2014/main" id="{1EA5D7ED-074F-44E6-B14F-A3AFE7A71F84}"/>
                  </a:ext>
                </a:extLst>
              </p:cNvPr>
              <p:cNvSpPr txBox="1"/>
              <p:nvPr/>
            </p:nvSpPr>
            <p:spPr>
              <a:xfrm>
                <a:off x="4219034" y="4847027"/>
                <a:ext cx="140115" cy="322330"/>
              </a:xfrm>
              <a:prstGeom prst="rect">
                <a:avLst/>
              </a:prstGeom>
              <a:noFill/>
            </p:spPr>
            <p:txBody>
              <a:bodyPr wrap="none" lIns="36000" tIns="36000" rIns="36000" bIns="36000" rtlCol="0" anchor="t" anchorCtr="0">
                <a:spAutoFit/>
              </a:bodyPr>
              <a:lstStyle/>
              <a:p>
                <a:pPr algn="ctr"/>
                <a:r>
                  <a:rPr lang="zh-CN" sz="1200" b="0" i="0" u="none" strike="noStrike" cap="none" baseline="0">
                    <a:solidFill>
                      <a:srgbClr val="4D4D4D"/>
                    </a:solidFill>
                    <a:effectLst/>
                    <a:uFillTx/>
                    <a:ea typeface="SimSun"/>
                  </a:rPr>
                  <a:t>3</a:t>
                </a:r>
              </a:p>
            </p:txBody>
          </p:sp>
        </p:grpSp>
        <p:grpSp>
          <p:nvGrpSpPr>
            <p:cNvPr id="71" name="Group 70">
              <a:extLst>
                <a:ext uri="{FF2B5EF4-FFF2-40B4-BE49-F238E27FC236}">
                  <a16:creationId xmlns:a16="http://schemas.microsoft.com/office/drawing/2014/main" id="{A8CD6151-5BD4-4A06-80B5-FDE374EF890D}"/>
                </a:ext>
              </a:extLst>
            </p:cNvPr>
            <p:cNvGrpSpPr/>
            <p:nvPr/>
          </p:nvGrpSpPr>
          <p:grpSpPr>
            <a:xfrm>
              <a:off x="4468119" y="4785010"/>
              <a:ext cx="800227" cy="2020281"/>
              <a:chOff x="4468119" y="4785010"/>
              <a:chExt cx="800227" cy="2020281"/>
            </a:xfrm>
          </p:grpSpPr>
          <p:sp>
            <p:nvSpPr>
              <p:cNvPr id="81" name="Line 21">
                <a:extLst>
                  <a:ext uri="{FF2B5EF4-FFF2-40B4-BE49-F238E27FC236}">
                    <a16:creationId xmlns:a16="http://schemas.microsoft.com/office/drawing/2014/main" id="{500CE35F-D9F5-4E34-B70E-3E35E7FCE6ED}"/>
                  </a:ext>
                </a:extLst>
              </p:cNvPr>
              <p:cNvSpPr>
                <a:spLocks noChangeShapeType="1"/>
              </p:cNvSpPr>
              <p:nvPr/>
            </p:nvSpPr>
            <p:spPr bwMode="auto">
              <a:xfrm flipH="1">
                <a:off x="4568588" y="4785010"/>
                <a:ext cx="0" cy="71999"/>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82" name="TextBox 81">
                <a:extLst>
                  <a:ext uri="{FF2B5EF4-FFF2-40B4-BE49-F238E27FC236}">
                    <a16:creationId xmlns:a16="http://schemas.microsoft.com/office/drawing/2014/main" id="{463BCC07-E4E9-41AE-91DD-0270C9C67ABF}"/>
                  </a:ext>
                </a:extLst>
              </p:cNvPr>
              <p:cNvSpPr txBox="1"/>
              <p:nvPr/>
            </p:nvSpPr>
            <p:spPr>
              <a:xfrm>
                <a:off x="4469435" y="4847029"/>
                <a:ext cx="215618" cy="1941263"/>
              </a:xfrm>
              <a:prstGeom prst="rect">
                <a:avLst/>
              </a:prstGeom>
              <a:noFill/>
            </p:spPr>
            <p:txBody>
              <a:bodyPr wrap="none" lIns="36000" tIns="36000" rIns="36000" bIns="36000" rtlCol="0" anchor="t" anchorCtr="0">
                <a:spAutoFit/>
              </a:bodyPr>
              <a:lstStyle/>
              <a:p>
                <a:pPr algn="ctr"/>
                <a:r>
                  <a:rPr lang="zh-CN" sz="1200" b="0" i="0" u="none" strike="noStrike" cap="none" baseline="0">
                    <a:solidFill>
                      <a:srgbClr val="4D4D4D"/>
                    </a:solidFill>
                    <a:effectLst/>
                    <a:uFillTx/>
                    <a:ea typeface="SimSun"/>
                  </a:rPr>
                  <a:t>4</a:t>
                </a:r>
              </a:p>
              <a:p>
                <a:pPr algn="ctr"/>
                <a:endParaRPr lang="en-GB" sz="1200">
                  <a:solidFill>
                    <a:srgbClr val="4D4D4D"/>
                  </a:solidFill>
                  <a:latin typeface="Arial" panose="020B0604020202020204" pitchFamily="34" charset="0"/>
                  <a:cs typeface="Arial" panose="020B0604020202020204" pitchFamily="34" charset="0"/>
                </a:endParaRPr>
              </a:p>
              <a:p>
                <a:pPr algn="ctr"/>
                <a:endParaRPr lang="en-GB" sz="1200">
                  <a:solidFill>
                    <a:srgbClr val="4D4D4D"/>
                  </a:solidFill>
                  <a:latin typeface="Arial" panose="020B0604020202020204" pitchFamily="34" charset="0"/>
                  <a:cs typeface="Arial" panose="020B0604020202020204" pitchFamily="34" charset="0"/>
                </a:endParaRPr>
              </a:p>
              <a:p>
                <a:pPr algn="r"/>
                <a:r>
                  <a:rPr lang="zh-CN" sz="1200" b="0" i="0" u="none" strike="noStrike" cap="none" baseline="0">
                    <a:solidFill>
                      <a:srgbClr val="043882"/>
                    </a:solidFill>
                    <a:effectLst/>
                    <a:uFillTx/>
                    <a:ea typeface="SimSun"/>
                  </a:rPr>
                  <a:t>7</a:t>
                </a:r>
              </a:p>
              <a:p>
                <a:pPr algn="r"/>
                <a:r>
                  <a:rPr lang="zh-CN" sz="1200" b="0" i="0" u="none" strike="noStrike" cap="none" baseline="0">
                    <a:solidFill>
                      <a:srgbClr val="B2C0D8"/>
                    </a:solidFill>
                    <a:effectLst/>
                    <a:uFillTx/>
                    <a:ea typeface="SimSun"/>
                  </a:rPr>
                  <a:t>14</a:t>
                </a:r>
              </a:p>
              <a:p>
                <a:pPr algn="r"/>
                <a:r>
                  <a:rPr lang="zh-CN" sz="1200" b="0" i="0" u="none" strike="noStrike" cap="none" baseline="0">
                    <a:solidFill>
                      <a:srgbClr val="FFC000"/>
                    </a:solidFill>
                    <a:effectLst/>
                    <a:uFillTx/>
                    <a:ea typeface="SimSun"/>
                  </a:rPr>
                  <a:t>77</a:t>
                </a:r>
              </a:p>
              <a:p>
                <a:pPr algn="r"/>
                <a:r>
                  <a:rPr lang="zh-CN" sz="1200" b="0" i="0" u="none" strike="noStrike" cap="none" baseline="0">
                    <a:solidFill>
                      <a:srgbClr val="E75C00"/>
                    </a:solidFill>
                    <a:effectLst/>
                    <a:uFillTx/>
                    <a:ea typeface="SimSun"/>
                  </a:rPr>
                  <a:t>44</a:t>
                </a:r>
              </a:p>
              <a:p>
                <a:pPr algn="r"/>
                <a:r>
                  <a:rPr lang="zh-CN" sz="1200" b="0" i="0" u="none" strike="noStrike" cap="none" baseline="0">
                    <a:solidFill>
                      <a:srgbClr val="B60D27"/>
                    </a:solidFill>
                    <a:effectLst/>
                    <a:uFillTx/>
                    <a:ea typeface="SimSun"/>
                  </a:rPr>
                  <a:t>5</a:t>
                </a:r>
              </a:p>
            </p:txBody>
          </p:sp>
          <p:sp>
            <p:nvSpPr>
              <p:cNvPr id="83" name="Line 21">
                <a:extLst>
                  <a:ext uri="{FF2B5EF4-FFF2-40B4-BE49-F238E27FC236}">
                    <a16:creationId xmlns:a16="http://schemas.microsoft.com/office/drawing/2014/main" id="{46D902B0-AF12-4B09-88A4-6AAE60C9D7C5}"/>
                  </a:ext>
                </a:extLst>
              </p:cNvPr>
              <p:cNvSpPr>
                <a:spLocks noChangeShapeType="1"/>
              </p:cNvSpPr>
              <p:nvPr/>
            </p:nvSpPr>
            <p:spPr bwMode="auto">
              <a:xfrm flipH="1">
                <a:off x="4859575" y="4785010"/>
                <a:ext cx="0" cy="71999"/>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84" name="TextBox 83">
                <a:extLst>
                  <a:ext uri="{FF2B5EF4-FFF2-40B4-BE49-F238E27FC236}">
                    <a16:creationId xmlns:a16="http://schemas.microsoft.com/office/drawing/2014/main" id="{8B2C82A8-8A76-4B14-9316-043A8AF8F613}"/>
                  </a:ext>
                </a:extLst>
              </p:cNvPr>
              <p:cNvSpPr txBox="1"/>
              <p:nvPr/>
            </p:nvSpPr>
            <p:spPr>
              <a:xfrm>
                <a:off x="4798177" y="4847029"/>
                <a:ext cx="140115" cy="322330"/>
              </a:xfrm>
              <a:prstGeom prst="rect">
                <a:avLst/>
              </a:prstGeom>
              <a:noFill/>
            </p:spPr>
            <p:txBody>
              <a:bodyPr wrap="none" lIns="36000" tIns="36000" rIns="36000" bIns="36000" rtlCol="0" anchor="t" anchorCtr="0">
                <a:spAutoFit/>
              </a:bodyPr>
              <a:lstStyle/>
              <a:p>
                <a:pPr algn="ctr"/>
                <a:r>
                  <a:rPr lang="zh-CN" sz="1200" b="0" i="0" u="none" strike="noStrike" cap="none" baseline="0">
                    <a:solidFill>
                      <a:srgbClr val="4D4D4D"/>
                    </a:solidFill>
                    <a:effectLst/>
                    <a:uFillTx/>
                    <a:ea typeface="SimSun"/>
                  </a:rPr>
                  <a:t>5</a:t>
                </a:r>
              </a:p>
            </p:txBody>
          </p:sp>
          <p:sp>
            <p:nvSpPr>
              <p:cNvPr id="85" name="Line 21">
                <a:extLst>
                  <a:ext uri="{FF2B5EF4-FFF2-40B4-BE49-F238E27FC236}">
                    <a16:creationId xmlns:a16="http://schemas.microsoft.com/office/drawing/2014/main" id="{8C700301-872D-46D6-9982-3B5989B9F11D}"/>
                  </a:ext>
                </a:extLst>
              </p:cNvPr>
              <p:cNvSpPr>
                <a:spLocks noChangeShapeType="1"/>
              </p:cNvSpPr>
              <p:nvPr/>
            </p:nvSpPr>
            <p:spPr bwMode="auto">
              <a:xfrm flipH="1">
                <a:off x="5150562" y="4785010"/>
                <a:ext cx="0" cy="71999"/>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86" name="TextBox 85">
                <a:extLst>
                  <a:ext uri="{FF2B5EF4-FFF2-40B4-BE49-F238E27FC236}">
                    <a16:creationId xmlns:a16="http://schemas.microsoft.com/office/drawing/2014/main" id="{B26C32DA-B32F-4EC3-BEAB-97BC8A1C24FA}"/>
                  </a:ext>
                </a:extLst>
              </p:cNvPr>
              <p:cNvSpPr txBox="1"/>
              <p:nvPr/>
            </p:nvSpPr>
            <p:spPr>
              <a:xfrm>
                <a:off x="5051411" y="4847029"/>
                <a:ext cx="215618" cy="1941263"/>
              </a:xfrm>
              <a:prstGeom prst="rect">
                <a:avLst/>
              </a:prstGeom>
              <a:noFill/>
            </p:spPr>
            <p:txBody>
              <a:bodyPr wrap="none" lIns="36000" tIns="36000" rIns="36000" bIns="36000" rtlCol="0" anchor="t" anchorCtr="0">
                <a:spAutoFit/>
              </a:bodyPr>
              <a:lstStyle/>
              <a:p>
                <a:pPr algn="ctr"/>
                <a:r>
                  <a:rPr lang="zh-CN" sz="1200" b="0" i="0" u="none" strike="noStrike" cap="none" baseline="0">
                    <a:solidFill>
                      <a:srgbClr val="4D4D4D"/>
                    </a:solidFill>
                    <a:effectLst/>
                    <a:uFillTx/>
                    <a:ea typeface="SimSun"/>
                  </a:rPr>
                  <a:t>6</a:t>
                </a:r>
              </a:p>
              <a:p>
                <a:pPr algn="ctr"/>
                <a:endParaRPr lang="en-GB" sz="1200">
                  <a:solidFill>
                    <a:srgbClr val="4D4D4D"/>
                  </a:solidFill>
                  <a:latin typeface="Arial" panose="020B0604020202020204" pitchFamily="34" charset="0"/>
                  <a:cs typeface="Arial" panose="020B0604020202020204" pitchFamily="34" charset="0"/>
                </a:endParaRPr>
              </a:p>
              <a:p>
                <a:pPr algn="ctr"/>
                <a:endParaRPr lang="en-GB" sz="1200">
                  <a:solidFill>
                    <a:srgbClr val="4D4D4D"/>
                  </a:solidFill>
                  <a:latin typeface="Arial" panose="020B0604020202020204" pitchFamily="34" charset="0"/>
                  <a:cs typeface="Arial" panose="020B0604020202020204" pitchFamily="34" charset="0"/>
                </a:endParaRPr>
              </a:p>
              <a:p>
                <a:pPr algn="r"/>
                <a:r>
                  <a:rPr lang="zh-CN" sz="1200" b="0" i="0" u="none" strike="noStrike" cap="none" baseline="0">
                    <a:solidFill>
                      <a:srgbClr val="043882"/>
                    </a:solidFill>
                    <a:effectLst/>
                    <a:uFillTx/>
                    <a:ea typeface="SimSun"/>
                  </a:rPr>
                  <a:t>5</a:t>
                </a:r>
              </a:p>
              <a:p>
                <a:pPr algn="r"/>
                <a:r>
                  <a:rPr lang="zh-CN" sz="1200" b="0" i="0" u="none" strike="noStrike" cap="none" baseline="0">
                    <a:solidFill>
                      <a:srgbClr val="B2C0D8"/>
                    </a:solidFill>
                    <a:effectLst/>
                    <a:uFillTx/>
                    <a:ea typeface="SimSun"/>
                  </a:rPr>
                  <a:t>11</a:t>
                </a:r>
              </a:p>
              <a:p>
                <a:pPr algn="r"/>
                <a:r>
                  <a:rPr lang="zh-CN" sz="1200" b="0" i="0" u="none" strike="noStrike" cap="none" baseline="0">
                    <a:solidFill>
                      <a:srgbClr val="FFC000"/>
                    </a:solidFill>
                    <a:effectLst/>
                    <a:uFillTx/>
                    <a:ea typeface="SimSun"/>
                  </a:rPr>
                  <a:t>58</a:t>
                </a:r>
              </a:p>
              <a:p>
                <a:pPr algn="r"/>
                <a:r>
                  <a:rPr lang="zh-CN" sz="1200" b="0" i="0" u="none" strike="noStrike" cap="none" baseline="0">
                    <a:solidFill>
                      <a:srgbClr val="E75C00"/>
                    </a:solidFill>
                    <a:effectLst/>
                    <a:uFillTx/>
                    <a:ea typeface="SimSun"/>
                  </a:rPr>
                  <a:t>28</a:t>
                </a:r>
              </a:p>
              <a:p>
                <a:pPr algn="r"/>
                <a:r>
                  <a:rPr lang="zh-CN" sz="1200" b="0" i="0" u="none" strike="noStrike" cap="none" baseline="0">
                    <a:solidFill>
                      <a:srgbClr val="B60D27"/>
                    </a:solidFill>
                    <a:effectLst/>
                    <a:uFillTx/>
                    <a:ea typeface="SimSun"/>
                  </a:rPr>
                  <a:t>3</a:t>
                </a:r>
              </a:p>
            </p:txBody>
          </p:sp>
        </p:grpSp>
        <p:grpSp>
          <p:nvGrpSpPr>
            <p:cNvPr id="72" name="Group 71">
              <a:extLst>
                <a:ext uri="{FF2B5EF4-FFF2-40B4-BE49-F238E27FC236}">
                  <a16:creationId xmlns:a16="http://schemas.microsoft.com/office/drawing/2014/main" id="{41EF83DD-F764-4CA3-9AAE-4344EE9C543C}"/>
                </a:ext>
              </a:extLst>
            </p:cNvPr>
            <p:cNvGrpSpPr/>
            <p:nvPr/>
          </p:nvGrpSpPr>
          <p:grpSpPr>
            <a:xfrm>
              <a:off x="5354734" y="4785010"/>
              <a:ext cx="141342" cy="387170"/>
              <a:chOff x="5354734" y="4785010"/>
              <a:chExt cx="141342" cy="387170"/>
            </a:xfrm>
          </p:grpSpPr>
          <p:sp>
            <p:nvSpPr>
              <p:cNvPr id="79" name="Line 19">
                <a:extLst>
                  <a:ext uri="{FF2B5EF4-FFF2-40B4-BE49-F238E27FC236}">
                    <a16:creationId xmlns:a16="http://schemas.microsoft.com/office/drawing/2014/main" id="{2D2460FB-9829-49D7-914E-211FCF95401D}"/>
                  </a:ext>
                </a:extLst>
              </p:cNvPr>
              <p:cNvSpPr>
                <a:spLocks noChangeShapeType="1"/>
              </p:cNvSpPr>
              <p:nvPr/>
            </p:nvSpPr>
            <p:spPr bwMode="auto">
              <a:xfrm flipH="1">
                <a:off x="5425404" y="4785010"/>
                <a:ext cx="0" cy="7200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endParaRPr>
              </a:p>
            </p:txBody>
          </p:sp>
          <p:sp>
            <p:nvSpPr>
              <p:cNvPr id="80" name="TextBox 79">
                <a:extLst>
                  <a:ext uri="{FF2B5EF4-FFF2-40B4-BE49-F238E27FC236}">
                    <a16:creationId xmlns:a16="http://schemas.microsoft.com/office/drawing/2014/main" id="{4BFA7287-DC59-4B8B-8F74-0A112A3A8E7E}"/>
                  </a:ext>
                </a:extLst>
              </p:cNvPr>
              <p:cNvSpPr txBox="1"/>
              <p:nvPr/>
            </p:nvSpPr>
            <p:spPr>
              <a:xfrm>
                <a:off x="5355349" y="4847027"/>
                <a:ext cx="140115" cy="322330"/>
              </a:xfrm>
              <a:prstGeom prst="rect">
                <a:avLst/>
              </a:prstGeom>
              <a:noFill/>
            </p:spPr>
            <p:txBody>
              <a:bodyPr wrap="none" lIns="36000" tIns="36000" rIns="36000" bIns="36000" rtlCol="0" anchor="t" anchorCtr="0">
                <a:spAutoFit/>
              </a:bodyPr>
              <a:lstStyle/>
              <a:p>
                <a:pPr algn="ctr"/>
                <a:r>
                  <a:rPr lang="zh-CN" sz="1200" b="0" i="0" u="none" strike="noStrike" cap="none" baseline="0">
                    <a:solidFill>
                      <a:srgbClr val="4D4D4D"/>
                    </a:solidFill>
                    <a:effectLst/>
                    <a:uFillTx/>
                    <a:ea typeface="SimSun"/>
                  </a:rPr>
                  <a:t>7</a:t>
                </a:r>
              </a:p>
            </p:txBody>
          </p:sp>
        </p:grpSp>
        <p:grpSp>
          <p:nvGrpSpPr>
            <p:cNvPr id="73" name="Group 72">
              <a:extLst>
                <a:ext uri="{FF2B5EF4-FFF2-40B4-BE49-F238E27FC236}">
                  <a16:creationId xmlns:a16="http://schemas.microsoft.com/office/drawing/2014/main" id="{8D5B7751-CDCD-4CCF-B473-8B10DECF2A45}"/>
                </a:ext>
              </a:extLst>
            </p:cNvPr>
            <p:cNvGrpSpPr/>
            <p:nvPr/>
          </p:nvGrpSpPr>
          <p:grpSpPr>
            <a:xfrm>
              <a:off x="5606191" y="4785010"/>
              <a:ext cx="218253" cy="2020281"/>
              <a:chOff x="5606191" y="4785010"/>
              <a:chExt cx="218253" cy="2020281"/>
            </a:xfrm>
          </p:grpSpPr>
          <p:sp>
            <p:nvSpPr>
              <p:cNvPr id="77" name="Line 21">
                <a:extLst>
                  <a:ext uri="{FF2B5EF4-FFF2-40B4-BE49-F238E27FC236}">
                    <a16:creationId xmlns:a16="http://schemas.microsoft.com/office/drawing/2014/main" id="{0F72D677-0CF9-4BD3-9F94-1333FDA6A3EF}"/>
                  </a:ext>
                </a:extLst>
              </p:cNvPr>
              <p:cNvSpPr>
                <a:spLocks noChangeShapeType="1"/>
              </p:cNvSpPr>
              <p:nvPr/>
            </p:nvSpPr>
            <p:spPr bwMode="auto">
              <a:xfrm flipH="1">
                <a:off x="5706657" y="4785010"/>
                <a:ext cx="0" cy="7200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78" name="TextBox 77">
                <a:extLst>
                  <a:ext uri="{FF2B5EF4-FFF2-40B4-BE49-F238E27FC236}">
                    <a16:creationId xmlns:a16="http://schemas.microsoft.com/office/drawing/2014/main" id="{CCBC6938-E3DC-4538-92BF-D0E481632BE2}"/>
                  </a:ext>
                </a:extLst>
              </p:cNvPr>
              <p:cNvSpPr txBox="1"/>
              <p:nvPr/>
            </p:nvSpPr>
            <p:spPr>
              <a:xfrm>
                <a:off x="5607510" y="4847029"/>
                <a:ext cx="215618" cy="1941263"/>
              </a:xfrm>
              <a:prstGeom prst="rect">
                <a:avLst/>
              </a:prstGeom>
              <a:noFill/>
            </p:spPr>
            <p:txBody>
              <a:bodyPr wrap="none" lIns="36000" tIns="36000" rIns="36000" bIns="36000" rtlCol="0" anchor="t" anchorCtr="0">
                <a:spAutoFit/>
              </a:bodyPr>
              <a:lstStyle/>
              <a:p>
                <a:pPr algn="ctr"/>
                <a:r>
                  <a:rPr lang="zh-CN" sz="1200" b="0" i="0" u="none" strike="noStrike" cap="none" baseline="0">
                    <a:solidFill>
                      <a:srgbClr val="4D4D4D"/>
                    </a:solidFill>
                    <a:effectLst/>
                    <a:uFillTx/>
                    <a:ea typeface="SimSun"/>
                  </a:rPr>
                  <a:t>8</a:t>
                </a:r>
              </a:p>
              <a:p>
                <a:pPr algn="ctr"/>
                <a:endParaRPr lang="en-GB" sz="1200">
                  <a:solidFill>
                    <a:srgbClr val="4D4D4D"/>
                  </a:solidFill>
                  <a:latin typeface="Arial" panose="020B0604020202020204" pitchFamily="34" charset="0"/>
                  <a:cs typeface="Arial" panose="020B0604020202020204" pitchFamily="34" charset="0"/>
                </a:endParaRPr>
              </a:p>
              <a:p>
                <a:pPr algn="ctr"/>
                <a:endParaRPr lang="en-GB" sz="1200">
                  <a:solidFill>
                    <a:srgbClr val="4D4D4D"/>
                  </a:solidFill>
                  <a:latin typeface="Arial" panose="020B0604020202020204" pitchFamily="34" charset="0"/>
                  <a:cs typeface="Arial" panose="020B0604020202020204" pitchFamily="34" charset="0"/>
                </a:endParaRPr>
              </a:p>
              <a:p>
                <a:pPr algn="r"/>
                <a:r>
                  <a:rPr lang="zh-CN" sz="1200" b="0" i="0" u="none" strike="noStrike" cap="none" baseline="0">
                    <a:solidFill>
                      <a:srgbClr val="043882"/>
                    </a:solidFill>
                    <a:effectLst/>
                    <a:uFillTx/>
                    <a:ea typeface="SimSun"/>
                  </a:rPr>
                  <a:t>1</a:t>
                </a:r>
              </a:p>
              <a:p>
                <a:pPr algn="r"/>
                <a:r>
                  <a:rPr lang="zh-CN" sz="1200" b="0" i="0" u="none" strike="noStrike" cap="none" baseline="0">
                    <a:solidFill>
                      <a:srgbClr val="B2C0D8"/>
                    </a:solidFill>
                    <a:effectLst/>
                    <a:uFillTx/>
                    <a:ea typeface="SimSun"/>
                  </a:rPr>
                  <a:t>9</a:t>
                </a:r>
              </a:p>
              <a:p>
                <a:pPr algn="r"/>
                <a:r>
                  <a:rPr lang="zh-CN" sz="1200" b="0" i="0" u="none" strike="noStrike" cap="none" baseline="0">
                    <a:solidFill>
                      <a:srgbClr val="FFC000"/>
                    </a:solidFill>
                    <a:effectLst/>
                    <a:uFillTx/>
                    <a:ea typeface="SimSun"/>
                  </a:rPr>
                  <a:t>39</a:t>
                </a:r>
              </a:p>
              <a:p>
                <a:pPr algn="r"/>
                <a:r>
                  <a:rPr lang="zh-CN" sz="1200" b="0" i="0" u="none" strike="noStrike" cap="none" baseline="0">
                    <a:solidFill>
                      <a:srgbClr val="E75C00"/>
                    </a:solidFill>
                    <a:effectLst/>
                    <a:uFillTx/>
                    <a:ea typeface="SimSun"/>
                  </a:rPr>
                  <a:t>16</a:t>
                </a:r>
              </a:p>
              <a:p>
                <a:pPr algn="r"/>
                <a:r>
                  <a:rPr lang="zh-CN" sz="1200" b="0" i="0" u="none" strike="noStrike" cap="none" baseline="0">
                    <a:solidFill>
                      <a:srgbClr val="B60D27"/>
                    </a:solidFill>
                    <a:effectLst/>
                    <a:uFillTx/>
                    <a:ea typeface="SimSun"/>
                  </a:rPr>
                  <a:t>3</a:t>
                </a:r>
              </a:p>
            </p:txBody>
          </p:sp>
        </p:grpSp>
        <p:sp>
          <p:nvSpPr>
            <p:cNvPr id="74" name="TextBox 73">
              <a:extLst>
                <a:ext uri="{FF2B5EF4-FFF2-40B4-BE49-F238E27FC236}">
                  <a16:creationId xmlns:a16="http://schemas.microsoft.com/office/drawing/2014/main" id="{1C083725-377C-431A-963E-99B30634B915}"/>
                </a:ext>
              </a:extLst>
            </p:cNvPr>
            <p:cNvSpPr txBox="1"/>
            <p:nvPr/>
          </p:nvSpPr>
          <p:spPr>
            <a:xfrm>
              <a:off x="2189466" y="5307768"/>
              <a:ext cx="1121439" cy="1503295"/>
            </a:xfrm>
            <a:prstGeom prst="rect">
              <a:avLst/>
            </a:prstGeom>
            <a:noFill/>
          </p:spPr>
          <p:txBody>
            <a:bodyPr wrap="none" rtlCol="0">
              <a:spAutoFit/>
            </a:bodyPr>
            <a:lstStyle/>
            <a:p>
              <a:pPr algn="r" fontAlgn="base">
                <a:spcBef>
                  <a:spcPct val="0"/>
                </a:spcBef>
                <a:spcAft>
                  <a:spcPct val="0"/>
                </a:spcAft>
              </a:pPr>
              <a:r>
                <a:rPr lang="zh-CN" sz="1200" b="0" i="0" u="none" strike="noStrike" cap="none" baseline="0">
                  <a:solidFill>
                    <a:srgbClr val="4D4D4D"/>
                  </a:solidFill>
                  <a:effectLst/>
                  <a:uFillTx/>
                  <a:ea typeface="SimSun"/>
                </a:rPr>
                <a:t>面临风险的人数</a:t>
              </a:r>
            </a:p>
            <a:p>
              <a:pPr algn="r" fontAlgn="base">
                <a:spcBef>
                  <a:spcPct val="0"/>
                </a:spcBef>
                <a:spcAft>
                  <a:spcPct val="0"/>
                </a:spcAft>
              </a:pPr>
              <a:r>
                <a:rPr lang="zh-CN" sz="1200" b="0" i="0" u="none" strike="noStrike" cap="none" baseline="0">
                  <a:solidFill>
                    <a:srgbClr val="043882"/>
                  </a:solidFill>
                  <a:effectLst/>
                  <a:uFillTx/>
                  <a:ea typeface="SimSun"/>
                </a:rPr>
                <a:t>I0</a:t>
              </a:r>
            </a:p>
            <a:p>
              <a:pPr algn="r" fontAlgn="base">
                <a:spcBef>
                  <a:spcPct val="0"/>
                </a:spcBef>
                <a:spcAft>
                  <a:spcPct val="0"/>
                </a:spcAft>
              </a:pPr>
              <a:r>
                <a:rPr lang="zh-CN" sz="1200" b="0" i="0" u="none" strike="noStrike" cap="none" baseline="0">
                  <a:solidFill>
                    <a:srgbClr val="B2C0D8"/>
                  </a:solidFill>
                  <a:effectLst/>
                  <a:uFillTx/>
                  <a:ea typeface="SimSun"/>
                </a:rPr>
                <a:t>I1</a:t>
              </a:r>
            </a:p>
            <a:p>
              <a:pPr algn="r" fontAlgn="base">
                <a:spcBef>
                  <a:spcPct val="0"/>
                </a:spcBef>
                <a:spcAft>
                  <a:spcPct val="0"/>
                </a:spcAft>
              </a:pPr>
              <a:r>
                <a:rPr lang="zh-CN" sz="1200" b="0" i="0" u="none" strike="noStrike" cap="none" baseline="0">
                  <a:solidFill>
                    <a:srgbClr val="FFC000"/>
                  </a:solidFill>
                  <a:effectLst/>
                  <a:uFillTx/>
                  <a:ea typeface="SimSun"/>
                </a:rPr>
                <a:t>I2</a:t>
              </a:r>
            </a:p>
            <a:p>
              <a:pPr algn="r" fontAlgn="base">
                <a:spcBef>
                  <a:spcPct val="0"/>
                </a:spcBef>
                <a:spcAft>
                  <a:spcPct val="0"/>
                </a:spcAft>
              </a:pPr>
              <a:r>
                <a:rPr lang="zh-CN" sz="1200" b="0" i="0" u="none" strike="noStrike" cap="none" baseline="0">
                  <a:solidFill>
                    <a:srgbClr val="E75C00"/>
                  </a:solidFill>
                  <a:effectLst/>
                  <a:uFillTx/>
                  <a:ea typeface="SimSun"/>
                </a:rPr>
                <a:t>I3</a:t>
              </a:r>
            </a:p>
            <a:p>
              <a:pPr algn="r" fontAlgn="base">
                <a:spcBef>
                  <a:spcPct val="0"/>
                </a:spcBef>
                <a:spcAft>
                  <a:spcPct val="0"/>
                </a:spcAft>
              </a:pPr>
              <a:r>
                <a:rPr lang="zh-CN" sz="1200" b="0" i="0" u="none" strike="noStrike" cap="none" baseline="0">
                  <a:solidFill>
                    <a:srgbClr val="B60D27"/>
                  </a:solidFill>
                  <a:effectLst/>
                  <a:uFillTx/>
                  <a:ea typeface="SimSun"/>
                </a:rPr>
                <a:t>I4</a:t>
              </a:r>
            </a:p>
          </p:txBody>
        </p:sp>
        <p:sp>
          <p:nvSpPr>
            <p:cNvPr id="75" name="TextBox 74">
              <a:extLst>
                <a:ext uri="{FF2B5EF4-FFF2-40B4-BE49-F238E27FC236}">
                  <a16:creationId xmlns:a16="http://schemas.microsoft.com/office/drawing/2014/main" id="{F28869E6-0F80-4A14-BAF8-11E3DD6E7FD6}"/>
                </a:ext>
              </a:extLst>
            </p:cNvPr>
            <p:cNvSpPr txBox="1"/>
            <p:nvPr/>
          </p:nvSpPr>
          <p:spPr>
            <a:xfrm>
              <a:off x="5920770" y="2056135"/>
              <a:ext cx="278081" cy="1272019"/>
            </a:xfrm>
            <a:prstGeom prst="rect">
              <a:avLst/>
            </a:prstGeom>
            <a:noFill/>
          </p:spPr>
          <p:txBody>
            <a:bodyPr wrap="none" rtlCol="0">
              <a:spAutoFit/>
            </a:bodyPr>
            <a:lstStyle/>
            <a:p>
              <a:pPr algn="r" fontAlgn="base">
                <a:spcBef>
                  <a:spcPct val="0"/>
                </a:spcBef>
                <a:spcAft>
                  <a:spcPct val="0"/>
                </a:spcAft>
              </a:pPr>
              <a:r>
                <a:rPr lang="zh-CN" sz="1200" b="0" i="0" u="none" strike="noStrike" cap="none" baseline="0">
                  <a:solidFill>
                    <a:srgbClr val="B60D27"/>
                  </a:solidFill>
                  <a:effectLst/>
                  <a:uFillTx/>
                  <a:ea typeface="SimSun"/>
                </a:rPr>
                <a:t>I4</a:t>
              </a:r>
            </a:p>
            <a:p>
              <a:pPr algn="r" fontAlgn="base">
                <a:spcBef>
                  <a:spcPct val="0"/>
                </a:spcBef>
                <a:spcAft>
                  <a:spcPct val="0"/>
                </a:spcAft>
              </a:pPr>
              <a:r>
                <a:rPr lang="zh-CN" sz="1200" b="0" i="0" u="none" strike="noStrike" cap="none" baseline="0">
                  <a:solidFill>
                    <a:srgbClr val="E75C00"/>
                  </a:solidFill>
                  <a:effectLst/>
                  <a:uFillTx/>
                  <a:ea typeface="SimSun"/>
                </a:rPr>
                <a:t>I3</a:t>
              </a:r>
            </a:p>
            <a:p>
              <a:pPr algn="r" fontAlgn="base">
                <a:spcBef>
                  <a:spcPct val="0"/>
                </a:spcBef>
                <a:spcAft>
                  <a:spcPct val="0"/>
                </a:spcAft>
              </a:pPr>
              <a:r>
                <a:rPr lang="zh-CN" sz="1200" b="0" i="0" u="none" strike="noStrike" cap="none" baseline="0">
                  <a:solidFill>
                    <a:srgbClr val="FFC000"/>
                  </a:solidFill>
                  <a:effectLst/>
                  <a:uFillTx/>
                  <a:ea typeface="SimSun"/>
                </a:rPr>
                <a:t>I2</a:t>
              </a:r>
            </a:p>
            <a:p>
              <a:pPr algn="r" fontAlgn="base">
                <a:spcBef>
                  <a:spcPct val="0"/>
                </a:spcBef>
                <a:spcAft>
                  <a:spcPct val="0"/>
                </a:spcAft>
              </a:pPr>
              <a:r>
                <a:rPr lang="zh-CN" sz="1200" b="0" i="0" u="none" strike="noStrike" cap="none" baseline="0">
                  <a:solidFill>
                    <a:srgbClr val="B2C0D8"/>
                  </a:solidFill>
                  <a:effectLst/>
                  <a:uFillTx/>
                  <a:ea typeface="SimSun"/>
                </a:rPr>
                <a:t>I1</a:t>
              </a:r>
            </a:p>
            <a:p>
              <a:pPr algn="r" fontAlgn="base">
                <a:spcBef>
                  <a:spcPct val="0"/>
                </a:spcBef>
                <a:spcAft>
                  <a:spcPct val="0"/>
                </a:spcAft>
              </a:pPr>
              <a:r>
                <a:rPr lang="zh-CN" sz="1200" b="0" i="0" u="none" strike="noStrike" cap="none" baseline="0">
                  <a:solidFill>
                    <a:srgbClr val="043882"/>
                  </a:solidFill>
                  <a:effectLst/>
                  <a:uFillTx/>
                  <a:ea typeface="SimSun"/>
                </a:rPr>
                <a:t>I0</a:t>
              </a:r>
            </a:p>
          </p:txBody>
        </p:sp>
        <p:sp>
          <p:nvSpPr>
            <p:cNvPr id="76" name="TextBox 75">
              <a:extLst>
                <a:ext uri="{FF2B5EF4-FFF2-40B4-BE49-F238E27FC236}">
                  <a16:creationId xmlns:a16="http://schemas.microsoft.com/office/drawing/2014/main" id="{57769D47-05BA-41B9-AB14-B755DFCC9032}"/>
                </a:ext>
              </a:extLst>
            </p:cNvPr>
            <p:cNvSpPr txBox="1"/>
            <p:nvPr/>
          </p:nvSpPr>
          <p:spPr>
            <a:xfrm>
              <a:off x="2265127" y="2089008"/>
              <a:ext cx="278081" cy="1272019"/>
            </a:xfrm>
            <a:prstGeom prst="rect">
              <a:avLst/>
            </a:prstGeom>
            <a:noFill/>
          </p:spPr>
          <p:txBody>
            <a:bodyPr wrap="none" rtlCol="0">
              <a:spAutoFit/>
            </a:bodyPr>
            <a:lstStyle/>
            <a:p>
              <a:pPr algn="r" fontAlgn="base">
                <a:spcBef>
                  <a:spcPct val="0"/>
                </a:spcBef>
                <a:spcAft>
                  <a:spcPct val="0"/>
                </a:spcAft>
              </a:pPr>
              <a:r>
                <a:rPr lang="zh-CN" sz="1200" b="0" i="0" u="none" strike="noStrike" cap="none" baseline="0">
                  <a:solidFill>
                    <a:srgbClr val="B60D27"/>
                  </a:solidFill>
                  <a:effectLst/>
                  <a:uFillTx/>
                  <a:ea typeface="SimSun"/>
                </a:rPr>
                <a:t>I4</a:t>
              </a:r>
            </a:p>
            <a:p>
              <a:pPr algn="r" fontAlgn="base">
                <a:spcBef>
                  <a:spcPct val="0"/>
                </a:spcBef>
                <a:spcAft>
                  <a:spcPct val="0"/>
                </a:spcAft>
              </a:pPr>
              <a:r>
                <a:rPr lang="zh-CN" sz="1200" b="0" i="0" u="none" strike="noStrike" cap="none" baseline="0">
                  <a:solidFill>
                    <a:srgbClr val="E75C00"/>
                  </a:solidFill>
                  <a:effectLst/>
                  <a:uFillTx/>
                  <a:ea typeface="SimSun"/>
                </a:rPr>
                <a:t>I3</a:t>
              </a:r>
            </a:p>
            <a:p>
              <a:pPr algn="r" fontAlgn="base">
                <a:spcBef>
                  <a:spcPct val="0"/>
                </a:spcBef>
                <a:spcAft>
                  <a:spcPct val="0"/>
                </a:spcAft>
              </a:pPr>
              <a:r>
                <a:rPr lang="zh-CN" sz="1200" b="0" i="0" u="none" strike="noStrike" cap="none" baseline="0">
                  <a:solidFill>
                    <a:srgbClr val="FFC000"/>
                  </a:solidFill>
                  <a:effectLst/>
                  <a:uFillTx/>
                  <a:ea typeface="SimSun"/>
                </a:rPr>
                <a:t>I2</a:t>
              </a:r>
            </a:p>
            <a:p>
              <a:pPr algn="r" fontAlgn="base">
                <a:spcBef>
                  <a:spcPct val="0"/>
                </a:spcBef>
                <a:spcAft>
                  <a:spcPct val="0"/>
                </a:spcAft>
              </a:pPr>
              <a:r>
                <a:rPr lang="zh-CN" sz="1200" b="0" i="0" u="none" strike="noStrike" cap="none" baseline="0">
                  <a:solidFill>
                    <a:srgbClr val="B2C0D8"/>
                  </a:solidFill>
                  <a:effectLst/>
                  <a:uFillTx/>
                  <a:ea typeface="SimSun"/>
                </a:rPr>
                <a:t>I1</a:t>
              </a:r>
            </a:p>
            <a:p>
              <a:pPr algn="r" fontAlgn="base">
                <a:spcBef>
                  <a:spcPct val="0"/>
                </a:spcBef>
                <a:spcAft>
                  <a:spcPct val="0"/>
                </a:spcAft>
              </a:pPr>
              <a:r>
                <a:rPr lang="zh-CN" sz="1200" b="0" i="0" u="none" strike="noStrike" cap="none" baseline="0">
                  <a:solidFill>
                    <a:srgbClr val="043882"/>
                  </a:solidFill>
                  <a:effectLst/>
                  <a:uFillTx/>
                  <a:ea typeface="SimSun"/>
                </a:rPr>
                <a:t>I0</a:t>
              </a:r>
            </a:p>
          </p:txBody>
        </p:sp>
      </p:grpSp>
      <p:grpSp>
        <p:nvGrpSpPr>
          <p:cNvPr id="95" name="Graphic 1">
            <a:extLst>
              <a:ext uri="{FF2B5EF4-FFF2-40B4-BE49-F238E27FC236}">
                <a16:creationId xmlns:a16="http://schemas.microsoft.com/office/drawing/2014/main" id="{565781A7-FCC4-4457-9BB1-53CF4025515F}"/>
              </a:ext>
            </a:extLst>
          </p:cNvPr>
          <p:cNvGrpSpPr/>
          <p:nvPr/>
        </p:nvGrpSpPr>
        <p:grpSpPr>
          <a:xfrm>
            <a:off x="1304449" y="1667547"/>
            <a:ext cx="2556000" cy="602254"/>
            <a:chOff x="2581275" y="2947987"/>
            <a:chExt cx="3981450" cy="962025"/>
          </a:xfrm>
        </p:grpSpPr>
        <p:sp>
          <p:nvSpPr>
            <p:cNvPr id="96" name="Freeform: Shape 3">
              <a:extLst>
                <a:ext uri="{FF2B5EF4-FFF2-40B4-BE49-F238E27FC236}">
                  <a16:creationId xmlns:a16="http://schemas.microsoft.com/office/drawing/2014/main" id="{BB7D7806-345C-4B28-85F5-4ECF27CAF7AF}"/>
                </a:ext>
              </a:extLst>
            </p:cNvPr>
            <p:cNvSpPr/>
            <p:nvPr/>
          </p:nvSpPr>
          <p:spPr>
            <a:xfrm>
              <a:off x="2574131" y="2974945"/>
              <a:ext cx="3990975" cy="895350"/>
            </a:xfrm>
            <a:custGeom>
              <a:avLst/>
              <a:gdLst>
                <a:gd name="connsiteX0" fmla="*/ 3986422 w 3990975"/>
                <a:gd name="connsiteY0" fmla="*/ 896481 h 895350"/>
                <a:gd name="connsiteX1" fmla="*/ 2606935 w 3990975"/>
                <a:gd name="connsiteY1" fmla="*/ 896481 h 895350"/>
                <a:gd name="connsiteX2" fmla="*/ 2606935 w 3990975"/>
                <a:gd name="connsiteY2" fmla="*/ 418968 h 895350"/>
                <a:gd name="connsiteX3" fmla="*/ 1411891 w 3990975"/>
                <a:gd name="connsiteY3" fmla="*/ 418968 h 895350"/>
                <a:gd name="connsiteX4" fmla="*/ 1411891 w 3990975"/>
                <a:gd name="connsiteY4" fmla="*/ 7144 h 895350"/>
                <a:gd name="connsiteX5" fmla="*/ 7144 w 3990975"/>
                <a:gd name="connsiteY5" fmla="*/ 7144 h 895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90975" h="895350">
                  <a:moveTo>
                    <a:pt x="3986422" y="896481"/>
                  </a:moveTo>
                  <a:lnTo>
                    <a:pt x="2606935" y="896481"/>
                  </a:lnTo>
                  <a:lnTo>
                    <a:pt x="2606935" y="418968"/>
                  </a:lnTo>
                  <a:lnTo>
                    <a:pt x="1411891" y="418968"/>
                  </a:lnTo>
                  <a:lnTo>
                    <a:pt x="1411891" y="7144"/>
                  </a:lnTo>
                  <a:lnTo>
                    <a:pt x="7144" y="7144"/>
                  </a:lnTo>
                </a:path>
              </a:pathLst>
            </a:cu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97" name="Freeform: Shape 4">
              <a:extLst>
                <a:ext uri="{FF2B5EF4-FFF2-40B4-BE49-F238E27FC236}">
                  <a16:creationId xmlns:a16="http://schemas.microsoft.com/office/drawing/2014/main" id="{CB4FC9E7-BFFF-414F-8C77-0A6CFCABA896}"/>
                </a:ext>
              </a:extLst>
            </p:cNvPr>
            <p:cNvSpPr/>
            <p:nvPr/>
          </p:nvSpPr>
          <p:spPr>
            <a:xfrm>
              <a:off x="3004598" y="2941801"/>
              <a:ext cx="9525" cy="76200"/>
            </a:xfrm>
            <a:custGeom>
              <a:avLst/>
              <a:gdLst>
                <a:gd name="connsiteX0" fmla="*/ 6186 w 9525"/>
                <a:gd name="connsiteY0" fmla="*/ 6186 h 76200"/>
                <a:gd name="connsiteX1" fmla="*/ 6186 w 9525"/>
                <a:gd name="connsiteY1" fmla="*/ 78186 h 76200"/>
              </a:gdLst>
              <a:ahLst/>
              <a:cxnLst>
                <a:cxn ang="0">
                  <a:pos x="connsiteX0" y="connsiteY0"/>
                </a:cxn>
                <a:cxn ang="0">
                  <a:pos x="connsiteX1" y="connsiteY1"/>
                </a:cxn>
              </a:cxnLst>
              <a:rect l="l" t="t" r="r" b="b"/>
              <a:pathLst>
                <a:path w="9525" h="76200">
                  <a:moveTo>
                    <a:pt x="6186" y="6186"/>
                  </a:moveTo>
                  <a:lnTo>
                    <a:pt x="6186" y="78186"/>
                  </a:lnTo>
                </a:path>
              </a:pathLst>
            </a:cu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98" name="Freeform: Shape 6">
              <a:extLst>
                <a:ext uri="{FF2B5EF4-FFF2-40B4-BE49-F238E27FC236}">
                  <a16:creationId xmlns:a16="http://schemas.microsoft.com/office/drawing/2014/main" id="{A5F4B559-71C8-41BF-9BFC-507E65ECE4E6}"/>
                </a:ext>
              </a:extLst>
            </p:cNvPr>
            <p:cNvSpPr/>
            <p:nvPr/>
          </p:nvSpPr>
          <p:spPr>
            <a:xfrm>
              <a:off x="4737797" y="3356150"/>
              <a:ext cx="9525" cy="76200"/>
            </a:xfrm>
            <a:custGeom>
              <a:avLst/>
              <a:gdLst>
                <a:gd name="connsiteX0" fmla="*/ 6186 w 9525"/>
                <a:gd name="connsiteY0" fmla="*/ 6186 h 76200"/>
                <a:gd name="connsiteX1" fmla="*/ 6186 w 9525"/>
                <a:gd name="connsiteY1" fmla="*/ 78187 h 76200"/>
              </a:gdLst>
              <a:ahLst/>
              <a:cxnLst>
                <a:cxn ang="0">
                  <a:pos x="connsiteX0" y="connsiteY0"/>
                </a:cxn>
                <a:cxn ang="0">
                  <a:pos x="connsiteX1" y="connsiteY1"/>
                </a:cxn>
              </a:cxnLst>
              <a:rect l="l" t="t" r="r" b="b"/>
              <a:pathLst>
                <a:path w="9525" h="76200">
                  <a:moveTo>
                    <a:pt x="6186" y="6186"/>
                  </a:moveTo>
                  <a:lnTo>
                    <a:pt x="6186" y="78187"/>
                  </a:lnTo>
                </a:path>
              </a:pathLst>
            </a:cu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99" name="Freeform: Shape 8">
              <a:extLst>
                <a:ext uri="{FF2B5EF4-FFF2-40B4-BE49-F238E27FC236}">
                  <a16:creationId xmlns:a16="http://schemas.microsoft.com/office/drawing/2014/main" id="{3EBE0F87-D4CD-455C-B196-24930282A4B7}"/>
                </a:ext>
              </a:extLst>
            </p:cNvPr>
            <p:cNvSpPr/>
            <p:nvPr/>
          </p:nvSpPr>
          <p:spPr>
            <a:xfrm>
              <a:off x="5634709" y="3831137"/>
              <a:ext cx="9525" cy="76200"/>
            </a:xfrm>
            <a:custGeom>
              <a:avLst/>
              <a:gdLst>
                <a:gd name="connsiteX0" fmla="*/ 6186 w 9525"/>
                <a:gd name="connsiteY0" fmla="*/ 6186 h 76200"/>
                <a:gd name="connsiteX1" fmla="*/ 6186 w 9525"/>
                <a:gd name="connsiteY1" fmla="*/ 78189 h 76200"/>
              </a:gdLst>
              <a:ahLst/>
              <a:cxnLst>
                <a:cxn ang="0">
                  <a:pos x="connsiteX0" y="connsiteY0"/>
                </a:cxn>
                <a:cxn ang="0">
                  <a:pos x="connsiteX1" y="connsiteY1"/>
                </a:cxn>
              </a:cxnLst>
              <a:rect l="l" t="t" r="r" b="b"/>
              <a:pathLst>
                <a:path w="9525" h="76200">
                  <a:moveTo>
                    <a:pt x="6186" y="6186"/>
                  </a:moveTo>
                  <a:lnTo>
                    <a:pt x="6186" y="78189"/>
                  </a:lnTo>
                </a:path>
              </a:pathLst>
            </a:cu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00" name="Freeform: Shape 9">
              <a:extLst>
                <a:ext uri="{FF2B5EF4-FFF2-40B4-BE49-F238E27FC236}">
                  <a16:creationId xmlns:a16="http://schemas.microsoft.com/office/drawing/2014/main" id="{A2F4B599-4945-4402-8A06-8D528F905D04}"/>
                </a:ext>
              </a:extLst>
            </p:cNvPr>
            <p:cNvSpPr/>
            <p:nvPr/>
          </p:nvSpPr>
          <p:spPr>
            <a:xfrm>
              <a:off x="6301469" y="3831137"/>
              <a:ext cx="9525" cy="76200"/>
            </a:xfrm>
            <a:custGeom>
              <a:avLst/>
              <a:gdLst>
                <a:gd name="connsiteX0" fmla="*/ 6186 w 9525"/>
                <a:gd name="connsiteY0" fmla="*/ 6186 h 76200"/>
                <a:gd name="connsiteX1" fmla="*/ 6186 w 9525"/>
                <a:gd name="connsiteY1" fmla="*/ 78189 h 76200"/>
              </a:gdLst>
              <a:ahLst/>
              <a:cxnLst>
                <a:cxn ang="0">
                  <a:pos x="connsiteX0" y="connsiteY0"/>
                </a:cxn>
                <a:cxn ang="0">
                  <a:pos x="connsiteX1" y="connsiteY1"/>
                </a:cxn>
              </a:cxnLst>
              <a:rect l="l" t="t" r="r" b="b"/>
              <a:pathLst>
                <a:path w="9525" h="76200">
                  <a:moveTo>
                    <a:pt x="6186" y="6186"/>
                  </a:moveTo>
                  <a:lnTo>
                    <a:pt x="6186" y="78189"/>
                  </a:lnTo>
                </a:path>
              </a:pathLst>
            </a:cu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01" name="Freeform: Shape 10">
              <a:extLst>
                <a:ext uri="{FF2B5EF4-FFF2-40B4-BE49-F238E27FC236}">
                  <a16:creationId xmlns:a16="http://schemas.microsoft.com/office/drawing/2014/main" id="{02A955AF-DFFF-4C42-9AC8-9C3B58073E87}"/>
                </a:ext>
              </a:extLst>
            </p:cNvPr>
            <p:cNvSpPr/>
            <p:nvPr/>
          </p:nvSpPr>
          <p:spPr>
            <a:xfrm>
              <a:off x="6358619" y="3831137"/>
              <a:ext cx="9525" cy="76200"/>
            </a:xfrm>
            <a:custGeom>
              <a:avLst/>
              <a:gdLst>
                <a:gd name="connsiteX0" fmla="*/ 6186 w 9525"/>
                <a:gd name="connsiteY0" fmla="*/ 6186 h 76200"/>
                <a:gd name="connsiteX1" fmla="*/ 6186 w 9525"/>
                <a:gd name="connsiteY1" fmla="*/ 78189 h 76200"/>
              </a:gdLst>
              <a:ahLst/>
              <a:cxnLst>
                <a:cxn ang="0">
                  <a:pos x="connsiteX0" y="connsiteY0"/>
                </a:cxn>
                <a:cxn ang="0">
                  <a:pos x="connsiteX1" y="connsiteY1"/>
                </a:cxn>
              </a:cxnLst>
              <a:rect l="l" t="t" r="r" b="b"/>
              <a:pathLst>
                <a:path w="9525" h="76200">
                  <a:moveTo>
                    <a:pt x="6186" y="6186"/>
                  </a:moveTo>
                  <a:lnTo>
                    <a:pt x="6186" y="78189"/>
                  </a:lnTo>
                </a:path>
              </a:pathLst>
            </a:cu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02" name="Freeform: Shape 255">
              <a:extLst>
                <a:ext uri="{FF2B5EF4-FFF2-40B4-BE49-F238E27FC236}">
                  <a16:creationId xmlns:a16="http://schemas.microsoft.com/office/drawing/2014/main" id="{34737196-6022-4EBF-9D63-2C481C5E5716}"/>
                </a:ext>
              </a:extLst>
            </p:cNvPr>
            <p:cNvSpPr/>
            <p:nvPr/>
          </p:nvSpPr>
          <p:spPr>
            <a:xfrm>
              <a:off x="6549119" y="3831137"/>
              <a:ext cx="9525" cy="76200"/>
            </a:xfrm>
            <a:custGeom>
              <a:avLst/>
              <a:gdLst>
                <a:gd name="connsiteX0" fmla="*/ 6186 w 9525"/>
                <a:gd name="connsiteY0" fmla="*/ 6186 h 76200"/>
                <a:gd name="connsiteX1" fmla="*/ 6186 w 9525"/>
                <a:gd name="connsiteY1" fmla="*/ 78189 h 76200"/>
              </a:gdLst>
              <a:ahLst/>
              <a:cxnLst>
                <a:cxn ang="0">
                  <a:pos x="connsiteX0" y="connsiteY0"/>
                </a:cxn>
                <a:cxn ang="0">
                  <a:pos x="connsiteX1" y="connsiteY1"/>
                </a:cxn>
              </a:cxnLst>
              <a:rect l="l" t="t" r="r" b="b"/>
              <a:pathLst>
                <a:path w="9525" h="76200">
                  <a:moveTo>
                    <a:pt x="6186" y="6186"/>
                  </a:moveTo>
                  <a:lnTo>
                    <a:pt x="6186" y="78189"/>
                  </a:lnTo>
                </a:path>
              </a:pathLst>
            </a:cu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grpSp>
      <p:cxnSp>
        <p:nvCxnSpPr>
          <p:cNvPr id="103" name="Straight Connector 102">
            <a:extLst>
              <a:ext uri="{FF2B5EF4-FFF2-40B4-BE49-F238E27FC236}">
                <a16:creationId xmlns:a16="http://schemas.microsoft.com/office/drawing/2014/main" id="{CBC8B28E-E2E6-464F-8B2E-18229BB2481B}"/>
              </a:ext>
            </a:extLst>
          </p:cNvPr>
          <p:cNvCxnSpPr/>
          <p:nvPr/>
        </p:nvCxnSpPr>
        <p:spPr>
          <a:xfrm>
            <a:off x="890169" y="4451999"/>
            <a:ext cx="1080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093D8914-F11B-4120-90EC-7246A5D07424}"/>
              </a:ext>
            </a:extLst>
          </p:cNvPr>
          <p:cNvCxnSpPr/>
          <p:nvPr/>
        </p:nvCxnSpPr>
        <p:spPr>
          <a:xfrm>
            <a:off x="890169" y="4648156"/>
            <a:ext cx="108000"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5D1AD2CC-3E66-4370-8971-F462174091D7}"/>
              </a:ext>
            </a:extLst>
          </p:cNvPr>
          <p:cNvCxnSpPr/>
          <p:nvPr/>
        </p:nvCxnSpPr>
        <p:spPr>
          <a:xfrm>
            <a:off x="890169" y="4822412"/>
            <a:ext cx="108000" cy="0"/>
          </a:xfrm>
          <a:prstGeom prst="line">
            <a:avLst/>
          </a:prstGeom>
          <a:ln w="1905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B21C8819-A77E-4250-B638-194688E2680E}"/>
              </a:ext>
            </a:extLst>
          </p:cNvPr>
          <p:cNvCxnSpPr/>
          <p:nvPr/>
        </p:nvCxnSpPr>
        <p:spPr>
          <a:xfrm>
            <a:off x="890169" y="5002326"/>
            <a:ext cx="108000" cy="0"/>
          </a:xfrm>
          <a:prstGeom prst="line">
            <a:avLst/>
          </a:prstGeom>
          <a:ln w="19050">
            <a:solidFill>
              <a:srgbClr val="E70900"/>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85855AC7-C116-45EA-A025-64A0F3B37715}"/>
              </a:ext>
            </a:extLst>
          </p:cNvPr>
          <p:cNvCxnSpPr/>
          <p:nvPr/>
        </p:nvCxnSpPr>
        <p:spPr>
          <a:xfrm>
            <a:off x="890169" y="5182240"/>
            <a:ext cx="108000" cy="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grpSp>
        <p:nvGrpSpPr>
          <p:cNvPr id="108" name="Group 107">
            <a:extLst>
              <a:ext uri="{FF2B5EF4-FFF2-40B4-BE49-F238E27FC236}">
                <a16:creationId xmlns:a16="http://schemas.microsoft.com/office/drawing/2014/main" id="{27075E3E-C0AC-423A-A64A-D2C3A80AFE9C}"/>
              </a:ext>
            </a:extLst>
          </p:cNvPr>
          <p:cNvGrpSpPr/>
          <p:nvPr/>
        </p:nvGrpSpPr>
        <p:grpSpPr>
          <a:xfrm>
            <a:off x="3869712" y="1700427"/>
            <a:ext cx="76385" cy="286755"/>
            <a:chOff x="4043260" y="2286146"/>
            <a:chExt cx="101027" cy="179550"/>
          </a:xfrm>
        </p:grpSpPr>
        <p:cxnSp>
          <p:nvCxnSpPr>
            <p:cNvPr id="109" name="Straight Connector 108">
              <a:extLst>
                <a:ext uri="{FF2B5EF4-FFF2-40B4-BE49-F238E27FC236}">
                  <a16:creationId xmlns:a16="http://schemas.microsoft.com/office/drawing/2014/main" id="{B60A87C9-0B9D-4D3D-B1E1-D4F16D978FFD}"/>
                </a:ext>
              </a:extLst>
            </p:cNvPr>
            <p:cNvCxnSpPr/>
            <p:nvPr/>
          </p:nvCxnSpPr>
          <p:spPr>
            <a:xfrm>
              <a:off x="4043260" y="2288134"/>
              <a:ext cx="101027" cy="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093F1DD6-F376-4DE2-8737-F6AAF9B4AF38}"/>
                </a:ext>
              </a:extLst>
            </p:cNvPr>
            <p:cNvCxnSpPr/>
            <p:nvPr/>
          </p:nvCxnSpPr>
          <p:spPr>
            <a:xfrm>
              <a:off x="4043260" y="2465033"/>
              <a:ext cx="101027" cy="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025DE6F0-63BC-40FB-B2C7-CE33B7FABBBB}"/>
                </a:ext>
              </a:extLst>
            </p:cNvPr>
            <p:cNvCxnSpPr/>
            <p:nvPr/>
          </p:nvCxnSpPr>
          <p:spPr>
            <a:xfrm flipH="1">
              <a:off x="4144287" y="2286146"/>
              <a:ext cx="0" cy="17955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cxnSp>
      </p:grpSp>
      <p:grpSp>
        <p:nvGrpSpPr>
          <p:cNvPr id="112" name="Group 111">
            <a:extLst>
              <a:ext uri="{FF2B5EF4-FFF2-40B4-BE49-F238E27FC236}">
                <a16:creationId xmlns:a16="http://schemas.microsoft.com/office/drawing/2014/main" id="{99996DAB-C480-4B97-98CA-BF00666889F7}"/>
              </a:ext>
            </a:extLst>
          </p:cNvPr>
          <p:cNvGrpSpPr/>
          <p:nvPr/>
        </p:nvGrpSpPr>
        <p:grpSpPr>
          <a:xfrm>
            <a:off x="4005601" y="1700427"/>
            <a:ext cx="76385" cy="544510"/>
            <a:chOff x="4043260" y="2286146"/>
            <a:chExt cx="101027" cy="179550"/>
          </a:xfrm>
        </p:grpSpPr>
        <p:cxnSp>
          <p:nvCxnSpPr>
            <p:cNvPr id="113" name="Straight Connector 112">
              <a:extLst>
                <a:ext uri="{FF2B5EF4-FFF2-40B4-BE49-F238E27FC236}">
                  <a16:creationId xmlns:a16="http://schemas.microsoft.com/office/drawing/2014/main" id="{B3329F73-D821-4593-B326-5643CC578FB3}"/>
                </a:ext>
              </a:extLst>
            </p:cNvPr>
            <p:cNvCxnSpPr/>
            <p:nvPr/>
          </p:nvCxnSpPr>
          <p:spPr>
            <a:xfrm>
              <a:off x="4043260" y="2289422"/>
              <a:ext cx="101027" cy="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4F831605-EB2B-47A6-9EBF-C107191B4503}"/>
                </a:ext>
              </a:extLst>
            </p:cNvPr>
            <p:cNvCxnSpPr/>
            <p:nvPr/>
          </p:nvCxnSpPr>
          <p:spPr>
            <a:xfrm>
              <a:off x="4043260" y="2463101"/>
              <a:ext cx="101027" cy="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4C308EBD-A696-463A-8AD0-C2AD51133930}"/>
                </a:ext>
              </a:extLst>
            </p:cNvPr>
            <p:cNvCxnSpPr/>
            <p:nvPr/>
          </p:nvCxnSpPr>
          <p:spPr>
            <a:xfrm flipH="1">
              <a:off x="4144287" y="2286146"/>
              <a:ext cx="0" cy="17955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cxnSp>
      </p:grpSp>
      <p:sp>
        <p:nvSpPr>
          <p:cNvPr id="116" name="TextBox 115">
            <a:extLst>
              <a:ext uri="{FF2B5EF4-FFF2-40B4-BE49-F238E27FC236}">
                <a16:creationId xmlns:a16="http://schemas.microsoft.com/office/drawing/2014/main" id="{D3C61B0E-617F-4AA1-ACB3-00078D55E5F9}"/>
              </a:ext>
            </a:extLst>
          </p:cNvPr>
          <p:cNvSpPr txBox="1"/>
          <p:nvPr/>
        </p:nvSpPr>
        <p:spPr>
          <a:xfrm>
            <a:off x="3881105" y="1714687"/>
            <a:ext cx="274434" cy="369332"/>
          </a:xfrm>
          <a:prstGeom prst="rect">
            <a:avLst/>
          </a:prstGeom>
          <a:noFill/>
        </p:spPr>
        <p:txBody>
          <a:bodyPr wrap="none" rtlCol="0">
            <a:spAutoFit/>
          </a:bodyPr>
          <a:lstStyle/>
          <a:p>
            <a:r>
              <a:rPr lang="en-GB"/>
              <a:t>*</a:t>
            </a:r>
          </a:p>
        </p:txBody>
      </p:sp>
      <p:sp>
        <p:nvSpPr>
          <p:cNvPr id="117" name="TextBox 116">
            <a:extLst>
              <a:ext uri="{FF2B5EF4-FFF2-40B4-BE49-F238E27FC236}">
                <a16:creationId xmlns:a16="http://schemas.microsoft.com/office/drawing/2014/main" id="{98ED5C7B-91E0-40CC-900D-26651067655C}"/>
              </a:ext>
            </a:extLst>
          </p:cNvPr>
          <p:cNvSpPr txBox="1"/>
          <p:nvPr/>
        </p:nvSpPr>
        <p:spPr>
          <a:xfrm>
            <a:off x="4013692" y="1817101"/>
            <a:ext cx="364202" cy="369332"/>
          </a:xfrm>
          <a:prstGeom prst="rect">
            <a:avLst/>
          </a:prstGeom>
          <a:noFill/>
        </p:spPr>
        <p:txBody>
          <a:bodyPr wrap="none" rtlCol="0">
            <a:spAutoFit/>
          </a:bodyPr>
          <a:lstStyle/>
          <a:p>
            <a:r>
              <a:rPr lang="en-GB"/>
              <a:t>**</a:t>
            </a:r>
          </a:p>
        </p:txBody>
      </p:sp>
      <p:grpSp>
        <p:nvGrpSpPr>
          <p:cNvPr id="118" name="Graphic 259">
            <a:extLst>
              <a:ext uri="{FF2B5EF4-FFF2-40B4-BE49-F238E27FC236}">
                <a16:creationId xmlns:a16="http://schemas.microsoft.com/office/drawing/2014/main" id="{2A214B33-F189-4CA7-85C5-4C17659E88BB}"/>
              </a:ext>
            </a:extLst>
          </p:cNvPr>
          <p:cNvGrpSpPr/>
          <p:nvPr/>
        </p:nvGrpSpPr>
        <p:grpSpPr>
          <a:xfrm>
            <a:off x="1304451" y="1688718"/>
            <a:ext cx="2555770" cy="359318"/>
            <a:chOff x="3471001" y="1467487"/>
            <a:chExt cx="3952875" cy="523875"/>
          </a:xfrm>
        </p:grpSpPr>
        <p:sp>
          <p:nvSpPr>
            <p:cNvPr id="119" name="Freeform: Shape 261">
              <a:extLst>
                <a:ext uri="{FF2B5EF4-FFF2-40B4-BE49-F238E27FC236}">
                  <a16:creationId xmlns:a16="http://schemas.microsoft.com/office/drawing/2014/main" id="{2ECBBB62-46A3-4240-AEBD-FB265CD5EAF1}"/>
                </a:ext>
              </a:extLst>
            </p:cNvPr>
            <p:cNvSpPr/>
            <p:nvPr/>
          </p:nvSpPr>
          <p:spPr>
            <a:xfrm>
              <a:off x="5359709" y="1917054"/>
              <a:ext cx="9525" cy="76200"/>
            </a:xfrm>
            <a:custGeom>
              <a:avLst/>
              <a:gdLst>
                <a:gd name="connsiteX0" fmla="*/ 6186 w 9525"/>
                <a:gd name="connsiteY0" fmla="*/ 6186 h 76200"/>
                <a:gd name="connsiteX1" fmla="*/ 6186 w 9525"/>
                <a:gd name="connsiteY1" fmla="*/ 78186 h 76200"/>
              </a:gdLst>
              <a:ahLst/>
              <a:cxnLst>
                <a:cxn ang="0">
                  <a:pos x="connsiteX0" y="connsiteY0"/>
                </a:cxn>
                <a:cxn ang="0">
                  <a:pos x="connsiteX1" y="connsiteY1"/>
                </a:cxn>
              </a:cxnLst>
              <a:rect l="l" t="t" r="r" b="b"/>
              <a:pathLst>
                <a:path w="9525" h="76200">
                  <a:moveTo>
                    <a:pt x="6186" y="6186"/>
                  </a:moveTo>
                  <a:lnTo>
                    <a:pt x="6186" y="78186"/>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20" name="Freeform: Shape 262">
              <a:extLst>
                <a:ext uri="{FF2B5EF4-FFF2-40B4-BE49-F238E27FC236}">
                  <a16:creationId xmlns:a16="http://schemas.microsoft.com/office/drawing/2014/main" id="{E6599DDB-ADE4-4D52-B119-D338E6315A13}"/>
                </a:ext>
              </a:extLst>
            </p:cNvPr>
            <p:cNvSpPr/>
            <p:nvPr/>
          </p:nvSpPr>
          <p:spPr>
            <a:xfrm>
              <a:off x="5950916" y="1914528"/>
              <a:ext cx="9525" cy="76200"/>
            </a:xfrm>
            <a:custGeom>
              <a:avLst/>
              <a:gdLst>
                <a:gd name="connsiteX0" fmla="*/ 6186 w 9525"/>
                <a:gd name="connsiteY0" fmla="*/ 6186 h 76200"/>
                <a:gd name="connsiteX1" fmla="*/ 6186 w 9525"/>
                <a:gd name="connsiteY1" fmla="*/ 78186 h 76200"/>
              </a:gdLst>
              <a:ahLst/>
              <a:cxnLst>
                <a:cxn ang="0">
                  <a:pos x="connsiteX0" y="connsiteY0"/>
                </a:cxn>
                <a:cxn ang="0">
                  <a:pos x="connsiteX1" y="connsiteY1"/>
                </a:cxn>
              </a:cxnLst>
              <a:rect l="l" t="t" r="r" b="b"/>
              <a:pathLst>
                <a:path w="9525" h="76200">
                  <a:moveTo>
                    <a:pt x="6186" y="6186"/>
                  </a:moveTo>
                  <a:lnTo>
                    <a:pt x="6186" y="78186"/>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21" name="Freeform: Shape 263">
              <a:extLst>
                <a:ext uri="{FF2B5EF4-FFF2-40B4-BE49-F238E27FC236}">
                  <a16:creationId xmlns:a16="http://schemas.microsoft.com/office/drawing/2014/main" id="{AB012CBF-4D9E-4EAD-9945-6092C1596C5A}"/>
                </a:ext>
              </a:extLst>
            </p:cNvPr>
            <p:cNvSpPr/>
            <p:nvPr/>
          </p:nvSpPr>
          <p:spPr>
            <a:xfrm>
              <a:off x="6862744" y="1914528"/>
              <a:ext cx="9525" cy="76200"/>
            </a:xfrm>
            <a:custGeom>
              <a:avLst/>
              <a:gdLst>
                <a:gd name="connsiteX0" fmla="*/ 6186 w 9525"/>
                <a:gd name="connsiteY0" fmla="*/ 6186 h 76200"/>
                <a:gd name="connsiteX1" fmla="*/ 6186 w 9525"/>
                <a:gd name="connsiteY1" fmla="*/ 78186 h 76200"/>
              </a:gdLst>
              <a:ahLst/>
              <a:cxnLst>
                <a:cxn ang="0">
                  <a:pos x="connsiteX0" y="connsiteY0"/>
                </a:cxn>
                <a:cxn ang="0">
                  <a:pos x="connsiteX1" y="connsiteY1"/>
                </a:cxn>
              </a:cxnLst>
              <a:rect l="l" t="t" r="r" b="b"/>
              <a:pathLst>
                <a:path w="9525" h="76200">
                  <a:moveTo>
                    <a:pt x="6186" y="6186"/>
                  </a:moveTo>
                  <a:lnTo>
                    <a:pt x="6186" y="78186"/>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22" name="Freeform: Shape 264">
              <a:extLst>
                <a:ext uri="{FF2B5EF4-FFF2-40B4-BE49-F238E27FC236}">
                  <a16:creationId xmlns:a16="http://schemas.microsoft.com/office/drawing/2014/main" id="{7D6AAA11-EB5E-44FD-8DE6-833A3F8A7733}"/>
                </a:ext>
              </a:extLst>
            </p:cNvPr>
            <p:cNvSpPr/>
            <p:nvPr/>
          </p:nvSpPr>
          <p:spPr>
            <a:xfrm>
              <a:off x="6652080" y="1906948"/>
              <a:ext cx="9525" cy="76200"/>
            </a:xfrm>
            <a:custGeom>
              <a:avLst/>
              <a:gdLst>
                <a:gd name="connsiteX0" fmla="*/ 6186 w 9525"/>
                <a:gd name="connsiteY0" fmla="*/ 6186 h 76200"/>
                <a:gd name="connsiteX1" fmla="*/ 6186 w 9525"/>
                <a:gd name="connsiteY1" fmla="*/ 78186 h 76200"/>
              </a:gdLst>
              <a:ahLst/>
              <a:cxnLst>
                <a:cxn ang="0">
                  <a:pos x="connsiteX0" y="connsiteY0"/>
                </a:cxn>
                <a:cxn ang="0">
                  <a:pos x="connsiteX1" y="connsiteY1"/>
                </a:cxn>
              </a:cxnLst>
              <a:rect l="l" t="t" r="r" b="b"/>
              <a:pathLst>
                <a:path w="9525" h="76200">
                  <a:moveTo>
                    <a:pt x="6186" y="6186"/>
                  </a:moveTo>
                  <a:lnTo>
                    <a:pt x="6186" y="78186"/>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23" name="Freeform: Shape 265">
              <a:extLst>
                <a:ext uri="{FF2B5EF4-FFF2-40B4-BE49-F238E27FC236}">
                  <a16:creationId xmlns:a16="http://schemas.microsoft.com/office/drawing/2014/main" id="{D3D403C3-F17B-484D-9330-7F4237B49232}"/>
                </a:ext>
              </a:extLst>
            </p:cNvPr>
            <p:cNvSpPr/>
            <p:nvPr/>
          </p:nvSpPr>
          <p:spPr>
            <a:xfrm>
              <a:off x="7416299" y="1910529"/>
              <a:ext cx="9525" cy="76200"/>
            </a:xfrm>
            <a:custGeom>
              <a:avLst/>
              <a:gdLst>
                <a:gd name="connsiteX0" fmla="*/ 6186 w 9525"/>
                <a:gd name="connsiteY0" fmla="*/ 6186 h 76200"/>
                <a:gd name="connsiteX1" fmla="*/ 6186 w 9525"/>
                <a:gd name="connsiteY1" fmla="*/ 78186 h 76200"/>
              </a:gdLst>
              <a:ahLst/>
              <a:cxnLst>
                <a:cxn ang="0">
                  <a:pos x="connsiteX0" y="connsiteY0"/>
                </a:cxn>
                <a:cxn ang="0">
                  <a:pos x="connsiteX1" y="connsiteY1"/>
                </a:cxn>
              </a:cxnLst>
              <a:rect l="l" t="t" r="r" b="b"/>
              <a:pathLst>
                <a:path w="9525" h="76200">
                  <a:moveTo>
                    <a:pt x="6186" y="6186"/>
                  </a:moveTo>
                  <a:lnTo>
                    <a:pt x="6186" y="78186"/>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24" name="Freeform: Shape 266">
              <a:extLst>
                <a:ext uri="{FF2B5EF4-FFF2-40B4-BE49-F238E27FC236}">
                  <a16:creationId xmlns:a16="http://schemas.microsoft.com/office/drawing/2014/main" id="{1733F71D-07F9-4B86-8F5A-00B93AD34CF2}"/>
                </a:ext>
              </a:extLst>
            </p:cNvPr>
            <p:cNvSpPr/>
            <p:nvPr/>
          </p:nvSpPr>
          <p:spPr>
            <a:xfrm>
              <a:off x="3463857" y="1465106"/>
              <a:ext cx="3962400" cy="495300"/>
            </a:xfrm>
            <a:custGeom>
              <a:avLst/>
              <a:gdLst>
                <a:gd name="connsiteX0" fmla="*/ 3958628 w 3962400"/>
                <a:gd name="connsiteY0" fmla="*/ 489710 h 495300"/>
                <a:gd name="connsiteX1" fmla="*/ 863636 w 3962400"/>
                <a:gd name="connsiteY1" fmla="*/ 489710 h 495300"/>
                <a:gd name="connsiteX2" fmla="*/ 863636 w 3962400"/>
                <a:gd name="connsiteY2" fmla="*/ 317906 h 495300"/>
                <a:gd name="connsiteX3" fmla="*/ 522555 w 3962400"/>
                <a:gd name="connsiteY3" fmla="*/ 317906 h 495300"/>
                <a:gd name="connsiteX4" fmla="*/ 522555 w 3962400"/>
                <a:gd name="connsiteY4" fmla="*/ 163788 h 495300"/>
                <a:gd name="connsiteX5" fmla="*/ 312853 w 3962400"/>
                <a:gd name="connsiteY5" fmla="*/ 163788 h 495300"/>
                <a:gd name="connsiteX6" fmla="*/ 312853 w 3962400"/>
                <a:gd name="connsiteY6" fmla="*/ 7144 h 495300"/>
                <a:gd name="connsiteX7" fmla="*/ 7144 w 3962400"/>
                <a:gd name="connsiteY7" fmla="*/ 7144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62400" h="495300">
                  <a:moveTo>
                    <a:pt x="3958628" y="489710"/>
                  </a:moveTo>
                  <a:lnTo>
                    <a:pt x="863636" y="489710"/>
                  </a:lnTo>
                  <a:lnTo>
                    <a:pt x="863636" y="317906"/>
                  </a:lnTo>
                  <a:lnTo>
                    <a:pt x="522555" y="317906"/>
                  </a:lnTo>
                  <a:lnTo>
                    <a:pt x="522555" y="163788"/>
                  </a:lnTo>
                  <a:lnTo>
                    <a:pt x="312853" y="163788"/>
                  </a:lnTo>
                  <a:lnTo>
                    <a:pt x="312853" y="7144"/>
                  </a:lnTo>
                  <a:lnTo>
                    <a:pt x="7144" y="7144"/>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25" name="Freeform: Shape 267">
              <a:extLst>
                <a:ext uri="{FF2B5EF4-FFF2-40B4-BE49-F238E27FC236}">
                  <a16:creationId xmlns:a16="http://schemas.microsoft.com/office/drawing/2014/main" id="{5082252F-EDB2-4C31-81F7-E984D84FE8C4}"/>
                </a:ext>
              </a:extLst>
            </p:cNvPr>
            <p:cNvSpPr/>
            <p:nvPr/>
          </p:nvSpPr>
          <p:spPr>
            <a:xfrm>
              <a:off x="5054909" y="1917054"/>
              <a:ext cx="9525" cy="76200"/>
            </a:xfrm>
            <a:custGeom>
              <a:avLst/>
              <a:gdLst>
                <a:gd name="connsiteX0" fmla="*/ 6186 w 9525"/>
                <a:gd name="connsiteY0" fmla="*/ 6186 h 76200"/>
                <a:gd name="connsiteX1" fmla="*/ 6186 w 9525"/>
                <a:gd name="connsiteY1" fmla="*/ 78186 h 76200"/>
              </a:gdLst>
              <a:ahLst/>
              <a:cxnLst>
                <a:cxn ang="0">
                  <a:pos x="connsiteX0" y="connsiteY0"/>
                </a:cxn>
                <a:cxn ang="0">
                  <a:pos x="connsiteX1" y="connsiteY1"/>
                </a:cxn>
              </a:cxnLst>
              <a:rect l="l" t="t" r="r" b="b"/>
              <a:pathLst>
                <a:path w="9525" h="76200">
                  <a:moveTo>
                    <a:pt x="6186" y="6186"/>
                  </a:moveTo>
                  <a:lnTo>
                    <a:pt x="6186" y="78186"/>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26" name="Freeform: Shape 268">
              <a:extLst>
                <a:ext uri="{FF2B5EF4-FFF2-40B4-BE49-F238E27FC236}">
                  <a16:creationId xmlns:a16="http://schemas.microsoft.com/office/drawing/2014/main" id="{C061623C-CCB1-4D1E-9E03-1074072869D7}"/>
                </a:ext>
              </a:extLst>
            </p:cNvPr>
            <p:cNvSpPr/>
            <p:nvPr/>
          </p:nvSpPr>
          <p:spPr>
            <a:xfrm>
              <a:off x="4864409" y="1917054"/>
              <a:ext cx="9525" cy="76200"/>
            </a:xfrm>
            <a:custGeom>
              <a:avLst/>
              <a:gdLst>
                <a:gd name="connsiteX0" fmla="*/ 6186 w 9525"/>
                <a:gd name="connsiteY0" fmla="*/ 6186 h 76200"/>
                <a:gd name="connsiteX1" fmla="*/ 6186 w 9525"/>
                <a:gd name="connsiteY1" fmla="*/ 78186 h 76200"/>
              </a:gdLst>
              <a:ahLst/>
              <a:cxnLst>
                <a:cxn ang="0">
                  <a:pos x="connsiteX0" y="connsiteY0"/>
                </a:cxn>
                <a:cxn ang="0">
                  <a:pos x="connsiteX1" y="connsiteY1"/>
                </a:cxn>
              </a:cxnLst>
              <a:rect l="l" t="t" r="r" b="b"/>
              <a:pathLst>
                <a:path w="9525" h="76200">
                  <a:moveTo>
                    <a:pt x="6186" y="6186"/>
                  </a:moveTo>
                  <a:lnTo>
                    <a:pt x="6186" y="78186"/>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27" name="Freeform: Shape 269">
              <a:extLst>
                <a:ext uri="{FF2B5EF4-FFF2-40B4-BE49-F238E27FC236}">
                  <a16:creationId xmlns:a16="http://schemas.microsoft.com/office/drawing/2014/main" id="{A3A8441F-56C8-4985-884B-E2D177F732D6}"/>
                </a:ext>
              </a:extLst>
            </p:cNvPr>
            <p:cNvSpPr/>
            <p:nvPr/>
          </p:nvSpPr>
          <p:spPr>
            <a:xfrm>
              <a:off x="4007150" y="1745603"/>
              <a:ext cx="9525" cy="76200"/>
            </a:xfrm>
            <a:custGeom>
              <a:avLst/>
              <a:gdLst>
                <a:gd name="connsiteX0" fmla="*/ 6186 w 9525"/>
                <a:gd name="connsiteY0" fmla="*/ 6186 h 76200"/>
                <a:gd name="connsiteX1" fmla="*/ 6186 w 9525"/>
                <a:gd name="connsiteY1" fmla="*/ 78186 h 76200"/>
              </a:gdLst>
              <a:ahLst/>
              <a:cxnLst>
                <a:cxn ang="0">
                  <a:pos x="connsiteX0" y="connsiteY0"/>
                </a:cxn>
                <a:cxn ang="0">
                  <a:pos x="connsiteX1" y="connsiteY1"/>
                </a:cxn>
              </a:cxnLst>
              <a:rect l="l" t="t" r="r" b="b"/>
              <a:pathLst>
                <a:path w="9525" h="76200">
                  <a:moveTo>
                    <a:pt x="6186" y="6186"/>
                  </a:moveTo>
                  <a:lnTo>
                    <a:pt x="6186" y="78186"/>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grpSp>
      <p:grpSp>
        <p:nvGrpSpPr>
          <p:cNvPr id="128" name="Graphic 270">
            <a:extLst>
              <a:ext uri="{FF2B5EF4-FFF2-40B4-BE49-F238E27FC236}">
                <a16:creationId xmlns:a16="http://schemas.microsoft.com/office/drawing/2014/main" id="{40925D82-FD08-4DF8-A418-FAACED1B4A3B}"/>
              </a:ext>
            </a:extLst>
          </p:cNvPr>
          <p:cNvGrpSpPr/>
          <p:nvPr/>
        </p:nvGrpSpPr>
        <p:grpSpPr>
          <a:xfrm>
            <a:off x="1304450" y="1667548"/>
            <a:ext cx="2556000" cy="277277"/>
            <a:chOff x="2590800" y="3200400"/>
            <a:chExt cx="3962400" cy="457200"/>
          </a:xfrm>
        </p:grpSpPr>
        <p:sp>
          <p:nvSpPr>
            <p:cNvPr id="129" name="Freeform: Shape 272">
              <a:extLst>
                <a:ext uri="{FF2B5EF4-FFF2-40B4-BE49-F238E27FC236}">
                  <a16:creationId xmlns:a16="http://schemas.microsoft.com/office/drawing/2014/main" id="{8070EF95-5113-4E65-BDC2-AD328E12B860}"/>
                </a:ext>
              </a:extLst>
            </p:cNvPr>
            <p:cNvSpPr/>
            <p:nvPr/>
          </p:nvSpPr>
          <p:spPr>
            <a:xfrm>
              <a:off x="2587084" y="3231357"/>
              <a:ext cx="3962400" cy="381000"/>
            </a:xfrm>
            <a:custGeom>
              <a:avLst/>
              <a:gdLst>
                <a:gd name="connsiteX0" fmla="*/ 3963687 w 3962400"/>
                <a:gd name="connsiteY0" fmla="*/ 376016 h 381000"/>
                <a:gd name="connsiteX1" fmla="*/ 3182989 w 3962400"/>
                <a:gd name="connsiteY1" fmla="*/ 376016 h 381000"/>
                <a:gd name="connsiteX2" fmla="*/ 3182989 w 3962400"/>
                <a:gd name="connsiteY2" fmla="*/ 312853 h 381000"/>
                <a:gd name="connsiteX3" fmla="*/ 2945493 w 3962400"/>
                <a:gd name="connsiteY3" fmla="*/ 312853 h 381000"/>
                <a:gd name="connsiteX4" fmla="*/ 2945493 w 3962400"/>
                <a:gd name="connsiteY4" fmla="*/ 254743 h 381000"/>
                <a:gd name="connsiteX5" fmla="*/ 2887381 w 3962400"/>
                <a:gd name="connsiteY5" fmla="*/ 254743 h 381000"/>
                <a:gd name="connsiteX6" fmla="*/ 2887381 w 3962400"/>
                <a:gd name="connsiteY6" fmla="*/ 206739 h 381000"/>
                <a:gd name="connsiteX7" fmla="*/ 1975305 w 3962400"/>
                <a:gd name="connsiteY7" fmla="*/ 206739 h 381000"/>
                <a:gd name="connsiteX8" fmla="*/ 1975305 w 3962400"/>
                <a:gd name="connsiteY8" fmla="*/ 173894 h 381000"/>
                <a:gd name="connsiteX9" fmla="*/ 1856557 w 3962400"/>
                <a:gd name="connsiteY9" fmla="*/ 173894 h 381000"/>
                <a:gd name="connsiteX10" fmla="*/ 1856557 w 3962400"/>
                <a:gd name="connsiteY10" fmla="*/ 123364 h 381000"/>
                <a:gd name="connsiteX11" fmla="*/ 782787 w 3962400"/>
                <a:gd name="connsiteY11" fmla="*/ 123364 h 381000"/>
                <a:gd name="connsiteX12" fmla="*/ 782787 w 3962400"/>
                <a:gd name="connsiteY12" fmla="*/ 87993 h 381000"/>
                <a:gd name="connsiteX13" fmla="*/ 545294 w 3962400"/>
                <a:gd name="connsiteY13" fmla="*/ 87993 h 381000"/>
                <a:gd name="connsiteX14" fmla="*/ 545294 w 3962400"/>
                <a:gd name="connsiteY14" fmla="*/ 55148 h 381000"/>
                <a:gd name="connsiteX15" fmla="*/ 482131 w 3962400"/>
                <a:gd name="connsiteY15" fmla="*/ 55148 h 381000"/>
                <a:gd name="connsiteX16" fmla="*/ 482131 w 3962400"/>
                <a:gd name="connsiteY16" fmla="*/ 7144 h 381000"/>
                <a:gd name="connsiteX17" fmla="*/ 7144 w 3962400"/>
                <a:gd name="connsiteY17" fmla="*/ 7144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962400" h="381000">
                  <a:moveTo>
                    <a:pt x="3963687" y="376016"/>
                  </a:moveTo>
                  <a:lnTo>
                    <a:pt x="3182989" y="376016"/>
                  </a:lnTo>
                  <a:lnTo>
                    <a:pt x="3182989" y="312853"/>
                  </a:lnTo>
                  <a:lnTo>
                    <a:pt x="2945493" y="312853"/>
                  </a:lnTo>
                  <a:lnTo>
                    <a:pt x="2945493" y="254743"/>
                  </a:lnTo>
                  <a:lnTo>
                    <a:pt x="2887381" y="254743"/>
                  </a:lnTo>
                  <a:lnTo>
                    <a:pt x="2887381" y="206739"/>
                  </a:lnTo>
                  <a:lnTo>
                    <a:pt x="1975305" y="206739"/>
                  </a:lnTo>
                  <a:lnTo>
                    <a:pt x="1975305" y="173894"/>
                  </a:lnTo>
                  <a:lnTo>
                    <a:pt x="1856557" y="173894"/>
                  </a:lnTo>
                  <a:lnTo>
                    <a:pt x="1856557" y="123364"/>
                  </a:lnTo>
                  <a:lnTo>
                    <a:pt x="782787" y="123364"/>
                  </a:lnTo>
                  <a:lnTo>
                    <a:pt x="782787" y="87993"/>
                  </a:lnTo>
                  <a:lnTo>
                    <a:pt x="545294" y="87993"/>
                  </a:lnTo>
                  <a:lnTo>
                    <a:pt x="545294" y="55148"/>
                  </a:lnTo>
                  <a:lnTo>
                    <a:pt x="482131" y="55148"/>
                  </a:lnTo>
                  <a:lnTo>
                    <a:pt x="482131" y="7144"/>
                  </a:lnTo>
                  <a:lnTo>
                    <a:pt x="7144" y="7144"/>
                  </a:lnTo>
                </a:path>
              </a:pathLst>
            </a:custGeom>
            <a:ln w="19050">
              <a:solidFill>
                <a:schemeClr val="accent4"/>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30" name="Freeform: Shape 273">
              <a:extLst>
                <a:ext uri="{FF2B5EF4-FFF2-40B4-BE49-F238E27FC236}">
                  <a16:creationId xmlns:a16="http://schemas.microsoft.com/office/drawing/2014/main" id="{6F148B26-C18C-4CD4-BB13-23606CC369E2}"/>
                </a:ext>
              </a:extLst>
            </p:cNvPr>
            <p:cNvSpPr/>
            <p:nvPr/>
          </p:nvSpPr>
          <p:spPr>
            <a:xfrm>
              <a:off x="2589086" y="3195258"/>
              <a:ext cx="9525" cy="76200"/>
            </a:xfrm>
            <a:custGeom>
              <a:avLst/>
              <a:gdLst>
                <a:gd name="connsiteX0" fmla="*/ 5142 w 9525"/>
                <a:gd name="connsiteY0" fmla="*/ 5142 h 76200"/>
                <a:gd name="connsiteX1" fmla="*/ 5142 w 9525"/>
                <a:gd name="connsiteY1" fmla="*/ 77142 h 76200"/>
              </a:gdLst>
              <a:ahLst/>
              <a:cxnLst>
                <a:cxn ang="0">
                  <a:pos x="connsiteX0" y="connsiteY0"/>
                </a:cxn>
                <a:cxn ang="0">
                  <a:pos x="connsiteX1" y="connsiteY1"/>
                </a:cxn>
              </a:cxnLst>
              <a:rect l="l" t="t" r="r" b="b"/>
              <a:pathLst>
                <a:path w="9525" h="76200">
                  <a:moveTo>
                    <a:pt x="5142" y="5142"/>
                  </a:moveTo>
                  <a:lnTo>
                    <a:pt x="5142" y="77142"/>
                  </a:lnTo>
                </a:path>
              </a:pathLst>
            </a:custGeom>
            <a:ln w="19050">
              <a:solidFill>
                <a:schemeClr val="accent4"/>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31" name="Freeform: Shape 274">
              <a:extLst>
                <a:ext uri="{FF2B5EF4-FFF2-40B4-BE49-F238E27FC236}">
                  <a16:creationId xmlns:a16="http://schemas.microsoft.com/office/drawing/2014/main" id="{F2C6C7C9-2EB5-4331-9CCB-7658A2BA3372}"/>
                </a:ext>
              </a:extLst>
            </p:cNvPr>
            <p:cNvSpPr/>
            <p:nvPr/>
          </p:nvSpPr>
          <p:spPr>
            <a:xfrm>
              <a:off x="2684337" y="3195258"/>
              <a:ext cx="9525" cy="76200"/>
            </a:xfrm>
            <a:custGeom>
              <a:avLst/>
              <a:gdLst>
                <a:gd name="connsiteX0" fmla="*/ 5142 w 9525"/>
                <a:gd name="connsiteY0" fmla="*/ 5142 h 76200"/>
                <a:gd name="connsiteX1" fmla="*/ 5142 w 9525"/>
                <a:gd name="connsiteY1" fmla="*/ 77142 h 76200"/>
              </a:gdLst>
              <a:ahLst/>
              <a:cxnLst>
                <a:cxn ang="0">
                  <a:pos x="connsiteX0" y="connsiteY0"/>
                </a:cxn>
                <a:cxn ang="0">
                  <a:pos x="connsiteX1" y="connsiteY1"/>
                </a:cxn>
              </a:cxnLst>
              <a:rect l="l" t="t" r="r" b="b"/>
              <a:pathLst>
                <a:path w="9525" h="76200">
                  <a:moveTo>
                    <a:pt x="5142" y="5142"/>
                  </a:moveTo>
                  <a:lnTo>
                    <a:pt x="5142" y="77142"/>
                  </a:lnTo>
                </a:path>
              </a:pathLst>
            </a:custGeom>
            <a:ln w="19050">
              <a:solidFill>
                <a:schemeClr val="accent4"/>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32" name="Freeform: Shape 275">
              <a:extLst>
                <a:ext uri="{FF2B5EF4-FFF2-40B4-BE49-F238E27FC236}">
                  <a16:creationId xmlns:a16="http://schemas.microsoft.com/office/drawing/2014/main" id="{B2A82941-0140-4407-A243-7635F9D4BFD2}"/>
                </a:ext>
              </a:extLst>
            </p:cNvPr>
            <p:cNvSpPr/>
            <p:nvPr/>
          </p:nvSpPr>
          <p:spPr>
            <a:xfrm>
              <a:off x="2760537" y="3195258"/>
              <a:ext cx="9525" cy="76200"/>
            </a:xfrm>
            <a:custGeom>
              <a:avLst/>
              <a:gdLst>
                <a:gd name="connsiteX0" fmla="*/ 5142 w 9525"/>
                <a:gd name="connsiteY0" fmla="*/ 5142 h 76200"/>
                <a:gd name="connsiteX1" fmla="*/ 5142 w 9525"/>
                <a:gd name="connsiteY1" fmla="*/ 77142 h 76200"/>
              </a:gdLst>
              <a:ahLst/>
              <a:cxnLst>
                <a:cxn ang="0">
                  <a:pos x="connsiteX0" y="connsiteY0"/>
                </a:cxn>
                <a:cxn ang="0">
                  <a:pos x="connsiteX1" y="connsiteY1"/>
                </a:cxn>
              </a:cxnLst>
              <a:rect l="l" t="t" r="r" b="b"/>
              <a:pathLst>
                <a:path w="9525" h="76200">
                  <a:moveTo>
                    <a:pt x="5142" y="5142"/>
                  </a:moveTo>
                  <a:lnTo>
                    <a:pt x="5142" y="77142"/>
                  </a:lnTo>
                </a:path>
              </a:pathLst>
            </a:custGeom>
            <a:ln w="19050">
              <a:solidFill>
                <a:schemeClr val="accent4"/>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33" name="Freeform: Shape 276">
              <a:extLst>
                <a:ext uri="{FF2B5EF4-FFF2-40B4-BE49-F238E27FC236}">
                  <a16:creationId xmlns:a16="http://schemas.microsoft.com/office/drawing/2014/main" id="{6233D629-5BA5-47D1-B594-E6BB7788FB0E}"/>
                </a:ext>
              </a:extLst>
            </p:cNvPr>
            <p:cNvSpPr/>
            <p:nvPr/>
          </p:nvSpPr>
          <p:spPr>
            <a:xfrm>
              <a:off x="2951038" y="3195258"/>
              <a:ext cx="9525" cy="76200"/>
            </a:xfrm>
            <a:custGeom>
              <a:avLst/>
              <a:gdLst>
                <a:gd name="connsiteX0" fmla="*/ 5142 w 9525"/>
                <a:gd name="connsiteY0" fmla="*/ 5142 h 76200"/>
                <a:gd name="connsiteX1" fmla="*/ 5142 w 9525"/>
                <a:gd name="connsiteY1" fmla="*/ 77142 h 76200"/>
              </a:gdLst>
              <a:ahLst/>
              <a:cxnLst>
                <a:cxn ang="0">
                  <a:pos x="connsiteX0" y="connsiteY0"/>
                </a:cxn>
                <a:cxn ang="0">
                  <a:pos x="connsiteX1" y="connsiteY1"/>
                </a:cxn>
              </a:cxnLst>
              <a:rect l="l" t="t" r="r" b="b"/>
              <a:pathLst>
                <a:path w="9525" h="76200">
                  <a:moveTo>
                    <a:pt x="5142" y="5142"/>
                  </a:moveTo>
                  <a:lnTo>
                    <a:pt x="5142" y="77142"/>
                  </a:lnTo>
                </a:path>
              </a:pathLst>
            </a:custGeom>
            <a:ln w="19050">
              <a:solidFill>
                <a:schemeClr val="accent4"/>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34" name="Freeform: Shape 277">
              <a:extLst>
                <a:ext uri="{FF2B5EF4-FFF2-40B4-BE49-F238E27FC236}">
                  <a16:creationId xmlns:a16="http://schemas.microsoft.com/office/drawing/2014/main" id="{88D70162-65BD-423C-AAEC-F3C685FB76B8}"/>
                </a:ext>
              </a:extLst>
            </p:cNvPr>
            <p:cNvSpPr/>
            <p:nvPr/>
          </p:nvSpPr>
          <p:spPr>
            <a:xfrm>
              <a:off x="3084389" y="3252408"/>
              <a:ext cx="9525" cy="76200"/>
            </a:xfrm>
            <a:custGeom>
              <a:avLst/>
              <a:gdLst>
                <a:gd name="connsiteX0" fmla="*/ 5142 w 9525"/>
                <a:gd name="connsiteY0" fmla="*/ 5142 h 76200"/>
                <a:gd name="connsiteX1" fmla="*/ 5142 w 9525"/>
                <a:gd name="connsiteY1" fmla="*/ 77142 h 76200"/>
              </a:gdLst>
              <a:ahLst/>
              <a:cxnLst>
                <a:cxn ang="0">
                  <a:pos x="connsiteX0" y="connsiteY0"/>
                </a:cxn>
                <a:cxn ang="0">
                  <a:pos x="connsiteX1" y="connsiteY1"/>
                </a:cxn>
              </a:cxnLst>
              <a:rect l="l" t="t" r="r" b="b"/>
              <a:pathLst>
                <a:path w="9525" h="76200">
                  <a:moveTo>
                    <a:pt x="5142" y="5142"/>
                  </a:moveTo>
                  <a:lnTo>
                    <a:pt x="5142" y="77142"/>
                  </a:lnTo>
                </a:path>
              </a:pathLst>
            </a:custGeom>
            <a:ln w="19050">
              <a:solidFill>
                <a:schemeClr val="accent4"/>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35" name="Freeform: Shape 278">
              <a:extLst>
                <a:ext uri="{FF2B5EF4-FFF2-40B4-BE49-F238E27FC236}">
                  <a16:creationId xmlns:a16="http://schemas.microsoft.com/office/drawing/2014/main" id="{6E7444C0-5364-42B9-9EEB-189B4BFD8F5B}"/>
                </a:ext>
              </a:extLst>
            </p:cNvPr>
            <p:cNvSpPr/>
            <p:nvPr/>
          </p:nvSpPr>
          <p:spPr>
            <a:xfrm>
              <a:off x="3332041" y="3271458"/>
              <a:ext cx="9525" cy="76200"/>
            </a:xfrm>
            <a:custGeom>
              <a:avLst/>
              <a:gdLst>
                <a:gd name="connsiteX0" fmla="*/ 5142 w 9525"/>
                <a:gd name="connsiteY0" fmla="*/ 5142 h 76200"/>
                <a:gd name="connsiteX1" fmla="*/ 5142 w 9525"/>
                <a:gd name="connsiteY1" fmla="*/ 77142 h 76200"/>
              </a:gdLst>
              <a:ahLst/>
              <a:cxnLst>
                <a:cxn ang="0">
                  <a:pos x="connsiteX0" y="connsiteY0"/>
                </a:cxn>
                <a:cxn ang="0">
                  <a:pos x="connsiteX1" y="connsiteY1"/>
                </a:cxn>
              </a:cxnLst>
              <a:rect l="l" t="t" r="r" b="b"/>
              <a:pathLst>
                <a:path w="9525" h="76200">
                  <a:moveTo>
                    <a:pt x="5142" y="5142"/>
                  </a:moveTo>
                  <a:lnTo>
                    <a:pt x="5142" y="77142"/>
                  </a:lnTo>
                </a:path>
              </a:pathLst>
            </a:custGeom>
            <a:ln w="19050">
              <a:solidFill>
                <a:schemeClr val="accent4"/>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36" name="Freeform: Shape 279">
              <a:extLst>
                <a:ext uri="{FF2B5EF4-FFF2-40B4-BE49-F238E27FC236}">
                  <a16:creationId xmlns:a16="http://schemas.microsoft.com/office/drawing/2014/main" id="{B708B7B9-DCD0-4F3B-ACD6-BDF28FDE70A9}"/>
                </a:ext>
              </a:extLst>
            </p:cNvPr>
            <p:cNvSpPr/>
            <p:nvPr/>
          </p:nvSpPr>
          <p:spPr>
            <a:xfrm>
              <a:off x="3427292" y="3309559"/>
              <a:ext cx="9525" cy="76200"/>
            </a:xfrm>
            <a:custGeom>
              <a:avLst/>
              <a:gdLst>
                <a:gd name="connsiteX0" fmla="*/ 5142 w 9525"/>
                <a:gd name="connsiteY0" fmla="*/ 5142 h 76200"/>
                <a:gd name="connsiteX1" fmla="*/ 5142 w 9525"/>
                <a:gd name="connsiteY1" fmla="*/ 77142 h 76200"/>
              </a:gdLst>
              <a:ahLst/>
              <a:cxnLst>
                <a:cxn ang="0">
                  <a:pos x="connsiteX0" y="connsiteY0"/>
                </a:cxn>
                <a:cxn ang="0">
                  <a:pos x="connsiteX1" y="connsiteY1"/>
                </a:cxn>
              </a:cxnLst>
              <a:rect l="l" t="t" r="r" b="b"/>
              <a:pathLst>
                <a:path w="9525" h="76200">
                  <a:moveTo>
                    <a:pt x="5142" y="5142"/>
                  </a:moveTo>
                  <a:lnTo>
                    <a:pt x="5142" y="77142"/>
                  </a:lnTo>
                </a:path>
              </a:pathLst>
            </a:custGeom>
            <a:ln w="19050">
              <a:solidFill>
                <a:schemeClr val="accent4"/>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37" name="Freeform: Shape 280">
              <a:extLst>
                <a:ext uri="{FF2B5EF4-FFF2-40B4-BE49-F238E27FC236}">
                  <a16:creationId xmlns:a16="http://schemas.microsoft.com/office/drawing/2014/main" id="{7FB1F456-9CBF-4771-9C12-F6A135595F3A}"/>
                </a:ext>
              </a:extLst>
            </p:cNvPr>
            <p:cNvSpPr/>
            <p:nvPr/>
          </p:nvSpPr>
          <p:spPr>
            <a:xfrm>
              <a:off x="3598746" y="3309559"/>
              <a:ext cx="9525" cy="76200"/>
            </a:xfrm>
            <a:custGeom>
              <a:avLst/>
              <a:gdLst>
                <a:gd name="connsiteX0" fmla="*/ 5142 w 9525"/>
                <a:gd name="connsiteY0" fmla="*/ 5142 h 76200"/>
                <a:gd name="connsiteX1" fmla="*/ 5142 w 9525"/>
                <a:gd name="connsiteY1" fmla="*/ 77142 h 76200"/>
              </a:gdLst>
              <a:ahLst/>
              <a:cxnLst>
                <a:cxn ang="0">
                  <a:pos x="connsiteX0" y="connsiteY0"/>
                </a:cxn>
                <a:cxn ang="0">
                  <a:pos x="connsiteX1" y="connsiteY1"/>
                </a:cxn>
              </a:cxnLst>
              <a:rect l="l" t="t" r="r" b="b"/>
              <a:pathLst>
                <a:path w="9525" h="76200">
                  <a:moveTo>
                    <a:pt x="5142" y="5142"/>
                  </a:moveTo>
                  <a:lnTo>
                    <a:pt x="5142" y="77142"/>
                  </a:lnTo>
                </a:path>
              </a:pathLst>
            </a:custGeom>
            <a:ln w="19050">
              <a:solidFill>
                <a:schemeClr val="accent4"/>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38" name="Freeform: Shape 54">
              <a:extLst>
                <a:ext uri="{FF2B5EF4-FFF2-40B4-BE49-F238E27FC236}">
                  <a16:creationId xmlns:a16="http://schemas.microsoft.com/office/drawing/2014/main" id="{89836FB6-34A6-493E-8BCE-5EDE118320E3}"/>
                </a:ext>
              </a:extLst>
            </p:cNvPr>
            <p:cNvSpPr/>
            <p:nvPr/>
          </p:nvSpPr>
          <p:spPr>
            <a:xfrm>
              <a:off x="3979746" y="3309559"/>
              <a:ext cx="9525" cy="76200"/>
            </a:xfrm>
            <a:custGeom>
              <a:avLst/>
              <a:gdLst>
                <a:gd name="connsiteX0" fmla="*/ 5142 w 9525"/>
                <a:gd name="connsiteY0" fmla="*/ 5142 h 76200"/>
                <a:gd name="connsiteX1" fmla="*/ 5142 w 9525"/>
                <a:gd name="connsiteY1" fmla="*/ 77142 h 76200"/>
              </a:gdLst>
              <a:ahLst/>
              <a:cxnLst>
                <a:cxn ang="0">
                  <a:pos x="connsiteX0" y="connsiteY0"/>
                </a:cxn>
                <a:cxn ang="0">
                  <a:pos x="connsiteX1" y="connsiteY1"/>
                </a:cxn>
              </a:cxnLst>
              <a:rect l="l" t="t" r="r" b="b"/>
              <a:pathLst>
                <a:path w="9525" h="76200">
                  <a:moveTo>
                    <a:pt x="5142" y="5142"/>
                  </a:moveTo>
                  <a:lnTo>
                    <a:pt x="5142" y="77142"/>
                  </a:lnTo>
                </a:path>
              </a:pathLst>
            </a:custGeom>
            <a:ln w="19050">
              <a:solidFill>
                <a:schemeClr val="accent4"/>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39" name="Freeform: Shape 55">
              <a:extLst>
                <a:ext uri="{FF2B5EF4-FFF2-40B4-BE49-F238E27FC236}">
                  <a16:creationId xmlns:a16="http://schemas.microsoft.com/office/drawing/2014/main" id="{5CD21180-A778-4F5A-9701-CB7BC178B8A0}"/>
                </a:ext>
              </a:extLst>
            </p:cNvPr>
            <p:cNvSpPr/>
            <p:nvPr/>
          </p:nvSpPr>
          <p:spPr>
            <a:xfrm>
              <a:off x="4017846" y="3309559"/>
              <a:ext cx="9525" cy="76200"/>
            </a:xfrm>
            <a:custGeom>
              <a:avLst/>
              <a:gdLst>
                <a:gd name="connsiteX0" fmla="*/ 5142 w 9525"/>
                <a:gd name="connsiteY0" fmla="*/ 5142 h 76200"/>
                <a:gd name="connsiteX1" fmla="*/ 5142 w 9525"/>
                <a:gd name="connsiteY1" fmla="*/ 77142 h 76200"/>
              </a:gdLst>
              <a:ahLst/>
              <a:cxnLst>
                <a:cxn ang="0">
                  <a:pos x="connsiteX0" y="connsiteY0"/>
                </a:cxn>
                <a:cxn ang="0">
                  <a:pos x="connsiteX1" y="connsiteY1"/>
                </a:cxn>
              </a:cxnLst>
              <a:rect l="l" t="t" r="r" b="b"/>
              <a:pathLst>
                <a:path w="9525" h="76200">
                  <a:moveTo>
                    <a:pt x="5142" y="5142"/>
                  </a:moveTo>
                  <a:lnTo>
                    <a:pt x="5142" y="77142"/>
                  </a:lnTo>
                </a:path>
              </a:pathLst>
            </a:custGeom>
            <a:ln w="19050">
              <a:solidFill>
                <a:schemeClr val="accent4"/>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40" name="Freeform: Shape 56">
              <a:extLst>
                <a:ext uri="{FF2B5EF4-FFF2-40B4-BE49-F238E27FC236}">
                  <a16:creationId xmlns:a16="http://schemas.microsoft.com/office/drawing/2014/main" id="{B4DAF2FF-F92F-4F68-A501-7A41BBCEB7D2}"/>
                </a:ext>
              </a:extLst>
            </p:cNvPr>
            <p:cNvSpPr/>
            <p:nvPr/>
          </p:nvSpPr>
          <p:spPr>
            <a:xfrm>
              <a:off x="4055946" y="3309559"/>
              <a:ext cx="9525" cy="76200"/>
            </a:xfrm>
            <a:custGeom>
              <a:avLst/>
              <a:gdLst>
                <a:gd name="connsiteX0" fmla="*/ 5142 w 9525"/>
                <a:gd name="connsiteY0" fmla="*/ 5142 h 76200"/>
                <a:gd name="connsiteX1" fmla="*/ 5142 w 9525"/>
                <a:gd name="connsiteY1" fmla="*/ 77142 h 76200"/>
              </a:gdLst>
              <a:ahLst/>
              <a:cxnLst>
                <a:cxn ang="0">
                  <a:pos x="connsiteX0" y="connsiteY0"/>
                </a:cxn>
                <a:cxn ang="0">
                  <a:pos x="connsiteX1" y="connsiteY1"/>
                </a:cxn>
              </a:cxnLst>
              <a:rect l="l" t="t" r="r" b="b"/>
              <a:pathLst>
                <a:path w="9525" h="76200">
                  <a:moveTo>
                    <a:pt x="5142" y="5142"/>
                  </a:moveTo>
                  <a:lnTo>
                    <a:pt x="5142" y="77142"/>
                  </a:lnTo>
                </a:path>
              </a:pathLst>
            </a:custGeom>
            <a:ln w="19050">
              <a:solidFill>
                <a:schemeClr val="accent4"/>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41" name="Freeform: Shape 57">
              <a:extLst>
                <a:ext uri="{FF2B5EF4-FFF2-40B4-BE49-F238E27FC236}">
                  <a16:creationId xmlns:a16="http://schemas.microsoft.com/office/drawing/2014/main" id="{ACFB90E6-5F63-4B30-AEA8-A502FFCE354A}"/>
                </a:ext>
              </a:extLst>
            </p:cNvPr>
            <p:cNvSpPr/>
            <p:nvPr/>
          </p:nvSpPr>
          <p:spPr>
            <a:xfrm>
              <a:off x="4094046" y="3309559"/>
              <a:ext cx="9525" cy="76200"/>
            </a:xfrm>
            <a:custGeom>
              <a:avLst/>
              <a:gdLst>
                <a:gd name="connsiteX0" fmla="*/ 5142 w 9525"/>
                <a:gd name="connsiteY0" fmla="*/ 5142 h 76200"/>
                <a:gd name="connsiteX1" fmla="*/ 5142 w 9525"/>
                <a:gd name="connsiteY1" fmla="*/ 77142 h 76200"/>
              </a:gdLst>
              <a:ahLst/>
              <a:cxnLst>
                <a:cxn ang="0">
                  <a:pos x="connsiteX0" y="connsiteY0"/>
                </a:cxn>
                <a:cxn ang="0">
                  <a:pos x="connsiteX1" y="connsiteY1"/>
                </a:cxn>
              </a:cxnLst>
              <a:rect l="l" t="t" r="r" b="b"/>
              <a:pathLst>
                <a:path w="9525" h="76200">
                  <a:moveTo>
                    <a:pt x="5142" y="5142"/>
                  </a:moveTo>
                  <a:lnTo>
                    <a:pt x="5142" y="77142"/>
                  </a:lnTo>
                </a:path>
              </a:pathLst>
            </a:custGeom>
            <a:ln w="19050">
              <a:solidFill>
                <a:schemeClr val="accent4"/>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42" name="Freeform: Shape 59">
              <a:extLst>
                <a:ext uri="{FF2B5EF4-FFF2-40B4-BE49-F238E27FC236}">
                  <a16:creationId xmlns:a16="http://schemas.microsoft.com/office/drawing/2014/main" id="{A8BB79CF-A783-47EB-8DEA-3B2FD67266D6}"/>
                </a:ext>
              </a:extLst>
            </p:cNvPr>
            <p:cNvSpPr/>
            <p:nvPr/>
          </p:nvSpPr>
          <p:spPr>
            <a:xfrm>
              <a:off x="4132146" y="3309559"/>
              <a:ext cx="9525" cy="76200"/>
            </a:xfrm>
            <a:custGeom>
              <a:avLst/>
              <a:gdLst>
                <a:gd name="connsiteX0" fmla="*/ 5142 w 9525"/>
                <a:gd name="connsiteY0" fmla="*/ 5142 h 76200"/>
                <a:gd name="connsiteX1" fmla="*/ 5142 w 9525"/>
                <a:gd name="connsiteY1" fmla="*/ 77142 h 76200"/>
              </a:gdLst>
              <a:ahLst/>
              <a:cxnLst>
                <a:cxn ang="0">
                  <a:pos x="connsiteX0" y="connsiteY0"/>
                </a:cxn>
                <a:cxn ang="0">
                  <a:pos x="connsiteX1" y="connsiteY1"/>
                </a:cxn>
              </a:cxnLst>
              <a:rect l="l" t="t" r="r" b="b"/>
              <a:pathLst>
                <a:path w="9525" h="76200">
                  <a:moveTo>
                    <a:pt x="5142" y="5142"/>
                  </a:moveTo>
                  <a:lnTo>
                    <a:pt x="5142" y="77142"/>
                  </a:lnTo>
                </a:path>
              </a:pathLst>
            </a:custGeom>
            <a:ln w="19050">
              <a:solidFill>
                <a:schemeClr val="accent4"/>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43" name="Freeform: Shape 60">
              <a:extLst>
                <a:ext uri="{FF2B5EF4-FFF2-40B4-BE49-F238E27FC236}">
                  <a16:creationId xmlns:a16="http://schemas.microsoft.com/office/drawing/2014/main" id="{2334DA78-84CF-4A44-AE4D-910107DC52AF}"/>
                </a:ext>
              </a:extLst>
            </p:cNvPr>
            <p:cNvSpPr/>
            <p:nvPr/>
          </p:nvSpPr>
          <p:spPr>
            <a:xfrm>
              <a:off x="4189296" y="3309559"/>
              <a:ext cx="9525" cy="76200"/>
            </a:xfrm>
            <a:custGeom>
              <a:avLst/>
              <a:gdLst>
                <a:gd name="connsiteX0" fmla="*/ 5142 w 9525"/>
                <a:gd name="connsiteY0" fmla="*/ 5142 h 76200"/>
                <a:gd name="connsiteX1" fmla="*/ 5142 w 9525"/>
                <a:gd name="connsiteY1" fmla="*/ 77142 h 76200"/>
              </a:gdLst>
              <a:ahLst/>
              <a:cxnLst>
                <a:cxn ang="0">
                  <a:pos x="connsiteX0" y="connsiteY0"/>
                </a:cxn>
                <a:cxn ang="0">
                  <a:pos x="connsiteX1" y="connsiteY1"/>
                </a:cxn>
              </a:cxnLst>
              <a:rect l="l" t="t" r="r" b="b"/>
              <a:pathLst>
                <a:path w="9525" h="76200">
                  <a:moveTo>
                    <a:pt x="5142" y="5142"/>
                  </a:moveTo>
                  <a:lnTo>
                    <a:pt x="5142" y="77142"/>
                  </a:lnTo>
                </a:path>
              </a:pathLst>
            </a:custGeom>
            <a:ln w="19050">
              <a:solidFill>
                <a:schemeClr val="accent4"/>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44" name="Freeform: Shape 61">
              <a:extLst>
                <a:ext uri="{FF2B5EF4-FFF2-40B4-BE49-F238E27FC236}">
                  <a16:creationId xmlns:a16="http://schemas.microsoft.com/office/drawing/2014/main" id="{A80B58F7-09A8-445D-BBEA-FF4171C997AE}"/>
                </a:ext>
              </a:extLst>
            </p:cNvPr>
            <p:cNvSpPr/>
            <p:nvPr/>
          </p:nvSpPr>
          <p:spPr>
            <a:xfrm>
              <a:off x="4322646" y="3309559"/>
              <a:ext cx="9525" cy="76200"/>
            </a:xfrm>
            <a:custGeom>
              <a:avLst/>
              <a:gdLst>
                <a:gd name="connsiteX0" fmla="*/ 5142 w 9525"/>
                <a:gd name="connsiteY0" fmla="*/ 5142 h 76200"/>
                <a:gd name="connsiteX1" fmla="*/ 5142 w 9525"/>
                <a:gd name="connsiteY1" fmla="*/ 77142 h 76200"/>
              </a:gdLst>
              <a:ahLst/>
              <a:cxnLst>
                <a:cxn ang="0">
                  <a:pos x="connsiteX0" y="connsiteY0"/>
                </a:cxn>
                <a:cxn ang="0">
                  <a:pos x="connsiteX1" y="connsiteY1"/>
                </a:cxn>
              </a:cxnLst>
              <a:rect l="l" t="t" r="r" b="b"/>
              <a:pathLst>
                <a:path w="9525" h="76200">
                  <a:moveTo>
                    <a:pt x="5142" y="5142"/>
                  </a:moveTo>
                  <a:lnTo>
                    <a:pt x="5142" y="77142"/>
                  </a:lnTo>
                </a:path>
              </a:pathLst>
            </a:custGeom>
            <a:ln w="19050">
              <a:solidFill>
                <a:schemeClr val="accent4"/>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45" name="Freeform: Shape 62">
              <a:extLst>
                <a:ext uri="{FF2B5EF4-FFF2-40B4-BE49-F238E27FC236}">
                  <a16:creationId xmlns:a16="http://schemas.microsoft.com/office/drawing/2014/main" id="{538D213F-43FE-4B0D-B727-D894125947B9}"/>
                </a:ext>
              </a:extLst>
            </p:cNvPr>
            <p:cNvSpPr/>
            <p:nvPr/>
          </p:nvSpPr>
          <p:spPr>
            <a:xfrm>
              <a:off x="4360746" y="3309559"/>
              <a:ext cx="9525" cy="76200"/>
            </a:xfrm>
            <a:custGeom>
              <a:avLst/>
              <a:gdLst>
                <a:gd name="connsiteX0" fmla="*/ 5142 w 9525"/>
                <a:gd name="connsiteY0" fmla="*/ 5142 h 76200"/>
                <a:gd name="connsiteX1" fmla="*/ 5142 w 9525"/>
                <a:gd name="connsiteY1" fmla="*/ 77142 h 76200"/>
              </a:gdLst>
              <a:ahLst/>
              <a:cxnLst>
                <a:cxn ang="0">
                  <a:pos x="connsiteX0" y="connsiteY0"/>
                </a:cxn>
                <a:cxn ang="0">
                  <a:pos x="connsiteX1" y="connsiteY1"/>
                </a:cxn>
              </a:cxnLst>
              <a:rect l="l" t="t" r="r" b="b"/>
              <a:pathLst>
                <a:path w="9525" h="76200">
                  <a:moveTo>
                    <a:pt x="5142" y="5142"/>
                  </a:moveTo>
                  <a:lnTo>
                    <a:pt x="5142" y="77142"/>
                  </a:lnTo>
                </a:path>
              </a:pathLst>
            </a:custGeom>
            <a:ln w="19050">
              <a:solidFill>
                <a:schemeClr val="accent4"/>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46" name="Freeform: Shape 322">
              <a:extLst>
                <a:ext uri="{FF2B5EF4-FFF2-40B4-BE49-F238E27FC236}">
                  <a16:creationId xmlns:a16="http://schemas.microsoft.com/office/drawing/2014/main" id="{C0A4C66B-2C85-4761-900C-E5812030CC80}"/>
                </a:ext>
              </a:extLst>
            </p:cNvPr>
            <p:cNvSpPr/>
            <p:nvPr/>
          </p:nvSpPr>
          <p:spPr>
            <a:xfrm>
              <a:off x="4513146" y="3366709"/>
              <a:ext cx="9525" cy="76200"/>
            </a:xfrm>
            <a:custGeom>
              <a:avLst/>
              <a:gdLst>
                <a:gd name="connsiteX0" fmla="*/ 5142 w 9525"/>
                <a:gd name="connsiteY0" fmla="*/ 5142 h 76200"/>
                <a:gd name="connsiteX1" fmla="*/ 5142 w 9525"/>
                <a:gd name="connsiteY1" fmla="*/ 77143 h 76200"/>
              </a:gdLst>
              <a:ahLst/>
              <a:cxnLst>
                <a:cxn ang="0">
                  <a:pos x="connsiteX0" y="connsiteY0"/>
                </a:cxn>
                <a:cxn ang="0">
                  <a:pos x="connsiteX1" y="connsiteY1"/>
                </a:cxn>
              </a:cxnLst>
              <a:rect l="l" t="t" r="r" b="b"/>
              <a:pathLst>
                <a:path w="9525" h="76200">
                  <a:moveTo>
                    <a:pt x="5142" y="5142"/>
                  </a:moveTo>
                  <a:lnTo>
                    <a:pt x="5142" y="77143"/>
                  </a:lnTo>
                </a:path>
              </a:pathLst>
            </a:custGeom>
            <a:ln w="19050">
              <a:solidFill>
                <a:schemeClr val="accent4"/>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47" name="Freeform: Shape 323">
              <a:extLst>
                <a:ext uri="{FF2B5EF4-FFF2-40B4-BE49-F238E27FC236}">
                  <a16:creationId xmlns:a16="http://schemas.microsoft.com/office/drawing/2014/main" id="{BFEBAAAC-92CB-4AE0-9DF9-52CD48C485D9}"/>
                </a:ext>
              </a:extLst>
            </p:cNvPr>
            <p:cNvSpPr/>
            <p:nvPr/>
          </p:nvSpPr>
          <p:spPr>
            <a:xfrm>
              <a:off x="4665546" y="3385759"/>
              <a:ext cx="9525" cy="76200"/>
            </a:xfrm>
            <a:custGeom>
              <a:avLst/>
              <a:gdLst>
                <a:gd name="connsiteX0" fmla="*/ 5142 w 9525"/>
                <a:gd name="connsiteY0" fmla="*/ 5142 h 76200"/>
                <a:gd name="connsiteX1" fmla="*/ 5142 w 9525"/>
                <a:gd name="connsiteY1" fmla="*/ 77143 h 76200"/>
              </a:gdLst>
              <a:ahLst/>
              <a:cxnLst>
                <a:cxn ang="0">
                  <a:pos x="connsiteX0" y="connsiteY0"/>
                </a:cxn>
                <a:cxn ang="0">
                  <a:pos x="connsiteX1" y="connsiteY1"/>
                </a:cxn>
              </a:cxnLst>
              <a:rect l="l" t="t" r="r" b="b"/>
              <a:pathLst>
                <a:path w="9525" h="76200">
                  <a:moveTo>
                    <a:pt x="5142" y="5142"/>
                  </a:moveTo>
                  <a:lnTo>
                    <a:pt x="5142" y="77143"/>
                  </a:lnTo>
                </a:path>
              </a:pathLst>
            </a:custGeom>
            <a:ln w="19050">
              <a:solidFill>
                <a:schemeClr val="accent4"/>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48" name="Freeform: Shape 324">
              <a:extLst>
                <a:ext uri="{FF2B5EF4-FFF2-40B4-BE49-F238E27FC236}">
                  <a16:creationId xmlns:a16="http://schemas.microsoft.com/office/drawing/2014/main" id="{D44FB3DF-D2D6-4189-9E7E-DAE08608BD6C}"/>
                </a:ext>
              </a:extLst>
            </p:cNvPr>
            <p:cNvSpPr/>
            <p:nvPr/>
          </p:nvSpPr>
          <p:spPr>
            <a:xfrm>
              <a:off x="4703646" y="3404809"/>
              <a:ext cx="9525" cy="76200"/>
            </a:xfrm>
            <a:custGeom>
              <a:avLst/>
              <a:gdLst>
                <a:gd name="connsiteX0" fmla="*/ 5142 w 9525"/>
                <a:gd name="connsiteY0" fmla="*/ 5142 h 76200"/>
                <a:gd name="connsiteX1" fmla="*/ 5142 w 9525"/>
                <a:gd name="connsiteY1" fmla="*/ 77143 h 76200"/>
              </a:gdLst>
              <a:ahLst/>
              <a:cxnLst>
                <a:cxn ang="0">
                  <a:pos x="connsiteX0" y="connsiteY0"/>
                </a:cxn>
                <a:cxn ang="0">
                  <a:pos x="connsiteX1" y="connsiteY1"/>
                </a:cxn>
              </a:cxnLst>
              <a:rect l="l" t="t" r="r" b="b"/>
              <a:pathLst>
                <a:path w="9525" h="76200">
                  <a:moveTo>
                    <a:pt x="5142" y="5142"/>
                  </a:moveTo>
                  <a:lnTo>
                    <a:pt x="5142" y="77143"/>
                  </a:lnTo>
                </a:path>
              </a:pathLst>
            </a:custGeom>
            <a:ln w="19050">
              <a:solidFill>
                <a:schemeClr val="accent4"/>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49" name="Freeform: Shape 325">
              <a:extLst>
                <a:ext uri="{FF2B5EF4-FFF2-40B4-BE49-F238E27FC236}">
                  <a16:creationId xmlns:a16="http://schemas.microsoft.com/office/drawing/2014/main" id="{CF8FD94F-74D6-4D16-88E6-E63145CB6864}"/>
                </a:ext>
              </a:extLst>
            </p:cNvPr>
            <p:cNvSpPr/>
            <p:nvPr/>
          </p:nvSpPr>
          <p:spPr>
            <a:xfrm>
              <a:off x="4798896" y="3404809"/>
              <a:ext cx="9525" cy="76200"/>
            </a:xfrm>
            <a:custGeom>
              <a:avLst/>
              <a:gdLst>
                <a:gd name="connsiteX0" fmla="*/ 5142 w 9525"/>
                <a:gd name="connsiteY0" fmla="*/ 5142 h 76200"/>
                <a:gd name="connsiteX1" fmla="*/ 5142 w 9525"/>
                <a:gd name="connsiteY1" fmla="*/ 77143 h 76200"/>
              </a:gdLst>
              <a:ahLst/>
              <a:cxnLst>
                <a:cxn ang="0">
                  <a:pos x="connsiteX0" y="connsiteY0"/>
                </a:cxn>
                <a:cxn ang="0">
                  <a:pos x="connsiteX1" y="connsiteY1"/>
                </a:cxn>
              </a:cxnLst>
              <a:rect l="l" t="t" r="r" b="b"/>
              <a:pathLst>
                <a:path w="9525" h="76200">
                  <a:moveTo>
                    <a:pt x="5142" y="5142"/>
                  </a:moveTo>
                  <a:lnTo>
                    <a:pt x="5142" y="77143"/>
                  </a:lnTo>
                </a:path>
              </a:pathLst>
            </a:custGeom>
            <a:ln w="19050">
              <a:solidFill>
                <a:schemeClr val="accent4"/>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50" name="Freeform: Shape 326">
              <a:extLst>
                <a:ext uri="{FF2B5EF4-FFF2-40B4-BE49-F238E27FC236}">
                  <a16:creationId xmlns:a16="http://schemas.microsoft.com/office/drawing/2014/main" id="{26B0640D-D6FD-4A4D-900A-BED3E7FD8D81}"/>
                </a:ext>
              </a:extLst>
            </p:cNvPr>
            <p:cNvSpPr/>
            <p:nvPr/>
          </p:nvSpPr>
          <p:spPr>
            <a:xfrm>
              <a:off x="5046556" y="3404809"/>
              <a:ext cx="9525" cy="76200"/>
            </a:xfrm>
            <a:custGeom>
              <a:avLst/>
              <a:gdLst>
                <a:gd name="connsiteX0" fmla="*/ 5142 w 9525"/>
                <a:gd name="connsiteY0" fmla="*/ 5142 h 76200"/>
                <a:gd name="connsiteX1" fmla="*/ 5142 w 9525"/>
                <a:gd name="connsiteY1" fmla="*/ 77143 h 76200"/>
              </a:gdLst>
              <a:ahLst/>
              <a:cxnLst>
                <a:cxn ang="0">
                  <a:pos x="connsiteX0" y="connsiteY0"/>
                </a:cxn>
                <a:cxn ang="0">
                  <a:pos x="connsiteX1" y="connsiteY1"/>
                </a:cxn>
              </a:cxnLst>
              <a:rect l="l" t="t" r="r" b="b"/>
              <a:pathLst>
                <a:path w="9525" h="76200">
                  <a:moveTo>
                    <a:pt x="5142" y="5142"/>
                  </a:moveTo>
                  <a:lnTo>
                    <a:pt x="5142" y="77143"/>
                  </a:lnTo>
                </a:path>
              </a:pathLst>
            </a:custGeom>
            <a:ln w="19050">
              <a:solidFill>
                <a:schemeClr val="accent4"/>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51" name="Freeform: Shape 327">
              <a:extLst>
                <a:ext uri="{FF2B5EF4-FFF2-40B4-BE49-F238E27FC236}">
                  <a16:creationId xmlns:a16="http://schemas.microsoft.com/office/drawing/2014/main" id="{A595B792-CC42-46C3-9E96-4C2CE10DFE79}"/>
                </a:ext>
              </a:extLst>
            </p:cNvPr>
            <p:cNvSpPr/>
            <p:nvPr/>
          </p:nvSpPr>
          <p:spPr>
            <a:xfrm>
              <a:off x="5084656" y="3404809"/>
              <a:ext cx="9525" cy="76200"/>
            </a:xfrm>
            <a:custGeom>
              <a:avLst/>
              <a:gdLst>
                <a:gd name="connsiteX0" fmla="*/ 5142 w 9525"/>
                <a:gd name="connsiteY0" fmla="*/ 5142 h 76200"/>
                <a:gd name="connsiteX1" fmla="*/ 5142 w 9525"/>
                <a:gd name="connsiteY1" fmla="*/ 77143 h 76200"/>
              </a:gdLst>
              <a:ahLst/>
              <a:cxnLst>
                <a:cxn ang="0">
                  <a:pos x="connsiteX0" y="connsiteY0"/>
                </a:cxn>
                <a:cxn ang="0">
                  <a:pos x="connsiteX1" y="connsiteY1"/>
                </a:cxn>
              </a:cxnLst>
              <a:rect l="l" t="t" r="r" b="b"/>
              <a:pathLst>
                <a:path w="9525" h="76200">
                  <a:moveTo>
                    <a:pt x="5142" y="5142"/>
                  </a:moveTo>
                  <a:lnTo>
                    <a:pt x="5142" y="77143"/>
                  </a:lnTo>
                </a:path>
              </a:pathLst>
            </a:custGeom>
            <a:ln w="19050">
              <a:solidFill>
                <a:schemeClr val="accent4"/>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52" name="Freeform: Shape 328">
              <a:extLst>
                <a:ext uri="{FF2B5EF4-FFF2-40B4-BE49-F238E27FC236}">
                  <a16:creationId xmlns:a16="http://schemas.microsoft.com/office/drawing/2014/main" id="{CA52053E-0C56-4DE7-AA2D-3008C1F3847D}"/>
                </a:ext>
              </a:extLst>
            </p:cNvPr>
            <p:cNvSpPr/>
            <p:nvPr/>
          </p:nvSpPr>
          <p:spPr>
            <a:xfrm>
              <a:off x="5160856" y="3404809"/>
              <a:ext cx="9525" cy="76200"/>
            </a:xfrm>
            <a:custGeom>
              <a:avLst/>
              <a:gdLst>
                <a:gd name="connsiteX0" fmla="*/ 5142 w 9525"/>
                <a:gd name="connsiteY0" fmla="*/ 5142 h 76200"/>
                <a:gd name="connsiteX1" fmla="*/ 5142 w 9525"/>
                <a:gd name="connsiteY1" fmla="*/ 77143 h 76200"/>
              </a:gdLst>
              <a:ahLst/>
              <a:cxnLst>
                <a:cxn ang="0">
                  <a:pos x="connsiteX0" y="connsiteY0"/>
                </a:cxn>
                <a:cxn ang="0">
                  <a:pos x="connsiteX1" y="connsiteY1"/>
                </a:cxn>
              </a:cxnLst>
              <a:rect l="l" t="t" r="r" b="b"/>
              <a:pathLst>
                <a:path w="9525" h="76200">
                  <a:moveTo>
                    <a:pt x="5142" y="5142"/>
                  </a:moveTo>
                  <a:lnTo>
                    <a:pt x="5142" y="77143"/>
                  </a:lnTo>
                </a:path>
              </a:pathLst>
            </a:custGeom>
            <a:ln w="19050">
              <a:solidFill>
                <a:schemeClr val="accent4"/>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53" name="Freeform: Shape 329">
              <a:extLst>
                <a:ext uri="{FF2B5EF4-FFF2-40B4-BE49-F238E27FC236}">
                  <a16:creationId xmlns:a16="http://schemas.microsoft.com/office/drawing/2014/main" id="{2384E40D-13AA-4635-926A-743C0BBAA0A1}"/>
                </a:ext>
              </a:extLst>
            </p:cNvPr>
            <p:cNvSpPr/>
            <p:nvPr/>
          </p:nvSpPr>
          <p:spPr>
            <a:xfrm>
              <a:off x="5313256" y="3404809"/>
              <a:ext cx="9525" cy="76200"/>
            </a:xfrm>
            <a:custGeom>
              <a:avLst/>
              <a:gdLst>
                <a:gd name="connsiteX0" fmla="*/ 5142 w 9525"/>
                <a:gd name="connsiteY0" fmla="*/ 5142 h 76200"/>
                <a:gd name="connsiteX1" fmla="*/ 5142 w 9525"/>
                <a:gd name="connsiteY1" fmla="*/ 77143 h 76200"/>
              </a:gdLst>
              <a:ahLst/>
              <a:cxnLst>
                <a:cxn ang="0">
                  <a:pos x="connsiteX0" y="connsiteY0"/>
                </a:cxn>
                <a:cxn ang="0">
                  <a:pos x="connsiteX1" y="connsiteY1"/>
                </a:cxn>
              </a:cxnLst>
              <a:rect l="l" t="t" r="r" b="b"/>
              <a:pathLst>
                <a:path w="9525" h="76200">
                  <a:moveTo>
                    <a:pt x="5142" y="5142"/>
                  </a:moveTo>
                  <a:lnTo>
                    <a:pt x="5142" y="77143"/>
                  </a:lnTo>
                </a:path>
              </a:pathLst>
            </a:custGeom>
            <a:ln w="19050">
              <a:solidFill>
                <a:schemeClr val="accent4"/>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54" name="Freeform: Shape 330">
              <a:extLst>
                <a:ext uri="{FF2B5EF4-FFF2-40B4-BE49-F238E27FC236}">
                  <a16:creationId xmlns:a16="http://schemas.microsoft.com/office/drawing/2014/main" id="{A465AFF9-3128-44A6-BF18-D408B0228828}"/>
                </a:ext>
              </a:extLst>
            </p:cNvPr>
            <p:cNvSpPr/>
            <p:nvPr/>
          </p:nvSpPr>
          <p:spPr>
            <a:xfrm>
              <a:off x="5427556" y="3404809"/>
              <a:ext cx="9525" cy="76200"/>
            </a:xfrm>
            <a:custGeom>
              <a:avLst/>
              <a:gdLst>
                <a:gd name="connsiteX0" fmla="*/ 5142 w 9525"/>
                <a:gd name="connsiteY0" fmla="*/ 5142 h 76200"/>
                <a:gd name="connsiteX1" fmla="*/ 5142 w 9525"/>
                <a:gd name="connsiteY1" fmla="*/ 77143 h 76200"/>
              </a:gdLst>
              <a:ahLst/>
              <a:cxnLst>
                <a:cxn ang="0">
                  <a:pos x="connsiteX0" y="connsiteY0"/>
                </a:cxn>
                <a:cxn ang="0">
                  <a:pos x="connsiteX1" y="connsiteY1"/>
                </a:cxn>
              </a:cxnLst>
              <a:rect l="l" t="t" r="r" b="b"/>
              <a:pathLst>
                <a:path w="9525" h="76200">
                  <a:moveTo>
                    <a:pt x="5142" y="5142"/>
                  </a:moveTo>
                  <a:lnTo>
                    <a:pt x="5142" y="77143"/>
                  </a:lnTo>
                </a:path>
              </a:pathLst>
            </a:custGeom>
            <a:ln w="19050">
              <a:solidFill>
                <a:schemeClr val="accent4"/>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55" name="Freeform: Shape 331">
              <a:extLst>
                <a:ext uri="{FF2B5EF4-FFF2-40B4-BE49-F238E27FC236}">
                  <a16:creationId xmlns:a16="http://schemas.microsoft.com/office/drawing/2014/main" id="{1EC7FBCE-927C-4410-B338-642FCAED999A}"/>
                </a:ext>
              </a:extLst>
            </p:cNvPr>
            <p:cNvSpPr/>
            <p:nvPr/>
          </p:nvSpPr>
          <p:spPr>
            <a:xfrm>
              <a:off x="5503756" y="3442910"/>
              <a:ext cx="9525" cy="76200"/>
            </a:xfrm>
            <a:custGeom>
              <a:avLst/>
              <a:gdLst>
                <a:gd name="connsiteX0" fmla="*/ 5142 w 9525"/>
                <a:gd name="connsiteY0" fmla="*/ 5142 h 76200"/>
                <a:gd name="connsiteX1" fmla="*/ 5142 w 9525"/>
                <a:gd name="connsiteY1" fmla="*/ 77142 h 76200"/>
              </a:gdLst>
              <a:ahLst/>
              <a:cxnLst>
                <a:cxn ang="0">
                  <a:pos x="connsiteX0" y="connsiteY0"/>
                </a:cxn>
                <a:cxn ang="0">
                  <a:pos x="connsiteX1" y="connsiteY1"/>
                </a:cxn>
              </a:cxnLst>
              <a:rect l="l" t="t" r="r" b="b"/>
              <a:pathLst>
                <a:path w="9525" h="76200">
                  <a:moveTo>
                    <a:pt x="5142" y="5142"/>
                  </a:moveTo>
                  <a:lnTo>
                    <a:pt x="5142" y="77142"/>
                  </a:lnTo>
                </a:path>
              </a:pathLst>
            </a:custGeom>
            <a:ln w="19050">
              <a:solidFill>
                <a:schemeClr val="accent4"/>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56" name="Freeform: Shape 332">
              <a:extLst>
                <a:ext uri="{FF2B5EF4-FFF2-40B4-BE49-F238E27FC236}">
                  <a16:creationId xmlns:a16="http://schemas.microsoft.com/office/drawing/2014/main" id="{174F3872-3840-4991-97B9-26AAA56D59D1}"/>
                </a:ext>
              </a:extLst>
            </p:cNvPr>
            <p:cNvSpPr/>
            <p:nvPr/>
          </p:nvSpPr>
          <p:spPr>
            <a:xfrm>
              <a:off x="5541856" y="3500060"/>
              <a:ext cx="9525" cy="76200"/>
            </a:xfrm>
            <a:custGeom>
              <a:avLst/>
              <a:gdLst>
                <a:gd name="connsiteX0" fmla="*/ 5142 w 9525"/>
                <a:gd name="connsiteY0" fmla="*/ 5142 h 76200"/>
                <a:gd name="connsiteX1" fmla="*/ 5142 w 9525"/>
                <a:gd name="connsiteY1" fmla="*/ 77143 h 76200"/>
              </a:gdLst>
              <a:ahLst/>
              <a:cxnLst>
                <a:cxn ang="0">
                  <a:pos x="connsiteX0" y="connsiteY0"/>
                </a:cxn>
                <a:cxn ang="0">
                  <a:pos x="connsiteX1" y="connsiteY1"/>
                </a:cxn>
              </a:cxnLst>
              <a:rect l="l" t="t" r="r" b="b"/>
              <a:pathLst>
                <a:path w="9525" h="76200">
                  <a:moveTo>
                    <a:pt x="5142" y="5142"/>
                  </a:moveTo>
                  <a:lnTo>
                    <a:pt x="5142" y="77143"/>
                  </a:lnTo>
                </a:path>
              </a:pathLst>
            </a:custGeom>
            <a:ln w="19050">
              <a:solidFill>
                <a:schemeClr val="accent4"/>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57" name="Freeform: Shape 333">
              <a:extLst>
                <a:ext uri="{FF2B5EF4-FFF2-40B4-BE49-F238E27FC236}">
                  <a16:creationId xmlns:a16="http://schemas.microsoft.com/office/drawing/2014/main" id="{B536EC73-8A34-465A-864D-D8DA0D8FE101}"/>
                </a:ext>
              </a:extLst>
            </p:cNvPr>
            <p:cNvSpPr/>
            <p:nvPr/>
          </p:nvSpPr>
          <p:spPr>
            <a:xfrm>
              <a:off x="5560906" y="3500060"/>
              <a:ext cx="9525" cy="76200"/>
            </a:xfrm>
            <a:custGeom>
              <a:avLst/>
              <a:gdLst>
                <a:gd name="connsiteX0" fmla="*/ 5142 w 9525"/>
                <a:gd name="connsiteY0" fmla="*/ 5142 h 76200"/>
                <a:gd name="connsiteX1" fmla="*/ 5142 w 9525"/>
                <a:gd name="connsiteY1" fmla="*/ 77143 h 76200"/>
              </a:gdLst>
              <a:ahLst/>
              <a:cxnLst>
                <a:cxn ang="0">
                  <a:pos x="connsiteX0" y="connsiteY0"/>
                </a:cxn>
                <a:cxn ang="0">
                  <a:pos x="connsiteX1" y="connsiteY1"/>
                </a:cxn>
              </a:cxnLst>
              <a:rect l="l" t="t" r="r" b="b"/>
              <a:pathLst>
                <a:path w="9525" h="76200">
                  <a:moveTo>
                    <a:pt x="5142" y="5142"/>
                  </a:moveTo>
                  <a:lnTo>
                    <a:pt x="5142" y="77143"/>
                  </a:lnTo>
                </a:path>
              </a:pathLst>
            </a:custGeom>
            <a:ln w="19050">
              <a:solidFill>
                <a:schemeClr val="accent4"/>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58" name="Freeform: Shape 334">
              <a:extLst>
                <a:ext uri="{FF2B5EF4-FFF2-40B4-BE49-F238E27FC236}">
                  <a16:creationId xmlns:a16="http://schemas.microsoft.com/office/drawing/2014/main" id="{F299D810-3C84-48E8-B9AC-0B344B09041E}"/>
                </a:ext>
              </a:extLst>
            </p:cNvPr>
            <p:cNvSpPr/>
            <p:nvPr/>
          </p:nvSpPr>
          <p:spPr>
            <a:xfrm>
              <a:off x="5637106" y="3500060"/>
              <a:ext cx="9525" cy="76200"/>
            </a:xfrm>
            <a:custGeom>
              <a:avLst/>
              <a:gdLst>
                <a:gd name="connsiteX0" fmla="*/ 5142 w 9525"/>
                <a:gd name="connsiteY0" fmla="*/ 5142 h 76200"/>
                <a:gd name="connsiteX1" fmla="*/ 5142 w 9525"/>
                <a:gd name="connsiteY1" fmla="*/ 77143 h 76200"/>
              </a:gdLst>
              <a:ahLst/>
              <a:cxnLst>
                <a:cxn ang="0">
                  <a:pos x="connsiteX0" y="connsiteY0"/>
                </a:cxn>
                <a:cxn ang="0">
                  <a:pos x="connsiteX1" y="connsiteY1"/>
                </a:cxn>
              </a:cxnLst>
              <a:rect l="l" t="t" r="r" b="b"/>
              <a:pathLst>
                <a:path w="9525" h="76200">
                  <a:moveTo>
                    <a:pt x="5142" y="5142"/>
                  </a:moveTo>
                  <a:lnTo>
                    <a:pt x="5142" y="77143"/>
                  </a:lnTo>
                </a:path>
              </a:pathLst>
            </a:custGeom>
            <a:ln w="19050">
              <a:solidFill>
                <a:schemeClr val="accent4"/>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59" name="Freeform: Shape 335">
              <a:extLst>
                <a:ext uri="{FF2B5EF4-FFF2-40B4-BE49-F238E27FC236}">
                  <a16:creationId xmlns:a16="http://schemas.microsoft.com/office/drawing/2014/main" id="{7FA3C6C3-AF6D-4487-846A-7A22B851FB5E}"/>
                </a:ext>
              </a:extLst>
            </p:cNvPr>
            <p:cNvSpPr/>
            <p:nvPr/>
          </p:nvSpPr>
          <p:spPr>
            <a:xfrm>
              <a:off x="5694256" y="3500060"/>
              <a:ext cx="9525" cy="76200"/>
            </a:xfrm>
            <a:custGeom>
              <a:avLst/>
              <a:gdLst>
                <a:gd name="connsiteX0" fmla="*/ 5142 w 9525"/>
                <a:gd name="connsiteY0" fmla="*/ 5142 h 76200"/>
                <a:gd name="connsiteX1" fmla="*/ 5142 w 9525"/>
                <a:gd name="connsiteY1" fmla="*/ 77143 h 76200"/>
              </a:gdLst>
              <a:ahLst/>
              <a:cxnLst>
                <a:cxn ang="0">
                  <a:pos x="connsiteX0" y="connsiteY0"/>
                </a:cxn>
                <a:cxn ang="0">
                  <a:pos x="connsiteX1" y="connsiteY1"/>
                </a:cxn>
              </a:cxnLst>
              <a:rect l="l" t="t" r="r" b="b"/>
              <a:pathLst>
                <a:path w="9525" h="76200">
                  <a:moveTo>
                    <a:pt x="5142" y="5142"/>
                  </a:moveTo>
                  <a:lnTo>
                    <a:pt x="5142" y="77143"/>
                  </a:lnTo>
                </a:path>
              </a:pathLst>
            </a:custGeom>
            <a:ln w="19050">
              <a:solidFill>
                <a:schemeClr val="accent4"/>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60" name="Freeform: Shape 336">
              <a:extLst>
                <a:ext uri="{FF2B5EF4-FFF2-40B4-BE49-F238E27FC236}">
                  <a16:creationId xmlns:a16="http://schemas.microsoft.com/office/drawing/2014/main" id="{741199AC-B73E-44BF-9938-F200810CE501}"/>
                </a:ext>
              </a:extLst>
            </p:cNvPr>
            <p:cNvSpPr/>
            <p:nvPr/>
          </p:nvSpPr>
          <p:spPr>
            <a:xfrm>
              <a:off x="5884756" y="3576261"/>
              <a:ext cx="9525" cy="76200"/>
            </a:xfrm>
            <a:custGeom>
              <a:avLst/>
              <a:gdLst>
                <a:gd name="connsiteX0" fmla="*/ 5142 w 9525"/>
                <a:gd name="connsiteY0" fmla="*/ 5142 h 76200"/>
                <a:gd name="connsiteX1" fmla="*/ 5142 w 9525"/>
                <a:gd name="connsiteY1" fmla="*/ 77142 h 76200"/>
              </a:gdLst>
              <a:ahLst/>
              <a:cxnLst>
                <a:cxn ang="0">
                  <a:pos x="connsiteX0" y="connsiteY0"/>
                </a:cxn>
                <a:cxn ang="0">
                  <a:pos x="connsiteX1" y="connsiteY1"/>
                </a:cxn>
              </a:cxnLst>
              <a:rect l="l" t="t" r="r" b="b"/>
              <a:pathLst>
                <a:path w="9525" h="76200">
                  <a:moveTo>
                    <a:pt x="5142" y="5142"/>
                  </a:moveTo>
                  <a:lnTo>
                    <a:pt x="5142" y="77142"/>
                  </a:lnTo>
                </a:path>
              </a:pathLst>
            </a:custGeom>
            <a:ln w="19050">
              <a:solidFill>
                <a:schemeClr val="accent4"/>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61" name="Freeform: Shape 337">
              <a:extLst>
                <a:ext uri="{FF2B5EF4-FFF2-40B4-BE49-F238E27FC236}">
                  <a16:creationId xmlns:a16="http://schemas.microsoft.com/office/drawing/2014/main" id="{A5E51E13-0CAC-422C-848D-D4BE23778855}"/>
                </a:ext>
              </a:extLst>
            </p:cNvPr>
            <p:cNvSpPr/>
            <p:nvPr/>
          </p:nvSpPr>
          <p:spPr>
            <a:xfrm>
              <a:off x="5922856" y="3576261"/>
              <a:ext cx="9525" cy="76200"/>
            </a:xfrm>
            <a:custGeom>
              <a:avLst/>
              <a:gdLst>
                <a:gd name="connsiteX0" fmla="*/ 5142 w 9525"/>
                <a:gd name="connsiteY0" fmla="*/ 5142 h 76200"/>
                <a:gd name="connsiteX1" fmla="*/ 5142 w 9525"/>
                <a:gd name="connsiteY1" fmla="*/ 77142 h 76200"/>
              </a:gdLst>
              <a:ahLst/>
              <a:cxnLst>
                <a:cxn ang="0">
                  <a:pos x="connsiteX0" y="connsiteY0"/>
                </a:cxn>
                <a:cxn ang="0">
                  <a:pos x="connsiteX1" y="connsiteY1"/>
                </a:cxn>
              </a:cxnLst>
              <a:rect l="l" t="t" r="r" b="b"/>
              <a:pathLst>
                <a:path w="9525" h="76200">
                  <a:moveTo>
                    <a:pt x="5142" y="5142"/>
                  </a:moveTo>
                  <a:lnTo>
                    <a:pt x="5142" y="77142"/>
                  </a:lnTo>
                </a:path>
              </a:pathLst>
            </a:custGeom>
            <a:ln w="19050">
              <a:solidFill>
                <a:schemeClr val="accent4"/>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62" name="Freeform: Shape 338">
              <a:extLst>
                <a:ext uri="{FF2B5EF4-FFF2-40B4-BE49-F238E27FC236}">
                  <a16:creationId xmlns:a16="http://schemas.microsoft.com/office/drawing/2014/main" id="{4BC38224-7E2F-4D0A-9B84-692E20897D74}"/>
                </a:ext>
              </a:extLst>
            </p:cNvPr>
            <p:cNvSpPr/>
            <p:nvPr/>
          </p:nvSpPr>
          <p:spPr>
            <a:xfrm>
              <a:off x="5960956" y="3576261"/>
              <a:ext cx="9525" cy="76200"/>
            </a:xfrm>
            <a:custGeom>
              <a:avLst/>
              <a:gdLst>
                <a:gd name="connsiteX0" fmla="*/ 5142 w 9525"/>
                <a:gd name="connsiteY0" fmla="*/ 5142 h 76200"/>
                <a:gd name="connsiteX1" fmla="*/ 5142 w 9525"/>
                <a:gd name="connsiteY1" fmla="*/ 77142 h 76200"/>
              </a:gdLst>
              <a:ahLst/>
              <a:cxnLst>
                <a:cxn ang="0">
                  <a:pos x="connsiteX0" y="connsiteY0"/>
                </a:cxn>
                <a:cxn ang="0">
                  <a:pos x="connsiteX1" y="connsiteY1"/>
                </a:cxn>
              </a:cxnLst>
              <a:rect l="l" t="t" r="r" b="b"/>
              <a:pathLst>
                <a:path w="9525" h="76200">
                  <a:moveTo>
                    <a:pt x="5142" y="5142"/>
                  </a:moveTo>
                  <a:lnTo>
                    <a:pt x="5142" y="77142"/>
                  </a:lnTo>
                </a:path>
              </a:pathLst>
            </a:custGeom>
            <a:ln w="19050">
              <a:solidFill>
                <a:schemeClr val="accent4"/>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63" name="Freeform: Shape 339">
              <a:extLst>
                <a:ext uri="{FF2B5EF4-FFF2-40B4-BE49-F238E27FC236}">
                  <a16:creationId xmlns:a16="http://schemas.microsoft.com/office/drawing/2014/main" id="{59CEDD4E-4073-49C8-AEB5-ED6297B98A0A}"/>
                </a:ext>
              </a:extLst>
            </p:cNvPr>
            <p:cNvSpPr/>
            <p:nvPr/>
          </p:nvSpPr>
          <p:spPr>
            <a:xfrm>
              <a:off x="6018106" y="3576261"/>
              <a:ext cx="9525" cy="76200"/>
            </a:xfrm>
            <a:custGeom>
              <a:avLst/>
              <a:gdLst>
                <a:gd name="connsiteX0" fmla="*/ 5142 w 9525"/>
                <a:gd name="connsiteY0" fmla="*/ 5142 h 76200"/>
                <a:gd name="connsiteX1" fmla="*/ 5142 w 9525"/>
                <a:gd name="connsiteY1" fmla="*/ 77142 h 76200"/>
              </a:gdLst>
              <a:ahLst/>
              <a:cxnLst>
                <a:cxn ang="0">
                  <a:pos x="connsiteX0" y="connsiteY0"/>
                </a:cxn>
                <a:cxn ang="0">
                  <a:pos x="connsiteX1" y="connsiteY1"/>
                </a:cxn>
              </a:cxnLst>
              <a:rect l="l" t="t" r="r" b="b"/>
              <a:pathLst>
                <a:path w="9525" h="76200">
                  <a:moveTo>
                    <a:pt x="5142" y="5142"/>
                  </a:moveTo>
                  <a:lnTo>
                    <a:pt x="5142" y="77142"/>
                  </a:lnTo>
                </a:path>
              </a:pathLst>
            </a:custGeom>
            <a:ln w="19050">
              <a:solidFill>
                <a:schemeClr val="accent4"/>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64" name="Freeform: Shape 340">
              <a:extLst>
                <a:ext uri="{FF2B5EF4-FFF2-40B4-BE49-F238E27FC236}">
                  <a16:creationId xmlns:a16="http://schemas.microsoft.com/office/drawing/2014/main" id="{BF0857BE-2688-420C-B8BA-8D7D34336325}"/>
                </a:ext>
              </a:extLst>
            </p:cNvPr>
            <p:cNvSpPr/>
            <p:nvPr/>
          </p:nvSpPr>
          <p:spPr>
            <a:xfrm>
              <a:off x="6056206" y="3576261"/>
              <a:ext cx="9525" cy="76200"/>
            </a:xfrm>
            <a:custGeom>
              <a:avLst/>
              <a:gdLst>
                <a:gd name="connsiteX0" fmla="*/ 5142 w 9525"/>
                <a:gd name="connsiteY0" fmla="*/ 5142 h 76200"/>
                <a:gd name="connsiteX1" fmla="*/ 5142 w 9525"/>
                <a:gd name="connsiteY1" fmla="*/ 77142 h 76200"/>
              </a:gdLst>
              <a:ahLst/>
              <a:cxnLst>
                <a:cxn ang="0">
                  <a:pos x="connsiteX0" y="connsiteY0"/>
                </a:cxn>
                <a:cxn ang="0">
                  <a:pos x="connsiteX1" y="connsiteY1"/>
                </a:cxn>
              </a:cxnLst>
              <a:rect l="l" t="t" r="r" b="b"/>
              <a:pathLst>
                <a:path w="9525" h="76200">
                  <a:moveTo>
                    <a:pt x="5142" y="5142"/>
                  </a:moveTo>
                  <a:lnTo>
                    <a:pt x="5142" y="77142"/>
                  </a:lnTo>
                </a:path>
              </a:pathLst>
            </a:custGeom>
            <a:ln w="19050">
              <a:solidFill>
                <a:schemeClr val="accent4"/>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65" name="Freeform: Shape 341">
              <a:extLst>
                <a:ext uri="{FF2B5EF4-FFF2-40B4-BE49-F238E27FC236}">
                  <a16:creationId xmlns:a16="http://schemas.microsoft.com/office/drawing/2014/main" id="{C104BCCE-663C-43C7-B334-4176422CB45B}"/>
                </a:ext>
              </a:extLst>
            </p:cNvPr>
            <p:cNvSpPr/>
            <p:nvPr/>
          </p:nvSpPr>
          <p:spPr>
            <a:xfrm>
              <a:off x="6227656" y="3576261"/>
              <a:ext cx="9525" cy="76200"/>
            </a:xfrm>
            <a:custGeom>
              <a:avLst/>
              <a:gdLst>
                <a:gd name="connsiteX0" fmla="*/ 5142 w 9525"/>
                <a:gd name="connsiteY0" fmla="*/ 5142 h 76200"/>
                <a:gd name="connsiteX1" fmla="*/ 5142 w 9525"/>
                <a:gd name="connsiteY1" fmla="*/ 77142 h 76200"/>
              </a:gdLst>
              <a:ahLst/>
              <a:cxnLst>
                <a:cxn ang="0">
                  <a:pos x="connsiteX0" y="connsiteY0"/>
                </a:cxn>
                <a:cxn ang="0">
                  <a:pos x="connsiteX1" y="connsiteY1"/>
                </a:cxn>
              </a:cxnLst>
              <a:rect l="l" t="t" r="r" b="b"/>
              <a:pathLst>
                <a:path w="9525" h="76200">
                  <a:moveTo>
                    <a:pt x="5142" y="5142"/>
                  </a:moveTo>
                  <a:lnTo>
                    <a:pt x="5142" y="77142"/>
                  </a:lnTo>
                </a:path>
              </a:pathLst>
            </a:custGeom>
            <a:ln w="19050">
              <a:solidFill>
                <a:schemeClr val="accent4"/>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66" name="Freeform: Shape 342">
              <a:extLst>
                <a:ext uri="{FF2B5EF4-FFF2-40B4-BE49-F238E27FC236}">
                  <a16:creationId xmlns:a16="http://schemas.microsoft.com/office/drawing/2014/main" id="{881D4C19-8EF0-4F84-A91F-83CA9B882010}"/>
                </a:ext>
              </a:extLst>
            </p:cNvPr>
            <p:cNvSpPr/>
            <p:nvPr/>
          </p:nvSpPr>
          <p:spPr>
            <a:xfrm>
              <a:off x="6322906" y="3576261"/>
              <a:ext cx="9525" cy="76200"/>
            </a:xfrm>
            <a:custGeom>
              <a:avLst/>
              <a:gdLst>
                <a:gd name="connsiteX0" fmla="*/ 5142 w 9525"/>
                <a:gd name="connsiteY0" fmla="*/ 5142 h 76200"/>
                <a:gd name="connsiteX1" fmla="*/ 5142 w 9525"/>
                <a:gd name="connsiteY1" fmla="*/ 77142 h 76200"/>
              </a:gdLst>
              <a:ahLst/>
              <a:cxnLst>
                <a:cxn ang="0">
                  <a:pos x="connsiteX0" y="connsiteY0"/>
                </a:cxn>
                <a:cxn ang="0">
                  <a:pos x="connsiteX1" y="connsiteY1"/>
                </a:cxn>
              </a:cxnLst>
              <a:rect l="l" t="t" r="r" b="b"/>
              <a:pathLst>
                <a:path w="9525" h="76200">
                  <a:moveTo>
                    <a:pt x="5142" y="5142"/>
                  </a:moveTo>
                  <a:lnTo>
                    <a:pt x="5142" y="77142"/>
                  </a:lnTo>
                </a:path>
              </a:pathLst>
            </a:custGeom>
            <a:ln w="19050">
              <a:solidFill>
                <a:schemeClr val="accent4"/>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67" name="Freeform: Shape 343">
              <a:extLst>
                <a:ext uri="{FF2B5EF4-FFF2-40B4-BE49-F238E27FC236}">
                  <a16:creationId xmlns:a16="http://schemas.microsoft.com/office/drawing/2014/main" id="{8A403DB5-2680-4A1B-AD6F-A8D2BBEF342D}"/>
                </a:ext>
              </a:extLst>
            </p:cNvPr>
            <p:cNvSpPr/>
            <p:nvPr/>
          </p:nvSpPr>
          <p:spPr>
            <a:xfrm>
              <a:off x="6380056" y="3576261"/>
              <a:ext cx="9525" cy="76200"/>
            </a:xfrm>
            <a:custGeom>
              <a:avLst/>
              <a:gdLst>
                <a:gd name="connsiteX0" fmla="*/ 5142 w 9525"/>
                <a:gd name="connsiteY0" fmla="*/ 5142 h 76200"/>
                <a:gd name="connsiteX1" fmla="*/ 5142 w 9525"/>
                <a:gd name="connsiteY1" fmla="*/ 77142 h 76200"/>
              </a:gdLst>
              <a:ahLst/>
              <a:cxnLst>
                <a:cxn ang="0">
                  <a:pos x="connsiteX0" y="connsiteY0"/>
                </a:cxn>
                <a:cxn ang="0">
                  <a:pos x="connsiteX1" y="connsiteY1"/>
                </a:cxn>
              </a:cxnLst>
              <a:rect l="l" t="t" r="r" b="b"/>
              <a:pathLst>
                <a:path w="9525" h="76200">
                  <a:moveTo>
                    <a:pt x="5142" y="5142"/>
                  </a:moveTo>
                  <a:lnTo>
                    <a:pt x="5142" y="77142"/>
                  </a:lnTo>
                </a:path>
              </a:pathLst>
            </a:custGeom>
            <a:ln w="19050">
              <a:solidFill>
                <a:schemeClr val="accent4"/>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68" name="Freeform: Shape 344">
              <a:extLst>
                <a:ext uri="{FF2B5EF4-FFF2-40B4-BE49-F238E27FC236}">
                  <a16:creationId xmlns:a16="http://schemas.microsoft.com/office/drawing/2014/main" id="{60A8A440-667F-4493-BAB2-57259B99E29D}"/>
                </a:ext>
              </a:extLst>
            </p:cNvPr>
            <p:cNvSpPr/>
            <p:nvPr/>
          </p:nvSpPr>
          <p:spPr>
            <a:xfrm>
              <a:off x="6437206" y="3576261"/>
              <a:ext cx="9525" cy="76200"/>
            </a:xfrm>
            <a:custGeom>
              <a:avLst/>
              <a:gdLst>
                <a:gd name="connsiteX0" fmla="*/ 5142 w 9525"/>
                <a:gd name="connsiteY0" fmla="*/ 5142 h 76200"/>
                <a:gd name="connsiteX1" fmla="*/ 5142 w 9525"/>
                <a:gd name="connsiteY1" fmla="*/ 77142 h 76200"/>
              </a:gdLst>
              <a:ahLst/>
              <a:cxnLst>
                <a:cxn ang="0">
                  <a:pos x="connsiteX0" y="connsiteY0"/>
                </a:cxn>
                <a:cxn ang="0">
                  <a:pos x="connsiteX1" y="connsiteY1"/>
                </a:cxn>
              </a:cxnLst>
              <a:rect l="l" t="t" r="r" b="b"/>
              <a:pathLst>
                <a:path w="9525" h="76200">
                  <a:moveTo>
                    <a:pt x="5142" y="5142"/>
                  </a:moveTo>
                  <a:lnTo>
                    <a:pt x="5142" y="77142"/>
                  </a:lnTo>
                </a:path>
              </a:pathLst>
            </a:custGeom>
            <a:ln w="19050">
              <a:solidFill>
                <a:schemeClr val="accent4"/>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69" name="Freeform: Shape 345">
              <a:extLst>
                <a:ext uri="{FF2B5EF4-FFF2-40B4-BE49-F238E27FC236}">
                  <a16:creationId xmlns:a16="http://schemas.microsoft.com/office/drawing/2014/main" id="{782D1523-F0BA-4F10-8134-2008843C0F20}"/>
                </a:ext>
              </a:extLst>
            </p:cNvPr>
            <p:cNvSpPr/>
            <p:nvPr/>
          </p:nvSpPr>
          <p:spPr>
            <a:xfrm>
              <a:off x="6475306" y="3576261"/>
              <a:ext cx="9525" cy="76200"/>
            </a:xfrm>
            <a:custGeom>
              <a:avLst/>
              <a:gdLst>
                <a:gd name="connsiteX0" fmla="*/ 5142 w 9525"/>
                <a:gd name="connsiteY0" fmla="*/ 5142 h 76200"/>
                <a:gd name="connsiteX1" fmla="*/ 5142 w 9525"/>
                <a:gd name="connsiteY1" fmla="*/ 77142 h 76200"/>
              </a:gdLst>
              <a:ahLst/>
              <a:cxnLst>
                <a:cxn ang="0">
                  <a:pos x="connsiteX0" y="connsiteY0"/>
                </a:cxn>
                <a:cxn ang="0">
                  <a:pos x="connsiteX1" y="connsiteY1"/>
                </a:cxn>
              </a:cxnLst>
              <a:rect l="l" t="t" r="r" b="b"/>
              <a:pathLst>
                <a:path w="9525" h="76200">
                  <a:moveTo>
                    <a:pt x="5142" y="5142"/>
                  </a:moveTo>
                  <a:lnTo>
                    <a:pt x="5142" y="77142"/>
                  </a:lnTo>
                </a:path>
              </a:pathLst>
            </a:custGeom>
            <a:ln w="19050">
              <a:solidFill>
                <a:schemeClr val="accent4"/>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70" name="Freeform: Shape 346">
              <a:extLst>
                <a:ext uri="{FF2B5EF4-FFF2-40B4-BE49-F238E27FC236}">
                  <a16:creationId xmlns:a16="http://schemas.microsoft.com/office/drawing/2014/main" id="{47654F00-CC73-419F-8CF5-4848E4620A6B}"/>
                </a:ext>
              </a:extLst>
            </p:cNvPr>
            <p:cNvSpPr/>
            <p:nvPr/>
          </p:nvSpPr>
          <p:spPr>
            <a:xfrm>
              <a:off x="6532465" y="3576261"/>
              <a:ext cx="9525" cy="76200"/>
            </a:xfrm>
            <a:custGeom>
              <a:avLst/>
              <a:gdLst>
                <a:gd name="connsiteX0" fmla="*/ 5142 w 9525"/>
                <a:gd name="connsiteY0" fmla="*/ 5142 h 76200"/>
                <a:gd name="connsiteX1" fmla="*/ 5142 w 9525"/>
                <a:gd name="connsiteY1" fmla="*/ 77142 h 76200"/>
              </a:gdLst>
              <a:ahLst/>
              <a:cxnLst>
                <a:cxn ang="0">
                  <a:pos x="connsiteX0" y="connsiteY0"/>
                </a:cxn>
                <a:cxn ang="0">
                  <a:pos x="connsiteX1" y="connsiteY1"/>
                </a:cxn>
              </a:cxnLst>
              <a:rect l="l" t="t" r="r" b="b"/>
              <a:pathLst>
                <a:path w="9525" h="76200">
                  <a:moveTo>
                    <a:pt x="5142" y="5142"/>
                  </a:moveTo>
                  <a:lnTo>
                    <a:pt x="5142" y="77142"/>
                  </a:lnTo>
                </a:path>
              </a:pathLst>
            </a:custGeom>
            <a:ln w="19050">
              <a:solidFill>
                <a:schemeClr val="accent4"/>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grpSp>
      <p:grpSp>
        <p:nvGrpSpPr>
          <p:cNvPr id="171" name="Graphic 347">
            <a:extLst>
              <a:ext uri="{FF2B5EF4-FFF2-40B4-BE49-F238E27FC236}">
                <a16:creationId xmlns:a16="http://schemas.microsoft.com/office/drawing/2014/main" id="{9374C5D9-AA6F-42EC-9E75-104FEE61F325}"/>
              </a:ext>
            </a:extLst>
          </p:cNvPr>
          <p:cNvGrpSpPr/>
          <p:nvPr/>
        </p:nvGrpSpPr>
        <p:grpSpPr>
          <a:xfrm>
            <a:off x="1304452" y="1667548"/>
            <a:ext cx="2556000" cy="73544"/>
            <a:chOff x="3000376" y="1634529"/>
            <a:chExt cx="3971925" cy="152400"/>
          </a:xfrm>
        </p:grpSpPr>
        <p:sp>
          <p:nvSpPr>
            <p:cNvPr id="172" name="Freeform: Shape 349">
              <a:extLst>
                <a:ext uri="{FF2B5EF4-FFF2-40B4-BE49-F238E27FC236}">
                  <a16:creationId xmlns:a16="http://schemas.microsoft.com/office/drawing/2014/main" id="{1D532404-964C-4359-9AC5-4F003203B9C4}"/>
                </a:ext>
              </a:extLst>
            </p:cNvPr>
            <p:cNvSpPr/>
            <p:nvPr/>
          </p:nvSpPr>
          <p:spPr>
            <a:xfrm>
              <a:off x="2993232" y="1668417"/>
              <a:ext cx="3971925" cy="85725"/>
            </a:xfrm>
            <a:custGeom>
              <a:avLst/>
              <a:gdLst>
                <a:gd name="connsiteX0" fmla="*/ 3973792 w 3971925"/>
                <a:gd name="connsiteY0" fmla="*/ 80413 h 85725"/>
                <a:gd name="connsiteX1" fmla="*/ 843424 w 3971925"/>
                <a:gd name="connsiteY1" fmla="*/ 80413 h 85725"/>
                <a:gd name="connsiteX2" fmla="*/ 843424 w 3971925"/>
                <a:gd name="connsiteY2" fmla="*/ 7144 h 85725"/>
                <a:gd name="connsiteX3" fmla="*/ 7144 w 3971925"/>
                <a:gd name="connsiteY3" fmla="*/ 7144 h 85725"/>
              </a:gdLst>
              <a:ahLst/>
              <a:cxnLst>
                <a:cxn ang="0">
                  <a:pos x="connsiteX0" y="connsiteY0"/>
                </a:cxn>
                <a:cxn ang="0">
                  <a:pos x="connsiteX1" y="connsiteY1"/>
                </a:cxn>
                <a:cxn ang="0">
                  <a:pos x="connsiteX2" y="connsiteY2"/>
                </a:cxn>
                <a:cxn ang="0">
                  <a:pos x="connsiteX3" y="connsiteY3"/>
                </a:cxn>
              </a:cxnLst>
              <a:rect l="l" t="t" r="r" b="b"/>
              <a:pathLst>
                <a:path w="3971925" h="85725">
                  <a:moveTo>
                    <a:pt x="3973792" y="80413"/>
                  </a:moveTo>
                  <a:lnTo>
                    <a:pt x="843424" y="80413"/>
                  </a:lnTo>
                  <a:lnTo>
                    <a:pt x="843424" y="7144"/>
                  </a:lnTo>
                  <a:lnTo>
                    <a:pt x="7144" y="7144"/>
                  </a:lnTo>
                </a:path>
              </a:pathLst>
            </a:cu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73" name="Freeform: Shape 350">
              <a:extLst>
                <a:ext uri="{FF2B5EF4-FFF2-40B4-BE49-F238E27FC236}">
                  <a16:creationId xmlns:a16="http://schemas.microsoft.com/office/drawing/2014/main" id="{39856DF3-C8D5-4AE1-BE7F-41FC87686F40}"/>
                </a:ext>
              </a:extLst>
            </p:cNvPr>
            <p:cNvSpPr/>
            <p:nvPr/>
          </p:nvSpPr>
          <p:spPr>
            <a:xfrm>
              <a:off x="6961462" y="1705167"/>
              <a:ext cx="9525" cy="76200"/>
            </a:xfrm>
            <a:custGeom>
              <a:avLst/>
              <a:gdLst>
                <a:gd name="connsiteX0" fmla="*/ 5563 w 9525"/>
                <a:gd name="connsiteY0" fmla="*/ 5563 h 76200"/>
                <a:gd name="connsiteX1" fmla="*/ 5563 w 9525"/>
                <a:gd name="connsiteY1" fmla="*/ 77563 h 76200"/>
              </a:gdLst>
              <a:ahLst/>
              <a:cxnLst>
                <a:cxn ang="0">
                  <a:pos x="connsiteX0" y="connsiteY0"/>
                </a:cxn>
                <a:cxn ang="0">
                  <a:pos x="connsiteX1" y="connsiteY1"/>
                </a:cxn>
              </a:cxnLst>
              <a:rect l="l" t="t" r="r" b="b"/>
              <a:pathLst>
                <a:path w="9525" h="76200">
                  <a:moveTo>
                    <a:pt x="5563" y="5563"/>
                  </a:moveTo>
                  <a:lnTo>
                    <a:pt x="5563" y="77563"/>
                  </a:lnTo>
                </a:path>
              </a:pathLst>
            </a:cu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74" name="Freeform: Shape 95">
              <a:extLst>
                <a:ext uri="{FF2B5EF4-FFF2-40B4-BE49-F238E27FC236}">
                  <a16:creationId xmlns:a16="http://schemas.microsoft.com/office/drawing/2014/main" id="{26F226D9-EE51-4A67-9E6C-E60E1FD3F5CA}"/>
                </a:ext>
              </a:extLst>
            </p:cNvPr>
            <p:cNvSpPr/>
            <p:nvPr/>
          </p:nvSpPr>
          <p:spPr>
            <a:xfrm>
              <a:off x="6828112" y="1705167"/>
              <a:ext cx="9525" cy="76200"/>
            </a:xfrm>
            <a:custGeom>
              <a:avLst/>
              <a:gdLst>
                <a:gd name="connsiteX0" fmla="*/ 5563 w 9525"/>
                <a:gd name="connsiteY0" fmla="*/ 5563 h 76200"/>
                <a:gd name="connsiteX1" fmla="*/ 5563 w 9525"/>
                <a:gd name="connsiteY1" fmla="*/ 77563 h 76200"/>
              </a:gdLst>
              <a:ahLst/>
              <a:cxnLst>
                <a:cxn ang="0">
                  <a:pos x="connsiteX0" y="connsiteY0"/>
                </a:cxn>
                <a:cxn ang="0">
                  <a:pos x="connsiteX1" y="connsiteY1"/>
                </a:cxn>
              </a:cxnLst>
              <a:rect l="l" t="t" r="r" b="b"/>
              <a:pathLst>
                <a:path w="9525" h="76200">
                  <a:moveTo>
                    <a:pt x="5563" y="5563"/>
                  </a:moveTo>
                  <a:lnTo>
                    <a:pt x="5563" y="77563"/>
                  </a:lnTo>
                </a:path>
              </a:pathLst>
            </a:cu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75" name="Freeform: Shape 96">
              <a:extLst>
                <a:ext uri="{FF2B5EF4-FFF2-40B4-BE49-F238E27FC236}">
                  <a16:creationId xmlns:a16="http://schemas.microsoft.com/office/drawing/2014/main" id="{3A52360F-E184-4C0E-B5F7-D404E5F2BA53}"/>
                </a:ext>
              </a:extLst>
            </p:cNvPr>
            <p:cNvSpPr/>
            <p:nvPr/>
          </p:nvSpPr>
          <p:spPr>
            <a:xfrm>
              <a:off x="6790002" y="1705167"/>
              <a:ext cx="9525" cy="76200"/>
            </a:xfrm>
            <a:custGeom>
              <a:avLst/>
              <a:gdLst>
                <a:gd name="connsiteX0" fmla="*/ 5563 w 9525"/>
                <a:gd name="connsiteY0" fmla="*/ 5563 h 76200"/>
                <a:gd name="connsiteX1" fmla="*/ 5563 w 9525"/>
                <a:gd name="connsiteY1" fmla="*/ 77563 h 76200"/>
              </a:gdLst>
              <a:ahLst/>
              <a:cxnLst>
                <a:cxn ang="0">
                  <a:pos x="connsiteX0" y="connsiteY0"/>
                </a:cxn>
                <a:cxn ang="0">
                  <a:pos x="connsiteX1" y="connsiteY1"/>
                </a:cxn>
              </a:cxnLst>
              <a:rect l="l" t="t" r="r" b="b"/>
              <a:pathLst>
                <a:path w="9525" h="76200">
                  <a:moveTo>
                    <a:pt x="5563" y="5563"/>
                  </a:moveTo>
                  <a:lnTo>
                    <a:pt x="5563" y="77563"/>
                  </a:lnTo>
                </a:path>
              </a:pathLst>
            </a:cu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76" name="Freeform: Shape 97">
              <a:extLst>
                <a:ext uri="{FF2B5EF4-FFF2-40B4-BE49-F238E27FC236}">
                  <a16:creationId xmlns:a16="http://schemas.microsoft.com/office/drawing/2014/main" id="{3516960A-E19D-457E-BB72-86018F59C7BA}"/>
                </a:ext>
              </a:extLst>
            </p:cNvPr>
            <p:cNvSpPr/>
            <p:nvPr/>
          </p:nvSpPr>
          <p:spPr>
            <a:xfrm>
              <a:off x="6713802" y="1705167"/>
              <a:ext cx="9525" cy="76200"/>
            </a:xfrm>
            <a:custGeom>
              <a:avLst/>
              <a:gdLst>
                <a:gd name="connsiteX0" fmla="*/ 5563 w 9525"/>
                <a:gd name="connsiteY0" fmla="*/ 5563 h 76200"/>
                <a:gd name="connsiteX1" fmla="*/ 5563 w 9525"/>
                <a:gd name="connsiteY1" fmla="*/ 77563 h 76200"/>
              </a:gdLst>
              <a:ahLst/>
              <a:cxnLst>
                <a:cxn ang="0">
                  <a:pos x="connsiteX0" y="connsiteY0"/>
                </a:cxn>
                <a:cxn ang="0">
                  <a:pos x="connsiteX1" y="connsiteY1"/>
                </a:cxn>
              </a:cxnLst>
              <a:rect l="l" t="t" r="r" b="b"/>
              <a:pathLst>
                <a:path w="9525" h="76200">
                  <a:moveTo>
                    <a:pt x="5563" y="5563"/>
                  </a:moveTo>
                  <a:lnTo>
                    <a:pt x="5563" y="77563"/>
                  </a:lnTo>
                </a:path>
              </a:pathLst>
            </a:cu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77" name="Freeform: Shape 98">
              <a:extLst>
                <a:ext uri="{FF2B5EF4-FFF2-40B4-BE49-F238E27FC236}">
                  <a16:creationId xmlns:a16="http://schemas.microsoft.com/office/drawing/2014/main" id="{92718493-62A1-4D2F-8A53-C97457CF3AC9}"/>
                </a:ext>
              </a:extLst>
            </p:cNvPr>
            <p:cNvSpPr/>
            <p:nvPr/>
          </p:nvSpPr>
          <p:spPr>
            <a:xfrm>
              <a:off x="6637602" y="1705167"/>
              <a:ext cx="9525" cy="76200"/>
            </a:xfrm>
            <a:custGeom>
              <a:avLst/>
              <a:gdLst>
                <a:gd name="connsiteX0" fmla="*/ 5563 w 9525"/>
                <a:gd name="connsiteY0" fmla="*/ 5563 h 76200"/>
                <a:gd name="connsiteX1" fmla="*/ 5563 w 9525"/>
                <a:gd name="connsiteY1" fmla="*/ 77563 h 76200"/>
              </a:gdLst>
              <a:ahLst/>
              <a:cxnLst>
                <a:cxn ang="0">
                  <a:pos x="connsiteX0" y="connsiteY0"/>
                </a:cxn>
                <a:cxn ang="0">
                  <a:pos x="connsiteX1" y="connsiteY1"/>
                </a:cxn>
              </a:cxnLst>
              <a:rect l="l" t="t" r="r" b="b"/>
              <a:pathLst>
                <a:path w="9525" h="76200">
                  <a:moveTo>
                    <a:pt x="5563" y="5563"/>
                  </a:moveTo>
                  <a:lnTo>
                    <a:pt x="5563" y="77563"/>
                  </a:lnTo>
                </a:path>
              </a:pathLst>
            </a:cu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78" name="Freeform: Shape 99">
              <a:extLst>
                <a:ext uri="{FF2B5EF4-FFF2-40B4-BE49-F238E27FC236}">
                  <a16:creationId xmlns:a16="http://schemas.microsoft.com/office/drawing/2014/main" id="{45530A57-577E-48FD-8B85-8D1440044B84}"/>
                </a:ext>
              </a:extLst>
            </p:cNvPr>
            <p:cNvSpPr/>
            <p:nvPr/>
          </p:nvSpPr>
          <p:spPr>
            <a:xfrm>
              <a:off x="6599502" y="1705167"/>
              <a:ext cx="9525" cy="76200"/>
            </a:xfrm>
            <a:custGeom>
              <a:avLst/>
              <a:gdLst>
                <a:gd name="connsiteX0" fmla="*/ 5563 w 9525"/>
                <a:gd name="connsiteY0" fmla="*/ 5563 h 76200"/>
                <a:gd name="connsiteX1" fmla="*/ 5563 w 9525"/>
                <a:gd name="connsiteY1" fmla="*/ 77563 h 76200"/>
              </a:gdLst>
              <a:ahLst/>
              <a:cxnLst>
                <a:cxn ang="0">
                  <a:pos x="connsiteX0" y="connsiteY0"/>
                </a:cxn>
                <a:cxn ang="0">
                  <a:pos x="connsiteX1" y="connsiteY1"/>
                </a:cxn>
              </a:cxnLst>
              <a:rect l="l" t="t" r="r" b="b"/>
              <a:pathLst>
                <a:path w="9525" h="76200">
                  <a:moveTo>
                    <a:pt x="5563" y="5563"/>
                  </a:moveTo>
                  <a:lnTo>
                    <a:pt x="5563" y="77563"/>
                  </a:lnTo>
                </a:path>
              </a:pathLst>
            </a:cu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79" name="Freeform: Shape 100">
              <a:extLst>
                <a:ext uri="{FF2B5EF4-FFF2-40B4-BE49-F238E27FC236}">
                  <a16:creationId xmlns:a16="http://schemas.microsoft.com/office/drawing/2014/main" id="{0C7CA8DB-2F79-4F65-A83F-D8CC06669470}"/>
                </a:ext>
              </a:extLst>
            </p:cNvPr>
            <p:cNvSpPr/>
            <p:nvPr/>
          </p:nvSpPr>
          <p:spPr>
            <a:xfrm>
              <a:off x="6561402" y="1705167"/>
              <a:ext cx="9525" cy="76200"/>
            </a:xfrm>
            <a:custGeom>
              <a:avLst/>
              <a:gdLst>
                <a:gd name="connsiteX0" fmla="*/ 5563 w 9525"/>
                <a:gd name="connsiteY0" fmla="*/ 5563 h 76200"/>
                <a:gd name="connsiteX1" fmla="*/ 5563 w 9525"/>
                <a:gd name="connsiteY1" fmla="*/ 77563 h 76200"/>
              </a:gdLst>
              <a:ahLst/>
              <a:cxnLst>
                <a:cxn ang="0">
                  <a:pos x="connsiteX0" y="connsiteY0"/>
                </a:cxn>
                <a:cxn ang="0">
                  <a:pos x="connsiteX1" y="connsiteY1"/>
                </a:cxn>
              </a:cxnLst>
              <a:rect l="l" t="t" r="r" b="b"/>
              <a:pathLst>
                <a:path w="9525" h="76200">
                  <a:moveTo>
                    <a:pt x="5563" y="5563"/>
                  </a:moveTo>
                  <a:lnTo>
                    <a:pt x="5563" y="77563"/>
                  </a:lnTo>
                </a:path>
              </a:pathLst>
            </a:cu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80" name="Freeform: Shape 101">
              <a:extLst>
                <a:ext uri="{FF2B5EF4-FFF2-40B4-BE49-F238E27FC236}">
                  <a16:creationId xmlns:a16="http://schemas.microsoft.com/office/drawing/2014/main" id="{A3A4BF3D-388A-4416-94FE-57BB68CB257F}"/>
                </a:ext>
              </a:extLst>
            </p:cNvPr>
            <p:cNvSpPr/>
            <p:nvPr/>
          </p:nvSpPr>
          <p:spPr>
            <a:xfrm>
              <a:off x="6542352" y="1705167"/>
              <a:ext cx="9525" cy="76200"/>
            </a:xfrm>
            <a:custGeom>
              <a:avLst/>
              <a:gdLst>
                <a:gd name="connsiteX0" fmla="*/ 5563 w 9525"/>
                <a:gd name="connsiteY0" fmla="*/ 5563 h 76200"/>
                <a:gd name="connsiteX1" fmla="*/ 5563 w 9525"/>
                <a:gd name="connsiteY1" fmla="*/ 77563 h 76200"/>
              </a:gdLst>
              <a:ahLst/>
              <a:cxnLst>
                <a:cxn ang="0">
                  <a:pos x="connsiteX0" y="connsiteY0"/>
                </a:cxn>
                <a:cxn ang="0">
                  <a:pos x="connsiteX1" y="connsiteY1"/>
                </a:cxn>
              </a:cxnLst>
              <a:rect l="l" t="t" r="r" b="b"/>
              <a:pathLst>
                <a:path w="9525" h="76200">
                  <a:moveTo>
                    <a:pt x="5563" y="5563"/>
                  </a:moveTo>
                  <a:lnTo>
                    <a:pt x="5563" y="77563"/>
                  </a:lnTo>
                </a:path>
              </a:pathLst>
            </a:cu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81" name="Freeform: Shape 102">
              <a:extLst>
                <a:ext uri="{FF2B5EF4-FFF2-40B4-BE49-F238E27FC236}">
                  <a16:creationId xmlns:a16="http://schemas.microsoft.com/office/drawing/2014/main" id="{21B6D95A-4157-4A6E-96B0-71AABB86CCA1}"/>
                </a:ext>
              </a:extLst>
            </p:cNvPr>
            <p:cNvSpPr/>
            <p:nvPr/>
          </p:nvSpPr>
          <p:spPr>
            <a:xfrm>
              <a:off x="6428052" y="1705167"/>
              <a:ext cx="9525" cy="76200"/>
            </a:xfrm>
            <a:custGeom>
              <a:avLst/>
              <a:gdLst>
                <a:gd name="connsiteX0" fmla="*/ 5563 w 9525"/>
                <a:gd name="connsiteY0" fmla="*/ 5563 h 76200"/>
                <a:gd name="connsiteX1" fmla="*/ 5563 w 9525"/>
                <a:gd name="connsiteY1" fmla="*/ 77563 h 76200"/>
              </a:gdLst>
              <a:ahLst/>
              <a:cxnLst>
                <a:cxn ang="0">
                  <a:pos x="connsiteX0" y="connsiteY0"/>
                </a:cxn>
                <a:cxn ang="0">
                  <a:pos x="connsiteX1" y="connsiteY1"/>
                </a:cxn>
              </a:cxnLst>
              <a:rect l="l" t="t" r="r" b="b"/>
              <a:pathLst>
                <a:path w="9525" h="76200">
                  <a:moveTo>
                    <a:pt x="5563" y="5563"/>
                  </a:moveTo>
                  <a:lnTo>
                    <a:pt x="5563" y="77563"/>
                  </a:lnTo>
                </a:path>
              </a:pathLst>
            </a:cu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82" name="Freeform: Shape 119">
              <a:extLst>
                <a:ext uri="{FF2B5EF4-FFF2-40B4-BE49-F238E27FC236}">
                  <a16:creationId xmlns:a16="http://schemas.microsoft.com/office/drawing/2014/main" id="{798443D8-90EC-48E8-9B03-974B4960B66C}"/>
                </a:ext>
              </a:extLst>
            </p:cNvPr>
            <p:cNvSpPr/>
            <p:nvPr/>
          </p:nvSpPr>
          <p:spPr>
            <a:xfrm>
              <a:off x="6104202" y="1705167"/>
              <a:ext cx="9525" cy="76200"/>
            </a:xfrm>
            <a:custGeom>
              <a:avLst/>
              <a:gdLst>
                <a:gd name="connsiteX0" fmla="*/ 5563 w 9525"/>
                <a:gd name="connsiteY0" fmla="*/ 5563 h 76200"/>
                <a:gd name="connsiteX1" fmla="*/ 5563 w 9525"/>
                <a:gd name="connsiteY1" fmla="*/ 77563 h 76200"/>
              </a:gdLst>
              <a:ahLst/>
              <a:cxnLst>
                <a:cxn ang="0">
                  <a:pos x="connsiteX0" y="connsiteY0"/>
                </a:cxn>
                <a:cxn ang="0">
                  <a:pos x="connsiteX1" y="connsiteY1"/>
                </a:cxn>
              </a:cxnLst>
              <a:rect l="l" t="t" r="r" b="b"/>
              <a:pathLst>
                <a:path w="9525" h="76200">
                  <a:moveTo>
                    <a:pt x="5563" y="5563"/>
                  </a:moveTo>
                  <a:lnTo>
                    <a:pt x="5563" y="77563"/>
                  </a:lnTo>
                </a:path>
              </a:pathLst>
            </a:cu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83" name="Freeform: Shape 121">
              <a:extLst>
                <a:ext uri="{FF2B5EF4-FFF2-40B4-BE49-F238E27FC236}">
                  <a16:creationId xmlns:a16="http://schemas.microsoft.com/office/drawing/2014/main" id="{4FFADECD-33D7-4EA1-BDD9-D537D3FAF3C8}"/>
                </a:ext>
              </a:extLst>
            </p:cNvPr>
            <p:cNvSpPr/>
            <p:nvPr/>
          </p:nvSpPr>
          <p:spPr>
            <a:xfrm>
              <a:off x="6028002" y="1705167"/>
              <a:ext cx="9525" cy="76200"/>
            </a:xfrm>
            <a:custGeom>
              <a:avLst/>
              <a:gdLst>
                <a:gd name="connsiteX0" fmla="*/ 5563 w 9525"/>
                <a:gd name="connsiteY0" fmla="*/ 5563 h 76200"/>
                <a:gd name="connsiteX1" fmla="*/ 5563 w 9525"/>
                <a:gd name="connsiteY1" fmla="*/ 77563 h 76200"/>
              </a:gdLst>
              <a:ahLst/>
              <a:cxnLst>
                <a:cxn ang="0">
                  <a:pos x="connsiteX0" y="connsiteY0"/>
                </a:cxn>
                <a:cxn ang="0">
                  <a:pos x="connsiteX1" y="connsiteY1"/>
                </a:cxn>
              </a:cxnLst>
              <a:rect l="l" t="t" r="r" b="b"/>
              <a:pathLst>
                <a:path w="9525" h="76200">
                  <a:moveTo>
                    <a:pt x="5563" y="5563"/>
                  </a:moveTo>
                  <a:lnTo>
                    <a:pt x="5563" y="77563"/>
                  </a:lnTo>
                </a:path>
              </a:pathLst>
            </a:cu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84" name="Freeform: Shape 122">
              <a:extLst>
                <a:ext uri="{FF2B5EF4-FFF2-40B4-BE49-F238E27FC236}">
                  <a16:creationId xmlns:a16="http://schemas.microsoft.com/office/drawing/2014/main" id="{0C869088-7C64-4F5C-AFB0-669C73469938}"/>
                </a:ext>
              </a:extLst>
            </p:cNvPr>
            <p:cNvSpPr/>
            <p:nvPr/>
          </p:nvSpPr>
          <p:spPr>
            <a:xfrm>
              <a:off x="5970852" y="1705167"/>
              <a:ext cx="9525" cy="76200"/>
            </a:xfrm>
            <a:custGeom>
              <a:avLst/>
              <a:gdLst>
                <a:gd name="connsiteX0" fmla="*/ 5563 w 9525"/>
                <a:gd name="connsiteY0" fmla="*/ 5563 h 76200"/>
                <a:gd name="connsiteX1" fmla="*/ 5563 w 9525"/>
                <a:gd name="connsiteY1" fmla="*/ 77563 h 76200"/>
              </a:gdLst>
              <a:ahLst/>
              <a:cxnLst>
                <a:cxn ang="0">
                  <a:pos x="connsiteX0" y="connsiteY0"/>
                </a:cxn>
                <a:cxn ang="0">
                  <a:pos x="connsiteX1" y="connsiteY1"/>
                </a:cxn>
              </a:cxnLst>
              <a:rect l="l" t="t" r="r" b="b"/>
              <a:pathLst>
                <a:path w="9525" h="76200">
                  <a:moveTo>
                    <a:pt x="5563" y="5563"/>
                  </a:moveTo>
                  <a:lnTo>
                    <a:pt x="5563" y="77563"/>
                  </a:lnTo>
                </a:path>
              </a:pathLst>
            </a:cu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85" name="Freeform: Shape 123">
              <a:extLst>
                <a:ext uri="{FF2B5EF4-FFF2-40B4-BE49-F238E27FC236}">
                  <a16:creationId xmlns:a16="http://schemas.microsoft.com/office/drawing/2014/main" id="{FE47AE0F-93C7-4F2C-BCCD-A02F528E2E0F}"/>
                </a:ext>
              </a:extLst>
            </p:cNvPr>
            <p:cNvSpPr/>
            <p:nvPr/>
          </p:nvSpPr>
          <p:spPr>
            <a:xfrm>
              <a:off x="5837502" y="1705167"/>
              <a:ext cx="9525" cy="76200"/>
            </a:xfrm>
            <a:custGeom>
              <a:avLst/>
              <a:gdLst>
                <a:gd name="connsiteX0" fmla="*/ 5563 w 9525"/>
                <a:gd name="connsiteY0" fmla="*/ 5563 h 76200"/>
                <a:gd name="connsiteX1" fmla="*/ 5563 w 9525"/>
                <a:gd name="connsiteY1" fmla="*/ 77563 h 76200"/>
              </a:gdLst>
              <a:ahLst/>
              <a:cxnLst>
                <a:cxn ang="0">
                  <a:pos x="connsiteX0" y="connsiteY0"/>
                </a:cxn>
                <a:cxn ang="0">
                  <a:pos x="connsiteX1" y="connsiteY1"/>
                </a:cxn>
              </a:cxnLst>
              <a:rect l="l" t="t" r="r" b="b"/>
              <a:pathLst>
                <a:path w="9525" h="76200">
                  <a:moveTo>
                    <a:pt x="5563" y="5563"/>
                  </a:moveTo>
                  <a:lnTo>
                    <a:pt x="5563" y="77563"/>
                  </a:lnTo>
                </a:path>
              </a:pathLst>
            </a:cu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86" name="Freeform: Shape 124">
              <a:extLst>
                <a:ext uri="{FF2B5EF4-FFF2-40B4-BE49-F238E27FC236}">
                  <a16:creationId xmlns:a16="http://schemas.microsoft.com/office/drawing/2014/main" id="{ECF50C2E-6EF0-4604-A984-3B1C6321C755}"/>
                </a:ext>
              </a:extLst>
            </p:cNvPr>
            <p:cNvSpPr/>
            <p:nvPr/>
          </p:nvSpPr>
          <p:spPr>
            <a:xfrm>
              <a:off x="5723202" y="1705167"/>
              <a:ext cx="9525" cy="76200"/>
            </a:xfrm>
            <a:custGeom>
              <a:avLst/>
              <a:gdLst>
                <a:gd name="connsiteX0" fmla="*/ 5563 w 9525"/>
                <a:gd name="connsiteY0" fmla="*/ 5563 h 76200"/>
                <a:gd name="connsiteX1" fmla="*/ 5563 w 9525"/>
                <a:gd name="connsiteY1" fmla="*/ 77563 h 76200"/>
              </a:gdLst>
              <a:ahLst/>
              <a:cxnLst>
                <a:cxn ang="0">
                  <a:pos x="connsiteX0" y="connsiteY0"/>
                </a:cxn>
                <a:cxn ang="0">
                  <a:pos x="connsiteX1" y="connsiteY1"/>
                </a:cxn>
              </a:cxnLst>
              <a:rect l="l" t="t" r="r" b="b"/>
              <a:pathLst>
                <a:path w="9525" h="76200">
                  <a:moveTo>
                    <a:pt x="5563" y="5563"/>
                  </a:moveTo>
                  <a:lnTo>
                    <a:pt x="5563" y="77563"/>
                  </a:lnTo>
                </a:path>
              </a:pathLst>
            </a:cu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87" name="Freeform: Shape 125">
              <a:extLst>
                <a:ext uri="{FF2B5EF4-FFF2-40B4-BE49-F238E27FC236}">
                  <a16:creationId xmlns:a16="http://schemas.microsoft.com/office/drawing/2014/main" id="{A977C6BC-32E3-4EC9-9A43-1E7A2D241D6B}"/>
                </a:ext>
              </a:extLst>
            </p:cNvPr>
            <p:cNvSpPr/>
            <p:nvPr/>
          </p:nvSpPr>
          <p:spPr>
            <a:xfrm>
              <a:off x="5666052" y="1705167"/>
              <a:ext cx="9525" cy="76200"/>
            </a:xfrm>
            <a:custGeom>
              <a:avLst/>
              <a:gdLst>
                <a:gd name="connsiteX0" fmla="*/ 5563 w 9525"/>
                <a:gd name="connsiteY0" fmla="*/ 5563 h 76200"/>
                <a:gd name="connsiteX1" fmla="*/ 5563 w 9525"/>
                <a:gd name="connsiteY1" fmla="*/ 77563 h 76200"/>
              </a:gdLst>
              <a:ahLst/>
              <a:cxnLst>
                <a:cxn ang="0">
                  <a:pos x="connsiteX0" y="connsiteY0"/>
                </a:cxn>
                <a:cxn ang="0">
                  <a:pos x="connsiteX1" y="connsiteY1"/>
                </a:cxn>
              </a:cxnLst>
              <a:rect l="l" t="t" r="r" b="b"/>
              <a:pathLst>
                <a:path w="9525" h="76200">
                  <a:moveTo>
                    <a:pt x="5563" y="5563"/>
                  </a:moveTo>
                  <a:lnTo>
                    <a:pt x="5563" y="77563"/>
                  </a:lnTo>
                </a:path>
              </a:pathLst>
            </a:cu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88" name="Freeform: Shape 126">
              <a:extLst>
                <a:ext uri="{FF2B5EF4-FFF2-40B4-BE49-F238E27FC236}">
                  <a16:creationId xmlns:a16="http://schemas.microsoft.com/office/drawing/2014/main" id="{F2A835B2-FA02-419A-90F0-7D3CDC7CDABA}"/>
                </a:ext>
              </a:extLst>
            </p:cNvPr>
            <p:cNvSpPr/>
            <p:nvPr/>
          </p:nvSpPr>
          <p:spPr>
            <a:xfrm>
              <a:off x="5570802" y="1705167"/>
              <a:ext cx="9525" cy="76200"/>
            </a:xfrm>
            <a:custGeom>
              <a:avLst/>
              <a:gdLst>
                <a:gd name="connsiteX0" fmla="*/ 5563 w 9525"/>
                <a:gd name="connsiteY0" fmla="*/ 5563 h 76200"/>
                <a:gd name="connsiteX1" fmla="*/ 5563 w 9525"/>
                <a:gd name="connsiteY1" fmla="*/ 77563 h 76200"/>
              </a:gdLst>
              <a:ahLst/>
              <a:cxnLst>
                <a:cxn ang="0">
                  <a:pos x="connsiteX0" y="connsiteY0"/>
                </a:cxn>
                <a:cxn ang="0">
                  <a:pos x="connsiteX1" y="connsiteY1"/>
                </a:cxn>
              </a:cxnLst>
              <a:rect l="l" t="t" r="r" b="b"/>
              <a:pathLst>
                <a:path w="9525" h="76200">
                  <a:moveTo>
                    <a:pt x="5563" y="5563"/>
                  </a:moveTo>
                  <a:lnTo>
                    <a:pt x="5563" y="77563"/>
                  </a:lnTo>
                </a:path>
              </a:pathLst>
            </a:cu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89" name="Freeform: Shape 352">
              <a:extLst>
                <a:ext uri="{FF2B5EF4-FFF2-40B4-BE49-F238E27FC236}">
                  <a16:creationId xmlns:a16="http://schemas.microsoft.com/office/drawing/2014/main" id="{CE8538A6-EB05-44A8-AF5C-754205388F9D}"/>
                </a:ext>
              </a:extLst>
            </p:cNvPr>
            <p:cNvSpPr/>
            <p:nvPr/>
          </p:nvSpPr>
          <p:spPr>
            <a:xfrm>
              <a:off x="5513652" y="1705167"/>
              <a:ext cx="9525" cy="76200"/>
            </a:xfrm>
            <a:custGeom>
              <a:avLst/>
              <a:gdLst>
                <a:gd name="connsiteX0" fmla="*/ 5563 w 9525"/>
                <a:gd name="connsiteY0" fmla="*/ 5563 h 76200"/>
                <a:gd name="connsiteX1" fmla="*/ 5563 w 9525"/>
                <a:gd name="connsiteY1" fmla="*/ 77563 h 76200"/>
              </a:gdLst>
              <a:ahLst/>
              <a:cxnLst>
                <a:cxn ang="0">
                  <a:pos x="connsiteX0" y="connsiteY0"/>
                </a:cxn>
                <a:cxn ang="0">
                  <a:pos x="connsiteX1" y="connsiteY1"/>
                </a:cxn>
              </a:cxnLst>
              <a:rect l="l" t="t" r="r" b="b"/>
              <a:pathLst>
                <a:path w="9525" h="76200">
                  <a:moveTo>
                    <a:pt x="5563" y="5563"/>
                  </a:moveTo>
                  <a:lnTo>
                    <a:pt x="5563" y="77563"/>
                  </a:lnTo>
                </a:path>
              </a:pathLst>
            </a:cu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90" name="Freeform: Shape 353">
              <a:extLst>
                <a:ext uri="{FF2B5EF4-FFF2-40B4-BE49-F238E27FC236}">
                  <a16:creationId xmlns:a16="http://schemas.microsoft.com/office/drawing/2014/main" id="{549DE589-81EF-4B9F-AC1B-B52573D2EEC8}"/>
                </a:ext>
              </a:extLst>
            </p:cNvPr>
            <p:cNvSpPr/>
            <p:nvPr/>
          </p:nvSpPr>
          <p:spPr>
            <a:xfrm>
              <a:off x="5227892" y="1705167"/>
              <a:ext cx="9525" cy="76200"/>
            </a:xfrm>
            <a:custGeom>
              <a:avLst/>
              <a:gdLst>
                <a:gd name="connsiteX0" fmla="*/ 5563 w 9525"/>
                <a:gd name="connsiteY0" fmla="*/ 5563 h 76200"/>
                <a:gd name="connsiteX1" fmla="*/ 5563 w 9525"/>
                <a:gd name="connsiteY1" fmla="*/ 77563 h 76200"/>
              </a:gdLst>
              <a:ahLst/>
              <a:cxnLst>
                <a:cxn ang="0">
                  <a:pos x="connsiteX0" y="connsiteY0"/>
                </a:cxn>
                <a:cxn ang="0">
                  <a:pos x="connsiteX1" y="connsiteY1"/>
                </a:cxn>
              </a:cxnLst>
              <a:rect l="l" t="t" r="r" b="b"/>
              <a:pathLst>
                <a:path w="9525" h="76200">
                  <a:moveTo>
                    <a:pt x="5563" y="5563"/>
                  </a:moveTo>
                  <a:lnTo>
                    <a:pt x="5563" y="77563"/>
                  </a:lnTo>
                </a:path>
              </a:pathLst>
            </a:cu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91" name="Freeform: Shape 354">
              <a:extLst>
                <a:ext uri="{FF2B5EF4-FFF2-40B4-BE49-F238E27FC236}">
                  <a16:creationId xmlns:a16="http://schemas.microsoft.com/office/drawing/2014/main" id="{7A1A9BB2-D3AD-4053-8243-64763AC05C96}"/>
                </a:ext>
              </a:extLst>
            </p:cNvPr>
            <p:cNvSpPr/>
            <p:nvPr/>
          </p:nvSpPr>
          <p:spPr>
            <a:xfrm>
              <a:off x="5170742" y="1705167"/>
              <a:ext cx="9525" cy="76200"/>
            </a:xfrm>
            <a:custGeom>
              <a:avLst/>
              <a:gdLst>
                <a:gd name="connsiteX0" fmla="*/ 5563 w 9525"/>
                <a:gd name="connsiteY0" fmla="*/ 5563 h 76200"/>
                <a:gd name="connsiteX1" fmla="*/ 5563 w 9525"/>
                <a:gd name="connsiteY1" fmla="*/ 77563 h 76200"/>
              </a:gdLst>
              <a:ahLst/>
              <a:cxnLst>
                <a:cxn ang="0">
                  <a:pos x="connsiteX0" y="connsiteY0"/>
                </a:cxn>
                <a:cxn ang="0">
                  <a:pos x="connsiteX1" y="connsiteY1"/>
                </a:cxn>
              </a:cxnLst>
              <a:rect l="l" t="t" r="r" b="b"/>
              <a:pathLst>
                <a:path w="9525" h="76200">
                  <a:moveTo>
                    <a:pt x="5563" y="5563"/>
                  </a:moveTo>
                  <a:lnTo>
                    <a:pt x="5563" y="77563"/>
                  </a:lnTo>
                </a:path>
              </a:pathLst>
            </a:cu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92" name="Freeform: Shape 355">
              <a:extLst>
                <a:ext uri="{FF2B5EF4-FFF2-40B4-BE49-F238E27FC236}">
                  <a16:creationId xmlns:a16="http://schemas.microsoft.com/office/drawing/2014/main" id="{BC34444A-900E-44C8-819E-0463E78CF4DC}"/>
                </a:ext>
              </a:extLst>
            </p:cNvPr>
            <p:cNvSpPr/>
            <p:nvPr/>
          </p:nvSpPr>
          <p:spPr>
            <a:xfrm>
              <a:off x="5094542" y="1705167"/>
              <a:ext cx="9525" cy="76200"/>
            </a:xfrm>
            <a:custGeom>
              <a:avLst/>
              <a:gdLst>
                <a:gd name="connsiteX0" fmla="*/ 5563 w 9525"/>
                <a:gd name="connsiteY0" fmla="*/ 5563 h 76200"/>
                <a:gd name="connsiteX1" fmla="*/ 5563 w 9525"/>
                <a:gd name="connsiteY1" fmla="*/ 77563 h 76200"/>
              </a:gdLst>
              <a:ahLst/>
              <a:cxnLst>
                <a:cxn ang="0">
                  <a:pos x="connsiteX0" y="connsiteY0"/>
                </a:cxn>
                <a:cxn ang="0">
                  <a:pos x="connsiteX1" y="connsiteY1"/>
                </a:cxn>
              </a:cxnLst>
              <a:rect l="l" t="t" r="r" b="b"/>
              <a:pathLst>
                <a:path w="9525" h="76200">
                  <a:moveTo>
                    <a:pt x="5563" y="5563"/>
                  </a:moveTo>
                  <a:lnTo>
                    <a:pt x="5563" y="77563"/>
                  </a:lnTo>
                </a:path>
              </a:pathLst>
            </a:cu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93" name="Freeform: Shape 356">
              <a:extLst>
                <a:ext uri="{FF2B5EF4-FFF2-40B4-BE49-F238E27FC236}">
                  <a16:creationId xmlns:a16="http://schemas.microsoft.com/office/drawing/2014/main" id="{099EF0DC-1550-4CF0-9D71-9FCDFCFA0D56}"/>
                </a:ext>
              </a:extLst>
            </p:cNvPr>
            <p:cNvSpPr/>
            <p:nvPr/>
          </p:nvSpPr>
          <p:spPr>
            <a:xfrm>
              <a:off x="5037392" y="1705167"/>
              <a:ext cx="9525" cy="76200"/>
            </a:xfrm>
            <a:custGeom>
              <a:avLst/>
              <a:gdLst>
                <a:gd name="connsiteX0" fmla="*/ 5563 w 9525"/>
                <a:gd name="connsiteY0" fmla="*/ 5563 h 76200"/>
                <a:gd name="connsiteX1" fmla="*/ 5563 w 9525"/>
                <a:gd name="connsiteY1" fmla="*/ 77563 h 76200"/>
              </a:gdLst>
              <a:ahLst/>
              <a:cxnLst>
                <a:cxn ang="0">
                  <a:pos x="connsiteX0" y="connsiteY0"/>
                </a:cxn>
                <a:cxn ang="0">
                  <a:pos x="connsiteX1" y="connsiteY1"/>
                </a:cxn>
              </a:cxnLst>
              <a:rect l="l" t="t" r="r" b="b"/>
              <a:pathLst>
                <a:path w="9525" h="76200">
                  <a:moveTo>
                    <a:pt x="5563" y="5563"/>
                  </a:moveTo>
                  <a:lnTo>
                    <a:pt x="5563" y="77563"/>
                  </a:lnTo>
                </a:path>
              </a:pathLst>
            </a:cu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94" name="Freeform: Shape 357">
              <a:extLst>
                <a:ext uri="{FF2B5EF4-FFF2-40B4-BE49-F238E27FC236}">
                  <a16:creationId xmlns:a16="http://schemas.microsoft.com/office/drawing/2014/main" id="{3A10393F-A3F3-47D7-AEC5-06A83E19A696}"/>
                </a:ext>
              </a:extLst>
            </p:cNvPr>
            <p:cNvSpPr/>
            <p:nvPr/>
          </p:nvSpPr>
          <p:spPr>
            <a:xfrm>
              <a:off x="4732592" y="1705167"/>
              <a:ext cx="9525" cy="76200"/>
            </a:xfrm>
            <a:custGeom>
              <a:avLst/>
              <a:gdLst>
                <a:gd name="connsiteX0" fmla="*/ 5563 w 9525"/>
                <a:gd name="connsiteY0" fmla="*/ 5563 h 76200"/>
                <a:gd name="connsiteX1" fmla="*/ 5563 w 9525"/>
                <a:gd name="connsiteY1" fmla="*/ 77563 h 76200"/>
              </a:gdLst>
              <a:ahLst/>
              <a:cxnLst>
                <a:cxn ang="0">
                  <a:pos x="connsiteX0" y="connsiteY0"/>
                </a:cxn>
                <a:cxn ang="0">
                  <a:pos x="connsiteX1" y="connsiteY1"/>
                </a:cxn>
              </a:cxnLst>
              <a:rect l="l" t="t" r="r" b="b"/>
              <a:pathLst>
                <a:path w="9525" h="76200">
                  <a:moveTo>
                    <a:pt x="5563" y="5563"/>
                  </a:moveTo>
                  <a:lnTo>
                    <a:pt x="5563" y="77563"/>
                  </a:lnTo>
                </a:path>
              </a:pathLst>
            </a:cu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95" name="Freeform: Shape 358">
              <a:extLst>
                <a:ext uri="{FF2B5EF4-FFF2-40B4-BE49-F238E27FC236}">
                  <a16:creationId xmlns:a16="http://schemas.microsoft.com/office/drawing/2014/main" id="{7DFDB776-C5C5-445E-B2A0-927E19FF8C55}"/>
                </a:ext>
              </a:extLst>
            </p:cNvPr>
            <p:cNvSpPr/>
            <p:nvPr/>
          </p:nvSpPr>
          <p:spPr>
            <a:xfrm>
              <a:off x="4656392" y="1705167"/>
              <a:ext cx="9525" cy="76200"/>
            </a:xfrm>
            <a:custGeom>
              <a:avLst/>
              <a:gdLst>
                <a:gd name="connsiteX0" fmla="*/ 5563 w 9525"/>
                <a:gd name="connsiteY0" fmla="*/ 5563 h 76200"/>
                <a:gd name="connsiteX1" fmla="*/ 5563 w 9525"/>
                <a:gd name="connsiteY1" fmla="*/ 77563 h 76200"/>
              </a:gdLst>
              <a:ahLst/>
              <a:cxnLst>
                <a:cxn ang="0">
                  <a:pos x="connsiteX0" y="connsiteY0"/>
                </a:cxn>
                <a:cxn ang="0">
                  <a:pos x="connsiteX1" y="connsiteY1"/>
                </a:cxn>
              </a:cxnLst>
              <a:rect l="l" t="t" r="r" b="b"/>
              <a:pathLst>
                <a:path w="9525" h="76200">
                  <a:moveTo>
                    <a:pt x="5563" y="5563"/>
                  </a:moveTo>
                  <a:lnTo>
                    <a:pt x="5563" y="77563"/>
                  </a:lnTo>
                </a:path>
              </a:pathLst>
            </a:cu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96" name="Freeform: Shape 359">
              <a:extLst>
                <a:ext uri="{FF2B5EF4-FFF2-40B4-BE49-F238E27FC236}">
                  <a16:creationId xmlns:a16="http://schemas.microsoft.com/office/drawing/2014/main" id="{FB363854-F8B4-4CFB-B9F6-F002EE6C367C}"/>
                </a:ext>
              </a:extLst>
            </p:cNvPr>
            <p:cNvSpPr/>
            <p:nvPr/>
          </p:nvSpPr>
          <p:spPr>
            <a:xfrm>
              <a:off x="4484942" y="1705167"/>
              <a:ext cx="9525" cy="76200"/>
            </a:xfrm>
            <a:custGeom>
              <a:avLst/>
              <a:gdLst>
                <a:gd name="connsiteX0" fmla="*/ 5563 w 9525"/>
                <a:gd name="connsiteY0" fmla="*/ 5563 h 76200"/>
                <a:gd name="connsiteX1" fmla="*/ 5563 w 9525"/>
                <a:gd name="connsiteY1" fmla="*/ 77563 h 76200"/>
              </a:gdLst>
              <a:ahLst/>
              <a:cxnLst>
                <a:cxn ang="0">
                  <a:pos x="connsiteX0" y="connsiteY0"/>
                </a:cxn>
                <a:cxn ang="0">
                  <a:pos x="connsiteX1" y="connsiteY1"/>
                </a:cxn>
              </a:cxnLst>
              <a:rect l="l" t="t" r="r" b="b"/>
              <a:pathLst>
                <a:path w="9525" h="76200">
                  <a:moveTo>
                    <a:pt x="5563" y="5563"/>
                  </a:moveTo>
                  <a:lnTo>
                    <a:pt x="5563" y="77563"/>
                  </a:lnTo>
                </a:path>
              </a:pathLst>
            </a:cu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97" name="Freeform: Shape 360">
              <a:extLst>
                <a:ext uri="{FF2B5EF4-FFF2-40B4-BE49-F238E27FC236}">
                  <a16:creationId xmlns:a16="http://schemas.microsoft.com/office/drawing/2014/main" id="{17ED9B82-174D-480A-BFC6-3F4A85D6C073}"/>
                </a:ext>
              </a:extLst>
            </p:cNvPr>
            <p:cNvSpPr/>
            <p:nvPr/>
          </p:nvSpPr>
          <p:spPr>
            <a:xfrm>
              <a:off x="4180142" y="1705167"/>
              <a:ext cx="9525" cy="76200"/>
            </a:xfrm>
            <a:custGeom>
              <a:avLst/>
              <a:gdLst>
                <a:gd name="connsiteX0" fmla="*/ 5563 w 9525"/>
                <a:gd name="connsiteY0" fmla="*/ 5563 h 76200"/>
                <a:gd name="connsiteX1" fmla="*/ 5563 w 9525"/>
                <a:gd name="connsiteY1" fmla="*/ 77563 h 76200"/>
              </a:gdLst>
              <a:ahLst/>
              <a:cxnLst>
                <a:cxn ang="0">
                  <a:pos x="connsiteX0" y="connsiteY0"/>
                </a:cxn>
                <a:cxn ang="0">
                  <a:pos x="connsiteX1" y="connsiteY1"/>
                </a:cxn>
              </a:cxnLst>
              <a:rect l="l" t="t" r="r" b="b"/>
              <a:pathLst>
                <a:path w="9525" h="76200">
                  <a:moveTo>
                    <a:pt x="5563" y="5563"/>
                  </a:moveTo>
                  <a:lnTo>
                    <a:pt x="5563" y="77563"/>
                  </a:lnTo>
                </a:path>
              </a:pathLst>
            </a:cu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98" name="Freeform: Shape 361">
              <a:extLst>
                <a:ext uri="{FF2B5EF4-FFF2-40B4-BE49-F238E27FC236}">
                  <a16:creationId xmlns:a16="http://schemas.microsoft.com/office/drawing/2014/main" id="{9610B472-2F14-4A07-B032-52129D82931D}"/>
                </a:ext>
              </a:extLst>
            </p:cNvPr>
            <p:cNvSpPr/>
            <p:nvPr/>
          </p:nvSpPr>
          <p:spPr>
            <a:xfrm>
              <a:off x="3970592" y="1705167"/>
              <a:ext cx="9525" cy="76200"/>
            </a:xfrm>
            <a:custGeom>
              <a:avLst/>
              <a:gdLst>
                <a:gd name="connsiteX0" fmla="*/ 5563 w 9525"/>
                <a:gd name="connsiteY0" fmla="*/ 5563 h 76200"/>
                <a:gd name="connsiteX1" fmla="*/ 5563 w 9525"/>
                <a:gd name="connsiteY1" fmla="*/ 77563 h 76200"/>
              </a:gdLst>
              <a:ahLst/>
              <a:cxnLst>
                <a:cxn ang="0">
                  <a:pos x="connsiteX0" y="connsiteY0"/>
                </a:cxn>
                <a:cxn ang="0">
                  <a:pos x="connsiteX1" y="connsiteY1"/>
                </a:cxn>
              </a:cxnLst>
              <a:rect l="l" t="t" r="r" b="b"/>
              <a:pathLst>
                <a:path w="9525" h="76200">
                  <a:moveTo>
                    <a:pt x="5563" y="5563"/>
                  </a:moveTo>
                  <a:lnTo>
                    <a:pt x="5563" y="77563"/>
                  </a:lnTo>
                </a:path>
              </a:pathLst>
            </a:cu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99" name="Freeform: Shape 362">
              <a:extLst>
                <a:ext uri="{FF2B5EF4-FFF2-40B4-BE49-F238E27FC236}">
                  <a16:creationId xmlns:a16="http://schemas.microsoft.com/office/drawing/2014/main" id="{A32D11AF-9652-4DD4-9541-BA1EC9763388}"/>
                </a:ext>
              </a:extLst>
            </p:cNvPr>
            <p:cNvSpPr/>
            <p:nvPr/>
          </p:nvSpPr>
          <p:spPr>
            <a:xfrm>
              <a:off x="3932489" y="1705167"/>
              <a:ext cx="9525" cy="76200"/>
            </a:xfrm>
            <a:custGeom>
              <a:avLst/>
              <a:gdLst>
                <a:gd name="connsiteX0" fmla="*/ 5563 w 9525"/>
                <a:gd name="connsiteY0" fmla="*/ 5563 h 76200"/>
                <a:gd name="connsiteX1" fmla="*/ 5563 w 9525"/>
                <a:gd name="connsiteY1" fmla="*/ 77563 h 76200"/>
              </a:gdLst>
              <a:ahLst/>
              <a:cxnLst>
                <a:cxn ang="0">
                  <a:pos x="connsiteX0" y="connsiteY0"/>
                </a:cxn>
                <a:cxn ang="0">
                  <a:pos x="connsiteX1" y="connsiteY1"/>
                </a:cxn>
              </a:cxnLst>
              <a:rect l="l" t="t" r="r" b="b"/>
              <a:pathLst>
                <a:path w="9525" h="76200">
                  <a:moveTo>
                    <a:pt x="5563" y="5563"/>
                  </a:moveTo>
                  <a:lnTo>
                    <a:pt x="5563" y="77563"/>
                  </a:lnTo>
                </a:path>
              </a:pathLst>
            </a:cu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200" name="Freeform: Shape 363">
              <a:extLst>
                <a:ext uri="{FF2B5EF4-FFF2-40B4-BE49-F238E27FC236}">
                  <a16:creationId xmlns:a16="http://schemas.microsoft.com/office/drawing/2014/main" id="{C7F6A088-C5CB-4F28-8CF3-0AF92DACE8CB}"/>
                </a:ext>
              </a:extLst>
            </p:cNvPr>
            <p:cNvSpPr/>
            <p:nvPr/>
          </p:nvSpPr>
          <p:spPr>
            <a:xfrm>
              <a:off x="3780088" y="1628966"/>
              <a:ext cx="9525" cy="76200"/>
            </a:xfrm>
            <a:custGeom>
              <a:avLst/>
              <a:gdLst>
                <a:gd name="connsiteX0" fmla="*/ 5563 w 9525"/>
                <a:gd name="connsiteY0" fmla="*/ 5563 h 76200"/>
                <a:gd name="connsiteX1" fmla="*/ 5563 w 9525"/>
                <a:gd name="connsiteY1" fmla="*/ 77563 h 76200"/>
              </a:gdLst>
              <a:ahLst/>
              <a:cxnLst>
                <a:cxn ang="0">
                  <a:pos x="connsiteX0" y="connsiteY0"/>
                </a:cxn>
                <a:cxn ang="0">
                  <a:pos x="connsiteX1" y="connsiteY1"/>
                </a:cxn>
              </a:cxnLst>
              <a:rect l="l" t="t" r="r" b="b"/>
              <a:pathLst>
                <a:path w="9525" h="76200">
                  <a:moveTo>
                    <a:pt x="5563" y="5563"/>
                  </a:moveTo>
                  <a:lnTo>
                    <a:pt x="5563" y="77563"/>
                  </a:lnTo>
                </a:path>
              </a:pathLst>
            </a:cu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201" name="Freeform: Shape 364">
              <a:extLst>
                <a:ext uri="{FF2B5EF4-FFF2-40B4-BE49-F238E27FC236}">
                  <a16:creationId xmlns:a16="http://schemas.microsoft.com/office/drawing/2014/main" id="{97115830-FA05-4D7D-85D2-933F70B04C4E}"/>
                </a:ext>
              </a:extLst>
            </p:cNvPr>
            <p:cNvSpPr/>
            <p:nvPr/>
          </p:nvSpPr>
          <p:spPr>
            <a:xfrm>
              <a:off x="3589587" y="1628966"/>
              <a:ext cx="9525" cy="76200"/>
            </a:xfrm>
            <a:custGeom>
              <a:avLst/>
              <a:gdLst>
                <a:gd name="connsiteX0" fmla="*/ 5563 w 9525"/>
                <a:gd name="connsiteY0" fmla="*/ 5563 h 76200"/>
                <a:gd name="connsiteX1" fmla="*/ 5563 w 9525"/>
                <a:gd name="connsiteY1" fmla="*/ 77563 h 76200"/>
              </a:gdLst>
              <a:ahLst/>
              <a:cxnLst>
                <a:cxn ang="0">
                  <a:pos x="connsiteX0" y="connsiteY0"/>
                </a:cxn>
                <a:cxn ang="0">
                  <a:pos x="connsiteX1" y="connsiteY1"/>
                </a:cxn>
              </a:cxnLst>
              <a:rect l="l" t="t" r="r" b="b"/>
              <a:pathLst>
                <a:path w="9525" h="76200">
                  <a:moveTo>
                    <a:pt x="5563" y="5563"/>
                  </a:moveTo>
                  <a:lnTo>
                    <a:pt x="5563" y="77563"/>
                  </a:lnTo>
                </a:path>
              </a:pathLst>
            </a:cu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202" name="Freeform: Shape 365">
              <a:extLst>
                <a:ext uri="{FF2B5EF4-FFF2-40B4-BE49-F238E27FC236}">
                  <a16:creationId xmlns:a16="http://schemas.microsoft.com/office/drawing/2014/main" id="{BCC3D6F9-EFC3-4996-8E5D-EBAA7116D62B}"/>
                </a:ext>
              </a:extLst>
            </p:cNvPr>
            <p:cNvSpPr/>
            <p:nvPr/>
          </p:nvSpPr>
          <p:spPr>
            <a:xfrm>
              <a:off x="3551487" y="1628966"/>
              <a:ext cx="9525" cy="76200"/>
            </a:xfrm>
            <a:custGeom>
              <a:avLst/>
              <a:gdLst>
                <a:gd name="connsiteX0" fmla="*/ 5563 w 9525"/>
                <a:gd name="connsiteY0" fmla="*/ 5563 h 76200"/>
                <a:gd name="connsiteX1" fmla="*/ 5563 w 9525"/>
                <a:gd name="connsiteY1" fmla="*/ 77563 h 76200"/>
              </a:gdLst>
              <a:ahLst/>
              <a:cxnLst>
                <a:cxn ang="0">
                  <a:pos x="connsiteX0" y="connsiteY0"/>
                </a:cxn>
                <a:cxn ang="0">
                  <a:pos x="connsiteX1" y="connsiteY1"/>
                </a:cxn>
              </a:cxnLst>
              <a:rect l="l" t="t" r="r" b="b"/>
              <a:pathLst>
                <a:path w="9525" h="76200">
                  <a:moveTo>
                    <a:pt x="5563" y="5563"/>
                  </a:moveTo>
                  <a:lnTo>
                    <a:pt x="5563" y="77563"/>
                  </a:lnTo>
                </a:path>
              </a:pathLst>
            </a:cu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203" name="Freeform: Shape 366">
              <a:extLst>
                <a:ext uri="{FF2B5EF4-FFF2-40B4-BE49-F238E27FC236}">
                  <a16:creationId xmlns:a16="http://schemas.microsoft.com/office/drawing/2014/main" id="{E60AF837-DE74-49DE-A7B8-CBE70CED75E8}"/>
                </a:ext>
              </a:extLst>
            </p:cNvPr>
            <p:cNvSpPr/>
            <p:nvPr/>
          </p:nvSpPr>
          <p:spPr>
            <a:xfrm>
              <a:off x="3437186" y="1628966"/>
              <a:ext cx="9525" cy="76200"/>
            </a:xfrm>
            <a:custGeom>
              <a:avLst/>
              <a:gdLst>
                <a:gd name="connsiteX0" fmla="*/ 5563 w 9525"/>
                <a:gd name="connsiteY0" fmla="*/ 5563 h 76200"/>
                <a:gd name="connsiteX1" fmla="*/ 5563 w 9525"/>
                <a:gd name="connsiteY1" fmla="*/ 77563 h 76200"/>
              </a:gdLst>
              <a:ahLst/>
              <a:cxnLst>
                <a:cxn ang="0">
                  <a:pos x="connsiteX0" y="connsiteY0"/>
                </a:cxn>
                <a:cxn ang="0">
                  <a:pos x="connsiteX1" y="connsiteY1"/>
                </a:cxn>
              </a:cxnLst>
              <a:rect l="l" t="t" r="r" b="b"/>
              <a:pathLst>
                <a:path w="9525" h="76200">
                  <a:moveTo>
                    <a:pt x="5563" y="5563"/>
                  </a:moveTo>
                  <a:lnTo>
                    <a:pt x="5563" y="77563"/>
                  </a:lnTo>
                </a:path>
              </a:pathLst>
            </a:cu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204" name="Freeform: Shape 367">
              <a:extLst>
                <a:ext uri="{FF2B5EF4-FFF2-40B4-BE49-F238E27FC236}">
                  <a16:creationId xmlns:a16="http://schemas.microsoft.com/office/drawing/2014/main" id="{36F632A6-BE52-423C-8C00-1DCD3FFFA37B}"/>
                </a:ext>
              </a:extLst>
            </p:cNvPr>
            <p:cNvSpPr/>
            <p:nvPr/>
          </p:nvSpPr>
          <p:spPr>
            <a:xfrm>
              <a:off x="3322885" y="1628966"/>
              <a:ext cx="9525" cy="76200"/>
            </a:xfrm>
            <a:custGeom>
              <a:avLst/>
              <a:gdLst>
                <a:gd name="connsiteX0" fmla="*/ 5563 w 9525"/>
                <a:gd name="connsiteY0" fmla="*/ 5563 h 76200"/>
                <a:gd name="connsiteX1" fmla="*/ 5563 w 9525"/>
                <a:gd name="connsiteY1" fmla="*/ 77563 h 76200"/>
              </a:gdLst>
              <a:ahLst/>
              <a:cxnLst>
                <a:cxn ang="0">
                  <a:pos x="connsiteX0" y="connsiteY0"/>
                </a:cxn>
                <a:cxn ang="0">
                  <a:pos x="connsiteX1" y="connsiteY1"/>
                </a:cxn>
              </a:cxnLst>
              <a:rect l="l" t="t" r="r" b="b"/>
              <a:pathLst>
                <a:path w="9525" h="76200">
                  <a:moveTo>
                    <a:pt x="5563" y="5563"/>
                  </a:moveTo>
                  <a:lnTo>
                    <a:pt x="5563" y="77563"/>
                  </a:lnTo>
                </a:path>
              </a:pathLst>
            </a:cu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205" name="Freeform: Shape 368">
              <a:extLst>
                <a:ext uri="{FF2B5EF4-FFF2-40B4-BE49-F238E27FC236}">
                  <a16:creationId xmlns:a16="http://schemas.microsoft.com/office/drawing/2014/main" id="{A4C4D6DE-CE4C-4851-9CD7-EE1B15F895A0}"/>
                </a:ext>
              </a:extLst>
            </p:cNvPr>
            <p:cNvSpPr/>
            <p:nvPr/>
          </p:nvSpPr>
          <p:spPr>
            <a:xfrm>
              <a:off x="3265735" y="1628966"/>
              <a:ext cx="9525" cy="76200"/>
            </a:xfrm>
            <a:custGeom>
              <a:avLst/>
              <a:gdLst>
                <a:gd name="connsiteX0" fmla="*/ 5563 w 9525"/>
                <a:gd name="connsiteY0" fmla="*/ 5563 h 76200"/>
                <a:gd name="connsiteX1" fmla="*/ 5563 w 9525"/>
                <a:gd name="connsiteY1" fmla="*/ 77563 h 76200"/>
              </a:gdLst>
              <a:ahLst/>
              <a:cxnLst>
                <a:cxn ang="0">
                  <a:pos x="connsiteX0" y="connsiteY0"/>
                </a:cxn>
                <a:cxn ang="0">
                  <a:pos x="connsiteX1" y="connsiteY1"/>
                </a:cxn>
              </a:cxnLst>
              <a:rect l="l" t="t" r="r" b="b"/>
              <a:pathLst>
                <a:path w="9525" h="76200">
                  <a:moveTo>
                    <a:pt x="5563" y="5563"/>
                  </a:moveTo>
                  <a:lnTo>
                    <a:pt x="5563" y="77563"/>
                  </a:lnTo>
                </a:path>
              </a:pathLst>
            </a:cu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206" name="Freeform: Shape 369">
              <a:extLst>
                <a:ext uri="{FF2B5EF4-FFF2-40B4-BE49-F238E27FC236}">
                  <a16:creationId xmlns:a16="http://schemas.microsoft.com/office/drawing/2014/main" id="{783BDE61-DB3C-4F8E-88C6-15F7BDC5543B}"/>
                </a:ext>
              </a:extLst>
            </p:cNvPr>
            <p:cNvSpPr/>
            <p:nvPr/>
          </p:nvSpPr>
          <p:spPr>
            <a:xfrm>
              <a:off x="3113334" y="1628966"/>
              <a:ext cx="9525" cy="76200"/>
            </a:xfrm>
            <a:custGeom>
              <a:avLst/>
              <a:gdLst>
                <a:gd name="connsiteX0" fmla="*/ 5563 w 9525"/>
                <a:gd name="connsiteY0" fmla="*/ 5563 h 76200"/>
                <a:gd name="connsiteX1" fmla="*/ 5563 w 9525"/>
                <a:gd name="connsiteY1" fmla="*/ 77563 h 76200"/>
              </a:gdLst>
              <a:ahLst/>
              <a:cxnLst>
                <a:cxn ang="0">
                  <a:pos x="connsiteX0" y="connsiteY0"/>
                </a:cxn>
                <a:cxn ang="0">
                  <a:pos x="connsiteX1" y="connsiteY1"/>
                </a:cxn>
              </a:cxnLst>
              <a:rect l="l" t="t" r="r" b="b"/>
              <a:pathLst>
                <a:path w="9525" h="76200">
                  <a:moveTo>
                    <a:pt x="5563" y="5563"/>
                  </a:moveTo>
                  <a:lnTo>
                    <a:pt x="5563" y="77563"/>
                  </a:lnTo>
                </a:path>
              </a:pathLst>
            </a:cu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grpSp>
      <p:cxnSp>
        <p:nvCxnSpPr>
          <p:cNvPr id="207" name="Straight Connector 206">
            <a:extLst>
              <a:ext uri="{FF2B5EF4-FFF2-40B4-BE49-F238E27FC236}">
                <a16:creationId xmlns:a16="http://schemas.microsoft.com/office/drawing/2014/main" id="{4EEE2DB3-0689-4141-860E-A4DFDFB1AE5C}"/>
              </a:ext>
            </a:extLst>
          </p:cNvPr>
          <p:cNvCxnSpPr/>
          <p:nvPr/>
        </p:nvCxnSpPr>
        <p:spPr>
          <a:xfrm>
            <a:off x="5162663" y="4457657"/>
            <a:ext cx="1080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08" name="Straight Connector 207">
            <a:extLst>
              <a:ext uri="{FF2B5EF4-FFF2-40B4-BE49-F238E27FC236}">
                <a16:creationId xmlns:a16="http://schemas.microsoft.com/office/drawing/2014/main" id="{B858223A-AC3B-4222-8D9F-4E1F60FF5E20}"/>
              </a:ext>
            </a:extLst>
          </p:cNvPr>
          <p:cNvCxnSpPr/>
          <p:nvPr/>
        </p:nvCxnSpPr>
        <p:spPr>
          <a:xfrm>
            <a:off x="5162663" y="4648156"/>
            <a:ext cx="108000"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09" name="Straight Connector 208">
            <a:extLst>
              <a:ext uri="{FF2B5EF4-FFF2-40B4-BE49-F238E27FC236}">
                <a16:creationId xmlns:a16="http://schemas.microsoft.com/office/drawing/2014/main" id="{A8A1623E-7359-4814-8E70-8311D7DD5BBF}"/>
              </a:ext>
            </a:extLst>
          </p:cNvPr>
          <p:cNvCxnSpPr/>
          <p:nvPr/>
        </p:nvCxnSpPr>
        <p:spPr>
          <a:xfrm>
            <a:off x="5162663" y="4828070"/>
            <a:ext cx="108000" cy="0"/>
          </a:xfrm>
          <a:prstGeom prst="line">
            <a:avLst/>
          </a:prstGeom>
          <a:ln w="1905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10" name="Straight Connector 209">
            <a:extLst>
              <a:ext uri="{FF2B5EF4-FFF2-40B4-BE49-F238E27FC236}">
                <a16:creationId xmlns:a16="http://schemas.microsoft.com/office/drawing/2014/main" id="{78FCC8C1-EB05-4BD6-95EE-0C270BE39E4C}"/>
              </a:ext>
            </a:extLst>
          </p:cNvPr>
          <p:cNvCxnSpPr/>
          <p:nvPr/>
        </p:nvCxnSpPr>
        <p:spPr>
          <a:xfrm>
            <a:off x="5162663" y="5007984"/>
            <a:ext cx="108000" cy="0"/>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211" name="Straight Connector 210">
            <a:extLst>
              <a:ext uri="{FF2B5EF4-FFF2-40B4-BE49-F238E27FC236}">
                <a16:creationId xmlns:a16="http://schemas.microsoft.com/office/drawing/2014/main" id="{5BB5F757-D0DF-495C-8752-92F889F2AD7B}"/>
              </a:ext>
            </a:extLst>
          </p:cNvPr>
          <p:cNvCxnSpPr/>
          <p:nvPr/>
        </p:nvCxnSpPr>
        <p:spPr>
          <a:xfrm>
            <a:off x="5162663" y="5187898"/>
            <a:ext cx="108000" cy="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grpSp>
        <p:nvGrpSpPr>
          <p:cNvPr id="212" name="Graphic 378">
            <a:extLst>
              <a:ext uri="{FF2B5EF4-FFF2-40B4-BE49-F238E27FC236}">
                <a16:creationId xmlns:a16="http://schemas.microsoft.com/office/drawing/2014/main" id="{DEDE9F67-3F62-4260-81A3-501E040290FD}"/>
              </a:ext>
            </a:extLst>
          </p:cNvPr>
          <p:cNvGrpSpPr/>
          <p:nvPr/>
        </p:nvGrpSpPr>
        <p:grpSpPr>
          <a:xfrm>
            <a:off x="5857656" y="1687284"/>
            <a:ext cx="2556000" cy="758527"/>
            <a:chOff x="2576512" y="2838450"/>
            <a:chExt cx="3990975" cy="1181100"/>
          </a:xfrm>
        </p:grpSpPr>
        <p:sp>
          <p:nvSpPr>
            <p:cNvPr id="213" name="Freeform: Shape 380">
              <a:extLst>
                <a:ext uri="{FF2B5EF4-FFF2-40B4-BE49-F238E27FC236}">
                  <a16:creationId xmlns:a16="http://schemas.microsoft.com/office/drawing/2014/main" id="{7BC249B6-60E8-4868-B668-D42393478223}"/>
                </a:ext>
              </a:extLst>
            </p:cNvPr>
            <p:cNvSpPr/>
            <p:nvPr/>
          </p:nvSpPr>
          <p:spPr>
            <a:xfrm>
              <a:off x="2569368" y="2836069"/>
              <a:ext cx="4000500" cy="1152525"/>
            </a:xfrm>
            <a:custGeom>
              <a:avLst/>
              <a:gdLst>
                <a:gd name="connsiteX0" fmla="*/ 3994004 w 4000500"/>
                <a:gd name="connsiteY0" fmla="*/ 1146610 h 1152525"/>
                <a:gd name="connsiteX1" fmla="*/ 2614517 w 4000500"/>
                <a:gd name="connsiteY1" fmla="*/ 1146610 h 1152525"/>
                <a:gd name="connsiteX2" fmla="*/ 2614517 w 4000500"/>
                <a:gd name="connsiteY2" fmla="*/ 712044 h 1152525"/>
                <a:gd name="connsiteX3" fmla="*/ 1401785 w 4000500"/>
                <a:gd name="connsiteY3" fmla="*/ 712044 h 1152525"/>
                <a:gd name="connsiteX4" fmla="*/ 1401785 w 4000500"/>
                <a:gd name="connsiteY4" fmla="*/ 365910 h 1152525"/>
                <a:gd name="connsiteX5" fmla="*/ 656460 w 4000500"/>
                <a:gd name="connsiteY5" fmla="*/ 365910 h 1152525"/>
                <a:gd name="connsiteX6" fmla="*/ 656460 w 4000500"/>
                <a:gd name="connsiteY6" fmla="*/ 7144 h 1152525"/>
                <a:gd name="connsiteX7" fmla="*/ 7144 w 4000500"/>
                <a:gd name="connsiteY7" fmla="*/ 7144 h 1152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00500" h="1152525">
                  <a:moveTo>
                    <a:pt x="3994004" y="1146610"/>
                  </a:moveTo>
                  <a:lnTo>
                    <a:pt x="2614517" y="1146610"/>
                  </a:lnTo>
                  <a:lnTo>
                    <a:pt x="2614517" y="712044"/>
                  </a:lnTo>
                  <a:lnTo>
                    <a:pt x="1401785" y="712044"/>
                  </a:lnTo>
                  <a:lnTo>
                    <a:pt x="1401785" y="365910"/>
                  </a:lnTo>
                  <a:lnTo>
                    <a:pt x="656460" y="365910"/>
                  </a:lnTo>
                  <a:lnTo>
                    <a:pt x="656460" y="7144"/>
                  </a:lnTo>
                  <a:lnTo>
                    <a:pt x="7144" y="7144"/>
                  </a:lnTo>
                </a:path>
              </a:pathLst>
            </a:cu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14" name="Freeform: Shape 381">
              <a:extLst>
                <a:ext uri="{FF2B5EF4-FFF2-40B4-BE49-F238E27FC236}">
                  <a16:creationId xmlns:a16="http://schemas.microsoft.com/office/drawing/2014/main" id="{BCE09B7F-D7BE-49CC-8217-3C4AAFD7C510}"/>
                </a:ext>
              </a:extLst>
            </p:cNvPr>
            <p:cNvSpPr/>
            <p:nvPr/>
          </p:nvSpPr>
          <p:spPr>
            <a:xfrm>
              <a:off x="4741288" y="3503453"/>
              <a:ext cx="9525" cy="76200"/>
            </a:xfrm>
            <a:custGeom>
              <a:avLst/>
              <a:gdLst>
                <a:gd name="connsiteX0" fmla="*/ 5504 w 9525"/>
                <a:gd name="connsiteY0" fmla="*/ 5504 h 76200"/>
                <a:gd name="connsiteX1" fmla="*/ 5504 w 9525"/>
                <a:gd name="connsiteY1" fmla="*/ 77505 h 76200"/>
              </a:gdLst>
              <a:ahLst/>
              <a:cxnLst>
                <a:cxn ang="0">
                  <a:pos x="connsiteX0" y="connsiteY0"/>
                </a:cxn>
                <a:cxn ang="0">
                  <a:pos x="connsiteX1" y="connsiteY1"/>
                </a:cxn>
              </a:cxnLst>
              <a:rect l="l" t="t" r="r" b="b"/>
              <a:pathLst>
                <a:path w="9525" h="76200">
                  <a:moveTo>
                    <a:pt x="5504" y="5504"/>
                  </a:moveTo>
                  <a:lnTo>
                    <a:pt x="5504" y="77505"/>
                  </a:lnTo>
                </a:path>
              </a:pathLst>
            </a:cu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15" name="Freeform: Shape 382">
              <a:extLst>
                <a:ext uri="{FF2B5EF4-FFF2-40B4-BE49-F238E27FC236}">
                  <a16:creationId xmlns:a16="http://schemas.microsoft.com/office/drawing/2014/main" id="{60470686-6236-4D97-883E-062FA57CD3F0}"/>
                </a:ext>
              </a:extLst>
            </p:cNvPr>
            <p:cNvSpPr/>
            <p:nvPr/>
          </p:nvSpPr>
          <p:spPr>
            <a:xfrm>
              <a:off x="5636648" y="3941608"/>
              <a:ext cx="9525" cy="76200"/>
            </a:xfrm>
            <a:custGeom>
              <a:avLst/>
              <a:gdLst>
                <a:gd name="connsiteX0" fmla="*/ 5504 w 9525"/>
                <a:gd name="connsiteY0" fmla="*/ 5504 h 76200"/>
                <a:gd name="connsiteX1" fmla="*/ 5504 w 9525"/>
                <a:gd name="connsiteY1" fmla="*/ 77504 h 76200"/>
              </a:gdLst>
              <a:ahLst/>
              <a:cxnLst>
                <a:cxn ang="0">
                  <a:pos x="connsiteX0" y="connsiteY0"/>
                </a:cxn>
                <a:cxn ang="0">
                  <a:pos x="connsiteX1" y="connsiteY1"/>
                </a:cxn>
              </a:cxnLst>
              <a:rect l="l" t="t" r="r" b="b"/>
              <a:pathLst>
                <a:path w="9525" h="76200">
                  <a:moveTo>
                    <a:pt x="5504" y="5504"/>
                  </a:moveTo>
                  <a:lnTo>
                    <a:pt x="5504" y="77504"/>
                  </a:lnTo>
                </a:path>
              </a:pathLst>
            </a:cu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16" name="Freeform: Shape 226">
              <a:extLst>
                <a:ext uri="{FF2B5EF4-FFF2-40B4-BE49-F238E27FC236}">
                  <a16:creationId xmlns:a16="http://schemas.microsoft.com/office/drawing/2014/main" id="{F2EDF898-4E1E-4EC4-B06C-7E62E29C4244}"/>
                </a:ext>
              </a:extLst>
            </p:cNvPr>
            <p:cNvSpPr/>
            <p:nvPr/>
          </p:nvSpPr>
          <p:spPr>
            <a:xfrm>
              <a:off x="6265298" y="3941608"/>
              <a:ext cx="9525" cy="76200"/>
            </a:xfrm>
            <a:custGeom>
              <a:avLst/>
              <a:gdLst>
                <a:gd name="connsiteX0" fmla="*/ 5504 w 9525"/>
                <a:gd name="connsiteY0" fmla="*/ 5504 h 76200"/>
                <a:gd name="connsiteX1" fmla="*/ 5504 w 9525"/>
                <a:gd name="connsiteY1" fmla="*/ 77504 h 76200"/>
              </a:gdLst>
              <a:ahLst/>
              <a:cxnLst>
                <a:cxn ang="0">
                  <a:pos x="connsiteX0" y="connsiteY0"/>
                </a:cxn>
                <a:cxn ang="0">
                  <a:pos x="connsiteX1" y="connsiteY1"/>
                </a:cxn>
              </a:cxnLst>
              <a:rect l="l" t="t" r="r" b="b"/>
              <a:pathLst>
                <a:path w="9525" h="76200">
                  <a:moveTo>
                    <a:pt x="5504" y="5504"/>
                  </a:moveTo>
                  <a:lnTo>
                    <a:pt x="5504" y="77504"/>
                  </a:lnTo>
                </a:path>
              </a:pathLst>
            </a:cu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17" name="Freeform: Shape 227">
              <a:extLst>
                <a:ext uri="{FF2B5EF4-FFF2-40B4-BE49-F238E27FC236}">
                  <a16:creationId xmlns:a16="http://schemas.microsoft.com/office/drawing/2014/main" id="{09C04A44-B21A-4D9C-A5AE-D6C05063EE5C}"/>
                </a:ext>
              </a:extLst>
            </p:cNvPr>
            <p:cNvSpPr/>
            <p:nvPr/>
          </p:nvSpPr>
          <p:spPr>
            <a:xfrm>
              <a:off x="6341507" y="3941608"/>
              <a:ext cx="9525" cy="76200"/>
            </a:xfrm>
            <a:custGeom>
              <a:avLst/>
              <a:gdLst>
                <a:gd name="connsiteX0" fmla="*/ 5504 w 9525"/>
                <a:gd name="connsiteY0" fmla="*/ 5504 h 76200"/>
                <a:gd name="connsiteX1" fmla="*/ 5504 w 9525"/>
                <a:gd name="connsiteY1" fmla="*/ 77504 h 76200"/>
              </a:gdLst>
              <a:ahLst/>
              <a:cxnLst>
                <a:cxn ang="0">
                  <a:pos x="connsiteX0" y="connsiteY0"/>
                </a:cxn>
                <a:cxn ang="0">
                  <a:pos x="connsiteX1" y="connsiteY1"/>
                </a:cxn>
              </a:cxnLst>
              <a:rect l="l" t="t" r="r" b="b"/>
              <a:pathLst>
                <a:path w="9525" h="76200">
                  <a:moveTo>
                    <a:pt x="5504" y="5504"/>
                  </a:moveTo>
                  <a:lnTo>
                    <a:pt x="5504" y="77504"/>
                  </a:lnTo>
                </a:path>
              </a:pathLst>
            </a:cu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18" name="Freeform: Shape 228">
              <a:extLst>
                <a:ext uri="{FF2B5EF4-FFF2-40B4-BE49-F238E27FC236}">
                  <a16:creationId xmlns:a16="http://schemas.microsoft.com/office/drawing/2014/main" id="{3AA993DF-36DD-4F74-A9AC-15142F42F3F5}"/>
                </a:ext>
              </a:extLst>
            </p:cNvPr>
            <p:cNvSpPr/>
            <p:nvPr/>
          </p:nvSpPr>
          <p:spPr>
            <a:xfrm>
              <a:off x="6512957" y="3941608"/>
              <a:ext cx="9525" cy="76200"/>
            </a:xfrm>
            <a:custGeom>
              <a:avLst/>
              <a:gdLst>
                <a:gd name="connsiteX0" fmla="*/ 5504 w 9525"/>
                <a:gd name="connsiteY0" fmla="*/ 5504 h 76200"/>
                <a:gd name="connsiteX1" fmla="*/ 5504 w 9525"/>
                <a:gd name="connsiteY1" fmla="*/ 77504 h 76200"/>
              </a:gdLst>
              <a:ahLst/>
              <a:cxnLst>
                <a:cxn ang="0">
                  <a:pos x="connsiteX0" y="connsiteY0"/>
                </a:cxn>
                <a:cxn ang="0">
                  <a:pos x="connsiteX1" y="connsiteY1"/>
                </a:cxn>
              </a:cxnLst>
              <a:rect l="l" t="t" r="r" b="b"/>
              <a:pathLst>
                <a:path w="9525" h="76200">
                  <a:moveTo>
                    <a:pt x="5504" y="5504"/>
                  </a:moveTo>
                  <a:lnTo>
                    <a:pt x="5504" y="77504"/>
                  </a:lnTo>
                </a:path>
              </a:pathLst>
            </a:cu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grpSp>
      <p:grpSp>
        <p:nvGrpSpPr>
          <p:cNvPr id="219" name="Graphic 229">
            <a:extLst>
              <a:ext uri="{FF2B5EF4-FFF2-40B4-BE49-F238E27FC236}">
                <a16:creationId xmlns:a16="http://schemas.microsoft.com/office/drawing/2014/main" id="{BC462FFC-D84E-4ACC-990E-E60175B5BDA0}"/>
              </a:ext>
            </a:extLst>
          </p:cNvPr>
          <p:cNvGrpSpPr/>
          <p:nvPr/>
        </p:nvGrpSpPr>
        <p:grpSpPr>
          <a:xfrm>
            <a:off x="5857656" y="1687284"/>
            <a:ext cx="2556000" cy="538002"/>
            <a:chOff x="2574131" y="3007519"/>
            <a:chExt cx="3990975" cy="839464"/>
          </a:xfrm>
        </p:grpSpPr>
        <p:sp>
          <p:nvSpPr>
            <p:cNvPr id="220" name="Freeform: Shape 231">
              <a:extLst>
                <a:ext uri="{FF2B5EF4-FFF2-40B4-BE49-F238E27FC236}">
                  <a16:creationId xmlns:a16="http://schemas.microsoft.com/office/drawing/2014/main" id="{02D61D18-6FB3-4273-A9A0-852BD319A040}"/>
                </a:ext>
              </a:extLst>
            </p:cNvPr>
            <p:cNvSpPr/>
            <p:nvPr/>
          </p:nvSpPr>
          <p:spPr>
            <a:xfrm>
              <a:off x="2574131" y="3007519"/>
              <a:ext cx="3990975" cy="809625"/>
            </a:xfrm>
            <a:custGeom>
              <a:avLst/>
              <a:gdLst>
                <a:gd name="connsiteX0" fmla="*/ 3986422 w 3990975"/>
                <a:gd name="connsiteY0" fmla="*/ 805525 h 809625"/>
                <a:gd name="connsiteX1" fmla="*/ 1813608 w 3990975"/>
                <a:gd name="connsiteY1" fmla="*/ 805525 h 809625"/>
                <a:gd name="connsiteX2" fmla="*/ 1813608 w 3990975"/>
                <a:gd name="connsiteY2" fmla="*/ 641301 h 809625"/>
                <a:gd name="connsiteX3" fmla="*/ 1654435 w 3990975"/>
                <a:gd name="connsiteY3" fmla="*/ 641301 h 809625"/>
                <a:gd name="connsiteX4" fmla="*/ 1654435 w 3990975"/>
                <a:gd name="connsiteY4" fmla="*/ 474551 h 809625"/>
                <a:gd name="connsiteX5" fmla="*/ 866162 w 3990975"/>
                <a:gd name="connsiteY5" fmla="*/ 474551 h 809625"/>
                <a:gd name="connsiteX6" fmla="*/ 866162 w 3990975"/>
                <a:gd name="connsiteY6" fmla="*/ 300220 h 809625"/>
                <a:gd name="connsiteX7" fmla="*/ 573085 w 3990975"/>
                <a:gd name="connsiteY7" fmla="*/ 300220 h 809625"/>
                <a:gd name="connsiteX8" fmla="*/ 573085 w 3990975"/>
                <a:gd name="connsiteY8" fmla="*/ 226951 h 809625"/>
                <a:gd name="connsiteX9" fmla="*/ 535187 w 3990975"/>
                <a:gd name="connsiteY9" fmla="*/ 226951 h 809625"/>
                <a:gd name="connsiteX10" fmla="*/ 535187 w 3990975"/>
                <a:gd name="connsiteY10" fmla="*/ 148629 h 809625"/>
                <a:gd name="connsiteX11" fmla="*/ 320432 w 3990975"/>
                <a:gd name="connsiteY11" fmla="*/ 148629 h 809625"/>
                <a:gd name="connsiteX12" fmla="*/ 320432 w 3990975"/>
                <a:gd name="connsiteY12" fmla="*/ 7144 h 809625"/>
                <a:gd name="connsiteX13" fmla="*/ 7144 w 3990975"/>
                <a:gd name="connsiteY13" fmla="*/ 7144 h 809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990975" h="809625">
                  <a:moveTo>
                    <a:pt x="3986422" y="805525"/>
                  </a:moveTo>
                  <a:lnTo>
                    <a:pt x="1813608" y="805525"/>
                  </a:lnTo>
                  <a:lnTo>
                    <a:pt x="1813608" y="641301"/>
                  </a:lnTo>
                  <a:lnTo>
                    <a:pt x="1654435" y="641301"/>
                  </a:lnTo>
                  <a:lnTo>
                    <a:pt x="1654435" y="474551"/>
                  </a:lnTo>
                  <a:lnTo>
                    <a:pt x="866162" y="474551"/>
                  </a:lnTo>
                  <a:lnTo>
                    <a:pt x="866162" y="300220"/>
                  </a:lnTo>
                  <a:lnTo>
                    <a:pt x="573085" y="300220"/>
                  </a:lnTo>
                  <a:lnTo>
                    <a:pt x="573085" y="226951"/>
                  </a:lnTo>
                  <a:lnTo>
                    <a:pt x="535187" y="226951"/>
                  </a:lnTo>
                  <a:lnTo>
                    <a:pt x="535187" y="148629"/>
                  </a:lnTo>
                  <a:lnTo>
                    <a:pt x="320432" y="148629"/>
                  </a:lnTo>
                  <a:lnTo>
                    <a:pt x="320432" y="7144"/>
                  </a:lnTo>
                  <a:lnTo>
                    <a:pt x="7144" y="7144"/>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21" name="Freeform: Shape 232">
              <a:extLst>
                <a:ext uri="{FF2B5EF4-FFF2-40B4-BE49-F238E27FC236}">
                  <a16:creationId xmlns:a16="http://schemas.microsoft.com/office/drawing/2014/main" id="{460265C1-45E6-46C0-983C-6F2C940D5E9E}"/>
                </a:ext>
              </a:extLst>
            </p:cNvPr>
            <p:cNvSpPr/>
            <p:nvPr/>
          </p:nvSpPr>
          <p:spPr>
            <a:xfrm>
              <a:off x="6537342" y="3770783"/>
              <a:ext cx="9525" cy="76200"/>
            </a:xfrm>
            <a:custGeom>
              <a:avLst/>
              <a:gdLst>
                <a:gd name="connsiteX0" fmla="*/ 4161 w 0"/>
                <a:gd name="connsiteY0" fmla="*/ 4161 h 76200"/>
                <a:gd name="connsiteX1" fmla="*/ 4161 w 0"/>
                <a:gd name="connsiteY1" fmla="*/ 76160 h 76200"/>
              </a:gdLst>
              <a:ahLst/>
              <a:cxnLst>
                <a:cxn ang="0">
                  <a:pos x="connsiteX0" y="connsiteY0"/>
                </a:cxn>
                <a:cxn ang="0">
                  <a:pos x="connsiteX1" y="connsiteY1"/>
                </a:cxn>
              </a:cxnLst>
              <a:rect l="l" t="t" r="r" b="b"/>
              <a:pathLst>
                <a:path h="76200">
                  <a:moveTo>
                    <a:pt x="4161" y="4161"/>
                  </a:moveTo>
                  <a:lnTo>
                    <a:pt x="4161" y="76160"/>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22" name="Freeform: Shape 233">
              <a:extLst>
                <a:ext uri="{FF2B5EF4-FFF2-40B4-BE49-F238E27FC236}">
                  <a16:creationId xmlns:a16="http://schemas.microsoft.com/office/drawing/2014/main" id="{5125865B-7F01-4F94-BA0C-D3D2DCAA2315}"/>
                </a:ext>
              </a:extLst>
            </p:cNvPr>
            <p:cNvSpPr/>
            <p:nvPr/>
          </p:nvSpPr>
          <p:spPr>
            <a:xfrm>
              <a:off x="5984892" y="3770783"/>
              <a:ext cx="9525" cy="76200"/>
            </a:xfrm>
            <a:custGeom>
              <a:avLst/>
              <a:gdLst>
                <a:gd name="connsiteX0" fmla="*/ 4161 w 0"/>
                <a:gd name="connsiteY0" fmla="*/ 4161 h 76200"/>
                <a:gd name="connsiteX1" fmla="*/ 4161 w 0"/>
                <a:gd name="connsiteY1" fmla="*/ 76160 h 76200"/>
              </a:gdLst>
              <a:ahLst/>
              <a:cxnLst>
                <a:cxn ang="0">
                  <a:pos x="connsiteX0" y="connsiteY0"/>
                </a:cxn>
                <a:cxn ang="0">
                  <a:pos x="connsiteX1" y="connsiteY1"/>
                </a:cxn>
              </a:cxnLst>
              <a:rect l="l" t="t" r="r" b="b"/>
              <a:pathLst>
                <a:path h="76200">
                  <a:moveTo>
                    <a:pt x="4161" y="4161"/>
                  </a:moveTo>
                  <a:lnTo>
                    <a:pt x="4161" y="76160"/>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23" name="Freeform: Shape 234">
              <a:extLst>
                <a:ext uri="{FF2B5EF4-FFF2-40B4-BE49-F238E27FC236}">
                  <a16:creationId xmlns:a16="http://schemas.microsoft.com/office/drawing/2014/main" id="{1B31FB0C-2082-4506-A2A5-0FD64DC49CCA}"/>
                </a:ext>
              </a:extLst>
            </p:cNvPr>
            <p:cNvSpPr/>
            <p:nvPr/>
          </p:nvSpPr>
          <p:spPr>
            <a:xfrm>
              <a:off x="5794383" y="3770783"/>
              <a:ext cx="9525" cy="76200"/>
            </a:xfrm>
            <a:custGeom>
              <a:avLst/>
              <a:gdLst>
                <a:gd name="connsiteX0" fmla="*/ 4161 w 0"/>
                <a:gd name="connsiteY0" fmla="*/ 4161 h 76200"/>
                <a:gd name="connsiteX1" fmla="*/ 4161 w 0"/>
                <a:gd name="connsiteY1" fmla="*/ 76160 h 76200"/>
              </a:gdLst>
              <a:ahLst/>
              <a:cxnLst>
                <a:cxn ang="0">
                  <a:pos x="connsiteX0" y="connsiteY0"/>
                </a:cxn>
                <a:cxn ang="0">
                  <a:pos x="connsiteX1" y="connsiteY1"/>
                </a:cxn>
              </a:cxnLst>
              <a:rect l="l" t="t" r="r" b="b"/>
              <a:pathLst>
                <a:path h="76200">
                  <a:moveTo>
                    <a:pt x="4161" y="4161"/>
                  </a:moveTo>
                  <a:lnTo>
                    <a:pt x="4161" y="76160"/>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24" name="Freeform: Shape 235">
              <a:extLst>
                <a:ext uri="{FF2B5EF4-FFF2-40B4-BE49-F238E27FC236}">
                  <a16:creationId xmlns:a16="http://schemas.microsoft.com/office/drawing/2014/main" id="{8064401C-9715-4EBB-8353-C7DFAADD3753}"/>
                </a:ext>
              </a:extLst>
            </p:cNvPr>
            <p:cNvSpPr/>
            <p:nvPr/>
          </p:nvSpPr>
          <p:spPr>
            <a:xfrm>
              <a:off x="5165733" y="3770783"/>
              <a:ext cx="9525" cy="76200"/>
            </a:xfrm>
            <a:custGeom>
              <a:avLst/>
              <a:gdLst>
                <a:gd name="connsiteX0" fmla="*/ 4161 w 0"/>
                <a:gd name="connsiteY0" fmla="*/ 4161 h 76200"/>
                <a:gd name="connsiteX1" fmla="*/ 4161 w 0"/>
                <a:gd name="connsiteY1" fmla="*/ 76160 h 76200"/>
              </a:gdLst>
              <a:ahLst/>
              <a:cxnLst>
                <a:cxn ang="0">
                  <a:pos x="connsiteX0" y="connsiteY0"/>
                </a:cxn>
                <a:cxn ang="0">
                  <a:pos x="connsiteX1" y="connsiteY1"/>
                </a:cxn>
              </a:cxnLst>
              <a:rect l="l" t="t" r="r" b="b"/>
              <a:pathLst>
                <a:path h="76200">
                  <a:moveTo>
                    <a:pt x="4161" y="4161"/>
                  </a:moveTo>
                  <a:lnTo>
                    <a:pt x="4161" y="76160"/>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25" name="Freeform: Shape 236">
              <a:extLst>
                <a:ext uri="{FF2B5EF4-FFF2-40B4-BE49-F238E27FC236}">
                  <a16:creationId xmlns:a16="http://schemas.microsoft.com/office/drawing/2014/main" id="{6FF2ECC5-D827-48BD-9BF4-3FA8AA88F05C}"/>
                </a:ext>
              </a:extLst>
            </p:cNvPr>
            <p:cNvSpPr/>
            <p:nvPr/>
          </p:nvSpPr>
          <p:spPr>
            <a:xfrm>
              <a:off x="5089533" y="3770783"/>
              <a:ext cx="9525" cy="76200"/>
            </a:xfrm>
            <a:custGeom>
              <a:avLst/>
              <a:gdLst>
                <a:gd name="connsiteX0" fmla="*/ 4161 w 0"/>
                <a:gd name="connsiteY0" fmla="*/ 4161 h 76200"/>
                <a:gd name="connsiteX1" fmla="*/ 4161 w 0"/>
                <a:gd name="connsiteY1" fmla="*/ 76160 h 76200"/>
              </a:gdLst>
              <a:ahLst/>
              <a:cxnLst>
                <a:cxn ang="0">
                  <a:pos x="connsiteX0" y="connsiteY0"/>
                </a:cxn>
                <a:cxn ang="0">
                  <a:pos x="connsiteX1" y="connsiteY1"/>
                </a:cxn>
              </a:cxnLst>
              <a:rect l="l" t="t" r="r" b="b"/>
              <a:pathLst>
                <a:path h="76200">
                  <a:moveTo>
                    <a:pt x="4161" y="4161"/>
                  </a:moveTo>
                  <a:lnTo>
                    <a:pt x="4161" y="76160"/>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26" name="Freeform: Shape 237">
              <a:extLst>
                <a:ext uri="{FF2B5EF4-FFF2-40B4-BE49-F238E27FC236}">
                  <a16:creationId xmlns:a16="http://schemas.microsoft.com/office/drawing/2014/main" id="{AAC47858-2BFE-4624-93F0-3A89F8656F47}"/>
                </a:ext>
              </a:extLst>
            </p:cNvPr>
            <p:cNvSpPr/>
            <p:nvPr/>
          </p:nvSpPr>
          <p:spPr>
            <a:xfrm>
              <a:off x="4479933" y="3770783"/>
              <a:ext cx="9525" cy="76200"/>
            </a:xfrm>
            <a:custGeom>
              <a:avLst/>
              <a:gdLst>
                <a:gd name="connsiteX0" fmla="*/ 4161 w 0"/>
                <a:gd name="connsiteY0" fmla="*/ 4161 h 76200"/>
                <a:gd name="connsiteX1" fmla="*/ 4161 w 0"/>
                <a:gd name="connsiteY1" fmla="*/ 76160 h 76200"/>
              </a:gdLst>
              <a:ahLst/>
              <a:cxnLst>
                <a:cxn ang="0">
                  <a:pos x="connsiteX0" y="connsiteY0"/>
                </a:cxn>
                <a:cxn ang="0">
                  <a:pos x="connsiteX1" y="connsiteY1"/>
                </a:cxn>
              </a:cxnLst>
              <a:rect l="l" t="t" r="r" b="b"/>
              <a:pathLst>
                <a:path h="76200">
                  <a:moveTo>
                    <a:pt x="4161" y="4161"/>
                  </a:moveTo>
                  <a:lnTo>
                    <a:pt x="4161" y="76160"/>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27" name="Freeform: Shape 238">
              <a:extLst>
                <a:ext uri="{FF2B5EF4-FFF2-40B4-BE49-F238E27FC236}">
                  <a16:creationId xmlns:a16="http://schemas.microsoft.com/office/drawing/2014/main" id="{2E8D7427-0B10-4F5C-A2EB-E41B5F0D9750}"/>
                </a:ext>
              </a:extLst>
            </p:cNvPr>
            <p:cNvSpPr/>
            <p:nvPr/>
          </p:nvSpPr>
          <p:spPr>
            <a:xfrm>
              <a:off x="3165470" y="3272432"/>
              <a:ext cx="9525" cy="76200"/>
            </a:xfrm>
            <a:custGeom>
              <a:avLst/>
              <a:gdLst>
                <a:gd name="connsiteX0" fmla="*/ 4161 w 0"/>
                <a:gd name="connsiteY0" fmla="*/ 4161 h 76200"/>
                <a:gd name="connsiteX1" fmla="*/ 4161 w 0"/>
                <a:gd name="connsiteY1" fmla="*/ 76160 h 76200"/>
              </a:gdLst>
              <a:ahLst/>
              <a:cxnLst>
                <a:cxn ang="0">
                  <a:pos x="connsiteX0" y="connsiteY0"/>
                </a:cxn>
                <a:cxn ang="0">
                  <a:pos x="connsiteX1" y="connsiteY1"/>
                </a:cxn>
              </a:cxnLst>
              <a:rect l="l" t="t" r="r" b="b"/>
              <a:pathLst>
                <a:path h="76200">
                  <a:moveTo>
                    <a:pt x="4161" y="4161"/>
                  </a:moveTo>
                  <a:lnTo>
                    <a:pt x="4161" y="76160"/>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grpSp>
      <p:grpSp>
        <p:nvGrpSpPr>
          <p:cNvPr id="228" name="Graphic 239">
            <a:extLst>
              <a:ext uri="{FF2B5EF4-FFF2-40B4-BE49-F238E27FC236}">
                <a16:creationId xmlns:a16="http://schemas.microsoft.com/office/drawing/2014/main" id="{14423B9E-7842-44EC-B43E-2A7DD81D6ABA}"/>
              </a:ext>
            </a:extLst>
          </p:cNvPr>
          <p:cNvGrpSpPr/>
          <p:nvPr/>
        </p:nvGrpSpPr>
        <p:grpSpPr>
          <a:xfrm>
            <a:off x="5857656" y="1687284"/>
            <a:ext cx="2556000" cy="499378"/>
            <a:chOff x="2581275" y="3038475"/>
            <a:chExt cx="3981450" cy="781050"/>
          </a:xfrm>
        </p:grpSpPr>
        <p:sp>
          <p:nvSpPr>
            <p:cNvPr id="229" name="Freeform: Shape 241">
              <a:extLst>
                <a:ext uri="{FF2B5EF4-FFF2-40B4-BE49-F238E27FC236}">
                  <a16:creationId xmlns:a16="http://schemas.microsoft.com/office/drawing/2014/main" id="{526319A0-57C1-4C89-BDB4-2A6E75418855}"/>
                </a:ext>
              </a:extLst>
            </p:cNvPr>
            <p:cNvSpPr/>
            <p:nvPr/>
          </p:nvSpPr>
          <p:spPr>
            <a:xfrm>
              <a:off x="2574131" y="3036094"/>
              <a:ext cx="3990975" cy="742950"/>
            </a:xfrm>
            <a:custGeom>
              <a:avLst/>
              <a:gdLst>
                <a:gd name="connsiteX0" fmla="*/ 3983898 w 3990975"/>
                <a:gd name="connsiteY0" fmla="*/ 744889 h 742950"/>
                <a:gd name="connsiteX1" fmla="*/ 3203201 w 3990975"/>
                <a:gd name="connsiteY1" fmla="*/ 744889 h 742950"/>
                <a:gd name="connsiteX2" fmla="*/ 3203201 w 3990975"/>
                <a:gd name="connsiteY2" fmla="*/ 704465 h 742950"/>
                <a:gd name="connsiteX3" fmla="*/ 2945492 w 3990975"/>
                <a:gd name="connsiteY3" fmla="*/ 704465 h 742950"/>
                <a:gd name="connsiteX4" fmla="*/ 2945492 w 3990975"/>
                <a:gd name="connsiteY4" fmla="*/ 623616 h 742950"/>
                <a:gd name="connsiteX5" fmla="*/ 2920232 w 3990975"/>
                <a:gd name="connsiteY5" fmla="*/ 623616 h 742950"/>
                <a:gd name="connsiteX6" fmla="*/ 2920232 w 3990975"/>
                <a:gd name="connsiteY6" fmla="*/ 562979 h 742950"/>
                <a:gd name="connsiteX7" fmla="*/ 2480615 w 3990975"/>
                <a:gd name="connsiteY7" fmla="*/ 562979 h 742950"/>
                <a:gd name="connsiteX8" fmla="*/ 2480615 w 3990975"/>
                <a:gd name="connsiteY8" fmla="*/ 532661 h 742950"/>
                <a:gd name="connsiteX9" fmla="*/ 2374497 w 3990975"/>
                <a:gd name="connsiteY9" fmla="*/ 532661 h 742950"/>
                <a:gd name="connsiteX10" fmla="*/ 2374497 w 3990975"/>
                <a:gd name="connsiteY10" fmla="*/ 489710 h 742950"/>
                <a:gd name="connsiteX11" fmla="*/ 1985410 w 3990975"/>
                <a:gd name="connsiteY11" fmla="*/ 489710 h 742950"/>
                <a:gd name="connsiteX12" fmla="*/ 1985410 w 3990975"/>
                <a:gd name="connsiteY12" fmla="*/ 411388 h 742950"/>
                <a:gd name="connsiteX13" fmla="*/ 1884350 w 3990975"/>
                <a:gd name="connsiteY13" fmla="*/ 411388 h 742950"/>
                <a:gd name="connsiteX14" fmla="*/ 1884350 w 3990975"/>
                <a:gd name="connsiteY14" fmla="*/ 388650 h 742950"/>
                <a:gd name="connsiteX15" fmla="*/ 1871720 w 3990975"/>
                <a:gd name="connsiteY15" fmla="*/ 388650 h 742950"/>
                <a:gd name="connsiteX16" fmla="*/ 1871720 w 3990975"/>
                <a:gd name="connsiteY16" fmla="*/ 345698 h 742950"/>
                <a:gd name="connsiteX17" fmla="*/ 1785814 w 3990975"/>
                <a:gd name="connsiteY17" fmla="*/ 345698 h 742950"/>
                <a:gd name="connsiteX18" fmla="*/ 1785814 w 3990975"/>
                <a:gd name="connsiteY18" fmla="*/ 300220 h 742950"/>
                <a:gd name="connsiteX19" fmla="*/ 833317 w 3990975"/>
                <a:gd name="connsiteY19" fmla="*/ 300220 h 742950"/>
                <a:gd name="connsiteX20" fmla="*/ 833317 w 3990975"/>
                <a:gd name="connsiteY20" fmla="*/ 274955 h 742950"/>
                <a:gd name="connsiteX21" fmla="*/ 540241 w 3990975"/>
                <a:gd name="connsiteY21" fmla="*/ 274955 h 742950"/>
                <a:gd name="connsiteX22" fmla="*/ 540241 w 3990975"/>
                <a:gd name="connsiteY22" fmla="*/ 178947 h 742950"/>
                <a:gd name="connsiteX23" fmla="*/ 489711 w 3990975"/>
                <a:gd name="connsiteY23" fmla="*/ 178947 h 742950"/>
                <a:gd name="connsiteX24" fmla="*/ 489711 w 3990975"/>
                <a:gd name="connsiteY24" fmla="*/ 138523 h 742950"/>
                <a:gd name="connsiteX25" fmla="*/ 249690 w 3990975"/>
                <a:gd name="connsiteY25" fmla="*/ 138523 h 742950"/>
                <a:gd name="connsiteX26" fmla="*/ 249690 w 3990975"/>
                <a:gd name="connsiteY26" fmla="*/ 110731 h 742950"/>
                <a:gd name="connsiteX27" fmla="*/ 128417 w 3990975"/>
                <a:gd name="connsiteY27" fmla="*/ 110731 h 742950"/>
                <a:gd name="connsiteX28" fmla="*/ 128417 w 3990975"/>
                <a:gd name="connsiteY28" fmla="*/ 62727 h 742950"/>
                <a:gd name="connsiteX29" fmla="*/ 52622 w 3990975"/>
                <a:gd name="connsiteY29" fmla="*/ 62727 h 742950"/>
                <a:gd name="connsiteX30" fmla="*/ 52622 w 3990975"/>
                <a:gd name="connsiteY30" fmla="*/ 7144 h 742950"/>
                <a:gd name="connsiteX31" fmla="*/ 7144 w 3990975"/>
                <a:gd name="connsiteY31" fmla="*/ 7144 h 742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990975" h="742950">
                  <a:moveTo>
                    <a:pt x="3983898" y="744889"/>
                  </a:moveTo>
                  <a:lnTo>
                    <a:pt x="3203201" y="744889"/>
                  </a:lnTo>
                  <a:lnTo>
                    <a:pt x="3203201" y="704465"/>
                  </a:lnTo>
                  <a:lnTo>
                    <a:pt x="2945492" y="704465"/>
                  </a:lnTo>
                  <a:lnTo>
                    <a:pt x="2945492" y="623616"/>
                  </a:lnTo>
                  <a:lnTo>
                    <a:pt x="2920232" y="623616"/>
                  </a:lnTo>
                  <a:lnTo>
                    <a:pt x="2920232" y="562979"/>
                  </a:lnTo>
                  <a:lnTo>
                    <a:pt x="2480615" y="562979"/>
                  </a:lnTo>
                  <a:lnTo>
                    <a:pt x="2480615" y="532661"/>
                  </a:lnTo>
                  <a:lnTo>
                    <a:pt x="2374497" y="532661"/>
                  </a:lnTo>
                  <a:lnTo>
                    <a:pt x="2374497" y="489710"/>
                  </a:lnTo>
                  <a:lnTo>
                    <a:pt x="1985410" y="489710"/>
                  </a:lnTo>
                  <a:lnTo>
                    <a:pt x="1985410" y="411388"/>
                  </a:lnTo>
                  <a:lnTo>
                    <a:pt x="1884350" y="411388"/>
                  </a:lnTo>
                  <a:lnTo>
                    <a:pt x="1884350" y="388650"/>
                  </a:lnTo>
                  <a:lnTo>
                    <a:pt x="1871720" y="388650"/>
                  </a:lnTo>
                  <a:lnTo>
                    <a:pt x="1871720" y="345698"/>
                  </a:lnTo>
                  <a:lnTo>
                    <a:pt x="1785814" y="345698"/>
                  </a:lnTo>
                  <a:lnTo>
                    <a:pt x="1785814" y="300220"/>
                  </a:lnTo>
                  <a:lnTo>
                    <a:pt x="833317" y="300220"/>
                  </a:lnTo>
                  <a:lnTo>
                    <a:pt x="833317" y="274955"/>
                  </a:lnTo>
                  <a:lnTo>
                    <a:pt x="540241" y="274955"/>
                  </a:lnTo>
                  <a:lnTo>
                    <a:pt x="540241" y="178947"/>
                  </a:lnTo>
                  <a:lnTo>
                    <a:pt x="489711" y="178947"/>
                  </a:lnTo>
                  <a:lnTo>
                    <a:pt x="489711" y="138523"/>
                  </a:lnTo>
                  <a:lnTo>
                    <a:pt x="249690" y="138523"/>
                  </a:lnTo>
                  <a:lnTo>
                    <a:pt x="249690" y="110731"/>
                  </a:lnTo>
                  <a:lnTo>
                    <a:pt x="128417" y="110731"/>
                  </a:lnTo>
                  <a:lnTo>
                    <a:pt x="128417" y="62727"/>
                  </a:lnTo>
                  <a:lnTo>
                    <a:pt x="52622" y="62727"/>
                  </a:lnTo>
                  <a:lnTo>
                    <a:pt x="52622" y="7144"/>
                  </a:lnTo>
                  <a:lnTo>
                    <a:pt x="7144" y="7144"/>
                  </a:lnTo>
                </a:path>
              </a:pathLst>
            </a:custGeom>
            <a:ln w="19050">
              <a:solidFill>
                <a:schemeClr val="accent4"/>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30" name="Freeform: Shape 242">
              <a:extLst>
                <a:ext uri="{FF2B5EF4-FFF2-40B4-BE49-F238E27FC236}">
                  <a16:creationId xmlns:a16="http://schemas.microsoft.com/office/drawing/2014/main" id="{55363415-4648-42DC-BF43-E84F555E95E7}"/>
                </a:ext>
              </a:extLst>
            </p:cNvPr>
            <p:cNvSpPr/>
            <p:nvPr/>
          </p:nvSpPr>
          <p:spPr>
            <a:xfrm>
              <a:off x="6524406" y="3738878"/>
              <a:ext cx="9525" cy="76200"/>
            </a:xfrm>
            <a:custGeom>
              <a:avLst/>
              <a:gdLst>
                <a:gd name="connsiteX0" fmla="*/ 6639 w 9525"/>
                <a:gd name="connsiteY0" fmla="*/ 6639 h 76200"/>
                <a:gd name="connsiteX1" fmla="*/ 6639 w 9525"/>
                <a:gd name="connsiteY1" fmla="*/ 78638 h 76200"/>
              </a:gdLst>
              <a:ahLst/>
              <a:cxnLst>
                <a:cxn ang="0">
                  <a:pos x="connsiteX0" y="connsiteY0"/>
                </a:cxn>
                <a:cxn ang="0">
                  <a:pos x="connsiteX1" y="connsiteY1"/>
                </a:cxn>
              </a:cxnLst>
              <a:rect l="l" t="t" r="r" b="b"/>
              <a:pathLst>
                <a:path w="9525" h="76200">
                  <a:moveTo>
                    <a:pt x="6639" y="6639"/>
                  </a:moveTo>
                  <a:lnTo>
                    <a:pt x="6639" y="78638"/>
                  </a:lnTo>
                </a:path>
              </a:pathLst>
            </a:custGeom>
            <a:ln w="19050">
              <a:solidFill>
                <a:schemeClr val="accent4"/>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31" name="Freeform: Shape 243">
              <a:extLst>
                <a:ext uri="{FF2B5EF4-FFF2-40B4-BE49-F238E27FC236}">
                  <a16:creationId xmlns:a16="http://schemas.microsoft.com/office/drawing/2014/main" id="{0866044F-E828-4DEA-B8F6-28A67F8B2F2B}"/>
                </a:ext>
              </a:extLst>
            </p:cNvPr>
            <p:cNvSpPr/>
            <p:nvPr/>
          </p:nvSpPr>
          <p:spPr>
            <a:xfrm>
              <a:off x="6410106" y="3738878"/>
              <a:ext cx="9525" cy="76200"/>
            </a:xfrm>
            <a:custGeom>
              <a:avLst/>
              <a:gdLst>
                <a:gd name="connsiteX0" fmla="*/ 6639 w 9525"/>
                <a:gd name="connsiteY0" fmla="*/ 6639 h 76200"/>
                <a:gd name="connsiteX1" fmla="*/ 6639 w 9525"/>
                <a:gd name="connsiteY1" fmla="*/ 78638 h 76200"/>
              </a:gdLst>
              <a:ahLst/>
              <a:cxnLst>
                <a:cxn ang="0">
                  <a:pos x="connsiteX0" y="connsiteY0"/>
                </a:cxn>
                <a:cxn ang="0">
                  <a:pos x="connsiteX1" y="connsiteY1"/>
                </a:cxn>
              </a:cxnLst>
              <a:rect l="l" t="t" r="r" b="b"/>
              <a:pathLst>
                <a:path w="9525" h="76200">
                  <a:moveTo>
                    <a:pt x="6639" y="6639"/>
                  </a:moveTo>
                  <a:lnTo>
                    <a:pt x="6639" y="78638"/>
                  </a:lnTo>
                </a:path>
              </a:pathLst>
            </a:custGeom>
            <a:ln w="19050">
              <a:solidFill>
                <a:schemeClr val="accent4"/>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32" name="Freeform: Shape 244">
              <a:extLst>
                <a:ext uri="{FF2B5EF4-FFF2-40B4-BE49-F238E27FC236}">
                  <a16:creationId xmlns:a16="http://schemas.microsoft.com/office/drawing/2014/main" id="{F1B00E71-AB98-4FDE-8C3C-787EB2E81BEE}"/>
                </a:ext>
              </a:extLst>
            </p:cNvPr>
            <p:cNvSpPr/>
            <p:nvPr/>
          </p:nvSpPr>
          <p:spPr>
            <a:xfrm>
              <a:off x="6352956" y="3738878"/>
              <a:ext cx="9525" cy="76200"/>
            </a:xfrm>
            <a:custGeom>
              <a:avLst/>
              <a:gdLst>
                <a:gd name="connsiteX0" fmla="*/ 6639 w 9525"/>
                <a:gd name="connsiteY0" fmla="*/ 6639 h 76200"/>
                <a:gd name="connsiteX1" fmla="*/ 6639 w 9525"/>
                <a:gd name="connsiteY1" fmla="*/ 78638 h 76200"/>
              </a:gdLst>
              <a:ahLst/>
              <a:cxnLst>
                <a:cxn ang="0">
                  <a:pos x="connsiteX0" y="connsiteY0"/>
                </a:cxn>
                <a:cxn ang="0">
                  <a:pos x="connsiteX1" y="connsiteY1"/>
                </a:cxn>
              </a:cxnLst>
              <a:rect l="l" t="t" r="r" b="b"/>
              <a:pathLst>
                <a:path w="9525" h="76200">
                  <a:moveTo>
                    <a:pt x="6639" y="6639"/>
                  </a:moveTo>
                  <a:lnTo>
                    <a:pt x="6639" y="78638"/>
                  </a:lnTo>
                </a:path>
              </a:pathLst>
            </a:custGeom>
            <a:ln w="19050">
              <a:solidFill>
                <a:schemeClr val="accent4"/>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33" name="Freeform: Shape 245">
              <a:extLst>
                <a:ext uri="{FF2B5EF4-FFF2-40B4-BE49-F238E27FC236}">
                  <a16:creationId xmlns:a16="http://schemas.microsoft.com/office/drawing/2014/main" id="{F29A18C7-B297-49D2-B1F7-559681E370B5}"/>
                </a:ext>
              </a:extLst>
            </p:cNvPr>
            <p:cNvSpPr/>
            <p:nvPr/>
          </p:nvSpPr>
          <p:spPr>
            <a:xfrm>
              <a:off x="6238656" y="3738878"/>
              <a:ext cx="9525" cy="76200"/>
            </a:xfrm>
            <a:custGeom>
              <a:avLst/>
              <a:gdLst>
                <a:gd name="connsiteX0" fmla="*/ 6639 w 9525"/>
                <a:gd name="connsiteY0" fmla="*/ 6639 h 76200"/>
                <a:gd name="connsiteX1" fmla="*/ 6639 w 9525"/>
                <a:gd name="connsiteY1" fmla="*/ 78638 h 76200"/>
              </a:gdLst>
              <a:ahLst/>
              <a:cxnLst>
                <a:cxn ang="0">
                  <a:pos x="connsiteX0" y="connsiteY0"/>
                </a:cxn>
                <a:cxn ang="0">
                  <a:pos x="connsiteX1" y="connsiteY1"/>
                </a:cxn>
              </a:cxnLst>
              <a:rect l="l" t="t" r="r" b="b"/>
              <a:pathLst>
                <a:path w="9525" h="76200">
                  <a:moveTo>
                    <a:pt x="6639" y="6639"/>
                  </a:moveTo>
                  <a:lnTo>
                    <a:pt x="6639" y="78638"/>
                  </a:lnTo>
                </a:path>
              </a:pathLst>
            </a:custGeom>
            <a:ln w="19050">
              <a:solidFill>
                <a:schemeClr val="accent4"/>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34" name="Freeform: Shape 246">
              <a:extLst>
                <a:ext uri="{FF2B5EF4-FFF2-40B4-BE49-F238E27FC236}">
                  <a16:creationId xmlns:a16="http://schemas.microsoft.com/office/drawing/2014/main" id="{5D321E14-3ECA-443F-993C-70B69BFA6F9D}"/>
                </a:ext>
              </a:extLst>
            </p:cNvPr>
            <p:cNvSpPr/>
            <p:nvPr/>
          </p:nvSpPr>
          <p:spPr>
            <a:xfrm>
              <a:off x="6086256" y="3738878"/>
              <a:ext cx="9525" cy="76200"/>
            </a:xfrm>
            <a:custGeom>
              <a:avLst/>
              <a:gdLst>
                <a:gd name="connsiteX0" fmla="*/ 6639 w 9525"/>
                <a:gd name="connsiteY0" fmla="*/ 6639 h 76200"/>
                <a:gd name="connsiteX1" fmla="*/ 6639 w 9525"/>
                <a:gd name="connsiteY1" fmla="*/ 78638 h 76200"/>
              </a:gdLst>
              <a:ahLst/>
              <a:cxnLst>
                <a:cxn ang="0">
                  <a:pos x="connsiteX0" y="connsiteY0"/>
                </a:cxn>
                <a:cxn ang="0">
                  <a:pos x="connsiteX1" y="connsiteY1"/>
                </a:cxn>
              </a:cxnLst>
              <a:rect l="l" t="t" r="r" b="b"/>
              <a:pathLst>
                <a:path w="9525" h="76200">
                  <a:moveTo>
                    <a:pt x="6639" y="6639"/>
                  </a:moveTo>
                  <a:lnTo>
                    <a:pt x="6639" y="78638"/>
                  </a:lnTo>
                </a:path>
              </a:pathLst>
            </a:custGeom>
            <a:ln w="19050">
              <a:solidFill>
                <a:schemeClr val="accent4"/>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35" name="Freeform: Shape 247">
              <a:extLst>
                <a:ext uri="{FF2B5EF4-FFF2-40B4-BE49-F238E27FC236}">
                  <a16:creationId xmlns:a16="http://schemas.microsoft.com/office/drawing/2014/main" id="{236680E6-6DDF-4205-9372-04C33122FB57}"/>
                </a:ext>
              </a:extLst>
            </p:cNvPr>
            <p:cNvSpPr/>
            <p:nvPr/>
          </p:nvSpPr>
          <p:spPr>
            <a:xfrm>
              <a:off x="6029106" y="3738878"/>
              <a:ext cx="9525" cy="76200"/>
            </a:xfrm>
            <a:custGeom>
              <a:avLst/>
              <a:gdLst>
                <a:gd name="connsiteX0" fmla="*/ 6639 w 9525"/>
                <a:gd name="connsiteY0" fmla="*/ 6639 h 76200"/>
                <a:gd name="connsiteX1" fmla="*/ 6639 w 9525"/>
                <a:gd name="connsiteY1" fmla="*/ 78638 h 76200"/>
              </a:gdLst>
              <a:ahLst/>
              <a:cxnLst>
                <a:cxn ang="0">
                  <a:pos x="connsiteX0" y="connsiteY0"/>
                </a:cxn>
                <a:cxn ang="0">
                  <a:pos x="connsiteX1" y="connsiteY1"/>
                </a:cxn>
              </a:cxnLst>
              <a:rect l="l" t="t" r="r" b="b"/>
              <a:pathLst>
                <a:path w="9525" h="76200">
                  <a:moveTo>
                    <a:pt x="6639" y="6639"/>
                  </a:moveTo>
                  <a:lnTo>
                    <a:pt x="6639" y="78638"/>
                  </a:lnTo>
                </a:path>
              </a:pathLst>
            </a:custGeom>
            <a:ln w="19050">
              <a:solidFill>
                <a:schemeClr val="accent4"/>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36" name="Freeform: Shape 248">
              <a:extLst>
                <a:ext uri="{FF2B5EF4-FFF2-40B4-BE49-F238E27FC236}">
                  <a16:creationId xmlns:a16="http://schemas.microsoft.com/office/drawing/2014/main" id="{CC142CE4-9A27-4908-9273-EA2140175748}"/>
                </a:ext>
              </a:extLst>
            </p:cNvPr>
            <p:cNvSpPr/>
            <p:nvPr/>
          </p:nvSpPr>
          <p:spPr>
            <a:xfrm>
              <a:off x="5991006" y="3738878"/>
              <a:ext cx="9525" cy="76200"/>
            </a:xfrm>
            <a:custGeom>
              <a:avLst/>
              <a:gdLst>
                <a:gd name="connsiteX0" fmla="*/ 6639 w 9525"/>
                <a:gd name="connsiteY0" fmla="*/ 6639 h 76200"/>
                <a:gd name="connsiteX1" fmla="*/ 6639 w 9525"/>
                <a:gd name="connsiteY1" fmla="*/ 78638 h 76200"/>
              </a:gdLst>
              <a:ahLst/>
              <a:cxnLst>
                <a:cxn ang="0">
                  <a:pos x="connsiteX0" y="connsiteY0"/>
                </a:cxn>
                <a:cxn ang="0">
                  <a:pos x="connsiteX1" y="connsiteY1"/>
                </a:cxn>
              </a:cxnLst>
              <a:rect l="l" t="t" r="r" b="b"/>
              <a:pathLst>
                <a:path w="9525" h="76200">
                  <a:moveTo>
                    <a:pt x="6639" y="6639"/>
                  </a:moveTo>
                  <a:lnTo>
                    <a:pt x="6639" y="78638"/>
                  </a:lnTo>
                </a:path>
              </a:pathLst>
            </a:custGeom>
            <a:ln w="19050">
              <a:solidFill>
                <a:schemeClr val="accent4"/>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37" name="Freeform: Shape 249">
              <a:extLst>
                <a:ext uri="{FF2B5EF4-FFF2-40B4-BE49-F238E27FC236}">
                  <a16:creationId xmlns:a16="http://schemas.microsoft.com/office/drawing/2014/main" id="{C44D3279-C617-4F02-953A-E1D06DA8F351}"/>
                </a:ext>
              </a:extLst>
            </p:cNvPr>
            <p:cNvSpPr/>
            <p:nvPr/>
          </p:nvSpPr>
          <p:spPr>
            <a:xfrm>
              <a:off x="5933856" y="3738878"/>
              <a:ext cx="9525" cy="76200"/>
            </a:xfrm>
            <a:custGeom>
              <a:avLst/>
              <a:gdLst>
                <a:gd name="connsiteX0" fmla="*/ 6639 w 9525"/>
                <a:gd name="connsiteY0" fmla="*/ 6639 h 76200"/>
                <a:gd name="connsiteX1" fmla="*/ 6639 w 9525"/>
                <a:gd name="connsiteY1" fmla="*/ 78638 h 76200"/>
              </a:gdLst>
              <a:ahLst/>
              <a:cxnLst>
                <a:cxn ang="0">
                  <a:pos x="connsiteX0" y="connsiteY0"/>
                </a:cxn>
                <a:cxn ang="0">
                  <a:pos x="connsiteX1" y="connsiteY1"/>
                </a:cxn>
              </a:cxnLst>
              <a:rect l="l" t="t" r="r" b="b"/>
              <a:pathLst>
                <a:path w="9525" h="76200">
                  <a:moveTo>
                    <a:pt x="6639" y="6639"/>
                  </a:moveTo>
                  <a:lnTo>
                    <a:pt x="6639" y="78638"/>
                  </a:lnTo>
                </a:path>
              </a:pathLst>
            </a:custGeom>
            <a:ln w="19050">
              <a:solidFill>
                <a:schemeClr val="accent4"/>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38" name="Freeform: Shape 250">
              <a:extLst>
                <a:ext uri="{FF2B5EF4-FFF2-40B4-BE49-F238E27FC236}">
                  <a16:creationId xmlns:a16="http://schemas.microsoft.com/office/drawing/2014/main" id="{0CF4EEAF-0331-4529-878A-E31D66EF33FF}"/>
                </a:ext>
              </a:extLst>
            </p:cNvPr>
            <p:cNvSpPr/>
            <p:nvPr/>
          </p:nvSpPr>
          <p:spPr>
            <a:xfrm>
              <a:off x="5895756" y="3738878"/>
              <a:ext cx="9525" cy="76200"/>
            </a:xfrm>
            <a:custGeom>
              <a:avLst/>
              <a:gdLst>
                <a:gd name="connsiteX0" fmla="*/ 6639 w 9525"/>
                <a:gd name="connsiteY0" fmla="*/ 6639 h 76200"/>
                <a:gd name="connsiteX1" fmla="*/ 6639 w 9525"/>
                <a:gd name="connsiteY1" fmla="*/ 78638 h 76200"/>
              </a:gdLst>
              <a:ahLst/>
              <a:cxnLst>
                <a:cxn ang="0">
                  <a:pos x="connsiteX0" y="connsiteY0"/>
                </a:cxn>
                <a:cxn ang="0">
                  <a:pos x="connsiteX1" y="connsiteY1"/>
                </a:cxn>
              </a:cxnLst>
              <a:rect l="l" t="t" r="r" b="b"/>
              <a:pathLst>
                <a:path w="9525" h="76200">
                  <a:moveTo>
                    <a:pt x="6639" y="6639"/>
                  </a:moveTo>
                  <a:lnTo>
                    <a:pt x="6639" y="78638"/>
                  </a:lnTo>
                </a:path>
              </a:pathLst>
            </a:custGeom>
            <a:ln w="19050">
              <a:solidFill>
                <a:schemeClr val="accent4"/>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39" name="Freeform: Shape 251">
              <a:extLst>
                <a:ext uri="{FF2B5EF4-FFF2-40B4-BE49-F238E27FC236}">
                  <a16:creationId xmlns:a16="http://schemas.microsoft.com/office/drawing/2014/main" id="{E8958A44-E6FF-4E3D-B22F-4F6DCCCB9A30}"/>
                </a:ext>
              </a:extLst>
            </p:cNvPr>
            <p:cNvSpPr/>
            <p:nvPr/>
          </p:nvSpPr>
          <p:spPr>
            <a:xfrm>
              <a:off x="5724297" y="3700778"/>
              <a:ext cx="9525" cy="76200"/>
            </a:xfrm>
            <a:custGeom>
              <a:avLst/>
              <a:gdLst>
                <a:gd name="connsiteX0" fmla="*/ 6639 w 9525"/>
                <a:gd name="connsiteY0" fmla="*/ 6639 h 76200"/>
                <a:gd name="connsiteX1" fmla="*/ 6639 w 9525"/>
                <a:gd name="connsiteY1" fmla="*/ 78638 h 76200"/>
              </a:gdLst>
              <a:ahLst/>
              <a:cxnLst>
                <a:cxn ang="0">
                  <a:pos x="connsiteX0" y="connsiteY0"/>
                </a:cxn>
                <a:cxn ang="0">
                  <a:pos x="connsiteX1" y="connsiteY1"/>
                </a:cxn>
              </a:cxnLst>
              <a:rect l="l" t="t" r="r" b="b"/>
              <a:pathLst>
                <a:path w="9525" h="76200">
                  <a:moveTo>
                    <a:pt x="6639" y="6639"/>
                  </a:moveTo>
                  <a:lnTo>
                    <a:pt x="6639" y="78638"/>
                  </a:lnTo>
                </a:path>
              </a:pathLst>
            </a:custGeom>
            <a:ln w="19050">
              <a:solidFill>
                <a:schemeClr val="accent4"/>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40" name="Freeform: Shape 252">
              <a:extLst>
                <a:ext uri="{FF2B5EF4-FFF2-40B4-BE49-F238E27FC236}">
                  <a16:creationId xmlns:a16="http://schemas.microsoft.com/office/drawing/2014/main" id="{C1ABE92C-B7D7-4208-8AE0-47D64478EB72}"/>
                </a:ext>
              </a:extLst>
            </p:cNvPr>
            <p:cNvSpPr/>
            <p:nvPr/>
          </p:nvSpPr>
          <p:spPr>
            <a:xfrm>
              <a:off x="5705247" y="3700778"/>
              <a:ext cx="9525" cy="76200"/>
            </a:xfrm>
            <a:custGeom>
              <a:avLst/>
              <a:gdLst>
                <a:gd name="connsiteX0" fmla="*/ 6639 w 9525"/>
                <a:gd name="connsiteY0" fmla="*/ 6639 h 76200"/>
                <a:gd name="connsiteX1" fmla="*/ 6639 w 9525"/>
                <a:gd name="connsiteY1" fmla="*/ 78638 h 76200"/>
              </a:gdLst>
              <a:ahLst/>
              <a:cxnLst>
                <a:cxn ang="0">
                  <a:pos x="connsiteX0" y="connsiteY0"/>
                </a:cxn>
                <a:cxn ang="0">
                  <a:pos x="connsiteX1" y="connsiteY1"/>
                </a:cxn>
              </a:cxnLst>
              <a:rect l="l" t="t" r="r" b="b"/>
              <a:pathLst>
                <a:path w="9525" h="76200">
                  <a:moveTo>
                    <a:pt x="6639" y="6639"/>
                  </a:moveTo>
                  <a:lnTo>
                    <a:pt x="6639" y="78638"/>
                  </a:lnTo>
                </a:path>
              </a:pathLst>
            </a:custGeom>
            <a:ln w="19050">
              <a:solidFill>
                <a:schemeClr val="accent4"/>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41" name="Freeform: Shape 253">
              <a:extLst>
                <a:ext uri="{FF2B5EF4-FFF2-40B4-BE49-F238E27FC236}">
                  <a16:creationId xmlns:a16="http://schemas.microsoft.com/office/drawing/2014/main" id="{DEC9BD25-794F-4F18-9B1B-177E1ACC4B41}"/>
                </a:ext>
              </a:extLst>
            </p:cNvPr>
            <p:cNvSpPr/>
            <p:nvPr/>
          </p:nvSpPr>
          <p:spPr>
            <a:xfrm>
              <a:off x="5648097" y="3700778"/>
              <a:ext cx="9525" cy="76200"/>
            </a:xfrm>
            <a:custGeom>
              <a:avLst/>
              <a:gdLst>
                <a:gd name="connsiteX0" fmla="*/ 6639 w 9525"/>
                <a:gd name="connsiteY0" fmla="*/ 6639 h 76200"/>
                <a:gd name="connsiteX1" fmla="*/ 6639 w 9525"/>
                <a:gd name="connsiteY1" fmla="*/ 78638 h 76200"/>
              </a:gdLst>
              <a:ahLst/>
              <a:cxnLst>
                <a:cxn ang="0">
                  <a:pos x="connsiteX0" y="connsiteY0"/>
                </a:cxn>
                <a:cxn ang="0">
                  <a:pos x="connsiteX1" y="connsiteY1"/>
                </a:cxn>
              </a:cxnLst>
              <a:rect l="l" t="t" r="r" b="b"/>
              <a:pathLst>
                <a:path w="9525" h="76200">
                  <a:moveTo>
                    <a:pt x="6639" y="6639"/>
                  </a:moveTo>
                  <a:lnTo>
                    <a:pt x="6639" y="78638"/>
                  </a:lnTo>
                </a:path>
              </a:pathLst>
            </a:custGeom>
            <a:ln w="19050">
              <a:solidFill>
                <a:schemeClr val="accent4"/>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42" name="Freeform: Shape 254">
              <a:extLst>
                <a:ext uri="{FF2B5EF4-FFF2-40B4-BE49-F238E27FC236}">
                  <a16:creationId xmlns:a16="http://schemas.microsoft.com/office/drawing/2014/main" id="{DA08175C-0169-4D21-88C8-B9249C0F7AA4}"/>
                </a:ext>
              </a:extLst>
            </p:cNvPr>
            <p:cNvSpPr/>
            <p:nvPr/>
          </p:nvSpPr>
          <p:spPr>
            <a:xfrm>
              <a:off x="5571897" y="3700778"/>
              <a:ext cx="9525" cy="76200"/>
            </a:xfrm>
            <a:custGeom>
              <a:avLst/>
              <a:gdLst>
                <a:gd name="connsiteX0" fmla="*/ 6639 w 9525"/>
                <a:gd name="connsiteY0" fmla="*/ 6639 h 76200"/>
                <a:gd name="connsiteX1" fmla="*/ 6639 w 9525"/>
                <a:gd name="connsiteY1" fmla="*/ 78638 h 76200"/>
              </a:gdLst>
              <a:ahLst/>
              <a:cxnLst>
                <a:cxn ang="0">
                  <a:pos x="connsiteX0" y="connsiteY0"/>
                </a:cxn>
                <a:cxn ang="0">
                  <a:pos x="connsiteX1" y="connsiteY1"/>
                </a:cxn>
              </a:cxnLst>
              <a:rect l="l" t="t" r="r" b="b"/>
              <a:pathLst>
                <a:path w="9525" h="76200">
                  <a:moveTo>
                    <a:pt x="6639" y="6639"/>
                  </a:moveTo>
                  <a:lnTo>
                    <a:pt x="6639" y="78638"/>
                  </a:lnTo>
                </a:path>
              </a:pathLst>
            </a:custGeom>
            <a:ln w="19050">
              <a:solidFill>
                <a:schemeClr val="accent4"/>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43" name="Freeform: Shape 159">
              <a:extLst>
                <a:ext uri="{FF2B5EF4-FFF2-40B4-BE49-F238E27FC236}">
                  <a16:creationId xmlns:a16="http://schemas.microsoft.com/office/drawing/2014/main" id="{4A106A0B-3EFE-4C30-B7C4-408D9D43B79A}"/>
                </a:ext>
              </a:extLst>
            </p:cNvPr>
            <p:cNvSpPr/>
            <p:nvPr/>
          </p:nvSpPr>
          <p:spPr>
            <a:xfrm>
              <a:off x="5476647" y="3548377"/>
              <a:ext cx="9525" cy="76200"/>
            </a:xfrm>
            <a:custGeom>
              <a:avLst/>
              <a:gdLst>
                <a:gd name="connsiteX0" fmla="*/ 6639 w 9525"/>
                <a:gd name="connsiteY0" fmla="*/ 6639 h 76200"/>
                <a:gd name="connsiteX1" fmla="*/ 6639 w 9525"/>
                <a:gd name="connsiteY1" fmla="*/ 78638 h 76200"/>
              </a:gdLst>
              <a:ahLst/>
              <a:cxnLst>
                <a:cxn ang="0">
                  <a:pos x="connsiteX0" y="connsiteY0"/>
                </a:cxn>
                <a:cxn ang="0">
                  <a:pos x="connsiteX1" y="connsiteY1"/>
                </a:cxn>
              </a:cxnLst>
              <a:rect l="l" t="t" r="r" b="b"/>
              <a:pathLst>
                <a:path w="9525" h="76200">
                  <a:moveTo>
                    <a:pt x="6639" y="6639"/>
                  </a:moveTo>
                  <a:lnTo>
                    <a:pt x="6639" y="78638"/>
                  </a:lnTo>
                </a:path>
              </a:pathLst>
            </a:custGeom>
            <a:ln w="19050">
              <a:solidFill>
                <a:schemeClr val="accent4"/>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44" name="Freeform: Shape 160">
              <a:extLst>
                <a:ext uri="{FF2B5EF4-FFF2-40B4-BE49-F238E27FC236}">
                  <a16:creationId xmlns:a16="http://schemas.microsoft.com/office/drawing/2014/main" id="{0395773F-59F7-4971-B22C-DEF4384539BE}"/>
                </a:ext>
              </a:extLst>
            </p:cNvPr>
            <p:cNvSpPr/>
            <p:nvPr/>
          </p:nvSpPr>
          <p:spPr>
            <a:xfrm>
              <a:off x="5419497" y="3548377"/>
              <a:ext cx="9525" cy="76200"/>
            </a:xfrm>
            <a:custGeom>
              <a:avLst/>
              <a:gdLst>
                <a:gd name="connsiteX0" fmla="*/ 6639 w 9525"/>
                <a:gd name="connsiteY0" fmla="*/ 6639 h 76200"/>
                <a:gd name="connsiteX1" fmla="*/ 6639 w 9525"/>
                <a:gd name="connsiteY1" fmla="*/ 78638 h 76200"/>
              </a:gdLst>
              <a:ahLst/>
              <a:cxnLst>
                <a:cxn ang="0">
                  <a:pos x="connsiteX0" y="connsiteY0"/>
                </a:cxn>
                <a:cxn ang="0">
                  <a:pos x="connsiteX1" y="connsiteY1"/>
                </a:cxn>
              </a:cxnLst>
              <a:rect l="l" t="t" r="r" b="b"/>
              <a:pathLst>
                <a:path w="9525" h="76200">
                  <a:moveTo>
                    <a:pt x="6639" y="6639"/>
                  </a:moveTo>
                  <a:lnTo>
                    <a:pt x="6639" y="78638"/>
                  </a:lnTo>
                </a:path>
              </a:pathLst>
            </a:custGeom>
            <a:ln w="19050">
              <a:solidFill>
                <a:schemeClr val="accent4"/>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45" name="Freeform: Shape 161">
              <a:extLst>
                <a:ext uri="{FF2B5EF4-FFF2-40B4-BE49-F238E27FC236}">
                  <a16:creationId xmlns:a16="http://schemas.microsoft.com/office/drawing/2014/main" id="{3B493891-7DC5-4086-BFB3-91AD4EAECF2B}"/>
                </a:ext>
              </a:extLst>
            </p:cNvPr>
            <p:cNvSpPr/>
            <p:nvPr/>
          </p:nvSpPr>
          <p:spPr>
            <a:xfrm>
              <a:off x="5324247" y="3548377"/>
              <a:ext cx="9525" cy="76200"/>
            </a:xfrm>
            <a:custGeom>
              <a:avLst/>
              <a:gdLst>
                <a:gd name="connsiteX0" fmla="*/ 6639 w 9525"/>
                <a:gd name="connsiteY0" fmla="*/ 6639 h 76200"/>
                <a:gd name="connsiteX1" fmla="*/ 6639 w 9525"/>
                <a:gd name="connsiteY1" fmla="*/ 78638 h 76200"/>
              </a:gdLst>
              <a:ahLst/>
              <a:cxnLst>
                <a:cxn ang="0">
                  <a:pos x="connsiteX0" y="connsiteY0"/>
                </a:cxn>
                <a:cxn ang="0">
                  <a:pos x="connsiteX1" y="connsiteY1"/>
                </a:cxn>
              </a:cxnLst>
              <a:rect l="l" t="t" r="r" b="b"/>
              <a:pathLst>
                <a:path w="9525" h="76200">
                  <a:moveTo>
                    <a:pt x="6639" y="6639"/>
                  </a:moveTo>
                  <a:lnTo>
                    <a:pt x="6639" y="78638"/>
                  </a:lnTo>
                </a:path>
              </a:pathLst>
            </a:custGeom>
            <a:ln w="19050">
              <a:solidFill>
                <a:schemeClr val="accent4"/>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46" name="Freeform: Shape 162">
              <a:extLst>
                <a:ext uri="{FF2B5EF4-FFF2-40B4-BE49-F238E27FC236}">
                  <a16:creationId xmlns:a16="http://schemas.microsoft.com/office/drawing/2014/main" id="{658ACB80-4F1E-4F4C-BF11-794C57DB24D1}"/>
                </a:ext>
              </a:extLst>
            </p:cNvPr>
            <p:cNvSpPr/>
            <p:nvPr/>
          </p:nvSpPr>
          <p:spPr>
            <a:xfrm>
              <a:off x="5171847" y="3548377"/>
              <a:ext cx="9525" cy="76200"/>
            </a:xfrm>
            <a:custGeom>
              <a:avLst/>
              <a:gdLst>
                <a:gd name="connsiteX0" fmla="*/ 6639 w 9525"/>
                <a:gd name="connsiteY0" fmla="*/ 6639 h 76200"/>
                <a:gd name="connsiteX1" fmla="*/ 6639 w 9525"/>
                <a:gd name="connsiteY1" fmla="*/ 78638 h 76200"/>
              </a:gdLst>
              <a:ahLst/>
              <a:cxnLst>
                <a:cxn ang="0">
                  <a:pos x="connsiteX0" y="connsiteY0"/>
                </a:cxn>
                <a:cxn ang="0">
                  <a:pos x="connsiteX1" y="connsiteY1"/>
                </a:cxn>
              </a:cxnLst>
              <a:rect l="l" t="t" r="r" b="b"/>
              <a:pathLst>
                <a:path w="9525" h="76200">
                  <a:moveTo>
                    <a:pt x="6639" y="6639"/>
                  </a:moveTo>
                  <a:lnTo>
                    <a:pt x="6639" y="78638"/>
                  </a:lnTo>
                </a:path>
              </a:pathLst>
            </a:custGeom>
            <a:ln w="19050">
              <a:solidFill>
                <a:schemeClr val="accent4"/>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47" name="Freeform: Shape 163">
              <a:extLst>
                <a:ext uri="{FF2B5EF4-FFF2-40B4-BE49-F238E27FC236}">
                  <a16:creationId xmlns:a16="http://schemas.microsoft.com/office/drawing/2014/main" id="{9BBF8107-6290-4F2F-91C3-8ABA9C644DD0}"/>
                </a:ext>
              </a:extLst>
            </p:cNvPr>
            <p:cNvSpPr/>
            <p:nvPr/>
          </p:nvSpPr>
          <p:spPr>
            <a:xfrm>
              <a:off x="5114697" y="3548377"/>
              <a:ext cx="9525" cy="76200"/>
            </a:xfrm>
            <a:custGeom>
              <a:avLst/>
              <a:gdLst>
                <a:gd name="connsiteX0" fmla="*/ 6639 w 9525"/>
                <a:gd name="connsiteY0" fmla="*/ 6639 h 76200"/>
                <a:gd name="connsiteX1" fmla="*/ 6639 w 9525"/>
                <a:gd name="connsiteY1" fmla="*/ 78638 h 76200"/>
              </a:gdLst>
              <a:ahLst/>
              <a:cxnLst>
                <a:cxn ang="0">
                  <a:pos x="connsiteX0" y="connsiteY0"/>
                </a:cxn>
                <a:cxn ang="0">
                  <a:pos x="connsiteX1" y="connsiteY1"/>
                </a:cxn>
              </a:cxnLst>
              <a:rect l="l" t="t" r="r" b="b"/>
              <a:pathLst>
                <a:path w="9525" h="76200">
                  <a:moveTo>
                    <a:pt x="6639" y="6639"/>
                  </a:moveTo>
                  <a:lnTo>
                    <a:pt x="6639" y="78638"/>
                  </a:lnTo>
                </a:path>
              </a:pathLst>
            </a:custGeom>
            <a:ln w="19050">
              <a:solidFill>
                <a:schemeClr val="accent4"/>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48" name="Freeform: Shape 164">
              <a:extLst>
                <a:ext uri="{FF2B5EF4-FFF2-40B4-BE49-F238E27FC236}">
                  <a16:creationId xmlns:a16="http://schemas.microsoft.com/office/drawing/2014/main" id="{4CD787EB-6085-4ACE-9095-0A0D0696ACFF}"/>
                </a:ext>
              </a:extLst>
            </p:cNvPr>
            <p:cNvSpPr/>
            <p:nvPr/>
          </p:nvSpPr>
          <p:spPr>
            <a:xfrm>
              <a:off x="5076597" y="3548377"/>
              <a:ext cx="9525" cy="76200"/>
            </a:xfrm>
            <a:custGeom>
              <a:avLst/>
              <a:gdLst>
                <a:gd name="connsiteX0" fmla="*/ 6639 w 9525"/>
                <a:gd name="connsiteY0" fmla="*/ 6639 h 76200"/>
                <a:gd name="connsiteX1" fmla="*/ 6639 w 9525"/>
                <a:gd name="connsiteY1" fmla="*/ 78638 h 76200"/>
              </a:gdLst>
              <a:ahLst/>
              <a:cxnLst>
                <a:cxn ang="0">
                  <a:pos x="connsiteX0" y="connsiteY0"/>
                </a:cxn>
                <a:cxn ang="0">
                  <a:pos x="connsiteX1" y="connsiteY1"/>
                </a:cxn>
              </a:cxnLst>
              <a:rect l="l" t="t" r="r" b="b"/>
              <a:pathLst>
                <a:path w="9525" h="76200">
                  <a:moveTo>
                    <a:pt x="6639" y="6639"/>
                  </a:moveTo>
                  <a:lnTo>
                    <a:pt x="6639" y="78638"/>
                  </a:lnTo>
                </a:path>
              </a:pathLst>
            </a:custGeom>
            <a:ln w="19050">
              <a:solidFill>
                <a:schemeClr val="accent4"/>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49" name="Freeform: Shape 165">
              <a:extLst>
                <a:ext uri="{FF2B5EF4-FFF2-40B4-BE49-F238E27FC236}">
                  <a16:creationId xmlns:a16="http://schemas.microsoft.com/office/drawing/2014/main" id="{F0311D88-6558-4C2D-B748-7E53C7020B3F}"/>
                </a:ext>
              </a:extLst>
            </p:cNvPr>
            <p:cNvSpPr/>
            <p:nvPr/>
          </p:nvSpPr>
          <p:spPr>
            <a:xfrm>
              <a:off x="4828947" y="3491226"/>
              <a:ext cx="9525" cy="76200"/>
            </a:xfrm>
            <a:custGeom>
              <a:avLst/>
              <a:gdLst>
                <a:gd name="connsiteX0" fmla="*/ 6639 w 9525"/>
                <a:gd name="connsiteY0" fmla="*/ 6639 h 76200"/>
                <a:gd name="connsiteX1" fmla="*/ 6639 w 9525"/>
                <a:gd name="connsiteY1" fmla="*/ 78639 h 76200"/>
              </a:gdLst>
              <a:ahLst/>
              <a:cxnLst>
                <a:cxn ang="0">
                  <a:pos x="connsiteX0" y="connsiteY0"/>
                </a:cxn>
                <a:cxn ang="0">
                  <a:pos x="connsiteX1" y="connsiteY1"/>
                </a:cxn>
              </a:cxnLst>
              <a:rect l="l" t="t" r="r" b="b"/>
              <a:pathLst>
                <a:path w="9525" h="76200">
                  <a:moveTo>
                    <a:pt x="6639" y="6639"/>
                  </a:moveTo>
                  <a:lnTo>
                    <a:pt x="6639" y="78639"/>
                  </a:lnTo>
                </a:path>
              </a:pathLst>
            </a:custGeom>
            <a:ln w="19050">
              <a:solidFill>
                <a:schemeClr val="accent4"/>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50" name="Freeform: Shape 166">
              <a:extLst>
                <a:ext uri="{FF2B5EF4-FFF2-40B4-BE49-F238E27FC236}">
                  <a16:creationId xmlns:a16="http://schemas.microsoft.com/office/drawing/2014/main" id="{D9E3E69B-F32D-44CB-9A1D-C2EA3E6CF92B}"/>
                </a:ext>
              </a:extLst>
            </p:cNvPr>
            <p:cNvSpPr/>
            <p:nvPr/>
          </p:nvSpPr>
          <p:spPr>
            <a:xfrm>
              <a:off x="4695597" y="3491226"/>
              <a:ext cx="9525" cy="76200"/>
            </a:xfrm>
            <a:custGeom>
              <a:avLst/>
              <a:gdLst>
                <a:gd name="connsiteX0" fmla="*/ 6639 w 9525"/>
                <a:gd name="connsiteY0" fmla="*/ 6639 h 76200"/>
                <a:gd name="connsiteX1" fmla="*/ 6639 w 9525"/>
                <a:gd name="connsiteY1" fmla="*/ 78639 h 76200"/>
              </a:gdLst>
              <a:ahLst/>
              <a:cxnLst>
                <a:cxn ang="0">
                  <a:pos x="connsiteX0" y="connsiteY0"/>
                </a:cxn>
                <a:cxn ang="0">
                  <a:pos x="connsiteX1" y="connsiteY1"/>
                </a:cxn>
              </a:cxnLst>
              <a:rect l="l" t="t" r="r" b="b"/>
              <a:pathLst>
                <a:path w="9525" h="76200">
                  <a:moveTo>
                    <a:pt x="6639" y="6639"/>
                  </a:moveTo>
                  <a:lnTo>
                    <a:pt x="6639" y="78639"/>
                  </a:lnTo>
                </a:path>
              </a:pathLst>
            </a:custGeom>
            <a:ln w="19050">
              <a:solidFill>
                <a:schemeClr val="accent4"/>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51" name="Freeform: Shape 167">
              <a:extLst>
                <a:ext uri="{FF2B5EF4-FFF2-40B4-BE49-F238E27FC236}">
                  <a16:creationId xmlns:a16="http://schemas.microsoft.com/office/drawing/2014/main" id="{DC4E4476-CBB3-4B6D-AF4A-AEA3DD46B493}"/>
                </a:ext>
              </a:extLst>
            </p:cNvPr>
            <p:cNvSpPr/>
            <p:nvPr/>
          </p:nvSpPr>
          <p:spPr>
            <a:xfrm>
              <a:off x="4524147" y="3415026"/>
              <a:ext cx="9525" cy="76200"/>
            </a:xfrm>
            <a:custGeom>
              <a:avLst/>
              <a:gdLst>
                <a:gd name="connsiteX0" fmla="*/ 6639 w 9525"/>
                <a:gd name="connsiteY0" fmla="*/ 6639 h 76200"/>
                <a:gd name="connsiteX1" fmla="*/ 6639 w 9525"/>
                <a:gd name="connsiteY1" fmla="*/ 78638 h 76200"/>
              </a:gdLst>
              <a:ahLst/>
              <a:cxnLst>
                <a:cxn ang="0">
                  <a:pos x="connsiteX0" y="connsiteY0"/>
                </a:cxn>
                <a:cxn ang="0">
                  <a:pos x="connsiteX1" y="connsiteY1"/>
                </a:cxn>
              </a:cxnLst>
              <a:rect l="l" t="t" r="r" b="b"/>
              <a:pathLst>
                <a:path w="9525" h="76200">
                  <a:moveTo>
                    <a:pt x="6639" y="6639"/>
                  </a:moveTo>
                  <a:lnTo>
                    <a:pt x="6639" y="78638"/>
                  </a:lnTo>
                </a:path>
              </a:pathLst>
            </a:custGeom>
            <a:ln w="19050">
              <a:solidFill>
                <a:schemeClr val="accent4"/>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52" name="Freeform: Shape 168">
              <a:extLst>
                <a:ext uri="{FF2B5EF4-FFF2-40B4-BE49-F238E27FC236}">
                  <a16:creationId xmlns:a16="http://schemas.microsoft.com/office/drawing/2014/main" id="{D8EE9A9B-7C31-4200-B8FC-ACEB7D97ED96}"/>
                </a:ext>
              </a:extLst>
            </p:cNvPr>
            <p:cNvSpPr/>
            <p:nvPr/>
          </p:nvSpPr>
          <p:spPr>
            <a:xfrm>
              <a:off x="4333637" y="3300725"/>
              <a:ext cx="9525" cy="76200"/>
            </a:xfrm>
            <a:custGeom>
              <a:avLst/>
              <a:gdLst>
                <a:gd name="connsiteX0" fmla="*/ 6639 w 9525"/>
                <a:gd name="connsiteY0" fmla="*/ 6639 h 76200"/>
                <a:gd name="connsiteX1" fmla="*/ 6639 w 9525"/>
                <a:gd name="connsiteY1" fmla="*/ 78638 h 76200"/>
              </a:gdLst>
              <a:ahLst/>
              <a:cxnLst>
                <a:cxn ang="0">
                  <a:pos x="connsiteX0" y="connsiteY0"/>
                </a:cxn>
                <a:cxn ang="0">
                  <a:pos x="connsiteX1" y="connsiteY1"/>
                </a:cxn>
              </a:cxnLst>
              <a:rect l="l" t="t" r="r" b="b"/>
              <a:pathLst>
                <a:path w="9525" h="76200">
                  <a:moveTo>
                    <a:pt x="6639" y="6639"/>
                  </a:moveTo>
                  <a:lnTo>
                    <a:pt x="6639" y="78638"/>
                  </a:lnTo>
                </a:path>
              </a:pathLst>
            </a:custGeom>
            <a:ln w="19050">
              <a:solidFill>
                <a:schemeClr val="accent4"/>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53" name="Freeform: Shape 169">
              <a:extLst>
                <a:ext uri="{FF2B5EF4-FFF2-40B4-BE49-F238E27FC236}">
                  <a16:creationId xmlns:a16="http://schemas.microsoft.com/office/drawing/2014/main" id="{CF2F6071-D5F7-469B-A709-3D05C9134D36}"/>
                </a:ext>
              </a:extLst>
            </p:cNvPr>
            <p:cNvSpPr/>
            <p:nvPr/>
          </p:nvSpPr>
          <p:spPr>
            <a:xfrm>
              <a:off x="4143137" y="3300725"/>
              <a:ext cx="9525" cy="76200"/>
            </a:xfrm>
            <a:custGeom>
              <a:avLst/>
              <a:gdLst>
                <a:gd name="connsiteX0" fmla="*/ 6639 w 9525"/>
                <a:gd name="connsiteY0" fmla="*/ 6639 h 76200"/>
                <a:gd name="connsiteX1" fmla="*/ 6639 w 9525"/>
                <a:gd name="connsiteY1" fmla="*/ 78638 h 76200"/>
              </a:gdLst>
              <a:ahLst/>
              <a:cxnLst>
                <a:cxn ang="0">
                  <a:pos x="connsiteX0" y="connsiteY0"/>
                </a:cxn>
                <a:cxn ang="0">
                  <a:pos x="connsiteX1" y="connsiteY1"/>
                </a:cxn>
              </a:cxnLst>
              <a:rect l="l" t="t" r="r" b="b"/>
              <a:pathLst>
                <a:path w="9525" h="76200">
                  <a:moveTo>
                    <a:pt x="6639" y="6639"/>
                  </a:moveTo>
                  <a:lnTo>
                    <a:pt x="6639" y="78638"/>
                  </a:lnTo>
                </a:path>
              </a:pathLst>
            </a:custGeom>
            <a:ln w="19050">
              <a:solidFill>
                <a:schemeClr val="accent4"/>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54" name="Freeform: Shape 170">
              <a:extLst>
                <a:ext uri="{FF2B5EF4-FFF2-40B4-BE49-F238E27FC236}">
                  <a16:creationId xmlns:a16="http://schemas.microsoft.com/office/drawing/2014/main" id="{A038E1AE-676F-4253-B7A9-085D7BF4708B}"/>
                </a:ext>
              </a:extLst>
            </p:cNvPr>
            <p:cNvSpPr/>
            <p:nvPr/>
          </p:nvSpPr>
          <p:spPr>
            <a:xfrm>
              <a:off x="4085987" y="3300725"/>
              <a:ext cx="9525" cy="76200"/>
            </a:xfrm>
            <a:custGeom>
              <a:avLst/>
              <a:gdLst>
                <a:gd name="connsiteX0" fmla="*/ 6639 w 9525"/>
                <a:gd name="connsiteY0" fmla="*/ 6639 h 76200"/>
                <a:gd name="connsiteX1" fmla="*/ 6639 w 9525"/>
                <a:gd name="connsiteY1" fmla="*/ 78638 h 76200"/>
              </a:gdLst>
              <a:ahLst/>
              <a:cxnLst>
                <a:cxn ang="0">
                  <a:pos x="connsiteX0" y="connsiteY0"/>
                </a:cxn>
                <a:cxn ang="0">
                  <a:pos x="connsiteX1" y="connsiteY1"/>
                </a:cxn>
              </a:cxnLst>
              <a:rect l="l" t="t" r="r" b="b"/>
              <a:pathLst>
                <a:path w="9525" h="76200">
                  <a:moveTo>
                    <a:pt x="6639" y="6639"/>
                  </a:moveTo>
                  <a:lnTo>
                    <a:pt x="6639" y="78638"/>
                  </a:lnTo>
                </a:path>
              </a:pathLst>
            </a:custGeom>
            <a:ln w="19050">
              <a:solidFill>
                <a:schemeClr val="accent4"/>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55" name="Freeform: Shape 172">
              <a:extLst>
                <a:ext uri="{FF2B5EF4-FFF2-40B4-BE49-F238E27FC236}">
                  <a16:creationId xmlns:a16="http://schemas.microsoft.com/office/drawing/2014/main" id="{FF9242B4-EEFE-41BD-94CC-E6C5156A272F}"/>
                </a:ext>
              </a:extLst>
            </p:cNvPr>
            <p:cNvSpPr/>
            <p:nvPr/>
          </p:nvSpPr>
          <p:spPr>
            <a:xfrm>
              <a:off x="4047887" y="3300725"/>
              <a:ext cx="9525" cy="76200"/>
            </a:xfrm>
            <a:custGeom>
              <a:avLst/>
              <a:gdLst>
                <a:gd name="connsiteX0" fmla="*/ 6639 w 9525"/>
                <a:gd name="connsiteY0" fmla="*/ 6639 h 76200"/>
                <a:gd name="connsiteX1" fmla="*/ 6639 w 9525"/>
                <a:gd name="connsiteY1" fmla="*/ 78638 h 76200"/>
              </a:gdLst>
              <a:ahLst/>
              <a:cxnLst>
                <a:cxn ang="0">
                  <a:pos x="connsiteX0" y="connsiteY0"/>
                </a:cxn>
                <a:cxn ang="0">
                  <a:pos x="connsiteX1" y="connsiteY1"/>
                </a:cxn>
              </a:cxnLst>
              <a:rect l="l" t="t" r="r" b="b"/>
              <a:pathLst>
                <a:path w="9525" h="76200">
                  <a:moveTo>
                    <a:pt x="6639" y="6639"/>
                  </a:moveTo>
                  <a:lnTo>
                    <a:pt x="6639" y="78638"/>
                  </a:lnTo>
                </a:path>
              </a:pathLst>
            </a:custGeom>
            <a:ln w="19050">
              <a:solidFill>
                <a:schemeClr val="accent4"/>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56" name="Freeform: Shape 173">
              <a:extLst>
                <a:ext uri="{FF2B5EF4-FFF2-40B4-BE49-F238E27FC236}">
                  <a16:creationId xmlns:a16="http://schemas.microsoft.com/office/drawing/2014/main" id="{6AD8D46D-3289-49F5-A3D6-1FBFD5926ED3}"/>
                </a:ext>
              </a:extLst>
            </p:cNvPr>
            <p:cNvSpPr/>
            <p:nvPr/>
          </p:nvSpPr>
          <p:spPr>
            <a:xfrm>
              <a:off x="3990737" y="3300725"/>
              <a:ext cx="9525" cy="76200"/>
            </a:xfrm>
            <a:custGeom>
              <a:avLst/>
              <a:gdLst>
                <a:gd name="connsiteX0" fmla="*/ 6639 w 9525"/>
                <a:gd name="connsiteY0" fmla="*/ 6639 h 76200"/>
                <a:gd name="connsiteX1" fmla="*/ 6639 w 9525"/>
                <a:gd name="connsiteY1" fmla="*/ 78638 h 76200"/>
              </a:gdLst>
              <a:ahLst/>
              <a:cxnLst>
                <a:cxn ang="0">
                  <a:pos x="connsiteX0" y="connsiteY0"/>
                </a:cxn>
                <a:cxn ang="0">
                  <a:pos x="connsiteX1" y="connsiteY1"/>
                </a:cxn>
              </a:cxnLst>
              <a:rect l="l" t="t" r="r" b="b"/>
              <a:pathLst>
                <a:path w="9525" h="76200">
                  <a:moveTo>
                    <a:pt x="6639" y="6639"/>
                  </a:moveTo>
                  <a:lnTo>
                    <a:pt x="6639" y="78638"/>
                  </a:lnTo>
                </a:path>
              </a:pathLst>
            </a:custGeom>
            <a:ln w="19050">
              <a:solidFill>
                <a:schemeClr val="accent4"/>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57" name="Freeform: Shape 174">
              <a:extLst>
                <a:ext uri="{FF2B5EF4-FFF2-40B4-BE49-F238E27FC236}">
                  <a16:creationId xmlns:a16="http://schemas.microsoft.com/office/drawing/2014/main" id="{5067A4CD-4B44-4738-B4F4-1A3F425BDE0C}"/>
                </a:ext>
              </a:extLst>
            </p:cNvPr>
            <p:cNvSpPr/>
            <p:nvPr/>
          </p:nvSpPr>
          <p:spPr>
            <a:xfrm>
              <a:off x="3609737" y="3300725"/>
              <a:ext cx="9525" cy="76200"/>
            </a:xfrm>
            <a:custGeom>
              <a:avLst/>
              <a:gdLst>
                <a:gd name="connsiteX0" fmla="*/ 6639 w 9525"/>
                <a:gd name="connsiteY0" fmla="*/ 6639 h 76200"/>
                <a:gd name="connsiteX1" fmla="*/ 6639 w 9525"/>
                <a:gd name="connsiteY1" fmla="*/ 78638 h 76200"/>
              </a:gdLst>
              <a:ahLst/>
              <a:cxnLst>
                <a:cxn ang="0">
                  <a:pos x="connsiteX0" y="connsiteY0"/>
                </a:cxn>
                <a:cxn ang="0">
                  <a:pos x="connsiteX1" y="connsiteY1"/>
                </a:cxn>
              </a:cxnLst>
              <a:rect l="l" t="t" r="r" b="b"/>
              <a:pathLst>
                <a:path w="9525" h="76200">
                  <a:moveTo>
                    <a:pt x="6639" y="6639"/>
                  </a:moveTo>
                  <a:lnTo>
                    <a:pt x="6639" y="78638"/>
                  </a:lnTo>
                </a:path>
              </a:pathLst>
            </a:custGeom>
            <a:ln w="19050">
              <a:solidFill>
                <a:schemeClr val="accent4"/>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58" name="Freeform: Shape 175">
              <a:extLst>
                <a:ext uri="{FF2B5EF4-FFF2-40B4-BE49-F238E27FC236}">
                  <a16:creationId xmlns:a16="http://schemas.microsoft.com/office/drawing/2014/main" id="{CD4C61E5-5ACD-4730-9208-5090C8EF5916}"/>
                </a:ext>
              </a:extLst>
            </p:cNvPr>
            <p:cNvSpPr/>
            <p:nvPr/>
          </p:nvSpPr>
          <p:spPr>
            <a:xfrm>
              <a:off x="3343035" y="3262625"/>
              <a:ext cx="9525" cy="76200"/>
            </a:xfrm>
            <a:custGeom>
              <a:avLst/>
              <a:gdLst>
                <a:gd name="connsiteX0" fmla="*/ 6639 w 9525"/>
                <a:gd name="connsiteY0" fmla="*/ 6639 h 76200"/>
                <a:gd name="connsiteX1" fmla="*/ 6639 w 9525"/>
                <a:gd name="connsiteY1" fmla="*/ 78638 h 76200"/>
              </a:gdLst>
              <a:ahLst/>
              <a:cxnLst>
                <a:cxn ang="0">
                  <a:pos x="connsiteX0" y="connsiteY0"/>
                </a:cxn>
                <a:cxn ang="0">
                  <a:pos x="connsiteX1" y="connsiteY1"/>
                </a:cxn>
              </a:cxnLst>
              <a:rect l="l" t="t" r="r" b="b"/>
              <a:pathLst>
                <a:path w="9525" h="76200">
                  <a:moveTo>
                    <a:pt x="6639" y="6639"/>
                  </a:moveTo>
                  <a:lnTo>
                    <a:pt x="6639" y="78638"/>
                  </a:lnTo>
                </a:path>
              </a:pathLst>
            </a:custGeom>
            <a:ln w="19050">
              <a:solidFill>
                <a:schemeClr val="accent4"/>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59" name="Freeform: Shape 176">
              <a:extLst>
                <a:ext uri="{FF2B5EF4-FFF2-40B4-BE49-F238E27FC236}">
                  <a16:creationId xmlns:a16="http://schemas.microsoft.com/office/drawing/2014/main" id="{232E9FD2-F985-43ED-8F00-D04AC5606C4E}"/>
                </a:ext>
              </a:extLst>
            </p:cNvPr>
            <p:cNvSpPr/>
            <p:nvPr/>
          </p:nvSpPr>
          <p:spPr>
            <a:xfrm>
              <a:off x="2942983" y="3129274"/>
              <a:ext cx="9525" cy="76200"/>
            </a:xfrm>
            <a:custGeom>
              <a:avLst/>
              <a:gdLst>
                <a:gd name="connsiteX0" fmla="*/ 6639 w 9525"/>
                <a:gd name="connsiteY0" fmla="*/ 6639 h 76200"/>
                <a:gd name="connsiteX1" fmla="*/ 6639 w 9525"/>
                <a:gd name="connsiteY1" fmla="*/ 78638 h 76200"/>
              </a:gdLst>
              <a:ahLst/>
              <a:cxnLst>
                <a:cxn ang="0">
                  <a:pos x="connsiteX0" y="connsiteY0"/>
                </a:cxn>
                <a:cxn ang="0">
                  <a:pos x="connsiteX1" y="connsiteY1"/>
                </a:cxn>
              </a:cxnLst>
              <a:rect l="l" t="t" r="r" b="b"/>
              <a:pathLst>
                <a:path w="9525" h="76200">
                  <a:moveTo>
                    <a:pt x="6639" y="6639"/>
                  </a:moveTo>
                  <a:lnTo>
                    <a:pt x="6639" y="78638"/>
                  </a:lnTo>
                </a:path>
              </a:pathLst>
            </a:custGeom>
            <a:ln w="19050">
              <a:solidFill>
                <a:schemeClr val="accent4"/>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grpSp>
      <p:grpSp>
        <p:nvGrpSpPr>
          <p:cNvPr id="260" name="Graphic 177">
            <a:extLst>
              <a:ext uri="{FF2B5EF4-FFF2-40B4-BE49-F238E27FC236}">
                <a16:creationId xmlns:a16="http://schemas.microsoft.com/office/drawing/2014/main" id="{77A65ED6-858E-46CB-BC93-891CE238A1A9}"/>
              </a:ext>
            </a:extLst>
          </p:cNvPr>
          <p:cNvGrpSpPr/>
          <p:nvPr/>
        </p:nvGrpSpPr>
        <p:grpSpPr>
          <a:xfrm>
            <a:off x="5857656" y="1666039"/>
            <a:ext cx="2556000" cy="432000"/>
            <a:chOff x="2581275" y="3076575"/>
            <a:chExt cx="3981450" cy="704850"/>
          </a:xfrm>
        </p:grpSpPr>
        <p:sp>
          <p:nvSpPr>
            <p:cNvPr id="261" name="Freeform: Shape 179">
              <a:extLst>
                <a:ext uri="{FF2B5EF4-FFF2-40B4-BE49-F238E27FC236}">
                  <a16:creationId xmlns:a16="http://schemas.microsoft.com/office/drawing/2014/main" id="{DC8F27FB-BA6A-42AF-AAC2-03A1A4179F79}"/>
                </a:ext>
              </a:extLst>
            </p:cNvPr>
            <p:cNvSpPr/>
            <p:nvPr/>
          </p:nvSpPr>
          <p:spPr>
            <a:xfrm>
              <a:off x="2574131" y="3099501"/>
              <a:ext cx="3990975" cy="647700"/>
            </a:xfrm>
            <a:custGeom>
              <a:avLst/>
              <a:gdLst>
                <a:gd name="connsiteX0" fmla="*/ 3988946 w 3990975"/>
                <a:gd name="connsiteY0" fmla="*/ 643828 h 647700"/>
                <a:gd name="connsiteX1" fmla="*/ 3776720 w 3990975"/>
                <a:gd name="connsiteY1" fmla="*/ 643828 h 647700"/>
                <a:gd name="connsiteX2" fmla="*/ 3776720 w 3990975"/>
                <a:gd name="connsiteY2" fmla="*/ 494763 h 647700"/>
                <a:gd name="connsiteX3" fmla="*/ 2624623 w 3990975"/>
                <a:gd name="connsiteY3" fmla="*/ 494763 h 647700"/>
                <a:gd name="connsiteX4" fmla="*/ 2624623 w 3990975"/>
                <a:gd name="connsiteY4" fmla="*/ 408861 h 647700"/>
                <a:gd name="connsiteX5" fmla="*/ 2569045 w 3990975"/>
                <a:gd name="connsiteY5" fmla="*/ 408861 h 647700"/>
                <a:gd name="connsiteX6" fmla="*/ 2569045 w 3990975"/>
                <a:gd name="connsiteY6" fmla="*/ 317906 h 647700"/>
                <a:gd name="connsiteX7" fmla="*/ 2273437 w 3990975"/>
                <a:gd name="connsiteY7" fmla="*/ 317906 h 647700"/>
                <a:gd name="connsiteX8" fmla="*/ 2273437 w 3990975"/>
                <a:gd name="connsiteY8" fmla="*/ 259796 h 647700"/>
                <a:gd name="connsiteX9" fmla="*/ 1831296 w 3990975"/>
                <a:gd name="connsiteY9" fmla="*/ 259796 h 647700"/>
                <a:gd name="connsiteX10" fmla="*/ 1831296 w 3990975"/>
                <a:gd name="connsiteY10" fmla="*/ 181474 h 647700"/>
                <a:gd name="connsiteX11" fmla="*/ 1421997 w 3990975"/>
                <a:gd name="connsiteY11" fmla="*/ 181474 h 647700"/>
                <a:gd name="connsiteX12" fmla="*/ 1421997 w 3990975"/>
                <a:gd name="connsiteY12" fmla="*/ 120837 h 647700"/>
                <a:gd name="connsiteX13" fmla="*/ 828265 w 3990975"/>
                <a:gd name="connsiteY13" fmla="*/ 120837 h 647700"/>
                <a:gd name="connsiteX14" fmla="*/ 828265 w 3990975"/>
                <a:gd name="connsiteY14" fmla="*/ 52621 h 647700"/>
                <a:gd name="connsiteX15" fmla="*/ 383596 w 3990975"/>
                <a:gd name="connsiteY15" fmla="*/ 52621 h 647700"/>
                <a:gd name="connsiteX16" fmla="*/ 383596 w 3990975"/>
                <a:gd name="connsiteY16" fmla="*/ 7144 h 647700"/>
                <a:gd name="connsiteX17" fmla="*/ 7144 w 3990975"/>
                <a:gd name="connsiteY17" fmla="*/ 7144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990975" h="647700">
                  <a:moveTo>
                    <a:pt x="3988946" y="643828"/>
                  </a:moveTo>
                  <a:lnTo>
                    <a:pt x="3776720" y="643828"/>
                  </a:lnTo>
                  <a:lnTo>
                    <a:pt x="3776720" y="494763"/>
                  </a:lnTo>
                  <a:lnTo>
                    <a:pt x="2624623" y="494763"/>
                  </a:lnTo>
                  <a:lnTo>
                    <a:pt x="2624623" y="408861"/>
                  </a:lnTo>
                  <a:lnTo>
                    <a:pt x="2569045" y="408861"/>
                  </a:lnTo>
                  <a:lnTo>
                    <a:pt x="2569045" y="317906"/>
                  </a:lnTo>
                  <a:lnTo>
                    <a:pt x="2273437" y="317906"/>
                  </a:lnTo>
                  <a:lnTo>
                    <a:pt x="2273437" y="259796"/>
                  </a:lnTo>
                  <a:lnTo>
                    <a:pt x="1831296" y="259796"/>
                  </a:lnTo>
                  <a:lnTo>
                    <a:pt x="1831296" y="181474"/>
                  </a:lnTo>
                  <a:lnTo>
                    <a:pt x="1421997" y="181474"/>
                  </a:lnTo>
                  <a:lnTo>
                    <a:pt x="1421997" y="120837"/>
                  </a:lnTo>
                  <a:lnTo>
                    <a:pt x="828265" y="120837"/>
                  </a:lnTo>
                  <a:lnTo>
                    <a:pt x="828265" y="52621"/>
                  </a:lnTo>
                  <a:lnTo>
                    <a:pt x="383596" y="52621"/>
                  </a:lnTo>
                  <a:lnTo>
                    <a:pt x="383596" y="7144"/>
                  </a:lnTo>
                  <a:lnTo>
                    <a:pt x="7144" y="7144"/>
                  </a:lnTo>
                </a:path>
              </a:pathLst>
            </a:cu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62" name="Freeform: Shape 180">
              <a:extLst>
                <a:ext uri="{FF2B5EF4-FFF2-40B4-BE49-F238E27FC236}">
                  <a16:creationId xmlns:a16="http://schemas.microsoft.com/office/drawing/2014/main" id="{492D06E9-8C40-4F45-BF48-204CC2C61252}"/>
                </a:ext>
              </a:extLst>
            </p:cNvPr>
            <p:cNvSpPr/>
            <p:nvPr/>
          </p:nvSpPr>
          <p:spPr>
            <a:xfrm>
              <a:off x="6538523" y="3699724"/>
              <a:ext cx="9525" cy="76200"/>
            </a:xfrm>
            <a:custGeom>
              <a:avLst/>
              <a:gdLst>
                <a:gd name="connsiteX0" fmla="*/ 5504 w 9525"/>
                <a:gd name="connsiteY0" fmla="*/ 5504 h 76200"/>
                <a:gd name="connsiteX1" fmla="*/ 5504 w 9525"/>
                <a:gd name="connsiteY1" fmla="*/ 77505 h 76200"/>
              </a:gdLst>
              <a:ahLst/>
              <a:cxnLst>
                <a:cxn ang="0">
                  <a:pos x="connsiteX0" y="connsiteY0"/>
                </a:cxn>
                <a:cxn ang="0">
                  <a:pos x="connsiteX1" y="connsiteY1"/>
                </a:cxn>
              </a:cxnLst>
              <a:rect l="l" t="t" r="r" b="b"/>
              <a:pathLst>
                <a:path w="9525" h="76200">
                  <a:moveTo>
                    <a:pt x="5504" y="5504"/>
                  </a:moveTo>
                  <a:lnTo>
                    <a:pt x="5504" y="77505"/>
                  </a:lnTo>
                </a:path>
              </a:pathLst>
            </a:cu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63" name="Freeform: Shape 181">
              <a:extLst>
                <a:ext uri="{FF2B5EF4-FFF2-40B4-BE49-F238E27FC236}">
                  <a16:creationId xmlns:a16="http://schemas.microsoft.com/office/drawing/2014/main" id="{14595613-3FBD-4908-8A01-9BE68D95630D}"/>
                </a:ext>
              </a:extLst>
            </p:cNvPr>
            <p:cNvSpPr/>
            <p:nvPr/>
          </p:nvSpPr>
          <p:spPr>
            <a:xfrm>
              <a:off x="6386123" y="3699724"/>
              <a:ext cx="9525" cy="76200"/>
            </a:xfrm>
            <a:custGeom>
              <a:avLst/>
              <a:gdLst>
                <a:gd name="connsiteX0" fmla="*/ 5504 w 9525"/>
                <a:gd name="connsiteY0" fmla="*/ 5504 h 76200"/>
                <a:gd name="connsiteX1" fmla="*/ 5504 w 9525"/>
                <a:gd name="connsiteY1" fmla="*/ 77505 h 76200"/>
              </a:gdLst>
              <a:ahLst/>
              <a:cxnLst>
                <a:cxn ang="0">
                  <a:pos x="connsiteX0" y="connsiteY0"/>
                </a:cxn>
                <a:cxn ang="0">
                  <a:pos x="connsiteX1" y="connsiteY1"/>
                </a:cxn>
              </a:cxnLst>
              <a:rect l="l" t="t" r="r" b="b"/>
              <a:pathLst>
                <a:path w="9525" h="76200">
                  <a:moveTo>
                    <a:pt x="5504" y="5504"/>
                  </a:moveTo>
                  <a:lnTo>
                    <a:pt x="5504" y="77505"/>
                  </a:lnTo>
                </a:path>
              </a:pathLst>
            </a:cu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64" name="Freeform: Shape 182">
              <a:extLst>
                <a:ext uri="{FF2B5EF4-FFF2-40B4-BE49-F238E27FC236}">
                  <a16:creationId xmlns:a16="http://schemas.microsoft.com/office/drawing/2014/main" id="{011D3A36-1696-46C4-BEF6-CC100343A2ED}"/>
                </a:ext>
              </a:extLst>
            </p:cNvPr>
            <p:cNvSpPr/>
            <p:nvPr/>
          </p:nvSpPr>
          <p:spPr>
            <a:xfrm>
              <a:off x="6271823" y="3547323"/>
              <a:ext cx="9525" cy="76200"/>
            </a:xfrm>
            <a:custGeom>
              <a:avLst/>
              <a:gdLst>
                <a:gd name="connsiteX0" fmla="*/ 5504 w 9525"/>
                <a:gd name="connsiteY0" fmla="*/ 5504 h 76200"/>
                <a:gd name="connsiteX1" fmla="*/ 5504 w 9525"/>
                <a:gd name="connsiteY1" fmla="*/ 77505 h 76200"/>
              </a:gdLst>
              <a:ahLst/>
              <a:cxnLst>
                <a:cxn ang="0">
                  <a:pos x="connsiteX0" y="connsiteY0"/>
                </a:cxn>
                <a:cxn ang="0">
                  <a:pos x="connsiteX1" y="connsiteY1"/>
                </a:cxn>
              </a:cxnLst>
              <a:rect l="l" t="t" r="r" b="b"/>
              <a:pathLst>
                <a:path w="9525" h="76200">
                  <a:moveTo>
                    <a:pt x="5504" y="5504"/>
                  </a:moveTo>
                  <a:lnTo>
                    <a:pt x="5504" y="77505"/>
                  </a:lnTo>
                </a:path>
              </a:pathLst>
            </a:cu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65" name="Freeform: Shape 183">
              <a:extLst>
                <a:ext uri="{FF2B5EF4-FFF2-40B4-BE49-F238E27FC236}">
                  <a16:creationId xmlns:a16="http://schemas.microsoft.com/office/drawing/2014/main" id="{090A701B-A582-45FB-9513-219B0B2EC938}"/>
                </a:ext>
              </a:extLst>
            </p:cNvPr>
            <p:cNvSpPr/>
            <p:nvPr/>
          </p:nvSpPr>
          <p:spPr>
            <a:xfrm>
              <a:off x="6233723" y="3547323"/>
              <a:ext cx="9525" cy="76200"/>
            </a:xfrm>
            <a:custGeom>
              <a:avLst/>
              <a:gdLst>
                <a:gd name="connsiteX0" fmla="*/ 5504 w 9525"/>
                <a:gd name="connsiteY0" fmla="*/ 5504 h 76200"/>
                <a:gd name="connsiteX1" fmla="*/ 5504 w 9525"/>
                <a:gd name="connsiteY1" fmla="*/ 77505 h 76200"/>
              </a:gdLst>
              <a:ahLst/>
              <a:cxnLst>
                <a:cxn ang="0">
                  <a:pos x="connsiteX0" y="connsiteY0"/>
                </a:cxn>
                <a:cxn ang="0">
                  <a:pos x="connsiteX1" y="connsiteY1"/>
                </a:cxn>
              </a:cxnLst>
              <a:rect l="l" t="t" r="r" b="b"/>
              <a:pathLst>
                <a:path w="9525" h="76200">
                  <a:moveTo>
                    <a:pt x="5504" y="5504"/>
                  </a:moveTo>
                  <a:lnTo>
                    <a:pt x="5504" y="77505"/>
                  </a:lnTo>
                </a:path>
              </a:pathLst>
            </a:cu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66" name="Freeform: Shape 184">
              <a:extLst>
                <a:ext uri="{FF2B5EF4-FFF2-40B4-BE49-F238E27FC236}">
                  <a16:creationId xmlns:a16="http://schemas.microsoft.com/office/drawing/2014/main" id="{191BFEA6-1166-4E5F-8655-A39C386E0C6F}"/>
                </a:ext>
              </a:extLst>
            </p:cNvPr>
            <p:cNvSpPr/>
            <p:nvPr/>
          </p:nvSpPr>
          <p:spPr>
            <a:xfrm>
              <a:off x="6195623" y="3547323"/>
              <a:ext cx="9525" cy="76200"/>
            </a:xfrm>
            <a:custGeom>
              <a:avLst/>
              <a:gdLst>
                <a:gd name="connsiteX0" fmla="*/ 5504 w 9525"/>
                <a:gd name="connsiteY0" fmla="*/ 5504 h 76200"/>
                <a:gd name="connsiteX1" fmla="*/ 5504 w 9525"/>
                <a:gd name="connsiteY1" fmla="*/ 77505 h 76200"/>
              </a:gdLst>
              <a:ahLst/>
              <a:cxnLst>
                <a:cxn ang="0">
                  <a:pos x="connsiteX0" y="connsiteY0"/>
                </a:cxn>
                <a:cxn ang="0">
                  <a:pos x="connsiteX1" y="connsiteY1"/>
                </a:cxn>
              </a:cxnLst>
              <a:rect l="l" t="t" r="r" b="b"/>
              <a:pathLst>
                <a:path w="9525" h="76200">
                  <a:moveTo>
                    <a:pt x="5504" y="5504"/>
                  </a:moveTo>
                  <a:lnTo>
                    <a:pt x="5504" y="77505"/>
                  </a:lnTo>
                </a:path>
              </a:pathLst>
            </a:cu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67" name="Freeform: Shape 185">
              <a:extLst>
                <a:ext uri="{FF2B5EF4-FFF2-40B4-BE49-F238E27FC236}">
                  <a16:creationId xmlns:a16="http://schemas.microsoft.com/office/drawing/2014/main" id="{356A02A0-E042-4169-B1C7-DAD30CFE9D5B}"/>
                </a:ext>
              </a:extLst>
            </p:cNvPr>
            <p:cNvSpPr/>
            <p:nvPr/>
          </p:nvSpPr>
          <p:spPr>
            <a:xfrm>
              <a:off x="6176573" y="3547323"/>
              <a:ext cx="9525" cy="76200"/>
            </a:xfrm>
            <a:custGeom>
              <a:avLst/>
              <a:gdLst>
                <a:gd name="connsiteX0" fmla="*/ 5504 w 9525"/>
                <a:gd name="connsiteY0" fmla="*/ 5504 h 76200"/>
                <a:gd name="connsiteX1" fmla="*/ 5504 w 9525"/>
                <a:gd name="connsiteY1" fmla="*/ 77505 h 76200"/>
              </a:gdLst>
              <a:ahLst/>
              <a:cxnLst>
                <a:cxn ang="0">
                  <a:pos x="connsiteX0" y="connsiteY0"/>
                </a:cxn>
                <a:cxn ang="0">
                  <a:pos x="connsiteX1" y="connsiteY1"/>
                </a:cxn>
              </a:cxnLst>
              <a:rect l="l" t="t" r="r" b="b"/>
              <a:pathLst>
                <a:path w="9525" h="76200">
                  <a:moveTo>
                    <a:pt x="5504" y="5504"/>
                  </a:moveTo>
                  <a:lnTo>
                    <a:pt x="5504" y="77505"/>
                  </a:lnTo>
                </a:path>
              </a:pathLst>
            </a:cu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68" name="Freeform: Shape 186">
              <a:extLst>
                <a:ext uri="{FF2B5EF4-FFF2-40B4-BE49-F238E27FC236}">
                  <a16:creationId xmlns:a16="http://schemas.microsoft.com/office/drawing/2014/main" id="{D3AB9DC7-70BC-424A-952A-4D18161173EB}"/>
                </a:ext>
              </a:extLst>
            </p:cNvPr>
            <p:cNvSpPr/>
            <p:nvPr/>
          </p:nvSpPr>
          <p:spPr>
            <a:xfrm>
              <a:off x="6119423" y="3547323"/>
              <a:ext cx="9525" cy="76200"/>
            </a:xfrm>
            <a:custGeom>
              <a:avLst/>
              <a:gdLst>
                <a:gd name="connsiteX0" fmla="*/ 5504 w 9525"/>
                <a:gd name="connsiteY0" fmla="*/ 5504 h 76200"/>
                <a:gd name="connsiteX1" fmla="*/ 5504 w 9525"/>
                <a:gd name="connsiteY1" fmla="*/ 77505 h 76200"/>
              </a:gdLst>
              <a:ahLst/>
              <a:cxnLst>
                <a:cxn ang="0">
                  <a:pos x="connsiteX0" y="connsiteY0"/>
                </a:cxn>
                <a:cxn ang="0">
                  <a:pos x="connsiteX1" y="connsiteY1"/>
                </a:cxn>
              </a:cxnLst>
              <a:rect l="l" t="t" r="r" b="b"/>
              <a:pathLst>
                <a:path w="9525" h="76200">
                  <a:moveTo>
                    <a:pt x="5504" y="5504"/>
                  </a:moveTo>
                  <a:lnTo>
                    <a:pt x="5504" y="77505"/>
                  </a:lnTo>
                </a:path>
              </a:pathLst>
            </a:cu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69" name="Freeform: Shape 187">
              <a:extLst>
                <a:ext uri="{FF2B5EF4-FFF2-40B4-BE49-F238E27FC236}">
                  <a16:creationId xmlns:a16="http://schemas.microsoft.com/office/drawing/2014/main" id="{4765B152-6392-4A22-A145-3EA5B598F452}"/>
                </a:ext>
              </a:extLst>
            </p:cNvPr>
            <p:cNvSpPr/>
            <p:nvPr/>
          </p:nvSpPr>
          <p:spPr>
            <a:xfrm>
              <a:off x="6005123" y="3547323"/>
              <a:ext cx="9525" cy="76200"/>
            </a:xfrm>
            <a:custGeom>
              <a:avLst/>
              <a:gdLst>
                <a:gd name="connsiteX0" fmla="*/ 5504 w 9525"/>
                <a:gd name="connsiteY0" fmla="*/ 5504 h 76200"/>
                <a:gd name="connsiteX1" fmla="*/ 5504 w 9525"/>
                <a:gd name="connsiteY1" fmla="*/ 77505 h 76200"/>
              </a:gdLst>
              <a:ahLst/>
              <a:cxnLst>
                <a:cxn ang="0">
                  <a:pos x="connsiteX0" y="connsiteY0"/>
                </a:cxn>
                <a:cxn ang="0">
                  <a:pos x="connsiteX1" y="connsiteY1"/>
                </a:cxn>
              </a:cxnLst>
              <a:rect l="l" t="t" r="r" b="b"/>
              <a:pathLst>
                <a:path w="9525" h="76200">
                  <a:moveTo>
                    <a:pt x="5504" y="5504"/>
                  </a:moveTo>
                  <a:lnTo>
                    <a:pt x="5504" y="77505"/>
                  </a:lnTo>
                </a:path>
              </a:pathLst>
            </a:cu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70" name="Freeform: Shape 188">
              <a:extLst>
                <a:ext uri="{FF2B5EF4-FFF2-40B4-BE49-F238E27FC236}">
                  <a16:creationId xmlns:a16="http://schemas.microsoft.com/office/drawing/2014/main" id="{427E98CC-E181-4DAF-812F-D16E691682D9}"/>
                </a:ext>
              </a:extLst>
            </p:cNvPr>
            <p:cNvSpPr/>
            <p:nvPr/>
          </p:nvSpPr>
          <p:spPr>
            <a:xfrm>
              <a:off x="5662214" y="3547323"/>
              <a:ext cx="9525" cy="76200"/>
            </a:xfrm>
            <a:custGeom>
              <a:avLst/>
              <a:gdLst>
                <a:gd name="connsiteX0" fmla="*/ 5504 w 9525"/>
                <a:gd name="connsiteY0" fmla="*/ 5504 h 76200"/>
                <a:gd name="connsiteX1" fmla="*/ 5504 w 9525"/>
                <a:gd name="connsiteY1" fmla="*/ 77505 h 76200"/>
              </a:gdLst>
              <a:ahLst/>
              <a:cxnLst>
                <a:cxn ang="0">
                  <a:pos x="connsiteX0" y="connsiteY0"/>
                </a:cxn>
                <a:cxn ang="0">
                  <a:pos x="connsiteX1" y="connsiteY1"/>
                </a:cxn>
              </a:cxnLst>
              <a:rect l="l" t="t" r="r" b="b"/>
              <a:pathLst>
                <a:path w="9525" h="76200">
                  <a:moveTo>
                    <a:pt x="5504" y="5504"/>
                  </a:moveTo>
                  <a:lnTo>
                    <a:pt x="5504" y="77505"/>
                  </a:lnTo>
                </a:path>
              </a:pathLst>
            </a:cu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71" name="Freeform: Shape 189">
              <a:extLst>
                <a:ext uri="{FF2B5EF4-FFF2-40B4-BE49-F238E27FC236}">
                  <a16:creationId xmlns:a16="http://schemas.microsoft.com/office/drawing/2014/main" id="{1FCBDD9B-AB24-429B-B43C-48ACD1AAF8A9}"/>
                </a:ext>
              </a:extLst>
            </p:cNvPr>
            <p:cNvSpPr/>
            <p:nvPr/>
          </p:nvSpPr>
          <p:spPr>
            <a:xfrm>
              <a:off x="5643164" y="3547323"/>
              <a:ext cx="9525" cy="76200"/>
            </a:xfrm>
            <a:custGeom>
              <a:avLst/>
              <a:gdLst>
                <a:gd name="connsiteX0" fmla="*/ 5504 w 9525"/>
                <a:gd name="connsiteY0" fmla="*/ 5504 h 76200"/>
                <a:gd name="connsiteX1" fmla="*/ 5504 w 9525"/>
                <a:gd name="connsiteY1" fmla="*/ 77505 h 76200"/>
              </a:gdLst>
              <a:ahLst/>
              <a:cxnLst>
                <a:cxn ang="0">
                  <a:pos x="connsiteX0" y="connsiteY0"/>
                </a:cxn>
                <a:cxn ang="0">
                  <a:pos x="connsiteX1" y="connsiteY1"/>
                </a:cxn>
              </a:cxnLst>
              <a:rect l="l" t="t" r="r" b="b"/>
              <a:pathLst>
                <a:path w="9525" h="76200">
                  <a:moveTo>
                    <a:pt x="5504" y="5504"/>
                  </a:moveTo>
                  <a:lnTo>
                    <a:pt x="5504" y="77505"/>
                  </a:lnTo>
                </a:path>
              </a:pathLst>
            </a:cu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72" name="Freeform: Shape 190">
              <a:extLst>
                <a:ext uri="{FF2B5EF4-FFF2-40B4-BE49-F238E27FC236}">
                  <a16:creationId xmlns:a16="http://schemas.microsoft.com/office/drawing/2014/main" id="{A214E485-184A-4DE6-B3D7-917A660DFA89}"/>
                </a:ext>
              </a:extLst>
            </p:cNvPr>
            <p:cNvSpPr/>
            <p:nvPr/>
          </p:nvSpPr>
          <p:spPr>
            <a:xfrm>
              <a:off x="5586014" y="3547323"/>
              <a:ext cx="9525" cy="76200"/>
            </a:xfrm>
            <a:custGeom>
              <a:avLst/>
              <a:gdLst>
                <a:gd name="connsiteX0" fmla="*/ 5504 w 9525"/>
                <a:gd name="connsiteY0" fmla="*/ 5504 h 76200"/>
                <a:gd name="connsiteX1" fmla="*/ 5504 w 9525"/>
                <a:gd name="connsiteY1" fmla="*/ 77505 h 76200"/>
              </a:gdLst>
              <a:ahLst/>
              <a:cxnLst>
                <a:cxn ang="0">
                  <a:pos x="connsiteX0" y="connsiteY0"/>
                </a:cxn>
                <a:cxn ang="0">
                  <a:pos x="connsiteX1" y="connsiteY1"/>
                </a:cxn>
              </a:cxnLst>
              <a:rect l="l" t="t" r="r" b="b"/>
              <a:pathLst>
                <a:path w="9525" h="76200">
                  <a:moveTo>
                    <a:pt x="5504" y="5504"/>
                  </a:moveTo>
                  <a:lnTo>
                    <a:pt x="5504" y="77505"/>
                  </a:lnTo>
                </a:path>
              </a:pathLst>
            </a:cu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73" name="Freeform: Shape 5119">
              <a:extLst>
                <a:ext uri="{FF2B5EF4-FFF2-40B4-BE49-F238E27FC236}">
                  <a16:creationId xmlns:a16="http://schemas.microsoft.com/office/drawing/2014/main" id="{EE212E18-081D-40F2-9B8B-ADAAB70C1961}"/>
                </a:ext>
              </a:extLst>
            </p:cNvPr>
            <p:cNvSpPr/>
            <p:nvPr/>
          </p:nvSpPr>
          <p:spPr>
            <a:xfrm>
              <a:off x="5547914" y="3547323"/>
              <a:ext cx="9525" cy="76200"/>
            </a:xfrm>
            <a:custGeom>
              <a:avLst/>
              <a:gdLst>
                <a:gd name="connsiteX0" fmla="*/ 5504 w 9525"/>
                <a:gd name="connsiteY0" fmla="*/ 5504 h 76200"/>
                <a:gd name="connsiteX1" fmla="*/ 5504 w 9525"/>
                <a:gd name="connsiteY1" fmla="*/ 77505 h 76200"/>
              </a:gdLst>
              <a:ahLst/>
              <a:cxnLst>
                <a:cxn ang="0">
                  <a:pos x="connsiteX0" y="connsiteY0"/>
                </a:cxn>
                <a:cxn ang="0">
                  <a:pos x="connsiteX1" y="connsiteY1"/>
                </a:cxn>
              </a:cxnLst>
              <a:rect l="l" t="t" r="r" b="b"/>
              <a:pathLst>
                <a:path w="9525" h="76200">
                  <a:moveTo>
                    <a:pt x="5504" y="5504"/>
                  </a:moveTo>
                  <a:lnTo>
                    <a:pt x="5504" y="77505"/>
                  </a:lnTo>
                </a:path>
              </a:pathLst>
            </a:cu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74" name="Freeform: Shape 5120">
              <a:extLst>
                <a:ext uri="{FF2B5EF4-FFF2-40B4-BE49-F238E27FC236}">
                  <a16:creationId xmlns:a16="http://schemas.microsoft.com/office/drawing/2014/main" id="{812636DA-3952-4908-875F-334F997FBFF9}"/>
                </a:ext>
              </a:extLst>
            </p:cNvPr>
            <p:cNvSpPr/>
            <p:nvPr/>
          </p:nvSpPr>
          <p:spPr>
            <a:xfrm>
              <a:off x="5395514" y="3547323"/>
              <a:ext cx="9525" cy="76200"/>
            </a:xfrm>
            <a:custGeom>
              <a:avLst/>
              <a:gdLst>
                <a:gd name="connsiteX0" fmla="*/ 5504 w 9525"/>
                <a:gd name="connsiteY0" fmla="*/ 5504 h 76200"/>
                <a:gd name="connsiteX1" fmla="*/ 5504 w 9525"/>
                <a:gd name="connsiteY1" fmla="*/ 77505 h 76200"/>
              </a:gdLst>
              <a:ahLst/>
              <a:cxnLst>
                <a:cxn ang="0">
                  <a:pos x="connsiteX0" y="connsiteY0"/>
                </a:cxn>
                <a:cxn ang="0">
                  <a:pos x="connsiteX1" y="connsiteY1"/>
                </a:cxn>
              </a:cxnLst>
              <a:rect l="l" t="t" r="r" b="b"/>
              <a:pathLst>
                <a:path w="9525" h="76200">
                  <a:moveTo>
                    <a:pt x="5504" y="5504"/>
                  </a:moveTo>
                  <a:lnTo>
                    <a:pt x="5504" y="77505"/>
                  </a:lnTo>
                </a:path>
              </a:pathLst>
            </a:cu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75" name="Freeform: Shape 5123">
              <a:extLst>
                <a:ext uri="{FF2B5EF4-FFF2-40B4-BE49-F238E27FC236}">
                  <a16:creationId xmlns:a16="http://schemas.microsoft.com/office/drawing/2014/main" id="{B9312E2C-70FC-4B86-8D04-34CAAE42C6DC}"/>
                </a:ext>
              </a:extLst>
            </p:cNvPr>
            <p:cNvSpPr/>
            <p:nvPr/>
          </p:nvSpPr>
          <p:spPr>
            <a:xfrm>
              <a:off x="5300264" y="3547323"/>
              <a:ext cx="9525" cy="76200"/>
            </a:xfrm>
            <a:custGeom>
              <a:avLst/>
              <a:gdLst>
                <a:gd name="connsiteX0" fmla="*/ 5504 w 9525"/>
                <a:gd name="connsiteY0" fmla="*/ 5504 h 76200"/>
                <a:gd name="connsiteX1" fmla="*/ 5504 w 9525"/>
                <a:gd name="connsiteY1" fmla="*/ 77505 h 76200"/>
              </a:gdLst>
              <a:ahLst/>
              <a:cxnLst>
                <a:cxn ang="0">
                  <a:pos x="connsiteX0" y="connsiteY0"/>
                </a:cxn>
                <a:cxn ang="0">
                  <a:pos x="connsiteX1" y="connsiteY1"/>
                </a:cxn>
              </a:cxnLst>
              <a:rect l="l" t="t" r="r" b="b"/>
              <a:pathLst>
                <a:path w="9525" h="76200">
                  <a:moveTo>
                    <a:pt x="5504" y="5504"/>
                  </a:moveTo>
                  <a:lnTo>
                    <a:pt x="5504" y="77505"/>
                  </a:lnTo>
                </a:path>
              </a:pathLst>
            </a:cu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76" name="Freeform: Shape 5124">
              <a:extLst>
                <a:ext uri="{FF2B5EF4-FFF2-40B4-BE49-F238E27FC236}">
                  <a16:creationId xmlns:a16="http://schemas.microsoft.com/office/drawing/2014/main" id="{514DDDBE-062C-4D8C-A350-691F545A3932}"/>
                </a:ext>
              </a:extLst>
            </p:cNvPr>
            <p:cNvSpPr/>
            <p:nvPr/>
          </p:nvSpPr>
          <p:spPr>
            <a:xfrm>
              <a:off x="5262164" y="3547323"/>
              <a:ext cx="9525" cy="76200"/>
            </a:xfrm>
            <a:custGeom>
              <a:avLst/>
              <a:gdLst>
                <a:gd name="connsiteX0" fmla="*/ 5504 w 9525"/>
                <a:gd name="connsiteY0" fmla="*/ 5504 h 76200"/>
                <a:gd name="connsiteX1" fmla="*/ 5504 w 9525"/>
                <a:gd name="connsiteY1" fmla="*/ 77505 h 76200"/>
              </a:gdLst>
              <a:ahLst/>
              <a:cxnLst>
                <a:cxn ang="0">
                  <a:pos x="connsiteX0" y="connsiteY0"/>
                </a:cxn>
                <a:cxn ang="0">
                  <a:pos x="connsiteX1" y="connsiteY1"/>
                </a:cxn>
              </a:cxnLst>
              <a:rect l="l" t="t" r="r" b="b"/>
              <a:pathLst>
                <a:path w="9525" h="76200">
                  <a:moveTo>
                    <a:pt x="5504" y="5504"/>
                  </a:moveTo>
                  <a:lnTo>
                    <a:pt x="5504" y="77505"/>
                  </a:lnTo>
                </a:path>
              </a:pathLst>
            </a:cu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77" name="Freeform: Shape 5125">
              <a:extLst>
                <a:ext uri="{FF2B5EF4-FFF2-40B4-BE49-F238E27FC236}">
                  <a16:creationId xmlns:a16="http://schemas.microsoft.com/office/drawing/2014/main" id="{700000F3-5799-4B93-B0DE-3F0273C75159}"/>
                </a:ext>
              </a:extLst>
            </p:cNvPr>
            <p:cNvSpPr/>
            <p:nvPr/>
          </p:nvSpPr>
          <p:spPr>
            <a:xfrm>
              <a:off x="5109764" y="3375872"/>
              <a:ext cx="9525" cy="76200"/>
            </a:xfrm>
            <a:custGeom>
              <a:avLst/>
              <a:gdLst>
                <a:gd name="connsiteX0" fmla="*/ 5504 w 9525"/>
                <a:gd name="connsiteY0" fmla="*/ 5504 h 76200"/>
                <a:gd name="connsiteX1" fmla="*/ 5504 w 9525"/>
                <a:gd name="connsiteY1" fmla="*/ 77505 h 76200"/>
              </a:gdLst>
              <a:ahLst/>
              <a:cxnLst>
                <a:cxn ang="0">
                  <a:pos x="connsiteX0" y="connsiteY0"/>
                </a:cxn>
                <a:cxn ang="0">
                  <a:pos x="connsiteX1" y="connsiteY1"/>
                </a:cxn>
              </a:cxnLst>
              <a:rect l="l" t="t" r="r" b="b"/>
              <a:pathLst>
                <a:path w="9525" h="76200">
                  <a:moveTo>
                    <a:pt x="5504" y="5504"/>
                  </a:moveTo>
                  <a:lnTo>
                    <a:pt x="5504" y="77505"/>
                  </a:lnTo>
                </a:path>
              </a:pathLst>
            </a:cu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78" name="Freeform: Shape 5126">
              <a:extLst>
                <a:ext uri="{FF2B5EF4-FFF2-40B4-BE49-F238E27FC236}">
                  <a16:creationId xmlns:a16="http://schemas.microsoft.com/office/drawing/2014/main" id="{9F009959-6160-4ABE-8172-A7BF7DB183AB}"/>
                </a:ext>
              </a:extLst>
            </p:cNvPr>
            <p:cNvSpPr/>
            <p:nvPr/>
          </p:nvSpPr>
          <p:spPr>
            <a:xfrm>
              <a:off x="5071664" y="3375872"/>
              <a:ext cx="9525" cy="76200"/>
            </a:xfrm>
            <a:custGeom>
              <a:avLst/>
              <a:gdLst>
                <a:gd name="connsiteX0" fmla="*/ 5504 w 9525"/>
                <a:gd name="connsiteY0" fmla="*/ 5504 h 76200"/>
                <a:gd name="connsiteX1" fmla="*/ 5504 w 9525"/>
                <a:gd name="connsiteY1" fmla="*/ 77505 h 76200"/>
              </a:gdLst>
              <a:ahLst/>
              <a:cxnLst>
                <a:cxn ang="0">
                  <a:pos x="connsiteX0" y="connsiteY0"/>
                </a:cxn>
                <a:cxn ang="0">
                  <a:pos x="connsiteX1" y="connsiteY1"/>
                </a:cxn>
              </a:cxnLst>
              <a:rect l="l" t="t" r="r" b="b"/>
              <a:pathLst>
                <a:path w="9525" h="76200">
                  <a:moveTo>
                    <a:pt x="5504" y="5504"/>
                  </a:moveTo>
                  <a:lnTo>
                    <a:pt x="5504" y="77505"/>
                  </a:lnTo>
                </a:path>
              </a:pathLst>
            </a:cu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79" name="Freeform: Shape 5127">
              <a:extLst>
                <a:ext uri="{FF2B5EF4-FFF2-40B4-BE49-F238E27FC236}">
                  <a16:creationId xmlns:a16="http://schemas.microsoft.com/office/drawing/2014/main" id="{96BCEAB8-3D01-4812-B762-A29A212344F3}"/>
                </a:ext>
              </a:extLst>
            </p:cNvPr>
            <p:cNvSpPr/>
            <p:nvPr/>
          </p:nvSpPr>
          <p:spPr>
            <a:xfrm>
              <a:off x="4785913" y="3318723"/>
              <a:ext cx="9525" cy="76200"/>
            </a:xfrm>
            <a:custGeom>
              <a:avLst/>
              <a:gdLst>
                <a:gd name="connsiteX0" fmla="*/ 5504 w 9525"/>
                <a:gd name="connsiteY0" fmla="*/ 5504 h 76200"/>
                <a:gd name="connsiteX1" fmla="*/ 5504 w 9525"/>
                <a:gd name="connsiteY1" fmla="*/ 77504 h 76200"/>
              </a:gdLst>
              <a:ahLst/>
              <a:cxnLst>
                <a:cxn ang="0">
                  <a:pos x="connsiteX0" y="connsiteY0"/>
                </a:cxn>
                <a:cxn ang="0">
                  <a:pos x="connsiteX1" y="connsiteY1"/>
                </a:cxn>
              </a:cxnLst>
              <a:rect l="l" t="t" r="r" b="b"/>
              <a:pathLst>
                <a:path w="9525" h="76200">
                  <a:moveTo>
                    <a:pt x="5504" y="5504"/>
                  </a:moveTo>
                  <a:lnTo>
                    <a:pt x="5504" y="77504"/>
                  </a:lnTo>
                </a:path>
              </a:pathLst>
            </a:cu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80" name="Freeform: Shape 5128">
              <a:extLst>
                <a:ext uri="{FF2B5EF4-FFF2-40B4-BE49-F238E27FC236}">
                  <a16:creationId xmlns:a16="http://schemas.microsoft.com/office/drawing/2014/main" id="{F2D8BA09-398A-4330-8382-A81D3E91BC87}"/>
                </a:ext>
              </a:extLst>
            </p:cNvPr>
            <p:cNvSpPr/>
            <p:nvPr/>
          </p:nvSpPr>
          <p:spPr>
            <a:xfrm>
              <a:off x="4747813" y="3318723"/>
              <a:ext cx="9525" cy="76200"/>
            </a:xfrm>
            <a:custGeom>
              <a:avLst/>
              <a:gdLst>
                <a:gd name="connsiteX0" fmla="*/ 5504 w 9525"/>
                <a:gd name="connsiteY0" fmla="*/ 5504 h 76200"/>
                <a:gd name="connsiteX1" fmla="*/ 5504 w 9525"/>
                <a:gd name="connsiteY1" fmla="*/ 77504 h 76200"/>
              </a:gdLst>
              <a:ahLst/>
              <a:cxnLst>
                <a:cxn ang="0">
                  <a:pos x="connsiteX0" y="connsiteY0"/>
                </a:cxn>
                <a:cxn ang="0">
                  <a:pos x="connsiteX1" y="connsiteY1"/>
                </a:cxn>
              </a:cxnLst>
              <a:rect l="l" t="t" r="r" b="b"/>
              <a:pathLst>
                <a:path w="9525" h="76200">
                  <a:moveTo>
                    <a:pt x="5504" y="5504"/>
                  </a:moveTo>
                  <a:lnTo>
                    <a:pt x="5504" y="77504"/>
                  </a:lnTo>
                </a:path>
              </a:pathLst>
            </a:cu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81" name="Freeform: Shape 5129">
              <a:extLst>
                <a:ext uri="{FF2B5EF4-FFF2-40B4-BE49-F238E27FC236}">
                  <a16:creationId xmlns:a16="http://schemas.microsoft.com/office/drawing/2014/main" id="{B61BE8C9-6344-48C7-A3B9-3B5577AFEC3C}"/>
                </a:ext>
              </a:extLst>
            </p:cNvPr>
            <p:cNvSpPr/>
            <p:nvPr/>
          </p:nvSpPr>
          <p:spPr>
            <a:xfrm>
              <a:off x="4690663" y="3318723"/>
              <a:ext cx="9525" cy="76200"/>
            </a:xfrm>
            <a:custGeom>
              <a:avLst/>
              <a:gdLst>
                <a:gd name="connsiteX0" fmla="*/ 5504 w 9525"/>
                <a:gd name="connsiteY0" fmla="*/ 5504 h 76200"/>
                <a:gd name="connsiteX1" fmla="*/ 5504 w 9525"/>
                <a:gd name="connsiteY1" fmla="*/ 77504 h 76200"/>
              </a:gdLst>
              <a:ahLst/>
              <a:cxnLst>
                <a:cxn ang="0">
                  <a:pos x="connsiteX0" y="connsiteY0"/>
                </a:cxn>
                <a:cxn ang="0">
                  <a:pos x="connsiteX1" y="connsiteY1"/>
                </a:cxn>
              </a:cxnLst>
              <a:rect l="l" t="t" r="r" b="b"/>
              <a:pathLst>
                <a:path w="9525" h="76200">
                  <a:moveTo>
                    <a:pt x="5504" y="5504"/>
                  </a:moveTo>
                  <a:lnTo>
                    <a:pt x="5504" y="77504"/>
                  </a:lnTo>
                </a:path>
              </a:pathLst>
            </a:cu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82" name="Freeform: Shape 5130">
              <a:extLst>
                <a:ext uri="{FF2B5EF4-FFF2-40B4-BE49-F238E27FC236}">
                  <a16:creationId xmlns:a16="http://schemas.microsoft.com/office/drawing/2014/main" id="{F3A8135D-21C7-4611-A67A-4B086709401E}"/>
                </a:ext>
              </a:extLst>
            </p:cNvPr>
            <p:cNvSpPr/>
            <p:nvPr/>
          </p:nvSpPr>
          <p:spPr>
            <a:xfrm>
              <a:off x="4309663" y="3242522"/>
              <a:ext cx="9525" cy="76200"/>
            </a:xfrm>
            <a:custGeom>
              <a:avLst/>
              <a:gdLst>
                <a:gd name="connsiteX0" fmla="*/ 5504 w 9525"/>
                <a:gd name="connsiteY0" fmla="*/ 5504 h 76200"/>
                <a:gd name="connsiteX1" fmla="*/ 5504 w 9525"/>
                <a:gd name="connsiteY1" fmla="*/ 77505 h 76200"/>
              </a:gdLst>
              <a:ahLst/>
              <a:cxnLst>
                <a:cxn ang="0">
                  <a:pos x="connsiteX0" y="connsiteY0"/>
                </a:cxn>
                <a:cxn ang="0">
                  <a:pos x="connsiteX1" y="connsiteY1"/>
                </a:cxn>
              </a:cxnLst>
              <a:rect l="l" t="t" r="r" b="b"/>
              <a:pathLst>
                <a:path w="9525" h="76200">
                  <a:moveTo>
                    <a:pt x="5504" y="5504"/>
                  </a:moveTo>
                  <a:lnTo>
                    <a:pt x="5504" y="77505"/>
                  </a:lnTo>
                </a:path>
              </a:pathLst>
            </a:cu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83" name="Freeform: Shape 5131">
              <a:extLst>
                <a:ext uri="{FF2B5EF4-FFF2-40B4-BE49-F238E27FC236}">
                  <a16:creationId xmlns:a16="http://schemas.microsoft.com/office/drawing/2014/main" id="{6DED01B5-7B51-47C6-95E7-3B9C26633215}"/>
                </a:ext>
              </a:extLst>
            </p:cNvPr>
            <p:cNvSpPr/>
            <p:nvPr/>
          </p:nvSpPr>
          <p:spPr>
            <a:xfrm>
              <a:off x="4195363" y="3242522"/>
              <a:ext cx="9525" cy="76200"/>
            </a:xfrm>
            <a:custGeom>
              <a:avLst/>
              <a:gdLst>
                <a:gd name="connsiteX0" fmla="*/ 5504 w 9525"/>
                <a:gd name="connsiteY0" fmla="*/ 5504 h 76200"/>
                <a:gd name="connsiteX1" fmla="*/ 5504 w 9525"/>
                <a:gd name="connsiteY1" fmla="*/ 77505 h 76200"/>
              </a:gdLst>
              <a:ahLst/>
              <a:cxnLst>
                <a:cxn ang="0">
                  <a:pos x="connsiteX0" y="connsiteY0"/>
                </a:cxn>
                <a:cxn ang="0">
                  <a:pos x="connsiteX1" y="connsiteY1"/>
                </a:cxn>
              </a:cxnLst>
              <a:rect l="l" t="t" r="r" b="b"/>
              <a:pathLst>
                <a:path w="9525" h="76200">
                  <a:moveTo>
                    <a:pt x="5504" y="5504"/>
                  </a:moveTo>
                  <a:lnTo>
                    <a:pt x="5504" y="77505"/>
                  </a:lnTo>
                </a:path>
              </a:pathLst>
            </a:cu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84" name="Freeform: Shape 5132">
              <a:extLst>
                <a:ext uri="{FF2B5EF4-FFF2-40B4-BE49-F238E27FC236}">
                  <a16:creationId xmlns:a16="http://schemas.microsoft.com/office/drawing/2014/main" id="{837D2ABD-575D-46A8-B4EB-1901837929A9}"/>
                </a:ext>
              </a:extLst>
            </p:cNvPr>
            <p:cNvSpPr/>
            <p:nvPr/>
          </p:nvSpPr>
          <p:spPr>
            <a:xfrm>
              <a:off x="4062004" y="3242522"/>
              <a:ext cx="9525" cy="76200"/>
            </a:xfrm>
            <a:custGeom>
              <a:avLst/>
              <a:gdLst>
                <a:gd name="connsiteX0" fmla="*/ 5504 w 9525"/>
                <a:gd name="connsiteY0" fmla="*/ 5504 h 76200"/>
                <a:gd name="connsiteX1" fmla="*/ 5504 w 9525"/>
                <a:gd name="connsiteY1" fmla="*/ 77505 h 76200"/>
              </a:gdLst>
              <a:ahLst/>
              <a:cxnLst>
                <a:cxn ang="0">
                  <a:pos x="connsiteX0" y="connsiteY0"/>
                </a:cxn>
                <a:cxn ang="0">
                  <a:pos x="connsiteX1" y="connsiteY1"/>
                </a:cxn>
              </a:cxnLst>
              <a:rect l="l" t="t" r="r" b="b"/>
              <a:pathLst>
                <a:path w="9525" h="76200">
                  <a:moveTo>
                    <a:pt x="5504" y="5504"/>
                  </a:moveTo>
                  <a:lnTo>
                    <a:pt x="5504" y="77505"/>
                  </a:lnTo>
                </a:path>
              </a:pathLst>
            </a:cu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85" name="Freeform: Shape 5133">
              <a:extLst>
                <a:ext uri="{FF2B5EF4-FFF2-40B4-BE49-F238E27FC236}">
                  <a16:creationId xmlns:a16="http://schemas.microsoft.com/office/drawing/2014/main" id="{E1ADF640-DC49-4AD7-9AD8-5492AEE7D560}"/>
                </a:ext>
              </a:extLst>
            </p:cNvPr>
            <p:cNvSpPr/>
            <p:nvPr/>
          </p:nvSpPr>
          <p:spPr>
            <a:xfrm>
              <a:off x="3738154" y="3185372"/>
              <a:ext cx="9525" cy="76200"/>
            </a:xfrm>
            <a:custGeom>
              <a:avLst/>
              <a:gdLst>
                <a:gd name="connsiteX0" fmla="*/ 5504 w 9525"/>
                <a:gd name="connsiteY0" fmla="*/ 5504 h 76200"/>
                <a:gd name="connsiteX1" fmla="*/ 5504 w 9525"/>
                <a:gd name="connsiteY1" fmla="*/ 77504 h 76200"/>
              </a:gdLst>
              <a:ahLst/>
              <a:cxnLst>
                <a:cxn ang="0">
                  <a:pos x="connsiteX0" y="connsiteY0"/>
                </a:cxn>
                <a:cxn ang="0">
                  <a:pos x="connsiteX1" y="connsiteY1"/>
                </a:cxn>
              </a:cxnLst>
              <a:rect l="l" t="t" r="r" b="b"/>
              <a:pathLst>
                <a:path w="9525" h="76200">
                  <a:moveTo>
                    <a:pt x="5504" y="5504"/>
                  </a:moveTo>
                  <a:lnTo>
                    <a:pt x="5504" y="77504"/>
                  </a:lnTo>
                </a:path>
              </a:pathLst>
            </a:cu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86" name="Freeform: Shape 5134">
              <a:extLst>
                <a:ext uri="{FF2B5EF4-FFF2-40B4-BE49-F238E27FC236}">
                  <a16:creationId xmlns:a16="http://schemas.microsoft.com/office/drawing/2014/main" id="{C55CE5BC-0702-4409-8222-8A51B7F606B1}"/>
                </a:ext>
              </a:extLst>
            </p:cNvPr>
            <p:cNvSpPr/>
            <p:nvPr/>
          </p:nvSpPr>
          <p:spPr>
            <a:xfrm>
              <a:off x="3509555" y="3185372"/>
              <a:ext cx="9525" cy="76200"/>
            </a:xfrm>
            <a:custGeom>
              <a:avLst/>
              <a:gdLst>
                <a:gd name="connsiteX0" fmla="*/ 5504 w 9525"/>
                <a:gd name="connsiteY0" fmla="*/ 5504 h 76200"/>
                <a:gd name="connsiteX1" fmla="*/ 5504 w 9525"/>
                <a:gd name="connsiteY1" fmla="*/ 77504 h 76200"/>
              </a:gdLst>
              <a:ahLst/>
              <a:cxnLst>
                <a:cxn ang="0">
                  <a:pos x="connsiteX0" y="connsiteY0"/>
                </a:cxn>
                <a:cxn ang="0">
                  <a:pos x="connsiteX1" y="connsiteY1"/>
                </a:cxn>
              </a:cxnLst>
              <a:rect l="l" t="t" r="r" b="b"/>
              <a:pathLst>
                <a:path w="9525" h="76200">
                  <a:moveTo>
                    <a:pt x="5504" y="5504"/>
                  </a:moveTo>
                  <a:lnTo>
                    <a:pt x="5504" y="77504"/>
                  </a:lnTo>
                </a:path>
              </a:pathLst>
            </a:cu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87" name="Freeform: Shape 5135">
              <a:extLst>
                <a:ext uri="{FF2B5EF4-FFF2-40B4-BE49-F238E27FC236}">
                  <a16:creationId xmlns:a16="http://schemas.microsoft.com/office/drawing/2014/main" id="{8916B987-6B7B-4AC0-B5DF-695EDC8493C2}"/>
                </a:ext>
              </a:extLst>
            </p:cNvPr>
            <p:cNvSpPr/>
            <p:nvPr/>
          </p:nvSpPr>
          <p:spPr>
            <a:xfrm>
              <a:off x="3471455" y="3185372"/>
              <a:ext cx="9525" cy="76200"/>
            </a:xfrm>
            <a:custGeom>
              <a:avLst/>
              <a:gdLst>
                <a:gd name="connsiteX0" fmla="*/ 5504 w 9525"/>
                <a:gd name="connsiteY0" fmla="*/ 5504 h 76200"/>
                <a:gd name="connsiteX1" fmla="*/ 5504 w 9525"/>
                <a:gd name="connsiteY1" fmla="*/ 77504 h 76200"/>
              </a:gdLst>
              <a:ahLst/>
              <a:cxnLst>
                <a:cxn ang="0">
                  <a:pos x="connsiteX0" y="connsiteY0"/>
                </a:cxn>
                <a:cxn ang="0">
                  <a:pos x="connsiteX1" y="connsiteY1"/>
                </a:cxn>
              </a:cxnLst>
              <a:rect l="l" t="t" r="r" b="b"/>
              <a:pathLst>
                <a:path w="9525" h="76200">
                  <a:moveTo>
                    <a:pt x="5504" y="5504"/>
                  </a:moveTo>
                  <a:lnTo>
                    <a:pt x="5504" y="77504"/>
                  </a:lnTo>
                </a:path>
              </a:pathLst>
            </a:cu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88" name="Freeform: Shape 5136">
              <a:extLst>
                <a:ext uri="{FF2B5EF4-FFF2-40B4-BE49-F238E27FC236}">
                  <a16:creationId xmlns:a16="http://schemas.microsoft.com/office/drawing/2014/main" id="{A405C3DF-E697-4324-8DD7-EDAD4C7E6C36}"/>
                </a:ext>
              </a:extLst>
            </p:cNvPr>
            <p:cNvSpPr/>
            <p:nvPr/>
          </p:nvSpPr>
          <p:spPr>
            <a:xfrm>
              <a:off x="3357154" y="3109171"/>
              <a:ext cx="9525" cy="76200"/>
            </a:xfrm>
            <a:custGeom>
              <a:avLst/>
              <a:gdLst>
                <a:gd name="connsiteX0" fmla="*/ 5504 w 9525"/>
                <a:gd name="connsiteY0" fmla="*/ 5504 h 76200"/>
                <a:gd name="connsiteX1" fmla="*/ 5504 w 9525"/>
                <a:gd name="connsiteY1" fmla="*/ 77505 h 76200"/>
              </a:gdLst>
              <a:ahLst/>
              <a:cxnLst>
                <a:cxn ang="0">
                  <a:pos x="connsiteX0" y="connsiteY0"/>
                </a:cxn>
                <a:cxn ang="0">
                  <a:pos x="connsiteX1" y="connsiteY1"/>
                </a:cxn>
              </a:cxnLst>
              <a:rect l="l" t="t" r="r" b="b"/>
              <a:pathLst>
                <a:path w="9525" h="76200">
                  <a:moveTo>
                    <a:pt x="5504" y="5504"/>
                  </a:moveTo>
                  <a:lnTo>
                    <a:pt x="5504" y="77505"/>
                  </a:lnTo>
                </a:path>
              </a:pathLst>
            </a:cu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89" name="Freeform: Shape 5137">
              <a:extLst>
                <a:ext uri="{FF2B5EF4-FFF2-40B4-BE49-F238E27FC236}">
                  <a16:creationId xmlns:a16="http://schemas.microsoft.com/office/drawing/2014/main" id="{37901777-C2AF-44F4-9128-B04AE3CF0891}"/>
                </a:ext>
              </a:extLst>
            </p:cNvPr>
            <p:cNvSpPr/>
            <p:nvPr/>
          </p:nvSpPr>
          <p:spPr>
            <a:xfrm>
              <a:off x="3147602" y="3109171"/>
              <a:ext cx="9525" cy="76200"/>
            </a:xfrm>
            <a:custGeom>
              <a:avLst/>
              <a:gdLst>
                <a:gd name="connsiteX0" fmla="*/ 5504 w 9525"/>
                <a:gd name="connsiteY0" fmla="*/ 5504 h 76200"/>
                <a:gd name="connsiteX1" fmla="*/ 5504 w 9525"/>
                <a:gd name="connsiteY1" fmla="*/ 77505 h 76200"/>
              </a:gdLst>
              <a:ahLst/>
              <a:cxnLst>
                <a:cxn ang="0">
                  <a:pos x="connsiteX0" y="connsiteY0"/>
                </a:cxn>
                <a:cxn ang="0">
                  <a:pos x="connsiteX1" y="connsiteY1"/>
                </a:cxn>
              </a:cxnLst>
              <a:rect l="l" t="t" r="r" b="b"/>
              <a:pathLst>
                <a:path w="9525" h="76200">
                  <a:moveTo>
                    <a:pt x="5504" y="5504"/>
                  </a:moveTo>
                  <a:lnTo>
                    <a:pt x="5504" y="77505"/>
                  </a:lnTo>
                </a:path>
              </a:pathLst>
            </a:cu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90" name="Freeform: Shape 5138">
              <a:extLst>
                <a:ext uri="{FF2B5EF4-FFF2-40B4-BE49-F238E27FC236}">
                  <a16:creationId xmlns:a16="http://schemas.microsoft.com/office/drawing/2014/main" id="{0606F586-00DE-428C-9D93-70A6102905B3}"/>
                </a:ext>
              </a:extLst>
            </p:cNvPr>
            <p:cNvSpPr/>
            <p:nvPr/>
          </p:nvSpPr>
          <p:spPr>
            <a:xfrm>
              <a:off x="3109502" y="3109171"/>
              <a:ext cx="9525" cy="76200"/>
            </a:xfrm>
            <a:custGeom>
              <a:avLst/>
              <a:gdLst>
                <a:gd name="connsiteX0" fmla="*/ 5504 w 9525"/>
                <a:gd name="connsiteY0" fmla="*/ 5504 h 76200"/>
                <a:gd name="connsiteX1" fmla="*/ 5504 w 9525"/>
                <a:gd name="connsiteY1" fmla="*/ 77505 h 76200"/>
              </a:gdLst>
              <a:ahLst/>
              <a:cxnLst>
                <a:cxn ang="0">
                  <a:pos x="connsiteX0" y="connsiteY0"/>
                </a:cxn>
                <a:cxn ang="0">
                  <a:pos x="connsiteX1" y="connsiteY1"/>
                </a:cxn>
              </a:cxnLst>
              <a:rect l="l" t="t" r="r" b="b"/>
              <a:pathLst>
                <a:path w="9525" h="76200">
                  <a:moveTo>
                    <a:pt x="5504" y="5504"/>
                  </a:moveTo>
                  <a:lnTo>
                    <a:pt x="5504" y="77505"/>
                  </a:lnTo>
                </a:path>
              </a:pathLst>
            </a:cu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91" name="Freeform: Shape 5139">
              <a:extLst>
                <a:ext uri="{FF2B5EF4-FFF2-40B4-BE49-F238E27FC236}">
                  <a16:creationId xmlns:a16="http://schemas.microsoft.com/office/drawing/2014/main" id="{8DCE1270-377A-4CDE-8248-EBA98116BFCB}"/>
                </a:ext>
              </a:extLst>
            </p:cNvPr>
            <p:cNvSpPr/>
            <p:nvPr/>
          </p:nvSpPr>
          <p:spPr>
            <a:xfrm>
              <a:off x="2995201" y="3109171"/>
              <a:ext cx="9525" cy="76200"/>
            </a:xfrm>
            <a:custGeom>
              <a:avLst/>
              <a:gdLst>
                <a:gd name="connsiteX0" fmla="*/ 5504 w 9525"/>
                <a:gd name="connsiteY0" fmla="*/ 5504 h 76200"/>
                <a:gd name="connsiteX1" fmla="*/ 5504 w 9525"/>
                <a:gd name="connsiteY1" fmla="*/ 77505 h 76200"/>
              </a:gdLst>
              <a:ahLst/>
              <a:cxnLst>
                <a:cxn ang="0">
                  <a:pos x="connsiteX0" y="connsiteY0"/>
                </a:cxn>
                <a:cxn ang="0">
                  <a:pos x="connsiteX1" y="connsiteY1"/>
                </a:cxn>
              </a:cxnLst>
              <a:rect l="l" t="t" r="r" b="b"/>
              <a:pathLst>
                <a:path w="9525" h="76200">
                  <a:moveTo>
                    <a:pt x="5504" y="5504"/>
                  </a:moveTo>
                  <a:lnTo>
                    <a:pt x="5504" y="77505"/>
                  </a:lnTo>
                </a:path>
              </a:pathLst>
            </a:cu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92" name="Freeform: Shape 5140">
              <a:extLst>
                <a:ext uri="{FF2B5EF4-FFF2-40B4-BE49-F238E27FC236}">
                  <a16:creationId xmlns:a16="http://schemas.microsoft.com/office/drawing/2014/main" id="{C256C328-6EFE-4C2E-AC81-6A2251396459}"/>
                </a:ext>
              </a:extLst>
            </p:cNvPr>
            <p:cNvSpPr/>
            <p:nvPr/>
          </p:nvSpPr>
          <p:spPr>
            <a:xfrm>
              <a:off x="2899951" y="3071071"/>
              <a:ext cx="9525" cy="76200"/>
            </a:xfrm>
            <a:custGeom>
              <a:avLst/>
              <a:gdLst>
                <a:gd name="connsiteX0" fmla="*/ 5504 w 9525"/>
                <a:gd name="connsiteY0" fmla="*/ 5504 h 76200"/>
                <a:gd name="connsiteX1" fmla="*/ 5504 w 9525"/>
                <a:gd name="connsiteY1" fmla="*/ 77504 h 76200"/>
              </a:gdLst>
              <a:ahLst/>
              <a:cxnLst>
                <a:cxn ang="0">
                  <a:pos x="connsiteX0" y="connsiteY0"/>
                </a:cxn>
                <a:cxn ang="0">
                  <a:pos x="connsiteX1" y="connsiteY1"/>
                </a:cxn>
              </a:cxnLst>
              <a:rect l="l" t="t" r="r" b="b"/>
              <a:pathLst>
                <a:path w="9525" h="76200">
                  <a:moveTo>
                    <a:pt x="5504" y="5504"/>
                  </a:moveTo>
                  <a:lnTo>
                    <a:pt x="5504" y="77504"/>
                  </a:lnTo>
                </a:path>
              </a:pathLst>
            </a:cu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93" name="Freeform: Shape 5141">
              <a:extLst>
                <a:ext uri="{FF2B5EF4-FFF2-40B4-BE49-F238E27FC236}">
                  <a16:creationId xmlns:a16="http://schemas.microsoft.com/office/drawing/2014/main" id="{7262101A-47C0-4A51-9474-212902CDD1A0}"/>
                </a:ext>
              </a:extLst>
            </p:cNvPr>
            <p:cNvSpPr/>
            <p:nvPr/>
          </p:nvSpPr>
          <p:spPr>
            <a:xfrm>
              <a:off x="2823750" y="3071071"/>
              <a:ext cx="9525" cy="76200"/>
            </a:xfrm>
            <a:custGeom>
              <a:avLst/>
              <a:gdLst>
                <a:gd name="connsiteX0" fmla="*/ 5504 w 9525"/>
                <a:gd name="connsiteY0" fmla="*/ 5504 h 76200"/>
                <a:gd name="connsiteX1" fmla="*/ 5504 w 9525"/>
                <a:gd name="connsiteY1" fmla="*/ 77504 h 76200"/>
              </a:gdLst>
              <a:ahLst/>
              <a:cxnLst>
                <a:cxn ang="0">
                  <a:pos x="connsiteX0" y="connsiteY0"/>
                </a:cxn>
                <a:cxn ang="0">
                  <a:pos x="connsiteX1" y="connsiteY1"/>
                </a:cxn>
              </a:cxnLst>
              <a:rect l="l" t="t" r="r" b="b"/>
              <a:pathLst>
                <a:path w="9525" h="76200">
                  <a:moveTo>
                    <a:pt x="5504" y="5504"/>
                  </a:moveTo>
                  <a:lnTo>
                    <a:pt x="5504" y="77504"/>
                  </a:lnTo>
                </a:path>
              </a:pathLst>
            </a:cu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94" name="Freeform: Shape 5142">
              <a:extLst>
                <a:ext uri="{FF2B5EF4-FFF2-40B4-BE49-F238E27FC236}">
                  <a16:creationId xmlns:a16="http://schemas.microsoft.com/office/drawing/2014/main" id="{7260A5B4-9646-466B-BF08-E13035B16EB7}"/>
                </a:ext>
              </a:extLst>
            </p:cNvPr>
            <p:cNvSpPr/>
            <p:nvPr/>
          </p:nvSpPr>
          <p:spPr>
            <a:xfrm>
              <a:off x="2671349" y="3071071"/>
              <a:ext cx="9525" cy="76200"/>
            </a:xfrm>
            <a:custGeom>
              <a:avLst/>
              <a:gdLst>
                <a:gd name="connsiteX0" fmla="*/ 5504 w 9525"/>
                <a:gd name="connsiteY0" fmla="*/ 5504 h 76200"/>
                <a:gd name="connsiteX1" fmla="*/ 5504 w 9525"/>
                <a:gd name="connsiteY1" fmla="*/ 77504 h 76200"/>
              </a:gdLst>
              <a:ahLst/>
              <a:cxnLst>
                <a:cxn ang="0">
                  <a:pos x="connsiteX0" y="connsiteY0"/>
                </a:cxn>
                <a:cxn ang="0">
                  <a:pos x="connsiteX1" y="connsiteY1"/>
                </a:cxn>
              </a:cxnLst>
              <a:rect l="l" t="t" r="r" b="b"/>
              <a:pathLst>
                <a:path w="9525" h="76200">
                  <a:moveTo>
                    <a:pt x="5504" y="5504"/>
                  </a:moveTo>
                  <a:lnTo>
                    <a:pt x="5504" y="77504"/>
                  </a:lnTo>
                </a:path>
              </a:pathLst>
            </a:cu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grpSp>
      <p:grpSp>
        <p:nvGrpSpPr>
          <p:cNvPr id="295" name="Graphic 5143">
            <a:extLst>
              <a:ext uri="{FF2B5EF4-FFF2-40B4-BE49-F238E27FC236}">
                <a16:creationId xmlns:a16="http://schemas.microsoft.com/office/drawing/2014/main" id="{2C906277-B43A-4273-9DF9-2AB035A35765}"/>
              </a:ext>
            </a:extLst>
          </p:cNvPr>
          <p:cNvGrpSpPr/>
          <p:nvPr/>
        </p:nvGrpSpPr>
        <p:grpSpPr>
          <a:xfrm>
            <a:off x="5854480" y="1653339"/>
            <a:ext cx="2556000" cy="45719"/>
            <a:chOff x="2595562" y="3390900"/>
            <a:chExt cx="3952875" cy="76200"/>
          </a:xfrm>
        </p:grpSpPr>
        <p:sp>
          <p:nvSpPr>
            <p:cNvPr id="296" name="Freeform: Shape 5145">
              <a:extLst>
                <a:ext uri="{FF2B5EF4-FFF2-40B4-BE49-F238E27FC236}">
                  <a16:creationId xmlns:a16="http://schemas.microsoft.com/office/drawing/2014/main" id="{2F946D0A-F244-45CE-89FD-BDB90D444E88}"/>
                </a:ext>
              </a:extLst>
            </p:cNvPr>
            <p:cNvSpPr/>
            <p:nvPr/>
          </p:nvSpPr>
          <p:spPr>
            <a:xfrm>
              <a:off x="6541704" y="3385758"/>
              <a:ext cx="9525" cy="76200"/>
            </a:xfrm>
            <a:custGeom>
              <a:avLst/>
              <a:gdLst>
                <a:gd name="connsiteX0" fmla="*/ 5142 w 9525"/>
                <a:gd name="connsiteY0" fmla="*/ 5142 h 76200"/>
                <a:gd name="connsiteX1" fmla="*/ 5142 w 9525"/>
                <a:gd name="connsiteY1" fmla="*/ 77142 h 76200"/>
              </a:gdLst>
              <a:ahLst/>
              <a:cxnLst>
                <a:cxn ang="0">
                  <a:pos x="connsiteX0" y="connsiteY0"/>
                </a:cxn>
                <a:cxn ang="0">
                  <a:pos x="connsiteX1" y="connsiteY1"/>
                </a:cxn>
              </a:cxnLst>
              <a:rect l="l" t="t" r="r" b="b"/>
              <a:pathLst>
                <a:path w="9525" h="76200">
                  <a:moveTo>
                    <a:pt x="5142" y="5142"/>
                  </a:moveTo>
                  <a:lnTo>
                    <a:pt x="5142" y="77142"/>
                  </a:ln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97" name="Freeform: Shape 5146">
              <a:extLst>
                <a:ext uri="{FF2B5EF4-FFF2-40B4-BE49-F238E27FC236}">
                  <a16:creationId xmlns:a16="http://schemas.microsoft.com/office/drawing/2014/main" id="{E6FEADE2-B88F-4AF7-BB35-004D7A894C88}"/>
                </a:ext>
              </a:extLst>
            </p:cNvPr>
            <p:cNvSpPr/>
            <p:nvPr/>
          </p:nvSpPr>
          <p:spPr>
            <a:xfrm>
              <a:off x="5322495" y="3385758"/>
              <a:ext cx="9525" cy="76200"/>
            </a:xfrm>
            <a:custGeom>
              <a:avLst/>
              <a:gdLst>
                <a:gd name="connsiteX0" fmla="*/ 5142 w 9525"/>
                <a:gd name="connsiteY0" fmla="*/ 5142 h 76200"/>
                <a:gd name="connsiteX1" fmla="*/ 5142 w 9525"/>
                <a:gd name="connsiteY1" fmla="*/ 77142 h 76200"/>
              </a:gdLst>
              <a:ahLst/>
              <a:cxnLst>
                <a:cxn ang="0">
                  <a:pos x="connsiteX0" y="connsiteY0"/>
                </a:cxn>
                <a:cxn ang="0">
                  <a:pos x="connsiteX1" y="connsiteY1"/>
                </a:cxn>
              </a:cxnLst>
              <a:rect l="l" t="t" r="r" b="b"/>
              <a:pathLst>
                <a:path w="9525" h="76200">
                  <a:moveTo>
                    <a:pt x="5142" y="5142"/>
                  </a:moveTo>
                  <a:lnTo>
                    <a:pt x="5142" y="77142"/>
                  </a:ln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98" name="Freeform: Shape 5147">
              <a:extLst>
                <a:ext uri="{FF2B5EF4-FFF2-40B4-BE49-F238E27FC236}">
                  <a16:creationId xmlns:a16="http://schemas.microsoft.com/office/drawing/2014/main" id="{D4EE59CE-EE63-49D4-83A6-7DC8CD4B1BE8}"/>
                </a:ext>
              </a:extLst>
            </p:cNvPr>
            <p:cNvSpPr/>
            <p:nvPr/>
          </p:nvSpPr>
          <p:spPr>
            <a:xfrm>
              <a:off x="4655745" y="3385758"/>
              <a:ext cx="9525" cy="76200"/>
            </a:xfrm>
            <a:custGeom>
              <a:avLst/>
              <a:gdLst>
                <a:gd name="connsiteX0" fmla="*/ 5142 w 9525"/>
                <a:gd name="connsiteY0" fmla="*/ 5142 h 76200"/>
                <a:gd name="connsiteX1" fmla="*/ 5142 w 9525"/>
                <a:gd name="connsiteY1" fmla="*/ 77142 h 76200"/>
              </a:gdLst>
              <a:ahLst/>
              <a:cxnLst>
                <a:cxn ang="0">
                  <a:pos x="connsiteX0" y="connsiteY0"/>
                </a:cxn>
                <a:cxn ang="0">
                  <a:pos x="connsiteX1" y="connsiteY1"/>
                </a:cxn>
              </a:cxnLst>
              <a:rect l="l" t="t" r="r" b="b"/>
              <a:pathLst>
                <a:path w="9525" h="76200">
                  <a:moveTo>
                    <a:pt x="5142" y="5142"/>
                  </a:moveTo>
                  <a:lnTo>
                    <a:pt x="5142" y="77142"/>
                  </a:ln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99" name="Freeform: Shape 5148">
              <a:extLst>
                <a:ext uri="{FF2B5EF4-FFF2-40B4-BE49-F238E27FC236}">
                  <a16:creationId xmlns:a16="http://schemas.microsoft.com/office/drawing/2014/main" id="{2F20F713-5433-4612-BE6B-55A1411CBE59}"/>
                </a:ext>
              </a:extLst>
            </p:cNvPr>
            <p:cNvSpPr/>
            <p:nvPr/>
          </p:nvSpPr>
          <p:spPr>
            <a:xfrm>
              <a:off x="4236635" y="3385758"/>
              <a:ext cx="9525" cy="76200"/>
            </a:xfrm>
            <a:custGeom>
              <a:avLst/>
              <a:gdLst>
                <a:gd name="connsiteX0" fmla="*/ 5142 w 9525"/>
                <a:gd name="connsiteY0" fmla="*/ 5142 h 76200"/>
                <a:gd name="connsiteX1" fmla="*/ 5142 w 9525"/>
                <a:gd name="connsiteY1" fmla="*/ 77142 h 76200"/>
              </a:gdLst>
              <a:ahLst/>
              <a:cxnLst>
                <a:cxn ang="0">
                  <a:pos x="connsiteX0" y="connsiteY0"/>
                </a:cxn>
                <a:cxn ang="0">
                  <a:pos x="connsiteX1" y="connsiteY1"/>
                </a:cxn>
              </a:cxnLst>
              <a:rect l="l" t="t" r="r" b="b"/>
              <a:pathLst>
                <a:path w="9525" h="76200">
                  <a:moveTo>
                    <a:pt x="5142" y="5142"/>
                  </a:moveTo>
                  <a:lnTo>
                    <a:pt x="5142" y="77142"/>
                  </a:ln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00" name="Freeform: Shape 5149">
              <a:extLst>
                <a:ext uri="{FF2B5EF4-FFF2-40B4-BE49-F238E27FC236}">
                  <a16:creationId xmlns:a16="http://schemas.microsoft.com/office/drawing/2014/main" id="{46EB36DD-0C04-4FC1-A337-EAA1D5C0B93D}"/>
                </a:ext>
              </a:extLst>
            </p:cNvPr>
            <p:cNvSpPr/>
            <p:nvPr/>
          </p:nvSpPr>
          <p:spPr>
            <a:xfrm>
              <a:off x="2588418" y="3421857"/>
              <a:ext cx="3962400" cy="9525"/>
            </a:xfrm>
            <a:custGeom>
              <a:avLst/>
              <a:gdLst>
                <a:gd name="connsiteX0" fmla="*/ 3958428 w 3962400"/>
                <a:gd name="connsiteY0" fmla="*/ 7144 h 9525"/>
                <a:gd name="connsiteX1" fmla="*/ 7144 w 3962400"/>
                <a:gd name="connsiteY1" fmla="*/ 7144 h 9525"/>
              </a:gdLst>
              <a:ahLst/>
              <a:cxnLst>
                <a:cxn ang="0">
                  <a:pos x="connsiteX0" y="connsiteY0"/>
                </a:cxn>
                <a:cxn ang="0">
                  <a:pos x="connsiteX1" y="connsiteY1"/>
                </a:cxn>
              </a:cxnLst>
              <a:rect l="l" t="t" r="r" b="b"/>
              <a:pathLst>
                <a:path w="3962400" h="9525">
                  <a:moveTo>
                    <a:pt x="3958428" y="7144"/>
                  </a:moveTo>
                  <a:lnTo>
                    <a:pt x="7144" y="7144"/>
                  </a:ln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grpSp>
      <p:grpSp>
        <p:nvGrpSpPr>
          <p:cNvPr id="301" name="Graphic 370">
            <a:extLst>
              <a:ext uri="{FF2B5EF4-FFF2-40B4-BE49-F238E27FC236}">
                <a16:creationId xmlns:a16="http://schemas.microsoft.com/office/drawing/2014/main" id="{C71C6CA5-AFF8-4399-A410-83FD08BF6817}"/>
              </a:ext>
            </a:extLst>
          </p:cNvPr>
          <p:cNvGrpSpPr/>
          <p:nvPr/>
        </p:nvGrpSpPr>
        <p:grpSpPr>
          <a:xfrm>
            <a:off x="1304451" y="1652729"/>
            <a:ext cx="2556000" cy="76200"/>
            <a:chOff x="2586037" y="3390900"/>
            <a:chExt cx="3971925" cy="76200"/>
          </a:xfrm>
        </p:grpSpPr>
        <p:sp>
          <p:nvSpPr>
            <p:cNvPr id="302" name="Freeform: Shape 372">
              <a:extLst>
                <a:ext uri="{FF2B5EF4-FFF2-40B4-BE49-F238E27FC236}">
                  <a16:creationId xmlns:a16="http://schemas.microsoft.com/office/drawing/2014/main" id="{D0A100F3-A351-4F3F-AF5C-23E8371016F3}"/>
                </a:ext>
              </a:extLst>
            </p:cNvPr>
            <p:cNvSpPr/>
            <p:nvPr/>
          </p:nvSpPr>
          <p:spPr>
            <a:xfrm>
              <a:off x="2578893" y="3421857"/>
              <a:ext cx="3981450" cy="9525"/>
            </a:xfrm>
            <a:custGeom>
              <a:avLst/>
              <a:gdLst>
                <a:gd name="connsiteX0" fmla="*/ 3976316 w 3981450"/>
                <a:gd name="connsiteY0" fmla="*/ 7144 h 9525"/>
                <a:gd name="connsiteX1" fmla="*/ 7144 w 3981450"/>
                <a:gd name="connsiteY1" fmla="*/ 7144 h 9525"/>
              </a:gdLst>
              <a:ahLst/>
              <a:cxnLst>
                <a:cxn ang="0">
                  <a:pos x="connsiteX0" y="connsiteY0"/>
                </a:cxn>
                <a:cxn ang="0">
                  <a:pos x="connsiteX1" y="connsiteY1"/>
                </a:cxn>
              </a:cxnLst>
              <a:rect l="l" t="t" r="r" b="b"/>
              <a:pathLst>
                <a:path w="3981450" h="9525">
                  <a:moveTo>
                    <a:pt x="3976316" y="7144"/>
                  </a:moveTo>
                  <a:lnTo>
                    <a:pt x="7144" y="7144"/>
                  </a:ln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03" name="Freeform: Shape 373">
              <a:extLst>
                <a:ext uri="{FF2B5EF4-FFF2-40B4-BE49-F238E27FC236}">
                  <a16:creationId xmlns:a16="http://schemas.microsoft.com/office/drawing/2014/main" id="{1CE9A00E-EC9E-4A27-8383-107BE907B252}"/>
                </a:ext>
              </a:extLst>
            </p:cNvPr>
            <p:cNvSpPr/>
            <p:nvPr/>
          </p:nvSpPr>
          <p:spPr>
            <a:xfrm>
              <a:off x="6549921" y="3385612"/>
              <a:ext cx="9525" cy="76200"/>
            </a:xfrm>
            <a:custGeom>
              <a:avLst/>
              <a:gdLst>
                <a:gd name="connsiteX0" fmla="*/ 5288 w 9525"/>
                <a:gd name="connsiteY0" fmla="*/ 5288 h 76200"/>
                <a:gd name="connsiteX1" fmla="*/ 5288 w 9525"/>
                <a:gd name="connsiteY1" fmla="*/ 77289 h 76200"/>
              </a:gdLst>
              <a:ahLst/>
              <a:cxnLst>
                <a:cxn ang="0">
                  <a:pos x="connsiteX0" y="connsiteY0"/>
                </a:cxn>
                <a:cxn ang="0">
                  <a:pos x="connsiteX1" y="connsiteY1"/>
                </a:cxn>
              </a:cxnLst>
              <a:rect l="l" t="t" r="r" b="b"/>
              <a:pathLst>
                <a:path w="9525" h="76200">
                  <a:moveTo>
                    <a:pt x="5288" y="5288"/>
                  </a:moveTo>
                  <a:lnTo>
                    <a:pt x="5288" y="77289"/>
                  </a:ln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04" name="Freeform: Shape 374">
              <a:extLst>
                <a:ext uri="{FF2B5EF4-FFF2-40B4-BE49-F238E27FC236}">
                  <a16:creationId xmlns:a16="http://schemas.microsoft.com/office/drawing/2014/main" id="{54401313-7B43-4416-813E-0DA399B8836A}"/>
                </a:ext>
              </a:extLst>
            </p:cNvPr>
            <p:cNvSpPr/>
            <p:nvPr/>
          </p:nvSpPr>
          <p:spPr>
            <a:xfrm>
              <a:off x="5311661" y="3385612"/>
              <a:ext cx="9525" cy="76200"/>
            </a:xfrm>
            <a:custGeom>
              <a:avLst/>
              <a:gdLst>
                <a:gd name="connsiteX0" fmla="*/ 5288 w 9525"/>
                <a:gd name="connsiteY0" fmla="*/ 5288 h 76200"/>
                <a:gd name="connsiteX1" fmla="*/ 5288 w 9525"/>
                <a:gd name="connsiteY1" fmla="*/ 77289 h 76200"/>
              </a:gdLst>
              <a:ahLst/>
              <a:cxnLst>
                <a:cxn ang="0">
                  <a:pos x="connsiteX0" y="connsiteY0"/>
                </a:cxn>
                <a:cxn ang="0">
                  <a:pos x="connsiteX1" y="connsiteY1"/>
                </a:cxn>
              </a:cxnLst>
              <a:rect l="l" t="t" r="r" b="b"/>
              <a:pathLst>
                <a:path w="9525" h="76200">
                  <a:moveTo>
                    <a:pt x="5288" y="5288"/>
                  </a:moveTo>
                  <a:lnTo>
                    <a:pt x="5288" y="77289"/>
                  </a:ln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05" name="Freeform: Shape 375">
              <a:extLst>
                <a:ext uri="{FF2B5EF4-FFF2-40B4-BE49-F238E27FC236}">
                  <a16:creationId xmlns:a16="http://schemas.microsoft.com/office/drawing/2014/main" id="{F0193C80-6991-494B-B6B0-F16F429F3C9B}"/>
                </a:ext>
              </a:extLst>
            </p:cNvPr>
            <p:cNvSpPr/>
            <p:nvPr/>
          </p:nvSpPr>
          <p:spPr>
            <a:xfrm>
              <a:off x="4683011" y="3385612"/>
              <a:ext cx="9525" cy="76200"/>
            </a:xfrm>
            <a:custGeom>
              <a:avLst/>
              <a:gdLst>
                <a:gd name="connsiteX0" fmla="*/ 5288 w 9525"/>
                <a:gd name="connsiteY0" fmla="*/ 5288 h 76200"/>
                <a:gd name="connsiteX1" fmla="*/ 5288 w 9525"/>
                <a:gd name="connsiteY1" fmla="*/ 77289 h 76200"/>
              </a:gdLst>
              <a:ahLst/>
              <a:cxnLst>
                <a:cxn ang="0">
                  <a:pos x="connsiteX0" y="connsiteY0"/>
                </a:cxn>
                <a:cxn ang="0">
                  <a:pos x="connsiteX1" y="connsiteY1"/>
                </a:cxn>
              </a:cxnLst>
              <a:rect l="l" t="t" r="r" b="b"/>
              <a:pathLst>
                <a:path w="9525" h="76200">
                  <a:moveTo>
                    <a:pt x="5288" y="5288"/>
                  </a:moveTo>
                  <a:lnTo>
                    <a:pt x="5288" y="77289"/>
                  </a:ln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06" name="Freeform: Shape 376">
              <a:extLst>
                <a:ext uri="{FF2B5EF4-FFF2-40B4-BE49-F238E27FC236}">
                  <a16:creationId xmlns:a16="http://schemas.microsoft.com/office/drawing/2014/main" id="{C635B4B2-874F-4ECD-96CA-E9EDB5B2739B}"/>
                </a:ext>
              </a:extLst>
            </p:cNvPr>
            <p:cNvSpPr/>
            <p:nvPr/>
          </p:nvSpPr>
          <p:spPr>
            <a:xfrm>
              <a:off x="4206752" y="3385612"/>
              <a:ext cx="9525" cy="76200"/>
            </a:xfrm>
            <a:custGeom>
              <a:avLst/>
              <a:gdLst>
                <a:gd name="connsiteX0" fmla="*/ 5288 w 9525"/>
                <a:gd name="connsiteY0" fmla="*/ 5288 h 76200"/>
                <a:gd name="connsiteX1" fmla="*/ 5288 w 9525"/>
                <a:gd name="connsiteY1" fmla="*/ 77289 h 76200"/>
              </a:gdLst>
              <a:ahLst/>
              <a:cxnLst>
                <a:cxn ang="0">
                  <a:pos x="connsiteX0" y="connsiteY0"/>
                </a:cxn>
                <a:cxn ang="0">
                  <a:pos x="connsiteX1" y="connsiteY1"/>
                </a:cxn>
              </a:cxnLst>
              <a:rect l="l" t="t" r="r" b="b"/>
              <a:pathLst>
                <a:path w="9525" h="76200">
                  <a:moveTo>
                    <a:pt x="5288" y="5288"/>
                  </a:moveTo>
                  <a:lnTo>
                    <a:pt x="5288" y="77289"/>
                  </a:ln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07" name="Freeform: Shape 377">
              <a:extLst>
                <a:ext uri="{FF2B5EF4-FFF2-40B4-BE49-F238E27FC236}">
                  <a16:creationId xmlns:a16="http://schemas.microsoft.com/office/drawing/2014/main" id="{6234138F-846A-4960-BE8B-B539E824471A}"/>
                </a:ext>
              </a:extLst>
            </p:cNvPr>
            <p:cNvSpPr/>
            <p:nvPr/>
          </p:nvSpPr>
          <p:spPr>
            <a:xfrm>
              <a:off x="2987547" y="3385612"/>
              <a:ext cx="9525" cy="76200"/>
            </a:xfrm>
            <a:custGeom>
              <a:avLst/>
              <a:gdLst>
                <a:gd name="connsiteX0" fmla="*/ 5288 w 9525"/>
                <a:gd name="connsiteY0" fmla="*/ 5288 h 76200"/>
                <a:gd name="connsiteX1" fmla="*/ 5288 w 9525"/>
                <a:gd name="connsiteY1" fmla="*/ 77289 h 76200"/>
              </a:gdLst>
              <a:ahLst/>
              <a:cxnLst>
                <a:cxn ang="0">
                  <a:pos x="connsiteX0" y="connsiteY0"/>
                </a:cxn>
                <a:cxn ang="0">
                  <a:pos x="connsiteX1" y="connsiteY1"/>
                </a:cxn>
              </a:cxnLst>
              <a:rect l="l" t="t" r="r" b="b"/>
              <a:pathLst>
                <a:path w="9525" h="76200">
                  <a:moveTo>
                    <a:pt x="5288" y="5288"/>
                  </a:moveTo>
                  <a:lnTo>
                    <a:pt x="5288" y="77289"/>
                  </a:lnTo>
                </a:path>
              </a:pathLst>
            </a:cu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grpSp>
    </p:spTree>
    <p:custDataLst>
      <p:tags r:id="rId1"/>
    </p:custDataLst>
    <p:extLst>
      <p:ext uri="{BB962C8B-B14F-4D97-AF65-F5344CB8AC3E}">
        <p14:creationId xmlns:p14="http://schemas.microsoft.com/office/powerpoint/2010/main" val="456648996"/>
      </p:ext>
    </p:extLst>
  </p:cSld>
  <p:clrMapOvr>
    <a:masterClrMapping/>
  </p:clrMapOv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zh-CN" sz="1800" b="1" i="0" u="none" strike="noStrike" cap="none" baseline="0">
                <a:solidFill>
                  <a:srgbClr val="043882"/>
                </a:solidFill>
                <a:effectLst/>
                <a:uFillTx/>
                <a:ea typeface="SimSun"/>
              </a:rPr>
              <a:t>LBA-006：BEACON CRC：评估 Encorafenib + 西妥昔单抗 ± 比美替尼对比伊立替康或 FOLFIRI + 西妥昔单抗用于 BRAF V600E 突变型转移性结直肠癌的随机、3 组、3 期研究 – Kopetz S 等人</a:t>
            </a:r>
          </a:p>
        </p:txBody>
      </p:sp>
      <p:sp>
        <p:nvSpPr>
          <p:cNvPr id="5123" name="Rectangle 3"/>
          <p:cNvSpPr>
            <a:spLocks noGrp="1" noChangeArrowheads="1"/>
          </p:cNvSpPr>
          <p:nvPr>
            <p:ph idx="1"/>
          </p:nvPr>
        </p:nvSpPr>
        <p:spPr/>
        <p:txBody>
          <a:bodyPr/>
          <a:lstStyle/>
          <a:p>
            <a:pPr marL="0" indent="0">
              <a:buNone/>
            </a:pPr>
            <a:r>
              <a:rPr lang="zh-CN" sz="1600" b="1" i="0" u="none" strike="noStrike" cap="none" baseline="0">
                <a:solidFill>
                  <a:srgbClr val="4D4D4D"/>
                </a:solidFill>
                <a:effectLst/>
                <a:uFillTx/>
                <a:ea typeface="SimSun"/>
              </a:rPr>
              <a:t>研究目的</a:t>
            </a:r>
          </a:p>
          <a:p>
            <a:r>
              <a:rPr lang="zh-CN" sz="1600" b="0" i="0" u="none" strike="noStrike" cap="none" baseline="0">
                <a:solidFill>
                  <a:srgbClr val="4D4D4D"/>
                </a:solidFill>
                <a:effectLst/>
                <a:uFillTx/>
                <a:ea typeface="SimSun"/>
              </a:rPr>
              <a:t>研究西妥昔单抗 + encorafenib ± 比美替尼对比西妥昔单抗 + 伊立替康或 FOLFIRI 用于 BRAF V600E 突变型 mCRC 患者的疗效和安全性</a:t>
            </a:r>
          </a:p>
        </p:txBody>
      </p:sp>
      <p:sp>
        <p:nvSpPr>
          <p:cNvPr id="14" name="Text Placeholder 13"/>
          <p:cNvSpPr>
            <a:spLocks noGrp="1"/>
          </p:cNvSpPr>
          <p:nvPr>
            <p:ph type="body" sz="quarter" idx="10"/>
          </p:nvPr>
        </p:nvSpPr>
        <p:spPr/>
        <p:txBody>
          <a:bodyPr/>
          <a:lstStyle/>
          <a:p>
            <a:r>
              <a:rPr lang="zh-CN" sz="1200" b="0" i="0" u="none" strike="noStrike" cap="none" baseline="0">
                <a:solidFill>
                  <a:srgbClr val="4D4D4D"/>
                </a:solidFill>
                <a:effectLst/>
                <a:uFillTx/>
                <a:ea typeface="SimSun"/>
              </a:rPr>
              <a:t>*标准每周剂量</a:t>
            </a:r>
          </a:p>
        </p:txBody>
      </p:sp>
      <p:sp>
        <p:nvSpPr>
          <p:cNvPr id="15" name="Text Placeholder 14"/>
          <p:cNvSpPr>
            <a:spLocks noGrp="1"/>
          </p:cNvSpPr>
          <p:nvPr>
            <p:ph type="body" sz="quarter" idx="11"/>
          </p:nvPr>
        </p:nvSpPr>
        <p:spPr>
          <a:xfrm>
            <a:off x="4495800" y="6096000"/>
            <a:ext cx="4283075" cy="487363"/>
          </a:xfrm>
        </p:spPr>
        <p:txBody>
          <a:bodyPr/>
          <a:lstStyle/>
          <a:p>
            <a:r>
              <a:rPr lang="zh-CN" sz="1200" b="0" i="0" u="none" strike="noStrike" cap="none" baseline="0">
                <a:solidFill>
                  <a:srgbClr val="4D4D4D"/>
                </a:solidFill>
                <a:effectLst/>
                <a:uFillTx/>
                <a:ea typeface="SimSun"/>
              </a:rPr>
              <a:t>Kopetz S, et al. Ann Oncol 2019;30(suppl):abstr LBA-006</a:t>
            </a:r>
          </a:p>
        </p:txBody>
      </p:sp>
      <p:sp>
        <p:nvSpPr>
          <p:cNvPr id="23" name="Oval 14"/>
          <p:cNvSpPr>
            <a:spLocks noChangeArrowheads="1"/>
          </p:cNvSpPr>
          <p:nvPr/>
        </p:nvSpPr>
        <p:spPr bwMode="auto">
          <a:xfrm>
            <a:off x="3393945" y="3425669"/>
            <a:ext cx="583595" cy="584200"/>
          </a:xfrm>
          <a:prstGeom prst="ellipse">
            <a:avLst/>
          </a:prstGeom>
          <a:noFill/>
          <a:ln w="57150">
            <a:solidFill>
              <a:schemeClr val="bg2">
                <a:lumMod val="60000"/>
                <a:lumOff val="40000"/>
              </a:schemeClr>
            </a:solidFill>
            <a:round/>
            <a:tailEnd type="triangle" w="med" len="me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r>
              <a:rPr lang="zh-CN" sz="1200" b="1" i="0" u="none" strike="noStrike" cap="none" baseline="0">
                <a:solidFill>
                  <a:srgbClr val="043882"/>
                </a:solidFill>
                <a:effectLst/>
                <a:uFillTx/>
                <a:ea typeface="SimSun"/>
              </a:rPr>
              <a:t>R</a:t>
            </a:r>
            <a:r>
              <a:rPr sz="1200"/>
              <a:t/>
            </a:r>
            <a:br>
              <a:rPr sz="1200"/>
            </a:br>
            <a:r>
              <a:rPr lang="zh-CN" sz="1200" b="1" i="0" u="none" strike="noStrike" cap="none" baseline="0">
                <a:solidFill>
                  <a:srgbClr val="043882"/>
                </a:solidFill>
                <a:effectLst/>
                <a:uFillTx/>
                <a:ea typeface="SimSun"/>
              </a:rPr>
              <a:t>1:1:1</a:t>
            </a:r>
          </a:p>
        </p:txBody>
      </p:sp>
      <p:cxnSp>
        <p:nvCxnSpPr>
          <p:cNvPr id="24" name="AutoShape 15"/>
          <p:cNvCxnSpPr>
            <a:cxnSpLocks noChangeShapeType="1"/>
            <a:stCxn id="23" idx="0"/>
            <a:endCxn id="30" idx="1"/>
          </p:cNvCxnSpPr>
          <p:nvPr/>
        </p:nvCxnSpPr>
        <p:spPr bwMode="auto">
          <a:xfrm rot="5400000" flipH="1" flipV="1">
            <a:off x="3632305" y="2804635"/>
            <a:ext cx="674473" cy="567596"/>
          </a:xfrm>
          <a:prstGeom prst="bentConnector2">
            <a:avLst/>
          </a:prstGeom>
          <a:noFill/>
          <a:ln w="57150">
            <a:solidFill>
              <a:schemeClr val="bg2">
                <a:lumMod val="60000"/>
                <a:lumOff val="40000"/>
              </a:schemeClr>
            </a:solidFill>
            <a:round/>
            <a:tailEnd type="triangle" w="med" len="med"/>
          </a:ln>
        </p:spPr>
      </p:cxnSp>
      <p:cxnSp>
        <p:nvCxnSpPr>
          <p:cNvPr id="25" name="AutoShape 16"/>
          <p:cNvCxnSpPr>
            <a:cxnSpLocks noChangeShapeType="1"/>
            <a:stCxn id="23" idx="4"/>
            <a:endCxn id="29" idx="1"/>
          </p:cNvCxnSpPr>
          <p:nvPr/>
        </p:nvCxnSpPr>
        <p:spPr bwMode="auto">
          <a:xfrm rot="16200000" flipH="1">
            <a:off x="3630600" y="4065012"/>
            <a:ext cx="677882" cy="567596"/>
          </a:xfrm>
          <a:prstGeom prst="bentConnector2">
            <a:avLst/>
          </a:prstGeom>
          <a:noFill/>
          <a:ln w="57150">
            <a:solidFill>
              <a:schemeClr val="bg2">
                <a:lumMod val="60000"/>
                <a:lumOff val="40000"/>
              </a:schemeClr>
            </a:solidFill>
            <a:round/>
            <a:tailEnd type="triangle" w="med" len="med"/>
          </a:ln>
        </p:spPr>
      </p:cxnSp>
      <p:cxnSp>
        <p:nvCxnSpPr>
          <p:cNvPr id="26" name="AutoShape 19"/>
          <p:cNvCxnSpPr>
            <a:cxnSpLocks noChangeShapeType="1"/>
            <a:stCxn id="31" idx="3"/>
            <a:endCxn id="23" idx="2"/>
          </p:cNvCxnSpPr>
          <p:nvPr/>
        </p:nvCxnSpPr>
        <p:spPr bwMode="auto">
          <a:xfrm flipV="1">
            <a:off x="3285458" y="3717769"/>
            <a:ext cx="108487" cy="1"/>
          </a:xfrm>
          <a:prstGeom prst="straightConnector1">
            <a:avLst/>
          </a:prstGeom>
          <a:noFill/>
          <a:ln w="57150">
            <a:solidFill>
              <a:schemeClr val="bg2">
                <a:lumMod val="60000"/>
                <a:lumOff val="40000"/>
              </a:schemeClr>
            </a:solidFill>
            <a:round/>
            <a:headEnd type="none" w="med" len="med"/>
            <a:tailEnd type="none" w="med" len="med"/>
          </a:ln>
        </p:spPr>
      </p:cxnSp>
      <p:sp>
        <p:nvSpPr>
          <p:cNvPr id="29" name="AutoShape 12"/>
          <p:cNvSpPr>
            <a:spLocks noChangeArrowheads="1"/>
          </p:cNvSpPr>
          <p:nvPr/>
        </p:nvSpPr>
        <p:spPr bwMode="auto">
          <a:xfrm>
            <a:off x="4253339" y="4247199"/>
            <a:ext cx="4753164" cy="881104"/>
          </a:xfrm>
          <a:prstGeom prst="rect">
            <a:avLst/>
          </a:prstGeom>
          <a:solidFill>
            <a:schemeClr val="accent2"/>
          </a:solidFill>
          <a:ln w="9525" algn="ctr">
            <a:noFill/>
            <a:round/>
          </a:ln>
        </p:spPr>
        <p:txBody>
          <a:bodyPr lIns="90488" tIns="0" rIns="90488" bIns="0" anchor="ctr"/>
          <a:lstStyle/>
          <a:p>
            <a:pPr lvl="0" algn="ctr" defTabSz="892175" eaLnBrk="0" hangingPunct="0">
              <a:defRPr/>
            </a:pPr>
            <a:r>
              <a:rPr lang="zh-CN" sz="1800" b="1" i="0" u="none" strike="noStrike" cap="none" baseline="0" dirty="0">
                <a:solidFill>
                  <a:srgbClr val="4D4D4D"/>
                </a:solidFill>
                <a:effectLst/>
                <a:uFillTx/>
                <a:ea typeface="SimSun"/>
              </a:rPr>
              <a:t>对照组：</a:t>
            </a:r>
            <a:r>
              <a:rPr lang="zh-CN" sz="1800" b="0" i="0" u="none" strike="noStrike" cap="none" baseline="0" dirty="0">
                <a:solidFill>
                  <a:srgbClr val="4D4D4D"/>
                </a:solidFill>
                <a:effectLst/>
                <a:uFillTx/>
                <a:ea typeface="SimSun"/>
              </a:rPr>
              <a:t>FOLFIRI 或伊立替康 + </a:t>
            </a:r>
            <a:r>
              <a:rPr lang="en-GB" altLang="zh-CN" sz="1800" b="0" i="0" u="none" strike="noStrike" cap="none" baseline="0" dirty="0" smtClean="0">
                <a:solidFill>
                  <a:srgbClr val="4D4D4D"/>
                </a:solidFill>
                <a:effectLst/>
                <a:uFillTx/>
                <a:ea typeface="SimSun"/>
              </a:rPr>
              <a:t/>
            </a:r>
            <a:br>
              <a:rPr lang="en-GB" altLang="zh-CN" sz="1800" b="0" i="0" u="none" strike="noStrike" cap="none" baseline="0" dirty="0" smtClean="0">
                <a:solidFill>
                  <a:srgbClr val="4D4D4D"/>
                </a:solidFill>
                <a:effectLst/>
                <a:uFillTx/>
                <a:ea typeface="SimSun"/>
              </a:rPr>
            </a:br>
            <a:r>
              <a:rPr lang="zh-CN" sz="1800" b="0" i="0" u="none" strike="noStrike" cap="none" baseline="0" dirty="0" smtClean="0">
                <a:solidFill>
                  <a:srgbClr val="4D4D4D"/>
                </a:solidFill>
                <a:effectLst/>
                <a:uFillTx/>
                <a:ea typeface="SimSun"/>
              </a:rPr>
              <a:t>西</a:t>
            </a:r>
            <a:r>
              <a:rPr lang="zh-CN" sz="1800" b="0" i="0" u="none" strike="noStrike" cap="none" baseline="0" dirty="0">
                <a:solidFill>
                  <a:srgbClr val="4D4D4D"/>
                </a:solidFill>
                <a:effectLst/>
                <a:uFillTx/>
                <a:ea typeface="SimSun"/>
              </a:rPr>
              <a:t>妥昔单抗* </a:t>
            </a:r>
            <a:r>
              <a:rPr sz="1800" dirty="0"/>
              <a:t/>
            </a:r>
            <a:br>
              <a:rPr sz="1800" dirty="0"/>
            </a:br>
            <a:r>
              <a:rPr lang="zh-CN" sz="1800" b="0" i="0" u="none" strike="noStrike" cap="none" baseline="0" dirty="0">
                <a:solidFill>
                  <a:srgbClr val="4D4D4D"/>
                </a:solidFill>
                <a:effectLst/>
                <a:uFillTx/>
                <a:ea typeface="SimSun"/>
              </a:rPr>
              <a:t>(n=221)</a:t>
            </a:r>
          </a:p>
        </p:txBody>
      </p:sp>
      <p:sp>
        <p:nvSpPr>
          <p:cNvPr id="30" name="AutoShape 8"/>
          <p:cNvSpPr>
            <a:spLocks noChangeArrowheads="1"/>
          </p:cNvSpPr>
          <p:nvPr/>
        </p:nvSpPr>
        <p:spPr bwMode="auto">
          <a:xfrm>
            <a:off x="4253339" y="2314277"/>
            <a:ext cx="4753164" cy="873838"/>
          </a:xfrm>
          <a:prstGeom prst="rect">
            <a:avLst/>
          </a:prstGeom>
          <a:solidFill>
            <a:schemeClr val="accent3"/>
          </a:solidFill>
          <a:ln w="9525" algn="ctr">
            <a:noFill/>
            <a:round/>
          </a:ln>
        </p:spPr>
        <p:txBody>
          <a:bodyPr lIns="90488" tIns="0" rIns="90488" bIns="0" anchor="ctr"/>
          <a:lstStyle/>
          <a:p>
            <a:pPr lvl="0" algn="ctr" defTabSz="892175" eaLnBrk="0" hangingPunct="0">
              <a:defRPr/>
            </a:pPr>
            <a:r>
              <a:rPr lang="zh-CN" sz="1800" b="1" i="0" u="none" strike="noStrike" cap="none" baseline="0" dirty="0">
                <a:solidFill>
                  <a:srgbClr val="FFFFFF"/>
                </a:solidFill>
                <a:effectLst/>
                <a:uFillTx/>
                <a:ea typeface="SimSun"/>
              </a:rPr>
              <a:t>三联组：</a:t>
            </a:r>
            <a:r>
              <a:rPr lang="zh-CN" sz="1800" b="0" i="0" u="none" strike="noStrike" cap="none" baseline="0" dirty="0">
                <a:solidFill>
                  <a:srgbClr val="FFFFFF"/>
                </a:solidFill>
                <a:effectLst/>
                <a:uFillTx/>
                <a:ea typeface="SimSun"/>
              </a:rPr>
              <a:t>Encorafenib 300 mg/天 + </a:t>
            </a:r>
            <a:r>
              <a:rPr lang="en-GB" altLang="zh-CN" sz="1800" b="0" i="0" u="none" strike="noStrike" cap="none" baseline="0" dirty="0" smtClean="0">
                <a:solidFill>
                  <a:srgbClr val="FFFFFF"/>
                </a:solidFill>
                <a:effectLst/>
                <a:uFillTx/>
                <a:ea typeface="SimSun"/>
              </a:rPr>
              <a:t/>
            </a:r>
            <a:br>
              <a:rPr lang="en-GB" altLang="zh-CN" sz="1800" b="0" i="0" u="none" strike="noStrike" cap="none" baseline="0" dirty="0" smtClean="0">
                <a:solidFill>
                  <a:srgbClr val="FFFFFF"/>
                </a:solidFill>
                <a:effectLst/>
                <a:uFillTx/>
                <a:ea typeface="SimSun"/>
              </a:rPr>
            </a:br>
            <a:r>
              <a:rPr lang="zh-CN" sz="1800" b="0" i="0" u="none" strike="noStrike" cap="none" baseline="0" dirty="0" smtClean="0">
                <a:solidFill>
                  <a:srgbClr val="FFFFFF"/>
                </a:solidFill>
                <a:effectLst/>
                <a:uFillTx/>
                <a:ea typeface="SimSun"/>
              </a:rPr>
              <a:t>比</a:t>
            </a:r>
            <a:r>
              <a:rPr lang="zh-CN" sz="1800" b="0" i="0" u="none" strike="noStrike" cap="none" baseline="0" dirty="0">
                <a:solidFill>
                  <a:srgbClr val="FFFFFF"/>
                </a:solidFill>
                <a:effectLst/>
                <a:uFillTx/>
                <a:ea typeface="SimSun"/>
              </a:rPr>
              <a:t>美替尼 45 mg bid + 西妥昔单抗* </a:t>
            </a:r>
            <a:r>
              <a:rPr sz="1800" dirty="0"/>
              <a:t/>
            </a:r>
            <a:br>
              <a:rPr sz="1800" dirty="0"/>
            </a:br>
            <a:r>
              <a:rPr lang="zh-CN" sz="1800" b="0" i="0" u="none" strike="noStrike" cap="none" baseline="0" dirty="0">
                <a:solidFill>
                  <a:srgbClr val="FFFFFF"/>
                </a:solidFill>
                <a:effectLst/>
                <a:uFillTx/>
                <a:ea typeface="SimSun"/>
              </a:rPr>
              <a:t>(n=224)</a:t>
            </a:r>
          </a:p>
        </p:txBody>
      </p:sp>
      <p:sp>
        <p:nvSpPr>
          <p:cNvPr id="31" name="AutoShape 9"/>
          <p:cNvSpPr>
            <a:spLocks noChangeArrowheads="1"/>
          </p:cNvSpPr>
          <p:nvPr/>
        </p:nvSpPr>
        <p:spPr bwMode="auto">
          <a:xfrm>
            <a:off x="219532" y="2190466"/>
            <a:ext cx="3065926" cy="3054607"/>
          </a:xfrm>
          <a:prstGeom prst="roundRect">
            <a:avLst>
              <a:gd name="adj" fmla="val 0"/>
            </a:avLst>
          </a:prstGeom>
          <a:solidFill>
            <a:schemeClr val="accent1"/>
          </a:solidFill>
          <a:ln w="9525" algn="ctr">
            <a:noFill/>
            <a:round/>
          </a:ln>
        </p:spPr>
        <p:txBody>
          <a:bodyPr wrap="square" lIns="90488" tIns="44450" rIns="90488" bIns="44450">
            <a:spAutoFit/>
          </a:bodyPr>
          <a:lstStyle/>
          <a:p>
            <a:pPr marL="0" marR="0" lvl="0" indent="0" algn="l" defTabSz="892175" rtl="0" eaLnBrk="0" fontAlgn="base" latinLnBrk="0" hangingPunct="0">
              <a:lnSpc>
                <a:spcPct val="100000"/>
              </a:lnSpc>
              <a:spcBef>
                <a:spcPct val="0"/>
              </a:spcBef>
              <a:spcAft>
                <a:spcPct val="30000"/>
              </a:spcAft>
              <a:buClrTx/>
              <a:buSzTx/>
              <a:buFontTx/>
              <a:buNone/>
              <a:defRPr/>
            </a:pPr>
            <a:r>
              <a:rPr lang="zh-CN" sz="1800" b="0" i="0" u="none" strike="noStrike" cap="none" baseline="0">
                <a:solidFill>
                  <a:srgbClr val="FFFFFF"/>
                </a:solidFill>
                <a:effectLst/>
                <a:uFillTx/>
                <a:ea typeface="SimSun"/>
              </a:rPr>
              <a:t>患者关键纳入标准</a:t>
            </a:r>
          </a:p>
          <a:p>
            <a:pPr marL="228600" marR="0" lvl="0" indent="-228600" algn="l" defTabSz="892175" rtl="0" eaLnBrk="0" fontAlgn="base" latinLnBrk="0" hangingPunct="0">
              <a:lnSpc>
                <a:spcPct val="100000"/>
              </a:lnSpc>
              <a:spcBef>
                <a:spcPct val="0"/>
              </a:spcBef>
              <a:spcAft>
                <a:spcPct val="30000"/>
              </a:spcAft>
              <a:buClrTx/>
              <a:buSzTx/>
              <a:buFont typeface="Arial" panose="020B0604020202020204" pitchFamily="34" charset="0"/>
              <a:buChar char="•"/>
              <a:defRPr/>
            </a:pPr>
            <a:r>
              <a:rPr lang="zh-CN" sz="1800" b="0" i="0" u="none" strike="noStrike" cap="none" baseline="0">
                <a:solidFill>
                  <a:srgbClr val="FFFFFF"/>
                </a:solidFill>
                <a:effectLst/>
                <a:uFillTx/>
                <a:ea typeface="SimSun"/>
              </a:rPr>
              <a:t>mCRC</a:t>
            </a:r>
          </a:p>
          <a:p>
            <a:pPr marL="228600" marR="0" lvl="0" indent="-228600" algn="l" defTabSz="892175" rtl="0" eaLnBrk="0" fontAlgn="base" latinLnBrk="0" hangingPunct="0">
              <a:lnSpc>
                <a:spcPct val="100000"/>
              </a:lnSpc>
              <a:spcBef>
                <a:spcPct val="0"/>
              </a:spcBef>
              <a:spcAft>
                <a:spcPct val="30000"/>
              </a:spcAft>
              <a:buClrTx/>
              <a:buSzTx/>
              <a:buFont typeface="Arial" panose="020B0604020202020204" pitchFamily="34" charset="0"/>
              <a:buChar char="•"/>
              <a:defRPr/>
            </a:pPr>
            <a:r>
              <a:rPr lang="zh-CN" sz="1800" b="0" i="0" u="none" strike="noStrike" cap="none" baseline="0">
                <a:solidFill>
                  <a:srgbClr val="FFFFFF"/>
                </a:solidFill>
                <a:effectLst/>
                <a:uFillTx/>
                <a:ea typeface="SimSun"/>
              </a:rPr>
              <a:t>BRAF V600E 突变型</a:t>
            </a:r>
          </a:p>
          <a:p>
            <a:pPr marL="228600" marR="0" lvl="0" indent="-228600" algn="l" defTabSz="892175" rtl="0" eaLnBrk="0" fontAlgn="base" latinLnBrk="0" hangingPunct="0">
              <a:lnSpc>
                <a:spcPct val="100000"/>
              </a:lnSpc>
              <a:spcBef>
                <a:spcPct val="0"/>
              </a:spcBef>
              <a:spcAft>
                <a:spcPct val="30000"/>
              </a:spcAft>
              <a:buClrTx/>
              <a:buSzTx/>
              <a:buFont typeface="Arial" panose="020B0604020202020204" pitchFamily="34" charset="0"/>
              <a:buChar char="•"/>
              <a:defRPr/>
            </a:pPr>
            <a:r>
              <a:rPr lang="zh-CN" sz="1800" b="0" i="0" u="none" strike="noStrike" cap="none" baseline="0">
                <a:solidFill>
                  <a:srgbClr val="FFFFFF"/>
                </a:solidFill>
                <a:effectLst/>
                <a:uFillTx/>
                <a:ea typeface="SimSun"/>
              </a:rPr>
              <a:t>接受 1 或 2 种既往治疗方案后进展</a:t>
            </a:r>
          </a:p>
          <a:p>
            <a:pPr marL="228600" marR="0" lvl="0" indent="-228600" algn="l" defTabSz="892175" rtl="0" eaLnBrk="0" fontAlgn="base" latinLnBrk="0" hangingPunct="0">
              <a:lnSpc>
                <a:spcPct val="100000"/>
              </a:lnSpc>
              <a:spcBef>
                <a:spcPct val="0"/>
              </a:spcBef>
              <a:spcAft>
                <a:spcPct val="30000"/>
              </a:spcAft>
              <a:buClrTx/>
              <a:buSzTx/>
              <a:buFont typeface="Arial" panose="020B0604020202020204" pitchFamily="34" charset="0"/>
              <a:buChar char="•"/>
              <a:defRPr/>
            </a:pPr>
            <a:r>
              <a:rPr lang="zh-CN" sz="1800" b="0" i="0" u="none" strike="noStrike" cap="none" baseline="0">
                <a:solidFill>
                  <a:srgbClr val="FFFFFF"/>
                </a:solidFill>
                <a:effectLst/>
                <a:uFillTx/>
                <a:ea typeface="SimSun"/>
              </a:rPr>
              <a:t>既往未接受 RAF、MEK 或 EGFR 抑制剂</a:t>
            </a:r>
          </a:p>
          <a:p>
            <a:pPr marL="228600" marR="0" lvl="0" indent="-228600" algn="l" defTabSz="892175" rtl="0" eaLnBrk="0" fontAlgn="base" latinLnBrk="0" hangingPunct="0">
              <a:lnSpc>
                <a:spcPct val="100000"/>
              </a:lnSpc>
              <a:spcBef>
                <a:spcPct val="0"/>
              </a:spcBef>
              <a:spcAft>
                <a:spcPct val="30000"/>
              </a:spcAft>
              <a:buClrTx/>
              <a:buSzTx/>
              <a:buFont typeface="Arial" panose="020B0604020202020204" pitchFamily="34" charset="0"/>
              <a:buChar char="•"/>
              <a:defRPr/>
            </a:pPr>
            <a:r>
              <a:rPr lang="zh-CN" sz="1800" b="0" i="0" u="none" strike="noStrike" cap="none" baseline="0">
                <a:solidFill>
                  <a:srgbClr val="FFFFFF"/>
                </a:solidFill>
                <a:effectLst/>
                <a:uFillTx/>
                <a:ea typeface="SimSun"/>
              </a:rPr>
              <a:t>ECOG PS 0–1 </a:t>
            </a:r>
          </a:p>
          <a:p>
            <a:pPr marL="292100" marR="0" lvl="0" indent="-292100" algn="l" defTabSz="892175" rtl="0" eaLnBrk="0" fontAlgn="base" latinLnBrk="0" hangingPunct="0">
              <a:lnSpc>
                <a:spcPct val="100000"/>
              </a:lnSpc>
              <a:spcBef>
                <a:spcPct val="0"/>
              </a:spcBef>
              <a:spcAft>
                <a:spcPct val="30000"/>
              </a:spcAft>
              <a:buClrTx/>
              <a:buSzTx/>
              <a:buFont typeface="Wingdings" pitchFamily="2" charset="2"/>
              <a:buNone/>
              <a:defRPr/>
            </a:pPr>
            <a:r>
              <a:rPr lang="zh-CN" sz="1800" b="0" i="0" u="none" strike="noStrike" cap="none" baseline="0">
                <a:solidFill>
                  <a:srgbClr val="FFFFFF"/>
                </a:solidFill>
                <a:effectLst/>
                <a:uFillTx/>
                <a:ea typeface="SimSun"/>
              </a:rPr>
              <a:t>(n=665)</a:t>
            </a:r>
          </a:p>
        </p:txBody>
      </p:sp>
      <p:sp>
        <p:nvSpPr>
          <p:cNvPr id="33" name="AutoShape 8"/>
          <p:cNvSpPr>
            <a:spLocks noChangeArrowheads="1"/>
          </p:cNvSpPr>
          <p:nvPr/>
        </p:nvSpPr>
        <p:spPr bwMode="auto">
          <a:xfrm>
            <a:off x="4253339" y="3277217"/>
            <a:ext cx="4753164" cy="881104"/>
          </a:xfrm>
          <a:prstGeom prst="rect">
            <a:avLst/>
          </a:prstGeom>
          <a:solidFill>
            <a:schemeClr val="accent4"/>
          </a:solidFill>
          <a:ln w="9525" algn="ctr">
            <a:noFill/>
            <a:round/>
          </a:ln>
        </p:spPr>
        <p:txBody>
          <a:bodyPr lIns="90488" tIns="0" rIns="90488" bIns="0" anchor="ctr"/>
          <a:lstStyle/>
          <a:p>
            <a:pPr lvl="0" algn="ctr" defTabSz="892175" eaLnBrk="0" hangingPunct="0">
              <a:defRPr/>
            </a:pPr>
            <a:r>
              <a:rPr lang="zh-CN" sz="1800" b="1" i="0" u="none" strike="noStrike" cap="none" baseline="0" dirty="0">
                <a:solidFill>
                  <a:srgbClr val="4D4D4D"/>
                </a:solidFill>
                <a:effectLst/>
                <a:uFillTx/>
                <a:ea typeface="SimSun"/>
              </a:rPr>
              <a:t>双联组：</a:t>
            </a:r>
            <a:r>
              <a:rPr lang="zh-CN" sz="1800" b="0" i="0" u="none" strike="noStrike" cap="none" baseline="0" dirty="0">
                <a:solidFill>
                  <a:srgbClr val="4D4D4D"/>
                </a:solidFill>
                <a:effectLst/>
                <a:uFillTx/>
                <a:ea typeface="SimSun"/>
              </a:rPr>
              <a:t>Encorafenib 300 mg/天 + </a:t>
            </a:r>
            <a:r>
              <a:rPr lang="en-GB" altLang="zh-CN" sz="1800" b="0" i="0" u="none" strike="noStrike" cap="none" baseline="0" dirty="0" smtClean="0">
                <a:solidFill>
                  <a:srgbClr val="4D4D4D"/>
                </a:solidFill>
                <a:effectLst/>
                <a:uFillTx/>
                <a:ea typeface="SimSun"/>
              </a:rPr>
              <a:t/>
            </a:r>
            <a:br>
              <a:rPr lang="en-GB" altLang="zh-CN" sz="1800" b="0" i="0" u="none" strike="noStrike" cap="none" baseline="0" dirty="0" smtClean="0">
                <a:solidFill>
                  <a:srgbClr val="4D4D4D"/>
                </a:solidFill>
                <a:effectLst/>
                <a:uFillTx/>
                <a:ea typeface="SimSun"/>
              </a:rPr>
            </a:br>
            <a:r>
              <a:rPr lang="zh-CN" sz="1800" b="0" i="0" u="none" strike="noStrike" cap="none" baseline="0" dirty="0" smtClean="0">
                <a:solidFill>
                  <a:srgbClr val="4D4D4D"/>
                </a:solidFill>
                <a:effectLst/>
                <a:uFillTx/>
                <a:ea typeface="SimSun"/>
              </a:rPr>
              <a:t>西</a:t>
            </a:r>
            <a:r>
              <a:rPr lang="zh-CN" sz="1800" b="0" i="0" u="none" strike="noStrike" cap="none" baseline="0" dirty="0">
                <a:solidFill>
                  <a:srgbClr val="4D4D4D"/>
                </a:solidFill>
                <a:effectLst/>
                <a:uFillTx/>
                <a:ea typeface="SimSun"/>
              </a:rPr>
              <a:t>妥昔单抗* </a:t>
            </a:r>
            <a:r>
              <a:rPr sz="1800" dirty="0"/>
              <a:t/>
            </a:r>
            <a:br>
              <a:rPr sz="1800" dirty="0"/>
            </a:br>
            <a:r>
              <a:rPr lang="zh-CN" sz="1800" b="0" i="0" u="none" strike="noStrike" cap="none" baseline="0" dirty="0">
                <a:solidFill>
                  <a:srgbClr val="4D4D4D"/>
                </a:solidFill>
                <a:effectLst/>
                <a:uFillTx/>
                <a:ea typeface="SimSun"/>
              </a:rPr>
              <a:t>(n=220)</a:t>
            </a:r>
          </a:p>
        </p:txBody>
      </p:sp>
      <p:cxnSp>
        <p:nvCxnSpPr>
          <p:cNvPr id="34" name="AutoShape 19"/>
          <p:cNvCxnSpPr>
            <a:cxnSpLocks noChangeShapeType="1"/>
            <a:stCxn id="23" idx="6"/>
            <a:endCxn id="33" idx="1"/>
          </p:cNvCxnSpPr>
          <p:nvPr/>
        </p:nvCxnSpPr>
        <p:spPr bwMode="auto">
          <a:xfrm>
            <a:off x="3977540" y="3717769"/>
            <a:ext cx="275799" cy="0"/>
          </a:xfrm>
          <a:prstGeom prst="straightConnector1">
            <a:avLst/>
          </a:prstGeom>
          <a:noFill/>
          <a:ln w="57150">
            <a:solidFill>
              <a:schemeClr val="bg2">
                <a:lumMod val="60000"/>
                <a:lumOff val="40000"/>
              </a:schemeClr>
            </a:solidFill>
            <a:round/>
            <a:tailEnd type="triangle" w="med" len="med"/>
          </a:ln>
        </p:spPr>
      </p:cxnSp>
      <p:sp>
        <p:nvSpPr>
          <p:cNvPr id="38" name="Content Placeholder 26"/>
          <p:cNvSpPr txBox="1"/>
          <p:nvPr/>
        </p:nvSpPr>
        <p:spPr bwMode="auto">
          <a:xfrm>
            <a:off x="3235741" y="4986839"/>
            <a:ext cx="5770762" cy="655738"/>
          </a:xfrm>
          <a:prstGeom prst="rect">
            <a:avLst/>
          </a:prstGeom>
          <a:noFill/>
          <a:ln w="9525">
            <a:noFill/>
            <a:miter lim="800000"/>
          </a:ln>
        </p:spPr>
        <p:txBody>
          <a:bodyPr/>
          <a:lstStyle/>
          <a:p>
            <a:pPr marL="190500" marR="0" lvl="0" indent="-190500" algn="l" defTabSz="914400" rtl="0" eaLnBrk="1" fontAlgn="base" latinLnBrk="0" hangingPunct="1">
              <a:lnSpc>
                <a:spcPct val="100000"/>
              </a:lnSpc>
              <a:spcBef>
                <a:spcPct val="0"/>
              </a:spcBef>
              <a:spcAft>
                <a:spcPts val="400"/>
              </a:spcAft>
              <a:buClrTx/>
              <a:buSzTx/>
              <a:buFontTx/>
              <a:buNone/>
              <a:defRPr/>
            </a:pPr>
            <a:r>
              <a:rPr lang="zh-CN" sz="1400" b="1" i="0" u="none" strike="noStrike" cap="none" baseline="0">
                <a:solidFill>
                  <a:srgbClr val="043882"/>
                </a:solidFill>
                <a:effectLst/>
                <a:uFillTx/>
                <a:ea typeface="SimSun"/>
              </a:rPr>
              <a:t>分层</a:t>
            </a:r>
          </a:p>
          <a:p>
            <a:pPr marL="203200" marR="0" lvl="0" indent="-203200" algn="l" defTabSz="914400" rtl="0" eaLnBrk="1" fontAlgn="base" latinLnBrk="0" hangingPunct="1">
              <a:lnSpc>
                <a:spcPct val="100000"/>
              </a:lnSpc>
              <a:spcBef>
                <a:spcPct val="0"/>
              </a:spcBef>
              <a:spcAft>
                <a:spcPts val="400"/>
              </a:spcAft>
              <a:buClrTx/>
              <a:buSzTx/>
              <a:buFont typeface="Arial" panose="020B0604020202020204" pitchFamily="34" charset="0"/>
              <a:buChar char="•"/>
              <a:defRPr/>
            </a:pPr>
            <a:r>
              <a:rPr lang="zh-CN" sz="1400" b="0" i="0" u="none" strike="noStrike" cap="none" baseline="0">
                <a:solidFill>
                  <a:srgbClr val="4D4D4D"/>
                </a:solidFill>
                <a:effectLst/>
                <a:uFillTx/>
                <a:ea typeface="SimSun"/>
              </a:rPr>
              <a:t>ECOG PS（0 和 1），既往使用伊立替康（是或否），西妥昔单抗来源（美国许可和欧洲批准）</a:t>
            </a:r>
          </a:p>
        </p:txBody>
      </p:sp>
      <p:sp>
        <p:nvSpPr>
          <p:cNvPr id="39" name="Content Placeholder 26"/>
          <p:cNvSpPr txBox="1"/>
          <p:nvPr/>
        </p:nvSpPr>
        <p:spPr>
          <a:xfrm>
            <a:off x="365124" y="5725448"/>
            <a:ext cx="4420849" cy="796517"/>
          </a:xfrm>
          <a:prstGeom prst="rect">
            <a:avLst/>
          </a:prstGeom>
        </p:spPr>
        <p:txBody>
          <a:bodyPr/>
          <a:lstStyle>
            <a:lvl1pPr marL="250825" indent="-250825" algn="l" rtl="0" fontAlgn="base">
              <a:spcBef>
                <a:spcPct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ct val="0"/>
              </a:spcBef>
              <a:spcAft>
                <a:spcPts val="400"/>
              </a:spcAft>
              <a:buClr>
                <a:schemeClr val="bg1"/>
              </a:buClr>
              <a:buChar char="–"/>
              <a:defRPr sz="1600">
                <a:solidFill>
                  <a:srgbClr val="4D4D4D"/>
                </a:solidFill>
                <a:latin typeface="+mn-lt"/>
                <a:cs typeface="+mn-cs"/>
              </a:defRPr>
            </a:lvl2pPr>
            <a:lvl3pPr marL="812800" indent="-249238" algn="l" rtl="0" fontAlgn="base">
              <a:spcBef>
                <a:spcPct val="0"/>
              </a:spcBef>
              <a:spcAft>
                <a:spcPts val="400"/>
              </a:spcAft>
              <a:buClr>
                <a:schemeClr val="bg1"/>
              </a:buClr>
              <a:buChar char="•"/>
              <a:defRPr sz="1600">
                <a:solidFill>
                  <a:srgbClr val="4D4D4D"/>
                </a:solidFill>
                <a:latin typeface="+mn-lt"/>
                <a:cs typeface="+mn-cs"/>
              </a:defRPr>
            </a:lvl3pPr>
            <a:lvl4pPr marL="1101725" indent="-287338" algn="l" rtl="0" fontAlgn="base">
              <a:spcBef>
                <a:spcPct val="0"/>
              </a:spcBef>
              <a:spcAft>
                <a:spcPts val="400"/>
              </a:spcAft>
              <a:buClr>
                <a:schemeClr val="bg1"/>
              </a:buClr>
              <a:buChar char="–"/>
              <a:defRPr sz="1600">
                <a:solidFill>
                  <a:srgbClr val="4D4D4D"/>
                </a:solidFill>
                <a:latin typeface="+mn-lt"/>
                <a:cs typeface="+mn-cs"/>
              </a:defRPr>
            </a:lvl4pPr>
            <a:lvl5pPr marL="1390650" indent="-287338" algn="l" rtl="0" fontAlgn="base">
              <a:spcBef>
                <a:spcPct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ct val="0"/>
              </a:spcBef>
              <a:spcAft>
                <a:spcPts val="400"/>
              </a:spcAft>
              <a:buClr>
                <a:srgbClr val="043882"/>
              </a:buClr>
              <a:buSzPct val="110000"/>
              <a:buFontTx/>
              <a:buNone/>
              <a:defRPr/>
            </a:pPr>
            <a:r>
              <a:rPr lang="zh-CN" sz="1600" b="1" i="0" u="none" strike="noStrike" cap="none" baseline="0">
                <a:solidFill>
                  <a:srgbClr val="A0A0A0"/>
                </a:solidFill>
                <a:effectLst/>
                <a:uFillTx/>
                <a:ea typeface="SimSun"/>
              </a:rPr>
              <a:t>主要终点</a:t>
            </a:r>
          </a:p>
          <a:p>
            <a:pPr>
              <a:buClr>
                <a:srgbClr val="043882"/>
              </a:buClr>
              <a:defRPr/>
            </a:pPr>
            <a:r>
              <a:rPr lang="zh-CN" sz="1600" b="0" i="0" u="none" strike="noStrike" cap="none" baseline="0">
                <a:solidFill>
                  <a:srgbClr val="4D4D4D"/>
                </a:solidFill>
                <a:effectLst/>
                <a:uFillTx/>
                <a:ea typeface="SimSun"/>
              </a:rPr>
              <a:t>OS、三联组对比对照组的 ORR (BICR)</a:t>
            </a:r>
          </a:p>
        </p:txBody>
      </p:sp>
      <p:sp>
        <p:nvSpPr>
          <p:cNvPr id="40" name="Content Placeholder 26"/>
          <p:cNvSpPr txBox="1"/>
          <p:nvPr/>
        </p:nvSpPr>
        <p:spPr>
          <a:xfrm>
            <a:off x="4525367" y="5725448"/>
            <a:ext cx="4686869" cy="796517"/>
          </a:xfrm>
          <a:prstGeom prst="rect">
            <a:avLst/>
          </a:prstGeom>
        </p:spPr>
        <p:txBody>
          <a:bodyPr/>
          <a:lstStyle>
            <a:lvl1pPr marL="250825" indent="-250825" algn="l" rtl="0" fontAlgn="base">
              <a:spcBef>
                <a:spcPct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ct val="0"/>
              </a:spcBef>
              <a:spcAft>
                <a:spcPts val="400"/>
              </a:spcAft>
              <a:buClr>
                <a:schemeClr val="bg1"/>
              </a:buClr>
              <a:buChar char="–"/>
              <a:defRPr sz="1600">
                <a:solidFill>
                  <a:srgbClr val="4D4D4D"/>
                </a:solidFill>
                <a:latin typeface="+mn-lt"/>
                <a:cs typeface="+mn-cs"/>
              </a:defRPr>
            </a:lvl2pPr>
            <a:lvl3pPr marL="812800" indent="-249238" algn="l" rtl="0" fontAlgn="base">
              <a:spcBef>
                <a:spcPct val="0"/>
              </a:spcBef>
              <a:spcAft>
                <a:spcPts val="400"/>
              </a:spcAft>
              <a:buClr>
                <a:schemeClr val="bg1"/>
              </a:buClr>
              <a:buChar char="•"/>
              <a:defRPr sz="1600">
                <a:solidFill>
                  <a:srgbClr val="4D4D4D"/>
                </a:solidFill>
                <a:latin typeface="+mn-lt"/>
                <a:cs typeface="+mn-cs"/>
              </a:defRPr>
            </a:lvl3pPr>
            <a:lvl4pPr marL="1101725" indent="-287338" algn="l" rtl="0" fontAlgn="base">
              <a:spcBef>
                <a:spcPct val="0"/>
              </a:spcBef>
              <a:spcAft>
                <a:spcPts val="400"/>
              </a:spcAft>
              <a:buClr>
                <a:schemeClr val="bg1"/>
              </a:buClr>
              <a:buChar char="–"/>
              <a:defRPr sz="1600">
                <a:solidFill>
                  <a:srgbClr val="4D4D4D"/>
                </a:solidFill>
                <a:latin typeface="+mn-lt"/>
                <a:cs typeface="+mn-cs"/>
              </a:defRPr>
            </a:lvl4pPr>
            <a:lvl5pPr marL="1390650" indent="-287338" algn="l" rtl="0" fontAlgn="base">
              <a:spcBef>
                <a:spcPct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ct val="0"/>
              </a:spcBef>
              <a:spcAft>
                <a:spcPts val="400"/>
              </a:spcAft>
              <a:buClr>
                <a:srgbClr val="043882"/>
              </a:buClr>
              <a:buSzPct val="110000"/>
              <a:buFontTx/>
              <a:buNone/>
              <a:defRPr/>
            </a:pPr>
            <a:r>
              <a:rPr lang="zh-CN" sz="1600" b="1" i="0" u="none" strike="noStrike" cap="none" baseline="0" dirty="0">
                <a:solidFill>
                  <a:srgbClr val="A0A0A0"/>
                </a:solidFill>
                <a:effectLst/>
                <a:uFillTx/>
                <a:ea typeface="SimSun"/>
              </a:rPr>
              <a:t>次要终点</a:t>
            </a:r>
          </a:p>
          <a:p>
            <a:pPr marL="250825" marR="0" lvl="0" indent="-250825" algn="l" defTabSz="914400" rtl="0" eaLnBrk="1" fontAlgn="base" latinLnBrk="0" hangingPunct="1">
              <a:lnSpc>
                <a:spcPct val="100000"/>
              </a:lnSpc>
              <a:spcBef>
                <a:spcPct val="0"/>
              </a:spcBef>
              <a:spcAft>
                <a:spcPts val="400"/>
              </a:spcAft>
              <a:buClr>
                <a:srgbClr val="043882"/>
              </a:buClr>
              <a:buSzPct val="110000"/>
              <a:buFontTx/>
              <a:buChar char="•"/>
              <a:defRPr/>
            </a:pPr>
            <a:r>
              <a:rPr lang="zh-CN" sz="1600" b="0" i="0" u="none" strike="noStrike" cap="none" baseline="0" dirty="0">
                <a:solidFill>
                  <a:srgbClr val="4D4D4D"/>
                </a:solidFill>
                <a:effectLst/>
                <a:uFillTx/>
                <a:ea typeface="SimSun"/>
              </a:rPr>
              <a:t>OS、双联组对比对照组的 ORR、PFS、安全性</a:t>
            </a:r>
          </a:p>
        </p:txBody>
      </p:sp>
    </p:spTree>
    <p:custDataLst>
      <p:tags r:id="rId1"/>
    </p:custDataLst>
    <p:extLst>
      <p:ext uri="{BB962C8B-B14F-4D97-AF65-F5344CB8AC3E}">
        <p14:creationId xmlns:p14="http://schemas.microsoft.com/office/powerpoint/2010/main" val="1496995341"/>
      </p:ext>
    </p:extLst>
  </p:cSld>
  <p:clrMapOvr>
    <a:masterClrMapping/>
  </p:clrMapOv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zh-CN" sz="1800" b="1" i="0" u="none" strike="noStrike" cap="none" baseline="0">
                <a:solidFill>
                  <a:srgbClr val="043882"/>
                </a:solidFill>
                <a:effectLst/>
                <a:uFillTx/>
                <a:ea typeface="SimSun"/>
              </a:rPr>
              <a:t>LBA-006：BEACON CRC：评估 Encorafenib + 西妥昔单抗 ± 比美替尼对比伊立替康或 FOLFIRI + 西妥昔单抗用于 BRAF V600E 突变型转移性结直肠癌的随机、3 组、3 期研究 – Kopetz S 等人</a:t>
            </a:r>
          </a:p>
        </p:txBody>
      </p:sp>
      <p:sp>
        <p:nvSpPr>
          <p:cNvPr id="5123" name="Rectangle 3"/>
          <p:cNvSpPr>
            <a:spLocks noGrp="1" noChangeArrowheads="1"/>
          </p:cNvSpPr>
          <p:nvPr>
            <p:ph idx="1"/>
          </p:nvPr>
        </p:nvSpPr>
        <p:spPr/>
        <p:txBody>
          <a:bodyPr/>
          <a:lstStyle/>
          <a:p>
            <a:pPr marL="0" indent="0">
              <a:buNone/>
            </a:pPr>
            <a:r>
              <a:rPr lang="zh-CN" sz="1600" b="1" i="0" u="none" strike="noStrike" cap="none" baseline="0">
                <a:solidFill>
                  <a:srgbClr val="4D4D4D"/>
                </a:solidFill>
                <a:effectLst/>
                <a:uFillTx/>
                <a:ea typeface="SimSun"/>
              </a:rPr>
              <a:t>关键结果</a:t>
            </a:r>
          </a:p>
          <a:p>
            <a:pPr marL="0" indent="0">
              <a:buNone/>
            </a:pPr>
            <a:endParaRPr lang="en-GB"/>
          </a:p>
        </p:txBody>
      </p:sp>
      <p:sp>
        <p:nvSpPr>
          <p:cNvPr id="15" name="Text Placeholder 14"/>
          <p:cNvSpPr>
            <a:spLocks noGrp="1"/>
          </p:cNvSpPr>
          <p:nvPr>
            <p:ph type="body" sz="quarter" idx="11"/>
          </p:nvPr>
        </p:nvSpPr>
        <p:spPr>
          <a:xfrm>
            <a:off x="4495800" y="6096000"/>
            <a:ext cx="4283075" cy="487363"/>
          </a:xfrm>
        </p:spPr>
        <p:txBody>
          <a:bodyPr/>
          <a:lstStyle/>
          <a:p>
            <a:r>
              <a:rPr lang="zh-CN" sz="1200" b="0" i="0" u="none" strike="noStrike" cap="none" baseline="0">
                <a:solidFill>
                  <a:srgbClr val="4D4D4D"/>
                </a:solidFill>
                <a:effectLst/>
                <a:uFillTx/>
                <a:ea typeface="SimSun"/>
              </a:rPr>
              <a:t>Kopetz S, et al. Ann Oncol 2019;30(suppl):abstr LBA-006</a:t>
            </a:r>
          </a:p>
        </p:txBody>
      </p:sp>
      <p:graphicFrame>
        <p:nvGraphicFramePr>
          <p:cNvPr id="269" name="Group 88"/>
          <p:cNvGraphicFramePr>
            <a:graphicFrameLocks noGrp="1"/>
          </p:cNvGraphicFramePr>
          <p:nvPr>
            <p:extLst>
              <p:ext uri="{D42A27DB-BD31-4B8C-83A1-F6EECF244321}">
                <p14:modId xmlns:p14="http://schemas.microsoft.com/office/powerpoint/2010/main" val="1192055769"/>
              </p:ext>
            </p:extLst>
          </p:nvPr>
        </p:nvGraphicFramePr>
        <p:xfrm>
          <a:off x="253806" y="1603475"/>
          <a:ext cx="8636388" cy="4205760"/>
        </p:xfrm>
        <a:graphic>
          <a:graphicData uri="http://schemas.openxmlformats.org/drawingml/2006/table">
            <a:tbl>
              <a:tblPr firstRow="1" bandRow="1">
                <a:tableStyleId>{69012ECD-51FC-41F1-AA8D-1B2483CD663E}</a:tableStyleId>
              </a:tblPr>
              <a:tblGrid>
                <a:gridCol w="2988105">
                  <a:extLst>
                    <a:ext uri="{9D8B030D-6E8A-4147-A177-3AD203B41FA5}">
                      <a16:colId xmlns:a16="http://schemas.microsoft.com/office/drawing/2014/main" val="20000"/>
                    </a:ext>
                  </a:extLst>
                </a:gridCol>
                <a:gridCol w="1882761">
                  <a:extLst>
                    <a:ext uri="{9D8B030D-6E8A-4147-A177-3AD203B41FA5}">
                      <a16:colId xmlns:a16="http://schemas.microsoft.com/office/drawing/2014/main" val="20001"/>
                    </a:ext>
                  </a:extLst>
                </a:gridCol>
                <a:gridCol w="1882761">
                  <a:extLst>
                    <a:ext uri="{9D8B030D-6E8A-4147-A177-3AD203B41FA5}">
                      <a16:colId xmlns:a16="http://schemas.microsoft.com/office/drawing/2014/main" val="20002"/>
                    </a:ext>
                  </a:extLst>
                </a:gridCol>
                <a:gridCol w="1882761">
                  <a:extLst>
                    <a:ext uri="{9D8B030D-6E8A-4147-A177-3AD203B41FA5}">
                      <a16:colId xmlns:a16="http://schemas.microsoft.com/office/drawing/2014/main" val="1893620660"/>
                    </a:ext>
                  </a:extLst>
                </a:gridCol>
              </a:tblGrid>
              <a:tr h="173999">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zh-CN" sz="1400" b="1" i="0" u="none" strike="noStrike" cap="none" baseline="0" dirty="0">
                          <a:solidFill>
                            <a:srgbClr val="FFFFFF"/>
                          </a:solidFill>
                          <a:effectLst/>
                          <a:uFillTx/>
                          <a:ea typeface="SimSun"/>
                        </a:rPr>
                        <a:t>特征，%</a:t>
                      </a:r>
                      <a:r>
                        <a:rPr sz="1400" dirty="0"/>
                        <a:t/>
                      </a:r>
                      <a:br>
                        <a:rPr sz="1400" dirty="0"/>
                      </a:br>
                      <a:r>
                        <a:rPr lang="zh-CN" sz="1400" b="1" i="0" u="none" strike="noStrike" cap="none" baseline="0" dirty="0">
                          <a:solidFill>
                            <a:srgbClr val="FFFFFF"/>
                          </a:solidFill>
                          <a:effectLst/>
                          <a:uFillTx/>
                          <a:ea typeface="SimSun"/>
                        </a:rPr>
                        <a:t>[除非另有说明]</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400" b="1" i="0" u="none" strike="noStrike" cap="none" baseline="0">
                          <a:solidFill>
                            <a:srgbClr val="FFFFFF"/>
                          </a:solidFill>
                          <a:effectLst/>
                          <a:uFillTx/>
                          <a:ea typeface="SimSun"/>
                        </a:rPr>
                        <a:t>三联组</a:t>
                      </a:r>
                      <a:r>
                        <a:rPr sz="1400"/>
                        <a:t/>
                      </a:r>
                      <a:br>
                        <a:rPr sz="1400"/>
                      </a:br>
                      <a:r>
                        <a:rPr lang="zh-CN" sz="1400" b="1" i="0" u="none" strike="noStrike" cap="none" baseline="0">
                          <a:solidFill>
                            <a:srgbClr val="FFFFFF"/>
                          </a:solidFill>
                          <a:effectLst/>
                          <a:uFillTx/>
                          <a:ea typeface="SimSun"/>
                        </a:rPr>
                        <a:t>(n=224)</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400" b="1" i="0" u="none" strike="noStrike" cap="none" baseline="0">
                          <a:solidFill>
                            <a:srgbClr val="FFFFFF"/>
                          </a:solidFill>
                          <a:effectLst/>
                          <a:uFillTx/>
                          <a:ea typeface="SimSun"/>
                        </a:rPr>
                        <a:t>双联组</a:t>
                      </a:r>
                      <a:r>
                        <a:rPr sz="1400"/>
                        <a:t/>
                      </a:r>
                      <a:br>
                        <a:rPr sz="1400"/>
                      </a:br>
                      <a:r>
                        <a:rPr lang="zh-CN" sz="1400" b="1" i="0" u="none" strike="noStrike" cap="none" baseline="0">
                          <a:solidFill>
                            <a:srgbClr val="FFFFFF"/>
                          </a:solidFill>
                          <a:effectLst/>
                          <a:uFillTx/>
                          <a:ea typeface="SimSun"/>
                        </a:rPr>
                        <a:t>(n=220)</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400" b="1" i="0" u="none" strike="noStrike" cap="none" baseline="0">
                          <a:solidFill>
                            <a:srgbClr val="FFFFFF"/>
                          </a:solidFill>
                          <a:effectLst/>
                          <a:uFillTx/>
                          <a:ea typeface="SimSun"/>
                        </a:rPr>
                        <a:t>对照组</a:t>
                      </a:r>
                      <a:r>
                        <a:rPr sz="1400"/>
                        <a:t/>
                      </a:r>
                      <a:br>
                        <a:rPr sz="1400"/>
                      </a:br>
                      <a:r>
                        <a:rPr lang="zh-CN" sz="1400" b="1" i="0" u="none" strike="noStrike" cap="none" baseline="0">
                          <a:solidFill>
                            <a:srgbClr val="FFFFFF"/>
                          </a:solidFill>
                          <a:effectLst/>
                          <a:uFillTx/>
                          <a:ea typeface="SimSun"/>
                        </a:rPr>
                        <a:t>(n=221)</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0"/>
                  </a:ext>
                </a:extLst>
              </a:tr>
              <a:tr h="143472">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zh-CN" sz="1400" b="0" i="0" u="none" strike="noStrike" cap="none" baseline="0" dirty="0">
                          <a:solidFill>
                            <a:srgbClr val="4D4D4D"/>
                          </a:solidFill>
                          <a:effectLst/>
                          <a:uFillTx/>
                          <a:ea typeface="SimSun"/>
                        </a:rPr>
                        <a:t>中位年龄，岁（范围）</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algn="ctr"/>
                      <a:r>
                        <a:rPr lang="en-US" altLang="zh-CN" sz="1400" b="0" i="0" u="none" strike="noStrike" kern="1200" cap="none" baseline="0" dirty="0" smtClean="0">
                          <a:solidFill>
                            <a:srgbClr val="4D4D4D"/>
                          </a:solidFill>
                          <a:effectLst/>
                          <a:uFillTx/>
                          <a:latin typeface="+mn-lt"/>
                          <a:ea typeface="SimSun"/>
                          <a:cs typeface="+mn-cs"/>
                        </a:rPr>
                        <a:t>62 (26–85)</a:t>
                      </a:r>
                      <a:endParaRPr lang="en-US" sz="1400" b="0" i="0" u="none" strike="noStrike" kern="1200" cap="none" baseline="0" dirty="0">
                        <a:solidFill>
                          <a:srgbClr val="4D4D4D"/>
                        </a:solidFill>
                        <a:effectLst/>
                        <a:uFillTx/>
                        <a:latin typeface="+mn-lt"/>
                        <a:ea typeface="SimSun"/>
                        <a:cs typeface="+mn-cs"/>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algn="ctr"/>
                      <a:r>
                        <a:rPr lang="en-US" altLang="zh-CN" sz="1400" b="0" i="0" u="none" strike="noStrike" kern="1200" cap="none" baseline="0" dirty="0" smtClean="0">
                          <a:solidFill>
                            <a:srgbClr val="4D4D4D"/>
                          </a:solidFill>
                          <a:effectLst/>
                          <a:uFillTx/>
                          <a:latin typeface="+mn-lt"/>
                          <a:ea typeface="SimSun"/>
                          <a:cs typeface="+mn-cs"/>
                        </a:rPr>
                        <a:t>61 (30–91)</a:t>
                      </a:r>
                      <a:endParaRPr lang="en-US" sz="1400" b="0" i="0" u="none" strike="noStrike" kern="1200" cap="none" baseline="0" dirty="0">
                        <a:solidFill>
                          <a:srgbClr val="4D4D4D"/>
                        </a:solidFill>
                        <a:effectLst/>
                        <a:uFillTx/>
                        <a:latin typeface="+mn-lt"/>
                        <a:ea typeface="SimSun"/>
                        <a:cs typeface="+mn-cs"/>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algn="ctr"/>
                      <a:r>
                        <a:rPr lang="en-US" altLang="zh-CN" sz="1400" b="0" i="0" u="none" strike="noStrike" kern="1200" cap="none" baseline="0" dirty="0" smtClean="0">
                          <a:solidFill>
                            <a:srgbClr val="4D4D4D"/>
                          </a:solidFill>
                          <a:effectLst/>
                          <a:uFillTx/>
                          <a:latin typeface="+mn-lt"/>
                          <a:ea typeface="SimSun"/>
                          <a:cs typeface="+mn-cs"/>
                        </a:rPr>
                        <a:t>60 (27–91)</a:t>
                      </a:r>
                      <a:endParaRPr lang="en-US" sz="1400" b="0" i="0" u="none" strike="noStrike" kern="1200" cap="none" baseline="0" dirty="0">
                        <a:solidFill>
                          <a:srgbClr val="4D4D4D"/>
                        </a:solidFill>
                        <a:effectLst/>
                        <a:uFillTx/>
                        <a:latin typeface="+mn-lt"/>
                        <a:ea typeface="SimSun"/>
                        <a:cs typeface="+mn-cs"/>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10001"/>
                  </a:ext>
                </a:extLst>
              </a:tr>
              <a:tr h="0">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zh-CN" sz="1400" b="0" i="0" u="none" strike="noStrike" cap="none" baseline="0">
                          <a:solidFill>
                            <a:srgbClr val="4D4D4D"/>
                          </a:solidFill>
                          <a:effectLst/>
                          <a:uFillTx/>
                          <a:ea typeface="SimSun"/>
                        </a:rPr>
                        <a:t>女性</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algn="ctr"/>
                      <a:r>
                        <a:rPr lang="en-US" altLang="zh-CN" sz="1400" b="0" i="0" u="none" strike="noStrike" kern="1200" cap="none" baseline="0" dirty="0" smtClean="0">
                          <a:solidFill>
                            <a:srgbClr val="4D4D4D"/>
                          </a:solidFill>
                          <a:effectLst/>
                          <a:uFillTx/>
                          <a:latin typeface="+mn-lt"/>
                          <a:ea typeface="SimSun"/>
                          <a:cs typeface="+mn-cs"/>
                        </a:rPr>
                        <a:t>53</a:t>
                      </a:r>
                      <a:endParaRPr lang="en-US" sz="1400" b="0" i="0" u="none" strike="noStrike" kern="1200" cap="none" baseline="0" dirty="0">
                        <a:solidFill>
                          <a:srgbClr val="4D4D4D"/>
                        </a:solidFill>
                        <a:effectLst/>
                        <a:uFillTx/>
                        <a:latin typeface="+mn-lt"/>
                        <a:ea typeface="SimSun"/>
                        <a:cs typeface="+mn-cs"/>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400" b="0" i="0" u="none" strike="noStrike" kern="1200" cap="none" baseline="0" dirty="0" smtClean="0">
                          <a:solidFill>
                            <a:srgbClr val="4D4D4D"/>
                          </a:solidFill>
                          <a:effectLst/>
                          <a:uFillTx/>
                          <a:latin typeface="+mn-lt"/>
                          <a:ea typeface="SimSun"/>
                          <a:cs typeface="+mn-cs"/>
                        </a:rPr>
                        <a:t>48</a:t>
                      </a:r>
                      <a:endParaRPr lang="en-US" sz="1400" b="0" i="0" u="none" strike="noStrike" kern="1200" cap="none" baseline="0" dirty="0">
                        <a:solidFill>
                          <a:srgbClr val="4D4D4D"/>
                        </a:solidFill>
                        <a:effectLst/>
                        <a:uFillTx/>
                        <a:latin typeface="+mn-lt"/>
                        <a:ea typeface="SimSun"/>
                        <a:cs typeface="+mn-cs"/>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400" b="0" i="0" u="none" strike="noStrike" kern="1200" cap="none" baseline="0" dirty="0" smtClean="0">
                          <a:solidFill>
                            <a:srgbClr val="4D4D4D"/>
                          </a:solidFill>
                          <a:effectLst/>
                          <a:uFillTx/>
                          <a:latin typeface="+mn-lt"/>
                          <a:ea typeface="SimSun"/>
                          <a:cs typeface="+mn-cs"/>
                        </a:rPr>
                        <a:t>57</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10002"/>
                  </a:ext>
                </a:extLst>
              </a:tr>
              <a:tr h="0">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zh-CN" sz="1400" b="0" i="0" u="none" strike="noStrike" cap="none" baseline="0">
                          <a:solidFill>
                            <a:srgbClr val="4D4D4D"/>
                          </a:solidFill>
                          <a:effectLst/>
                          <a:uFillTx/>
                          <a:ea typeface="SimSun"/>
                        </a:rPr>
                        <a:t>ECOG PS 0</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algn="ctr"/>
                      <a:r>
                        <a:rPr lang="en-US" altLang="zh-CN" sz="1400" b="0" i="0" u="none" strike="noStrike" kern="1200" cap="none" baseline="0" dirty="0" smtClean="0">
                          <a:solidFill>
                            <a:srgbClr val="4D4D4D"/>
                          </a:solidFill>
                          <a:effectLst/>
                          <a:uFillTx/>
                          <a:latin typeface="+mn-lt"/>
                          <a:ea typeface="SimSun"/>
                          <a:cs typeface="+mn-cs"/>
                        </a:rPr>
                        <a:t>52</a:t>
                      </a:r>
                      <a:endParaRPr lang="en-US" sz="1400" b="0" i="0" u="none" strike="noStrike" kern="1200" cap="none" baseline="0" dirty="0">
                        <a:solidFill>
                          <a:srgbClr val="4D4D4D"/>
                        </a:solidFill>
                        <a:effectLst/>
                        <a:uFillTx/>
                        <a:latin typeface="+mn-lt"/>
                        <a:ea typeface="SimSun"/>
                        <a:cs typeface="+mn-cs"/>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400" b="0" i="0" u="none" strike="noStrike" kern="1200" cap="none" baseline="0" dirty="0" smtClean="0">
                          <a:solidFill>
                            <a:srgbClr val="4D4D4D"/>
                          </a:solidFill>
                          <a:effectLst/>
                          <a:uFillTx/>
                          <a:latin typeface="+mn-lt"/>
                          <a:ea typeface="SimSun"/>
                          <a:cs typeface="+mn-cs"/>
                        </a:rPr>
                        <a:t>51</a:t>
                      </a:r>
                      <a:endParaRPr lang="en-US" sz="1400" b="0" i="0" u="none" strike="noStrike" kern="1200" cap="none" baseline="0" dirty="0">
                        <a:solidFill>
                          <a:srgbClr val="4D4D4D"/>
                        </a:solidFill>
                        <a:effectLst/>
                        <a:uFillTx/>
                        <a:latin typeface="+mn-lt"/>
                        <a:ea typeface="SimSun"/>
                        <a:cs typeface="+mn-cs"/>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400" b="0" i="0" u="none" strike="noStrike" kern="1200" cap="none" baseline="0" dirty="0" smtClean="0">
                          <a:solidFill>
                            <a:srgbClr val="4D4D4D"/>
                          </a:solidFill>
                          <a:effectLst/>
                          <a:uFillTx/>
                          <a:latin typeface="+mn-lt"/>
                          <a:ea typeface="SimSun"/>
                          <a:cs typeface="+mn-cs"/>
                        </a:rPr>
                        <a:t>49</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10003"/>
                  </a:ext>
                </a:extLst>
              </a:tr>
              <a:tr h="214784">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zh-CN" sz="1400" b="0" i="0" u="none" strike="noStrike" cap="none" baseline="0">
                          <a:solidFill>
                            <a:srgbClr val="4D4D4D"/>
                          </a:solidFill>
                          <a:effectLst/>
                          <a:uFillTx/>
                          <a:ea typeface="SimSun"/>
                        </a:rPr>
                        <a:t>原发肿瘤部位</a:t>
                      </a:r>
                    </a:p>
                    <a:p>
                      <a:pPr marL="90488" marR="0" lvl="0" indent="0" algn="l" defTabSz="914400" rtl="0" eaLnBrk="1" fontAlgn="base" latinLnBrk="0" hangingPunct="1">
                        <a:lnSpc>
                          <a:spcPct val="100000"/>
                        </a:lnSpc>
                        <a:spcBef>
                          <a:spcPct val="0"/>
                        </a:spcBef>
                        <a:spcAft>
                          <a:spcPct val="0"/>
                        </a:spcAft>
                        <a:buClr>
                          <a:schemeClr val="tx2"/>
                        </a:buClr>
                        <a:buSzPct val="110000"/>
                        <a:buFontTx/>
                        <a:buNone/>
                      </a:pPr>
                      <a:r>
                        <a:rPr lang="zh-CN" sz="1400" b="0" i="0" u="none" strike="noStrike" cap="none" baseline="0">
                          <a:solidFill>
                            <a:srgbClr val="4D4D4D"/>
                          </a:solidFill>
                          <a:effectLst/>
                          <a:uFillTx/>
                          <a:ea typeface="SimSun"/>
                        </a:rPr>
                        <a:t>左结肠（含直肠）</a:t>
                      </a:r>
                    </a:p>
                    <a:p>
                      <a:pPr marL="90488" marR="0" lvl="0" indent="0" algn="l" defTabSz="914400" rtl="0" eaLnBrk="1" fontAlgn="base" latinLnBrk="0" hangingPunct="1">
                        <a:lnSpc>
                          <a:spcPct val="100000"/>
                        </a:lnSpc>
                        <a:spcBef>
                          <a:spcPct val="0"/>
                        </a:spcBef>
                        <a:spcAft>
                          <a:spcPct val="0"/>
                        </a:spcAft>
                        <a:buClr>
                          <a:schemeClr val="tx2"/>
                        </a:buClr>
                        <a:buSzPct val="110000"/>
                        <a:buFontTx/>
                        <a:buNone/>
                      </a:pPr>
                      <a:r>
                        <a:rPr lang="zh-CN" sz="1400" b="0" i="0" u="none" strike="noStrike" cap="none" baseline="0">
                          <a:solidFill>
                            <a:srgbClr val="4D4D4D"/>
                          </a:solidFill>
                          <a:effectLst/>
                          <a:uFillTx/>
                          <a:ea typeface="SimSun"/>
                        </a:rPr>
                        <a:t>右结肠</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algn="ctr"/>
                      <a:endParaRPr lang="en-US" altLang="zh-CN" sz="1400" b="0" i="0" u="none" strike="noStrike" kern="1200" cap="none" baseline="0" dirty="0" smtClean="0">
                        <a:solidFill>
                          <a:srgbClr val="4D4D4D"/>
                        </a:solidFill>
                        <a:effectLst/>
                        <a:uFillTx/>
                        <a:latin typeface="+mn-lt"/>
                        <a:ea typeface="SimSun"/>
                        <a:cs typeface="+mn-cs"/>
                      </a:endParaRPr>
                    </a:p>
                    <a:p>
                      <a:pPr algn="ctr"/>
                      <a:r>
                        <a:rPr lang="en-US" altLang="zh-CN" sz="1400" b="0" i="0" u="none" strike="noStrike" kern="1200" cap="none" baseline="0" dirty="0" smtClean="0">
                          <a:solidFill>
                            <a:srgbClr val="4D4D4D"/>
                          </a:solidFill>
                          <a:effectLst/>
                          <a:uFillTx/>
                          <a:latin typeface="+mn-lt"/>
                          <a:ea typeface="SimSun"/>
                          <a:cs typeface="+mn-cs"/>
                        </a:rPr>
                        <a:t>35</a:t>
                      </a:r>
                    </a:p>
                    <a:p>
                      <a:pPr algn="ctr"/>
                      <a:r>
                        <a:rPr lang="en-US" altLang="zh-CN" sz="1400" b="0" i="0" u="none" strike="noStrike" kern="1200" cap="none" baseline="0" dirty="0" smtClean="0">
                          <a:solidFill>
                            <a:srgbClr val="4D4D4D"/>
                          </a:solidFill>
                          <a:effectLst/>
                          <a:uFillTx/>
                          <a:latin typeface="+mn-lt"/>
                          <a:ea typeface="SimSun"/>
                          <a:cs typeface="+mn-cs"/>
                        </a:rPr>
                        <a:t>56</a:t>
                      </a:r>
                      <a:endParaRPr lang="en-US" sz="1400" b="0" i="0" u="none" strike="noStrike" kern="1200" cap="none" baseline="0" dirty="0">
                        <a:solidFill>
                          <a:srgbClr val="4D4D4D"/>
                        </a:solidFill>
                        <a:effectLst/>
                        <a:uFillTx/>
                        <a:latin typeface="+mn-lt"/>
                        <a:ea typeface="SimSun"/>
                        <a:cs typeface="+mn-cs"/>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algn="ctr"/>
                      <a:endParaRPr lang="en-US" altLang="zh-CN" sz="1400" b="0" i="0" u="none" strike="noStrike" kern="1200" cap="none" baseline="0" dirty="0" smtClean="0">
                        <a:solidFill>
                          <a:srgbClr val="4D4D4D"/>
                        </a:solidFill>
                        <a:effectLst/>
                        <a:uFillTx/>
                        <a:latin typeface="+mn-lt"/>
                        <a:ea typeface="SimSun"/>
                        <a:cs typeface="+mn-cs"/>
                      </a:endParaRPr>
                    </a:p>
                    <a:p>
                      <a:pPr algn="ctr"/>
                      <a:r>
                        <a:rPr lang="en-US" altLang="zh-CN" sz="1400" b="0" i="0" u="none" strike="noStrike" kern="1200" cap="none" baseline="0" dirty="0" smtClean="0">
                          <a:solidFill>
                            <a:srgbClr val="4D4D4D"/>
                          </a:solidFill>
                          <a:effectLst/>
                          <a:uFillTx/>
                          <a:latin typeface="+mn-lt"/>
                          <a:ea typeface="SimSun"/>
                          <a:cs typeface="+mn-cs"/>
                        </a:rPr>
                        <a:t>38</a:t>
                      </a:r>
                    </a:p>
                    <a:p>
                      <a:pPr algn="ctr"/>
                      <a:r>
                        <a:rPr lang="en-US" altLang="zh-CN" sz="1400" b="0" i="0" u="none" strike="noStrike" kern="1200" cap="none" baseline="0" dirty="0" smtClean="0">
                          <a:solidFill>
                            <a:srgbClr val="4D4D4D"/>
                          </a:solidFill>
                          <a:effectLst/>
                          <a:uFillTx/>
                          <a:latin typeface="+mn-lt"/>
                          <a:ea typeface="SimSun"/>
                          <a:cs typeface="+mn-cs"/>
                        </a:rPr>
                        <a:t>50</a:t>
                      </a:r>
                      <a:endParaRPr lang="en-US" sz="1400" b="0" i="0" u="none" strike="noStrike" kern="1200" cap="none" baseline="0" dirty="0">
                        <a:solidFill>
                          <a:srgbClr val="4D4D4D"/>
                        </a:solidFill>
                        <a:effectLst/>
                        <a:uFillTx/>
                        <a:latin typeface="+mn-lt"/>
                        <a:ea typeface="SimSun"/>
                        <a:cs typeface="+mn-cs"/>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algn="ctr"/>
                      <a:endParaRPr lang="en-US" altLang="zh-CN" sz="1400" b="0" i="0" u="none" strike="noStrike" kern="1200" cap="none" baseline="0" dirty="0" smtClean="0">
                        <a:solidFill>
                          <a:srgbClr val="4D4D4D"/>
                        </a:solidFill>
                        <a:effectLst/>
                        <a:uFillTx/>
                        <a:latin typeface="+mn-lt"/>
                        <a:ea typeface="SimSun"/>
                        <a:cs typeface="+mn-cs"/>
                      </a:endParaRPr>
                    </a:p>
                    <a:p>
                      <a:pPr algn="ctr"/>
                      <a:r>
                        <a:rPr lang="en-US" altLang="zh-CN" sz="1400" b="0" i="0" u="none" strike="noStrike" kern="1200" cap="none" baseline="0" dirty="0" smtClean="0">
                          <a:solidFill>
                            <a:srgbClr val="4D4D4D"/>
                          </a:solidFill>
                          <a:effectLst/>
                          <a:uFillTx/>
                          <a:latin typeface="+mn-lt"/>
                          <a:ea typeface="SimSun"/>
                          <a:cs typeface="+mn-cs"/>
                        </a:rPr>
                        <a:t>31</a:t>
                      </a:r>
                    </a:p>
                    <a:p>
                      <a:pPr algn="ctr"/>
                      <a:r>
                        <a:rPr lang="en-US" altLang="zh-CN" sz="1400" b="0" i="0" u="none" strike="noStrike" kern="1200" cap="none" baseline="0" dirty="0" smtClean="0">
                          <a:solidFill>
                            <a:srgbClr val="4D4D4D"/>
                          </a:solidFill>
                          <a:effectLst/>
                          <a:uFillTx/>
                          <a:latin typeface="+mn-lt"/>
                          <a:ea typeface="SimSun"/>
                          <a:cs typeface="+mn-cs"/>
                        </a:rPr>
                        <a:t>54</a:t>
                      </a:r>
                      <a:endParaRPr lang="en-US" sz="1400" b="0" i="0" u="none" strike="noStrike" kern="1200" cap="none" baseline="0" dirty="0">
                        <a:solidFill>
                          <a:srgbClr val="4D4D4D"/>
                        </a:solidFill>
                        <a:effectLst/>
                        <a:uFillTx/>
                        <a:latin typeface="+mn-lt"/>
                        <a:ea typeface="SimSun"/>
                        <a:cs typeface="+mn-cs"/>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10004"/>
                  </a:ext>
                </a:extLst>
              </a:tr>
              <a:tr h="0">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zh-CN" sz="1400" b="0" i="0" u="none" strike="noStrike" cap="none" baseline="0">
                          <a:solidFill>
                            <a:srgbClr val="4D4D4D"/>
                          </a:solidFill>
                          <a:effectLst/>
                          <a:uFillTx/>
                          <a:ea typeface="SimSun"/>
                        </a:rPr>
                        <a:t>受累器官 ≥3</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algn="ctr"/>
                      <a:r>
                        <a:rPr lang="en-US" altLang="zh-CN" sz="1400" b="0" i="0" u="none" strike="noStrike" kern="1200" cap="none" baseline="0" dirty="0" smtClean="0">
                          <a:solidFill>
                            <a:srgbClr val="4D4D4D"/>
                          </a:solidFill>
                          <a:effectLst/>
                          <a:uFillTx/>
                          <a:latin typeface="+mn-lt"/>
                          <a:ea typeface="SimSun"/>
                          <a:cs typeface="+mn-cs"/>
                        </a:rPr>
                        <a:t>49</a:t>
                      </a:r>
                      <a:endParaRPr lang="en-US" sz="1400" b="0" i="0" u="none" strike="noStrike" kern="1200" cap="none" baseline="0" dirty="0">
                        <a:solidFill>
                          <a:srgbClr val="4D4D4D"/>
                        </a:solidFill>
                        <a:effectLst/>
                        <a:uFillTx/>
                        <a:latin typeface="+mn-lt"/>
                        <a:ea typeface="SimSun"/>
                        <a:cs typeface="+mn-cs"/>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400" b="0" i="0" u="none" strike="noStrike" kern="1200" cap="none" baseline="0" dirty="0" smtClean="0">
                          <a:solidFill>
                            <a:srgbClr val="4D4D4D"/>
                          </a:solidFill>
                          <a:effectLst/>
                          <a:uFillTx/>
                          <a:latin typeface="+mn-lt"/>
                          <a:ea typeface="SimSun"/>
                          <a:cs typeface="+mn-cs"/>
                        </a:rPr>
                        <a:t>47</a:t>
                      </a:r>
                      <a:endParaRPr lang="en-US" sz="1400" b="0" i="0" u="none" strike="noStrike" kern="1200" cap="none" baseline="0" dirty="0">
                        <a:solidFill>
                          <a:srgbClr val="4D4D4D"/>
                        </a:solidFill>
                        <a:effectLst/>
                        <a:uFillTx/>
                        <a:latin typeface="+mn-lt"/>
                        <a:ea typeface="SimSun"/>
                        <a:cs typeface="+mn-cs"/>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400" b="0" i="0" u="none" strike="noStrike" kern="1200" cap="none" baseline="0" dirty="0" smtClean="0">
                          <a:solidFill>
                            <a:srgbClr val="4D4D4D"/>
                          </a:solidFill>
                          <a:effectLst/>
                          <a:uFillTx/>
                          <a:latin typeface="+mn-lt"/>
                          <a:ea typeface="SimSun"/>
                          <a:cs typeface="+mn-cs"/>
                        </a:rPr>
                        <a:t>44</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extLst>
                  <a:ext uri="{0D108BD9-81ED-4DB2-BD59-A6C34878D82A}">
                    <a16:rowId xmlns:a16="http://schemas.microsoft.com/office/drawing/2014/main" val="10005"/>
                  </a:ext>
                </a:extLst>
              </a:tr>
              <a:tr h="0">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zh-CN" sz="1400" b="0" i="0" u="none" strike="noStrike" cap="none" baseline="0">
                          <a:solidFill>
                            <a:srgbClr val="4D4D4D"/>
                          </a:solidFill>
                          <a:effectLst/>
                          <a:uFillTx/>
                          <a:ea typeface="SimSun"/>
                        </a:rPr>
                        <a:t>存在肝转移</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algn="ctr"/>
                      <a:r>
                        <a:rPr lang="en-US" altLang="zh-CN" sz="1400" b="0" i="0" u="none" strike="noStrike" kern="1200" cap="none" baseline="0" dirty="0" smtClean="0">
                          <a:solidFill>
                            <a:srgbClr val="4D4D4D"/>
                          </a:solidFill>
                          <a:effectLst/>
                          <a:uFillTx/>
                          <a:latin typeface="+mn-lt"/>
                          <a:ea typeface="SimSun"/>
                          <a:cs typeface="+mn-cs"/>
                        </a:rPr>
                        <a:t>64</a:t>
                      </a:r>
                      <a:endParaRPr lang="en-US" sz="1400" b="0" i="0" u="none" strike="noStrike" kern="1200" cap="none" baseline="0" dirty="0">
                        <a:solidFill>
                          <a:srgbClr val="4D4D4D"/>
                        </a:solidFill>
                        <a:effectLst/>
                        <a:uFillTx/>
                        <a:latin typeface="+mn-lt"/>
                        <a:ea typeface="SimSun"/>
                        <a:cs typeface="+mn-cs"/>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400" b="0" i="0" u="none" strike="noStrike" kern="1200" cap="none" baseline="0" dirty="0" smtClean="0">
                          <a:solidFill>
                            <a:srgbClr val="4D4D4D"/>
                          </a:solidFill>
                          <a:effectLst/>
                          <a:uFillTx/>
                          <a:latin typeface="+mn-lt"/>
                          <a:ea typeface="SimSun"/>
                          <a:cs typeface="+mn-cs"/>
                        </a:rPr>
                        <a:t>61</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400" b="0" i="0" u="none" strike="noStrike" kern="1200" cap="none" baseline="0" dirty="0" smtClean="0">
                          <a:solidFill>
                            <a:srgbClr val="4D4D4D"/>
                          </a:solidFill>
                          <a:effectLst/>
                          <a:uFillTx/>
                          <a:latin typeface="+mn-lt"/>
                          <a:ea typeface="SimSun"/>
                          <a:cs typeface="+mn-cs"/>
                        </a:rPr>
                        <a:t>58</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1511890450"/>
                  </a:ext>
                </a:extLst>
              </a:tr>
              <a:tr h="0">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zh-CN" sz="1400" b="0" i="0" u="none" strike="noStrike" cap="none" baseline="0">
                          <a:solidFill>
                            <a:srgbClr val="4D4D4D"/>
                          </a:solidFill>
                          <a:effectLst/>
                          <a:uFillTx/>
                          <a:ea typeface="SimSun"/>
                        </a:rPr>
                        <a:t>既往线疗法</a:t>
                      </a:r>
                    </a:p>
                    <a:p>
                      <a:pPr marL="82550" marR="0" lvl="0" indent="0" algn="l" defTabSz="914400" rtl="0" eaLnBrk="1" fontAlgn="base" latinLnBrk="0" hangingPunct="1">
                        <a:lnSpc>
                          <a:spcPct val="100000"/>
                        </a:lnSpc>
                        <a:spcBef>
                          <a:spcPct val="0"/>
                        </a:spcBef>
                        <a:spcAft>
                          <a:spcPct val="0"/>
                        </a:spcAft>
                        <a:buClr>
                          <a:schemeClr val="tx2"/>
                        </a:buClr>
                        <a:buSzPct val="110000"/>
                        <a:buFontTx/>
                        <a:buNone/>
                      </a:pPr>
                      <a:r>
                        <a:rPr lang="zh-CN" sz="1400" b="0" i="0" u="none" strike="noStrike" cap="none" baseline="0">
                          <a:solidFill>
                            <a:srgbClr val="4D4D4D"/>
                          </a:solidFill>
                          <a:effectLst/>
                          <a:uFillTx/>
                          <a:ea typeface="SimSun"/>
                        </a:rPr>
                        <a:t>1</a:t>
                      </a:r>
                    </a:p>
                    <a:p>
                      <a:pPr marL="82550" marR="0" lvl="0" indent="0" algn="l" defTabSz="914400" rtl="0" eaLnBrk="1" fontAlgn="base" latinLnBrk="0" hangingPunct="1">
                        <a:lnSpc>
                          <a:spcPct val="100000"/>
                        </a:lnSpc>
                        <a:spcBef>
                          <a:spcPct val="0"/>
                        </a:spcBef>
                        <a:spcAft>
                          <a:spcPct val="0"/>
                        </a:spcAft>
                        <a:buClr>
                          <a:schemeClr val="tx2"/>
                        </a:buClr>
                        <a:buSzPct val="110000"/>
                        <a:buFontTx/>
                        <a:buNone/>
                      </a:pPr>
                      <a:r>
                        <a:rPr lang="zh-CN" sz="1400" b="0" i="0" u="none" strike="noStrike" cap="none" baseline="0">
                          <a:solidFill>
                            <a:srgbClr val="4D4D4D"/>
                          </a:solidFill>
                          <a:effectLst/>
                          <a:uFillTx/>
                          <a:ea typeface="SimSun"/>
                        </a:rPr>
                        <a:t>&gt;1</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algn="ctr"/>
                      <a:endParaRPr lang="en-US" altLang="zh-CN" sz="1400" b="0" i="0" u="none" strike="noStrike" kern="1200" cap="none" baseline="0" dirty="0" smtClean="0">
                        <a:solidFill>
                          <a:srgbClr val="4D4D4D"/>
                        </a:solidFill>
                        <a:effectLst/>
                        <a:uFillTx/>
                        <a:latin typeface="+mn-lt"/>
                        <a:ea typeface="SimSun"/>
                        <a:cs typeface="+mn-cs"/>
                      </a:endParaRPr>
                    </a:p>
                    <a:p>
                      <a:pPr algn="ctr"/>
                      <a:r>
                        <a:rPr lang="en-US" altLang="zh-CN" sz="1400" b="0" i="0" u="none" strike="noStrike" kern="1200" cap="none" baseline="0" dirty="0" smtClean="0">
                          <a:solidFill>
                            <a:srgbClr val="4D4D4D"/>
                          </a:solidFill>
                          <a:effectLst/>
                          <a:uFillTx/>
                          <a:latin typeface="+mn-lt"/>
                          <a:ea typeface="SimSun"/>
                          <a:cs typeface="+mn-cs"/>
                        </a:rPr>
                        <a:t>65</a:t>
                      </a:r>
                    </a:p>
                    <a:p>
                      <a:pPr algn="ctr"/>
                      <a:r>
                        <a:rPr lang="en-US" altLang="zh-CN" sz="1400" b="0" i="0" u="none" strike="noStrike" kern="1200" cap="none" baseline="0" dirty="0" smtClean="0">
                          <a:solidFill>
                            <a:srgbClr val="4D4D4D"/>
                          </a:solidFill>
                          <a:effectLst/>
                          <a:uFillTx/>
                          <a:latin typeface="+mn-lt"/>
                          <a:ea typeface="SimSun"/>
                          <a:cs typeface="+mn-cs"/>
                        </a:rPr>
                        <a:t>35</a:t>
                      </a:r>
                      <a:endParaRPr lang="en-US" sz="1400" b="0" i="0" u="none" strike="noStrike" kern="1200" cap="none" baseline="0" dirty="0">
                        <a:solidFill>
                          <a:srgbClr val="4D4D4D"/>
                        </a:solidFill>
                        <a:effectLst/>
                        <a:uFillTx/>
                        <a:latin typeface="+mn-lt"/>
                        <a:ea typeface="SimSun"/>
                        <a:cs typeface="+mn-cs"/>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algn="ctr"/>
                      <a:endParaRPr lang="en-US" altLang="zh-CN" sz="1400" b="0" i="0" u="none" strike="noStrike" kern="1200" cap="none" baseline="0" dirty="0" smtClean="0">
                        <a:solidFill>
                          <a:srgbClr val="4D4D4D"/>
                        </a:solidFill>
                        <a:effectLst/>
                        <a:uFillTx/>
                        <a:latin typeface="+mn-lt"/>
                        <a:ea typeface="SimSun"/>
                        <a:cs typeface="+mn-cs"/>
                      </a:endParaRPr>
                    </a:p>
                    <a:p>
                      <a:pPr algn="ctr"/>
                      <a:r>
                        <a:rPr lang="en-US" altLang="zh-CN" sz="1400" b="0" i="0" u="none" strike="noStrike" kern="1200" cap="none" baseline="0" dirty="0" smtClean="0">
                          <a:solidFill>
                            <a:srgbClr val="4D4D4D"/>
                          </a:solidFill>
                          <a:effectLst/>
                          <a:uFillTx/>
                          <a:latin typeface="+mn-lt"/>
                          <a:ea typeface="SimSun"/>
                          <a:cs typeface="+mn-cs"/>
                        </a:rPr>
                        <a:t>66</a:t>
                      </a:r>
                    </a:p>
                    <a:p>
                      <a:pPr algn="ctr"/>
                      <a:r>
                        <a:rPr lang="en-US" altLang="zh-CN" sz="1400" b="0" i="0" u="none" strike="noStrike" kern="1200" cap="none" baseline="0" dirty="0" smtClean="0">
                          <a:solidFill>
                            <a:srgbClr val="4D4D4D"/>
                          </a:solidFill>
                          <a:effectLst/>
                          <a:uFillTx/>
                          <a:latin typeface="+mn-lt"/>
                          <a:ea typeface="SimSun"/>
                          <a:cs typeface="+mn-cs"/>
                        </a:rPr>
                        <a:t>34</a:t>
                      </a:r>
                      <a:endParaRPr lang="en-US" sz="1400" b="0" i="0" u="none" strike="noStrike" kern="1200" cap="none" baseline="0" dirty="0">
                        <a:solidFill>
                          <a:srgbClr val="4D4D4D"/>
                        </a:solidFill>
                        <a:effectLst/>
                        <a:uFillTx/>
                        <a:latin typeface="+mn-lt"/>
                        <a:ea typeface="SimSun"/>
                        <a:cs typeface="+mn-cs"/>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algn="ctr"/>
                      <a:endParaRPr lang="en-US" altLang="zh-CN" sz="1400" b="0" i="0" u="none" strike="noStrike" kern="1200" cap="none" baseline="0" dirty="0" smtClean="0">
                        <a:solidFill>
                          <a:srgbClr val="4D4D4D"/>
                        </a:solidFill>
                        <a:effectLst/>
                        <a:uFillTx/>
                        <a:latin typeface="+mn-lt"/>
                        <a:ea typeface="SimSun"/>
                        <a:cs typeface="+mn-cs"/>
                      </a:endParaRPr>
                    </a:p>
                    <a:p>
                      <a:pPr algn="ctr"/>
                      <a:r>
                        <a:rPr lang="en-US" altLang="zh-CN" sz="1400" b="0" i="0" u="none" strike="noStrike" kern="1200" cap="none" baseline="0" dirty="0" smtClean="0">
                          <a:solidFill>
                            <a:srgbClr val="4D4D4D"/>
                          </a:solidFill>
                          <a:effectLst/>
                          <a:uFillTx/>
                          <a:latin typeface="+mn-lt"/>
                          <a:ea typeface="SimSun"/>
                          <a:cs typeface="+mn-cs"/>
                        </a:rPr>
                        <a:t>66</a:t>
                      </a:r>
                    </a:p>
                    <a:p>
                      <a:pPr algn="ctr"/>
                      <a:r>
                        <a:rPr lang="en-US" altLang="zh-CN" sz="1400" b="0" i="0" u="none" strike="noStrike" kern="1200" cap="none" baseline="0" dirty="0" smtClean="0">
                          <a:solidFill>
                            <a:srgbClr val="4D4D4D"/>
                          </a:solidFill>
                          <a:effectLst/>
                          <a:uFillTx/>
                          <a:latin typeface="+mn-lt"/>
                          <a:ea typeface="SimSun"/>
                          <a:cs typeface="+mn-cs"/>
                        </a:rPr>
                        <a:t>34</a:t>
                      </a:r>
                      <a:endParaRPr lang="en-US" sz="1400" b="0" i="0" u="none" strike="noStrike" kern="1200" cap="none" baseline="0" dirty="0">
                        <a:solidFill>
                          <a:srgbClr val="4D4D4D"/>
                        </a:solidFill>
                        <a:effectLst/>
                        <a:uFillTx/>
                        <a:latin typeface="+mn-lt"/>
                        <a:ea typeface="SimSun"/>
                        <a:cs typeface="+mn-cs"/>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extLst>
                  <a:ext uri="{0D108BD9-81ED-4DB2-BD59-A6C34878D82A}">
                    <a16:rowId xmlns:a16="http://schemas.microsoft.com/office/drawing/2014/main" val="2082123978"/>
                  </a:ext>
                </a:extLst>
              </a:tr>
              <a:tr h="0">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zh-CN" sz="1400" b="0" i="0" u="none" strike="noStrike" cap="none" baseline="0">
                          <a:solidFill>
                            <a:srgbClr val="4D4D4D"/>
                          </a:solidFill>
                          <a:effectLst/>
                          <a:uFillTx/>
                          <a:ea typeface="SimSun"/>
                        </a:rPr>
                        <a:t>MSI-H</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algn="ctr"/>
                      <a:r>
                        <a:rPr lang="en-US" altLang="zh-CN" sz="1400" b="0" i="0" u="none" strike="noStrike" kern="1200" cap="none" baseline="0" dirty="0" smtClean="0">
                          <a:solidFill>
                            <a:srgbClr val="4D4D4D"/>
                          </a:solidFill>
                          <a:effectLst/>
                          <a:uFillTx/>
                          <a:latin typeface="+mn-lt"/>
                          <a:ea typeface="SimSun"/>
                          <a:cs typeface="+mn-cs"/>
                        </a:rPr>
                        <a:t>10</a:t>
                      </a:r>
                      <a:endParaRPr lang="en-US" sz="1400" b="0" i="0" u="none" strike="noStrike" kern="1200" cap="none" baseline="0" dirty="0">
                        <a:solidFill>
                          <a:srgbClr val="4D4D4D"/>
                        </a:solidFill>
                        <a:effectLst/>
                        <a:uFillTx/>
                        <a:latin typeface="+mn-lt"/>
                        <a:ea typeface="SimSun"/>
                        <a:cs typeface="+mn-cs"/>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400" b="0" i="0" u="none" strike="noStrike" kern="1200" cap="none" baseline="0" dirty="0" smtClean="0">
                          <a:solidFill>
                            <a:srgbClr val="4D4D4D"/>
                          </a:solidFill>
                          <a:effectLst/>
                          <a:uFillTx/>
                          <a:latin typeface="+mn-lt"/>
                          <a:ea typeface="SimSun"/>
                          <a:cs typeface="+mn-cs"/>
                        </a:rPr>
                        <a:t>9</a:t>
                      </a:r>
                      <a:endParaRPr lang="en-US" sz="1400" b="0" i="0" u="none" strike="noStrike" kern="1200" cap="none" baseline="0" dirty="0">
                        <a:solidFill>
                          <a:srgbClr val="4D4D4D"/>
                        </a:solidFill>
                        <a:effectLst/>
                        <a:uFillTx/>
                        <a:latin typeface="+mn-lt"/>
                        <a:ea typeface="SimSun"/>
                        <a:cs typeface="+mn-cs"/>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400" b="0" i="0" u="none" strike="noStrike" kern="1200" cap="none" baseline="0" dirty="0" smtClean="0">
                          <a:solidFill>
                            <a:srgbClr val="4D4D4D"/>
                          </a:solidFill>
                          <a:effectLst/>
                          <a:uFillTx/>
                          <a:latin typeface="+mn-lt"/>
                          <a:ea typeface="SimSun"/>
                          <a:cs typeface="+mn-cs"/>
                        </a:rPr>
                        <a:t>5</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1970244135"/>
                  </a:ext>
                </a:extLst>
              </a:tr>
              <a:tr h="0">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zh-CN" sz="1400" b="0" i="0" u="none" strike="noStrike" cap="none" baseline="0">
                          <a:solidFill>
                            <a:srgbClr val="4D4D4D"/>
                          </a:solidFill>
                          <a:effectLst/>
                          <a:uFillTx/>
                          <a:ea typeface="SimSun"/>
                        </a:rPr>
                        <a:t>基线 CEA &gt;5 μg/L</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algn="ctr"/>
                      <a:r>
                        <a:rPr lang="en-US" altLang="zh-CN" sz="1400" b="0" i="0" u="none" strike="noStrike" kern="1200" cap="none" baseline="0" dirty="0" smtClean="0">
                          <a:solidFill>
                            <a:srgbClr val="4D4D4D"/>
                          </a:solidFill>
                          <a:effectLst/>
                          <a:uFillTx/>
                          <a:latin typeface="+mn-lt"/>
                          <a:ea typeface="SimSun"/>
                          <a:cs typeface="+mn-cs"/>
                        </a:rPr>
                        <a:t>80</a:t>
                      </a:r>
                      <a:endParaRPr lang="en-US" sz="1400" b="0" i="0" u="none" strike="noStrike" kern="1200" cap="none" baseline="0" dirty="0">
                        <a:solidFill>
                          <a:srgbClr val="4D4D4D"/>
                        </a:solidFill>
                        <a:effectLst/>
                        <a:uFillTx/>
                        <a:latin typeface="+mn-lt"/>
                        <a:ea typeface="SimSun"/>
                        <a:cs typeface="+mn-cs"/>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400" b="0" i="0" u="none" strike="noStrike" kern="1200" cap="none" baseline="0" dirty="0" smtClean="0">
                          <a:solidFill>
                            <a:srgbClr val="4D4D4D"/>
                          </a:solidFill>
                          <a:effectLst/>
                          <a:uFillTx/>
                          <a:latin typeface="+mn-lt"/>
                          <a:ea typeface="SimSun"/>
                          <a:cs typeface="+mn-cs"/>
                        </a:rPr>
                        <a:t>70</a:t>
                      </a:r>
                      <a:endParaRPr lang="en-US" sz="1400" b="0" i="0" u="none" strike="noStrike" kern="1200" cap="none" baseline="0" dirty="0">
                        <a:solidFill>
                          <a:srgbClr val="4D4D4D"/>
                        </a:solidFill>
                        <a:effectLst/>
                        <a:uFillTx/>
                        <a:latin typeface="+mn-lt"/>
                        <a:ea typeface="SimSun"/>
                        <a:cs typeface="+mn-cs"/>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400" b="0" i="0" u="none" strike="noStrike" kern="1200" cap="none" baseline="0" dirty="0" smtClean="0">
                          <a:solidFill>
                            <a:srgbClr val="4D4D4D"/>
                          </a:solidFill>
                          <a:effectLst/>
                          <a:uFillTx/>
                          <a:latin typeface="+mn-lt"/>
                          <a:ea typeface="SimSun"/>
                          <a:cs typeface="+mn-cs"/>
                        </a:rPr>
                        <a:t>81</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extLst>
                  <a:ext uri="{0D108BD9-81ED-4DB2-BD59-A6C34878D82A}">
                    <a16:rowId xmlns:a16="http://schemas.microsoft.com/office/drawing/2014/main" val="3378801358"/>
                  </a:ext>
                </a:extLst>
              </a:tr>
              <a:tr h="0">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zh-CN" sz="1400" b="0" i="0" u="none" strike="noStrike" cap="none" baseline="0">
                          <a:solidFill>
                            <a:srgbClr val="4D4D4D"/>
                          </a:solidFill>
                          <a:effectLst/>
                          <a:uFillTx/>
                          <a:ea typeface="SimSun"/>
                        </a:rPr>
                        <a:t>基线 CRP &gt;10 mg/L</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algn="ctr"/>
                      <a:r>
                        <a:rPr lang="en-US" altLang="zh-CN" sz="1400" b="0" i="0" u="none" strike="noStrike" kern="1200" cap="none" baseline="0" dirty="0" smtClean="0">
                          <a:solidFill>
                            <a:srgbClr val="4D4D4D"/>
                          </a:solidFill>
                          <a:effectLst/>
                          <a:uFillTx/>
                          <a:latin typeface="+mn-lt"/>
                          <a:ea typeface="SimSun"/>
                          <a:cs typeface="+mn-cs"/>
                        </a:rPr>
                        <a:t>42</a:t>
                      </a:r>
                      <a:endParaRPr lang="en-US" sz="1400" b="0" i="0" u="none" strike="noStrike" kern="1200" cap="none" baseline="0" dirty="0">
                        <a:solidFill>
                          <a:srgbClr val="4D4D4D"/>
                        </a:solidFill>
                        <a:effectLst/>
                        <a:uFillTx/>
                        <a:latin typeface="+mn-lt"/>
                        <a:ea typeface="SimSun"/>
                        <a:cs typeface="+mn-cs"/>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400" b="0" i="0" u="none" strike="noStrike" kern="1200" cap="none" baseline="0" dirty="0" smtClean="0">
                          <a:solidFill>
                            <a:srgbClr val="4D4D4D"/>
                          </a:solidFill>
                          <a:effectLst/>
                          <a:uFillTx/>
                          <a:latin typeface="+mn-lt"/>
                          <a:ea typeface="SimSun"/>
                          <a:cs typeface="+mn-cs"/>
                        </a:rPr>
                        <a:t>37</a:t>
                      </a:r>
                      <a:endParaRPr lang="en-US" sz="1400" b="0" i="0" u="none" strike="noStrike" kern="1200" cap="none" baseline="0" dirty="0">
                        <a:solidFill>
                          <a:srgbClr val="4D4D4D"/>
                        </a:solidFill>
                        <a:effectLst/>
                        <a:uFillTx/>
                        <a:latin typeface="+mn-lt"/>
                        <a:ea typeface="SimSun"/>
                        <a:cs typeface="+mn-cs"/>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0" i="0" u="none" strike="noStrike" kern="1200" cap="none" baseline="0" dirty="0" smtClean="0">
                          <a:solidFill>
                            <a:srgbClr val="4D4D4D"/>
                          </a:solidFill>
                          <a:effectLst/>
                          <a:uFillTx/>
                          <a:latin typeface="+mn-lt"/>
                          <a:ea typeface="SimSun"/>
                          <a:cs typeface="+mn-cs"/>
                        </a:rPr>
                        <a:t>41</a:t>
                      </a:r>
                      <a:endParaRPr lang="en-US" sz="1400" b="0" i="0" u="none" strike="noStrike" kern="1200" cap="none" baseline="0" dirty="0">
                        <a:solidFill>
                          <a:srgbClr val="4D4D4D"/>
                        </a:solidFill>
                        <a:effectLst/>
                        <a:uFillTx/>
                        <a:latin typeface="+mn-lt"/>
                        <a:ea typeface="SimSun"/>
                        <a:cs typeface="+mn-cs"/>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3511044922"/>
                  </a:ext>
                </a:extLst>
              </a:tr>
            </a:tbl>
          </a:graphicData>
        </a:graphic>
      </p:graphicFrame>
    </p:spTree>
    <p:custDataLst>
      <p:tags r:id="rId1"/>
    </p:custDataLst>
    <p:extLst>
      <p:ext uri="{BB962C8B-B14F-4D97-AF65-F5344CB8AC3E}">
        <p14:creationId xmlns:p14="http://schemas.microsoft.com/office/powerpoint/2010/main" val="1345834880"/>
      </p:ext>
    </p:extLst>
  </p:cSld>
  <p:clrMapOvr>
    <a:masterClrMapping/>
  </p:clrMapOvr>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zh-CN" sz="1800" b="1" i="0" u="none" strike="noStrike" cap="none" baseline="0">
                <a:solidFill>
                  <a:srgbClr val="043882"/>
                </a:solidFill>
                <a:effectLst/>
                <a:uFillTx/>
                <a:ea typeface="SimSun"/>
              </a:rPr>
              <a:t>LBA-006：BEACON CRC：评估 Encorafenib + 西妥昔单抗 ± 比美替尼对比伊立替康或 FOLFIRI + 西妥昔单抗用于 BRAF V600E 突变型转移性结直肠癌的随机、3 组、3 期研究 – Kopetz S 等人</a:t>
            </a:r>
          </a:p>
        </p:txBody>
      </p:sp>
      <p:sp>
        <p:nvSpPr>
          <p:cNvPr id="5123" name="Rectangle 3"/>
          <p:cNvSpPr>
            <a:spLocks noGrp="1" noChangeArrowheads="1"/>
          </p:cNvSpPr>
          <p:nvPr>
            <p:ph idx="1"/>
          </p:nvPr>
        </p:nvSpPr>
        <p:spPr/>
        <p:txBody>
          <a:bodyPr/>
          <a:lstStyle/>
          <a:p>
            <a:pPr marL="0" indent="0">
              <a:buNone/>
            </a:pPr>
            <a:r>
              <a:rPr lang="zh-CN" sz="1600" b="1" i="0" u="none" strike="noStrike" cap="none" baseline="0">
                <a:solidFill>
                  <a:srgbClr val="4D4D4D"/>
                </a:solidFill>
                <a:effectLst/>
                <a:uFillTx/>
                <a:ea typeface="SimSun"/>
              </a:rPr>
              <a:t>关键结果（续）</a:t>
            </a:r>
          </a:p>
          <a:p>
            <a:pPr marL="0" indent="0">
              <a:buNone/>
            </a:pPr>
            <a:endParaRPr lang="en-GB"/>
          </a:p>
        </p:txBody>
      </p:sp>
      <p:sp>
        <p:nvSpPr>
          <p:cNvPr id="15" name="Text Placeholder 14"/>
          <p:cNvSpPr>
            <a:spLocks noGrp="1"/>
          </p:cNvSpPr>
          <p:nvPr>
            <p:ph type="body" sz="quarter" idx="11"/>
          </p:nvPr>
        </p:nvSpPr>
        <p:spPr>
          <a:xfrm>
            <a:off x="4495800" y="6096000"/>
            <a:ext cx="4283075" cy="487363"/>
          </a:xfrm>
        </p:spPr>
        <p:txBody>
          <a:bodyPr/>
          <a:lstStyle/>
          <a:p>
            <a:r>
              <a:rPr lang="zh-CN" sz="1200" b="0" i="0" u="none" strike="noStrike" cap="none" baseline="0">
                <a:solidFill>
                  <a:srgbClr val="4D4D4D"/>
                </a:solidFill>
                <a:effectLst/>
                <a:uFillTx/>
                <a:ea typeface="SimSun"/>
              </a:rPr>
              <a:t>Kopetz S, et al. Ann Oncol 2019;30(suppl):abstr LBA-006</a:t>
            </a:r>
          </a:p>
        </p:txBody>
      </p:sp>
      <p:sp>
        <p:nvSpPr>
          <p:cNvPr id="3" name="TextBox 2"/>
          <p:cNvSpPr txBox="1"/>
          <p:nvPr/>
        </p:nvSpPr>
        <p:spPr>
          <a:xfrm>
            <a:off x="3158793" y="1510145"/>
            <a:ext cx="2636713" cy="366126"/>
          </a:xfrm>
          <a:prstGeom prst="rect">
            <a:avLst/>
          </a:prstGeom>
          <a:noFill/>
        </p:spPr>
        <p:txBody>
          <a:bodyPr wrap="none" rtlCol="0">
            <a:spAutoFit/>
          </a:bodyPr>
          <a:lstStyle/>
          <a:p>
            <a:r>
              <a:rPr lang="zh-CN" sz="1800" b="1" i="0" u="none" strike="noStrike" cap="none" baseline="0">
                <a:solidFill>
                  <a:srgbClr val="4D4D4D"/>
                </a:solidFill>
                <a:effectLst/>
                <a:uFillTx/>
                <a:ea typeface="SimSun"/>
              </a:rPr>
              <a:t>三联组对比对照组的 OS</a:t>
            </a:r>
          </a:p>
        </p:txBody>
      </p:sp>
      <p:grpSp>
        <p:nvGrpSpPr>
          <p:cNvPr id="8" name="Group 7">
            <a:extLst>
              <a:ext uri="{FF2B5EF4-FFF2-40B4-BE49-F238E27FC236}">
                <a16:creationId xmlns:a16="http://schemas.microsoft.com/office/drawing/2014/main" id="{0C9F5981-F402-4012-8481-DE9A216BC69B}"/>
              </a:ext>
            </a:extLst>
          </p:cNvPr>
          <p:cNvGrpSpPr/>
          <p:nvPr/>
        </p:nvGrpSpPr>
        <p:grpSpPr>
          <a:xfrm>
            <a:off x="62116" y="1803785"/>
            <a:ext cx="8472011" cy="4195432"/>
            <a:chOff x="-343732" y="2191792"/>
            <a:chExt cx="8405598" cy="3836646"/>
          </a:xfrm>
        </p:grpSpPr>
        <p:sp>
          <p:nvSpPr>
            <p:cNvPr id="9" name="Freeform 21">
              <a:extLst>
                <a:ext uri="{FF2B5EF4-FFF2-40B4-BE49-F238E27FC236}">
                  <a16:creationId xmlns:a16="http://schemas.microsoft.com/office/drawing/2014/main" id="{655633F7-0C41-4DA6-AA13-7B286A89F550}"/>
                </a:ext>
              </a:extLst>
            </p:cNvPr>
            <p:cNvSpPr/>
            <p:nvPr/>
          </p:nvSpPr>
          <p:spPr bwMode="auto">
            <a:xfrm>
              <a:off x="1138862" y="2334069"/>
              <a:ext cx="6805495" cy="2586206"/>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2225" cap="sq">
              <a:solidFill>
                <a:srgbClr val="4D4D4D"/>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0" name="Line 6">
              <a:extLst>
                <a:ext uri="{FF2B5EF4-FFF2-40B4-BE49-F238E27FC236}">
                  <a16:creationId xmlns:a16="http://schemas.microsoft.com/office/drawing/2014/main" id="{6965580D-52D5-46BB-9E1C-E736471B7903}"/>
                </a:ext>
              </a:extLst>
            </p:cNvPr>
            <p:cNvSpPr>
              <a:spLocks noChangeShapeType="1"/>
            </p:cNvSpPr>
            <p:nvPr/>
          </p:nvSpPr>
          <p:spPr bwMode="auto">
            <a:xfrm>
              <a:off x="1048631" y="2334068"/>
              <a:ext cx="86234" cy="0"/>
            </a:xfrm>
            <a:prstGeom prst="line">
              <a:avLst/>
            </a:prstGeom>
            <a:noFill/>
            <a:ln w="22225"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1" name="Line 7">
              <a:extLst>
                <a:ext uri="{FF2B5EF4-FFF2-40B4-BE49-F238E27FC236}">
                  <a16:creationId xmlns:a16="http://schemas.microsoft.com/office/drawing/2014/main" id="{EFB7D99E-D492-46C6-B3B8-4303215EF6EE}"/>
                </a:ext>
              </a:extLst>
            </p:cNvPr>
            <p:cNvSpPr>
              <a:spLocks noChangeShapeType="1"/>
            </p:cNvSpPr>
            <p:nvPr/>
          </p:nvSpPr>
          <p:spPr bwMode="auto">
            <a:xfrm>
              <a:off x="1048631" y="2856276"/>
              <a:ext cx="86234" cy="0"/>
            </a:xfrm>
            <a:prstGeom prst="line">
              <a:avLst/>
            </a:prstGeom>
            <a:noFill/>
            <a:ln w="22225"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2" name="Line 8">
              <a:extLst>
                <a:ext uri="{FF2B5EF4-FFF2-40B4-BE49-F238E27FC236}">
                  <a16:creationId xmlns:a16="http://schemas.microsoft.com/office/drawing/2014/main" id="{724ACB25-5E35-48B1-A7D9-23111584A1F6}"/>
                </a:ext>
              </a:extLst>
            </p:cNvPr>
            <p:cNvSpPr>
              <a:spLocks noChangeShapeType="1"/>
            </p:cNvSpPr>
            <p:nvPr/>
          </p:nvSpPr>
          <p:spPr bwMode="auto">
            <a:xfrm>
              <a:off x="1048631" y="3355037"/>
              <a:ext cx="86234" cy="0"/>
            </a:xfrm>
            <a:prstGeom prst="line">
              <a:avLst/>
            </a:prstGeom>
            <a:noFill/>
            <a:ln w="22225"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3" name="Line 9">
              <a:extLst>
                <a:ext uri="{FF2B5EF4-FFF2-40B4-BE49-F238E27FC236}">
                  <a16:creationId xmlns:a16="http://schemas.microsoft.com/office/drawing/2014/main" id="{6C372F00-1999-4E84-A378-90801E2625CF}"/>
                </a:ext>
              </a:extLst>
            </p:cNvPr>
            <p:cNvSpPr>
              <a:spLocks noChangeShapeType="1"/>
            </p:cNvSpPr>
            <p:nvPr/>
          </p:nvSpPr>
          <p:spPr bwMode="auto">
            <a:xfrm>
              <a:off x="1048631" y="3869916"/>
              <a:ext cx="86234" cy="0"/>
            </a:xfrm>
            <a:prstGeom prst="line">
              <a:avLst/>
            </a:prstGeom>
            <a:noFill/>
            <a:ln w="22225"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4" name="Line 10">
              <a:extLst>
                <a:ext uri="{FF2B5EF4-FFF2-40B4-BE49-F238E27FC236}">
                  <a16:creationId xmlns:a16="http://schemas.microsoft.com/office/drawing/2014/main" id="{18564CB9-E8D4-451E-AE84-7D9328BCB6DB}"/>
                </a:ext>
              </a:extLst>
            </p:cNvPr>
            <p:cNvSpPr>
              <a:spLocks noChangeShapeType="1"/>
            </p:cNvSpPr>
            <p:nvPr/>
          </p:nvSpPr>
          <p:spPr bwMode="auto">
            <a:xfrm>
              <a:off x="1048631" y="4374052"/>
              <a:ext cx="86234" cy="0"/>
            </a:xfrm>
            <a:prstGeom prst="line">
              <a:avLst/>
            </a:prstGeom>
            <a:noFill/>
            <a:ln w="22225"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6" name="Line 11">
              <a:extLst>
                <a:ext uri="{FF2B5EF4-FFF2-40B4-BE49-F238E27FC236}">
                  <a16:creationId xmlns:a16="http://schemas.microsoft.com/office/drawing/2014/main" id="{8B65DF9E-67EA-434B-A67C-66D3FF8F9ED5}"/>
                </a:ext>
              </a:extLst>
            </p:cNvPr>
            <p:cNvSpPr>
              <a:spLocks noChangeShapeType="1"/>
            </p:cNvSpPr>
            <p:nvPr/>
          </p:nvSpPr>
          <p:spPr bwMode="auto">
            <a:xfrm>
              <a:off x="1048631" y="4883560"/>
              <a:ext cx="86234" cy="0"/>
            </a:xfrm>
            <a:prstGeom prst="line">
              <a:avLst/>
            </a:prstGeom>
            <a:noFill/>
            <a:ln w="22225"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7" name="TextBox 16">
              <a:extLst>
                <a:ext uri="{FF2B5EF4-FFF2-40B4-BE49-F238E27FC236}">
                  <a16:creationId xmlns:a16="http://schemas.microsoft.com/office/drawing/2014/main" id="{6B998262-80E7-40AC-ACE0-48FE15674F64}"/>
                </a:ext>
              </a:extLst>
            </p:cNvPr>
            <p:cNvSpPr txBox="1"/>
            <p:nvPr/>
          </p:nvSpPr>
          <p:spPr>
            <a:xfrm rot="16200000">
              <a:off x="21875" y="3470801"/>
              <a:ext cx="963155" cy="302713"/>
            </a:xfrm>
            <a:prstGeom prst="rect">
              <a:avLst/>
            </a:prstGeom>
            <a:noFill/>
          </p:spPr>
          <p:txBody>
            <a:bodyPr wrap="none" rtlCol="0">
              <a:spAutoFit/>
            </a:bodyPr>
            <a:lstStyle/>
            <a:p>
              <a:pPr algn="ctr" fontAlgn="base">
                <a:spcBef>
                  <a:spcPct val="0"/>
                </a:spcBef>
                <a:spcAft>
                  <a:spcPct val="0"/>
                </a:spcAft>
              </a:pPr>
              <a:r>
                <a:rPr lang="zh-CN" sz="1400" b="0" i="0" u="none" strike="noStrike" cap="none" baseline="0">
                  <a:solidFill>
                    <a:srgbClr val="4D4D4D"/>
                  </a:solidFill>
                  <a:effectLst/>
                  <a:uFillTx/>
                  <a:ea typeface="SimSun"/>
                </a:rPr>
                <a:t>存活率，%</a:t>
              </a:r>
            </a:p>
          </p:txBody>
        </p:sp>
        <p:sp>
          <p:nvSpPr>
            <p:cNvPr id="18" name="TextBox 17">
              <a:extLst>
                <a:ext uri="{FF2B5EF4-FFF2-40B4-BE49-F238E27FC236}">
                  <a16:creationId xmlns:a16="http://schemas.microsoft.com/office/drawing/2014/main" id="{2DA25C82-4FF3-4551-A148-0354A1E75D28}"/>
                </a:ext>
              </a:extLst>
            </p:cNvPr>
            <p:cNvSpPr txBox="1"/>
            <p:nvPr/>
          </p:nvSpPr>
          <p:spPr>
            <a:xfrm>
              <a:off x="4129135" y="5179717"/>
              <a:ext cx="887958" cy="279013"/>
            </a:xfrm>
            <a:prstGeom prst="rect">
              <a:avLst/>
            </a:prstGeom>
            <a:noFill/>
          </p:spPr>
          <p:txBody>
            <a:bodyPr wrap="none" rtlCol="0">
              <a:spAutoFit/>
            </a:bodyPr>
            <a:lstStyle/>
            <a:p>
              <a:pPr algn="ctr" fontAlgn="base">
                <a:spcBef>
                  <a:spcPct val="0"/>
                </a:spcBef>
                <a:spcAft>
                  <a:spcPct val="0"/>
                </a:spcAft>
              </a:pPr>
              <a:r>
                <a:rPr lang="zh-CN" sz="1400" b="0" i="0" u="none" strike="noStrike" cap="none" baseline="0" dirty="0">
                  <a:solidFill>
                    <a:srgbClr val="4D4D4D"/>
                  </a:solidFill>
                  <a:effectLst/>
                  <a:uFillTx/>
                  <a:ea typeface="SimSun"/>
                </a:rPr>
                <a:t>时间，月</a:t>
              </a:r>
            </a:p>
          </p:txBody>
        </p:sp>
        <p:sp>
          <p:nvSpPr>
            <p:cNvPr id="19" name="TextBox 18">
              <a:extLst>
                <a:ext uri="{FF2B5EF4-FFF2-40B4-BE49-F238E27FC236}">
                  <a16:creationId xmlns:a16="http://schemas.microsoft.com/office/drawing/2014/main" id="{B9E2CA2F-31EF-468B-8BAA-57C6A265CB6A}"/>
                </a:ext>
              </a:extLst>
            </p:cNvPr>
            <p:cNvSpPr txBox="1"/>
            <p:nvPr/>
          </p:nvSpPr>
          <p:spPr>
            <a:xfrm>
              <a:off x="626916" y="2191792"/>
              <a:ext cx="476248" cy="279013"/>
            </a:xfrm>
            <a:prstGeom prst="rect">
              <a:avLst/>
            </a:prstGeom>
            <a:noFill/>
          </p:spPr>
          <p:txBody>
            <a:bodyPr wrap="none" rtlCol="0" anchor="ctr" anchorCtr="0">
              <a:spAutoFit/>
            </a:bodyPr>
            <a:lstStyle/>
            <a:p>
              <a:pPr algn="r"/>
              <a:r>
                <a:rPr lang="zh-CN" sz="1400" b="0" i="0" u="none" strike="noStrike" cap="none" baseline="0">
                  <a:solidFill>
                    <a:srgbClr val="4D4D4D"/>
                  </a:solidFill>
                  <a:effectLst/>
                  <a:uFillTx/>
                  <a:ea typeface="SimSun"/>
                </a:rPr>
                <a:t>100</a:t>
              </a:r>
            </a:p>
          </p:txBody>
        </p:sp>
        <p:sp>
          <p:nvSpPr>
            <p:cNvPr id="20" name="TextBox 19">
              <a:extLst>
                <a:ext uri="{FF2B5EF4-FFF2-40B4-BE49-F238E27FC236}">
                  <a16:creationId xmlns:a16="http://schemas.microsoft.com/office/drawing/2014/main" id="{F619ED24-084D-49B2-9A99-58C349A72250}"/>
                </a:ext>
              </a:extLst>
            </p:cNvPr>
            <p:cNvSpPr txBox="1"/>
            <p:nvPr/>
          </p:nvSpPr>
          <p:spPr>
            <a:xfrm>
              <a:off x="725129" y="2715932"/>
              <a:ext cx="378042" cy="279013"/>
            </a:xfrm>
            <a:prstGeom prst="rect">
              <a:avLst/>
            </a:prstGeom>
            <a:noFill/>
          </p:spPr>
          <p:txBody>
            <a:bodyPr wrap="none" rtlCol="0" anchor="ctr" anchorCtr="0">
              <a:spAutoFit/>
            </a:bodyPr>
            <a:lstStyle/>
            <a:p>
              <a:pPr algn="r"/>
              <a:r>
                <a:rPr lang="zh-CN" sz="1400" b="0" i="0" u="none" strike="noStrike" cap="none" baseline="0">
                  <a:solidFill>
                    <a:srgbClr val="4D4D4D"/>
                  </a:solidFill>
                  <a:effectLst/>
                  <a:uFillTx/>
                  <a:ea typeface="SimSun"/>
                </a:rPr>
                <a:t>80</a:t>
              </a:r>
            </a:p>
          </p:txBody>
        </p:sp>
        <p:sp>
          <p:nvSpPr>
            <p:cNvPr id="21" name="TextBox 20">
              <a:extLst>
                <a:ext uri="{FF2B5EF4-FFF2-40B4-BE49-F238E27FC236}">
                  <a16:creationId xmlns:a16="http://schemas.microsoft.com/office/drawing/2014/main" id="{5F788D78-C9D1-45B7-AB2D-24F103E1F7EF}"/>
                </a:ext>
              </a:extLst>
            </p:cNvPr>
            <p:cNvSpPr txBox="1"/>
            <p:nvPr/>
          </p:nvSpPr>
          <p:spPr>
            <a:xfrm>
              <a:off x="725129" y="3214461"/>
              <a:ext cx="378042" cy="279013"/>
            </a:xfrm>
            <a:prstGeom prst="rect">
              <a:avLst/>
            </a:prstGeom>
            <a:noFill/>
          </p:spPr>
          <p:txBody>
            <a:bodyPr wrap="none" rtlCol="0" anchor="ctr" anchorCtr="0">
              <a:spAutoFit/>
            </a:bodyPr>
            <a:lstStyle/>
            <a:p>
              <a:pPr algn="r"/>
              <a:r>
                <a:rPr lang="zh-CN" sz="1400" b="0" i="0" u="none" strike="noStrike" cap="none" baseline="0">
                  <a:solidFill>
                    <a:srgbClr val="4D4D4D"/>
                  </a:solidFill>
                  <a:effectLst/>
                  <a:uFillTx/>
                  <a:ea typeface="SimSun"/>
                </a:rPr>
                <a:t>60</a:t>
              </a:r>
            </a:p>
          </p:txBody>
        </p:sp>
        <p:sp>
          <p:nvSpPr>
            <p:cNvPr id="22" name="TextBox 21">
              <a:extLst>
                <a:ext uri="{FF2B5EF4-FFF2-40B4-BE49-F238E27FC236}">
                  <a16:creationId xmlns:a16="http://schemas.microsoft.com/office/drawing/2014/main" id="{06928344-A51D-4757-8CA8-97F52A598EC8}"/>
                </a:ext>
              </a:extLst>
            </p:cNvPr>
            <p:cNvSpPr txBox="1"/>
            <p:nvPr/>
          </p:nvSpPr>
          <p:spPr>
            <a:xfrm>
              <a:off x="725129" y="3729114"/>
              <a:ext cx="378042" cy="279013"/>
            </a:xfrm>
            <a:prstGeom prst="rect">
              <a:avLst/>
            </a:prstGeom>
            <a:noFill/>
          </p:spPr>
          <p:txBody>
            <a:bodyPr wrap="none" rtlCol="0" anchor="ctr" anchorCtr="0">
              <a:spAutoFit/>
            </a:bodyPr>
            <a:lstStyle/>
            <a:p>
              <a:pPr algn="r"/>
              <a:r>
                <a:rPr lang="zh-CN" sz="1400" b="0" i="0" u="none" strike="noStrike" cap="none" baseline="0">
                  <a:solidFill>
                    <a:srgbClr val="4D4D4D"/>
                  </a:solidFill>
                  <a:effectLst/>
                  <a:uFillTx/>
                  <a:ea typeface="SimSun"/>
                </a:rPr>
                <a:t>40</a:t>
              </a:r>
            </a:p>
          </p:txBody>
        </p:sp>
        <p:sp>
          <p:nvSpPr>
            <p:cNvPr id="23" name="TextBox 22">
              <a:extLst>
                <a:ext uri="{FF2B5EF4-FFF2-40B4-BE49-F238E27FC236}">
                  <a16:creationId xmlns:a16="http://schemas.microsoft.com/office/drawing/2014/main" id="{F5142C6C-4488-46AF-87AA-4667EF5483A6}"/>
                </a:ext>
              </a:extLst>
            </p:cNvPr>
            <p:cNvSpPr txBox="1"/>
            <p:nvPr/>
          </p:nvSpPr>
          <p:spPr>
            <a:xfrm>
              <a:off x="725129" y="4233018"/>
              <a:ext cx="378042" cy="279013"/>
            </a:xfrm>
            <a:prstGeom prst="rect">
              <a:avLst/>
            </a:prstGeom>
            <a:noFill/>
          </p:spPr>
          <p:txBody>
            <a:bodyPr wrap="none" rtlCol="0" anchor="ctr" anchorCtr="0">
              <a:spAutoFit/>
            </a:bodyPr>
            <a:lstStyle/>
            <a:p>
              <a:pPr algn="r"/>
              <a:r>
                <a:rPr lang="zh-CN" sz="1400" b="0" i="0" u="none" strike="noStrike" cap="none" baseline="0">
                  <a:solidFill>
                    <a:srgbClr val="4D4D4D"/>
                  </a:solidFill>
                  <a:effectLst/>
                  <a:uFillTx/>
                  <a:ea typeface="SimSun"/>
                </a:rPr>
                <a:t>20</a:t>
              </a:r>
            </a:p>
          </p:txBody>
        </p:sp>
        <p:sp>
          <p:nvSpPr>
            <p:cNvPr id="24" name="TextBox 23">
              <a:extLst>
                <a:ext uri="{FF2B5EF4-FFF2-40B4-BE49-F238E27FC236}">
                  <a16:creationId xmlns:a16="http://schemas.microsoft.com/office/drawing/2014/main" id="{850F4E62-F189-4476-ABED-2C7102D2A3E6}"/>
                </a:ext>
              </a:extLst>
            </p:cNvPr>
            <p:cNvSpPr txBox="1"/>
            <p:nvPr/>
          </p:nvSpPr>
          <p:spPr>
            <a:xfrm>
              <a:off x="823342" y="4742293"/>
              <a:ext cx="279835" cy="279013"/>
            </a:xfrm>
            <a:prstGeom prst="rect">
              <a:avLst/>
            </a:prstGeom>
            <a:noFill/>
          </p:spPr>
          <p:txBody>
            <a:bodyPr wrap="none" rtlCol="0" anchor="ctr" anchorCtr="0">
              <a:spAutoFit/>
            </a:bodyPr>
            <a:lstStyle/>
            <a:p>
              <a:pPr algn="r"/>
              <a:r>
                <a:rPr lang="zh-CN" sz="1400" b="0" i="0" u="none" strike="noStrike" cap="none" baseline="0">
                  <a:solidFill>
                    <a:srgbClr val="4D4D4D"/>
                  </a:solidFill>
                  <a:effectLst/>
                  <a:uFillTx/>
                  <a:ea typeface="SimSun"/>
                </a:rPr>
                <a:t>0</a:t>
              </a:r>
            </a:p>
          </p:txBody>
        </p:sp>
        <p:sp>
          <p:nvSpPr>
            <p:cNvPr id="25" name="Line 21">
              <a:extLst>
                <a:ext uri="{FF2B5EF4-FFF2-40B4-BE49-F238E27FC236}">
                  <a16:creationId xmlns:a16="http://schemas.microsoft.com/office/drawing/2014/main" id="{823732E0-C2A1-438F-A764-4F5393FB842B}"/>
                </a:ext>
              </a:extLst>
            </p:cNvPr>
            <p:cNvSpPr>
              <a:spLocks noChangeShapeType="1"/>
            </p:cNvSpPr>
            <p:nvPr/>
          </p:nvSpPr>
          <p:spPr bwMode="auto">
            <a:xfrm flipH="1">
              <a:off x="1187190" y="4920702"/>
              <a:ext cx="0" cy="72000"/>
            </a:xfrm>
            <a:prstGeom prst="line">
              <a:avLst/>
            </a:prstGeom>
            <a:noFill/>
            <a:ln w="22225"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cs typeface="Arial" panose="020B0604020202020204" pitchFamily="34" charset="0"/>
              </a:endParaRPr>
            </a:p>
          </p:txBody>
        </p:sp>
        <p:sp>
          <p:nvSpPr>
            <p:cNvPr id="26" name="TextBox 25">
              <a:extLst>
                <a:ext uri="{FF2B5EF4-FFF2-40B4-BE49-F238E27FC236}">
                  <a16:creationId xmlns:a16="http://schemas.microsoft.com/office/drawing/2014/main" id="{603BDD7B-D971-44D1-988E-1843C8B4FA4A}"/>
                </a:ext>
              </a:extLst>
            </p:cNvPr>
            <p:cNvSpPr txBox="1"/>
            <p:nvPr/>
          </p:nvSpPr>
          <p:spPr>
            <a:xfrm>
              <a:off x="1039868" y="4982720"/>
              <a:ext cx="366128" cy="1042453"/>
            </a:xfrm>
            <a:prstGeom prst="rect">
              <a:avLst/>
            </a:prstGeom>
            <a:noFill/>
          </p:spPr>
          <p:txBody>
            <a:bodyPr wrap="none" lIns="36000" tIns="36000" rIns="36000" bIns="36000" rtlCol="0" anchor="t" anchorCtr="0">
              <a:spAutoFit/>
            </a:bodyPr>
            <a:lstStyle/>
            <a:p>
              <a:pPr algn="ctr"/>
              <a:r>
                <a:rPr lang="zh-CN" sz="1400" b="0" i="0" u="none" strike="noStrike" cap="none" baseline="0">
                  <a:solidFill>
                    <a:srgbClr val="4D4D4D"/>
                  </a:solidFill>
                  <a:effectLst/>
                  <a:uFillTx/>
                  <a:ea typeface="SimSun"/>
                </a:rPr>
                <a:t>0</a:t>
              </a:r>
            </a:p>
            <a:p>
              <a:pPr algn="ctr"/>
              <a:endParaRPr lang="en-GB" sz="1400">
                <a:solidFill>
                  <a:srgbClr val="4D4D4D"/>
                </a:solidFill>
                <a:cs typeface="Arial" panose="020B0604020202020204" pitchFamily="34" charset="0"/>
              </a:endParaRPr>
            </a:p>
            <a:p>
              <a:pPr algn="ctr"/>
              <a:endParaRPr lang="en-GB" sz="1400">
                <a:solidFill>
                  <a:srgbClr val="4D4D4D"/>
                </a:solidFill>
                <a:cs typeface="Arial" panose="020B0604020202020204" pitchFamily="34" charset="0"/>
              </a:endParaRPr>
            </a:p>
            <a:p>
              <a:pPr algn="ctr"/>
              <a:r>
                <a:rPr lang="zh-CN" sz="1400" b="0" i="0" u="none" strike="noStrike" cap="none" baseline="0">
                  <a:solidFill>
                    <a:srgbClr val="B60D27"/>
                  </a:solidFill>
                  <a:effectLst/>
                  <a:uFillTx/>
                  <a:ea typeface="SimSun"/>
                </a:rPr>
                <a:t>224</a:t>
              </a:r>
            </a:p>
            <a:p>
              <a:pPr algn="ctr"/>
              <a:r>
                <a:rPr lang="zh-CN" sz="1400" b="0" i="0" u="none" strike="noStrike" cap="none" baseline="0">
                  <a:solidFill>
                    <a:srgbClr val="B2C0D8"/>
                  </a:solidFill>
                  <a:effectLst/>
                  <a:uFillTx/>
                  <a:ea typeface="SimSun"/>
                </a:rPr>
                <a:t>221</a:t>
              </a:r>
            </a:p>
          </p:txBody>
        </p:sp>
        <p:sp>
          <p:nvSpPr>
            <p:cNvPr id="27" name="Line 21">
              <a:extLst>
                <a:ext uri="{FF2B5EF4-FFF2-40B4-BE49-F238E27FC236}">
                  <a16:creationId xmlns:a16="http://schemas.microsoft.com/office/drawing/2014/main" id="{421C58EF-3C96-4995-B01B-B3FFF990DAE8}"/>
                </a:ext>
              </a:extLst>
            </p:cNvPr>
            <p:cNvSpPr>
              <a:spLocks noChangeShapeType="1"/>
            </p:cNvSpPr>
            <p:nvPr/>
          </p:nvSpPr>
          <p:spPr bwMode="auto">
            <a:xfrm flipH="1">
              <a:off x="1784277" y="4920702"/>
              <a:ext cx="0" cy="72000"/>
            </a:xfrm>
            <a:prstGeom prst="line">
              <a:avLst/>
            </a:prstGeom>
            <a:noFill/>
            <a:ln w="22225"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cs typeface="Arial" panose="020B0604020202020204" pitchFamily="34" charset="0"/>
              </a:endParaRPr>
            </a:p>
          </p:txBody>
        </p:sp>
        <p:sp>
          <p:nvSpPr>
            <p:cNvPr id="28" name="TextBox 27">
              <a:extLst>
                <a:ext uri="{FF2B5EF4-FFF2-40B4-BE49-F238E27FC236}">
                  <a16:creationId xmlns:a16="http://schemas.microsoft.com/office/drawing/2014/main" id="{2E94DD49-0E04-4246-B645-087197676F82}"/>
                </a:ext>
              </a:extLst>
            </p:cNvPr>
            <p:cNvSpPr txBox="1"/>
            <p:nvPr/>
          </p:nvSpPr>
          <p:spPr>
            <a:xfrm>
              <a:off x="1609873" y="4982720"/>
              <a:ext cx="366128" cy="1042453"/>
            </a:xfrm>
            <a:prstGeom prst="rect">
              <a:avLst/>
            </a:prstGeom>
            <a:noFill/>
          </p:spPr>
          <p:txBody>
            <a:bodyPr wrap="none" lIns="36000" tIns="36000" rIns="36000" bIns="36000" rtlCol="0" anchor="t" anchorCtr="0">
              <a:spAutoFit/>
            </a:bodyPr>
            <a:lstStyle/>
            <a:p>
              <a:pPr algn="ctr"/>
              <a:r>
                <a:rPr lang="zh-CN" sz="1400" b="0" i="0" u="none" strike="noStrike" cap="none" baseline="0">
                  <a:solidFill>
                    <a:srgbClr val="4D4D4D"/>
                  </a:solidFill>
                  <a:effectLst/>
                  <a:uFillTx/>
                  <a:ea typeface="SimSun"/>
                </a:rPr>
                <a:t>2</a:t>
              </a:r>
            </a:p>
            <a:p>
              <a:pPr algn="ctr"/>
              <a:endParaRPr lang="en-GB" sz="1400">
                <a:solidFill>
                  <a:srgbClr val="4D4D4D"/>
                </a:solidFill>
                <a:cs typeface="Arial" panose="020B0604020202020204" pitchFamily="34" charset="0"/>
              </a:endParaRPr>
            </a:p>
            <a:p>
              <a:pPr algn="ctr"/>
              <a:endParaRPr lang="en-GB" sz="1400">
                <a:solidFill>
                  <a:srgbClr val="4D4D4D"/>
                </a:solidFill>
                <a:cs typeface="Arial" panose="020B0604020202020204" pitchFamily="34" charset="0"/>
              </a:endParaRPr>
            </a:p>
            <a:p>
              <a:pPr algn="ctr"/>
              <a:r>
                <a:rPr lang="zh-CN" sz="1400" b="0" i="0" u="none" strike="noStrike" cap="none" baseline="0">
                  <a:solidFill>
                    <a:srgbClr val="B60D27"/>
                  </a:solidFill>
                  <a:effectLst/>
                  <a:uFillTx/>
                  <a:ea typeface="SimSun"/>
                </a:rPr>
                <a:t>186</a:t>
              </a:r>
            </a:p>
            <a:p>
              <a:pPr algn="ctr"/>
              <a:r>
                <a:rPr lang="zh-CN" sz="1400" b="0" i="0" u="none" strike="noStrike" cap="none" baseline="0">
                  <a:solidFill>
                    <a:srgbClr val="B2C0D8"/>
                  </a:solidFill>
                  <a:effectLst/>
                  <a:uFillTx/>
                  <a:ea typeface="SimSun"/>
                </a:rPr>
                <a:t>158</a:t>
              </a:r>
            </a:p>
          </p:txBody>
        </p:sp>
        <p:sp>
          <p:nvSpPr>
            <p:cNvPr id="29" name="Line 21">
              <a:extLst>
                <a:ext uri="{FF2B5EF4-FFF2-40B4-BE49-F238E27FC236}">
                  <a16:creationId xmlns:a16="http://schemas.microsoft.com/office/drawing/2014/main" id="{2542D806-862B-47E8-B412-0E24829DFB3B}"/>
                </a:ext>
              </a:extLst>
            </p:cNvPr>
            <p:cNvSpPr>
              <a:spLocks noChangeShapeType="1"/>
            </p:cNvSpPr>
            <p:nvPr/>
          </p:nvSpPr>
          <p:spPr bwMode="auto">
            <a:xfrm flipH="1">
              <a:off x="2403598" y="4920702"/>
              <a:ext cx="0" cy="72000"/>
            </a:xfrm>
            <a:prstGeom prst="line">
              <a:avLst/>
            </a:prstGeom>
            <a:noFill/>
            <a:ln w="22225"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cs typeface="Arial" panose="020B0604020202020204" pitchFamily="34" charset="0"/>
              </a:endParaRPr>
            </a:p>
          </p:txBody>
        </p:sp>
        <p:sp>
          <p:nvSpPr>
            <p:cNvPr id="30" name="TextBox 29">
              <a:extLst>
                <a:ext uri="{FF2B5EF4-FFF2-40B4-BE49-F238E27FC236}">
                  <a16:creationId xmlns:a16="http://schemas.microsoft.com/office/drawing/2014/main" id="{973974E1-C4D3-4B86-91BC-7FEC62A88287}"/>
                </a:ext>
              </a:extLst>
            </p:cNvPr>
            <p:cNvSpPr txBox="1"/>
            <p:nvPr/>
          </p:nvSpPr>
          <p:spPr>
            <a:xfrm>
              <a:off x="2229192" y="4982720"/>
              <a:ext cx="366128" cy="1042453"/>
            </a:xfrm>
            <a:prstGeom prst="rect">
              <a:avLst/>
            </a:prstGeom>
            <a:noFill/>
          </p:spPr>
          <p:txBody>
            <a:bodyPr wrap="none" lIns="36000" tIns="36000" rIns="36000" bIns="36000" rtlCol="0" anchor="t" anchorCtr="0">
              <a:spAutoFit/>
            </a:bodyPr>
            <a:lstStyle/>
            <a:p>
              <a:pPr algn="ctr"/>
              <a:r>
                <a:rPr lang="zh-CN" sz="1400" b="0" i="0" u="none" strike="noStrike" cap="none" baseline="0">
                  <a:solidFill>
                    <a:srgbClr val="4D4D4D"/>
                  </a:solidFill>
                  <a:effectLst/>
                  <a:uFillTx/>
                  <a:ea typeface="SimSun"/>
                </a:rPr>
                <a:t>4</a:t>
              </a:r>
            </a:p>
            <a:p>
              <a:pPr algn="ctr"/>
              <a:endParaRPr lang="en-GB" sz="1400">
                <a:solidFill>
                  <a:srgbClr val="4D4D4D"/>
                </a:solidFill>
                <a:cs typeface="Arial" panose="020B0604020202020204" pitchFamily="34" charset="0"/>
              </a:endParaRPr>
            </a:p>
            <a:p>
              <a:pPr algn="ctr"/>
              <a:endParaRPr lang="en-GB" sz="1400">
                <a:solidFill>
                  <a:srgbClr val="4D4D4D"/>
                </a:solidFill>
                <a:cs typeface="Arial" panose="020B0604020202020204" pitchFamily="34" charset="0"/>
              </a:endParaRPr>
            </a:p>
            <a:p>
              <a:pPr algn="ctr"/>
              <a:r>
                <a:rPr lang="zh-CN" sz="1400" b="0" i="0" u="none" strike="noStrike" cap="none" baseline="0">
                  <a:solidFill>
                    <a:srgbClr val="B60D27"/>
                  </a:solidFill>
                  <a:effectLst/>
                  <a:uFillTx/>
                  <a:ea typeface="SimSun"/>
                </a:rPr>
                <a:t>141</a:t>
              </a:r>
            </a:p>
            <a:p>
              <a:pPr algn="ctr"/>
              <a:r>
                <a:rPr lang="zh-CN" sz="1400" b="0" i="0" u="none" strike="noStrike" cap="none" baseline="0">
                  <a:solidFill>
                    <a:srgbClr val="B2C0D8"/>
                  </a:solidFill>
                  <a:effectLst/>
                  <a:uFillTx/>
                  <a:ea typeface="SimSun"/>
                </a:rPr>
                <a:t>102</a:t>
              </a:r>
            </a:p>
          </p:txBody>
        </p:sp>
        <p:sp>
          <p:nvSpPr>
            <p:cNvPr id="31" name="Line 21">
              <a:extLst>
                <a:ext uri="{FF2B5EF4-FFF2-40B4-BE49-F238E27FC236}">
                  <a16:creationId xmlns:a16="http://schemas.microsoft.com/office/drawing/2014/main" id="{8F3F4A6B-85BF-451D-9B1E-15B669EBC1F0}"/>
                </a:ext>
              </a:extLst>
            </p:cNvPr>
            <p:cNvSpPr>
              <a:spLocks noChangeShapeType="1"/>
            </p:cNvSpPr>
            <p:nvPr/>
          </p:nvSpPr>
          <p:spPr bwMode="auto">
            <a:xfrm flipH="1">
              <a:off x="3027361" y="4920702"/>
              <a:ext cx="0" cy="72000"/>
            </a:xfrm>
            <a:prstGeom prst="line">
              <a:avLst/>
            </a:prstGeom>
            <a:noFill/>
            <a:ln w="22225"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cs typeface="Arial" panose="020B0604020202020204" pitchFamily="34" charset="0"/>
              </a:endParaRPr>
            </a:p>
          </p:txBody>
        </p:sp>
        <p:sp>
          <p:nvSpPr>
            <p:cNvPr id="32" name="TextBox 31">
              <a:extLst>
                <a:ext uri="{FF2B5EF4-FFF2-40B4-BE49-F238E27FC236}">
                  <a16:creationId xmlns:a16="http://schemas.microsoft.com/office/drawing/2014/main" id="{098A03F0-5776-4E6E-955E-78C2EC47399D}"/>
                </a:ext>
              </a:extLst>
            </p:cNvPr>
            <p:cNvSpPr txBox="1"/>
            <p:nvPr/>
          </p:nvSpPr>
          <p:spPr>
            <a:xfrm>
              <a:off x="2852956" y="4982720"/>
              <a:ext cx="366128" cy="1042453"/>
            </a:xfrm>
            <a:prstGeom prst="rect">
              <a:avLst/>
            </a:prstGeom>
            <a:noFill/>
          </p:spPr>
          <p:txBody>
            <a:bodyPr wrap="none" lIns="36000" tIns="36000" rIns="36000" bIns="36000" rtlCol="0" anchor="t" anchorCtr="0">
              <a:spAutoFit/>
            </a:bodyPr>
            <a:lstStyle/>
            <a:p>
              <a:pPr algn="ctr"/>
              <a:r>
                <a:rPr lang="zh-CN" sz="1400" b="0" i="0" u="none" strike="noStrike" cap="none" baseline="0">
                  <a:solidFill>
                    <a:srgbClr val="4D4D4D"/>
                  </a:solidFill>
                  <a:effectLst/>
                  <a:uFillTx/>
                  <a:ea typeface="SimSun"/>
                </a:rPr>
                <a:t>6</a:t>
              </a:r>
            </a:p>
            <a:p>
              <a:pPr algn="ctr"/>
              <a:endParaRPr lang="en-GB" sz="1400">
                <a:solidFill>
                  <a:srgbClr val="4D4D4D"/>
                </a:solidFill>
                <a:cs typeface="Arial" panose="020B0604020202020204" pitchFamily="34" charset="0"/>
              </a:endParaRPr>
            </a:p>
            <a:p>
              <a:pPr algn="ctr"/>
              <a:endParaRPr lang="en-GB" sz="1400">
                <a:solidFill>
                  <a:srgbClr val="4D4D4D"/>
                </a:solidFill>
                <a:cs typeface="Arial" panose="020B0604020202020204" pitchFamily="34" charset="0"/>
              </a:endParaRPr>
            </a:p>
            <a:p>
              <a:pPr algn="r"/>
              <a:r>
                <a:rPr lang="zh-CN" sz="1400" b="0" i="0" u="none" strike="noStrike" cap="none" baseline="0">
                  <a:solidFill>
                    <a:srgbClr val="B60D27"/>
                  </a:solidFill>
                  <a:effectLst/>
                  <a:uFillTx/>
                  <a:ea typeface="SimSun"/>
                </a:rPr>
                <a:t>103</a:t>
              </a:r>
            </a:p>
            <a:p>
              <a:pPr algn="r"/>
              <a:r>
                <a:rPr lang="zh-CN" sz="1400" b="0" i="0" u="none" strike="noStrike" cap="none" baseline="0">
                  <a:solidFill>
                    <a:srgbClr val="B2C0D8"/>
                  </a:solidFill>
                  <a:effectLst/>
                  <a:uFillTx/>
                  <a:ea typeface="SimSun"/>
                </a:rPr>
                <a:t>60</a:t>
              </a:r>
            </a:p>
          </p:txBody>
        </p:sp>
        <p:sp>
          <p:nvSpPr>
            <p:cNvPr id="33" name="Line 21">
              <a:extLst>
                <a:ext uri="{FF2B5EF4-FFF2-40B4-BE49-F238E27FC236}">
                  <a16:creationId xmlns:a16="http://schemas.microsoft.com/office/drawing/2014/main" id="{D984AE4E-1B02-4D10-AFA3-7E476345FC38}"/>
                </a:ext>
              </a:extLst>
            </p:cNvPr>
            <p:cNvSpPr>
              <a:spLocks noChangeShapeType="1"/>
            </p:cNvSpPr>
            <p:nvPr/>
          </p:nvSpPr>
          <p:spPr bwMode="auto">
            <a:xfrm flipH="1">
              <a:off x="3624446" y="4920702"/>
              <a:ext cx="0" cy="72000"/>
            </a:xfrm>
            <a:prstGeom prst="line">
              <a:avLst/>
            </a:prstGeom>
            <a:noFill/>
            <a:ln w="22225"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cs typeface="Arial" panose="020B0604020202020204" pitchFamily="34" charset="0"/>
              </a:endParaRPr>
            </a:p>
          </p:txBody>
        </p:sp>
        <p:sp>
          <p:nvSpPr>
            <p:cNvPr id="34" name="TextBox 33">
              <a:extLst>
                <a:ext uri="{FF2B5EF4-FFF2-40B4-BE49-F238E27FC236}">
                  <a16:creationId xmlns:a16="http://schemas.microsoft.com/office/drawing/2014/main" id="{D88E1552-ACAD-49EF-ABDB-3B67130B6BAD}"/>
                </a:ext>
              </a:extLst>
            </p:cNvPr>
            <p:cNvSpPr txBox="1"/>
            <p:nvPr/>
          </p:nvSpPr>
          <p:spPr>
            <a:xfrm>
              <a:off x="3499145" y="4982720"/>
              <a:ext cx="267921" cy="1042453"/>
            </a:xfrm>
            <a:prstGeom prst="rect">
              <a:avLst/>
            </a:prstGeom>
            <a:noFill/>
          </p:spPr>
          <p:txBody>
            <a:bodyPr wrap="none" lIns="36000" tIns="36000" rIns="36000" bIns="36000" rtlCol="0" anchor="t" anchorCtr="0">
              <a:spAutoFit/>
            </a:bodyPr>
            <a:lstStyle/>
            <a:p>
              <a:pPr algn="ctr"/>
              <a:r>
                <a:rPr lang="zh-CN" sz="1400" b="0" i="0" u="none" strike="noStrike" cap="none" baseline="0">
                  <a:solidFill>
                    <a:srgbClr val="4D4D4D"/>
                  </a:solidFill>
                  <a:effectLst/>
                  <a:uFillTx/>
                  <a:ea typeface="SimSun"/>
                </a:rPr>
                <a:t>8</a:t>
              </a:r>
            </a:p>
            <a:p>
              <a:pPr algn="ctr"/>
              <a:endParaRPr lang="en-GB" sz="1400">
                <a:solidFill>
                  <a:srgbClr val="4D4D4D"/>
                </a:solidFill>
                <a:cs typeface="Arial" panose="020B0604020202020204" pitchFamily="34" charset="0"/>
              </a:endParaRPr>
            </a:p>
            <a:p>
              <a:pPr algn="ctr"/>
              <a:endParaRPr lang="en-GB" sz="1400">
                <a:solidFill>
                  <a:srgbClr val="4D4D4D"/>
                </a:solidFill>
                <a:cs typeface="Arial" panose="020B0604020202020204" pitchFamily="34" charset="0"/>
              </a:endParaRPr>
            </a:p>
            <a:p>
              <a:pPr algn="r"/>
              <a:r>
                <a:rPr lang="zh-CN" sz="1400" b="0" i="0" u="none" strike="noStrike" cap="none" baseline="0">
                  <a:solidFill>
                    <a:srgbClr val="B60D27"/>
                  </a:solidFill>
                  <a:effectLst/>
                  <a:uFillTx/>
                  <a:ea typeface="SimSun"/>
                </a:rPr>
                <a:t>69</a:t>
              </a:r>
            </a:p>
            <a:p>
              <a:pPr algn="r"/>
              <a:r>
                <a:rPr lang="zh-CN" sz="1400" b="0" i="0" u="none" strike="noStrike" cap="none" baseline="0">
                  <a:solidFill>
                    <a:srgbClr val="B2C0D8"/>
                  </a:solidFill>
                  <a:effectLst/>
                  <a:uFillTx/>
                  <a:ea typeface="SimSun"/>
                </a:rPr>
                <a:t>34</a:t>
              </a:r>
            </a:p>
          </p:txBody>
        </p:sp>
        <p:sp>
          <p:nvSpPr>
            <p:cNvPr id="35" name="Line 21">
              <a:extLst>
                <a:ext uri="{FF2B5EF4-FFF2-40B4-BE49-F238E27FC236}">
                  <a16:creationId xmlns:a16="http://schemas.microsoft.com/office/drawing/2014/main" id="{195EB019-F8F6-4D58-A31C-7835A1494181}"/>
                </a:ext>
              </a:extLst>
            </p:cNvPr>
            <p:cNvSpPr>
              <a:spLocks noChangeShapeType="1"/>
            </p:cNvSpPr>
            <p:nvPr/>
          </p:nvSpPr>
          <p:spPr bwMode="auto">
            <a:xfrm flipH="1">
              <a:off x="4243767" y="4920702"/>
              <a:ext cx="0" cy="72000"/>
            </a:xfrm>
            <a:prstGeom prst="line">
              <a:avLst/>
            </a:prstGeom>
            <a:noFill/>
            <a:ln w="22225"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cs typeface="Arial" panose="020B0604020202020204" pitchFamily="34" charset="0"/>
              </a:endParaRPr>
            </a:p>
          </p:txBody>
        </p:sp>
        <p:sp>
          <p:nvSpPr>
            <p:cNvPr id="36" name="TextBox 35">
              <a:extLst>
                <a:ext uri="{FF2B5EF4-FFF2-40B4-BE49-F238E27FC236}">
                  <a16:creationId xmlns:a16="http://schemas.microsoft.com/office/drawing/2014/main" id="{AB522EE8-D2AB-4E10-8407-7ECBF1DD5009}"/>
                </a:ext>
              </a:extLst>
            </p:cNvPr>
            <p:cNvSpPr txBox="1"/>
            <p:nvPr/>
          </p:nvSpPr>
          <p:spPr>
            <a:xfrm>
              <a:off x="4118465" y="4982720"/>
              <a:ext cx="267921" cy="1042453"/>
            </a:xfrm>
            <a:prstGeom prst="rect">
              <a:avLst/>
            </a:prstGeom>
            <a:noFill/>
          </p:spPr>
          <p:txBody>
            <a:bodyPr wrap="none" lIns="36000" tIns="36000" rIns="36000" bIns="36000" rtlCol="0" anchor="t" anchorCtr="0">
              <a:spAutoFit/>
            </a:bodyPr>
            <a:lstStyle/>
            <a:p>
              <a:pPr algn="ctr"/>
              <a:r>
                <a:rPr lang="zh-CN" sz="1400" b="0" i="0" u="none" strike="noStrike" cap="none" baseline="0">
                  <a:solidFill>
                    <a:srgbClr val="4D4D4D"/>
                  </a:solidFill>
                  <a:effectLst/>
                  <a:uFillTx/>
                  <a:ea typeface="SimSun"/>
                </a:rPr>
                <a:t>10</a:t>
              </a:r>
            </a:p>
            <a:p>
              <a:pPr algn="ctr"/>
              <a:endParaRPr lang="en-GB" sz="1400">
                <a:solidFill>
                  <a:srgbClr val="4D4D4D"/>
                </a:solidFill>
                <a:cs typeface="Arial" panose="020B0604020202020204" pitchFamily="34" charset="0"/>
              </a:endParaRPr>
            </a:p>
            <a:p>
              <a:pPr algn="ctr"/>
              <a:endParaRPr lang="en-GB" sz="1400">
                <a:solidFill>
                  <a:srgbClr val="4D4D4D"/>
                </a:solidFill>
                <a:cs typeface="Arial" panose="020B0604020202020204" pitchFamily="34" charset="0"/>
              </a:endParaRPr>
            </a:p>
            <a:p>
              <a:pPr algn="ctr"/>
              <a:r>
                <a:rPr lang="zh-CN" sz="1400" b="0" i="0" u="none" strike="noStrike" cap="none" baseline="0">
                  <a:solidFill>
                    <a:srgbClr val="B60D27"/>
                  </a:solidFill>
                  <a:effectLst/>
                  <a:uFillTx/>
                  <a:ea typeface="SimSun"/>
                </a:rPr>
                <a:t>37</a:t>
              </a:r>
            </a:p>
            <a:p>
              <a:pPr algn="ctr"/>
              <a:r>
                <a:rPr lang="zh-CN" sz="1400" b="0" i="0" u="none" strike="noStrike" cap="none" baseline="0">
                  <a:solidFill>
                    <a:srgbClr val="B2C0D8"/>
                  </a:solidFill>
                  <a:effectLst/>
                  <a:uFillTx/>
                  <a:ea typeface="SimSun"/>
                </a:rPr>
                <a:t>18</a:t>
              </a:r>
            </a:p>
          </p:txBody>
        </p:sp>
        <p:sp>
          <p:nvSpPr>
            <p:cNvPr id="37" name="Line 21">
              <a:extLst>
                <a:ext uri="{FF2B5EF4-FFF2-40B4-BE49-F238E27FC236}">
                  <a16:creationId xmlns:a16="http://schemas.microsoft.com/office/drawing/2014/main" id="{1ACADA71-D86C-4D17-94F7-2702D9A27506}"/>
                </a:ext>
              </a:extLst>
            </p:cNvPr>
            <p:cNvSpPr>
              <a:spLocks noChangeShapeType="1"/>
            </p:cNvSpPr>
            <p:nvPr/>
          </p:nvSpPr>
          <p:spPr bwMode="auto">
            <a:xfrm flipH="1">
              <a:off x="4861051" y="4920702"/>
              <a:ext cx="0" cy="72000"/>
            </a:xfrm>
            <a:prstGeom prst="line">
              <a:avLst/>
            </a:prstGeom>
            <a:noFill/>
            <a:ln w="22225"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cs typeface="Arial" panose="020B0604020202020204" pitchFamily="34" charset="0"/>
              </a:endParaRPr>
            </a:p>
          </p:txBody>
        </p:sp>
        <p:sp>
          <p:nvSpPr>
            <p:cNvPr id="38" name="TextBox 37">
              <a:extLst>
                <a:ext uri="{FF2B5EF4-FFF2-40B4-BE49-F238E27FC236}">
                  <a16:creationId xmlns:a16="http://schemas.microsoft.com/office/drawing/2014/main" id="{400D9F7F-8AA2-4330-8A61-252E7C824057}"/>
                </a:ext>
              </a:extLst>
            </p:cNvPr>
            <p:cNvSpPr txBox="1"/>
            <p:nvPr/>
          </p:nvSpPr>
          <p:spPr>
            <a:xfrm>
              <a:off x="4727095" y="4982720"/>
              <a:ext cx="267921" cy="1042453"/>
            </a:xfrm>
            <a:prstGeom prst="rect">
              <a:avLst/>
            </a:prstGeom>
            <a:noFill/>
          </p:spPr>
          <p:txBody>
            <a:bodyPr wrap="none" lIns="36000" tIns="36000" rIns="36000" bIns="36000" rtlCol="0" anchor="t" anchorCtr="0">
              <a:spAutoFit/>
            </a:bodyPr>
            <a:lstStyle/>
            <a:p>
              <a:pPr algn="ctr"/>
              <a:r>
                <a:rPr lang="zh-CN" sz="1400" b="0" i="0" u="none" strike="noStrike" cap="none" baseline="0">
                  <a:solidFill>
                    <a:srgbClr val="4D4D4D"/>
                  </a:solidFill>
                  <a:effectLst/>
                  <a:uFillTx/>
                  <a:ea typeface="SimSun"/>
                </a:rPr>
                <a:t>12</a:t>
              </a:r>
            </a:p>
            <a:p>
              <a:pPr algn="ctr"/>
              <a:endParaRPr lang="en-GB" sz="1400">
                <a:solidFill>
                  <a:srgbClr val="4D4D4D"/>
                </a:solidFill>
                <a:cs typeface="Arial" panose="020B0604020202020204" pitchFamily="34" charset="0"/>
              </a:endParaRPr>
            </a:p>
            <a:p>
              <a:pPr algn="ctr"/>
              <a:endParaRPr lang="en-GB" sz="1400">
                <a:solidFill>
                  <a:srgbClr val="4D4D4D"/>
                </a:solidFill>
                <a:cs typeface="Arial" panose="020B0604020202020204" pitchFamily="34" charset="0"/>
              </a:endParaRPr>
            </a:p>
            <a:p>
              <a:pPr algn="ctr"/>
              <a:r>
                <a:rPr lang="zh-CN" sz="1400" b="0" i="0" u="none" strike="noStrike" cap="none" baseline="0">
                  <a:solidFill>
                    <a:srgbClr val="B60D27"/>
                  </a:solidFill>
                  <a:effectLst/>
                  <a:uFillTx/>
                  <a:ea typeface="SimSun"/>
                </a:rPr>
                <a:t>24</a:t>
              </a:r>
            </a:p>
            <a:p>
              <a:pPr algn="ctr"/>
              <a:r>
                <a:rPr lang="zh-CN" sz="1400" b="0" i="0" u="none" strike="noStrike" cap="none" baseline="0">
                  <a:solidFill>
                    <a:srgbClr val="B2C0D8"/>
                  </a:solidFill>
                  <a:effectLst/>
                  <a:uFillTx/>
                  <a:ea typeface="SimSun"/>
                </a:rPr>
                <a:t>15</a:t>
              </a:r>
            </a:p>
          </p:txBody>
        </p:sp>
        <p:sp>
          <p:nvSpPr>
            <p:cNvPr id="39" name="Line 21">
              <a:extLst>
                <a:ext uri="{FF2B5EF4-FFF2-40B4-BE49-F238E27FC236}">
                  <a16:creationId xmlns:a16="http://schemas.microsoft.com/office/drawing/2014/main" id="{1D411FFC-56EC-4C0E-983C-3994AB3BDFC9}"/>
                </a:ext>
              </a:extLst>
            </p:cNvPr>
            <p:cNvSpPr>
              <a:spLocks noChangeShapeType="1"/>
            </p:cNvSpPr>
            <p:nvPr/>
          </p:nvSpPr>
          <p:spPr bwMode="auto">
            <a:xfrm flipH="1">
              <a:off x="5470227" y="4920702"/>
              <a:ext cx="0" cy="72000"/>
            </a:xfrm>
            <a:prstGeom prst="line">
              <a:avLst/>
            </a:prstGeom>
            <a:noFill/>
            <a:ln w="22225"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cs typeface="Arial" panose="020B0604020202020204" pitchFamily="34" charset="0"/>
              </a:endParaRPr>
            </a:p>
          </p:txBody>
        </p:sp>
        <p:sp>
          <p:nvSpPr>
            <p:cNvPr id="40" name="TextBox 39">
              <a:extLst>
                <a:ext uri="{FF2B5EF4-FFF2-40B4-BE49-F238E27FC236}">
                  <a16:creationId xmlns:a16="http://schemas.microsoft.com/office/drawing/2014/main" id="{CD1A43D8-6C71-4F16-AEC0-9EAD34721CC5}"/>
                </a:ext>
              </a:extLst>
            </p:cNvPr>
            <p:cNvSpPr txBox="1"/>
            <p:nvPr/>
          </p:nvSpPr>
          <p:spPr>
            <a:xfrm>
              <a:off x="5344926" y="4982720"/>
              <a:ext cx="267921" cy="1042453"/>
            </a:xfrm>
            <a:prstGeom prst="rect">
              <a:avLst/>
            </a:prstGeom>
            <a:noFill/>
          </p:spPr>
          <p:txBody>
            <a:bodyPr wrap="none" lIns="36000" tIns="36000" rIns="36000" bIns="36000" rtlCol="0" anchor="t" anchorCtr="0">
              <a:spAutoFit/>
            </a:bodyPr>
            <a:lstStyle/>
            <a:p>
              <a:pPr algn="ctr"/>
              <a:r>
                <a:rPr lang="zh-CN" sz="1400" b="0" i="0" u="none" strike="noStrike" cap="none" baseline="0">
                  <a:solidFill>
                    <a:srgbClr val="4D4D4D"/>
                  </a:solidFill>
                  <a:effectLst/>
                  <a:uFillTx/>
                  <a:ea typeface="SimSun"/>
                </a:rPr>
                <a:t>14</a:t>
              </a:r>
            </a:p>
            <a:p>
              <a:pPr algn="ctr"/>
              <a:endParaRPr lang="en-GB" sz="1400">
                <a:solidFill>
                  <a:srgbClr val="4D4D4D"/>
                </a:solidFill>
                <a:cs typeface="Arial" panose="020B0604020202020204" pitchFamily="34" charset="0"/>
              </a:endParaRPr>
            </a:p>
            <a:p>
              <a:pPr algn="ctr"/>
              <a:endParaRPr lang="en-GB" sz="1400">
                <a:solidFill>
                  <a:srgbClr val="4D4D4D"/>
                </a:solidFill>
                <a:cs typeface="Arial" panose="020B0604020202020204" pitchFamily="34" charset="0"/>
              </a:endParaRPr>
            </a:p>
            <a:p>
              <a:pPr algn="r"/>
              <a:r>
                <a:rPr lang="zh-CN" sz="1400" b="0" i="0" u="none" strike="noStrike" cap="none" baseline="0">
                  <a:solidFill>
                    <a:srgbClr val="B60D27"/>
                  </a:solidFill>
                  <a:effectLst/>
                  <a:uFillTx/>
                  <a:ea typeface="SimSun"/>
                </a:rPr>
                <a:t>14</a:t>
              </a:r>
            </a:p>
            <a:p>
              <a:pPr algn="r"/>
              <a:r>
                <a:rPr lang="zh-CN" sz="1400" b="0" i="0" u="none" strike="noStrike" cap="none" baseline="0">
                  <a:solidFill>
                    <a:srgbClr val="B2C0D8"/>
                  </a:solidFill>
                  <a:effectLst/>
                  <a:uFillTx/>
                  <a:ea typeface="SimSun"/>
                </a:rPr>
                <a:t>7</a:t>
              </a:r>
            </a:p>
          </p:txBody>
        </p:sp>
        <p:sp>
          <p:nvSpPr>
            <p:cNvPr id="41" name="Line 21">
              <a:extLst>
                <a:ext uri="{FF2B5EF4-FFF2-40B4-BE49-F238E27FC236}">
                  <a16:creationId xmlns:a16="http://schemas.microsoft.com/office/drawing/2014/main" id="{C86C9EE2-98F3-4726-80CF-664EFF97D131}"/>
                </a:ext>
              </a:extLst>
            </p:cNvPr>
            <p:cNvSpPr>
              <a:spLocks noChangeShapeType="1"/>
            </p:cNvSpPr>
            <p:nvPr/>
          </p:nvSpPr>
          <p:spPr bwMode="auto">
            <a:xfrm flipH="1">
              <a:off x="6090839" y="4920702"/>
              <a:ext cx="0" cy="72000"/>
            </a:xfrm>
            <a:prstGeom prst="line">
              <a:avLst/>
            </a:prstGeom>
            <a:noFill/>
            <a:ln w="22225"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cs typeface="Arial" panose="020B0604020202020204" pitchFamily="34" charset="0"/>
              </a:endParaRPr>
            </a:p>
          </p:txBody>
        </p:sp>
        <p:sp>
          <p:nvSpPr>
            <p:cNvPr id="42" name="TextBox 41">
              <a:extLst>
                <a:ext uri="{FF2B5EF4-FFF2-40B4-BE49-F238E27FC236}">
                  <a16:creationId xmlns:a16="http://schemas.microsoft.com/office/drawing/2014/main" id="{64B550E3-20D5-472A-96E2-3245B775A4B4}"/>
                </a:ext>
              </a:extLst>
            </p:cNvPr>
            <p:cNvSpPr txBox="1"/>
            <p:nvPr/>
          </p:nvSpPr>
          <p:spPr>
            <a:xfrm>
              <a:off x="5965538" y="4982720"/>
              <a:ext cx="267921" cy="1042453"/>
            </a:xfrm>
            <a:prstGeom prst="rect">
              <a:avLst/>
            </a:prstGeom>
            <a:noFill/>
          </p:spPr>
          <p:txBody>
            <a:bodyPr wrap="none" lIns="36000" tIns="36000" rIns="36000" bIns="36000" rtlCol="0" anchor="t" anchorCtr="0">
              <a:spAutoFit/>
            </a:bodyPr>
            <a:lstStyle/>
            <a:p>
              <a:pPr algn="ctr"/>
              <a:r>
                <a:rPr lang="zh-CN" sz="1400" b="0" i="0" u="none" strike="noStrike" cap="none" baseline="0">
                  <a:solidFill>
                    <a:srgbClr val="4D4D4D"/>
                  </a:solidFill>
                  <a:effectLst/>
                  <a:uFillTx/>
                  <a:ea typeface="SimSun"/>
                </a:rPr>
                <a:t>16</a:t>
              </a:r>
            </a:p>
            <a:p>
              <a:pPr algn="ctr"/>
              <a:endParaRPr lang="en-GB" sz="1400">
                <a:solidFill>
                  <a:srgbClr val="4D4D4D"/>
                </a:solidFill>
                <a:cs typeface="Arial" panose="020B0604020202020204" pitchFamily="34" charset="0"/>
              </a:endParaRPr>
            </a:p>
            <a:p>
              <a:pPr algn="ctr"/>
              <a:endParaRPr lang="en-GB" sz="1400">
                <a:solidFill>
                  <a:srgbClr val="4D4D4D"/>
                </a:solidFill>
                <a:cs typeface="Arial" panose="020B0604020202020204" pitchFamily="34" charset="0"/>
              </a:endParaRPr>
            </a:p>
            <a:p>
              <a:pPr algn="ctr"/>
              <a:r>
                <a:rPr lang="zh-CN" sz="1400" b="0" i="0" u="none" strike="noStrike" cap="none" baseline="0">
                  <a:solidFill>
                    <a:srgbClr val="B60D27"/>
                  </a:solidFill>
                  <a:effectLst/>
                  <a:uFillTx/>
                  <a:ea typeface="SimSun"/>
                </a:rPr>
                <a:t>6</a:t>
              </a:r>
            </a:p>
            <a:p>
              <a:pPr algn="ctr"/>
              <a:r>
                <a:rPr lang="zh-CN" sz="1400" b="0" i="0" u="none" strike="noStrike" cap="none" baseline="0">
                  <a:solidFill>
                    <a:srgbClr val="B2C0D8"/>
                  </a:solidFill>
                  <a:effectLst/>
                  <a:uFillTx/>
                  <a:ea typeface="SimSun"/>
                </a:rPr>
                <a:t>4</a:t>
              </a:r>
            </a:p>
          </p:txBody>
        </p:sp>
        <p:sp>
          <p:nvSpPr>
            <p:cNvPr id="43" name="Line 21">
              <a:extLst>
                <a:ext uri="{FF2B5EF4-FFF2-40B4-BE49-F238E27FC236}">
                  <a16:creationId xmlns:a16="http://schemas.microsoft.com/office/drawing/2014/main" id="{30E89AD5-BF02-4460-9CC8-F937F93BF841}"/>
                </a:ext>
              </a:extLst>
            </p:cNvPr>
            <p:cNvSpPr>
              <a:spLocks noChangeShapeType="1"/>
            </p:cNvSpPr>
            <p:nvPr/>
          </p:nvSpPr>
          <p:spPr bwMode="auto">
            <a:xfrm flipH="1">
              <a:off x="6698111" y="4920702"/>
              <a:ext cx="0" cy="72000"/>
            </a:xfrm>
            <a:prstGeom prst="line">
              <a:avLst/>
            </a:prstGeom>
            <a:noFill/>
            <a:ln w="22225"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cs typeface="Arial" panose="020B0604020202020204" pitchFamily="34" charset="0"/>
              </a:endParaRPr>
            </a:p>
          </p:txBody>
        </p:sp>
        <p:sp>
          <p:nvSpPr>
            <p:cNvPr id="44" name="TextBox 43">
              <a:extLst>
                <a:ext uri="{FF2B5EF4-FFF2-40B4-BE49-F238E27FC236}">
                  <a16:creationId xmlns:a16="http://schemas.microsoft.com/office/drawing/2014/main" id="{EB6F2F7F-AEC6-478D-AD27-817AF31723F6}"/>
                </a:ext>
              </a:extLst>
            </p:cNvPr>
            <p:cNvSpPr txBox="1"/>
            <p:nvPr/>
          </p:nvSpPr>
          <p:spPr>
            <a:xfrm>
              <a:off x="6572808" y="4982720"/>
              <a:ext cx="267921" cy="1042453"/>
            </a:xfrm>
            <a:prstGeom prst="rect">
              <a:avLst/>
            </a:prstGeom>
            <a:noFill/>
          </p:spPr>
          <p:txBody>
            <a:bodyPr wrap="none" lIns="36000" tIns="36000" rIns="36000" bIns="36000" rtlCol="0" anchor="t" anchorCtr="0">
              <a:spAutoFit/>
            </a:bodyPr>
            <a:lstStyle/>
            <a:p>
              <a:pPr algn="ctr"/>
              <a:r>
                <a:rPr lang="zh-CN" sz="1400" b="0" i="0" u="none" strike="noStrike" cap="none" baseline="0">
                  <a:solidFill>
                    <a:srgbClr val="4D4D4D"/>
                  </a:solidFill>
                  <a:effectLst/>
                  <a:uFillTx/>
                  <a:ea typeface="SimSun"/>
                </a:rPr>
                <a:t>18</a:t>
              </a:r>
            </a:p>
            <a:p>
              <a:pPr algn="ctr"/>
              <a:endParaRPr lang="en-GB" sz="1400">
                <a:solidFill>
                  <a:srgbClr val="4D4D4D"/>
                </a:solidFill>
                <a:cs typeface="Arial" panose="020B0604020202020204" pitchFamily="34" charset="0"/>
              </a:endParaRPr>
            </a:p>
            <a:p>
              <a:pPr algn="ctr"/>
              <a:endParaRPr lang="en-GB" sz="1400">
                <a:solidFill>
                  <a:srgbClr val="4D4D4D"/>
                </a:solidFill>
                <a:cs typeface="Arial" panose="020B0604020202020204" pitchFamily="34" charset="0"/>
              </a:endParaRPr>
            </a:p>
            <a:p>
              <a:pPr algn="ctr"/>
              <a:r>
                <a:rPr lang="zh-CN" sz="1400" b="0" i="0" u="none" strike="noStrike" cap="none" baseline="0">
                  <a:solidFill>
                    <a:srgbClr val="B60D27"/>
                  </a:solidFill>
                  <a:effectLst/>
                  <a:uFillTx/>
                  <a:ea typeface="SimSun"/>
                </a:rPr>
                <a:t>4</a:t>
              </a:r>
            </a:p>
            <a:p>
              <a:pPr algn="ctr"/>
              <a:r>
                <a:rPr lang="zh-CN" sz="1400" b="0" i="0" u="none" strike="noStrike" cap="none" baseline="0">
                  <a:solidFill>
                    <a:srgbClr val="B2C0D8"/>
                  </a:solidFill>
                  <a:effectLst/>
                  <a:uFillTx/>
                  <a:ea typeface="SimSun"/>
                </a:rPr>
                <a:t>2</a:t>
              </a:r>
            </a:p>
          </p:txBody>
        </p:sp>
        <p:sp>
          <p:nvSpPr>
            <p:cNvPr id="45" name="Line 21">
              <a:extLst>
                <a:ext uri="{FF2B5EF4-FFF2-40B4-BE49-F238E27FC236}">
                  <a16:creationId xmlns:a16="http://schemas.microsoft.com/office/drawing/2014/main" id="{0EBABC0E-E101-4B70-B8B6-6B367A239AA2}"/>
                </a:ext>
              </a:extLst>
            </p:cNvPr>
            <p:cNvSpPr>
              <a:spLocks noChangeShapeType="1"/>
            </p:cNvSpPr>
            <p:nvPr/>
          </p:nvSpPr>
          <p:spPr bwMode="auto">
            <a:xfrm flipH="1">
              <a:off x="7305378" y="4920702"/>
              <a:ext cx="0" cy="72000"/>
            </a:xfrm>
            <a:prstGeom prst="line">
              <a:avLst/>
            </a:prstGeom>
            <a:noFill/>
            <a:ln w="22225"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cs typeface="Arial" panose="020B0604020202020204" pitchFamily="34" charset="0"/>
              </a:endParaRPr>
            </a:p>
          </p:txBody>
        </p:sp>
        <p:sp>
          <p:nvSpPr>
            <p:cNvPr id="46" name="TextBox 45">
              <a:extLst>
                <a:ext uri="{FF2B5EF4-FFF2-40B4-BE49-F238E27FC236}">
                  <a16:creationId xmlns:a16="http://schemas.microsoft.com/office/drawing/2014/main" id="{5EF42CF4-9FEC-409B-9339-F1F09B42380A}"/>
                </a:ext>
              </a:extLst>
            </p:cNvPr>
            <p:cNvSpPr txBox="1"/>
            <p:nvPr/>
          </p:nvSpPr>
          <p:spPr>
            <a:xfrm>
              <a:off x="7180076" y="4982720"/>
              <a:ext cx="267921" cy="1042453"/>
            </a:xfrm>
            <a:prstGeom prst="rect">
              <a:avLst/>
            </a:prstGeom>
            <a:noFill/>
          </p:spPr>
          <p:txBody>
            <a:bodyPr wrap="none" lIns="36000" tIns="36000" rIns="36000" bIns="36000" rtlCol="0" anchor="t" anchorCtr="0">
              <a:spAutoFit/>
            </a:bodyPr>
            <a:lstStyle/>
            <a:p>
              <a:pPr algn="ctr"/>
              <a:r>
                <a:rPr lang="zh-CN" sz="1400" b="0" i="0" u="none" strike="noStrike" cap="none" baseline="0">
                  <a:solidFill>
                    <a:srgbClr val="4D4D4D"/>
                  </a:solidFill>
                  <a:effectLst/>
                  <a:uFillTx/>
                  <a:ea typeface="SimSun"/>
                </a:rPr>
                <a:t>20</a:t>
              </a:r>
            </a:p>
            <a:p>
              <a:pPr algn="ctr"/>
              <a:endParaRPr lang="en-GB" sz="1400">
                <a:solidFill>
                  <a:srgbClr val="4D4D4D"/>
                </a:solidFill>
                <a:cs typeface="Arial" panose="020B0604020202020204" pitchFamily="34" charset="0"/>
              </a:endParaRPr>
            </a:p>
            <a:p>
              <a:pPr algn="ctr"/>
              <a:endParaRPr lang="en-GB" sz="1400">
                <a:solidFill>
                  <a:srgbClr val="4D4D4D"/>
                </a:solidFill>
                <a:cs typeface="Arial" panose="020B0604020202020204" pitchFamily="34" charset="0"/>
              </a:endParaRPr>
            </a:p>
            <a:p>
              <a:pPr algn="ctr"/>
              <a:r>
                <a:rPr lang="zh-CN" sz="1400" b="0" i="0" u="none" strike="noStrike" cap="none" baseline="0">
                  <a:solidFill>
                    <a:srgbClr val="B60D27"/>
                  </a:solidFill>
                  <a:effectLst/>
                  <a:uFillTx/>
                  <a:ea typeface="SimSun"/>
                </a:rPr>
                <a:t>2</a:t>
              </a:r>
            </a:p>
            <a:p>
              <a:pPr algn="ctr"/>
              <a:r>
                <a:rPr lang="zh-CN" sz="1400" b="0" i="0" u="none" strike="noStrike" cap="none" baseline="0">
                  <a:solidFill>
                    <a:srgbClr val="B2C0D8"/>
                  </a:solidFill>
                  <a:effectLst/>
                  <a:uFillTx/>
                  <a:ea typeface="SimSun"/>
                </a:rPr>
                <a:t>1</a:t>
              </a:r>
            </a:p>
          </p:txBody>
        </p:sp>
        <p:sp>
          <p:nvSpPr>
            <p:cNvPr id="47" name="Line 19">
              <a:extLst>
                <a:ext uri="{FF2B5EF4-FFF2-40B4-BE49-F238E27FC236}">
                  <a16:creationId xmlns:a16="http://schemas.microsoft.com/office/drawing/2014/main" id="{8E9F2090-A385-4E4F-9FCA-62E7CD622F79}"/>
                </a:ext>
              </a:extLst>
            </p:cNvPr>
            <p:cNvSpPr>
              <a:spLocks noChangeShapeType="1"/>
            </p:cNvSpPr>
            <p:nvPr/>
          </p:nvSpPr>
          <p:spPr bwMode="auto">
            <a:xfrm flipH="1">
              <a:off x="7927906" y="4920702"/>
              <a:ext cx="0" cy="72000"/>
            </a:xfrm>
            <a:prstGeom prst="line">
              <a:avLst/>
            </a:prstGeom>
            <a:noFill/>
            <a:ln w="22225"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48" name="TextBox 47">
              <a:extLst>
                <a:ext uri="{FF2B5EF4-FFF2-40B4-BE49-F238E27FC236}">
                  <a16:creationId xmlns:a16="http://schemas.microsoft.com/office/drawing/2014/main" id="{0C90EF41-166B-455C-9A97-489A4909E35F}"/>
                </a:ext>
              </a:extLst>
            </p:cNvPr>
            <p:cNvSpPr txBox="1"/>
            <p:nvPr/>
          </p:nvSpPr>
          <p:spPr>
            <a:xfrm>
              <a:off x="7793945" y="4982720"/>
              <a:ext cx="267921" cy="1042453"/>
            </a:xfrm>
            <a:prstGeom prst="rect">
              <a:avLst/>
            </a:prstGeom>
            <a:noFill/>
          </p:spPr>
          <p:txBody>
            <a:bodyPr wrap="none" lIns="36000" tIns="36000" rIns="36000" bIns="36000" rtlCol="0" anchor="t" anchorCtr="0">
              <a:spAutoFit/>
            </a:bodyPr>
            <a:lstStyle/>
            <a:p>
              <a:pPr algn="ctr"/>
              <a:r>
                <a:rPr lang="zh-CN" sz="1400" b="0" i="0" u="none" strike="noStrike" cap="none" baseline="0">
                  <a:solidFill>
                    <a:srgbClr val="4D4D4D"/>
                  </a:solidFill>
                  <a:effectLst/>
                  <a:uFillTx/>
                  <a:ea typeface="SimSun"/>
                </a:rPr>
                <a:t>22</a:t>
              </a:r>
            </a:p>
            <a:p>
              <a:pPr algn="ctr"/>
              <a:endParaRPr lang="en-GB" sz="1400">
                <a:solidFill>
                  <a:srgbClr val="4D4D4D"/>
                </a:solidFill>
                <a:cs typeface="Arial" panose="020B0604020202020204" pitchFamily="34" charset="0"/>
              </a:endParaRPr>
            </a:p>
            <a:p>
              <a:pPr algn="ctr"/>
              <a:endParaRPr lang="en-GB" sz="1400">
                <a:solidFill>
                  <a:srgbClr val="4D4D4D"/>
                </a:solidFill>
                <a:cs typeface="Arial" panose="020B0604020202020204" pitchFamily="34" charset="0"/>
              </a:endParaRPr>
            </a:p>
            <a:p>
              <a:pPr algn="ctr"/>
              <a:r>
                <a:rPr lang="zh-CN" sz="1400" b="0" i="0" u="none" strike="noStrike" cap="none" baseline="0">
                  <a:solidFill>
                    <a:srgbClr val="B60D27"/>
                  </a:solidFill>
                  <a:effectLst/>
                  <a:uFillTx/>
                  <a:ea typeface="SimSun"/>
                </a:rPr>
                <a:t>0</a:t>
              </a:r>
            </a:p>
            <a:p>
              <a:pPr algn="ctr"/>
              <a:r>
                <a:rPr lang="zh-CN" sz="1400" b="0" i="0" u="none" strike="noStrike" cap="none" baseline="0">
                  <a:solidFill>
                    <a:srgbClr val="B2C0D8"/>
                  </a:solidFill>
                  <a:effectLst/>
                  <a:uFillTx/>
                  <a:ea typeface="SimSun"/>
                </a:rPr>
                <a:t>1</a:t>
              </a:r>
            </a:p>
          </p:txBody>
        </p:sp>
        <p:sp>
          <p:nvSpPr>
            <p:cNvPr id="49" name="TextBox 48">
              <a:extLst>
                <a:ext uri="{FF2B5EF4-FFF2-40B4-BE49-F238E27FC236}">
                  <a16:creationId xmlns:a16="http://schemas.microsoft.com/office/drawing/2014/main" id="{E3029617-0CBE-4462-A844-4B7777891A07}"/>
                </a:ext>
              </a:extLst>
            </p:cNvPr>
            <p:cNvSpPr txBox="1"/>
            <p:nvPr/>
          </p:nvSpPr>
          <p:spPr>
            <a:xfrm>
              <a:off x="-343732" y="5358807"/>
              <a:ext cx="1417706" cy="669631"/>
            </a:xfrm>
            <a:prstGeom prst="rect">
              <a:avLst/>
            </a:prstGeom>
            <a:noFill/>
          </p:spPr>
          <p:txBody>
            <a:bodyPr wrap="none" rtlCol="0">
              <a:spAutoFit/>
            </a:bodyPr>
            <a:lstStyle/>
            <a:p>
              <a:pPr algn="r" fontAlgn="base">
                <a:spcBef>
                  <a:spcPct val="0"/>
                </a:spcBef>
                <a:spcAft>
                  <a:spcPct val="0"/>
                </a:spcAft>
              </a:pPr>
              <a:r>
                <a:rPr lang="zh-CN" sz="1400" b="0" i="0" u="none" strike="noStrike" cap="none" baseline="0" dirty="0">
                  <a:solidFill>
                    <a:srgbClr val="4D4D4D"/>
                  </a:solidFill>
                  <a:effectLst/>
                  <a:uFillTx/>
                  <a:ea typeface="SimSun"/>
                </a:rPr>
                <a:t>面临风险的人数</a:t>
              </a:r>
            </a:p>
            <a:p>
              <a:pPr algn="r" fontAlgn="base">
                <a:spcBef>
                  <a:spcPct val="0"/>
                </a:spcBef>
                <a:spcAft>
                  <a:spcPct val="0"/>
                </a:spcAft>
              </a:pPr>
              <a:r>
                <a:rPr lang="zh-CN" sz="1400" b="0" i="0" u="none" strike="noStrike" cap="none" baseline="0" dirty="0">
                  <a:solidFill>
                    <a:srgbClr val="B60D27"/>
                  </a:solidFill>
                  <a:effectLst/>
                  <a:uFillTx/>
                  <a:ea typeface="SimSun"/>
                </a:rPr>
                <a:t>三联组</a:t>
              </a:r>
            </a:p>
            <a:p>
              <a:pPr algn="r" fontAlgn="base">
                <a:spcBef>
                  <a:spcPct val="0"/>
                </a:spcBef>
                <a:spcAft>
                  <a:spcPct val="0"/>
                </a:spcAft>
              </a:pPr>
              <a:r>
                <a:rPr lang="zh-CN" sz="1400" b="0" i="0" u="none" strike="noStrike" cap="none" baseline="0" dirty="0">
                  <a:solidFill>
                    <a:srgbClr val="B2C0D8"/>
                  </a:solidFill>
                  <a:effectLst/>
                  <a:uFillTx/>
                  <a:ea typeface="SimSun"/>
                </a:rPr>
                <a:t>对照组</a:t>
              </a:r>
            </a:p>
          </p:txBody>
        </p:sp>
      </p:grpSp>
      <p:graphicFrame>
        <p:nvGraphicFramePr>
          <p:cNvPr id="50" name="Group 88">
            <a:extLst>
              <a:ext uri="{FF2B5EF4-FFF2-40B4-BE49-F238E27FC236}">
                <a16:creationId xmlns:a16="http://schemas.microsoft.com/office/drawing/2014/main" id="{7F2A5006-D03B-4773-BEE6-813A0069B17E}"/>
              </a:ext>
            </a:extLst>
          </p:cNvPr>
          <p:cNvGraphicFramePr>
            <a:graphicFrameLocks noGrp="1"/>
          </p:cNvGraphicFramePr>
          <p:nvPr>
            <p:extLst>
              <p:ext uri="{D42A27DB-BD31-4B8C-83A1-F6EECF244321}">
                <p14:modId xmlns:p14="http://schemas.microsoft.com/office/powerpoint/2010/main" val="3737759707"/>
              </p:ext>
            </p:extLst>
          </p:nvPr>
        </p:nvGraphicFramePr>
        <p:xfrm>
          <a:off x="5512068" y="1851602"/>
          <a:ext cx="3416974" cy="1374000"/>
        </p:xfrm>
        <a:graphic>
          <a:graphicData uri="http://schemas.openxmlformats.org/drawingml/2006/table">
            <a:tbl>
              <a:tblPr firstRow="1" bandRow="1">
                <a:tableStyleId>{69012ECD-51FC-41F1-AA8D-1B2483CD663E}</a:tableStyleId>
              </a:tblPr>
              <a:tblGrid>
                <a:gridCol w="1671301">
                  <a:extLst>
                    <a:ext uri="{9D8B030D-6E8A-4147-A177-3AD203B41FA5}">
                      <a16:colId xmlns:a16="http://schemas.microsoft.com/office/drawing/2014/main" val="20002"/>
                    </a:ext>
                  </a:extLst>
                </a:gridCol>
                <a:gridCol w="1745673">
                  <a:extLst>
                    <a:ext uri="{9D8B030D-6E8A-4147-A177-3AD203B41FA5}">
                      <a16:colId xmlns:a16="http://schemas.microsoft.com/office/drawing/2014/main" val="20003"/>
                    </a:ext>
                  </a:extLst>
                </a:gridCol>
              </a:tblGrid>
              <a:tr h="0">
                <a:tc grid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200" b="1" i="0" u="none" strike="noStrike" cap="none" baseline="0">
                          <a:solidFill>
                            <a:srgbClr val="4D4D4D"/>
                          </a:solidFill>
                          <a:effectLst/>
                          <a:uFillTx/>
                          <a:ea typeface="SimSun"/>
                        </a:rPr>
                        <a:t>mOS，月 (95% CI)</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endParaRPr kumimoji="0" lang="en-GB" sz="1800" b="1" i="0" u="none" strike="noStrike" cap="none" normalizeH="0" baseline="0">
                        <a:ln>
                          <a:noFill/>
                        </a:ln>
                        <a:solidFill>
                          <a:schemeClr val="tx2"/>
                        </a:solidFill>
                        <a:effectLst/>
                        <a:latin typeface="Arial"/>
                        <a:cs typeface="Arial"/>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0"/>
                  </a:ext>
                </a:extLst>
              </a:tr>
              <a:tr h="291498">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200" b="0" i="0" u="none" strike="noStrike" cap="none" baseline="0">
                          <a:solidFill>
                            <a:srgbClr val="B60D27"/>
                          </a:solidFill>
                          <a:effectLst/>
                          <a:uFillTx/>
                          <a:ea typeface="SimSun"/>
                        </a:rPr>
                        <a:t>三联组</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200" b="0" i="0" u="none" strike="noStrike" cap="none" baseline="0">
                          <a:solidFill>
                            <a:srgbClr val="B2C0D8"/>
                          </a:solidFill>
                          <a:effectLst/>
                          <a:uFillTx/>
                          <a:ea typeface="SimSun"/>
                        </a:rPr>
                        <a:t>对照组</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50982">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200" b="0" i="0" u="none" strike="noStrike" cap="none" baseline="0">
                          <a:solidFill>
                            <a:srgbClr val="B60D27"/>
                          </a:solidFill>
                          <a:effectLst/>
                          <a:uFillTx/>
                          <a:ea typeface="SimSun"/>
                        </a:rPr>
                        <a:t>9.0 (8.0, 11.4)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200" b="0" i="0" u="none" strike="noStrike" cap="none" baseline="0">
                          <a:solidFill>
                            <a:srgbClr val="B2C0D8"/>
                          </a:solidFill>
                          <a:effectLst/>
                          <a:uFillTx/>
                          <a:ea typeface="SimSun"/>
                        </a:rPr>
                        <a:t>5.4 (4.8, 6.6)</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95564">
                <a:tc grid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200" b="0" i="0" u="none" strike="noStrike" cap="none" baseline="0">
                          <a:solidFill>
                            <a:srgbClr val="4D4D4D"/>
                          </a:solidFill>
                          <a:effectLst/>
                          <a:uFillTx/>
                          <a:ea typeface="SimSun"/>
                        </a:rPr>
                        <a:t>HR 0.52 (95%CI 0.39, 0.70)</a:t>
                      </a:r>
                      <a:r>
                        <a:rPr sz="1200"/>
                        <a:t/>
                      </a:r>
                      <a:br>
                        <a:rPr sz="1200"/>
                      </a:br>
                      <a:r>
                        <a:rPr lang="zh-CN" sz="1200" b="0" i="0" u="none" strike="noStrike" cap="none" baseline="0">
                          <a:solidFill>
                            <a:srgbClr val="4D4D4D"/>
                          </a:solidFill>
                          <a:effectLst/>
                          <a:uFillTx/>
                          <a:ea typeface="SimSun"/>
                        </a:rPr>
                        <a:t>双侧 p&lt;0.0001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endParaRPr kumimoji="0" lang="en-GB" sz="1800" b="0" i="0" u="none" strike="noStrike" cap="none" normalizeH="0" baseline="0">
                        <a:ln>
                          <a:noFill/>
                        </a:ln>
                        <a:solidFill>
                          <a:srgbClr val="4D4D4D"/>
                        </a:solidFill>
                        <a:effectLst/>
                        <a:latin typeface="Arial"/>
                        <a:cs typeface="Arial"/>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val="10003"/>
                  </a:ext>
                </a:extLst>
              </a:tr>
            </a:tbl>
          </a:graphicData>
        </a:graphic>
      </p:graphicFrame>
      <p:grpSp>
        <p:nvGrpSpPr>
          <p:cNvPr id="51" name="Graphic 4">
            <a:extLst>
              <a:ext uri="{FF2B5EF4-FFF2-40B4-BE49-F238E27FC236}">
                <a16:creationId xmlns:a16="http://schemas.microsoft.com/office/drawing/2014/main" id="{8F5C54E3-9436-4DC7-8370-33317A3F5E0F}"/>
              </a:ext>
            </a:extLst>
          </p:cNvPr>
          <p:cNvGrpSpPr/>
          <p:nvPr/>
        </p:nvGrpSpPr>
        <p:grpSpPr>
          <a:xfrm>
            <a:off x="1613862" y="1952575"/>
            <a:ext cx="6385498" cy="2051200"/>
            <a:chOff x="0" y="1977433"/>
            <a:chExt cx="9144000" cy="2903133"/>
          </a:xfrm>
        </p:grpSpPr>
        <p:sp>
          <p:nvSpPr>
            <p:cNvPr id="52" name="Freeform: Shape 6">
              <a:extLst>
                <a:ext uri="{FF2B5EF4-FFF2-40B4-BE49-F238E27FC236}">
                  <a16:creationId xmlns:a16="http://schemas.microsoft.com/office/drawing/2014/main" id="{326999DC-0C31-491A-9C5C-E35599CAC0CF}"/>
                </a:ext>
              </a:extLst>
            </p:cNvPr>
            <p:cNvSpPr/>
            <p:nvPr/>
          </p:nvSpPr>
          <p:spPr>
            <a:xfrm>
              <a:off x="-5949" y="2007496"/>
              <a:ext cx="9152692" cy="2833597"/>
            </a:xfrm>
            <a:custGeom>
              <a:avLst/>
              <a:gdLst>
                <a:gd name="connsiteX0" fmla="*/ 9152296 w 9152692"/>
                <a:gd name="connsiteY0" fmla="*/ 2834138 h 2833596"/>
                <a:gd name="connsiteX1" fmla="*/ 6678583 w 9152692"/>
                <a:gd name="connsiteY1" fmla="*/ 2834138 h 2833596"/>
                <a:gd name="connsiteX2" fmla="*/ 6678583 w 9152692"/>
                <a:gd name="connsiteY2" fmla="*/ 2734345 h 2833596"/>
                <a:gd name="connsiteX3" fmla="*/ 6119243 w 9152692"/>
                <a:gd name="connsiteY3" fmla="*/ 2734345 h 2833596"/>
                <a:gd name="connsiteX4" fmla="*/ 6119243 w 9152692"/>
                <a:gd name="connsiteY4" fmla="*/ 2645070 h 2833596"/>
                <a:gd name="connsiteX5" fmla="*/ 5935425 w 9152692"/>
                <a:gd name="connsiteY5" fmla="*/ 2645070 h 2833596"/>
                <a:gd name="connsiteX6" fmla="*/ 5935425 w 9152692"/>
                <a:gd name="connsiteY6" fmla="*/ 2558410 h 2833596"/>
                <a:gd name="connsiteX7" fmla="*/ 5822507 w 9152692"/>
                <a:gd name="connsiteY7" fmla="*/ 2558410 h 2833596"/>
                <a:gd name="connsiteX8" fmla="*/ 5822507 w 9152692"/>
                <a:gd name="connsiteY8" fmla="*/ 2534776 h 2833596"/>
                <a:gd name="connsiteX9" fmla="*/ 5793623 w 9152692"/>
                <a:gd name="connsiteY9" fmla="*/ 2534776 h 2833596"/>
                <a:gd name="connsiteX10" fmla="*/ 5793623 w 9152692"/>
                <a:gd name="connsiteY10" fmla="*/ 2484884 h 2833596"/>
                <a:gd name="connsiteX11" fmla="*/ 5310442 w 9152692"/>
                <a:gd name="connsiteY11" fmla="*/ 2484884 h 2833596"/>
                <a:gd name="connsiteX12" fmla="*/ 5310442 w 9152692"/>
                <a:gd name="connsiteY12" fmla="*/ 2429733 h 2833596"/>
                <a:gd name="connsiteX13" fmla="*/ 5192275 w 9152692"/>
                <a:gd name="connsiteY13" fmla="*/ 2429733 h 2833596"/>
                <a:gd name="connsiteX14" fmla="*/ 5192275 w 9152692"/>
                <a:gd name="connsiteY14" fmla="*/ 2369333 h 2833596"/>
                <a:gd name="connsiteX15" fmla="*/ 5071473 w 9152692"/>
                <a:gd name="connsiteY15" fmla="*/ 2369333 h 2833596"/>
                <a:gd name="connsiteX16" fmla="*/ 5071473 w 9152692"/>
                <a:gd name="connsiteY16" fmla="*/ 2316816 h 2833596"/>
                <a:gd name="connsiteX17" fmla="*/ 5068848 w 9152692"/>
                <a:gd name="connsiteY17" fmla="*/ 2316816 h 2833596"/>
                <a:gd name="connsiteX18" fmla="*/ 5068848 w 9152692"/>
                <a:gd name="connsiteY18" fmla="*/ 2322066 h 2833596"/>
                <a:gd name="connsiteX19" fmla="*/ 4598801 w 9152692"/>
                <a:gd name="connsiteY19" fmla="*/ 2322066 h 2833596"/>
                <a:gd name="connsiteX20" fmla="*/ 4598801 w 9152692"/>
                <a:gd name="connsiteY20" fmla="*/ 2264298 h 2833596"/>
                <a:gd name="connsiteX21" fmla="*/ 4538401 w 9152692"/>
                <a:gd name="connsiteY21" fmla="*/ 2264298 h 2833596"/>
                <a:gd name="connsiteX22" fmla="*/ 4538401 w 9152692"/>
                <a:gd name="connsiteY22" fmla="*/ 2217031 h 2833596"/>
                <a:gd name="connsiteX23" fmla="*/ 4370340 w 9152692"/>
                <a:gd name="connsiteY23" fmla="*/ 2217031 h 2833596"/>
                <a:gd name="connsiteX24" fmla="*/ 4370340 w 9152692"/>
                <a:gd name="connsiteY24" fmla="*/ 2119872 h 2833596"/>
                <a:gd name="connsiteX25" fmla="*/ 4218030 w 9152692"/>
                <a:gd name="connsiteY25" fmla="*/ 2119872 h 2833596"/>
                <a:gd name="connsiteX26" fmla="*/ 4218030 w 9152692"/>
                <a:gd name="connsiteY26" fmla="*/ 2083105 h 2833596"/>
                <a:gd name="connsiteX27" fmla="*/ 4181272 w 9152692"/>
                <a:gd name="connsiteY27" fmla="*/ 2083105 h 2833596"/>
                <a:gd name="connsiteX28" fmla="*/ 4181272 w 9152692"/>
                <a:gd name="connsiteY28" fmla="*/ 2041087 h 2833596"/>
                <a:gd name="connsiteX29" fmla="*/ 4136629 w 9152692"/>
                <a:gd name="connsiteY29" fmla="*/ 2041087 h 2833596"/>
                <a:gd name="connsiteX30" fmla="*/ 4136629 w 9152692"/>
                <a:gd name="connsiteY30" fmla="*/ 2006954 h 2833596"/>
                <a:gd name="connsiteX31" fmla="*/ 4031586 w 9152692"/>
                <a:gd name="connsiteY31" fmla="*/ 2006954 h 2833596"/>
                <a:gd name="connsiteX32" fmla="*/ 4031586 w 9152692"/>
                <a:gd name="connsiteY32" fmla="*/ 1964937 h 2833596"/>
                <a:gd name="connsiteX33" fmla="*/ 3921293 w 9152692"/>
                <a:gd name="connsiteY33" fmla="*/ 1964937 h 2833596"/>
                <a:gd name="connsiteX34" fmla="*/ 3921293 w 9152692"/>
                <a:gd name="connsiteY34" fmla="*/ 1922919 h 2833596"/>
                <a:gd name="connsiteX35" fmla="*/ 3795250 w 9152692"/>
                <a:gd name="connsiteY35" fmla="*/ 1922919 h 2833596"/>
                <a:gd name="connsiteX36" fmla="*/ 3795250 w 9152692"/>
                <a:gd name="connsiteY36" fmla="*/ 1891411 h 2833596"/>
                <a:gd name="connsiteX37" fmla="*/ 3726975 w 9152692"/>
                <a:gd name="connsiteY37" fmla="*/ 1891411 h 2833596"/>
                <a:gd name="connsiteX38" fmla="*/ 3726975 w 9152692"/>
                <a:gd name="connsiteY38" fmla="*/ 1817876 h 2833596"/>
                <a:gd name="connsiteX39" fmla="*/ 3690207 w 9152692"/>
                <a:gd name="connsiteY39" fmla="*/ 1817876 h 2833596"/>
                <a:gd name="connsiteX40" fmla="*/ 3690207 w 9152692"/>
                <a:gd name="connsiteY40" fmla="*/ 1781118 h 2833596"/>
                <a:gd name="connsiteX41" fmla="*/ 3656074 w 9152692"/>
                <a:gd name="connsiteY41" fmla="*/ 1781118 h 2833596"/>
                <a:gd name="connsiteX42" fmla="*/ 3656074 w 9152692"/>
                <a:gd name="connsiteY42" fmla="*/ 1725967 h 2833596"/>
                <a:gd name="connsiteX43" fmla="*/ 3619307 w 9152692"/>
                <a:gd name="connsiteY43" fmla="*/ 1725967 h 2833596"/>
                <a:gd name="connsiteX44" fmla="*/ 3619307 w 9152692"/>
                <a:gd name="connsiteY44" fmla="*/ 1676075 h 2833596"/>
                <a:gd name="connsiteX45" fmla="*/ 3569415 w 9152692"/>
                <a:gd name="connsiteY45" fmla="*/ 1676075 h 2833596"/>
                <a:gd name="connsiteX46" fmla="*/ 3569415 w 9152692"/>
                <a:gd name="connsiteY46" fmla="*/ 1615683 h 2833596"/>
                <a:gd name="connsiteX47" fmla="*/ 3456497 w 9152692"/>
                <a:gd name="connsiteY47" fmla="*/ 1615683 h 2833596"/>
                <a:gd name="connsiteX48" fmla="*/ 3456497 w 9152692"/>
                <a:gd name="connsiteY48" fmla="*/ 1557907 h 2833596"/>
                <a:gd name="connsiteX49" fmla="*/ 3375087 w 9152692"/>
                <a:gd name="connsiteY49" fmla="*/ 1557907 h 2833596"/>
                <a:gd name="connsiteX50" fmla="*/ 3375087 w 9152692"/>
                <a:gd name="connsiteY50" fmla="*/ 1523773 h 2833596"/>
                <a:gd name="connsiteX51" fmla="*/ 3327820 w 9152692"/>
                <a:gd name="connsiteY51" fmla="*/ 1523773 h 2833596"/>
                <a:gd name="connsiteX52" fmla="*/ 3327820 w 9152692"/>
                <a:gd name="connsiteY52" fmla="*/ 1484381 h 2833596"/>
                <a:gd name="connsiteX53" fmla="*/ 3204402 w 9152692"/>
                <a:gd name="connsiteY53" fmla="*/ 1484381 h 2833596"/>
                <a:gd name="connsiteX54" fmla="*/ 3204402 w 9152692"/>
                <a:gd name="connsiteY54" fmla="*/ 1444989 h 2833596"/>
                <a:gd name="connsiteX55" fmla="*/ 3154510 w 9152692"/>
                <a:gd name="connsiteY55" fmla="*/ 1444989 h 2833596"/>
                <a:gd name="connsiteX56" fmla="*/ 3154510 w 9152692"/>
                <a:gd name="connsiteY56" fmla="*/ 1400347 h 2833596"/>
                <a:gd name="connsiteX57" fmla="*/ 3122992 w 9152692"/>
                <a:gd name="connsiteY57" fmla="*/ 1400347 h 2833596"/>
                <a:gd name="connsiteX58" fmla="*/ 3122992 w 9152692"/>
                <a:gd name="connsiteY58" fmla="*/ 1355705 h 2833596"/>
                <a:gd name="connsiteX59" fmla="*/ 2968057 w 9152692"/>
                <a:gd name="connsiteY59" fmla="*/ 1355705 h 2833596"/>
                <a:gd name="connsiteX60" fmla="*/ 2968057 w 9152692"/>
                <a:gd name="connsiteY60" fmla="*/ 1313687 h 2833596"/>
                <a:gd name="connsiteX61" fmla="*/ 2915540 w 9152692"/>
                <a:gd name="connsiteY61" fmla="*/ 1313687 h 2833596"/>
                <a:gd name="connsiteX62" fmla="*/ 2915540 w 9152692"/>
                <a:gd name="connsiteY62" fmla="*/ 1279554 h 2833596"/>
                <a:gd name="connsiteX63" fmla="*/ 2868273 w 9152692"/>
                <a:gd name="connsiteY63" fmla="*/ 1279554 h 2833596"/>
                <a:gd name="connsiteX64" fmla="*/ 2868273 w 9152692"/>
                <a:gd name="connsiteY64" fmla="*/ 1240162 h 2833596"/>
                <a:gd name="connsiteX65" fmla="*/ 2805247 w 9152692"/>
                <a:gd name="connsiteY65" fmla="*/ 1240162 h 2833596"/>
                <a:gd name="connsiteX66" fmla="*/ 2805247 w 9152692"/>
                <a:gd name="connsiteY66" fmla="*/ 1182394 h 2833596"/>
                <a:gd name="connsiteX67" fmla="*/ 2702838 w 9152692"/>
                <a:gd name="connsiteY67" fmla="*/ 1182394 h 2833596"/>
                <a:gd name="connsiteX68" fmla="*/ 2702838 w 9152692"/>
                <a:gd name="connsiteY68" fmla="*/ 1127244 h 2833596"/>
                <a:gd name="connsiteX69" fmla="*/ 2642437 w 9152692"/>
                <a:gd name="connsiteY69" fmla="*/ 1127244 h 2833596"/>
                <a:gd name="connsiteX70" fmla="*/ 2642437 w 9152692"/>
                <a:gd name="connsiteY70" fmla="*/ 1079976 h 2833596"/>
                <a:gd name="connsiteX71" fmla="*/ 2576786 w 9152692"/>
                <a:gd name="connsiteY71" fmla="*/ 1079976 h 2833596"/>
                <a:gd name="connsiteX72" fmla="*/ 2576786 w 9152692"/>
                <a:gd name="connsiteY72" fmla="*/ 1045843 h 2833596"/>
                <a:gd name="connsiteX73" fmla="*/ 2516394 w 9152692"/>
                <a:gd name="connsiteY73" fmla="*/ 1045843 h 2833596"/>
                <a:gd name="connsiteX74" fmla="*/ 2516394 w 9152692"/>
                <a:gd name="connsiteY74" fmla="*/ 993317 h 2833596"/>
                <a:gd name="connsiteX75" fmla="*/ 2474377 w 9152692"/>
                <a:gd name="connsiteY75" fmla="*/ 993317 h 2833596"/>
                <a:gd name="connsiteX76" fmla="*/ 2474377 w 9152692"/>
                <a:gd name="connsiteY76" fmla="*/ 911916 h 2833596"/>
                <a:gd name="connsiteX77" fmla="*/ 2398226 w 9152692"/>
                <a:gd name="connsiteY77" fmla="*/ 911916 h 2833596"/>
                <a:gd name="connsiteX78" fmla="*/ 2398226 w 9152692"/>
                <a:gd name="connsiteY78" fmla="*/ 877774 h 2833596"/>
                <a:gd name="connsiteX79" fmla="*/ 2274800 w 9152692"/>
                <a:gd name="connsiteY79" fmla="*/ 877774 h 2833596"/>
                <a:gd name="connsiteX80" fmla="*/ 2274800 w 9152692"/>
                <a:gd name="connsiteY80" fmla="*/ 843641 h 2833596"/>
                <a:gd name="connsiteX81" fmla="*/ 2175015 w 9152692"/>
                <a:gd name="connsiteY81" fmla="*/ 843641 h 2833596"/>
                <a:gd name="connsiteX82" fmla="*/ 2175015 w 9152692"/>
                <a:gd name="connsiteY82" fmla="*/ 783241 h 2833596"/>
                <a:gd name="connsiteX83" fmla="*/ 2098865 w 9152692"/>
                <a:gd name="connsiteY83" fmla="*/ 783241 h 2833596"/>
                <a:gd name="connsiteX84" fmla="*/ 2098865 w 9152692"/>
                <a:gd name="connsiteY84" fmla="*/ 722843 h 2833596"/>
                <a:gd name="connsiteX85" fmla="*/ 2038464 w 9152692"/>
                <a:gd name="connsiteY85" fmla="*/ 722843 h 2833596"/>
                <a:gd name="connsiteX86" fmla="*/ 2038464 w 9152692"/>
                <a:gd name="connsiteY86" fmla="*/ 646689 h 2833596"/>
                <a:gd name="connsiteX87" fmla="*/ 1852020 w 9152692"/>
                <a:gd name="connsiteY87" fmla="*/ 646689 h 2833596"/>
                <a:gd name="connsiteX88" fmla="*/ 1852020 w 9152692"/>
                <a:gd name="connsiteY88" fmla="*/ 594170 h 2833596"/>
                <a:gd name="connsiteX89" fmla="*/ 1783744 w 9152692"/>
                <a:gd name="connsiteY89" fmla="*/ 594170 h 2833596"/>
                <a:gd name="connsiteX90" fmla="*/ 1783744 w 9152692"/>
                <a:gd name="connsiteY90" fmla="*/ 546902 h 2833596"/>
                <a:gd name="connsiteX91" fmla="*/ 1725968 w 9152692"/>
                <a:gd name="connsiteY91" fmla="*/ 546902 h 2833596"/>
                <a:gd name="connsiteX92" fmla="*/ 1725968 w 9152692"/>
                <a:gd name="connsiteY92" fmla="*/ 497008 h 2833596"/>
                <a:gd name="connsiteX93" fmla="*/ 1599926 w 9152692"/>
                <a:gd name="connsiteY93" fmla="*/ 497008 h 2833596"/>
                <a:gd name="connsiteX94" fmla="*/ 1599926 w 9152692"/>
                <a:gd name="connsiteY94" fmla="*/ 431358 h 2833596"/>
                <a:gd name="connsiteX95" fmla="*/ 1274297 w 9152692"/>
                <a:gd name="connsiteY95" fmla="*/ 431358 h 2833596"/>
                <a:gd name="connsiteX96" fmla="*/ 1274297 w 9152692"/>
                <a:gd name="connsiteY96" fmla="*/ 391969 h 2833596"/>
                <a:gd name="connsiteX97" fmla="*/ 1200771 w 9152692"/>
                <a:gd name="connsiteY97" fmla="*/ 391969 h 2833596"/>
                <a:gd name="connsiteX98" fmla="*/ 1200771 w 9152692"/>
                <a:gd name="connsiteY98" fmla="*/ 357831 h 2833596"/>
                <a:gd name="connsiteX99" fmla="*/ 1145629 w 9152692"/>
                <a:gd name="connsiteY99" fmla="*/ 357831 h 2833596"/>
                <a:gd name="connsiteX100" fmla="*/ 1145629 w 9152692"/>
                <a:gd name="connsiteY100" fmla="*/ 307938 h 2833596"/>
                <a:gd name="connsiteX101" fmla="*/ 1114111 w 9152692"/>
                <a:gd name="connsiteY101" fmla="*/ 307938 h 2833596"/>
                <a:gd name="connsiteX102" fmla="*/ 1114111 w 9152692"/>
                <a:gd name="connsiteY102" fmla="*/ 247540 h 2833596"/>
                <a:gd name="connsiteX103" fmla="*/ 911918 w 9152692"/>
                <a:gd name="connsiteY103" fmla="*/ 247540 h 2833596"/>
                <a:gd name="connsiteX104" fmla="*/ 911918 w 9152692"/>
                <a:gd name="connsiteY104" fmla="*/ 195020 h 2833596"/>
                <a:gd name="connsiteX105" fmla="*/ 709713 w 9152692"/>
                <a:gd name="connsiteY105" fmla="*/ 195020 h 2833596"/>
                <a:gd name="connsiteX106" fmla="*/ 709713 w 9152692"/>
                <a:gd name="connsiteY106" fmla="*/ 145126 h 2833596"/>
                <a:gd name="connsiteX107" fmla="*/ 638812 w 9152692"/>
                <a:gd name="connsiteY107" fmla="*/ 145126 h 2833596"/>
                <a:gd name="connsiteX108" fmla="*/ 638812 w 9152692"/>
                <a:gd name="connsiteY108" fmla="*/ 118866 h 2833596"/>
                <a:gd name="connsiteX109" fmla="*/ 570536 w 9152692"/>
                <a:gd name="connsiteY109" fmla="*/ 118866 h 2833596"/>
                <a:gd name="connsiteX110" fmla="*/ 570536 w 9152692"/>
                <a:gd name="connsiteY110" fmla="*/ 74224 h 2833596"/>
                <a:gd name="connsiteX111" fmla="*/ 504886 w 9152692"/>
                <a:gd name="connsiteY111" fmla="*/ 74224 h 2833596"/>
                <a:gd name="connsiteX112" fmla="*/ 504886 w 9152692"/>
                <a:gd name="connsiteY112" fmla="*/ 42713 h 2833596"/>
                <a:gd name="connsiteX113" fmla="*/ 336824 w 9152692"/>
                <a:gd name="connsiteY113" fmla="*/ 42713 h 2833596"/>
                <a:gd name="connsiteX114" fmla="*/ 336824 w 9152692"/>
                <a:gd name="connsiteY114" fmla="*/ 19079 h 2833596"/>
                <a:gd name="connsiteX115" fmla="*/ 237036 w 9152692"/>
                <a:gd name="connsiteY115" fmla="*/ 19079 h 2833596"/>
                <a:gd name="connsiteX116" fmla="*/ 237036 w 9152692"/>
                <a:gd name="connsiteY116" fmla="*/ 5949 h 2833596"/>
                <a:gd name="connsiteX117" fmla="*/ 5949 w 9152692"/>
                <a:gd name="connsiteY117" fmla="*/ 5949 h 2833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9152692" h="2833596">
                  <a:moveTo>
                    <a:pt x="9152296" y="2834138"/>
                  </a:moveTo>
                  <a:lnTo>
                    <a:pt x="6678583" y="2834138"/>
                  </a:lnTo>
                  <a:lnTo>
                    <a:pt x="6678583" y="2734345"/>
                  </a:lnTo>
                  <a:lnTo>
                    <a:pt x="6119243" y="2734345"/>
                  </a:lnTo>
                  <a:lnTo>
                    <a:pt x="6119243" y="2645070"/>
                  </a:lnTo>
                  <a:lnTo>
                    <a:pt x="5935425" y="2645070"/>
                  </a:lnTo>
                  <a:lnTo>
                    <a:pt x="5935425" y="2558410"/>
                  </a:lnTo>
                  <a:lnTo>
                    <a:pt x="5822507" y="2558410"/>
                  </a:lnTo>
                  <a:lnTo>
                    <a:pt x="5822507" y="2534776"/>
                  </a:lnTo>
                  <a:lnTo>
                    <a:pt x="5793623" y="2534776"/>
                  </a:lnTo>
                  <a:lnTo>
                    <a:pt x="5793623" y="2484884"/>
                  </a:lnTo>
                  <a:lnTo>
                    <a:pt x="5310442" y="2484884"/>
                  </a:lnTo>
                  <a:lnTo>
                    <a:pt x="5310442" y="2429733"/>
                  </a:lnTo>
                  <a:lnTo>
                    <a:pt x="5192275" y="2429733"/>
                  </a:lnTo>
                  <a:lnTo>
                    <a:pt x="5192275" y="2369333"/>
                  </a:lnTo>
                  <a:lnTo>
                    <a:pt x="5071473" y="2369333"/>
                  </a:lnTo>
                  <a:lnTo>
                    <a:pt x="5071473" y="2316816"/>
                  </a:lnTo>
                  <a:lnTo>
                    <a:pt x="5068848" y="2316816"/>
                  </a:lnTo>
                  <a:lnTo>
                    <a:pt x="5068848" y="2322066"/>
                  </a:lnTo>
                  <a:lnTo>
                    <a:pt x="4598801" y="2322066"/>
                  </a:lnTo>
                  <a:lnTo>
                    <a:pt x="4598801" y="2264298"/>
                  </a:lnTo>
                  <a:lnTo>
                    <a:pt x="4538401" y="2264298"/>
                  </a:lnTo>
                  <a:lnTo>
                    <a:pt x="4538401" y="2217031"/>
                  </a:lnTo>
                  <a:lnTo>
                    <a:pt x="4370340" y="2217031"/>
                  </a:lnTo>
                  <a:lnTo>
                    <a:pt x="4370340" y="2119872"/>
                  </a:lnTo>
                  <a:lnTo>
                    <a:pt x="4218030" y="2119872"/>
                  </a:lnTo>
                  <a:lnTo>
                    <a:pt x="4218030" y="2083105"/>
                  </a:lnTo>
                  <a:lnTo>
                    <a:pt x="4181272" y="2083105"/>
                  </a:lnTo>
                  <a:lnTo>
                    <a:pt x="4181272" y="2041087"/>
                  </a:lnTo>
                  <a:lnTo>
                    <a:pt x="4136629" y="2041087"/>
                  </a:lnTo>
                  <a:lnTo>
                    <a:pt x="4136629" y="2006954"/>
                  </a:lnTo>
                  <a:lnTo>
                    <a:pt x="4031586" y="2006954"/>
                  </a:lnTo>
                  <a:lnTo>
                    <a:pt x="4031586" y="1964937"/>
                  </a:lnTo>
                  <a:lnTo>
                    <a:pt x="3921293" y="1964937"/>
                  </a:lnTo>
                  <a:lnTo>
                    <a:pt x="3921293" y="1922919"/>
                  </a:lnTo>
                  <a:lnTo>
                    <a:pt x="3795250" y="1922919"/>
                  </a:lnTo>
                  <a:lnTo>
                    <a:pt x="3795250" y="1891411"/>
                  </a:lnTo>
                  <a:lnTo>
                    <a:pt x="3726975" y="1891411"/>
                  </a:lnTo>
                  <a:lnTo>
                    <a:pt x="3726975" y="1817876"/>
                  </a:lnTo>
                  <a:lnTo>
                    <a:pt x="3690207" y="1817876"/>
                  </a:lnTo>
                  <a:lnTo>
                    <a:pt x="3690207" y="1781118"/>
                  </a:lnTo>
                  <a:lnTo>
                    <a:pt x="3656074" y="1781118"/>
                  </a:lnTo>
                  <a:lnTo>
                    <a:pt x="3656074" y="1725967"/>
                  </a:lnTo>
                  <a:lnTo>
                    <a:pt x="3619307" y="1725967"/>
                  </a:lnTo>
                  <a:lnTo>
                    <a:pt x="3619307" y="1676075"/>
                  </a:lnTo>
                  <a:lnTo>
                    <a:pt x="3569415" y="1676075"/>
                  </a:lnTo>
                  <a:lnTo>
                    <a:pt x="3569415" y="1615683"/>
                  </a:lnTo>
                  <a:lnTo>
                    <a:pt x="3456497" y="1615683"/>
                  </a:lnTo>
                  <a:lnTo>
                    <a:pt x="3456497" y="1557907"/>
                  </a:lnTo>
                  <a:lnTo>
                    <a:pt x="3375087" y="1557907"/>
                  </a:lnTo>
                  <a:lnTo>
                    <a:pt x="3375087" y="1523773"/>
                  </a:lnTo>
                  <a:lnTo>
                    <a:pt x="3327820" y="1523773"/>
                  </a:lnTo>
                  <a:lnTo>
                    <a:pt x="3327820" y="1484381"/>
                  </a:lnTo>
                  <a:lnTo>
                    <a:pt x="3204402" y="1484381"/>
                  </a:lnTo>
                  <a:lnTo>
                    <a:pt x="3204402" y="1444989"/>
                  </a:lnTo>
                  <a:lnTo>
                    <a:pt x="3154510" y="1444989"/>
                  </a:lnTo>
                  <a:lnTo>
                    <a:pt x="3154510" y="1400347"/>
                  </a:lnTo>
                  <a:lnTo>
                    <a:pt x="3122992" y="1400347"/>
                  </a:lnTo>
                  <a:lnTo>
                    <a:pt x="3122992" y="1355705"/>
                  </a:lnTo>
                  <a:lnTo>
                    <a:pt x="2968057" y="1355705"/>
                  </a:lnTo>
                  <a:lnTo>
                    <a:pt x="2968057" y="1313687"/>
                  </a:lnTo>
                  <a:lnTo>
                    <a:pt x="2915540" y="1313687"/>
                  </a:lnTo>
                  <a:lnTo>
                    <a:pt x="2915540" y="1279554"/>
                  </a:lnTo>
                  <a:lnTo>
                    <a:pt x="2868273" y="1279554"/>
                  </a:lnTo>
                  <a:lnTo>
                    <a:pt x="2868273" y="1240162"/>
                  </a:lnTo>
                  <a:lnTo>
                    <a:pt x="2805247" y="1240162"/>
                  </a:lnTo>
                  <a:lnTo>
                    <a:pt x="2805247" y="1182394"/>
                  </a:lnTo>
                  <a:lnTo>
                    <a:pt x="2702838" y="1182394"/>
                  </a:lnTo>
                  <a:lnTo>
                    <a:pt x="2702838" y="1127244"/>
                  </a:lnTo>
                  <a:lnTo>
                    <a:pt x="2642437" y="1127244"/>
                  </a:lnTo>
                  <a:lnTo>
                    <a:pt x="2642437" y="1079976"/>
                  </a:lnTo>
                  <a:lnTo>
                    <a:pt x="2576786" y="1079976"/>
                  </a:lnTo>
                  <a:lnTo>
                    <a:pt x="2576786" y="1045843"/>
                  </a:lnTo>
                  <a:lnTo>
                    <a:pt x="2516394" y="1045843"/>
                  </a:lnTo>
                  <a:lnTo>
                    <a:pt x="2516394" y="993317"/>
                  </a:lnTo>
                  <a:lnTo>
                    <a:pt x="2474377" y="993317"/>
                  </a:lnTo>
                  <a:lnTo>
                    <a:pt x="2474377" y="911916"/>
                  </a:lnTo>
                  <a:lnTo>
                    <a:pt x="2398226" y="911916"/>
                  </a:lnTo>
                  <a:lnTo>
                    <a:pt x="2398226" y="877774"/>
                  </a:lnTo>
                  <a:lnTo>
                    <a:pt x="2274800" y="877774"/>
                  </a:lnTo>
                  <a:lnTo>
                    <a:pt x="2274800" y="843641"/>
                  </a:lnTo>
                  <a:lnTo>
                    <a:pt x="2175015" y="843641"/>
                  </a:lnTo>
                  <a:lnTo>
                    <a:pt x="2175015" y="783241"/>
                  </a:lnTo>
                  <a:lnTo>
                    <a:pt x="2098865" y="783241"/>
                  </a:lnTo>
                  <a:lnTo>
                    <a:pt x="2098865" y="722843"/>
                  </a:lnTo>
                  <a:lnTo>
                    <a:pt x="2038464" y="722843"/>
                  </a:lnTo>
                  <a:lnTo>
                    <a:pt x="2038464" y="646689"/>
                  </a:lnTo>
                  <a:lnTo>
                    <a:pt x="1852020" y="646689"/>
                  </a:lnTo>
                  <a:lnTo>
                    <a:pt x="1852020" y="594170"/>
                  </a:lnTo>
                  <a:lnTo>
                    <a:pt x="1783744" y="594170"/>
                  </a:lnTo>
                  <a:lnTo>
                    <a:pt x="1783744" y="546902"/>
                  </a:lnTo>
                  <a:lnTo>
                    <a:pt x="1725968" y="546902"/>
                  </a:lnTo>
                  <a:lnTo>
                    <a:pt x="1725968" y="497008"/>
                  </a:lnTo>
                  <a:lnTo>
                    <a:pt x="1599926" y="497008"/>
                  </a:lnTo>
                  <a:lnTo>
                    <a:pt x="1599926" y="431358"/>
                  </a:lnTo>
                  <a:lnTo>
                    <a:pt x="1274297" y="431358"/>
                  </a:lnTo>
                  <a:lnTo>
                    <a:pt x="1274297" y="391969"/>
                  </a:lnTo>
                  <a:lnTo>
                    <a:pt x="1200771" y="391969"/>
                  </a:lnTo>
                  <a:lnTo>
                    <a:pt x="1200771" y="357831"/>
                  </a:lnTo>
                  <a:lnTo>
                    <a:pt x="1145629" y="357831"/>
                  </a:lnTo>
                  <a:lnTo>
                    <a:pt x="1145629" y="307938"/>
                  </a:lnTo>
                  <a:lnTo>
                    <a:pt x="1114111" y="307938"/>
                  </a:lnTo>
                  <a:lnTo>
                    <a:pt x="1114111" y="247540"/>
                  </a:lnTo>
                  <a:lnTo>
                    <a:pt x="911918" y="247540"/>
                  </a:lnTo>
                  <a:lnTo>
                    <a:pt x="911918" y="195020"/>
                  </a:lnTo>
                  <a:lnTo>
                    <a:pt x="709713" y="195020"/>
                  </a:lnTo>
                  <a:lnTo>
                    <a:pt x="709713" y="145126"/>
                  </a:lnTo>
                  <a:lnTo>
                    <a:pt x="638812" y="145126"/>
                  </a:lnTo>
                  <a:lnTo>
                    <a:pt x="638812" y="118866"/>
                  </a:lnTo>
                  <a:lnTo>
                    <a:pt x="570536" y="118866"/>
                  </a:lnTo>
                  <a:lnTo>
                    <a:pt x="570536" y="74224"/>
                  </a:lnTo>
                  <a:lnTo>
                    <a:pt x="504886" y="74224"/>
                  </a:lnTo>
                  <a:lnTo>
                    <a:pt x="504886" y="42713"/>
                  </a:lnTo>
                  <a:lnTo>
                    <a:pt x="336824" y="42713"/>
                  </a:lnTo>
                  <a:lnTo>
                    <a:pt x="336824" y="19079"/>
                  </a:lnTo>
                  <a:lnTo>
                    <a:pt x="237036" y="19079"/>
                  </a:lnTo>
                  <a:lnTo>
                    <a:pt x="237036" y="5949"/>
                  </a:lnTo>
                  <a:lnTo>
                    <a:pt x="5949" y="5949"/>
                  </a:lnTo>
                </a:path>
              </a:pathLst>
            </a:custGeom>
            <a:noFill/>
            <a:ln w="25400" cap="flat">
              <a:solidFill>
                <a:schemeClr val="accent3"/>
              </a:solidFill>
              <a:prstDash val="solid"/>
              <a:miter/>
            </a:ln>
          </p:spPr>
          <p:txBody>
            <a:bodyPr rtlCol="0" anchor="ctr"/>
            <a:lstStyle/>
            <a:p>
              <a:endParaRPr lang="en-GB"/>
            </a:p>
          </p:txBody>
        </p:sp>
        <p:sp>
          <p:nvSpPr>
            <p:cNvPr id="53" name="Freeform: Shape 74">
              <a:extLst>
                <a:ext uri="{FF2B5EF4-FFF2-40B4-BE49-F238E27FC236}">
                  <a16:creationId xmlns:a16="http://schemas.microsoft.com/office/drawing/2014/main" id="{83D1A5E1-7958-43D0-9850-6C2B8AE18015}"/>
                </a:ext>
              </a:extLst>
            </p:cNvPr>
            <p:cNvSpPr/>
            <p:nvPr/>
          </p:nvSpPr>
          <p:spPr>
            <a:xfrm>
              <a:off x="56146" y="1973182"/>
              <a:ext cx="8692" cy="69536"/>
            </a:xfrm>
            <a:custGeom>
              <a:avLst/>
              <a:gdLst>
                <a:gd name="connsiteX0" fmla="*/ 4251 w 0"/>
                <a:gd name="connsiteY0" fmla="*/ 4251 h 69536"/>
                <a:gd name="connsiteX1" fmla="*/ 4251 w 0"/>
                <a:gd name="connsiteY1" fmla="*/ 69954 h 69536"/>
              </a:gdLst>
              <a:ahLst/>
              <a:cxnLst>
                <a:cxn ang="0">
                  <a:pos x="connsiteX0" y="connsiteY0"/>
                </a:cxn>
                <a:cxn ang="0">
                  <a:pos x="connsiteX1" y="connsiteY1"/>
                </a:cxn>
              </a:cxnLst>
              <a:rect l="l" t="t" r="r" b="b"/>
              <a:pathLst>
                <a:path h="69536">
                  <a:moveTo>
                    <a:pt x="4251" y="4251"/>
                  </a:moveTo>
                  <a:lnTo>
                    <a:pt x="4251" y="69954"/>
                  </a:lnTo>
                </a:path>
              </a:pathLst>
            </a:custGeom>
            <a:noFill/>
            <a:ln w="25400" cap="flat">
              <a:solidFill>
                <a:schemeClr val="accent3"/>
              </a:solidFill>
              <a:prstDash val="solid"/>
              <a:miter/>
            </a:ln>
          </p:spPr>
          <p:txBody>
            <a:bodyPr rtlCol="0" anchor="ctr"/>
            <a:lstStyle/>
            <a:p>
              <a:endParaRPr lang="en-GB"/>
            </a:p>
          </p:txBody>
        </p:sp>
        <p:sp>
          <p:nvSpPr>
            <p:cNvPr id="54" name="Freeform: Shape 75">
              <a:extLst>
                <a:ext uri="{FF2B5EF4-FFF2-40B4-BE49-F238E27FC236}">
                  <a16:creationId xmlns:a16="http://schemas.microsoft.com/office/drawing/2014/main" id="{468C2A05-B9C7-43F3-AB4C-517B38768845}"/>
                </a:ext>
              </a:extLst>
            </p:cNvPr>
            <p:cNvSpPr/>
            <p:nvPr/>
          </p:nvSpPr>
          <p:spPr>
            <a:xfrm>
              <a:off x="177835" y="1973182"/>
              <a:ext cx="8692" cy="69536"/>
            </a:xfrm>
            <a:custGeom>
              <a:avLst/>
              <a:gdLst>
                <a:gd name="connsiteX0" fmla="*/ 4251 w 0"/>
                <a:gd name="connsiteY0" fmla="*/ 4251 h 69536"/>
                <a:gd name="connsiteX1" fmla="*/ 4251 w 0"/>
                <a:gd name="connsiteY1" fmla="*/ 69954 h 69536"/>
              </a:gdLst>
              <a:ahLst/>
              <a:cxnLst>
                <a:cxn ang="0">
                  <a:pos x="connsiteX0" y="connsiteY0"/>
                </a:cxn>
                <a:cxn ang="0">
                  <a:pos x="connsiteX1" y="connsiteY1"/>
                </a:cxn>
              </a:cxnLst>
              <a:rect l="l" t="t" r="r" b="b"/>
              <a:pathLst>
                <a:path h="69536">
                  <a:moveTo>
                    <a:pt x="4251" y="4251"/>
                  </a:moveTo>
                  <a:lnTo>
                    <a:pt x="4251" y="69954"/>
                  </a:lnTo>
                </a:path>
              </a:pathLst>
            </a:custGeom>
            <a:noFill/>
            <a:ln w="25400" cap="flat">
              <a:solidFill>
                <a:schemeClr val="accent3"/>
              </a:solidFill>
              <a:prstDash val="solid"/>
              <a:miter/>
            </a:ln>
          </p:spPr>
          <p:txBody>
            <a:bodyPr rtlCol="0" anchor="ctr"/>
            <a:lstStyle/>
            <a:p>
              <a:endParaRPr lang="en-GB"/>
            </a:p>
          </p:txBody>
        </p:sp>
        <p:sp>
          <p:nvSpPr>
            <p:cNvPr id="55" name="Freeform: Shape 76">
              <a:extLst>
                <a:ext uri="{FF2B5EF4-FFF2-40B4-BE49-F238E27FC236}">
                  <a16:creationId xmlns:a16="http://schemas.microsoft.com/office/drawing/2014/main" id="{4DA89489-D236-4210-B39D-D4E1CFD69F80}"/>
                </a:ext>
              </a:extLst>
            </p:cNvPr>
            <p:cNvSpPr/>
            <p:nvPr/>
          </p:nvSpPr>
          <p:spPr>
            <a:xfrm>
              <a:off x="212603" y="1973182"/>
              <a:ext cx="8692" cy="69536"/>
            </a:xfrm>
            <a:custGeom>
              <a:avLst/>
              <a:gdLst>
                <a:gd name="connsiteX0" fmla="*/ 4251 w 0"/>
                <a:gd name="connsiteY0" fmla="*/ 4251 h 69536"/>
                <a:gd name="connsiteX1" fmla="*/ 4251 w 0"/>
                <a:gd name="connsiteY1" fmla="*/ 69954 h 69536"/>
              </a:gdLst>
              <a:ahLst/>
              <a:cxnLst>
                <a:cxn ang="0">
                  <a:pos x="connsiteX0" y="connsiteY0"/>
                </a:cxn>
                <a:cxn ang="0">
                  <a:pos x="connsiteX1" y="connsiteY1"/>
                </a:cxn>
              </a:cxnLst>
              <a:rect l="l" t="t" r="r" b="b"/>
              <a:pathLst>
                <a:path h="69536">
                  <a:moveTo>
                    <a:pt x="4251" y="4251"/>
                  </a:moveTo>
                  <a:lnTo>
                    <a:pt x="4251" y="69954"/>
                  </a:lnTo>
                </a:path>
              </a:pathLst>
            </a:custGeom>
            <a:noFill/>
            <a:ln w="25400" cap="flat">
              <a:solidFill>
                <a:schemeClr val="accent3"/>
              </a:solidFill>
              <a:prstDash val="solid"/>
              <a:miter/>
            </a:ln>
          </p:spPr>
          <p:txBody>
            <a:bodyPr rtlCol="0" anchor="ctr"/>
            <a:lstStyle/>
            <a:p>
              <a:endParaRPr lang="en-GB"/>
            </a:p>
          </p:txBody>
        </p:sp>
        <p:sp>
          <p:nvSpPr>
            <p:cNvPr id="56" name="Freeform: Shape 77">
              <a:extLst>
                <a:ext uri="{FF2B5EF4-FFF2-40B4-BE49-F238E27FC236}">
                  <a16:creationId xmlns:a16="http://schemas.microsoft.com/office/drawing/2014/main" id="{7EB8C416-5F32-4F13-9E3D-96A644936CF1}"/>
                </a:ext>
              </a:extLst>
            </p:cNvPr>
            <p:cNvSpPr/>
            <p:nvPr/>
          </p:nvSpPr>
          <p:spPr>
            <a:xfrm>
              <a:off x="229987" y="1990566"/>
              <a:ext cx="8692" cy="69536"/>
            </a:xfrm>
            <a:custGeom>
              <a:avLst/>
              <a:gdLst>
                <a:gd name="connsiteX0" fmla="*/ 4251 w 0"/>
                <a:gd name="connsiteY0" fmla="*/ 4251 h 69536"/>
                <a:gd name="connsiteX1" fmla="*/ 4251 w 0"/>
                <a:gd name="connsiteY1" fmla="*/ 69954 h 69536"/>
              </a:gdLst>
              <a:ahLst/>
              <a:cxnLst>
                <a:cxn ang="0">
                  <a:pos x="connsiteX0" y="connsiteY0"/>
                </a:cxn>
                <a:cxn ang="0">
                  <a:pos x="connsiteX1" y="connsiteY1"/>
                </a:cxn>
              </a:cxnLst>
              <a:rect l="l" t="t" r="r" b="b"/>
              <a:pathLst>
                <a:path h="69536">
                  <a:moveTo>
                    <a:pt x="4251" y="4251"/>
                  </a:moveTo>
                  <a:lnTo>
                    <a:pt x="4251" y="69954"/>
                  </a:lnTo>
                </a:path>
              </a:pathLst>
            </a:custGeom>
            <a:noFill/>
            <a:ln w="25400" cap="flat">
              <a:solidFill>
                <a:schemeClr val="accent3"/>
              </a:solidFill>
              <a:prstDash val="solid"/>
              <a:miter/>
            </a:ln>
          </p:spPr>
          <p:txBody>
            <a:bodyPr rtlCol="0" anchor="ctr"/>
            <a:lstStyle/>
            <a:p>
              <a:endParaRPr lang="en-GB"/>
            </a:p>
          </p:txBody>
        </p:sp>
        <p:sp>
          <p:nvSpPr>
            <p:cNvPr id="57" name="Freeform: Shape 78">
              <a:extLst>
                <a:ext uri="{FF2B5EF4-FFF2-40B4-BE49-F238E27FC236}">
                  <a16:creationId xmlns:a16="http://schemas.microsoft.com/office/drawing/2014/main" id="{1CA8F681-F5B7-4502-89A2-C2C85F991B9F}"/>
                </a:ext>
              </a:extLst>
            </p:cNvPr>
            <p:cNvSpPr/>
            <p:nvPr/>
          </p:nvSpPr>
          <p:spPr>
            <a:xfrm>
              <a:off x="264756" y="1990566"/>
              <a:ext cx="8692" cy="69536"/>
            </a:xfrm>
            <a:custGeom>
              <a:avLst/>
              <a:gdLst>
                <a:gd name="connsiteX0" fmla="*/ 4251 w 0"/>
                <a:gd name="connsiteY0" fmla="*/ 4251 h 69536"/>
                <a:gd name="connsiteX1" fmla="*/ 4251 w 0"/>
                <a:gd name="connsiteY1" fmla="*/ 69954 h 69536"/>
              </a:gdLst>
              <a:ahLst/>
              <a:cxnLst>
                <a:cxn ang="0">
                  <a:pos x="connsiteX0" y="connsiteY0"/>
                </a:cxn>
                <a:cxn ang="0">
                  <a:pos x="connsiteX1" y="connsiteY1"/>
                </a:cxn>
              </a:cxnLst>
              <a:rect l="l" t="t" r="r" b="b"/>
              <a:pathLst>
                <a:path h="69536">
                  <a:moveTo>
                    <a:pt x="4251" y="4251"/>
                  </a:moveTo>
                  <a:lnTo>
                    <a:pt x="4251" y="69954"/>
                  </a:lnTo>
                </a:path>
              </a:pathLst>
            </a:custGeom>
            <a:noFill/>
            <a:ln w="25400" cap="flat">
              <a:solidFill>
                <a:schemeClr val="accent3"/>
              </a:solidFill>
              <a:prstDash val="solid"/>
              <a:miter/>
            </a:ln>
          </p:spPr>
          <p:txBody>
            <a:bodyPr rtlCol="0" anchor="ctr"/>
            <a:lstStyle/>
            <a:p>
              <a:endParaRPr lang="en-GB"/>
            </a:p>
          </p:txBody>
        </p:sp>
        <p:sp>
          <p:nvSpPr>
            <p:cNvPr id="58" name="Freeform: Shape 79">
              <a:extLst>
                <a:ext uri="{FF2B5EF4-FFF2-40B4-BE49-F238E27FC236}">
                  <a16:creationId xmlns:a16="http://schemas.microsoft.com/office/drawing/2014/main" id="{BB6A0E9C-FD3B-494E-854C-D3F95F81F74C}"/>
                </a:ext>
              </a:extLst>
            </p:cNvPr>
            <p:cNvSpPr/>
            <p:nvPr/>
          </p:nvSpPr>
          <p:spPr>
            <a:xfrm>
              <a:off x="282140" y="1990566"/>
              <a:ext cx="8692" cy="69536"/>
            </a:xfrm>
            <a:custGeom>
              <a:avLst/>
              <a:gdLst>
                <a:gd name="connsiteX0" fmla="*/ 4251 w 0"/>
                <a:gd name="connsiteY0" fmla="*/ 4251 h 69536"/>
                <a:gd name="connsiteX1" fmla="*/ 4251 w 0"/>
                <a:gd name="connsiteY1" fmla="*/ 69954 h 69536"/>
              </a:gdLst>
              <a:ahLst/>
              <a:cxnLst>
                <a:cxn ang="0">
                  <a:pos x="connsiteX0" y="connsiteY0"/>
                </a:cxn>
                <a:cxn ang="0">
                  <a:pos x="connsiteX1" y="connsiteY1"/>
                </a:cxn>
              </a:cxnLst>
              <a:rect l="l" t="t" r="r" b="b"/>
              <a:pathLst>
                <a:path h="69536">
                  <a:moveTo>
                    <a:pt x="4251" y="4251"/>
                  </a:moveTo>
                  <a:lnTo>
                    <a:pt x="4251" y="69954"/>
                  </a:lnTo>
                </a:path>
              </a:pathLst>
            </a:custGeom>
            <a:noFill/>
            <a:ln w="25400" cap="flat">
              <a:solidFill>
                <a:schemeClr val="accent3"/>
              </a:solidFill>
              <a:prstDash val="solid"/>
              <a:miter/>
            </a:ln>
          </p:spPr>
          <p:txBody>
            <a:bodyPr rtlCol="0" anchor="ctr"/>
            <a:lstStyle/>
            <a:p>
              <a:endParaRPr lang="en-GB"/>
            </a:p>
          </p:txBody>
        </p:sp>
        <p:sp>
          <p:nvSpPr>
            <p:cNvPr id="59" name="Freeform: Shape 80">
              <a:extLst>
                <a:ext uri="{FF2B5EF4-FFF2-40B4-BE49-F238E27FC236}">
                  <a16:creationId xmlns:a16="http://schemas.microsoft.com/office/drawing/2014/main" id="{81DED0F6-D4C3-4912-898A-23B3FE35B1A4}"/>
                </a:ext>
              </a:extLst>
            </p:cNvPr>
            <p:cNvSpPr/>
            <p:nvPr/>
          </p:nvSpPr>
          <p:spPr>
            <a:xfrm>
              <a:off x="316908" y="1990566"/>
              <a:ext cx="8692" cy="69536"/>
            </a:xfrm>
            <a:custGeom>
              <a:avLst/>
              <a:gdLst>
                <a:gd name="connsiteX0" fmla="*/ 4251 w 0"/>
                <a:gd name="connsiteY0" fmla="*/ 4251 h 69536"/>
                <a:gd name="connsiteX1" fmla="*/ 4251 w 0"/>
                <a:gd name="connsiteY1" fmla="*/ 69954 h 69536"/>
              </a:gdLst>
              <a:ahLst/>
              <a:cxnLst>
                <a:cxn ang="0">
                  <a:pos x="connsiteX0" y="connsiteY0"/>
                </a:cxn>
                <a:cxn ang="0">
                  <a:pos x="connsiteX1" y="connsiteY1"/>
                </a:cxn>
              </a:cxnLst>
              <a:rect l="l" t="t" r="r" b="b"/>
              <a:pathLst>
                <a:path h="69536">
                  <a:moveTo>
                    <a:pt x="4251" y="4251"/>
                  </a:moveTo>
                  <a:lnTo>
                    <a:pt x="4251" y="69954"/>
                  </a:lnTo>
                </a:path>
              </a:pathLst>
            </a:custGeom>
            <a:noFill/>
            <a:ln w="25400" cap="flat">
              <a:solidFill>
                <a:schemeClr val="accent3"/>
              </a:solidFill>
              <a:prstDash val="solid"/>
              <a:miter/>
            </a:ln>
          </p:spPr>
          <p:txBody>
            <a:bodyPr rtlCol="0" anchor="ctr"/>
            <a:lstStyle/>
            <a:p>
              <a:endParaRPr lang="en-GB"/>
            </a:p>
          </p:txBody>
        </p:sp>
        <p:sp>
          <p:nvSpPr>
            <p:cNvPr id="60" name="Freeform: Shape 81">
              <a:extLst>
                <a:ext uri="{FF2B5EF4-FFF2-40B4-BE49-F238E27FC236}">
                  <a16:creationId xmlns:a16="http://schemas.microsoft.com/office/drawing/2014/main" id="{DB9770CA-F034-43E3-B2BA-8BFA61AA4B19}"/>
                </a:ext>
              </a:extLst>
            </p:cNvPr>
            <p:cNvSpPr/>
            <p:nvPr/>
          </p:nvSpPr>
          <p:spPr>
            <a:xfrm>
              <a:off x="334292" y="2007950"/>
              <a:ext cx="8692" cy="69536"/>
            </a:xfrm>
            <a:custGeom>
              <a:avLst/>
              <a:gdLst>
                <a:gd name="connsiteX0" fmla="*/ 4251 w 0"/>
                <a:gd name="connsiteY0" fmla="*/ 4251 h 69536"/>
                <a:gd name="connsiteX1" fmla="*/ 4251 w 0"/>
                <a:gd name="connsiteY1" fmla="*/ 69955 h 69536"/>
              </a:gdLst>
              <a:ahLst/>
              <a:cxnLst>
                <a:cxn ang="0">
                  <a:pos x="connsiteX0" y="connsiteY0"/>
                </a:cxn>
                <a:cxn ang="0">
                  <a:pos x="connsiteX1" y="connsiteY1"/>
                </a:cxn>
              </a:cxnLst>
              <a:rect l="l" t="t" r="r" b="b"/>
              <a:pathLst>
                <a:path h="69536">
                  <a:moveTo>
                    <a:pt x="4251" y="4251"/>
                  </a:moveTo>
                  <a:lnTo>
                    <a:pt x="4251" y="69955"/>
                  </a:lnTo>
                </a:path>
              </a:pathLst>
            </a:custGeom>
            <a:noFill/>
            <a:ln w="25400" cap="flat">
              <a:solidFill>
                <a:schemeClr val="accent3"/>
              </a:solidFill>
              <a:prstDash val="solid"/>
              <a:miter/>
            </a:ln>
          </p:spPr>
          <p:txBody>
            <a:bodyPr rtlCol="0" anchor="ctr"/>
            <a:lstStyle/>
            <a:p>
              <a:endParaRPr lang="en-GB"/>
            </a:p>
          </p:txBody>
        </p:sp>
        <p:sp>
          <p:nvSpPr>
            <p:cNvPr id="61" name="Freeform: Shape 82">
              <a:extLst>
                <a:ext uri="{FF2B5EF4-FFF2-40B4-BE49-F238E27FC236}">
                  <a16:creationId xmlns:a16="http://schemas.microsoft.com/office/drawing/2014/main" id="{704D9210-DC1E-4509-B255-9A7B63743CCB}"/>
                </a:ext>
              </a:extLst>
            </p:cNvPr>
            <p:cNvSpPr/>
            <p:nvPr/>
          </p:nvSpPr>
          <p:spPr>
            <a:xfrm>
              <a:off x="386444" y="2007950"/>
              <a:ext cx="8692" cy="69536"/>
            </a:xfrm>
            <a:custGeom>
              <a:avLst/>
              <a:gdLst>
                <a:gd name="connsiteX0" fmla="*/ 4251 w 0"/>
                <a:gd name="connsiteY0" fmla="*/ 4251 h 69536"/>
                <a:gd name="connsiteX1" fmla="*/ 4251 w 0"/>
                <a:gd name="connsiteY1" fmla="*/ 69955 h 69536"/>
              </a:gdLst>
              <a:ahLst/>
              <a:cxnLst>
                <a:cxn ang="0">
                  <a:pos x="connsiteX0" y="connsiteY0"/>
                </a:cxn>
                <a:cxn ang="0">
                  <a:pos x="connsiteX1" y="connsiteY1"/>
                </a:cxn>
              </a:cxnLst>
              <a:rect l="l" t="t" r="r" b="b"/>
              <a:pathLst>
                <a:path h="69536">
                  <a:moveTo>
                    <a:pt x="4251" y="4251"/>
                  </a:moveTo>
                  <a:lnTo>
                    <a:pt x="4251" y="69955"/>
                  </a:lnTo>
                </a:path>
              </a:pathLst>
            </a:custGeom>
            <a:noFill/>
            <a:ln w="25400" cap="flat">
              <a:solidFill>
                <a:schemeClr val="accent3"/>
              </a:solidFill>
              <a:prstDash val="solid"/>
              <a:miter/>
            </a:ln>
          </p:spPr>
          <p:txBody>
            <a:bodyPr rtlCol="0" anchor="ctr"/>
            <a:lstStyle/>
            <a:p>
              <a:endParaRPr lang="en-GB"/>
            </a:p>
          </p:txBody>
        </p:sp>
        <p:sp>
          <p:nvSpPr>
            <p:cNvPr id="62" name="Freeform: Shape 83">
              <a:extLst>
                <a:ext uri="{FF2B5EF4-FFF2-40B4-BE49-F238E27FC236}">
                  <a16:creationId xmlns:a16="http://schemas.microsoft.com/office/drawing/2014/main" id="{2F8607BB-A539-4E63-B383-DD0675438F15}"/>
                </a:ext>
              </a:extLst>
            </p:cNvPr>
            <p:cNvSpPr/>
            <p:nvPr/>
          </p:nvSpPr>
          <p:spPr>
            <a:xfrm>
              <a:off x="403829" y="2007950"/>
              <a:ext cx="8692" cy="69536"/>
            </a:xfrm>
            <a:custGeom>
              <a:avLst/>
              <a:gdLst>
                <a:gd name="connsiteX0" fmla="*/ 4251 w 0"/>
                <a:gd name="connsiteY0" fmla="*/ 4251 h 69536"/>
                <a:gd name="connsiteX1" fmla="*/ 4251 w 0"/>
                <a:gd name="connsiteY1" fmla="*/ 69955 h 69536"/>
              </a:gdLst>
              <a:ahLst/>
              <a:cxnLst>
                <a:cxn ang="0">
                  <a:pos x="connsiteX0" y="connsiteY0"/>
                </a:cxn>
                <a:cxn ang="0">
                  <a:pos x="connsiteX1" y="connsiteY1"/>
                </a:cxn>
              </a:cxnLst>
              <a:rect l="l" t="t" r="r" b="b"/>
              <a:pathLst>
                <a:path h="69536">
                  <a:moveTo>
                    <a:pt x="4251" y="4251"/>
                  </a:moveTo>
                  <a:lnTo>
                    <a:pt x="4251" y="69955"/>
                  </a:lnTo>
                </a:path>
              </a:pathLst>
            </a:custGeom>
            <a:noFill/>
            <a:ln w="25400" cap="flat">
              <a:solidFill>
                <a:schemeClr val="accent3"/>
              </a:solidFill>
              <a:prstDash val="solid"/>
              <a:miter/>
            </a:ln>
          </p:spPr>
          <p:txBody>
            <a:bodyPr rtlCol="0" anchor="ctr"/>
            <a:lstStyle/>
            <a:p>
              <a:endParaRPr lang="en-GB"/>
            </a:p>
          </p:txBody>
        </p:sp>
        <p:sp>
          <p:nvSpPr>
            <p:cNvPr id="63" name="Freeform: Shape 84">
              <a:extLst>
                <a:ext uri="{FF2B5EF4-FFF2-40B4-BE49-F238E27FC236}">
                  <a16:creationId xmlns:a16="http://schemas.microsoft.com/office/drawing/2014/main" id="{C8468455-9AFB-4DF0-9DAE-E9875C6262BE}"/>
                </a:ext>
              </a:extLst>
            </p:cNvPr>
            <p:cNvSpPr/>
            <p:nvPr/>
          </p:nvSpPr>
          <p:spPr>
            <a:xfrm>
              <a:off x="438597" y="2007950"/>
              <a:ext cx="8692" cy="69536"/>
            </a:xfrm>
            <a:custGeom>
              <a:avLst/>
              <a:gdLst>
                <a:gd name="connsiteX0" fmla="*/ 4251 w 0"/>
                <a:gd name="connsiteY0" fmla="*/ 4251 h 69536"/>
                <a:gd name="connsiteX1" fmla="*/ 4251 w 0"/>
                <a:gd name="connsiteY1" fmla="*/ 69955 h 69536"/>
              </a:gdLst>
              <a:ahLst/>
              <a:cxnLst>
                <a:cxn ang="0">
                  <a:pos x="connsiteX0" y="connsiteY0"/>
                </a:cxn>
                <a:cxn ang="0">
                  <a:pos x="connsiteX1" y="connsiteY1"/>
                </a:cxn>
              </a:cxnLst>
              <a:rect l="l" t="t" r="r" b="b"/>
              <a:pathLst>
                <a:path h="69536">
                  <a:moveTo>
                    <a:pt x="4251" y="4251"/>
                  </a:moveTo>
                  <a:lnTo>
                    <a:pt x="4251" y="69955"/>
                  </a:lnTo>
                </a:path>
              </a:pathLst>
            </a:custGeom>
            <a:noFill/>
            <a:ln w="25400" cap="flat">
              <a:solidFill>
                <a:schemeClr val="accent3"/>
              </a:solidFill>
              <a:prstDash val="solid"/>
              <a:miter/>
            </a:ln>
          </p:spPr>
          <p:txBody>
            <a:bodyPr rtlCol="0" anchor="ctr"/>
            <a:lstStyle/>
            <a:p>
              <a:endParaRPr lang="en-GB"/>
            </a:p>
          </p:txBody>
        </p:sp>
        <p:sp>
          <p:nvSpPr>
            <p:cNvPr id="64" name="Freeform: Shape 85">
              <a:extLst>
                <a:ext uri="{FF2B5EF4-FFF2-40B4-BE49-F238E27FC236}">
                  <a16:creationId xmlns:a16="http://schemas.microsoft.com/office/drawing/2014/main" id="{56BC4972-2500-43B7-9B04-336160BA3A12}"/>
                </a:ext>
              </a:extLst>
            </p:cNvPr>
            <p:cNvSpPr/>
            <p:nvPr/>
          </p:nvSpPr>
          <p:spPr>
            <a:xfrm>
              <a:off x="473365" y="2007950"/>
              <a:ext cx="8692" cy="69536"/>
            </a:xfrm>
            <a:custGeom>
              <a:avLst/>
              <a:gdLst>
                <a:gd name="connsiteX0" fmla="*/ 4251 w 0"/>
                <a:gd name="connsiteY0" fmla="*/ 4251 h 69536"/>
                <a:gd name="connsiteX1" fmla="*/ 4251 w 0"/>
                <a:gd name="connsiteY1" fmla="*/ 69955 h 69536"/>
              </a:gdLst>
              <a:ahLst/>
              <a:cxnLst>
                <a:cxn ang="0">
                  <a:pos x="connsiteX0" y="connsiteY0"/>
                </a:cxn>
                <a:cxn ang="0">
                  <a:pos x="connsiteX1" y="connsiteY1"/>
                </a:cxn>
              </a:cxnLst>
              <a:rect l="l" t="t" r="r" b="b"/>
              <a:pathLst>
                <a:path h="69536">
                  <a:moveTo>
                    <a:pt x="4251" y="4251"/>
                  </a:moveTo>
                  <a:lnTo>
                    <a:pt x="4251" y="69955"/>
                  </a:lnTo>
                </a:path>
              </a:pathLst>
            </a:custGeom>
            <a:noFill/>
            <a:ln w="25400" cap="flat">
              <a:solidFill>
                <a:schemeClr val="accent3"/>
              </a:solidFill>
              <a:prstDash val="solid"/>
              <a:miter/>
            </a:ln>
          </p:spPr>
          <p:txBody>
            <a:bodyPr rtlCol="0" anchor="ctr"/>
            <a:lstStyle/>
            <a:p>
              <a:endParaRPr lang="en-GB"/>
            </a:p>
          </p:txBody>
        </p:sp>
        <p:sp>
          <p:nvSpPr>
            <p:cNvPr id="65" name="Freeform: Shape 86">
              <a:extLst>
                <a:ext uri="{FF2B5EF4-FFF2-40B4-BE49-F238E27FC236}">
                  <a16:creationId xmlns:a16="http://schemas.microsoft.com/office/drawing/2014/main" id="{A2F811EC-A2F4-4A15-AD19-3EE62AA329A6}"/>
                </a:ext>
              </a:extLst>
            </p:cNvPr>
            <p:cNvSpPr/>
            <p:nvPr/>
          </p:nvSpPr>
          <p:spPr>
            <a:xfrm>
              <a:off x="508133" y="2042718"/>
              <a:ext cx="8692" cy="69536"/>
            </a:xfrm>
            <a:custGeom>
              <a:avLst/>
              <a:gdLst>
                <a:gd name="connsiteX0" fmla="*/ 4251 w 0"/>
                <a:gd name="connsiteY0" fmla="*/ 4251 h 69536"/>
                <a:gd name="connsiteX1" fmla="*/ 4251 w 0"/>
                <a:gd name="connsiteY1" fmla="*/ 69955 h 69536"/>
              </a:gdLst>
              <a:ahLst/>
              <a:cxnLst>
                <a:cxn ang="0">
                  <a:pos x="connsiteX0" y="connsiteY0"/>
                </a:cxn>
                <a:cxn ang="0">
                  <a:pos x="connsiteX1" y="connsiteY1"/>
                </a:cxn>
              </a:cxnLst>
              <a:rect l="l" t="t" r="r" b="b"/>
              <a:pathLst>
                <a:path h="69536">
                  <a:moveTo>
                    <a:pt x="4251" y="4251"/>
                  </a:moveTo>
                  <a:lnTo>
                    <a:pt x="4251" y="69955"/>
                  </a:lnTo>
                </a:path>
              </a:pathLst>
            </a:custGeom>
            <a:noFill/>
            <a:ln w="25400" cap="flat">
              <a:solidFill>
                <a:schemeClr val="accent3"/>
              </a:solidFill>
              <a:prstDash val="solid"/>
              <a:miter/>
            </a:ln>
          </p:spPr>
          <p:txBody>
            <a:bodyPr rtlCol="0" anchor="ctr"/>
            <a:lstStyle/>
            <a:p>
              <a:endParaRPr lang="en-GB"/>
            </a:p>
          </p:txBody>
        </p:sp>
        <p:sp>
          <p:nvSpPr>
            <p:cNvPr id="66" name="Freeform: Shape 87">
              <a:extLst>
                <a:ext uri="{FF2B5EF4-FFF2-40B4-BE49-F238E27FC236}">
                  <a16:creationId xmlns:a16="http://schemas.microsoft.com/office/drawing/2014/main" id="{6038DAC9-0560-4009-919D-679CD168CC49}"/>
                </a:ext>
              </a:extLst>
            </p:cNvPr>
            <p:cNvSpPr/>
            <p:nvPr/>
          </p:nvSpPr>
          <p:spPr>
            <a:xfrm>
              <a:off x="525518" y="2042718"/>
              <a:ext cx="8692" cy="69536"/>
            </a:xfrm>
            <a:custGeom>
              <a:avLst/>
              <a:gdLst>
                <a:gd name="connsiteX0" fmla="*/ 4251 w 0"/>
                <a:gd name="connsiteY0" fmla="*/ 4251 h 69536"/>
                <a:gd name="connsiteX1" fmla="*/ 4251 w 0"/>
                <a:gd name="connsiteY1" fmla="*/ 69955 h 69536"/>
              </a:gdLst>
              <a:ahLst/>
              <a:cxnLst>
                <a:cxn ang="0">
                  <a:pos x="connsiteX0" y="connsiteY0"/>
                </a:cxn>
                <a:cxn ang="0">
                  <a:pos x="connsiteX1" y="connsiteY1"/>
                </a:cxn>
              </a:cxnLst>
              <a:rect l="l" t="t" r="r" b="b"/>
              <a:pathLst>
                <a:path h="69536">
                  <a:moveTo>
                    <a:pt x="4251" y="4251"/>
                  </a:moveTo>
                  <a:lnTo>
                    <a:pt x="4251" y="69955"/>
                  </a:lnTo>
                </a:path>
              </a:pathLst>
            </a:custGeom>
            <a:noFill/>
            <a:ln w="25400" cap="flat">
              <a:solidFill>
                <a:schemeClr val="accent3"/>
              </a:solidFill>
              <a:prstDash val="solid"/>
              <a:miter/>
            </a:ln>
          </p:spPr>
          <p:txBody>
            <a:bodyPr rtlCol="0" anchor="ctr"/>
            <a:lstStyle/>
            <a:p>
              <a:endParaRPr lang="en-GB"/>
            </a:p>
          </p:txBody>
        </p:sp>
        <p:sp>
          <p:nvSpPr>
            <p:cNvPr id="67" name="Freeform: Shape 88">
              <a:extLst>
                <a:ext uri="{FF2B5EF4-FFF2-40B4-BE49-F238E27FC236}">
                  <a16:creationId xmlns:a16="http://schemas.microsoft.com/office/drawing/2014/main" id="{8C198B13-7D8C-4AF9-B8D3-A46F8CCBC7D6}"/>
                </a:ext>
              </a:extLst>
            </p:cNvPr>
            <p:cNvSpPr/>
            <p:nvPr/>
          </p:nvSpPr>
          <p:spPr>
            <a:xfrm>
              <a:off x="542902" y="2042718"/>
              <a:ext cx="8692" cy="69536"/>
            </a:xfrm>
            <a:custGeom>
              <a:avLst/>
              <a:gdLst>
                <a:gd name="connsiteX0" fmla="*/ 4251 w 0"/>
                <a:gd name="connsiteY0" fmla="*/ 4251 h 69536"/>
                <a:gd name="connsiteX1" fmla="*/ 4251 w 0"/>
                <a:gd name="connsiteY1" fmla="*/ 69955 h 69536"/>
              </a:gdLst>
              <a:ahLst/>
              <a:cxnLst>
                <a:cxn ang="0">
                  <a:pos x="connsiteX0" y="connsiteY0"/>
                </a:cxn>
                <a:cxn ang="0">
                  <a:pos x="connsiteX1" y="connsiteY1"/>
                </a:cxn>
              </a:cxnLst>
              <a:rect l="l" t="t" r="r" b="b"/>
              <a:pathLst>
                <a:path h="69536">
                  <a:moveTo>
                    <a:pt x="4251" y="4251"/>
                  </a:moveTo>
                  <a:lnTo>
                    <a:pt x="4251" y="69955"/>
                  </a:lnTo>
                </a:path>
              </a:pathLst>
            </a:custGeom>
            <a:noFill/>
            <a:ln w="25400" cap="flat">
              <a:solidFill>
                <a:schemeClr val="accent3"/>
              </a:solidFill>
              <a:prstDash val="solid"/>
              <a:miter/>
            </a:ln>
          </p:spPr>
          <p:txBody>
            <a:bodyPr rtlCol="0" anchor="ctr"/>
            <a:lstStyle/>
            <a:p>
              <a:endParaRPr lang="en-GB"/>
            </a:p>
          </p:txBody>
        </p:sp>
        <p:sp>
          <p:nvSpPr>
            <p:cNvPr id="68" name="Freeform: Shape 89">
              <a:extLst>
                <a:ext uri="{FF2B5EF4-FFF2-40B4-BE49-F238E27FC236}">
                  <a16:creationId xmlns:a16="http://schemas.microsoft.com/office/drawing/2014/main" id="{23A15CBF-428A-482F-BB13-7F8E0700A438}"/>
                </a:ext>
              </a:extLst>
            </p:cNvPr>
            <p:cNvSpPr/>
            <p:nvPr/>
          </p:nvSpPr>
          <p:spPr>
            <a:xfrm>
              <a:off x="577670" y="2094870"/>
              <a:ext cx="8692" cy="69536"/>
            </a:xfrm>
            <a:custGeom>
              <a:avLst/>
              <a:gdLst>
                <a:gd name="connsiteX0" fmla="*/ 4251 w 0"/>
                <a:gd name="connsiteY0" fmla="*/ 4251 h 69536"/>
                <a:gd name="connsiteX1" fmla="*/ 4251 w 0"/>
                <a:gd name="connsiteY1" fmla="*/ 69955 h 69536"/>
              </a:gdLst>
              <a:ahLst/>
              <a:cxnLst>
                <a:cxn ang="0">
                  <a:pos x="connsiteX0" y="connsiteY0"/>
                </a:cxn>
                <a:cxn ang="0">
                  <a:pos x="connsiteX1" y="connsiteY1"/>
                </a:cxn>
              </a:cxnLst>
              <a:rect l="l" t="t" r="r" b="b"/>
              <a:pathLst>
                <a:path h="69536">
                  <a:moveTo>
                    <a:pt x="4251" y="4251"/>
                  </a:moveTo>
                  <a:lnTo>
                    <a:pt x="4251" y="69955"/>
                  </a:lnTo>
                </a:path>
              </a:pathLst>
            </a:custGeom>
            <a:noFill/>
            <a:ln w="25400" cap="flat">
              <a:solidFill>
                <a:schemeClr val="accent3"/>
              </a:solidFill>
              <a:prstDash val="solid"/>
              <a:miter/>
            </a:ln>
          </p:spPr>
          <p:txBody>
            <a:bodyPr rtlCol="0" anchor="ctr"/>
            <a:lstStyle/>
            <a:p>
              <a:endParaRPr lang="en-GB"/>
            </a:p>
          </p:txBody>
        </p:sp>
        <p:sp>
          <p:nvSpPr>
            <p:cNvPr id="69" name="Freeform: Shape 90">
              <a:extLst>
                <a:ext uri="{FF2B5EF4-FFF2-40B4-BE49-F238E27FC236}">
                  <a16:creationId xmlns:a16="http://schemas.microsoft.com/office/drawing/2014/main" id="{F8EA35AC-112F-407C-9AA6-68B57BD9BC5D}"/>
                </a:ext>
              </a:extLst>
            </p:cNvPr>
            <p:cNvSpPr/>
            <p:nvPr/>
          </p:nvSpPr>
          <p:spPr>
            <a:xfrm>
              <a:off x="612438" y="2094870"/>
              <a:ext cx="8692" cy="69536"/>
            </a:xfrm>
            <a:custGeom>
              <a:avLst/>
              <a:gdLst>
                <a:gd name="connsiteX0" fmla="*/ 4251 w 0"/>
                <a:gd name="connsiteY0" fmla="*/ 4251 h 69536"/>
                <a:gd name="connsiteX1" fmla="*/ 4251 w 0"/>
                <a:gd name="connsiteY1" fmla="*/ 69955 h 69536"/>
              </a:gdLst>
              <a:ahLst/>
              <a:cxnLst>
                <a:cxn ang="0">
                  <a:pos x="connsiteX0" y="connsiteY0"/>
                </a:cxn>
                <a:cxn ang="0">
                  <a:pos x="connsiteX1" y="connsiteY1"/>
                </a:cxn>
              </a:cxnLst>
              <a:rect l="l" t="t" r="r" b="b"/>
              <a:pathLst>
                <a:path h="69536">
                  <a:moveTo>
                    <a:pt x="4251" y="4251"/>
                  </a:moveTo>
                  <a:lnTo>
                    <a:pt x="4251" y="69955"/>
                  </a:lnTo>
                </a:path>
              </a:pathLst>
            </a:custGeom>
            <a:noFill/>
            <a:ln w="25400" cap="flat">
              <a:solidFill>
                <a:schemeClr val="accent3"/>
              </a:solidFill>
              <a:prstDash val="solid"/>
              <a:miter/>
            </a:ln>
          </p:spPr>
          <p:txBody>
            <a:bodyPr rtlCol="0" anchor="ctr"/>
            <a:lstStyle/>
            <a:p>
              <a:endParaRPr lang="en-GB"/>
            </a:p>
          </p:txBody>
        </p:sp>
        <p:sp>
          <p:nvSpPr>
            <p:cNvPr id="70" name="Freeform: Shape 91">
              <a:extLst>
                <a:ext uri="{FF2B5EF4-FFF2-40B4-BE49-F238E27FC236}">
                  <a16:creationId xmlns:a16="http://schemas.microsoft.com/office/drawing/2014/main" id="{4C7F1A1E-8D95-44DA-8B67-80664BB2F860}"/>
                </a:ext>
              </a:extLst>
            </p:cNvPr>
            <p:cNvSpPr/>
            <p:nvPr/>
          </p:nvSpPr>
          <p:spPr>
            <a:xfrm>
              <a:off x="716743" y="2164406"/>
              <a:ext cx="8692" cy="69536"/>
            </a:xfrm>
            <a:custGeom>
              <a:avLst/>
              <a:gdLst>
                <a:gd name="connsiteX0" fmla="*/ 4251 w 0"/>
                <a:gd name="connsiteY0" fmla="*/ 4251 h 69536"/>
                <a:gd name="connsiteX1" fmla="*/ 4251 w 0"/>
                <a:gd name="connsiteY1" fmla="*/ 69955 h 69536"/>
              </a:gdLst>
              <a:ahLst/>
              <a:cxnLst>
                <a:cxn ang="0">
                  <a:pos x="connsiteX0" y="connsiteY0"/>
                </a:cxn>
                <a:cxn ang="0">
                  <a:pos x="connsiteX1" y="connsiteY1"/>
                </a:cxn>
              </a:cxnLst>
              <a:rect l="l" t="t" r="r" b="b"/>
              <a:pathLst>
                <a:path h="69536">
                  <a:moveTo>
                    <a:pt x="4251" y="4251"/>
                  </a:moveTo>
                  <a:lnTo>
                    <a:pt x="4251" y="69955"/>
                  </a:lnTo>
                </a:path>
              </a:pathLst>
            </a:custGeom>
            <a:noFill/>
            <a:ln w="25400" cap="flat">
              <a:solidFill>
                <a:schemeClr val="accent3"/>
              </a:solidFill>
              <a:prstDash val="solid"/>
              <a:miter/>
            </a:ln>
          </p:spPr>
          <p:txBody>
            <a:bodyPr rtlCol="0" anchor="ctr"/>
            <a:lstStyle/>
            <a:p>
              <a:endParaRPr lang="en-GB"/>
            </a:p>
          </p:txBody>
        </p:sp>
        <p:sp>
          <p:nvSpPr>
            <p:cNvPr id="71" name="Freeform: Shape 92">
              <a:extLst>
                <a:ext uri="{FF2B5EF4-FFF2-40B4-BE49-F238E27FC236}">
                  <a16:creationId xmlns:a16="http://schemas.microsoft.com/office/drawing/2014/main" id="{F822AC4C-62F5-493A-8FDA-5BEF1063B4B5}"/>
                </a:ext>
              </a:extLst>
            </p:cNvPr>
            <p:cNvSpPr/>
            <p:nvPr/>
          </p:nvSpPr>
          <p:spPr>
            <a:xfrm>
              <a:off x="751511" y="2164406"/>
              <a:ext cx="8692" cy="69536"/>
            </a:xfrm>
            <a:custGeom>
              <a:avLst/>
              <a:gdLst>
                <a:gd name="connsiteX0" fmla="*/ 4251 w 0"/>
                <a:gd name="connsiteY0" fmla="*/ 4251 h 69536"/>
                <a:gd name="connsiteX1" fmla="*/ 4251 w 0"/>
                <a:gd name="connsiteY1" fmla="*/ 69955 h 69536"/>
              </a:gdLst>
              <a:ahLst/>
              <a:cxnLst>
                <a:cxn ang="0">
                  <a:pos x="connsiteX0" y="connsiteY0"/>
                </a:cxn>
                <a:cxn ang="0">
                  <a:pos x="connsiteX1" y="connsiteY1"/>
                </a:cxn>
              </a:cxnLst>
              <a:rect l="l" t="t" r="r" b="b"/>
              <a:pathLst>
                <a:path h="69536">
                  <a:moveTo>
                    <a:pt x="4251" y="4251"/>
                  </a:moveTo>
                  <a:lnTo>
                    <a:pt x="4251" y="69955"/>
                  </a:lnTo>
                </a:path>
              </a:pathLst>
            </a:custGeom>
            <a:noFill/>
            <a:ln w="25400" cap="flat">
              <a:solidFill>
                <a:schemeClr val="accent3"/>
              </a:solidFill>
              <a:prstDash val="solid"/>
              <a:miter/>
            </a:ln>
          </p:spPr>
          <p:txBody>
            <a:bodyPr rtlCol="0" anchor="ctr"/>
            <a:lstStyle/>
            <a:p>
              <a:endParaRPr lang="en-GB"/>
            </a:p>
          </p:txBody>
        </p:sp>
        <p:sp>
          <p:nvSpPr>
            <p:cNvPr id="72" name="Freeform: Shape 93">
              <a:extLst>
                <a:ext uri="{FF2B5EF4-FFF2-40B4-BE49-F238E27FC236}">
                  <a16:creationId xmlns:a16="http://schemas.microsoft.com/office/drawing/2014/main" id="{E56CFB11-210D-46CE-B15A-987E652E2BD7}"/>
                </a:ext>
              </a:extLst>
            </p:cNvPr>
            <p:cNvSpPr/>
            <p:nvPr/>
          </p:nvSpPr>
          <p:spPr>
            <a:xfrm>
              <a:off x="786279" y="2164406"/>
              <a:ext cx="8692" cy="69536"/>
            </a:xfrm>
            <a:custGeom>
              <a:avLst/>
              <a:gdLst>
                <a:gd name="connsiteX0" fmla="*/ 4251 w 0"/>
                <a:gd name="connsiteY0" fmla="*/ 4251 h 69536"/>
                <a:gd name="connsiteX1" fmla="*/ 4251 w 0"/>
                <a:gd name="connsiteY1" fmla="*/ 69955 h 69536"/>
              </a:gdLst>
              <a:ahLst/>
              <a:cxnLst>
                <a:cxn ang="0">
                  <a:pos x="connsiteX0" y="connsiteY0"/>
                </a:cxn>
                <a:cxn ang="0">
                  <a:pos x="connsiteX1" y="connsiteY1"/>
                </a:cxn>
              </a:cxnLst>
              <a:rect l="l" t="t" r="r" b="b"/>
              <a:pathLst>
                <a:path h="69536">
                  <a:moveTo>
                    <a:pt x="4251" y="4251"/>
                  </a:moveTo>
                  <a:lnTo>
                    <a:pt x="4251" y="69955"/>
                  </a:lnTo>
                </a:path>
              </a:pathLst>
            </a:custGeom>
            <a:noFill/>
            <a:ln w="25400" cap="flat">
              <a:solidFill>
                <a:schemeClr val="accent3"/>
              </a:solidFill>
              <a:prstDash val="solid"/>
              <a:miter/>
            </a:ln>
          </p:spPr>
          <p:txBody>
            <a:bodyPr rtlCol="0" anchor="ctr"/>
            <a:lstStyle/>
            <a:p>
              <a:endParaRPr lang="en-GB"/>
            </a:p>
          </p:txBody>
        </p:sp>
        <p:sp>
          <p:nvSpPr>
            <p:cNvPr id="73" name="Freeform: Shape 94">
              <a:extLst>
                <a:ext uri="{FF2B5EF4-FFF2-40B4-BE49-F238E27FC236}">
                  <a16:creationId xmlns:a16="http://schemas.microsoft.com/office/drawing/2014/main" id="{F0B7C785-44D3-4942-B526-B5FDAEEECC43}"/>
                </a:ext>
              </a:extLst>
            </p:cNvPr>
            <p:cNvSpPr/>
            <p:nvPr/>
          </p:nvSpPr>
          <p:spPr>
            <a:xfrm>
              <a:off x="803664" y="2164406"/>
              <a:ext cx="8692" cy="69536"/>
            </a:xfrm>
            <a:custGeom>
              <a:avLst/>
              <a:gdLst>
                <a:gd name="connsiteX0" fmla="*/ 4251 w 0"/>
                <a:gd name="connsiteY0" fmla="*/ 4251 h 69536"/>
                <a:gd name="connsiteX1" fmla="*/ 4251 w 0"/>
                <a:gd name="connsiteY1" fmla="*/ 69955 h 69536"/>
              </a:gdLst>
              <a:ahLst/>
              <a:cxnLst>
                <a:cxn ang="0">
                  <a:pos x="connsiteX0" y="connsiteY0"/>
                </a:cxn>
                <a:cxn ang="0">
                  <a:pos x="connsiteX1" y="connsiteY1"/>
                </a:cxn>
              </a:cxnLst>
              <a:rect l="l" t="t" r="r" b="b"/>
              <a:pathLst>
                <a:path h="69536">
                  <a:moveTo>
                    <a:pt x="4251" y="4251"/>
                  </a:moveTo>
                  <a:lnTo>
                    <a:pt x="4251" y="69955"/>
                  </a:lnTo>
                </a:path>
              </a:pathLst>
            </a:custGeom>
            <a:noFill/>
            <a:ln w="25400" cap="flat">
              <a:solidFill>
                <a:schemeClr val="accent3"/>
              </a:solidFill>
              <a:prstDash val="solid"/>
              <a:miter/>
            </a:ln>
          </p:spPr>
          <p:txBody>
            <a:bodyPr rtlCol="0" anchor="ctr"/>
            <a:lstStyle/>
            <a:p>
              <a:endParaRPr lang="en-GB"/>
            </a:p>
          </p:txBody>
        </p:sp>
        <p:sp>
          <p:nvSpPr>
            <p:cNvPr id="74" name="Freeform: Shape 5119">
              <a:extLst>
                <a:ext uri="{FF2B5EF4-FFF2-40B4-BE49-F238E27FC236}">
                  <a16:creationId xmlns:a16="http://schemas.microsoft.com/office/drawing/2014/main" id="{0503DFF5-F279-4245-A98C-E0929E1274AD}"/>
                </a:ext>
              </a:extLst>
            </p:cNvPr>
            <p:cNvSpPr/>
            <p:nvPr/>
          </p:nvSpPr>
          <p:spPr>
            <a:xfrm>
              <a:off x="821048" y="2164406"/>
              <a:ext cx="8692" cy="69536"/>
            </a:xfrm>
            <a:custGeom>
              <a:avLst/>
              <a:gdLst>
                <a:gd name="connsiteX0" fmla="*/ 4251 w 0"/>
                <a:gd name="connsiteY0" fmla="*/ 4251 h 69536"/>
                <a:gd name="connsiteX1" fmla="*/ 4251 w 0"/>
                <a:gd name="connsiteY1" fmla="*/ 69955 h 69536"/>
              </a:gdLst>
              <a:ahLst/>
              <a:cxnLst>
                <a:cxn ang="0">
                  <a:pos x="connsiteX0" y="connsiteY0"/>
                </a:cxn>
                <a:cxn ang="0">
                  <a:pos x="connsiteX1" y="connsiteY1"/>
                </a:cxn>
              </a:cxnLst>
              <a:rect l="l" t="t" r="r" b="b"/>
              <a:pathLst>
                <a:path h="69536">
                  <a:moveTo>
                    <a:pt x="4251" y="4251"/>
                  </a:moveTo>
                  <a:lnTo>
                    <a:pt x="4251" y="69955"/>
                  </a:lnTo>
                </a:path>
              </a:pathLst>
            </a:custGeom>
            <a:noFill/>
            <a:ln w="25400" cap="flat">
              <a:solidFill>
                <a:schemeClr val="accent3"/>
              </a:solidFill>
              <a:prstDash val="solid"/>
              <a:miter/>
            </a:ln>
          </p:spPr>
          <p:txBody>
            <a:bodyPr rtlCol="0" anchor="ctr"/>
            <a:lstStyle/>
            <a:p>
              <a:endParaRPr lang="en-GB"/>
            </a:p>
          </p:txBody>
        </p:sp>
        <p:sp>
          <p:nvSpPr>
            <p:cNvPr id="75" name="Freeform: Shape 5120">
              <a:extLst>
                <a:ext uri="{FF2B5EF4-FFF2-40B4-BE49-F238E27FC236}">
                  <a16:creationId xmlns:a16="http://schemas.microsoft.com/office/drawing/2014/main" id="{F9A945EF-2196-4D1E-BD6C-790D26C3882B}"/>
                </a:ext>
              </a:extLst>
            </p:cNvPr>
            <p:cNvSpPr/>
            <p:nvPr/>
          </p:nvSpPr>
          <p:spPr>
            <a:xfrm>
              <a:off x="838432" y="2164406"/>
              <a:ext cx="8692" cy="69536"/>
            </a:xfrm>
            <a:custGeom>
              <a:avLst/>
              <a:gdLst>
                <a:gd name="connsiteX0" fmla="*/ 4251 w 0"/>
                <a:gd name="connsiteY0" fmla="*/ 4251 h 69536"/>
                <a:gd name="connsiteX1" fmla="*/ 4251 w 0"/>
                <a:gd name="connsiteY1" fmla="*/ 69955 h 69536"/>
              </a:gdLst>
              <a:ahLst/>
              <a:cxnLst>
                <a:cxn ang="0">
                  <a:pos x="connsiteX0" y="connsiteY0"/>
                </a:cxn>
                <a:cxn ang="0">
                  <a:pos x="connsiteX1" y="connsiteY1"/>
                </a:cxn>
              </a:cxnLst>
              <a:rect l="l" t="t" r="r" b="b"/>
              <a:pathLst>
                <a:path h="69536">
                  <a:moveTo>
                    <a:pt x="4251" y="4251"/>
                  </a:moveTo>
                  <a:lnTo>
                    <a:pt x="4251" y="69955"/>
                  </a:lnTo>
                </a:path>
              </a:pathLst>
            </a:custGeom>
            <a:noFill/>
            <a:ln w="25400" cap="flat">
              <a:solidFill>
                <a:schemeClr val="accent3"/>
              </a:solidFill>
              <a:prstDash val="solid"/>
              <a:miter/>
            </a:ln>
          </p:spPr>
          <p:txBody>
            <a:bodyPr rtlCol="0" anchor="ctr"/>
            <a:lstStyle/>
            <a:p>
              <a:endParaRPr lang="en-GB"/>
            </a:p>
          </p:txBody>
        </p:sp>
        <p:sp>
          <p:nvSpPr>
            <p:cNvPr id="76" name="Freeform: Shape 5123">
              <a:extLst>
                <a:ext uri="{FF2B5EF4-FFF2-40B4-BE49-F238E27FC236}">
                  <a16:creationId xmlns:a16="http://schemas.microsoft.com/office/drawing/2014/main" id="{66257E8F-6290-4B57-83A0-31BDA7096C03}"/>
                </a:ext>
              </a:extLst>
            </p:cNvPr>
            <p:cNvSpPr/>
            <p:nvPr/>
          </p:nvSpPr>
          <p:spPr>
            <a:xfrm>
              <a:off x="855816" y="2164406"/>
              <a:ext cx="8692" cy="69536"/>
            </a:xfrm>
            <a:custGeom>
              <a:avLst/>
              <a:gdLst>
                <a:gd name="connsiteX0" fmla="*/ 4251 w 0"/>
                <a:gd name="connsiteY0" fmla="*/ 4251 h 69536"/>
                <a:gd name="connsiteX1" fmla="*/ 4251 w 0"/>
                <a:gd name="connsiteY1" fmla="*/ 69955 h 69536"/>
              </a:gdLst>
              <a:ahLst/>
              <a:cxnLst>
                <a:cxn ang="0">
                  <a:pos x="connsiteX0" y="connsiteY0"/>
                </a:cxn>
                <a:cxn ang="0">
                  <a:pos x="connsiteX1" y="connsiteY1"/>
                </a:cxn>
              </a:cxnLst>
              <a:rect l="l" t="t" r="r" b="b"/>
              <a:pathLst>
                <a:path h="69536">
                  <a:moveTo>
                    <a:pt x="4251" y="4251"/>
                  </a:moveTo>
                  <a:lnTo>
                    <a:pt x="4251" y="69955"/>
                  </a:lnTo>
                </a:path>
              </a:pathLst>
            </a:custGeom>
            <a:noFill/>
            <a:ln w="25400" cap="flat">
              <a:solidFill>
                <a:schemeClr val="accent3"/>
              </a:solidFill>
              <a:prstDash val="solid"/>
              <a:miter/>
            </a:ln>
          </p:spPr>
          <p:txBody>
            <a:bodyPr rtlCol="0" anchor="ctr"/>
            <a:lstStyle/>
            <a:p>
              <a:endParaRPr lang="en-GB"/>
            </a:p>
          </p:txBody>
        </p:sp>
        <p:sp>
          <p:nvSpPr>
            <p:cNvPr id="77" name="Freeform: Shape 5124">
              <a:extLst>
                <a:ext uri="{FF2B5EF4-FFF2-40B4-BE49-F238E27FC236}">
                  <a16:creationId xmlns:a16="http://schemas.microsoft.com/office/drawing/2014/main" id="{68989EAD-6A2C-48A3-93B4-5CBD333CF704}"/>
                </a:ext>
              </a:extLst>
            </p:cNvPr>
            <p:cNvSpPr/>
            <p:nvPr/>
          </p:nvSpPr>
          <p:spPr>
            <a:xfrm>
              <a:off x="873199" y="2164406"/>
              <a:ext cx="8692" cy="69536"/>
            </a:xfrm>
            <a:custGeom>
              <a:avLst/>
              <a:gdLst>
                <a:gd name="connsiteX0" fmla="*/ 4251 w 0"/>
                <a:gd name="connsiteY0" fmla="*/ 4251 h 69536"/>
                <a:gd name="connsiteX1" fmla="*/ 4251 w 0"/>
                <a:gd name="connsiteY1" fmla="*/ 69955 h 69536"/>
              </a:gdLst>
              <a:ahLst/>
              <a:cxnLst>
                <a:cxn ang="0">
                  <a:pos x="connsiteX0" y="connsiteY0"/>
                </a:cxn>
                <a:cxn ang="0">
                  <a:pos x="connsiteX1" y="connsiteY1"/>
                </a:cxn>
              </a:cxnLst>
              <a:rect l="l" t="t" r="r" b="b"/>
              <a:pathLst>
                <a:path h="69536">
                  <a:moveTo>
                    <a:pt x="4251" y="4251"/>
                  </a:moveTo>
                  <a:lnTo>
                    <a:pt x="4251" y="69955"/>
                  </a:lnTo>
                </a:path>
              </a:pathLst>
            </a:custGeom>
            <a:noFill/>
            <a:ln w="25400" cap="flat">
              <a:solidFill>
                <a:schemeClr val="accent3"/>
              </a:solidFill>
              <a:prstDash val="solid"/>
              <a:miter/>
            </a:ln>
          </p:spPr>
          <p:txBody>
            <a:bodyPr rtlCol="0" anchor="ctr"/>
            <a:lstStyle/>
            <a:p>
              <a:endParaRPr lang="en-GB"/>
            </a:p>
          </p:txBody>
        </p:sp>
        <p:sp>
          <p:nvSpPr>
            <p:cNvPr id="78" name="Freeform: Shape 5125">
              <a:extLst>
                <a:ext uri="{FF2B5EF4-FFF2-40B4-BE49-F238E27FC236}">
                  <a16:creationId xmlns:a16="http://schemas.microsoft.com/office/drawing/2014/main" id="{873DE530-6E43-46DD-81B7-35CAAD5A287D}"/>
                </a:ext>
              </a:extLst>
            </p:cNvPr>
            <p:cNvSpPr/>
            <p:nvPr/>
          </p:nvSpPr>
          <p:spPr>
            <a:xfrm>
              <a:off x="666507" y="2197258"/>
              <a:ext cx="69536" cy="8692"/>
            </a:xfrm>
            <a:custGeom>
              <a:avLst/>
              <a:gdLst>
                <a:gd name="connsiteX0" fmla="*/ 69955 w 69536"/>
                <a:gd name="connsiteY0" fmla="*/ 4251 h 0"/>
                <a:gd name="connsiteX1" fmla="*/ 4251 w 69536"/>
                <a:gd name="connsiteY1" fmla="*/ 4251 h 0"/>
              </a:gdLst>
              <a:ahLst/>
              <a:cxnLst>
                <a:cxn ang="0">
                  <a:pos x="connsiteX0" y="connsiteY0"/>
                </a:cxn>
                <a:cxn ang="0">
                  <a:pos x="connsiteX1" y="connsiteY1"/>
                </a:cxn>
              </a:cxnLst>
              <a:rect l="l" t="t" r="r" b="b"/>
              <a:pathLst>
                <a:path w="69536">
                  <a:moveTo>
                    <a:pt x="69955" y="4251"/>
                  </a:moveTo>
                  <a:lnTo>
                    <a:pt x="4251" y="4251"/>
                  </a:lnTo>
                </a:path>
              </a:pathLst>
            </a:custGeom>
            <a:noFill/>
            <a:ln w="25400" cap="flat">
              <a:solidFill>
                <a:schemeClr val="accent3"/>
              </a:solidFill>
              <a:prstDash val="solid"/>
              <a:miter/>
            </a:ln>
          </p:spPr>
          <p:txBody>
            <a:bodyPr rtlCol="0" anchor="ctr"/>
            <a:lstStyle/>
            <a:p>
              <a:endParaRPr lang="en-GB"/>
            </a:p>
          </p:txBody>
        </p:sp>
        <p:sp>
          <p:nvSpPr>
            <p:cNvPr id="79" name="Freeform: Shape 5126">
              <a:extLst>
                <a:ext uri="{FF2B5EF4-FFF2-40B4-BE49-F238E27FC236}">
                  <a16:creationId xmlns:a16="http://schemas.microsoft.com/office/drawing/2014/main" id="{1FCDD564-E825-459A-A2DF-36F039F44EB3}"/>
                </a:ext>
              </a:extLst>
            </p:cNvPr>
            <p:cNvSpPr/>
            <p:nvPr/>
          </p:nvSpPr>
          <p:spPr>
            <a:xfrm>
              <a:off x="1066345" y="2284178"/>
              <a:ext cx="69536" cy="8692"/>
            </a:xfrm>
            <a:custGeom>
              <a:avLst/>
              <a:gdLst>
                <a:gd name="connsiteX0" fmla="*/ 69954 w 69536"/>
                <a:gd name="connsiteY0" fmla="*/ 4251 h 0"/>
                <a:gd name="connsiteX1" fmla="*/ 4251 w 69536"/>
                <a:gd name="connsiteY1" fmla="*/ 4251 h 0"/>
              </a:gdLst>
              <a:ahLst/>
              <a:cxnLst>
                <a:cxn ang="0">
                  <a:pos x="connsiteX0" y="connsiteY0"/>
                </a:cxn>
                <a:cxn ang="0">
                  <a:pos x="connsiteX1" y="connsiteY1"/>
                </a:cxn>
              </a:cxnLst>
              <a:rect l="l" t="t" r="r" b="b"/>
              <a:pathLst>
                <a:path w="69536">
                  <a:moveTo>
                    <a:pt x="69954" y="4251"/>
                  </a:moveTo>
                  <a:lnTo>
                    <a:pt x="4251" y="4251"/>
                  </a:lnTo>
                </a:path>
              </a:pathLst>
            </a:custGeom>
            <a:noFill/>
            <a:ln w="25400" cap="flat">
              <a:solidFill>
                <a:schemeClr val="accent3"/>
              </a:solidFill>
              <a:prstDash val="solid"/>
              <a:miter/>
            </a:ln>
          </p:spPr>
          <p:txBody>
            <a:bodyPr rtlCol="0" anchor="ctr"/>
            <a:lstStyle/>
            <a:p>
              <a:endParaRPr lang="en-GB"/>
            </a:p>
          </p:txBody>
        </p:sp>
        <p:sp>
          <p:nvSpPr>
            <p:cNvPr id="80" name="Freeform: Shape 5127">
              <a:extLst>
                <a:ext uri="{FF2B5EF4-FFF2-40B4-BE49-F238E27FC236}">
                  <a16:creationId xmlns:a16="http://schemas.microsoft.com/office/drawing/2014/main" id="{02033CCC-99F0-4A3F-84D0-1EA5B042229A}"/>
                </a:ext>
              </a:extLst>
            </p:cNvPr>
            <p:cNvSpPr/>
            <p:nvPr/>
          </p:nvSpPr>
          <p:spPr>
            <a:xfrm>
              <a:off x="1153265" y="2371099"/>
              <a:ext cx="69536" cy="8692"/>
            </a:xfrm>
            <a:custGeom>
              <a:avLst/>
              <a:gdLst>
                <a:gd name="connsiteX0" fmla="*/ 69954 w 69536"/>
                <a:gd name="connsiteY0" fmla="*/ 4251 h 0"/>
                <a:gd name="connsiteX1" fmla="*/ 4251 w 69536"/>
                <a:gd name="connsiteY1" fmla="*/ 4251 h 0"/>
              </a:gdLst>
              <a:ahLst/>
              <a:cxnLst>
                <a:cxn ang="0">
                  <a:pos x="connsiteX0" y="connsiteY0"/>
                </a:cxn>
                <a:cxn ang="0">
                  <a:pos x="connsiteX1" y="connsiteY1"/>
                </a:cxn>
              </a:cxnLst>
              <a:rect l="l" t="t" r="r" b="b"/>
              <a:pathLst>
                <a:path w="69536">
                  <a:moveTo>
                    <a:pt x="69954" y="4251"/>
                  </a:moveTo>
                  <a:lnTo>
                    <a:pt x="4251" y="4251"/>
                  </a:lnTo>
                </a:path>
              </a:pathLst>
            </a:custGeom>
            <a:noFill/>
            <a:ln w="25400" cap="flat">
              <a:solidFill>
                <a:schemeClr val="accent3"/>
              </a:solidFill>
              <a:prstDash val="solid"/>
              <a:miter/>
            </a:ln>
          </p:spPr>
          <p:txBody>
            <a:bodyPr rtlCol="0" anchor="ctr"/>
            <a:lstStyle/>
            <a:p>
              <a:endParaRPr lang="en-GB"/>
            </a:p>
          </p:txBody>
        </p:sp>
        <p:sp>
          <p:nvSpPr>
            <p:cNvPr id="81" name="Freeform: Shape 5128">
              <a:extLst>
                <a:ext uri="{FF2B5EF4-FFF2-40B4-BE49-F238E27FC236}">
                  <a16:creationId xmlns:a16="http://schemas.microsoft.com/office/drawing/2014/main" id="{12F92841-1802-4F33-B12B-D7727D5F1760}"/>
                </a:ext>
              </a:extLst>
            </p:cNvPr>
            <p:cNvSpPr/>
            <p:nvPr/>
          </p:nvSpPr>
          <p:spPr>
            <a:xfrm>
              <a:off x="1553097" y="2492787"/>
              <a:ext cx="69536" cy="8692"/>
            </a:xfrm>
            <a:custGeom>
              <a:avLst/>
              <a:gdLst>
                <a:gd name="connsiteX0" fmla="*/ 69954 w 69536"/>
                <a:gd name="connsiteY0" fmla="*/ 4251 h 0"/>
                <a:gd name="connsiteX1" fmla="*/ 4251 w 69536"/>
                <a:gd name="connsiteY1" fmla="*/ 4251 h 0"/>
              </a:gdLst>
              <a:ahLst/>
              <a:cxnLst>
                <a:cxn ang="0">
                  <a:pos x="connsiteX0" y="connsiteY0"/>
                </a:cxn>
                <a:cxn ang="0">
                  <a:pos x="connsiteX1" y="connsiteY1"/>
                </a:cxn>
              </a:cxnLst>
              <a:rect l="l" t="t" r="r" b="b"/>
              <a:pathLst>
                <a:path w="69536">
                  <a:moveTo>
                    <a:pt x="69954" y="4251"/>
                  </a:moveTo>
                  <a:lnTo>
                    <a:pt x="4251" y="4251"/>
                  </a:lnTo>
                </a:path>
              </a:pathLst>
            </a:custGeom>
            <a:noFill/>
            <a:ln w="25400" cap="flat">
              <a:solidFill>
                <a:schemeClr val="accent3"/>
              </a:solidFill>
              <a:prstDash val="solid"/>
              <a:miter/>
            </a:ln>
          </p:spPr>
          <p:txBody>
            <a:bodyPr rtlCol="0" anchor="ctr"/>
            <a:lstStyle/>
            <a:p>
              <a:endParaRPr lang="en-GB"/>
            </a:p>
          </p:txBody>
        </p:sp>
        <p:sp>
          <p:nvSpPr>
            <p:cNvPr id="82" name="Freeform: Shape 5129">
              <a:extLst>
                <a:ext uri="{FF2B5EF4-FFF2-40B4-BE49-F238E27FC236}">
                  <a16:creationId xmlns:a16="http://schemas.microsoft.com/office/drawing/2014/main" id="{C004991F-CF21-4EA7-8557-BF986462F2BE}"/>
                </a:ext>
              </a:extLst>
            </p:cNvPr>
            <p:cNvSpPr/>
            <p:nvPr/>
          </p:nvSpPr>
          <p:spPr>
            <a:xfrm>
              <a:off x="875120" y="2197258"/>
              <a:ext cx="69536" cy="8692"/>
            </a:xfrm>
            <a:custGeom>
              <a:avLst/>
              <a:gdLst>
                <a:gd name="connsiteX0" fmla="*/ 69954 w 69536"/>
                <a:gd name="connsiteY0" fmla="*/ 4251 h 0"/>
                <a:gd name="connsiteX1" fmla="*/ 4251 w 69536"/>
                <a:gd name="connsiteY1" fmla="*/ 4251 h 0"/>
              </a:gdLst>
              <a:ahLst/>
              <a:cxnLst>
                <a:cxn ang="0">
                  <a:pos x="connsiteX0" y="connsiteY0"/>
                </a:cxn>
                <a:cxn ang="0">
                  <a:pos x="connsiteX1" y="connsiteY1"/>
                </a:cxn>
              </a:cxnLst>
              <a:rect l="l" t="t" r="r" b="b"/>
              <a:pathLst>
                <a:path w="69536">
                  <a:moveTo>
                    <a:pt x="69954" y="4251"/>
                  </a:moveTo>
                  <a:lnTo>
                    <a:pt x="4251" y="4251"/>
                  </a:lnTo>
                </a:path>
              </a:pathLst>
            </a:custGeom>
            <a:noFill/>
            <a:ln w="25400" cap="flat">
              <a:solidFill>
                <a:schemeClr val="accent3"/>
              </a:solidFill>
              <a:prstDash val="solid"/>
              <a:miter/>
            </a:ln>
          </p:spPr>
          <p:txBody>
            <a:bodyPr rtlCol="0" anchor="ctr"/>
            <a:lstStyle/>
            <a:p>
              <a:endParaRPr lang="en-GB"/>
            </a:p>
          </p:txBody>
        </p:sp>
        <p:sp>
          <p:nvSpPr>
            <p:cNvPr id="83" name="Freeform: Shape 5130">
              <a:extLst>
                <a:ext uri="{FF2B5EF4-FFF2-40B4-BE49-F238E27FC236}">
                  <a16:creationId xmlns:a16="http://schemas.microsoft.com/office/drawing/2014/main" id="{6CFBBD3B-317F-483D-BD34-C89A40D78EA4}"/>
                </a:ext>
              </a:extLst>
            </p:cNvPr>
            <p:cNvSpPr/>
            <p:nvPr/>
          </p:nvSpPr>
          <p:spPr>
            <a:xfrm>
              <a:off x="925351" y="2216558"/>
              <a:ext cx="8692" cy="69536"/>
            </a:xfrm>
            <a:custGeom>
              <a:avLst/>
              <a:gdLst>
                <a:gd name="connsiteX0" fmla="*/ 4251 w 0"/>
                <a:gd name="connsiteY0" fmla="*/ 4251 h 69536"/>
                <a:gd name="connsiteX1" fmla="*/ 4251 w 0"/>
                <a:gd name="connsiteY1" fmla="*/ 69955 h 69536"/>
              </a:gdLst>
              <a:ahLst/>
              <a:cxnLst>
                <a:cxn ang="0">
                  <a:pos x="connsiteX0" y="connsiteY0"/>
                </a:cxn>
                <a:cxn ang="0">
                  <a:pos x="connsiteX1" y="connsiteY1"/>
                </a:cxn>
              </a:cxnLst>
              <a:rect l="l" t="t" r="r" b="b"/>
              <a:pathLst>
                <a:path h="69536">
                  <a:moveTo>
                    <a:pt x="4251" y="4251"/>
                  </a:moveTo>
                  <a:lnTo>
                    <a:pt x="4251" y="69955"/>
                  </a:lnTo>
                </a:path>
              </a:pathLst>
            </a:custGeom>
            <a:noFill/>
            <a:ln w="25400" cap="flat">
              <a:solidFill>
                <a:schemeClr val="accent3"/>
              </a:solidFill>
              <a:prstDash val="solid"/>
              <a:miter/>
            </a:ln>
          </p:spPr>
          <p:txBody>
            <a:bodyPr rtlCol="0" anchor="ctr"/>
            <a:lstStyle/>
            <a:p>
              <a:endParaRPr lang="en-GB"/>
            </a:p>
          </p:txBody>
        </p:sp>
        <p:sp>
          <p:nvSpPr>
            <p:cNvPr id="84" name="Freeform: Shape 5131">
              <a:extLst>
                <a:ext uri="{FF2B5EF4-FFF2-40B4-BE49-F238E27FC236}">
                  <a16:creationId xmlns:a16="http://schemas.microsoft.com/office/drawing/2014/main" id="{21180666-6004-4E98-BA84-0D1D7FBED2D7}"/>
                </a:ext>
              </a:extLst>
            </p:cNvPr>
            <p:cNvSpPr/>
            <p:nvPr/>
          </p:nvSpPr>
          <p:spPr>
            <a:xfrm>
              <a:off x="960119" y="2216558"/>
              <a:ext cx="8692" cy="69536"/>
            </a:xfrm>
            <a:custGeom>
              <a:avLst/>
              <a:gdLst>
                <a:gd name="connsiteX0" fmla="*/ 4251 w 0"/>
                <a:gd name="connsiteY0" fmla="*/ 4251 h 69536"/>
                <a:gd name="connsiteX1" fmla="*/ 4251 w 0"/>
                <a:gd name="connsiteY1" fmla="*/ 69955 h 69536"/>
              </a:gdLst>
              <a:ahLst/>
              <a:cxnLst>
                <a:cxn ang="0">
                  <a:pos x="connsiteX0" y="connsiteY0"/>
                </a:cxn>
                <a:cxn ang="0">
                  <a:pos x="connsiteX1" y="connsiteY1"/>
                </a:cxn>
              </a:cxnLst>
              <a:rect l="l" t="t" r="r" b="b"/>
              <a:pathLst>
                <a:path h="69536">
                  <a:moveTo>
                    <a:pt x="4251" y="4251"/>
                  </a:moveTo>
                  <a:lnTo>
                    <a:pt x="4251" y="69955"/>
                  </a:lnTo>
                </a:path>
              </a:pathLst>
            </a:custGeom>
            <a:noFill/>
            <a:ln w="25400" cap="flat">
              <a:solidFill>
                <a:schemeClr val="accent3"/>
              </a:solidFill>
              <a:prstDash val="solid"/>
              <a:miter/>
            </a:ln>
          </p:spPr>
          <p:txBody>
            <a:bodyPr rtlCol="0" anchor="ctr"/>
            <a:lstStyle/>
            <a:p>
              <a:endParaRPr lang="en-GB"/>
            </a:p>
          </p:txBody>
        </p:sp>
        <p:sp>
          <p:nvSpPr>
            <p:cNvPr id="85" name="Freeform: Shape 5132">
              <a:extLst>
                <a:ext uri="{FF2B5EF4-FFF2-40B4-BE49-F238E27FC236}">
                  <a16:creationId xmlns:a16="http://schemas.microsoft.com/office/drawing/2014/main" id="{1E264292-90BB-446C-95AD-21F8AFFD1DA9}"/>
                </a:ext>
              </a:extLst>
            </p:cNvPr>
            <p:cNvSpPr/>
            <p:nvPr/>
          </p:nvSpPr>
          <p:spPr>
            <a:xfrm>
              <a:off x="977503" y="2216558"/>
              <a:ext cx="8692" cy="69536"/>
            </a:xfrm>
            <a:custGeom>
              <a:avLst/>
              <a:gdLst>
                <a:gd name="connsiteX0" fmla="*/ 4251 w 0"/>
                <a:gd name="connsiteY0" fmla="*/ 4251 h 69536"/>
                <a:gd name="connsiteX1" fmla="*/ 4251 w 0"/>
                <a:gd name="connsiteY1" fmla="*/ 69955 h 69536"/>
              </a:gdLst>
              <a:ahLst/>
              <a:cxnLst>
                <a:cxn ang="0">
                  <a:pos x="connsiteX0" y="connsiteY0"/>
                </a:cxn>
                <a:cxn ang="0">
                  <a:pos x="connsiteX1" y="connsiteY1"/>
                </a:cxn>
              </a:cxnLst>
              <a:rect l="l" t="t" r="r" b="b"/>
              <a:pathLst>
                <a:path h="69536">
                  <a:moveTo>
                    <a:pt x="4251" y="4251"/>
                  </a:moveTo>
                  <a:lnTo>
                    <a:pt x="4251" y="69955"/>
                  </a:lnTo>
                </a:path>
              </a:pathLst>
            </a:custGeom>
            <a:noFill/>
            <a:ln w="25400" cap="flat">
              <a:solidFill>
                <a:schemeClr val="accent3"/>
              </a:solidFill>
              <a:prstDash val="solid"/>
              <a:miter/>
            </a:ln>
          </p:spPr>
          <p:txBody>
            <a:bodyPr rtlCol="0" anchor="ctr"/>
            <a:lstStyle/>
            <a:p>
              <a:endParaRPr lang="en-GB"/>
            </a:p>
          </p:txBody>
        </p:sp>
        <p:sp>
          <p:nvSpPr>
            <p:cNvPr id="86" name="Freeform: Shape 5133">
              <a:extLst>
                <a:ext uri="{FF2B5EF4-FFF2-40B4-BE49-F238E27FC236}">
                  <a16:creationId xmlns:a16="http://schemas.microsoft.com/office/drawing/2014/main" id="{23EA6254-6EF2-4EB5-9287-2ACFB0B71DC4}"/>
                </a:ext>
              </a:extLst>
            </p:cNvPr>
            <p:cNvSpPr/>
            <p:nvPr/>
          </p:nvSpPr>
          <p:spPr>
            <a:xfrm>
              <a:off x="1012272" y="2216558"/>
              <a:ext cx="8692" cy="69536"/>
            </a:xfrm>
            <a:custGeom>
              <a:avLst/>
              <a:gdLst>
                <a:gd name="connsiteX0" fmla="*/ 4251 w 0"/>
                <a:gd name="connsiteY0" fmla="*/ 4251 h 69536"/>
                <a:gd name="connsiteX1" fmla="*/ 4251 w 0"/>
                <a:gd name="connsiteY1" fmla="*/ 69955 h 69536"/>
              </a:gdLst>
              <a:ahLst/>
              <a:cxnLst>
                <a:cxn ang="0">
                  <a:pos x="connsiteX0" y="connsiteY0"/>
                </a:cxn>
                <a:cxn ang="0">
                  <a:pos x="connsiteX1" y="connsiteY1"/>
                </a:cxn>
              </a:cxnLst>
              <a:rect l="l" t="t" r="r" b="b"/>
              <a:pathLst>
                <a:path h="69536">
                  <a:moveTo>
                    <a:pt x="4251" y="4251"/>
                  </a:moveTo>
                  <a:lnTo>
                    <a:pt x="4251" y="69955"/>
                  </a:lnTo>
                </a:path>
              </a:pathLst>
            </a:custGeom>
            <a:noFill/>
            <a:ln w="25400" cap="flat">
              <a:solidFill>
                <a:schemeClr val="accent3"/>
              </a:solidFill>
              <a:prstDash val="solid"/>
              <a:miter/>
            </a:ln>
          </p:spPr>
          <p:txBody>
            <a:bodyPr rtlCol="0" anchor="ctr"/>
            <a:lstStyle/>
            <a:p>
              <a:endParaRPr lang="en-GB"/>
            </a:p>
          </p:txBody>
        </p:sp>
        <p:sp>
          <p:nvSpPr>
            <p:cNvPr id="87" name="Freeform: Shape 5134">
              <a:extLst>
                <a:ext uri="{FF2B5EF4-FFF2-40B4-BE49-F238E27FC236}">
                  <a16:creationId xmlns:a16="http://schemas.microsoft.com/office/drawing/2014/main" id="{C98BDB35-3808-4EE0-AB6A-4795CB66CC10}"/>
                </a:ext>
              </a:extLst>
            </p:cNvPr>
            <p:cNvSpPr/>
            <p:nvPr/>
          </p:nvSpPr>
          <p:spPr>
            <a:xfrm>
              <a:off x="1047040" y="2216558"/>
              <a:ext cx="8692" cy="69536"/>
            </a:xfrm>
            <a:custGeom>
              <a:avLst/>
              <a:gdLst>
                <a:gd name="connsiteX0" fmla="*/ 4251 w 0"/>
                <a:gd name="connsiteY0" fmla="*/ 4251 h 69536"/>
                <a:gd name="connsiteX1" fmla="*/ 4251 w 0"/>
                <a:gd name="connsiteY1" fmla="*/ 69955 h 69536"/>
              </a:gdLst>
              <a:ahLst/>
              <a:cxnLst>
                <a:cxn ang="0">
                  <a:pos x="connsiteX0" y="connsiteY0"/>
                </a:cxn>
                <a:cxn ang="0">
                  <a:pos x="connsiteX1" y="connsiteY1"/>
                </a:cxn>
              </a:cxnLst>
              <a:rect l="l" t="t" r="r" b="b"/>
              <a:pathLst>
                <a:path h="69536">
                  <a:moveTo>
                    <a:pt x="4251" y="4251"/>
                  </a:moveTo>
                  <a:lnTo>
                    <a:pt x="4251" y="69955"/>
                  </a:lnTo>
                </a:path>
              </a:pathLst>
            </a:custGeom>
            <a:noFill/>
            <a:ln w="25400" cap="flat">
              <a:solidFill>
                <a:schemeClr val="accent3"/>
              </a:solidFill>
              <a:prstDash val="solid"/>
              <a:miter/>
            </a:ln>
          </p:spPr>
          <p:txBody>
            <a:bodyPr rtlCol="0" anchor="ctr"/>
            <a:lstStyle/>
            <a:p>
              <a:endParaRPr lang="en-GB"/>
            </a:p>
          </p:txBody>
        </p:sp>
        <p:sp>
          <p:nvSpPr>
            <p:cNvPr id="88" name="Freeform: Shape 5135">
              <a:extLst>
                <a:ext uri="{FF2B5EF4-FFF2-40B4-BE49-F238E27FC236}">
                  <a16:creationId xmlns:a16="http://schemas.microsoft.com/office/drawing/2014/main" id="{BCCCF9AE-693F-450C-B5FC-A6464D9D2C3B}"/>
                </a:ext>
              </a:extLst>
            </p:cNvPr>
            <p:cNvSpPr/>
            <p:nvPr/>
          </p:nvSpPr>
          <p:spPr>
            <a:xfrm>
              <a:off x="1081808" y="2216558"/>
              <a:ext cx="8692" cy="69536"/>
            </a:xfrm>
            <a:custGeom>
              <a:avLst/>
              <a:gdLst>
                <a:gd name="connsiteX0" fmla="*/ 4251 w 0"/>
                <a:gd name="connsiteY0" fmla="*/ 4251 h 69536"/>
                <a:gd name="connsiteX1" fmla="*/ 4251 w 0"/>
                <a:gd name="connsiteY1" fmla="*/ 69955 h 69536"/>
              </a:gdLst>
              <a:ahLst/>
              <a:cxnLst>
                <a:cxn ang="0">
                  <a:pos x="connsiteX0" y="connsiteY0"/>
                </a:cxn>
                <a:cxn ang="0">
                  <a:pos x="connsiteX1" y="connsiteY1"/>
                </a:cxn>
              </a:cxnLst>
              <a:rect l="l" t="t" r="r" b="b"/>
              <a:pathLst>
                <a:path h="69536">
                  <a:moveTo>
                    <a:pt x="4251" y="4251"/>
                  </a:moveTo>
                  <a:lnTo>
                    <a:pt x="4251" y="69955"/>
                  </a:lnTo>
                </a:path>
              </a:pathLst>
            </a:custGeom>
            <a:noFill/>
            <a:ln w="25400" cap="flat">
              <a:solidFill>
                <a:schemeClr val="accent3"/>
              </a:solidFill>
              <a:prstDash val="solid"/>
              <a:miter/>
            </a:ln>
          </p:spPr>
          <p:txBody>
            <a:bodyPr rtlCol="0" anchor="ctr"/>
            <a:lstStyle/>
            <a:p>
              <a:endParaRPr lang="en-GB"/>
            </a:p>
          </p:txBody>
        </p:sp>
        <p:sp>
          <p:nvSpPr>
            <p:cNvPr id="89" name="Freeform: Shape 5136">
              <a:extLst>
                <a:ext uri="{FF2B5EF4-FFF2-40B4-BE49-F238E27FC236}">
                  <a16:creationId xmlns:a16="http://schemas.microsoft.com/office/drawing/2014/main" id="{1A6C4B9C-14B2-455E-A7A4-46DAD7674D18}"/>
                </a:ext>
              </a:extLst>
            </p:cNvPr>
            <p:cNvSpPr/>
            <p:nvPr/>
          </p:nvSpPr>
          <p:spPr>
            <a:xfrm>
              <a:off x="1151344" y="2320863"/>
              <a:ext cx="8692" cy="69536"/>
            </a:xfrm>
            <a:custGeom>
              <a:avLst/>
              <a:gdLst>
                <a:gd name="connsiteX0" fmla="*/ 4251 w 0"/>
                <a:gd name="connsiteY0" fmla="*/ 4251 h 69536"/>
                <a:gd name="connsiteX1" fmla="*/ 4251 w 0"/>
                <a:gd name="connsiteY1" fmla="*/ 69955 h 69536"/>
              </a:gdLst>
              <a:ahLst/>
              <a:cxnLst>
                <a:cxn ang="0">
                  <a:pos x="connsiteX0" y="connsiteY0"/>
                </a:cxn>
                <a:cxn ang="0">
                  <a:pos x="connsiteX1" y="connsiteY1"/>
                </a:cxn>
              </a:cxnLst>
              <a:rect l="l" t="t" r="r" b="b"/>
              <a:pathLst>
                <a:path h="69536">
                  <a:moveTo>
                    <a:pt x="4251" y="4251"/>
                  </a:moveTo>
                  <a:lnTo>
                    <a:pt x="4251" y="69955"/>
                  </a:lnTo>
                </a:path>
              </a:pathLst>
            </a:custGeom>
            <a:noFill/>
            <a:ln w="25400" cap="flat">
              <a:solidFill>
                <a:schemeClr val="accent3"/>
              </a:solidFill>
              <a:prstDash val="solid"/>
              <a:miter/>
            </a:ln>
          </p:spPr>
          <p:txBody>
            <a:bodyPr rtlCol="0" anchor="ctr"/>
            <a:lstStyle/>
            <a:p>
              <a:endParaRPr lang="en-GB"/>
            </a:p>
          </p:txBody>
        </p:sp>
        <p:sp>
          <p:nvSpPr>
            <p:cNvPr id="90" name="Freeform: Shape 5137">
              <a:extLst>
                <a:ext uri="{FF2B5EF4-FFF2-40B4-BE49-F238E27FC236}">
                  <a16:creationId xmlns:a16="http://schemas.microsoft.com/office/drawing/2014/main" id="{084A2DB0-8455-4B3B-9104-430EFDD6CA49}"/>
                </a:ext>
              </a:extLst>
            </p:cNvPr>
            <p:cNvSpPr/>
            <p:nvPr/>
          </p:nvSpPr>
          <p:spPr>
            <a:xfrm>
              <a:off x="1203496" y="2373015"/>
              <a:ext cx="8692" cy="69536"/>
            </a:xfrm>
            <a:custGeom>
              <a:avLst/>
              <a:gdLst>
                <a:gd name="connsiteX0" fmla="*/ 4251 w 0"/>
                <a:gd name="connsiteY0" fmla="*/ 4251 h 69536"/>
                <a:gd name="connsiteX1" fmla="*/ 4251 w 0"/>
                <a:gd name="connsiteY1" fmla="*/ 69955 h 69536"/>
              </a:gdLst>
              <a:ahLst/>
              <a:cxnLst>
                <a:cxn ang="0">
                  <a:pos x="connsiteX0" y="connsiteY0"/>
                </a:cxn>
                <a:cxn ang="0">
                  <a:pos x="connsiteX1" y="connsiteY1"/>
                </a:cxn>
              </a:cxnLst>
              <a:rect l="l" t="t" r="r" b="b"/>
              <a:pathLst>
                <a:path h="69536">
                  <a:moveTo>
                    <a:pt x="4251" y="4251"/>
                  </a:moveTo>
                  <a:lnTo>
                    <a:pt x="4251" y="69955"/>
                  </a:lnTo>
                </a:path>
              </a:pathLst>
            </a:custGeom>
            <a:noFill/>
            <a:ln w="25400" cap="flat">
              <a:solidFill>
                <a:schemeClr val="accent3"/>
              </a:solidFill>
              <a:prstDash val="solid"/>
              <a:miter/>
            </a:ln>
          </p:spPr>
          <p:txBody>
            <a:bodyPr rtlCol="0" anchor="ctr"/>
            <a:lstStyle/>
            <a:p>
              <a:endParaRPr lang="en-GB"/>
            </a:p>
          </p:txBody>
        </p:sp>
        <p:sp>
          <p:nvSpPr>
            <p:cNvPr id="91" name="Freeform: Shape 5138">
              <a:extLst>
                <a:ext uri="{FF2B5EF4-FFF2-40B4-BE49-F238E27FC236}">
                  <a16:creationId xmlns:a16="http://schemas.microsoft.com/office/drawing/2014/main" id="{89DF02FC-43F5-4C38-805B-452F71CB961E}"/>
                </a:ext>
              </a:extLst>
            </p:cNvPr>
            <p:cNvSpPr/>
            <p:nvPr/>
          </p:nvSpPr>
          <p:spPr>
            <a:xfrm>
              <a:off x="1359952" y="2407783"/>
              <a:ext cx="8692" cy="69536"/>
            </a:xfrm>
            <a:custGeom>
              <a:avLst/>
              <a:gdLst>
                <a:gd name="connsiteX0" fmla="*/ 4251 w 0"/>
                <a:gd name="connsiteY0" fmla="*/ 4251 h 69536"/>
                <a:gd name="connsiteX1" fmla="*/ 4251 w 0"/>
                <a:gd name="connsiteY1" fmla="*/ 69955 h 69536"/>
              </a:gdLst>
              <a:ahLst/>
              <a:cxnLst>
                <a:cxn ang="0">
                  <a:pos x="connsiteX0" y="connsiteY0"/>
                </a:cxn>
                <a:cxn ang="0">
                  <a:pos x="connsiteX1" y="connsiteY1"/>
                </a:cxn>
              </a:cxnLst>
              <a:rect l="l" t="t" r="r" b="b"/>
              <a:pathLst>
                <a:path h="69536">
                  <a:moveTo>
                    <a:pt x="4251" y="4251"/>
                  </a:moveTo>
                  <a:lnTo>
                    <a:pt x="4251" y="69955"/>
                  </a:lnTo>
                </a:path>
              </a:pathLst>
            </a:custGeom>
            <a:noFill/>
            <a:ln w="25400" cap="flat">
              <a:solidFill>
                <a:schemeClr val="accent3"/>
              </a:solidFill>
              <a:prstDash val="solid"/>
              <a:miter/>
            </a:ln>
          </p:spPr>
          <p:txBody>
            <a:bodyPr rtlCol="0" anchor="ctr"/>
            <a:lstStyle/>
            <a:p>
              <a:endParaRPr lang="en-GB"/>
            </a:p>
          </p:txBody>
        </p:sp>
        <p:sp>
          <p:nvSpPr>
            <p:cNvPr id="92" name="Freeform: Shape 5139">
              <a:extLst>
                <a:ext uri="{FF2B5EF4-FFF2-40B4-BE49-F238E27FC236}">
                  <a16:creationId xmlns:a16="http://schemas.microsoft.com/office/drawing/2014/main" id="{AF212077-3C24-4F10-9C93-BF43350CFE19}"/>
                </a:ext>
              </a:extLst>
            </p:cNvPr>
            <p:cNvSpPr/>
            <p:nvPr/>
          </p:nvSpPr>
          <p:spPr>
            <a:xfrm>
              <a:off x="1394720" y="2407783"/>
              <a:ext cx="8692" cy="69536"/>
            </a:xfrm>
            <a:custGeom>
              <a:avLst/>
              <a:gdLst>
                <a:gd name="connsiteX0" fmla="*/ 4251 w 0"/>
                <a:gd name="connsiteY0" fmla="*/ 4251 h 69536"/>
                <a:gd name="connsiteX1" fmla="*/ 4251 w 0"/>
                <a:gd name="connsiteY1" fmla="*/ 69955 h 69536"/>
              </a:gdLst>
              <a:ahLst/>
              <a:cxnLst>
                <a:cxn ang="0">
                  <a:pos x="connsiteX0" y="connsiteY0"/>
                </a:cxn>
                <a:cxn ang="0">
                  <a:pos x="connsiteX1" y="connsiteY1"/>
                </a:cxn>
              </a:cxnLst>
              <a:rect l="l" t="t" r="r" b="b"/>
              <a:pathLst>
                <a:path h="69536">
                  <a:moveTo>
                    <a:pt x="4251" y="4251"/>
                  </a:moveTo>
                  <a:lnTo>
                    <a:pt x="4251" y="69955"/>
                  </a:lnTo>
                </a:path>
              </a:pathLst>
            </a:custGeom>
            <a:noFill/>
            <a:ln w="25400" cap="flat">
              <a:solidFill>
                <a:schemeClr val="accent3"/>
              </a:solidFill>
              <a:prstDash val="solid"/>
              <a:miter/>
            </a:ln>
          </p:spPr>
          <p:txBody>
            <a:bodyPr rtlCol="0" anchor="ctr"/>
            <a:lstStyle/>
            <a:p>
              <a:endParaRPr lang="en-GB"/>
            </a:p>
          </p:txBody>
        </p:sp>
        <p:sp>
          <p:nvSpPr>
            <p:cNvPr id="93" name="Freeform: Shape 5140">
              <a:extLst>
                <a:ext uri="{FF2B5EF4-FFF2-40B4-BE49-F238E27FC236}">
                  <a16:creationId xmlns:a16="http://schemas.microsoft.com/office/drawing/2014/main" id="{4125BF13-7681-47E3-9248-EC933186A5A7}"/>
                </a:ext>
              </a:extLst>
            </p:cNvPr>
            <p:cNvSpPr/>
            <p:nvPr/>
          </p:nvSpPr>
          <p:spPr>
            <a:xfrm>
              <a:off x="1429497" y="2407783"/>
              <a:ext cx="8692" cy="69536"/>
            </a:xfrm>
            <a:custGeom>
              <a:avLst/>
              <a:gdLst>
                <a:gd name="connsiteX0" fmla="*/ 4251 w 0"/>
                <a:gd name="connsiteY0" fmla="*/ 4251 h 69536"/>
                <a:gd name="connsiteX1" fmla="*/ 4251 w 0"/>
                <a:gd name="connsiteY1" fmla="*/ 69955 h 69536"/>
              </a:gdLst>
              <a:ahLst/>
              <a:cxnLst>
                <a:cxn ang="0">
                  <a:pos x="connsiteX0" y="connsiteY0"/>
                </a:cxn>
                <a:cxn ang="0">
                  <a:pos x="connsiteX1" y="connsiteY1"/>
                </a:cxn>
              </a:cxnLst>
              <a:rect l="l" t="t" r="r" b="b"/>
              <a:pathLst>
                <a:path h="69536">
                  <a:moveTo>
                    <a:pt x="4251" y="4251"/>
                  </a:moveTo>
                  <a:lnTo>
                    <a:pt x="4251" y="69955"/>
                  </a:lnTo>
                </a:path>
              </a:pathLst>
            </a:custGeom>
            <a:noFill/>
            <a:ln w="25400" cap="flat">
              <a:solidFill>
                <a:schemeClr val="accent3"/>
              </a:solidFill>
              <a:prstDash val="solid"/>
              <a:miter/>
            </a:ln>
          </p:spPr>
          <p:txBody>
            <a:bodyPr rtlCol="0" anchor="ctr"/>
            <a:lstStyle/>
            <a:p>
              <a:endParaRPr lang="en-GB"/>
            </a:p>
          </p:txBody>
        </p:sp>
        <p:sp>
          <p:nvSpPr>
            <p:cNvPr id="94" name="Freeform: Shape 5141">
              <a:extLst>
                <a:ext uri="{FF2B5EF4-FFF2-40B4-BE49-F238E27FC236}">
                  <a16:creationId xmlns:a16="http://schemas.microsoft.com/office/drawing/2014/main" id="{D74DA84D-32A4-4473-A972-C9A0376CE2E8}"/>
                </a:ext>
              </a:extLst>
            </p:cNvPr>
            <p:cNvSpPr/>
            <p:nvPr/>
          </p:nvSpPr>
          <p:spPr>
            <a:xfrm>
              <a:off x="1446881" y="2407783"/>
              <a:ext cx="8692" cy="69536"/>
            </a:xfrm>
            <a:custGeom>
              <a:avLst/>
              <a:gdLst>
                <a:gd name="connsiteX0" fmla="*/ 4251 w 0"/>
                <a:gd name="connsiteY0" fmla="*/ 4251 h 69536"/>
                <a:gd name="connsiteX1" fmla="*/ 4251 w 0"/>
                <a:gd name="connsiteY1" fmla="*/ 69955 h 69536"/>
              </a:gdLst>
              <a:ahLst/>
              <a:cxnLst>
                <a:cxn ang="0">
                  <a:pos x="connsiteX0" y="connsiteY0"/>
                </a:cxn>
                <a:cxn ang="0">
                  <a:pos x="connsiteX1" y="connsiteY1"/>
                </a:cxn>
              </a:cxnLst>
              <a:rect l="l" t="t" r="r" b="b"/>
              <a:pathLst>
                <a:path h="69536">
                  <a:moveTo>
                    <a:pt x="4251" y="4251"/>
                  </a:moveTo>
                  <a:lnTo>
                    <a:pt x="4251" y="69955"/>
                  </a:lnTo>
                </a:path>
              </a:pathLst>
            </a:custGeom>
            <a:noFill/>
            <a:ln w="25400" cap="flat">
              <a:solidFill>
                <a:schemeClr val="accent3"/>
              </a:solidFill>
              <a:prstDash val="solid"/>
              <a:miter/>
            </a:ln>
          </p:spPr>
          <p:txBody>
            <a:bodyPr rtlCol="0" anchor="ctr"/>
            <a:lstStyle/>
            <a:p>
              <a:endParaRPr lang="en-GB"/>
            </a:p>
          </p:txBody>
        </p:sp>
        <p:sp>
          <p:nvSpPr>
            <p:cNvPr id="95" name="Freeform: Shape 5142">
              <a:extLst>
                <a:ext uri="{FF2B5EF4-FFF2-40B4-BE49-F238E27FC236}">
                  <a16:creationId xmlns:a16="http://schemas.microsoft.com/office/drawing/2014/main" id="{1F80F27C-BED8-43D8-A18C-B90E05718263}"/>
                </a:ext>
              </a:extLst>
            </p:cNvPr>
            <p:cNvSpPr/>
            <p:nvPr/>
          </p:nvSpPr>
          <p:spPr>
            <a:xfrm>
              <a:off x="1481649" y="2407783"/>
              <a:ext cx="8692" cy="69536"/>
            </a:xfrm>
            <a:custGeom>
              <a:avLst/>
              <a:gdLst>
                <a:gd name="connsiteX0" fmla="*/ 4251 w 0"/>
                <a:gd name="connsiteY0" fmla="*/ 4251 h 69536"/>
                <a:gd name="connsiteX1" fmla="*/ 4251 w 0"/>
                <a:gd name="connsiteY1" fmla="*/ 69955 h 69536"/>
              </a:gdLst>
              <a:ahLst/>
              <a:cxnLst>
                <a:cxn ang="0">
                  <a:pos x="connsiteX0" y="connsiteY0"/>
                </a:cxn>
                <a:cxn ang="0">
                  <a:pos x="connsiteX1" y="connsiteY1"/>
                </a:cxn>
              </a:cxnLst>
              <a:rect l="l" t="t" r="r" b="b"/>
              <a:pathLst>
                <a:path h="69536">
                  <a:moveTo>
                    <a:pt x="4251" y="4251"/>
                  </a:moveTo>
                  <a:lnTo>
                    <a:pt x="4251" y="69955"/>
                  </a:lnTo>
                </a:path>
              </a:pathLst>
            </a:custGeom>
            <a:noFill/>
            <a:ln w="25400" cap="flat">
              <a:solidFill>
                <a:schemeClr val="accent3"/>
              </a:solidFill>
              <a:prstDash val="solid"/>
              <a:miter/>
            </a:ln>
          </p:spPr>
          <p:txBody>
            <a:bodyPr rtlCol="0" anchor="ctr"/>
            <a:lstStyle/>
            <a:p>
              <a:endParaRPr lang="en-GB"/>
            </a:p>
          </p:txBody>
        </p:sp>
        <p:sp>
          <p:nvSpPr>
            <p:cNvPr id="96" name="Freeform: Shape 5143">
              <a:extLst>
                <a:ext uri="{FF2B5EF4-FFF2-40B4-BE49-F238E27FC236}">
                  <a16:creationId xmlns:a16="http://schemas.microsoft.com/office/drawing/2014/main" id="{86BE0EB1-66D4-4D28-ADED-9CF47C9140F3}"/>
                </a:ext>
              </a:extLst>
            </p:cNvPr>
            <p:cNvSpPr/>
            <p:nvPr/>
          </p:nvSpPr>
          <p:spPr>
            <a:xfrm>
              <a:off x="1568569" y="2407783"/>
              <a:ext cx="8692" cy="69536"/>
            </a:xfrm>
            <a:custGeom>
              <a:avLst/>
              <a:gdLst>
                <a:gd name="connsiteX0" fmla="*/ 4251 w 0"/>
                <a:gd name="connsiteY0" fmla="*/ 4251 h 69536"/>
                <a:gd name="connsiteX1" fmla="*/ 4251 w 0"/>
                <a:gd name="connsiteY1" fmla="*/ 69955 h 69536"/>
              </a:gdLst>
              <a:ahLst/>
              <a:cxnLst>
                <a:cxn ang="0">
                  <a:pos x="connsiteX0" y="connsiteY0"/>
                </a:cxn>
                <a:cxn ang="0">
                  <a:pos x="connsiteX1" y="connsiteY1"/>
                </a:cxn>
              </a:cxnLst>
              <a:rect l="l" t="t" r="r" b="b"/>
              <a:pathLst>
                <a:path h="69536">
                  <a:moveTo>
                    <a:pt x="4251" y="4251"/>
                  </a:moveTo>
                  <a:lnTo>
                    <a:pt x="4251" y="69955"/>
                  </a:lnTo>
                </a:path>
              </a:pathLst>
            </a:custGeom>
            <a:noFill/>
            <a:ln w="25400" cap="flat">
              <a:solidFill>
                <a:schemeClr val="accent3"/>
              </a:solidFill>
              <a:prstDash val="solid"/>
              <a:miter/>
            </a:ln>
          </p:spPr>
          <p:txBody>
            <a:bodyPr rtlCol="0" anchor="ctr"/>
            <a:lstStyle/>
            <a:p>
              <a:endParaRPr lang="en-GB"/>
            </a:p>
          </p:txBody>
        </p:sp>
        <p:sp>
          <p:nvSpPr>
            <p:cNvPr id="97" name="Freeform: Shape 5144">
              <a:extLst>
                <a:ext uri="{FF2B5EF4-FFF2-40B4-BE49-F238E27FC236}">
                  <a16:creationId xmlns:a16="http://schemas.microsoft.com/office/drawing/2014/main" id="{2F9A32F7-1475-43B5-9105-53C76147A089}"/>
                </a:ext>
              </a:extLst>
            </p:cNvPr>
            <p:cNvSpPr/>
            <p:nvPr/>
          </p:nvSpPr>
          <p:spPr>
            <a:xfrm>
              <a:off x="1620721" y="2477319"/>
              <a:ext cx="8692" cy="69536"/>
            </a:xfrm>
            <a:custGeom>
              <a:avLst/>
              <a:gdLst>
                <a:gd name="connsiteX0" fmla="*/ 4251 w 0"/>
                <a:gd name="connsiteY0" fmla="*/ 4251 h 69536"/>
                <a:gd name="connsiteX1" fmla="*/ 4251 w 0"/>
                <a:gd name="connsiteY1" fmla="*/ 69955 h 69536"/>
              </a:gdLst>
              <a:ahLst/>
              <a:cxnLst>
                <a:cxn ang="0">
                  <a:pos x="connsiteX0" y="connsiteY0"/>
                </a:cxn>
                <a:cxn ang="0">
                  <a:pos x="connsiteX1" y="connsiteY1"/>
                </a:cxn>
              </a:cxnLst>
              <a:rect l="l" t="t" r="r" b="b"/>
              <a:pathLst>
                <a:path h="69536">
                  <a:moveTo>
                    <a:pt x="4251" y="4251"/>
                  </a:moveTo>
                  <a:lnTo>
                    <a:pt x="4251" y="69955"/>
                  </a:lnTo>
                </a:path>
              </a:pathLst>
            </a:custGeom>
            <a:noFill/>
            <a:ln w="25400" cap="flat">
              <a:solidFill>
                <a:schemeClr val="accent3"/>
              </a:solidFill>
              <a:prstDash val="solid"/>
              <a:miter/>
            </a:ln>
          </p:spPr>
          <p:txBody>
            <a:bodyPr rtlCol="0" anchor="ctr"/>
            <a:lstStyle/>
            <a:p>
              <a:endParaRPr lang="en-GB"/>
            </a:p>
          </p:txBody>
        </p:sp>
        <p:sp>
          <p:nvSpPr>
            <p:cNvPr id="98" name="Freeform: Shape 5145">
              <a:extLst>
                <a:ext uri="{FF2B5EF4-FFF2-40B4-BE49-F238E27FC236}">
                  <a16:creationId xmlns:a16="http://schemas.microsoft.com/office/drawing/2014/main" id="{60E73994-E7BF-4A5A-95C9-CDDB4B42ED81}"/>
                </a:ext>
              </a:extLst>
            </p:cNvPr>
            <p:cNvSpPr/>
            <p:nvPr/>
          </p:nvSpPr>
          <p:spPr>
            <a:xfrm>
              <a:off x="1638105" y="2477319"/>
              <a:ext cx="8692" cy="69536"/>
            </a:xfrm>
            <a:custGeom>
              <a:avLst/>
              <a:gdLst>
                <a:gd name="connsiteX0" fmla="*/ 4251 w 0"/>
                <a:gd name="connsiteY0" fmla="*/ 4251 h 69536"/>
                <a:gd name="connsiteX1" fmla="*/ 4251 w 0"/>
                <a:gd name="connsiteY1" fmla="*/ 69955 h 69536"/>
              </a:gdLst>
              <a:ahLst/>
              <a:cxnLst>
                <a:cxn ang="0">
                  <a:pos x="connsiteX0" y="connsiteY0"/>
                </a:cxn>
                <a:cxn ang="0">
                  <a:pos x="connsiteX1" y="connsiteY1"/>
                </a:cxn>
              </a:cxnLst>
              <a:rect l="l" t="t" r="r" b="b"/>
              <a:pathLst>
                <a:path h="69536">
                  <a:moveTo>
                    <a:pt x="4251" y="4251"/>
                  </a:moveTo>
                  <a:lnTo>
                    <a:pt x="4251" y="69955"/>
                  </a:lnTo>
                </a:path>
              </a:pathLst>
            </a:custGeom>
            <a:noFill/>
            <a:ln w="25400" cap="flat">
              <a:solidFill>
                <a:schemeClr val="accent3"/>
              </a:solidFill>
              <a:prstDash val="solid"/>
              <a:miter/>
            </a:ln>
          </p:spPr>
          <p:txBody>
            <a:bodyPr rtlCol="0" anchor="ctr"/>
            <a:lstStyle/>
            <a:p>
              <a:endParaRPr lang="en-GB"/>
            </a:p>
          </p:txBody>
        </p:sp>
        <p:sp>
          <p:nvSpPr>
            <p:cNvPr id="99" name="Freeform: Shape 5146">
              <a:extLst>
                <a:ext uri="{FF2B5EF4-FFF2-40B4-BE49-F238E27FC236}">
                  <a16:creationId xmlns:a16="http://schemas.microsoft.com/office/drawing/2014/main" id="{5FE0E10B-FF36-4983-BCF6-D4F3C6DB1423}"/>
                </a:ext>
              </a:extLst>
            </p:cNvPr>
            <p:cNvSpPr/>
            <p:nvPr/>
          </p:nvSpPr>
          <p:spPr>
            <a:xfrm>
              <a:off x="1690257" y="2477319"/>
              <a:ext cx="8692" cy="69536"/>
            </a:xfrm>
            <a:custGeom>
              <a:avLst/>
              <a:gdLst>
                <a:gd name="connsiteX0" fmla="*/ 4251 w 0"/>
                <a:gd name="connsiteY0" fmla="*/ 4251 h 69536"/>
                <a:gd name="connsiteX1" fmla="*/ 4251 w 0"/>
                <a:gd name="connsiteY1" fmla="*/ 69955 h 69536"/>
              </a:gdLst>
              <a:ahLst/>
              <a:cxnLst>
                <a:cxn ang="0">
                  <a:pos x="connsiteX0" y="connsiteY0"/>
                </a:cxn>
                <a:cxn ang="0">
                  <a:pos x="connsiteX1" y="connsiteY1"/>
                </a:cxn>
              </a:cxnLst>
              <a:rect l="l" t="t" r="r" b="b"/>
              <a:pathLst>
                <a:path h="69536">
                  <a:moveTo>
                    <a:pt x="4251" y="4251"/>
                  </a:moveTo>
                  <a:lnTo>
                    <a:pt x="4251" y="69955"/>
                  </a:lnTo>
                </a:path>
              </a:pathLst>
            </a:custGeom>
            <a:noFill/>
            <a:ln w="25400" cap="flat">
              <a:solidFill>
                <a:schemeClr val="accent3"/>
              </a:solidFill>
              <a:prstDash val="solid"/>
              <a:miter/>
            </a:ln>
          </p:spPr>
          <p:txBody>
            <a:bodyPr rtlCol="0" anchor="ctr"/>
            <a:lstStyle/>
            <a:p>
              <a:endParaRPr lang="en-GB"/>
            </a:p>
          </p:txBody>
        </p:sp>
        <p:sp>
          <p:nvSpPr>
            <p:cNvPr id="100" name="Freeform: Shape 5147">
              <a:extLst>
                <a:ext uri="{FF2B5EF4-FFF2-40B4-BE49-F238E27FC236}">
                  <a16:creationId xmlns:a16="http://schemas.microsoft.com/office/drawing/2014/main" id="{2BC3BD91-B02F-4954-8BDD-9F2515F3E4D3}"/>
                </a:ext>
              </a:extLst>
            </p:cNvPr>
            <p:cNvSpPr/>
            <p:nvPr/>
          </p:nvSpPr>
          <p:spPr>
            <a:xfrm>
              <a:off x="1731110" y="2512088"/>
              <a:ext cx="8692" cy="69536"/>
            </a:xfrm>
            <a:custGeom>
              <a:avLst/>
              <a:gdLst>
                <a:gd name="connsiteX0" fmla="*/ 4251 w 0"/>
                <a:gd name="connsiteY0" fmla="*/ 4251 h 69536"/>
                <a:gd name="connsiteX1" fmla="*/ 4251 w 0"/>
                <a:gd name="connsiteY1" fmla="*/ 69955 h 69536"/>
              </a:gdLst>
              <a:ahLst/>
              <a:cxnLst>
                <a:cxn ang="0">
                  <a:pos x="connsiteX0" y="connsiteY0"/>
                </a:cxn>
                <a:cxn ang="0">
                  <a:pos x="connsiteX1" y="connsiteY1"/>
                </a:cxn>
              </a:cxnLst>
              <a:rect l="l" t="t" r="r" b="b"/>
              <a:pathLst>
                <a:path h="69536">
                  <a:moveTo>
                    <a:pt x="4251" y="4251"/>
                  </a:moveTo>
                  <a:lnTo>
                    <a:pt x="4251" y="69955"/>
                  </a:lnTo>
                </a:path>
              </a:pathLst>
            </a:custGeom>
            <a:noFill/>
            <a:ln w="25400" cap="flat">
              <a:solidFill>
                <a:schemeClr val="accent3"/>
              </a:solidFill>
              <a:prstDash val="solid"/>
              <a:miter/>
            </a:ln>
          </p:spPr>
          <p:txBody>
            <a:bodyPr rtlCol="0" anchor="ctr"/>
            <a:lstStyle/>
            <a:p>
              <a:endParaRPr lang="en-GB"/>
            </a:p>
          </p:txBody>
        </p:sp>
        <p:sp>
          <p:nvSpPr>
            <p:cNvPr id="101" name="Freeform: Shape 5148">
              <a:extLst>
                <a:ext uri="{FF2B5EF4-FFF2-40B4-BE49-F238E27FC236}">
                  <a16:creationId xmlns:a16="http://schemas.microsoft.com/office/drawing/2014/main" id="{22196D81-FDC2-4483-9B5C-9A54B68F67ED}"/>
                </a:ext>
              </a:extLst>
            </p:cNvPr>
            <p:cNvSpPr/>
            <p:nvPr/>
          </p:nvSpPr>
          <p:spPr>
            <a:xfrm>
              <a:off x="1765878" y="2512088"/>
              <a:ext cx="8692" cy="69536"/>
            </a:xfrm>
            <a:custGeom>
              <a:avLst/>
              <a:gdLst>
                <a:gd name="connsiteX0" fmla="*/ 4251 w 0"/>
                <a:gd name="connsiteY0" fmla="*/ 4251 h 69536"/>
                <a:gd name="connsiteX1" fmla="*/ 4251 w 0"/>
                <a:gd name="connsiteY1" fmla="*/ 69955 h 69536"/>
              </a:gdLst>
              <a:ahLst/>
              <a:cxnLst>
                <a:cxn ang="0">
                  <a:pos x="connsiteX0" y="connsiteY0"/>
                </a:cxn>
                <a:cxn ang="0">
                  <a:pos x="connsiteX1" y="connsiteY1"/>
                </a:cxn>
              </a:cxnLst>
              <a:rect l="l" t="t" r="r" b="b"/>
              <a:pathLst>
                <a:path h="69536">
                  <a:moveTo>
                    <a:pt x="4251" y="4251"/>
                  </a:moveTo>
                  <a:lnTo>
                    <a:pt x="4251" y="69955"/>
                  </a:lnTo>
                </a:path>
              </a:pathLst>
            </a:custGeom>
            <a:noFill/>
            <a:ln w="25400" cap="flat">
              <a:solidFill>
                <a:schemeClr val="accent3"/>
              </a:solidFill>
              <a:prstDash val="solid"/>
              <a:miter/>
            </a:ln>
          </p:spPr>
          <p:txBody>
            <a:bodyPr rtlCol="0" anchor="ctr"/>
            <a:lstStyle/>
            <a:p>
              <a:endParaRPr lang="en-GB"/>
            </a:p>
          </p:txBody>
        </p:sp>
        <p:sp>
          <p:nvSpPr>
            <p:cNvPr id="102" name="Freeform: Shape 5149">
              <a:extLst>
                <a:ext uri="{FF2B5EF4-FFF2-40B4-BE49-F238E27FC236}">
                  <a16:creationId xmlns:a16="http://schemas.microsoft.com/office/drawing/2014/main" id="{7B8DACAC-7B39-47F8-9B97-978821F7EB28}"/>
                </a:ext>
              </a:extLst>
            </p:cNvPr>
            <p:cNvSpPr/>
            <p:nvPr/>
          </p:nvSpPr>
          <p:spPr>
            <a:xfrm>
              <a:off x="1800646" y="2564240"/>
              <a:ext cx="8692" cy="69536"/>
            </a:xfrm>
            <a:custGeom>
              <a:avLst/>
              <a:gdLst>
                <a:gd name="connsiteX0" fmla="*/ 4251 w 0"/>
                <a:gd name="connsiteY0" fmla="*/ 4251 h 69536"/>
                <a:gd name="connsiteX1" fmla="*/ 4251 w 0"/>
                <a:gd name="connsiteY1" fmla="*/ 69955 h 69536"/>
              </a:gdLst>
              <a:ahLst/>
              <a:cxnLst>
                <a:cxn ang="0">
                  <a:pos x="connsiteX0" y="connsiteY0"/>
                </a:cxn>
                <a:cxn ang="0">
                  <a:pos x="connsiteX1" y="connsiteY1"/>
                </a:cxn>
              </a:cxnLst>
              <a:rect l="l" t="t" r="r" b="b"/>
              <a:pathLst>
                <a:path h="69536">
                  <a:moveTo>
                    <a:pt x="4251" y="4251"/>
                  </a:moveTo>
                  <a:lnTo>
                    <a:pt x="4251" y="69955"/>
                  </a:lnTo>
                </a:path>
              </a:pathLst>
            </a:custGeom>
            <a:noFill/>
            <a:ln w="25400" cap="flat">
              <a:solidFill>
                <a:schemeClr val="accent3"/>
              </a:solidFill>
              <a:prstDash val="solid"/>
              <a:miter/>
            </a:ln>
          </p:spPr>
          <p:txBody>
            <a:bodyPr rtlCol="0" anchor="ctr"/>
            <a:lstStyle/>
            <a:p>
              <a:endParaRPr lang="en-GB"/>
            </a:p>
          </p:txBody>
        </p:sp>
        <p:sp>
          <p:nvSpPr>
            <p:cNvPr id="103" name="Freeform: Shape 5150">
              <a:extLst>
                <a:ext uri="{FF2B5EF4-FFF2-40B4-BE49-F238E27FC236}">
                  <a16:creationId xmlns:a16="http://schemas.microsoft.com/office/drawing/2014/main" id="{2444357C-75C0-45BE-A6FA-C6DD50D1F0C3}"/>
                </a:ext>
              </a:extLst>
            </p:cNvPr>
            <p:cNvSpPr/>
            <p:nvPr/>
          </p:nvSpPr>
          <p:spPr>
            <a:xfrm>
              <a:off x="1870182" y="2616392"/>
              <a:ext cx="8692" cy="69536"/>
            </a:xfrm>
            <a:custGeom>
              <a:avLst/>
              <a:gdLst>
                <a:gd name="connsiteX0" fmla="*/ 4251 w 0"/>
                <a:gd name="connsiteY0" fmla="*/ 4251 h 69536"/>
                <a:gd name="connsiteX1" fmla="*/ 4251 w 0"/>
                <a:gd name="connsiteY1" fmla="*/ 69955 h 69536"/>
              </a:gdLst>
              <a:ahLst/>
              <a:cxnLst>
                <a:cxn ang="0">
                  <a:pos x="connsiteX0" y="connsiteY0"/>
                </a:cxn>
                <a:cxn ang="0">
                  <a:pos x="connsiteX1" y="connsiteY1"/>
                </a:cxn>
              </a:cxnLst>
              <a:rect l="l" t="t" r="r" b="b"/>
              <a:pathLst>
                <a:path h="69536">
                  <a:moveTo>
                    <a:pt x="4251" y="4251"/>
                  </a:moveTo>
                  <a:lnTo>
                    <a:pt x="4251" y="69955"/>
                  </a:lnTo>
                </a:path>
              </a:pathLst>
            </a:custGeom>
            <a:noFill/>
            <a:ln w="25400" cap="flat">
              <a:solidFill>
                <a:schemeClr val="accent3"/>
              </a:solidFill>
              <a:prstDash val="solid"/>
              <a:miter/>
            </a:ln>
          </p:spPr>
          <p:txBody>
            <a:bodyPr rtlCol="0" anchor="ctr"/>
            <a:lstStyle/>
            <a:p>
              <a:endParaRPr lang="en-GB"/>
            </a:p>
          </p:txBody>
        </p:sp>
        <p:sp>
          <p:nvSpPr>
            <p:cNvPr id="104" name="Freeform: Shape 5151">
              <a:extLst>
                <a:ext uri="{FF2B5EF4-FFF2-40B4-BE49-F238E27FC236}">
                  <a16:creationId xmlns:a16="http://schemas.microsoft.com/office/drawing/2014/main" id="{911C9A67-0DC1-48AA-9C98-2739D018966B}"/>
                </a:ext>
              </a:extLst>
            </p:cNvPr>
            <p:cNvSpPr/>
            <p:nvPr/>
          </p:nvSpPr>
          <p:spPr>
            <a:xfrm>
              <a:off x="1904950" y="2616392"/>
              <a:ext cx="8692" cy="69536"/>
            </a:xfrm>
            <a:custGeom>
              <a:avLst/>
              <a:gdLst>
                <a:gd name="connsiteX0" fmla="*/ 4251 w 0"/>
                <a:gd name="connsiteY0" fmla="*/ 4251 h 69536"/>
                <a:gd name="connsiteX1" fmla="*/ 4251 w 0"/>
                <a:gd name="connsiteY1" fmla="*/ 69955 h 69536"/>
              </a:gdLst>
              <a:ahLst/>
              <a:cxnLst>
                <a:cxn ang="0">
                  <a:pos x="connsiteX0" y="connsiteY0"/>
                </a:cxn>
                <a:cxn ang="0">
                  <a:pos x="connsiteX1" y="connsiteY1"/>
                </a:cxn>
              </a:cxnLst>
              <a:rect l="l" t="t" r="r" b="b"/>
              <a:pathLst>
                <a:path h="69536">
                  <a:moveTo>
                    <a:pt x="4251" y="4251"/>
                  </a:moveTo>
                  <a:lnTo>
                    <a:pt x="4251" y="69955"/>
                  </a:lnTo>
                </a:path>
              </a:pathLst>
            </a:custGeom>
            <a:noFill/>
            <a:ln w="25400" cap="flat">
              <a:solidFill>
                <a:schemeClr val="accent3"/>
              </a:solidFill>
              <a:prstDash val="solid"/>
              <a:miter/>
            </a:ln>
          </p:spPr>
          <p:txBody>
            <a:bodyPr rtlCol="0" anchor="ctr"/>
            <a:lstStyle/>
            <a:p>
              <a:endParaRPr lang="en-GB"/>
            </a:p>
          </p:txBody>
        </p:sp>
        <p:sp>
          <p:nvSpPr>
            <p:cNvPr id="105" name="Freeform: Shape 5152">
              <a:extLst>
                <a:ext uri="{FF2B5EF4-FFF2-40B4-BE49-F238E27FC236}">
                  <a16:creationId xmlns:a16="http://schemas.microsoft.com/office/drawing/2014/main" id="{92BBA40F-BB2D-46E6-B969-92512C1FDCC0}"/>
                </a:ext>
              </a:extLst>
            </p:cNvPr>
            <p:cNvSpPr/>
            <p:nvPr/>
          </p:nvSpPr>
          <p:spPr>
            <a:xfrm>
              <a:off x="1939718" y="2616392"/>
              <a:ext cx="8692" cy="69536"/>
            </a:xfrm>
            <a:custGeom>
              <a:avLst/>
              <a:gdLst>
                <a:gd name="connsiteX0" fmla="*/ 4251 w 0"/>
                <a:gd name="connsiteY0" fmla="*/ 4251 h 69536"/>
                <a:gd name="connsiteX1" fmla="*/ 4251 w 0"/>
                <a:gd name="connsiteY1" fmla="*/ 69955 h 69536"/>
              </a:gdLst>
              <a:ahLst/>
              <a:cxnLst>
                <a:cxn ang="0">
                  <a:pos x="connsiteX0" y="connsiteY0"/>
                </a:cxn>
                <a:cxn ang="0">
                  <a:pos x="connsiteX1" y="connsiteY1"/>
                </a:cxn>
              </a:cxnLst>
              <a:rect l="l" t="t" r="r" b="b"/>
              <a:pathLst>
                <a:path h="69536">
                  <a:moveTo>
                    <a:pt x="4251" y="4251"/>
                  </a:moveTo>
                  <a:lnTo>
                    <a:pt x="4251" y="69955"/>
                  </a:lnTo>
                </a:path>
              </a:pathLst>
            </a:custGeom>
            <a:noFill/>
            <a:ln w="25400" cap="flat">
              <a:solidFill>
                <a:schemeClr val="accent3"/>
              </a:solidFill>
              <a:prstDash val="solid"/>
              <a:miter/>
            </a:ln>
          </p:spPr>
          <p:txBody>
            <a:bodyPr rtlCol="0" anchor="ctr"/>
            <a:lstStyle/>
            <a:p>
              <a:endParaRPr lang="en-GB"/>
            </a:p>
          </p:txBody>
        </p:sp>
        <p:sp>
          <p:nvSpPr>
            <p:cNvPr id="106" name="Freeform: Shape 5153">
              <a:extLst>
                <a:ext uri="{FF2B5EF4-FFF2-40B4-BE49-F238E27FC236}">
                  <a16:creationId xmlns:a16="http://schemas.microsoft.com/office/drawing/2014/main" id="{B41B007C-6281-4AA3-924C-1C7746CD6F2D}"/>
                </a:ext>
              </a:extLst>
            </p:cNvPr>
            <p:cNvSpPr/>
            <p:nvPr/>
          </p:nvSpPr>
          <p:spPr>
            <a:xfrm>
              <a:off x="2009254" y="2616392"/>
              <a:ext cx="8692" cy="69536"/>
            </a:xfrm>
            <a:custGeom>
              <a:avLst/>
              <a:gdLst>
                <a:gd name="connsiteX0" fmla="*/ 4251 w 0"/>
                <a:gd name="connsiteY0" fmla="*/ 4251 h 69536"/>
                <a:gd name="connsiteX1" fmla="*/ 4251 w 0"/>
                <a:gd name="connsiteY1" fmla="*/ 69955 h 69536"/>
              </a:gdLst>
              <a:ahLst/>
              <a:cxnLst>
                <a:cxn ang="0">
                  <a:pos x="connsiteX0" y="connsiteY0"/>
                </a:cxn>
                <a:cxn ang="0">
                  <a:pos x="connsiteX1" y="connsiteY1"/>
                </a:cxn>
              </a:cxnLst>
              <a:rect l="l" t="t" r="r" b="b"/>
              <a:pathLst>
                <a:path h="69536">
                  <a:moveTo>
                    <a:pt x="4251" y="4251"/>
                  </a:moveTo>
                  <a:lnTo>
                    <a:pt x="4251" y="69955"/>
                  </a:lnTo>
                </a:path>
              </a:pathLst>
            </a:custGeom>
            <a:noFill/>
            <a:ln w="25400" cap="flat">
              <a:solidFill>
                <a:schemeClr val="accent3"/>
              </a:solidFill>
              <a:prstDash val="solid"/>
              <a:miter/>
            </a:ln>
          </p:spPr>
          <p:txBody>
            <a:bodyPr rtlCol="0" anchor="ctr"/>
            <a:lstStyle/>
            <a:p>
              <a:endParaRPr lang="en-GB"/>
            </a:p>
          </p:txBody>
        </p:sp>
        <p:sp>
          <p:nvSpPr>
            <p:cNvPr id="107" name="Freeform: Shape 5154">
              <a:extLst>
                <a:ext uri="{FF2B5EF4-FFF2-40B4-BE49-F238E27FC236}">
                  <a16:creationId xmlns:a16="http://schemas.microsoft.com/office/drawing/2014/main" id="{0E3587A1-DA7A-4A34-A2E6-EB5412D29C47}"/>
                </a:ext>
              </a:extLst>
            </p:cNvPr>
            <p:cNvSpPr/>
            <p:nvPr/>
          </p:nvSpPr>
          <p:spPr>
            <a:xfrm>
              <a:off x="2009254" y="2616392"/>
              <a:ext cx="8692" cy="69536"/>
            </a:xfrm>
            <a:custGeom>
              <a:avLst/>
              <a:gdLst>
                <a:gd name="connsiteX0" fmla="*/ 4251 w 0"/>
                <a:gd name="connsiteY0" fmla="*/ 4251 h 69536"/>
                <a:gd name="connsiteX1" fmla="*/ 4251 w 0"/>
                <a:gd name="connsiteY1" fmla="*/ 69955 h 69536"/>
              </a:gdLst>
              <a:ahLst/>
              <a:cxnLst>
                <a:cxn ang="0">
                  <a:pos x="connsiteX0" y="connsiteY0"/>
                </a:cxn>
                <a:cxn ang="0">
                  <a:pos x="connsiteX1" y="connsiteY1"/>
                </a:cxn>
              </a:cxnLst>
              <a:rect l="l" t="t" r="r" b="b"/>
              <a:pathLst>
                <a:path h="69536">
                  <a:moveTo>
                    <a:pt x="4251" y="4251"/>
                  </a:moveTo>
                  <a:lnTo>
                    <a:pt x="4251" y="69955"/>
                  </a:lnTo>
                </a:path>
              </a:pathLst>
            </a:custGeom>
            <a:noFill/>
            <a:ln w="25400" cap="flat">
              <a:solidFill>
                <a:schemeClr val="accent3"/>
              </a:solidFill>
              <a:prstDash val="solid"/>
              <a:miter/>
            </a:ln>
          </p:spPr>
          <p:txBody>
            <a:bodyPr rtlCol="0" anchor="ctr"/>
            <a:lstStyle/>
            <a:p>
              <a:endParaRPr lang="en-GB"/>
            </a:p>
          </p:txBody>
        </p:sp>
        <p:sp>
          <p:nvSpPr>
            <p:cNvPr id="108" name="Freeform: Shape 5155">
              <a:extLst>
                <a:ext uri="{FF2B5EF4-FFF2-40B4-BE49-F238E27FC236}">
                  <a16:creationId xmlns:a16="http://schemas.microsoft.com/office/drawing/2014/main" id="{A63CFBF8-441C-4C30-9E83-EA8F8F13898C}"/>
                </a:ext>
              </a:extLst>
            </p:cNvPr>
            <p:cNvSpPr/>
            <p:nvPr/>
          </p:nvSpPr>
          <p:spPr>
            <a:xfrm>
              <a:off x="2005082" y="2701396"/>
              <a:ext cx="69536" cy="8692"/>
            </a:xfrm>
            <a:custGeom>
              <a:avLst/>
              <a:gdLst>
                <a:gd name="connsiteX0" fmla="*/ 69954 w 69536"/>
                <a:gd name="connsiteY0" fmla="*/ 4251 h 0"/>
                <a:gd name="connsiteX1" fmla="*/ 4251 w 69536"/>
                <a:gd name="connsiteY1" fmla="*/ 4251 h 0"/>
              </a:gdLst>
              <a:ahLst/>
              <a:cxnLst>
                <a:cxn ang="0">
                  <a:pos x="connsiteX0" y="connsiteY0"/>
                </a:cxn>
                <a:cxn ang="0">
                  <a:pos x="connsiteX1" y="connsiteY1"/>
                </a:cxn>
              </a:cxnLst>
              <a:rect l="l" t="t" r="r" b="b"/>
              <a:pathLst>
                <a:path w="69536">
                  <a:moveTo>
                    <a:pt x="69954" y="4251"/>
                  </a:moveTo>
                  <a:lnTo>
                    <a:pt x="4251" y="4251"/>
                  </a:lnTo>
                </a:path>
              </a:pathLst>
            </a:custGeom>
            <a:noFill/>
            <a:ln w="25400" cap="flat">
              <a:solidFill>
                <a:schemeClr val="accent3"/>
              </a:solidFill>
              <a:prstDash val="solid"/>
              <a:miter/>
            </a:ln>
          </p:spPr>
          <p:txBody>
            <a:bodyPr rtlCol="0" anchor="ctr"/>
            <a:lstStyle/>
            <a:p>
              <a:endParaRPr lang="en-GB"/>
            </a:p>
          </p:txBody>
        </p:sp>
        <p:sp>
          <p:nvSpPr>
            <p:cNvPr id="109" name="Freeform: Shape 5156">
              <a:extLst>
                <a:ext uri="{FF2B5EF4-FFF2-40B4-BE49-F238E27FC236}">
                  <a16:creationId xmlns:a16="http://schemas.microsoft.com/office/drawing/2014/main" id="{5AB1183C-D810-440E-8F99-511DC76575F5}"/>
                </a:ext>
              </a:extLst>
            </p:cNvPr>
            <p:cNvSpPr/>
            <p:nvPr/>
          </p:nvSpPr>
          <p:spPr>
            <a:xfrm>
              <a:off x="2126779" y="2788317"/>
              <a:ext cx="69536" cy="8692"/>
            </a:xfrm>
            <a:custGeom>
              <a:avLst/>
              <a:gdLst>
                <a:gd name="connsiteX0" fmla="*/ 69954 w 69536"/>
                <a:gd name="connsiteY0" fmla="*/ 4251 h 0"/>
                <a:gd name="connsiteX1" fmla="*/ 4251 w 69536"/>
                <a:gd name="connsiteY1" fmla="*/ 4251 h 0"/>
              </a:gdLst>
              <a:ahLst/>
              <a:cxnLst>
                <a:cxn ang="0">
                  <a:pos x="connsiteX0" y="connsiteY0"/>
                </a:cxn>
                <a:cxn ang="0">
                  <a:pos x="connsiteX1" y="connsiteY1"/>
                </a:cxn>
              </a:cxnLst>
              <a:rect l="l" t="t" r="r" b="b"/>
              <a:pathLst>
                <a:path w="69536">
                  <a:moveTo>
                    <a:pt x="69954" y="4251"/>
                  </a:moveTo>
                  <a:lnTo>
                    <a:pt x="4251" y="4251"/>
                  </a:lnTo>
                </a:path>
              </a:pathLst>
            </a:custGeom>
            <a:noFill/>
            <a:ln w="25400" cap="flat">
              <a:solidFill>
                <a:schemeClr val="accent3"/>
              </a:solidFill>
              <a:prstDash val="solid"/>
              <a:miter/>
            </a:ln>
          </p:spPr>
          <p:txBody>
            <a:bodyPr rtlCol="0" anchor="ctr"/>
            <a:lstStyle/>
            <a:p>
              <a:endParaRPr lang="en-GB"/>
            </a:p>
          </p:txBody>
        </p:sp>
        <p:sp>
          <p:nvSpPr>
            <p:cNvPr id="110" name="Freeform: Shape 5157">
              <a:extLst>
                <a:ext uri="{FF2B5EF4-FFF2-40B4-BE49-F238E27FC236}">
                  <a16:creationId xmlns:a16="http://schemas.microsoft.com/office/drawing/2014/main" id="{0B0E2C51-513F-45E9-A6A6-44A223A92D8B}"/>
                </a:ext>
              </a:extLst>
            </p:cNvPr>
            <p:cNvSpPr/>
            <p:nvPr/>
          </p:nvSpPr>
          <p:spPr>
            <a:xfrm>
              <a:off x="2126779" y="2840470"/>
              <a:ext cx="69536" cy="8692"/>
            </a:xfrm>
            <a:custGeom>
              <a:avLst/>
              <a:gdLst>
                <a:gd name="connsiteX0" fmla="*/ 69954 w 69536"/>
                <a:gd name="connsiteY0" fmla="*/ 4251 h 0"/>
                <a:gd name="connsiteX1" fmla="*/ 4251 w 69536"/>
                <a:gd name="connsiteY1" fmla="*/ 4251 h 0"/>
              </a:gdLst>
              <a:ahLst/>
              <a:cxnLst>
                <a:cxn ang="0">
                  <a:pos x="connsiteX0" y="connsiteY0"/>
                </a:cxn>
                <a:cxn ang="0">
                  <a:pos x="connsiteX1" y="connsiteY1"/>
                </a:cxn>
              </a:cxnLst>
              <a:rect l="l" t="t" r="r" b="b"/>
              <a:pathLst>
                <a:path w="69536">
                  <a:moveTo>
                    <a:pt x="69954" y="4251"/>
                  </a:moveTo>
                  <a:lnTo>
                    <a:pt x="4251" y="4251"/>
                  </a:lnTo>
                </a:path>
              </a:pathLst>
            </a:custGeom>
            <a:noFill/>
            <a:ln w="25400" cap="flat">
              <a:solidFill>
                <a:schemeClr val="accent3"/>
              </a:solidFill>
              <a:prstDash val="solid"/>
              <a:miter/>
            </a:ln>
          </p:spPr>
          <p:txBody>
            <a:bodyPr rtlCol="0" anchor="ctr"/>
            <a:lstStyle/>
            <a:p>
              <a:endParaRPr lang="en-GB"/>
            </a:p>
          </p:txBody>
        </p:sp>
        <p:sp>
          <p:nvSpPr>
            <p:cNvPr id="111" name="Freeform: Shape 5158">
              <a:extLst>
                <a:ext uri="{FF2B5EF4-FFF2-40B4-BE49-F238E27FC236}">
                  <a16:creationId xmlns:a16="http://schemas.microsoft.com/office/drawing/2014/main" id="{B7FCE2DB-CAB2-4D69-9452-B0C2E4D60683}"/>
                </a:ext>
              </a:extLst>
            </p:cNvPr>
            <p:cNvSpPr/>
            <p:nvPr/>
          </p:nvSpPr>
          <p:spPr>
            <a:xfrm>
              <a:off x="2665684" y="3153384"/>
              <a:ext cx="69536" cy="8692"/>
            </a:xfrm>
            <a:custGeom>
              <a:avLst/>
              <a:gdLst>
                <a:gd name="connsiteX0" fmla="*/ 69954 w 69536"/>
                <a:gd name="connsiteY0" fmla="*/ 4251 h 0"/>
                <a:gd name="connsiteX1" fmla="*/ 4251 w 69536"/>
                <a:gd name="connsiteY1" fmla="*/ 4251 h 0"/>
              </a:gdLst>
              <a:ahLst/>
              <a:cxnLst>
                <a:cxn ang="0">
                  <a:pos x="connsiteX0" y="connsiteY0"/>
                </a:cxn>
                <a:cxn ang="0">
                  <a:pos x="connsiteX1" y="connsiteY1"/>
                </a:cxn>
              </a:cxnLst>
              <a:rect l="l" t="t" r="r" b="b"/>
              <a:pathLst>
                <a:path w="69536">
                  <a:moveTo>
                    <a:pt x="69954" y="4251"/>
                  </a:moveTo>
                  <a:lnTo>
                    <a:pt x="4251" y="4251"/>
                  </a:lnTo>
                </a:path>
              </a:pathLst>
            </a:custGeom>
            <a:noFill/>
            <a:ln w="25400" cap="flat">
              <a:solidFill>
                <a:schemeClr val="accent3"/>
              </a:solidFill>
              <a:prstDash val="solid"/>
              <a:miter/>
            </a:ln>
          </p:spPr>
          <p:txBody>
            <a:bodyPr rtlCol="0" anchor="ctr"/>
            <a:lstStyle/>
            <a:p>
              <a:endParaRPr lang="en-GB"/>
            </a:p>
          </p:txBody>
        </p:sp>
        <p:sp>
          <p:nvSpPr>
            <p:cNvPr id="112" name="Freeform: Shape 5159">
              <a:extLst>
                <a:ext uri="{FF2B5EF4-FFF2-40B4-BE49-F238E27FC236}">
                  <a16:creationId xmlns:a16="http://schemas.microsoft.com/office/drawing/2014/main" id="{3850D01B-3F08-4C41-AA31-C6135AD01F12}"/>
                </a:ext>
              </a:extLst>
            </p:cNvPr>
            <p:cNvSpPr/>
            <p:nvPr/>
          </p:nvSpPr>
          <p:spPr>
            <a:xfrm>
              <a:off x="2752604" y="3240304"/>
              <a:ext cx="69536" cy="8692"/>
            </a:xfrm>
            <a:custGeom>
              <a:avLst/>
              <a:gdLst>
                <a:gd name="connsiteX0" fmla="*/ 69954 w 69536"/>
                <a:gd name="connsiteY0" fmla="*/ 4251 h 0"/>
                <a:gd name="connsiteX1" fmla="*/ 4251 w 69536"/>
                <a:gd name="connsiteY1" fmla="*/ 4251 h 0"/>
              </a:gdLst>
              <a:ahLst/>
              <a:cxnLst>
                <a:cxn ang="0">
                  <a:pos x="connsiteX0" y="connsiteY0"/>
                </a:cxn>
                <a:cxn ang="0">
                  <a:pos x="connsiteX1" y="connsiteY1"/>
                </a:cxn>
              </a:cxnLst>
              <a:rect l="l" t="t" r="r" b="b"/>
              <a:pathLst>
                <a:path w="69536">
                  <a:moveTo>
                    <a:pt x="69954" y="4251"/>
                  </a:moveTo>
                  <a:lnTo>
                    <a:pt x="4251" y="4251"/>
                  </a:lnTo>
                </a:path>
              </a:pathLst>
            </a:custGeom>
            <a:noFill/>
            <a:ln w="25400" cap="flat">
              <a:solidFill>
                <a:schemeClr val="accent3"/>
              </a:solidFill>
              <a:prstDash val="solid"/>
              <a:miter/>
            </a:ln>
          </p:spPr>
          <p:txBody>
            <a:bodyPr rtlCol="0" anchor="ctr"/>
            <a:lstStyle/>
            <a:p>
              <a:endParaRPr lang="en-GB"/>
            </a:p>
          </p:txBody>
        </p:sp>
        <p:sp>
          <p:nvSpPr>
            <p:cNvPr id="113" name="Freeform: Shape 5160">
              <a:extLst>
                <a:ext uri="{FF2B5EF4-FFF2-40B4-BE49-F238E27FC236}">
                  <a16:creationId xmlns:a16="http://schemas.microsoft.com/office/drawing/2014/main" id="{C75B312E-46EF-4EC2-9EFB-643113FF1AE4}"/>
                </a:ext>
              </a:extLst>
            </p:cNvPr>
            <p:cNvSpPr/>
            <p:nvPr/>
          </p:nvSpPr>
          <p:spPr>
            <a:xfrm>
              <a:off x="2926444" y="3327224"/>
              <a:ext cx="69536" cy="8692"/>
            </a:xfrm>
            <a:custGeom>
              <a:avLst/>
              <a:gdLst>
                <a:gd name="connsiteX0" fmla="*/ 69954 w 69536"/>
                <a:gd name="connsiteY0" fmla="*/ 4251 h 0"/>
                <a:gd name="connsiteX1" fmla="*/ 4251 w 69536"/>
                <a:gd name="connsiteY1" fmla="*/ 4251 h 0"/>
              </a:gdLst>
              <a:ahLst/>
              <a:cxnLst>
                <a:cxn ang="0">
                  <a:pos x="connsiteX0" y="connsiteY0"/>
                </a:cxn>
                <a:cxn ang="0">
                  <a:pos x="connsiteX1" y="connsiteY1"/>
                </a:cxn>
              </a:cxnLst>
              <a:rect l="l" t="t" r="r" b="b"/>
              <a:pathLst>
                <a:path w="69536">
                  <a:moveTo>
                    <a:pt x="69954" y="4251"/>
                  </a:moveTo>
                  <a:lnTo>
                    <a:pt x="4251" y="4251"/>
                  </a:lnTo>
                </a:path>
              </a:pathLst>
            </a:custGeom>
            <a:noFill/>
            <a:ln w="25400" cap="flat">
              <a:solidFill>
                <a:schemeClr val="accent3"/>
              </a:solidFill>
              <a:prstDash val="solid"/>
              <a:miter/>
            </a:ln>
          </p:spPr>
          <p:txBody>
            <a:bodyPr rtlCol="0" anchor="ctr"/>
            <a:lstStyle/>
            <a:p>
              <a:endParaRPr lang="en-GB"/>
            </a:p>
          </p:txBody>
        </p:sp>
        <p:sp>
          <p:nvSpPr>
            <p:cNvPr id="114" name="Freeform: Shape 5161">
              <a:extLst>
                <a:ext uri="{FF2B5EF4-FFF2-40B4-BE49-F238E27FC236}">
                  <a16:creationId xmlns:a16="http://schemas.microsoft.com/office/drawing/2014/main" id="{E6E9DED8-40C2-42E4-98CA-7A36BD00D4FD}"/>
                </a:ext>
              </a:extLst>
            </p:cNvPr>
            <p:cNvSpPr/>
            <p:nvPr/>
          </p:nvSpPr>
          <p:spPr>
            <a:xfrm>
              <a:off x="2874292" y="3309840"/>
              <a:ext cx="69536" cy="8692"/>
            </a:xfrm>
            <a:custGeom>
              <a:avLst/>
              <a:gdLst>
                <a:gd name="connsiteX0" fmla="*/ 69954 w 69536"/>
                <a:gd name="connsiteY0" fmla="*/ 4251 h 0"/>
                <a:gd name="connsiteX1" fmla="*/ 4251 w 69536"/>
                <a:gd name="connsiteY1" fmla="*/ 4251 h 0"/>
              </a:gdLst>
              <a:ahLst/>
              <a:cxnLst>
                <a:cxn ang="0">
                  <a:pos x="connsiteX0" y="connsiteY0"/>
                </a:cxn>
                <a:cxn ang="0">
                  <a:pos x="connsiteX1" y="connsiteY1"/>
                </a:cxn>
              </a:cxnLst>
              <a:rect l="l" t="t" r="r" b="b"/>
              <a:pathLst>
                <a:path w="69536">
                  <a:moveTo>
                    <a:pt x="69954" y="4251"/>
                  </a:moveTo>
                  <a:lnTo>
                    <a:pt x="4251" y="4251"/>
                  </a:lnTo>
                </a:path>
              </a:pathLst>
            </a:custGeom>
            <a:noFill/>
            <a:ln w="25400" cap="flat">
              <a:solidFill>
                <a:schemeClr val="accent3"/>
              </a:solidFill>
              <a:prstDash val="solid"/>
              <a:miter/>
            </a:ln>
          </p:spPr>
          <p:txBody>
            <a:bodyPr rtlCol="0" anchor="ctr"/>
            <a:lstStyle/>
            <a:p>
              <a:endParaRPr lang="en-GB"/>
            </a:p>
          </p:txBody>
        </p:sp>
        <p:sp>
          <p:nvSpPr>
            <p:cNvPr id="115" name="Freeform: Shape 5162">
              <a:extLst>
                <a:ext uri="{FF2B5EF4-FFF2-40B4-BE49-F238E27FC236}">
                  <a16:creationId xmlns:a16="http://schemas.microsoft.com/office/drawing/2014/main" id="{407F4D4E-E90B-4DEA-ACF3-CB67EE79C874}"/>
                </a:ext>
              </a:extLst>
            </p:cNvPr>
            <p:cNvSpPr/>
            <p:nvPr/>
          </p:nvSpPr>
          <p:spPr>
            <a:xfrm>
              <a:off x="3152437" y="3483680"/>
              <a:ext cx="69536" cy="8692"/>
            </a:xfrm>
            <a:custGeom>
              <a:avLst/>
              <a:gdLst>
                <a:gd name="connsiteX0" fmla="*/ 69954 w 69536"/>
                <a:gd name="connsiteY0" fmla="*/ 4251 h 0"/>
                <a:gd name="connsiteX1" fmla="*/ 4251 w 69536"/>
                <a:gd name="connsiteY1" fmla="*/ 4251 h 0"/>
              </a:gdLst>
              <a:ahLst/>
              <a:cxnLst>
                <a:cxn ang="0">
                  <a:pos x="connsiteX0" y="connsiteY0"/>
                </a:cxn>
                <a:cxn ang="0">
                  <a:pos x="connsiteX1" y="connsiteY1"/>
                </a:cxn>
              </a:cxnLst>
              <a:rect l="l" t="t" r="r" b="b"/>
              <a:pathLst>
                <a:path w="69536">
                  <a:moveTo>
                    <a:pt x="69954" y="4251"/>
                  </a:moveTo>
                  <a:lnTo>
                    <a:pt x="4251" y="4251"/>
                  </a:lnTo>
                </a:path>
              </a:pathLst>
            </a:custGeom>
            <a:noFill/>
            <a:ln w="25400" cap="flat">
              <a:solidFill>
                <a:schemeClr val="accent3"/>
              </a:solidFill>
              <a:prstDash val="solid"/>
              <a:miter/>
            </a:ln>
          </p:spPr>
          <p:txBody>
            <a:bodyPr rtlCol="0" anchor="ctr"/>
            <a:lstStyle/>
            <a:p>
              <a:endParaRPr lang="en-GB"/>
            </a:p>
          </p:txBody>
        </p:sp>
        <p:sp>
          <p:nvSpPr>
            <p:cNvPr id="116" name="Freeform: Shape 5163">
              <a:extLst>
                <a:ext uri="{FF2B5EF4-FFF2-40B4-BE49-F238E27FC236}">
                  <a16:creationId xmlns:a16="http://schemas.microsoft.com/office/drawing/2014/main" id="{5D982126-EA7E-49D4-BD35-FAAABE471033}"/>
                </a:ext>
              </a:extLst>
            </p:cNvPr>
            <p:cNvSpPr/>
            <p:nvPr/>
          </p:nvSpPr>
          <p:spPr>
            <a:xfrm>
              <a:off x="3326277" y="3553217"/>
              <a:ext cx="69536" cy="8692"/>
            </a:xfrm>
            <a:custGeom>
              <a:avLst/>
              <a:gdLst>
                <a:gd name="connsiteX0" fmla="*/ 69954 w 69536"/>
                <a:gd name="connsiteY0" fmla="*/ 4251 h 0"/>
                <a:gd name="connsiteX1" fmla="*/ 4251 w 69536"/>
                <a:gd name="connsiteY1" fmla="*/ 4251 h 0"/>
              </a:gdLst>
              <a:ahLst/>
              <a:cxnLst>
                <a:cxn ang="0">
                  <a:pos x="connsiteX0" y="connsiteY0"/>
                </a:cxn>
                <a:cxn ang="0">
                  <a:pos x="connsiteX1" y="connsiteY1"/>
                </a:cxn>
              </a:cxnLst>
              <a:rect l="l" t="t" r="r" b="b"/>
              <a:pathLst>
                <a:path w="69536">
                  <a:moveTo>
                    <a:pt x="69954" y="4251"/>
                  </a:moveTo>
                  <a:lnTo>
                    <a:pt x="4251" y="4251"/>
                  </a:lnTo>
                </a:path>
              </a:pathLst>
            </a:custGeom>
            <a:noFill/>
            <a:ln w="25400" cap="flat">
              <a:solidFill>
                <a:schemeClr val="accent3"/>
              </a:solidFill>
              <a:prstDash val="solid"/>
              <a:miter/>
            </a:ln>
          </p:spPr>
          <p:txBody>
            <a:bodyPr rtlCol="0" anchor="ctr"/>
            <a:lstStyle/>
            <a:p>
              <a:endParaRPr lang="en-GB"/>
            </a:p>
          </p:txBody>
        </p:sp>
        <p:sp>
          <p:nvSpPr>
            <p:cNvPr id="117" name="Freeform: Shape 5164">
              <a:extLst>
                <a:ext uri="{FF2B5EF4-FFF2-40B4-BE49-F238E27FC236}">
                  <a16:creationId xmlns:a16="http://schemas.microsoft.com/office/drawing/2014/main" id="{76CBBDBB-5B4A-4FB6-94CC-331150C45A51}"/>
                </a:ext>
              </a:extLst>
            </p:cNvPr>
            <p:cNvSpPr/>
            <p:nvPr/>
          </p:nvSpPr>
          <p:spPr>
            <a:xfrm>
              <a:off x="3413197" y="3587985"/>
              <a:ext cx="69536" cy="8692"/>
            </a:xfrm>
            <a:custGeom>
              <a:avLst/>
              <a:gdLst>
                <a:gd name="connsiteX0" fmla="*/ 69954 w 69536"/>
                <a:gd name="connsiteY0" fmla="*/ 4251 h 0"/>
                <a:gd name="connsiteX1" fmla="*/ 4251 w 69536"/>
                <a:gd name="connsiteY1" fmla="*/ 4251 h 0"/>
              </a:gdLst>
              <a:ahLst/>
              <a:cxnLst>
                <a:cxn ang="0">
                  <a:pos x="connsiteX0" y="connsiteY0"/>
                </a:cxn>
                <a:cxn ang="0">
                  <a:pos x="connsiteX1" y="connsiteY1"/>
                </a:cxn>
              </a:cxnLst>
              <a:rect l="l" t="t" r="r" b="b"/>
              <a:pathLst>
                <a:path w="69536">
                  <a:moveTo>
                    <a:pt x="69954" y="4251"/>
                  </a:moveTo>
                  <a:lnTo>
                    <a:pt x="4251" y="4251"/>
                  </a:lnTo>
                </a:path>
              </a:pathLst>
            </a:custGeom>
            <a:noFill/>
            <a:ln w="25400" cap="flat">
              <a:solidFill>
                <a:schemeClr val="accent3"/>
              </a:solidFill>
              <a:prstDash val="solid"/>
              <a:miter/>
            </a:ln>
          </p:spPr>
          <p:txBody>
            <a:bodyPr rtlCol="0" anchor="ctr"/>
            <a:lstStyle/>
            <a:p>
              <a:endParaRPr lang="en-GB"/>
            </a:p>
          </p:txBody>
        </p:sp>
        <p:sp>
          <p:nvSpPr>
            <p:cNvPr id="118" name="Freeform: Shape 5165">
              <a:extLst>
                <a:ext uri="{FF2B5EF4-FFF2-40B4-BE49-F238E27FC236}">
                  <a16:creationId xmlns:a16="http://schemas.microsoft.com/office/drawing/2014/main" id="{4768EA9E-E137-43E4-9B14-62390199B058}"/>
                </a:ext>
              </a:extLst>
            </p:cNvPr>
            <p:cNvSpPr/>
            <p:nvPr/>
          </p:nvSpPr>
          <p:spPr>
            <a:xfrm>
              <a:off x="3517501" y="3622753"/>
              <a:ext cx="69536" cy="8692"/>
            </a:xfrm>
            <a:custGeom>
              <a:avLst/>
              <a:gdLst>
                <a:gd name="connsiteX0" fmla="*/ 69963 w 69536"/>
                <a:gd name="connsiteY0" fmla="*/ 4251 h 0"/>
                <a:gd name="connsiteX1" fmla="*/ 4251 w 69536"/>
                <a:gd name="connsiteY1" fmla="*/ 4251 h 0"/>
              </a:gdLst>
              <a:ahLst/>
              <a:cxnLst>
                <a:cxn ang="0">
                  <a:pos x="connsiteX0" y="connsiteY0"/>
                </a:cxn>
                <a:cxn ang="0">
                  <a:pos x="connsiteX1" y="connsiteY1"/>
                </a:cxn>
              </a:cxnLst>
              <a:rect l="l" t="t" r="r" b="b"/>
              <a:pathLst>
                <a:path w="69536">
                  <a:moveTo>
                    <a:pt x="69963" y="4251"/>
                  </a:moveTo>
                  <a:lnTo>
                    <a:pt x="4251" y="4251"/>
                  </a:lnTo>
                </a:path>
              </a:pathLst>
            </a:custGeom>
            <a:noFill/>
            <a:ln w="25400" cap="flat">
              <a:solidFill>
                <a:schemeClr val="accent3"/>
              </a:solidFill>
              <a:prstDash val="solid"/>
              <a:miter/>
            </a:ln>
          </p:spPr>
          <p:txBody>
            <a:bodyPr rtlCol="0" anchor="ctr"/>
            <a:lstStyle/>
            <a:p>
              <a:endParaRPr lang="en-GB"/>
            </a:p>
          </p:txBody>
        </p:sp>
        <p:sp>
          <p:nvSpPr>
            <p:cNvPr id="119" name="Freeform: Shape 5166">
              <a:extLst>
                <a:ext uri="{FF2B5EF4-FFF2-40B4-BE49-F238E27FC236}">
                  <a16:creationId xmlns:a16="http://schemas.microsoft.com/office/drawing/2014/main" id="{7FE119E6-D2CF-441D-AE64-AEB33F67D60E}"/>
                </a:ext>
              </a:extLst>
            </p:cNvPr>
            <p:cNvSpPr/>
            <p:nvPr/>
          </p:nvSpPr>
          <p:spPr>
            <a:xfrm>
              <a:off x="3569662" y="3709673"/>
              <a:ext cx="69536" cy="8692"/>
            </a:xfrm>
            <a:custGeom>
              <a:avLst/>
              <a:gdLst>
                <a:gd name="connsiteX0" fmla="*/ 69954 w 69536"/>
                <a:gd name="connsiteY0" fmla="*/ 4251 h 0"/>
                <a:gd name="connsiteX1" fmla="*/ 4251 w 69536"/>
                <a:gd name="connsiteY1" fmla="*/ 4251 h 0"/>
              </a:gdLst>
              <a:ahLst/>
              <a:cxnLst>
                <a:cxn ang="0">
                  <a:pos x="connsiteX0" y="connsiteY0"/>
                </a:cxn>
                <a:cxn ang="0">
                  <a:pos x="connsiteX1" y="connsiteY1"/>
                </a:cxn>
              </a:cxnLst>
              <a:rect l="l" t="t" r="r" b="b"/>
              <a:pathLst>
                <a:path w="69536">
                  <a:moveTo>
                    <a:pt x="69954" y="4251"/>
                  </a:moveTo>
                  <a:lnTo>
                    <a:pt x="4251" y="4251"/>
                  </a:lnTo>
                </a:path>
              </a:pathLst>
            </a:custGeom>
            <a:noFill/>
            <a:ln w="25400" cap="flat">
              <a:solidFill>
                <a:schemeClr val="accent3"/>
              </a:solidFill>
              <a:prstDash val="solid"/>
              <a:miter/>
            </a:ln>
          </p:spPr>
          <p:txBody>
            <a:bodyPr rtlCol="0" anchor="ctr"/>
            <a:lstStyle/>
            <a:p>
              <a:endParaRPr lang="en-GB"/>
            </a:p>
          </p:txBody>
        </p:sp>
        <p:sp>
          <p:nvSpPr>
            <p:cNvPr id="120" name="Freeform: Shape 5167">
              <a:extLst>
                <a:ext uri="{FF2B5EF4-FFF2-40B4-BE49-F238E27FC236}">
                  <a16:creationId xmlns:a16="http://schemas.microsoft.com/office/drawing/2014/main" id="{E7B68D78-10F6-4A4C-B690-F91E29F0CC8C}"/>
                </a:ext>
              </a:extLst>
            </p:cNvPr>
            <p:cNvSpPr/>
            <p:nvPr/>
          </p:nvSpPr>
          <p:spPr>
            <a:xfrm>
              <a:off x="2061406" y="2703313"/>
              <a:ext cx="8692" cy="69536"/>
            </a:xfrm>
            <a:custGeom>
              <a:avLst/>
              <a:gdLst>
                <a:gd name="connsiteX0" fmla="*/ 4251 w 0"/>
                <a:gd name="connsiteY0" fmla="*/ 4251 h 69536"/>
                <a:gd name="connsiteX1" fmla="*/ 4251 w 0"/>
                <a:gd name="connsiteY1" fmla="*/ 69955 h 69536"/>
              </a:gdLst>
              <a:ahLst/>
              <a:cxnLst>
                <a:cxn ang="0">
                  <a:pos x="connsiteX0" y="connsiteY0"/>
                </a:cxn>
                <a:cxn ang="0">
                  <a:pos x="connsiteX1" y="connsiteY1"/>
                </a:cxn>
              </a:cxnLst>
              <a:rect l="l" t="t" r="r" b="b"/>
              <a:pathLst>
                <a:path h="69536">
                  <a:moveTo>
                    <a:pt x="4251" y="4251"/>
                  </a:moveTo>
                  <a:lnTo>
                    <a:pt x="4251" y="69955"/>
                  </a:lnTo>
                </a:path>
              </a:pathLst>
            </a:custGeom>
            <a:noFill/>
            <a:ln w="25400" cap="flat">
              <a:solidFill>
                <a:schemeClr val="accent3"/>
              </a:solidFill>
              <a:prstDash val="solid"/>
              <a:miter/>
            </a:ln>
          </p:spPr>
          <p:txBody>
            <a:bodyPr rtlCol="0" anchor="ctr"/>
            <a:lstStyle/>
            <a:p>
              <a:endParaRPr lang="en-GB"/>
            </a:p>
          </p:txBody>
        </p:sp>
        <p:sp>
          <p:nvSpPr>
            <p:cNvPr id="121" name="Freeform: Shape 5168">
              <a:extLst>
                <a:ext uri="{FF2B5EF4-FFF2-40B4-BE49-F238E27FC236}">
                  <a16:creationId xmlns:a16="http://schemas.microsoft.com/office/drawing/2014/main" id="{58E07D23-8E49-4675-882E-EDCFF6FCC3F7}"/>
                </a:ext>
              </a:extLst>
            </p:cNvPr>
            <p:cNvSpPr/>
            <p:nvPr/>
          </p:nvSpPr>
          <p:spPr>
            <a:xfrm>
              <a:off x="2130943" y="2755465"/>
              <a:ext cx="8692" cy="69536"/>
            </a:xfrm>
            <a:custGeom>
              <a:avLst/>
              <a:gdLst>
                <a:gd name="connsiteX0" fmla="*/ 4251 w 0"/>
                <a:gd name="connsiteY0" fmla="*/ 4251 h 69536"/>
                <a:gd name="connsiteX1" fmla="*/ 4251 w 0"/>
                <a:gd name="connsiteY1" fmla="*/ 69955 h 69536"/>
              </a:gdLst>
              <a:ahLst/>
              <a:cxnLst>
                <a:cxn ang="0">
                  <a:pos x="connsiteX0" y="connsiteY0"/>
                </a:cxn>
                <a:cxn ang="0">
                  <a:pos x="connsiteX1" y="connsiteY1"/>
                </a:cxn>
              </a:cxnLst>
              <a:rect l="l" t="t" r="r" b="b"/>
              <a:pathLst>
                <a:path h="69536">
                  <a:moveTo>
                    <a:pt x="4251" y="4251"/>
                  </a:moveTo>
                  <a:lnTo>
                    <a:pt x="4251" y="69955"/>
                  </a:lnTo>
                </a:path>
              </a:pathLst>
            </a:custGeom>
            <a:noFill/>
            <a:ln w="25400" cap="flat">
              <a:solidFill>
                <a:schemeClr val="accent3"/>
              </a:solidFill>
              <a:prstDash val="solid"/>
              <a:miter/>
            </a:ln>
          </p:spPr>
          <p:txBody>
            <a:bodyPr rtlCol="0" anchor="ctr"/>
            <a:lstStyle/>
            <a:p>
              <a:endParaRPr lang="en-GB"/>
            </a:p>
          </p:txBody>
        </p:sp>
        <p:sp>
          <p:nvSpPr>
            <p:cNvPr id="122" name="Freeform: Shape 5169">
              <a:extLst>
                <a:ext uri="{FF2B5EF4-FFF2-40B4-BE49-F238E27FC236}">
                  <a16:creationId xmlns:a16="http://schemas.microsoft.com/office/drawing/2014/main" id="{A94D7FAE-CE70-4172-A71D-743CAE53041D}"/>
                </a:ext>
              </a:extLst>
            </p:cNvPr>
            <p:cNvSpPr/>
            <p:nvPr/>
          </p:nvSpPr>
          <p:spPr>
            <a:xfrm>
              <a:off x="2217863" y="2807618"/>
              <a:ext cx="8692" cy="69536"/>
            </a:xfrm>
            <a:custGeom>
              <a:avLst/>
              <a:gdLst>
                <a:gd name="connsiteX0" fmla="*/ 4251 w 0"/>
                <a:gd name="connsiteY0" fmla="*/ 4251 h 69536"/>
                <a:gd name="connsiteX1" fmla="*/ 4251 w 0"/>
                <a:gd name="connsiteY1" fmla="*/ 69951 h 69536"/>
              </a:gdLst>
              <a:ahLst/>
              <a:cxnLst>
                <a:cxn ang="0">
                  <a:pos x="connsiteX0" y="connsiteY0"/>
                </a:cxn>
                <a:cxn ang="0">
                  <a:pos x="connsiteX1" y="connsiteY1"/>
                </a:cxn>
              </a:cxnLst>
              <a:rect l="l" t="t" r="r" b="b"/>
              <a:pathLst>
                <a:path h="69536">
                  <a:moveTo>
                    <a:pt x="4251" y="4251"/>
                  </a:moveTo>
                  <a:lnTo>
                    <a:pt x="4251" y="69951"/>
                  </a:lnTo>
                </a:path>
              </a:pathLst>
            </a:custGeom>
            <a:noFill/>
            <a:ln w="25400" cap="flat">
              <a:solidFill>
                <a:schemeClr val="accent3"/>
              </a:solidFill>
              <a:prstDash val="solid"/>
              <a:miter/>
            </a:ln>
          </p:spPr>
          <p:txBody>
            <a:bodyPr rtlCol="0" anchor="ctr"/>
            <a:lstStyle/>
            <a:p>
              <a:endParaRPr lang="en-GB"/>
            </a:p>
          </p:txBody>
        </p:sp>
        <p:sp>
          <p:nvSpPr>
            <p:cNvPr id="123" name="Freeform: Shape 5170">
              <a:extLst>
                <a:ext uri="{FF2B5EF4-FFF2-40B4-BE49-F238E27FC236}">
                  <a16:creationId xmlns:a16="http://schemas.microsoft.com/office/drawing/2014/main" id="{EA861497-1BA5-4561-BF2B-9FBA89AC1663}"/>
                </a:ext>
              </a:extLst>
            </p:cNvPr>
            <p:cNvSpPr/>
            <p:nvPr/>
          </p:nvSpPr>
          <p:spPr>
            <a:xfrm>
              <a:off x="2322176" y="2842384"/>
              <a:ext cx="8692" cy="69536"/>
            </a:xfrm>
            <a:custGeom>
              <a:avLst/>
              <a:gdLst>
                <a:gd name="connsiteX0" fmla="*/ 4251 w 0"/>
                <a:gd name="connsiteY0" fmla="*/ 4251 h 69536"/>
                <a:gd name="connsiteX1" fmla="*/ 4251 w 0"/>
                <a:gd name="connsiteY1" fmla="*/ 69954 h 69536"/>
              </a:gdLst>
              <a:ahLst/>
              <a:cxnLst>
                <a:cxn ang="0">
                  <a:pos x="connsiteX0" y="connsiteY0"/>
                </a:cxn>
                <a:cxn ang="0">
                  <a:pos x="connsiteX1" y="connsiteY1"/>
                </a:cxn>
              </a:cxnLst>
              <a:rect l="l" t="t" r="r" b="b"/>
              <a:pathLst>
                <a:path h="69536">
                  <a:moveTo>
                    <a:pt x="4251" y="4251"/>
                  </a:moveTo>
                  <a:lnTo>
                    <a:pt x="4251" y="69954"/>
                  </a:lnTo>
                </a:path>
              </a:pathLst>
            </a:custGeom>
            <a:noFill/>
            <a:ln w="25400" cap="flat">
              <a:solidFill>
                <a:schemeClr val="accent3"/>
              </a:solidFill>
              <a:prstDash val="solid"/>
              <a:miter/>
            </a:ln>
          </p:spPr>
          <p:txBody>
            <a:bodyPr rtlCol="0" anchor="ctr"/>
            <a:lstStyle/>
            <a:p>
              <a:endParaRPr lang="en-GB"/>
            </a:p>
          </p:txBody>
        </p:sp>
        <p:sp>
          <p:nvSpPr>
            <p:cNvPr id="124" name="Freeform: Shape 5171">
              <a:extLst>
                <a:ext uri="{FF2B5EF4-FFF2-40B4-BE49-F238E27FC236}">
                  <a16:creationId xmlns:a16="http://schemas.microsoft.com/office/drawing/2014/main" id="{6372D827-D662-413A-B240-C3872FB684CA}"/>
                </a:ext>
              </a:extLst>
            </p:cNvPr>
            <p:cNvSpPr/>
            <p:nvPr/>
          </p:nvSpPr>
          <p:spPr>
            <a:xfrm>
              <a:off x="2409096" y="2877152"/>
              <a:ext cx="8692" cy="69536"/>
            </a:xfrm>
            <a:custGeom>
              <a:avLst/>
              <a:gdLst>
                <a:gd name="connsiteX0" fmla="*/ 4251 w 0"/>
                <a:gd name="connsiteY0" fmla="*/ 4251 h 69536"/>
                <a:gd name="connsiteX1" fmla="*/ 4251 w 0"/>
                <a:gd name="connsiteY1" fmla="*/ 69954 h 69536"/>
              </a:gdLst>
              <a:ahLst/>
              <a:cxnLst>
                <a:cxn ang="0">
                  <a:pos x="connsiteX0" y="connsiteY0"/>
                </a:cxn>
                <a:cxn ang="0">
                  <a:pos x="connsiteX1" y="connsiteY1"/>
                </a:cxn>
              </a:cxnLst>
              <a:rect l="l" t="t" r="r" b="b"/>
              <a:pathLst>
                <a:path h="69536">
                  <a:moveTo>
                    <a:pt x="4251" y="4251"/>
                  </a:moveTo>
                  <a:lnTo>
                    <a:pt x="4251" y="69954"/>
                  </a:lnTo>
                </a:path>
              </a:pathLst>
            </a:custGeom>
            <a:noFill/>
            <a:ln w="25400" cap="flat">
              <a:solidFill>
                <a:schemeClr val="accent3"/>
              </a:solidFill>
              <a:prstDash val="solid"/>
              <a:miter/>
            </a:ln>
          </p:spPr>
          <p:txBody>
            <a:bodyPr rtlCol="0" anchor="ctr"/>
            <a:lstStyle/>
            <a:p>
              <a:endParaRPr lang="en-GB"/>
            </a:p>
          </p:txBody>
        </p:sp>
        <p:sp>
          <p:nvSpPr>
            <p:cNvPr id="125" name="Freeform: Shape 5172">
              <a:extLst>
                <a:ext uri="{FF2B5EF4-FFF2-40B4-BE49-F238E27FC236}">
                  <a16:creationId xmlns:a16="http://schemas.microsoft.com/office/drawing/2014/main" id="{17541F12-EB3E-4781-AC2E-036FF0BE8E23}"/>
                </a:ext>
              </a:extLst>
            </p:cNvPr>
            <p:cNvSpPr/>
            <p:nvPr/>
          </p:nvSpPr>
          <p:spPr>
            <a:xfrm>
              <a:off x="2739392" y="3155305"/>
              <a:ext cx="8692" cy="69536"/>
            </a:xfrm>
            <a:custGeom>
              <a:avLst/>
              <a:gdLst>
                <a:gd name="connsiteX0" fmla="*/ 4251 w 0"/>
                <a:gd name="connsiteY0" fmla="*/ 4251 h 69536"/>
                <a:gd name="connsiteX1" fmla="*/ 4251 w 0"/>
                <a:gd name="connsiteY1" fmla="*/ 69954 h 69536"/>
              </a:gdLst>
              <a:ahLst/>
              <a:cxnLst>
                <a:cxn ang="0">
                  <a:pos x="connsiteX0" y="connsiteY0"/>
                </a:cxn>
                <a:cxn ang="0">
                  <a:pos x="connsiteX1" y="connsiteY1"/>
                </a:cxn>
              </a:cxnLst>
              <a:rect l="l" t="t" r="r" b="b"/>
              <a:pathLst>
                <a:path h="69536">
                  <a:moveTo>
                    <a:pt x="4251" y="4251"/>
                  </a:moveTo>
                  <a:lnTo>
                    <a:pt x="4251" y="69954"/>
                  </a:lnTo>
                </a:path>
              </a:pathLst>
            </a:custGeom>
            <a:noFill/>
            <a:ln w="25400" cap="flat">
              <a:solidFill>
                <a:schemeClr val="accent3"/>
              </a:solidFill>
              <a:prstDash val="solid"/>
              <a:miter/>
            </a:ln>
          </p:spPr>
          <p:txBody>
            <a:bodyPr rtlCol="0" anchor="ctr"/>
            <a:lstStyle/>
            <a:p>
              <a:endParaRPr lang="en-GB"/>
            </a:p>
          </p:txBody>
        </p:sp>
        <p:sp>
          <p:nvSpPr>
            <p:cNvPr id="126" name="Freeform: Shape 5173">
              <a:extLst>
                <a:ext uri="{FF2B5EF4-FFF2-40B4-BE49-F238E27FC236}">
                  <a16:creationId xmlns:a16="http://schemas.microsoft.com/office/drawing/2014/main" id="{E74A4EBB-8280-4119-B66A-297F138752B8}"/>
                </a:ext>
              </a:extLst>
            </p:cNvPr>
            <p:cNvSpPr/>
            <p:nvPr/>
          </p:nvSpPr>
          <p:spPr>
            <a:xfrm>
              <a:off x="2826312" y="3207457"/>
              <a:ext cx="8692" cy="69536"/>
            </a:xfrm>
            <a:custGeom>
              <a:avLst/>
              <a:gdLst>
                <a:gd name="connsiteX0" fmla="*/ 4251 w 0"/>
                <a:gd name="connsiteY0" fmla="*/ 4251 h 69536"/>
                <a:gd name="connsiteX1" fmla="*/ 4251 w 0"/>
                <a:gd name="connsiteY1" fmla="*/ 69954 h 69536"/>
              </a:gdLst>
              <a:ahLst/>
              <a:cxnLst>
                <a:cxn ang="0">
                  <a:pos x="connsiteX0" y="connsiteY0"/>
                </a:cxn>
                <a:cxn ang="0">
                  <a:pos x="connsiteX1" y="connsiteY1"/>
                </a:cxn>
              </a:cxnLst>
              <a:rect l="l" t="t" r="r" b="b"/>
              <a:pathLst>
                <a:path h="69536">
                  <a:moveTo>
                    <a:pt x="4251" y="4251"/>
                  </a:moveTo>
                  <a:lnTo>
                    <a:pt x="4251" y="69954"/>
                  </a:lnTo>
                </a:path>
              </a:pathLst>
            </a:custGeom>
            <a:noFill/>
            <a:ln w="25400" cap="flat">
              <a:solidFill>
                <a:schemeClr val="accent3"/>
              </a:solidFill>
              <a:prstDash val="solid"/>
              <a:miter/>
            </a:ln>
          </p:spPr>
          <p:txBody>
            <a:bodyPr rtlCol="0" anchor="ctr"/>
            <a:lstStyle/>
            <a:p>
              <a:endParaRPr lang="en-GB"/>
            </a:p>
          </p:txBody>
        </p:sp>
        <p:sp>
          <p:nvSpPr>
            <p:cNvPr id="127" name="Freeform: Shape 5174">
              <a:extLst>
                <a:ext uri="{FF2B5EF4-FFF2-40B4-BE49-F238E27FC236}">
                  <a16:creationId xmlns:a16="http://schemas.microsoft.com/office/drawing/2014/main" id="{92D74971-BEC7-4E58-8BD9-F7F9979F0655}"/>
                </a:ext>
              </a:extLst>
            </p:cNvPr>
            <p:cNvSpPr/>
            <p:nvPr/>
          </p:nvSpPr>
          <p:spPr>
            <a:xfrm>
              <a:off x="2982769" y="3329145"/>
              <a:ext cx="8692" cy="69536"/>
            </a:xfrm>
            <a:custGeom>
              <a:avLst/>
              <a:gdLst>
                <a:gd name="connsiteX0" fmla="*/ 4251 w 0"/>
                <a:gd name="connsiteY0" fmla="*/ 4251 h 69536"/>
                <a:gd name="connsiteX1" fmla="*/ 4251 w 0"/>
                <a:gd name="connsiteY1" fmla="*/ 69954 h 69536"/>
              </a:gdLst>
              <a:ahLst/>
              <a:cxnLst>
                <a:cxn ang="0">
                  <a:pos x="connsiteX0" y="connsiteY0"/>
                </a:cxn>
                <a:cxn ang="0">
                  <a:pos x="connsiteX1" y="connsiteY1"/>
                </a:cxn>
              </a:cxnLst>
              <a:rect l="l" t="t" r="r" b="b"/>
              <a:pathLst>
                <a:path h="69536">
                  <a:moveTo>
                    <a:pt x="4251" y="4251"/>
                  </a:moveTo>
                  <a:lnTo>
                    <a:pt x="4251" y="69954"/>
                  </a:lnTo>
                </a:path>
              </a:pathLst>
            </a:custGeom>
            <a:noFill/>
            <a:ln w="25400" cap="flat">
              <a:solidFill>
                <a:schemeClr val="accent3"/>
              </a:solidFill>
              <a:prstDash val="solid"/>
              <a:miter/>
            </a:ln>
          </p:spPr>
          <p:txBody>
            <a:bodyPr rtlCol="0" anchor="ctr"/>
            <a:lstStyle/>
            <a:p>
              <a:endParaRPr lang="en-GB"/>
            </a:p>
          </p:txBody>
        </p:sp>
        <p:sp>
          <p:nvSpPr>
            <p:cNvPr id="128" name="Freeform: Shape 5175">
              <a:extLst>
                <a:ext uri="{FF2B5EF4-FFF2-40B4-BE49-F238E27FC236}">
                  <a16:creationId xmlns:a16="http://schemas.microsoft.com/office/drawing/2014/main" id="{A0B9C8DF-D801-4059-9F29-495FAB8F184B}"/>
                </a:ext>
              </a:extLst>
            </p:cNvPr>
            <p:cNvSpPr/>
            <p:nvPr/>
          </p:nvSpPr>
          <p:spPr>
            <a:xfrm>
              <a:off x="3034921" y="3329145"/>
              <a:ext cx="8692" cy="69536"/>
            </a:xfrm>
            <a:custGeom>
              <a:avLst/>
              <a:gdLst>
                <a:gd name="connsiteX0" fmla="*/ 4251 w 0"/>
                <a:gd name="connsiteY0" fmla="*/ 4251 h 69536"/>
                <a:gd name="connsiteX1" fmla="*/ 4251 w 0"/>
                <a:gd name="connsiteY1" fmla="*/ 69954 h 69536"/>
              </a:gdLst>
              <a:ahLst/>
              <a:cxnLst>
                <a:cxn ang="0">
                  <a:pos x="connsiteX0" y="connsiteY0"/>
                </a:cxn>
                <a:cxn ang="0">
                  <a:pos x="connsiteX1" y="connsiteY1"/>
                </a:cxn>
              </a:cxnLst>
              <a:rect l="l" t="t" r="r" b="b"/>
              <a:pathLst>
                <a:path h="69536">
                  <a:moveTo>
                    <a:pt x="4251" y="4251"/>
                  </a:moveTo>
                  <a:lnTo>
                    <a:pt x="4251" y="69954"/>
                  </a:lnTo>
                </a:path>
              </a:pathLst>
            </a:custGeom>
            <a:noFill/>
            <a:ln w="25400" cap="flat">
              <a:solidFill>
                <a:schemeClr val="accent3"/>
              </a:solidFill>
              <a:prstDash val="solid"/>
              <a:miter/>
            </a:ln>
          </p:spPr>
          <p:txBody>
            <a:bodyPr rtlCol="0" anchor="ctr"/>
            <a:lstStyle/>
            <a:p>
              <a:endParaRPr lang="en-GB"/>
            </a:p>
          </p:txBody>
        </p:sp>
        <p:sp>
          <p:nvSpPr>
            <p:cNvPr id="129" name="Freeform: Shape 5176">
              <a:extLst>
                <a:ext uri="{FF2B5EF4-FFF2-40B4-BE49-F238E27FC236}">
                  <a16:creationId xmlns:a16="http://schemas.microsoft.com/office/drawing/2014/main" id="{043339DD-218A-486A-886F-A22F46971588}"/>
                </a:ext>
              </a:extLst>
            </p:cNvPr>
            <p:cNvSpPr/>
            <p:nvPr/>
          </p:nvSpPr>
          <p:spPr>
            <a:xfrm>
              <a:off x="3087073" y="3329145"/>
              <a:ext cx="8692" cy="69536"/>
            </a:xfrm>
            <a:custGeom>
              <a:avLst/>
              <a:gdLst>
                <a:gd name="connsiteX0" fmla="*/ 4251 w 0"/>
                <a:gd name="connsiteY0" fmla="*/ 4251 h 69536"/>
                <a:gd name="connsiteX1" fmla="*/ 4251 w 0"/>
                <a:gd name="connsiteY1" fmla="*/ 69954 h 69536"/>
              </a:gdLst>
              <a:ahLst/>
              <a:cxnLst>
                <a:cxn ang="0">
                  <a:pos x="connsiteX0" y="connsiteY0"/>
                </a:cxn>
                <a:cxn ang="0">
                  <a:pos x="connsiteX1" y="connsiteY1"/>
                </a:cxn>
              </a:cxnLst>
              <a:rect l="l" t="t" r="r" b="b"/>
              <a:pathLst>
                <a:path h="69536">
                  <a:moveTo>
                    <a:pt x="4251" y="4251"/>
                  </a:moveTo>
                  <a:lnTo>
                    <a:pt x="4251" y="69954"/>
                  </a:lnTo>
                </a:path>
              </a:pathLst>
            </a:custGeom>
            <a:noFill/>
            <a:ln w="25400" cap="flat">
              <a:solidFill>
                <a:schemeClr val="accent3"/>
              </a:solidFill>
              <a:prstDash val="solid"/>
              <a:miter/>
            </a:ln>
          </p:spPr>
          <p:txBody>
            <a:bodyPr rtlCol="0" anchor="ctr"/>
            <a:lstStyle/>
            <a:p>
              <a:endParaRPr lang="en-GB"/>
            </a:p>
          </p:txBody>
        </p:sp>
        <p:sp>
          <p:nvSpPr>
            <p:cNvPr id="130" name="Freeform: Shape 5177">
              <a:extLst>
                <a:ext uri="{FF2B5EF4-FFF2-40B4-BE49-F238E27FC236}">
                  <a16:creationId xmlns:a16="http://schemas.microsoft.com/office/drawing/2014/main" id="{DED41850-0478-400C-AC6C-8DC632E96080}"/>
                </a:ext>
              </a:extLst>
            </p:cNvPr>
            <p:cNvSpPr/>
            <p:nvPr/>
          </p:nvSpPr>
          <p:spPr>
            <a:xfrm>
              <a:off x="3208761" y="3450833"/>
              <a:ext cx="8692" cy="69536"/>
            </a:xfrm>
            <a:custGeom>
              <a:avLst/>
              <a:gdLst>
                <a:gd name="connsiteX0" fmla="*/ 4251 w 0"/>
                <a:gd name="connsiteY0" fmla="*/ 4251 h 69536"/>
                <a:gd name="connsiteX1" fmla="*/ 4251 w 0"/>
                <a:gd name="connsiteY1" fmla="*/ 69954 h 69536"/>
              </a:gdLst>
              <a:ahLst/>
              <a:cxnLst>
                <a:cxn ang="0">
                  <a:pos x="connsiteX0" y="connsiteY0"/>
                </a:cxn>
                <a:cxn ang="0">
                  <a:pos x="connsiteX1" y="connsiteY1"/>
                </a:cxn>
              </a:cxnLst>
              <a:rect l="l" t="t" r="r" b="b"/>
              <a:pathLst>
                <a:path h="69536">
                  <a:moveTo>
                    <a:pt x="4251" y="4251"/>
                  </a:moveTo>
                  <a:lnTo>
                    <a:pt x="4251" y="69954"/>
                  </a:lnTo>
                </a:path>
              </a:pathLst>
            </a:custGeom>
            <a:noFill/>
            <a:ln w="25400" cap="flat">
              <a:solidFill>
                <a:schemeClr val="accent3"/>
              </a:solidFill>
              <a:prstDash val="solid"/>
              <a:miter/>
            </a:ln>
          </p:spPr>
          <p:txBody>
            <a:bodyPr rtlCol="0" anchor="ctr"/>
            <a:lstStyle/>
            <a:p>
              <a:endParaRPr lang="en-GB"/>
            </a:p>
          </p:txBody>
        </p:sp>
        <p:sp>
          <p:nvSpPr>
            <p:cNvPr id="131" name="Freeform: Shape 5178">
              <a:extLst>
                <a:ext uri="{FF2B5EF4-FFF2-40B4-BE49-F238E27FC236}">
                  <a16:creationId xmlns:a16="http://schemas.microsoft.com/office/drawing/2014/main" id="{CE71BE32-BE78-4AC4-9E4C-AAC8883B2315}"/>
                </a:ext>
              </a:extLst>
            </p:cNvPr>
            <p:cNvSpPr/>
            <p:nvPr/>
          </p:nvSpPr>
          <p:spPr>
            <a:xfrm>
              <a:off x="3486906" y="3589906"/>
              <a:ext cx="8692" cy="69536"/>
            </a:xfrm>
            <a:custGeom>
              <a:avLst/>
              <a:gdLst>
                <a:gd name="connsiteX0" fmla="*/ 4251 w 0"/>
                <a:gd name="connsiteY0" fmla="*/ 4251 h 69536"/>
                <a:gd name="connsiteX1" fmla="*/ 4251 w 0"/>
                <a:gd name="connsiteY1" fmla="*/ 69954 h 69536"/>
              </a:gdLst>
              <a:ahLst/>
              <a:cxnLst>
                <a:cxn ang="0">
                  <a:pos x="connsiteX0" y="connsiteY0"/>
                </a:cxn>
                <a:cxn ang="0">
                  <a:pos x="connsiteX1" y="connsiteY1"/>
                </a:cxn>
              </a:cxnLst>
              <a:rect l="l" t="t" r="r" b="b"/>
              <a:pathLst>
                <a:path h="69536">
                  <a:moveTo>
                    <a:pt x="4251" y="4251"/>
                  </a:moveTo>
                  <a:lnTo>
                    <a:pt x="4251" y="69954"/>
                  </a:lnTo>
                </a:path>
              </a:pathLst>
            </a:custGeom>
            <a:noFill/>
            <a:ln w="25400" cap="flat">
              <a:solidFill>
                <a:schemeClr val="accent3"/>
              </a:solidFill>
              <a:prstDash val="solid"/>
              <a:miter/>
            </a:ln>
          </p:spPr>
          <p:txBody>
            <a:bodyPr rtlCol="0" anchor="ctr"/>
            <a:lstStyle/>
            <a:p>
              <a:endParaRPr lang="en-GB"/>
            </a:p>
          </p:txBody>
        </p:sp>
        <p:sp>
          <p:nvSpPr>
            <p:cNvPr id="132" name="Freeform: Shape 5179">
              <a:extLst>
                <a:ext uri="{FF2B5EF4-FFF2-40B4-BE49-F238E27FC236}">
                  <a16:creationId xmlns:a16="http://schemas.microsoft.com/office/drawing/2014/main" id="{C43785ED-587A-4F5B-8CD4-124152ED06F6}"/>
                </a:ext>
              </a:extLst>
            </p:cNvPr>
            <p:cNvSpPr/>
            <p:nvPr/>
          </p:nvSpPr>
          <p:spPr>
            <a:xfrm>
              <a:off x="3539058" y="3589906"/>
              <a:ext cx="8692" cy="69536"/>
            </a:xfrm>
            <a:custGeom>
              <a:avLst/>
              <a:gdLst>
                <a:gd name="connsiteX0" fmla="*/ 4251 w 0"/>
                <a:gd name="connsiteY0" fmla="*/ 4251 h 69536"/>
                <a:gd name="connsiteX1" fmla="*/ 4251 w 0"/>
                <a:gd name="connsiteY1" fmla="*/ 69954 h 69536"/>
              </a:gdLst>
              <a:ahLst/>
              <a:cxnLst>
                <a:cxn ang="0">
                  <a:pos x="connsiteX0" y="connsiteY0"/>
                </a:cxn>
                <a:cxn ang="0">
                  <a:pos x="connsiteX1" y="connsiteY1"/>
                </a:cxn>
              </a:cxnLst>
              <a:rect l="l" t="t" r="r" b="b"/>
              <a:pathLst>
                <a:path h="69536">
                  <a:moveTo>
                    <a:pt x="4251" y="4251"/>
                  </a:moveTo>
                  <a:lnTo>
                    <a:pt x="4251" y="69954"/>
                  </a:lnTo>
                </a:path>
              </a:pathLst>
            </a:custGeom>
            <a:noFill/>
            <a:ln w="25400" cap="flat">
              <a:solidFill>
                <a:schemeClr val="accent3"/>
              </a:solidFill>
              <a:prstDash val="solid"/>
              <a:miter/>
            </a:ln>
          </p:spPr>
          <p:txBody>
            <a:bodyPr rtlCol="0" anchor="ctr"/>
            <a:lstStyle/>
            <a:p>
              <a:endParaRPr lang="en-GB"/>
            </a:p>
          </p:txBody>
        </p:sp>
        <p:sp>
          <p:nvSpPr>
            <p:cNvPr id="133" name="Freeform: Shape 5180">
              <a:extLst>
                <a:ext uri="{FF2B5EF4-FFF2-40B4-BE49-F238E27FC236}">
                  <a16:creationId xmlns:a16="http://schemas.microsoft.com/office/drawing/2014/main" id="{4204754B-D22B-42CA-B64E-8A91783F8F18}"/>
                </a:ext>
              </a:extLst>
            </p:cNvPr>
            <p:cNvSpPr/>
            <p:nvPr/>
          </p:nvSpPr>
          <p:spPr>
            <a:xfrm>
              <a:off x="3365217" y="3520369"/>
              <a:ext cx="8692" cy="69536"/>
            </a:xfrm>
            <a:custGeom>
              <a:avLst/>
              <a:gdLst>
                <a:gd name="connsiteX0" fmla="*/ 4251 w 0"/>
                <a:gd name="connsiteY0" fmla="*/ 4251 h 69536"/>
                <a:gd name="connsiteX1" fmla="*/ 4251 w 0"/>
                <a:gd name="connsiteY1" fmla="*/ 69954 h 69536"/>
              </a:gdLst>
              <a:ahLst/>
              <a:cxnLst>
                <a:cxn ang="0">
                  <a:pos x="connsiteX0" y="connsiteY0"/>
                </a:cxn>
                <a:cxn ang="0">
                  <a:pos x="connsiteX1" y="connsiteY1"/>
                </a:cxn>
              </a:cxnLst>
              <a:rect l="l" t="t" r="r" b="b"/>
              <a:pathLst>
                <a:path h="69536">
                  <a:moveTo>
                    <a:pt x="4251" y="4251"/>
                  </a:moveTo>
                  <a:lnTo>
                    <a:pt x="4251" y="69954"/>
                  </a:lnTo>
                </a:path>
              </a:pathLst>
            </a:custGeom>
            <a:noFill/>
            <a:ln w="25400" cap="flat">
              <a:solidFill>
                <a:schemeClr val="accent3"/>
              </a:solidFill>
              <a:prstDash val="solid"/>
              <a:miter/>
            </a:ln>
          </p:spPr>
          <p:txBody>
            <a:bodyPr rtlCol="0" anchor="ctr"/>
            <a:lstStyle/>
            <a:p>
              <a:endParaRPr lang="en-GB"/>
            </a:p>
          </p:txBody>
        </p:sp>
        <p:sp>
          <p:nvSpPr>
            <p:cNvPr id="134" name="Freeform: Shape 5181">
              <a:extLst>
                <a:ext uri="{FF2B5EF4-FFF2-40B4-BE49-F238E27FC236}">
                  <a16:creationId xmlns:a16="http://schemas.microsoft.com/office/drawing/2014/main" id="{CAB8D818-111E-48F1-92BE-D04AE153FC35}"/>
                </a:ext>
              </a:extLst>
            </p:cNvPr>
            <p:cNvSpPr/>
            <p:nvPr/>
          </p:nvSpPr>
          <p:spPr>
            <a:xfrm>
              <a:off x="3743503" y="3900906"/>
              <a:ext cx="69536" cy="8692"/>
            </a:xfrm>
            <a:custGeom>
              <a:avLst/>
              <a:gdLst>
                <a:gd name="connsiteX0" fmla="*/ 69954 w 69536"/>
                <a:gd name="connsiteY0" fmla="*/ 4251 h 0"/>
                <a:gd name="connsiteX1" fmla="*/ 4251 w 69536"/>
                <a:gd name="connsiteY1" fmla="*/ 4251 h 0"/>
              </a:gdLst>
              <a:ahLst/>
              <a:cxnLst>
                <a:cxn ang="0">
                  <a:pos x="connsiteX0" y="connsiteY0"/>
                </a:cxn>
                <a:cxn ang="0">
                  <a:pos x="connsiteX1" y="connsiteY1"/>
                </a:cxn>
              </a:cxnLst>
              <a:rect l="l" t="t" r="r" b="b"/>
              <a:pathLst>
                <a:path w="69536">
                  <a:moveTo>
                    <a:pt x="69954" y="4251"/>
                  </a:moveTo>
                  <a:lnTo>
                    <a:pt x="4251" y="4251"/>
                  </a:lnTo>
                </a:path>
              </a:pathLst>
            </a:custGeom>
            <a:noFill/>
            <a:ln w="25400" cap="flat">
              <a:solidFill>
                <a:schemeClr val="accent3"/>
              </a:solidFill>
              <a:prstDash val="solid"/>
              <a:miter/>
            </a:ln>
          </p:spPr>
          <p:txBody>
            <a:bodyPr rtlCol="0" anchor="ctr"/>
            <a:lstStyle/>
            <a:p>
              <a:endParaRPr lang="en-GB"/>
            </a:p>
          </p:txBody>
        </p:sp>
        <p:sp>
          <p:nvSpPr>
            <p:cNvPr id="135" name="Freeform: Shape 5182">
              <a:extLst>
                <a:ext uri="{FF2B5EF4-FFF2-40B4-BE49-F238E27FC236}">
                  <a16:creationId xmlns:a16="http://schemas.microsoft.com/office/drawing/2014/main" id="{99EE687F-9238-4F2C-87F1-28B3BF848F7C}"/>
                </a:ext>
              </a:extLst>
            </p:cNvPr>
            <p:cNvSpPr/>
            <p:nvPr/>
          </p:nvSpPr>
          <p:spPr>
            <a:xfrm>
              <a:off x="3882575" y="3918290"/>
              <a:ext cx="69536" cy="8692"/>
            </a:xfrm>
            <a:custGeom>
              <a:avLst/>
              <a:gdLst>
                <a:gd name="connsiteX0" fmla="*/ 69954 w 69536"/>
                <a:gd name="connsiteY0" fmla="*/ 4251 h 0"/>
                <a:gd name="connsiteX1" fmla="*/ 4251 w 69536"/>
                <a:gd name="connsiteY1" fmla="*/ 4251 h 0"/>
              </a:gdLst>
              <a:ahLst/>
              <a:cxnLst>
                <a:cxn ang="0">
                  <a:pos x="connsiteX0" y="connsiteY0"/>
                </a:cxn>
                <a:cxn ang="0">
                  <a:pos x="connsiteX1" y="connsiteY1"/>
                </a:cxn>
              </a:cxnLst>
              <a:rect l="l" t="t" r="r" b="b"/>
              <a:pathLst>
                <a:path w="69536">
                  <a:moveTo>
                    <a:pt x="69954" y="4251"/>
                  </a:moveTo>
                  <a:lnTo>
                    <a:pt x="4251" y="4251"/>
                  </a:lnTo>
                </a:path>
              </a:pathLst>
            </a:custGeom>
            <a:noFill/>
            <a:ln w="25400" cap="flat">
              <a:solidFill>
                <a:schemeClr val="accent3"/>
              </a:solidFill>
              <a:prstDash val="solid"/>
              <a:miter/>
            </a:ln>
          </p:spPr>
          <p:txBody>
            <a:bodyPr rtlCol="0" anchor="ctr"/>
            <a:lstStyle/>
            <a:p>
              <a:endParaRPr lang="en-GB"/>
            </a:p>
          </p:txBody>
        </p:sp>
        <p:sp>
          <p:nvSpPr>
            <p:cNvPr id="136" name="Freeform: Shape 5183">
              <a:extLst>
                <a:ext uri="{FF2B5EF4-FFF2-40B4-BE49-F238E27FC236}">
                  <a16:creationId xmlns:a16="http://schemas.microsoft.com/office/drawing/2014/main" id="{D97EDD99-79E2-4F17-893A-FB5993497B37}"/>
                </a:ext>
              </a:extLst>
            </p:cNvPr>
            <p:cNvSpPr/>
            <p:nvPr/>
          </p:nvSpPr>
          <p:spPr>
            <a:xfrm>
              <a:off x="3986879" y="4005210"/>
              <a:ext cx="69536" cy="8692"/>
            </a:xfrm>
            <a:custGeom>
              <a:avLst/>
              <a:gdLst>
                <a:gd name="connsiteX0" fmla="*/ 69954 w 69536"/>
                <a:gd name="connsiteY0" fmla="*/ 4251 h 0"/>
                <a:gd name="connsiteX1" fmla="*/ 4251 w 69536"/>
                <a:gd name="connsiteY1" fmla="*/ 4251 h 0"/>
              </a:gdLst>
              <a:ahLst/>
              <a:cxnLst>
                <a:cxn ang="0">
                  <a:pos x="connsiteX0" y="connsiteY0"/>
                </a:cxn>
                <a:cxn ang="0">
                  <a:pos x="connsiteX1" y="connsiteY1"/>
                </a:cxn>
              </a:cxnLst>
              <a:rect l="l" t="t" r="r" b="b"/>
              <a:pathLst>
                <a:path w="69536">
                  <a:moveTo>
                    <a:pt x="69954" y="4251"/>
                  </a:moveTo>
                  <a:lnTo>
                    <a:pt x="4251" y="4251"/>
                  </a:lnTo>
                </a:path>
              </a:pathLst>
            </a:custGeom>
            <a:noFill/>
            <a:ln w="25400" cap="flat">
              <a:solidFill>
                <a:schemeClr val="accent3"/>
              </a:solidFill>
              <a:prstDash val="solid"/>
              <a:miter/>
            </a:ln>
          </p:spPr>
          <p:txBody>
            <a:bodyPr rtlCol="0" anchor="ctr"/>
            <a:lstStyle/>
            <a:p>
              <a:endParaRPr lang="en-GB"/>
            </a:p>
          </p:txBody>
        </p:sp>
        <p:sp>
          <p:nvSpPr>
            <p:cNvPr id="137" name="Freeform: Shape 5184">
              <a:extLst>
                <a:ext uri="{FF2B5EF4-FFF2-40B4-BE49-F238E27FC236}">
                  <a16:creationId xmlns:a16="http://schemas.microsoft.com/office/drawing/2014/main" id="{E7E61FD8-6DFC-4F0A-A7B7-22A75A0F1A56}"/>
                </a:ext>
              </a:extLst>
            </p:cNvPr>
            <p:cNvSpPr/>
            <p:nvPr/>
          </p:nvSpPr>
          <p:spPr>
            <a:xfrm>
              <a:off x="4091183" y="4039978"/>
              <a:ext cx="69536" cy="8692"/>
            </a:xfrm>
            <a:custGeom>
              <a:avLst/>
              <a:gdLst>
                <a:gd name="connsiteX0" fmla="*/ 69954 w 69536"/>
                <a:gd name="connsiteY0" fmla="*/ 4251 h 0"/>
                <a:gd name="connsiteX1" fmla="*/ 4251 w 69536"/>
                <a:gd name="connsiteY1" fmla="*/ 4251 h 0"/>
              </a:gdLst>
              <a:ahLst/>
              <a:cxnLst>
                <a:cxn ang="0">
                  <a:pos x="connsiteX0" y="connsiteY0"/>
                </a:cxn>
                <a:cxn ang="0">
                  <a:pos x="connsiteX1" y="connsiteY1"/>
                </a:cxn>
              </a:cxnLst>
              <a:rect l="l" t="t" r="r" b="b"/>
              <a:pathLst>
                <a:path w="69536">
                  <a:moveTo>
                    <a:pt x="69954" y="4251"/>
                  </a:moveTo>
                  <a:lnTo>
                    <a:pt x="4251" y="4251"/>
                  </a:lnTo>
                </a:path>
              </a:pathLst>
            </a:custGeom>
            <a:noFill/>
            <a:ln w="25400" cap="flat">
              <a:solidFill>
                <a:schemeClr val="accent3"/>
              </a:solidFill>
              <a:prstDash val="solid"/>
              <a:miter/>
            </a:ln>
          </p:spPr>
          <p:txBody>
            <a:bodyPr rtlCol="0" anchor="ctr"/>
            <a:lstStyle/>
            <a:p>
              <a:endParaRPr lang="en-GB"/>
            </a:p>
          </p:txBody>
        </p:sp>
        <p:sp>
          <p:nvSpPr>
            <p:cNvPr id="138" name="Freeform: Shape 5185">
              <a:extLst>
                <a:ext uri="{FF2B5EF4-FFF2-40B4-BE49-F238E27FC236}">
                  <a16:creationId xmlns:a16="http://schemas.microsoft.com/office/drawing/2014/main" id="{85ABA1CD-DB08-4F1F-B704-67F412B7D3B4}"/>
                </a:ext>
              </a:extLst>
            </p:cNvPr>
            <p:cNvSpPr/>
            <p:nvPr/>
          </p:nvSpPr>
          <p:spPr>
            <a:xfrm>
              <a:off x="4143335" y="4092130"/>
              <a:ext cx="69536" cy="8692"/>
            </a:xfrm>
            <a:custGeom>
              <a:avLst/>
              <a:gdLst>
                <a:gd name="connsiteX0" fmla="*/ 69954 w 69536"/>
                <a:gd name="connsiteY0" fmla="*/ 4251 h 0"/>
                <a:gd name="connsiteX1" fmla="*/ 4251 w 69536"/>
                <a:gd name="connsiteY1" fmla="*/ 4251 h 0"/>
              </a:gdLst>
              <a:ahLst/>
              <a:cxnLst>
                <a:cxn ang="0">
                  <a:pos x="connsiteX0" y="connsiteY0"/>
                </a:cxn>
                <a:cxn ang="0">
                  <a:pos x="connsiteX1" y="connsiteY1"/>
                </a:cxn>
              </a:cxnLst>
              <a:rect l="l" t="t" r="r" b="b"/>
              <a:pathLst>
                <a:path w="69536">
                  <a:moveTo>
                    <a:pt x="69954" y="4251"/>
                  </a:moveTo>
                  <a:lnTo>
                    <a:pt x="4251" y="4251"/>
                  </a:lnTo>
                </a:path>
              </a:pathLst>
            </a:custGeom>
            <a:noFill/>
            <a:ln w="25400" cap="flat">
              <a:solidFill>
                <a:schemeClr val="accent3"/>
              </a:solidFill>
              <a:prstDash val="solid"/>
              <a:miter/>
            </a:ln>
          </p:spPr>
          <p:txBody>
            <a:bodyPr rtlCol="0" anchor="ctr"/>
            <a:lstStyle/>
            <a:p>
              <a:endParaRPr lang="en-GB"/>
            </a:p>
          </p:txBody>
        </p:sp>
        <p:sp>
          <p:nvSpPr>
            <p:cNvPr id="139" name="Freeform: Shape 5186">
              <a:extLst>
                <a:ext uri="{FF2B5EF4-FFF2-40B4-BE49-F238E27FC236}">
                  <a16:creationId xmlns:a16="http://schemas.microsoft.com/office/drawing/2014/main" id="{5FC3971B-1E98-4D77-B292-15F045B0A1CF}"/>
                </a:ext>
              </a:extLst>
            </p:cNvPr>
            <p:cNvSpPr/>
            <p:nvPr/>
          </p:nvSpPr>
          <p:spPr>
            <a:xfrm>
              <a:off x="4317176" y="4126898"/>
              <a:ext cx="69536" cy="8692"/>
            </a:xfrm>
            <a:custGeom>
              <a:avLst/>
              <a:gdLst>
                <a:gd name="connsiteX0" fmla="*/ 69954 w 69536"/>
                <a:gd name="connsiteY0" fmla="*/ 4251 h 0"/>
                <a:gd name="connsiteX1" fmla="*/ 4251 w 69536"/>
                <a:gd name="connsiteY1" fmla="*/ 4251 h 0"/>
              </a:gdLst>
              <a:ahLst/>
              <a:cxnLst>
                <a:cxn ang="0">
                  <a:pos x="connsiteX0" y="connsiteY0"/>
                </a:cxn>
                <a:cxn ang="0">
                  <a:pos x="connsiteX1" y="connsiteY1"/>
                </a:cxn>
              </a:cxnLst>
              <a:rect l="l" t="t" r="r" b="b"/>
              <a:pathLst>
                <a:path w="69536">
                  <a:moveTo>
                    <a:pt x="69954" y="4251"/>
                  </a:moveTo>
                  <a:lnTo>
                    <a:pt x="4251" y="4251"/>
                  </a:lnTo>
                </a:path>
              </a:pathLst>
            </a:custGeom>
            <a:noFill/>
            <a:ln w="25400" cap="flat">
              <a:solidFill>
                <a:schemeClr val="accent3"/>
              </a:solidFill>
              <a:prstDash val="solid"/>
              <a:miter/>
            </a:ln>
          </p:spPr>
          <p:txBody>
            <a:bodyPr rtlCol="0" anchor="ctr"/>
            <a:lstStyle/>
            <a:p>
              <a:endParaRPr lang="en-GB"/>
            </a:p>
          </p:txBody>
        </p:sp>
        <p:sp>
          <p:nvSpPr>
            <p:cNvPr id="140" name="Freeform: Shape 5187">
              <a:extLst>
                <a:ext uri="{FF2B5EF4-FFF2-40B4-BE49-F238E27FC236}">
                  <a16:creationId xmlns:a16="http://schemas.microsoft.com/office/drawing/2014/main" id="{45976A3B-6214-4E1C-94EC-CD0F77881839}"/>
                </a:ext>
              </a:extLst>
            </p:cNvPr>
            <p:cNvSpPr/>
            <p:nvPr/>
          </p:nvSpPr>
          <p:spPr>
            <a:xfrm>
              <a:off x="4317176" y="4213818"/>
              <a:ext cx="69536" cy="8692"/>
            </a:xfrm>
            <a:custGeom>
              <a:avLst/>
              <a:gdLst>
                <a:gd name="connsiteX0" fmla="*/ 69954 w 69536"/>
                <a:gd name="connsiteY0" fmla="*/ 4251 h 0"/>
                <a:gd name="connsiteX1" fmla="*/ 4251 w 69536"/>
                <a:gd name="connsiteY1" fmla="*/ 4251 h 0"/>
              </a:gdLst>
              <a:ahLst/>
              <a:cxnLst>
                <a:cxn ang="0">
                  <a:pos x="connsiteX0" y="connsiteY0"/>
                </a:cxn>
                <a:cxn ang="0">
                  <a:pos x="connsiteX1" y="connsiteY1"/>
                </a:cxn>
              </a:cxnLst>
              <a:rect l="l" t="t" r="r" b="b"/>
              <a:pathLst>
                <a:path w="69536">
                  <a:moveTo>
                    <a:pt x="69954" y="4251"/>
                  </a:moveTo>
                  <a:lnTo>
                    <a:pt x="4251" y="4251"/>
                  </a:lnTo>
                </a:path>
              </a:pathLst>
            </a:custGeom>
            <a:noFill/>
            <a:ln w="25400" cap="flat">
              <a:solidFill>
                <a:schemeClr val="accent3"/>
              </a:solidFill>
              <a:prstDash val="solid"/>
              <a:miter/>
            </a:ln>
          </p:spPr>
          <p:txBody>
            <a:bodyPr rtlCol="0" anchor="ctr"/>
            <a:lstStyle/>
            <a:p>
              <a:endParaRPr lang="en-GB"/>
            </a:p>
          </p:txBody>
        </p:sp>
        <p:sp>
          <p:nvSpPr>
            <p:cNvPr id="141" name="Freeform: Shape 5188">
              <a:extLst>
                <a:ext uri="{FF2B5EF4-FFF2-40B4-BE49-F238E27FC236}">
                  <a16:creationId xmlns:a16="http://schemas.microsoft.com/office/drawing/2014/main" id="{4D435D98-E347-490A-B314-85DA835E0FAD}"/>
                </a:ext>
              </a:extLst>
            </p:cNvPr>
            <p:cNvSpPr/>
            <p:nvPr/>
          </p:nvSpPr>
          <p:spPr>
            <a:xfrm>
              <a:off x="5234540" y="4432979"/>
              <a:ext cx="69536" cy="8692"/>
            </a:xfrm>
            <a:custGeom>
              <a:avLst/>
              <a:gdLst>
                <a:gd name="connsiteX0" fmla="*/ 69954 w 69536"/>
                <a:gd name="connsiteY0" fmla="*/ 4251 h 0"/>
                <a:gd name="connsiteX1" fmla="*/ 4251 w 69536"/>
                <a:gd name="connsiteY1" fmla="*/ 4251 h 0"/>
              </a:gdLst>
              <a:ahLst/>
              <a:cxnLst>
                <a:cxn ang="0">
                  <a:pos x="connsiteX0" y="connsiteY0"/>
                </a:cxn>
                <a:cxn ang="0">
                  <a:pos x="connsiteX1" y="connsiteY1"/>
                </a:cxn>
              </a:cxnLst>
              <a:rect l="l" t="t" r="r" b="b"/>
              <a:pathLst>
                <a:path w="69536">
                  <a:moveTo>
                    <a:pt x="69954" y="4251"/>
                  </a:moveTo>
                  <a:lnTo>
                    <a:pt x="4251" y="4251"/>
                  </a:lnTo>
                </a:path>
              </a:pathLst>
            </a:custGeom>
            <a:noFill/>
            <a:ln w="25400" cap="flat">
              <a:solidFill>
                <a:schemeClr val="accent3"/>
              </a:solidFill>
              <a:prstDash val="solid"/>
              <a:miter/>
            </a:ln>
          </p:spPr>
          <p:txBody>
            <a:bodyPr rtlCol="0" anchor="ctr"/>
            <a:lstStyle/>
            <a:p>
              <a:endParaRPr lang="en-GB"/>
            </a:p>
          </p:txBody>
        </p:sp>
        <p:sp>
          <p:nvSpPr>
            <p:cNvPr id="142" name="Freeform: Shape 5189">
              <a:extLst>
                <a:ext uri="{FF2B5EF4-FFF2-40B4-BE49-F238E27FC236}">
                  <a16:creationId xmlns:a16="http://schemas.microsoft.com/office/drawing/2014/main" id="{CDED09E3-F7F7-4E48-B9C7-E2DAE201D657}"/>
                </a:ext>
              </a:extLst>
            </p:cNvPr>
            <p:cNvSpPr/>
            <p:nvPr/>
          </p:nvSpPr>
          <p:spPr>
            <a:xfrm>
              <a:off x="3782443" y="3868050"/>
              <a:ext cx="8692" cy="69536"/>
            </a:xfrm>
            <a:custGeom>
              <a:avLst/>
              <a:gdLst>
                <a:gd name="connsiteX0" fmla="*/ 4251 w 0"/>
                <a:gd name="connsiteY0" fmla="*/ 4251 h 69536"/>
                <a:gd name="connsiteX1" fmla="*/ 4251 w 0"/>
                <a:gd name="connsiteY1" fmla="*/ 69954 h 69536"/>
              </a:gdLst>
              <a:ahLst/>
              <a:cxnLst>
                <a:cxn ang="0">
                  <a:pos x="connsiteX0" y="connsiteY0"/>
                </a:cxn>
                <a:cxn ang="0">
                  <a:pos x="connsiteX1" y="connsiteY1"/>
                </a:cxn>
              </a:cxnLst>
              <a:rect l="l" t="t" r="r" b="b"/>
              <a:pathLst>
                <a:path h="69536">
                  <a:moveTo>
                    <a:pt x="4251" y="4251"/>
                  </a:moveTo>
                  <a:lnTo>
                    <a:pt x="4251" y="69954"/>
                  </a:lnTo>
                </a:path>
              </a:pathLst>
            </a:custGeom>
            <a:noFill/>
            <a:ln w="25400" cap="flat">
              <a:solidFill>
                <a:schemeClr val="accent3"/>
              </a:solidFill>
              <a:prstDash val="solid"/>
              <a:miter/>
            </a:ln>
          </p:spPr>
          <p:txBody>
            <a:bodyPr rtlCol="0" anchor="ctr"/>
            <a:lstStyle/>
            <a:p>
              <a:endParaRPr lang="en-GB"/>
            </a:p>
          </p:txBody>
        </p:sp>
        <p:sp>
          <p:nvSpPr>
            <p:cNvPr id="143" name="Freeform: Shape 5190">
              <a:extLst>
                <a:ext uri="{FF2B5EF4-FFF2-40B4-BE49-F238E27FC236}">
                  <a16:creationId xmlns:a16="http://schemas.microsoft.com/office/drawing/2014/main" id="{3B489DEC-4FAC-47D5-B67F-E8F490479C74}"/>
                </a:ext>
              </a:extLst>
            </p:cNvPr>
            <p:cNvSpPr/>
            <p:nvPr/>
          </p:nvSpPr>
          <p:spPr>
            <a:xfrm>
              <a:off x="3886747" y="3885434"/>
              <a:ext cx="8692" cy="69536"/>
            </a:xfrm>
            <a:custGeom>
              <a:avLst/>
              <a:gdLst>
                <a:gd name="connsiteX0" fmla="*/ 4251 w 0"/>
                <a:gd name="connsiteY0" fmla="*/ 4251 h 69536"/>
                <a:gd name="connsiteX1" fmla="*/ 4251 w 0"/>
                <a:gd name="connsiteY1" fmla="*/ 69954 h 69536"/>
              </a:gdLst>
              <a:ahLst/>
              <a:cxnLst>
                <a:cxn ang="0">
                  <a:pos x="connsiteX0" y="connsiteY0"/>
                </a:cxn>
                <a:cxn ang="0">
                  <a:pos x="connsiteX1" y="connsiteY1"/>
                </a:cxn>
              </a:cxnLst>
              <a:rect l="l" t="t" r="r" b="b"/>
              <a:pathLst>
                <a:path h="69536">
                  <a:moveTo>
                    <a:pt x="4251" y="4251"/>
                  </a:moveTo>
                  <a:lnTo>
                    <a:pt x="4251" y="69954"/>
                  </a:lnTo>
                </a:path>
              </a:pathLst>
            </a:custGeom>
            <a:noFill/>
            <a:ln w="25400" cap="flat">
              <a:solidFill>
                <a:schemeClr val="accent3"/>
              </a:solidFill>
              <a:prstDash val="solid"/>
              <a:miter/>
            </a:ln>
          </p:spPr>
          <p:txBody>
            <a:bodyPr rtlCol="0" anchor="ctr"/>
            <a:lstStyle/>
            <a:p>
              <a:endParaRPr lang="en-GB"/>
            </a:p>
          </p:txBody>
        </p:sp>
        <p:sp>
          <p:nvSpPr>
            <p:cNvPr id="144" name="Freeform: Shape 5191">
              <a:extLst>
                <a:ext uri="{FF2B5EF4-FFF2-40B4-BE49-F238E27FC236}">
                  <a16:creationId xmlns:a16="http://schemas.microsoft.com/office/drawing/2014/main" id="{95EB4726-5285-40FD-81FD-070B1026D7AC}"/>
                </a:ext>
              </a:extLst>
            </p:cNvPr>
            <p:cNvSpPr/>
            <p:nvPr/>
          </p:nvSpPr>
          <p:spPr>
            <a:xfrm>
              <a:off x="3991051" y="3937586"/>
              <a:ext cx="8692" cy="69536"/>
            </a:xfrm>
            <a:custGeom>
              <a:avLst/>
              <a:gdLst>
                <a:gd name="connsiteX0" fmla="*/ 4251 w 0"/>
                <a:gd name="connsiteY0" fmla="*/ 4251 h 69536"/>
                <a:gd name="connsiteX1" fmla="*/ 4251 w 0"/>
                <a:gd name="connsiteY1" fmla="*/ 69954 h 69536"/>
              </a:gdLst>
              <a:ahLst/>
              <a:cxnLst>
                <a:cxn ang="0">
                  <a:pos x="connsiteX0" y="connsiteY0"/>
                </a:cxn>
                <a:cxn ang="0">
                  <a:pos x="connsiteX1" y="connsiteY1"/>
                </a:cxn>
              </a:cxnLst>
              <a:rect l="l" t="t" r="r" b="b"/>
              <a:pathLst>
                <a:path h="69536">
                  <a:moveTo>
                    <a:pt x="4251" y="4251"/>
                  </a:moveTo>
                  <a:lnTo>
                    <a:pt x="4251" y="69954"/>
                  </a:lnTo>
                </a:path>
              </a:pathLst>
            </a:custGeom>
            <a:noFill/>
            <a:ln w="25400" cap="flat">
              <a:solidFill>
                <a:schemeClr val="accent3"/>
              </a:solidFill>
              <a:prstDash val="solid"/>
              <a:miter/>
            </a:ln>
          </p:spPr>
          <p:txBody>
            <a:bodyPr rtlCol="0" anchor="ctr"/>
            <a:lstStyle/>
            <a:p>
              <a:endParaRPr lang="en-GB"/>
            </a:p>
          </p:txBody>
        </p:sp>
        <p:sp>
          <p:nvSpPr>
            <p:cNvPr id="145" name="Freeform: Shape 5192">
              <a:extLst>
                <a:ext uri="{FF2B5EF4-FFF2-40B4-BE49-F238E27FC236}">
                  <a16:creationId xmlns:a16="http://schemas.microsoft.com/office/drawing/2014/main" id="{A1C56686-2801-4127-B11E-3CDD48E37339}"/>
                </a:ext>
              </a:extLst>
            </p:cNvPr>
            <p:cNvSpPr/>
            <p:nvPr/>
          </p:nvSpPr>
          <p:spPr>
            <a:xfrm>
              <a:off x="4182276" y="4059274"/>
              <a:ext cx="8692" cy="69536"/>
            </a:xfrm>
            <a:custGeom>
              <a:avLst/>
              <a:gdLst>
                <a:gd name="connsiteX0" fmla="*/ 4251 w 0"/>
                <a:gd name="connsiteY0" fmla="*/ 4251 h 69536"/>
                <a:gd name="connsiteX1" fmla="*/ 4251 w 0"/>
                <a:gd name="connsiteY1" fmla="*/ 69954 h 69536"/>
              </a:gdLst>
              <a:ahLst/>
              <a:cxnLst>
                <a:cxn ang="0">
                  <a:pos x="connsiteX0" y="connsiteY0"/>
                </a:cxn>
                <a:cxn ang="0">
                  <a:pos x="connsiteX1" y="connsiteY1"/>
                </a:cxn>
              </a:cxnLst>
              <a:rect l="l" t="t" r="r" b="b"/>
              <a:pathLst>
                <a:path h="69536">
                  <a:moveTo>
                    <a:pt x="4251" y="4251"/>
                  </a:moveTo>
                  <a:lnTo>
                    <a:pt x="4251" y="69954"/>
                  </a:lnTo>
                </a:path>
              </a:pathLst>
            </a:custGeom>
            <a:noFill/>
            <a:ln w="25400" cap="flat">
              <a:solidFill>
                <a:schemeClr val="accent3"/>
              </a:solidFill>
              <a:prstDash val="solid"/>
              <a:miter/>
            </a:ln>
          </p:spPr>
          <p:txBody>
            <a:bodyPr rtlCol="0" anchor="ctr"/>
            <a:lstStyle/>
            <a:p>
              <a:endParaRPr lang="en-GB"/>
            </a:p>
          </p:txBody>
        </p:sp>
        <p:sp>
          <p:nvSpPr>
            <p:cNvPr id="146" name="Freeform: Shape 5193">
              <a:extLst>
                <a:ext uri="{FF2B5EF4-FFF2-40B4-BE49-F238E27FC236}">
                  <a16:creationId xmlns:a16="http://schemas.microsoft.com/office/drawing/2014/main" id="{A40AE2C5-2193-451B-8171-9C5E689C32E3}"/>
                </a:ext>
              </a:extLst>
            </p:cNvPr>
            <p:cNvSpPr/>
            <p:nvPr/>
          </p:nvSpPr>
          <p:spPr>
            <a:xfrm>
              <a:off x="4251812" y="4094042"/>
              <a:ext cx="8692" cy="69536"/>
            </a:xfrm>
            <a:custGeom>
              <a:avLst/>
              <a:gdLst>
                <a:gd name="connsiteX0" fmla="*/ 4251 w 0"/>
                <a:gd name="connsiteY0" fmla="*/ 4251 h 69536"/>
                <a:gd name="connsiteX1" fmla="*/ 4251 w 0"/>
                <a:gd name="connsiteY1" fmla="*/ 69954 h 69536"/>
              </a:gdLst>
              <a:ahLst/>
              <a:cxnLst>
                <a:cxn ang="0">
                  <a:pos x="connsiteX0" y="connsiteY0"/>
                </a:cxn>
                <a:cxn ang="0">
                  <a:pos x="connsiteX1" y="connsiteY1"/>
                </a:cxn>
              </a:cxnLst>
              <a:rect l="l" t="t" r="r" b="b"/>
              <a:pathLst>
                <a:path h="69536">
                  <a:moveTo>
                    <a:pt x="4251" y="4251"/>
                  </a:moveTo>
                  <a:lnTo>
                    <a:pt x="4251" y="69954"/>
                  </a:lnTo>
                </a:path>
              </a:pathLst>
            </a:custGeom>
            <a:noFill/>
            <a:ln w="25400" cap="flat">
              <a:solidFill>
                <a:schemeClr val="accent3"/>
              </a:solidFill>
              <a:prstDash val="solid"/>
              <a:miter/>
            </a:ln>
          </p:spPr>
          <p:txBody>
            <a:bodyPr rtlCol="0" anchor="ctr"/>
            <a:lstStyle/>
            <a:p>
              <a:endParaRPr lang="en-GB"/>
            </a:p>
          </p:txBody>
        </p:sp>
        <p:sp>
          <p:nvSpPr>
            <p:cNvPr id="147" name="Freeform: Shape 5194">
              <a:extLst>
                <a:ext uri="{FF2B5EF4-FFF2-40B4-BE49-F238E27FC236}">
                  <a16:creationId xmlns:a16="http://schemas.microsoft.com/office/drawing/2014/main" id="{841B9B91-701F-4292-BA28-84C2C786FD48}"/>
                </a:ext>
              </a:extLst>
            </p:cNvPr>
            <p:cNvSpPr/>
            <p:nvPr/>
          </p:nvSpPr>
          <p:spPr>
            <a:xfrm>
              <a:off x="4338732" y="4094042"/>
              <a:ext cx="8692" cy="69536"/>
            </a:xfrm>
            <a:custGeom>
              <a:avLst/>
              <a:gdLst>
                <a:gd name="connsiteX0" fmla="*/ 4251 w 0"/>
                <a:gd name="connsiteY0" fmla="*/ 4251 h 69536"/>
                <a:gd name="connsiteX1" fmla="*/ 4251 w 0"/>
                <a:gd name="connsiteY1" fmla="*/ 69954 h 69536"/>
              </a:gdLst>
              <a:ahLst/>
              <a:cxnLst>
                <a:cxn ang="0">
                  <a:pos x="connsiteX0" y="connsiteY0"/>
                </a:cxn>
                <a:cxn ang="0">
                  <a:pos x="connsiteX1" y="connsiteY1"/>
                </a:cxn>
              </a:cxnLst>
              <a:rect l="l" t="t" r="r" b="b"/>
              <a:pathLst>
                <a:path h="69536">
                  <a:moveTo>
                    <a:pt x="4251" y="4251"/>
                  </a:moveTo>
                  <a:lnTo>
                    <a:pt x="4251" y="69954"/>
                  </a:lnTo>
                </a:path>
              </a:pathLst>
            </a:custGeom>
            <a:noFill/>
            <a:ln w="25400" cap="flat">
              <a:solidFill>
                <a:schemeClr val="accent3"/>
              </a:solidFill>
              <a:prstDash val="solid"/>
              <a:miter/>
            </a:ln>
          </p:spPr>
          <p:txBody>
            <a:bodyPr rtlCol="0" anchor="ctr"/>
            <a:lstStyle/>
            <a:p>
              <a:endParaRPr lang="en-GB"/>
            </a:p>
          </p:txBody>
        </p:sp>
        <p:sp>
          <p:nvSpPr>
            <p:cNvPr id="148" name="Freeform: Shape 5195">
              <a:extLst>
                <a:ext uri="{FF2B5EF4-FFF2-40B4-BE49-F238E27FC236}">
                  <a16:creationId xmlns:a16="http://schemas.microsoft.com/office/drawing/2014/main" id="{DF22BAE5-A0A6-4DB4-8032-A5F9B11C41D7}"/>
                </a:ext>
              </a:extLst>
            </p:cNvPr>
            <p:cNvSpPr/>
            <p:nvPr/>
          </p:nvSpPr>
          <p:spPr>
            <a:xfrm>
              <a:off x="4390884" y="4180963"/>
              <a:ext cx="8692" cy="69536"/>
            </a:xfrm>
            <a:custGeom>
              <a:avLst/>
              <a:gdLst>
                <a:gd name="connsiteX0" fmla="*/ 4251 w 0"/>
                <a:gd name="connsiteY0" fmla="*/ 4251 h 69536"/>
                <a:gd name="connsiteX1" fmla="*/ 4251 w 0"/>
                <a:gd name="connsiteY1" fmla="*/ 69954 h 69536"/>
              </a:gdLst>
              <a:ahLst/>
              <a:cxnLst>
                <a:cxn ang="0">
                  <a:pos x="connsiteX0" y="connsiteY0"/>
                </a:cxn>
                <a:cxn ang="0">
                  <a:pos x="connsiteX1" y="connsiteY1"/>
                </a:cxn>
              </a:cxnLst>
              <a:rect l="l" t="t" r="r" b="b"/>
              <a:pathLst>
                <a:path h="69536">
                  <a:moveTo>
                    <a:pt x="4251" y="4251"/>
                  </a:moveTo>
                  <a:lnTo>
                    <a:pt x="4251" y="69954"/>
                  </a:lnTo>
                </a:path>
              </a:pathLst>
            </a:custGeom>
            <a:noFill/>
            <a:ln w="25400" cap="flat">
              <a:solidFill>
                <a:schemeClr val="accent3"/>
              </a:solidFill>
              <a:prstDash val="solid"/>
              <a:miter/>
            </a:ln>
          </p:spPr>
          <p:txBody>
            <a:bodyPr rtlCol="0" anchor="ctr"/>
            <a:lstStyle/>
            <a:p>
              <a:endParaRPr lang="en-GB"/>
            </a:p>
          </p:txBody>
        </p:sp>
        <p:sp>
          <p:nvSpPr>
            <p:cNvPr id="149" name="Freeform: Shape 5196">
              <a:extLst>
                <a:ext uri="{FF2B5EF4-FFF2-40B4-BE49-F238E27FC236}">
                  <a16:creationId xmlns:a16="http://schemas.microsoft.com/office/drawing/2014/main" id="{48DE7711-0A99-4212-A5EE-4774229F0BB6}"/>
                </a:ext>
              </a:extLst>
            </p:cNvPr>
            <p:cNvSpPr/>
            <p:nvPr/>
          </p:nvSpPr>
          <p:spPr>
            <a:xfrm>
              <a:off x="4495188" y="4180963"/>
              <a:ext cx="8692" cy="69536"/>
            </a:xfrm>
            <a:custGeom>
              <a:avLst/>
              <a:gdLst>
                <a:gd name="connsiteX0" fmla="*/ 4251 w 0"/>
                <a:gd name="connsiteY0" fmla="*/ 4251 h 69536"/>
                <a:gd name="connsiteX1" fmla="*/ 4251 w 0"/>
                <a:gd name="connsiteY1" fmla="*/ 69954 h 69536"/>
              </a:gdLst>
              <a:ahLst/>
              <a:cxnLst>
                <a:cxn ang="0">
                  <a:pos x="connsiteX0" y="connsiteY0"/>
                </a:cxn>
                <a:cxn ang="0">
                  <a:pos x="connsiteX1" y="connsiteY1"/>
                </a:cxn>
              </a:cxnLst>
              <a:rect l="l" t="t" r="r" b="b"/>
              <a:pathLst>
                <a:path h="69536">
                  <a:moveTo>
                    <a:pt x="4251" y="4251"/>
                  </a:moveTo>
                  <a:lnTo>
                    <a:pt x="4251" y="69954"/>
                  </a:lnTo>
                </a:path>
              </a:pathLst>
            </a:custGeom>
            <a:noFill/>
            <a:ln w="25400" cap="flat">
              <a:solidFill>
                <a:schemeClr val="accent3"/>
              </a:solidFill>
              <a:prstDash val="solid"/>
              <a:miter/>
            </a:ln>
          </p:spPr>
          <p:txBody>
            <a:bodyPr rtlCol="0" anchor="ctr"/>
            <a:lstStyle/>
            <a:p>
              <a:endParaRPr lang="en-GB"/>
            </a:p>
          </p:txBody>
        </p:sp>
        <p:sp>
          <p:nvSpPr>
            <p:cNvPr id="150" name="Freeform: Shape 5197">
              <a:extLst>
                <a:ext uri="{FF2B5EF4-FFF2-40B4-BE49-F238E27FC236}">
                  <a16:creationId xmlns:a16="http://schemas.microsoft.com/office/drawing/2014/main" id="{7DF637F1-EB30-41B9-A438-A0B77EE76816}"/>
                </a:ext>
              </a:extLst>
            </p:cNvPr>
            <p:cNvSpPr/>
            <p:nvPr/>
          </p:nvSpPr>
          <p:spPr>
            <a:xfrm>
              <a:off x="4737052" y="4292055"/>
              <a:ext cx="8692" cy="69536"/>
            </a:xfrm>
            <a:custGeom>
              <a:avLst/>
              <a:gdLst>
                <a:gd name="connsiteX0" fmla="*/ 4251 w 0"/>
                <a:gd name="connsiteY0" fmla="*/ 4251 h 69536"/>
                <a:gd name="connsiteX1" fmla="*/ 4251 w 0"/>
                <a:gd name="connsiteY1" fmla="*/ 69954 h 69536"/>
              </a:gdLst>
              <a:ahLst/>
              <a:cxnLst>
                <a:cxn ang="0">
                  <a:pos x="connsiteX0" y="connsiteY0"/>
                </a:cxn>
                <a:cxn ang="0">
                  <a:pos x="connsiteX1" y="connsiteY1"/>
                </a:cxn>
              </a:cxnLst>
              <a:rect l="l" t="t" r="r" b="b"/>
              <a:pathLst>
                <a:path h="69536">
                  <a:moveTo>
                    <a:pt x="4251" y="4251"/>
                  </a:moveTo>
                  <a:lnTo>
                    <a:pt x="4251" y="69954"/>
                  </a:lnTo>
                </a:path>
              </a:pathLst>
            </a:custGeom>
            <a:noFill/>
            <a:ln w="25400" cap="flat">
              <a:solidFill>
                <a:schemeClr val="accent3"/>
              </a:solidFill>
              <a:prstDash val="solid"/>
              <a:miter/>
            </a:ln>
          </p:spPr>
          <p:txBody>
            <a:bodyPr rtlCol="0" anchor="ctr"/>
            <a:lstStyle/>
            <a:p>
              <a:endParaRPr lang="en-GB"/>
            </a:p>
          </p:txBody>
        </p:sp>
        <p:sp>
          <p:nvSpPr>
            <p:cNvPr id="151" name="Freeform: Shape 5198">
              <a:extLst>
                <a:ext uri="{FF2B5EF4-FFF2-40B4-BE49-F238E27FC236}">
                  <a16:creationId xmlns:a16="http://schemas.microsoft.com/office/drawing/2014/main" id="{60E9FE8E-57D7-43D2-8504-DF3118001319}"/>
                </a:ext>
              </a:extLst>
            </p:cNvPr>
            <p:cNvSpPr/>
            <p:nvPr/>
          </p:nvSpPr>
          <p:spPr>
            <a:xfrm>
              <a:off x="4980429" y="4290543"/>
              <a:ext cx="8692" cy="69536"/>
            </a:xfrm>
            <a:custGeom>
              <a:avLst/>
              <a:gdLst>
                <a:gd name="connsiteX0" fmla="*/ 4251 w 0"/>
                <a:gd name="connsiteY0" fmla="*/ 4251 h 69536"/>
                <a:gd name="connsiteX1" fmla="*/ 4251 w 0"/>
                <a:gd name="connsiteY1" fmla="*/ 69954 h 69536"/>
              </a:gdLst>
              <a:ahLst/>
              <a:cxnLst>
                <a:cxn ang="0">
                  <a:pos x="connsiteX0" y="connsiteY0"/>
                </a:cxn>
                <a:cxn ang="0">
                  <a:pos x="connsiteX1" y="connsiteY1"/>
                </a:cxn>
              </a:cxnLst>
              <a:rect l="l" t="t" r="r" b="b"/>
              <a:pathLst>
                <a:path h="69536">
                  <a:moveTo>
                    <a:pt x="4251" y="4251"/>
                  </a:moveTo>
                  <a:lnTo>
                    <a:pt x="4251" y="69954"/>
                  </a:lnTo>
                </a:path>
              </a:pathLst>
            </a:custGeom>
            <a:noFill/>
            <a:ln w="25400" cap="flat">
              <a:solidFill>
                <a:schemeClr val="accent3"/>
              </a:solidFill>
              <a:prstDash val="solid"/>
              <a:miter/>
            </a:ln>
          </p:spPr>
          <p:txBody>
            <a:bodyPr rtlCol="0" anchor="ctr"/>
            <a:lstStyle/>
            <a:p>
              <a:endParaRPr lang="en-GB"/>
            </a:p>
          </p:txBody>
        </p:sp>
        <p:sp>
          <p:nvSpPr>
            <p:cNvPr id="152" name="Freeform: Shape 5199">
              <a:extLst>
                <a:ext uri="{FF2B5EF4-FFF2-40B4-BE49-F238E27FC236}">
                  <a16:creationId xmlns:a16="http://schemas.microsoft.com/office/drawing/2014/main" id="{BE0F2602-909F-41C9-8387-D85B15EA75EF}"/>
                </a:ext>
              </a:extLst>
            </p:cNvPr>
            <p:cNvSpPr/>
            <p:nvPr/>
          </p:nvSpPr>
          <p:spPr>
            <a:xfrm>
              <a:off x="5136885" y="4342695"/>
              <a:ext cx="8692" cy="69536"/>
            </a:xfrm>
            <a:custGeom>
              <a:avLst/>
              <a:gdLst>
                <a:gd name="connsiteX0" fmla="*/ 4251 w 0"/>
                <a:gd name="connsiteY0" fmla="*/ 4251 h 69536"/>
                <a:gd name="connsiteX1" fmla="*/ 4251 w 0"/>
                <a:gd name="connsiteY1" fmla="*/ 69954 h 69536"/>
              </a:gdLst>
              <a:ahLst/>
              <a:cxnLst>
                <a:cxn ang="0">
                  <a:pos x="connsiteX0" y="connsiteY0"/>
                </a:cxn>
                <a:cxn ang="0">
                  <a:pos x="connsiteX1" y="connsiteY1"/>
                </a:cxn>
              </a:cxnLst>
              <a:rect l="l" t="t" r="r" b="b"/>
              <a:pathLst>
                <a:path h="69536">
                  <a:moveTo>
                    <a:pt x="4251" y="4251"/>
                  </a:moveTo>
                  <a:lnTo>
                    <a:pt x="4251" y="69954"/>
                  </a:lnTo>
                </a:path>
              </a:pathLst>
            </a:custGeom>
            <a:noFill/>
            <a:ln w="25400" cap="flat">
              <a:solidFill>
                <a:schemeClr val="accent3"/>
              </a:solidFill>
              <a:prstDash val="solid"/>
              <a:miter/>
            </a:ln>
          </p:spPr>
          <p:txBody>
            <a:bodyPr rtlCol="0" anchor="ctr"/>
            <a:lstStyle/>
            <a:p>
              <a:endParaRPr lang="en-GB"/>
            </a:p>
          </p:txBody>
        </p:sp>
        <p:sp>
          <p:nvSpPr>
            <p:cNvPr id="153" name="Freeform: Shape 5200">
              <a:extLst>
                <a:ext uri="{FF2B5EF4-FFF2-40B4-BE49-F238E27FC236}">
                  <a16:creationId xmlns:a16="http://schemas.microsoft.com/office/drawing/2014/main" id="{F6E1C3C7-8EC4-40FB-B46C-AB05625857C9}"/>
                </a:ext>
              </a:extLst>
            </p:cNvPr>
            <p:cNvSpPr/>
            <p:nvPr/>
          </p:nvSpPr>
          <p:spPr>
            <a:xfrm>
              <a:off x="5223805" y="4394847"/>
              <a:ext cx="8692" cy="69536"/>
            </a:xfrm>
            <a:custGeom>
              <a:avLst/>
              <a:gdLst>
                <a:gd name="connsiteX0" fmla="*/ 4251 w 0"/>
                <a:gd name="connsiteY0" fmla="*/ 4251 h 69536"/>
                <a:gd name="connsiteX1" fmla="*/ 4251 w 0"/>
                <a:gd name="connsiteY1" fmla="*/ 69954 h 69536"/>
              </a:gdLst>
              <a:ahLst/>
              <a:cxnLst>
                <a:cxn ang="0">
                  <a:pos x="connsiteX0" y="connsiteY0"/>
                </a:cxn>
                <a:cxn ang="0">
                  <a:pos x="connsiteX1" y="connsiteY1"/>
                </a:cxn>
              </a:cxnLst>
              <a:rect l="l" t="t" r="r" b="b"/>
              <a:pathLst>
                <a:path h="69536">
                  <a:moveTo>
                    <a:pt x="4251" y="4251"/>
                  </a:moveTo>
                  <a:lnTo>
                    <a:pt x="4251" y="69954"/>
                  </a:lnTo>
                </a:path>
              </a:pathLst>
            </a:custGeom>
            <a:noFill/>
            <a:ln w="25400" cap="flat">
              <a:solidFill>
                <a:schemeClr val="accent3"/>
              </a:solidFill>
              <a:prstDash val="solid"/>
              <a:miter/>
            </a:ln>
          </p:spPr>
          <p:txBody>
            <a:bodyPr rtlCol="0" anchor="ctr"/>
            <a:lstStyle/>
            <a:p>
              <a:endParaRPr lang="en-GB"/>
            </a:p>
          </p:txBody>
        </p:sp>
        <p:sp>
          <p:nvSpPr>
            <p:cNvPr id="154" name="Freeform: Shape 5201">
              <a:extLst>
                <a:ext uri="{FF2B5EF4-FFF2-40B4-BE49-F238E27FC236}">
                  <a16:creationId xmlns:a16="http://schemas.microsoft.com/office/drawing/2014/main" id="{F4174569-939A-4E42-B2E3-888DA804F974}"/>
                </a:ext>
              </a:extLst>
            </p:cNvPr>
            <p:cNvSpPr/>
            <p:nvPr/>
          </p:nvSpPr>
          <p:spPr>
            <a:xfrm>
              <a:off x="5258573" y="4394847"/>
              <a:ext cx="8692" cy="69536"/>
            </a:xfrm>
            <a:custGeom>
              <a:avLst/>
              <a:gdLst>
                <a:gd name="connsiteX0" fmla="*/ 4251 w 0"/>
                <a:gd name="connsiteY0" fmla="*/ 4251 h 69536"/>
                <a:gd name="connsiteX1" fmla="*/ 4251 w 0"/>
                <a:gd name="connsiteY1" fmla="*/ 69954 h 69536"/>
              </a:gdLst>
              <a:ahLst/>
              <a:cxnLst>
                <a:cxn ang="0">
                  <a:pos x="connsiteX0" y="connsiteY0"/>
                </a:cxn>
                <a:cxn ang="0">
                  <a:pos x="connsiteX1" y="connsiteY1"/>
                </a:cxn>
              </a:cxnLst>
              <a:rect l="l" t="t" r="r" b="b"/>
              <a:pathLst>
                <a:path h="69536">
                  <a:moveTo>
                    <a:pt x="4251" y="4251"/>
                  </a:moveTo>
                  <a:lnTo>
                    <a:pt x="4251" y="69954"/>
                  </a:lnTo>
                </a:path>
              </a:pathLst>
            </a:custGeom>
            <a:noFill/>
            <a:ln w="25400" cap="flat">
              <a:solidFill>
                <a:schemeClr val="accent3"/>
              </a:solidFill>
              <a:prstDash val="solid"/>
              <a:miter/>
            </a:ln>
          </p:spPr>
          <p:txBody>
            <a:bodyPr rtlCol="0" anchor="ctr"/>
            <a:lstStyle/>
            <a:p>
              <a:endParaRPr lang="en-GB"/>
            </a:p>
          </p:txBody>
        </p:sp>
        <p:sp>
          <p:nvSpPr>
            <p:cNvPr id="155" name="Freeform: Shape 5202">
              <a:extLst>
                <a:ext uri="{FF2B5EF4-FFF2-40B4-BE49-F238E27FC236}">
                  <a16:creationId xmlns:a16="http://schemas.microsoft.com/office/drawing/2014/main" id="{AD823D96-1081-4373-ACA6-02F7A97B356C}"/>
                </a:ext>
              </a:extLst>
            </p:cNvPr>
            <p:cNvSpPr/>
            <p:nvPr/>
          </p:nvSpPr>
          <p:spPr>
            <a:xfrm>
              <a:off x="5275957" y="4394847"/>
              <a:ext cx="8692" cy="69536"/>
            </a:xfrm>
            <a:custGeom>
              <a:avLst/>
              <a:gdLst>
                <a:gd name="connsiteX0" fmla="*/ 4251 w 0"/>
                <a:gd name="connsiteY0" fmla="*/ 4251 h 69536"/>
                <a:gd name="connsiteX1" fmla="*/ 4251 w 0"/>
                <a:gd name="connsiteY1" fmla="*/ 69954 h 69536"/>
              </a:gdLst>
              <a:ahLst/>
              <a:cxnLst>
                <a:cxn ang="0">
                  <a:pos x="connsiteX0" y="connsiteY0"/>
                </a:cxn>
                <a:cxn ang="0">
                  <a:pos x="connsiteX1" y="connsiteY1"/>
                </a:cxn>
              </a:cxnLst>
              <a:rect l="l" t="t" r="r" b="b"/>
              <a:pathLst>
                <a:path h="69536">
                  <a:moveTo>
                    <a:pt x="4251" y="4251"/>
                  </a:moveTo>
                  <a:lnTo>
                    <a:pt x="4251" y="69954"/>
                  </a:lnTo>
                </a:path>
              </a:pathLst>
            </a:custGeom>
            <a:noFill/>
            <a:ln w="25400" cap="flat">
              <a:solidFill>
                <a:schemeClr val="accent3"/>
              </a:solidFill>
              <a:prstDash val="solid"/>
              <a:miter/>
            </a:ln>
          </p:spPr>
          <p:txBody>
            <a:bodyPr rtlCol="0" anchor="ctr"/>
            <a:lstStyle/>
            <a:p>
              <a:endParaRPr lang="en-GB"/>
            </a:p>
          </p:txBody>
        </p:sp>
        <p:sp>
          <p:nvSpPr>
            <p:cNvPr id="156" name="Freeform: Shape 5203">
              <a:extLst>
                <a:ext uri="{FF2B5EF4-FFF2-40B4-BE49-F238E27FC236}">
                  <a16:creationId xmlns:a16="http://schemas.microsoft.com/office/drawing/2014/main" id="{9798D5E1-8350-4F99-B415-8E4A77B80851}"/>
                </a:ext>
              </a:extLst>
            </p:cNvPr>
            <p:cNvSpPr/>
            <p:nvPr/>
          </p:nvSpPr>
          <p:spPr>
            <a:xfrm>
              <a:off x="5381782" y="4456812"/>
              <a:ext cx="8692" cy="69536"/>
            </a:xfrm>
            <a:custGeom>
              <a:avLst/>
              <a:gdLst>
                <a:gd name="connsiteX0" fmla="*/ 4251 w 0"/>
                <a:gd name="connsiteY0" fmla="*/ 4251 h 69536"/>
                <a:gd name="connsiteX1" fmla="*/ 4251 w 0"/>
                <a:gd name="connsiteY1" fmla="*/ 69954 h 69536"/>
              </a:gdLst>
              <a:ahLst/>
              <a:cxnLst>
                <a:cxn ang="0">
                  <a:pos x="connsiteX0" y="connsiteY0"/>
                </a:cxn>
                <a:cxn ang="0">
                  <a:pos x="connsiteX1" y="connsiteY1"/>
                </a:cxn>
              </a:cxnLst>
              <a:rect l="l" t="t" r="r" b="b"/>
              <a:pathLst>
                <a:path h="69536">
                  <a:moveTo>
                    <a:pt x="4251" y="4251"/>
                  </a:moveTo>
                  <a:lnTo>
                    <a:pt x="4251" y="69954"/>
                  </a:lnTo>
                </a:path>
              </a:pathLst>
            </a:custGeom>
            <a:noFill/>
            <a:ln w="25400" cap="flat">
              <a:solidFill>
                <a:schemeClr val="accent3"/>
              </a:solidFill>
              <a:prstDash val="solid"/>
              <a:miter/>
            </a:ln>
          </p:spPr>
          <p:txBody>
            <a:bodyPr rtlCol="0" anchor="ctr"/>
            <a:lstStyle/>
            <a:p>
              <a:endParaRPr lang="en-GB"/>
            </a:p>
          </p:txBody>
        </p:sp>
        <p:sp>
          <p:nvSpPr>
            <p:cNvPr id="157" name="Freeform: Shape 5204">
              <a:extLst>
                <a:ext uri="{FF2B5EF4-FFF2-40B4-BE49-F238E27FC236}">
                  <a16:creationId xmlns:a16="http://schemas.microsoft.com/office/drawing/2014/main" id="{CF7E160F-035E-4C0F-A441-4C046CCBA393}"/>
                </a:ext>
              </a:extLst>
            </p:cNvPr>
            <p:cNvSpPr/>
            <p:nvPr/>
          </p:nvSpPr>
          <p:spPr>
            <a:xfrm>
              <a:off x="5399167" y="4456812"/>
              <a:ext cx="8692" cy="69536"/>
            </a:xfrm>
            <a:custGeom>
              <a:avLst/>
              <a:gdLst>
                <a:gd name="connsiteX0" fmla="*/ 4251 w 0"/>
                <a:gd name="connsiteY0" fmla="*/ 4251 h 69536"/>
                <a:gd name="connsiteX1" fmla="*/ 4251 w 0"/>
                <a:gd name="connsiteY1" fmla="*/ 69954 h 69536"/>
              </a:gdLst>
              <a:ahLst/>
              <a:cxnLst>
                <a:cxn ang="0">
                  <a:pos x="connsiteX0" y="connsiteY0"/>
                </a:cxn>
                <a:cxn ang="0">
                  <a:pos x="connsiteX1" y="connsiteY1"/>
                </a:cxn>
              </a:cxnLst>
              <a:rect l="l" t="t" r="r" b="b"/>
              <a:pathLst>
                <a:path h="69536">
                  <a:moveTo>
                    <a:pt x="4251" y="4251"/>
                  </a:moveTo>
                  <a:lnTo>
                    <a:pt x="4251" y="69954"/>
                  </a:lnTo>
                </a:path>
              </a:pathLst>
            </a:custGeom>
            <a:noFill/>
            <a:ln w="25400" cap="flat">
              <a:solidFill>
                <a:schemeClr val="accent3"/>
              </a:solidFill>
              <a:prstDash val="solid"/>
              <a:miter/>
            </a:ln>
          </p:spPr>
          <p:txBody>
            <a:bodyPr rtlCol="0" anchor="ctr"/>
            <a:lstStyle/>
            <a:p>
              <a:endParaRPr lang="en-GB"/>
            </a:p>
          </p:txBody>
        </p:sp>
        <p:sp>
          <p:nvSpPr>
            <p:cNvPr id="158" name="Freeform: Shape 5205">
              <a:extLst>
                <a:ext uri="{FF2B5EF4-FFF2-40B4-BE49-F238E27FC236}">
                  <a16:creationId xmlns:a16="http://schemas.microsoft.com/office/drawing/2014/main" id="{CA16E0FC-0352-4995-B77B-CE2690CC5644}"/>
                </a:ext>
              </a:extLst>
            </p:cNvPr>
            <p:cNvSpPr/>
            <p:nvPr/>
          </p:nvSpPr>
          <p:spPr>
            <a:xfrm>
              <a:off x="5416551" y="4456812"/>
              <a:ext cx="8692" cy="69536"/>
            </a:xfrm>
            <a:custGeom>
              <a:avLst/>
              <a:gdLst>
                <a:gd name="connsiteX0" fmla="*/ 4251 w 0"/>
                <a:gd name="connsiteY0" fmla="*/ 4251 h 69536"/>
                <a:gd name="connsiteX1" fmla="*/ 4251 w 0"/>
                <a:gd name="connsiteY1" fmla="*/ 69954 h 69536"/>
              </a:gdLst>
              <a:ahLst/>
              <a:cxnLst>
                <a:cxn ang="0">
                  <a:pos x="connsiteX0" y="connsiteY0"/>
                </a:cxn>
                <a:cxn ang="0">
                  <a:pos x="connsiteX1" y="connsiteY1"/>
                </a:cxn>
              </a:cxnLst>
              <a:rect l="l" t="t" r="r" b="b"/>
              <a:pathLst>
                <a:path h="69536">
                  <a:moveTo>
                    <a:pt x="4251" y="4251"/>
                  </a:moveTo>
                  <a:lnTo>
                    <a:pt x="4251" y="69954"/>
                  </a:lnTo>
                </a:path>
              </a:pathLst>
            </a:custGeom>
            <a:noFill/>
            <a:ln w="25400" cap="flat">
              <a:solidFill>
                <a:schemeClr val="accent3"/>
              </a:solidFill>
              <a:prstDash val="solid"/>
              <a:miter/>
            </a:ln>
          </p:spPr>
          <p:txBody>
            <a:bodyPr rtlCol="0" anchor="ctr"/>
            <a:lstStyle/>
            <a:p>
              <a:endParaRPr lang="en-GB"/>
            </a:p>
          </p:txBody>
        </p:sp>
        <p:sp>
          <p:nvSpPr>
            <p:cNvPr id="159" name="Freeform: Shape 5206">
              <a:extLst>
                <a:ext uri="{FF2B5EF4-FFF2-40B4-BE49-F238E27FC236}">
                  <a16:creationId xmlns:a16="http://schemas.microsoft.com/office/drawing/2014/main" id="{F7BEDBF0-0CC2-466D-99EB-018182E99577}"/>
                </a:ext>
              </a:extLst>
            </p:cNvPr>
            <p:cNvSpPr/>
            <p:nvPr/>
          </p:nvSpPr>
          <p:spPr>
            <a:xfrm>
              <a:off x="5503471" y="4456812"/>
              <a:ext cx="8692" cy="69536"/>
            </a:xfrm>
            <a:custGeom>
              <a:avLst/>
              <a:gdLst>
                <a:gd name="connsiteX0" fmla="*/ 4251 w 0"/>
                <a:gd name="connsiteY0" fmla="*/ 4251 h 69536"/>
                <a:gd name="connsiteX1" fmla="*/ 4251 w 0"/>
                <a:gd name="connsiteY1" fmla="*/ 69954 h 69536"/>
              </a:gdLst>
              <a:ahLst/>
              <a:cxnLst>
                <a:cxn ang="0">
                  <a:pos x="connsiteX0" y="connsiteY0"/>
                </a:cxn>
                <a:cxn ang="0">
                  <a:pos x="connsiteX1" y="connsiteY1"/>
                </a:cxn>
              </a:cxnLst>
              <a:rect l="l" t="t" r="r" b="b"/>
              <a:pathLst>
                <a:path h="69536">
                  <a:moveTo>
                    <a:pt x="4251" y="4251"/>
                  </a:moveTo>
                  <a:lnTo>
                    <a:pt x="4251" y="69954"/>
                  </a:lnTo>
                </a:path>
              </a:pathLst>
            </a:custGeom>
            <a:noFill/>
            <a:ln w="25400" cap="flat">
              <a:solidFill>
                <a:schemeClr val="accent3"/>
              </a:solidFill>
              <a:prstDash val="solid"/>
              <a:miter/>
            </a:ln>
          </p:spPr>
          <p:txBody>
            <a:bodyPr rtlCol="0" anchor="ctr"/>
            <a:lstStyle/>
            <a:p>
              <a:endParaRPr lang="en-GB"/>
            </a:p>
          </p:txBody>
        </p:sp>
        <p:sp>
          <p:nvSpPr>
            <p:cNvPr id="160" name="Freeform: Shape 5207">
              <a:extLst>
                <a:ext uri="{FF2B5EF4-FFF2-40B4-BE49-F238E27FC236}">
                  <a16:creationId xmlns:a16="http://schemas.microsoft.com/office/drawing/2014/main" id="{74D176E7-56A2-4B93-915E-8E77A10D8C9A}"/>
                </a:ext>
              </a:extLst>
            </p:cNvPr>
            <p:cNvSpPr/>
            <p:nvPr/>
          </p:nvSpPr>
          <p:spPr>
            <a:xfrm>
              <a:off x="5538239" y="4456812"/>
              <a:ext cx="8692" cy="69536"/>
            </a:xfrm>
            <a:custGeom>
              <a:avLst/>
              <a:gdLst>
                <a:gd name="connsiteX0" fmla="*/ 4251 w 0"/>
                <a:gd name="connsiteY0" fmla="*/ 4251 h 69536"/>
                <a:gd name="connsiteX1" fmla="*/ 4251 w 0"/>
                <a:gd name="connsiteY1" fmla="*/ 69954 h 69536"/>
              </a:gdLst>
              <a:ahLst/>
              <a:cxnLst>
                <a:cxn ang="0">
                  <a:pos x="connsiteX0" y="connsiteY0"/>
                </a:cxn>
                <a:cxn ang="0">
                  <a:pos x="connsiteX1" y="connsiteY1"/>
                </a:cxn>
              </a:cxnLst>
              <a:rect l="l" t="t" r="r" b="b"/>
              <a:pathLst>
                <a:path h="69536">
                  <a:moveTo>
                    <a:pt x="4251" y="4251"/>
                  </a:moveTo>
                  <a:lnTo>
                    <a:pt x="4251" y="69954"/>
                  </a:lnTo>
                </a:path>
              </a:pathLst>
            </a:custGeom>
            <a:noFill/>
            <a:ln w="25400" cap="flat">
              <a:solidFill>
                <a:schemeClr val="accent3"/>
              </a:solidFill>
              <a:prstDash val="solid"/>
              <a:miter/>
            </a:ln>
          </p:spPr>
          <p:txBody>
            <a:bodyPr rtlCol="0" anchor="ctr"/>
            <a:lstStyle/>
            <a:p>
              <a:endParaRPr lang="en-GB"/>
            </a:p>
          </p:txBody>
        </p:sp>
        <p:sp>
          <p:nvSpPr>
            <p:cNvPr id="161" name="Freeform: Shape 5208">
              <a:extLst>
                <a:ext uri="{FF2B5EF4-FFF2-40B4-BE49-F238E27FC236}">
                  <a16:creationId xmlns:a16="http://schemas.microsoft.com/office/drawing/2014/main" id="{45142617-D6FB-49DB-A5C9-9A4241F1FE54}"/>
                </a:ext>
              </a:extLst>
            </p:cNvPr>
            <p:cNvSpPr/>
            <p:nvPr/>
          </p:nvSpPr>
          <p:spPr>
            <a:xfrm>
              <a:off x="5659927" y="4456812"/>
              <a:ext cx="8692" cy="69536"/>
            </a:xfrm>
            <a:custGeom>
              <a:avLst/>
              <a:gdLst>
                <a:gd name="connsiteX0" fmla="*/ 4251 w 0"/>
                <a:gd name="connsiteY0" fmla="*/ 4251 h 69536"/>
                <a:gd name="connsiteX1" fmla="*/ 4251 w 0"/>
                <a:gd name="connsiteY1" fmla="*/ 69954 h 69536"/>
              </a:gdLst>
              <a:ahLst/>
              <a:cxnLst>
                <a:cxn ang="0">
                  <a:pos x="connsiteX0" y="connsiteY0"/>
                </a:cxn>
                <a:cxn ang="0">
                  <a:pos x="connsiteX1" y="connsiteY1"/>
                </a:cxn>
              </a:cxnLst>
              <a:rect l="l" t="t" r="r" b="b"/>
              <a:pathLst>
                <a:path h="69536">
                  <a:moveTo>
                    <a:pt x="4251" y="4251"/>
                  </a:moveTo>
                  <a:lnTo>
                    <a:pt x="4251" y="69954"/>
                  </a:lnTo>
                </a:path>
              </a:pathLst>
            </a:custGeom>
            <a:noFill/>
            <a:ln w="25400" cap="flat">
              <a:solidFill>
                <a:schemeClr val="accent3"/>
              </a:solidFill>
              <a:prstDash val="solid"/>
              <a:miter/>
            </a:ln>
          </p:spPr>
          <p:txBody>
            <a:bodyPr rtlCol="0" anchor="ctr"/>
            <a:lstStyle/>
            <a:p>
              <a:endParaRPr lang="en-GB"/>
            </a:p>
          </p:txBody>
        </p:sp>
        <p:sp>
          <p:nvSpPr>
            <p:cNvPr id="162" name="Freeform: Shape 5209">
              <a:extLst>
                <a:ext uri="{FF2B5EF4-FFF2-40B4-BE49-F238E27FC236}">
                  <a16:creationId xmlns:a16="http://schemas.microsoft.com/office/drawing/2014/main" id="{D4237FEB-43A9-4856-8EA8-56863445F024}"/>
                </a:ext>
              </a:extLst>
            </p:cNvPr>
            <p:cNvSpPr/>
            <p:nvPr/>
          </p:nvSpPr>
          <p:spPr>
            <a:xfrm>
              <a:off x="5779460" y="4553485"/>
              <a:ext cx="69536" cy="8692"/>
            </a:xfrm>
            <a:custGeom>
              <a:avLst/>
              <a:gdLst>
                <a:gd name="connsiteX0" fmla="*/ 4251 w 69536"/>
                <a:gd name="connsiteY0" fmla="*/ 4251 h 0"/>
                <a:gd name="connsiteX1" fmla="*/ 69954 w 69536"/>
                <a:gd name="connsiteY1" fmla="*/ 4251 h 0"/>
              </a:gdLst>
              <a:ahLst/>
              <a:cxnLst>
                <a:cxn ang="0">
                  <a:pos x="connsiteX0" y="connsiteY0"/>
                </a:cxn>
                <a:cxn ang="0">
                  <a:pos x="connsiteX1" y="connsiteY1"/>
                </a:cxn>
              </a:cxnLst>
              <a:rect l="l" t="t" r="r" b="b"/>
              <a:pathLst>
                <a:path w="69536">
                  <a:moveTo>
                    <a:pt x="4251" y="4251"/>
                  </a:moveTo>
                  <a:lnTo>
                    <a:pt x="69954" y="4251"/>
                  </a:lnTo>
                </a:path>
              </a:pathLst>
            </a:custGeom>
            <a:noFill/>
            <a:ln w="25400" cap="flat">
              <a:solidFill>
                <a:schemeClr val="accent3"/>
              </a:solidFill>
              <a:prstDash val="solid"/>
              <a:miter/>
            </a:ln>
          </p:spPr>
          <p:txBody>
            <a:bodyPr rtlCol="0" anchor="ctr"/>
            <a:lstStyle/>
            <a:p>
              <a:endParaRPr lang="en-GB"/>
            </a:p>
          </p:txBody>
        </p:sp>
        <p:sp>
          <p:nvSpPr>
            <p:cNvPr id="163" name="Freeform: Shape 5210">
              <a:extLst>
                <a:ext uri="{FF2B5EF4-FFF2-40B4-BE49-F238E27FC236}">
                  <a16:creationId xmlns:a16="http://schemas.microsoft.com/office/drawing/2014/main" id="{45ECEA1E-B191-47E0-9D6F-1DC74A084A6D}"/>
                </a:ext>
              </a:extLst>
            </p:cNvPr>
            <p:cNvSpPr/>
            <p:nvPr/>
          </p:nvSpPr>
          <p:spPr>
            <a:xfrm>
              <a:off x="6185385" y="4705152"/>
              <a:ext cx="8692" cy="69536"/>
            </a:xfrm>
            <a:custGeom>
              <a:avLst/>
              <a:gdLst>
                <a:gd name="connsiteX0" fmla="*/ 4251 w 0"/>
                <a:gd name="connsiteY0" fmla="*/ 4251 h 69536"/>
                <a:gd name="connsiteX1" fmla="*/ 4251 w 0"/>
                <a:gd name="connsiteY1" fmla="*/ 69954 h 69536"/>
              </a:gdLst>
              <a:ahLst/>
              <a:cxnLst>
                <a:cxn ang="0">
                  <a:pos x="connsiteX0" y="connsiteY0"/>
                </a:cxn>
                <a:cxn ang="0">
                  <a:pos x="connsiteX1" y="connsiteY1"/>
                </a:cxn>
              </a:cxnLst>
              <a:rect l="l" t="t" r="r" b="b"/>
              <a:pathLst>
                <a:path h="69536">
                  <a:moveTo>
                    <a:pt x="4251" y="4251"/>
                  </a:moveTo>
                  <a:lnTo>
                    <a:pt x="4251" y="69954"/>
                  </a:lnTo>
                </a:path>
              </a:pathLst>
            </a:custGeom>
            <a:noFill/>
            <a:ln w="25400" cap="flat">
              <a:solidFill>
                <a:schemeClr val="accent3"/>
              </a:solidFill>
              <a:prstDash val="solid"/>
              <a:miter/>
            </a:ln>
          </p:spPr>
          <p:txBody>
            <a:bodyPr rtlCol="0" anchor="ctr"/>
            <a:lstStyle/>
            <a:p>
              <a:endParaRPr lang="en-GB"/>
            </a:p>
          </p:txBody>
        </p:sp>
        <p:sp>
          <p:nvSpPr>
            <p:cNvPr id="164" name="Freeform: Shape 5211">
              <a:extLst>
                <a:ext uri="{FF2B5EF4-FFF2-40B4-BE49-F238E27FC236}">
                  <a16:creationId xmlns:a16="http://schemas.microsoft.com/office/drawing/2014/main" id="{467987FD-7233-49E2-B7A6-B28EA7F3208B}"/>
                </a:ext>
              </a:extLst>
            </p:cNvPr>
            <p:cNvSpPr/>
            <p:nvPr/>
          </p:nvSpPr>
          <p:spPr>
            <a:xfrm>
              <a:off x="6359226" y="4705152"/>
              <a:ext cx="8692" cy="69536"/>
            </a:xfrm>
            <a:custGeom>
              <a:avLst/>
              <a:gdLst>
                <a:gd name="connsiteX0" fmla="*/ 4251 w 0"/>
                <a:gd name="connsiteY0" fmla="*/ 4251 h 69536"/>
                <a:gd name="connsiteX1" fmla="*/ 4251 w 0"/>
                <a:gd name="connsiteY1" fmla="*/ 69954 h 69536"/>
              </a:gdLst>
              <a:ahLst/>
              <a:cxnLst>
                <a:cxn ang="0">
                  <a:pos x="connsiteX0" y="connsiteY0"/>
                </a:cxn>
                <a:cxn ang="0">
                  <a:pos x="connsiteX1" y="connsiteY1"/>
                </a:cxn>
              </a:cxnLst>
              <a:rect l="l" t="t" r="r" b="b"/>
              <a:pathLst>
                <a:path h="69536">
                  <a:moveTo>
                    <a:pt x="4251" y="4251"/>
                  </a:moveTo>
                  <a:lnTo>
                    <a:pt x="4251" y="69954"/>
                  </a:lnTo>
                </a:path>
              </a:pathLst>
            </a:custGeom>
            <a:noFill/>
            <a:ln w="25400" cap="flat">
              <a:solidFill>
                <a:schemeClr val="accent3"/>
              </a:solidFill>
              <a:prstDash val="solid"/>
              <a:miter/>
            </a:ln>
          </p:spPr>
          <p:txBody>
            <a:bodyPr rtlCol="0" anchor="ctr"/>
            <a:lstStyle/>
            <a:p>
              <a:endParaRPr lang="en-GB"/>
            </a:p>
          </p:txBody>
        </p:sp>
        <p:sp>
          <p:nvSpPr>
            <p:cNvPr id="165" name="Freeform: Shape 5212">
              <a:extLst>
                <a:ext uri="{FF2B5EF4-FFF2-40B4-BE49-F238E27FC236}">
                  <a16:creationId xmlns:a16="http://schemas.microsoft.com/office/drawing/2014/main" id="{FA49CBFA-13EC-4B17-94DE-2311E3A02208}"/>
                </a:ext>
              </a:extLst>
            </p:cNvPr>
            <p:cNvSpPr/>
            <p:nvPr/>
          </p:nvSpPr>
          <p:spPr>
            <a:xfrm>
              <a:off x="6533066" y="4705152"/>
              <a:ext cx="8692" cy="69536"/>
            </a:xfrm>
            <a:custGeom>
              <a:avLst/>
              <a:gdLst>
                <a:gd name="connsiteX0" fmla="*/ 4251 w 0"/>
                <a:gd name="connsiteY0" fmla="*/ 4251 h 69536"/>
                <a:gd name="connsiteX1" fmla="*/ 4251 w 0"/>
                <a:gd name="connsiteY1" fmla="*/ 69954 h 69536"/>
              </a:gdLst>
              <a:ahLst/>
              <a:cxnLst>
                <a:cxn ang="0">
                  <a:pos x="connsiteX0" y="connsiteY0"/>
                </a:cxn>
                <a:cxn ang="0">
                  <a:pos x="connsiteX1" y="connsiteY1"/>
                </a:cxn>
              </a:cxnLst>
              <a:rect l="l" t="t" r="r" b="b"/>
              <a:pathLst>
                <a:path h="69536">
                  <a:moveTo>
                    <a:pt x="4251" y="4251"/>
                  </a:moveTo>
                  <a:lnTo>
                    <a:pt x="4251" y="69954"/>
                  </a:lnTo>
                </a:path>
              </a:pathLst>
            </a:custGeom>
            <a:noFill/>
            <a:ln w="25400" cap="flat">
              <a:solidFill>
                <a:schemeClr val="accent3"/>
              </a:solidFill>
              <a:prstDash val="solid"/>
              <a:miter/>
            </a:ln>
          </p:spPr>
          <p:txBody>
            <a:bodyPr rtlCol="0" anchor="ctr"/>
            <a:lstStyle/>
            <a:p>
              <a:endParaRPr lang="en-GB"/>
            </a:p>
          </p:txBody>
        </p:sp>
        <p:sp>
          <p:nvSpPr>
            <p:cNvPr id="166" name="Freeform: Shape 5213">
              <a:extLst>
                <a:ext uri="{FF2B5EF4-FFF2-40B4-BE49-F238E27FC236}">
                  <a16:creationId xmlns:a16="http://schemas.microsoft.com/office/drawing/2014/main" id="{6A315D59-75C0-40E2-850E-0BE0EF568DA8}"/>
                </a:ext>
              </a:extLst>
            </p:cNvPr>
            <p:cNvSpPr/>
            <p:nvPr/>
          </p:nvSpPr>
          <p:spPr>
            <a:xfrm>
              <a:off x="6811210" y="4809456"/>
              <a:ext cx="8692" cy="69536"/>
            </a:xfrm>
            <a:custGeom>
              <a:avLst/>
              <a:gdLst>
                <a:gd name="connsiteX0" fmla="*/ 4251 w 0"/>
                <a:gd name="connsiteY0" fmla="*/ 4251 h 69536"/>
                <a:gd name="connsiteX1" fmla="*/ 4251 w 0"/>
                <a:gd name="connsiteY1" fmla="*/ 69954 h 69536"/>
              </a:gdLst>
              <a:ahLst/>
              <a:cxnLst>
                <a:cxn ang="0">
                  <a:pos x="connsiteX0" y="connsiteY0"/>
                </a:cxn>
                <a:cxn ang="0">
                  <a:pos x="connsiteX1" y="connsiteY1"/>
                </a:cxn>
              </a:cxnLst>
              <a:rect l="l" t="t" r="r" b="b"/>
              <a:pathLst>
                <a:path h="69536">
                  <a:moveTo>
                    <a:pt x="4251" y="4251"/>
                  </a:moveTo>
                  <a:lnTo>
                    <a:pt x="4251" y="69954"/>
                  </a:lnTo>
                </a:path>
              </a:pathLst>
            </a:custGeom>
            <a:noFill/>
            <a:ln w="25400" cap="flat">
              <a:solidFill>
                <a:schemeClr val="accent3"/>
              </a:solidFill>
              <a:prstDash val="solid"/>
              <a:miter/>
            </a:ln>
          </p:spPr>
          <p:txBody>
            <a:bodyPr rtlCol="0" anchor="ctr"/>
            <a:lstStyle/>
            <a:p>
              <a:endParaRPr lang="en-GB"/>
            </a:p>
          </p:txBody>
        </p:sp>
        <p:sp>
          <p:nvSpPr>
            <p:cNvPr id="167" name="Freeform: Shape 5214">
              <a:extLst>
                <a:ext uri="{FF2B5EF4-FFF2-40B4-BE49-F238E27FC236}">
                  <a16:creationId xmlns:a16="http://schemas.microsoft.com/office/drawing/2014/main" id="{BCD2557F-04C1-4211-A19F-094D6A6D0977}"/>
                </a:ext>
              </a:extLst>
            </p:cNvPr>
            <p:cNvSpPr/>
            <p:nvPr/>
          </p:nvSpPr>
          <p:spPr>
            <a:xfrm>
              <a:off x="6950283" y="4809456"/>
              <a:ext cx="8692" cy="69536"/>
            </a:xfrm>
            <a:custGeom>
              <a:avLst/>
              <a:gdLst>
                <a:gd name="connsiteX0" fmla="*/ 4251 w 0"/>
                <a:gd name="connsiteY0" fmla="*/ 4251 h 69536"/>
                <a:gd name="connsiteX1" fmla="*/ 4251 w 0"/>
                <a:gd name="connsiteY1" fmla="*/ 69954 h 69536"/>
              </a:gdLst>
              <a:ahLst/>
              <a:cxnLst>
                <a:cxn ang="0">
                  <a:pos x="connsiteX0" y="connsiteY0"/>
                </a:cxn>
                <a:cxn ang="0">
                  <a:pos x="connsiteX1" y="connsiteY1"/>
                </a:cxn>
              </a:cxnLst>
              <a:rect l="l" t="t" r="r" b="b"/>
              <a:pathLst>
                <a:path h="69536">
                  <a:moveTo>
                    <a:pt x="4251" y="4251"/>
                  </a:moveTo>
                  <a:lnTo>
                    <a:pt x="4251" y="69954"/>
                  </a:lnTo>
                </a:path>
              </a:pathLst>
            </a:custGeom>
            <a:noFill/>
            <a:ln w="25400" cap="flat">
              <a:solidFill>
                <a:schemeClr val="accent3"/>
              </a:solidFill>
              <a:prstDash val="solid"/>
              <a:miter/>
            </a:ln>
          </p:spPr>
          <p:txBody>
            <a:bodyPr rtlCol="0" anchor="ctr"/>
            <a:lstStyle/>
            <a:p>
              <a:endParaRPr lang="en-GB"/>
            </a:p>
          </p:txBody>
        </p:sp>
        <p:sp>
          <p:nvSpPr>
            <p:cNvPr id="168" name="Freeform: Shape 5215">
              <a:extLst>
                <a:ext uri="{FF2B5EF4-FFF2-40B4-BE49-F238E27FC236}">
                  <a16:creationId xmlns:a16="http://schemas.microsoft.com/office/drawing/2014/main" id="{12764FDC-05E8-40B6-8308-C8BB205B48BA}"/>
                </a:ext>
              </a:extLst>
            </p:cNvPr>
            <p:cNvSpPr/>
            <p:nvPr/>
          </p:nvSpPr>
          <p:spPr>
            <a:xfrm>
              <a:off x="6985059" y="4809456"/>
              <a:ext cx="8692" cy="69536"/>
            </a:xfrm>
            <a:custGeom>
              <a:avLst/>
              <a:gdLst>
                <a:gd name="connsiteX0" fmla="*/ 4251 w 0"/>
                <a:gd name="connsiteY0" fmla="*/ 4251 h 69536"/>
                <a:gd name="connsiteX1" fmla="*/ 4251 w 0"/>
                <a:gd name="connsiteY1" fmla="*/ 69954 h 69536"/>
              </a:gdLst>
              <a:ahLst/>
              <a:cxnLst>
                <a:cxn ang="0">
                  <a:pos x="connsiteX0" y="connsiteY0"/>
                </a:cxn>
                <a:cxn ang="0">
                  <a:pos x="connsiteX1" y="connsiteY1"/>
                </a:cxn>
              </a:cxnLst>
              <a:rect l="l" t="t" r="r" b="b"/>
              <a:pathLst>
                <a:path h="69536">
                  <a:moveTo>
                    <a:pt x="4251" y="4251"/>
                  </a:moveTo>
                  <a:lnTo>
                    <a:pt x="4251" y="69954"/>
                  </a:lnTo>
                </a:path>
              </a:pathLst>
            </a:custGeom>
            <a:noFill/>
            <a:ln w="25400" cap="flat">
              <a:solidFill>
                <a:schemeClr val="accent3"/>
              </a:solidFill>
              <a:prstDash val="solid"/>
              <a:miter/>
            </a:ln>
          </p:spPr>
          <p:txBody>
            <a:bodyPr rtlCol="0" anchor="ctr"/>
            <a:lstStyle/>
            <a:p>
              <a:endParaRPr lang="en-GB"/>
            </a:p>
          </p:txBody>
        </p:sp>
        <p:sp>
          <p:nvSpPr>
            <p:cNvPr id="169" name="Freeform: Shape 5216">
              <a:extLst>
                <a:ext uri="{FF2B5EF4-FFF2-40B4-BE49-F238E27FC236}">
                  <a16:creationId xmlns:a16="http://schemas.microsoft.com/office/drawing/2014/main" id="{74732547-4749-4718-AB6E-A23ABC030BD5}"/>
                </a:ext>
              </a:extLst>
            </p:cNvPr>
            <p:cNvSpPr/>
            <p:nvPr/>
          </p:nvSpPr>
          <p:spPr>
            <a:xfrm>
              <a:off x="7002443" y="4809456"/>
              <a:ext cx="8692" cy="69536"/>
            </a:xfrm>
            <a:custGeom>
              <a:avLst/>
              <a:gdLst>
                <a:gd name="connsiteX0" fmla="*/ 4251 w 0"/>
                <a:gd name="connsiteY0" fmla="*/ 4251 h 69536"/>
                <a:gd name="connsiteX1" fmla="*/ 4251 w 0"/>
                <a:gd name="connsiteY1" fmla="*/ 69954 h 69536"/>
              </a:gdLst>
              <a:ahLst/>
              <a:cxnLst>
                <a:cxn ang="0">
                  <a:pos x="connsiteX0" y="connsiteY0"/>
                </a:cxn>
                <a:cxn ang="0">
                  <a:pos x="connsiteX1" y="connsiteY1"/>
                </a:cxn>
              </a:cxnLst>
              <a:rect l="l" t="t" r="r" b="b"/>
              <a:pathLst>
                <a:path h="69536">
                  <a:moveTo>
                    <a:pt x="4251" y="4251"/>
                  </a:moveTo>
                  <a:lnTo>
                    <a:pt x="4251" y="69954"/>
                  </a:lnTo>
                </a:path>
              </a:pathLst>
            </a:custGeom>
            <a:noFill/>
            <a:ln w="25400" cap="flat">
              <a:solidFill>
                <a:schemeClr val="accent3"/>
              </a:solidFill>
              <a:prstDash val="solid"/>
              <a:miter/>
            </a:ln>
          </p:spPr>
          <p:txBody>
            <a:bodyPr rtlCol="0" anchor="ctr"/>
            <a:lstStyle/>
            <a:p>
              <a:endParaRPr lang="en-GB"/>
            </a:p>
          </p:txBody>
        </p:sp>
        <p:sp>
          <p:nvSpPr>
            <p:cNvPr id="170" name="Freeform: Shape 5217">
              <a:extLst>
                <a:ext uri="{FF2B5EF4-FFF2-40B4-BE49-F238E27FC236}">
                  <a16:creationId xmlns:a16="http://schemas.microsoft.com/office/drawing/2014/main" id="{B88E45F8-5029-4E36-84F2-D298CBA20CE5}"/>
                </a:ext>
              </a:extLst>
            </p:cNvPr>
            <p:cNvSpPr/>
            <p:nvPr/>
          </p:nvSpPr>
          <p:spPr>
            <a:xfrm>
              <a:off x="7245820" y="4809456"/>
              <a:ext cx="8692" cy="69536"/>
            </a:xfrm>
            <a:custGeom>
              <a:avLst/>
              <a:gdLst>
                <a:gd name="connsiteX0" fmla="*/ 4251 w 0"/>
                <a:gd name="connsiteY0" fmla="*/ 4251 h 69536"/>
                <a:gd name="connsiteX1" fmla="*/ 4251 w 0"/>
                <a:gd name="connsiteY1" fmla="*/ 69954 h 69536"/>
              </a:gdLst>
              <a:ahLst/>
              <a:cxnLst>
                <a:cxn ang="0">
                  <a:pos x="connsiteX0" y="connsiteY0"/>
                </a:cxn>
                <a:cxn ang="0">
                  <a:pos x="connsiteX1" y="connsiteY1"/>
                </a:cxn>
              </a:cxnLst>
              <a:rect l="l" t="t" r="r" b="b"/>
              <a:pathLst>
                <a:path h="69536">
                  <a:moveTo>
                    <a:pt x="4251" y="4251"/>
                  </a:moveTo>
                  <a:lnTo>
                    <a:pt x="4251" y="69954"/>
                  </a:lnTo>
                </a:path>
              </a:pathLst>
            </a:custGeom>
            <a:noFill/>
            <a:ln w="25400" cap="flat">
              <a:solidFill>
                <a:schemeClr val="accent3"/>
              </a:solidFill>
              <a:prstDash val="solid"/>
              <a:miter/>
            </a:ln>
          </p:spPr>
          <p:txBody>
            <a:bodyPr rtlCol="0" anchor="ctr"/>
            <a:lstStyle/>
            <a:p>
              <a:endParaRPr lang="en-GB"/>
            </a:p>
          </p:txBody>
        </p:sp>
        <p:sp>
          <p:nvSpPr>
            <p:cNvPr id="171" name="Freeform: Shape 5218">
              <a:extLst>
                <a:ext uri="{FF2B5EF4-FFF2-40B4-BE49-F238E27FC236}">
                  <a16:creationId xmlns:a16="http://schemas.microsoft.com/office/drawing/2014/main" id="{C69AA4A1-7622-47D8-B3C3-E9554C2AED1F}"/>
                </a:ext>
              </a:extLst>
            </p:cNvPr>
            <p:cNvSpPr/>
            <p:nvPr/>
          </p:nvSpPr>
          <p:spPr>
            <a:xfrm>
              <a:off x="7437044" y="4809456"/>
              <a:ext cx="8692" cy="69536"/>
            </a:xfrm>
            <a:custGeom>
              <a:avLst/>
              <a:gdLst>
                <a:gd name="connsiteX0" fmla="*/ 4251 w 0"/>
                <a:gd name="connsiteY0" fmla="*/ 4251 h 69536"/>
                <a:gd name="connsiteX1" fmla="*/ 4251 w 0"/>
                <a:gd name="connsiteY1" fmla="*/ 69954 h 69536"/>
              </a:gdLst>
              <a:ahLst/>
              <a:cxnLst>
                <a:cxn ang="0">
                  <a:pos x="connsiteX0" y="connsiteY0"/>
                </a:cxn>
                <a:cxn ang="0">
                  <a:pos x="connsiteX1" y="connsiteY1"/>
                </a:cxn>
              </a:cxnLst>
              <a:rect l="l" t="t" r="r" b="b"/>
              <a:pathLst>
                <a:path h="69536">
                  <a:moveTo>
                    <a:pt x="4251" y="4251"/>
                  </a:moveTo>
                  <a:lnTo>
                    <a:pt x="4251" y="69954"/>
                  </a:lnTo>
                </a:path>
              </a:pathLst>
            </a:custGeom>
            <a:noFill/>
            <a:ln w="25400" cap="flat">
              <a:solidFill>
                <a:schemeClr val="accent3"/>
              </a:solidFill>
              <a:prstDash val="solid"/>
              <a:miter/>
            </a:ln>
          </p:spPr>
          <p:txBody>
            <a:bodyPr rtlCol="0" anchor="ctr"/>
            <a:lstStyle/>
            <a:p>
              <a:endParaRPr lang="en-GB"/>
            </a:p>
          </p:txBody>
        </p:sp>
        <p:sp>
          <p:nvSpPr>
            <p:cNvPr id="172" name="Freeform: Shape 5219">
              <a:extLst>
                <a:ext uri="{FF2B5EF4-FFF2-40B4-BE49-F238E27FC236}">
                  <a16:creationId xmlns:a16="http://schemas.microsoft.com/office/drawing/2014/main" id="{B51557F3-5C9B-4CDC-80F2-09DBF283149E}"/>
                </a:ext>
              </a:extLst>
            </p:cNvPr>
            <p:cNvSpPr/>
            <p:nvPr/>
          </p:nvSpPr>
          <p:spPr>
            <a:xfrm>
              <a:off x="8115021" y="4809456"/>
              <a:ext cx="8692" cy="69536"/>
            </a:xfrm>
            <a:custGeom>
              <a:avLst/>
              <a:gdLst>
                <a:gd name="connsiteX0" fmla="*/ 4251 w 0"/>
                <a:gd name="connsiteY0" fmla="*/ 4251 h 69536"/>
                <a:gd name="connsiteX1" fmla="*/ 4251 w 0"/>
                <a:gd name="connsiteY1" fmla="*/ 69954 h 69536"/>
              </a:gdLst>
              <a:ahLst/>
              <a:cxnLst>
                <a:cxn ang="0">
                  <a:pos x="connsiteX0" y="connsiteY0"/>
                </a:cxn>
                <a:cxn ang="0">
                  <a:pos x="connsiteX1" y="connsiteY1"/>
                </a:cxn>
              </a:cxnLst>
              <a:rect l="l" t="t" r="r" b="b"/>
              <a:pathLst>
                <a:path h="69536">
                  <a:moveTo>
                    <a:pt x="4251" y="4251"/>
                  </a:moveTo>
                  <a:lnTo>
                    <a:pt x="4251" y="69954"/>
                  </a:lnTo>
                </a:path>
              </a:pathLst>
            </a:custGeom>
            <a:noFill/>
            <a:ln w="25400" cap="flat">
              <a:solidFill>
                <a:schemeClr val="accent3"/>
              </a:solidFill>
              <a:prstDash val="solid"/>
              <a:miter/>
            </a:ln>
          </p:spPr>
          <p:txBody>
            <a:bodyPr rtlCol="0" anchor="ctr"/>
            <a:lstStyle/>
            <a:p>
              <a:endParaRPr lang="en-GB"/>
            </a:p>
          </p:txBody>
        </p:sp>
        <p:sp>
          <p:nvSpPr>
            <p:cNvPr id="173" name="Freeform: Shape 5220">
              <a:extLst>
                <a:ext uri="{FF2B5EF4-FFF2-40B4-BE49-F238E27FC236}">
                  <a16:creationId xmlns:a16="http://schemas.microsoft.com/office/drawing/2014/main" id="{024E1FE7-8C90-4CC7-9C15-A8A698D290BA}"/>
                </a:ext>
              </a:extLst>
            </p:cNvPr>
            <p:cNvSpPr/>
            <p:nvPr/>
          </p:nvSpPr>
          <p:spPr>
            <a:xfrm>
              <a:off x="8445326" y="4809456"/>
              <a:ext cx="8692" cy="69536"/>
            </a:xfrm>
            <a:custGeom>
              <a:avLst/>
              <a:gdLst>
                <a:gd name="connsiteX0" fmla="*/ 4251 w 0"/>
                <a:gd name="connsiteY0" fmla="*/ 4251 h 69536"/>
                <a:gd name="connsiteX1" fmla="*/ 4251 w 0"/>
                <a:gd name="connsiteY1" fmla="*/ 69954 h 69536"/>
              </a:gdLst>
              <a:ahLst/>
              <a:cxnLst>
                <a:cxn ang="0">
                  <a:pos x="connsiteX0" y="connsiteY0"/>
                </a:cxn>
                <a:cxn ang="0">
                  <a:pos x="connsiteX1" y="connsiteY1"/>
                </a:cxn>
              </a:cxnLst>
              <a:rect l="l" t="t" r="r" b="b"/>
              <a:pathLst>
                <a:path h="69536">
                  <a:moveTo>
                    <a:pt x="4251" y="4251"/>
                  </a:moveTo>
                  <a:lnTo>
                    <a:pt x="4251" y="69954"/>
                  </a:lnTo>
                </a:path>
              </a:pathLst>
            </a:custGeom>
            <a:noFill/>
            <a:ln w="25400" cap="flat">
              <a:solidFill>
                <a:schemeClr val="accent3"/>
              </a:solidFill>
              <a:prstDash val="solid"/>
              <a:miter/>
            </a:ln>
          </p:spPr>
          <p:txBody>
            <a:bodyPr rtlCol="0" anchor="ctr"/>
            <a:lstStyle/>
            <a:p>
              <a:endParaRPr lang="en-GB"/>
            </a:p>
          </p:txBody>
        </p:sp>
        <p:sp>
          <p:nvSpPr>
            <p:cNvPr id="174" name="Freeform: Shape 5221">
              <a:extLst>
                <a:ext uri="{FF2B5EF4-FFF2-40B4-BE49-F238E27FC236}">
                  <a16:creationId xmlns:a16="http://schemas.microsoft.com/office/drawing/2014/main" id="{06A613EE-5CA4-44B1-8411-9A48B0C222A2}"/>
                </a:ext>
              </a:extLst>
            </p:cNvPr>
            <p:cNvSpPr/>
            <p:nvPr/>
          </p:nvSpPr>
          <p:spPr>
            <a:xfrm>
              <a:off x="9019017" y="4809456"/>
              <a:ext cx="8692" cy="69536"/>
            </a:xfrm>
            <a:custGeom>
              <a:avLst/>
              <a:gdLst>
                <a:gd name="connsiteX0" fmla="*/ 4251 w 0"/>
                <a:gd name="connsiteY0" fmla="*/ 4251 h 69536"/>
                <a:gd name="connsiteX1" fmla="*/ 4251 w 0"/>
                <a:gd name="connsiteY1" fmla="*/ 69954 h 69536"/>
              </a:gdLst>
              <a:ahLst/>
              <a:cxnLst>
                <a:cxn ang="0">
                  <a:pos x="connsiteX0" y="connsiteY0"/>
                </a:cxn>
                <a:cxn ang="0">
                  <a:pos x="connsiteX1" y="connsiteY1"/>
                </a:cxn>
              </a:cxnLst>
              <a:rect l="l" t="t" r="r" b="b"/>
              <a:pathLst>
                <a:path h="69536">
                  <a:moveTo>
                    <a:pt x="4251" y="4251"/>
                  </a:moveTo>
                  <a:lnTo>
                    <a:pt x="4251" y="69954"/>
                  </a:lnTo>
                </a:path>
              </a:pathLst>
            </a:custGeom>
            <a:noFill/>
            <a:ln w="25400" cap="flat">
              <a:solidFill>
                <a:schemeClr val="accent3"/>
              </a:solidFill>
              <a:prstDash val="solid"/>
              <a:miter/>
            </a:ln>
          </p:spPr>
          <p:txBody>
            <a:bodyPr rtlCol="0" anchor="ctr"/>
            <a:lstStyle/>
            <a:p>
              <a:endParaRPr lang="en-GB"/>
            </a:p>
          </p:txBody>
        </p:sp>
        <p:sp>
          <p:nvSpPr>
            <p:cNvPr id="175" name="Freeform: Shape 5222">
              <a:extLst>
                <a:ext uri="{FF2B5EF4-FFF2-40B4-BE49-F238E27FC236}">
                  <a16:creationId xmlns:a16="http://schemas.microsoft.com/office/drawing/2014/main" id="{1CEA8BE6-72D0-42E7-A93F-1FA7B6AFACB1}"/>
                </a:ext>
              </a:extLst>
            </p:cNvPr>
            <p:cNvSpPr/>
            <p:nvPr/>
          </p:nvSpPr>
          <p:spPr>
            <a:xfrm>
              <a:off x="9105937" y="4809456"/>
              <a:ext cx="8692" cy="69536"/>
            </a:xfrm>
            <a:custGeom>
              <a:avLst/>
              <a:gdLst>
                <a:gd name="connsiteX0" fmla="*/ 4251 w 0"/>
                <a:gd name="connsiteY0" fmla="*/ 4251 h 69536"/>
                <a:gd name="connsiteX1" fmla="*/ 4251 w 0"/>
                <a:gd name="connsiteY1" fmla="*/ 69954 h 69536"/>
              </a:gdLst>
              <a:ahLst/>
              <a:cxnLst>
                <a:cxn ang="0">
                  <a:pos x="connsiteX0" y="connsiteY0"/>
                </a:cxn>
                <a:cxn ang="0">
                  <a:pos x="connsiteX1" y="connsiteY1"/>
                </a:cxn>
              </a:cxnLst>
              <a:rect l="l" t="t" r="r" b="b"/>
              <a:pathLst>
                <a:path h="69536">
                  <a:moveTo>
                    <a:pt x="4251" y="4251"/>
                  </a:moveTo>
                  <a:lnTo>
                    <a:pt x="4251" y="69954"/>
                  </a:lnTo>
                </a:path>
              </a:pathLst>
            </a:custGeom>
            <a:noFill/>
            <a:ln w="25400" cap="flat">
              <a:solidFill>
                <a:schemeClr val="accent3"/>
              </a:solidFill>
              <a:prstDash val="solid"/>
              <a:miter/>
            </a:ln>
          </p:spPr>
          <p:txBody>
            <a:bodyPr rtlCol="0" anchor="ctr"/>
            <a:lstStyle/>
            <a:p>
              <a:endParaRPr lang="en-GB"/>
            </a:p>
          </p:txBody>
        </p:sp>
      </p:grpSp>
      <p:grpSp>
        <p:nvGrpSpPr>
          <p:cNvPr id="176" name="Graphic 5223">
            <a:extLst>
              <a:ext uri="{FF2B5EF4-FFF2-40B4-BE49-F238E27FC236}">
                <a16:creationId xmlns:a16="http://schemas.microsoft.com/office/drawing/2014/main" id="{F5D281C0-DDFF-4D86-991B-330672C96AB0}"/>
              </a:ext>
            </a:extLst>
          </p:cNvPr>
          <p:cNvGrpSpPr/>
          <p:nvPr/>
        </p:nvGrpSpPr>
        <p:grpSpPr>
          <a:xfrm>
            <a:off x="1613862" y="1952575"/>
            <a:ext cx="6281639" cy="2844643"/>
            <a:chOff x="0" y="1370936"/>
            <a:chExt cx="9144000" cy="4116128"/>
          </a:xfrm>
        </p:grpSpPr>
        <p:sp>
          <p:nvSpPr>
            <p:cNvPr id="177" name="Freeform: Shape 5225">
              <a:extLst>
                <a:ext uri="{FF2B5EF4-FFF2-40B4-BE49-F238E27FC236}">
                  <a16:creationId xmlns:a16="http://schemas.microsoft.com/office/drawing/2014/main" id="{B25F038E-194A-498D-BCD6-455810A60B09}"/>
                </a:ext>
              </a:extLst>
            </p:cNvPr>
            <p:cNvSpPr/>
            <p:nvPr/>
          </p:nvSpPr>
          <p:spPr>
            <a:xfrm>
              <a:off x="-2804" y="1396271"/>
              <a:ext cx="9144000" cy="4089572"/>
            </a:xfrm>
            <a:custGeom>
              <a:avLst/>
              <a:gdLst>
                <a:gd name="connsiteX0" fmla="*/ 9144414 w 9144000"/>
                <a:gd name="connsiteY0" fmla="*/ 4090767 h 4089572"/>
                <a:gd name="connsiteX1" fmla="*/ 9144414 w 9144000"/>
                <a:gd name="connsiteY1" fmla="*/ 3616350 h 4089572"/>
                <a:gd name="connsiteX2" fmla="*/ 7686482 w 9144000"/>
                <a:gd name="connsiteY2" fmla="*/ 3616350 h 4089572"/>
                <a:gd name="connsiteX3" fmla="*/ 7686482 w 9144000"/>
                <a:gd name="connsiteY3" fmla="*/ 3413854 h 4089572"/>
                <a:gd name="connsiteX4" fmla="*/ 6882297 w 9144000"/>
                <a:gd name="connsiteY4" fmla="*/ 3413854 h 4089572"/>
                <a:gd name="connsiteX5" fmla="*/ 6882297 w 9144000"/>
                <a:gd name="connsiteY5" fmla="*/ 3289468 h 4089572"/>
                <a:gd name="connsiteX6" fmla="*/ 6297957 w 9144000"/>
                <a:gd name="connsiteY6" fmla="*/ 3289468 h 4089572"/>
                <a:gd name="connsiteX7" fmla="*/ 6297957 w 9144000"/>
                <a:gd name="connsiteY7" fmla="*/ 3182439 h 4089572"/>
                <a:gd name="connsiteX8" fmla="*/ 6092566 w 9144000"/>
                <a:gd name="connsiteY8" fmla="*/ 3182439 h 4089572"/>
                <a:gd name="connsiteX9" fmla="*/ 6092566 w 9144000"/>
                <a:gd name="connsiteY9" fmla="*/ 3092761 h 4089572"/>
                <a:gd name="connsiteX10" fmla="*/ 5560294 w 9144000"/>
                <a:gd name="connsiteY10" fmla="*/ 3092761 h 4089572"/>
                <a:gd name="connsiteX11" fmla="*/ 5560294 w 9144000"/>
                <a:gd name="connsiteY11" fmla="*/ 3020441 h 4089572"/>
                <a:gd name="connsiteX12" fmla="*/ 5453266 w 9144000"/>
                <a:gd name="connsiteY12" fmla="*/ 3020441 h 4089572"/>
                <a:gd name="connsiteX13" fmla="*/ 5453266 w 9144000"/>
                <a:gd name="connsiteY13" fmla="*/ 2924982 h 4089572"/>
                <a:gd name="connsiteX14" fmla="*/ 4495757 w 9144000"/>
                <a:gd name="connsiteY14" fmla="*/ 2924982 h 4089572"/>
                <a:gd name="connsiteX15" fmla="*/ 4495757 w 9144000"/>
                <a:gd name="connsiteY15" fmla="*/ 2864232 h 4089572"/>
                <a:gd name="connsiteX16" fmla="*/ 4215152 w 9144000"/>
                <a:gd name="connsiteY16" fmla="*/ 2864232 h 4089572"/>
                <a:gd name="connsiteX17" fmla="*/ 4215152 w 9144000"/>
                <a:gd name="connsiteY17" fmla="*/ 2765878 h 4089572"/>
                <a:gd name="connsiteX18" fmla="*/ 4157296 w 9144000"/>
                <a:gd name="connsiteY18" fmla="*/ 2765878 h 4089572"/>
                <a:gd name="connsiteX19" fmla="*/ 4157296 w 9144000"/>
                <a:gd name="connsiteY19" fmla="*/ 2719592 h 4089572"/>
                <a:gd name="connsiteX20" fmla="*/ 4102335 w 9144000"/>
                <a:gd name="connsiteY20" fmla="*/ 2719592 h 4089572"/>
                <a:gd name="connsiteX21" fmla="*/ 4102335 w 9144000"/>
                <a:gd name="connsiteY21" fmla="*/ 2658841 h 4089572"/>
                <a:gd name="connsiteX22" fmla="*/ 3940345 w 9144000"/>
                <a:gd name="connsiteY22" fmla="*/ 2658841 h 4089572"/>
                <a:gd name="connsiteX23" fmla="*/ 3940345 w 9144000"/>
                <a:gd name="connsiteY23" fmla="*/ 2615449 h 4089572"/>
                <a:gd name="connsiteX24" fmla="*/ 3732060 w 9144000"/>
                <a:gd name="connsiteY24" fmla="*/ 2615449 h 4089572"/>
                <a:gd name="connsiteX25" fmla="*/ 3732060 w 9144000"/>
                <a:gd name="connsiteY25" fmla="*/ 2574952 h 4089572"/>
                <a:gd name="connsiteX26" fmla="*/ 3410967 w 9144000"/>
                <a:gd name="connsiteY26" fmla="*/ 2574952 h 4089572"/>
                <a:gd name="connsiteX27" fmla="*/ 3410967 w 9144000"/>
                <a:gd name="connsiteY27" fmla="*/ 2540244 h 4089572"/>
                <a:gd name="connsiteX28" fmla="*/ 3347322 w 9144000"/>
                <a:gd name="connsiteY28" fmla="*/ 2540244 h 4089572"/>
                <a:gd name="connsiteX29" fmla="*/ 3347322 w 9144000"/>
                <a:gd name="connsiteY29" fmla="*/ 2491063 h 4089572"/>
                <a:gd name="connsiteX30" fmla="*/ 3199796 w 9144000"/>
                <a:gd name="connsiteY30" fmla="*/ 2491063 h 4089572"/>
                <a:gd name="connsiteX31" fmla="*/ 3199796 w 9144000"/>
                <a:gd name="connsiteY31" fmla="*/ 2384026 h 4089572"/>
                <a:gd name="connsiteX32" fmla="*/ 3110118 w 9144000"/>
                <a:gd name="connsiteY32" fmla="*/ 2384026 h 4089572"/>
                <a:gd name="connsiteX33" fmla="*/ 3110118 w 9144000"/>
                <a:gd name="connsiteY33" fmla="*/ 2346423 h 4089572"/>
                <a:gd name="connsiteX34" fmla="*/ 2968372 w 9144000"/>
                <a:gd name="connsiteY34" fmla="*/ 2346423 h 4089572"/>
                <a:gd name="connsiteX35" fmla="*/ 2968372 w 9144000"/>
                <a:gd name="connsiteY35" fmla="*/ 2320389 h 4089572"/>
                <a:gd name="connsiteX36" fmla="*/ 2933655 w 9144000"/>
                <a:gd name="connsiteY36" fmla="*/ 2320389 h 4089572"/>
                <a:gd name="connsiteX37" fmla="*/ 2933655 w 9144000"/>
                <a:gd name="connsiteY37" fmla="*/ 2181539 h 4089572"/>
                <a:gd name="connsiteX38" fmla="*/ 2739843 w 9144000"/>
                <a:gd name="connsiteY38" fmla="*/ 2181539 h 4089572"/>
                <a:gd name="connsiteX39" fmla="*/ 2739843 w 9144000"/>
                <a:gd name="connsiteY39" fmla="*/ 2141041 h 4089572"/>
                <a:gd name="connsiteX40" fmla="*/ 2641490 w 9144000"/>
                <a:gd name="connsiteY40" fmla="*/ 2141041 h 4089572"/>
                <a:gd name="connsiteX41" fmla="*/ 2641490 w 9144000"/>
                <a:gd name="connsiteY41" fmla="*/ 2036899 h 4089572"/>
                <a:gd name="connsiteX42" fmla="*/ 2438994 w 9144000"/>
                <a:gd name="connsiteY42" fmla="*/ 2036899 h 4089572"/>
                <a:gd name="connsiteX43" fmla="*/ 2438994 w 9144000"/>
                <a:gd name="connsiteY43" fmla="*/ 1958790 h 4089572"/>
                <a:gd name="connsiteX44" fmla="*/ 2349316 w 9144000"/>
                <a:gd name="connsiteY44" fmla="*/ 1958790 h 4089572"/>
                <a:gd name="connsiteX45" fmla="*/ 2349316 w 9144000"/>
                <a:gd name="connsiteY45" fmla="*/ 1895153 h 4089572"/>
                <a:gd name="connsiteX46" fmla="*/ 2294354 w 9144000"/>
                <a:gd name="connsiteY46" fmla="*/ 1895153 h 4089572"/>
                <a:gd name="connsiteX47" fmla="*/ 2294354 w 9144000"/>
                <a:gd name="connsiteY47" fmla="*/ 1779442 h 4089572"/>
                <a:gd name="connsiteX48" fmla="*/ 2175748 w 9144000"/>
                <a:gd name="connsiteY48" fmla="*/ 1779442 h 4089572"/>
                <a:gd name="connsiteX49" fmla="*/ 2175748 w 9144000"/>
                <a:gd name="connsiteY49" fmla="*/ 1683983 h 4089572"/>
                <a:gd name="connsiteX50" fmla="*/ 2112112 w 9144000"/>
                <a:gd name="connsiteY50" fmla="*/ 1683983 h 4089572"/>
                <a:gd name="connsiteX51" fmla="*/ 2112112 w 9144000"/>
                <a:gd name="connsiteY51" fmla="*/ 1620338 h 4089572"/>
                <a:gd name="connsiteX52" fmla="*/ 2071614 w 9144000"/>
                <a:gd name="connsiteY52" fmla="*/ 1620338 h 4089572"/>
                <a:gd name="connsiteX53" fmla="*/ 2071614 w 9144000"/>
                <a:gd name="connsiteY53" fmla="*/ 1565376 h 4089572"/>
                <a:gd name="connsiteX54" fmla="*/ 1979041 w 9144000"/>
                <a:gd name="connsiteY54" fmla="*/ 1565376 h 4089572"/>
                <a:gd name="connsiteX55" fmla="*/ 1979041 w 9144000"/>
                <a:gd name="connsiteY55" fmla="*/ 1487267 h 4089572"/>
                <a:gd name="connsiteX56" fmla="*/ 1892257 w 9144000"/>
                <a:gd name="connsiteY56" fmla="*/ 1487267 h 4089572"/>
                <a:gd name="connsiteX57" fmla="*/ 1892257 w 9144000"/>
                <a:gd name="connsiteY57" fmla="*/ 1440990 h 4089572"/>
                <a:gd name="connsiteX58" fmla="*/ 1845971 w 9144000"/>
                <a:gd name="connsiteY58" fmla="*/ 1440990 h 4089572"/>
                <a:gd name="connsiteX59" fmla="*/ 1845971 w 9144000"/>
                <a:gd name="connsiteY59" fmla="*/ 1383134 h 4089572"/>
                <a:gd name="connsiteX60" fmla="*/ 1802579 w 9144000"/>
                <a:gd name="connsiteY60" fmla="*/ 1383134 h 4089572"/>
                <a:gd name="connsiteX61" fmla="*/ 1802579 w 9144000"/>
                <a:gd name="connsiteY61" fmla="*/ 1328163 h 4089572"/>
                <a:gd name="connsiteX62" fmla="*/ 1727373 w 9144000"/>
                <a:gd name="connsiteY62" fmla="*/ 1328163 h 4089572"/>
                <a:gd name="connsiteX63" fmla="*/ 1727373 w 9144000"/>
                <a:gd name="connsiteY63" fmla="*/ 1229810 h 4089572"/>
                <a:gd name="connsiteX64" fmla="*/ 1681087 w 9144000"/>
                <a:gd name="connsiteY64" fmla="*/ 1229810 h 4089572"/>
                <a:gd name="connsiteX65" fmla="*/ 1681087 w 9144000"/>
                <a:gd name="connsiteY65" fmla="*/ 1163279 h 4089572"/>
                <a:gd name="connsiteX66" fmla="*/ 1611661 w 9144000"/>
                <a:gd name="connsiteY66" fmla="*/ 1163279 h 4089572"/>
                <a:gd name="connsiteX67" fmla="*/ 1611661 w 9144000"/>
                <a:gd name="connsiteY67" fmla="*/ 1128562 h 4089572"/>
                <a:gd name="connsiteX68" fmla="*/ 1542236 w 9144000"/>
                <a:gd name="connsiteY68" fmla="*/ 1128562 h 4089572"/>
                <a:gd name="connsiteX69" fmla="*/ 1542236 w 9144000"/>
                <a:gd name="connsiteY69" fmla="*/ 1062031 h 4089572"/>
                <a:gd name="connsiteX70" fmla="*/ 1481485 w 9144000"/>
                <a:gd name="connsiteY70" fmla="*/ 1062031 h 4089572"/>
                <a:gd name="connsiteX71" fmla="*/ 1481485 w 9144000"/>
                <a:gd name="connsiteY71" fmla="*/ 1009965 h 4089572"/>
                <a:gd name="connsiteX72" fmla="*/ 1388912 w 9144000"/>
                <a:gd name="connsiteY72" fmla="*/ 1009965 h 4089572"/>
                <a:gd name="connsiteX73" fmla="*/ 1388912 w 9144000"/>
                <a:gd name="connsiteY73" fmla="*/ 914497 h 4089572"/>
                <a:gd name="connsiteX74" fmla="*/ 1342635 w 9144000"/>
                <a:gd name="connsiteY74" fmla="*/ 914497 h 4089572"/>
                <a:gd name="connsiteX75" fmla="*/ 1342635 w 9144000"/>
                <a:gd name="connsiteY75" fmla="*/ 853753 h 4089572"/>
                <a:gd name="connsiteX76" fmla="*/ 1261631 w 9144000"/>
                <a:gd name="connsiteY76" fmla="*/ 853753 h 4089572"/>
                <a:gd name="connsiteX77" fmla="*/ 1261631 w 9144000"/>
                <a:gd name="connsiteY77" fmla="*/ 807468 h 4089572"/>
                <a:gd name="connsiteX78" fmla="*/ 1169067 w 9144000"/>
                <a:gd name="connsiteY78" fmla="*/ 807468 h 4089572"/>
                <a:gd name="connsiteX79" fmla="*/ 1169067 w 9144000"/>
                <a:gd name="connsiteY79" fmla="*/ 735149 h 4089572"/>
                <a:gd name="connsiteX80" fmla="*/ 1079388 w 9144000"/>
                <a:gd name="connsiteY80" fmla="*/ 735149 h 4089572"/>
                <a:gd name="connsiteX81" fmla="*/ 1079388 w 9144000"/>
                <a:gd name="connsiteY81" fmla="*/ 703328 h 4089572"/>
                <a:gd name="connsiteX82" fmla="*/ 998394 w 9144000"/>
                <a:gd name="connsiteY82" fmla="*/ 703328 h 4089572"/>
                <a:gd name="connsiteX83" fmla="*/ 998394 w 9144000"/>
                <a:gd name="connsiteY83" fmla="*/ 645473 h 4089572"/>
                <a:gd name="connsiteX84" fmla="*/ 934749 w 9144000"/>
                <a:gd name="connsiteY84" fmla="*/ 645473 h 4089572"/>
                <a:gd name="connsiteX85" fmla="*/ 934749 w 9144000"/>
                <a:gd name="connsiteY85" fmla="*/ 561583 h 4089572"/>
                <a:gd name="connsiteX86" fmla="*/ 882680 w 9144000"/>
                <a:gd name="connsiteY86" fmla="*/ 561583 h 4089572"/>
                <a:gd name="connsiteX87" fmla="*/ 882680 w 9144000"/>
                <a:gd name="connsiteY87" fmla="*/ 512405 h 4089572"/>
                <a:gd name="connsiteX88" fmla="*/ 813254 w 9144000"/>
                <a:gd name="connsiteY88" fmla="*/ 512405 h 4089572"/>
                <a:gd name="connsiteX89" fmla="*/ 813254 w 9144000"/>
                <a:gd name="connsiteY89" fmla="*/ 469013 h 4089572"/>
                <a:gd name="connsiteX90" fmla="*/ 738042 w 9144000"/>
                <a:gd name="connsiteY90" fmla="*/ 469013 h 4089572"/>
                <a:gd name="connsiteX91" fmla="*/ 738042 w 9144000"/>
                <a:gd name="connsiteY91" fmla="*/ 335946 h 4089572"/>
                <a:gd name="connsiteX92" fmla="*/ 688864 w 9144000"/>
                <a:gd name="connsiteY92" fmla="*/ 335946 h 4089572"/>
                <a:gd name="connsiteX93" fmla="*/ 688864 w 9144000"/>
                <a:gd name="connsiteY93" fmla="*/ 292554 h 4089572"/>
                <a:gd name="connsiteX94" fmla="*/ 628117 w 9144000"/>
                <a:gd name="connsiteY94" fmla="*/ 292554 h 4089572"/>
                <a:gd name="connsiteX95" fmla="*/ 628117 w 9144000"/>
                <a:gd name="connsiteY95" fmla="*/ 254948 h 4089572"/>
                <a:gd name="connsiteX96" fmla="*/ 489263 w 9144000"/>
                <a:gd name="connsiteY96" fmla="*/ 254948 h 4089572"/>
                <a:gd name="connsiteX97" fmla="*/ 489263 w 9144000"/>
                <a:gd name="connsiteY97" fmla="*/ 217343 h 4089572"/>
                <a:gd name="connsiteX98" fmla="*/ 422730 w 9144000"/>
                <a:gd name="connsiteY98" fmla="*/ 217343 h 4089572"/>
                <a:gd name="connsiteX99" fmla="*/ 422730 w 9144000"/>
                <a:gd name="connsiteY99" fmla="*/ 110310 h 4089572"/>
                <a:gd name="connsiteX100" fmla="*/ 263627 w 9144000"/>
                <a:gd name="connsiteY100" fmla="*/ 110310 h 4089572"/>
                <a:gd name="connsiteX101" fmla="*/ 263627 w 9144000"/>
                <a:gd name="connsiteY101" fmla="*/ 75596 h 4089572"/>
                <a:gd name="connsiteX102" fmla="*/ 110309 w 9144000"/>
                <a:gd name="connsiteY102" fmla="*/ 75596 h 4089572"/>
                <a:gd name="connsiteX103" fmla="*/ 110309 w 9144000"/>
                <a:gd name="connsiteY103" fmla="*/ 6170 h 4089572"/>
                <a:gd name="connsiteX104" fmla="*/ 6170 w 9144000"/>
                <a:gd name="connsiteY104" fmla="*/ 6170 h 4089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Lst>
              <a:rect l="l" t="t" r="r" b="b"/>
              <a:pathLst>
                <a:path w="9144000" h="4089571">
                  <a:moveTo>
                    <a:pt x="9144414" y="4090767"/>
                  </a:moveTo>
                  <a:lnTo>
                    <a:pt x="9144414" y="3616350"/>
                  </a:lnTo>
                  <a:lnTo>
                    <a:pt x="7686482" y="3616350"/>
                  </a:lnTo>
                  <a:lnTo>
                    <a:pt x="7686482" y="3413854"/>
                  </a:lnTo>
                  <a:lnTo>
                    <a:pt x="6882297" y="3413854"/>
                  </a:lnTo>
                  <a:lnTo>
                    <a:pt x="6882297" y="3289468"/>
                  </a:lnTo>
                  <a:lnTo>
                    <a:pt x="6297957" y="3289468"/>
                  </a:lnTo>
                  <a:lnTo>
                    <a:pt x="6297957" y="3182439"/>
                  </a:lnTo>
                  <a:lnTo>
                    <a:pt x="6092566" y="3182439"/>
                  </a:lnTo>
                  <a:lnTo>
                    <a:pt x="6092566" y="3092761"/>
                  </a:lnTo>
                  <a:lnTo>
                    <a:pt x="5560294" y="3092761"/>
                  </a:lnTo>
                  <a:lnTo>
                    <a:pt x="5560294" y="3020441"/>
                  </a:lnTo>
                  <a:lnTo>
                    <a:pt x="5453266" y="3020441"/>
                  </a:lnTo>
                  <a:lnTo>
                    <a:pt x="5453266" y="2924982"/>
                  </a:lnTo>
                  <a:lnTo>
                    <a:pt x="4495757" y="2924982"/>
                  </a:lnTo>
                  <a:lnTo>
                    <a:pt x="4495757" y="2864232"/>
                  </a:lnTo>
                  <a:lnTo>
                    <a:pt x="4215152" y="2864232"/>
                  </a:lnTo>
                  <a:lnTo>
                    <a:pt x="4215152" y="2765878"/>
                  </a:lnTo>
                  <a:lnTo>
                    <a:pt x="4157296" y="2765878"/>
                  </a:lnTo>
                  <a:lnTo>
                    <a:pt x="4157296" y="2719592"/>
                  </a:lnTo>
                  <a:lnTo>
                    <a:pt x="4102335" y="2719592"/>
                  </a:lnTo>
                  <a:lnTo>
                    <a:pt x="4102335" y="2658841"/>
                  </a:lnTo>
                  <a:lnTo>
                    <a:pt x="3940345" y="2658841"/>
                  </a:lnTo>
                  <a:lnTo>
                    <a:pt x="3940345" y="2615449"/>
                  </a:lnTo>
                  <a:lnTo>
                    <a:pt x="3732060" y="2615449"/>
                  </a:lnTo>
                  <a:lnTo>
                    <a:pt x="3732060" y="2574952"/>
                  </a:lnTo>
                  <a:lnTo>
                    <a:pt x="3410967" y="2574952"/>
                  </a:lnTo>
                  <a:lnTo>
                    <a:pt x="3410967" y="2540244"/>
                  </a:lnTo>
                  <a:lnTo>
                    <a:pt x="3347322" y="2540244"/>
                  </a:lnTo>
                  <a:lnTo>
                    <a:pt x="3347322" y="2491063"/>
                  </a:lnTo>
                  <a:lnTo>
                    <a:pt x="3199796" y="2491063"/>
                  </a:lnTo>
                  <a:lnTo>
                    <a:pt x="3199796" y="2384026"/>
                  </a:lnTo>
                  <a:lnTo>
                    <a:pt x="3110118" y="2384026"/>
                  </a:lnTo>
                  <a:lnTo>
                    <a:pt x="3110118" y="2346423"/>
                  </a:lnTo>
                  <a:lnTo>
                    <a:pt x="2968372" y="2346423"/>
                  </a:lnTo>
                  <a:lnTo>
                    <a:pt x="2968372" y="2320389"/>
                  </a:lnTo>
                  <a:lnTo>
                    <a:pt x="2933655" y="2320389"/>
                  </a:lnTo>
                  <a:lnTo>
                    <a:pt x="2933655" y="2181539"/>
                  </a:lnTo>
                  <a:lnTo>
                    <a:pt x="2739843" y="2181539"/>
                  </a:lnTo>
                  <a:lnTo>
                    <a:pt x="2739843" y="2141041"/>
                  </a:lnTo>
                  <a:lnTo>
                    <a:pt x="2641490" y="2141041"/>
                  </a:lnTo>
                  <a:lnTo>
                    <a:pt x="2641490" y="2036899"/>
                  </a:lnTo>
                  <a:lnTo>
                    <a:pt x="2438994" y="2036899"/>
                  </a:lnTo>
                  <a:lnTo>
                    <a:pt x="2438994" y="1958790"/>
                  </a:lnTo>
                  <a:lnTo>
                    <a:pt x="2349316" y="1958790"/>
                  </a:lnTo>
                  <a:lnTo>
                    <a:pt x="2349316" y="1895153"/>
                  </a:lnTo>
                  <a:lnTo>
                    <a:pt x="2294354" y="1895153"/>
                  </a:lnTo>
                  <a:lnTo>
                    <a:pt x="2294354" y="1779442"/>
                  </a:lnTo>
                  <a:lnTo>
                    <a:pt x="2175748" y="1779442"/>
                  </a:lnTo>
                  <a:lnTo>
                    <a:pt x="2175748" y="1683983"/>
                  </a:lnTo>
                  <a:lnTo>
                    <a:pt x="2112112" y="1683983"/>
                  </a:lnTo>
                  <a:lnTo>
                    <a:pt x="2112112" y="1620338"/>
                  </a:lnTo>
                  <a:lnTo>
                    <a:pt x="2071614" y="1620338"/>
                  </a:lnTo>
                  <a:lnTo>
                    <a:pt x="2071614" y="1565376"/>
                  </a:lnTo>
                  <a:lnTo>
                    <a:pt x="1979041" y="1565376"/>
                  </a:lnTo>
                  <a:lnTo>
                    <a:pt x="1979041" y="1487267"/>
                  </a:lnTo>
                  <a:lnTo>
                    <a:pt x="1892257" y="1487267"/>
                  </a:lnTo>
                  <a:lnTo>
                    <a:pt x="1892257" y="1440990"/>
                  </a:lnTo>
                  <a:lnTo>
                    <a:pt x="1845971" y="1440990"/>
                  </a:lnTo>
                  <a:lnTo>
                    <a:pt x="1845971" y="1383134"/>
                  </a:lnTo>
                  <a:lnTo>
                    <a:pt x="1802579" y="1383134"/>
                  </a:lnTo>
                  <a:lnTo>
                    <a:pt x="1802579" y="1328163"/>
                  </a:lnTo>
                  <a:lnTo>
                    <a:pt x="1727373" y="1328163"/>
                  </a:lnTo>
                  <a:lnTo>
                    <a:pt x="1727373" y="1229810"/>
                  </a:lnTo>
                  <a:lnTo>
                    <a:pt x="1681087" y="1229810"/>
                  </a:lnTo>
                  <a:lnTo>
                    <a:pt x="1681087" y="1163279"/>
                  </a:lnTo>
                  <a:lnTo>
                    <a:pt x="1611661" y="1163279"/>
                  </a:lnTo>
                  <a:lnTo>
                    <a:pt x="1611661" y="1128562"/>
                  </a:lnTo>
                  <a:lnTo>
                    <a:pt x="1542236" y="1128562"/>
                  </a:lnTo>
                  <a:lnTo>
                    <a:pt x="1542236" y="1062031"/>
                  </a:lnTo>
                  <a:lnTo>
                    <a:pt x="1481485" y="1062031"/>
                  </a:lnTo>
                  <a:lnTo>
                    <a:pt x="1481485" y="1009965"/>
                  </a:lnTo>
                  <a:lnTo>
                    <a:pt x="1388912" y="1009965"/>
                  </a:lnTo>
                  <a:lnTo>
                    <a:pt x="1388912" y="914497"/>
                  </a:lnTo>
                  <a:lnTo>
                    <a:pt x="1342635" y="914497"/>
                  </a:lnTo>
                  <a:lnTo>
                    <a:pt x="1342635" y="853753"/>
                  </a:lnTo>
                  <a:lnTo>
                    <a:pt x="1261631" y="853753"/>
                  </a:lnTo>
                  <a:lnTo>
                    <a:pt x="1261631" y="807468"/>
                  </a:lnTo>
                  <a:lnTo>
                    <a:pt x="1169067" y="807468"/>
                  </a:lnTo>
                  <a:lnTo>
                    <a:pt x="1169067" y="735149"/>
                  </a:lnTo>
                  <a:lnTo>
                    <a:pt x="1079388" y="735149"/>
                  </a:lnTo>
                  <a:lnTo>
                    <a:pt x="1079388" y="703328"/>
                  </a:lnTo>
                  <a:lnTo>
                    <a:pt x="998394" y="703328"/>
                  </a:lnTo>
                  <a:lnTo>
                    <a:pt x="998394" y="645473"/>
                  </a:lnTo>
                  <a:lnTo>
                    <a:pt x="934749" y="645473"/>
                  </a:lnTo>
                  <a:lnTo>
                    <a:pt x="934749" y="561583"/>
                  </a:lnTo>
                  <a:lnTo>
                    <a:pt x="882680" y="561583"/>
                  </a:lnTo>
                  <a:lnTo>
                    <a:pt x="882680" y="512405"/>
                  </a:lnTo>
                  <a:lnTo>
                    <a:pt x="813254" y="512405"/>
                  </a:lnTo>
                  <a:lnTo>
                    <a:pt x="813254" y="469013"/>
                  </a:lnTo>
                  <a:lnTo>
                    <a:pt x="738042" y="469013"/>
                  </a:lnTo>
                  <a:lnTo>
                    <a:pt x="738042" y="335946"/>
                  </a:lnTo>
                  <a:lnTo>
                    <a:pt x="688864" y="335946"/>
                  </a:lnTo>
                  <a:lnTo>
                    <a:pt x="688864" y="292554"/>
                  </a:lnTo>
                  <a:lnTo>
                    <a:pt x="628117" y="292554"/>
                  </a:lnTo>
                  <a:lnTo>
                    <a:pt x="628117" y="254948"/>
                  </a:lnTo>
                  <a:lnTo>
                    <a:pt x="489263" y="254948"/>
                  </a:lnTo>
                  <a:lnTo>
                    <a:pt x="489263" y="217343"/>
                  </a:lnTo>
                  <a:lnTo>
                    <a:pt x="422730" y="217343"/>
                  </a:lnTo>
                  <a:lnTo>
                    <a:pt x="422730" y="110310"/>
                  </a:lnTo>
                  <a:lnTo>
                    <a:pt x="263627" y="110310"/>
                  </a:lnTo>
                  <a:lnTo>
                    <a:pt x="263627" y="75596"/>
                  </a:lnTo>
                  <a:lnTo>
                    <a:pt x="110309" y="75596"/>
                  </a:lnTo>
                  <a:lnTo>
                    <a:pt x="110309" y="6170"/>
                  </a:lnTo>
                  <a:lnTo>
                    <a:pt x="6170" y="6170"/>
                  </a:lnTo>
                </a:path>
              </a:pathLst>
            </a:custGeom>
            <a:noFill/>
            <a:ln w="25400" cap="flat">
              <a:solidFill>
                <a:schemeClr val="accent2"/>
              </a:solidFill>
              <a:prstDash val="solid"/>
              <a:miter/>
            </a:ln>
          </p:spPr>
          <p:txBody>
            <a:bodyPr rtlCol="0" anchor="ctr"/>
            <a:lstStyle/>
            <a:p>
              <a:endParaRPr lang="en-GB"/>
            </a:p>
          </p:txBody>
        </p:sp>
        <p:sp>
          <p:nvSpPr>
            <p:cNvPr id="178" name="Freeform: Shape 5226">
              <a:extLst>
                <a:ext uri="{FF2B5EF4-FFF2-40B4-BE49-F238E27FC236}">
                  <a16:creationId xmlns:a16="http://schemas.microsoft.com/office/drawing/2014/main" id="{7792A6B2-09BC-4E07-A7DF-05E926966998}"/>
                </a:ext>
              </a:extLst>
            </p:cNvPr>
            <p:cNvSpPr/>
            <p:nvPr/>
          </p:nvSpPr>
          <p:spPr>
            <a:xfrm>
              <a:off x="-1326" y="1366244"/>
              <a:ext cx="8852" cy="70815"/>
            </a:xfrm>
            <a:custGeom>
              <a:avLst/>
              <a:gdLst>
                <a:gd name="connsiteX0" fmla="*/ 4692 w 8851"/>
                <a:gd name="connsiteY0" fmla="*/ 4692 h 70815"/>
                <a:gd name="connsiteX1" fmla="*/ 4692 w 8851"/>
                <a:gd name="connsiteY1" fmla="*/ 71604 h 70815"/>
              </a:gdLst>
              <a:ahLst/>
              <a:cxnLst>
                <a:cxn ang="0">
                  <a:pos x="connsiteX0" y="connsiteY0"/>
                </a:cxn>
                <a:cxn ang="0">
                  <a:pos x="connsiteX1" y="connsiteY1"/>
                </a:cxn>
              </a:cxnLst>
              <a:rect l="l" t="t" r="r" b="b"/>
              <a:pathLst>
                <a:path w="8851" h="70815">
                  <a:moveTo>
                    <a:pt x="4692" y="4692"/>
                  </a:moveTo>
                  <a:lnTo>
                    <a:pt x="4692" y="71604"/>
                  </a:lnTo>
                </a:path>
              </a:pathLst>
            </a:custGeom>
            <a:noFill/>
            <a:ln w="25400" cap="flat">
              <a:solidFill>
                <a:schemeClr val="accent2"/>
              </a:solidFill>
              <a:prstDash val="solid"/>
              <a:miter/>
            </a:ln>
          </p:spPr>
          <p:txBody>
            <a:bodyPr rtlCol="0" anchor="ctr"/>
            <a:lstStyle/>
            <a:p>
              <a:endParaRPr lang="en-GB"/>
            </a:p>
          </p:txBody>
        </p:sp>
        <p:sp>
          <p:nvSpPr>
            <p:cNvPr id="179" name="Freeform: Shape 5227">
              <a:extLst>
                <a:ext uri="{FF2B5EF4-FFF2-40B4-BE49-F238E27FC236}">
                  <a16:creationId xmlns:a16="http://schemas.microsoft.com/office/drawing/2014/main" id="{EFE4CE5D-7849-4A42-8A04-076D8CE48B0A}"/>
                </a:ext>
              </a:extLst>
            </p:cNvPr>
            <p:cNvSpPr/>
            <p:nvPr/>
          </p:nvSpPr>
          <p:spPr>
            <a:xfrm>
              <a:off x="51786" y="1366244"/>
              <a:ext cx="8852" cy="70815"/>
            </a:xfrm>
            <a:custGeom>
              <a:avLst/>
              <a:gdLst>
                <a:gd name="connsiteX0" fmla="*/ 4692 w 8851"/>
                <a:gd name="connsiteY0" fmla="*/ 4692 h 70815"/>
                <a:gd name="connsiteX1" fmla="*/ 4692 w 8851"/>
                <a:gd name="connsiteY1" fmla="*/ 71604 h 70815"/>
              </a:gdLst>
              <a:ahLst/>
              <a:cxnLst>
                <a:cxn ang="0">
                  <a:pos x="connsiteX0" y="connsiteY0"/>
                </a:cxn>
                <a:cxn ang="0">
                  <a:pos x="connsiteX1" y="connsiteY1"/>
                </a:cxn>
              </a:cxnLst>
              <a:rect l="l" t="t" r="r" b="b"/>
              <a:pathLst>
                <a:path w="8851" h="70815">
                  <a:moveTo>
                    <a:pt x="4692" y="4692"/>
                  </a:moveTo>
                  <a:lnTo>
                    <a:pt x="4692" y="71604"/>
                  </a:lnTo>
                </a:path>
              </a:pathLst>
            </a:custGeom>
            <a:noFill/>
            <a:ln w="25400" cap="flat">
              <a:solidFill>
                <a:schemeClr val="accent2"/>
              </a:solidFill>
              <a:prstDash val="solid"/>
              <a:miter/>
            </a:ln>
          </p:spPr>
          <p:txBody>
            <a:bodyPr rtlCol="0" anchor="ctr"/>
            <a:lstStyle/>
            <a:p>
              <a:endParaRPr lang="en-GB"/>
            </a:p>
          </p:txBody>
        </p:sp>
        <p:sp>
          <p:nvSpPr>
            <p:cNvPr id="180" name="Freeform: Shape 5228">
              <a:extLst>
                <a:ext uri="{FF2B5EF4-FFF2-40B4-BE49-F238E27FC236}">
                  <a16:creationId xmlns:a16="http://schemas.microsoft.com/office/drawing/2014/main" id="{29CF4A9F-4E89-45D9-AFBA-3A65E07E8B13}"/>
                </a:ext>
              </a:extLst>
            </p:cNvPr>
            <p:cNvSpPr/>
            <p:nvPr/>
          </p:nvSpPr>
          <p:spPr>
            <a:xfrm>
              <a:off x="140305" y="1437059"/>
              <a:ext cx="8852" cy="70815"/>
            </a:xfrm>
            <a:custGeom>
              <a:avLst/>
              <a:gdLst>
                <a:gd name="connsiteX0" fmla="*/ 4692 w 8851"/>
                <a:gd name="connsiteY0" fmla="*/ 4692 h 70815"/>
                <a:gd name="connsiteX1" fmla="*/ 4692 w 8851"/>
                <a:gd name="connsiteY1" fmla="*/ 71604 h 70815"/>
              </a:gdLst>
              <a:ahLst/>
              <a:cxnLst>
                <a:cxn ang="0">
                  <a:pos x="connsiteX0" y="connsiteY0"/>
                </a:cxn>
                <a:cxn ang="0">
                  <a:pos x="connsiteX1" y="connsiteY1"/>
                </a:cxn>
              </a:cxnLst>
              <a:rect l="l" t="t" r="r" b="b"/>
              <a:pathLst>
                <a:path w="8851" h="70815">
                  <a:moveTo>
                    <a:pt x="4692" y="4692"/>
                  </a:moveTo>
                  <a:lnTo>
                    <a:pt x="4692" y="71604"/>
                  </a:lnTo>
                </a:path>
              </a:pathLst>
            </a:custGeom>
            <a:noFill/>
            <a:ln w="25400" cap="flat">
              <a:solidFill>
                <a:schemeClr val="accent2"/>
              </a:solidFill>
              <a:prstDash val="solid"/>
              <a:miter/>
            </a:ln>
          </p:spPr>
          <p:txBody>
            <a:bodyPr rtlCol="0" anchor="ctr"/>
            <a:lstStyle/>
            <a:p>
              <a:endParaRPr lang="en-GB"/>
            </a:p>
          </p:txBody>
        </p:sp>
        <p:sp>
          <p:nvSpPr>
            <p:cNvPr id="181" name="Freeform: Shape 5229">
              <a:extLst>
                <a:ext uri="{FF2B5EF4-FFF2-40B4-BE49-F238E27FC236}">
                  <a16:creationId xmlns:a16="http://schemas.microsoft.com/office/drawing/2014/main" id="{42CA8BE3-7D14-4E51-A392-3172602F2197}"/>
                </a:ext>
              </a:extLst>
            </p:cNvPr>
            <p:cNvSpPr/>
            <p:nvPr/>
          </p:nvSpPr>
          <p:spPr>
            <a:xfrm>
              <a:off x="158009" y="1437059"/>
              <a:ext cx="8852" cy="70815"/>
            </a:xfrm>
            <a:custGeom>
              <a:avLst/>
              <a:gdLst>
                <a:gd name="connsiteX0" fmla="*/ 4692 w 8851"/>
                <a:gd name="connsiteY0" fmla="*/ 4692 h 70815"/>
                <a:gd name="connsiteX1" fmla="*/ 4692 w 8851"/>
                <a:gd name="connsiteY1" fmla="*/ 71604 h 70815"/>
              </a:gdLst>
              <a:ahLst/>
              <a:cxnLst>
                <a:cxn ang="0">
                  <a:pos x="connsiteX0" y="connsiteY0"/>
                </a:cxn>
                <a:cxn ang="0">
                  <a:pos x="connsiteX1" y="connsiteY1"/>
                </a:cxn>
              </a:cxnLst>
              <a:rect l="l" t="t" r="r" b="b"/>
              <a:pathLst>
                <a:path w="8851" h="70815">
                  <a:moveTo>
                    <a:pt x="4692" y="4692"/>
                  </a:moveTo>
                  <a:lnTo>
                    <a:pt x="4692" y="71604"/>
                  </a:lnTo>
                </a:path>
              </a:pathLst>
            </a:custGeom>
            <a:noFill/>
            <a:ln w="25400" cap="flat">
              <a:solidFill>
                <a:schemeClr val="accent2"/>
              </a:solidFill>
              <a:prstDash val="solid"/>
              <a:miter/>
            </a:ln>
          </p:spPr>
          <p:txBody>
            <a:bodyPr rtlCol="0" anchor="ctr"/>
            <a:lstStyle/>
            <a:p>
              <a:endParaRPr lang="en-GB"/>
            </a:p>
          </p:txBody>
        </p:sp>
        <p:sp>
          <p:nvSpPr>
            <p:cNvPr id="182" name="Freeform: Shape 5230">
              <a:extLst>
                <a:ext uri="{FF2B5EF4-FFF2-40B4-BE49-F238E27FC236}">
                  <a16:creationId xmlns:a16="http://schemas.microsoft.com/office/drawing/2014/main" id="{CD168600-EF6D-464E-8459-9358EBE80D06}"/>
                </a:ext>
              </a:extLst>
            </p:cNvPr>
            <p:cNvSpPr/>
            <p:nvPr/>
          </p:nvSpPr>
          <p:spPr>
            <a:xfrm>
              <a:off x="211121" y="1437059"/>
              <a:ext cx="8852" cy="70815"/>
            </a:xfrm>
            <a:custGeom>
              <a:avLst/>
              <a:gdLst>
                <a:gd name="connsiteX0" fmla="*/ 4692 w 8851"/>
                <a:gd name="connsiteY0" fmla="*/ 4692 h 70815"/>
                <a:gd name="connsiteX1" fmla="*/ 4692 w 8851"/>
                <a:gd name="connsiteY1" fmla="*/ 71604 h 70815"/>
              </a:gdLst>
              <a:ahLst/>
              <a:cxnLst>
                <a:cxn ang="0">
                  <a:pos x="connsiteX0" y="connsiteY0"/>
                </a:cxn>
                <a:cxn ang="0">
                  <a:pos x="connsiteX1" y="connsiteY1"/>
                </a:cxn>
              </a:cxnLst>
              <a:rect l="l" t="t" r="r" b="b"/>
              <a:pathLst>
                <a:path w="8851" h="70815">
                  <a:moveTo>
                    <a:pt x="4692" y="4692"/>
                  </a:moveTo>
                  <a:lnTo>
                    <a:pt x="4692" y="71604"/>
                  </a:lnTo>
                </a:path>
              </a:pathLst>
            </a:custGeom>
            <a:noFill/>
            <a:ln w="25400" cap="flat">
              <a:solidFill>
                <a:schemeClr val="accent2"/>
              </a:solidFill>
              <a:prstDash val="solid"/>
              <a:miter/>
            </a:ln>
          </p:spPr>
          <p:txBody>
            <a:bodyPr rtlCol="0" anchor="ctr"/>
            <a:lstStyle/>
            <a:p>
              <a:endParaRPr lang="en-GB"/>
            </a:p>
          </p:txBody>
        </p:sp>
        <p:sp>
          <p:nvSpPr>
            <p:cNvPr id="183" name="Freeform: Shape 5231">
              <a:extLst>
                <a:ext uri="{FF2B5EF4-FFF2-40B4-BE49-F238E27FC236}">
                  <a16:creationId xmlns:a16="http://schemas.microsoft.com/office/drawing/2014/main" id="{BD30D9C1-0227-4C73-95BB-0FF4CA246A81}"/>
                </a:ext>
              </a:extLst>
            </p:cNvPr>
            <p:cNvSpPr/>
            <p:nvPr/>
          </p:nvSpPr>
          <p:spPr>
            <a:xfrm>
              <a:off x="289168" y="1466681"/>
              <a:ext cx="8852" cy="70815"/>
            </a:xfrm>
            <a:custGeom>
              <a:avLst/>
              <a:gdLst>
                <a:gd name="connsiteX0" fmla="*/ 4692 w 8851"/>
                <a:gd name="connsiteY0" fmla="*/ 4692 h 70815"/>
                <a:gd name="connsiteX1" fmla="*/ 4692 w 8851"/>
                <a:gd name="connsiteY1" fmla="*/ 71604 h 70815"/>
              </a:gdLst>
              <a:ahLst/>
              <a:cxnLst>
                <a:cxn ang="0">
                  <a:pos x="connsiteX0" y="connsiteY0"/>
                </a:cxn>
                <a:cxn ang="0">
                  <a:pos x="connsiteX1" y="connsiteY1"/>
                </a:cxn>
              </a:cxnLst>
              <a:rect l="l" t="t" r="r" b="b"/>
              <a:pathLst>
                <a:path w="8851" h="70815">
                  <a:moveTo>
                    <a:pt x="4692" y="4692"/>
                  </a:moveTo>
                  <a:lnTo>
                    <a:pt x="4692" y="71604"/>
                  </a:lnTo>
                </a:path>
              </a:pathLst>
            </a:custGeom>
            <a:noFill/>
            <a:ln w="25400" cap="flat">
              <a:solidFill>
                <a:schemeClr val="accent2"/>
              </a:solidFill>
              <a:prstDash val="solid"/>
              <a:miter/>
            </a:ln>
          </p:spPr>
          <p:txBody>
            <a:bodyPr rtlCol="0" anchor="ctr"/>
            <a:lstStyle/>
            <a:p>
              <a:endParaRPr lang="en-GB"/>
            </a:p>
          </p:txBody>
        </p:sp>
        <p:sp>
          <p:nvSpPr>
            <p:cNvPr id="184" name="Freeform: Shape 5232">
              <a:extLst>
                <a:ext uri="{FF2B5EF4-FFF2-40B4-BE49-F238E27FC236}">
                  <a16:creationId xmlns:a16="http://schemas.microsoft.com/office/drawing/2014/main" id="{C187F288-FC4D-4558-84FC-62EE9B583368}"/>
                </a:ext>
              </a:extLst>
            </p:cNvPr>
            <p:cNvSpPr/>
            <p:nvPr/>
          </p:nvSpPr>
          <p:spPr>
            <a:xfrm>
              <a:off x="342280" y="1466681"/>
              <a:ext cx="8852" cy="70815"/>
            </a:xfrm>
            <a:custGeom>
              <a:avLst/>
              <a:gdLst>
                <a:gd name="connsiteX0" fmla="*/ 4692 w 8851"/>
                <a:gd name="connsiteY0" fmla="*/ 4692 h 70815"/>
                <a:gd name="connsiteX1" fmla="*/ 4692 w 8851"/>
                <a:gd name="connsiteY1" fmla="*/ 71604 h 70815"/>
              </a:gdLst>
              <a:ahLst/>
              <a:cxnLst>
                <a:cxn ang="0">
                  <a:pos x="connsiteX0" y="connsiteY0"/>
                </a:cxn>
                <a:cxn ang="0">
                  <a:pos x="connsiteX1" y="connsiteY1"/>
                </a:cxn>
              </a:cxnLst>
              <a:rect l="l" t="t" r="r" b="b"/>
              <a:pathLst>
                <a:path w="8851" h="70815">
                  <a:moveTo>
                    <a:pt x="4692" y="4692"/>
                  </a:moveTo>
                  <a:lnTo>
                    <a:pt x="4692" y="71604"/>
                  </a:lnTo>
                </a:path>
              </a:pathLst>
            </a:custGeom>
            <a:noFill/>
            <a:ln w="25400" cap="flat">
              <a:solidFill>
                <a:schemeClr val="accent2"/>
              </a:solidFill>
              <a:prstDash val="solid"/>
              <a:miter/>
            </a:ln>
          </p:spPr>
          <p:txBody>
            <a:bodyPr rtlCol="0" anchor="ctr"/>
            <a:lstStyle/>
            <a:p>
              <a:endParaRPr lang="en-GB"/>
            </a:p>
          </p:txBody>
        </p:sp>
        <p:sp>
          <p:nvSpPr>
            <p:cNvPr id="185" name="Freeform: Shape 5233">
              <a:extLst>
                <a:ext uri="{FF2B5EF4-FFF2-40B4-BE49-F238E27FC236}">
                  <a16:creationId xmlns:a16="http://schemas.microsoft.com/office/drawing/2014/main" id="{16BEF960-C6CC-4EE2-B168-43504E4A3F97}"/>
                </a:ext>
              </a:extLst>
            </p:cNvPr>
            <p:cNvSpPr/>
            <p:nvPr/>
          </p:nvSpPr>
          <p:spPr>
            <a:xfrm>
              <a:off x="441271" y="1578690"/>
              <a:ext cx="8852" cy="70815"/>
            </a:xfrm>
            <a:custGeom>
              <a:avLst/>
              <a:gdLst>
                <a:gd name="connsiteX0" fmla="*/ 4692 w 8851"/>
                <a:gd name="connsiteY0" fmla="*/ 4692 h 70815"/>
                <a:gd name="connsiteX1" fmla="*/ 4692 w 8851"/>
                <a:gd name="connsiteY1" fmla="*/ 71604 h 70815"/>
              </a:gdLst>
              <a:ahLst/>
              <a:cxnLst>
                <a:cxn ang="0">
                  <a:pos x="connsiteX0" y="connsiteY0"/>
                </a:cxn>
                <a:cxn ang="0">
                  <a:pos x="connsiteX1" y="connsiteY1"/>
                </a:cxn>
              </a:cxnLst>
              <a:rect l="l" t="t" r="r" b="b"/>
              <a:pathLst>
                <a:path w="8851" h="70815">
                  <a:moveTo>
                    <a:pt x="4692" y="4692"/>
                  </a:moveTo>
                  <a:lnTo>
                    <a:pt x="4692" y="71604"/>
                  </a:lnTo>
                </a:path>
              </a:pathLst>
            </a:custGeom>
            <a:noFill/>
            <a:ln w="25400" cap="flat">
              <a:solidFill>
                <a:schemeClr val="accent2"/>
              </a:solidFill>
              <a:prstDash val="solid"/>
              <a:miter/>
            </a:ln>
          </p:spPr>
          <p:txBody>
            <a:bodyPr rtlCol="0" anchor="ctr"/>
            <a:lstStyle/>
            <a:p>
              <a:endParaRPr lang="en-GB"/>
            </a:p>
          </p:txBody>
        </p:sp>
        <p:sp>
          <p:nvSpPr>
            <p:cNvPr id="186" name="Freeform: Shape 5234">
              <a:extLst>
                <a:ext uri="{FF2B5EF4-FFF2-40B4-BE49-F238E27FC236}">
                  <a16:creationId xmlns:a16="http://schemas.microsoft.com/office/drawing/2014/main" id="{B05B6B9E-0DCC-4802-B457-120CEFA9C7B2}"/>
                </a:ext>
              </a:extLst>
            </p:cNvPr>
            <p:cNvSpPr/>
            <p:nvPr/>
          </p:nvSpPr>
          <p:spPr>
            <a:xfrm>
              <a:off x="458975" y="1578690"/>
              <a:ext cx="8852" cy="70815"/>
            </a:xfrm>
            <a:custGeom>
              <a:avLst/>
              <a:gdLst>
                <a:gd name="connsiteX0" fmla="*/ 4692 w 8851"/>
                <a:gd name="connsiteY0" fmla="*/ 4692 h 70815"/>
                <a:gd name="connsiteX1" fmla="*/ 4692 w 8851"/>
                <a:gd name="connsiteY1" fmla="*/ 71604 h 70815"/>
              </a:gdLst>
              <a:ahLst/>
              <a:cxnLst>
                <a:cxn ang="0">
                  <a:pos x="connsiteX0" y="connsiteY0"/>
                </a:cxn>
                <a:cxn ang="0">
                  <a:pos x="connsiteX1" y="connsiteY1"/>
                </a:cxn>
              </a:cxnLst>
              <a:rect l="l" t="t" r="r" b="b"/>
              <a:pathLst>
                <a:path w="8851" h="70815">
                  <a:moveTo>
                    <a:pt x="4692" y="4692"/>
                  </a:moveTo>
                  <a:lnTo>
                    <a:pt x="4692" y="71604"/>
                  </a:lnTo>
                </a:path>
              </a:pathLst>
            </a:custGeom>
            <a:noFill/>
            <a:ln w="25400" cap="flat">
              <a:solidFill>
                <a:schemeClr val="accent2"/>
              </a:solidFill>
              <a:prstDash val="solid"/>
              <a:miter/>
            </a:ln>
          </p:spPr>
          <p:txBody>
            <a:bodyPr rtlCol="0" anchor="ctr"/>
            <a:lstStyle/>
            <a:p>
              <a:endParaRPr lang="en-GB"/>
            </a:p>
          </p:txBody>
        </p:sp>
        <p:sp>
          <p:nvSpPr>
            <p:cNvPr id="187" name="Freeform: Shape 5235">
              <a:extLst>
                <a:ext uri="{FF2B5EF4-FFF2-40B4-BE49-F238E27FC236}">
                  <a16:creationId xmlns:a16="http://schemas.microsoft.com/office/drawing/2014/main" id="{4CC69A1D-CC94-4424-A6B8-6E6D34F0B8B6}"/>
                </a:ext>
              </a:extLst>
            </p:cNvPr>
            <p:cNvSpPr/>
            <p:nvPr/>
          </p:nvSpPr>
          <p:spPr>
            <a:xfrm>
              <a:off x="565198" y="1614097"/>
              <a:ext cx="8852" cy="70815"/>
            </a:xfrm>
            <a:custGeom>
              <a:avLst/>
              <a:gdLst>
                <a:gd name="connsiteX0" fmla="*/ 4692 w 8851"/>
                <a:gd name="connsiteY0" fmla="*/ 4692 h 70815"/>
                <a:gd name="connsiteX1" fmla="*/ 4692 w 8851"/>
                <a:gd name="connsiteY1" fmla="*/ 71604 h 70815"/>
              </a:gdLst>
              <a:ahLst/>
              <a:cxnLst>
                <a:cxn ang="0">
                  <a:pos x="connsiteX0" y="connsiteY0"/>
                </a:cxn>
                <a:cxn ang="0">
                  <a:pos x="connsiteX1" y="connsiteY1"/>
                </a:cxn>
              </a:cxnLst>
              <a:rect l="l" t="t" r="r" b="b"/>
              <a:pathLst>
                <a:path w="8851" h="70815">
                  <a:moveTo>
                    <a:pt x="4692" y="4692"/>
                  </a:moveTo>
                  <a:lnTo>
                    <a:pt x="4692" y="71604"/>
                  </a:lnTo>
                </a:path>
              </a:pathLst>
            </a:custGeom>
            <a:noFill/>
            <a:ln w="25400" cap="flat">
              <a:solidFill>
                <a:schemeClr val="accent2"/>
              </a:solidFill>
              <a:prstDash val="solid"/>
              <a:miter/>
            </a:ln>
          </p:spPr>
          <p:txBody>
            <a:bodyPr rtlCol="0" anchor="ctr"/>
            <a:lstStyle/>
            <a:p>
              <a:endParaRPr lang="en-GB"/>
            </a:p>
          </p:txBody>
        </p:sp>
        <p:sp>
          <p:nvSpPr>
            <p:cNvPr id="188" name="Freeform: Shape 5236">
              <a:extLst>
                <a:ext uri="{FF2B5EF4-FFF2-40B4-BE49-F238E27FC236}">
                  <a16:creationId xmlns:a16="http://schemas.microsoft.com/office/drawing/2014/main" id="{997CC949-9AAF-4611-B454-FD0BAABCB81B}"/>
                </a:ext>
              </a:extLst>
            </p:cNvPr>
            <p:cNvSpPr/>
            <p:nvPr/>
          </p:nvSpPr>
          <p:spPr>
            <a:xfrm>
              <a:off x="600606" y="1614097"/>
              <a:ext cx="8852" cy="70815"/>
            </a:xfrm>
            <a:custGeom>
              <a:avLst/>
              <a:gdLst>
                <a:gd name="connsiteX0" fmla="*/ 4692 w 8851"/>
                <a:gd name="connsiteY0" fmla="*/ 4692 h 70815"/>
                <a:gd name="connsiteX1" fmla="*/ 4692 w 8851"/>
                <a:gd name="connsiteY1" fmla="*/ 71604 h 70815"/>
              </a:gdLst>
              <a:ahLst/>
              <a:cxnLst>
                <a:cxn ang="0">
                  <a:pos x="connsiteX0" y="connsiteY0"/>
                </a:cxn>
                <a:cxn ang="0">
                  <a:pos x="connsiteX1" y="connsiteY1"/>
                </a:cxn>
              </a:cxnLst>
              <a:rect l="l" t="t" r="r" b="b"/>
              <a:pathLst>
                <a:path w="8851" h="70815">
                  <a:moveTo>
                    <a:pt x="4692" y="4692"/>
                  </a:moveTo>
                  <a:lnTo>
                    <a:pt x="4692" y="71604"/>
                  </a:lnTo>
                </a:path>
              </a:pathLst>
            </a:custGeom>
            <a:noFill/>
            <a:ln w="25400" cap="flat">
              <a:solidFill>
                <a:schemeClr val="accent2"/>
              </a:solidFill>
              <a:prstDash val="solid"/>
              <a:miter/>
            </a:ln>
          </p:spPr>
          <p:txBody>
            <a:bodyPr rtlCol="0" anchor="ctr"/>
            <a:lstStyle/>
            <a:p>
              <a:endParaRPr lang="en-GB"/>
            </a:p>
          </p:txBody>
        </p:sp>
        <p:sp>
          <p:nvSpPr>
            <p:cNvPr id="189" name="Freeform: Shape 5237">
              <a:extLst>
                <a:ext uri="{FF2B5EF4-FFF2-40B4-BE49-F238E27FC236}">
                  <a16:creationId xmlns:a16="http://schemas.microsoft.com/office/drawing/2014/main" id="{7103DCDE-5ED0-4209-8397-E0E176E9B6D4}"/>
                </a:ext>
              </a:extLst>
            </p:cNvPr>
            <p:cNvSpPr/>
            <p:nvPr/>
          </p:nvSpPr>
          <p:spPr>
            <a:xfrm>
              <a:off x="374359" y="1543282"/>
              <a:ext cx="70815" cy="8852"/>
            </a:xfrm>
            <a:custGeom>
              <a:avLst/>
              <a:gdLst>
                <a:gd name="connsiteX0" fmla="*/ 71603 w 70815"/>
                <a:gd name="connsiteY0" fmla="*/ 4692 h 8851"/>
                <a:gd name="connsiteX1" fmla="*/ 4692 w 70815"/>
                <a:gd name="connsiteY1" fmla="*/ 4692 h 8851"/>
              </a:gdLst>
              <a:ahLst/>
              <a:cxnLst>
                <a:cxn ang="0">
                  <a:pos x="connsiteX0" y="connsiteY0"/>
                </a:cxn>
                <a:cxn ang="0">
                  <a:pos x="connsiteX1" y="connsiteY1"/>
                </a:cxn>
              </a:cxnLst>
              <a:rect l="l" t="t" r="r" b="b"/>
              <a:pathLst>
                <a:path w="70815" h="8851">
                  <a:moveTo>
                    <a:pt x="71603" y="4692"/>
                  </a:moveTo>
                  <a:lnTo>
                    <a:pt x="4692" y="4692"/>
                  </a:lnTo>
                </a:path>
              </a:pathLst>
            </a:custGeom>
            <a:noFill/>
            <a:ln w="25400" cap="flat">
              <a:solidFill>
                <a:schemeClr val="accent2"/>
              </a:solidFill>
              <a:prstDash val="solid"/>
              <a:miter/>
            </a:ln>
          </p:spPr>
          <p:txBody>
            <a:bodyPr rtlCol="0" anchor="ctr"/>
            <a:lstStyle/>
            <a:p>
              <a:endParaRPr lang="en-GB"/>
            </a:p>
          </p:txBody>
        </p:sp>
        <p:sp>
          <p:nvSpPr>
            <p:cNvPr id="190" name="Freeform: Shape 5238">
              <a:extLst>
                <a:ext uri="{FF2B5EF4-FFF2-40B4-BE49-F238E27FC236}">
                  <a16:creationId xmlns:a16="http://schemas.microsoft.com/office/drawing/2014/main" id="{2312DECC-DBFB-449D-8036-E731C3296609}"/>
                </a:ext>
              </a:extLst>
            </p:cNvPr>
            <p:cNvSpPr/>
            <p:nvPr/>
          </p:nvSpPr>
          <p:spPr>
            <a:xfrm>
              <a:off x="374359" y="1560986"/>
              <a:ext cx="70815" cy="8852"/>
            </a:xfrm>
            <a:custGeom>
              <a:avLst/>
              <a:gdLst>
                <a:gd name="connsiteX0" fmla="*/ 71603 w 70815"/>
                <a:gd name="connsiteY0" fmla="*/ 4692 h 8851"/>
                <a:gd name="connsiteX1" fmla="*/ 4692 w 70815"/>
                <a:gd name="connsiteY1" fmla="*/ 4692 h 8851"/>
              </a:gdLst>
              <a:ahLst/>
              <a:cxnLst>
                <a:cxn ang="0">
                  <a:pos x="connsiteX0" y="connsiteY0"/>
                </a:cxn>
                <a:cxn ang="0">
                  <a:pos x="connsiteX1" y="connsiteY1"/>
                </a:cxn>
              </a:cxnLst>
              <a:rect l="l" t="t" r="r" b="b"/>
              <a:pathLst>
                <a:path w="70815" h="8851">
                  <a:moveTo>
                    <a:pt x="71603" y="4692"/>
                  </a:moveTo>
                  <a:lnTo>
                    <a:pt x="4692" y="4692"/>
                  </a:lnTo>
                </a:path>
              </a:pathLst>
            </a:custGeom>
            <a:noFill/>
            <a:ln w="25400" cap="flat">
              <a:solidFill>
                <a:schemeClr val="accent2"/>
              </a:solidFill>
              <a:prstDash val="solid"/>
              <a:miter/>
            </a:ln>
          </p:spPr>
          <p:txBody>
            <a:bodyPr rtlCol="0" anchor="ctr"/>
            <a:lstStyle/>
            <a:p>
              <a:endParaRPr lang="en-GB"/>
            </a:p>
          </p:txBody>
        </p:sp>
        <p:sp>
          <p:nvSpPr>
            <p:cNvPr id="191" name="Freeform: Shape 5239">
              <a:extLst>
                <a:ext uri="{FF2B5EF4-FFF2-40B4-BE49-F238E27FC236}">
                  <a16:creationId xmlns:a16="http://schemas.microsoft.com/office/drawing/2014/main" id="{87166857-BA2B-4A60-92C1-1C420F9CF29A}"/>
                </a:ext>
              </a:extLst>
            </p:cNvPr>
            <p:cNvSpPr/>
            <p:nvPr/>
          </p:nvSpPr>
          <p:spPr>
            <a:xfrm>
              <a:off x="639918" y="1702616"/>
              <a:ext cx="70815" cy="8852"/>
            </a:xfrm>
            <a:custGeom>
              <a:avLst/>
              <a:gdLst>
                <a:gd name="connsiteX0" fmla="*/ 71603 w 70815"/>
                <a:gd name="connsiteY0" fmla="*/ 4692 h 8851"/>
                <a:gd name="connsiteX1" fmla="*/ 4692 w 70815"/>
                <a:gd name="connsiteY1" fmla="*/ 4692 h 8851"/>
              </a:gdLst>
              <a:ahLst/>
              <a:cxnLst>
                <a:cxn ang="0">
                  <a:pos x="connsiteX0" y="connsiteY0"/>
                </a:cxn>
                <a:cxn ang="0">
                  <a:pos x="connsiteX1" y="connsiteY1"/>
                </a:cxn>
              </a:cxnLst>
              <a:rect l="l" t="t" r="r" b="b"/>
              <a:pathLst>
                <a:path w="70815" h="8851">
                  <a:moveTo>
                    <a:pt x="71603" y="4692"/>
                  </a:moveTo>
                  <a:lnTo>
                    <a:pt x="4692" y="4692"/>
                  </a:lnTo>
                </a:path>
              </a:pathLst>
            </a:custGeom>
            <a:noFill/>
            <a:ln w="25400" cap="flat">
              <a:solidFill>
                <a:schemeClr val="accent2"/>
              </a:solidFill>
              <a:prstDash val="solid"/>
              <a:miter/>
            </a:ln>
          </p:spPr>
          <p:txBody>
            <a:bodyPr rtlCol="0" anchor="ctr"/>
            <a:lstStyle/>
            <a:p>
              <a:endParaRPr lang="en-GB"/>
            </a:p>
          </p:txBody>
        </p:sp>
        <p:sp>
          <p:nvSpPr>
            <p:cNvPr id="192" name="Freeform: Shape 5240">
              <a:extLst>
                <a:ext uri="{FF2B5EF4-FFF2-40B4-BE49-F238E27FC236}">
                  <a16:creationId xmlns:a16="http://schemas.microsoft.com/office/drawing/2014/main" id="{EDEF6F8D-9528-4A44-944F-465E8EFBE674}"/>
                </a:ext>
              </a:extLst>
            </p:cNvPr>
            <p:cNvSpPr/>
            <p:nvPr/>
          </p:nvSpPr>
          <p:spPr>
            <a:xfrm>
              <a:off x="693029" y="1738024"/>
              <a:ext cx="70815" cy="8852"/>
            </a:xfrm>
            <a:custGeom>
              <a:avLst/>
              <a:gdLst>
                <a:gd name="connsiteX0" fmla="*/ 71604 w 70815"/>
                <a:gd name="connsiteY0" fmla="*/ 4692 h 8851"/>
                <a:gd name="connsiteX1" fmla="*/ 4692 w 70815"/>
                <a:gd name="connsiteY1" fmla="*/ 4692 h 8851"/>
              </a:gdLst>
              <a:ahLst/>
              <a:cxnLst>
                <a:cxn ang="0">
                  <a:pos x="connsiteX0" y="connsiteY0"/>
                </a:cxn>
                <a:cxn ang="0">
                  <a:pos x="connsiteX1" y="connsiteY1"/>
                </a:cxn>
              </a:cxnLst>
              <a:rect l="l" t="t" r="r" b="b"/>
              <a:pathLst>
                <a:path w="70815" h="8851">
                  <a:moveTo>
                    <a:pt x="71604" y="4692"/>
                  </a:moveTo>
                  <a:lnTo>
                    <a:pt x="4692" y="4692"/>
                  </a:lnTo>
                </a:path>
              </a:pathLst>
            </a:custGeom>
            <a:noFill/>
            <a:ln w="25400" cap="flat">
              <a:solidFill>
                <a:schemeClr val="accent2"/>
              </a:solidFill>
              <a:prstDash val="solid"/>
              <a:miter/>
            </a:ln>
          </p:spPr>
          <p:txBody>
            <a:bodyPr rtlCol="0" anchor="ctr"/>
            <a:lstStyle/>
            <a:p>
              <a:endParaRPr lang="en-GB"/>
            </a:p>
          </p:txBody>
        </p:sp>
        <p:sp>
          <p:nvSpPr>
            <p:cNvPr id="193" name="Freeform: Shape 5241">
              <a:extLst>
                <a:ext uri="{FF2B5EF4-FFF2-40B4-BE49-F238E27FC236}">
                  <a16:creationId xmlns:a16="http://schemas.microsoft.com/office/drawing/2014/main" id="{9CC780FF-B38C-4DC1-B932-5A8BA3BB2612}"/>
                </a:ext>
              </a:extLst>
            </p:cNvPr>
            <p:cNvSpPr/>
            <p:nvPr/>
          </p:nvSpPr>
          <p:spPr>
            <a:xfrm>
              <a:off x="693029" y="1791135"/>
              <a:ext cx="70815" cy="8852"/>
            </a:xfrm>
            <a:custGeom>
              <a:avLst/>
              <a:gdLst>
                <a:gd name="connsiteX0" fmla="*/ 71604 w 70815"/>
                <a:gd name="connsiteY0" fmla="*/ 4692 h 8851"/>
                <a:gd name="connsiteX1" fmla="*/ 4692 w 70815"/>
                <a:gd name="connsiteY1" fmla="*/ 4692 h 8851"/>
              </a:gdLst>
              <a:ahLst/>
              <a:cxnLst>
                <a:cxn ang="0">
                  <a:pos x="connsiteX0" y="connsiteY0"/>
                </a:cxn>
                <a:cxn ang="0">
                  <a:pos x="connsiteX1" y="connsiteY1"/>
                </a:cxn>
              </a:cxnLst>
              <a:rect l="l" t="t" r="r" b="b"/>
              <a:pathLst>
                <a:path w="70815" h="8851">
                  <a:moveTo>
                    <a:pt x="71604" y="4692"/>
                  </a:moveTo>
                  <a:lnTo>
                    <a:pt x="4692" y="4692"/>
                  </a:lnTo>
                </a:path>
              </a:pathLst>
            </a:custGeom>
            <a:noFill/>
            <a:ln w="25400" cap="flat">
              <a:solidFill>
                <a:schemeClr val="accent2"/>
              </a:solidFill>
              <a:prstDash val="solid"/>
              <a:miter/>
            </a:ln>
          </p:spPr>
          <p:txBody>
            <a:bodyPr rtlCol="0" anchor="ctr"/>
            <a:lstStyle/>
            <a:p>
              <a:endParaRPr lang="en-GB"/>
            </a:p>
          </p:txBody>
        </p:sp>
        <p:sp>
          <p:nvSpPr>
            <p:cNvPr id="194" name="Freeform: Shape 5242">
              <a:extLst>
                <a:ext uri="{FF2B5EF4-FFF2-40B4-BE49-F238E27FC236}">
                  <a16:creationId xmlns:a16="http://schemas.microsoft.com/office/drawing/2014/main" id="{7821CFE8-79D5-4443-94A2-9A13697798B4}"/>
                </a:ext>
              </a:extLst>
            </p:cNvPr>
            <p:cNvSpPr/>
            <p:nvPr/>
          </p:nvSpPr>
          <p:spPr>
            <a:xfrm>
              <a:off x="763845" y="1879654"/>
              <a:ext cx="70815" cy="8852"/>
            </a:xfrm>
            <a:custGeom>
              <a:avLst/>
              <a:gdLst>
                <a:gd name="connsiteX0" fmla="*/ 71603 w 70815"/>
                <a:gd name="connsiteY0" fmla="*/ 4692 h 8851"/>
                <a:gd name="connsiteX1" fmla="*/ 4692 w 70815"/>
                <a:gd name="connsiteY1" fmla="*/ 4692 h 8851"/>
              </a:gdLst>
              <a:ahLst/>
              <a:cxnLst>
                <a:cxn ang="0">
                  <a:pos x="connsiteX0" y="connsiteY0"/>
                </a:cxn>
                <a:cxn ang="0">
                  <a:pos x="connsiteX1" y="connsiteY1"/>
                </a:cxn>
              </a:cxnLst>
              <a:rect l="l" t="t" r="r" b="b"/>
              <a:pathLst>
                <a:path w="70815" h="8851">
                  <a:moveTo>
                    <a:pt x="71603" y="4692"/>
                  </a:moveTo>
                  <a:lnTo>
                    <a:pt x="4692" y="4692"/>
                  </a:lnTo>
                </a:path>
              </a:pathLst>
            </a:custGeom>
            <a:noFill/>
            <a:ln w="25400" cap="flat">
              <a:solidFill>
                <a:schemeClr val="accent2"/>
              </a:solidFill>
              <a:prstDash val="solid"/>
              <a:miter/>
            </a:ln>
          </p:spPr>
          <p:txBody>
            <a:bodyPr rtlCol="0" anchor="ctr"/>
            <a:lstStyle/>
            <a:p>
              <a:endParaRPr lang="en-GB"/>
            </a:p>
          </p:txBody>
        </p:sp>
        <p:sp>
          <p:nvSpPr>
            <p:cNvPr id="195" name="Freeform: Shape 5243">
              <a:extLst>
                <a:ext uri="{FF2B5EF4-FFF2-40B4-BE49-F238E27FC236}">
                  <a16:creationId xmlns:a16="http://schemas.microsoft.com/office/drawing/2014/main" id="{8845DC2B-8966-4AB2-9F11-A355851419A5}"/>
                </a:ext>
              </a:extLst>
            </p:cNvPr>
            <p:cNvSpPr/>
            <p:nvPr/>
          </p:nvSpPr>
          <p:spPr>
            <a:xfrm>
              <a:off x="852364" y="1897358"/>
              <a:ext cx="70815" cy="8852"/>
            </a:xfrm>
            <a:custGeom>
              <a:avLst/>
              <a:gdLst>
                <a:gd name="connsiteX0" fmla="*/ 71605 w 70815"/>
                <a:gd name="connsiteY0" fmla="*/ 4692 h 8851"/>
                <a:gd name="connsiteX1" fmla="*/ 4692 w 70815"/>
                <a:gd name="connsiteY1" fmla="*/ 4692 h 8851"/>
              </a:gdLst>
              <a:ahLst/>
              <a:cxnLst>
                <a:cxn ang="0">
                  <a:pos x="connsiteX0" y="connsiteY0"/>
                </a:cxn>
                <a:cxn ang="0">
                  <a:pos x="connsiteX1" y="connsiteY1"/>
                </a:cxn>
              </a:cxnLst>
              <a:rect l="l" t="t" r="r" b="b"/>
              <a:pathLst>
                <a:path w="70815" h="8851">
                  <a:moveTo>
                    <a:pt x="71605" y="4692"/>
                  </a:moveTo>
                  <a:lnTo>
                    <a:pt x="4692" y="4692"/>
                  </a:lnTo>
                </a:path>
              </a:pathLst>
            </a:custGeom>
            <a:noFill/>
            <a:ln w="25400" cap="flat">
              <a:solidFill>
                <a:schemeClr val="accent2"/>
              </a:solidFill>
              <a:prstDash val="solid"/>
              <a:miter/>
            </a:ln>
          </p:spPr>
          <p:txBody>
            <a:bodyPr rtlCol="0" anchor="ctr"/>
            <a:lstStyle/>
            <a:p>
              <a:endParaRPr lang="en-GB"/>
            </a:p>
          </p:txBody>
        </p:sp>
        <p:sp>
          <p:nvSpPr>
            <p:cNvPr id="196" name="Freeform: Shape 5244">
              <a:extLst>
                <a:ext uri="{FF2B5EF4-FFF2-40B4-BE49-F238E27FC236}">
                  <a16:creationId xmlns:a16="http://schemas.microsoft.com/office/drawing/2014/main" id="{6BA4235C-E9EE-4933-BC9F-BA0CB88DE261}"/>
                </a:ext>
              </a:extLst>
            </p:cNvPr>
            <p:cNvSpPr/>
            <p:nvPr/>
          </p:nvSpPr>
          <p:spPr>
            <a:xfrm>
              <a:off x="887773" y="1968174"/>
              <a:ext cx="70815" cy="8852"/>
            </a:xfrm>
            <a:custGeom>
              <a:avLst/>
              <a:gdLst>
                <a:gd name="connsiteX0" fmla="*/ 71603 w 70815"/>
                <a:gd name="connsiteY0" fmla="*/ 4692 h 8851"/>
                <a:gd name="connsiteX1" fmla="*/ 4692 w 70815"/>
                <a:gd name="connsiteY1" fmla="*/ 4692 h 8851"/>
              </a:gdLst>
              <a:ahLst/>
              <a:cxnLst>
                <a:cxn ang="0">
                  <a:pos x="connsiteX0" y="connsiteY0"/>
                </a:cxn>
                <a:cxn ang="0">
                  <a:pos x="connsiteX1" y="connsiteY1"/>
                </a:cxn>
              </a:cxnLst>
              <a:rect l="l" t="t" r="r" b="b"/>
              <a:pathLst>
                <a:path w="70815" h="8851">
                  <a:moveTo>
                    <a:pt x="71603" y="4692"/>
                  </a:moveTo>
                  <a:lnTo>
                    <a:pt x="4692" y="4692"/>
                  </a:lnTo>
                </a:path>
              </a:pathLst>
            </a:custGeom>
            <a:noFill/>
            <a:ln w="25400" cap="flat">
              <a:solidFill>
                <a:schemeClr val="accent2"/>
              </a:solidFill>
              <a:prstDash val="solid"/>
              <a:miter/>
            </a:ln>
          </p:spPr>
          <p:txBody>
            <a:bodyPr rtlCol="0" anchor="ctr"/>
            <a:lstStyle/>
            <a:p>
              <a:endParaRPr lang="en-GB"/>
            </a:p>
          </p:txBody>
        </p:sp>
        <p:sp>
          <p:nvSpPr>
            <p:cNvPr id="197" name="Freeform: Shape 5245">
              <a:extLst>
                <a:ext uri="{FF2B5EF4-FFF2-40B4-BE49-F238E27FC236}">
                  <a16:creationId xmlns:a16="http://schemas.microsoft.com/office/drawing/2014/main" id="{A9EA7DDE-F67F-44CA-90D7-ED179A503271}"/>
                </a:ext>
              </a:extLst>
            </p:cNvPr>
            <p:cNvSpPr/>
            <p:nvPr/>
          </p:nvSpPr>
          <p:spPr>
            <a:xfrm>
              <a:off x="1029403" y="2092101"/>
              <a:ext cx="70815" cy="8852"/>
            </a:xfrm>
            <a:custGeom>
              <a:avLst/>
              <a:gdLst>
                <a:gd name="connsiteX0" fmla="*/ 71603 w 70815"/>
                <a:gd name="connsiteY0" fmla="*/ 4692 h 8851"/>
                <a:gd name="connsiteX1" fmla="*/ 4692 w 70815"/>
                <a:gd name="connsiteY1" fmla="*/ 4692 h 8851"/>
              </a:gdLst>
              <a:ahLst/>
              <a:cxnLst>
                <a:cxn ang="0">
                  <a:pos x="connsiteX0" y="connsiteY0"/>
                </a:cxn>
                <a:cxn ang="0">
                  <a:pos x="connsiteX1" y="connsiteY1"/>
                </a:cxn>
              </a:cxnLst>
              <a:rect l="l" t="t" r="r" b="b"/>
              <a:pathLst>
                <a:path w="70815" h="8851">
                  <a:moveTo>
                    <a:pt x="71603" y="4692"/>
                  </a:moveTo>
                  <a:lnTo>
                    <a:pt x="4692" y="4692"/>
                  </a:lnTo>
                </a:path>
              </a:pathLst>
            </a:custGeom>
            <a:noFill/>
            <a:ln w="25400" cap="flat">
              <a:solidFill>
                <a:schemeClr val="accent2"/>
              </a:solidFill>
              <a:prstDash val="solid"/>
              <a:miter/>
            </a:ln>
          </p:spPr>
          <p:txBody>
            <a:bodyPr rtlCol="0" anchor="ctr"/>
            <a:lstStyle/>
            <a:p>
              <a:endParaRPr lang="en-GB"/>
            </a:p>
          </p:txBody>
        </p:sp>
        <p:sp>
          <p:nvSpPr>
            <p:cNvPr id="198" name="Freeform: Shape 5246">
              <a:extLst>
                <a:ext uri="{FF2B5EF4-FFF2-40B4-BE49-F238E27FC236}">
                  <a16:creationId xmlns:a16="http://schemas.microsoft.com/office/drawing/2014/main" id="{C2BA2022-B11D-402B-BD68-7D7EB5A04273}"/>
                </a:ext>
              </a:extLst>
            </p:cNvPr>
            <p:cNvSpPr/>
            <p:nvPr/>
          </p:nvSpPr>
          <p:spPr>
            <a:xfrm>
              <a:off x="1135626" y="2127508"/>
              <a:ext cx="70815" cy="8852"/>
            </a:xfrm>
            <a:custGeom>
              <a:avLst/>
              <a:gdLst>
                <a:gd name="connsiteX0" fmla="*/ 71603 w 70815"/>
                <a:gd name="connsiteY0" fmla="*/ 4692 h 8851"/>
                <a:gd name="connsiteX1" fmla="*/ 4692 w 70815"/>
                <a:gd name="connsiteY1" fmla="*/ 4692 h 8851"/>
              </a:gdLst>
              <a:ahLst/>
              <a:cxnLst>
                <a:cxn ang="0">
                  <a:pos x="connsiteX0" y="connsiteY0"/>
                </a:cxn>
                <a:cxn ang="0">
                  <a:pos x="connsiteX1" y="connsiteY1"/>
                </a:cxn>
              </a:cxnLst>
              <a:rect l="l" t="t" r="r" b="b"/>
              <a:pathLst>
                <a:path w="70815" h="8851">
                  <a:moveTo>
                    <a:pt x="71603" y="4692"/>
                  </a:moveTo>
                  <a:lnTo>
                    <a:pt x="4692" y="4692"/>
                  </a:lnTo>
                </a:path>
              </a:pathLst>
            </a:custGeom>
            <a:noFill/>
            <a:ln w="25400" cap="flat">
              <a:solidFill>
                <a:schemeClr val="accent2"/>
              </a:solidFill>
              <a:prstDash val="solid"/>
              <a:miter/>
            </a:ln>
          </p:spPr>
          <p:txBody>
            <a:bodyPr rtlCol="0" anchor="ctr"/>
            <a:lstStyle/>
            <a:p>
              <a:endParaRPr lang="en-GB"/>
            </a:p>
          </p:txBody>
        </p:sp>
        <p:sp>
          <p:nvSpPr>
            <p:cNvPr id="199" name="Freeform: Shape 5247">
              <a:extLst>
                <a:ext uri="{FF2B5EF4-FFF2-40B4-BE49-F238E27FC236}">
                  <a16:creationId xmlns:a16="http://schemas.microsoft.com/office/drawing/2014/main" id="{A7C9B67B-A26E-4DD4-8E71-43410C144804}"/>
                </a:ext>
              </a:extLst>
            </p:cNvPr>
            <p:cNvSpPr/>
            <p:nvPr/>
          </p:nvSpPr>
          <p:spPr>
            <a:xfrm>
              <a:off x="1117922" y="2198324"/>
              <a:ext cx="70815" cy="8852"/>
            </a:xfrm>
            <a:custGeom>
              <a:avLst/>
              <a:gdLst>
                <a:gd name="connsiteX0" fmla="*/ 71603 w 70815"/>
                <a:gd name="connsiteY0" fmla="*/ 4692 h 8851"/>
                <a:gd name="connsiteX1" fmla="*/ 4692 w 70815"/>
                <a:gd name="connsiteY1" fmla="*/ 4692 h 8851"/>
              </a:gdLst>
              <a:ahLst/>
              <a:cxnLst>
                <a:cxn ang="0">
                  <a:pos x="connsiteX0" y="connsiteY0"/>
                </a:cxn>
                <a:cxn ang="0">
                  <a:pos x="connsiteX1" y="connsiteY1"/>
                </a:cxn>
              </a:cxnLst>
              <a:rect l="l" t="t" r="r" b="b"/>
              <a:pathLst>
                <a:path w="70815" h="8851">
                  <a:moveTo>
                    <a:pt x="71603" y="4692"/>
                  </a:moveTo>
                  <a:lnTo>
                    <a:pt x="4692" y="4692"/>
                  </a:lnTo>
                </a:path>
              </a:pathLst>
            </a:custGeom>
            <a:noFill/>
            <a:ln w="25400" cap="flat">
              <a:solidFill>
                <a:schemeClr val="accent2"/>
              </a:solidFill>
              <a:prstDash val="solid"/>
              <a:miter/>
            </a:ln>
          </p:spPr>
          <p:txBody>
            <a:bodyPr rtlCol="0" anchor="ctr"/>
            <a:lstStyle/>
            <a:p>
              <a:endParaRPr lang="en-GB"/>
            </a:p>
          </p:txBody>
        </p:sp>
        <p:sp>
          <p:nvSpPr>
            <p:cNvPr id="200" name="Freeform: Shape 5248">
              <a:extLst>
                <a:ext uri="{FF2B5EF4-FFF2-40B4-BE49-F238E27FC236}">
                  <a16:creationId xmlns:a16="http://schemas.microsoft.com/office/drawing/2014/main" id="{1830FEA2-5531-4ADE-8283-67BDAB51384B}"/>
                </a:ext>
              </a:extLst>
            </p:cNvPr>
            <p:cNvSpPr/>
            <p:nvPr/>
          </p:nvSpPr>
          <p:spPr>
            <a:xfrm>
              <a:off x="1224145" y="2198324"/>
              <a:ext cx="70815" cy="8852"/>
            </a:xfrm>
            <a:custGeom>
              <a:avLst/>
              <a:gdLst>
                <a:gd name="connsiteX0" fmla="*/ 71603 w 70815"/>
                <a:gd name="connsiteY0" fmla="*/ 4692 h 8851"/>
                <a:gd name="connsiteX1" fmla="*/ 4692 w 70815"/>
                <a:gd name="connsiteY1" fmla="*/ 4692 h 8851"/>
              </a:gdLst>
              <a:ahLst/>
              <a:cxnLst>
                <a:cxn ang="0">
                  <a:pos x="connsiteX0" y="connsiteY0"/>
                </a:cxn>
                <a:cxn ang="0">
                  <a:pos x="connsiteX1" y="connsiteY1"/>
                </a:cxn>
              </a:cxnLst>
              <a:rect l="l" t="t" r="r" b="b"/>
              <a:pathLst>
                <a:path w="70815" h="8851">
                  <a:moveTo>
                    <a:pt x="71603" y="4692"/>
                  </a:moveTo>
                  <a:lnTo>
                    <a:pt x="4692" y="4692"/>
                  </a:lnTo>
                </a:path>
              </a:pathLst>
            </a:custGeom>
            <a:noFill/>
            <a:ln w="25400" cap="flat">
              <a:solidFill>
                <a:schemeClr val="accent2"/>
              </a:solidFill>
              <a:prstDash val="solid"/>
              <a:miter/>
            </a:ln>
          </p:spPr>
          <p:txBody>
            <a:bodyPr rtlCol="0" anchor="ctr"/>
            <a:lstStyle/>
            <a:p>
              <a:endParaRPr lang="en-GB"/>
            </a:p>
          </p:txBody>
        </p:sp>
        <p:sp>
          <p:nvSpPr>
            <p:cNvPr id="201" name="Freeform: Shape 5249">
              <a:extLst>
                <a:ext uri="{FF2B5EF4-FFF2-40B4-BE49-F238E27FC236}">
                  <a16:creationId xmlns:a16="http://schemas.microsoft.com/office/drawing/2014/main" id="{6917A098-F1DD-462D-8974-1A39553D660B}"/>
                </a:ext>
              </a:extLst>
            </p:cNvPr>
            <p:cNvSpPr/>
            <p:nvPr/>
          </p:nvSpPr>
          <p:spPr>
            <a:xfrm>
              <a:off x="1348072" y="2304544"/>
              <a:ext cx="70815" cy="8852"/>
            </a:xfrm>
            <a:custGeom>
              <a:avLst/>
              <a:gdLst>
                <a:gd name="connsiteX0" fmla="*/ 71603 w 70815"/>
                <a:gd name="connsiteY0" fmla="*/ 4692 h 8851"/>
                <a:gd name="connsiteX1" fmla="*/ 4692 w 70815"/>
                <a:gd name="connsiteY1" fmla="*/ 4692 h 8851"/>
              </a:gdLst>
              <a:ahLst/>
              <a:cxnLst>
                <a:cxn ang="0">
                  <a:pos x="connsiteX0" y="connsiteY0"/>
                </a:cxn>
                <a:cxn ang="0">
                  <a:pos x="connsiteX1" y="connsiteY1"/>
                </a:cxn>
              </a:cxnLst>
              <a:rect l="l" t="t" r="r" b="b"/>
              <a:pathLst>
                <a:path w="70815" h="8851">
                  <a:moveTo>
                    <a:pt x="71603" y="4692"/>
                  </a:moveTo>
                  <a:lnTo>
                    <a:pt x="4692" y="4692"/>
                  </a:lnTo>
                </a:path>
              </a:pathLst>
            </a:custGeom>
            <a:noFill/>
            <a:ln w="25400" cap="flat">
              <a:solidFill>
                <a:schemeClr val="accent2"/>
              </a:solidFill>
              <a:prstDash val="solid"/>
              <a:miter/>
            </a:ln>
          </p:spPr>
          <p:txBody>
            <a:bodyPr rtlCol="0" anchor="ctr"/>
            <a:lstStyle/>
            <a:p>
              <a:endParaRPr lang="en-GB"/>
            </a:p>
          </p:txBody>
        </p:sp>
        <p:sp>
          <p:nvSpPr>
            <p:cNvPr id="202" name="Freeform: Shape 5250">
              <a:extLst>
                <a:ext uri="{FF2B5EF4-FFF2-40B4-BE49-F238E27FC236}">
                  <a16:creationId xmlns:a16="http://schemas.microsoft.com/office/drawing/2014/main" id="{784239C0-3205-4114-8518-BD94DA0D349C}"/>
                </a:ext>
              </a:extLst>
            </p:cNvPr>
            <p:cNvSpPr/>
            <p:nvPr/>
          </p:nvSpPr>
          <p:spPr>
            <a:xfrm>
              <a:off x="759941" y="1826542"/>
              <a:ext cx="8852" cy="70815"/>
            </a:xfrm>
            <a:custGeom>
              <a:avLst/>
              <a:gdLst>
                <a:gd name="connsiteX0" fmla="*/ 4692 w 8851"/>
                <a:gd name="connsiteY0" fmla="*/ 4692 h 70815"/>
                <a:gd name="connsiteX1" fmla="*/ 4692 w 8851"/>
                <a:gd name="connsiteY1" fmla="*/ 71604 h 70815"/>
              </a:gdLst>
              <a:ahLst/>
              <a:cxnLst>
                <a:cxn ang="0">
                  <a:pos x="connsiteX0" y="connsiteY0"/>
                </a:cxn>
                <a:cxn ang="0">
                  <a:pos x="connsiteX1" y="connsiteY1"/>
                </a:cxn>
              </a:cxnLst>
              <a:rect l="l" t="t" r="r" b="b"/>
              <a:pathLst>
                <a:path w="8851" h="70815">
                  <a:moveTo>
                    <a:pt x="4692" y="4692"/>
                  </a:moveTo>
                  <a:lnTo>
                    <a:pt x="4692" y="71604"/>
                  </a:lnTo>
                </a:path>
              </a:pathLst>
            </a:custGeom>
            <a:noFill/>
            <a:ln w="25400" cap="flat">
              <a:solidFill>
                <a:schemeClr val="accent2"/>
              </a:solidFill>
              <a:prstDash val="solid"/>
              <a:miter/>
            </a:ln>
          </p:spPr>
          <p:txBody>
            <a:bodyPr rtlCol="0" anchor="ctr"/>
            <a:lstStyle/>
            <a:p>
              <a:endParaRPr lang="en-GB"/>
            </a:p>
          </p:txBody>
        </p:sp>
        <p:sp>
          <p:nvSpPr>
            <p:cNvPr id="203" name="Freeform: Shape 5251">
              <a:extLst>
                <a:ext uri="{FF2B5EF4-FFF2-40B4-BE49-F238E27FC236}">
                  <a16:creationId xmlns:a16="http://schemas.microsoft.com/office/drawing/2014/main" id="{BAABEB64-D919-4819-A540-92E88A27AFCB}"/>
                </a:ext>
              </a:extLst>
            </p:cNvPr>
            <p:cNvSpPr/>
            <p:nvPr/>
          </p:nvSpPr>
          <p:spPr>
            <a:xfrm>
              <a:off x="795349" y="1826542"/>
              <a:ext cx="8852" cy="70815"/>
            </a:xfrm>
            <a:custGeom>
              <a:avLst/>
              <a:gdLst>
                <a:gd name="connsiteX0" fmla="*/ 4692 w 8851"/>
                <a:gd name="connsiteY0" fmla="*/ 4692 h 70815"/>
                <a:gd name="connsiteX1" fmla="*/ 4692 w 8851"/>
                <a:gd name="connsiteY1" fmla="*/ 71604 h 70815"/>
              </a:gdLst>
              <a:ahLst/>
              <a:cxnLst>
                <a:cxn ang="0">
                  <a:pos x="connsiteX0" y="connsiteY0"/>
                </a:cxn>
                <a:cxn ang="0">
                  <a:pos x="connsiteX1" y="connsiteY1"/>
                </a:cxn>
              </a:cxnLst>
              <a:rect l="l" t="t" r="r" b="b"/>
              <a:pathLst>
                <a:path w="8851" h="70815">
                  <a:moveTo>
                    <a:pt x="4692" y="4692"/>
                  </a:moveTo>
                  <a:lnTo>
                    <a:pt x="4692" y="71604"/>
                  </a:lnTo>
                </a:path>
              </a:pathLst>
            </a:custGeom>
            <a:noFill/>
            <a:ln w="25400" cap="flat">
              <a:solidFill>
                <a:schemeClr val="accent2"/>
              </a:solidFill>
              <a:prstDash val="solid"/>
              <a:miter/>
            </a:ln>
          </p:spPr>
          <p:txBody>
            <a:bodyPr rtlCol="0" anchor="ctr"/>
            <a:lstStyle/>
            <a:p>
              <a:endParaRPr lang="en-GB"/>
            </a:p>
          </p:txBody>
        </p:sp>
        <p:sp>
          <p:nvSpPr>
            <p:cNvPr id="204" name="Freeform: Shape 5252">
              <a:extLst>
                <a:ext uri="{FF2B5EF4-FFF2-40B4-BE49-F238E27FC236}">
                  <a16:creationId xmlns:a16="http://schemas.microsoft.com/office/drawing/2014/main" id="{06B6D070-771B-4605-8A7B-330F836E67AE}"/>
                </a:ext>
              </a:extLst>
            </p:cNvPr>
            <p:cNvSpPr/>
            <p:nvPr/>
          </p:nvSpPr>
          <p:spPr>
            <a:xfrm>
              <a:off x="848460" y="1879654"/>
              <a:ext cx="8852" cy="70815"/>
            </a:xfrm>
            <a:custGeom>
              <a:avLst/>
              <a:gdLst>
                <a:gd name="connsiteX0" fmla="*/ 4692 w 8851"/>
                <a:gd name="connsiteY0" fmla="*/ 4692 h 70815"/>
                <a:gd name="connsiteX1" fmla="*/ 4692 w 8851"/>
                <a:gd name="connsiteY1" fmla="*/ 71604 h 70815"/>
              </a:gdLst>
              <a:ahLst/>
              <a:cxnLst>
                <a:cxn ang="0">
                  <a:pos x="connsiteX0" y="connsiteY0"/>
                </a:cxn>
                <a:cxn ang="0">
                  <a:pos x="connsiteX1" y="connsiteY1"/>
                </a:cxn>
              </a:cxnLst>
              <a:rect l="l" t="t" r="r" b="b"/>
              <a:pathLst>
                <a:path w="8851" h="70815">
                  <a:moveTo>
                    <a:pt x="4692" y="4692"/>
                  </a:moveTo>
                  <a:lnTo>
                    <a:pt x="4692" y="71604"/>
                  </a:lnTo>
                </a:path>
              </a:pathLst>
            </a:custGeom>
            <a:noFill/>
            <a:ln w="25400" cap="flat">
              <a:solidFill>
                <a:schemeClr val="accent2"/>
              </a:solidFill>
              <a:prstDash val="solid"/>
              <a:miter/>
            </a:ln>
          </p:spPr>
          <p:txBody>
            <a:bodyPr rtlCol="0" anchor="ctr"/>
            <a:lstStyle/>
            <a:p>
              <a:endParaRPr lang="en-GB"/>
            </a:p>
          </p:txBody>
        </p:sp>
        <p:sp>
          <p:nvSpPr>
            <p:cNvPr id="205" name="Freeform: Shape 5253">
              <a:extLst>
                <a:ext uri="{FF2B5EF4-FFF2-40B4-BE49-F238E27FC236}">
                  <a16:creationId xmlns:a16="http://schemas.microsoft.com/office/drawing/2014/main" id="{297B3E78-43B1-4F74-9EBD-CFF2C671491F}"/>
                </a:ext>
              </a:extLst>
            </p:cNvPr>
            <p:cNvSpPr/>
            <p:nvPr/>
          </p:nvSpPr>
          <p:spPr>
            <a:xfrm>
              <a:off x="1007796" y="2056693"/>
              <a:ext cx="8852" cy="70815"/>
            </a:xfrm>
            <a:custGeom>
              <a:avLst/>
              <a:gdLst>
                <a:gd name="connsiteX0" fmla="*/ 4692 w 8851"/>
                <a:gd name="connsiteY0" fmla="*/ 4692 h 70815"/>
                <a:gd name="connsiteX1" fmla="*/ 4692 w 8851"/>
                <a:gd name="connsiteY1" fmla="*/ 71604 h 70815"/>
              </a:gdLst>
              <a:ahLst/>
              <a:cxnLst>
                <a:cxn ang="0">
                  <a:pos x="connsiteX0" y="connsiteY0"/>
                </a:cxn>
                <a:cxn ang="0">
                  <a:pos x="connsiteX1" y="connsiteY1"/>
                </a:cxn>
              </a:cxnLst>
              <a:rect l="l" t="t" r="r" b="b"/>
              <a:pathLst>
                <a:path w="8851" h="70815">
                  <a:moveTo>
                    <a:pt x="4692" y="4692"/>
                  </a:moveTo>
                  <a:lnTo>
                    <a:pt x="4692" y="71604"/>
                  </a:lnTo>
                </a:path>
              </a:pathLst>
            </a:custGeom>
            <a:noFill/>
            <a:ln w="25400" cap="flat">
              <a:solidFill>
                <a:schemeClr val="accent2"/>
              </a:solidFill>
              <a:prstDash val="solid"/>
              <a:miter/>
            </a:ln>
          </p:spPr>
          <p:txBody>
            <a:bodyPr rtlCol="0" anchor="ctr"/>
            <a:lstStyle/>
            <a:p>
              <a:endParaRPr lang="en-GB"/>
            </a:p>
          </p:txBody>
        </p:sp>
        <p:sp>
          <p:nvSpPr>
            <p:cNvPr id="206" name="Freeform: Shape 5254">
              <a:extLst>
                <a:ext uri="{FF2B5EF4-FFF2-40B4-BE49-F238E27FC236}">
                  <a16:creationId xmlns:a16="http://schemas.microsoft.com/office/drawing/2014/main" id="{890CEFFA-01CF-4054-BE5E-6A89668230A0}"/>
                </a:ext>
              </a:extLst>
            </p:cNvPr>
            <p:cNvSpPr/>
            <p:nvPr/>
          </p:nvSpPr>
          <p:spPr>
            <a:xfrm>
              <a:off x="1025500" y="2056693"/>
              <a:ext cx="8852" cy="70815"/>
            </a:xfrm>
            <a:custGeom>
              <a:avLst/>
              <a:gdLst>
                <a:gd name="connsiteX0" fmla="*/ 4692 w 8851"/>
                <a:gd name="connsiteY0" fmla="*/ 4692 h 70815"/>
                <a:gd name="connsiteX1" fmla="*/ 4692 w 8851"/>
                <a:gd name="connsiteY1" fmla="*/ 71604 h 70815"/>
              </a:gdLst>
              <a:ahLst/>
              <a:cxnLst>
                <a:cxn ang="0">
                  <a:pos x="connsiteX0" y="connsiteY0"/>
                </a:cxn>
                <a:cxn ang="0">
                  <a:pos x="connsiteX1" y="connsiteY1"/>
                </a:cxn>
              </a:cxnLst>
              <a:rect l="l" t="t" r="r" b="b"/>
              <a:pathLst>
                <a:path w="8851" h="70815">
                  <a:moveTo>
                    <a:pt x="4692" y="4692"/>
                  </a:moveTo>
                  <a:lnTo>
                    <a:pt x="4692" y="71604"/>
                  </a:lnTo>
                </a:path>
              </a:pathLst>
            </a:custGeom>
            <a:noFill/>
            <a:ln w="25400" cap="flat">
              <a:solidFill>
                <a:schemeClr val="accent2"/>
              </a:solidFill>
              <a:prstDash val="solid"/>
              <a:miter/>
            </a:ln>
          </p:spPr>
          <p:txBody>
            <a:bodyPr rtlCol="0" anchor="ctr"/>
            <a:lstStyle/>
            <a:p>
              <a:endParaRPr lang="en-GB"/>
            </a:p>
          </p:txBody>
        </p:sp>
        <p:sp>
          <p:nvSpPr>
            <p:cNvPr id="207" name="Freeform: Shape 5255">
              <a:extLst>
                <a:ext uri="{FF2B5EF4-FFF2-40B4-BE49-F238E27FC236}">
                  <a16:creationId xmlns:a16="http://schemas.microsoft.com/office/drawing/2014/main" id="{11BC80B0-7635-475B-9875-8994F3BD8CF5}"/>
                </a:ext>
              </a:extLst>
            </p:cNvPr>
            <p:cNvSpPr/>
            <p:nvPr/>
          </p:nvSpPr>
          <p:spPr>
            <a:xfrm>
              <a:off x="1060907" y="2056693"/>
              <a:ext cx="8852" cy="70815"/>
            </a:xfrm>
            <a:custGeom>
              <a:avLst/>
              <a:gdLst>
                <a:gd name="connsiteX0" fmla="*/ 4692 w 8851"/>
                <a:gd name="connsiteY0" fmla="*/ 4692 h 70815"/>
                <a:gd name="connsiteX1" fmla="*/ 4692 w 8851"/>
                <a:gd name="connsiteY1" fmla="*/ 71604 h 70815"/>
              </a:gdLst>
              <a:ahLst/>
              <a:cxnLst>
                <a:cxn ang="0">
                  <a:pos x="connsiteX0" y="connsiteY0"/>
                </a:cxn>
                <a:cxn ang="0">
                  <a:pos x="connsiteX1" y="connsiteY1"/>
                </a:cxn>
              </a:cxnLst>
              <a:rect l="l" t="t" r="r" b="b"/>
              <a:pathLst>
                <a:path w="8851" h="70815">
                  <a:moveTo>
                    <a:pt x="4692" y="4692"/>
                  </a:moveTo>
                  <a:lnTo>
                    <a:pt x="4692" y="71604"/>
                  </a:lnTo>
                </a:path>
              </a:pathLst>
            </a:custGeom>
            <a:noFill/>
            <a:ln w="25400" cap="flat">
              <a:solidFill>
                <a:schemeClr val="accent2"/>
              </a:solidFill>
              <a:prstDash val="solid"/>
              <a:miter/>
            </a:ln>
          </p:spPr>
          <p:txBody>
            <a:bodyPr rtlCol="0" anchor="ctr"/>
            <a:lstStyle/>
            <a:p>
              <a:endParaRPr lang="en-GB"/>
            </a:p>
          </p:txBody>
        </p:sp>
        <p:sp>
          <p:nvSpPr>
            <p:cNvPr id="208" name="Freeform: Shape 5256">
              <a:extLst>
                <a:ext uri="{FF2B5EF4-FFF2-40B4-BE49-F238E27FC236}">
                  <a16:creationId xmlns:a16="http://schemas.microsoft.com/office/drawing/2014/main" id="{BE14B770-089D-4BAE-95C1-8A6602929B58}"/>
                </a:ext>
              </a:extLst>
            </p:cNvPr>
            <p:cNvSpPr/>
            <p:nvPr/>
          </p:nvSpPr>
          <p:spPr>
            <a:xfrm>
              <a:off x="1114019" y="2092101"/>
              <a:ext cx="8852" cy="70815"/>
            </a:xfrm>
            <a:custGeom>
              <a:avLst/>
              <a:gdLst>
                <a:gd name="connsiteX0" fmla="*/ 4692 w 8851"/>
                <a:gd name="connsiteY0" fmla="*/ 4692 h 70815"/>
                <a:gd name="connsiteX1" fmla="*/ 4692 w 8851"/>
                <a:gd name="connsiteY1" fmla="*/ 71604 h 70815"/>
              </a:gdLst>
              <a:ahLst/>
              <a:cxnLst>
                <a:cxn ang="0">
                  <a:pos x="connsiteX0" y="connsiteY0"/>
                </a:cxn>
                <a:cxn ang="0">
                  <a:pos x="connsiteX1" y="connsiteY1"/>
                </a:cxn>
              </a:cxnLst>
              <a:rect l="l" t="t" r="r" b="b"/>
              <a:pathLst>
                <a:path w="8851" h="70815">
                  <a:moveTo>
                    <a:pt x="4692" y="4692"/>
                  </a:moveTo>
                  <a:lnTo>
                    <a:pt x="4692" y="71604"/>
                  </a:lnTo>
                </a:path>
              </a:pathLst>
            </a:custGeom>
            <a:noFill/>
            <a:ln w="25400" cap="flat">
              <a:solidFill>
                <a:schemeClr val="accent2"/>
              </a:solidFill>
              <a:prstDash val="solid"/>
              <a:miter/>
            </a:ln>
          </p:spPr>
          <p:txBody>
            <a:bodyPr rtlCol="0" anchor="ctr"/>
            <a:lstStyle/>
            <a:p>
              <a:endParaRPr lang="en-GB"/>
            </a:p>
          </p:txBody>
        </p:sp>
        <p:sp>
          <p:nvSpPr>
            <p:cNvPr id="209" name="Freeform: Shape 5257">
              <a:extLst>
                <a:ext uri="{FF2B5EF4-FFF2-40B4-BE49-F238E27FC236}">
                  <a16:creationId xmlns:a16="http://schemas.microsoft.com/office/drawing/2014/main" id="{58EA8B81-9271-4F9D-AD94-B7928A8F55CD}"/>
                </a:ext>
              </a:extLst>
            </p:cNvPr>
            <p:cNvSpPr/>
            <p:nvPr/>
          </p:nvSpPr>
          <p:spPr>
            <a:xfrm>
              <a:off x="1184834" y="2162917"/>
              <a:ext cx="8852" cy="70815"/>
            </a:xfrm>
            <a:custGeom>
              <a:avLst/>
              <a:gdLst>
                <a:gd name="connsiteX0" fmla="*/ 4692 w 8851"/>
                <a:gd name="connsiteY0" fmla="*/ 4692 h 70815"/>
                <a:gd name="connsiteX1" fmla="*/ 4692 w 8851"/>
                <a:gd name="connsiteY1" fmla="*/ 71603 h 70815"/>
              </a:gdLst>
              <a:ahLst/>
              <a:cxnLst>
                <a:cxn ang="0">
                  <a:pos x="connsiteX0" y="connsiteY0"/>
                </a:cxn>
                <a:cxn ang="0">
                  <a:pos x="connsiteX1" y="connsiteY1"/>
                </a:cxn>
              </a:cxnLst>
              <a:rect l="l" t="t" r="r" b="b"/>
              <a:pathLst>
                <a:path w="8851" h="70815">
                  <a:moveTo>
                    <a:pt x="4692" y="4692"/>
                  </a:moveTo>
                  <a:lnTo>
                    <a:pt x="4692" y="71603"/>
                  </a:lnTo>
                </a:path>
              </a:pathLst>
            </a:custGeom>
            <a:noFill/>
            <a:ln w="25400" cap="flat">
              <a:solidFill>
                <a:schemeClr val="accent2"/>
              </a:solidFill>
              <a:prstDash val="solid"/>
              <a:miter/>
            </a:ln>
          </p:spPr>
          <p:txBody>
            <a:bodyPr rtlCol="0" anchor="ctr"/>
            <a:lstStyle/>
            <a:p>
              <a:endParaRPr lang="en-GB"/>
            </a:p>
          </p:txBody>
        </p:sp>
        <p:sp>
          <p:nvSpPr>
            <p:cNvPr id="210" name="Freeform: Shape 5258">
              <a:extLst>
                <a:ext uri="{FF2B5EF4-FFF2-40B4-BE49-F238E27FC236}">
                  <a16:creationId xmlns:a16="http://schemas.microsoft.com/office/drawing/2014/main" id="{E43BC79B-8369-4D6E-9E21-9D2B09CB1DB3}"/>
                </a:ext>
              </a:extLst>
            </p:cNvPr>
            <p:cNvSpPr/>
            <p:nvPr/>
          </p:nvSpPr>
          <p:spPr>
            <a:xfrm>
              <a:off x="1220241" y="2162917"/>
              <a:ext cx="8852" cy="70815"/>
            </a:xfrm>
            <a:custGeom>
              <a:avLst/>
              <a:gdLst>
                <a:gd name="connsiteX0" fmla="*/ 4692 w 8851"/>
                <a:gd name="connsiteY0" fmla="*/ 4692 h 70815"/>
                <a:gd name="connsiteX1" fmla="*/ 4692 w 8851"/>
                <a:gd name="connsiteY1" fmla="*/ 71603 h 70815"/>
              </a:gdLst>
              <a:ahLst/>
              <a:cxnLst>
                <a:cxn ang="0">
                  <a:pos x="connsiteX0" y="connsiteY0"/>
                </a:cxn>
                <a:cxn ang="0">
                  <a:pos x="connsiteX1" y="connsiteY1"/>
                </a:cxn>
              </a:cxnLst>
              <a:rect l="l" t="t" r="r" b="b"/>
              <a:pathLst>
                <a:path w="8851" h="70815">
                  <a:moveTo>
                    <a:pt x="4692" y="4692"/>
                  </a:moveTo>
                  <a:lnTo>
                    <a:pt x="4692" y="71603"/>
                  </a:lnTo>
                </a:path>
              </a:pathLst>
            </a:custGeom>
            <a:noFill/>
            <a:ln w="25400" cap="flat">
              <a:solidFill>
                <a:schemeClr val="accent2"/>
              </a:solidFill>
              <a:prstDash val="solid"/>
              <a:miter/>
            </a:ln>
          </p:spPr>
          <p:txBody>
            <a:bodyPr rtlCol="0" anchor="ctr"/>
            <a:lstStyle/>
            <a:p>
              <a:endParaRPr lang="en-GB"/>
            </a:p>
          </p:txBody>
        </p:sp>
        <p:sp>
          <p:nvSpPr>
            <p:cNvPr id="211" name="Freeform: Shape 5259">
              <a:extLst>
                <a:ext uri="{FF2B5EF4-FFF2-40B4-BE49-F238E27FC236}">
                  <a16:creationId xmlns:a16="http://schemas.microsoft.com/office/drawing/2014/main" id="{1E002EE7-0413-4EC5-B5E5-243CA7B194B2}"/>
                </a:ext>
              </a:extLst>
            </p:cNvPr>
            <p:cNvSpPr/>
            <p:nvPr/>
          </p:nvSpPr>
          <p:spPr>
            <a:xfrm>
              <a:off x="1273353" y="2216028"/>
              <a:ext cx="8852" cy="70815"/>
            </a:xfrm>
            <a:custGeom>
              <a:avLst/>
              <a:gdLst>
                <a:gd name="connsiteX0" fmla="*/ 4692 w 8851"/>
                <a:gd name="connsiteY0" fmla="*/ 4692 h 70815"/>
                <a:gd name="connsiteX1" fmla="*/ 4692 w 8851"/>
                <a:gd name="connsiteY1" fmla="*/ 71601 h 70815"/>
              </a:gdLst>
              <a:ahLst/>
              <a:cxnLst>
                <a:cxn ang="0">
                  <a:pos x="connsiteX0" y="connsiteY0"/>
                </a:cxn>
                <a:cxn ang="0">
                  <a:pos x="connsiteX1" y="connsiteY1"/>
                </a:cxn>
              </a:cxnLst>
              <a:rect l="l" t="t" r="r" b="b"/>
              <a:pathLst>
                <a:path w="8851" h="70815">
                  <a:moveTo>
                    <a:pt x="4692" y="4692"/>
                  </a:moveTo>
                  <a:lnTo>
                    <a:pt x="4692" y="71601"/>
                  </a:lnTo>
                </a:path>
              </a:pathLst>
            </a:custGeom>
            <a:noFill/>
            <a:ln w="25400" cap="flat">
              <a:solidFill>
                <a:schemeClr val="accent2"/>
              </a:solidFill>
              <a:prstDash val="solid"/>
              <a:miter/>
            </a:ln>
          </p:spPr>
          <p:txBody>
            <a:bodyPr rtlCol="0" anchor="ctr"/>
            <a:lstStyle/>
            <a:p>
              <a:endParaRPr lang="en-GB"/>
            </a:p>
          </p:txBody>
        </p:sp>
        <p:sp>
          <p:nvSpPr>
            <p:cNvPr id="212" name="Freeform: Shape 5260">
              <a:extLst>
                <a:ext uri="{FF2B5EF4-FFF2-40B4-BE49-F238E27FC236}">
                  <a16:creationId xmlns:a16="http://schemas.microsoft.com/office/drawing/2014/main" id="{C250390A-1576-4C29-AE4A-22930CF43905}"/>
                </a:ext>
              </a:extLst>
            </p:cNvPr>
            <p:cNvSpPr/>
            <p:nvPr/>
          </p:nvSpPr>
          <p:spPr>
            <a:xfrm>
              <a:off x="1361872" y="2269137"/>
              <a:ext cx="8852" cy="70815"/>
            </a:xfrm>
            <a:custGeom>
              <a:avLst/>
              <a:gdLst>
                <a:gd name="connsiteX0" fmla="*/ 4692 w 8851"/>
                <a:gd name="connsiteY0" fmla="*/ 4692 h 70815"/>
                <a:gd name="connsiteX1" fmla="*/ 4692 w 8851"/>
                <a:gd name="connsiteY1" fmla="*/ 71603 h 70815"/>
              </a:gdLst>
              <a:ahLst/>
              <a:cxnLst>
                <a:cxn ang="0">
                  <a:pos x="connsiteX0" y="connsiteY0"/>
                </a:cxn>
                <a:cxn ang="0">
                  <a:pos x="connsiteX1" y="connsiteY1"/>
                </a:cxn>
              </a:cxnLst>
              <a:rect l="l" t="t" r="r" b="b"/>
              <a:pathLst>
                <a:path w="8851" h="70815">
                  <a:moveTo>
                    <a:pt x="4692" y="4692"/>
                  </a:moveTo>
                  <a:lnTo>
                    <a:pt x="4692" y="71603"/>
                  </a:lnTo>
                </a:path>
              </a:pathLst>
            </a:custGeom>
            <a:noFill/>
            <a:ln w="25400" cap="flat">
              <a:solidFill>
                <a:schemeClr val="accent2"/>
              </a:solidFill>
              <a:prstDash val="solid"/>
              <a:miter/>
            </a:ln>
          </p:spPr>
          <p:txBody>
            <a:bodyPr rtlCol="0" anchor="ctr"/>
            <a:lstStyle/>
            <a:p>
              <a:endParaRPr lang="en-GB"/>
            </a:p>
          </p:txBody>
        </p:sp>
        <p:sp>
          <p:nvSpPr>
            <p:cNvPr id="213" name="Freeform: Shape 5261">
              <a:extLst>
                <a:ext uri="{FF2B5EF4-FFF2-40B4-BE49-F238E27FC236}">
                  <a16:creationId xmlns:a16="http://schemas.microsoft.com/office/drawing/2014/main" id="{B0F0B483-A544-4C58-9C38-C5D85CCEAD7C}"/>
                </a:ext>
              </a:extLst>
            </p:cNvPr>
            <p:cNvSpPr/>
            <p:nvPr/>
          </p:nvSpPr>
          <p:spPr>
            <a:xfrm>
              <a:off x="1556613" y="2481582"/>
              <a:ext cx="8852" cy="70815"/>
            </a:xfrm>
            <a:custGeom>
              <a:avLst/>
              <a:gdLst>
                <a:gd name="connsiteX0" fmla="*/ 4692 w 8851"/>
                <a:gd name="connsiteY0" fmla="*/ 4692 h 70815"/>
                <a:gd name="connsiteX1" fmla="*/ 4692 w 8851"/>
                <a:gd name="connsiteY1" fmla="*/ 71612 h 70815"/>
              </a:gdLst>
              <a:ahLst/>
              <a:cxnLst>
                <a:cxn ang="0">
                  <a:pos x="connsiteX0" y="connsiteY0"/>
                </a:cxn>
                <a:cxn ang="0">
                  <a:pos x="connsiteX1" y="connsiteY1"/>
                </a:cxn>
              </a:cxnLst>
              <a:rect l="l" t="t" r="r" b="b"/>
              <a:pathLst>
                <a:path w="8851" h="70815">
                  <a:moveTo>
                    <a:pt x="4692" y="4692"/>
                  </a:moveTo>
                  <a:lnTo>
                    <a:pt x="4692" y="71612"/>
                  </a:lnTo>
                </a:path>
              </a:pathLst>
            </a:custGeom>
            <a:noFill/>
            <a:ln w="25400" cap="flat">
              <a:solidFill>
                <a:schemeClr val="accent2"/>
              </a:solidFill>
              <a:prstDash val="solid"/>
              <a:miter/>
            </a:ln>
          </p:spPr>
          <p:txBody>
            <a:bodyPr rtlCol="0" anchor="ctr"/>
            <a:lstStyle/>
            <a:p>
              <a:endParaRPr lang="en-GB"/>
            </a:p>
          </p:txBody>
        </p:sp>
        <p:sp>
          <p:nvSpPr>
            <p:cNvPr id="214" name="Freeform: Shape 5262">
              <a:extLst>
                <a:ext uri="{FF2B5EF4-FFF2-40B4-BE49-F238E27FC236}">
                  <a16:creationId xmlns:a16="http://schemas.microsoft.com/office/drawing/2014/main" id="{08AF558F-8D1D-40EA-8B03-02AAC85D895E}"/>
                </a:ext>
              </a:extLst>
            </p:cNvPr>
            <p:cNvSpPr/>
            <p:nvPr/>
          </p:nvSpPr>
          <p:spPr>
            <a:xfrm>
              <a:off x="1627428" y="2516999"/>
              <a:ext cx="8852" cy="70815"/>
            </a:xfrm>
            <a:custGeom>
              <a:avLst/>
              <a:gdLst>
                <a:gd name="connsiteX0" fmla="*/ 4692 w 8851"/>
                <a:gd name="connsiteY0" fmla="*/ 4692 h 70815"/>
                <a:gd name="connsiteX1" fmla="*/ 4692 w 8851"/>
                <a:gd name="connsiteY1" fmla="*/ 71603 h 70815"/>
              </a:gdLst>
              <a:ahLst/>
              <a:cxnLst>
                <a:cxn ang="0">
                  <a:pos x="connsiteX0" y="connsiteY0"/>
                </a:cxn>
                <a:cxn ang="0">
                  <a:pos x="connsiteX1" y="connsiteY1"/>
                </a:cxn>
              </a:cxnLst>
              <a:rect l="l" t="t" r="r" b="b"/>
              <a:pathLst>
                <a:path w="8851" h="70815">
                  <a:moveTo>
                    <a:pt x="4692" y="4692"/>
                  </a:moveTo>
                  <a:lnTo>
                    <a:pt x="4692" y="71603"/>
                  </a:lnTo>
                </a:path>
              </a:pathLst>
            </a:custGeom>
            <a:noFill/>
            <a:ln w="25400" cap="flat">
              <a:solidFill>
                <a:schemeClr val="accent2"/>
              </a:solidFill>
              <a:prstDash val="solid"/>
              <a:miter/>
            </a:ln>
          </p:spPr>
          <p:txBody>
            <a:bodyPr rtlCol="0" anchor="ctr"/>
            <a:lstStyle/>
            <a:p>
              <a:endParaRPr lang="en-GB"/>
            </a:p>
          </p:txBody>
        </p:sp>
        <p:sp>
          <p:nvSpPr>
            <p:cNvPr id="215" name="Freeform: Shape 5263">
              <a:extLst>
                <a:ext uri="{FF2B5EF4-FFF2-40B4-BE49-F238E27FC236}">
                  <a16:creationId xmlns:a16="http://schemas.microsoft.com/office/drawing/2014/main" id="{B27A3830-5BC6-437A-84F8-D54EDE965F04}"/>
                </a:ext>
              </a:extLst>
            </p:cNvPr>
            <p:cNvSpPr/>
            <p:nvPr/>
          </p:nvSpPr>
          <p:spPr>
            <a:xfrm>
              <a:off x="1857586" y="2800259"/>
              <a:ext cx="8852" cy="70815"/>
            </a:xfrm>
            <a:custGeom>
              <a:avLst/>
              <a:gdLst>
                <a:gd name="connsiteX0" fmla="*/ 4692 w 8851"/>
                <a:gd name="connsiteY0" fmla="*/ 4692 h 70815"/>
                <a:gd name="connsiteX1" fmla="*/ 4692 w 8851"/>
                <a:gd name="connsiteY1" fmla="*/ 71603 h 70815"/>
              </a:gdLst>
              <a:ahLst/>
              <a:cxnLst>
                <a:cxn ang="0">
                  <a:pos x="connsiteX0" y="connsiteY0"/>
                </a:cxn>
                <a:cxn ang="0">
                  <a:pos x="connsiteX1" y="connsiteY1"/>
                </a:cxn>
              </a:cxnLst>
              <a:rect l="l" t="t" r="r" b="b"/>
              <a:pathLst>
                <a:path w="8851" h="70815">
                  <a:moveTo>
                    <a:pt x="4692" y="4692"/>
                  </a:moveTo>
                  <a:lnTo>
                    <a:pt x="4692" y="71603"/>
                  </a:lnTo>
                </a:path>
              </a:pathLst>
            </a:custGeom>
            <a:noFill/>
            <a:ln w="25400" cap="flat">
              <a:solidFill>
                <a:schemeClr val="accent2"/>
              </a:solidFill>
              <a:prstDash val="solid"/>
              <a:miter/>
            </a:ln>
          </p:spPr>
          <p:txBody>
            <a:bodyPr rtlCol="0" anchor="ctr"/>
            <a:lstStyle/>
            <a:p>
              <a:endParaRPr lang="en-GB"/>
            </a:p>
          </p:txBody>
        </p:sp>
        <p:sp>
          <p:nvSpPr>
            <p:cNvPr id="216" name="Freeform: Shape 5264">
              <a:extLst>
                <a:ext uri="{FF2B5EF4-FFF2-40B4-BE49-F238E27FC236}">
                  <a16:creationId xmlns:a16="http://schemas.microsoft.com/office/drawing/2014/main" id="{5F3C3DE9-9649-4471-9D16-BD45BB7C8E5E}"/>
                </a:ext>
              </a:extLst>
            </p:cNvPr>
            <p:cNvSpPr/>
            <p:nvPr/>
          </p:nvSpPr>
          <p:spPr>
            <a:xfrm>
              <a:off x="1928401" y="2853370"/>
              <a:ext cx="8852" cy="70815"/>
            </a:xfrm>
            <a:custGeom>
              <a:avLst/>
              <a:gdLst>
                <a:gd name="connsiteX0" fmla="*/ 4692 w 8851"/>
                <a:gd name="connsiteY0" fmla="*/ 4692 h 70815"/>
                <a:gd name="connsiteX1" fmla="*/ 4692 w 8851"/>
                <a:gd name="connsiteY1" fmla="*/ 71603 h 70815"/>
              </a:gdLst>
              <a:ahLst/>
              <a:cxnLst>
                <a:cxn ang="0">
                  <a:pos x="connsiteX0" y="connsiteY0"/>
                </a:cxn>
                <a:cxn ang="0">
                  <a:pos x="connsiteX1" y="connsiteY1"/>
                </a:cxn>
              </a:cxnLst>
              <a:rect l="l" t="t" r="r" b="b"/>
              <a:pathLst>
                <a:path w="8851" h="70815">
                  <a:moveTo>
                    <a:pt x="4692" y="4692"/>
                  </a:moveTo>
                  <a:lnTo>
                    <a:pt x="4692" y="71603"/>
                  </a:lnTo>
                </a:path>
              </a:pathLst>
            </a:custGeom>
            <a:noFill/>
            <a:ln w="25400" cap="flat">
              <a:solidFill>
                <a:schemeClr val="accent2"/>
              </a:solidFill>
              <a:prstDash val="solid"/>
              <a:miter/>
            </a:ln>
          </p:spPr>
          <p:txBody>
            <a:bodyPr rtlCol="0" anchor="ctr"/>
            <a:lstStyle/>
            <a:p>
              <a:endParaRPr lang="en-GB"/>
            </a:p>
          </p:txBody>
        </p:sp>
        <p:sp>
          <p:nvSpPr>
            <p:cNvPr id="217" name="Freeform: Shape 5265">
              <a:extLst>
                <a:ext uri="{FF2B5EF4-FFF2-40B4-BE49-F238E27FC236}">
                  <a16:creationId xmlns:a16="http://schemas.microsoft.com/office/drawing/2014/main" id="{B6A6169E-75DA-47AB-AAFC-BB9C1554AAAC}"/>
                </a:ext>
              </a:extLst>
            </p:cNvPr>
            <p:cNvSpPr/>
            <p:nvPr/>
          </p:nvSpPr>
          <p:spPr>
            <a:xfrm>
              <a:off x="1999216" y="2924186"/>
              <a:ext cx="8852" cy="70815"/>
            </a:xfrm>
            <a:custGeom>
              <a:avLst/>
              <a:gdLst>
                <a:gd name="connsiteX0" fmla="*/ 4692 w 8851"/>
                <a:gd name="connsiteY0" fmla="*/ 4692 h 70815"/>
                <a:gd name="connsiteX1" fmla="*/ 4692 w 8851"/>
                <a:gd name="connsiteY1" fmla="*/ 71603 h 70815"/>
              </a:gdLst>
              <a:ahLst/>
              <a:cxnLst>
                <a:cxn ang="0">
                  <a:pos x="connsiteX0" y="connsiteY0"/>
                </a:cxn>
                <a:cxn ang="0">
                  <a:pos x="connsiteX1" y="connsiteY1"/>
                </a:cxn>
              </a:cxnLst>
              <a:rect l="l" t="t" r="r" b="b"/>
              <a:pathLst>
                <a:path w="8851" h="70815">
                  <a:moveTo>
                    <a:pt x="4692" y="4692"/>
                  </a:moveTo>
                  <a:lnTo>
                    <a:pt x="4692" y="71603"/>
                  </a:lnTo>
                </a:path>
              </a:pathLst>
            </a:custGeom>
            <a:noFill/>
            <a:ln w="25400" cap="flat">
              <a:solidFill>
                <a:schemeClr val="accent2"/>
              </a:solidFill>
              <a:prstDash val="solid"/>
              <a:miter/>
            </a:ln>
          </p:spPr>
          <p:txBody>
            <a:bodyPr rtlCol="0" anchor="ctr"/>
            <a:lstStyle/>
            <a:p>
              <a:endParaRPr lang="en-GB"/>
            </a:p>
          </p:txBody>
        </p:sp>
        <p:sp>
          <p:nvSpPr>
            <p:cNvPr id="218" name="Freeform: Shape 5266">
              <a:extLst>
                <a:ext uri="{FF2B5EF4-FFF2-40B4-BE49-F238E27FC236}">
                  <a16:creationId xmlns:a16="http://schemas.microsoft.com/office/drawing/2014/main" id="{DDEA229F-BCF9-4401-AAC7-570296CD40E4}"/>
                </a:ext>
              </a:extLst>
            </p:cNvPr>
            <p:cNvSpPr/>
            <p:nvPr/>
          </p:nvSpPr>
          <p:spPr>
            <a:xfrm>
              <a:off x="2034624" y="2924186"/>
              <a:ext cx="8852" cy="70815"/>
            </a:xfrm>
            <a:custGeom>
              <a:avLst/>
              <a:gdLst>
                <a:gd name="connsiteX0" fmla="*/ 4692 w 8851"/>
                <a:gd name="connsiteY0" fmla="*/ 4692 h 70815"/>
                <a:gd name="connsiteX1" fmla="*/ 4692 w 8851"/>
                <a:gd name="connsiteY1" fmla="*/ 71603 h 70815"/>
              </a:gdLst>
              <a:ahLst/>
              <a:cxnLst>
                <a:cxn ang="0">
                  <a:pos x="connsiteX0" y="connsiteY0"/>
                </a:cxn>
                <a:cxn ang="0">
                  <a:pos x="connsiteX1" y="connsiteY1"/>
                </a:cxn>
              </a:cxnLst>
              <a:rect l="l" t="t" r="r" b="b"/>
              <a:pathLst>
                <a:path w="8851" h="70815">
                  <a:moveTo>
                    <a:pt x="4692" y="4692"/>
                  </a:moveTo>
                  <a:lnTo>
                    <a:pt x="4692" y="71603"/>
                  </a:lnTo>
                </a:path>
              </a:pathLst>
            </a:custGeom>
            <a:noFill/>
            <a:ln w="25400" cap="flat">
              <a:solidFill>
                <a:schemeClr val="accent2"/>
              </a:solidFill>
              <a:prstDash val="solid"/>
              <a:miter/>
            </a:ln>
          </p:spPr>
          <p:txBody>
            <a:bodyPr rtlCol="0" anchor="ctr"/>
            <a:lstStyle/>
            <a:p>
              <a:endParaRPr lang="en-GB"/>
            </a:p>
          </p:txBody>
        </p:sp>
        <p:sp>
          <p:nvSpPr>
            <p:cNvPr id="219" name="Freeform: Shape 5267">
              <a:extLst>
                <a:ext uri="{FF2B5EF4-FFF2-40B4-BE49-F238E27FC236}">
                  <a16:creationId xmlns:a16="http://schemas.microsoft.com/office/drawing/2014/main" id="{74B8F81D-17EC-4262-A166-534D05D9A1D5}"/>
                </a:ext>
              </a:extLst>
            </p:cNvPr>
            <p:cNvSpPr/>
            <p:nvPr/>
          </p:nvSpPr>
          <p:spPr>
            <a:xfrm>
              <a:off x="2140847" y="3048112"/>
              <a:ext cx="8852" cy="70815"/>
            </a:xfrm>
            <a:custGeom>
              <a:avLst/>
              <a:gdLst>
                <a:gd name="connsiteX0" fmla="*/ 4692 w 8851"/>
                <a:gd name="connsiteY0" fmla="*/ 4692 h 70815"/>
                <a:gd name="connsiteX1" fmla="*/ 4692 w 8851"/>
                <a:gd name="connsiteY1" fmla="*/ 71603 h 70815"/>
              </a:gdLst>
              <a:ahLst/>
              <a:cxnLst>
                <a:cxn ang="0">
                  <a:pos x="connsiteX0" y="connsiteY0"/>
                </a:cxn>
                <a:cxn ang="0">
                  <a:pos x="connsiteX1" y="connsiteY1"/>
                </a:cxn>
              </a:cxnLst>
              <a:rect l="l" t="t" r="r" b="b"/>
              <a:pathLst>
                <a:path w="8851" h="70815">
                  <a:moveTo>
                    <a:pt x="4692" y="4692"/>
                  </a:moveTo>
                  <a:lnTo>
                    <a:pt x="4692" y="71603"/>
                  </a:lnTo>
                </a:path>
              </a:pathLst>
            </a:custGeom>
            <a:noFill/>
            <a:ln w="25400" cap="flat">
              <a:solidFill>
                <a:schemeClr val="accent2"/>
              </a:solidFill>
              <a:prstDash val="solid"/>
              <a:miter/>
            </a:ln>
          </p:spPr>
          <p:txBody>
            <a:bodyPr rtlCol="0" anchor="ctr"/>
            <a:lstStyle/>
            <a:p>
              <a:endParaRPr lang="en-GB"/>
            </a:p>
          </p:txBody>
        </p:sp>
        <p:sp>
          <p:nvSpPr>
            <p:cNvPr id="220" name="Freeform: Shape 5268">
              <a:extLst>
                <a:ext uri="{FF2B5EF4-FFF2-40B4-BE49-F238E27FC236}">
                  <a16:creationId xmlns:a16="http://schemas.microsoft.com/office/drawing/2014/main" id="{3DEBC4AD-EDF9-4ACF-9177-39A87C04DFA3}"/>
                </a:ext>
              </a:extLst>
            </p:cNvPr>
            <p:cNvSpPr/>
            <p:nvPr/>
          </p:nvSpPr>
          <p:spPr>
            <a:xfrm>
              <a:off x="2193958" y="3136631"/>
              <a:ext cx="8852" cy="70815"/>
            </a:xfrm>
            <a:custGeom>
              <a:avLst/>
              <a:gdLst>
                <a:gd name="connsiteX0" fmla="*/ 4692 w 8851"/>
                <a:gd name="connsiteY0" fmla="*/ 4692 h 70815"/>
                <a:gd name="connsiteX1" fmla="*/ 4692 w 8851"/>
                <a:gd name="connsiteY1" fmla="*/ 71603 h 70815"/>
              </a:gdLst>
              <a:ahLst/>
              <a:cxnLst>
                <a:cxn ang="0">
                  <a:pos x="connsiteX0" y="connsiteY0"/>
                </a:cxn>
                <a:cxn ang="0">
                  <a:pos x="connsiteX1" y="connsiteY1"/>
                </a:cxn>
              </a:cxnLst>
              <a:rect l="l" t="t" r="r" b="b"/>
              <a:pathLst>
                <a:path w="8851" h="70815">
                  <a:moveTo>
                    <a:pt x="4692" y="4692"/>
                  </a:moveTo>
                  <a:lnTo>
                    <a:pt x="4692" y="71603"/>
                  </a:lnTo>
                </a:path>
              </a:pathLst>
            </a:custGeom>
            <a:noFill/>
            <a:ln w="25400" cap="flat">
              <a:solidFill>
                <a:schemeClr val="accent2"/>
              </a:solidFill>
              <a:prstDash val="solid"/>
              <a:miter/>
            </a:ln>
          </p:spPr>
          <p:txBody>
            <a:bodyPr rtlCol="0" anchor="ctr"/>
            <a:lstStyle/>
            <a:p>
              <a:endParaRPr lang="en-GB"/>
            </a:p>
          </p:txBody>
        </p:sp>
        <p:sp>
          <p:nvSpPr>
            <p:cNvPr id="221" name="Freeform: Shape 5269">
              <a:extLst>
                <a:ext uri="{FF2B5EF4-FFF2-40B4-BE49-F238E27FC236}">
                  <a16:creationId xmlns:a16="http://schemas.microsoft.com/office/drawing/2014/main" id="{DBC9AC18-50A1-4634-88D0-F898E972791F}"/>
                </a:ext>
              </a:extLst>
            </p:cNvPr>
            <p:cNvSpPr/>
            <p:nvPr/>
          </p:nvSpPr>
          <p:spPr>
            <a:xfrm>
              <a:off x="2229365" y="3136631"/>
              <a:ext cx="8852" cy="70815"/>
            </a:xfrm>
            <a:custGeom>
              <a:avLst/>
              <a:gdLst>
                <a:gd name="connsiteX0" fmla="*/ 4692 w 8851"/>
                <a:gd name="connsiteY0" fmla="*/ 4692 h 70815"/>
                <a:gd name="connsiteX1" fmla="*/ 4692 w 8851"/>
                <a:gd name="connsiteY1" fmla="*/ 71603 h 70815"/>
              </a:gdLst>
              <a:ahLst/>
              <a:cxnLst>
                <a:cxn ang="0">
                  <a:pos x="connsiteX0" y="connsiteY0"/>
                </a:cxn>
                <a:cxn ang="0">
                  <a:pos x="connsiteX1" y="connsiteY1"/>
                </a:cxn>
              </a:cxnLst>
              <a:rect l="l" t="t" r="r" b="b"/>
              <a:pathLst>
                <a:path w="8851" h="70815">
                  <a:moveTo>
                    <a:pt x="4692" y="4692"/>
                  </a:moveTo>
                  <a:lnTo>
                    <a:pt x="4692" y="71603"/>
                  </a:lnTo>
                </a:path>
              </a:pathLst>
            </a:custGeom>
            <a:noFill/>
            <a:ln w="25400" cap="flat">
              <a:solidFill>
                <a:schemeClr val="accent2"/>
              </a:solidFill>
              <a:prstDash val="solid"/>
              <a:miter/>
            </a:ln>
          </p:spPr>
          <p:txBody>
            <a:bodyPr rtlCol="0" anchor="ctr"/>
            <a:lstStyle/>
            <a:p>
              <a:endParaRPr lang="en-GB"/>
            </a:p>
          </p:txBody>
        </p:sp>
        <p:sp>
          <p:nvSpPr>
            <p:cNvPr id="222" name="Freeform: Shape 5270">
              <a:extLst>
                <a:ext uri="{FF2B5EF4-FFF2-40B4-BE49-F238E27FC236}">
                  <a16:creationId xmlns:a16="http://schemas.microsoft.com/office/drawing/2014/main" id="{5958E043-37D4-4D83-9B32-5B7DC69B93F1}"/>
                </a:ext>
              </a:extLst>
            </p:cNvPr>
            <p:cNvSpPr/>
            <p:nvPr/>
          </p:nvSpPr>
          <p:spPr>
            <a:xfrm>
              <a:off x="2247069" y="3136631"/>
              <a:ext cx="8852" cy="70815"/>
            </a:xfrm>
            <a:custGeom>
              <a:avLst/>
              <a:gdLst>
                <a:gd name="connsiteX0" fmla="*/ 4692 w 8851"/>
                <a:gd name="connsiteY0" fmla="*/ 4692 h 70815"/>
                <a:gd name="connsiteX1" fmla="*/ 4692 w 8851"/>
                <a:gd name="connsiteY1" fmla="*/ 71603 h 70815"/>
              </a:gdLst>
              <a:ahLst/>
              <a:cxnLst>
                <a:cxn ang="0">
                  <a:pos x="connsiteX0" y="connsiteY0"/>
                </a:cxn>
                <a:cxn ang="0">
                  <a:pos x="connsiteX1" y="connsiteY1"/>
                </a:cxn>
              </a:cxnLst>
              <a:rect l="l" t="t" r="r" b="b"/>
              <a:pathLst>
                <a:path w="8851" h="70815">
                  <a:moveTo>
                    <a:pt x="4692" y="4692"/>
                  </a:moveTo>
                  <a:lnTo>
                    <a:pt x="4692" y="71603"/>
                  </a:lnTo>
                </a:path>
              </a:pathLst>
            </a:custGeom>
            <a:noFill/>
            <a:ln w="25400" cap="flat">
              <a:solidFill>
                <a:schemeClr val="accent2"/>
              </a:solidFill>
              <a:prstDash val="solid"/>
              <a:miter/>
            </a:ln>
          </p:spPr>
          <p:txBody>
            <a:bodyPr rtlCol="0" anchor="ctr"/>
            <a:lstStyle/>
            <a:p>
              <a:endParaRPr lang="en-GB"/>
            </a:p>
          </p:txBody>
        </p:sp>
        <p:sp>
          <p:nvSpPr>
            <p:cNvPr id="223" name="Freeform: Shape 5271">
              <a:extLst>
                <a:ext uri="{FF2B5EF4-FFF2-40B4-BE49-F238E27FC236}">
                  <a16:creationId xmlns:a16="http://schemas.microsoft.com/office/drawing/2014/main" id="{971C6EF7-485A-4814-8052-6BC243688DD7}"/>
                </a:ext>
              </a:extLst>
            </p:cNvPr>
            <p:cNvSpPr/>
            <p:nvPr/>
          </p:nvSpPr>
          <p:spPr>
            <a:xfrm>
              <a:off x="2317884" y="3260557"/>
              <a:ext cx="8852" cy="70815"/>
            </a:xfrm>
            <a:custGeom>
              <a:avLst/>
              <a:gdLst>
                <a:gd name="connsiteX0" fmla="*/ 4692 w 8851"/>
                <a:gd name="connsiteY0" fmla="*/ 4692 h 70815"/>
                <a:gd name="connsiteX1" fmla="*/ 4692 w 8851"/>
                <a:gd name="connsiteY1" fmla="*/ 71603 h 70815"/>
              </a:gdLst>
              <a:ahLst/>
              <a:cxnLst>
                <a:cxn ang="0">
                  <a:pos x="connsiteX0" y="connsiteY0"/>
                </a:cxn>
                <a:cxn ang="0">
                  <a:pos x="connsiteX1" y="connsiteY1"/>
                </a:cxn>
              </a:cxnLst>
              <a:rect l="l" t="t" r="r" b="b"/>
              <a:pathLst>
                <a:path w="8851" h="70815">
                  <a:moveTo>
                    <a:pt x="4692" y="4692"/>
                  </a:moveTo>
                  <a:lnTo>
                    <a:pt x="4692" y="71603"/>
                  </a:lnTo>
                </a:path>
              </a:pathLst>
            </a:custGeom>
            <a:noFill/>
            <a:ln w="25400" cap="flat">
              <a:solidFill>
                <a:schemeClr val="accent2"/>
              </a:solidFill>
              <a:prstDash val="solid"/>
              <a:miter/>
            </a:ln>
          </p:spPr>
          <p:txBody>
            <a:bodyPr rtlCol="0" anchor="ctr"/>
            <a:lstStyle/>
            <a:p>
              <a:endParaRPr lang="en-GB"/>
            </a:p>
          </p:txBody>
        </p:sp>
        <p:sp>
          <p:nvSpPr>
            <p:cNvPr id="224" name="Freeform: Shape 5272">
              <a:extLst>
                <a:ext uri="{FF2B5EF4-FFF2-40B4-BE49-F238E27FC236}">
                  <a16:creationId xmlns:a16="http://schemas.microsoft.com/office/drawing/2014/main" id="{78731E94-631C-4204-9F8A-CB3BC546B5C3}"/>
                </a:ext>
              </a:extLst>
            </p:cNvPr>
            <p:cNvSpPr/>
            <p:nvPr/>
          </p:nvSpPr>
          <p:spPr>
            <a:xfrm>
              <a:off x="1348072" y="2393063"/>
              <a:ext cx="70815" cy="8852"/>
            </a:xfrm>
            <a:custGeom>
              <a:avLst/>
              <a:gdLst>
                <a:gd name="connsiteX0" fmla="*/ 71603 w 70815"/>
                <a:gd name="connsiteY0" fmla="*/ 4692 h 8851"/>
                <a:gd name="connsiteX1" fmla="*/ 4692 w 70815"/>
                <a:gd name="connsiteY1" fmla="*/ 4692 h 8851"/>
              </a:gdLst>
              <a:ahLst/>
              <a:cxnLst>
                <a:cxn ang="0">
                  <a:pos x="connsiteX0" y="connsiteY0"/>
                </a:cxn>
                <a:cxn ang="0">
                  <a:pos x="connsiteX1" y="connsiteY1"/>
                </a:cxn>
              </a:cxnLst>
              <a:rect l="l" t="t" r="r" b="b"/>
              <a:pathLst>
                <a:path w="70815" h="8851">
                  <a:moveTo>
                    <a:pt x="71603" y="4692"/>
                  </a:moveTo>
                  <a:lnTo>
                    <a:pt x="4692" y="4692"/>
                  </a:lnTo>
                </a:path>
              </a:pathLst>
            </a:custGeom>
            <a:noFill/>
            <a:ln w="25400" cap="flat">
              <a:solidFill>
                <a:schemeClr val="accent2"/>
              </a:solidFill>
              <a:prstDash val="solid"/>
              <a:miter/>
            </a:ln>
          </p:spPr>
          <p:txBody>
            <a:bodyPr rtlCol="0" anchor="ctr"/>
            <a:lstStyle/>
            <a:p>
              <a:endParaRPr lang="en-GB"/>
            </a:p>
          </p:txBody>
        </p:sp>
        <p:sp>
          <p:nvSpPr>
            <p:cNvPr id="225" name="Freeform: Shape 5273">
              <a:extLst>
                <a:ext uri="{FF2B5EF4-FFF2-40B4-BE49-F238E27FC236}">
                  <a16:creationId xmlns:a16="http://schemas.microsoft.com/office/drawing/2014/main" id="{352343CA-E496-4597-AE68-E012C70CA690}"/>
                </a:ext>
              </a:extLst>
            </p:cNvPr>
            <p:cNvSpPr/>
            <p:nvPr/>
          </p:nvSpPr>
          <p:spPr>
            <a:xfrm>
              <a:off x="1507405" y="2499286"/>
              <a:ext cx="70815" cy="8852"/>
            </a:xfrm>
            <a:custGeom>
              <a:avLst/>
              <a:gdLst>
                <a:gd name="connsiteX0" fmla="*/ 71603 w 70815"/>
                <a:gd name="connsiteY0" fmla="*/ 4692 h 8851"/>
                <a:gd name="connsiteX1" fmla="*/ 4692 w 70815"/>
                <a:gd name="connsiteY1" fmla="*/ 4692 h 8851"/>
              </a:gdLst>
              <a:ahLst/>
              <a:cxnLst>
                <a:cxn ang="0">
                  <a:pos x="connsiteX0" y="connsiteY0"/>
                </a:cxn>
                <a:cxn ang="0">
                  <a:pos x="connsiteX1" y="connsiteY1"/>
                </a:cxn>
              </a:cxnLst>
              <a:rect l="l" t="t" r="r" b="b"/>
              <a:pathLst>
                <a:path w="70815" h="8851">
                  <a:moveTo>
                    <a:pt x="71603" y="4692"/>
                  </a:moveTo>
                  <a:lnTo>
                    <a:pt x="4692" y="4692"/>
                  </a:lnTo>
                </a:path>
              </a:pathLst>
            </a:custGeom>
            <a:noFill/>
            <a:ln w="25400" cap="flat">
              <a:solidFill>
                <a:schemeClr val="accent2"/>
              </a:solidFill>
              <a:prstDash val="solid"/>
              <a:miter/>
            </a:ln>
          </p:spPr>
          <p:txBody>
            <a:bodyPr rtlCol="0" anchor="ctr"/>
            <a:lstStyle/>
            <a:p>
              <a:endParaRPr lang="en-GB"/>
            </a:p>
          </p:txBody>
        </p:sp>
        <p:sp>
          <p:nvSpPr>
            <p:cNvPr id="226" name="Freeform: Shape 5274">
              <a:extLst>
                <a:ext uri="{FF2B5EF4-FFF2-40B4-BE49-F238E27FC236}">
                  <a16:creationId xmlns:a16="http://schemas.microsoft.com/office/drawing/2014/main" id="{D718A2EC-0DC1-4EDF-B05B-982642CD360F}"/>
                </a:ext>
              </a:extLst>
            </p:cNvPr>
            <p:cNvSpPr/>
            <p:nvPr/>
          </p:nvSpPr>
          <p:spPr>
            <a:xfrm>
              <a:off x="1684443" y="2658629"/>
              <a:ext cx="70815" cy="8852"/>
            </a:xfrm>
            <a:custGeom>
              <a:avLst/>
              <a:gdLst>
                <a:gd name="connsiteX0" fmla="*/ 71603 w 70815"/>
                <a:gd name="connsiteY0" fmla="*/ 4692 h 8851"/>
                <a:gd name="connsiteX1" fmla="*/ 4692 w 70815"/>
                <a:gd name="connsiteY1" fmla="*/ 4692 h 8851"/>
              </a:gdLst>
              <a:ahLst/>
              <a:cxnLst>
                <a:cxn ang="0">
                  <a:pos x="connsiteX0" y="connsiteY0"/>
                </a:cxn>
                <a:cxn ang="0">
                  <a:pos x="connsiteX1" y="connsiteY1"/>
                </a:cxn>
              </a:cxnLst>
              <a:rect l="l" t="t" r="r" b="b"/>
              <a:pathLst>
                <a:path w="70815" h="8851">
                  <a:moveTo>
                    <a:pt x="71603" y="4692"/>
                  </a:moveTo>
                  <a:lnTo>
                    <a:pt x="4692" y="4692"/>
                  </a:lnTo>
                </a:path>
              </a:pathLst>
            </a:custGeom>
            <a:noFill/>
            <a:ln w="25400" cap="flat">
              <a:solidFill>
                <a:schemeClr val="accent2"/>
              </a:solidFill>
              <a:prstDash val="solid"/>
              <a:miter/>
            </a:ln>
          </p:spPr>
          <p:txBody>
            <a:bodyPr rtlCol="0" anchor="ctr"/>
            <a:lstStyle/>
            <a:p>
              <a:endParaRPr lang="en-GB"/>
            </a:p>
          </p:txBody>
        </p:sp>
        <p:sp>
          <p:nvSpPr>
            <p:cNvPr id="227" name="Freeform: Shape 5275">
              <a:extLst>
                <a:ext uri="{FF2B5EF4-FFF2-40B4-BE49-F238E27FC236}">
                  <a16:creationId xmlns:a16="http://schemas.microsoft.com/office/drawing/2014/main" id="{0D8C9BC1-EAAF-47F8-B977-4B03C72978D4}"/>
                </a:ext>
              </a:extLst>
            </p:cNvPr>
            <p:cNvSpPr/>
            <p:nvPr/>
          </p:nvSpPr>
          <p:spPr>
            <a:xfrm>
              <a:off x="1755258" y="2747148"/>
              <a:ext cx="70815" cy="8852"/>
            </a:xfrm>
            <a:custGeom>
              <a:avLst/>
              <a:gdLst>
                <a:gd name="connsiteX0" fmla="*/ 71612 w 70815"/>
                <a:gd name="connsiteY0" fmla="*/ 4692 h 8851"/>
                <a:gd name="connsiteX1" fmla="*/ 4692 w 70815"/>
                <a:gd name="connsiteY1" fmla="*/ 4692 h 8851"/>
              </a:gdLst>
              <a:ahLst/>
              <a:cxnLst>
                <a:cxn ang="0">
                  <a:pos x="connsiteX0" y="connsiteY0"/>
                </a:cxn>
                <a:cxn ang="0">
                  <a:pos x="connsiteX1" y="connsiteY1"/>
                </a:cxn>
              </a:cxnLst>
              <a:rect l="l" t="t" r="r" b="b"/>
              <a:pathLst>
                <a:path w="70815" h="8851">
                  <a:moveTo>
                    <a:pt x="71612" y="4692"/>
                  </a:moveTo>
                  <a:lnTo>
                    <a:pt x="4692" y="4692"/>
                  </a:lnTo>
                </a:path>
              </a:pathLst>
            </a:custGeom>
            <a:noFill/>
            <a:ln w="25400" cap="flat">
              <a:solidFill>
                <a:schemeClr val="accent2"/>
              </a:solidFill>
              <a:prstDash val="solid"/>
              <a:miter/>
            </a:ln>
          </p:spPr>
          <p:txBody>
            <a:bodyPr rtlCol="0" anchor="ctr"/>
            <a:lstStyle/>
            <a:p>
              <a:endParaRPr lang="en-GB"/>
            </a:p>
          </p:txBody>
        </p:sp>
        <p:sp>
          <p:nvSpPr>
            <p:cNvPr id="228" name="Freeform: Shape 5276">
              <a:extLst>
                <a:ext uri="{FF2B5EF4-FFF2-40B4-BE49-F238E27FC236}">
                  <a16:creationId xmlns:a16="http://schemas.microsoft.com/office/drawing/2014/main" id="{3B74D826-615F-4287-B6A2-87B7D642D10A}"/>
                </a:ext>
              </a:extLst>
            </p:cNvPr>
            <p:cNvSpPr/>
            <p:nvPr/>
          </p:nvSpPr>
          <p:spPr>
            <a:xfrm>
              <a:off x="1808370" y="2800259"/>
              <a:ext cx="70815" cy="8852"/>
            </a:xfrm>
            <a:custGeom>
              <a:avLst/>
              <a:gdLst>
                <a:gd name="connsiteX0" fmla="*/ 71612 w 70815"/>
                <a:gd name="connsiteY0" fmla="*/ 4692 h 8851"/>
                <a:gd name="connsiteX1" fmla="*/ 4692 w 70815"/>
                <a:gd name="connsiteY1" fmla="*/ 4692 h 8851"/>
              </a:gdLst>
              <a:ahLst/>
              <a:cxnLst>
                <a:cxn ang="0">
                  <a:pos x="connsiteX0" y="connsiteY0"/>
                </a:cxn>
                <a:cxn ang="0">
                  <a:pos x="connsiteX1" y="connsiteY1"/>
                </a:cxn>
              </a:cxnLst>
              <a:rect l="l" t="t" r="r" b="b"/>
              <a:pathLst>
                <a:path w="70815" h="8851">
                  <a:moveTo>
                    <a:pt x="71612" y="4692"/>
                  </a:moveTo>
                  <a:lnTo>
                    <a:pt x="4692" y="4692"/>
                  </a:lnTo>
                </a:path>
              </a:pathLst>
            </a:custGeom>
            <a:noFill/>
            <a:ln w="25400" cap="flat">
              <a:solidFill>
                <a:schemeClr val="accent2"/>
              </a:solidFill>
              <a:prstDash val="solid"/>
              <a:miter/>
            </a:ln>
          </p:spPr>
          <p:txBody>
            <a:bodyPr rtlCol="0" anchor="ctr"/>
            <a:lstStyle/>
            <a:p>
              <a:endParaRPr lang="en-GB"/>
            </a:p>
          </p:txBody>
        </p:sp>
        <p:sp>
          <p:nvSpPr>
            <p:cNvPr id="229" name="Freeform: Shape 5277">
              <a:extLst>
                <a:ext uri="{FF2B5EF4-FFF2-40B4-BE49-F238E27FC236}">
                  <a16:creationId xmlns:a16="http://schemas.microsoft.com/office/drawing/2014/main" id="{72550674-D462-4C48-BC7B-AA11D038A9E2}"/>
                </a:ext>
              </a:extLst>
            </p:cNvPr>
            <p:cNvSpPr/>
            <p:nvPr/>
          </p:nvSpPr>
          <p:spPr>
            <a:xfrm>
              <a:off x="1932305" y="2906482"/>
              <a:ext cx="70815" cy="8852"/>
            </a:xfrm>
            <a:custGeom>
              <a:avLst/>
              <a:gdLst>
                <a:gd name="connsiteX0" fmla="*/ 71603 w 70815"/>
                <a:gd name="connsiteY0" fmla="*/ 4692 h 8851"/>
                <a:gd name="connsiteX1" fmla="*/ 4692 w 70815"/>
                <a:gd name="connsiteY1" fmla="*/ 4692 h 8851"/>
              </a:gdLst>
              <a:ahLst/>
              <a:cxnLst>
                <a:cxn ang="0">
                  <a:pos x="connsiteX0" y="connsiteY0"/>
                </a:cxn>
                <a:cxn ang="0">
                  <a:pos x="connsiteX1" y="connsiteY1"/>
                </a:cxn>
              </a:cxnLst>
              <a:rect l="l" t="t" r="r" b="b"/>
              <a:pathLst>
                <a:path w="70815" h="8851">
                  <a:moveTo>
                    <a:pt x="71603" y="4692"/>
                  </a:moveTo>
                  <a:lnTo>
                    <a:pt x="4692" y="4692"/>
                  </a:lnTo>
                </a:path>
              </a:pathLst>
            </a:custGeom>
            <a:noFill/>
            <a:ln w="25400" cap="flat">
              <a:solidFill>
                <a:schemeClr val="accent2"/>
              </a:solidFill>
              <a:prstDash val="solid"/>
              <a:miter/>
            </a:ln>
          </p:spPr>
          <p:txBody>
            <a:bodyPr rtlCol="0" anchor="ctr"/>
            <a:lstStyle/>
            <a:p>
              <a:endParaRPr lang="en-GB"/>
            </a:p>
          </p:txBody>
        </p:sp>
        <p:sp>
          <p:nvSpPr>
            <p:cNvPr id="230" name="Freeform: Shape 5278">
              <a:extLst>
                <a:ext uri="{FF2B5EF4-FFF2-40B4-BE49-F238E27FC236}">
                  <a16:creationId xmlns:a16="http://schemas.microsoft.com/office/drawing/2014/main" id="{92A9573A-17ED-4DE7-833C-315D6DB5D66C}"/>
                </a:ext>
              </a:extLst>
            </p:cNvPr>
            <p:cNvSpPr/>
            <p:nvPr/>
          </p:nvSpPr>
          <p:spPr>
            <a:xfrm>
              <a:off x="2073935" y="3030408"/>
              <a:ext cx="70815" cy="8852"/>
            </a:xfrm>
            <a:custGeom>
              <a:avLst/>
              <a:gdLst>
                <a:gd name="connsiteX0" fmla="*/ 71603 w 70815"/>
                <a:gd name="connsiteY0" fmla="*/ 4692 h 8851"/>
                <a:gd name="connsiteX1" fmla="*/ 4692 w 70815"/>
                <a:gd name="connsiteY1" fmla="*/ 4692 h 8851"/>
              </a:gdLst>
              <a:ahLst/>
              <a:cxnLst>
                <a:cxn ang="0">
                  <a:pos x="connsiteX0" y="connsiteY0"/>
                </a:cxn>
                <a:cxn ang="0">
                  <a:pos x="connsiteX1" y="connsiteY1"/>
                </a:cxn>
              </a:cxnLst>
              <a:rect l="l" t="t" r="r" b="b"/>
              <a:pathLst>
                <a:path w="70815" h="8851">
                  <a:moveTo>
                    <a:pt x="71603" y="4692"/>
                  </a:moveTo>
                  <a:lnTo>
                    <a:pt x="4692" y="4692"/>
                  </a:lnTo>
                </a:path>
              </a:pathLst>
            </a:custGeom>
            <a:noFill/>
            <a:ln w="25400" cap="flat">
              <a:solidFill>
                <a:schemeClr val="accent2"/>
              </a:solidFill>
              <a:prstDash val="solid"/>
              <a:miter/>
            </a:ln>
          </p:spPr>
          <p:txBody>
            <a:bodyPr rtlCol="0" anchor="ctr"/>
            <a:lstStyle/>
            <a:p>
              <a:endParaRPr lang="en-GB"/>
            </a:p>
          </p:txBody>
        </p:sp>
        <p:sp>
          <p:nvSpPr>
            <p:cNvPr id="231" name="Freeform: Shape 5279">
              <a:extLst>
                <a:ext uri="{FF2B5EF4-FFF2-40B4-BE49-F238E27FC236}">
                  <a16:creationId xmlns:a16="http://schemas.microsoft.com/office/drawing/2014/main" id="{3487C2DE-88FF-438F-A455-E32DAA1D0093}"/>
                </a:ext>
              </a:extLst>
            </p:cNvPr>
            <p:cNvSpPr/>
            <p:nvPr/>
          </p:nvSpPr>
          <p:spPr>
            <a:xfrm>
              <a:off x="2073935" y="3048112"/>
              <a:ext cx="70815" cy="8852"/>
            </a:xfrm>
            <a:custGeom>
              <a:avLst/>
              <a:gdLst>
                <a:gd name="connsiteX0" fmla="*/ 71603 w 70815"/>
                <a:gd name="connsiteY0" fmla="*/ 4692 h 8851"/>
                <a:gd name="connsiteX1" fmla="*/ 4692 w 70815"/>
                <a:gd name="connsiteY1" fmla="*/ 4692 h 8851"/>
              </a:gdLst>
              <a:ahLst/>
              <a:cxnLst>
                <a:cxn ang="0">
                  <a:pos x="connsiteX0" y="connsiteY0"/>
                </a:cxn>
                <a:cxn ang="0">
                  <a:pos x="connsiteX1" y="connsiteY1"/>
                </a:cxn>
              </a:cxnLst>
              <a:rect l="l" t="t" r="r" b="b"/>
              <a:pathLst>
                <a:path w="70815" h="8851">
                  <a:moveTo>
                    <a:pt x="71603" y="4692"/>
                  </a:moveTo>
                  <a:lnTo>
                    <a:pt x="4692" y="4692"/>
                  </a:lnTo>
                </a:path>
              </a:pathLst>
            </a:custGeom>
            <a:noFill/>
            <a:ln w="25400" cap="flat">
              <a:solidFill>
                <a:schemeClr val="accent2"/>
              </a:solidFill>
              <a:prstDash val="solid"/>
              <a:miter/>
            </a:ln>
          </p:spPr>
          <p:txBody>
            <a:bodyPr rtlCol="0" anchor="ctr"/>
            <a:lstStyle/>
            <a:p>
              <a:endParaRPr lang="en-GB"/>
            </a:p>
          </p:txBody>
        </p:sp>
        <p:sp>
          <p:nvSpPr>
            <p:cNvPr id="232" name="Freeform: Shape 5280">
              <a:extLst>
                <a:ext uri="{FF2B5EF4-FFF2-40B4-BE49-F238E27FC236}">
                  <a16:creationId xmlns:a16="http://schemas.microsoft.com/office/drawing/2014/main" id="{D12A0BBA-56AB-4E4B-A879-E558EF0D4098}"/>
                </a:ext>
              </a:extLst>
            </p:cNvPr>
            <p:cNvSpPr/>
            <p:nvPr/>
          </p:nvSpPr>
          <p:spPr>
            <a:xfrm>
              <a:off x="2127046" y="3101223"/>
              <a:ext cx="70815" cy="8852"/>
            </a:xfrm>
            <a:custGeom>
              <a:avLst/>
              <a:gdLst>
                <a:gd name="connsiteX0" fmla="*/ 71603 w 70815"/>
                <a:gd name="connsiteY0" fmla="*/ 4692 h 8851"/>
                <a:gd name="connsiteX1" fmla="*/ 4692 w 70815"/>
                <a:gd name="connsiteY1" fmla="*/ 4692 h 8851"/>
              </a:gdLst>
              <a:ahLst/>
              <a:cxnLst>
                <a:cxn ang="0">
                  <a:pos x="connsiteX0" y="connsiteY0"/>
                </a:cxn>
                <a:cxn ang="0">
                  <a:pos x="connsiteX1" y="connsiteY1"/>
                </a:cxn>
              </a:cxnLst>
              <a:rect l="l" t="t" r="r" b="b"/>
              <a:pathLst>
                <a:path w="70815" h="8851">
                  <a:moveTo>
                    <a:pt x="71603" y="4692"/>
                  </a:moveTo>
                  <a:lnTo>
                    <a:pt x="4692" y="4692"/>
                  </a:lnTo>
                </a:path>
              </a:pathLst>
            </a:custGeom>
            <a:noFill/>
            <a:ln w="25400" cap="flat">
              <a:solidFill>
                <a:schemeClr val="accent2"/>
              </a:solidFill>
              <a:prstDash val="solid"/>
              <a:miter/>
            </a:ln>
          </p:spPr>
          <p:txBody>
            <a:bodyPr rtlCol="0" anchor="ctr"/>
            <a:lstStyle/>
            <a:p>
              <a:endParaRPr lang="en-GB"/>
            </a:p>
          </p:txBody>
        </p:sp>
        <p:sp>
          <p:nvSpPr>
            <p:cNvPr id="233" name="Freeform: Shape 5281">
              <a:extLst>
                <a:ext uri="{FF2B5EF4-FFF2-40B4-BE49-F238E27FC236}">
                  <a16:creationId xmlns:a16="http://schemas.microsoft.com/office/drawing/2014/main" id="{37B8C1AD-E20C-4919-8D55-727412CF0AD7}"/>
                </a:ext>
              </a:extLst>
            </p:cNvPr>
            <p:cNvSpPr/>
            <p:nvPr/>
          </p:nvSpPr>
          <p:spPr>
            <a:xfrm>
              <a:off x="2250973" y="3260557"/>
              <a:ext cx="70815" cy="8852"/>
            </a:xfrm>
            <a:custGeom>
              <a:avLst/>
              <a:gdLst>
                <a:gd name="connsiteX0" fmla="*/ 71603 w 70815"/>
                <a:gd name="connsiteY0" fmla="*/ 4692 h 8851"/>
                <a:gd name="connsiteX1" fmla="*/ 4692 w 70815"/>
                <a:gd name="connsiteY1" fmla="*/ 4692 h 8851"/>
              </a:gdLst>
              <a:ahLst/>
              <a:cxnLst>
                <a:cxn ang="0">
                  <a:pos x="connsiteX0" y="connsiteY0"/>
                </a:cxn>
                <a:cxn ang="0">
                  <a:pos x="connsiteX1" y="connsiteY1"/>
                </a:cxn>
              </a:cxnLst>
              <a:rect l="l" t="t" r="r" b="b"/>
              <a:pathLst>
                <a:path w="70815" h="8851">
                  <a:moveTo>
                    <a:pt x="71603" y="4692"/>
                  </a:moveTo>
                  <a:lnTo>
                    <a:pt x="4692" y="4692"/>
                  </a:lnTo>
                </a:path>
              </a:pathLst>
            </a:custGeom>
            <a:noFill/>
            <a:ln w="25400" cap="flat">
              <a:solidFill>
                <a:schemeClr val="accent2"/>
              </a:solidFill>
              <a:prstDash val="solid"/>
              <a:miter/>
            </a:ln>
          </p:spPr>
          <p:txBody>
            <a:bodyPr rtlCol="0" anchor="ctr"/>
            <a:lstStyle/>
            <a:p>
              <a:endParaRPr lang="en-GB"/>
            </a:p>
          </p:txBody>
        </p:sp>
        <p:sp>
          <p:nvSpPr>
            <p:cNvPr id="234" name="Freeform: Shape 5282">
              <a:extLst>
                <a:ext uri="{FF2B5EF4-FFF2-40B4-BE49-F238E27FC236}">
                  <a16:creationId xmlns:a16="http://schemas.microsoft.com/office/drawing/2014/main" id="{0F4FD925-B982-447B-8868-29FC2FB8749C}"/>
                </a:ext>
              </a:extLst>
            </p:cNvPr>
            <p:cNvSpPr/>
            <p:nvPr/>
          </p:nvSpPr>
          <p:spPr>
            <a:xfrm>
              <a:off x="2321788" y="3349076"/>
              <a:ext cx="70815" cy="8852"/>
            </a:xfrm>
            <a:custGeom>
              <a:avLst/>
              <a:gdLst>
                <a:gd name="connsiteX0" fmla="*/ 71603 w 70815"/>
                <a:gd name="connsiteY0" fmla="*/ 4692 h 8851"/>
                <a:gd name="connsiteX1" fmla="*/ 4692 w 70815"/>
                <a:gd name="connsiteY1" fmla="*/ 4692 h 8851"/>
              </a:gdLst>
              <a:ahLst/>
              <a:cxnLst>
                <a:cxn ang="0">
                  <a:pos x="connsiteX0" y="connsiteY0"/>
                </a:cxn>
                <a:cxn ang="0">
                  <a:pos x="connsiteX1" y="connsiteY1"/>
                </a:cxn>
              </a:cxnLst>
              <a:rect l="l" t="t" r="r" b="b"/>
              <a:pathLst>
                <a:path w="70815" h="8851">
                  <a:moveTo>
                    <a:pt x="71603" y="4692"/>
                  </a:moveTo>
                  <a:lnTo>
                    <a:pt x="4692" y="4692"/>
                  </a:lnTo>
                </a:path>
              </a:pathLst>
            </a:custGeom>
            <a:noFill/>
            <a:ln w="25400" cap="flat">
              <a:solidFill>
                <a:schemeClr val="accent2"/>
              </a:solidFill>
              <a:prstDash val="solid"/>
              <a:miter/>
            </a:ln>
          </p:spPr>
          <p:txBody>
            <a:bodyPr rtlCol="0" anchor="ctr"/>
            <a:lstStyle/>
            <a:p>
              <a:endParaRPr lang="en-GB"/>
            </a:p>
          </p:txBody>
        </p:sp>
        <p:sp>
          <p:nvSpPr>
            <p:cNvPr id="235" name="Freeform: Shape 5283">
              <a:extLst>
                <a:ext uri="{FF2B5EF4-FFF2-40B4-BE49-F238E27FC236}">
                  <a16:creationId xmlns:a16="http://schemas.microsoft.com/office/drawing/2014/main" id="{D4BC630E-F586-4918-8FFC-7997FA28F3B9}"/>
                </a:ext>
              </a:extLst>
            </p:cNvPr>
            <p:cNvSpPr/>
            <p:nvPr/>
          </p:nvSpPr>
          <p:spPr>
            <a:xfrm>
              <a:off x="2888309" y="3650040"/>
              <a:ext cx="70815" cy="8852"/>
            </a:xfrm>
            <a:custGeom>
              <a:avLst/>
              <a:gdLst>
                <a:gd name="connsiteX0" fmla="*/ 71603 w 70815"/>
                <a:gd name="connsiteY0" fmla="*/ 4692 h 8851"/>
                <a:gd name="connsiteX1" fmla="*/ 4692 w 70815"/>
                <a:gd name="connsiteY1" fmla="*/ 4692 h 8851"/>
              </a:gdLst>
              <a:ahLst/>
              <a:cxnLst>
                <a:cxn ang="0">
                  <a:pos x="connsiteX0" y="connsiteY0"/>
                </a:cxn>
                <a:cxn ang="0">
                  <a:pos x="connsiteX1" y="connsiteY1"/>
                </a:cxn>
              </a:cxnLst>
              <a:rect l="l" t="t" r="r" b="b"/>
              <a:pathLst>
                <a:path w="70815" h="8851">
                  <a:moveTo>
                    <a:pt x="71603" y="4692"/>
                  </a:moveTo>
                  <a:lnTo>
                    <a:pt x="4692" y="4692"/>
                  </a:lnTo>
                </a:path>
              </a:pathLst>
            </a:custGeom>
            <a:noFill/>
            <a:ln w="25400" cap="flat">
              <a:solidFill>
                <a:schemeClr val="accent2"/>
              </a:solidFill>
              <a:prstDash val="solid"/>
              <a:miter/>
            </a:ln>
          </p:spPr>
          <p:txBody>
            <a:bodyPr rtlCol="0" anchor="ctr"/>
            <a:lstStyle/>
            <a:p>
              <a:endParaRPr lang="en-GB"/>
            </a:p>
          </p:txBody>
        </p:sp>
        <p:sp>
          <p:nvSpPr>
            <p:cNvPr id="236" name="Freeform: Shape 5284">
              <a:extLst>
                <a:ext uri="{FF2B5EF4-FFF2-40B4-BE49-F238E27FC236}">
                  <a16:creationId xmlns:a16="http://schemas.microsoft.com/office/drawing/2014/main" id="{C1B8E4AC-DF03-427D-98F2-448CF7646784}"/>
                </a:ext>
              </a:extLst>
            </p:cNvPr>
            <p:cNvSpPr/>
            <p:nvPr/>
          </p:nvSpPr>
          <p:spPr>
            <a:xfrm>
              <a:off x="3313208" y="3915597"/>
              <a:ext cx="70815" cy="8852"/>
            </a:xfrm>
            <a:custGeom>
              <a:avLst/>
              <a:gdLst>
                <a:gd name="connsiteX0" fmla="*/ 71603 w 70815"/>
                <a:gd name="connsiteY0" fmla="*/ 4692 h 8851"/>
                <a:gd name="connsiteX1" fmla="*/ 4692 w 70815"/>
                <a:gd name="connsiteY1" fmla="*/ 4692 h 8851"/>
              </a:gdLst>
              <a:ahLst/>
              <a:cxnLst>
                <a:cxn ang="0">
                  <a:pos x="connsiteX0" y="connsiteY0"/>
                </a:cxn>
                <a:cxn ang="0">
                  <a:pos x="connsiteX1" y="connsiteY1"/>
                </a:cxn>
              </a:cxnLst>
              <a:rect l="l" t="t" r="r" b="b"/>
              <a:pathLst>
                <a:path w="70815" h="8851">
                  <a:moveTo>
                    <a:pt x="71603" y="4692"/>
                  </a:moveTo>
                  <a:lnTo>
                    <a:pt x="4692" y="4692"/>
                  </a:lnTo>
                </a:path>
              </a:pathLst>
            </a:custGeom>
            <a:noFill/>
            <a:ln w="25400" cap="flat">
              <a:solidFill>
                <a:schemeClr val="accent2"/>
              </a:solidFill>
              <a:prstDash val="solid"/>
              <a:miter/>
            </a:ln>
          </p:spPr>
          <p:txBody>
            <a:bodyPr rtlCol="0" anchor="ctr"/>
            <a:lstStyle/>
            <a:p>
              <a:endParaRPr lang="en-GB"/>
            </a:p>
          </p:txBody>
        </p:sp>
        <p:sp>
          <p:nvSpPr>
            <p:cNvPr id="237" name="Freeform: Shape 5285">
              <a:extLst>
                <a:ext uri="{FF2B5EF4-FFF2-40B4-BE49-F238E27FC236}">
                  <a16:creationId xmlns:a16="http://schemas.microsoft.com/office/drawing/2014/main" id="{E4D1CA8C-9351-46AD-97F1-6FD3AD6C3475}"/>
                </a:ext>
              </a:extLst>
            </p:cNvPr>
            <p:cNvSpPr/>
            <p:nvPr/>
          </p:nvSpPr>
          <p:spPr>
            <a:xfrm>
              <a:off x="4180693" y="4216570"/>
              <a:ext cx="70815" cy="8852"/>
            </a:xfrm>
            <a:custGeom>
              <a:avLst/>
              <a:gdLst>
                <a:gd name="connsiteX0" fmla="*/ 71603 w 70815"/>
                <a:gd name="connsiteY0" fmla="*/ 4692 h 8851"/>
                <a:gd name="connsiteX1" fmla="*/ 4692 w 70815"/>
                <a:gd name="connsiteY1" fmla="*/ 4692 h 8851"/>
              </a:gdLst>
              <a:ahLst/>
              <a:cxnLst>
                <a:cxn ang="0">
                  <a:pos x="connsiteX0" y="connsiteY0"/>
                </a:cxn>
                <a:cxn ang="0">
                  <a:pos x="connsiteX1" y="connsiteY1"/>
                </a:cxn>
              </a:cxnLst>
              <a:rect l="l" t="t" r="r" b="b"/>
              <a:pathLst>
                <a:path w="70815" h="8851">
                  <a:moveTo>
                    <a:pt x="71603" y="4692"/>
                  </a:moveTo>
                  <a:lnTo>
                    <a:pt x="4692" y="4692"/>
                  </a:lnTo>
                </a:path>
              </a:pathLst>
            </a:custGeom>
            <a:noFill/>
            <a:ln w="25400" cap="flat">
              <a:solidFill>
                <a:schemeClr val="accent2"/>
              </a:solidFill>
              <a:prstDash val="solid"/>
              <a:miter/>
            </a:ln>
          </p:spPr>
          <p:txBody>
            <a:bodyPr rtlCol="0" anchor="ctr"/>
            <a:lstStyle/>
            <a:p>
              <a:endParaRPr lang="en-GB"/>
            </a:p>
          </p:txBody>
        </p:sp>
        <p:sp>
          <p:nvSpPr>
            <p:cNvPr id="238" name="Freeform: Shape 5286">
              <a:extLst>
                <a:ext uri="{FF2B5EF4-FFF2-40B4-BE49-F238E27FC236}">
                  <a16:creationId xmlns:a16="http://schemas.microsoft.com/office/drawing/2014/main" id="{BB179663-81B2-4EF0-9E04-9229E5635E13}"/>
                </a:ext>
              </a:extLst>
            </p:cNvPr>
            <p:cNvSpPr/>
            <p:nvPr/>
          </p:nvSpPr>
          <p:spPr>
            <a:xfrm>
              <a:off x="2831294" y="3543818"/>
              <a:ext cx="8852" cy="70815"/>
            </a:xfrm>
            <a:custGeom>
              <a:avLst/>
              <a:gdLst>
                <a:gd name="connsiteX0" fmla="*/ 4692 w 8851"/>
                <a:gd name="connsiteY0" fmla="*/ 4692 h 70815"/>
                <a:gd name="connsiteX1" fmla="*/ 4692 w 8851"/>
                <a:gd name="connsiteY1" fmla="*/ 71603 h 70815"/>
              </a:gdLst>
              <a:ahLst/>
              <a:cxnLst>
                <a:cxn ang="0">
                  <a:pos x="connsiteX0" y="connsiteY0"/>
                </a:cxn>
                <a:cxn ang="0">
                  <a:pos x="connsiteX1" y="connsiteY1"/>
                </a:cxn>
              </a:cxnLst>
              <a:rect l="l" t="t" r="r" b="b"/>
              <a:pathLst>
                <a:path w="8851" h="70815">
                  <a:moveTo>
                    <a:pt x="4692" y="4692"/>
                  </a:moveTo>
                  <a:lnTo>
                    <a:pt x="4692" y="71603"/>
                  </a:lnTo>
                </a:path>
              </a:pathLst>
            </a:custGeom>
            <a:noFill/>
            <a:ln w="25400" cap="flat">
              <a:solidFill>
                <a:schemeClr val="accent2"/>
              </a:solidFill>
              <a:prstDash val="solid"/>
              <a:miter/>
            </a:ln>
          </p:spPr>
          <p:txBody>
            <a:bodyPr rtlCol="0" anchor="ctr"/>
            <a:lstStyle/>
            <a:p>
              <a:endParaRPr lang="en-GB"/>
            </a:p>
          </p:txBody>
        </p:sp>
        <p:sp>
          <p:nvSpPr>
            <p:cNvPr id="239" name="Freeform: Shape 5287">
              <a:extLst>
                <a:ext uri="{FF2B5EF4-FFF2-40B4-BE49-F238E27FC236}">
                  <a16:creationId xmlns:a16="http://schemas.microsoft.com/office/drawing/2014/main" id="{2BDEFC59-C774-4634-AC83-7837EB9A13B1}"/>
                </a:ext>
              </a:extLst>
            </p:cNvPr>
            <p:cNvSpPr/>
            <p:nvPr/>
          </p:nvSpPr>
          <p:spPr>
            <a:xfrm>
              <a:off x="2848997" y="3543818"/>
              <a:ext cx="8852" cy="70815"/>
            </a:xfrm>
            <a:custGeom>
              <a:avLst/>
              <a:gdLst>
                <a:gd name="connsiteX0" fmla="*/ 4692 w 8851"/>
                <a:gd name="connsiteY0" fmla="*/ 4692 h 70815"/>
                <a:gd name="connsiteX1" fmla="*/ 4692 w 8851"/>
                <a:gd name="connsiteY1" fmla="*/ 71603 h 70815"/>
              </a:gdLst>
              <a:ahLst/>
              <a:cxnLst>
                <a:cxn ang="0">
                  <a:pos x="connsiteX0" y="connsiteY0"/>
                </a:cxn>
                <a:cxn ang="0">
                  <a:pos x="connsiteX1" y="connsiteY1"/>
                </a:cxn>
              </a:cxnLst>
              <a:rect l="l" t="t" r="r" b="b"/>
              <a:pathLst>
                <a:path w="8851" h="70815">
                  <a:moveTo>
                    <a:pt x="4692" y="4692"/>
                  </a:moveTo>
                  <a:lnTo>
                    <a:pt x="4692" y="71603"/>
                  </a:lnTo>
                </a:path>
              </a:pathLst>
            </a:custGeom>
            <a:noFill/>
            <a:ln w="25400" cap="flat">
              <a:solidFill>
                <a:schemeClr val="accent2"/>
              </a:solidFill>
              <a:prstDash val="solid"/>
              <a:miter/>
            </a:ln>
          </p:spPr>
          <p:txBody>
            <a:bodyPr rtlCol="0" anchor="ctr"/>
            <a:lstStyle/>
            <a:p>
              <a:endParaRPr lang="en-GB"/>
            </a:p>
          </p:txBody>
        </p:sp>
        <p:sp>
          <p:nvSpPr>
            <p:cNvPr id="240" name="Freeform: Shape 5288">
              <a:extLst>
                <a:ext uri="{FF2B5EF4-FFF2-40B4-BE49-F238E27FC236}">
                  <a16:creationId xmlns:a16="http://schemas.microsoft.com/office/drawing/2014/main" id="{71DFF529-027F-4B5F-8EE0-64FBDA84C850}"/>
                </a:ext>
              </a:extLst>
            </p:cNvPr>
            <p:cNvSpPr/>
            <p:nvPr/>
          </p:nvSpPr>
          <p:spPr>
            <a:xfrm>
              <a:off x="3008331" y="3703152"/>
              <a:ext cx="8852" cy="70815"/>
            </a:xfrm>
            <a:custGeom>
              <a:avLst/>
              <a:gdLst>
                <a:gd name="connsiteX0" fmla="*/ 4692 w 8851"/>
                <a:gd name="connsiteY0" fmla="*/ 4692 h 70815"/>
                <a:gd name="connsiteX1" fmla="*/ 4692 w 8851"/>
                <a:gd name="connsiteY1" fmla="*/ 71603 h 70815"/>
              </a:gdLst>
              <a:ahLst/>
              <a:cxnLst>
                <a:cxn ang="0">
                  <a:pos x="connsiteX0" y="connsiteY0"/>
                </a:cxn>
                <a:cxn ang="0">
                  <a:pos x="connsiteX1" y="connsiteY1"/>
                </a:cxn>
              </a:cxnLst>
              <a:rect l="l" t="t" r="r" b="b"/>
              <a:pathLst>
                <a:path w="8851" h="70815">
                  <a:moveTo>
                    <a:pt x="4692" y="4692"/>
                  </a:moveTo>
                  <a:lnTo>
                    <a:pt x="4692" y="71603"/>
                  </a:lnTo>
                </a:path>
              </a:pathLst>
            </a:custGeom>
            <a:noFill/>
            <a:ln w="25400" cap="flat">
              <a:solidFill>
                <a:schemeClr val="accent2"/>
              </a:solidFill>
              <a:prstDash val="solid"/>
              <a:miter/>
            </a:ln>
          </p:spPr>
          <p:txBody>
            <a:bodyPr rtlCol="0" anchor="ctr"/>
            <a:lstStyle/>
            <a:p>
              <a:endParaRPr lang="en-GB"/>
            </a:p>
          </p:txBody>
        </p:sp>
        <p:sp>
          <p:nvSpPr>
            <p:cNvPr id="241" name="Freeform: Shape 5289">
              <a:extLst>
                <a:ext uri="{FF2B5EF4-FFF2-40B4-BE49-F238E27FC236}">
                  <a16:creationId xmlns:a16="http://schemas.microsoft.com/office/drawing/2014/main" id="{49762464-44FF-41C5-B32D-EF83E7811393}"/>
                </a:ext>
              </a:extLst>
            </p:cNvPr>
            <p:cNvSpPr/>
            <p:nvPr/>
          </p:nvSpPr>
          <p:spPr>
            <a:xfrm>
              <a:off x="3061443" y="3703152"/>
              <a:ext cx="8852" cy="70815"/>
            </a:xfrm>
            <a:custGeom>
              <a:avLst/>
              <a:gdLst>
                <a:gd name="connsiteX0" fmla="*/ 4692 w 8851"/>
                <a:gd name="connsiteY0" fmla="*/ 4692 h 70815"/>
                <a:gd name="connsiteX1" fmla="*/ 4692 w 8851"/>
                <a:gd name="connsiteY1" fmla="*/ 71603 h 70815"/>
              </a:gdLst>
              <a:ahLst/>
              <a:cxnLst>
                <a:cxn ang="0">
                  <a:pos x="connsiteX0" y="connsiteY0"/>
                </a:cxn>
                <a:cxn ang="0">
                  <a:pos x="connsiteX1" y="connsiteY1"/>
                </a:cxn>
              </a:cxnLst>
              <a:rect l="l" t="t" r="r" b="b"/>
              <a:pathLst>
                <a:path w="8851" h="70815">
                  <a:moveTo>
                    <a:pt x="4692" y="4692"/>
                  </a:moveTo>
                  <a:lnTo>
                    <a:pt x="4692" y="71603"/>
                  </a:lnTo>
                </a:path>
              </a:pathLst>
            </a:custGeom>
            <a:noFill/>
            <a:ln w="25400" cap="flat">
              <a:solidFill>
                <a:schemeClr val="accent2"/>
              </a:solidFill>
              <a:prstDash val="solid"/>
              <a:miter/>
            </a:ln>
          </p:spPr>
          <p:txBody>
            <a:bodyPr rtlCol="0" anchor="ctr"/>
            <a:lstStyle/>
            <a:p>
              <a:endParaRPr lang="en-GB"/>
            </a:p>
          </p:txBody>
        </p:sp>
        <p:sp>
          <p:nvSpPr>
            <p:cNvPr id="242" name="Freeform: Shape 5290">
              <a:extLst>
                <a:ext uri="{FF2B5EF4-FFF2-40B4-BE49-F238E27FC236}">
                  <a16:creationId xmlns:a16="http://schemas.microsoft.com/office/drawing/2014/main" id="{D5E1B847-1432-4116-BB50-4F516D2D19AA}"/>
                </a:ext>
              </a:extLst>
            </p:cNvPr>
            <p:cNvSpPr/>
            <p:nvPr/>
          </p:nvSpPr>
          <p:spPr>
            <a:xfrm>
              <a:off x="3256193" y="3844782"/>
              <a:ext cx="8852" cy="70815"/>
            </a:xfrm>
            <a:custGeom>
              <a:avLst/>
              <a:gdLst>
                <a:gd name="connsiteX0" fmla="*/ 4692 w 8851"/>
                <a:gd name="connsiteY0" fmla="*/ 4692 h 70815"/>
                <a:gd name="connsiteX1" fmla="*/ 4692 w 8851"/>
                <a:gd name="connsiteY1" fmla="*/ 71612 h 70815"/>
              </a:gdLst>
              <a:ahLst/>
              <a:cxnLst>
                <a:cxn ang="0">
                  <a:pos x="connsiteX0" y="connsiteY0"/>
                </a:cxn>
                <a:cxn ang="0">
                  <a:pos x="connsiteX1" y="connsiteY1"/>
                </a:cxn>
              </a:cxnLst>
              <a:rect l="l" t="t" r="r" b="b"/>
              <a:pathLst>
                <a:path w="8851" h="70815">
                  <a:moveTo>
                    <a:pt x="4692" y="4692"/>
                  </a:moveTo>
                  <a:lnTo>
                    <a:pt x="4692" y="71612"/>
                  </a:lnTo>
                </a:path>
              </a:pathLst>
            </a:custGeom>
            <a:noFill/>
            <a:ln w="25400" cap="flat">
              <a:solidFill>
                <a:schemeClr val="accent2"/>
              </a:solidFill>
              <a:prstDash val="solid"/>
              <a:miter/>
            </a:ln>
          </p:spPr>
          <p:txBody>
            <a:bodyPr rtlCol="0" anchor="ctr"/>
            <a:lstStyle/>
            <a:p>
              <a:endParaRPr lang="en-GB"/>
            </a:p>
          </p:txBody>
        </p:sp>
        <p:sp>
          <p:nvSpPr>
            <p:cNvPr id="243" name="Freeform: Shape 5291">
              <a:extLst>
                <a:ext uri="{FF2B5EF4-FFF2-40B4-BE49-F238E27FC236}">
                  <a16:creationId xmlns:a16="http://schemas.microsoft.com/office/drawing/2014/main" id="{BD7E9F02-9EE8-43E2-A2F2-5BA30BA320C0}"/>
                </a:ext>
              </a:extLst>
            </p:cNvPr>
            <p:cNvSpPr/>
            <p:nvPr/>
          </p:nvSpPr>
          <p:spPr>
            <a:xfrm>
              <a:off x="3415527" y="3933301"/>
              <a:ext cx="8852" cy="70815"/>
            </a:xfrm>
            <a:custGeom>
              <a:avLst/>
              <a:gdLst>
                <a:gd name="connsiteX0" fmla="*/ 4692 w 8851"/>
                <a:gd name="connsiteY0" fmla="*/ 4692 h 70815"/>
                <a:gd name="connsiteX1" fmla="*/ 4692 w 8851"/>
                <a:gd name="connsiteY1" fmla="*/ 71612 h 70815"/>
              </a:gdLst>
              <a:ahLst/>
              <a:cxnLst>
                <a:cxn ang="0">
                  <a:pos x="connsiteX0" y="connsiteY0"/>
                </a:cxn>
                <a:cxn ang="0">
                  <a:pos x="connsiteX1" y="connsiteY1"/>
                </a:cxn>
              </a:cxnLst>
              <a:rect l="l" t="t" r="r" b="b"/>
              <a:pathLst>
                <a:path w="8851" h="70815">
                  <a:moveTo>
                    <a:pt x="4692" y="4692"/>
                  </a:moveTo>
                  <a:lnTo>
                    <a:pt x="4692" y="71612"/>
                  </a:lnTo>
                </a:path>
              </a:pathLst>
            </a:custGeom>
            <a:noFill/>
            <a:ln w="25400" cap="flat">
              <a:solidFill>
                <a:schemeClr val="accent2"/>
              </a:solidFill>
              <a:prstDash val="solid"/>
              <a:miter/>
            </a:ln>
          </p:spPr>
          <p:txBody>
            <a:bodyPr rtlCol="0" anchor="ctr"/>
            <a:lstStyle/>
            <a:p>
              <a:endParaRPr lang="en-GB"/>
            </a:p>
          </p:txBody>
        </p:sp>
        <p:sp>
          <p:nvSpPr>
            <p:cNvPr id="244" name="Freeform: Shape 5292">
              <a:extLst>
                <a:ext uri="{FF2B5EF4-FFF2-40B4-BE49-F238E27FC236}">
                  <a16:creationId xmlns:a16="http://schemas.microsoft.com/office/drawing/2014/main" id="{743AC4D0-4643-4ABB-AA3B-9C9670D2EF45}"/>
                </a:ext>
              </a:extLst>
            </p:cNvPr>
            <p:cNvSpPr/>
            <p:nvPr/>
          </p:nvSpPr>
          <p:spPr>
            <a:xfrm>
              <a:off x="3433231" y="3933301"/>
              <a:ext cx="8852" cy="70815"/>
            </a:xfrm>
            <a:custGeom>
              <a:avLst/>
              <a:gdLst>
                <a:gd name="connsiteX0" fmla="*/ 4692 w 8851"/>
                <a:gd name="connsiteY0" fmla="*/ 4692 h 70815"/>
                <a:gd name="connsiteX1" fmla="*/ 4692 w 8851"/>
                <a:gd name="connsiteY1" fmla="*/ 71612 h 70815"/>
              </a:gdLst>
              <a:ahLst/>
              <a:cxnLst>
                <a:cxn ang="0">
                  <a:pos x="connsiteX0" y="connsiteY0"/>
                </a:cxn>
                <a:cxn ang="0">
                  <a:pos x="connsiteX1" y="connsiteY1"/>
                </a:cxn>
              </a:cxnLst>
              <a:rect l="l" t="t" r="r" b="b"/>
              <a:pathLst>
                <a:path w="8851" h="70815">
                  <a:moveTo>
                    <a:pt x="4692" y="4692"/>
                  </a:moveTo>
                  <a:lnTo>
                    <a:pt x="4692" y="71612"/>
                  </a:lnTo>
                </a:path>
              </a:pathLst>
            </a:custGeom>
            <a:noFill/>
            <a:ln w="25400" cap="flat">
              <a:solidFill>
                <a:schemeClr val="accent2"/>
              </a:solidFill>
              <a:prstDash val="solid"/>
              <a:miter/>
            </a:ln>
          </p:spPr>
          <p:txBody>
            <a:bodyPr rtlCol="0" anchor="ctr"/>
            <a:lstStyle/>
            <a:p>
              <a:endParaRPr lang="en-GB"/>
            </a:p>
          </p:txBody>
        </p:sp>
        <p:sp>
          <p:nvSpPr>
            <p:cNvPr id="245" name="Freeform: Shape 5293">
              <a:extLst>
                <a:ext uri="{FF2B5EF4-FFF2-40B4-BE49-F238E27FC236}">
                  <a16:creationId xmlns:a16="http://schemas.microsoft.com/office/drawing/2014/main" id="{951931DE-A0E1-4439-B558-DD446500CBF4}"/>
                </a:ext>
              </a:extLst>
            </p:cNvPr>
            <p:cNvSpPr/>
            <p:nvPr/>
          </p:nvSpPr>
          <p:spPr>
            <a:xfrm>
              <a:off x="3504046" y="3933301"/>
              <a:ext cx="8852" cy="70815"/>
            </a:xfrm>
            <a:custGeom>
              <a:avLst/>
              <a:gdLst>
                <a:gd name="connsiteX0" fmla="*/ 4692 w 8851"/>
                <a:gd name="connsiteY0" fmla="*/ 4692 h 70815"/>
                <a:gd name="connsiteX1" fmla="*/ 4692 w 8851"/>
                <a:gd name="connsiteY1" fmla="*/ 71612 h 70815"/>
              </a:gdLst>
              <a:ahLst/>
              <a:cxnLst>
                <a:cxn ang="0">
                  <a:pos x="connsiteX0" y="connsiteY0"/>
                </a:cxn>
                <a:cxn ang="0">
                  <a:pos x="connsiteX1" y="connsiteY1"/>
                </a:cxn>
              </a:cxnLst>
              <a:rect l="l" t="t" r="r" b="b"/>
              <a:pathLst>
                <a:path w="8851" h="70815">
                  <a:moveTo>
                    <a:pt x="4692" y="4692"/>
                  </a:moveTo>
                  <a:lnTo>
                    <a:pt x="4692" y="71612"/>
                  </a:lnTo>
                </a:path>
              </a:pathLst>
            </a:custGeom>
            <a:noFill/>
            <a:ln w="25400" cap="flat">
              <a:solidFill>
                <a:schemeClr val="accent2"/>
              </a:solidFill>
              <a:prstDash val="solid"/>
              <a:miter/>
            </a:ln>
          </p:spPr>
          <p:txBody>
            <a:bodyPr rtlCol="0" anchor="ctr"/>
            <a:lstStyle/>
            <a:p>
              <a:endParaRPr lang="en-GB"/>
            </a:p>
          </p:txBody>
        </p:sp>
        <p:sp>
          <p:nvSpPr>
            <p:cNvPr id="246" name="Freeform: Shape 5294">
              <a:extLst>
                <a:ext uri="{FF2B5EF4-FFF2-40B4-BE49-F238E27FC236}">
                  <a16:creationId xmlns:a16="http://schemas.microsoft.com/office/drawing/2014/main" id="{B5BD1D91-B7A4-4052-9929-973419FB6380}"/>
                </a:ext>
              </a:extLst>
            </p:cNvPr>
            <p:cNvSpPr/>
            <p:nvPr/>
          </p:nvSpPr>
          <p:spPr>
            <a:xfrm>
              <a:off x="3539454" y="3933301"/>
              <a:ext cx="8852" cy="70815"/>
            </a:xfrm>
            <a:custGeom>
              <a:avLst/>
              <a:gdLst>
                <a:gd name="connsiteX0" fmla="*/ 4692 w 8851"/>
                <a:gd name="connsiteY0" fmla="*/ 4692 h 70815"/>
                <a:gd name="connsiteX1" fmla="*/ 4692 w 8851"/>
                <a:gd name="connsiteY1" fmla="*/ 71612 h 70815"/>
              </a:gdLst>
              <a:ahLst/>
              <a:cxnLst>
                <a:cxn ang="0">
                  <a:pos x="connsiteX0" y="connsiteY0"/>
                </a:cxn>
                <a:cxn ang="0">
                  <a:pos x="connsiteX1" y="connsiteY1"/>
                </a:cxn>
              </a:cxnLst>
              <a:rect l="l" t="t" r="r" b="b"/>
              <a:pathLst>
                <a:path w="8851" h="70815">
                  <a:moveTo>
                    <a:pt x="4692" y="4692"/>
                  </a:moveTo>
                  <a:lnTo>
                    <a:pt x="4692" y="71612"/>
                  </a:lnTo>
                </a:path>
              </a:pathLst>
            </a:custGeom>
            <a:noFill/>
            <a:ln w="25400" cap="flat">
              <a:solidFill>
                <a:schemeClr val="accent2"/>
              </a:solidFill>
              <a:prstDash val="solid"/>
              <a:miter/>
            </a:ln>
          </p:spPr>
          <p:txBody>
            <a:bodyPr rtlCol="0" anchor="ctr"/>
            <a:lstStyle/>
            <a:p>
              <a:endParaRPr lang="en-GB"/>
            </a:p>
          </p:txBody>
        </p:sp>
        <p:sp>
          <p:nvSpPr>
            <p:cNvPr id="247" name="Freeform: Shape 5295">
              <a:extLst>
                <a:ext uri="{FF2B5EF4-FFF2-40B4-BE49-F238E27FC236}">
                  <a16:creationId xmlns:a16="http://schemas.microsoft.com/office/drawing/2014/main" id="{129E4DBD-7801-4161-A85D-9F247012BB5B}"/>
                </a:ext>
              </a:extLst>
            </p:cNvPr>
            <p:cNvSpPr/>
            <p:nvPr/>
          </p:nvSpPr>
          <p:spPr>
            <a:xfrm>
              <a:off x="3557157" y="3933301"/>
              <a:ext cx="8852" cy="70815"/>
            </a:xfrm>
            <a:custGeom>
              <a:avLst/>
              <a:gdLst>
                <a:gd name="connsiteX0" fmla="*/ 4692 w 8851"/>
                <a:gd name="connsiteY0" fmla="*/ 4692 h 70815"/>
                <a:gd name="connsiteX1" fmla="*/ 4692 w 8851"/>
                <a:gd name="connsiteY1" fmla="*/ 71612 h 70815"/>
              </a:gdLst>
              <a:ahLst/>
              <a:cxnLst>
                <a:cxn ang="0">
                  <a:pos x="connsiteX0" y="connsiteY0"/>
                </a:cxn>
                <a:cxn ang="0">
                  <a:pos x="connsiteX1" y="connsiteY1"/>
                </a:cxn>
              </a:cxnLst>
              <a:rect l="l" t="t" r="r" b="b"/>
              <a:pathLst>
                <a:path w="8851" h="70815">
                  <a:moveTo>
                    <a:pt x="4692" y="4692"/>
                  </a:moveTo>
                  <a:lnTo>
                    <a:pt x="4692" y="71612"/>
                  </a:lnTo>
                </a:path>
              </a:pathLst>
            </a:custGeom>
            <a:noFill/>
            <a:ln w="25400" cap="flat">
              <a:solidFill>
                <a:schemeClr val="accent2"/>
              </a:solidFill>
              <a:prstDash val="solid"/>
              <a:miter/>
            </a:ln>
          </p:spPr>
          <p:txBody>
            <a:bodyPr rtlCol="0" anchor="ctr"/>
            <a:lstStyle/>
            <a:p>
              <a:endParaRPr lang="en-GB"/>
            </a:p>
          </p:txBody>
        </p:sp>
        <p:sp>
          <p:nvSpPr>
            <p:cNvPr id="248" name="Freeform: Shape 5296">
              <a:extLst>
                <a:ext uri="{FF2B5EF4-FFF2-40B4-BE49-F238E27FC236}">
                  <a16:creationId xmlns:a16="http://schemas.microsoft.com/office/drawing/2014/main" id="{A3C06D46-DCC7-4F02-93ED-1E24E577CD14}"/>
                </a:ext>
              </a:extLst>
            </p:cNvPr>
            <p:cNvSpPr/>
            <p:nvPr/>
          </p:nvSpPr>
          <p:spPr>
            <a:xfrm>
              <a:off x="3627972" y="3933301"/>
              <a:ext cx="8852" cy="70815"/>
            </a:xfrm>
            <a:custGeom>
              <a:avLst/>
              <a:gdLst>
                <a:gd name="connsiteX0" fmla="*/ 4692 w 8851"/>
                <a:gd name="connsiteY0" fmla="*/ 4692 h 70815"/>
                <a:gd name="connsiteX1" fmla="*/ 4692 w 8851"/>
                <a:gd name="connsiteY1" fmla="*/ 71612 h 70815"/>
              </a:gdLst>
              <a:ahLst/>
              <a:cxnLst>
                <a:cxn ang="0">
                  <a:pos x="connsiteX0" y="connsiteY0"/>
                </a:cxn>
                <a:cxn ang="0">
                  <a:pos x="connsiteX1" y="connsiteY1"/>
                </a:cxn>
              </a:cxnLst>
              <a:rect l="l" t="t" r="r" b="b"/>
              <a:pathLst>
                <a:path w="8851" h="70815">
                  <a:moveTo>
                    <a:pt x="4692" y="4692"/>
                  </a:moveTo>
                  <a:lnTo>
                    <a:pt x="4692" y="71612"/>
                  </a:lnTo>
                </a:path>
              </a:pathLst>
            </a:custGeom>
            <a:noFill/>
            <a:ln w="25400" cap="flat">
              <a:solidFill>
                <a:schemeClr val="accent2"/>
              </a:solidFill>
              <a:prstDash val="solid"/>
              <a:miter/>
            </a:ln>
          </p:spPr>
          <p:txBody>
            <a:bodyPr rtlCol="0" anchor="ctr"/>
            <a:lstStyle/>
            <a:p>
              <a:endParaRPr lang="en-GB"/>
            </a:p>
          </p:txBody>
        </p:sp>
        <p:sp>
          <p:nvSpPr>
            <p:cNvPr id="249" name="Freeform: Shape 5297">
              <a:extLst>
                <a:ext uri="{FF2B5EF4-FFF2-40B4-BE49-F238E27FC236}">
                  <a16:creationId xmlns:a16="http://schemas.microsoft.com/office/drawing/2014/main" id="{7A0EAD0D-482A-48BC-8234-540A5407A9D2}"/>
                </a:ext>
              </a:extLst>
            </p:cNvPr>
            <p:cNvSpPr/>
            <p:nvPr/>
          </p:nvSpPr>
          <p:spPr>
            <a:xfrm>
              <a:off x="3663380" y="3933301"/>
              <a:ext cx="8852" cy="70815"/>
            </a:xfrm>
            <a:custGeom>
              <a:avLst/>
              <a:gdLst>
                <a:gd name="connsiteX0" fmla="*/ 4692 w 8851"/>
                <a:gd name="connsiteY0" fmla="*/ 4692 h 70815"/>
                <a:gd name="connsiteX1" fmla="*/ 4692 w 8851"/>
                <a:gd name="connsiteY1" fmla="*/ 71612 h 70815"/>
              </a:gdLst>
              <a:ahLst/>
              <a:cxnLst>
                <a:cxn ang="0">
                  <a:pos x="connsiteX0" y="connsiteY0"/>
                </a:cxn>
                <a:cxn ang="0">
                  <a:pos x="connsiteX1" y="connsiteY1"/>
                </a:cxn>
              </a:cxnLst>
              <a:rect l="l" t="t" r="r" b="b"/>
              <a:pathLst>
                <a:path w="8851" h="70815">
                  <a:moveTo>
                    <a:pt x="4692" y="4692"/>
                  </a:moveTo>
                  <a:lnTo>
                    <a:pt x="4692" y="71612"/>
                  </a:lnTo>
                </a:path>
              </a:pathLst>
            </a:custGeom>
            <a:noFill/>
            <a:ln w="25400" cap="flat">
              <a:solidFill>
                <a:schemeClr val="accent2"/>
              </a:solidFill>
              <a:prstDash val="solid"/>
              <a:miter/>
            </a:ln>
          </p:spPr>
          <p:txBody>
            <a:bodyPr rtlCol="0" anchor="ctr"/>
            <a:lstStyle/>
            <a:p>
              <a:endParaRPr lang="en-GB"/>
            </a:p>
          </p:txBody>
        </p:sp>
        <p:sp>
          <p:nvSpPr>
            <p:cNvPr id="250" name="Freeform: Shape 5298">
              <a:extLst>
                <a:ext uri="{FF2B5EF4-FFF2-40B4-BE49-F238E27FC236}">
                  <a16:creationId xmlns:a16="http://schemas.microsoft.com/office/drawing/2014/main" id="{E2789194-3B47-4C6E-A7F5-CE55F6911A65}"/>
                </a:ext>
              </a:extLst>
            </p:cNvPr>
            <p:cNvSpPr/>
            <p:nvPr/>
          </p:nvSpPr>
          <p:spPr>
            <a:xfrm>
              <a:off x="3787306" y="3968717"/>
              <a:ext cx="8852" cy="70815"/>
            </a:xfrm>
            <a:custGeom>
              <a:avLst/>
              <a:gdLst>
                <a:gd name="connsiteX0" fmla="*/ 4692 w 8851"/>
                <a:gd name="connsiteY0" fmla="*/ 4692 h 70815"/>
                <a:gd name="connsiteX1" fmla="*/ 4692 w 8851"/>
                <a:gd name="connsiteY1" fmla="*/ 71603 h 70815"/>
              </a:gdLst>
              <a:ahLst/>
              <a:cxnLst>
                <a:cxn ang="0">
                  <a:pos x="connsiteX0" y="connsiteY0"/>
                </a:cxn>
                <a:cxn ang="0">
                  <a:pos x="connsiteX1" y="connsiteY1"/>
                </a:cxn>
              </a:cxnLst>
              <a:rect l="l" t="t" r="r" b="b"/>
              <a:pathLst>
                <a:path w="8851" h="70815">
                  <a:moveTo>
                    <a:pt x="4692" y="4692"/>
                  </a:moveTo>
                  <a:lnTo>
                    <a:pt x="4692" y="71603"/>
                  </a:lnTo>
                </a:path>
              </a:pathLst>
            </a:custGeom>
            <a:noFill/>
            <a:ln w="25400" cap="flat">
              <a:solidFill>
                <a:schemeClr val="accent2"/>
              </a:solidFill>
              <a:prstDash val="solid"/>
              <a:miter/>
            </a:ln>
          </p:spPr>
          <p:txBody>
            <a:bodyPr rtlCol="0" anchor="ctr"/>
            <a:lstStyle/>
            <a:p>
              <a:endParaRPr lang="en-GB"/>
            </a:p>
          </p:txBody>
        </p:sp>
        <p:sp>
          <p:nvSpPr>
            <p:cNvPr id="251" name="Freeform: Shape 5299">
              <a:extLst>
                <a:ext uri="{FF2B5EF4-FFF2-40B4-BE49-F238E27FC236}">
                  <a16:creationId xmlns:a16="http://schemas.microsoft.com/office/drawing/2014/main" id="{35A20020-1200-454C-85F5-0B81E4E0FC59}"/>
                </a:ext>
              </a:extLst>
            </p:cNvPr>
            <p:cNvSpPr/>
            <p:nvPr/>
          </p:nvSpPr>
          <p:spPr>
            <a:xfrm>
              <a:off x="3875825" y="3968717"/>
              <a:ext cx="8852" cy="70815"/>
            </a:xfrm>
            <a:custGeom>
              <a:avLst/>
              <a:gdLst>
                <a:gd name="connsiteX0" fmla="*/ 4692 w 8851"/>
                <a:gd name="connsiteY0" fmla="*/ 4692 h 70815"/>
                <a:gd name="connsiteX1" fmla="*/ 4692 w 8851"/>
                <a:gd name="connsiteY1" fmla="*/ 71603 h 70815"/>
              </a:gdLst>
              <a:ahLst/>
              <a:cxnLst>
                <a:cxn ang="0">
                  <a:pos x="connsiteX0" y="connsiteY0"/>
                </a:cxn>
                <a:cxn ang="0">
                  <a:pos x="connsiteX1" y="connsiteY1"/>
                </a:cxn>
              </a:cxnLst>
              <a:rect l="l" t="t" r="r" b="b"/>
              <a:pathLst>
                <a:path w="8851" h="70815">
                  <a:moveTo>
                    <a:pt x="4692" y="4692"/>
                  </a:moveTo>
                  <a:lnTo>
                    <a:pt x="4692" y="71603"/>
                  </a:lnTo>
                </a:path>
              </a:pathLst>
            </a:custGeom>
            <a:noFill/>
            <a:ln w="25400" cap="flat">
              <a:solidFill>
                <a:schemeClr val="accent2"/>
              </a:solidFill>
              <a:prstDash val="solid"/>
              <a:miter/>
            </a:ln>
          </p:spPr>
          <p:txBody>
            <a:bodyPr rtlCol="0" anchor="ctr"/>
            <a:lstStyle/>
            <a:p>
              <a:endParaRPr lang="en-GB"/>
            </a:p>
          </p:txBody>
        </p:sp>
        <p:sp>
          <p:nvSpPr>
            <p:cNvPr id="252" name="Freeform: Shape 5300">
              <a:extLst>
                <a:ext uri="{FF2B5EF4-FFF2-40B4-BE49-F238E27FC236}">
                  <a16:creationId xmlns:a16="http://schemas.microsoft.com/office/drawing/2014/main" id="{93E175E1-C501-4AE3-B549-2E5E9438AC55}"/>
                </a:ext>
              </a:extLst>
            </p:cNvPr>
            <p:cNvSpPr/>
            <p:nvPr/>
          </p:nvSpPr>
          <p:spPr>
            <a:xfrm>
              <a:off x="3982048" y="4021829"/>
              <a:ext cx="8852" cy="70815"/>
            </a:xfrm>
            <a:custGeom>
              <a:avLst/>
              <a:gdLst>
                <a:gd name="connsiteX0" fmla="*/ 4692 w 8851"/>
                <a:gd name="connsiteY0" fmla="*/ 4692 h 70815"/>
                <a:gd name="connsiteX1" fmla="*/ 4692 w 8851"/>
                <a:gd name="connsiteY1" fmla="*/ 71603 h 70815"/>
              </a:gdLst>
              <a:ahLst/>
              <a:cxnLst>
                <a:cxn ang="0">
                  <a:pos x="connsiteX0" y="connsiteY0"/>
                </a:cxn>
                <a:cxn ang="0">
                  <a:pos x="connsiteX1" y="connsiteY1"/>
                </a:cxn>
              </a:cxnLst>
              <a:rect l="l" t="t" r="r" b="b"/>
              <a:pathLst>
                <a:path w="8851" h="70815">
                  <a:moveTo>
                    <a:pt x="4692" y="4692"/>
                  </a:moveTo>
                  <a:lnTo>
                    <a:pt x="4692" y="71603"/>
                  </a:lnTo>
                </a:path>
              </a:pathLst>
            </a:custGeom>
            <a:noFill/>
            <a:ln w="25400" cap="flat">
              <a:solidFill>
                <a:schemeClr val="accent2"/>
              </a:solidFill>
              <a:prstDash val="solid"/>
              <a:miter/>
            </a:ln>
          </p:spPr>
          <p:txBody>
            <a:bodyPr rtlCol="0" anchor="ctr"/>
            <a:lstStyle/>
            <a:p>
              <a:endParaRPr lang="en-GB"/>
            </a:p>
          </p:txBody>
        </p:sp>
        <p:sp>
          <p:nvSpPr>
            <p:cNvPr id="253" name="Freeform: Shape 5301">
              <a:extLst>
                <a:ext uri="{FF2B5EF4-FFF2-40B4-BE49-F238E27FC236}">
                  <a16:creationId xmlns:a16="http://schemas.microsoft.com/office/drawing/2014/main" id="{D88FF74E-34E1-4941-94C2-209B779A7E3E}"/>
                </a:ext>
              </a:extLst>
            </p:cNvPr>
            <p:cNvSpPr/>
            <p:nvPr/>
          </p:nvSpPr>
          <p:spPr>
            <a:xfrm>
              <a:off x="4123678" y="4074940"/>
              <a:ext cx="8852" cy="70815"/>
            </a:xfrm>
            <a:custGeom>
              <a:avLst/>
              <a:gdLst>
                <a:gd name="connsiteX0" fmla="*/ 4692 w 8851"/>
                <a:gd name="connsiteY0" fmla="*/ 4692 h 70815"/>
                <a:gd name="connsiteX1" fmla="*/ 4692 w 8851"/>
                <a:gd name="connsiteY1" fmla="*/ 71603 h 70815"/>
              </a:gdLst>
              <a:ahLst/>
              <a:cxnLst>
                <a:cxn ang="0">
                  <a:pos x="connsiteX0" y="connsiteY0"/>
                </a:cxn>
                <a:cxn ang="0">
                  <a:pos x="connsiteX1" y="connsiteY1"/>
                </a:cxn>
              </a:cxnLst>
              <a:rect l="l" t="t" r="r" b="b"/>
              <a:pathLst>
                <a:path w="8851" h="70815">
                  <a:moveTo>
                    <a:pt x="4692" y="4692"/>
                  </a:moveTo>
                  <a:lnTo>
                    <a:pt x="4692" y="71603"/>
                  </a:lnTo>
                </a:path>
              </a:pathLst>
            </a:custGeom>
            <a:noFill/>
            <a:ln w="25400" cap="flat">
              <a:solidFill>
                <a:schemeClr val="accent2"/>
              </a:solidFill>
              <a:prstDash val="solid"/>
              <a:miter/>
            </a:ln>
          </p:spPr>
          <p:txBody>
            <a:bodyPr rtlCol="0" anchor="ctr"/>
            <a:lstStyle/>
            <a:p>
              <a:endParaRPr lang="en-GB"/>
            </a:p>
          </p:txBody>
        </p:sp>
        <p:sp>
          <p:nvSpPr>
            <p:cNvPr id="254" name="Freeform: Shape 5302">
              <a:extLst>
                <a:ext uri="{FF2B5EF4-FFF2-40B4-BE49-F238E27FC236}">
                  <a16:creationId xmlns:a16="http://schemas.microsoft.com/office/drawing/2014/main" id="{A9A17E4C-94FA-4066-A14D-F32D9979FC4F}"/>
                </a:ext>
              </a:extLst>
            </p:cNvPr>
            <p:cNvSpPr/>
            <p:nvPr/>
          </p:nvSpPr>
          <p:spPr>
            <a:xfrm>
              <a:off x="4247605" y="4216570"/>
              <a:ext cx="8852" cy="70815"/>
            </a:xfrm>
            <a:custGeom>
              <a:avLst/>
              <a:gdLst>
                <a:gd name="connsiteX0" fmla="*/ 4692 w 8851"/>
                <a:gd name="connsiteY0" fmla="*/ 4692 h 70815"/>
                <a:gd name="connsiteX1" fmla="*/ 4692 w 8851"/>
                <a:gd name="connsiteY1" fmla="*/ 71603 h 70815"/>
              </a:gdLst>
              <a:ahLst/>
              <a:cxnLst>
                <a:cxn ang="0">
                  <a:pos x="connsiteX0" y="connsiteY0"/>
                </a:cxn>
                <a:cxn ang="0">
                  <a:pos x="connsiteX1" y="connsiteY1"/>
                </a:cxn>
              </a:cxnLst>
              <a:rect l="l" t="t" r="r" b="b"/>
              <a:pathLst>
                <a:path w="8851" h="70815">
                  <a:moveTo>
                    <a:pt x="4692" y="4692"/>
                  </a:moveTo>
                  <a:lnTo>
                    <a:pt x="4692" y="71603"/>
                  </a:lnTo>
                </a:path>
              </a:pathLst>
            </a:custGeom>
            <a:noFill/>
            <a:ln w="25400" cap="flat">
              <a:solidFill>
                <a:schemeClr val="accent2"/>
              </a:solidFill>
              <a:prstDash val="solid"/>
              <a:miter/>
            </a:ln>
          </p:spPr>
          <p:txBody>
            <a:bodyPr rtlCol="0" anchor="ctr"/>
            <a:lstStyle/>
            <a:p>
              <a:endParaRPr lang="en-GB"/>
            </a:p>
          </p:txBody>
        </p:sp>
        <p:sp>
          <p:nvSpPr>
            <p:cNvPr id="255" name="Freeform: Shape 5303">
              <a:extLst>
                <a:ext uri="{FF2B5EF4-FFF2-40B4-BE49-F238E27FC236}">
                  <a16:creationId xmlns:a16="http://schemas.microsoft.com/office/drawing/2014/main" id="{60A5B879-9DD4-414C-B72A-7ED61F0B54FE}"/>
                </a:ext>
              </a:extLst>
            </p:cNvPr>
            <p:cNvSpPr/>
            <p:nvPr/>
          </p:nvSpPr>
          <p:spPr>
            <a:xfrm>
              <a:off x="4371531" y="4216570"/>
              <a:ext cx="8852" cy="70815"/>
            </a:xfrm>
            <a:custGeom>
              <a:avLst/>
              <a:gdLst>
                <a:gd name="connsiteX0" fmla="*/ 4692 w 8851"/>
                <a:gd name="connsiteY0" fmla="*/ 4692 h 70815"/>
                <a:gd name="connsiteX1" fmla="*/ 4692 w 8851"/>
                <a:gd name="connsiteY1" fmla="*/ 71603 h 70815"/>
              </a:gdLst>
              <a:ahLst/>
              <a:cxnLst>
                <a:cxn ang="0">
                  <a:pos x="connsiteX0" y="connsiteY0"/>
                </a:cxn>
                <a:cxn ang="0">
                  <a:pos x="connsiteX1" y="connsiteY1"/>
                </a:cxn>
              </a:cxnLst>
              <a:rect l="l" t="t" r="r" b="b"/>
              <a:pathLst>
                <a:path w="8851" h="70815">
                  <a:moveTo>
                    <a:pt x="4692" y="4692"/>
                  </a:moveTo>
                  <a:lnTo>
                    <a:pt x="4692" y="71603"/>
                  </a:lnTo>
                </a:path>
              </a:pathLst>
            </a:custGeom>
            <a:noFill/>
            <a:ln w="25400" cap="flat">
              <a:solidFill>
                <a:schemeClr val="accent2"/>
              </a:solidFill>
              <a:prstDash val="solid"/>
              <a:miter/>
            </a:ln>
          </p:spPr>
          <p:txBody>
            <a:bodyPr rtlCol="0" anchor="ctr"/>
            <a:lstStyle/>
            <a:p>
              <a:endParaRPr lang="en-GB"/>
            </a:p>
          </p:txBody>
        </p:sp>
        <p:sp>
          <p:nvSpPr>
            <p:cNvPr id="256" name="Freeform: Shape 5304">
              <a:extLst>
                <a:ext uri="{FF2B5EF4-FFF2-40B4-BE49-F238E27FC236}">
                  <a16:creationId xmlns:a16="http://schemas.microsoft.com/office/drawing/2014/main" id="{8E18AD71-8014-49C5-B93D-D574B97ECD41}"/>
                </a:ext>
              </a:extLst>
            </p:cNvPr>
            <p:cNvSpPr/>
            <p:nvPr/>
          </p:nvSpPr>
          <p:spPr>
            <a:xfrm>
              <a:off x="4460050" y="4216570"/>
              <a:ext cx="8852" cy="70815"/>
            </a:xfrm>
            <a:custGeom>
              <a:avLst/>
              <a:gdLst>
                <a:gd name="connsiteX0" fmla="*/ 4692 w 8851"/>
                <a:gd name="connsiteY0" fmla="*/ 4692 h 70815"/>
                <a:gd name="connsiteX1" fmla="*/ 4692 w 8851"/>
                <a:gd name="connsiteY1" fmla="*/ 71603 h 70815"/>
              </a:gdLst>
              <a:ahLst/>
              <a:cxnLst>
                <a:cxn ang="0">
                  <a:pos x="connsiteX0" y="connsiteY0"/>
                </a:cxn>
                <a:cxn ang="0">
                  <a:pos x="connsiteX1" y="connsiteY1"/>
                </a:cxn>
              </a:cxnLst>
              <a:rect l="l" t="t" r="r" b="b"/>
              <a:pathLst>
                <a:path w="8851" h="70815">
                  <a:moveTo>
                    <a:pt x="4692" y="4692"/>
                  </a:moveTo>
                  <a:lnTo>
                    <a:pt x="4692" y="71603"/>
                  </a:lnTo>
                </a:path>
              </a:pathLst>
            </a:custGeom>
            <a:noFill/>
            <a:ln w="25400" cap="flat">
              <a:solidFill>
                <a:schemeClr val="accent2"/>
              </a:solidFill>
              <a:prstDash val="solid"/>
              <a:miter/>
            </a:ln>
          </p:spPr>
          <p:txBody>
            <a:bodyPr rtlCol="0" anchor="ctr"/>
            <a:lstStyle/>
            <a:p>
              <a:endParaRPr lang="en-GB"/>
            </a:p>
          </p:txBody>
        </p:sp>
        <p:sp>
          <p:nvSpPr>
            <p:cNvPr id="257" name="Freeform: Shape 5305">
              <a:extLst>
                <a:ext uri="{FF2B5EF4-FFF2-40B4-BE49-F238E27FC236}">
                  <a16:creationId xmlns:a16="http://schemas.microsoft.com/office/drawing/2014/main" id="{A4D0898A-62E4-4B1E-A3FD-3B010EC25607}"/>
                </a:ext>
              </a:extLst>
            </p:cNvPr>
            <p:cNvSpPr/>
            <p:nvPr/>
          </p:nvSpPr>
          <p:spPr>
            <a:xfrm>
              <a:off x="5410158" y="4316375"/>
              <a:ext cx="70815" cy="8852"/>
            </a:xfrm>
            <a:custGeom>
              <a:avLst/>
              <a:gdLst>
                <a:gd name="connsiteX0" fmla="*/ 71603 w 70815"/>
                <a:gd name="connsiteY0" fmla="*/ 4692 h 8851"/>
                <a:gd name="connsiteX1" fmla="*/ 4692 w 70815"/>
                <a:gd name="connsiteY1" fmla="*/ 4692 h 8851"/>
              </a:gdLst>
              <a:ahLst/>
              <a:cxnLst>
                <a:cxn ang="0">
                  <a:pos x="connsiteX0" y="connsiteY0"/>
                </a:cxn>
                <a:cxn ang="0">
                  <a:pos x="connsiteX1" y="connsiteY1"/>
                </a:cxn>
              </a:cxnLst>
              <a:rect l="l" t="t" r="r" b="b"/>
              <a:pathLst>
                <a:path w="70815" h="8851">
                  <a:moveTo>
                    <a:pt x="71603" y="4692"/>
                  </a:moveTo>
                  <a:lnTo>
                    <a:pt x="4692" y="4692"/>
                  </a:lnTo>
                </a:path>
              </a:pathLst>
            </a:custGeom>
            <a:noFill/>
            <a:ln w="25400" cap="flat">
              <a:solidFill>
                <a:schemeClr val="accent2"/>
              </a:solidFill>
              <a:prstDash val="solid"/>
              <a:miter/>
            </a:ln>
          </p:spPr>
          <p:txBody>
            <a:bodyPr rtlCol="0" anchor="ctr"/>
            <a:lstStyle/>
            <a:p>
              <a:endParaRPr lang="en-GB"/>
            </a:p>
          </p:txBody>
        </p:sp>
        <p:sp>
          <p:nvSpPr>
            <p:cNvPr id="258" name="Freeform: Shape 5306">
              <a:extLst>
                <a:ext uri="{FF2B5EF4-FFF2-40B4-BE49-F238E27FC236}">
                  <a16:creationId xmlns:a16="http://schemas.microsoft.com/office/drawing/2014/main" id="{90D95C92-CAC1-4A13-A591-7857DF64AF76}"/>
                </a:ext>
              </a:extLst>
            </p:cNvPr>
            <p:cNvSpPr/>
            <p:nvPr/>
          </p:nvSpPr>
          <p:spPr>
            <a:xfrm>
              <a:off x="6048034" y="4576727"/>
              <a:ext cx="70815" cy="8852"/>
            </a:xfrm>
            <a:custGeom>
              <a:avLst/>
              <a:gdLst>
                <a:gd name="connsiteX0" fmla="*/ 71603 w 70815"/>
                <a:gd name="connsiteY0" fmla="*/ 4692 h 8851"/>
                <a:gd name="connsiteX1" fmla="*/ 4692 w 70815"/>
                <a:gd name="connsiteY1" fmla="*/ 4692 h 8851"/>
              </a:gdLst>
              <a:ahLst/>
              <a:cxnLst>
                <a:cxn ang="0">
                  <a:pos x="connsiteX0" y="connsiteY0"/>
                </a:cxn>
                <a:cxn ang="0">
                  <a:pos x="connsiteX1" y="connsiteY1"/>
                </a:cxn>
              </a:cxnLst>
              <a:rect l="l" t="t" r="r" b="b"/>
              <a:pathLst>
                <a:path w="70815" h="8851">
                  <a:moveTo>
                    <a:pt x="71603" y="4692"/>
                  </a:moveTo>
                  <a:lnTo>
                    <a:pt x="4692" y="4692"/>
                  </a:lnTo>
                </a:path>
              </a:pathLst>
            </a:custGeom>
            <a:noFill/>
            <a:ln w="25400" cap="flat">
              <a:solidFill>
                <a:schemeClr val="accent2"/>
              </a:solidFill>
              <a:prstDash val="solid"/>
              <a:miter/>
            </a:ln>
          </p:spPr>
          <p:txBody>
            <a:bodyPr rtlCol="0" anchor="ctr"/>
            <a:lstStyle/>
            <a:p>
              <a:endParaRPr lang="en-GB"/>
            </a:p>
          </p:txBody>
        </p:sp>
        <p:sp>
          <p:nvSpPr>
            <p:cNvPr id="259" name="Freeform: Shape 5307">
              <a:extLst>
                <a:ext uri="{FF2B5EF4-FFF2-40B4-BE49-F238E27FC236}">
                  <a16:creationId xmlns:a16="http://schemas.microsoft.com/office/drawing/2014/main" id="{8E9BEACF-F8AD-4757-BB06-BF567DC8C1A0}"/>
                </a:ext>
              </a:extLst>
            </p:cNvPr>
            <p:cNvSpPr/>
            <p:nvPr/>
          </p:nvSpPr>
          <p:spPr>
            <a:xfrm>
              <a:off x="4619384" y="4287385"/>
              <a:ext cx="8852" cy="70815"/>
            </a:xfrm>
            <a:custGeom>
              <a:avLst/>
              <a:gdLst>
                <a:gd name="connsiteX0" fmla="*/ 4692 w 8851"/>
                <a:gd name="connsiteY0" fmla="*/ 4692 h 70815"/>
                <a:gd name="connsiteX1" fmla="*/ 4692 w 8851"/>
                <a:gd name="connsiteY1" fmla="*/ 71603 h 70815"/>
              </a:gdLst>
              <a:ahLst/>
              <a:cxnLst>
                <a:cxn ang="0">
                  <a:pos x="connsiteX0" y="connsiteY0"/>
                </a:cxn>
                <a:cxn ang="0">
                  <a:pos x="connsiteX1" y="connsiteY1"/>
                </a:cxn>
              </a:cxnLst>
              <a:rect l="l" t="t" r="r" b="b"/>
              <a:pathLst>
                <a:path w="8851" h="70815">
                  <a:moveTo>
                    <a:pt x="4692" y="4692"/>
                  </a:moveTo>
                  <a:lnTo>
                    <a:pt x="4692" y="71603"/>
                  </a:lnTo>
                </a:path>
              </a:pathLst>
            </a:custGeom>
            <a:noFill/>
            <a:ln w="25400" cap="flat">
              <a:solidFill>
                <a:schemeClr val="accent2"/>
              </a:solidFill>
              <a:prstDash val="solid"/>
              <a:miter/>
            </a:ln>
          </p:spPr>
          <p:txBody>
            <a:bodyPr rtlCol="0" anchor="ctr"/>
            <a:lstStyle/>
            <a:p>
              <a:endParaRPr lang="en-GB"/>
            </a:p>
          </p:txBody>
        </p:sp>
        <p:sp>
          <p:nvSpPr>
            <p:cNvPr id="260" name="Freeform: Shape 5308">
              <a:extLst>
                <a:ext uri="{FF2B5EF4-FFF2-40B4-BE49-F238E27FC236}">
                  <a16:creationId xmlns:a16="http://schemas.microsoft.com/office/drawing/2014/main" id="{E085AE10-E49E-4A4F-A22A-F149FC358786}"/>
                </a:ext>
              </a:extLst>
            </p:cNvPr>
            <p:cNvSpPr/>
            <p:nvPr/>
          </p:nvSpPr>
          <p:spPr>
            <a:xfrm>
              <a:off x="4991172" y="4287385"/>
              <a:ext cx="8852" cy="70815"/>
            </a:xfrm>
            <a:custGeom>
              <a:avLst/>
              <a:gdLst>
                <a:gd name="connsiteX0" fmla="*/ 4692 w 8851"/>
                <a:gd name="connsiteY0" fmla="*/ 4692 h 70815"/>
                <a:gd name="connsiteX1" fmla="*/ 4692 w 8851"/>
                <a:gd name="connsiteY1" fmla="*/ 71603 h 70815"/>
              </a:gdLst>
              <a:ahLst/>
              <a:cxnLst>
                <a:cxn ang="0">
                  <a:pos x="connsiteX0" y="connsiteY0"/>
                </a:cxn>
                <a:cxn ang="0">
                  <a:pos x="connsiteX1" y="connsiteY1"/>
                </a:cxn>
              </a:cxnLst>
              <a:rect l="l" t="t" r="r" b="b"/>
              <a:pathLst>
                <a:path w="8851" h="70815">
                  <a:moveTo>
                    <a:pt x="4692" y="4692"/>
                  </a:moveTo>
                  <a:lnTo>
                    <a:pt x="4692" y="71603"/>
                  </a:lnTo>
                </a:path>
              </a:pathLst>
            </a:custGeom>
            <a:noFill/>
            <a:ln w="25400" cap="flat">
              <a:solidFill>
                <a:schemeClr val="accent2"/>
              </a:solidFill>
              <a:prstDash val="solid"/>
              <a:miter/>
            </a:ln>
          </p:spPr>
          <p:txBody>
            <a:bodyPr rtlCol="0" anchor="ctr"/>
            <a:lstStyle/>
            <a:p>
              <a:endParaRPr lang="en-GB"/>
            </a:p>
          </p:txBody>
        </p:sp>
        <p:sp>
          <p:nvSpPr>
            <p:cNvPr id="261" name="Freeform: Shape 5309">
              <a:extLst>
                <a:ext uri="{FF2B5EF4-FFF2-40B4-BE49-F238E27FC236}">
                  <a16:creationId xmlns:a16="http://schemas.microsoft.com/office/drawing/2014/main" id="{B10F25EC-8B29-4BC1-B4E3-9A7B8F97F6BC}"/>
                </a:ext>
              </a:extLst>
            </p:cNvPr>
            <p:cNvSpPr/>
            <p:nvPr/>
          </p:nvSpPr>
          <p:spPr>
            <a:xfrm>
              <a:off x="5221321" y="4287385"/>
              <a:ext cx="8852" cy="70815"/>
            </a:xfrm>
            <a:custGeom>
              <a:avLst/>
              <a:gdLst>
                <a:gd name="connsiteX0" fmla="*/ 4692 w 8851"/>
                <a:gd name="connsiteY0" fmla="*/ 4692 h 70815"/>
                <a:gd name="connsiteX1" fmla="*/ 4692 w 8851"/>
                <a:gd name="connsiteY1" fmla="*/ 71603 h 70815"/>
              </a:gdLst>
              <a:ahLst/>
              <a:cxnLst>
                <a:cxn ang="0">
                  <a:pos x="connsiteX0" y="connsiteY0"/>
                </a:cxn>
                <a:cxn ang="0">
                  <a:pos x="connsiteX1" y="connsiteY1"/>
                </a:cxn>
              </a:cxnLst>
              <a:rect l="l" t="t" r="r" b="b"/>
              <a:pathLst>
                <a:path w="8851" h="70815">
                  <a:moveTo>
                    <a:pt x="4692" y="4692"/>
                  </a:moveTo>
                  <a:lnTo>
                    <a:pt x="4692" y="71603"/>
                  </a:lnTo>
                </a:path>
              </a:pathLst>
            </a:custGeom>
            <a:noFill/>
            <a:ln w="25400" cap="flat">
              <a:solidFill>
                <a:schemeClr val="accent2"/>
              </a:solidFill>
              <a:prstDash val="solid"/>
              <a:miter/>
            </a:ln>
          </p:spPr>
          <p:txBody>
            <a:bodyPr rtlCol="0" anchor="ctr"/>
            <a:lstStyle/>
            <a:p>
              <a:endParaRPr lang="en-GB"/>
            </a:p>
          </p:txBody>
        </p:sp>
        <p:sp>
          <p:nvSpPr>
            <p:cNvPr id="262" name="Freeform: Shape 5310">
              <a:extLst>
                <a:ext uri="{FF2B5EF4-FFF2-40B4-BE49-F238E27FC236}">
                  <a16:creationId xmlns:a16="http://schemas.microsoft.com/office/drawing/2014/main" id="{5C7F8BD7-C616-4152-A81B-79CD1392F298}"/>
                </a:ext>
              </a:extLst>
            </p:cNvPr>
            <p:cNvSpPr/>
            <p:nvPr/>
          </p:nvSpPr>
          <p:spPr>
            <a:xfrm>
              <a:off x="5504581" y="4375904"/>
              <a:ext cx="8852" cy="70815"/>
            </a:xfrm>
            <a:custGeom>
              <a:avLst/>
              <a:gdLst>
                <a:gd name="connsiteX0" fmla="*/ 4692 w 8851"/>
                <a:gd name="connsiteY0" fmla="*/ 4692 h 70815"/>
                <a:gd name="connsiteX1" fmla="*/ 4692 w 8851"/>
                <a:gd name="connsiteY1" fmla="*/ 71603 h 70815"/>
              </a:gdLst>
              <a:ahLst/>
              <a:cxnLst>
                <a:cxn ang="0">
                  <a:pos x="connsiteX0" y="connsiteY0"/>
                </a:cxn>
                <a:cxn ang="0">
                  <a:pos x="connsiteX1" y="connsiteY1"/>
                </a:cxn>
              </a:cxnLst>
              <a:rect l="l" t="t" r="r" b="b"/>
              <a:pathLst>
                <a:path w="8851" h="70815">
                  <a:moveTo>
                    <a:pt x="4692" y="4692"/>
                  </a:moveTo>
                  <a:lnTo>
                    <a:pt x="4692" y="71603"/>
                  </a:lnTo>
                </a:path>
              </a:pathLst>
            </a:custGeom>
            <a:noFill/>
            <a:ln w="25400" cap="flat">
              <a:solidFill>
                <a:schemeClr val="accent2"/>
              </a:solidFill>
              <a:prstDash val="solid"/>
              <a:miter/>
            </a:ln>
          </p:spPr>
          <p:txBody>
            <a:bodyPr rtlCol="0" anchor="ctr"/>
            <a:lstStyle/>
            <a:p>
              <a:endParaRPr lang="en-GB"/>
            </a:p>
          </p:txBody>
        </p:sp>
        <p:sp>
          <p:nvSpPr>
            <p:cNvPr id="263" name="Freeform: Shape 5311">
              <a:extLst>
                <a:ext uri="{FF2B5EF4-FFF2-40B4-BE49-F238E27FC236}">
                  <a16:creationId xmlns:a16="http://schemas.microsoft.com/office/drawing/2014/main" id="{BCC73E96-D1E2-4AD3-BD6C-A512E8D4E76A}"/>
                </a:ext>
              </a:extLst>
            </p:cNvPr>
            <p:cNvSpPr/>
            <p:nvPr/>
          </p:nvSpPr>
          <p:spPr>
            <a:xfrm>
              <a:off x="6106519" y="4535238"/>
              <a:ext cx="8852" cy="70815"/>
            </a:xfrm>
            <a:custGeom>
              <a:avLst/>
              <a:gdLst>
                <a:gd name="connsiteX0" fmla="*/ 4692 w 8851"/>
                <a:gd name="connsiteY0" fmla="*/ 4692 h 70815"/>
                <a:gd name="connsiteX1" fmla="*/ 4692 w 8851"/>
                <a:gd name="connsiteY1" fmla="*/ 71603 h 70815"/>
              </a:gdLst>
              <a:ahLst/>
              <a:cxnLst>
                <a:cxn ang="0">
                  <a:pos x="connsiteX0" y="connsiteY0"/>
                </a:cxn>
                <a:cxn ang="0">
                  <a:pos x="connsiteX1" y="connsiteY1"/>
                </a:cxn>
              </a:cxnLst>
              <a:rect l="l" t="t" r="r" b="b"/>
              <a:pathLst>
                <a:path w="8851" h="70815">
                  <a:moveTo>
                    <a:pt x="4692" y="4692"/>
                  </a:moveTo>
                  <a:lnTo>
                    <a:pt x="4692" y="71603"/>
                  </a:lnTo>
                </a:path>
              </a:pathLst>
            </a:custGeom>
            <a:noFill/>
            <a:ln w="25400" cap="flat">
              <a:solidFill>
                <a:schemeClr val="accent2"/>
              </a:solidFill>
              <a:prstDash val="solid"/>
              <a:miter/>
            </a:ln>
          </p:spPr>
          <p:txBody>
            <a:bodyPr rtlCol="0" anchor="ctr"/>
            <a:lstStyle/>
            <a:p>
              <a:endParaRPr lang="en-GB"/>
            </a:p>
          </p:txBody>
        </p:sp>
        <p:sp>
          <p:nvSpPr>
            <p:cNvPr id="264" name="Freeform: Shape 5312">
              <a:extLst>
                <a:ext uri="{FF2B5EF4-FFF2-40B4-BE49-F238E27FC236}">
                  <a16:creationId xmlns:a16="http://schemas.microsoft.com/office/drawing/2014/main" id="{0459C853-5D0E-4637-A07D-4B11109503E7}"/>
                </a:ext>
              </a:extLst>
            </p:cNvPr>
            <p:cNvSpPr/>
            <p:nvPr/>
          </p:nvSpPr>
          <p:spPr>
            <a:xfrm>
              <a:off x="6195038" y="4535238"/>
              <a:ext cx="8852" cy="70815"/>
            </a:xfrm>
            <a:custGeom>
              <a:avLst/>
              <a:gdLst>
                <a:gd name="connsiteX0" fmla="*/ 4692 w 8851"/>
                <a:gd name="connsiteY0" fmla="*/ 4692 h 70815"/>
                <a:gd name="connsiteX1" fmla="*/ 4692 w 8851"/>
                <a:gd name="connsiteY1" fmla="*/ 71603 h 70815"/>
              </a:gdLst>
              <a:ahLst/>
              <a:cxnLst>
                <a:cxn ang="0">
                  <a:pos x="connsiteX0" y="connsiteY0"/>
                </a:cxn>
                <a:cxn ang="0">
                  <a:pos x="connsiteX1" y="connsiteY1"/>
                </a:cxn>
              </a:cxnLst>
              <a:rect l="l" t="t" r="r" b="b"/>
              <a:pathLst>
                <a:path w="8851" h="70815">
                  <a:moveTo>
                    <a:pt x="4692" y="4692"/>
                  </a:moveTo>
                  <a:lnTo>
                    <a:pt x="4692" y="71603"/>
                  </a:lnTo>
                </a:path>
              </a:pathLst>
            </a:custGeom>
            <a:noFill/>
            <a:ln w="25400" cap="flat">
              <a:solidFill>
                <a:schemeClr val="accent2"/>
              </a:solidFill>
              <a:prstDash val="solid"/>
              <a:miter/>
            </a:ln>
          </p:spPr>
          <p:txBody>
            <a:bodyPr rtlCol="0" anchor="ctr"/>
            <a:lstStyle/>
            <a:p>
              <a:endParaRPr lang="en-GB"/>
            </a:p>
          </p:txBody>
        </p:sp>
        <p:sp>
          <p:nvSpPr>
            <p:cNvPr id="265" name="Freeform: Shape 5313">
              <a:extLst>
                <a:ext uri="{FF2B5EF4-FFF2-40B4-BE49-F238E27FC236}">
                  <a16:creationId xmlns:a16="http://schemas.microsoft.com/office/drawing/2014/main" id="{00DBA37D-2B2D-4015-9104-0BAA9CE203BB}"/>
                </a:ext>
              </a:extLst>
            </p:cNvPr>
            <p:cNvSpPr/>
            <p:nvPr/>
          </p:nvSpPr>
          <p:spPr>
            <a:xfrm>
              <a:off x="6460594" y="4641461"/>
              <a:ext cx="8852" cy="70815"/>
            </a:xfrm>
            <a:custGeom>
              <a:avLst/>
              <a:gdLst>
                <a:gd name="connsiteX0" fmla="*/ 4692 w 8851"/>
                <a:gd name="connsiteY0" fmla="*/ 4692 h 70815"/>
                <a:gd name="connsiteX1" fmla="*/ 4692 w 8851"/>
                <a:gd name="connsiteY1" fmla="*/ 71603 h 70815"/>
              </a:gdLst>
              <a:ahLst/>
              <a:cxnLst>
                <a:cxn ang="0">
                  <a:pos x="connsiteX0" y="connsiteY0"/>
                </a:cxn>
                <a:cxn ang="0">
                  <a:pos x="connsiteX1" y="connsiteY1"/>
                </a:cxn>
              </a:cxnLst>
              <a:rect l="l" t="t" r="r" b="b"/>
              <a:pathLst>
                <a:path w="8851" h="70815">
                  <a:moveTo>
                    <a:pt x="4692" y="4692"/>
                  </a:moveTo>
                  <a:lnTo>
                    <a:pt x="4692" y="71603"/>
                  </a:lnTo>
                </a:path>
              </a:pathLst>
            </a:custGeom>
            <a:noFill/>
            <a:ln w="25400" cap="flat">
              <a:solidFill>
                <a:schemeClr val="accent2"/>
              </a:solidFill>
              <a:prstDash val="solid"/>
              <a:miter/>
            </a:ln>
          </p:spPr>
          <p:txBody>
            <a:bodyPr rtlCol="0" anchor="ctr"/>
            <a:lstStyle/>
            <a:p>
              <a:endParaRPr lang="en-GB"/>
            </a:p>
          </p:txBody>
        </p:sp>
        <p:sp>
          <p:nvSpPr>
            <p:cNvPr id="266" name="Freeform: Shape 5314">
              <a:extLst>
                <a:ext uri="{FF2B5EF4-FFF2-40B4-BE49-F238E27FC236}">
                  <a16:creationId xmlns:a16="http://schemas.microsoft.com/office/drawing/2014/main" id="{7087D9BF-805D-4B0D-9F2F-270509978289}"/>
                </a:ext>
              </a:extLst>
            </p:cNvPr>
            <p:cNvSpPr/>
            <p:nvPr/>
          </p:nvSpPr>
          <p:spPr>
            <a:xfrm>
              <a:off x="7133338" y="4765387"/>
              <a:ext cx="8852" cy="70815"/>
            </a:xfrm>
            <a:custGeom>
              <a:avLst/>
              <a:gdLst>
                <a:gd name="connsiteX0" fmla="*/ 4692 w 8851"/>
                <a:gd name="connsiteY0" fmla="*/ 4692 h 70815"/>
                <a:gd name="connsiteX1" fmla="*/ 4692 w 8851"/>
                <a:gd name="connsiteY1" fmla="*/ 71603 h 70815"/>
              </a:gdLst>
              <a:ahLst/>
              <a:cxnLst>
                <a:cxn ang="0">
                  <a:pos x="connsiteX0" y="connsiteY0"/>
                </a:cxn>
                <a:cxn ang="0">
                  <a:pos x="connsiteX1" y="connsiteY1"/>
                </a:cxn>
              </a:cxnLst>
              <a:rect l="l" t="t" r="r" b="b"/>
              <a:pathLst>
                <a:path w="8851" h="70815">
                  <a:moveTo>
                    <a:pt x="4692" y="4692"/>
                  </a:moveTo>
                  <a:lnTo>
                    <a:pt x="4692" y="71603"/>
                  </a:lnTo>
                </a:path>
              </a:pathLst>
            </a:custGeom>
            <a:noFill/>
            <a:ln w="25400" cap="flat">
              <a:solidFill>
                <a:schemeClr val="accent2"/>
              </a:solidFill>
              <a:prstDash val="solid"/>
              <a:miter/>
            </a:ln>
          </p:spPr>
          <p:txBody>
            <a:bodyPr rtlCol="0" anchor="ctr"/>
            <a:lstStyle/>
            <a:p>
              <a:endParaRPr lang="en-GB"/>
            </a:p>
          </p:txBody>
        </p:sp>
        <p:sp>
          <p:nvSpPr>
            <p:cNvPr id="267" name="Freeform: Shape 5315">
              <a:extLst>
                <a:ext uri="{FF2B5EF4-FFF2-40B4-BE49-F238E27FC236}">
                  <a16:creationId xmlns:a16="http://schemas.microsoft.com/office/drawing/2014/main" id="{6E474A20-9600-47B0-97B4-08E311E3AE7D}"/>
                </a:ext>
              </a:extLst>
            </p:cNvPr>
            <p:cNvSpPr/>
            <p:nvPr/>
          </p:nvSpPr>
          <p:spPr>
            <a:xfrm>
              <a:off x="7186449" y="4765387"/>
              <a:ext cx="8852" cy="70815"/>
            </a:xfrm>
            <a:custGeom>
              <a:avLst/>
              <a:gdLst>
                <a:gd name="connsiteX0" fmla="*/ 4692 w 8851"/>
                <a:gd name="connsiteY0" fmla="*/ 4692 h 70815"/>
                <a:gd name="connsiteX1" fmla="*/ 4692 w 8851"/>
                <a:gd name="connsiteY1" fmla="*/ 71603 h 70815"/>
              </a:gdLst>
              <a:ahLst/>
              <a:cxnLst>
                <a:cxn ang="0">
                  <a:pos x="connsiteX0" y="connsiteY0"/>
                </a:cxn>
                <a:cxn ang="0">
                  <a:pos x="connsiteX1" y="connsiteY1"/>
                </a:cxn>
              </a:cxnLst>
              <a:rect l="l" t="t" r="r" b="b"/>
              <a:pathLst>
                <a:path w="8851" h="70815">
                  <a:moveTo>
                    <a:pt x="4692" y="4692"/>
                  </a:moveTo>
                  <a:lnTo>
                    <a:pt x="4692" y="71603"/>
                  </a:lnTo>
                </a:path>
              </a:pathLst>
            </a:custGeom>
            <a:noFill/>
            <a:ln w="25400" cap="flat">
              <a:solidFill>
                <a:schemeClr val="accent2"/>
              </a:solidFill>
              <a:prstDash val="solid"/>
              <a:miter/>
            </a:ln>
          </p:spPr>
          <p:txBody>
            <a:bodyPr rtlCol="0" anchor="ctr"/>
            <a:lstStyle/>
            <a:p>
              <a:endParaRPr lang="en-GB"/>
            </a:p>
          </p:txBody>
        </p:sp>
        <p:sp>
          <p:nvSpPr>
            <p:cNvPr id="268" name="Freeform: Shape 5316">
              <a:extLst>
                <a:ext uri="{FF2B5EF4-FFF2-40B4-BE49-F238E27FC236}">
                  <a16:creationId xmlns:a16="http://schemas.microsoft.com/office/drawing/2014/main" id="{708671A3-8367-47CE-8690-2686EBF84751}"/>
                </a:ext>
              </a:extLst>
            </p:cNvPr>
            <p:cNvSpPr/>
            <p:nvPr/>
          </p:nvSpPr>
          <p:spPr>
            <a:xfrm>
              <a:off x="8602760" y="4977832"/>
              <a:ext cx="8852" cy="70815"/>
            </a:xfrm>
            <a:custGeom>
              <a:avLst/>
              <a:gdLst>
                <a:gd name="connsiteX0" fmla="*/ 4692 w 8851"/>
                <a:gd name="connsiteY0" fmla="*/ 4692 h 70815"/>
                <a:gd name="connsiteX1" fmla="*/ 4692 w 8851"/>
                <a:gd name="connsiteY1" fmla="*/ 71603 h 70815"/>
              </a:gdLst>
              <a:ahLst/>
              <a:cxnLst>
                <a:cxn ang="0">
                  <a:pos x="connsiteX0" y="connsiteY0"/>
                </a:cxn>
                <a:cxn ang="0">
                  <a:pos x="connsiteX1" y="connsiteY1"/>
                </a:cxn>
              </a:cxnLst>
              <a:rect l="l" t="t" r="r" b="b"/>
              <a:pathLst>
                <a:path w="8851" h="70815">
                  <a:moveTo>
                    <a:pt x="4692" y="4692"/>
                  </a:moveTo>
                  <a:lnTo>
                    <a:pt x="4692" y="71603"/>
                  </a:lnTo>
                </a:path>
              </a:pathLst>
            </a:custGeom>
            <a:noFill/>
            <a:ln w="25400" cap="flat">
              <a:solidFill>
                <a:schemeClr val="accent2"/>
              </a:solidFill>
              <a:prstDash val="solid"/>
              <a:miter/>
            </a:ln>
          </p:spPr>
          <p:txBody>
            <a:bodyPr rtlCol="0" anchor="ctr"/>
            <a:lstStyle/>
            <a:p>
              <a:endParaRPr lang="en-GB"/>
            </a:p>
          </p:txBody>
        </p:sp>
      </p:grpSp>
    </p:spTree>
    <p:custDataLst>
      <p:tags r:id="rId1"/>
    </p:custDataLst>
    <p:extLst>
      <p:ext uri="{BB962C8B-B14F-4D97-AF65-F5344CB8AC3E}">
        <p14:creationId xmlns:p14="http://schemas.microsoft.com/office/powerpoint/2010/main" val="2652742598"/>
      </p:ext>
    </p:extLst>
  </p:cSld>
  <p:clrMapOvr>
    <a:masterClrMapping/>
  </p:clrMapOvr>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zh-CN" sz="1800" b="1" i="0" u="none" strike="noStrike" cap="none" baseline="0">
                <a:solidFill>
                  <a:srgbClr val="043882"/>
                </a:solidFill>
                <a:effectLst/>
                <a:uFillTx/>
                <a:ea typeface="SimSun"/>
              </a:rPr>
              <a:t>LBA-006：BEACON CRC：评估 Encorafenib + 西妥昔单抗 ± 比美替尼对比伊立替康或 FOLFIRI + 西妥昔单抗用于 BRAF V600E 突变型转移性结直肠癌的随机、3 组、3 期研究 – Kopetz S 等人</a:t>
            </a:r>
          </a:p>
        </p:txBody>
      </p:sp>
      <p:sp>
        <p:nvSpPr>
          <p:cNvPr id="5123" name="Rectangle 3"/>
          <p:cNvSpPr>
            <a:spLocks noGrp="1" noChangeArrowheads="1"/>
          </p:cNvSpPr>
          <p:nvPr>
            <p:ph idx="1"/>
          </p:nvPr>
        </p:nvSpPr>
        <p:spPr/>
        <p:txBody>
          <a:bodyPr/>
          <a:lstStyle/>
          <a:p>
            <a:pPr marL="0" indent="0">
              <a:buNone/>
            </a:pPr>
            <a:r>
              <a:rPr lang="zh-CN" sz="1600" b="1" i="0" u="none" strike="noStrike" cap="none" baseline="0">
                <a:solidFill>
                  <a:srgbClr val="4D4D4D"/>
                </a:solidFill>
                <a:effectLst/>
                <a:uFillTx/>
                <a:ea typeface="SimSun"/>
              </a:rPr>
              <a:t>关键结果（续）</a:t>
            </a:r>
          </a:p>
          <a:p>
            <a:pPr marL="0" indent="0">
              <a:buNone/>
            </a:pPr>
            <a:endParaRPr lang="en-GB"/>
          </a:p>
        </p:txBody>
      </p:sp>
      <p:sp>
        <p:nvSpPr>
          <p:cNvPr id="15" name="Text Placeholder 14"/>
          <p:cNvSpPr>
            <a:spLocks noGrp="1"/>
          </p:cNvSpPr>
          <p:nvPr>
            <p:ph type="body" sz="quarter" idx="11"/>
          </p:nvPr>
        </p:nvSpPr>
        <p:spPr>
          <a:xfrm>
            <a:off x="4495800" y="6096000"/>
            <a:ext cx="4283075" cy="487363"/>
          </a:xfrm>
        </p:spPr>
        <p:txBody>
          <a:bodyPr/>
          <a:lstStyle/>
          <a:p>
            <a:r>
              <a:rPr lang="zh-CN" sz="1200" b="0" i="0" u="none" strike="noStrike" cap="none" baseline="0">
                <a:solidFill>
                  <a:srgbClr val="4D4D4D"/>
                </a:solidFill>
                <a:effectLst/>
                <a:uFillTx/>
                <a:ea typeface="SimSun"/>
              </a:rPr>
              <a:t>Kopetz S, et al. Ann Oncol 2019;30(suppl):abstr LBA-006</a:t>
            </a:r>
          </a:p>
        </p:txBody>
      </p:sp>
      <p:sp>
        <p:nvSpPr>
          <p:cNvPr id="7" name="TextBox 6"/>
          <p:cNvSpPr txBox="1"/>
          <p:nvPr/>
        </p:nvSpPr>
        <p:spPr>
          <a:xfrm>
            <a:off x="3253644" y="1510145"/>
            <a:ext cx="2636713" cy="366126"/>
          </a:xfrm>
          <a:prstGeom prst="rect">
            <a:avLst/>
          </a:prstGeom>
          <a:noFill/>
        </p:spPr>
        <p:txBody>
          <a:bodyPr wrap="none" rtlCol="0">
            <a:spAutoFit/>
          </a:bodyPr>
          <a:lstStyle/>
          <a:p>
            <a:pPr algn="ctr"/>
            <a:r>
              <a:rPr lang="zh-CN" sz="1800" b="1" i="0" u="none" strike="noStrike" cap="none" baseline="0">
                <a:solidFill>
                  <a:srgbClr val="4D4D4D"/>
                </a:solidFill>
                <a:effectLst/>
                <a:uFillTx/>
                <a:ea typeface="SimSun"/>
              </a:rPr>
              <a:t>双联组对比对照组的 OS</a:t>
            </a:r>
          </a:p>
        </p:txBody>
      </p:sp>
      <p:grpSp>
        <p:nvGrpSpPr>
          <p:cNvPr id="9" name="Group 8">
            <a:extLst>
              <a:ext uri="{FF2B5EF4-FFF2-40B4-BE49-F238E27FC236}">
                <a16:creationId xmlns:a16="http://schemas.microsoft.com/office/drawing/2014/main" id="{B4BB6EFC-AE0F-49D0-823E-B7FFB6BFF21A}"/>
              </a:ext>
            </a:extLst>
          </p:cNvPr>
          <p:cNvGrpSpPr/>
          <p:nvPr/>
        </p:nvGrpSpPr>
        <p:grpSpPr>
          <a:xfrm>
            <a:off x="65349" y="1803785"/>
            <a:ext cx="8444715" cy="4195432"/>
            <a:chOff x="-316650" y="2191792"/>
            <a:chExt cx="8378516" cy="3836646"/>
          </a:xfrm>
        </p:grpSpPr>
        <p:sp>
          <p:nvSpPr>
            <p:cNvPr id="10" name="Freeform 21">
              <a:extLst>
                <a:ext uri="{FF2B5EF4-FFF2-40B4-BE49-F238E27FC236}">
                  <a16:creationId xmlns:a16="http://schemas.microsoft.com/office/drawing/2014/main" id="{391FDA5C-3168-4AAC-8109-BEFC303F4CCF}"/>
                </a:ext>
              </a:extLst>
            </p:cNvPr>
            <p:cNvSpPr/>
            <p:nvPr/>
          </p:nvSpPr>
          <p:spPr bwMode="auto">
            <a:xfrm>
              <a:off x="1138862" y="2334069"/>
              <a:ext cx="6805495" cy="2586206"/>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2225" cap="sq">
              <a:solidFill>
                <a:srgbClr val="4D4D4D"/>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1" name="Line 6">
              <a:extLst>
                <a:ext uri="{FF2B5EF4-FFF2-40B4-BE49-F238E27FC236}">
                  <a16:creationId xmlns:a16="http://schemas.microsoft.com/office/drawing/2014/main" id="{E2408C43-6AE4-4E52-92C4-6AAE70EA22B1}"/>
                </a:ext>
              </a:extLst>
            </p:cNvPr>
            <p:cNvSpPr>
              <a:spLocks noChangeShapeType="1"/>
            </p:cNvSpPr>
            <p:nvPr/>
          </p:nvSpPr>
          <p:spPr bwMode="auto">
            <a:xfrm>
              <a:off x="1048631" y="2334068"/>
              <a:ext cx="86234" cy="0"/>
            </a:xfrm>
            <a:prstGeom prst="line">
              <a:avLst/>
            </a:prstGeom>
            <a:noFill/>
            <a:ln w="22225"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2" name="Line 7">
              <a:extLst>
                <a:ext uri="{FF2B5EF4-FFF2-40B4-BE49-F238E27FC236}">
                  <a16:creationId xmlns:a16="http://schemas.microsoft.com/office/drawing/2014/main" id="{84B98EBF-8A25-4B96-AD40-DC88EEA6CC76}"/>
                </a:ext>
              </a:extLst>
            </p:cNvPr>
            <p:cNvSpPr>
              <a:spLocks noChangeShapeType="1"/>
            </p:cNvSpPr>
            <p:nvPr/>
          </p:nvSpPr>
          <p:spPr bwMode="auto">
            <a:xfrm>
              <a:off x="1048631" y="2856276"/>
              <a:ext cx="86234" cy="0"/>
            </a:xfrm>
            <a:prstGeom prst="line">
              <a:avLst/>
            </a:prstGeom>
            <a:noFill/>
            <a:ln w="22225"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3" name="Line 8">
              <a:extLst>
                <a:ext uri="{FF2B5EF4-FFF2-40B4-BE49-F238E27FC236}">
                  <a16:creationId xmlns:a16="http://schemas.microsoft.com/office/drawing/2014/main" id="{A4B9080D-54BB-49AF-B7BC-B453BAD12CFC}"/>
                </a:ext>
              </a:extLst>
            </p:cNvPr>
            <p:cNvSpPr>
              <a:spLocks noChangeShapeType="1"/>
            </p:cNvSpPr>
            <p:nvPr/>
          </p:nvSpPr>
          <p:spPr bwMode="auto">
            <a:xfrm>
              <a:off x="1048631" y="3355037"/>
              <a:ext cx="86234" cy="0"/>
            </a:xfrm>
            <a:prstGeom prst="line">
              <a:avLst/>
            </a:prstGeom>
            <a:noFill/>
            <a:ln w="22225"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4" name="Line 9">
              <a:extLst>
                <a:ext uri="{FF2B5EF4-FFF2-40B4-BE49-F238E27FC236}">
                  <a16:creationId xmlns:a16="http://schemas.microsoft.com/office/drawing/2014/main" id="{AC2C758E-6809-42D4-BC03-5E009EBFAB67}"/>
                </a:ext>
              </a:extLst>
            </p:cNvPr>
            <p:cNvSpPr>
              <a:spLocks noChangeShapeType="1"/>
            </p:cNvSpPr>
            <p:nvPr/>
          </p:nvSpPr>
          <p:spPr bwMode="auto">
            <a:xfrm>
              <a:off x="1048631" y="3869916"/>
              <a:ext cx="86234" cy="0"/>
            </a:xfrm>
            <a:prstGeom prst="line">
              <a:avLst/>
            </a:prstGeom>
            <a:noFill/>
            <a:ln w="22225"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6" name="Line 10">
              <a:extLst>
                <a:ext uri="{FF2B5EF4-FFF2-40B4-BE49-F238E27FC236}">
                  <a16:creationId xmlns:a16="http://schemas.microsoft.com/office/drawing/2014/main" id="{4E08F508-07A8-4089-833B-D06324544AA6}"/>
                </a:ext>
              </a:extLst>
            </p:cNvPr>
            <p:cNvSpPr>
              <a:spLocks noChangeShapeType="1"/>
            </p:cNvSpPr>
            <p:nvPr/>
          </p:nvSpPr>
          <p:spPr bwMode="auto">
            <a:xfrm>
              <a:off x="1048631" y="4374052"/>
              <a:ext cx="86234" cy="0"/>
            </a:xfrm>
            <a:prstGeom prst="line">
              <a:avLst/>
            </a:prstGeom>
            <a:noFill/>
            <a:ln w="22225"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7" name="Line 11">
              <a:extLst>
                <a:ext uri="{FF2B5EF4-FFF2-40B4-BE49-F238E27FC236}">
                  <a16:creationId xmlns:a16="http://schemas.microsoft.com/office/drawing/2014/main" id="{6AE3D7E3-61A8-4899-8CD5-BF985CE7D319}"/>
                </a:ext>
              </a:extLst>
            </p:cNvPr>
            <p:cNvSpPr>
              <a:spLocks noChangeShapeType="1"/>
            </p:cNvSpPr>
            <p:nvPr/>
          </p:nvSpPr>
          <p:spPr bwMode="auto">
            <a:xfrm>
              <a:off x="1048631" y="4883560"/>
              <a:ext cx="86234" cy="0"/>
            </a:xfrm>
            <a:prstGeom prst="line">
              <a:avLst/>
            </a:prstGeom>
            <a:noFill/>
            <a:ln w="22225"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8" name="TextBox 17">
              <a:extLst>
                <a:ext uri="{FF2B5EF4-FFF2-40B4-BE49-F238E27FC236}">
                  <a16:creationId xmlns:a16="http://schemas.microsoft.com/office/drawing/2014/main" id="{C95E0E3B-38BB-44DF-9354-5E22ED4F4F54}"/>
                </a:ext>
              </a:extLst>
            </p:cNvPr>
            <p:cNvSpPr txBox="1"/>
            <p:nvPr/>
          </p:nvSpPr>
          <p:spPr>
            <a:xfrm rot="16200000">
              <a:off x="21875" y="3470801"/>
              <a:ext cx="963155" cy="302713"/>
            </a:xfrm>
            <a:prstGeom prst="rect">
              <a:avLst/>
            </a:prstGeom>
            <a:noFill/>
          </p:spPr>
          <p:txBody>
            <a:bodyPr wrap="none" rtlCol="0">
              <a:spAutoFit/>
            </a:bodyPr>
            <a:lstStyle/>
            <a:p>
              <a:pPr algn="ctr" fontAlgn="base">
                <a:spcBef>
                  <a:spcPct val="0"/>
                </a:spcBef>
                <a:spcAft>
                  <a:spcPct val="0"/>
                </a:spcAft>
              </a:pPr>
              <a:r>
                <a:rPr lang="zh-CN" sz="1400" b="0" i="0" u="none" strike="noStrike" cap="none" baseline="0">
                  <a:solidFill>
                    <a:srgbClr val="4D4D4D"/>
                  </a:solidFill>
                  <a:effectLst/>
                  <a:uFillTx/>
                  <a:ea typeface="SimSun"/>
                </a:rPr>
                <a:t>存活率，%</a:t>
              </a:r>
            </a:p>
          </p:txBody>
        </p:sp>
        <p:sp>
          <p:nvSpPr>
            <p:cNvPr id="19" name="TextBox 18">
              <a:extLst>
                <a:ext uri="{FF2B5EF4-FFF2-40B4-BE49-F238E27FC236}">
                  <a16:creationId xmlns:a16="http://schemas.microsoft.com/office/drawing/2014/main" id="{A45E175E-252B-4FDB-B683-D98C33686531}"/>
                </a:ext>
              </a:extLst>
            </p:cNvPr>
            <p:cNvSpPr txBox="1"/>
            <p:nvPr/>
          </p:nvSpPr>
          <p:spPr>
            <a:xfrm>
              <a:off x="4129135" y="5179717"/>
              <a:ext cx="887958" cy="279013"/>
            </a:xfrm>
            <a:prstGeom prst="rect">
              <a:avLst/>
            </a:prstGeom>
            <a:noFill/>
          </p:spPr>
          <p:txBody>
            <a:bodyPr wrap="none" rtlCol="0">
              <a:spAutoFit/>
            </a:bodyPr>
            <a:lstStyle/>
            <a:p>
              <a:pPr algn="ctr" fontAlgn="base">
                <a:spcBef>
                  <a:spcPct val="0"/>
                </a:spcBef>
                <a:spcAft>
                  <a:spcPct val="0"/>
                </a:spcAft>
              </a:pPr>
              <a:r>
                <a:rPr lang="zh-CN" sz="1400" b="0" i="0" u="none" strike="noStrike" cap="none" baseline="0">
                  <a:solidFill>
                    <a:srgbClr val="4D4D4D"/>
                  </a:solidFill>
                  <a:effectLst/>
                  <a:uFillTx/>
                  <a:ea typeface="SimSun"/>
                </a:rPr>
                <a:t>时间，月</a:t>
              </a:r>
            </a:p>
          </p:txBody>
        </p:sp>
        <p:sp>
          <p:nvSpPr>
            <p:cNvPr id="20" name="TextBox 19">
              <a:extLst>
                <a:ext uri="{FF2B5EF4-FFF2-40B4-BE49-F238E27FC236}">
                  <a16:creationId xmlns:a16="http://schemas.microsoft.com/office/drawing/2014/main" id="{C966E6A3-279C-4B47-AF8D-51F37F8EA148}"/>
                </a:ext>
              </a:extLst>
            </p:cNvPr>
            <p:cNvSpPr txBox="1"/>
            <p:nvPr/>
          </p:nvSpPr>
          <p:spPr>
            <a:xfrm>
              <a:off x="632632" y="2191792"/>
              <a:ext cx="476248" cy="279013"/>
            </a:xfrm>
            <a:prstGeom prst="rect">
              <a:avLst/>
            </a:prstGeom>
            <a:noFill/>
          </p:spPr>
          <p:txBody>
            <a:bodyPr wrap="none" rtlCol="0" anchor="ctr" anchorCtr="0">
              <a:spAutoFit/>
            </a:bodyPr>
            <a:lstStyle/>
            <a:p>
              <a:pPr algn="r"/>
              <a:r>
                <a:rPr lang="zh-CN" sz="1400" b="0" i="0" u="none" strike="noStrike" cap="none" baseline="0">
                  <a:solidFill>
                    <a:srgbClr val="4D4D4D"/>
                  </a:solidFill>
                  <a:effectLst/>
                  <a:uFillTx/>
                  <a:ea typeface="SimSun"/>
                </a:rPr>
                <a:t>100</a:t>
              </a:r>
            </a:p>
          </p:txBody>
        </p:sp>
        <p:sp>
          <p:nvSpPr>
            <p:cNvPr id="21" name="TextBox 20">
              <a:extLst>
                <a:ext uri="{FF2B5EF4-FFF2-40B4-BE49-F238E27FC236}">
                  <a16:creationId xmlns:a16="http://schemas.microsoft.com/office/drawing/2014/main" id="{8762A1E2-06B0-4C2F-8006-2620ACB02722}"/>
                </a:ext>
              </a:extLst>
            </p:cNvPr>
            <p:cNvSpPr txBox="1"/>
            <p:nvPr/>
          </p:nvSpPr>
          <p:spPr>
            <a:xfrm>
              <a:off x="730844" y="2715932"/>
              <a:ext cx="378042" cy="279013"/>
            </a:xfrm>
            <a:prstGeom prst="rect">
              <a:avLst/>
            </a:prstGeom>
            <a:noFill/>
          </p:spPr>
          <p:txBody>
            <a:bodyPr wrap="none" rtlCol="0" anchor="ctr" anchorCtr="0">
              <a:spAutoFit/>
            </a:bodyPr>
            <a:lstStyle/>
            <a:p>
              <a:pPr algn="r"/>
              <a:r>
                <a:rPr lang="zh-CN" sz="1400" b="0" i="0" u="none" strike="noStrike" cap="none" baseline="0">
                  <a:solidFill>
                    <a:srgbClr val="4D4D4D"/>
                  </a:solidFill>
                  <a:effectLst/>
                  <a:uFillTx/>
                  <a:ea typeface="SimSun"/>
                </a:rPr>
                <a:t>80</a:t>
              </a:r>
            </a:p>
          </p:txBody>
        </p:sp>
        <p:sp>
          <p:nvSpPr>
            <p:cNvPr id="22" name="TextBox 21">
              <a:extLst>
                <a:ext uri="{FF2B5EF4-FFF2-40B4-BE49-F238E27FC236}">
                  <a16:creationId xmlns:a16="http://schemas.microsoft.com/office/drawing/2014/main" id="{123D23F8-524F-4B72-ADA1-B5676FCA04AB}"/>
                </a:ext>
              </a:extLst>
            </p:cNvPr>
            <p:cNvSpPr txBox="1"/>
            <p:nvPr/>
          </p:nvSpPr>
          <p:spPr>
            <a:xfrm>
              <a:off x="730844" y="3214461"/>
              <a:ext cx="378042" cy="279013"/>
            </a:xfrm>
            <a:prstGeom prst="rect">
              <a:avLst/>
            </a:prstGeom>
            <a:noFill/>
          </p:spPr>
          <p:txBody>
            <a:bodyPr wrap="none" rtlCol="0" anchor="ctr" anchorCtr="0">
              <a:spAutoFit/>
            </a:bodyPr>
            <a:lstStyle/>
            <a:p>
              <a:pPr algn="r"/>
              <a:r>
                <a:rPr lang="zh-CN" sz="1400" b="0" i="0" u="none" strike="noStrike" cap="none" baseline="0">
                  <a:solidFill>
                    <a:srgbClr val="4D4D4D"/>
                  </a:solidFill>
                  <a:effectLst/>
                  <a:uFillTx/>
                  <a:ea typeface="SimSun"/>
                </a:rPr>
                <a:t>60</a:t>
              </a:r>
            </a:p>
          </p:txBody>
        </p:sp>
        <p:sp>
          <p:nvSpPr>
            <p:cNvPr id="23" name="TextBox 22">
              <a:extLst>
                <a:ext uri="{FF2B5EF4-FFF2-40B4-BE49-F238E27FC236}">
                  <a16:creationId xmlns:a16="http://schemas.microsoft.com/office/drawing/2014/main" id="{00663E15-9282-48DB-A3FB-0260F9BB4C3F}"/>
                </a:ext>
              </a:extLst>
            </p:cNvPr>
            <p:cNvSpPr txBox="1"/>
            <p:nvPr/>
          </p:nvSpPr>
          <p:spPr>
            <a:xfrm>
              <a:off x="730844" y="3729114"/>
              <a:ext cx="378042" cy="279013"/>
            </a:xfrm>
            <a:prstGeom prst="rect">
              <a:avLst/>
            </a:prstGeom>
            <a:noFill/>
          </p:spPr>
          <p:txBody>
            <a:bodyPr wrap="none" rtlCol="0" anchor="ctr" anchorCtr="0">
              <a:spAutoFit/>
            </a:bodyPr>
            <a:lstStyle/>
            <a:p>
              <a:pPr algn="r"/>
              <a:r>
                <a:rPr lang="zh-CN" sz="1400" b="0" i="0" u="none" strike="noStrike" cap="none" baseline="0">
                  <a:solidFill>
                    <a:srgbClr val="4D4D4D"/>
                  </a:solidFill>
                  <a:effectLst/>
                  <a:uFillTx/>
                  <a:ea typeface="SimSun"/>
                </a:rPr>
                <a:t>40</a:t>
              </a:r>
            </a:p>
          </p:txBody>
        </p:sp>
        <p:sp>
          <p:nvSpPr>
            <p:cNvPr id="24" name="TextBox 23">
              <a:extLst>
                <a:ext uri="{FF2B5EF4-FFF2-40B4-BE49-F238E27FC236}">
                  <a16:creationId xmlns:a16="http://schemas.microsoft.com/office/drawing/2014/main" id="{8820C1A2-D34A-4317-93B4-08FFB647F5FE}"/>
                </a:ext>
              </a:extLst>
            </p:cNvPr>
            <p:cNvSpPr txBox="1"/>
            <p:nvPr/>
          </p:nvSpPr>
          <p:spPr>
            <a:xfrm>
              <a:off x="730844" y="4233018"/>
              <a:ext cx="378042" cy="279013"/>
            </a:xfrm>
            <a:prstGeom prst="rect">
              <a:avLst/>
            </a:prstGeom>
            <a:noFill/>
          </p:spPr>
          <p:txBody>
            <a:bodyPr wrap="none" rtlCol="0" anchor="ctr" anchorCtr="0">
              <a:spAutoFit/>
            </a:bodyPr>
            <a:lstStyle/>
            <a:p>
              <a:pPr algn="r"/>
              <a:r>
                <a:rPr lang="zh-CN" sz="1400" b="0" i="0" u="none" strike="noStrike" cap="none" baseline="0">
                  <a:solidFill>
                    <a:srgbClr val="4D4D4D"/>
                  </a:solidFill>
                  <a:effectLst/>
                  <a:uFillTx/>
                  <a:ea typeface="SimSun"/>
                </a:rPr>
                <a:t>20</a:t>
              </a:r>
            </a:p>
          </p:txBody>
        </p:sp>
        <p:sp>
          <p:nvSpPr>
            <p:cNvPr id="25" name="TextBox 24">
              <a:extLst>
                <a:ext uri="{FF2B5EF4-FFF2-40B4-BE49-F238E27FC236}">
                  <a16:creationId xmlns:a16="http://schemas.microsoft.com/office/drawing/2014/main" id="{95D1E56C-52ED-44A7-87D8-33E7F67B3E36}"/>
                </a:ext>
              </a:extLst>
            </p:cNvPr>
            <p:cNvSpPr txBox="1"/>
            <p:nvPr/>
          </p:nvSpPr>
          <p:spPr>
            <a:xfrm>
              <a:off x="829056" y="4742293"/>
              <a:ext cx="279835" cy="279013"/>
            </a:xfrm>
            <a:prstGeom prst="rect">
              <a:avLst/>
            </a:prstGeom>
            <a:noFill/>
          </p:spPr>
          <p:txBody>
            <a:bodyPr wrap="none" rtlCol="0" anchor="ctr" anchorCtr="0">
              <a:spAutoFit/>
            </a:bodyPr>
            <a:lstStyle/>
            <a:p>
              <a:pPr algn="r"/>
              <a:r>
                <a:rPr lang="zh-CN" sz="1400" b="0" i="0" u="none" strike="noStrike" cap="none" baseline="0">
                  <a:solidFill>
                    <a:srgbClr val="4D4D4D"/>
                  </a:solidFill>
                  <a:effectLst/>
                  <a:uFillTx/>
                  <a:ea typeface="SimSun"/>
                </a:rPr>
                <a:t>0</a:t>
              </a:r>
            </a:p>
          </p:txBody>
        </p:sp>
        <p:sp>
          <p:nvSpPr>
            <p:cNvPr id="26" name="Line 21">
              <a:extLst>
                <a:ext uri="{FF2B5EF4-FFF2-40B4-BE49-F238E27FC236}">
                  <a16:creationId xmlns:a16="http://schemas.microsoft.com/office/drawing/2014/main" id="{3DE39957-4975-4497-AD70-56B7728B5FAD}"/>
                </a:ext>
              </a:extLst>
            </p:cNvPr>
            <p:cNvSpPr>
              <a:spLocks noChangeShapeType="1"/>
            </p:cNvSpPr>
            <p:nvPr/>
          </p:nvSpPr>
          <p:spPr bwMode="auto">
            <a:xfrm flipH="1">
              <a:off x="1187190" y="4920702"/>
              <a:ext cx="0" cy="72000"/>
            </a:xfrm>
            <a:prstGeom prst="line">
              <a:avLst/>
            </a:prstGeom>
            <a:noFill/>
            <a:ln w="22225"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cs typeface="Arial" panose="020B0604020202020204" pitchFamily="34" charset="0"/>
              </a:endParaRPr>
            </a:p>
          </p:txBody>
        </p:sp>
        <p:sp>
          <p:nvSpPr>
            <p:cNvPr id="27" name="TextBox 26">
              <a:extLst>
                <a:ext uri="{FF2B5EF4-FFF2-40B4-BE49-F238E27FC236}">
                  <a16:creationId xmlns:a16="http://schemas.microsoft.com/office/drawing/2014/main" id="{646EB38E-3184-4E70-B586-442F71E96EFB}"/>
                </a:ext>
              </a:extLst>
            </p:cNvPr>
            <p:cNvSpPr txBox="1"/>
            <p:nvPr/>
          </p:nvSpPr>
          <p:spPr>
            <a:xfrm>
              <a:off x="1053409" y="4982720"/>
              <a:ext cx="366128" cy="1042453"/>
            </a:xfrm>
            <a:prstGeom prst="rect">
              <a:avLst/>
            </a:prstGeom>
            <a:noFill/>
          </p:spPr>
          <p:txBody>
            <a:bodyPr wrap="none" lIns="36000" tIns="36000" rIns="36000" bIns="36000" rtlCol="0" anchor="t" anchorCtr="0">
              <a:spAutoFit/>
            </a:bodyPr>
            <a:lstStyle/>
            <a:p>
              <a:pPr algn="ctr"/>
              <a:r>
                <a:rPr lang="zh-CN" sz="1400" b="0" i="0" u="none" strike="noStrike" cap="none" baseline="0" dirty="0">
                  <a:solidFill>
                    <a:srgbClr val="4D4D4D"/>
                  </a:solidFill>
                  <a:effectLst/>
                  <a:uFillTx/>
                  <a:ea typeface="SimSun"/>
                </a:rPr>
                <a:t>0</a:t>
              </a:r>
            </a:p>
            <a:p>
              <a:pPr algn="ctr"/>
              <a:endParaRPr lang="en-GB" sz="1400" dirty="0">
                <a:solidFill>
                  <a:srgbClr val="4D4D4D"/>
                </a:solidFill>
                <a:cs typeface="Arial" panose="020B0604020202020204" pitchFamily="34" charset="0"/>
              </a:endParaRPr>
            </a:p>
            <a:p>
              <a:pPr algn="ctr"/>
              <a:endParaRPr lang="en-GB" sz="1400" dirty="0">
                <a:solidFill>
                  <a:srgbClr val="4D4D4D"/>
                </a:solidFill>
                <a:cs typeface="Arial" panose="020B0604020202020204" pitchFamily="34" charset="0"/>
              </a:endParaRPr>
            </a:p>
            <a:p>
              <a:pPr algn="ctr"/>
              <a:r>
                <a:rPr lang="zh-CN" sz="1400" b="0" i="0" u="none" strike="noStrike" cap="none" baseline="0" dirty="0">
                  <a:solidFill>
                    <a:srgbClr val="FFC000"/>
                  </a:solidFill>
                  <a:effectLst/>
                  <a:uFillTx/>
                  <a:ea typeface="SimSun"/>
                </a:rPr>
                <a:t>220</a:t>
              </a:r>
            </a:p>
            <a:p>
              <a:pPr algn="ctr"/>
              <a:r>
                <a:rPr lang="zh-CN" sz="1400" b="0" i="0" u="none" strike="noStrike" cap="none" baseline="0" dirty="0">
                  <a:solidFill>
                    <a:srgbClr val="B2C0D8"/>
                  </a:solidFill>
                  <a:effectLst/>
                  <a:uFillTx/>
                  <a:ea typeface="SimSun"/>
                </a:rPr>
                <a:t>221</a:t>
              </a:r>
            </a:p>
          </p:txBody>
        </p:sp>
        <p:sp>
          <p:nvSpPr>
            <p:cNvPr id="28" name="Line 21">
              <a:extLst>
                <a:ext uri="{FF2B5EF4-FFF2-40B4-BE49-F238E27FC236}">
                  <a16:creationId xmlns:a16="http://schemas.microsoft.com/office/drawing/2014/main" id="{84AD2DCF-95B6-486F-A365-FA95482A0B44}"/>
                </a:ext>
              </a:extLst>
            </p:cNvPr>
            <p:cNvSpPr>
              <a:spLocks noChangeShapeType="1"/>
            </p:cNvSpPr>
            <p:nvPr/>
          </p:nvSpPr>
          <p:spPr bwMode="auto">
            <a:xfrm flipH="1">
              <a:off x="1784277" y="4920702"/>
              <a:ext cx="0" cy="72000"/>
            </a:xfrm>
            <a:prstGeom prst="line">
              <a:avLst/>
            </a:prstGeom>
            <a:noFill/>
            <a:ln w="22225"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cs typeface="Arial" panose="020B0604020202020204" pitchFamily="34" charset="0"/>
              </a:endParaRPr>
            </a:p>
          </p:txBody>
        </p:sp>
        <p:sp>
          <p:nvSpPr>
            <p:cNvPr id="29" name="TextBox 28">
              <a:extLst>
                <a:ext uri="{FF2B5EF4-FFF2-40B4-BE49-F238E27FC236}">
                  <a16:creationId xmlns:a16="http://schemas.microsoft.com/office/drawing/2014/main" id="{5478CF66-18E8-4D27-B24C-8D323972FC9D}"/>
                </a:ext>
              </a:extLst>
            </p:cNvPr>
            <p:cNvSpPr txBox="1"/>
            <p:nvPr/>
          </p:nvSpPr>
          <p:spPr>
            <a:xfrm>
              <a:off x="1609873" y="4982720"/>
              <a:ext cx="366128" cy="1042453"/>
            </a:xfrm>
            <a:prstGeom prst="rect">
              <a:avLst/>
            </a:prstGeom>
            <a:noFill/>
          </p:spPr>
          <p:txBody>
            <a:bodyPr wrap="none" lIns="36000" tIns="36000" rIns="36000" bIns="36000" rtlCol="0" anchor="t" anchorCtr="0">
              <a:spAutoFit/>
            </a:bodyPr>
            <a:lstStyle/>
            <a:p>
              <a:pPr algn="ctr"/>
              <a:r>
                <a:rPr lang="zh-CN" sz="1400" b="0" i="0" u="none" strike="noStrike" cap="none" baseline="0">
                  <a:solidFill>
                    <a:srgbClr val="4D4D4D"/>
                  </a:solidFill>
                  <a:effectLst/>
                  <a:uFillTx/>
                  <a:ea typeface="SimSun"/>
                </a:rPr>
                <a:t>2</a:t>
              </a:r>
            </a:p>
            <a:p>
              <a:pPr algn="ctr"/>
              <a:endParaRPr lang="en-GB" sz="1400">
                <a:solidFill>
                  <a:srgbClr val="4D4D4D"/>
                </a:solidFill>
                <a:cs typeface="Arial" panose="020B0604020202020204" pitchFamily="34" charset="0"/>
              </a:endParaRPr>
            </a:p>
            <a:p>
              <a:pPr algn="ctr"/>
              <a:endParaRPr lang="en-GB" sz="1400">
                <a:solidFill>
                  <a:srgbClr val="4D4D4D"/>
                </a:solidFill>
                <a:cs typeface="Arial" panose="020B0604020202020204" pitchFamily="34" charset="0"/>
              </a:endParaRPr>
            </a:p>
            <a:p>
              <a:pPr algn="ctr"/>
              <a:r>
                <a:rPr lang="zh-CN" sz="1400" b="0" i="0" u="none" strike="noStrike" cap="none" baseline="0">
                  <a:solidFill>
                    <a:srgbClr val="FFC000"/>
                  </a:solidFill>
                  <a:effectLst/>
                  <a:uFillTx/>
                  <a:ea typeface="SimSun"/>
                </a:rPr>
                <a:t>184</a:t>
              </a:r>
            </a:p>
            <a:p>
              <a:pPr algn="ctr"/>
              <a:r>
                <a:rPr lang="zh-CN" sz="1400" b="0" i="0" u="none" strike="noStrike" cap="none" baseline="0">
                  <a:solidFill>
                    <a:srgbClr val="B2C0D8"/>
                  </a:solidFill>
                  <a:effectLst/>
                  <a:uFillTx/>
                  <a:ea typeface="SimSun"/>
                </a:rPr>
                <a:t>158</a:t>
              </a:r>
            </a:p>
          </p:txBody>
        </p:sp>
        <p:sp>
          <p:nvSpPr>
            <p:cNvPr id="30" name="Line 21">
              <a:extLst>
                <a:ext uri="{FF2B5EF4-FFF2-40B4-BE49-F238E27FC236}">
                  <a16:creationId xmlns:a16="http://schemas.microsoft.com/office/drawing/2014/main" id="{53974E89-3E4B-4E23-9E83-31C49AAEE462}"/>
                </a:ext>
              </a:extLst>
            </p:cNvPr>
            <p:cNvSpPr>
              <a:spLocks noChangeShapeType="1"/>
            </p:cNvSpPr>
            <p:nvPr/>
          </p:nvSpPr>
          <p:spPr bwMode="auto">
            <a:xfrm flipH="1">
              <a:off x="2403598" y="4920702"/>
              <a:ext cx="0" cy="72000"/>
            </a:xfrm>
            <a:prstGeom prst="line">
              <a:avLst/>
            </a:prstGeom>
            <a:noFill/>
            <a:ln w="22225"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cs typeface="Arial" panose="020B0604020202020204" pitchFamily="34" charset="0"/>
              </a:endParaRPr>
            </a:p>
          </p:txBody>
        </p:sp>
        <p:sp>
          <p:nvSpPr>
            <p:cNvPr id="31" name="TextBox 30">
              <a:extLst>
                <a:ext uri="{FF2B5EF4-FFF2-40B4-BE49-F238E27FC236}">
                  <a16:creationId xmlns:a16="http://schemas.microsoft.com/office/drawing/2014/main" id="{E6B9493A-8B17-493B-BFC6-99AD698D8615}"/>
                </a:ext>
              </a:extLst>
            </p:cNvPr>
            <p:cNvSpPr txBox="1"/>
            <p:nvPr/>
          </p:nvSpPr>
          <p:spPr>
            <a:xfrm>
              <a:off x="2229192" y="4982720"/>
              <a:ext cx="366128" cy="1042453"/>
            </a:xfrm>
            <a:prstGeom prst="rect">
              <a:avLst/>
            </a:prstGeom>
            <a:noFill/>
          </p:spPr>
          <p:txBody>
            <a:bodyPr wrap="none" lIns="36000" tIns="36000" rIns="36000" bIns="36000" rtlCol="0" anchor="t" anchorCtr="0">
              <a:spAutoFit/>
            </a:bodyPr>
            <a:lstStyle/>
            <a:p>
              <a:pPr algn="ctr"/>
              <a:r>
                <a:rPr lang="zh-CN" sz="1400" b="0" i="0" u="none" strike="noStrike" cap="none" baseline="0">
                  <a:solidFill>
                    <a:srgbClr val="4D4D4D"/>
                  </a:solidFill>
                  <a:effectLst/>
                  <a:uFillTx/>
                  <a:ea typeface="SimSun"/>
                </a:rPr>
                <a:t>4</a:t>
              </a:r>
            </a:p>
            <a:p>
              <a:pPr algn="ctr"/>
              <a:endParaRPr lang="en-GB" sz="1400">
                <a:solidFill>
                  <a:srgbClr val="4D4D4D"/>
                </a:solidFill>
                <a:cs typeface="Arial" panose="020B0604020202020204" pitchFamily="34" charset="0"/>
              </a:endParaRPr>
            </a:p>
            <a:p>
              <a:pPr algn="ctr"/>
              <a:endParaRPr lang="en-GB" sz="1400">
                <a:solidFill>
                  <a:srgbClr val="4D4D4D"/>
                </a:solidFill>
                <a:cs typeface="Arial" panose="020B0604020202020204" pitchFamily="34" charset="0"/>
              </a:endParaRPr>
            </a:p>
            <a:p>
              <a:pPr algn="ctr"/>
              <a:r>
                <a:rPr lang="zh-CN" sz="1400" b="0" i="0" u="none" strike="noStrike" cap="none" baseline="0">
                  <a:solidFill>
                    <a:srgbClr val="FFC000"/>
                  </a:solidFill>
                  <a:effectLst/>
                  <a:uFillTx/>
                  <a:ea typeface="SimSun"/>
                </a:rPr>
                <a:t>133</a:t>
              </a:r>
            </a:p>
            <a:p>
              <a:pPr algn="ctr"/>
              <a:r>
                <a:rPr lang="zh-CN" sz="1400" b="0" i="0" u="none" strike="noStrike" cap="none" baseline="0">
                  <a:solidFill>
                    <a:srgbClr val="B2C0D8"/>
                  </a:solidFill>
                  <a:effectLst/>
                  <a:uFillTx/>
                  <a:ea typeface="SimSun"/>
                </a:rPr>
                <a:t>102</a:t>
              </a:r>
            </a:p>
          </p:txBody>
        </p:sp>
        <p:sp>
          <p:nvSpPr>
            <p:cNvPr id="32" name="Line 21">
              <a:extLst>
                <a:ext uri="{FF2B5EF4-FFF2-40B4-BE49-F238E27FC236}">
                  <a16:creationId xmlns:a16="http://schemas.microsoft.com/office/drawing/2014/main" id="{FB566C6C-435A-4140-B9EE-4A0DDCDC666E}"/>
                </a:ext>
              </a:extLst>
            </p:cNvPr>
            <p:cNvSpPr>
              <a:spLocks noChangeShapeType="1"/>
            </p:cNvSpPr>
            <p:nvPr/>
          </p:nvSpPr>
          <p:spPr bwMode="auto">
            <a:xfrm flipH="1">
              <a:off x="3027361" y="4920702"/>
              <a:ext cx="0" cy="72000"/>
            </a:xfrm>
            <a:prstGeom prst="line">
              <a:avLst/>
            </a:prstGeom>
            <a:noFill/>
            <a:ln w="22225"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cs typeface="Arial" panose="020B0604020202020204" pitchFamily="34" charset="0"/>
              </a:endParaRPr>
            </a:p>
          </p:txBody>
        </p:sp>
        <p:sp>
          <p:nvSpPr>
            <p:cNvPr id="33" name="TextBox 32">
              <a:extLst>
                <a:ext uri="{FF2B5EF4-FFF2-40B4-BE49-F238E27FC236}">
                  <a16:creationId xmlns:a16="http://schemas.microsoft.com/office/drawing/2014/main" id="{2E3FD209-D4FC-4B1B-B148-377D5E27BCF8}"/>
                </a:ext>
              </a:extLst>
            </p:cNvPr>
            <p:cNvSpPr txBox="1"/>
            <p:nvPr/>
          </p:nvSpPr>
          <p:spPr>
            <a:xfrm>
              <a:off x="2902060" y="4982720"/>
              <a:ext cx="267921" cy="1042453"/>
            </a:xfrm>
            <a:prstGeom prst="rect">
              <a:avLst/>
            </a:prstGeom>
            <a:noFill/>
          </p:spPr>
          <p:txBody>
            <a:bodyPr wrap="none" lIns="36000" tIns="36000" rIns="36000" bIns="36000" rtlCol="0" anchor="t" anchorCtr="0">
              <a:spAutoFit/>
            </a:bodyPr>
            <a:lstStyle/>
            <a:p>
              <a:pPr algn="ctr"/>
              <a:r>
                <a:rPr lang="zh-CN" sz="1400" b="0" i="0" u="none" strike="noStrike" cap="none" baseline="0">
                  <a:solidFill>
                    <a:srgbClr val="4D4D4D"/>
                  </a:solidFill>
                  <a:effectLst/>
                  <a:uFillTx/>
                  <a:ea typeface="SimSun"/>
                </a:rPr>
                <a:t>6</a:t>
              </a:r>
            </a:p>
            <a:p>
              <a:pPr algn="ctr"/>
              <a:endParaRPr lang="en-GB" sz="1400">
                <a:solidFill>
                  <a:srgbClr val="4D4D4D"/>
                </a:solidFill>
                <a:cs typeface="Arial" panose="020B0604020202020204" pitchFamily="34" charset="0"/>
              </a:endParaRPr>
            </a:p>
            <a:p>
              <a:pPr algn="ctr"/>
              <a:endParaRPr lang="en-GB" sz="1400">
                <a:solidFill>
                  <a:srgbClr val="4D4D4D"/>
                </a:solidFill>
                <a:cs typeface="Arial" panose="020B0604020202020204" pitchFamily="34" charset="0"/>
              </a:endParaRPr>
            </a:p>
            <a:p>
              <a:pPr algn="r"/>
              <a:r>
                <a:rPr lang="zh-CN" sz="1400" b="0" i="0" u="none" strike="noStrike" cap="none" baseline="0">
                  <a:solidFill>
                    <a:srgbClr val="FFC000"/>
                  </a:solidFill>
                  <a:effectLst/>
                  <a:uFillTx/>
                  <a:ea typeface="SimSun"/>
                </a:rPr>
                <a:t>87</a:t>
              </a:r>
            </a:p>
            <a:p>
              <a:pPr algn="r"/>
              <a:r>
                <a:rPr lang="zh-CN" sz="1400" b="0" i="0" u="none" strike="noStrike" cap="none" baseline="0">
                  <a:solidFill>
                    <a:srgbClr val="B2C0D8"/>
                  </a:solidFill>
                  <a:effectLst/>
                  <a:uFillTx/>
                  <a:ea typeface="SimSun"/>
                </a:rPr>
                <a:t>60</a:t>
              </a:r>
            </a:p>
          </p:txBody>
        </p:sp>
        <p:sp>
          <p:nvSpPr>
            <p:cNvPr id="34" name="Line 21">
              <a:extLst>
                <a:ext uri="{FF2B5EF4-FFF2-40B4-BE49-F238E27FC236}">
                  <a16:creationId xmlns:a16="http://schemas.microsoft.com/office/drawing/2014/main" id="{BA13AE78-5E66-4A52-B468-BB7D6A31BF28}"/>
                </a:ext>
              </a:extLst>
            </p:cNvPr>
            <p:cNvSpPr>
              <a:spLocks noChangeShapeType="1"/>
            </p:cNvSpPr>
            <p:nvPr/>
          </p:nvSpPr>
          <p:spPr bwMode="auto">
            <a:xfrm flipH="1">
              <a:off x="3624446" y="4920702"/>
              <a:ext cx="0" cy="72000"/>
            </a:xfrm>
            <a:prstGeom prst="line">
              <a:avLst/>
            </a:prstGeom>
            <a:noFill/>
            <a:ln w="22225"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cs typeface="Arial" panose="020B0604020202020204" pitchFamily="34" charset="0"/>
              </a:endParaRPr>
            </a:p>
          </p:txBody>
        </p:sp>
        <p:sp>
          <p:nvSpPr>
            <p:cNvPr id="35" name="TextBox 34">
              <a:extLst>
                <a:ext uri="{FF2B5EF4-FFF2-40B4-BE49-F238E27FC236}">
                  <a16:creationId xmlns:a16="http://schemas.microsoft.com/office/drawing/2014/main" id="{B36B148B-FD1A-4B67-A71E-4D95F587EB1D}"/>
                </a:ext>
              </a:extLst>
            </p:cNvPr>
            <p:cNvSpPr txBox="1"/>
            <p:nvPr/>
          </p:nvSpPr>
          <p:spPr>
            <a:xfrm>
              <a:off x="3499145" y="4982720"/>
              <a:ext cx="267921" cy="1042453"/>
            </a:xfrm>
            <a:prstGeom prst="rect">
              <a:avLst/>
            </a:prstGeom>
            <a:noFill/>
          </p:spPr>
          <p:txBody>
            <a:bodyPr wrap="none" lIns="36000" tIns="36000" rIns="36000" bIns="36000" rtlCol="0" anchor="t" anchorCtr="0">
              <a:spAutoFit/>
            </a:bodyPr>
            <a:lstStyle/>
            <a:p>
              <a:pPr algn="ctr"/>
              <a:r>
                <a:rPr lang="zh-CN" sz="1400" b="0" i="0" u="none" strike="noStrike" cap="none" baseline="0">
                  <a:solidFill>
                    <a:srgbClr val="4D4D4D"/>
                  </a:solidFill>
                  <a:effectLst/>
                  <a:uFillTx/>
                  <a:ea typeface="SimSun"/>
                </a:rPr>
                <a:t>8</a:t>
              </a:r>
            </a:p>
            <a:p>
              <a:pPr algn="ctr"/>
              <a:endParaRPr lang="en-GB" sz="1400">
                <a:solidFill>
                  <a:srgbClr val="4D4D4D"/>
                </a:solidFill>
                <a:cs typeface="Arial" panose="020B0604020202020204" pitchFamily="34" charset="0"/>
              </a:endParaRPr>
            </a:p>
            <a:p>
              <a:pPr algn="ctr"/>
              <a:endParaRPr lang="en-GB" sz="1400">
                <a:solidFill>
                  <a:srgbClr val="4D4D4D"/>
                </a:solidFill>
                <a:cs typeface="Arial" panose="020B0604020202020204" pitchFamily="34" charset="0"/>
              </a:endParaRPr>
            </a:p>
            <a:p>
              <a:pPr algn="r"/>
              <a:r>
                <a:rPr lang="zh-CN" sz="1400" b="0" i="0" u="none" strike="noStrike" cap="none" baseline="0">
                  <a:solidFill>
                    <a:srgbClr val="FFC000"/>
                  </a:solidFill>
                  <a:effectLst/>
                  <a:uFillTx/>
                  <a:ea typeface="SimSun"/>
                </a:rPr>
                <a:t>57</a:t>
              </a:r>
            </a:p>
            <a:p>
              <a:pPr algn="r"/>
              <a:r>
                <a:rPr lang="zh-CN" sz="1400" b="0" i="0" u="none" strike="noStrike" cap="none" baseline="0">
                  <a:solidFill>
                    <a:srgbClr val="B2C0D8"/>
                  </a:solidFill>
                  <a:effectLst/>
                  <a:uFillTx/>
                  <a:ea typeface="SimSun"/>
                </a:rPr>
                <a:t>34</a:t>
              </a:r>
            </a:p>
          </p:txBody>
        </p:sp>
        <p:sp>
          <p:nvSpPr>
            <p:cNvPr id="36" name="Line 21">
              <a:extLst>
                <a:ext uri="{FF2B5EF4-FFF2-40B4-BE49-F238E27FC236}">
                  <a16:creationId xmlns:a16="http://schemas.microsoft.com/office/drawing/2014/main" id="{ED4A5F84-C41B-4F33-BD5D-4BCDD711270A}"/>
                </a:ext>
              </a:extLst>
            </p:cNvPr>
            <p:cNvSpPr>
              <a:spLocks noChangeShapeType="1"/>
            </p:cNvSpPr>
            <p:nvPr/>
          </p:nvSpPr>
          <p:spPr bwMode="auto">
            <a:xfrm flipH="1">
              <a:off x="4243767" y="4920702"/>
              <a:ext cx="0" cy="72000"/>
            </a:xfrm>
            <a:prstGeom prst="line">
              <a:avLst/>
            </a:prstGeom>
            <a:noFill/>
            <a:ln w="22225"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cs typeface="Arial" panose="020B0604020202020204" pitchFamily="34" charset="0"/>
              </a:endParaRPr>
            </a:p>
          </p:txBody>
        </p:sp>
        <p:sp>
          <p:nvSpPr>
            <p:cNvPr id="37" name="TextBox 36">
              <a:extLst>
                <a:ext uri="{FF2B5EF4-FFF2-40B4-BE49-F238E27FC236}">
                  <a16:creationId xmlns:a16="http://schemas.microsoft.com/office/drawing/2014/main" id="{BCE99AFA-74F8-4152-A621-2B9FE17B82D5}"/>
                </a:ext>
              </a:extLst>
            </p:cNvPr>
            <p:cNvSpPr txBox="1"/>
            <p:nvPr/>
          </p:nvSpPr>
          <p:spPr>
            <a:xfrm>
              <a:off x="4118465" y="4982720"/>
              <a:ext cx="267921" cy="1042453"/>
            </a:xfrm>
            <a:prstGeom prst="rect">
              <a:avLst/>
            </a:prstGeom>
            <a:noFill/>
          </p:spPr>
          <p:txBody>
            <a:bodyPr wrap="none" lIns="36000" tIns="36000" rIns="36000" bIns="36000" rtlCol="0" anchor="t" anchorCtr="0">
              <a:spAutoFit/>
            </a:bodyPr>
            <a:lstStyle/>
            <a:p>
              <a:pPr algn="ctr"/>
              <a:r>
                <a:rPr lang="zh-CN" sz="1400" b="0" i="0" u="none" strike="noStrike" cap="none" baseline="0" dirty="0">
                  <a:solidFill>
                    <a:srgbClr val="4D4D4D"/>
                  </a:solidFill>
                  <a:effectLst/>
                  <a:uFillTx/>
                  <a:ea typeface="SimSun"/>
                </a:rPr>
                <a:t>10</a:t>
              </a:r>
            </a:p>
            <a:p>
              <a:pPr algn="ctr"/>
              <a:endParaRPr lang="en-GB" sz="1400" dirty="0">
                <a:solidFill>
                  <a:srgbClr val="4D4D4D"/>
                </a:solidFill>
                <a:cs typeface="Arial" panose="020B0604020202020204" pitchFamily="34" charset="0"/>
              </a:endParaRPr>
            </a:p>
            <a:p>
              <a:pPr algn="ctr"/>
              <a:endParaRPr lang="en-GB" sz="1400" dirty="0">
                <a:solidFill>
                  <a:srgbClr val="4D4D4D"/>
                </a:solidFill>
                <a:cs typeface="Arial" panose="020B0604020202020204" pitchFamily="34" charset="0"/>
              </a:endParaRPr>
            </a:p>
            <a:p>
              <a:pPr algn="ctr"/>
              <a:r>
                <a:rPr lang="zh-CN" sz="1400" b="0" i="0" u="none" strike="noStrike" cap="none" baseline="0" dirty="0">
                  <a:solidFill>
                    <a:srgbClr val="FFC000"/>
                  </a:solidFill>
                  <a:effectLst/>
                  <a:uFillTx/>
                  <a:ea typeface="SimSun"/>
                </a:rPr>
                <a:t>33</a:t>
              </a:r>
            </a:p>
            <a:p>
              <a:pPr algn="ctr"/>
              <a:r>
                <a:rPr lang="zh-CN" sz="1400" b="0" i="0" u="none" strike="noStrike" cap="none" baseline="0" dirty="0">
                  <a:solidFill>
                    <a:srgbClr val="B2C0D8"/>
                  </a:solidFill>
                  <a:effectLst/>
                  <a:uFillTx/>
                  <a:ea typeface="SimSun"/>
                </a:rPr>
                <a:t>18</a:t>
              </a:r>
            </a:p>
          </p:txBody>
        </p:sp>
        <p:sp>
          <p:nvSpPr>
            <p:cNvPr id="38" name="Line 21">
              <a:extLst>
                <a:ext uri="{FF2B5EF4-FFF2-40B4-BE49-F238E27FC236}">
                  <a16:creationId xmlns:a16="http://schemas.microsoft.com/office/drawing/2014/main" id="{BB666561-B06A-464D-AEF1-C87856B7470D}"/>
                </a:ext>
              </a:extLst>
            </p:cNvPr>
            <p:cNvSpPr>
              <a:spLocks noChangeShapeType="1"/>
            </p:cNvSpPr>
            <p:nvPr/>
          </p:nvSpPr>
          <p:spPr bwMode="auto">
            <a:xfrm flipH="1">
              <a:off x="4861051" y="4920702"/>
              <a:ext cx="0" cy="72000"/>
            </a:xfrm>
            <a:prstGeom prst="line">
              <a:avLst/>
            </a:prstGeom>
            <a:noFill/>
            <a:ln w="22225"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cs typeface="Arial" panose="020B0604020202020204" pitchFamily="34" charset="0"/>
              </a:endParaRPr>
            </a:p>
          </p:txBody>
        </p:sp>
        <p:sp>
          <p:nvSpPr>
            <p:cNvPr id="39" name="TextBox 38">
              <a:extLst>
                <a:ext uri="{FF2B5EF4-FFF2-40B4-BE49-F238E27FC236}">
                  <a16:creationId xmlns:a16="http://schemas.microsoft.com/office/drawing/2014/main" id="{3A481AED-EB78-4AE5-B91B-B71B5BD4ED1D}"/>
                </a:ext>
              </a:extLst>
            </p:cNvPr>
            <p:cNvSpPr txBox="1"/>
            <p:nvPr/>
          </p:nvSpPr>
          <p:spPr>
            <a:xfrm>
              <a:off x="4727095" y="4982720"/>
              <a:ext cx="267921" cy="1042453"/>
            </a:xfrm>
            <a:prstGeom prst="rect">
              <a:avLst/>
            </a:prstGeom>
            <a:noFill/>
          </p:spPr>
          <p:txBody>
            <a:bodyPr wrap="none" lIns="36000" tIns="36000" rIns="36000" bIns="36000" rtlCol="0" anchor="t" anchorCtr="0">
              <a:spAutoFit/>
            </a:bodyPr>
            <a:lstStyle/>
            <a:p>
              <a:pPr algn="ctr"/>
              <a:r>
                <a:rPr lang="zh-CN" sz="1400" b="0" i="0" u="none" strike="noStrike" cap="none" baseline="0">
                  <a:solidFill>
                    <a:srgbClr val="4D4D4D"/>
                  </a:solidFill>
                  <a:effectLst/>
                  <a:uFillTx/>
                  <a:ea typeface="SimSun"/>
                </a:rPr>
                <a:t>12</a:t>
              </a:r>
            </a:p>
            <a:p>
              <a:pPr algn="ctr"/>
              <a:endParaRPr lang="en-GB" sz="1400">
                <a:solidFill>
                  <a:srgbClr val="4D4D4D"/>
                </a:solidFill>
                <a:cs typeface="Arial" panose="020B0604020202020204" pitchFamily="34" charset="0"/>
              </a:endParaRPr>
            </a:p>
            <a:p>
              <a:pPr algn="ctr"/>
              <a:endParaRPr lang="en-GB" sz="1400">
                <a:solidFill>
                  <a:srgbClr val="4D4D4D"/>
                </a:solidFill>
                <a:cs typeface="Arial" panose="020B0604020202020204" pitchFamily="34" charset="0"/>
              </a:endParaRPr>
            </a:p>
            <a:p>
              <a:pPr algn="ctr"/>
              <a:r>
                <a:rPr lang="zh-CN" sz="1400" b="0" i="0" u="none" strike="noStrike" cap="none" baseline="0">
                  <a:solidFill>
                    <a:srgbClr val="FFC000"/>
                  </a:solidFill>
                  <a:effectLst/>
                  <a:uFillTx/>
                  <a:ea typeface="SimSun"/>
                </a:rPr>
                <a:t>21</a:t>
              </a:r>
            </a:p>
            <a:p>
              <a:pPr algn="ctr"/>
              <a:r>
                <a:rPr lang="zh-CN" sz="1400" b="0" i="0" u="none" strike="noStrike" cap="none" baseline="0">
                  <a:solidFill>
                    <a:srgbClr val="B2C0D8"/>
                  </a:solidFill>
                  <a:effectLst/>
                  <a:uFillTx/>
                  <a:ea typeface="SimSun"/>
                </a:rPr>
                <a:t>15</a:t>
              </a:r>
            </a:p>
          </p:txBody>
        </p:sp>
        <p:sp>
          <p:nvSpPr>
            <p:cNvPr id="40" name="Line 21">
              <a:extLst>
                <a:ext uri="{FF2B5EF4-FFF2-40B4-BE49-F238E27FC236}">
                  <a16:creationId xmlns:a16="http://schemas.microsoft.com/office/drawing/2014/main" id="{D36E92EB-BFB8-4847-8318-A8C7F66209BF}"/>
                </a:ext>
              </a:extLst>
            </p:cNvPr>
            <p:cNvSpPr>
              <a:spLocks noChangeShapeType="1"/>
            </p:cNvSpPr>
            <p:nvPr/>
          </p:nvSpPr>
          <p:spPr bwMode="auto">
            <a:xfrm flipH="1">
              <a:off x="5470227" y="4920702"/>
              <a:ext cx="0" cy="72000"/>
            </a:xfrm>
            <a:prstGeom prst="line">
              <a:avLst/>
            </a:prstGeom>
            <a:noFill/>
            <a:ln w="22225"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cs typeface="Arial" panose="020B0604020202020204" pitchFamily="34" charset="0"/>
              </a:endParaRPr>
            </a:p>
          </p:txBody>
        </p:sp>
        <p:sp>
          <p:nvSpPr>
            <p:cNvPr id="41" name="TextBox 40">
              <a:extLst>
                <a:ext uri="{FF2B5EF4-FFF2-40B4-BE49-F238E27FC236}">
                  <a16:creationId xmlns:a16="http://schemas.microsoft.com/office/drawing/2014/main" id="{23264D15-BE75-4FC7-BE24-D8A05A717510}"/>
                </a:ext>
              </a:extLst>
            </p:cNvPr>
            <p:cNvSpPr txBox="1"/>
            <p:nvPr/>
          </p:nvSpPr>
          <p:spPr>
            <a:xfrm>
              <a:off x="5344926" y="4982720"/>
              <a:ext cx="267921" cy="1042453"/>
            </a:xfrm>
            <a:prstGeom prst="rect">
              <a:avLst/>
            </a:prstGeom>
            <a:noFill/>
          </p:spPr>
          <p:txBody>
            <a:bodyPr wrap="none" lIns="36000" tIns="36000" rIns="36000" bIns="36000" rtlCol="0" anchor="t" anchorCtr="0">
              <a:spAutoFit/>
            </a:bodyPr>
            <a:lstStyle/>
            <a:p>
              <a:pPr algn="ctr"/>
              <a:r>
                <a:rPr lang="zh-CN" sz="1400" b="0" i="0" u="none" strike="noStrike" cap="none" baseline="0">
                  <a:solidFill>
                    <a:srgbClr val="4D4D4D"/>
                  </a:solidFill>
                  <a:effectLst/>
                  <a:uFillTx/>
                  <a:ea typeface="SimSun"/>
                </a:rPr>
                <a:t>14</a:t>
              </a:r>
            </a:p>
            <a:p>
              <a:pPr algn="ctr"/>
              <a:endParaRPr lang="en-GB" sz="1400">
                <a:solidFill>
                  <a:srgbClr val="4D4D4D"/>
                </a:solidFill>
                <a:cs typeface="Arial" panose="020B0604020202020204" pitchFamily="34" charset="0"/>
              </a:endParaRPr>
            </a:p>
            <a:p>
              <a:pPr algn="ctr"/>
              <a:endParaRPr lang="en-GB" sz="1400">
                <a:solidFill>
                  <a:srgbClr val="4D4D4D"/>
                </a:solidFill>
                <a:cs typeface="Arial" panose="020B0604020202020204" pitchFamily="34" charset="0"/>
              </a:endParaRPr>
            </a:p>
            <a:p>
              <a:pPr algn="r"/>
              <a:r>
                <a:rPr lang="zh-CN" sz="1400" b="0" i="0" u="none" strike="noStrike" cap="none" baseline="0">
                  <a:solidFill>
                    <a:srgbClr val="FFC000"/>
                  </a:solidFill>
                  <a:effectLst/>
                  <a:uFillTx/>
                  <a:ea typeface="SimSun"/>
                </a:rPr>
                <a:t>12</a:t>
              </a:r>
            </a:p>
            <a:p>
              <a:pPr algn="r"/>
              <a:r>
                <a:rPr lang="zh-CN" sz="1400" b="0" i="0" u="none" strike="noStrike" cap="none" baseline="0">
                  <a:solidFill>
                    <a:srgbClr val="B2C0D8"/>
                  </a:solidFill>
                  <a:effectLst/>
                  <a:uFillTx/>
                  <a:ea typeface="SimSun"/>
                </a:rPr>
                <a:t>7</a:t>
              </a:r>
            </a:p>
          </p:txBody>
        </p:sp>
        <p:sp>
          <p:nvSpPr>
            <p:cNvPr id="42" name="Line 21">
              <a:extLst>
                <a:ext uri="{FF2B5EF4-FFF2-40B4-BE49-F238E27FC236}">
                  <a16:creationId xmlns:a16="http://schemas.microsoft.com/office/drawing/2014/main" id="{0682C0C2-D09B-42E9-B663-5ECE6BE8F30A}"/>
                </a:ext>
              </a:extLst>
            </p:cNvPr>
            <p:cNvSpPr>
              <a:spLocks noChangeShapeType="1"/>
            </p:cNvSpPr>
            <p:nvPr/>
          </p:nvSpPr>
          <p:spPr bwMode="auto">
            <a:xfrm flipH="1">
              <a:off x="6090839" y="4920702"/>
              <a:ext cx="0" cy="72000"/>
            </a:xfrm>
            <a:prstGeom prst="line">
              <a:avLst/>
            </a:prstGeom>
            <a:noFill/>
            <a:ln w="22225"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cs typeface="Arial" panose="020B0604020202020204" pitchFamily="34" charset="0"/>
              </a:endParaRPr>
            </a:p>
          </p:txBody>
        </p:sp>
        <p:sp>
          <p:nvSpPr>
            <p:cNvPr id="43" name="TextBox 42">
              <a:extLst>
                <a:ext uri="{FF2B5EF4-FFF2-40B4-BE49-F238E27FC236}">
                  <a16:creationId xmlns:a16="http://schemas.microsoft.com/office/drawing/2014/main" id="{615DD270-D332-4A00-81C6-61A6C5C0A8DB}"/>
                </a:ext>
              </a:extLst>
            </p:cNvPr>
            <p:cNvSpPr txBox="1"/>
            <p:nvPr/>
          </p:nvSpPr>
          <p:spPr>
            <a:xfrm>
              <a:off x="5965538" y="4982720"/>
              <a:ext cx="267921" cy="1042453"/>
            </a:xfrm>
            <a:prstGeom prst="rect">
              <a:avLst/>
            </a:prstGeom>
            <a:noFill/>
          </p:spPr>
          <p:txBody>
            <a:bodyPr wrap="none" lIns="36000" tIns="36000" rIns="36000" bIns="36000" rtlCol="0" anchor="t" anchorCtr="0">
              <a:spAutoFit/>
            </a:bodyPr>
            <a:lstStyle/>
            <a:p>
              <a:pPr algn="ctr"/>
              <a:r>
                <a:rPr lang="zh-CN" sz="1400" b="0" i="0" u="none" strike="noStrike" cap="none" baseline="0">
                  <a:solidFill>
                    <a:srgbClr val="4D4D4D"/>
                  </a:solidFill>
                  <a:effectLst/>
                  <a:uFillTx/>
                  <a:ea typeface="SimSun"/>
                </a:rPr>
                <a:t>16</a:t>
              </a:r>
            </a:p>
            <a:p>
              <a:pPr algn="ctr"/>
              <a:endParaRPr lang="en-GB" sz="1400">
                <a:solidFill>
                  <a:srgbClr val="4D4D4D"/>
                </a:solidFill>
                <a:cs typeface="Arial" panose="020B0604020202020204" pitchFamily="34" charset="0"/>
              </a:endParaRPr>
            </a:p>
            <a:p>
              <a:pPr algn="ctr"/>
              <a:endParaRPr lang="en-GB" sz="1400">
                <a:solidFill>
                  <a:srgbClr val="4D4D4D"/>
                </a:solidFill>
                <a:cs typeface="Arial" panose="020B0604020202020204" pitchFamily="34" charset="0"/>
              </a:endParaRPr>
            </a:p>
            <a:p>
              <a:pPr algn="ctr"/>
              <a:r>
                <a:rPr lang="zh-CN" sz="1400" b="0" i="0" u="none" strike="noStrike" cap="none" baseline="0">
                  <a:solidFill>
                    <a:srgbClr val="FFC000"/>
                  </a:solidFill>
                  <a:effectLst/>
                  <a:uFillTx/>
                  <a:ea typeface="SimSun"/>
                </a:rPr>
                <a:t>8</a:t>
              </a:r>
            </a:p>
            <a:p>
              <a:pPr algn="ctr"/>
              <a:r>
                <a:rPr lang="zh-CN" sz="1400" b="0" i="0" u="none" strike="noStrike" cap="none" baseline="0">
                  <a:solidFill>
                    <a:srgbClr val="B2C0D8"/>
                  </a:solidFill>
                  <a:effectLst/>
                  <a:uFillTx/>
                  <a:ea typeface="SimSun"/>
                </a:rPr>
                <a:t>4</a:t>
              </a:r>
            </a:p>
          </p:txBody>
        </p:sp>
        <p:sp>
          <p:nvSpPr>
            <p:cNvPr id="44" name="Line 21">
              <a:extLst>
                <a:ext uri="{FF2B5EF4-FFF2-40B4-BE49-F238E27FC236}">
                  <a16:creationId xmlns:a16="http://schemas.microsoft.com/office/drawing/2014/main" id="{7B182402-38E3-4B44-9385-64061B57F589}"/>
                </a:ext>
              </a:extLst>
            </p:cNvPr>
            <p:cNvSpPr>
              <a:spLocks noChangeShapeType="1"/>
            </p:cNvSpPr>
            <p:nvPr/>
          </p:nvSpPr>
          <p:spPr bwMode="auto">
            <a:xfrm flipH="1">
              <a:off x="6698111" y="4920702"/>
              <a:ext cx="0" cy="72000"/>
            </a:xfrm>
            <a:prstGeom prst="line">
              <a:avLst/>
            </a:prstGeom>
            <a:noFill/>
            <a:ln w="22225"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cs typeface="Arial" panose="020B0604020202020204" pitchFamily="34" charset="0"/>
              </a:endParaRPr>
            </a:p>
          </p:txBody>
        </p:sp>
        <p:sp>
          <p:nvSpPr>
            <p:cNvPr id="45" name="TextBox 44">
              <a:extLst>
                <a:ext uri="{FF2B5EF4-FFF2-40B4-BE49-F238E27FC236}">
                  <a16:creationId xmlns:a16="http://schemas.microsoft.com/office/drawing/2014/main" id="{2DBC7CC8-22DD-44CB-80F4-4762EACFAB74}"/>
                </a:ext>
              </a:extLst>
            </p:cNvPr>
            <p:cNvSpPr txBox="1"/>
            <p:nvPr/>
          </p:nvSpPr>
          <p:spPr>
            <a:xfrm>
              <a:off x="6572808" y="4982720"/>
              <a:ext cx="267921" cy="1042453"/>
            </a:xfrm>
            <a:prstGeom prst="rect">
              <a:avLst/>
            </a:prstGeom>
            <a:noFill/>
          </p:spPr>
          <p:txBody>
            <a:bodyPr wrap="none" lIns="36000" tIns="36000" rIns="36000" bIns="36000" rtlCol="0" anchor="t" anchorCtr="0">
              <a:spAutoFit/>
            </a:bodyPr>
            <a:lstStyle/>
            <a:p>
              <a:pPr algn="ctr"/>
              <a:r>
                <a:rPr lang="zh-CN" sz="1400" b="0" i="0" u="none" strike="noStrike" cap="none" baseline="0">
                  <a:solidFill>
                    <a:srgbClr val="4D4D4D"/>
                  </a:solidFill>
                  <a:effectLst/>
                  <a:uFillTx/>
                  <a:ea typeface="SimSun"/>
                </a:rPr>
                <a:t>18</a:t>
              </a:r>
            </a:p>
            <a:p>
              <a:pPr algn="ctr"/>
              <a:endParaRPr lang="en-GB" sz="1400">
                <a:solidFill>
                  <a:srgbClr val="4D4D4D"/>
                </a:solidFill>
                <a:cs typeface="Arial" panose="020B0604020202020204" pitchFamily="34" charset="0"/>
              </a:endParaRPr>
            </a:p>
            <a:p>
              <a:pPr algn="ctr"/>
              <a:endParaRPr lang="en-GB" sz="1400">
                <a:solidFill>
                  <a:srgbClr val="4D4D4D"/>
                </a:solidFill>
                <a:cs typeface="Arial" panose="020B0604020202020204" pitchFamily="34" charset="0"/>
              </a:endParaRPr>
            </a:p>
            <a:p>
              <a:pPr algn="ctr"/>
              <a:r>
                <a:rPr lang="zh-CN" sz="1400" b="0" i="0" u="none" strike="noStrike" cap="none" baseline="0">
                  <a:solidFill>
                    <a:srgbClr val="FFC000"/>
                  </a:solidFill>
                  <a:effectLst/>
                  <a:uFillTx/>
                  <a:ea typeface="SimSun"/>
                </a:rPr>
                <a:t>3</a:t>
              </a:r>
            </a:p>
            <a:p>
              <a:pPr algn="ctr"/>
              <a:r>
                <a:rPr lang="zh-CN" sz="1400" b="0" i="0" u="none" strike="noStrike" cap="none" baseline="0">
                  <a:solidFill>
                    <a:srgbClr val="B2C0D8"/>
                  </a:solidFill>
                  <a:effectLst/>
                  <a:uFillTx/>
                  <a:ea typeface="SimSun"/>
                </a:rPr>
                <a:t>2</a:t>
              </a:r>
            </a:p>
          </p:txBody>
        </p:sp>
        <p:sp>
          <p:nvSpPr>
            <p:cNvPr id="46" name="Line 21">
              <a:extLst>
                <a:ext uri="{FF2B5EF4-FFF2-40B4-BE49-F238E27FC236}">
                  <a16:creationId xmlns:a16="http://schemas.microsoft.com/office/drawing/2014/main" id="{E47D135B-AE65-43D6-A8ED-1ABB0DF1D85F}"/>
                </a:ext>
              </a:extLst>
            </p:cNvPr>
            <p:cNvSpPr>
              <a:spLocks noChangeShapeType="1"/>
            </p:cNvSpPr>
            <p:nvPr/>
          </p:nvSpPr>
          <p:spPr bwMode="auto">
            <a:xfrm flipH="1">
              <a:off x="7305378" y="4920702"/>
              <a:ext cx="0" cy="72000"/>
            </a:xfrm>
            <a:prstGeom prst="line">
              <a:avLst/>
            </a:prstGeom>
            <a:noFill/>
            <a:ln w="22225"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cs typeface="Arial" panose="020B0604020202020204" pitchFamily="34" charset="0"/>
              </a:endParaRPr>
            </a:p>
          </p:txBody>
        </p:sp>
        <p:sp>
          <p:nvSpPr>
            <p:cNvPr id="47" name="TextBox 46">
              <a:extLst>
                <a:ext uri="{FF2B5EF4-FFF2-40B4-BE49-F238E27FC236}">
                  <a16:creationId xmlns:a16="http://schemas.microsoft.com/office/drawing/2014/main" id="{57C5541B-1B63-4A85-B46B-B72FF0AF74D4}"/>
                </a:ext>
              </a:extLst>
            </p:cNvPr>
            <p:cNvSpPr txBox="1"/>
            <p:nvPr/>
          </p:nvSpPr>
          <p:spPr>
            <a:xfrm>
              <a:off x="7180076" y="4982720"/>
              <a:ext cx="267921" cy="1042453"/>
            </a:xfrm>
            <a:prstGeom prst="rect">
              <a:avLst/>
            </a:prstGeom>
            <a:noFill/>
          </p:spPr>
          <p:txBody>
            <a:bodyPr wrap="none" lIns="36000" tIns="36000" rIns="36000" bIns="36000" rtlCol="0" anchor="t" anchorCtr="0">
              <a:spAutoFit/>
            </a:bodyPr>
            <a:lstStyle/>
            <a:p>
              <a:pPr algn="ctr"/>
              <a:r>
                <a:rPr lang="zh-CN" sz="1400" b="0" i="0" u="none" strike="noStrike" cap="none" baseline="0">
                  <a:solidFill>
                    <a:srgbClr val="4D4D4D"/>
                  </a:solidFill>
                  <a:effectLst/>
                  <a:uFillTx/>
                  <a:ea typeface="SimSun"/>
                </a:rPr>
                <a:t>20</a:t>
              </a:r>
            </a:p>
            <a:p>
              <a:pPr algn="ctr"/>
              <a:endParaRPr lang="en-GB" sz="1400">
                <a:solidFill>
                  <a:srgbClr val="4D4D4D"/>
                </a:solidFill>
                <a:cs typeface="Arial" panose="020B0604020202020204" pitchFamily="34" charset="0"/>
              </a:endParaRPr>
            </a:p>
            <a:p>
              <a:pPr algn="ctr"/>
              <a:endParaRPr lang="en-GB" sz="1400">
                <a:solidFill>
                  <a:srgbClr val="4D4D4D"/>
                </a:solidFill>
                <a:cs typeface="Arial" panose="020B0604020202020204" pitchFamily="34" charset="0"/>
              </a:endParaRPr>
            </a:p>
            <a:p>
              <a:pPr algn="ctr"/>
              <a:r>
                <a:rPr lang="zh-CN" sz="1400" b="0" i="0" u="none" strike="noStrike" cap="none" baseline="0">
                  <a:solidFill>
                    <a:srgbClr val="FFC000"/>
                  </a:solidFill>
                  <a:effectLst/>
                  <a:uFillTx/>
                  <a:ea typeface="SimSun"/>
                </a:rPr>
                <a:t>1</a:t>
              </a:r>
            </a:p>
            <a:p>
              <a:pPr algn="ctr"/>
              <a:r>
                <a:rPr lang="zh-CN" sz="1400" b="0" i="0" u="none" strike="noStrike" cap="none" baseline="0">
                  <a:solidFill>
                    <a:srgbClr val="B2C0D8"/>
                  </a:solidFill>
                  <a:effectLst/>
                  <a:uFillTx/>
                  <a:ea typeface="SimSun"/>
                </a:rPr>
                <a:t>1</a:t>
              </a:r>
            </a:p>
          </p:txBody>
        </p:sp>
        <p:sp>
          <p:nvSpPr>
            <p:cNvPr id="48" name="Line 19">
              <a:extLst>
                <a:ext uri="{FF2B5EF4-FFF2-40B4-BE49-F238E27FC236}">
                  <a16:creationId xmlns:a16="http://schemas.microsoft.com/office/drawing/2014/main" id="{96F56A7D-B92F-4B2D-BA15-0C5B6A0B88F6}"/>
                </a:ext>
              </a:extLst>
            </p:cNvPr>
            <p:cNvSpPr>
              <a:spLocks noChangeShapeType="1"/>
            </p:cNvSpPr>
            <p:nvPr/>
          </p:nvSpPr>
          <p:spPr bwMode="auto">
            <a:xfrm flipH="1">
              <a:off x="7927906" y="4920702"/>
              <a:ext cx="0" cy="72000"/>
            </a:xfrm>
            <a:prstGeom prst="line">
              <a:avLst/>
            </a:prstGeom>
            <a:noFill/>
            <a:ln w="22225"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49" name="TextBox 48">
              <a:extLst>
                <a:ext uri="{FF2B5EF4-FFF2-40B4-BE49-F238E27FC236}">
                  <a16:creationId xmlns:a16="http://schemas.microsoft.com/office/drawing/2014/main" id="{B9FEB62D-F1BA-471F-8968-9B43CD42C1E1}"/>
                </a:ext>
              </a:extLst>
            </p:cNvPr>
            <p:cNvSpPr txBox="1"/>
            <p:nvPr/>
          </p:nvSpPr>
          <p:spPr>
            <a:xfrm>
              <a:off x="7793945" y="4982720"/>
              <a:ext cx="267921" cy="1042453"/>
            </a:xfrm>
            <a:prstGeom prst="rect">
              <a:avLst/>
            </a:prstGeom>
            <a:noFill/>
          </p:spPr>
          <p:txBody>
            <a:bodyPr wrap="none" lIns="36000" tIns="36000" rIns="36000" bIns="36000" rtlCol="0" anchor="t" anchorCtr="0">
              <a:spAutoFit/>
            </a:bodyPr>
            <a:lstStyle/>
            <a:p>
              <a:pPr algn="ctr"/>
              <a:r>
                <a:rPr lang="zh-CN" sz="1400" b="0" i="0" u="none" strike="noStrike" cap="none" baseline="0">
                  <a:solidFill>
                    <a:srgbClr val="4D4D4D"/>
                  </a:solidFill>
                  <a:effectLst/>
                  <a:uFillTx/>
                  <a:ea typeface="SimSun"/>
                </a:rPr>
                <a:t>22</a:t>
              </a:r>
            </a:p>
            <a:p>
              <a:pPr algn="ctr"/>
              <a:endParaRPr lang="en-GB" sz="1400">
                <a:solidFill>
                  <a:srgbClr val="4D4D4D"/>
                </a:solidFill>
                <a:cs typeface="Arial" panose="020B0604020202020204" pitchFamily="34" charset="0"/>
              </a:endParaRPr>
            </a:p>
            <a:p>
              <a:pPr algn="ctr"/>
              <a:endParaRPr lang="en-GB" sz="1400">
                <a:solidFill>
                  <a:srgbClr val="4D4D4D"/>
                </a:solidFill>
                <a:cs typeface="Arial" panose="020B0604020202020204" pitchFamily="34" charset="0"/>
              </a:endParaRPr>
            </a:p>
            <a:p>
              <a:pPr algn="ctr"/>
              <a:r>
                <a:rPr lang="zh-CN" sz="1400" b="0" i="0" u="none" strike="noStrike" cap="none" baseline="0">
                  <a:solidFill>
                    <a:srgbClr val="FFC000"/>
                  </a:solidFill>
                  <a:effectLst/>
                  <a:uFillTx/>
                  <a:ea typeface="SimSun"/>
                </a:rPr>
                <a:t>0</a:t>
              </a:r>
            </a:p>
            <a:p>
              <a:pPr algn="ctr"/>
              <a:r>
                <a:rPr lang="zh-CN" sz="1400" b="0" i="0" u="none" strike="noStrike" cap="none" baseline="0">
                  <a:solidFill>
                    <a:srgbClr val="B2C0D8"/>
                  </a:solidFill>
                  <a:effectLst/>
                  <a:uFillTx/>
                  <a:ea typeface="SimSun"/>
                </a:rPr>
                <a:t>1</a:t>
              </a:r>
            </a:p>
          </p:txBody>
        </p:sp>
        <p:sp>
          <p:nvSpPr>
            <p:cNvPr id="50" name="TextBox 49">
              <a:extLst>
                <a:ext uri="{FF2B5EF4-FFF2-40B4-BE49-F238E27FC236}">
                  <a16:creationId xmlns:a16="http://schemas.microsoft.com/office/drawing/2014/main" id="{2DF82F38-10A4-4507-940E-1F551E4FFA5C}"/>
                </a:ext>
              </a:extLst>
            </p:cNvPr>
            <p:cNvSpPr txBox="1"/>
            <p:nvPr/>
          </p:nvSpPr>
          <p:spPr>
            <a:xfrm>
              <a:off x="-316650" y="5358807"/>
              <a:ext cx="1417706" cy="669631"/>
            </a:xfrm>
            <a:prstGeom prst="rect">
              <a:avLst/>
            </a:prstGeom>
            <a:noFill/>
          </p:spPr>
          <p:txBody>
            <a:bodyPr wrap="none" rtlCol="0">
              <a:spAutoFit/>
            </a:bodyPr>
            <a:lstStyle/>
            <a:p>
              <a:pPr algn="r" fontAlgn="base">
                <a:spcBef>
                  <a:spcPct val="0"/>
                </a:spcBef>
                <a:spcAft>
                  <a:spcPct val="0"/>
                </a:spcAft>
              </a:pPr>
              <a:r>
                <a:rPr lang="zh-CN" sz="1400" b="0" i="0" u="none" strike="noStrike" cap="none" baseline="0" dirty="0">
                  <a:solidFill>
                    <a:srgbClr val="4D4D4D"/>
                  </a:solidFill>
                  <a:effectLst/>
                  <a:uFillTx/>
                  <a:ea typeface="SimSun"/>
                </a:rPr>
                <a:t>面临风险的人数</a:t>
              </a:r>
            </a:p>
            <a:p>
              <a:pPr algn="r" fontAlgn="base">
                <a:spcBef>
                  <a:spcPct val="0"/>
                </a:spcBef>
                <a:spcAft>
                  <a:spcPct val="0"/>
                </a:spcAft>
              </a:pPr>
              <a:r>
                <a:rPr lang="zh-CN" sz="1400" b="0" i="0" u="none" strike="noStrike" cap="none" baseline="0" dirty="0">
                  <a:solidFill>
                    <a:srgbClr val="FFC000"/>
                  </a:solidFill>
                  <a:effectLst/>
                  <a:uFillTx/>
                  <a:ea typeface="SimSun"/>
                </a:rPr>
                <a:t>双联组</a:t>
              </a:r>
            </a:p>
            <a:p>
              <a:pPr algn="r" fontAlgn="base">
                <a:spcBef>
                  <a:spcPct val="0"/>
                </a:spcBef>
                <a:spcAft>
                  <a:spcPct val="0"/>
                </a:spcAft>
              </a:pPr>
              <a:r>
                <a:rPr lang="zh-CN" sz="1400" b="0" i="0" u="none" strike="noStrike" cap="none" baseline="0" dirty="0">
                  <a:solidFill>
                    <a:srgbClr val="B2C0D8"/>
                  </a:solidFill>
                  <a:effectLst/>
                  <a:uFillTx/>
                  <a:ea typeface="SimSun"/>
                </a:rPr>
                <a:t>对照组</a:t>
              </a:r>
            </a:p>
          </p:txBody>
        </p:sp>
      </p:grpSp>
      <p:graphicFrame>
        <p:nvGraphicFramePr>
          <p:cNvPr id="51" name="Group 88">
            <a:extLst>
              <a:ext uri="{FF2B5EF4-FFF2-40B4-BE49-F238E27FC236}">
                <a16:creationId xmlns:a16="http://schemas.microsoft.com/office/drawing/2014/main" id="{CCB8FCB5-8D82-457A-A858-93D53C63ADDB}"/>
              </a:ext>
            </a:extLst>
          </p:cNvPr>
          <p:cNvGraphicFramePr>
            <a:graphicFrameLocks noGrp="1"/>
          </p:cNvGraphicFramePr>
          <p:nvPr>
            <p:extLst>
              <p:ext uri="{D42A27DB-BD31-4B8C-83A1-F6EECF244321}">
                <p14:modId xmlns:p14="http://schemas.microsoft.com/office/powerpoint/2010/main" val="1566525676"/>
              </p:ext>
            </p:extLst>
          </p:nvPr>
        </p:nvGraphicFramePr>
        <p:xfrm>
          <a:off x="5488005" y="1851602"/>
          <a:ext cx="3416974" cy="1374000"/>
        </p:xfrm>
        <a:graphic>
          <a:graphicData uri="http://schemas.openxmlformats.org/drawingml/2006/table">
            <a:tbl>
              <a:tblPr firstRow="1" bandRow="1">
                <a:tableStyleId>{69012ECD-51FC-41F1-AA8D-1B2483CD663E}</a:tableStyleId>
              </a:tblPr>
              <a:tblGrid>
                <a:gridCol w="1671301">
                  <a:extLst>
                    <a:ext uri="{9D8B030D-6E8A-4147-A177-3AD203B41FA5}">
                      <a16:colId xmlns:a16="http://schemas.microsoft.com/office/drawing/2014/main" val="20002"/>
                    </a:ext>
                  </a:extLst>
                </a:gridCol>
                <a:gridCol w="1745673">
                  <a:extLst>
                    <a:ext uri="{9D8B030D-6E8A-4147-A177-3AD203B41FA5}">
                      <a16:colId xmlns:a16="http://schemas.microsoft.com/office/drawing/2014/main" val="20003"/>
                    </a:ext>
                  </a:extLst>
                </a:gridCol>
              </a:tblGrid>
              <a:tr h="0">
                <a:tc grid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200" b="1" i="0" u="none" strike="noStrike" cap="none" baseline="0">
                          <a:solidFill>
                            <a:srgbClr val="4D4D4D"/>
                          </a:solidFill>
                          <a:effectLst/>
                          <a:uFillTx/>
                          <a:ea typeface="SimSun"/>
                        </a:rPr>
                        <a:t>mOS，月 (95% CI)</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endParaRPr kumimoji="0" lang="en-GB" sz="1800" b="1" i="0" u="none" strike="noStrike" cap="none" normalizeH="0" baseline="0">
                        <a:ln>
                          <a:noFill/>
                        </a:ln>
                        <a:solidFill>
                          <a:schemeClr val="tx2"/>
                        </a:solidFill>
                        <a:effectLst/>
                        <a:latin typeface="Arial"/>
                        <a:cs typeface="Arial"/>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0"/>
                  </a:ext>
                </a:extLst>
              </a:tr>
              <a:tr h="291498">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200" b="0" i="0" u="none" strike="noStrike" cap="none" baseline="0">
                          <a:solidFill>
                            <a:srgbClr val="FFC000"/>
                          </a:solidFill>
                          <a:effectLst/>
                          <a:uFillTx/>
                          <a:ea typeface="SimSun"/>
                        </a:rPr>
                        <a:t>双联组</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200" b="0" i="0" u="none" strike="noStrike" cap="none" baseline="0">
                          <a:solidFill>
                            <a:srgbClr val="B2C0D8"/>
                          </a:solidFill>
                          <a:effectLst/>
                          <a:uFillTx/>
                          <a:ea typeface="SimSun"/>
                        </a:rPr>
                        <a:t>对照组</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50982">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200" b="0" i="0" u="none" strike="noStrike" cap="none" baseline="0">
                          <a:solidFill>
                            <a:srgbClr val="FFC000"/>
                          </a:solidFill>
                          <a:effectLst/>
                          <a:uFillTx/>
                          <a:ea typeface="SimSun"/>
                        </a:rPr>
                        <a:t>8.4 (7.5, 11.0)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200" b="0" i="0" u="none" strike="noStrike" cap="none" baseline="0">
                          <a:solidFill>
                            <a:srgbClr val="B2C0D8"/>
                          </a:solidFill>
                          <a:effectLst/>
                          <a:uFillTx/>
                          <a:ea typeface="SimSun"/>
                        </a:rPr>
                        <a:t>5.4 (4.8, 6.6)</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95564">
                <a:tc grid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200" b="0" i="0" u="none" strike="noStrike" cap="none" baseline="0">
                          <a:solidFill>
                            <a:srgbClr val="4D4D4D"/>
                          </a:solidFill>
                          <a:effectLst/>
                          <a:uFillTx/>
                          <a:ea typeface="SimSun"/>
                        </a:rPr>
                        <a:t>HR 0.60 (0.45, 0.79)</a:t>
                      </a:r>
                      <a:r>
                        <a:rPr sz="1200"/>
                        <a:t/>
                      </a:r>
                      <a:br>
                        <a:rPr sz="1200"/>
                      </a:br>
                      <a:r>
                        <a:rPr lang="zh-CN" sz="1200" b="0" i="0" u="none" strike="noStrike" cap="none" baseline="0">
                          <a:solidFill>
                            <a:srgbClr val="4D4D4D"/>
                          </a:solidFill>
                          <a:effectLst/>
                          <a:uFillTx/>
                          <a:ea typeface="SimSun"/>
                        </a:rPr>
                        <a:t>双侧 p&lt;0.0003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endParaRPr kumimoji="0" lang="en-GB" sz="1800" b="0" i="0" u="none" strike="noStrike" cap="none" normalizeH="0" baseline="0">
                        <a:ln>
                          <a:noFill/>
                        </a:ln>
                        <a:solidFill>
                          <a:srgbClr val="4D4D4D"/>
                        </a:solidFill>
                        <a:effectLst/>
                        <a:latin typeface="Arial"/>
                        <a:cs typeface="Arial"/>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val="10003"/>
                  </a:ext>
                </a:extLst>
              </a:tr>
            </a:tbl>
          </a:graphicData>
        </a:graphic>
      </p:graphicFrame>
      <p:grpSp>
        <p:nvGrpSpPr>
          <p:cNvPr id="52" name="Graphic 5223">
            <a:extLst>
              <a:ext uri="{FF2B5EF4-FFF2-40B4-BE49-F238E27FC236}">
                <a16:creationId xmlns:a16="http://schemas.microsoft.com/office/drawing/2014/main" id="{C9024162-F3E1-4EFF-AF82-000C6423AC15}"/>
              </a:ext>
            </a:extLst>
          </p:cNvPr>
          <p:cNvGrpSpPr/>
          <p:nvPr/>
        </p:nvGrpSpPr>
        <p:grpSpPr>
          <a:xfrm>
            <a:off x="1589799" y="1952575"/>
            <a:ext cx="6281639" cy="2844643"/>
            <a:chOff x="0" y="1370936"/>
            <a:chExt cx="9144000" cy="4116128"/>
          </a:xfrm>
        </p:grpSpPr>
        <p:sp>
          <p:nvSpPr>
            <p:cNvPr id="53" name="Freeform: Shape 53">
              <a:extLst>
                <a:ext uri="{FF2B5EF4-FFF2-40B4-BE49-F238E27FC236}">
                  <a16:creationId xmlns:a16="http://schemas.microsoft.com/office/drawing/2014/main" id="{74DB760C-2615-4CE9-A615-8DDF6BC237C5}"/>
                </a:ext>
              </a:extLst>
            </p:cNvPr>
            <p:cNvSpPr/>
            <p:nvPr/>
          </p:nvSpPr>
          <p:spPr>
            <a:xfrm>
              <a:off x="-2804" y="1396271"/>
              <a:ext cx="9144000" cy="4089572"/>
            </a:xfrm>
            <a:custGeom>
              <a:avLst/>
              <a:gdLst>
                <a:gd name="connsiteX0" fmla="*/ 9144414 w 9144000"/>
                <a:gd name="connsiteY0" fmla="*/ 4090767 h 4089572"/>
                <a:gd name="connsiteX1" fmla="*/ 9144414 w 9144000"/>
                <a:gd name="connsiteY1" fmla="*/ 3616350 h 4089572"/>
                <a:gd name="connsiteX2" fmla="*/ 7686482 w 9144000"/>
                <a:gd name="connsiteY2" fmla="*/ 3616350 h 4089572"/>
                <a:gd name="connsiteX3" fmla="*/ 7686482 w 9144000"/>
                <a:gd name="connsiteY3" fmla="*/ 3413854 h 4089572"/>
                <a:gd name="connsiteX4" fmla="*/ 6882297 w 9144000"/>
                <a:gd name="connsiteY4" fmla="*/ 3413854 h 4089572"/>
                <a:gd name="connsiteX5" fmla="*/ 6882297 w 9144000"/>
                <a:gd name="connsiteY5" fmla="*/ 3289468 h 4089572"/>
                <a:gd name="connsiteX6" fmla="*/ 6297957 w 9144000"/>
                <a:gd name="connsiteY6" fmla="*/ 3289468 h 4089572"/>
                <a:gd name="connsiteX7" fmla="*/ 6297957 w 9144000"/>
                <a:gd name="connsiteY7" fmla="*/ 3182439 h 4089572"/>
                <a:gd name="connsiteX8" fmla="*/ 6092566 w 9144000"/>
                <a:gd name="connsiteY8" fmla="*/ 3182439 h 4089572"/>
                <a:gd name="connsiteX9" fmla="*/ 6092566 w 9144000"/>
                <a:gd name="connsiteY9" fmla="*/ 3092761 h 4089572"/>
                <a:gd name="connsiteX10" fmla="*/ 5560294 w 9144000"/>
                <a:gd name="connsiteY10" fmla="*/ 3092761 h 4089572"/>
                <a:gd name="connsiteX11" fmla="*/ 5560294 w 9144000"/>
                <a:gd name="connsiteY11" fmla="*/ 3020441 h 4089572"/>
                <a:gd name="connsiteX12" fmla="*/ 5453266 w 9144000"/>
                <a:gd name="connsiteY12" fmla="*/ 3020441 h 4089572"/>
                <a:gd name="connsiteX13" fmla="*/ 5453266 w 9144000"/>
                <a:gd name="connsiteY13" fmla="*/ 2924982 h 4089572"/>
                <a:gd name="connsiteX14" fmla="*/ 4495757 w 9144000"/>
                <a:gd name="connsiteY14" fmla="*/ 2924982 h 4089572"/>
                <a:gd name="connsiteX15" fmla="*/ 4495757 w 9144000"/>
                <a:gd name="connsiteY15" fmla="*/ 2864232 h 4089572"/>
                <a:gd name="connsiteX16" fmla="*/ 4215152 w 9144000"/>
                <a:gd name="connsiteY16" fmla="*/ 2864232 h 4089572"/>
                <a:gd name="connsiteX17" fmla="*/ 4215152 w 9144000"/>
                <a:gd name="connsiteY17" fmla="*/ 2765878 h 4089572"/>
                <a:gd name="connsiteX18" fmla="*/ 4157296 w 9144000"/>
                <a:gd name="connsiteY18" fmla="*/ 2765878 h 4089572"/>
                <a:gd name="connsiteX19" fmla="*/ 4157296 w 9144000"/>
                <a:gd name="connsiteY19" fmla="*/ 2719592 h 4089572"/>
                <a:gd name="connsiteX20" fmla="*/ 4102335 w 9144000"/>
                <a:gd name="connsiteY20" fmla="*/ 2719592 h 4089572"/>
                <a:gd name="connsiteX21" fmla="*/ 4102335 w 9144000"/>
                <a:gd name="connsiteY21" fmla="*/ 2658841 h 4089572"/>
                <a:gd name="connsiteX22" fmla="*/ 3940345 w 9144000"/>
                <a:gd name="connsiteY22" fmla="*/ 2658841 h 4089572"/>
                <a:gd name="connsiteX23" fmla="*/ 3940345 w 9144000"/>
                <a:gd name="connsiteY23" fmla="*/ 2615449 h 4089572"/>
                <a:gd name="connsiteX24" fmla="*/ 3732060 w 9144000"/>
                <a:gd name="connsiteY24" fmla="*/ 2615449 h 4089572"/>
                <a:gd name="connsiteX25" fmla="*/ 3732060 w 9144000"/>
                <a:gd name="connsiteY25" fmla="*/ 2574952 h 4089572"/>
                <a:gd name="connsiteX26" fmla="*/ 3410967 w 9144000"/>
                <a:gd name="connsiteY26" fmla="*/ 2574952 h 4089572"/>
                <a:gd name="connsiteX27" fmla="*/ 3410967 w 9144000"/>
                <a:gd name="connsiteY27" fmla="*/ 2540244 h 4089572"/>
                <a:gd name="connsiteX28" fmla="*/ 3347322 w 9144000"/>
                <a:gd name="connsiteY28" fmla="*/ 2540244 h 4089572"/>
                <a:gd name="connsiteX29" fmla="*/ 3347322 w 9144000"/>
                <a:gd name="connsiteY29" fmla="*/ 2491063 h 4089572"/>
                <a:gd name="connsiteX30" fmla="*/ 3199796 w 9144000"/>
                <a:gd name="connsiteY30" fmla="*/ 2491063 h 4089572"/>
                <a:gd name="connsiteX31" fmla="*/ 3199796 w 9144000"/>
                <a:gd name="connsiteY31" fmla="*/ 2384026 h 4089572"/>
                <a:gd name="connsiteX32" fmla="*/ 3110118 w 9144000"/>
                <a:gd name="connsiteY32" fmla="*/ 2384026 h 4089572"/>
                <a:gd name="connsiteX33" fmla="*/ 3110118 w 9144000"/>
                <a:gd name="connsiteY33" fmla="*/ 2346423 h 4089572"/>
                <a:gd name="connsiteX34" fmla="*/ 2968372 w 9144000"/>
                <a:gd name="connsiteY34" fmla="*/ 2346423 h 4089572"/>
                <a:gd name="connsiteX35" fmla="*/ 2968372 w 9144000"/>
                <a:gd name="connsiteY35" fmla="*/ 2320389 h 4089572"/>
                <a:gd name="connsiteX36" fmla="*/ 2933655 w 9144000"/>
                <a:gd name="connsiteY36" fmla="*/ 2320389 h 4089572"/>
                <a:gd name="connsiteX37" fmla="*/ 2933655 w 9144000"/>
                <a:gd name="connsiteY37" fmla="*/ 2181539 h 4089572"/>
                <a:gd name="connsiteX38" fmla="*/ 2739843 w 9144000"/>
                <a:gd name="connsiteY38" fmla="*/ 2181539 h 4089572"/>
                <a:gd name="connsiteX39" fmla="*/ 2739843 w 9144000"/>
                <a:gd name="connsiteY39" fmla="*/ 2141041 h 4089572"/>
                <a:gd name="connsiteX40" fmla="*/ 2641490 w 9144000"/>
                <a:gd name="connsiteY40" fmla="*/ 2141041 h 4089572"/>
                <a:gd name="connsiteX41" fmla="*/ 2641490 w 9144000"/>
                <a:gd name="connsiteY41" fmla="*/ 2036899 h 4089572"/>
                <a:gd name="connsiteX42" fmla="*/ 2438994 w 9144000"/>
                <a:gd name="connsiteY42" fmla="*/ 2036899 h 4089572"/>
                <a:gd name="connsiteX43" fmla="*/ 2438994 w 9144000"/>
                <a:gd name="connsiteY43" fmla="*/ 1958790 h 4089572"/>
                <a:gd name="connsiteX44" fmla="*/ 2349316 w 9144000"/>
                <a:gd name="connsiteY44" fmla="*/ 1958790 h 4089572"/>
                <a:gd name="connsiteX45" fmla="*/ 2349316 w 9144000"/>
                <a:gd name="connsiteY45" fmla="*/ 1895153 h 4089572"/>
                <a:gd name="connsiteX46" fmla="*/ 2294354 w 9144000"/>
                <a:gd name="connsiteY46" fmla="*/ 1895153 h 4089572"/>
                <a:gd name="connsiteX47" fmla="*/ 2294354 w 9144000"/>
                <a:gd name="connsiteY47" fmla="*/ 1779442 h 4089572"/>
                <a:gd name="connsiteX48" fmla="*/ 2175748 w 9144000"/>
                <a:gd name="connsiteY48" fmla="*/ 1779442 h 4089572"/>
                <a:gd name="connsiteX49" fmla="*/ 2175748 w 9144000"/>
                <a:gd name="connsiteY49" fmla="*/ 1683983 h 4089572"/>
                <a:gd name="connsiteX50" fmla="*/ 2112112 w 9144000"/>
                <a:gd name="connsiteY50" fmla="*/ 1683983 h 4089572"/>
                <a:gd name="connsiteX51" fmla="*/ 2112112 w 9144000"/>
                <a:gd name="connsiteY51" fmla="*/ 1620338 h 4089572"/>
                <a:gd name="connsiteX52" fmla="*/ 2071614 w 9144000"/>
                <a:gd name="connsiteY52" fmla="*/ 1620338 h 4089572"/>
                <a:gd name="connsiteX53" fmla="*/ 2071614 w 9144000"/>
                <a:gd name="connsiteY53" fmla="*/ 1565376 h 4089572"/>
                <a:gd name="connsiteX54" fmla="*/ 1979041 w 9144000"/>
                <a:gd name="connsiteY54" fmla="*/ 1565376 h 4089572"/>
                <a:gd name="connsiteX55" fmla="*/ 1979041 w 9144000"/>
                <a:gd name="connsiteY55" fmla="*/ 1487267 h 4089572"/>
                <a:gd name="connsiteX56" fmla="*/ 1892257 w 9144000"/>
                <a:gd name="connsiteY56" fmla="*/ 1487267 h 4089572"/>
                <a:gd name="connsiteX57" fmla="*/ 1892257 w 9144000"/>
                <a:gd name="connsiteY57" fmla="*/ 1440990 h 4089572"/>
                <a:gd name="connsiteX58" fmla="*/ 1845971 w 9144000"/>
                <a:gd name="connsiteY58" fmla="*/ 1440990 h 4089572"/>
                <a:gd name="connsiteX59" fmla="*/ 1845971 w 9144000"/>
                <a:gd name="connsiteY59" fmla="*/ 1383134 h 4089572"/>
                <a:gd name="connsiteX60" fmla="*/ 1802579 w 9144000"/>
                <a:gd name="connsiteY60" fmla="*/ 1383134 h 4089572"/>
                <a:gd name="connsiteX61" fmla="*/ 1802579 w 9144000"/>
                <a:gd name="connsiteY61" fmla="*/ 1328163 h 4089572"/>
                <a:gd name="connsiteX62" fmla="*/ 1727373 w 9144000"/>
                <a:gd name="connsiteY62" fmla="*/ 1328163 h 4089572"/>
                <a:gd name="connsiteX63" fmla="*/ 1727373 w 9144000"/>
                <a:gd name="connsiteY63" fmla="*/ 1229810 h 4089572"/>
                <a:gd name="connsiteX64" fmla="*/ 1681087 w 9144000"/>
                <a:gd name="connsiteY64" fmla="*/ 1229810 h 4089572"/>
                <a:gd name="connsiteX65" fmla="*/ 1681087 w 9144000"/>
                <a:gd name="connsiteY65" fmla="*/ 1163279 h 4089572"/>
                <a:gd name="connsiteX66" fmla="*/ 1611661 w 9144000"/>
                <a:gd name="connsiteY66" fmla="*/ 1163279 h 4089572"/>
                <a:gd name="connsiteX67" fmla="*/ 1611661 w 9144000"/>
                <a:gd name="connsiteY67" fmla="*/ 1128562 h 4089572"/>
                <a:gd name="connsiteX68" fmla="*/ 1542236 w 9144000"/>
                <a:gd name="connsiteY68" fmla="*/ 1128562 h 4089572"/>
                <a:gd name="connsiteX69" fmla="*/ 1542236 w 9144000"/>
                <a:gd name="connsiteY69" fmla="*/ 1062031 h 4089572"/>
                <a:gd name="connsiteX70" fmla="*/ 1481485 w 9144000"/>
                <a:gd name="connsiteY70" fmla="*/ 1062031 h 4089572"/>
                <a:gd name="connsiteX71" fmla="*/ 1481485 w 9144000"/>
                <a:gd name="connsiteY71" fmla="*/ 1009965 h 4089572"/>
                <a:gd name="connsiteX72" fmla="*/ 1388912 w 9144000"/>
                <a:gd name="connsiteY72" fmla="*/ 1009965 h 4089572"/>
                <a:gd name="connsiteX73" fmla="*/ 1388912 w 9144000"/>
                <a:gd name="connsiteY73" fmla="*/ 914497 h 4089572"/>
                <a:gd name="connsiteX74" fmla="*/ 1342635 w 9144000"/>
                <a:gd name="connsiteY74" fmla="*/ 914497 h 4089572"/>
                <a:gd name="connsiteX75" fmla="*/ 1342635 w 9144000"/>
                <a:gd name="connsiteY75" fmla="*/ 853753 h 4089572"/>
                <a:gd name="connsiteX76" fmla="*/ 1261631 w 9144000"/>
                <a:gd name="connsiteY76" fmla="*/ 853753 h 4089572"/>
                <a:gd name="connsiteX77" fmla="*/ 1261631 w 9144000"/>
                <a:gd name="connsiteY77" fmla="*/ 807468 h 4089572"/>
                <a:gd name="connsiteX78" fmla="*/ 1169067 w 9144000"/>
                <a:gd name="connsiteY78" fmla="*/ 807468 h 4089572"/>
                <a:gd name="connsiteX79" fmla="*/ 1169067 w 9144000"/>
                <a:gd name="connsiteY79" fmla="*/ 735149 h 4089572"/>
                <a:gd name="connsiteX80" fmla="*/ 1079388 w 9144000"/>
                <a:gd name="connsiteY80" fmla="*/ 735149 h 4089572"/>
                <a:gd name="connsiteX81" fmla="*/ 1079388 w 9144000"/>
                <a:gd name="connsiteY81" fmla="*/ 703328 h 4089572"/>
                <a:gd name="connsiteX82" fmla="*/ 998394 w 9144000"/>
                <a:gd name="connsiteY82" fmla="*/ 703328 h 4089572"/>
                <a:gd name="connsiteX83" fmla="*/ 998394 w 9144000"/>
                <a:gd name="connsiteY83" fmla="*/ 645473 h 4089572"/>
                <a:gd name="connsiteX84" fmla="*/ 934749 w 9144000"/>
                <a:gd name="connsiteY84" fmla="*/ 645473 h 4089572"/>
                <a:gd name="connsiteX85" fmla="*/ 934749 w 9144000"/>
                <a:gd name="connsiteY85" fmla="*/ 561583 h 4089572"/>
                <a:gd name="connsiteX86" fmla="*/ 882680 w 9144000"/>
                <a:gd name="connsiteY86" fmla="*/ 561583 h 4089572"/>
                <a:gd name="connsiteX87" fmla="*/ 882680 w 9144000"/>
                <a:gd name="connsiteY87" fmla="*/ 512405 h 4089572"/>
                <a:gd name="connsiteX88" fmla="*/ 813254 w 9144000"/>
                <a:gd name="connsiteY88" fmla="*/ 512405 h 4089572"/>
                <a:gd name="connsiteX89" fmla="*/ 813254 w 9144000"/>
                <a:gd name="connsiteY89" fmla="*/ 469013 h 4089572"/>
                <a:gd name="connsiteX90" fmla="*/ 738042 w 9144000"/>
                <a:gd name="connsiteY90" fmla="*/ 469013 h 4089572"/>
                <a:gd name="connsiteX91" fmla="*/ 738042 w 9144000"/>
                <a:gd name="connsiteY91" fmla="*/ 335946 h 4089572"/>
                <a:gd name="connsiteX92" fmla="*/ 688864 w 9144000"/>
                <a:gd name="connsiteY92" fmla="*/ 335946 h 4089572"/>
                <a:gd name="connsiteX93" fmla="*/ 688864 w 9144000"/>
                <a:gd name="connsiteY93" fmla="*/ 292554 h 4089572"/>
                <a:gd name="connsiteX94" fmla="*/ 628117 w 9144000"/>
                <a:gd name="connsiteY94" fmla="*/ 292554 h 4089572"/>
                <a:gd name="connsiteX95" fmla="*/ 628117 w 9144000"/>
                <a:gd name="connsiteY95" fmla="*/ 254948 h 4089572"/>
                <a:gd name="connsiteX96" fmla="*/ 489263 w 9144000"/>
                <a:gd name="connsiteY96" fmla="*/ 254948 h 4089572"/>
                <a:gd name="connsiteX97" fmla="*/ 489263 w 9144000"/>
                <a:gd name="connsiteY97" fmla="*/ 217343 h 4089572"/>
                <a:gd name="connsiteX98" fmla="*/ 422730 w 9144000"/>
                <a:gd name="connsiteY98" fmla="*/ 217343 h 4089572"/>
                <a:gd name="connsiteX99" fmla="*/ 422730 w 9144000"/>
                <a:gd name="connsiteY99" fmla="*/ 110310 h 4089572"/>
                <a:gd name="connsiteX100" fmla="*/ 263627 w 9144000"/>
                <a:gd name="connsiteY100" fmla="*/ 110310 h 4089572"/>
                <a:gd name="connsiteX101" fmla="*/ 263627 w 9144000"/>
                <a:gd name="connsiteY101" fmla="*/ 75596 h 4089572"/>
                <a:gd name="connsiteX102" fmla="*/ 110309 w 9144000"/>
                <a:gd name="connsiteY102" fmla="*/ 75596 h 4089572"/>
                <a:gd name="connsiteX103" fmla="*/ 110309 w 9144000"/>
                <a:gd name="connsiteY103" fmla="*/ 6170 h 4089572"/>
                <a:gd name="connsiteX104" fmla="*/ 6170 w 9144000"/>
                <a:gd name="connsiteY104" fmla="*/ 6170 h 4089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Lst>
              <a:rect l="l" t="t" r="r" b="b"/>
              <a:pathLst>
                <a:path w="9144000" h="4089571">
                  <a:moveTo>
                    <a:pt x="9144414" y="4090767"/>
                  </a:moveTo>
                  <a:lnTo>
                    <a:pt x="9144414" y="3616350"/>
                  </a:lnTo>
                  <a:lnTo>
                    <a:pt x="7686482" y="3616350"/>
                  </a:lnTo>
                  <a:lnTo>
                    <a:pt x="7686482" y="3413854"/>
                  </a:lnTo>
                  <a:lnTo>
                    <a:pt x="6882297" y="3413854"/>
                  </a:lnTo>
                  <a:lnTo>
                    <a:pt x="6882297" y="3289468"/>
                  </a:lnTo>
                  <a:lnTo>
                    <a:pt x="6297957" y="3289468"/>
                  </a:lnTo>
                  <a:lnTo>
                    <a:pt x="6297957" y="3182439"/>
                  </a:lnTo>
                  <a:lnTo>
                    <a:pt x="6092566" y="3182439"/>
                  </a:lnTo>
                  <a:lnTo>
                    <a:pt x="6092566" y="3092761"/>
                  </a:lnTo>
                  <a:lnTo>
                    <a:pt x="5560294" y="3092761"/>
                  </a:lnTo>
                  <a:lnTo>
                    <a:pt x="5560294" y="3020441"/>
                  </a:lnTo>
                  <a:lnTo>
                    <a:pt x="5453266" y="3020441"/>
                  </a:lnTo>
                  <a:lnTo>
                    <a:pt x="5453266" y="2924982"/>
                  </a:lnTo>
                  <a:lnTo>
                    <a:pt x="4495757" y="2924982"/>
                  </a:lnTo>
                  <a:lnTo>
                    <a:pt x="4495757" y="2864232"/>
                  </a:lnTo>
                  <a:lnTo>
                    <a:pt x="4215152" y="2864232"/>
                  </a:lnTo>
                  <a:lnTo>
                    <a:pt x="4215152" y="2765878"/>
                  </a:lnTo>
                  <a:lnTo>
                    <a:pt x="4157296" y="2765878"/>
                  </a:lnTo>
                  <a:lnTo>
                    <a:pt x="4157296" y="2719592"/>
                  </a:lnTo>
                  <a:lnTo>
                    <a:pt x="4102335" y="2719592"/>
                  </a:lnTo>
                  <a:lnTo>
                    <a:pt x="4102335" y="2658841"/>
                  </a:lnTo>
                  <a:lnTo>
                    <a:pt x="3940345" y="2658841"/>
                  </a:lnTo>
                  <a:lnTo>
                    <a:pt x="3940345" y="2615449"/>
                  </a:lnTo>
                  <a:lnTo>
                    <a:pt x="3732060" y="2615449"/>
                  </a:lnTo>
                  <a:lnTo>
                    <a:pt x="3732060" y="2574952"/>
                  </a:lnTo>
                  <a:lnTo>
                    <a:pt x="3410967" y="2574952"/>
                  </a:lnTo>
                  <a:lnTo>
                    <a:pt x="3410967" y="2540244"/>
                  </a:lnTo>
                  <a:lnTo>
                    <a:pt x="3347322" y="2540244"/>
                  </a:lnTo>
                  <a:lnTo>
                    <a:pt x="3347322" y="2491063"/>
                  </a:lnTo>
                  <a:lnTo>
                    <a:pt x="3199796" y="2491063"/>
                  </a:lnTo>
                  <a:lnTo>
                    <a:pt x="3199796" y="2384026"/>
                  </a:lnTo>
                  <a:lnTo>
                    <a:pt x="3110118" y="2384026"/>
                  </a:lnTo>
                  <a:lnTo>
                    <a:pt x="3110118" y="2346423"/>
                  </a:lnTo>
                  <a:lnTo>
                    <a:pt x="2968372" y="2346423"/>
                  </a:lnTo>
                  <a:lnTo>
                    <a:pt x="2968372" y="2320389"/>
                  </a:lnTo>
                  <a:lnTo>
                    <a:pt x="2933655" y="2320389"/>
                  </a:lnTo>
                  <a:lnTo>
                    <a:pt x="2933655" y="2181539"/>
                  </a:lnTo>
                  <a:lnTo>
                    <a:pt x="2739843" y="2181539"/>
                  </a:lnTo>
                  <a:lnTo>
                    <a:pt x="2739843" y="2141041"/>
                  </a:lnTo>
                  <a:lnTo>
                    <a:pt x="2641490" y="2141041"/>
                  </a:lnTo>
                  <a:lnTo>
                    <a:pt x="2641490" y="2036899"/>
                  </a:lnTo>
                  <a:lnTo>
                    <a:pt x="2438994" y="2036899"/>
                  </a:lnTo>
                  <a:lnTo>
                    <a:pt x="2438994" y="1958790"/>
                  </a:lnTo>
                  <a:lnTo>
                    <a:pt x="2349316" y="1958790"/>
                  </a:lnTo>
                  <a:lnTo>
                    <a:pt x="2349316" y="1895153"/>
                  </a:lnTo>
                  <a:lnTo>
                    <a:pt x="2294354" y="1895153"/>
                  </a:lnTo>
                  <a:lnTo>
                    <a:pt x="2294354" y="1779442"/>
                  </a:lnTo>
                  <a:lnTo>
                    <a:pt x="2175748" y="1779442"/>
                  </a:lnTo>
                  <a:lnTo>
                    <a:pt x="2175748" y="1683983"/>
                  </a:lnTo>
                  <a:lnTo>
                    <a:pt x="2112112" y="1683983"/>
                  </a:lnTo>
                  <a:lnTo>
                    <a:pt x="2112112" y="1620338"/>
                  </a:lnTo>
                  <a:lnTo>
                    <a:pt x="2071614" y="1620338"/>
                  </a:lnTo>
                  <a:lnTo>
                    <a:pt x="2071614" y="1565376"/>
                  </a:lnTo>
                  <a:lnTo>
                    <a:pt x="1979041" y="1565376"/>
                  </a:lnTo>
                  <a:lnTo>
                    <a:pt x="1979041" y="1487267"/>
                  </a:lnTo>
                  <a:lnTo>
                    <a:pt x="1892257" y="1487267"/>
                  </a:lnTo>
                  <a:lnTo>
                    <a:pt x="1892257" y="1440990"/>
                  </a:lnTo>
                  <a:lnTo>
                    <a:pt x="1845971" y="1440990"/>
                  </a:lnTo>
                  <a:lnTo>
                    <a:pt x="1845971" y="1383134"/>
                  </a:lnTo>
                  <a:lnTo>
                    <a:pt x="1802579" y="1383134"/>
                  </a:lnTo>
                  <a:lnTo>
                    <a:pt x="1802579" y="1328163"/>
                  </a:lnTo>
                  <a:lnTo>
                    <a:pt x="1727373" y="1328163"/>
                  </a:lnTo>
                  <a:lnTo>
                    <a:pt x="1727373" y="1229810"/>
                  </a:lnTo>
                  <a:lnTo>
                    <a:pt x="1681087" y="1229810"/>
                  </a:lnTo>
                  <a:lnTo>
                    <a:pt x="1681087" y="1163279"/>
                  </a:lnTo>
                  <a:lnTo>
                    <a:pt x="1611661" y="1163279"/>
                  </a:lnTo>
                  <a:lnTo>
                    <a:pt x="1611661" y="1128562"/>
                  </a:lnTo>
                  <a:lnTo>
                    <a:pt x="1542236" y="1128562"/>
                  </a:lnTo>
                  <a:lnTo>
                    <a:pt x="1542236" y="1062031"/>
                  </a:lnTo>
                  <a:lnTo>
                    <a:pt x="1481485" y="1062031"/>
                  </a:lnTo>
                  <a:lnTo>
                    <a:pt x="1481485" y="1009965"/>
                  </a:lnTo>
                  <a:lnTo>
                    <a:pt x="1388912" y="1009965"/>
                  </a:lnTo>
                  <a:lnTo>
                    <a:pt x="1388912" y="914497"/>
                  </a:lnTo>
                  <a:lnTo>
                    <a:pt x="1342635" y="914497"/>
                  </a:lnTo>
                  <a:lnTo>
                    <a:pt x="1342635" y="853753"/>
                  </a:lnTo>
                  <a:lnTo>
                    <a:pt x="1261631" y="853753"/>
                  </a:lnTo>
                  <a:lnTo>
                    <a:pt x="1261631" y="807468"/>
                  </a:lnTo>
                  <a:lnTo>
                    <a:pt x="1169067" y="807468"/>
                  </a:lnTo>
                  <a:lnTo>
                    <a:pt x="1169067" y="735149"/>
                  </a:lnTo>
                  <a:lnTo>
                    <a:pt x="1079388" y="735149"/>
                  </a:lnTo>
                  <a:lnTo>
                    <a:pt x="1079388" y="703328"/>
                  </a:lnTo>
                  <a:lnTo>
                    <a:pt x="998394" y="703328"/>
                  </a:lnTo>
                  <a:lnTo>
                    <a:pt x="998394" y="645473"/>
                  </a:lnTo>
                  <a:lnTo>
                    <a:pt x="934749" y="645473"/>
                  </a:lnTo>
                  <a:lnTo>
                    <a:pt x="934749" y="561583"/>
                  </a:lnTo>
                  <a:lnTo>
                    <a:pt x="882680" y="561583"/>
                  </a:lnTo>
                  <a:lnTo>
                    <a:pt x="882680" y="512405"/>
                  </a:lnTo>
                  <a:lnTo>
                    <a:pt x="813254" y="512405"/>
                  </a:lnTo>
                  <a:lnTo>
                    <a:pt x="813254" y="469013"/>
                  </a:lnTo>
                  <a:lnTo>
                    <a:pt x="738042" y="469013"/>
                  </a:lnTo>
                  <a:lnTo>
                    <a:pt x="738042" y="335946"/>
                  </a:lnTo>
                  <a:lnTo>
                    <a:pt x="688864" y="335946"/>
                  </a:lnTo>
                  <a:lnTo>
                    <a:pt x="688864" y="292554"/>
                  </a:lnTo>
                  <a:lnTo>
                    <a:pt x="628117" y="292554"/>
                  </a:lnTo>
                  <a:lnTo>
                    <a:pt x="628117" y="254948"/>
                  </a:lnTo>
                  <a:lnTo>
                    <a:pt x="489263" y="254948"/>
                  </a:lnTo>
                  <a:lnTo>
                    <a:pt x="489263" y="217343"/>
                  </a:lnTo>
                  <a:lnTo>
                    <a:pt x="422730" y="217343"/>
                  </a:lnTo>
                  <a:lnTo>
                    <a:pt x="422730" y="110310"/>
                  </a:lnTo>
                  <a:lnTo>
                    <a:pt x="263627" y="110310"/>
                  </a:lnTo>
                  <a:lnTo>
                    <a:pt x="263627" y="75596"/>
                  </a:lnTo>
                  <a:lnTo>
                    <a:pt x="110309" y="75596"/>
                  </a:lnTo>
                  <a:lnTo>
                    <a:pt x="110309" y="6170"/>
                  </a:lnTo>
                  <a:lnTo>
                    <a:pt x="6170" y="6170"/>
                  </a:lnTo>
                </a:path>
              </a:pathLst>
            </a:custGeom>
            <a:noFill/>
            <a:ln w="25400" cap="flat">
              <a:solidFill>
                <a:schemeClr val="accent2"/>
              </a:solidFill>
              <a:prstDash val="solid"/>
              <a:miter/>
            </a:ln>
          </p:spPr>
          <p:txBody>
            <a:bodyPr rtlCol="0" anchor="ctr"/>
            <a:lstStyle/>
            <a:p>
              <a:endParaRPr lang="en-GB"/>
            </a:p>
          </p:txBody>
        </p:sp>
        <p:sp>
          <p:nvSpPr>
            <p:cNvPr id="54" name="Freeform: Shape 54">
              <a:extLst>
                <a:ext uri="{FF2B5EF4-FFF2-40B4-BE49-F238E27FC236}">
                  <a16:creationId xmlns:a16="http://schemas.microsoft.com/office/drawing/2014/main" id="{9858D746-0C63-4610-B4BB-1B5817E50F75}"/>
                </a:ext>
              </a:extLst>
            </p:cNvPr>
            <p:cNvSpPr/>
            <p:nvPr/>
          </p:nvSpPr>
          <p:spPr>
            <a:xfrm>
              <a:off x="-1326" y="1366244"/>
              <a:ext cx="8852" cy="70815"/>
            </a:xfrm>
            <a:custGeom>
              <a:avLst/>
              <a:gdLst>
                <a:gd name="connsiteX0" fmla="*/ 4692 w 8851"/>
                <a:gd name="connsiteY0" fmla="*/ 4692 h 70815"/>
                <a:gd name="connsiteX1" fmla="*/ 4692 w 8851"/>
                <a:gd name="connsiteY1" fmla="*/ 71604 h 70815"/>
              </a:gdLst>
              <a:ahLst/>
              <a:cxnLst>
                <a:cxn ang="0">
                  <a:pos x="connsiteX0" y="connsiteY0"/>
                </a:cxn>
                <a:cxn ang="0">
                  <a:pos x="connsiteX1" y="connsiteY1"/>
                </a:cxn>
              </a:cxnLst>
              <a:rect l="l" t="t" r="r" b="b"/>
              <a:pathLst>
                <a:path w="8851" h="70815">
                  <a:moveTo>
                    <a:pt x="4692" y="4692"/>
                  </a:moveTo>
                  <a:lnTo>
                    <a:pt x="4692" y="71604"/>
                  </a:lnTo>
                </a:path>
              </a:pathLst>
            </a:custGeom>
            <a:noFill/>
            <a:ln w="25400" cap="flat">
              <a:solidFill>
                <a:schemeClr val="accent2"/>
              </a:solidFill>
              <a:prstDash val="solid"/>
              <a:miter/>
            </a:ln>
          </p:spPr>
          <p:txBody>
            <a:bodyPr rtlCol="0" anchor="ctr"/>
            <a:lstStyle/>
            <a:p>
              <a:endParaRPr lang="en-GB"/>
            </a:p>
          </p:txBody>
        </p:sp>
        <p:sp>
          <p:nvSpPr>
            <p:cNvPr id="55" name="Freeform: Shape 55">
              <a:extLst>
                <a:ext uri="{FF2B5EF4-FFF2-40B4-BE49-F238E27FC236}">
                  <a16:creationId xmlns:a16="http://schemas.microsoft.com/office/drawing/2014/main" id="{385F0341-CA2D-4A54-A0B4-E2CEFF78BB1F}"/>
                </a:ext>
              </a:extLst>
            </p:cNvPr>
            <p:cNvSpPr/>
            <p:nvPr/>
          </p:nvSpPr>
          <p:spPr>
            <a:xfrm>
              <a:off x="51786" y="1366244"/>
              <a:ext cx="8852" cy="70815"/>
            </a:xfrm>
            <a:custGeom>
              <a:avLst/>
              <a:gdLst>
                <a:gd name="connsiteX0" fmla="*/ 4692 w 8851"/>
                <a:gd name="connsiteY0" fmla="*/ 4692 h 70815"/>
                <a:gd name="connsiteX1" fmla="*/ 4692 w 8851"/>
                <a:gd name="connsiteY1" fmla="*/ 71604 h 70815"/>
              </a:gdLst>
              <a:ahLst/>
              <a:cxnLst>
                <a:cxn ang="0">
                  <a:pos x="connsiteX0" y="connsiteY0"/>
                </a:cxn>
                <a:cxn ang="0">
                  <a:pos x="connsiteX1" y="connsiteY1"/>
                </a:cxn>
              </a:cxnLst>
              <a:rect l="l" t="t" r="r" b="b"/>
              <a:pathLst>
                <a:path w="8851" h="70815">
                  <a:moveTo>
                    <a:pt x="4692" y="4692"/>
                  </a:moveTo>
                  <a:lnTo>
                    <a:pt x="4692" y="71604"/>
                  </a:lnTo>
                </a:path>
              </a:pathLst>
            </a:custGeom>
            <a:noFill/>
            <a:ln w="25400" cap="flat">
              <a:solidFill>
                <a:schemeClr val="accent2"/>
              </a:solidFill>
              <a:prstDash val="solid"/>
              <a:miter/>
            </a:ln>
          </p:spPr>
          <p:txBody>
            <a:bodyPr rtlCol="0" anchor="ctr"/>
            <a:lstStyle/>
            <a:p>
              <a:endParaRPr lang="en-GB"/>
            </a:p>
          </p:txBody>
        </p:sp>
        <p:sp>
          <p:nvSpPr>
            <p:cNvPr id="56" name="Freeform: Shape 56">
              <a:extLst>
                <a:ext uri="{FF2B5EF4-FFF2-40B4-BE49-F238E27FC236}">
                  <a16:creationId xmlns:a16="http://schemas.microsoft.com/office/drawing/2014/main" id="{5D3859C8-2575-4764-929D-11409AECCA76}"/>
                </a:ext>
              </a:extLst>
            </p:cNvPr>
            <p:cNvSpPr/>
            <p:nvPr/>
          </p:nvSpPr>
          <p:spPr>
            <a:xfrm>
              <a:off x="140305" y="1437059"/>
              <a:ext cx="8852" cy="70815"/>
            </a:xfrm>
            <a:custGeom>
              <a:avLst/>
              <a:gdLst>
                <a:gd name="connsiteX0" fmla="*/ 4692 w 8851"/>
                <a:gd name="connsiteY0" fmla="*/ 4692 h 70815"/>
                <a:gd name="connsiteX1" fmla="*/ 4692 w 8851"/>
                <a:gd name="connsiteY1" fmla="*/ 71604 h 70815"/>
              </a:gdLst>
              <a:ahLst/>
              <a:cxnLst>
                <a:cxn ang="0">
                  <a:pos x="connsiteX0" y="connsiteY0"/>
                </a:cxn>
                <a:cxn ang="0">
                  <a:pos x="connsiteX1" y="connsiteY1"/>
                </a:cxn>
              </a:cxnLst>
              <a:rect l="l" t="t" r="r" b="b"/>
              <a:pathLst>
                <a:path w="8851" h="70815">
                  <a:moveTo>
                    <a:pt x="4692" y="4692"/>
                  </a:moveTo>
                  <a:lnTo>
                    <a:pt x="4692" y="71604"/>
                  </a:lnTo>
                </a:path>
              </a:pathLst>
            </a:custGeom>
            <a:noFill/>
            <a:ln w="25400" cap="flat">
              <a:solidFill>
                <a:schemeClr val="accent2"/>
              </a:solidFill>
              <a:prstDash val="solid"/>
              <a:miter/>
            </a:ln>
          </p:spPr>
          <p:txBody>
            <a:bodyPr rtlCol="0" anchor="ctr"/>
            <a:lstStyle/>
            <a:p>
              <a:endParaRPr lang="en-GB"/>
            </a:p>
          </p:txBody>
        </p:sp>
        <p:sp>
          <p:nvSpPr>
            <p:cNvPr id="57" name="Freeform: Shape 57">
              <a:extLst>
                <a:ext uri="{FF2B5EF4-FFF2-40B4-BE49-F238E27FC236}">
                  <a16:creationId xmlns:a16="http://schemas.microsoft.com/office/drawing/2014/main" id="{E6BB2963-1F3C-4218-93C5-44393DECF534}"/>
                </a:ext>
              </a:extLst>
            </p:cNvPr>
            <p:cNvSpPr/>
            <p:nvPr/>
          </p:nvSpPr>
          <p:spPr>
            <a:xfrm>
              <a:off x="158009" y="1437059"/>
              <a:ext cx="8852" cy="70815"/>
            </a:xfrm>
            <a:custGeom>
              <a:avLst/>
              <a:gdLst>
                <a:gd name="connsiteX0" fmla="*/ 4692 w 8851"/>
                <a:gd name="connsiteY0" fmla="*/ 4692 h 70815"/>
                <a:gd name="connsiteX1" fmla="*/ 4692 w 8851"/>
                <a:gd name="connsiteY1" fmla="*/ 71604 h 70815"/>
              </a:gdLst>
              <a:ahLst/>
              <a:cxnLst>
                <a:cxn ang="0">
                  <a:pos x="connsiteX0" y="connsiteY0"/>
                </a:cxn>
                <a:cxn ang="0">
                  <a:pos x="connsiteX1" y="connsiteY1"/>
                </a:cxn>
              </a:cxnLst>
              <a:rect l="l" t="t" r="r" b="b"/>
              <a:pathLst>
                <a:path w="8851" h="70815">
                  <a:moveTo>
                    <a:pt x="4692" y="4692"/>
                  </a:moveTo>
                  <a:lnTo>
                    <a:pt x="4692" y="71604"/>
                  </a:lnTo>
                </a:path>
              </a:pathLst>
            </a:custGeom>
            <a:noFill/>
            <a:ln w="25400" cap="flat">
              <a:solidFill>
                <a:schemeClr val="accent2"/>
              </a:solidFill>
              <a:prstDash val="solid"/>
              <a:miter/>
            </a:ln>
          </p:spPr>
          <p:txBody>
            <a:bodyPr rtlCol="0" anchor="ctr"/>
            <a:lstStyle/>
            <a:p>
              <a:endParaRPr lang="en-GB"/>
            </a:p>
          </p:txBody>
        </p:sp>
        <p:sp>
          <p:nvSpPr>
            <p:cNvPr id="58" name="Freeform: Shape 58">
              <a:extLst>
                <a:ext uri="{FF2B5EF4-FFF2-40B4-BE49-F238E27FC236}">
                  <a16:creationId xmlns:a16="http://schemas.microsoft.com/office/drawing/2014/main" id="{FB0B17B5-D414-4881-B608-3F1CEE01230E}"/>
                </a:ext>
              </a:extLst>
            </p:cNvPr>
            <p:cNvSpPr/>
            <p:nvPr/>
          </p:nvSpPr>
          <p:spPr>
            <a:xfrm>
              <a:off x="211121" y="1437059"/>
              <a:ext cx="8852" cy="70815"/>
            </a:xfrm>
            <a:custGeom>
              <a:avLst/>
              <a:gdLst>
                <a:gd name="connsiteX0" fmla="*/ 4692 w 8851"/>
                <a:gd name="connsiteY0" fmla="*/ 4692 h 70815"/>
                <a:gd name="connsiteX1" fmla="*/ 4692 w 8851"/>
                <a:gd name="connsiteY1" fmla="*/ 71604 h 70815"/>
              </a:gdLst>
              <a:ahLst/>
              <a:cxnLst>
                <a:cxn ang="0">
                  <a:pos x="connsiteX0" y="connsiteY0"/>
                </a:cxn>
                <a:cxn ang="0">
                  <a:pos x="connsiteX1" y="connsiteY1"/>
                </a:cxn>
              </a:cxnLst>
              <a:rect l="l" t="t" r="r" b="b"/>
              <a:pathLst>
                <a:path w="8851" h="70815">
                  <a:moveTo>
                    <a:pt x="4692" y="4692"/>
                  </a:moveTo>
                  <a:lnTo>
                    <a:pt x="4692" y="71604"/>
                  </a:lnTo>
                </a:path>
              </a:pathLst>
            </a:custGeom>
            <a:noFill/>
            <a:ln w="25400" cap="flat">
              <a:solidFill>
                <a:schemeClr val="accent2"/>
              </a:solidFill>
              <a:prstDash val="solid"/>
              <a:miter/>
            </a:ln>
          </p:spPr>
          <p:txBody>
            <a:bodyPr rtlCol="0" anchor="ctr"/>
            <a:lstStyle/>
            <a:p>
              <a:endParaRPr lang="en-GB"/>
            </a:p>
          </p:txBody>
        </p:sp>
        <p:sp>
          <p:nvSpPr>
            <p:cNvPr id="59" name="Freeform: Shape 59">
              <a:extLst>
                <a:ext uri="{FF2B5EF4-FFF2-40B4-BE49-F238E27FC236}">
                  <a16:creationId xmlns:a16="http://schemas.microsoft.com/office/drawing/2014/main" id="{3D4BD6D2-07AC-4C66-96A8-B4813B4FC87B}"/>
                </a:ext>
              </a:extLst>
            </p:cNvPr>
            <p:cNvSpPr/>
            <p:nvPr/>
          </p:nvSpPr>
          <p:spPr>
            <a:xfrm>
              <a:off x="289168" y="1466681"/>
              <a:ext cx="8852" cy="70815"/>
            </a:xfrm>
            <a:custGeom>
              <a:avLst/>
              <a:gdLst>
                <a:gd name="connsiteX0" fmla="*/ 4692 w 8851"/>
                <a:gd name="connsiteY0" fmla="*/ 4692 h 70815"/>
                <a:gd name="connsiteX1" fmla="*/ 4692 w 8851"/>
                <a:gd name="connsiteY1" fmla="*/ 71604 h 70815"/>
              </a:gdLst>
              <a:ahLst/>
              <a:cxnLst>
                <a:cxn ang="0">
                  <a:pos x="connsiteX0" y="connsiteY0"/>
                </a:cxn>
                <a:cxn ang="0">
                  <a:pos x="connsiteX1" y="connsiteY1"/>
                </a:cxn>
              </a:cxnLst>
              <a:rect l="l" t="t" r="r" b="b"/>
              <a:pathLst>
                <a:path w="8851" h="70815">
                  <a:moveTo>
                    <a:pt x="4692" y="4692"/>
                  </a:moveTo>
                  <a:lnTo>
                    <a:pt x="4692" y="71604"/>
                  </a:lnTo>
                </a:path>
              </a:pathLst>
            </a:custGeom>
            <a:noFill/>
            <a:ln w="25400" cap="flat">
              <a:solidFill>
                <a:schemeClr val="accent2"/>
              </a:solidFill>
              <a:prstDash val="solid"/>
              <a:miter/>
            </a:ln>
          </p:spPr>
          <p:txBody>
            <a:bodyPr rtlCol="0" anchor="ctr"/>
            <a:lstStyle/>
            <a:p>
              <a:endParaRPr lang="en-GB"/>
            </a:p>
          </p:txBody>
        </p:sp>
        <p:sp>
          <p:nvSpPr>
            <p:cNvPr id="60" name="Freeform: Shape 60">
              <a:extLst>
                <a:ext uri="{FF2B5EF4-FFF2-40B4-BE49-F238E27FC236}">
                  <a16:creationId xmlns:a16="http://schemas.microsoft.com/office/drawing/2014/main" id="{782FE6E1-F494-472F-9EDA-514FC38DC116}"/>
                </a:ext>
              </a:extLst>
            </p:cNvPr>
            <p:cNvSpPr/>
            <p:nvPr/>
          </p:nvSpPr>
          <p:spPr>
            <a:xfrm>
              <a:off x="342280" y="1466681"/>
              <a:ext cx="8852" cy="70815"/>
            </a:xfrm>
            <a:custGeom>
              <a:avLst/>
              <a:gdLst>
                <a:gd name="connsiteX0" fmla="*/ 4692 w 8851"/>
                <a:gd name="connsiteY0" fmla="*/ 4692 h 70815"/>
                <a:gd name="connsiteX1" fmla="*/ 4692 w 8851"/>
                <a:gd name="connsiteY1" fmla="*/ 71604 h 70815"/>
              </a:gdLst>
              <a:ahLst/>
              <a:cxnLst>
                <a:cxn ang="0">
                  <a:pos x="connsiteX0" y="connsiteY0"/>
                </a:cxn>
                <a:cxn ang="0">
                  <a:pos x="connsiteX1" y="connsiteY1"/>
                </a:cxn>
              </a:cxnLst>
              <a:rect l="l" t="t" r="r" b="b"/>
              <a:pathLst>
                <a:path w="8851" h="70815">
                  <a:moveTo>
                    <a:pt x="4692" y="4692"/>
                  </a:moveTo>
                  <a:lnTo>
                    <a:pt x="4692" y="71604"/>
                  </a:lnTo>
                </a:path>
              </a:pathLst>
            </a:custGeom>
            <a:noFill/>
            <a:ln w="25400" cap="flat">
              <a:solidFill>
                <a:schemeClr val="accent2"/>
              </a:solidFill>
              <a:prstDash val="solid"/>
              <a:miter/>
            </a:ln>
          </p:spPr>
          <p:txBody>
            <a:bodyPr rtlCol="0" anchor="ctr"/>
            <a:lstStyle/>
            <a:p>
              <a:endParaRPr lang="en-GB"/>
            </a:p>
          </p:txBody>
        </p:sp>
        <p:sp>
          <p:nvSpPr>
            <p:cNvPr id="61" name="Freeform: Shape 61">
              <a:extLst>
                <a:ext uri="{FF2B5EF4-FFF2-40B4-BE49-F238E27FC236}">
                  <a16:creationId xmlns:a16="http://schemas.microsoft.com/office/drawing/2014/main" id="{A2AB8739-7B73-446C-A3E9-9F611F7E5C4F}"/>
                </a:ext>
              </a:extLst>
            </p:cNvPr>
            <p:cNvSpPr/>
            <p:nvPr/>
          </p:nvSpPr>
          <p:spPr>
            <a:xfrm>
              <a:off x="441271" y="1578690"/>
              <a:ext cx="8852" cy="70815"/>
            </a:xfrm>
            <a:custGeom>
              <a:avLst/>
              <a:gdLst>
                <a:gd name="connsiteX0" fmla="*/ 4692 w 8851"/>
                <a:gd name="connsiteY0" fmla="*/ 4692 h 70815"/>
                <a:gd name="connsiteX1" fmla="*/ 4692 w 8851"/>
                <a:gd name="connsiteY1" fmla="*/ 71604 h 70815"/>
              </a:gdLst>
              <a:ahLst/>
              <a:cxnLst>
                <a:cxn ang="0">
                  <a:pos x="connsiteX0" y="connsiteY0"/>
                </a:cxn>
                <a:cxn ang="0">
                  <a:pos x="connsiteX1" y="connsiteY1"/>
                </a:cxn>
              </a:cxnLst>
              <a:rect l="l" t="t" r="r" b="b"/>
              <a:pathLst>
                <a:path w="8851" h="70815">
                  <a:moveTo>
                    <a:pt x="4692" y="4692"/>
                  </a:moveTo>
                  <a:lnTo>
                    <a:pt x="4692" y="71604"/>
                  </a:lnTo>
                </a:path>
              </a:pathLst>
            </a:custGeom>
            <a:noFill/>
            <a:ln w="25400" cap="flat">
              <a:solidFill>
                <a:schemeClr val="accent2"/>
              </a:solidFill>
              <a:prstDash val="solid"/>
              <a:miter/>
            </a:ln>
          </p:spPr>
          <p:txBody>
            <a:bodyPr rtlCol="0" anchor="ctr"/>
            <a:lstStyle/>
            <a:p>
              <a:endParaRPr lang="en-GB"/>
            </a:p>
          </p:txBody>
        </p:sp>
        <p:sp>
          <p:nvSpPr>
            <p:cNvPr id="62" name="Freeform: Shape 62">
              <a:extLst>
                <a:ext uri="{FF2B5EF4-FFF2-40B4-BE49-F238E27FC236}">
                  <a16:creationId xmlns:a16="http://schemas.microsoft.com/office/drawing/2014/main" id="{4711A3AA-50A8-4203-A7BB-596F6A6C2CEC}"/>
                </a:ext>
              </a:extLst>
            </p:cNvPr>
            <p:cNvSpPr/>
            <p:nvPr/>
          </p:nvSpPr>
          <p:spPr>
            <a:xfrm>
              <a:off x="458975" y="1578690"/>
              <a:ext cx="8852" cy="70815"/>
            </a:xfrm>
            <a:custGeom>
              <a:avLst/>
              <a:gdLst>
                <a:gd name="connsiteX0" fmla="*/ 4692 w 8851"/>
                <a:gd name="connsiteY0" fmla="*/ 4692 h 70815"/>
                <a:gd name="connsiteX1" fmla="*/ 4692 w 8851"/>
                <a:gd name="connsiteY1" fmla="*/ 71604 h 70815"/>
              </a:gdLst>
              <a:ahLst/>
              <a:cxnLst>
                <a:cxn ang="0">
                  <a:pos x="connsiteX0" y="connsiteY0"/>
                </a:cxn>
                <a:cxn ang="0">
                  <a:pos x="connsiteX1" y="connsiteY1"/>
                </a:cxn>
              </a:cxnLst>
              <a:rect l="l" t="t" r="r" b="b"/>
              <a:pathLst>
                <a:path w="8851" h="70815">
                  <a:moveTo>
                    <a:pt x="4692" y="4692"/>
                  </a:moveTo>
                  <a:lnTo>
                    <a:pt x="4692" y="71604"/>
                  </a:lnTo>
                </a:path>
              </a:pathLst>
            </a:custGeom>
            <a:noFill/>
            <a:ln w="25400" cap="flat">
              <a:solidFill>
                <a:schemeClr val="accent2"/>
              </a:solidFill>
              <a:prstDash val="solid"/>
              <a:miter/>
            </a:ln>
          </p:spPr>
          <p:txBody>
            <a:bodyPr rtlCol="0" anchor="ctr"/>
            <a:lstStyle/>
            <a:p>
              <a:endParaRPr lang="en-GB"/>
            </a:p>
          </p:txBody>
        </p:sp>
        <p:sp>
          <p:nvSpPr>
            <p:cNvPr id="63" name="Freeform: Shape 63">
              <a:extLst>
                <a:ext uri="{FF2B5EF4-FFF2-40B4-BE49-F238E27FC236}">
                  <a16:creationId xmlns:a16="http://schemas.microsoft.com/office/drawing/2014/main" id="{7DB6FB23-2DA8-4637-A3A1-023403F78BCE}"/>
                </a:ext>
              </a:extLst>
            </p:cNvPr>
            <p:cNvSpPr/>
            <p:nvPr/>
          </p:nvSpPr>
          <p:spPr>
            <a:xfrm>
              <a:off x="565198" y="1614097"/>
              <a:ext cx="8852" cy="70815"/>
            </a:xfrm>
            <a:custGeom>
              <a:avLst/>
              <a:gdLst>
                <a:gd name="connsiteX0" fmla="*/ 4692 w 8851"/>
                <a:gd name="connsiteY0" fmla="*/ 4692 h 70815"/>
                <a:gd name="connsiteX1" fmla="*/ 4692 w 8851"/>
                <a:gd name="connsiteY1" fmla="*/ 71604 h 70815"/>
              </a:gdLst>
              <a:ahLst/>
              <a:cxnLst>
                <a:cxn ang="0">
                  <a:pos x="connsiteX0" y="connsiteY0"/>
                </a:cxn>
                <a:cxn ang="0">
                  <a:pos x="connsiteX1" y="connsiteY1"/>
                </a:cxn>
              </a:cxnLst>
              <a:rect l="l" t="t" r="r" b="b"/>
              <a:pathLst>
                <a:path w="8851" h="70815">
                  <a:moveTo>
                    <a:pt x="4692" y="4692"/>
                  </a:moveTo>
                  <a:lnTo>
                    <a:pt x="4692" y="71604"/>
                  </a:lnTo>
                </a:path>
              </a:pathLst>
            </a:custGeom>
            <a:noFill/>
            <a:ln w="25400" cap="flat">
              <a:solidFill>
                <a:schemeClr val="accent2"/>
              </a:solidFill>
              <a:prstDash val="solid"/>
              <a:miter/>
            </a:ln>
          </p:spPr>
          <p:txBody>
            <a:bodyPr rtlCol="0" anchor="ctr"/>
            <a:lstStyle/>
            <a:p>
              <a:endParaRPr lang="en-GB"/>
            </a:p>
          </p:txBody>
        </p:sp>
        <p:sp>
          <p:nvSpPr>
            <p:cNvPr id="64" name="Freeform: Shape 64">
              <a:extLst>
                <a:ext uri="{FF2B5EF4-FFF2-40B4-BE49-F238E27FC236}">
                  <a16:creationId xmlns:a16="http://schemas.microsoft.com/office/drawing/2014/main" id="{774D906A-722E-4E40-8AE7-64BEE1B0FC94}"/>
                </a:ext>
              </a:extLst>
            </p:cNvPr>
            <p:cNvSpPr/>
            <p:nvPr/>
          </p:nvSpPr>
          <p:spPr>
            <a:xfrm>
              <a:off x="600606" y="1614097"/>
              <a:ext cx="8852" cy="70815"/>
            </a:xfrm>
            <a:custGeom>
              <a:avLst/>
              <a:gdLst>
                <a:gd name="connsiteX0" fmla="*/ 4692 w 8851"/>
                <a:gd name="connsiteY0" fmla="*/ 4692 h 70815"/>
                <a:gd name="connsiteX1" fmla="*/ 4692 w 8851"/>
                <a:gd name="connsiteY1" fmla="*/ 71604 h 70815"/>
              </a:gdLst>
              <a:ahLst/>
              <a:cxnLst>
                <a:cxn ang="0">
                  <a:pos x="connsiteX0" y="connsiteY0"/>
                </a:cxn>
                <a:cxn ang="0">
                  <a:pos x="connsiteX1" y="connsiteY1"/>
                </a:cxn>
              </a:cxnLst>
              <a:rect l="l" t="t" r="r" b="b"/>
              <a:pathLst>
                <a:path w="8851" h="70815">
                  <a:moveTo>
                    <a:pt x="4692" y="4692"/>
                  </a:moveTo>
                  <a:lnTo>
                    <a:pt x="4692" y="71604"/>
                  </a:lnTo>
                </a:path>
              </a:pathLst>
            </a:custGeom>
            <a:noFill/>
            <a:ln w="25400" cap="flat">
              <a:solidFill>
                <a:schemeClr val="accent2"/>
              </a:solidFill>
              <a:prstDash val="solid"/>
              <a:miter/>
            </a:ln>
          </p:spPr>
          <p:txBody>
            <a:bodyPr rtlCol="0" anchor="ctr"/>
            <a:lstStyle/>
            <a:p>
              <a:endParaRPr lang="en-GB"/>
            </a:p>
          </p:txBody>
        </p:sp>
        <p:sp>
          <p:nvSpPr>
            <p:cNvPr id="65" name="Freeform: Shape 65">
              <a:extLst>
                <a:ext uri="{FF2B5EF4-FFF2-40B4-BE49-F238E27FC236}">
                  <a16:creationId xmlns:a16="http://schemas.microsoft.com/office/drawing/2014/main" id="{9C795BFA-44B3-4585-9487-52C3581E618C}"/>
                </a:ext>
              </a:extLst>
            </p:cNvPr>
            <p:cNvSpPr/>
            <p:nvPr/>
          </p:nvSpPr>
          <p:spPr>
            <a:xfrm>
              <a:off x="374359" y="1543282"/>
              <a:ext cx="70815" cy="8852"/>
            </a:xfrm>
            <a:custGeom>
              <a:avLst/>
              <a:gdLst>
                <a:gd name="connsiteX0" fmla="*/ 71603 w 70815"/>
                <a:gd name="connsiteY0" fmla="*/ 4692 h 8851"/>
                <a:gd name="connsiteX1" fmla="*/ 4692 w 70815"/>
                <a:gd name="connsiteY1" fmla="*/ 4692 h 8851"/>
              </a:gdLst>
              <a:ahLst/>
              <a:cxnLst>
                <a:cxn ang="0">
                  <a:pos x="connsiteX0" y="connsiteY0"/>
                </a:cxn>
                <a:cxn ang="0">
                  <a:pos x="connsiteX1" y="connsiteY1"/>
                </a:cxn>
              </a:cxnLst>
              <a:rect l="l" t="t" r="r" b="b"/>
              <a:pathLst>
                <a:path w="70815" h="8851">
                  <a:moveTo>
                    <a:pt x="71603" y="4692"/>
                  </a:moveTo>
                  <a:lnTo>
                    <a:pt x="4692" y="4692"/>
                  </a:lnTo>
                </a:path>
              </a:pathLst>
            </a:custGeom>
            <a:noFill/>
            <a:ln w="25400" cap="flat">
              <a:solidFill>
                <a:schemeClr val="accent2"/>
              </a:solidFill>
              <a:prstDash val="solid"/>
              <a:miter/>
            </a:ln>
          </p:spPr>
          <p:txBody>
            <a:bodyPr rtlCol="0" anchor="ctr"/>
            <a:lstStyle/>
            <a:p>
              <a:endParaRPr lang="en-GB"/>
            </a:p>
          </p:txBody>
        </p:sp>
        <p:sp>
          <p:nvSpPr>
            <p:cNvPr id="66" name="Freeform: Shape 66">
              <a:extLst>
                <a:ext uri="{FF2B5EF4-FFF2-40B4-BE49-F238E27FC236}">
                  <a16:creationId xmlns:a16="http://schemas.microsoft.com/office/drawing/2014/main" id="{AF0F24E4-6CBF-4A78-A23C-7E3DDE409293}"/>
                </a:ext>
              </a:extLst>
            </p:cNvPr>
            <p:cNvSpPr/>
            <p:nvPr/>
          </p:nvSpPr>
          <p:spPr>
            <a:xfrm>
              <a:off x="374359" y="1560986"/>
              <a:ext cx="70815" cy="8852"/>
            </a:xfrm>
            <a:custGeom>
              <a:avLst/>
              <a:gdLst>
                <a:gd name="connsiteX0" fmla="*/ 71603 w 70815"/>
                <a:gd name="connsiteY0" fmla="*/ 4692 h 8851"/>
                <a:gd name="connsiteX1" fmla="*/ 4692 w 70815"/>
                <a:gd name="connsiteY1" fmla="*/ 4692 h 8851"/>
              </a:gdLst>
              <a:ahLst/>
              <a:cxnLst>
                <a:cxn ang="0">
                  <a:pos x="connsiteX0" y="connsiteY0"/>
                </a:cxn>
                <a:cxn ang="0">
                  <a:pos x="connsiteX1" y="connsiteY1"/>
                </a:cxn>
              </a:cxnLst>
              <a:rect l="l" t="t" r="r" b="b"/>
              <a:pathLst>
                <a:path w="70815" h="8851">
                  <a:moveTo>
                    <a:pt x="71603" y="4692"/>
                  </a:moveTo>
                  <a:lnTo>
                    <a:pt x="4692" y="4692"/>
                  </a:lnTo>
                </a:path>
              </a:pathLst>
            </a:custGeom>
            <a:noFill/>
            <a:ln w="25400" cap="flat">
              <a:solidFill>
                <a:schemeClr val="accent2"/>
              </a:solidFill>
              <a:prstDash val="solid"/>
              <a:miter/>
            </a:ln>
          </p:spPr>
          <p:txBody>
            <a:bodyPr rtlCol="0" anchor="ctr"/>
            <a:lstStyle/>
            <a:p>
              <a:endParaRPr lang="en-GB"/>
            </a:p>
          </p:txBody>
        </p:sp>
        <p:sp>
          <p:nvSpPr>
            <p:cNvPr id="67" name="Freeform: Shape 67">
              <a:extLst>
                <a:ext uri="{FF2B5EF4-FFF2-40B4-BE49-F238E27FC236}">
                  <a16:creationId xmlns:a16="http://schemas.microsoft.com/office/drawing/2014/main" id="{6EBD2B5E-AD55-40D8-A639-DE13B2891DBC}"/>
                </a:ext>
              </a:extLst>
            </p:cNvPr>
            <p:cNvSpPr/>
            <p:nvPr/>
          </p:nvSpPr>
          <p:spPr>
            <a:xfrm>
              <a:off x="639918" y="1702616"/>
              <a:ext cx="70815" cy="8852"/>
            </a:xfrm>
            <a:custGeom>
              <a:avLst/>
              <a:gdLst>
                <a:gd name="connsiteX0" fmla="*/ 71603 w 70815"/>
                <a:gd name="connsiteY0" fmla="*/ 4692 h 8851"/>
                <a:gd name="connsiteX1" fmla="*/ 4692 w 70815"/>
                <a:gd name="connsiteY1" fmla="*/ 4692 h 8851"/>
              </a:gdLst>
              <a:ahLst/>
              <a:cxnLst>
                <a:cxn ang="0">
                  <a:pos x="connsiteX0" y="connsiteY0"/>
                </a:cxn>
                <a:cxn ang="0">
                  <a:pos x="connsiteX1" y="connsiteY1"/>
                </a:cxn>
              </a:cxnLst>
              <a:rect l="l" t="t" r="r" b="b"/>
              <a:pathLst>
                <a:path w="70815" h="8851">
                  <a:moveTo>
                    <a:pt x="71603" y="4692"/>
                  </a:moveTo>
                  <a:lnTo>
                    <a:pt x="4692" y="4692"/>
                  </a:lnTo>
                </a:path>
              </a:pathLst>
            </a:custGeom>
            <a:noFill/>
            <a:ln w="25400" cap="flat">
              <a:solidFill>
                <a:schemeClr val="accent2"/>
              </a:solidFill>
              <a:prstDash val="solid"/>
              <a:miter/>
            </a:ln>
          </p:spPr>
          <p:txBody>
            <a:bodyPr rtlCol="0" anchor="ctr"/>
            <a:lstStyle/>
            <a:p>
              <a:endParaRPr lang="en-GB"/>
            </a:p>
          </p:txBody>
        </p:sp>
        <p:sp>
          <p:nvSpPr>
            <p:cNvPr id="68" name="Freeform: Shape 68">
              <a:extLst>
                <a:ext uri="{FF2B5EF4-FFF2-40B4-BE49-F238E27FC236}">
                  <a16:creationId xmlns:a16="http://schemas.microsoft.com/office/drawing/2014/main" id="{CBD58CF8-44BD-4A65-95D9-7DC51DED64D8}"/>
                </a:ext>
              </a:extLst>
            </p:cNvPr>
            <p:cNvSpPr/>
            <p:nvPr/>
          </p:nvSpPr>
          <p:spPr>
            <a:xfrm>
              <a:off x="693029" y="1738024"/>
              <a:ext cx="70815" cy="8852"/>
            </a:xfrm>
            <a:custGeom>
              <a:avLst/>
              <a:gdLst>
                <a:gd name="connsiteX0" fmla="*/ 71604 w 70815"/>
                <a:gd name="connsiteY0" fmla="*/ 4692 h 8851"/>
                <a:gd name="connsiteX1" fmla="*/ 4692 w 70815"/>
                <a:gd name="connsiteY1" fmla="*/ 4692 h 8851"/>
              </a:gdLst>
              <a:ahLst/>
              <a:cxnLst>
                <a:cxn ang="0">
                  <a:pos x="connsiteX0" y="connsiteY0"/>
                </a:cxn>
                <a:cxn ang="0">
                  <a:pos x="connsiteX1" y="connsiteY1"/>
                </a:cxn>
              </a:cxnLst>
              <a:rect l="l" t="t" r="r" b="b"/>
              <a:pathLst>
                <a:path w="70815" h="8851">
                  <a:moveTo>
                    <a:pt x="71604" y="4692"/>
                  </a:moveTo>
                  <a:lnTo>
                    <a:pt x="4692" y="4692"/>
                  </a:lnTo>
                </a:path>
              </a:pathLst>
            </a:custGeom>
            <a:noFill/>
            <a:ln w="25400" cap="flat">
              <a:solidFill>
                <a:schemeClr val="accent2"/>
              </a:solidFill>
              <a:prstDash val="solid"/>
              <a:miter/>
            </a:ln>
          </p:spPr>
          <p:txBody>
            <a:bodyPr rtlCol="0" anchor="ctr"/>
            <a:lstStyle/>
            <a:p>
              <a:endParaRPr lang="en-GB"/>
            </a:p>
          </p:txBody>
        </p:sp>
        <p:sp>
          <p:nvSpPr>
            <p:cNvPr id="69" name="Freeform: Shape 69">
              <a:extLst>
                <a:ext uri="{FF2B5EF4-FFF2-40B4-BE49-F238E27FC236}">
                  <a16:creationId xmlns:a16="http://schemas.microsoft.com/office/drawing/2014/main" id="{78CE1603-906E-4A03-808C-128537CBA6A0}"/>
                </a:ext>
              </a:extLst>
            </p:cNvPr>
            <p:cNvSpPr/>
            <p:nvPr/>
          </p:nvSpPr>
          <p:spPr>
            <a:xfrm>
              <a:off x="693029" y="1791135"/>
              <a:ext cx="70815" cy="8852"/>
            </a:xfrm>
            <a:custGeom>
              <a:avLst/>
              <a:gdLst>
                <a:gd name="connsiteX0" fmla="*/ 71604 w 70815"/>
                <a:gd name="connsiteY0" fmla="*/ 4692 h 8851"/>
                <a:gd name="connsiteX1" fmla="*/ 4692 w 70815"/>
                <a:gd name="connsiteY1" fmla="*/ 4692 h 8851"/>
              </a:gdLst>
              <a:ahLst/>
              <a:cxnLst>
                <a:cxn ang="0">
                  <a:pos x="connsiteX0" y="connsiteY0"/>
                </a:cxn>
                <a:cxn ang="0">
                  <a:pos x="connsiteX1" y="connsiteY1"/>
                </a:cxn>
              </a:cxnLst>
              <a:rect l="l" t="t" r="r" b="b"/>
              <a:pathLst>
                <a:path w="70815" h="8851">
                  <a:moveTo>
                    <a:pt x="71604" y="4692"/>
                  </a:moveTo>
                  <a:lnTo>
                    <a:pt x="4692" y="4692"/>
                  </a:lnTo>
                </a:path>
              </a:pathLst>
            </a:custGeom>
            <a:noFill/>
            <a:ln w="25400" cap="flat">
              <a:solidFill>
                <a:schemeClr val="accent2"/>
              </a:solidFill>
              <a:prstDash val="solid"/>
              <a:miter/>
            </a:ln>
          </p:spPr>
          <p:txBody>
            <a:bodyPr rtlCol="0" anchor="ctr"/>
            <a:lstStyle/>
            <a:p>
              <a:endParaRPr lang="en-GB"/>
            </a:p>
          </p:txBody>
        </p:sp>
        <p:sp>
          <p:nvSpPr>
            <p:cNvPr id="70" name="Freeform: Shape 70">
              <a:extLst>
                <a:ext uri="{FF2B5EF4-FFF2-40B4-BE49-F238E27FC236}">
                  <a16:creationId xmlns:a16="http://schemas.microsoft.com/office/drawing/2014/main" id="{F9D8EB80-587E-436B-BC52-BB5CBCF0DC4F}"/>
                </a:ext>
              </a:extLst>
            </p:cNvPr>
            <p:cNvSpPr/>
            <p:nvPr/>
          </p:nvSpPr>
          <p:spPr>
            <a:xfrm>
              <a:off x="763845" y="1879654"/>
              <a:ext cx="70815" cy="8852"/>
            </a:xfrm>
            <a:custGeom>
              <a:avLst/>
              <a:gdLst>
                <a:gd name="connsiteX0" fmla="*/ 71603 w 70815"/>
                <a:gd name="connsiteY0" fmla="*/ 4692 h 8851"/>
                <a:gd name="connsiteX1" fmla="*/ 4692 w 70815"/>
                <a:gd name="connsiteY1" fmla="*/ 4692 h 8851"/>
              </a:gdLst>
              <a:ahLst/>
              <a:cxnLst>
                <a:cxn ang="0">
                  <a:pos x="connsiteX0" y="connsiteY0"/>
                </a:cxn>
                <a:cxn ang="0">
                  <a:pos x="connsiteX1" y="connsiteY1"/>
                </a:cxn>
              </a:cxnLst>
              <a:rect l="l" t="t" r="r" b="b"/>
              <a:pathLst>
                <a:path w="70815" h="8851">
                  <a:moveTo>
                    <a:pt x="71603" y="4692"/>
                  </a:moveTo>
                  <a:lnTo>
                    <a:pt x="4692" y="4692"/>
                  </a:lnTo>
                </a:path>
              </a:pathLst>
            </a:custGeom>
            <a:noFill/>
            <a:ln w="25400" cap="flat">
              <a:solidFill>
                <a:schemeClr val="accent2"/>
              </a:solidFill>
              <a:prstDash val="solid"/>
              <a:miter/>
            </a:ln>
          </p:spPr>
          <p:txBody>
            <a:bodyPr rtlCol="0" anchor="ctr"/>
            <a:lstStyle/>
            <a:p>
              <a:endParaRPr lang="en-GB"/>
            </a:p>
          </p:txBody>
        </p:sp>
        <p:sp>
          <p:nvSpPr>
            <p:cNvPr id="71" name="Freeform: Shape 71">
              <a:extLst>
                <a:ext uri="{FF2B5EF4-FFF2-40B4-BE49-F238E27FC236}">
                  <a16:creationId xmlns:a16="http://schemas.microsoft.com/office/drawing/2014/main" id="{32E6CC74-C8B1-47F7-8566-1952952AAD66}"/>
                </a:ext>
              </a:extLst>
            </p:cNvPr>
            <p:cNvSpPr/>
            <p:nvPr/>
          </p:nvSpPr>
          <p:spPr>
            <a:xfrm>
              <a:off x="852364" y="1897358"/>
              <a:ext cx="70815" cy="8852"/>
            </a:xfrm>
            <a:custGeom>
              <a:avLst/>
              <a:gdLst>
                <a:gd name="connsiteX0" fmla="*/ 71605 w 70815"/>
                <a:gd name="connsiteY0" fmla="*/ 4692 h 8851"/>
                <a:gd name="connsiteX1" fmla="*/ 4692 w 70815"/>
                <a:gd name="connsiteY1" fmla="*/ 4692 h 8851"/>
              </a:gdLst>
              <a:ahLst/>
              <a:cxnLst>
                <a:cxn ang="0">
                  <a:pos x="connsiteX0" y="connsiteY0"/>
                </a:cxn>
                <a:cxn ang="0">
                  <a:pos x="connsiteX1" y="connsiteY1"/>
                </a:cxn>
              </a:cxnLst>
              <a:rect l="l" t="t" r="r" b="b"/>
              <a:pathLst>
                <a:path w="70815" h="8851">
                  <a:moveTo>
                    <a:pt x="71605" y="4692"/>
                  </a:moveTo>
                  <a:lnTo>
                    <a:pt x="4692" y="4692"/>
                  </a:lnTo>
                </a:path>
              </a:pathLst>
            </a:custGeom>
            <a:noFill/>
            <a:ln w="25400" cap="flat">
              <a:solidFill>
                <a:schemeClr val="accent2"/>
              </a:solidFill>
              <a:prstDash val="solid"/>
              <a:miter/>
            </a:ln>
          </p:spPr>
          <p:txBody>
            <a:bodyPr rtlCol="0" anchor="ctr"/>
            <a:lstStyle/>
            <a:p>
              <a:endParaRPr lang="en-GB"/>
            </a:p>
          </p:txBody>
        </p:sp>
        <p:sp>
          <p:nvSpPr>
            <p:cNvPr id="72" name="Freeform: Shape 72">
              <a:extLst>
                <a:ext uri="{FF2B5EF4-FFF2-40B4-BE49-F238E27FC236}">
                  <a16:creationId xmlns:a16="http://schemas.microsoft.com/office/drawing/2014/main" id="{2CCD1388-A880-44E3-9D1E-F795885B5A8B}"/>
                </a:ext>
              </a:extLst>
            </p:cNvPr>
            <p:cNvSpPr/>
            <p:nvPr/>
          </p:nvSpPr>
          <p:spPr>
            <a:xfrm>
              <a:off x="887773" y="1968174"/>
              <a:ext cx="70815" cy="8852"/>
            </a:xfrm>
            <a:custGeom>
              <a:avLst/>
              <a:gdLst>
                <a:gd name="connsiteX0" fmla="*/ 71603 w 70815"/>
                <a:gd name="connsiteY0" fmla="*/ 4692 h 8851"/>
                <a:gd name="connsiteX1" fmla="*/ 4692 w 70815"/>
                <a:gd name="connsiteY1" fmla="*/ 4692 h 8851"/>
              </a:gdLst>
              <a:ahLst/>
              <a:cxnLst>
                <a:cxn ang="0">
                  <a:pos x="connsiteX0" y="connsiteY0"/>
                </a:cxn>
                <a:cxn ang="0">
                  <a:pos x="connsiteX1" y="connsiteY1"/>
                </a:cxn>
              </a:cxnLst>
              <a:rect l="l" t="t" r="r" b="b"/>
              <a:pathLst>
                <a:path w="70815" h="8851">
                  <a:moveTo>
                    <a:pt x="71603" y="4692"/>
                  </a:moveTo>
                  <a:lnTo>
                    <a:pt x="4692" y="4692"/>
                  </a:lnTo>
                </a:path>
              </a:pathLst>
            </a:custGeom>
            <a:noFill/>
            <a:ln w="25400" cap="flat">
              <a:solidFill>
                <a:schemeClr val="accent2"/>
              </a:solidFill>
              <a:prstDash val="solid"/>
              <a:miter/>
            </a:ln>
          </p:spPr>
          <p:txBody>
            <a:bodyPr rtlCol="0" anchor="ctr"/>
            <a:lstStyle/>
            <a:p>
              <a:endParaRPr lang="en-GB"/>
            </a:p>
          </p:txBody>
        </p:sp>
        <p:sp>
          <p:nvSpPr>
            <p:cNvPr id="73" name="Freeform: Shape 73">
              <a:extLst>
                <a:ext uri="{FF2B5EF4-FFF2-40B4-BE49-F238E27FC236}">
                  <a16:creationId xmlns:a16="http://schemas.microsoft.com/office/drawing/2014/main" id="{9852666C-B9D7-4FE5-A596-1D5F7A1BA141}"/>
                </a:ext>
              </a:extLst>
            </p:cNvPr>
            <p:cNvSpPr/>
            <p:nvPr/>
          </p:nvSpPr>
          <p:spPr>
            <a:xfrm>
              <a:off x="1029403" y="2092101"/>
              <a:ext cx="70815" cy="8852"/>
            </a:xfrm>
            <a:custGeom>
              <a:avLst/>
              <a:gdLst>
                <a:gd name="connsiteX0" fmla="*/ 71603 w 70815"/>
                <a:gd name="connsiteY0" fmla="*/ 4692 h 8851"/>
                <a:gd name="connsiteX1" fmla="*/ 4692 w 70815"/>
                <a:gd name="connsiteY1" fmla="*/ 4692 h 8851"/>
              </a:gdLst>
              <a:ahLst/>
              <a:cxnLst>
                <a:cxn ang="0">
                  <a:pos x="connsiteX0" y="connsiteY0"/>
                </a:cxn>
                <a:cxn ang="0">
                  <a:pos x="connsiteX1" y="connsiteY1"/>
                </a:cxn>
              </a:cxnLst>
              <a:rect l="l" t="t" r="r" b="b"/>
              <a:pathLst>
                <a:path w="70815" h="8851">
                  <a:moveTo>
                    <a:pt x="71603" y="4692"/>
                  </a:moveTo>
                  <a:lnTo>
                    <a:pt x="4692" y="4692"/>
                  </a:lnTo>
                </a:path>
              </a:pathLst>
            </a:custGeom>
            <a:noFill/>
            <a:ln w="25400" cap="flat">
              <a:solidFill>
                <a:schemeClr val="accent2"/>
              </a:solidFill>
              <a:prstDash val="solid"/>
              <a:miter/>
            </a:ln>
          </p:spPr>
          <p:txBody>
            <a:bodyPr rtlCol="0" anchor="ctr"/>
            <a:lstStyle/>
            <a:p>
              <a:endParaRPr lang="en-GB"/>
            </a:p>
          </p:txBody>
        </p:sp>
        <p:sp>
          <p:nvSpPr>
            <p:cNvPr id="74" name="Freeform: Shape 74">
              <a:extLst>
                <a:ext uri="{FF2B5EF4-FFF2-40B4-BE49-F238E27FC236}">
                  <a16:creationId xmlns:a16="http://schemas.microsoft.com/office/drawing/2014/main" id="{AB0B9BE7-28EA-4798-AE04-CA9C79F5E156}"/>
                </a:ext>
              </a:extLst>
            </p:cNvPr>
            <p:cNvSpPr/>
            <p:nvPr/>
          </p:nvSpPr>
          <p:spPr>
            <a:xfrm>
              <a:off x="1135626" y="2127508"/>
              <a:ext cx="70815" cy="8852"/>
            </a:xfrm>
            <a:custGeom>
              <a:avLst/>
              <a:gdLst>
                <a:gd name="connsiteX0" fmla="*/ 71603 w 70815"/>
                <a:gd name="connsiteY0" fmla="*/ 4692 h 8851"/>
                <a:gd name="connsiteX1" fmla="*/ 4692 w 70815"/>
                <a:gd name="connsiteY1" fmla="*/ 4692 h 8851"/>
              </a:gdLst>
              <a:ahLst/>
              <a:cxnLst>
                <a:cxn ang="0">
                  <a:pos x="connsiteX0" y="connsiteY0"/>
                </a:cxn>
                <a:cxn ang="0">
                  <a:pos x="connsiteX1" y="connsiteY1"/>
                </a:cxn>
              </a:cxnLst>
              <a:rect l="l" t="t" r="r" b="b"/>
              <a:pathLst>
                <a:path w="70815" h="8851">
                  <a:moveTo>
                    <a:pt x="71603" y="4692"/>
                  </a:moveTo>
                  <a:lnTo>
                    <a:pt x="4692" y="4692"/>
                  </a:lnTo>
                </a:path>
              </a:pathLst>
            </a:custGeom>
            <a:noFill/>
            <a:ln w="25400" cap="flat">
              <a:solidFill>
                <a:schemeClr val="accent2"/>
              </a:solidFill>
              <a:prstDash val="solid"/>
              <a:miter/>
            </a:ln>
          </p:spPr>
          <p:txBody>
            <a:bodyPr rtlCol="0" anchor="ctr"/>
            <a:lstStyle/>
            <a:p>
              <a:endParaRPr lang="en-GB"/>
            </a:p>
          </p:txBody>
        </p:sp>
        <p:sp>
          <p:nvSpPr>
            <p:cNvPr id="75" name="Freeform: Shape 75">
              <a:extLst>
                <a:ext uri="{FF2B5EF4-FFF2-40B4-BE49-F238E27FC236}">
                  <a16:creationId xmlns:a16="http://schemas.microsoft.com/office/drawing/2014/main" id="{B5747A36-BF6D-49DE-9742-96828B48D0CC}"/>
                </a:ext>
              </a:extLst>
            </p:cNvPr>
            <p:cNvSpPr/>
            <p:nvPr/>
          </p:nvSpPr>
          <p:spPr>
            <a:xfrm>
              <a:off x="1117922" y="2198324"/>
              <a:ext cx="70815" cy="8852"/>
            </a:xfrm>
            <a:custGeom>
              <a:avLst/>
              <a:gdLst>
                <a:gd name="connsiteX0" fmla="*/ 71603 w 70815"/>
                <a:gd name="connsiteY0" fmla="*/ 4692 h 8851"/>
                <a:gd name="connsiteX1" fmla="*/ 4692 w 70815"/>
                <a:gd name="connsiteY1" fmla="*/ 4692 h 8851"/>
              </a:gdLst>
              <a:ahLst/>
              <a:cxnLst>
                <a:cxn ang="0">
                  <a:pos x="connsiteX0" y="connsiteY0"/>
                </a:cxn>
                <a:cxn ang="0">
                  <a:pos x="connsiteX1" y="connsiteY1"/>
                </a:cxn>
              </a:cxnLst>
              <a:rect l="l" t="t" r="r" b="b"/>
              <a:pathLst>
                <a:path w="70815" h="8851">
                  <a:moveTo>
                    <a:pt x="71603" y="4692"/>
                  </a:moveTo>
                  <a:lnTo>
                    <a:pt x="4692" y="4692"/>
                  </a:lnTo>
                </a:path>
              </a:pathLst>
            </a:custGeom>
            <a:noFill/>
            <a:ln w="25400" cap="flat">
              <a:solidFill>
                <a:schemeClr val="accent2"/>
              </a:solidFill>
              <a:prstDash val="solid"/>
              <a:miter/>
            </a:ln>
          </p:spPr>
          <p:txBody>
            <a:bodyPr rtlCol="0" anchor="ctr"/>
            <a:lstStyle/>
            <a:p>
              <a:endParaRPr lang="en-GB"/>
            </a:p>
          </p:txBody>
        </p:sp>
        <p:sp>
          <p:nvSpPr>
            <p:cNvPr id="76" name="Freeform: Shape 76">
              <a:extLst>
                <a:ext uri="{FF2B5EF4-FFF2-40B4-BE49-F238E27FC236}">
                  <a16:creationId xmlns:a16="http://schemas.microsoft.com/office/drawing/2014/main" id="{DEA6B030-1161-45CB-A042-336E1B15E5D7}"/>
                </a:ext>
              </a:extLst>
            </p:cNvPr>
            <p:cNvSpPr/>
            <p:nvPr/>
          </p:nvSpPr>
          <p:spPr>
            <a:xfrm>
              <a:off x="1224145" y="2198324"/>
              <a:ext cx="70815" cy="8852"/>
            </a:xfrm>
            <a:custGeom>
              <a:avLst/>
              <a:gdLst>
                <a:gd name="connsiteX0" fmla="*/ 71603 w 70815"/>
                <a:gd name="connsiteY0" fmla="*/ 4692 h 8851"/>
                <a:gd name="connsiteX1" fmla="*/ 4692 w 70815"/>
                <a:gd name="connsiteY1" fmla="*/ 4692 h 8851"/>
              </a:gdLst>
              <a:ahLst/>
              <a:cxnLst>
                <a:cxn ang="0">
                  <a:pos x="connsiteX0" y="connsiteY0"/>
                </a:cxn>
                <a:cxn ang="0">
                  <a:pos x="connsiteX1" y="connsiteY1"/>
                </a:cxn>
              </a:cxnLst>
              <a:rect l="l" t="t" r="r" b="b"/>
              <a:pathLst>
                <a:path w="70815" h="8851">
                  <a:moveTo>
                    <a:pt x="71603" y="4692"/>
                  </a:moveTo>
                  <a:lnTo>
                    <a:pt x="4692" y="4692"/>
                  </a:lnTo>
                </a:path>
              </a:pathLst>
            </a:custGeom>
            <a:noFill/>
            <a:ln w="25400" cap="flat">
              <a:solidFill>
                <a:schemeClr val="accent2"/>
              </a:solidFill>
              <a:prstDash val="solid"/>
              <a:miter/>
            </a:ln>
          </p:spPr>
          <p:txBody>
            <a:bodyPr rtlCol="0" anchor="ctr"/>
            <a:lstStyle/>
            <a:p>
              <a:endParaRPr lang="en-GB"/>
            </a:p>
          </p:txBody>
        </p:sp>
        <p:sp>
          <p:nvSpPr>
            <p:cNvPr id="77" name="Freeform: Shape 77">
              <a:extLst>
                <a:ext uri="{FF2B5EF4-FFF2-40B4-BE49-F238E27FC236}">
                  <a16:creationId xmlns:a16="http://schemas.microsoft.com/office/drawing/2014/main" id="{C1459600-48E1-44FF-8632-2562C4E67ED9}"/>
                </a:ext>
              </a:extLst>
            </p:cNvPr>
            <p:cNvSpPr/>
            <p:nvPr/>
          </p:nvSpPr>
          <p:spPr>
            <a:xfrm>
              <a:off x="1348072" y="2304544"/>
              <a:ext cx="70815" cy="8852"/>
            </a:xfrm>
            <a:custGeom>
              <a:avLst/>
              <a:gdLst>
                <a:gd name="connsiteX0" fmla="*/ 71603 w 70815"/>
                <a:gd name="connsiteY0" fmla="*/ 4692 h 8851"/>
                <a:gd name="connsiteX1" fmla="*/ 4692 w 70815"/>
                <a:gd name="connsiteY1" fmla="*/ 4692 h 8851"/>
              </a:gdLst>
              <a:ahLst/>
              <a:cxnLst>
                <a:cxn ang="0">
                  <a:pos x="connsiteX0" y="connsiteY0"/>
                </a:cxn>
                <a:cxn ang="0">
                  <a:pos x="connsiteX1" y="connsiteY1"/>
                </a:cxn>
              </a:cxnLst>
              <a:rect l="l" t="t" r="r" b="b"/>
              <a:pathLst>
                <a:path w="70815" h="8851">
                  <a:moveTo>
                    <a:pt x="71603" y="4692"/>
                  </a:moveTo>
                  <a:lnTo>
                    <a:pt x="4692" y="4692"/>
                  </a:lnTo>
                </a:path>
              </a:pathLst>
            </a:custGeom>
            <a:noFill/>
            <a:ln w="25400" cap="flat">
              <a:solidFill>
                <a:schemeClr val="accent2"/>
              </a:solidFill>
              <a:prstDash val="solid"/>
              <a:miter/>
            </a:ln>
          </p:spPr>
          <p:txBody>
            <a:bodyPr rtlCol="0" anchor="ctr"/>
            <a:lstStyle/>
            <a:p>
              <a:endParaRPr lang="en-GB"/>
            </a:p>
          </p:txBody>
        </p:sp>
        <p:sp>
          <p:nvSpPr>
            <p:cNvPr id="78" name="Freeform: Shape 78">
              <a:extLst>
                <a:ext uri="{FF2B5EF4-FFF2-40B4-BE49-F238E27FC236}">
                  <a16:creationId xmlns:a16="http://schemas.microsoft.com/office/drawing/2014/main" id="{420C68B0-BCE3-4EBE-80C8-4F6771A2D59C}"/>
                </a:ext>
              </a:extLst>
            </p:cNvPr>
            <p:cNvSpPr/>
            <p:nvPr/>
          </p:nvSpPr>
          <p:spPr>
            <a:xfrm>
              <a:off x="759941" y="1826542"/>
              <a:ext cx="8852" cy="70815"/>
            </a:xfrm>
            <a:custGeom>
              <a:avLst/>
              <a:gdLst>
                <a:gd name="connsiteX0" fmla="*/ 4692 w 8851"/>
                <a:gd name="connsiteY0" fmla="*/ 4692 h 70815"/>
                <a:gd name="connsiteX1" fmla="*/ 4692 w 8851"/>
                <a:gd name="connsiteY1" fmla="*/ 71604 h 70815"/>
              </a:gdLst>
              <a:ahLst/>
              <a:cxnLst>
                <a:cxn ang="0">
                  <a:pos x="connsiteX0" y="connsiteY0"/>
                </a:cxn>
                <a:cxn ang="0">
                  <a:pos x="connsiteX1" y="connsiteY1"/>
                </a:cxn>
              </a:cxnLst>
              <a:rect l="l" t="t" r="r" b="b"/>
              <a:pathLst>
                <a:path w="8851" h="70815">
                  <a:moveTo>
                    <a:pt x="4692" y="4692"/>
                  </a:moveTo>
                  <a:lnTo>
                    <a:pt x="4692" y="71604"/>
                  </a:lnTo>
                </a:path>
              </a:pathLst>
            </a:custGeom>
            <a:noFill/>
            <a:ln w="25400" cap="flat">
              <a:solidFill>
                <a:schemeClr val="accent2"/>
              </a:solidFill>
              <a:prstDash val="solid"/>
              <a:miter/>
            </a:ln>
          </p:spPr>
          <p:txBody>
            <a:bodyPr rtlCol="0" anchor="ctr"/>
            <a:lstStyle/>
            <a:p>
              <a:endParaRPr lang="en-GB"/>
            </a:p>
          </p:txBody>
        </p:sp>
        <p:sp>
          <p:nvSpPr>
            <p:cNvPr id="79" name="Freeform: Shape 79">
              <a:extLst>
                <a:ext uri="{FF2B5EF4-FFF2-40B4-BE49-F238E27FC236}">
                  <a16:creationId xmlns:a16="http://schemas.microsoft.com/office/drawing/2014/main" id="{AD72CCBC-94B8-4CB7-B0A6-EBEE7C8FA06B}"/>
                </a:ext>
              </a:extLst>
            </p:cNvPr>
            <p:cNvSpPr/>
            <p:nvPr/>
          </p:nvSpPr>
          <p:spPr>
            <a:xfrm>
              <a:off x="795349" y="1826542"/>
              <a:ext cx="8852" cy="70815"/>
            </a:xfrm>
            <a:custGeom>
              <a:avLst/>
              <a:gdLst>
                <a:gd name="connsiteX0" fmla="*/ 4692 w 8851"/>
                <a:gd name="connsiteY0" fmla="*/ 4692 h 70815"/>
                <a:gd name="connsiteX1" fmla="*/ 4692 w 8851"/>
                <a:gd name="connsiteY1" fmla="*/ 71604 h 70815"/>
              </a:gdLst>
              <a:ahLst/>
              <a:cxnLst>
                <a:cxn ang="0">
                  <a:pos x="connsiteX0" y="connsiteY0"/>
                </a:cxn>
                <a:cxn ang="0">
                  <a:pos x="connsiteX1" y="connsiteY1"/>
                </a:cxn>
              </a:cxnLst>
              <a:rect l="l" t="t" r="r" b="b"/>
              <a:pathLst>
                <a:path w="8851" h="70815">
                  <a:moveTo>
                    <a:pt x="4692" y="4692"/>
                  </a:moveTo>
                  <a:lnTo>
                    <a:pt x="4692" y="71604"/>
                  </a:lnTo>
                </a:path>
              </a:pathLst>
            </a:custGeom>
            <a:noFill/>
            <a:ln w="25400" cap="flat">
              <a:solidFill>
                <a:schemeClr val="accent2"/>
              </a:solidFill>
              <a:prstDash val="solid"/>
              <a:miter/>
            </a:ln>
          </p:spPr>
          <p:txBody>
            <a:bodyPr rtlCol="0" anchor="ctr"/>
            <a:lstStyle/>
            <a:p>
              <a:endParaRPr lang="en-GB"/>
            </a:p>
          </p:txBody>
        </p:sp>
        <p:sp>
          <p:nvSpPr>
            <p:cNvPr id="80" name="Freeform: Shape 80">
              <a:extLst>
                <a:ext uri="{FF2B5EF4-FFF2-40B4-BE49-F238E27FC236}">
                  <a16:creationId xmlns:a16="http://schemas.microsoft.com/office/drawing/2014/main" id="{C973E257-EE2F-412F-BD21-33AC21C669F9}"/>
                </a:ext>
              </a:extLst>
            </p:cNvPr>
            <p:cNvSpPr/>
            <p:nvPr/>
          </p:nvSpPr>
          <p:spPr>
            <a:xfrm>
              <a:off x="848460" y="1879654"/>
              <a:ext cx="8852" cy="70815"/>
            </a:xfrm>
            <a:custGeom>
              <a:avLst/>
              <a:gdLst>
                <a:gd name="connsiteX0" fmla="*/ 4692 w 8851"/>
                <a:gd name="connsiteY0" fmla="*/ 4692 h 70815"/>
                <a:gd name="connsiteX1" fmla="*/ 4692 w 8851"/>
                <a:gd name="connsiteY1" fmla="*/ 71604 h 70815"/>
              </a:gdLst>
              <a:ahLst/>
              <a:cxnLst>
                <a:cxn ang="0">
                  <a:pos x="connsiteX0" y="connsiteY0"/>
                </a:cxn>
                <a:cxn ang="0">
                  <a:pos x="connsiteX1" y="connsiteY1"/>
                </a:cxn>
              </a:cxnLst>
              <a:rect l="l" t="t" r="r" b="b"/>
              <a:pathLst>
                <a:path w="8851" h="70815">
                  <a:moveTo>
                    <a:pt x="4692" y="4692"/>
                  </a:moveTo>
                  <a:lnTo>
                    <a:pt x="4692" y="71604"/>
                  </a:lnTo>
                </a:path>
              </a:pathLst>
            </a:custGeom>
            <a:noFill/>
            <a:ln w="25400" cap="flat">
              <a:solidFill>
                <a:schemeClr val="accent2"/>
              </a:solidFill>
              <a:prstDash val="solid"/>
              <a:miter/>
            </a:ln>
          </p:spPr>
          <p:txBody>
            <a:bodyPr rtlCol="0" anchor="ctr"/>
            <a:lstStyle/>
            <a:p>
              <a:endParaRPr lang="en-GB"/>
            </a:p>
          </p:txBody>
        </p:sp>
        <p:sp>
          <p:nvSpPr>
            <p:cNvPr id="81" name="Freeform: Shape 81">
              <a:extLst>
                <a:ext uri="{FF2B5EF4-FFF2-40B4-BE49-F238E27FC236}">
                  <a16:creationId xmlns:a16="http://schemas.microsoft.com/office/drawing/2014/main" id="{A2889952-E56D-4D00-846A-E6842BC8D040}"/>
                </a:ext>
              </a:extLst>
            </p:cNvPr>
            <p:cNvSpPr/>
            <p:nvPr/>
          </p:nvSpPr>
          <p:spPr>
            <a:xfrm>
              <a:off x="1007796" y="2056693"/>
              <a:ext cx="8852" cy="70815"/>
            </a:xfrm>
            <a:custGeom>
              <a:avLst/>
              <a:gdLst>
                <a:gd name="connsiteX0" fmla="*/ 4692 w 8851"/>
                <a:gd name="connsiteY0" fmla="*/ 4692 h 70815"/>
                <a:gd name="connsiteX1" fmla="*/ 4692 w 8851"/>
                <a:gd name="connsiteY1" fmla="*/ 71604 h 70815"/>
              </a:gdLst>
              <a:ahLst/>
              <a:cxnLst>
                <a:cxn ang="0">
                  <a:pos x="connsiteX0" y="connsiteY0"/>
                </a:cxn>
                <a:cxn ang="0">
                  <a:pos x="connsiteX1" y="connsiteY1"/>
                </a:cxn>
              </a:cxnLst>
              <a:rect l="l" t="t" r="r" b="b"/>
              <a:pathLst>
                <a:path w="8851" h="70815">
                  <a:moveTo>
                    <a:pt x="4692" y="4692"/>
                  </a:moveTo>
                  <a:lnTo>
                    <a:pt x="4692" y="71604"/>
                  </a:lnTo>
                </a:path>
              </a:pathLst>
            </a:custGeom>
            <a:noFill/>
            <a:ln w="25400" cap="flat">
              <a:solidFill>
                <a:schemeClr val="accent2"/>
              </a:solidFill>
              <a:prstDash val="solid"/>
              <a:miter/>
            </a:ln>
          </p:spPr>
          <p:txBody>
            <a:bodyPr rtlCol="0" anchor="ctr"/>
            <a:lstStyle/>
            <a:p>
              <a:endParaRPr lang="en-GB"/>
            </a:p>
          </p:txBody>
        </p:sp>
        <p:sp>
          <p:nvSpPr>
            <p:cNvPr id="82" name="Freeform: Shape 82">
              <a:extLst>
                <a:ext uri="{FF2B5EF4-FFF2-40B4-BE49-F238E27FC236}">
                  <a16:creationId xmlns:a16="http://schemas.microsoft.com/office/drawing/2014/main" id="{CBDAC859-EA0F-4D2C-B2E8-096AD8541E96}"/>
                </a:ext>
              </a:extLst>
            </p:cNvPr>
            <p:cNvSpPr/>
            <p:nvPr/>
          </p:nvSpPr>
          <p:spPr>
            <a:xfrm>
              <a:off x="1025500" y="2056693"/>
              <a:ext cx="8852" cy="70815"/>
            </a:xfrm>
            <a:custGeom>
              <a:avLst/>
              <a:gdLst>
                <a:gd name="connsiteX0" fmla="*/ 4692 w 8851"/>
                <a:gd name="connsiteY0" fmla="*/ 4692 h 70815"/>
                <a:gd name="connsiteX1" fmla="*/ 4692 w 8851"/>
                <a:gd name="connsiteY1" fmla="*/ 71604 h 70815"/>
              </a:gdLst>
              <a:ahLst/>
              <a:cxnLst>
                <a:cxn ang="0">
                  <a:pos x="connsiteX0" y="connsiteY0"/>
                </a:cxn>
                <a:cxn ang="0">
                  <a:pos x="connsiteX1" y="connsiteY1"/>
                </a:cxn>
              </a:cxnLst>
              <a:rect l="l" t="t" r="r" b="b"/>
              <a:pathLst>
                <a:path w="8851" h="70815">
                  <a:moveTo>
                    <a:pt x="4692" y="4692"/>
                  </a:moveTo>
                  <a:lnTo>
                    <a:pt x="4692" y="71604"/>
                  </a:lnTo>
                </a:path>
              </a:pathLst>
            </a:custGeom>
            <a:noFill/>
            <a:ln w="25400" cap="flat">
              <a:solidFill>
                <a:schemeClr val="accent2"/>
              </a:solidFill>
              <a:prstDash val="solid"/>
              <a:miter/>
            </a:ln>
          </p:spPr>
          <p:txBody>
            <a:bodyPr rtlCol="0" anchor="ctr"/>
            <a:lstStyle/>
            <a:p>
              <a:endParaRPr lang="en-GB"/>
            </a:p>
          </p:txBody>
        </p:sp>
        <p:sp>
          <p:nvSpPr>
            <p:cNvPr id="83" name="Freeform: Shape 83">
              <a:extLst>
                <a:ext uri="{FF2B5EF4-FFF2-40B4-BE49-F238E27FC236}">
                  <a16:creationId xmlns:a16="http://schemas.microsoft.com/office/drawing/2014/main" id="{6923F4A5-504E-46C5-86CE-27C56D6FE056}"/>
                </a:ext>
              </a:extLst>
            </p:cNvPr>
            <p:cNvSpPr/>
            <p:nvPr/>
          </p:nvSpPr>
          <p:spPr>
            <a:xfrm>
              <a:off x="1060907" y="2056693"/>
              <a:ext cx="8852" cy="70815"/>
            </a:xfrm>
            <a:custGeom>
              <a:avLst/>
              <a:gdLst>
                <a:gd name="connsiteX0" fmla="*/ 4692 w 8851"/>
                <a:gd name="connsiteY0" fmla="*/ 4692 h 70815"/>
                <a:gd name="connsiteX1" fmla="*/ 4692 w 8851"/>
                <a:gd name="connsiteY1" fmla="*/ 71604 h 70815"/>
              </a:gdLst>
              <a:ahLst/>
              <a:cxnLst>
                <a:cxn ang="0">
                  <a:pos x="connsiteX0" y="connsiteY0"/>
                </a:cxn>
                <a:cxn ang="0">
                  <a:pos x="connsiteX1" y="connsiteY1"/>
                </a:cxn>
              </a:cxnLst>
              <a:rect l="l" t="t" r="r" b="b"/>
              <a:pathLst>
                <a:path w="8851" h="70815">
                  <a:moveTo>
                    <a:pt x="4692" y="4692"/>
                  </a:moveTo>
                  <a:lnTo>
                    <a:pt x="4692" y="71604"/>
                  </a:lnTo>
                </a:path>
              </a:pathLst>
            </a:custGeom>
            <a:noFill/>
            <a:ln w="25400" cap="flat">
              <a:solidFill>
                <a:schemeClr val="accent2"/>
              </a:solidFill>
              <a:prstDash val="solid"/>
              <a:miter/>
            </a:ln>
          </p:spPr>
          <p:txBody>
            <a:bodyPr rtlCol="0" anchor="ctr"/>
            <a:lstStyle/>
            <a:p>
              <a:endParaRPr lang="en-GB"/>
            </a:p>
          </p:txBody>
        </p:sp>
        <p:sp>
          <p:nvSpPr>
            <p:cNvPr id="84" name="Freeform: Shape 84">
              <a:extLst>
                <a:ext uri="{FF2B5EF4-FFF2-40B4-BE49-F238E27FC236}">
                  <a16:creationId xmlns:a16="http://schemas.microsoft.com/office/drawing/2014/main" id="{9DE93AFC-001B-49DF-A22E-D76BD80541A0}"/>
                </a:ext>
              </a:extLst>
            </p:cNvPr>
            <p:cNvSpPr/>
            <p:nvPr/>
          </p:nvSpPr>
          <p:spPr>
            <a:xfrm>
              <a:off x="1114019" y="2092101"/>
              <a:ext cx="8852" cy="70815"/>
            </a:xfrm>
            <a:custGeom>
              <a:avLst/>
              <a:gdLst>
                <a:gd name="connsiteX0" fmla="*/ 4692 w 8851"/>
                <a:gd name="connsiteY0" fmla="*/ 4692 h 70815"/>
                <a:gd name="connsiteX1" fmla="*/ 4692 w 8851"/>
                <a:gd name="connsiteY1" fmla="*/ 71604 h 70815"/>
              </a:gdLst>
              <a:ahLst/>
              <a:cxnLst>
                <a:cxn ang="0">
                  <a:pos x="connsiteX0" y="connsiteY0"/>
                </a:cxn>
                <a:cxn ang="0">
                  <a:pos x="connsiteX1" y="connsiteY1"/>
                </a:cxn>
              </a:cxnLst>
              <a:rect l="l" t="t" r="r" b="b"/>
              <a:pathLst>
                <a:path w="8851" h="70815">
                  <a:moveTo>
                    <a:pt x="4692" y="4692"/>
                  </a:moveTo>
                  <a:lnTo>
                    <a:pt x="4692" y="71604"/>
                  </a:lnTo>
                </a:path>
              </a:pathLst>
            </a:custGeom>
            <a:noFill/>
            <a:ln w="25400" cap="flat">
              <a:solidFill>
                <a:schemeClr val="accent2"/>
              </a:solidFill>
              <a:prstDash val="solid"/>
              <a:miter/>
            </a:ln>
          </p:spPr>
          <p:txBody>
            <a:bodyPr rtlCol="0" anchor="ctr"/>
            <a:lstStyle/>
            <a:p>
              <a:endParaRPr lang="en-GB"/>
            </a:p>
          </p:txBody>
        </p:sp>
        <p:sp>
          <p:nvSpPr>
            <p:cNvPr id="85" name="Freeform: Shape 85">
              <a:extLst>
                <a:ext uri="{FF2B5EF4-FFF2-40B4-BE49-F238E27FC236}">
                  <a16:creationId xmlns:a16="http://schemas.microsoft.com/office/drawing/2014/main" id="{C178508F-E2E8-4383-80DE-75DD9399A989}"/>
                </a:ext>
              </a:extLst>
            </p:cNvPr>
            <p:cNvSpPr/>
            <p:nvPr/>
          </p:nvSpPr>
          <p:spPr>
            <a:xfrm>
              <a:off x="1184834" y="2162917"/>
              <a:ext cx="8852" cy="70815"/>
            </a:xfrm>
            <a:custGeom>
              <a:avLst/>
              <a:gdLst>
                <a:gd name="connsiteX0" fmla="*/ 4692 w 8851"/>
                <a:gd name="connsiteY0" fmla="*/ 4692 h 70815"/>
                <a:gd name="connsiteX1" fmla="*/ 4692 w 8851"/>
                <a:gd name="connsiteY1" fmla="*/ 71603 h 70815"/>
              </a:gdLst>
              <a:ahLst/>
              <a:cxnLst>
                <a:cxn ang="0">
                  <a:pos x="connsiteX0" y="connsiteY0"/>
                </a:cxn>
                <a:cxn ang="0">
                  <a:pos x="connsiteX1" y="connsiteY1"/>
                </a:cxn>
              </a:cxnLst>
              <a:rect l="l" t="t" r="r" b="b"/>
              <a:pathLst>
                <a:path w="8851" h="70815">
                  <a:moveTo>
                    <a:pt x="4692" y="4692"/>
                  </a:moveTo>
                  <a:lnTo>
                    <a:pt x="4692" y="71603"/>
                  </a:lnTo>
                </a:path>
              </a:pathLst>
            </a:custGeom>
            <a:noFill/>
            <a:ln w="25400" cap="flat">
              <a:solidFill>
                <a:schemeClr val="accent2"/>
              </a:solidFill>
              <a:prstDash val="solid"/>
              <a:miter/>
            </a:ln>
          </p:spPr>
          <p:txBody>
            <a:bodyPr rtlCol="0" anchor="ctr"/>
            <a:lstStyle/>
            <a:p>
              <a:endParaRPr lang="en-GB"/>
            </a:p>
          </p:txBody>
        </p:sp>
        <p:sp>
          <p:nvSpPr>
            <p:cNvPr id="86" name="Freeform: Shape 86">
              <a:extLst>
                <a:ext uri="{FF2B5EF4-FFF2-40B4-BE49-F238E27FC236}">
                  <a16:creationId xmlns:a16="http://schemas.microsoft.com/office/drawing/2014/main" id="{F3F00E28-BE21-40C8-8791-0AB99368B2EC}"/>
                </a:ext>
              </a:extLst>
            </p:cNvPr>
            <p:cNvSpPr/>
            <p:nvPr/>
          </p:nvSpPr>
          <p:spPr>
            <a:xfrm>
              <a:off x="1220241" y="2162917"/>
              <a:ext cx="8852" cy="70815"/>
            </a:xfrm>
            <a:custGeom>
              <a:avLst/>
              <a:gdLst>
                <a:gd name="connsiteX0" fmla="*/ 4692 w 8851"/>
                <a:gd name="connsiteY0" fmla="*/ 4692 h 70815"/>
                <a:gd name="connsiteX1" fmla="*/ 4692 w 8851"/>
                <a:gd name="connsiteY1" fmla="*/ 71603 h 70815"/>
              </a:gdLst>
              <a:ahLst/>
              <a:cxnLst>
                <a:cxn ang="0">
                  <a:pos x="connsiteX0" y="connsiteY0"/>
                </a:cxn>
                <a:cxn ang="0">
                  <a:pos x="connsiteX1" y="connsiteY1"/>
                </a:cxn>
              </a:cxnLst>
              <a:rect l="l" t="t" r="r" b="b"/>
              <a:pathLst>
                <a:path w="8851" h="70815">
                  <a:moveTo>
                    <a:pt x="4692" y="4692"/>
                  </a:moveTo>
                  <a:lnTo>
                    <a:pt x="4692" y="71603"/>
                  </a:lnTo>
                </a:path>
              </a:pathLst>
            </a:custGeom>
            <a:noFill/>
            <a:ln w="25400" cap="flat">
              <a:solidFill>
                <a:schemeClr val="accent2"/>
              </a:solidFill>
              <a:prstDash val="solid"/>
              <a:miter/>
            </a:ln>
          </p:spPr>
          <p:txBody>
            <a:bodyPr rtlCol="0" anchor="ctr"/>
            <a:lstStyle/>
            <a:p>
              <a:endParaRPr lang="en-GB"/>
            </a:p>
          </p:txBody>
        </p:sp>
        <p:sp>
          <p:nvSpPr>
            <p:cNvPr id="87" name="Freeform: Shape 87">
              <a:extLst>
                <a:ext uri="{FF2B5EF4-FFF2-40B4-BE49-F238E27FC236}">
                  <a16:creationId xmlns:a16="http://schemas.microsoft.com/office/drawing/2014/main" id="{253F4406-A724-407F-BF57-236C5F16338D}"/>
                </a:ext>
              </a:extLst>
            </p:cNvPr>
            <p:cNvSpPr/>
            <p:nvPr/>
          </p:nvSpPr>
          <p:spPr>
            <a:xfrm>
              <a:off x="1273353" y="2216028"/>
              <a:ext cx="8852" cy="70815"/>
            </a:xfrm>
            <a:custGeom>
              <a:avLst/>
              <a:gdLst>
                <a:gd name="connsiteX0" fmla="*/ 4692 w 8851"/>
                <a:gd name="connsiteY0" fmla="*/ 4692 h 70815"/>
                <a:gd name="connsiteX1" fmla="*/ 4692 w 8851"/>
                <a:gd name="connsiteY1" fmla="*/ 71601 h 70815"/>
              </a:gdLst>
              <a:ahLst/>
              <a:cxnLst>
                <a:cxn ang="0">
                  <a:pos x="connsiteX0" y="connsiteY0"/>
                </a:cxn>
                <a:cxn ang="0">
                  <a:pos x="connsiteX1" y="connsiteY1"/>
                </a:cxn>
              </a:cxnLst>
              <a:rect l="l" t="t" r="r" b="b"/>
              <a:pathLst>
                <a:path w="8851" h="70815">
                  <a:moveTo>
                    <a:pt x="4692" y="4692"/>
                  </a:moveTo>
                  <a:lnTo>
                    <a:pt x="4692" y="71601"/>
                  </a:lnTo>
                </a:path>
              </a:pathLst>
            </a:custGeom>
            <a:noFill/>
            <a:ln w="25400" cap="flat">
              <a:solidFill>
                <a:schemeClr val="accent2"/>
              </a:solidFill>
              <a:prstDash val="solid"/>
              <a:miter/>
            </a:ln>
          </p:spPr>
          <p:txBody>
            <a:bodyPr rtlCol="0" anchor="ctr"/>
            <a:lstStyle/>
            <a:p>
              <a:endParaRPr lang="en-GB"/>
            </a:p>
          </p:txBody>
        </p:sp>
        <p:sp>
          <p:nvSpPr>
            <p:cNvPr id="88" name="Freeform: Shape 88">
              <a:extLst>
                <a:ext uri="{FF2B5EF4-FFF2-40B4-BE49-F238E27FC236}">
                  <a16:creationId xmlns:a16="http://schemas.microsoft.com/office/drawing/2014/main" id="{98FFCAB5-E908-4231-94E8-040A0365E72A}"/>
                </a:ext>
              </a:extLst>
            </p:cNvPr>
            <p:cNvSpPr/>
            <p:nvPr/>
          </p:nvSpPr>
          <p:spPr>
            <a:xfrm>
              <a:off x="1361872" y="2269137"/>
              <a:ext cx="8852" cy="70815"/>
            </a:xfrm>
            <a:custGeom>
              <a:avLst/>
              <a:gdLst>
                <a:gd name="connsiteX0" fmla="*/ 4692 w 8851"/>
                <a:gd name="connsiteY0" fmla="*/ 4692 h 70815"/>
                <a:gd name="connsiteX1" fmla="*/ 4692 w 8851"/>
                <a:gd name="connsiteY1" fmla="*/ 71603 h 70815"/>
              </a:gdLst>
              <a:ahLst/>
              <a:cxnLst>
                <a:cxn ang="0">
                  <a:pos x="connsiteX0" y="connsiteY0"/>
                </a:cxn>
                <a:cxn ang="0">
                  <a:pos x="connsiteX1" y="connsiteY1"/>
                </a:cxn>
              </a:cxnLst>
              <a:rect l="l" t="t" r="r" b="b"/>
              <a:pathLst>
                <a:path w="8851" h="70815">
                  <a:moveTo>
                    <a:pt x="4692" y="4692"/>
                  </a:moveTo>
                  <a:lnTo>
                    <a:pt x="4692" y="71603"/>
                  </a:lnTo>
                </a:path>
              </a:pathLst>
            </a:custGeom>
            <a:noFill/>
            <a:ln w="25400" cap="flat">
              <a:solidFill>
                <a:schemeClr val="accent2"/>
              </a:solidFill>
              <a:prstDash val="solid"/>
              <a:miter/>
            </a:ln>
          </p:spPr>
          <p:txBody>
            <a:bodyPr rtlCol="0" anchor="ctr"/>
            <a:lstStyle/>
            <a:p>
              <a:endParaRPr lang="en-GB"/>
            </a:p>
          </p:txBody>
        </p:sp>
        <p:sp>
          <p:nvSpPr>
            <p:cNvPr id="89" name="Freeform: Shape 89">
              <a:extLst>
                <a:ext uri="{FF2B5EF4-FFF2-40B4-BE49-F238E27FC236}">
                  <a16:creationId xmlns:a16="http://schemas.microsoft.com/office/drawing/2014/main" id="{67B42DD7-F259-4D43-A5AC-F8AF0C94C958}"/>
                </a:ext>
              </a:extLst>
            </p:cNvPr>
            <p:cNvSpPr/>
            <p:nvPr/>
          </p:nvSpPr>
          <p:spPr>
            <a:xfrm>
              <a:off x="1556613" y="2481582"/>
              <a:ext cx="8852" cy="70815"/>
            </a:xfrm>
            <a:custGeom>
              <a:avLst/>
              <a:gdLst>
                <a:gd name="connsiteX0" fmla="*/ 4692 w 8851"/>
                <a:gd name="connsiteY0" fmla="*/ 4692 h 70815"/>
                <a:gd name="connsiteX1" fmla="*/ 4692 w 8851"/>
                <a:gd name="connsiteY1" fmla="*/ 71612 h 70815"/>
              </a:gdLst>
              <a:ahLst/>
              <a:cxnLst>
                <a:cxn ang="0">
                  <a:pos x="connsiteX0" y="connsiteY0"/>
                </a:cxn>
                <a:cxn ang="0">
                  <a:pos x="connsiteX1" y="connsiteY1"/>
                </a:cxn>
              </a:cxnLst>
              <a:rect l="l" t="t" r="r" b="b"/>
              <a:pathLst>
                <a:path w="8851" h="70815">
                  <a:moveTo>
                    <a:pt x="4692" y="4692"/>
                  </a:moveTo>
                  <a:lnTo>
                    <a:pt x="4692" y="71612"/>
                  </a:lnTo>
                </a:path>
              </a:pathLst>
            </a:custGeom>
            <a:noFill/>
            <a:ln w="25400" cap="flat">
              <a:solidFill>
                <a:schemeClr val="accent2"/>
              </a:solidFill>
              <a:prstDash val="solid"/>
              <a:miter/>
            </a:ln>
          </p:spPr>
          <p:txBody>
            <a:bodyPr rtlCol="0" anchor="ctr"/>
            <a:lstStyle/>
            <a:p>
              <a:endParaRPr lang="en-GB"/>
            </a:p>
          </p:txBody>
        </p:sp>
        <p:sp>
          <p:nvSpPr>
            <p:cNvPr id="90" name="Freeform: Shape 90">
              <a:extLst>
                <a:ext uri="{FF2B5EF4-FFF2-40B4-BE49-F238E27FC236}">
                  <a16:creationId xmlns:a16="http://schemas.microsoft.com/office/drawing/2014/main" id="{621E7BD1-2C5A-4C5B-B458-257601908E0C}"/>
                </a:ext>
              </a:extLst>
            </p:cNvPr>
            <p:cNvSpPr/>
            <p:nvPr/>
          </p:nvSpPr>
          <p:spPr>
            <a:xfrm>
              <a:off x="1627428" y="2516999"/>
              <a:ext cx="8852" cy="70815"/>
            </a:xfrm>
            <a:custGeom>
              <a:avLst/>
              <a:gdLst>
                <a:gd name="connsiteX0" fmla="*/ 4692 w 8851"/>
                <a:gd name="connsiteY0" fmla="*/ 4692 h 70815"/>
                <a:gd name="connsiteX1" fmla="*/ 4692 w 8851"/>
                <a:gd name="connsiteY1" fmla="*/ 71603 h 70815"/>
              </a:gdLst>
              <a:ahLst/>
              <a:cxnLst>
                <a:cxn ang="0">
                  <a:pos x="connsiteX0" y="connsiteY0"/>
                </a:cxn>
                <a:cxn ang="0">
                  <a:pos x="connsiteX1" y="connsiteY1"/>
                </a:cxn>
              </a:cxnLst>
              <a:rect l="l" t="t" r="r" b="b"/>
              <a:pathLst>
                <a:path w="8851" h="70815">
                  <a:moveTo>
                    <a:pt x="4692" y="4692"/>
                  </a:moveTo>
                  <a:lnTo>
                    <a:pt x="4692" y="71603"/>
                  </a:lnTo>
                </a:path>
              </a:pathLst>
            </a:custGeom>
            <a:noFill/>
            <a:ln w="25400" cap="flat">
              <a:solidFill>
                <a:schemeClr val="accent2"/>
              </a:solidFill>
              <a:prstDash val="solid"/>
              <a:miter/>
            </a:ln>
          </p:spPr>
          <p:txBody>
            <a:bodyPr rtlCol="0" anchor="ctr"/>
            <a:lstStyle/>
            <a:p>
              <a:endParaRPr lang="en-GB"/>
            </a:p>
          </p:txBody>
        </p:sp>
        <p:sp>
          <p:nvSpPr>
            <p:cNvPr id="91" name="Freeform: Shape 91">
              <a:extLst>
                <a:ext uri="{FF2B5EF4-FFF2-40B4-BE49-F238E27FC236}">
                  <a16:creationId xmlns:a16="http://schemas.microsoft.com/office/drawing/2014/main" id="{665D80ED-6784-4F80-BE4D-7C75BAD33C28}"/>
                </a:ext>
              </a:extLst>
            </p:cNvPr>
            <p:cNvSpPr/>
            <p:nvPr/>
          </p:nvSpPr>
          <p:spPr>
            <a:xfrm>
              <a:off x="1857586" y="2800259"/>
              <a:ext cx="8852" cy="70815"/>
            </a:xfrm>
            <a:custGeom>
              <a:avLst/>
              <a:gdLst>
                <a:gd name="connsiteX0" fmla="*/ 4692 w 8851"/>
                <a:gd name="connsiteY0" fmla="*/ 4692 h 70815"/>
                <a:gd name="connsiteX1" fmla="*/ 4692 w 8851"/>
                <a:gd name="connsiteY1" fmla="*/ 71603 h 70815"/>
              </a:gdLst>
              <a:ahLst/>
              <a:cxnLst>
                <a:cxn ang="0">
                  <a:pos x="connsiteX0" y="connsiteY0"/>
                </a:cxn>
                <a:cxn ang="0">
                  <a:pos x="connsiteX1" y="connsiteY1"/>
                </a:cxn>
              </a:cxnLst>
              <a:rect l="l" t="t" r="r" b="b"/>
              <a:pathLst>
                <a:path w="8851" h="70815">
                  <a:moveTo>
                    <a:pt x="4692" y="4692"/>
                  </a:moveTo>
                  <a:lnTo>
                    <a:pt x="4692" y="71603"/>
                  </a:lnTo>
                </a:path>
              </a:pathLst>
            </a:custGeom>
            <a:noFill/>
            <a:ln w="25400" cap="flat">
              <a:solidFill>
                <a:schemeClr val="accent2"/>
              </a:solidFill>
              <a:prstDash val="solid"/>
              <a:miter/>
            </a:ln>
          </p:spPr>
          <p:txBody>
            <a:bodyPr rtlCol="0" anchor="ctr"/>
            <a:lstStyle/>
            <a:p>
              <a:endParaRPr lang="en-GB"/>
            </a:p>
          </p:txBody>
        </p:sp>
        <p:sp>
          <p:nvSpPr>
            <p:cNvPr id="92" name="Freeform: Shape 92">
              <a:extLst>
                <a:ext uri="{FF2B5EF4-FFF2-40B4-BE49-F238E27FC236}">
                  <a16:creationId xmlns:a16="http://schemas.microsoft.com/office/drawing/2014/main" id="{479D2820-3302-4910-B2B0-9CC550D507D9}"/>
                </a:ext>
              </a:extLst>
            </p:cNvPr>
            <p:cNvSpPr/>
            <p:nvPr/>
          </p:nvSpPr>
          <p:spPr>
            <a:xfrm>
              <a:off x="1928401" y="2853370"/>
              <a:ext cx="8852" cy="70815"/>
            </a:xfrm>
            <a:custGeom>
              <a:avLst/>
              <a:gdLst>
                <a:gd name="connsiteX0" fmla="*/ 4692 w 8851"/>
                <a:gd name="connsiteY0" fmla="*/ 4692 h 70815"/>
                <a:gd name="connsiteX1" fmla="*/ 4692 w 8851"/>
                <a:gd name="connsiteY1" fmla="*/ 71603 h 70815"/>
              </a:gdLst>
              <a:ahLst/>
              <a:cxnLst>
                <a:cxn ang="0">
                  <a:pos x="connsiteX0" y="connsiteY0"/>
                </a:cxn>
                <a:cxn ang="0">
                  <a:pos x="connsiteX1" y="connsiteY1"/>
                </a:cxn>
              </a:cxnLst>
              <a:rect l="l" t="t" r="r" b="b"/>
              <a:pathLst>
                <a:path w="8851" h="70815">
                  <a:moveTo>
                    <a:pt x="4692" y="4692"/>
                  </a:moveTo>
                  <a:lnTo>
                    <a:pt x="4692" y="71603"/>
                  </a:lnTo>
                </a:path>
              </a:pathLst>
            </a:custGeom>
            <a:noFill/>
            <a:ln w="25400" cap="flat">
              <a:solidFill>
                <a:schemeClr val="accent2"/>
              </a:solidFill>
              <a:prstDash val="solid"/>
              <a:miter/>
            </a:ln>
          </p:spPr>
          <p:txBody>
            <a:bodyPr rtlCol="0" anchor="ctr"/>
            <a:lstStyle/>
            <a:p>
              <a:endParaRPr lang="en-GB"/>
            </a:p>
          </p:txBody>
        </p:sp>
        <p:sp>
          <p:nvSpPr>
            <p:cNvPr id="93" name="Freeform: Shape 93">
              <a:extLst>
                <a:ext uri="{FF2B5EF4-FFF2-40B4-BE49-F238E27FC236}">
                  <a16:creationId xmlns:a16="http://schemas.microsoft.com/office/drawing/2014/main" id="{205BB701-ABC2-4E3F-A07A-995D864B9DD7}"/>
                </a:ext>
              </a:extLst>
            </p:cNvPr>
            <p:cNvSpPr/>
            <p:nvPr/>
          </p:nvSpPr>
          <p:spPr>
            <a:xfrm>
              <a:off x="1999216" y="2924186"/>
              <a:ext cx="8852" cy="70815"/>
            </a:xfrm>
            <a:custGeom>
              <a:avLst/>
              <a:gdLst>
                <a:gd name="connsiteX0" fmla="*/ 4692 w 8851"/>
                <a:gd name="connsiteY0" fmla="*/ 4692 h 70815"/>
                <a:gd name="connsiteX1" fmla="*/ 4692 w 8851"/>
                <a:gd name="connsiteY1" fmla="*/ 71603 h 70815"/>
              </a:gdLst>
              <a:ahLst/>
              <a:cxnLst>
                <a:cxn ang="0">
                  <a:pos x="connsiteX0" y="connsiteY0"/>
                </a:cxn>
                <a:cxn ang="0">
                  <a:pos x="connsiteX1" y="connsiteY1"/>
                </a:cxn>
              </a:cxnLst>
              <a:rect l="l" t="t" r="r" b="b"/>
              <a:pathLst>
                <a:path w="8851" h="70815">
                  <a:moveTo>
                    <a:pt x="4692" y="4692"/>
                  </a:moveTo>
                  <a:lnTo>
                    <a:pt x="4692" y="71603"/>
                  </a:lnTo>
                </a:path>
              </a:pathLst>
            </a:custGeom>
            <a:noFill/>
            <a:ln w="25400" cap="flat">
              <a:solidFill>
                <a:schemeClr val="accent2"/>
              </a:solidFill>
              <a:prstDash val="solid"/>
              <a:miter/>
            </a:ln>
          </p:spPr>
          <p:txBody>
            <a:bodyPr rtlCol="0" anchor="ctr"/>
            <a:lstStyle/>
            <a:p>
              <a:endParaRPr lang="en-GB"/>
            </a:p>
          </p:txBody>
        </p:sp>
        <p:sp>
          <p:nvSpPr>
            <p:cNvPr id="94" name="Freeform: Shape 94">
              <a:extLst>
                <a:ext uri="{FF2B5EF4-FFF2-40B4-BE49-F238E27FC236}">
                  <a16:creationId xmlns:a16="http://schemas.microsoft.com/office/drawing/2014/main" id="{5AEE8195-2652-44E2-ACBF-1C2A74674685}"/>
                </a:ext>
              </a:extLst>
            </p:cNvPr>
            <p:cNvSpPr/>
            <p:nvPr/>
          </p:nvSpPr>
          <p:spPr>
            <a:xfrm>
              <a:off x="2034624" y="2924186"/>
              <a:ext cx="8852" cy="70815"/>
            </a:xfrm>
            <a:custGeom>
              <a:avLst/>
              <a:gdLst>
                <a:gd name="connsiteX0" fmla="*/ 4692 w 8851"/>
                <a:gd name="connsiteY0" fmla="*/ 4692 h 70815"/>
                <a:gd name="connsiteX1" fmla="*/ 4692 w 8851"/>
                <a:gd name="connsiteY1" fmla="*/ 71603 h 70815"/>
              </a:gdLst>
              <a:ahLst/>
              <a:cxnLst>
                <a:cxn ang="0">
                  <a:pos x="connsiteX0" y="connsiteY0"/>
                </a:cxn>
                <a:cxn ang="0">
                  <a:pos x="connsiteX1" y="connsiteY1"/>
                </a:cxn>
              </a:cxnLst>
              <a:rect l="l" t="t" r="r" b="b"/>
              <a:pathLst>
                <a:path w="8851" h="70815">
                  <a:moveTo>
                    <a:pt x="4692" y="4692"/>
                  </a:moveTo>
                  <a:lnTo>
                    <a:pt x="4692" y="71603"/>
                  </a:lnTo>
                </a:path>
              </a:pathLst>
            </a:custGeom>
            <a:noFill/>
            <a:ln w="25400" cap="flat">
              <a:solidFill>
                <a:schemeClr val="accent2"/>
              </a:solidFill>
              <a:prstDash val="solid"/>
              <a:miter/>
            </a:ln>
          </p:spPr>
          <p:txBody>
            <a:bodyPr rtlCol="0" anchor="ctr"/>
            <a:lstStyle/>
            <a:p>
              <a:endParaRPr lang="en-GB"/>
            </a:p>
          </p:txBody>
        </p:sp>
        <p:sp>
          <p:nvSpPr>
            <p:cNvPr id="95" name="Freeform: Shape 95">
              <a:extLst>
                <a:ext uri="{FF2B5EF4-FFF2-40B4-BE49-F238E27FC236}">
                  <a16:creationId xmlns:a16="http://schemas.microsoft.com/office/drawing/2014/main" id="{17AD4343-D2DE-4A36-BCFB-ED1F20594BB6}"/>
                </a:ext>
              </a:extLst>
            </p:cNvPr>
            <p:cNvSpPr/>
            <p:nvPr/>
          </p:nvSpPr>
          <p:spPr>
            <a:xfrm>
              <a:off x="2140847" y="3048112"/>
              <a:ext cx="8852" cy="70815"/>
            </a:xfrm>
            <a:custGeom>
              <a:avLst/>
              <a:gdLst>
                <a:gd name="connsiteX0" fmla="*/ 4692 w 8851"/>
                <a:gd name="connsiteY0" fmla="*/ 4692 h 70815"/>
                <a:gd name="connsiteX1" fmla="*/ 4692 w 8851"/>
                <a:gd name="connsiteY1" fmla="*/ 71603 h 70815"/>
              </a:gdLst>
              <a:ahLst/>
              <a:cxnLst>
                <a:cxn ang="0">
                  <a:pos x="connsiteX0" y="connsiteY0"/>
                </a:cxn>
                <a:cxn ang="0">
                  <a:pos x="connsiteX1" y="connsiteY1"/>
                </a:cxn>
              </a:cxnLst>
              <a:rect l="l" t="t" r="r" b="b"/>
              <a:pathLst>
                <a:path w="8851" h="70815">
                  <a:moveTo>
                    <a:pt x="4692" y="4692"/>
                  </a:moveTo>
                  <a:lnTo>
                    <a:pt x="4692" y="71603"/>
                  </a:lnTo>
                </a:path>
              </a:pathLst>
            </a:custGeom>
            <a:noFill/>
            <a:ln w="25400" cap="flat">
              <a:solidFill>
                <a:schemeClr val="accent2"/>
              </a:solidFill>
              <a:prstDash val="solid"/>
              <a:miter/>
            </a:ln>
          </p:spPr>
          <p:txBody>
            <a:bodyPr rtlCol="0" anchor="ctr"/>
            <a:lstStyle/>
            <a:p>
              <a:endParaRPr lang="en-GB"/>
            </a:p>
          </p:txBody>
        </p:sp>
        <p:sp>
          <p:nvSpPr>
            <p:cNvPr id="96" name="Freeform: Shape 96">
              <a:extLst>
                <a:ext uri="{FF2B5EF4-FFF2-40B4-BE49-F238E27FC236}">
                  <a16:creationId xmlns:a16="http://schemas.microsoft.com/office/drawing/2014/main" id="{A03E4415-9C01-4E10-B47E-9EC228CC43E5}"/>
                </a:ext>
              </a:extLst>
            </p:cNvPr>
            <p:cNvSpPr/>
            <p:nvPr/>
          </p:nvSpPr>
          <p:spPr>
            <a:xfrm>
              <a:off x="2193958" y="3136631"/>
              <a:ext cx="8852" cy="70815"/>
            </a:xfrm>
            <a:custGeom>
              <a:avLst/>
              <a:gdLst>
                <a:gd name="connsiteX0" fmla="*/ 4692 w 8851"/>
                <a:gd name="connsiteY0" fmla="*/ 4692 h 70815"/>
                <a:gd name="connsiteX1" fmla="*/ 4692 w 8851"/>
                <a:gd name="connsiteY1" fmla="*/ 71603 h 70815"/>
              </a:gdLst>
              <a:ahLst/>
              <a:cxnLst>
                <a:cxn ang="0">
                  <a:pos x="connsiteX0" y="connsiteY0"/>
                </a:cxn>
                <a:cxn ang="0">
                  <a:pos x="connsiteX1" y="connsiteY1"/>
                </a:cxn>
              </a:cxnLst>
              <a:rect l="l" t="t" r="r" b="b"/>
              <a:pathLst>
                <a:path w="8851" h="70815">
                  <a:moveTo>
                    <a:pt x="4692" y="4692"/>
                  </a:moveTo>
                  <a:lnTo>
                    <a:pt x="4692" y="71603"/>
                  </a:lnTo>
                </a:path>
              </a:pathLst>
            </a:custGeom>
            <a:noFill/>
            <a:ln w="25400" cap="flat">
              <a:solidFill>
                <a:schemeClr val="accent2"/>
              </a:solidFill>
              <a:prstDash val="solid"/>
              <a:miter/>
            </a:ln>
          </p:spPr>
          <p:txBody>
            <a:bodyPr rtlCol="0" anchor="ctr"/>
            <a:lstStyle/>
            <a:p>
              <a:endParaRPr lang="en-GB"/>
            </a:p>
          </p:txBody>
        </p:sp>
        <p:sp>
          <p:nvSpPr>
            <p:cNvPr id="97" name="Freeform: Shape 97">
              <a:extLst>
                <a:ext uri="{FF2B5EF4-FFF2-40B4-BE49-F238E27FC236}">
                  <a16:creationId xmlns:a16="http://schemas.microsoft.com/office/drawing/2014/main" id="{952D2C28-A947-4BA1-A131-E4C767D88EEB}"/>
                </a:ext>
              </a:extLst>
            </p:cNvPr>
            <p:cNvSpPr/>
            <p:nvPr/>
          </p:nvSpPr>
          <p:spPr>
            <a:xfrm>
              <a:off x="2229365" y="3136631"/>
              <a:ext cx="8852" cy="70815"/>
            </a:xfrm>
            <a:custGeom>
              <a:avLst/>
              <a:gdLst>
                <a:gd name="connsiteX0" fmla="*/ 4692 w 8851"/>
                <a:gd name="connsiteY0" fmla="*/ 4692 h 70815"/>
                <a:gd name="connsiteX1" fmla="*/ 4692 w 8851"/>
                <a:gd name="connsiteY1" fmla="*/ 71603 h 70815"/>
              </a:gdLst>
              <a:ahLst/>
              <a:cxnLst>
                <a:cxn ang="0">
                  <a:pos x="connsiteX0" y="connsiteY0"/>
                </a:cxn>
                <a:cxn ang="0">
                  <a:pos x="connsiteX1" y="connsiteY1"/>
                </a:cxn>
              </a:cxnLst>
              <a:rect l="l" t="t" r="r" b="b"/>
              <a:pathLst>
                <a:path w="8851" h="70815">
                  <a:moveTo>
                    <a:pt x="4692" y="4692"/>
                  </a:moveTo>
                  <a:lnTo>
                    <a:pt x="4692" y="71603"/>
                  </a:lnTo>
                </a:path>
              </a:pathLst>
            </a:custGeom>
            <a:noFill/>
            <a:ln w="25400" cap="flat">
              <a:solidFill>
                <a:schemeClr val="accent2"/>
              </a:solidFill>
              <a:prstDash val="solid"/>
              <a:miter/>
            </a:ln>
          </p:spPr>
          <p:txBody>
            <a:bodyPr rtlCol="0" anchor="ctr"/>
            <a:lstStyle/>
            <a:p>
              <a:endParaRPr lang="en-GB"/>
            </a:p>
          </p:txBody>
        </p:sp>
        <p:sp>
          <p:nvSpPr>
            <p:cNvPr id="98" name="Freeform: Shape 98">
              <a:extLst>
                <a:ext uri="{FF2B5EF4-FFF2-40B4-BE49-F238E27FC236}">
                  <a16:creationId xmlns:a16="http://schemas.microsoft.com/office/drawing/2014/main" id="{EFD7EB8D-39BC-476B-970F-9D98E3F192A0}"/>
                </a:ext>
              </a:extLst>
            </p:cNvPr>
            <p:cNvSpPr/>
            <p:nvPr/>
          </p:nvSpPr>
          <p:spPr>
            <a:xfrm>
              <a:off x="2247069" y="3136631"/>
              <a:ext cx="8852" cy="70815"/>
            </a:xfrm>
            <a:custGeom>
              <a:avLst/>
              <a:gdLst>
                <a:gd name="connsiteX0" fmla="*/ 4692 w 8851"/>
                <a:gd name="connsiteY0" fmla="*/ 4692 h 70815"/>
                <a:gd name="connsiteX1" fmla="*/ 4692 w 8851"/>
                <a:gd name="connsiteY1" fmla="*/ 71603 h 70815"/>
              </a:gdLst>
              <a:ahLst/>
              <a:cxnLst>
                <a:cxn ang="0">
                  <a:pos x="connsiteX0" y="connsiteY0"/>
                </a:cxn>
                <a:cxn ang="0">
                  <a:pos x="connsiteX1" y="connsiteY1"/>
                </a:cxn>
              </a:cxnLst>
              <a:rect l="l" t="t" r="r" b="b"/>
              <a:pathLst>
                <a:path w="8851" h="70815">
                  <a:moveTo>
                    <a:pt x="4692" y="4692"/>
                  </a:moveTo>
                  <a:lnTo>
                    <a:pt x="4692" y="71603"/>
                  </a:lnTo>
                </a:path>
              </a:pathLst>
            </a:custGeom>
            <a:noFill/>
            <a:ln w="25400" cap="flat">
              <a:solidFill>
                <a:schemeClr val="accent2"/>
              </a:solidFill>
              <a:prstDash val="solid"/>
              <a:miter/>
            </a:ln>
          </p:spPr>
          <p:txBody>
            <a:bodyPr rtlCol="0" anchor="ctr"/>
            <a:lstStyle/>
            <a:p>
              <a:endParaRPr lang="en-GB"/>
            </a:p>
          </p:txBody>
        </p:sp>
        <p:sp>
          <p:nvSpPr>
            <p:cNvPr id="99" name="Freeform: Shape 99">
              <a:extLst>
                <a:ext uri="{FF2B5EF4-FFF2-40B4-BE49-F238E27FC236}">
                  <a16:creationId xmlns:a16="http://schemas.microsoft.com/office/drawing/2014/main" id="{FEAA711B-837E-4E77-A214-5A4B50690836}"/>
                </a:ext>
              </a:extLst>
            </p:cNvPr>
            <p:cNvSpPr/>
            <p:nvPr/>
          </p:nvSpPr>
          <p:spPr>
            <a:xfrm>
              <a:off x="2317884" y="3260557"/>
              <a:ext cx="8852" cy="70815"/>
            </a:xfrm>
            <a:custGeom>
              <a:avLst/>
              <a:gdLst>
                <a:gd name="connsiteX0" fmla="*/ 4692 w 8851"/>
                <a:gd name="connsiteY0" fmla="*/ 4692 h 70815"/>
                <a:gd name="connsiteX1" fmla="*/ 4692 w 8851"/>
                <a:gd name="connsiteY1" fmla="*/ 71603 h 70815"/>
              </a:gdLst>
              <a:ahLst/>
              <a:cxnLst>
                <a:cxn ang="0">
                  <a:pos x="connsiteX0" y="connsiteY0"/>
                </a:cxn>
                <a:cxn ang="0">
                  <a:pos x="connsiteX1" y="connsiteY1"/>
                </a:cxn>
              </a:cxnLst>
              <a:rect l="l" t="t" r="r" b="b"/>
              <a:pathLst>
                <a:path w="8851" h="70815">
                  <a:moveTo>
                    <a:pt x="4692" y="4692"/>
                  </a:moveTo>
                  <a:lnTo>
                    <a:pt x="4692" y="71603"/>
                  </a:lnTo>
                </a:path>
              </a:pathLst>
            </a:custGeom>
            <a:noFill/>
            <a:ln w="25400" cap="flat">
              <a:solidFill>
                <a:schemeClr val="accent2"/>
              </a:solidFill>
              <a:prstDash val="solid"/>
              <a:miter/>
            </a:ln>
          </p:spPr>
          <p:txBody>
            <a:bodyPr rtlCol="0" anchor="ctr"/>
            <a:lstStyle/>
            <a:p>
              <a:endParaRPr lang="en-GB"/>
            </a:p>
          </p:txBody>
        </p:sp>
        <p:sp>
          <p:nvSpPr>
            <p:cNvPr id="100" name="Freeform: Shape 100">
              <a:extLst>
                <a:ext uri="{FF2B5EF4-FFF2-40B4-BE49-F238E27FC236}">
                  <a16:creationId xmlns:a16="http://schemas.microsoft.com/office/drawing/2014/main" id="{A49D0349-34EF-47CB-B550-22267B5105C3}"/>
                </a:ext>
              </a:extLst>
            </p:cNvPr>
            <p:cNvSpPr/>
            <p:nvPr/>
          </p:nvSpPr>
          <p:spPr>
            <a:xfrm>
              <a:off x="1348072" y="2393063"/>
              <a:ext cx="70815" cy="8852"/>
            </a:xfrm>
            <a:custGeom>
              <a:avLst/>
              <a:gdLst>
                <a:gd name="connsiteX0" fmla="*/ 71603 w 70815"/>
                <a:gd name="connsiteY0" fmla="*/ 4692 h 8851"/>
                <a:gd name="connsiteX1" fmla="*/ 4692 w 70815"/>
                <a:gd name="connsiteY1" fmla="*/ 4692 h 8851"/>
              </a:gdLst>
              <a:ahLst/>
              <a:cxnLst>
                <a:cxn ang="0">
                  <a:pos x="connsiteX0" y="connsiteY0"/>
                </a:cxn>
                <a:cxn ang="0">
                  <a:pos x="connsiteX1" y="connsiteY1"/>
                </a:cxn>
              </a:cxnLst>
              <a:rect l="l" t="t" r="r" b="b"/>
              <a:pathLst>
                <a:path w="70815" h="8851">
                  <a:moveTo>
                    <a:pt x="71603" y="4692"/>
                  </a:moveTo>
                  <a:lnTo>
                    <a:pt x="4692" y="4692"/>
                  </a:lnTo>
                </a:path>
              </a:pathLst>
            </a:custGeom>
            <a:noFill/>
            <a:ln w="25400" cap="flat">
              <a:solidFill>
                <a:schemeClr val="accent2"/>
              </a:solidFill>
              <a:prstDash val="solid"/>
              <a:miter/>
            </a:ln>
          </p:spPr>
          <p:txBody>
            <a:bodyPr rtlCol="0" anchor="ctr"/>
            <a:lstStyle/>
            <a:p>
              <a:endParaRPr lang="en-GB"/>
            </a:p>
          </p:txBody>
        </p:sp>
        <p:sp>
          <p:nvSpPr>
            <p:cNvPr id="101" name="Freeform: Shape 101">
              <a:extLst>
                <a:ext uri="{FF2B5EF4-FFF2-40B4-BE49-F238E27FC236}">
                  <a16:creationId xmlns:a16="http://schemas.microsoft.com/office/drawing/2014/main" id="{9E1B5E26-AC5D-4762-8886-C21B9F742D95}"/>
                </a:ext>
              </a:extLst>
            </p:cNvPr>
            <p:cNvSpPr/>
            <p:nvPr/>
          </p:nvSpPr>
          <p:spPr>
            <a:xfrm>
              <a:off x="1507405" y="2499286"/>
              <a:ext cx="70815" cy="8852"/>
            </a:xfrm>
            <a:custGeom>
              <a:avLst/>
              <a:gdLst>
                <a:gd name="connsiteX0" fmla="*/ 71603 w 70815"/>
                <a:gd name="connsiteY0" fmla="*/ 4692 h 8851"/>
                <a:gd name="connsiteX1" fmla="*/ 4692 w 70815"/>
                <a:gd name="connsiteY1" fmla="*/ 4692 h 8851"/>
              </a:gdLst>
              <a:ahLst/>
              <a:cxnLst>
                <a:cxn ang="0">
                  <a:pos x="connsiteX0" y="connsiteY0"/>
                </a:cxn>
                <a:cxn ang="0">
                  <a:pos x="connsiteX1" y="connsiteY1"/>
                </a:cxn>
              </a:cxnLst>
              <a:rect l="l" t="t" r="r" b="b"/>
              <a:pathLst>
                <a:path w="70815" h="8851">
                  <a:moveTo>
                    <a:pt x="71603" y="4692"/>
                  </a:moveTo>
                  <a:lnTo>
                    <a:pt x="4692" y="4692"/>
                  </a:lnTo>
                </a:path>
              </a:pathLst>
            </a:custGeom>
            <a:noFill/>
            <a:ln w="25400" cap="flat">
              <a:solidFill>
                <a:schemeClr val="accent2"/>
              </a:solidFill>
              <a:prstDash val="solid"/>
              <a:miter/>
            </a:ln>
          </p:spPr>
          <p:txBody>
            <a:bodyPr rtlCol="0" anchor="ctr"/>
            <a:lstStyle/>
            <a:p>
              <a:endParaRPr lang="en-GB"/>
            </a:p>
          </p:txBody>
        </p:sp>
        <p:sp>
          <p:nvSpPr>
            <p:cNvPr id="102" name="Freeform: Shape 102">
              <a:extLst>
                <a:ext uri="{FF2B5EF4-FFF2-40B4-BE49-F238E27FC236}">
                  <a16:creationId xmlns:a16="http://schemas.microsoft.com/office/drawing/2014/main" id="{DD4ACA47-F322-46EC-A82F-DFAF54689970}"/>
                </a:ext>
              </a:extLst>
            </p:cNvPr>
            <p:cNvSpPr/>
            <p:nvPr/>
          </p:nvSpPr>
          <p:spPr>
            <a:xfrm>
              <a:off x="1684443" y="2658629"/>
              <a:ext cx="70815" cy="8852"/>
            </a:xfrm>
            <a:custGeom>
              <a:avLst/>
              <a:gdLst>
                <a:gd name="connsiteX0" fmla="*/ 71603 w 70815"/>
                <a:gd name="connsiteY0" fmla="*/ 4692 h 8851"/>
                <a:gd name="connsiteX1" fmla="*/ 4692 w 70815"/>
                <a:gd name="connsiteY1" fmla="*/ 4692 h 8851"/>
              </a:gdLst>
              <a:ahLst/>
              <a:cxnLst>
                <a:cxn ang="0">
                  <a:pos x="connsiteX0" y="connsiteY0"/>
                </a:cxn>
                <a:cxn ang="0">
                  <a:pos x="connsiteX1" y="connsiteY1"/>
                </a:cxn>
              </a:cxnLst>
              <a:rect l="l" t="t" r="r" b="b"/>
              <a:pathLst>
                <a:path w="70815" h="8851">
                  <a:moveTo>
                    <a:pt x="71603" y="4692"/>
                  </a:moveTo>
                  <a:lnTo>
                    <a:pt x="4692" y="4692"/>
                  </a:lnTo>
                </a:path>
              </a:pathLst>
            </a:custGeom>
            <a:noFill/>
            <a:ln w="25400" cap="flat">
              <a:solidFill>
                <a:schemeClr val="accent2"/>
              </a:solidFill>
              <a:prstDash val="solid"/>
              <a:miter/>
            </a:ln>
          </p:spPr>
          <p:txBody>
            <a:bodyPr rtlCol="0" anchor="ctr"/>
            <a:lstStyle/>
            <a:p>
              <a:endParaRPr lang="en-GB"/>
            </a:p>
          </p:txBody>
        </p:sp>
        <p:sp>
          <p:nvSpPr>
            <p:cNvPr id="103" name="Freeform: Shape 103">
              <a:extLst>
                <a:ext uri="{FF2B5EF4-FFF2-40B4-BE49-F238E27FC236}">
                  <a16:creationId xmlns:a16="http://schemas.microsoft.com/office/drawing/2014/main" id="{F10132BA-1065-4B04-B907-D1FFFD287B6E}"/>
                </a:ext>
              </a:extLst>
            </p:cNvPr>
            <p:cNvSpPr/>
            <p:nvPr/>
          </p:nvSpPr>
          <p:spPr>
            <a:xfrm>
              <a:off x="1755258" y="2747148"/>
              <a:ext cx="70815" cy="8852"/>
            </a:xfrm>
            <a:custGeom>
              <a:avLst/>
              <a:gdLst>
                <a:gd name="connsiteX0" fmla="*/ 71612 w 70815"/>
                <a:gd name="connsiteY0" fmla="*/ 4692 h 8851"/>
                <a:gd name="connsiteX1" fmla="*/ 4692 w 70815"/>
                <a:gd name="connsiteY1" fmla="*/ 4692 h 8851"/>
              </a:gdLst>
              <a:ahLst/>
              <a:cxnLst>
                <a:cxn ang="0">
                  <a:pos x="connsiteX0" y="connsiteY0"/>
                </a:cxn>
                <a:cxn ang="0">
                  <a:pos x="connsiteX1" y="connsiteY1"/>
                </a:cxn>
              </a:cxnLst>
              <a:rect l="l" t="t" r="r" b="b"/>
              <a:pathLst>
                <a:path w="70815" h="8851">
                  <a:moveTo>
                    <a:pt x="71612" y="4692"/>
                  </a:moveTo>
                  <a:lnTo>
                    <a:pt x="4692" y="4692"/>
                  </a:lnTo>
                </a:path>
              </a:pathLst>
            </a:custGeom>
            <a:noFill/>
            <a:ln w="25400" cap="flat">
              <a:solidFill>
                <a:schemeClr val="accent2"/>
              </a:solidFill>
              <a:prstDash val="solid"/>
              <a:miter/>
            </a:ln>
          </p:spPr>
          <p:txBody>
            <a:bodyPr rtlCol="0" anchor="ctr"/>
            <a:lstStyle/>
            <a:p>
              <a:endParaRPr lang="en-GB"/>
            </a:p>
          </p:txBody>
        </p:sp>
        <p:sp>
          <p:nvSpPr>
            <p:cNvPr id="104" name="Freeform: Shape 104">
              <a:extLst>
                <a:ext uri="{FF2B5EF4-FFF2-40B4-BE49-F238E27FC236}">
                  <a16:creationId xmlns:a16="http://schemas.microsoft.com/office/drawing/2014/main" id="{90904126-92CA-45A0-936E-7017EC2DF2CF}"/>
                </a:ext>
              </a:extLst>
            </p:cNvPr>
            <p:cNvSpPr/>
            <p:nvPr/>
          </p:nvSpPr>
          <p:spPr>
            <a:xfrm>
              <a:off x="1808370" y="2800259"/>
              <a:ext cx="70815" cy="8852"/>
            </a:xfrm>
            <a:custGeom>
              <a:avLst/>
              <a:gdLst>
                <a:gd name="connsiteX0" fmla="*/ 71612 w 70815"/>
                <a:gd name="connsiteY0" fmla="*/ 4692 h 8851"/>
                <a:gd name="connsiteX1" fmla="*/ 4692 w 70815"/>
                <a:gd name="connsiteY1" fmla="*/ 4692 h 8851"/>
              </a:gdLst>
              <a:ahLst/>
              <a:cxnLst>
                <a:cxn ang="0">
                  <a:pos x="connsiteX0" y="connsiteY0"/>
                </a:cxn>
                <a:cxn ang="0">
                  <a:pos x="connsiteX1" y="connsiteY1"/>
                </a:cxn>
              </a:cxnLst>
              <a:rect l="l" t="t" r="r" b="b"/>
              <a:pathLst>
                <a:path w="70815" h="8851">
                  <a:moveTo>
                    <a:pt x="71612" y="4692"/>
                  </a:moveTo>
                  <a:lnTo>
                    <a:pt x="4692" y="4692"/>
                  </a:lnTo>
                </a:path>
              </a:pathLst>
            </a:custGeom>
            <a:noFill/>
            <a:ln w="25400" cap="flat">
              <a:solidFill>
                <a:schemeClr val="accent2"/>
              </a:solidFill>
              <a:prstDash val="solid"/>
              <a:miter/>
            </a:ln>
          </p:spPr>
          <p:txBody>
            <a:bodyPr rtlCol="0" anchor="ctr"/>
            <a:lstStyle/>
            <a:p>
              <a:endParaRPr lang="en-GB"/>
            </a:p>
          </p:txBody>
        </p:sp>
        <p:sp>
          <p:nvSpPr>
            <p:cNvPr id="105" name="Freeform: Shape 105">
              <a:extLst>
                <a:ext uri="{FF2B5EF4-FFF2-40B4-BE49-F238E27FC236}">
                  <a16:creationId xmlns:a16="http://schemas.microsoft.com/office/drawing/2014/main" id="{DEC9437D-FB08-484B-8816-65DEBC77C8AB}"/>
                </a:ext>
              </a:extLst>
            </p:cNvPr>
            <p:cNvSpPr/>
            <p:nvPr/>
          </p:nvSpPr>
          <p:spPr>
            <a:xfrm>
              <a:off x="1932305" y="2906482"/>
              <a:ext cx="70815" cy="8852"/>
            </a:xfrm>
            <a:custGeom>
              <a:avLst/>
              <a:gdLst>
                <a:gd name="connsiteX0" fmla="*/ 71603 w 70815"/>
                <a:gd name="connsiteY0" fmla="*/ 4692 h 8851"/>
                <a:gd name="connsiteX1" fmla="*/ 4692 w 70815"/>
                <a:gd name="connsiteY1" fmla="*/ 4692 h 8851"/>
              </a:gdLst>
              <a:ahLst/>
              <a:cxnLst>
                <a:cxn ang="0">
                  <a:pos x="connsiteX0" y="connsiteY0"/>
                </a:cxn>
                <a:cxn ang="0">
                  <a:pos x="connsiteX1" y="connsiteY1"/>
                </a:cxn>
              </a:cxnLst>
              <a:rect l="l" t="t" r="r" b="b"/>
              <a:pathLst>
                <a:path w="70815" h="8851">
                  <a:moveTo>
                    <a:pt x="71603" y="4692"/>
                  </a:moveTo>
                  <a:lnTo>
                    <a:pt x="4692" y="4692"/>
                  </a:lnTo>
                </a:path>
              </a:pathLst>
            </a:custGeom>
            <a:noFill/>
            <a:ln w="25400" cap="flat">
              <a:solidFill>
                <a:schemeClr val="accent2"/>
              </a:solidFill>
              <a:prstDash val="solid"/>
              <a:miter/>
            </a:ln>
          </p:spPr>
          <p:txBody>
            <a:bodyPr rtlCol="0" anchor="ctr"/>
            <a:lstStyle/>
            <a:p>
              <a:endParaRPr lang="en-GB"/>
            </a:p>
          </p:txBody>
        </p:sp>
        <p:sp>
          <p:nvSpPr>
            <p:cNvPr id="106" name="Freeform: Shape 106">
              <a:extLst>
                <a:ext uri="{FF2B5EF4-FFF2-40B4-BE49-F238E27FC236}">
                  <a16:creationId xmlns:a16="http://schemas.microsoft.com/office/drawing/2014/main" id="{5A75D0A6-C30E-4F41-985C-EFC9ADD1F39E}"/>
                </a:ext>
              </a:extLst>
            </p:cNvPr>
            <p:cNvSpPr/>
            <p:nvPr/>
          </p:nvSpPr>
          <p:spPr>
            <a:xfrm>
              <a:off x="2073935" y="3030408"/>
              <a:ext cx="70815" cy="8852"/>
            </a:xfrm>
            <a:custGeom>
              <a:avLst/>
              <a:gdLst>
                <a:gd name="connsiteX0" fmla="*/ 71603 w 70815"/>
                <a:gd name="connsiteY0" fmla="*/ 4692 h 8851"/>
                <a:gd name="connsiteX1" fmla="*/ 4692 w 70815"/>
                <a:gd name="connsiteY1" fmla="*/ 4692 h 8851"/>
              </a:gdLst>
              <a:ahLst/>
              <a:cxnLst>
                <a:cxn ang="0">
                  <a:pos x="connsiteX0" y="connsiteY0"/>
                </a:cxn>
                <a:cxn ang="0">
                  <a:pos x="connsiteX1" y="connsiteY1"/>
                </a:cxn>
              </a:cxnLst>
              <a:rect l="l" t="t" r="r" b="b"/>
              <a:pathLst>
                <a:path w="70815" h="8851">
                  <a:moveTo>
                    <a:pt x="71603" y="4692"/>
                  </a:moveTo>
                  <a:lnTo>
                    <a:pt x="4692" y="4692"/>
                  </a:lnTo>
                </a:path>
              </a:pathLst>
            </a:custGeom>
            <a:noFill/>
            <a:ln w="25400" cap="flat">
              <a:solidFill>
                <a:schemeClr val="accent2"/>
              </a:solidFill>
              <a:prstDash val="solid"/>
              <a:miter/>
            </a:ln>
          </p:spPr>
          <p:txBody>
            <a:bodyPr rtlCol="0" anchor="ctr"/>
            <a:lstStyle/>
            <a:p>
              <a:endParaRPr lang="en-GB"/>
            </a:p>
          </p:txBody>
        </p:sp>
        <p:sp>
          <p:nvSpPr>
            <p:cNvPr id="107" name="Freeform: Shape 107">
              <a:extLst>
                <a:ext uri="{FF2B5EF4-FFF2-40B4-BE49-F238E27FC236}">
                  <a16:creationId xmlns:a16="http://schemas.microsoft.com/office/drawing/2014/main" id="{369D0C36-FCE5-48C4-8394-B44D857025B1}"/>
                </a:ext>
              </a:extLst>
            </p:cNvPr>
            <p:cNvSpPr/>
            <p:nvPr/>
          </p:nvSpPr>
          <p:spPr>
            <a:xfrm>
              <a:off x="2073935" y="3048112"/>
              <a:ext cx="70815" cy="8852"/>
            </a:xfrm>
            <a:custGeom>
              <a:avLst/>
              <a:gdLst>
                <a:gd name="connsiteX0" fmla="*/ 71603 w 70815"/>
                <a:gd name="connsiteY0" fmla="*/ 4692 h 8851"/>
                <a:gd name="connsiteX1" fmla="*/ 4692 w 70815"/>
                <a:gd name="connsiteY1" fmla="*/ 4692 h 8851"/>
              </a:gdLst>
              <a:ahLst/>
              <a:cxnLst>
                <a:cxn ang="0">
                  <a:pos x="connsiteX0" y="connsiteY0"/>
                </a:cxn>
                <a:cxn ang="0">
                  <a:pos x="connsiteX1" y="connsiteY1"/>
                </a:cxn>
              </a:cxnLst>
              <a:rect l="l" t="t" r="r" b="b"/>
              <a:pathLst>
                <a:path w="70815" h="8851">
                  <a:moveTo>
                    <a:pt x="71603" y="4692"/>
                  </a:moveTo>
                  <a:lnTo>
                    <a:pt x="4692" y="4692"/>
                  </a:lnTo>
                </a:path>
              </a:pathLst>
            </a:custGeom>
            <a:noFill/>
            <a:ln w="25400" cap="flat">
              <a:solidFill>
                <a:schemeClr val="accent2"/>
              </a:solidFill>
              <a:prstDash val="solid"/>
              <a:miter/>
            </a:ln>
          </p:spPr>
          <p:txBody>
            <a:bodyPr rtlCol="0" anchor="ctr"/>
            <a:lstStyle/>
            <a:p>
              <a:endParaRPr lang="en-GB"/>
            </a:p>
          </p:txBody>
        </p:sp>
        <p:sp>
          <p:nvSpPr>
            <p:cNvPr id="108" name="Freeform: Shape 108">
              <a:extLst>
                <a:ext uri="{FF2B5EF4-FFF2-40B4-BE49-F238E27FC236}">
                  <a16:creationId xmlns:a16="http://schemas.microsoft.com/office/drawing/2014/main" id="{739E617A-EA3F-48A5-9718-ABE44409ABDB}"/>
                </a:ext>
              </a:extLst>
            </p:cNvPr>
            <p:cNvSpPr/>
            <p:nvPr/>
          </p:nvSpPr>
          <p:spPr>
            <a:xfrm>
              <a:off x="2127046" y="3101223"/>
              <a:ext cx="70815" cy="8852"/>
            </a:xfrm>
            <a:custGeom>
              <a:avLst/>
              <a:gdLst>
                <a:gd name="connsiteX0" fmla="*/ 71603 w 70815"/>
                <a:gd name="connsiteY0" fmla="*/ 4692 h 8851"/>
                <a:gd name="connsiteX1" fmla="*/ 4692 w 70815"/>
                <a:gd name="connsiteY1" fmla="*/ 4692 h 8851"/>
              </a:gdLst>
              <a:ahLst/>
              <a:cxnLst>
                <a:cxn ang="0">
                  <a:pos x="connsiteX0" y="connsiteY0"/>
                </a:cxn>
                <a:cxn ang="0">
                  <a:pos x="connsiteX1" y="connsiteY1"/>
                </a:cxn>
              </a:cxnLst>
              <a:rect l="l" t="t" r="r" b="b"/>
              <a:pathLst>
                <a:path w="70815" h="8851">
                  <a:moveTo>
                    <a:pt x="71603" y="4692"/>
                  </a:moveTo>
                  <a:lnTo>
                    <a:pt x="4692" y="4692"/>
                  </a:lnTo>
                </a:path>
              </a:pathLst>
            </a:custGeom>
            <a:noFill/>
            <a:ln w="25400" cap="flat">
              <a:solidFill>
                <a:schemeClr val="accent2"/>
              </a:solidFill>
              <a:prstDash val="solid"/>
              <a:miter/>
            </a:ln>
          </p:spPr>
          <p:txBody>
            <a:bodyPr rtlCol="0" anchor="ctr"/>
            <a:lstStyle/>
            <a:p>
              <a:endParaRPr lang="en-GB"/>
            </a:p>
          </p:txBody>
        </p:sp>
        <p:sp>
          <p:nvSpPr>
            <p:cNvPr id="109" name="Freeform: Shape 109">
              <a:extLst>
                <a:ext uri="{FF2B5EF4-FFF2-40B4-BE49-F238E27FC236}">
                  <a16:creationId xmlns:a16="http://schemas.microsoft.com/office/drawing/2014/main" id="{A309C646-96BF-40BB-8692-4FFE8F4E1033}"/>
                </a:ext>
              </a:extLst>
            </p:cNvPr>
            <p:cNvSpPr/>
            <p:nvPr/>
          </p:nvSpPr>
          <p:spPr>
            <a:xfrm>
              <a:off x="2250973" y="3260557"/>
              <a:ext cx="70815" cy="8852"/>
            </a:xfrm>
            <a:custGeom>
              <a:avLst/>
              <a:gdLst>
                <a:gd name="connsiteX0" fmla="*/ 71603 w 70815"/>
                <a:gd name="connsiteY0" fmla="*/ 4692 h 8851"/>
                <a:gd name="connsiteX1" fmla="*/ 4692 w 70815"/>
                <a:gd name="connsiteY1" fmla="*/ 4692 h 8851"/>
              </a:gdLst>
              <a:ahLst/>
              <a:cxnLst>
                <a:cxn ang="0">
                  <a:pos x="connsiteX0" y="connsiteY0"/>
                </a:cxn>
                <a:cxn ang="0">
                  <a:pos x="connsiteX1" y="connsiteY1"/>
                </a:cxn>
              </a:cxnLst>
              <a:rect l="l" t="t" r="r" b="b"/>
              <a:pathLst>
                <a:path w="70815" h="8851">
                  <a:moveTo>
                    <a:pt x="71603" y="4692"/>
                  </a:moveTo>
                  <a:lnTo>
                    <a:pt x="4692" y="4692"/>
                  </a:lnTo>
                </a:path>
              </a:pathLst>
            </a:custGeom>
            <a:noFill/>
            <a:ln w="25400" cap="flat">
              <a:solidFill>
                <a:schemeClr val="accent2"/>
              </a:solidFill>
              <a:prstDash val="solid"/>
              <a:miter/>
            </a:ln>
          </p:spPr>
          <p:txBody>
            <a:bodyPr rtlCol="0" anchor="ctr"/>
            <a:lstStyle/>
            <a:p>
              <a:endParaRPr lang="en-GB"/>
            </a:p>
          </p:txBody>
        </p:sp>
        <p:sp>
          <p:nvSpPr>
            <p:cNvPr id="110" name="Freeform: Shape 110">
              <a:extLst>
                <a:ext uri="{FF2B5EF4-FFF2-40B4-BE49-F238E27FC236}">
                  <a16:creationId xmlns:a16="http://schemas.microsoft.com/office/drawing/2014/main" id="{C34499E7-54EC-4ACE-873F-716251C16E2D}"/>
                </a:ext>
              </a:extLst>
            </p:cNvPr>
            <p:cNvSpPr/>
            <p:nvPr/>
          </p:nvSpPr>
          <p:spPr>
            <a:xfrm>
              <a:off x="2321788" y="3349076"/>
              <a:ext cx="70815" cy="8852"/>
            </a:xfrm>
            <a:custGeom>
              <a:avLst/>
              <a:gdLst>
                <a:gd name="connsiteX0" fmla="*/ 71603 w 70815"/>
                <a:gd name="connsiteY0" fmla="*/ 4692 h 8851"/>
                <a:gd name="connsiteX1" fmla="*/ 4692 w 70815"/>
                <a:gd name="connsiteY1" fmla="*/ 4692 h 8851"/>
              </a:gdLst>
              <a:ahLst/>
              <a:cxnLst>
                <a:cxn ang="0">
                  <a:pos x="connsiteX0" y="connsiteY0"/>
                </a:cxn>
                <a:cxn ang="0">
                  <a:pos x="connsiteX1" y="connsiteY1"/>
                </a:cxn>
              </a:cxnLst>
              <a:rect l="l" t="t" r="r" b="b"/>
              <a:pathLst>
                <a:path w="70815" h="8851">
                  <a:moveTo>
                    <a:pt x="71603" y="4692"/>
                  </a:moveTo>
                  <a:lnTo>
                    <a:pt x="4692" y="4692"/>
                  </a:lnTo>
                </a:path>
              </a:pathLst>
            </a:custGeom>
            <a:noFill/>
            <a:ln w="25400" cap="flat">
              <a:solidFill>
                <a:schemeClr val="accent2"/>
              </a:solidFill>
              <a:prstDash val="solid"/>
              <a:miter/>
            </a:ln>
          </p:spPr>
          <p:txBody>
            <a:bodyPr rtlCol="0" anchor="ctr"/>
            <a:lstStyle/>
            <a:p>
              <a:endParaRPr lang="en-GB"/>
            </a:p>
          </p:txBody>
        </p:sp>
        <p:sp>
          <p:nvSpPr>
            <p:cNvPr id="111" name="Freeform: Shape 111">
              <a:extLst>
                <a:ext uri="{FF2B5EF4-FFF2-40B4-BE49-F238E27FC236}">
                  <a16:creationId xmlns:a16="http://schemas.microsoft.com/office/drawing/2014/main" id="{5A93C060-0EC4-4D41-AF8E-FB9911A31A03}"/>
                </a:ext>
              </a:extLst>
            </p:cNvPr>
            <p:cNvSpPr/>
            <p:nvPr/>
          </p:nvSpPr>
          <p:spPr>
            <a:xfrm>
              <a:off x="2888309" y="3650040"/>
              <a:ext cx="70815" cy="8852"/>
            </a:xfrm>
            <a:custGeom>
              <a:avLst/>
              <a:gdLst>
                <a:gd name="connsiteX0" fmla="*/ 71603 w 70815"/>
                <a:gd name="connsiteY0" fmla="*/ 4692 h 8851"/>
                <a:gd name="connsiteX1" fmla="*/ 4692 w 70815"/>
                <a:gd name="connsiteY1" fmla="*/ 4692 h 8851"/>
              </a:gdLst>
              <a:ahLst/>
              <a:cxnLst>
                <a:cxn ang="0">
                  <a:pos x="connsiteX0" y="connsiteY0"/>
                </a:cxn>
                <a:cxn ang="0">
                  <a:pos x="connsiteX1" y="connsiteY1"/>
                </a:cxn>
              </a:cxnLst>
              <a:rect l="l" t="t" r="r" b="b"/>
              <a:pathLst>
                <a:path w="70815" h="8851">
                  <a:moveTo>
                    <a:pt x="71603" y="4692"/>
                  </a:moveTo>
                  <a:lnTo>
                    <a:pt x="4692" y="4692"/>
                  </a:lnTo>
                </a:path>
              </a:pathLst>
            </a:custGeom>
            <a:noFill/>
            <a:ln w="25400" cap="flat">
              <a:solidFill>
                <a:schemeClr val="accent2"/>
              </a:solidFill>
              <a:prstDash val="solid"/>
              <a:miter/>
            </a:ln>
          </p:spPr>
          <p:txBody>
            <a:bodyPr rtlCol="0" anchor="ctr"/>
            <a:lstStyle/>
            <a:p>
              <a:endParaRPr lang="en-GB"/>
            </a:p>
          </p:txBody>
        </p:sp>
        <p:sp>
          <p:nvSpPr>
            <p:cNvPr id="112" name="Freeform: Shape 112">
              <a:extLst>
                <a:ext uri="{FF2B5EF4-FFF2-40B4-BE49-F238E27FC236}">
                  <a16:creationId xmlns:a16="http://schemas.microsoft.com/office/drawing/2014/main" id="{CFD6B4CB-80A5-42EC-833C-238325271491}"/>
                </a:ext>
              </a:extLst>
            </p:cNvPr>
            <p:cNvSpPr/>
            <p:nvPr/>
          </p:nvSpPr>
          <p:spPr>
            <a:xfrm>
              <a:off x="3313208" y="3915597"/>
              <a:ext cx="70815" cy="8852"/>
            </a:xfrm>
            <a:custGeom>
              <a:avLst/>
              <a:gdLst>
                <a:gd name="connsiteX0" fmla="*/ 71603 w 70815"/>
                <a:gd name="connsiteY0" fmla="*/ 4692 h 8851"/>
                <a:gd name="connsiteX1" fmla="*/ 4692 w 70815"/>
                <a:gd name="connsiteY1" fmla="*/ 4692 h 8851"/>
              </a:gdLst>
              <a:ahLst/>
              <a:cxnLst>
                <a:cxn ang="0">
                  <a:pos x="connsiteX0" y="connsiteY0"/>
                </a:cxn>
                <a:cxn ang="0">
                  <a:pos x="connsiteX1" y="connsiteY1"/>
                </a:cxn>
              </a:cxnLst>
              <a:rect l="l" t="t" r="r" b="b"/>
              <a:pathLst>
                <a:path w="70815" h="8851">
                  <a:moveTo>
                    <a:pt x="71603" y="4692"/>
                  </a:moveTo>
                  <a:lnTo>
                    <a:pt x="4692" y="4692"/>
                  </a:lnTo>
                </a:path>
              </a:pathLst>
            </a:custGeom>
            <a:noFill/>
            <a:ln w="25400" cap="flat">
              <a:solidFill>
                <a:schemeClr val="accent2"/>
              </a:solidFill>
              <a:prstDash val="solid"/>
              <a:miter/>
            </a:ln>
          </p:spPr>
          <p:txBody>
            <a:bodyPr rtlCol="0" anchor="ctr"/>
            <a:lstStyle/>
            <a:p>
              <a:endParaRPr lang="en-GB"/>
            </a:p>
          </p:txBody>
        </p:sp>
        <p:sp>
          <p:nvSpPr>
            <p:cNvPr id="113" name="Freeform: Shape 113">
              <a:extLst>
                <a:ext uri="{FF2B5EF4-FFF2-40B4-BE49-F238E27FC236}">
                  <a16:creationId xmlns:a16="http://schemas.microsoft.com/office/drawing/2014/main" id="{7637260B-F831-4288-AC06-146DE1CB9224}"/>
                </a:ext>
              </a:extLst>
            </p:cNvPr>
            <p:cNvSpPr/>
            <p:nvPr/>
          </p:nvSpPr>
          <p:spPr>
            <a:xfrm>
              <a:off x="4180693" y="4216570"/>
              <a:ext cx="70815" cy="8852"/>
            </a:xfrm>
            <a:custGeom>
              <a:avLst/>
              <a:gdLst>
                <a:gd name="connsiteX0" fmla="*/ 71603 w 70815"/>
                <a:gd name="connsiteY0" fmla="*/ 4692 h 8851"/>
                <a:gd name="connsiteX1" fmla="*/ 4692 w 70815"/>
                <a:gd name="connsiteY1" fmla="*/ 4692 h 8851"/>
              </a:gdLst>
              <a:ahLst/>
              <a:cxnLst>
                <a:cxn ang="0">
                  <a:pos x="connsiteX0" y="connsiteY0"/>
                </a:cxn>
                <a:cxn ang="0">
                  <a:pos x="connsiteX1" y="connsiteY1"/>
                </a:cxn>
              </a:cxnLst>
              <a:rect l="l" t="t" r="r" b="b"/>
              <a:pathLst>
                <a:path w="70815" h="8851">
                  <a:moveTo>
                    <a:pt x="71603" y="4692"/>
                  </a:moveTo>
                  <a:lnTo>
                    <a:pt x="4692" y="4692"/>
                  </a:lnTo>
                </a:path>
              </a:pathLst>
            </a:custGeom>
            <a:noFill/>
            <a:ln w="25400" cap="flat">
              <a:solidFill>
                <a:schemeClr val="accent2"/>
              </a:solidFill>
              <a:prstDash val="solid"/>
              <a:miter/>
            </a:ln>
          </p:spPr>
          <p:txBody>
            <a:bodyPr rtlCol="0" anchor="ctr"/>
            <a:lstStyle/>
            <a:p>
              <a:endParaRPr lang="en-GB"/>
            </a:p>
          </p:txBody>
        </p:sp>
        <p:sp>
          <p:nvSpPr>
            <p:cNvPr id="114" name="Freeform: Shape 114">
              <a:extLst>
                <a:ext uri="{FF2B5EF4-FFF2-40B4-BE49-F238E27FC236}">
                  <a16:creationId xmlns:a16="http://schemas.microsoft.com/office/drawing/2014/main" id="{A0A573C4-4651-4600-897C-3289B3B42B76}"/>
                </a:ext>
              </a:extLst>
            </p:cNvPr>
            <p:cNvSpPr/>
            <p:nvPr/>
          </p:nvSpPr>
          <p:spPr>
            <a:xfrm>
              <a:off x="2831294" y="3543818"/>
              <a:ext cx="8852" cy="70815"/>
            </a:xfrm>
            <a:custGeom>
              <a:avLst/>
              <a:gdLst>
                <a:gd name="connsiteX0" fmla="*/ 4692 w 8851"/>
                <a:gd name="connsiteY0" fmla="*/ 4692 h 70815"/>
                <a:gd name="connsiteX1" fmla="*/ 4692 w 8851"/>
                <a:gd name="connsiteY1" fmla="*/ 71603 h 70815"/>
              </a:gdLst>
              <a:ahLst/>
              <a:cxnLst>
                <a:cxn ang="0">
                  <a:pos x="connsiteX0" y="connsiteY0"/>
                </a:cxn>
                <a:cxn ang="0">
                  <a:pos x="connsiteX1" y="connsiteY1"/>
                </a:cxn>
              </a:cxnLst>
              <a:rect l="l" t="t" r="r" b="b"/>
              <a:pathLst>
                <a:path w="8851" h="70815">
                  <a:moveTo>
                    <a:pt x="4692" y="4692"/>
                  </a:moveTo>
                  <a:lnTo>
                    <a:pt x="4692" y="71603"/>
                  </a:lnTo>
                </a:path>
              </a:pathLst>
            </a:custGeom>
            <a:noFill/>
            <a:ln w="25400" cap="flat">
              <a:solidFill>
                <a:schemeClr val="accent2"/>
              </a:solidFill>
              <a:prstDash val="solid"/>
              <a:miter/>
            </a:ln>
          </p:spPr>
          <p:txBody>
            <a:bodyPr rtlCol="0" anchor="ctr"/>
            <a:lstStyle/>
            <a:p>
              <a:endParaRPr lang="en-GB"/>
            </a:p>
          </p:txBody>
        </p:sp>
        <p:sp>
          <p:nvSpPr>
            <p:cNvPr id="115" name="Freeform: Shape 115">
              <a:extLst>
                <a:ext uri="{FF2B5EF4-FFF2-40B4-BE49-F238E27FC236}">
                  <a16:creationId xmlns:a16="http://schemas.microsoft.com/office/drawing/2014/main" id="{43B80010-C554-49A9-8A44-E588A841F1BE}"/>
                </a:ext>
              </a:extLst>
            </p:cNvPr>
            <p:cNvSpPr/>
            <p:nvPr/>
          </p:nvSpPr>
          <p:spPr>
            <a:xfrm>
              <a:off x="2848997" y="3543818"/>
              <a:ext cx="8852" cy="70815"/>
            </a:xfrm>
            <a:custGeom>
              <a:avLst/>
              <a:gdLst>
                <a:gd name="connsiteX0" fmla="*/ 4692 w 8851"/>
                <a:gd name="connsiteY0" fmla="*/ 4692 h 70815"/>
                <a:gd name="connsiteX1" fmla="*/ 4692 w 8851"/>
                <a:gd name="connsiteY1" fmla="*/ 71603 h 70815"/>
              </a:gdLst>
              <a:ahLst/>
              <a:cxnLst>
                <a:cxn ang="0">
                  <a:pos x="connsiteX0" y="connsiteY0"/>
                </a:cxn>
                <a:cxn ang="0">
                  <a:pos x="connsiteX1" y="connsiteY1"/>
                </a:cxn>
              </a:cxnLst>
              <a:rect l="l" t="t" r="r" b="b"/>
              <a:pathLst>
                <a:path w="8851" h="70815">
                  <a:moveTo>
                    <a:pt x="4692" y="4692"/>
                  </a:moveTo>
                  <a:lnTo>
                    <a:pt x="4692" y="71603"/>
                  </a:lnTo>
                </a:path>
              </a:pathLst>
            </a:custGeom>
            <a:noFill/>
            <a:ln w="25400" cap="flat">
              <a:solidFill>
                <a:schemeClr val="accent2"/>
              </a:solidFill>
              <a:prstDash val="solid"/>
              <a:miter/>
            </a:ln>
          </p:spPr>
          <p:txBody>
            <a:bodyPr rtlCol="0" anchor="ctr"/>
            <a:lstStyle/>
            <a:p>
              <a:endParaRPr lang="en-GB"/>
            </a:p>
          </p:txBody>
        </p:sp>
        <p:sp>
          <p:nvSpPr>
            <p:cNvPr id="116" name="Freeform: Shape 116">
              <a:extLst>
                <a:ext uri="{FF2B5EF4-FFF2-40B4-BE49-F238E27FC236}">
                  <a16:creationId xmlns:a16="http://schemas.microsoft.com/office/drawing/2014/main" id="{254AFD77-F3EC-49D8-818F-6F97306C959B}"/>
                </a:ext>
              </a:extLst>
            </p:cNvPr>
            <p:cNvSpPr/>
            <p:nvPr/>
          </p:nvSpPr>
          <p:spPr>
            <a:xfrm>
              <a:off x="3008331" y="3703152"/>
              <a:ext cx="8852" cy="70815"/>
            </a:xfrm>
            <a:custGeom>
              <a:avLst/>
              <a:gdLst>
                <a:gd name="connsiteX0" fmla="*/ 4692 w 8851"/>
                <a:gd name="connsiteY0" fmla="*/ 4692 h 70815"/>
                <a:gd name="connsiteX1" fmla="*/ 4692 w 8851"/>
                <a:gd name="connsiteY1" fmla="*/ 71603 h 70815"/>
              </a:gdLst>
              <a:ahLst/>
              <a:cxnLst>
                <a:cxn ang="0">
                  <a:pos x="connsiteX0" y="connsiteY0"/>
                </a:cxn>
                <a:cxn ang="0">
                  <a:pos x="connsiteX1" y="connsiteY1"/>
                </a:cxn>
              </a:cxnLst>
              <a:rect l="l" t="t" r="r" b="b"/>
              <a:pathLst>
                <a:path w="8851" h="70815">
                  <a:moveTo>
                    <a:pt x="4692" y="4692"/>
                  </a:moveTo>
                  <a:lnTo>
                    <a:pt x="4692" y="71603"/>
                  </a:lnTo>
                </a:path>
              </a:pathLst>
            </a:custGeom>
            <a:noFill/>
            <a:ln w="25400" cap="flat">
              <a:solidFill>
                <a:schemeClr val="accent2"/>
              </a:solidFill>
              <a:prstDash val="solid"/>
              <a:miter/>
            </a:ln>
          </p:spPr>
          <p:txBody>
            <a:bodyPr rtlCol="0" anchor="ctr"/>
            <a:lstStyle/>
            <a:p>
              <a:endParaRPr lang="en-GB"/>
            </a:p>
          </p:txBody>
        </p:sp>
        <p:sp>
          <p:nvSpPr>
            <p:cNvPr id="117" name="Freeform: Shape 117">
              <a:extLst>
                <a:ext uri="{FF2B5EF4-FFF2-40B4-BE49-F238E27FC236}">
                  <a16:creationId xmlns:a16="http://schemas.microsoft.com/office/drawing/2014/main" id="{A3C3BF35-9318-45B7-BD23-6869B932448A}"/>
                </a:ext>
              </a:extLst>
            </p:cNvPr>
            <p:cNvSpPr/>
            <p:nvPr/>
          </p:nvSpPr>
          <p:spPr>
            <a:xfrm>
              <a:off x="3061443" y="3703152"/>
              <a:ext cx="8852" cy="70815"/>
            </a:xfrm>
            <a:custGeom>
              <a:avLst/>
              <a:gdLst>
                <a:gd name="connsiteX0" fmla="*/ 4692 w 8851"/>
                <a:gd name="connsiteY0" fmla="*/ 4692 h 70815"/>
                <a:gd name="connsiteX1" fmla="*/ 4692 w 8851"/>
                <a:gd name="connsiteY1" fmla="*/ 71603 h 70815"/>
              </a:gdLst>
              <a:ahLst/>
              <a:cxnLst>
                <a:cxn ang="0">
                  <a:pos x="connsiteX0" y="connsiteY0"/>
                </a:cxn>
                <a:cxn ang="0">
                  <a:pos x="connsiteX1" y="connsiteY1"/>
                </a:cxn>
              </a:cxnLst>
              <a:rect l="l" t="t" r="r" b="b"/>
              <a:pathLst>
                <a:path w="8851" h="70815">
                  <a:moveTo>
                    <a:pt x="4692" y="4692"/>
                  </a:moveTo>
                  <a:lnTo>
                    <a:pt x="4692" y="71603"/>
                  </a:lnTo>
                </a:path>
              </a:pathLst>
            </a:custGeom>
            <a:noFill/>
            <a:ln w="25400" cap="flat">
              <a:solidFill>
                <a:schemeClr val="accent2"/>
              </a:solidFill>
              <a:prstDash val="solid"/>
              <a:miter/>
            </a:ln>
          </p:spPr>
          <p:txBody>
            <a:bodyPr rtlCol="0" anchor="ctr"/>
            <a:lstStyle/>
            <a:p>
              <a:endParaRPr lang="en-GB"/>
            </a:p>
          </p:txBody>
        </p:sp>
        <p:sp>
          <p:nvSpPr>
            <p:cNvPr id="118" name="Freeform: Shape 118">
              <a:extLst>
                <a:ext uri="{FF2B5EF4-FFF2-40B4-BE49-F238E27FC236}">
                  <a16:creationId xmlns:a16="http://schemas.microsoft.com/office/drawing/2014/main" id="{CFE30C09-593C-4647-8FFD-1E397560BE73}"/>
                </a:ext>
              </a:extLst>
            </p:cNvPr>
            <p:cNvSpPr/>
            <p:nvPr/>
          </p:nvSpPr>
          <p:spPr>
            <a:xfrm>
              <a:off x="3256193" y="3844782"/>
              <a:ext cx="8852" cy="70815"/>
            </a:xfrm>
            <a:custGeom>
              <a:avLst/>
              <a:gdLst>
                <a:gd name="connsiteX0" fmla="*/ 4692 w 8851"/>
                <a:gd name="connsiteY0" fmla="*/ 4692 h 70815"/>
                <a:gd name="connsiteX1" fmla="*/ 4692 w 8851"/>
                <a:gd name="connsiteY1" fmla="*/ 71612 h 70815"/>
              </a:gdLst>
              <a:ahLst/>
              <a:cxnLst>
                <a:cxn ang="0">
                  <a:pos x="connsiteX0" y="connsiteY0"/>
                </a:cxn>
                <a:cxn ang="0">
                  <a:pos x="connsiteX1" y="connsiteY1"/>
                </a:cxn>
              </a:cxnLst>
              <a:rect l="l" t="t" r="r" b="b"/>
              <a:pathLst>
                <a:path w="8851" h="70815">
                  <a:moveTo>
                    <a:pt x="4692" y="4692"/>
                  </a:moveTo>
                  <a:lnTo>
                    <a:pt x="4692" y="71612"/>
                  </a:lnTo>
                </a:path>
              </a:pathLst>
            </a:custGeom>
            <a:noFill/>
            <a:ln w="25400" cap="flat">
              <a:solidFill>
                <a:schemeClr val="accent2"/>
              </a:solidFill>
              <a:prstDash val="solid"/>
              <a:miter/>
            </a:ln>
          </p:spPr>
          <p:txBody>
            <a:bodyPr rtlCol="0" anchor="ctr"/>
            <a:lstStyle/>
            <a:p>
              <a:endParaRPr lang="en-GB"/>
            </a:p>
          </p:txBody>
        </p:sp>
        <p:sp>
          <p:nvSpPr>
            <p:cNvPr id="119" name="Freeform: Shape 119">
              <a:extLst>
                <a:ext uri="{FF2B5EF4-FFF2-40B4-BE49-F238E27FC236}">
                  <a16:creationId xmlns:a16="http://schemas.microsoft.com/office/drawing/2014/main" id="{A5BC356D-EEB8-4EAC-A21F-B950A1552998}"/>
                </a:ext>
              </a:extLst>
            </p:cNvPr>
            <p:cNvSpPr/>
            <p:nvPr/>
          </p:nvSpPr>
          <p:spPr>
            <a:xfrm>
              <a:off x="3415527" y="3933301"/>
              <a:ext cx="8852" cy="70815"/>
            </a:xfrm>
            <a:custGeom>
              <a:avLst/>
              <a:gdLst>
                <a:gd name="connsiteX0" fmla="*/ 4692 w 8851"/>
                <a:gd name="connsiteY0" fmla="*/ 4692 h 70815"/>
                <a:gd name="connsiteX1" fmla="*/ 4692 w 8851"/>
                <a:gd name="connsiteY1" fmla="*/ 71612 h 70815"/>
              </a:gdLst>
              <a:ahLst/>
              <a:cxnLst>
                <a:cxn ang="0">
                  <a:pos x="connsiteX0" y="connsiteY0"/>
                </a:cxn>
                <a:cxn ang="0">
                  <a:pos x="connsiteX1" y="connsiteY1"/>
                </a:cxn>
              </a:cxnLst>
              <a:rect l="l" t="t" r="r" b="b"/>
              <a:pathLst>
                <a:path w="8851" h="70815">
                  <a:moveTo>
                    <a:pt x="4692" y="4692"/>
                  </a:moveTo>
                  <a:lnTo>
                    <a:pt x="4692" y="71612"/>
                  </a:lnTo>
                </a:path>
              </a:pathLst>
            </a:custGeom>
            <a:noFill/>
            <a:ln w="25400" cap="flat">
              <a:solidFill>
                <a:schemeClr val="accent2"/>
              </a:solidFill>
              <a:prstDash val="solid"/>
              <a:miter/>
            </a:ln>
          </p:spPr>
          <p:txBody>
            <a:bodyPr rtlCol="0" anchor="ctr"/>
            <a:lstStyle/>
            <a:p>
              <a:endParaRPr lang="en-GB"/>
            </a:p>
          </p:txBody>
        </p:sp>
        <p:sp>
          <p:nvSpPr>
            <p:cNvPr id="120" name="Freeform: Shape 120">
              <a:extLst>
                <a:ext uri="{FF2B5EF4-FFF2-40B4-BE49-F238E27FC236}">
                  <a16:creationId xmlns:a16="http://schemas.microsoft.com/office/drawing/2014/main" id="{2E839E16-8D7D-4A9F-AF2D-1732E6F92903}"/>
                </a:ext>
              </a:extLst>
            </p:cNvPr>
            <p:cNvSpPr/>
            <p:nvPr/>
          </p:nvSpPr>
          <p:spPr>
            <a:xfrm>
              <a:off x="3433231" y="3933301"/>
              <a:ext cx="8852" cy="70815"/>
            </a:xfrm>
            <a:custGeom>
              <a:avLst/>
              <a:gdLst>
                <a:gd name="connsiteX0" fmla="*/ 4692 w 8851"/>
                <a:gd name="connsiteY0" fmla="*/ 4692 h 70815"/>
                <a:gd name="connsiteX1" fmla="*/ 4692 w 8851"/>
                <a:gd name="connsiteY1" fmla="*/ 71612 h 70815"/>
              </a:gdLst>
              <a:ahLst/>
              <a:cxnLst>
                <a:cxn ang="0">
                  <a:pos x="connsiteX0" y="connsiteY0"/>
                </a:cxn>
                <a:cxn ang="0">
                  <a:pos x="connsiteX1" y="connsiteY1"/>
                </a:cxn>
              </a:cxnLst>
              <a:rect l="l" t="t" r="r" b="b"/>
              <a:pathLst>
                <a:path w="8851" h="70815">
                  <a:moveTo>
                    <a:pt x="4692" y="4692"/>
                  </a:moveTo>
                  <a:lnTo>
                    <a:pt x="4692" y="71612"/>
                  </a:lnTo>
                </a:path>
              </a:pathLst>
            </a:custGeom>
            <a:noFill/>
            <a:ln w="25400" cap="flat">
              <a:solidFill>
                <a:schemeClr val="accent2"/>
              </a:solidFill>
              <a:prstDash val="solid"/>
              <a:miter/>
            </a:ln>
          </p:spPr>
          <p:txBody>
            <a:bodyPr rtlCol="0" anchor="ctr"/>
            <a:lstStyle/>
            <a:p>
              <a:endParaRPr lang="en-GB"/>
            </a:p>
          </p:txBody>
        </p:sp>
        <p:sp>
          <p:nvSpPr>
            <p:cNvPr id="121" name="Freeform: Shape 121">
              <a:extLst>
                <a:ext uri="{FF2B5EF4-FFF2-40B4-BE49-F238E27FC236}">
                  <a16:creationId xmlns:a16="http://schemas.microsoft.com/office/drawing/2014/main" id="{959B4173-D2FE-486D-8F3F-20048512A5C7}"/>
                </a:ext>
              </a:extLst>
            </p:cNvPr>
            <p:cNvSpPr/>
            <p:nvPr/>
          </p:nvSpPr>
          <p:spPr>
            <a:xfrm>
              <a:off x="3504046" y="3933301"/>
              <a:ext cx="8852" cy="70815"/>
            </a:xfrm>
            <a:custGeom>
              <a:avLst/>
              <a:gdLst>
                <a:gd name="connsiteX0" fmla="*/ 4692 w 8851"/>
                <a:gd name="connsiteY0" fmla="*/ 4692 h 70815"/>
                <a:gd name="connsiteX1" fmla="*/ 4692 w 8851"/>
                <a:gd name="connsiteY1" fmla="*/ 71612 h 70815"/>
              </a:gdLst>
              <a:ahLst/>
              <a:cxnLst>
                <a:cxn ang="0">
                  <a:pos x="connsiteX0" y="connsiteY0"/>
                </a:cxn>
                <a:cxn ang="0">
                  <a:pos x="connsiteX1" y="connsiteY1"/>
                </a:cxn>
              </a:cxnLst>
              <a:rect l="l" t="t" r="r" b="b"/>
              <a:pathLst>
                <a:path w="8851" h="70815">
                  <a:moveTo>
                    <a:pt x="4692" y="4692"/>
                  </a:moveTo>
                  <a:lnTo>
                    <a:pt x="4692" y="71612"/>
                  </a:lnTo>
                </a:path>
              </a:pathLst>
            </a:custGeom>
            <a:noFill/>
            <a:ln w="25400" cap="flat">
              <a:solidFill>
                <a:schemeClr val="accent2"/>
              </a:solidFill>
              <a:prstDash val="solid"/>
              <a:miter/>
            </a:ln>
          </p:spPr>
          <p:txBody>
            <a:bodyPr rtlCol="0" anchor="ctr"/>
            <a:lstStyle/>
            <a:p>
              <a:endParaRPr lang="en-GB"/>
            </a:p>
          </p:txBody>
        </p:sp>
        <p:sp>
          <p:nvSpPr>
            <p:cNvPr id="122" name="Freeform: Shape 122">
              <a:extLst>
                <a:ext uri="{FF2B5EF4-FFF2-40B4-BE49-F238E27FC236}">
                  <a16:creationId xmlns:a16="http://schemas.microsoft.com/office/drawing/2014/main" id="{7D707F66-B387-41CA-B5D2-8FE15EC4043C}"/>
                </a:ext>
              </a:extLst>
            </p:cNvPr>
            <p:cNvSpPr/>
            <p:nvPr/>
          </p:nvSpPr>
          <p:spPr>
            <a:xfrm>
              <a:off x="3539454" y="3933301"/>
              <a:ext cx="8852" cy="70815"/>
            </a:xfrm>
            <a:custGeom>
              <a:avLst/>
              <a:gdLst>
                <a:gd name="connsiteX0" fmla="*/ 4692 w 8851"/>
                <a:gd name="connsiteY0" fmla="*/ 4692 h 70815"/>
                <a:gd name="connsiteX1" fmla="*/ 4692 w 8851"/>
                <a:gd name="connsiteY1" fmla="*/ 71612 h 70815"/>
              </a:gdLst>
              <a:ahLst/>
              <a:cxnLst>
                <a:cxn ang="0">
                  <a:pos x="connsiteX0" y="connsiteY0"/>
                </a:cxn>
                <a:cxn ang="0">
                  <a:pos x="connsiteX1" y="connsiteY1"/>
                </a:cxn>
              </a:cxnLst>
              <a:rect l="l" t="t" r="r" b="b"/>
              <a:pathLst>
                <a:path w="8851" h="70815">
                  <a:moveTo>
                    <a:pt x="4692" y="4692"/>
                  </a:moveTo>
                  <a:lnTo>
                    <a:pt x="4692" y="71612"/>
                  </a:lnTo>
                </a:path>
              </a:pathLst>
            </a:custGeom>
            <a:noFill/>
            <a:ln w="25400" cap="flat">
              <a:solidFill>
                <a:schemeClr val="accent2"/>
              </a:solidFill>
              <a:prstDash val="solid"/>
              <a:miter/>
            </a:ln>
          </p:spPr>
          <p:txBody>
            <a:bodyPr rtlCol="0" anchor="ctr"/>
            <a:lstStyle/>
            <a:p>
              <a:endParaRPr lang="en-GB"/>
            </a:p>
          </p:txBody>
        </p:sp>
        <p:sp>
          <p:nvSpPr>
            <p:cNvPr id="123" name="Freeform: Shape 123">
              <a:extLst>
                <a:ext uri="{FF2B5EF4-FFF2-40B4-BE49-F238E27FC236}">
                  <a16:creationId xmlns:a16="http://schemas.microsoft.com/office/drawing/2014/main" id="{F49BE824-EE9F-4A3C-8CF4-B31DE7E68301}"/>
                </a:ext>
              </a:extLst>
            </p:cNvPr>
            <p:cNvSpPr/>
            <p:nvPr/>
          </p:nvSpPr>
          <p:spPr>
            <a:xfrm>
              <a:off x="3557157" y="3933301"/>
              <a:ext cx="8852" cy="70815"/>
            </a:xfrm>
            <a:custGeom>
              <a:avLst/>
              <a:gdLst>
                <a:gd name="connsiteX0" fmla="*/ 4692 w 8851"/>
                <a:gd name="connsiteY0" fmla="*/ 4692 h 70815"/>
                <a:gd name="connsiteX1" fmla="*/ 4692 w 8851"/>
                <a:gd name="connsiteY1" fmla="*/ 71612 h 70815"/>
              </a:gdLst>
              <a:ahLst/>
              <a:cxnLst>
                <a:cxn ang="0">
                  <a:pos x="connsiteX0" y="connsiteY0"/>
                </a:cxn>
                <a:cxn ang="0">
                  <a:pos x="connsiteX1" y="connsiteY1"/>
                </a:cxn>
              </a:cxnLst>
              <a:rect l="l" t="t" r="r" b="b"/>
              <a:pathLst>
                <a:path w="8851" h="70815">
                  <a:moveTo>
                    <a:pt x="4692" y="4692"/>
                  </a:moveTo>
                  <a:lnTo>
                    <a:pt x="4692" y="71612"/>
                  </a:lnTo>
                </a:path>
              </a:pathLst>
            </a:custGeom>
            <a:noFill/>
            <a:ln w="25400" cap="flat">
              <a:solidFill>
                <a:schemeClr val="accent2"/>
              </a:solidFill>
              <a:prstDash val="solid"/>
              <a:miter/>
            </a:ln>
          </p:spPr>
          <p:txBody>
            <a:bodyPr rtlCol="0" anchor="ctr"/>
            <a:lstStyle/>
            <a:p>
              <a:endParaRPr lang="en-GB"/>
            </a:p>
          </p:txBody>
        </p:sp>
        <p:sp>
          <p:nvSpPr>
            <p:cNvPr id="124" name="Freeform: Shape 124">
              <a:extLst>
                <a:ext uri="{FF2B5EF4-FFF2-40B4-BE49-F238E27FC236}">
                  <a16:creationId xmlns:a16="http://schemas.microsoft.com/office/drawing/2014/main" id="{F72D4937-BC59-40C8-8BF3-3E50195169F2}"/>
                </a:ext>
              </a:extLst>
            </p:cNvPr>
            <p:cNvSpPr/>
            <p:nvPr/>
          </p:nvSpPr>
          <p:spPr>
            <a:xfrm>
              <a:off x="3627972" y="3933301"/>
              <a:ext cx="8852" cy="70815"/>
            </a:xfrm>
            <a:custGeom>
              <a:avLst/>
              <a:gdLst>
                <a:gd name="connsiteX0" fmla="*/ 4692 w 8851"/>
                <a:gd name="connsiteY0" fmla="*/ 4692 h 70815"/>
                <a:gd name="connsiteX1" fmla="*/ 4692 w 8851"/>
                <a:gd name="connsiteY1" fmla="*/ 71612 h 70815"/>
              </a:gdLst>
              <a:ahLst/>
              <a:cxnLst>
                <a:cxn ang="0">
                  <a:pos x="connsiteX0" y="connsiteY0"/>
                </a:cxn>
                <a:cxn ang="0">
                  <a:pos x="connsiteX1" y="connsiteY1"/>
                </a:cxn>
              </a:cxnLst>
              <a:rect l="l" t="t" r="r" b="b"/>
              <a:pathLst>
                <a:path w="8851" h="70815">
                  <a:moveTo>
                    <a:pt x="4692" y="4692"/>
                  </a:moveTo>
                  <a:lnTo>
                    <a:pt x="4692" y="71612"/>
                  </a:lnTo>
                </a:path>
              </a:pathLst>
            </a:custGeom>
            <a:noFill/>
            <a:ln w="25400" cap="flat">
              <a:solidFill>
                <a:schemeClr val="accent2"/>
              </a:solidFill>
              <a:prstDash val="solid"/>
              <a:miter/>
            </a:ln>
          </p:spPr>
          <p:txBody>
            <a:bodyPr rtlCol="0" anchor="ctr"/>
            <a:lstStyle/>
            <a:p>
              <a:endParaRPr lang="en-GB"/>
            </a:p>
          </p:txBody>
        </p:sp>
        <p:sp>
          <p:nvSpPr>
            <p:cNvPr id="125" name="Freeform: Shape 125">
              <a:extLst>
                <a:ext uri="{FF2B5EF4-FFF2-40B4-BE49-F238E27FC236}">
                  <a16:creationId xmlns:a16="http://schemas.microsoft.com/office/drawing/2014/main" id="{798B2B7E-053A-4315-AF3A-89E111B8EDD5}"/>
                </a:ext>
              </a:extLst>
            </p:cNvPr>
            <p:cNvSpPr/>
            <p:nvPr/>
          </p:nvSpPr>
          <p:spPr>
            <a:xfrm>
              <a:off x="3663380" y="3933301"/>
              <a:ext cx="8852" cy="70815"/>
            </a:xfrm>
            <a:custGeom>
              <a:avLst/>
              <a:gdLst>
                <a:gd name="connsiteX0" fmla="*/ 4692 w 8851"/>
                <a:gd name="connsiteY0" fmla="*/ 4692 h 70815"/>
                <a:gd name="connsiteX1" fmla="*/ 4692 w 8851"/>
                <a:gd name="connsiteY1" fmla="*/ 71612 h 70815"/>
              </a:gdLst>
              <a:ahLst/>
              <a:cxnLst>
                <a:cxn ang="0">
                  <a:pos x="connsiteX0" y="connsiteY0"/>
                </a:cxn>
                <a:cxn ang="0">
                  <a:pos x="connsiteX1" y="connsiteY1"/>
                </a:cxn>
              </a:cxnLst>
              <a:rect l="l" t="t" r="r" b="b"/>
              <a:pathLst>
                <a:path w="8851" h="70815">
                  <a:moveTo>
                    <a:pt x="4692" y="4692"/>
                  </a:moveTo>
                  <a:lnTo>
                    <a:pt x="4692" y="71612"/>
                  </a:lnTo>
                </a:path>
              </a:pathLst>
            </a:custGeom>
            <a:noFill/>
            <a:ln w="25400" cap="flat">
              <a:solidFill>
                <a:schemeClr val="accent2"/>
              </a:solidFill>
              <a:prstDash val="solid"/>
              <a:miter/>
            </a:ln>
          </p:spPr>
          <p:txBody>
            <a:bodyPr rtlCol="0" anchor="ctr"/>
            <a:lstStyle/>
            <a:p>
              <a:endParaRPr lang="en-GB"/>
            </a:p>
          </p:txBody>
        </p:sp>
        <p:sp>
          <p:nvSpPr>
            <p:cNvPr id="126" name="Freeform: Shape 126">
              <a:extLst>
                <a:ext uri="{FF2B5EF4-FFF2-40B4-BE49-F238E27FC236}">
                  <a16:creationId xmlns:a16="http://schemas.microsoft.com/office/drawing/2014/main" id="{D6D6BF9A-0264-495B-AFD5-A5E6783F3970}"/>
                </a:ext>
              </a:extLst>
            </p:cNvPr>
            <p:cNvSpPr/>
            <p:nvPr/>
          </p:nvSpPr>
          <p:spPr>
            <a:xfrm>
              <a:off x="3787306" y="3968717"/>
              <a:ext cx="8852" cy="70815"/>
            </a:xfrm>
            <a:custGeom>
              <a:avLst/>
              <a:gdLst>
                <a:gd name="connsiteX0" fmla="*/ 4692 w 8851"/>
                <a:gd name="connsiteY0" fmla="*/ 4692 h 70815"/>
                <a:gd name="connsiteX1" fmla="*/ 4692 w 8851"/>
                <a:gd name="connsiteY1" fmla="*/ 71603 h 70815"/>
              </a:gdLst>
              <a:ahLst/>
              <a:cxnLst>
                <a:cxn ang="0">
                  <a:pos x="connsiteX0" y="connsiteY0"/>
                </a:cxn>
                <a:cxn ang="0">
                  <a:pos x="connsiteX1" y="connsiteY1"/>
                </a:cxn>
              </a:cxnLst>
              <a:rect l="l" t="t" r="r" b="b"/>
              <a:pathLst>
                <a:path w="8851" h="70815">
                  <a:moveTo>
                    <a:pt x="4692" y="4692"/>
                  </a:moveTo>
                  <a:lnTo>
                    <a:pt x="4692" y="71603"/>
                  </a:lnTo>
                </a:path>
              </a:pathLst>
            </a:custGeom>
            <a:noFill/>
            <a:ln w="25400" cap="flat">
              <a:solidFill>
                <a:schemeClr val="accent2"/>
              </a:solidFill>
              <a:prstDash val="solid"/>
              <a:miter/>
            </a:ln>
          </p:spPr>
          <p:txBody>
            <a:bodyPr rtlCol="0" anchor="ctr"/>
            <a:lstStyle/>
            <a:p>
              <a:endParaRPr lang="en-GB"/>
            </a:p>
          </p:txBody>
        </p:sp>
        <p:sp>
          <p:nvSpPr>
            <p:cNvPr id="127" name="Freeform: Shape 127">
              <a:extLst>
                <a:ext uri="{FF2B5EF4-FFF2-40B4-BE49-F238E27FC236}">
                  <a16:creationId xmlns:a16="http://schemas.microsoft.com/office/drawing/2014/main" id="{38A52B3B-C69B-497B-BC3B-1BE6809BD69D}"/>
                </a:ext>
              </a:extLst>
            </p:cNvPr>
            <p:cNvSpPr/>
            <p:nvPr/>
          </p:nvSpPr>
          <p:spPr>
            <a:xfrm>
              <a:off x="3875825" y="3968717"/>
              <a:ext cx="8852" cy="70815"/>
            </a:xfrm>
            <a:custGeom>
              <a:avLst/>
              <a:gdLst>
                <a:gd name="connsiteX0" fmla="*/ 4692 w 8851"/>
                <a:gd name="connsiteY0" fmla="*/ 4692 h 70815"/>
                <a:gd name="connsiteX1" fmla="*/ 4692 w 8851"/>
                <a:gd name="connsiteY1" fmla="*/ 71603 h 70815"/>
              </a:gdLst>
              <a:ahLst/>
              <a:cxnLst>
                <a:cxn ang="0">
                  <a:pos x="connsiteX0" y="connsiteY0"/>
                </a:cxn>
                <a:cxn ang="0">
                  <a:pos x="connsiteX1" y="connsiteY1"/>
                </a:cxn>
              </a:cxnLst>
              <a:rect l="l" t="t" r="r" b="b"/>
              <a:pathLst>
                <a:path w="8851" h="70815">
                  <a:moveTo>
                    <a:pt x="4692" y="4692"/>
                  </a:moveTo>
                  <a:lnTo>
                    <a:pt x="4692" y="71603"/>
                  </a:lnTo>
                </a:path>
              </a:pathLst>
            </a:custGeom>
            <a:noFill/>
            <a:ln w="25400" cap="flat">
              <a:solidFill>
                <a:schemeClr val="accent2"/>
              </a:solidFill>
              <a:prstDash val="solid"/>
              <a:miter/>
            </a:ln>
          </p:spPr>
          <p:txBody>
            <a:bodyPr rtlCol="0" anchor="ctr"/>
            <a:lstStyle/>
            <a:p>
              <a:endParaRPr lang="en-GB"/>
            </a:p>
          </p:txBody>
        </p:sp>
        <p:sp>
          <p:nvSpPr>
            <p:cNvPr id="128" name="Freeform: Shape 128">
              <a:extLst>
                <a:ext uri="{FF2B5EF4-FFF2-40B4-BE49-F238E27FC236}">
                  <a16:creationId xmlns:a16="http://schemas.microsoft.com/office/drawing/2014/main" id="{1CEDA123-CFB0-4862-89F2-8E8AC6F39035}"/>
                </a:ext>
              </a:extLst>
            </p:cNvPr>
            <p:cNvSpPr/>
            <p:nvPr/>
          </p:nvSpPr>
          <p:spPr>
            <a:xfrm>
              <a:off x="3982048" y="4021829"/>
              <a:ext cx="8852" cy="70815"/>
            </a:xfrm>
            <a:custGeom>
              <a:avLst/>
              <a:gdLst>
                <a:gd name="connsiteX0" fmla="*/ 4692 w 8851"/>
                <a:gd name="connsiteY0" fmla="*/ 4692 h 70815"/>
                <a:gd name="connsiteX1" fmla="*/ 4692 w 8851"/>
                <a:gd name="connsiteY1" fmla="*/ 71603 h 70815"/>
              </a:gdLst>
              <a:ahLst/>
              <a:cxnLst>
                <a:cxn ang="0">
                  <a:pos x="connsiteX0" y="connsiteY0"/>
                </a:cxn>
                <a:cxn ang="0">
                  <a:pos x="connsiteX1" y="connsiteY1"/>
                </a:cxn>
              </a:cxnLst>
              <a:rect l="l" t="t" r="r" b="b"/>
              <a:pathLst>
                <a:path w="8851" h="70815">
                  <a:moveTo>
                    <a:pt x="4692" y="4692"/>
                  </a:moveTo>
                  <a:lnTo>
                    <a:pt x="4692" y="71603"/>
                  </a:lnTo>
                </a:path>
              </a:pathLst>
            </a:custGeom>
            <a:noFill/>
            <a:ln w="25400" cap="flat">
              <a:solidFill>
                <a:schemeClr val="accent2"/>
              </a:solidFill>
              <a:prstDash val="solid"/>
              <a:miter/>
            </a:ln>
          </p:spPr>
          <p:txBody>
            <a:bodyPr rtlCol="0" anchor="ctr"/>
            <a:lstStyle/>
            <a:p>
              <a:endParaRPr lang="en-GB"/>
            </a:p>
          </p:txBody>
        </p:sp>
        <p:sp>
          <p:nvSpPr>
            <p:cNvPr id="129" name="Freeform: Shape 129">
              <a:extLst>
                <a:ext uri="{FF2B5EF4-FFF2-40B4-BE49-F238E27FC236}">
                  <a16:creationId xmlns:a16="http://schemas.microsoft.com/office/drawing/2014/main" id="{8EE9CF61-DEDF-4A59-BFAD-063BF7AB6489}"/>
                </a:ext>
              </a:extLst>
            </p:cNvPr>
            <p:cNvSpPr/>
            <p:nvPr/>
          </p:nvSpPr>
          <p:spPr>
            <a:xfrm>
              <a:off x="4123678" y="4074940"/>
              <a:ext cx="8852" cy="70815"/>
            </a:xfrm>
            <a:custGeom>
              <a:avLst/>
              <a:gdLst>
                <a:gd name="connsiteX0" fmla="*/ 4692 w 8851"/>
                <a:gd name="connsiteY0" fmla="*/ 4692 h 70815"/>
                <a:gd name="connsiteX1" fmla="*/ 4692 w 8851"/>
                <a:gd name="connsiteY1" fmla="*/ 71603 h 70815"/>
              </a:gdLst>
              <a:ahLst/>
              <a:cxnLst>
                <a:cxn ang="0">
                  <a:pos x="connsiteX0" y="connsiteY0"/>
                </a:cxn>
                <a:cxn ang="0">
                  <a:pos x="connsiteX1" y="connsiteY1"/>
                </a:cxn>
              </a:cxnLst>
              <a:rect l="l" t="t" r="r" b="b"/>
              <a:pathLst>
                <a:path w="8851" h="70815">
                  <a:moveTo>
                    <a:pt x="4692" y="4692"/>
                  </a:moveTo>
                  <a:lnTo>
                    <a:pt x="4692" y="71603"/>
                  </a:lnTo>
                </a:path>
              </a:pathLst>
            </a:custGeom>
            <a:noFill/>
            <a:ln w="25400" cap="flat">
              <a:solidFill>
                <a:schemeClr val="accent2"/>
              </a:solidFill>
              <a:prstDash val="solid"/>
              <a:miter/>
            </a:ln>
          </p:spPr>
          <p:txBody>
            <a:bodyPr rtlCol="0" anchor="ctr"/>
            <a:lstStyle/>
            <a:p>
              <a:endParaRPr lang="en-GB"/>
            </a:p>
          </p:txBody>
        </p:sp>
        <p:sp>
          <p:nvSpPr>
            <p:cNvPr id="130" name="Freeform: Shape 130">
              <a:extLst>
                <a:ext uri="{FF2B5EF4-FFF2-40B4-BE49-F238E27FC236}">
                  <a16:creationId xmlns:a16="http://schemas.microsoft.com/office/drawing/2014/main" id="{55AABA82-D5C7-4941-89E0-4F0913FEB6D9}"/>
                </a:ext>
              </a:extLst>
            </p:cNvPr>
            <p:cNvSpPr/>
            <p:nvPr/>
          </p:nvSpPr>
          <p:spPr>
            <a:xfrm>
              <a:off x="4247605" y="4216570"/>
              <a:ext cx="8852" cy="70815"/>
            </a:xfrm>
            <a:custGeom>
              <a:avLst/>
              <a:gdLst>
                <a:gd name="connsiteX0" fmla="*/ 4692 w 8851"/>
                <a:gd name="connsiteY0" fmla="*/ 4692 h 70815"/>
                <a:gd name="connsiteX1" fmla="*/ 4692 w 8851"/>
                <a:gd name="connsiteY1" fmla="*/ 71603 h 70815"/>
              </a:gdLst>
              <a:ahLst/>
              <a:cxnLst>
                <a:cxn ang="0">
                  <a:pos x="connsiteX0" y="connsiteY0"/>
                </a:cxn>
                <a:cxn ang="0">
                  <a:pos x="connsiteX1" y="connsiteY1"/>
                </a:cxn>
              </a:cxnLst>
              <a:rect l="l" t="t" r="r" b="b"/>
              <a:pathLst>
                <a:path w="8851" h="70815">
                  <a:moveTo>
                    <a:pt x="4692" y="4692"/>
                  </a:moveTo>
                  <a:lnTo>
                    <a:pt x="4692" y="71603"/>
                  </a:lnTo>
                </a:path>
              </a:pathLst>
            </a:custGeom>
            <a:noFill/>
            <a:ln w="25400" cap="flat">
              <a:solidFill>
                <a:schemeClr val="accent2"/>
              </a:solidFill>
              <a:prstDash val="solid"/>
              <a:miter/>
            </a:ln>
          </p:spPr>
          <p:txBody>
            <a:bodyPr rtlCol="0" anchor="ctr"/>
            <a:lstStyle/>
            <a:p>
              <a:endParaRPr lang="en-GB"/>
            </a:p>
          </p:txBody>
        </p:sp>
        <p:sp>
          <p:nvSpPr>
            <p:cNvPr id="131" name="Freeform: Shape 131">
              <a:extLst>
                <a:ext uri="{FF2B5EF4-FFF2-40B4-BE49-F238E27FC236}">
                  <a16:creationId xmlns:a16="http://schemas.microsoft.com/office/drawing/2014/main" id="{490F7B81-EEA5-4080-894F-49C616B7ABC5}"/>
                </a:ext>
              </a:extLst>
            </p:cNvPr>
            <p:cNvSpPr/>
            <p:nvPr/>
          </p:nvSpPr>
          <p:spPr>
            <a:xfrm>
              <a:off x="4371531" y="4216570"/>
              <a:ext cx="8852" cy="70815"/>
            </a:xfrm>
            <a:custGeom>
              <a:avLst/>
              <a:gdLst>
                <a:gd name="connsiteX0" fmla="*/ 4692 w 8851"/>
                <a:gd name="connsiteY0" fmla="*/ 4692 h 70815"/>
                <a:gd name="connsiteX1" fmla="*/ 4692 w 8851"/>
                <a:gd name="connsiteY1" fmla="*/ 71603 h 70815"/>
              </a:gdLst>
              <a:ahLst/>
              <a:cxnLst>
                <a:cxn ang="0">
                  <a:pos x="connsiteX0" y="connsiteY0"/>
                </a:cxn>
                <a:cxn ang="0">
                  <a:pos x="connsiteX1" y="connsiteY1"/>
                </a:cxn>
              </a:cxnLst>
              <a:rect l="l" t="t" r="r" b="b"/>
              <a:pathLst>
                <a:path w="8851" h="70815">
                  <a:moveTo>
                    <a:pt x="4692" y="4692"/>
                  </a:moveTo>
                  <a:lnTo>
                    <a:pt x="4692" y="71603"/>
                  </a:lnTo>
                </a:path>
              </a:pathLst>
            </a:custGeom>
            <a:noFill/>
            <a:ln w="25400" cap="flat">
              <a:solidFill>
                <a:schemeClr val="accent2"/>
              </a:solidFill>
              <a:prstDash val="solid"/>
              <a:miter/>
            </a:ln>
          </p:spPr>
          <p:txBody>
            <a:bodyPr rtlCol="0" anchor="ctr"/>
            <a:lstStyle/>
            <a:p>
              <a:endParaRPr lang="en-GB"/>
            </a:p>
          </p:txBody>
        </p:sp>
        <p:sp>
          <p:nvSpPr>
            <p:cNvPr id="132" name="Freeform: Shape 132">
              <a:extLst>
                <a:ext uri="{FF2B5EF4-FFF2-40B4-BE49-F238E27FC236}">
                  <a16:creationId xmlns:a16="http://schemas.microsoft.com/office/drawing/2014/main" id="{C0C106A2-EACB-49FB-8F2A-F063D2BE2150}"/>
                </a:ext>
              </a:extLst>
            </p:cNvPr>
            <p:cNvSpPr/>
            <p:nvPr/>
          </p:nvSpPr>
          <p:spPr>
            <a:xfrm>
              <a:off x="4460050" y="4216570"/>
              <a:ext cx="8852" cy="70815"/>
            </a:xfrm>
            <a:custGeom>
              <a:avLst/>
              <a:gdLst>
                <a:gd name="connsiteX0" fmla="*/ 4692 w 8851"/>
                <a:gd name="connsiteY0" fmla="*/ 4692 h 70815"/>
                <a:gd name="connsiteX1" fmla="*/ 4692 w 8851"/>
                <a:gd name="connsiteY1" fmla="*/ 71603 h 70815"/>
              </a:gdLst>
              <a:ahLst/>
              <a:cxnLst>
                <a:cxn ang="0">
                  <a:pos x="connsiteX0" y="connsiteY0"/>
                </a:cxn>
                <a:cxn ang="0">
                  <a:pos x="connsiteX1" y="connsiteY1"/>
                </a:cxn>
              </a:cxnLst>
              <a:rect l="l" t="t" r="r" b="b"/>
              <a:pathLst>
                <a:path w="8851" h="70815">
                  <a:moveTo>
                    <a:pt x="4692" y="4692"/>
                  </a:moveTo>
                  <a:lnTo>
                    <a:pt x="4692" y="71603"/>
                  </a:lnTo>
                </a:path>
              </a:pathLst>
            </a:custGeom>
            <a:noFill/>
            <a:ln w="25400" cap="flat">
              <a:solidFill>
                <a:schemeClr val="accent2"/>
              </a:solidFill>
              <a:prstDash val="solid"/>
              <a:miter/>
            </a:ln>
          </p:spPr>
          <p:txBody>
            <a:bodyPr rtlCol="0" anchor="ctr"/>
            <a:lstStyle/>
            <a:p>
              <a:endParaRPr lang="en-GB"/>
            </a:p>
          </p:txBody>
        </p:sp>
        <p:sp>
          <p:nvSpPr>
            <p:cNvPr id="133" name="Freeform: Shape 133">
              <a:extLst>
                <a:ext uri="{FF2B5EF4-FFF2-40B4-BE49-F238E27FC236}">
                  <a16:creationId xmlns:a16="http://schemas.microsoft.com/office/drawing/2014/main" id="{A41B0F86-0BCB-418E-899C-533473042052}"/>
                </a:ext>
              </a:extLst>
            </p:cNvPr>
            <p:cNvSpPr/>
            <p:nvPr/>
          </p:nvSpPr>
          <p:spPr>
            <a:xfrm>
              <a:off x="5410158" y="4316375"/>
              <a:ext cx="70815" cy="8852"/>
            </a:xfrm>
            <a:custGeom>
              <a:avLst/>
              <a:gdLst>
                <a:gd name="connsiteX0" fmla="*/ 71603 w 70815"/>
                <a:gd name="connsiteY0" fmla="*/ 4692 h 8851"/>
                <a:gd name="connsiteX1" fmla="*/ 4692 w 70815"/>
                <a:gd name="connsiteY1" fmla="*/ 4692 h 8851"/>
              </a:gdLst>
              <a:ahLst/>
              <a:cxnLst>
                <a:cxn ang="0">
                  <a:pos x="connsiteX0" y="connsiteY0"/>
                </a:cxn>
                <a:cxn ang="0">
                  <a:pos x="connsiteX1" y="connsiteY1"/>
                </a:cxn>
              </a:cxnLst>
              <a:rect l="l" t="t" r="r" b="b"/>
              <a:pathLst>
                <a:path w="70815" h="8851">
                  <a:moveTo>
                    <a:pt x="71603" y="4692"/>
                  </a:moveTo>
                  <a:lnTo>
                    <a:pt x="4692" y="4692"/>
                  </a:lnTo>
                </a:path>
              </a:pathLst>
            </a:custGeom>
            <a:noFill/>
            <a:ln w="25400" cap="flat">
              <a:solidFill>
                <a:schemeClr val="accent2"/>
              </a:solidFill>
              <a:prstDash val="solid"/>
              <a:miter/>
            </a:ln>
          </p:spPr>
          <p:txBody>
            <a:bodyPr rtlCol="0" anchor="ctr"/>
            <a:lstStyle/>
            <a:p>
              <a:endParaRPr lang="en-GB"/>
            </a:p>
          </p:txBody>
        </p:sp>
        <p:sp>
          <p:nvSpPr>
            <p:cNvPr id="134" name="Freeform: Shape 134">
              <a:extLst>
                <a:ext uri="{FF2B5EF4-FFF2-40B4-BE49-F238E27FC236}">
                  <a16:creationId xmlns:a16="http://schemas.microsoft.com/office/drawing/2014/main" id="{B9FD5FFA-92EA-45D3-A185-48BEA43A43A5}"/>
                </a:ext>
              </a:extLst>
            </p:cNvPr>
            <p:cNvSpPr/>
            <p:nvPr/>
          </p:nvSpPr>
          <p:spPr>
            <a:xfrm>
              <a:off x="6048034" y="4576727"/>
              <a:ext cx="70815" cy="8852"/>
            </a:xfrm>
            <a:custGeom>
              <a:avLst/>
              <a:gdLst>
                <a:gd name="connsiteX0" fmla="*/ 71603 w 70815"/>
                <a:gd name="connsiteY0" fmla="*/ 4692 h 8851"/>
                <a:gd name="connsiteX1" fmla="*/ 4692 w 70815"/>
                <a:gd name="connsiteY1" fmla="*/ 4692 h 8851"/>
              </a:gdLst>
              <a:ahLst/>
              <a:cxnLst>
                <a:cxn ang="0">
                  <a:pos x="connsiteX0" y="connsiteY0"/>
                </a:cxn>
                <a:cxn ang="0">
                  <a:pos x="connsiteX1" y="connsiteY1"/>
                </a:cxn>
              </a:cxnLst>
              <a:rect l="l" t="t" r="r" b="b"/>
              <a:pathLst>
                <a:path w="70815" h="8851">
                  <a:moveTo>
                    <a:pt x="71603" y="4692"/>
                  </a:moveTo>
                  <a:lnTo>
                    <a:pt x="4692" y="4692"/>
                  </a:lnTo>
                </a:path>
              </a:pathLst>
            </a:custGeom>
            <a:noFill/>
            <a:ln w="25400" cap="flat">
              <a:solidFill>
                <a:schemeClr val="accent2"/>
              </a:solidFill>
              <a:prstDash val="solid"/>
              <a:miter/>
            </a:ln>
          </p:spPr>
          <p:txBody>
            <a:bodyPr rtlCol="0" anchor="ctr"/>
            <a:lstStyle/>
            <a:p>
              <a:endParaRPr lang="en-GB"/>
            </a:p>
          </p:txBody>
        </p:sp>
        <p:sp>
          <p:nvSpPr>
            <p:cNvPr id="135" name="Freeform: Shape 135">
              <a:extLst>
                <a:ext uri="{FF2B5EF4-FFF2-40B4-BE49-F238E27FC236}">
                  <a16:creationId xmlns:a16="http://schemas.microsoft.com/office/drawing/2014/main" id="{3C9B62F7-7E97-4DE4-9368-46194D86BCF6}"/>
                </a:ext>
              </a:extLst>
            </p:cNvPr>
            <p:cNvSpPr/>
            <p:nvPr/>
          </p:nvSpPr>
          <p:spPr>
            <a:xfrm>
              <a:off x="4619384" y="4287385"/>
              <a:ext cx="8852" cy="70815"/>
            </a:xfrm>
            <a:custGeom>
              <a:avLst/>
              <a:gdLst>
                <a:gd name="connsiteX0" fmla="*/ 4692 w 8851"/>
                <a:gd name="connsiteY0" fmla="*/ 4692 h 70815"/>
                <a:gd name="connsiteX1" fmla="*/ 4692 w 8851"/>
                <a:gd name="connsiteY1" fmla="*/ 71603 h 70815"/>
              </a:gdLst>
              <a:ahLst/>
              <a:cxnLst>
                <a:cxn ang="0">
                  <a:pos x="connsiteX0" y="connsiteY0"/>
                </a:cxn>
                <a:cxn ang="0">
                  <a:pos x="connsiteX1" y="connsiteY1"/>
                </a:cxn>
              </a:cxnLst>
              <a:rect l="l" t="t" r="r" b="b"/>
              <a:pathLst>
                <a:path w="8851" h="70815">
                  <a:moveTo>
                    <a:pt x="4692" y="4692"/>
                  </a:moveTo>
                  <a:lnTo>
                    <a:pt x="4692" y="71603"/>
                  </a:lnTo>
                </a:path>
              </a:pathLst>
            </a:custGeom>
            <a:noFill/>
            <a:ln w="25400" cap="flat">
              <a:solidFill>
                <a:schemeClr val="accent2"/>
              </a:solidFill>
              <a:prstDash val="solid"/>
              <a:miter/>
            </a:ln>
          </p:spPr>
          <p:txBody>
            <a:bodyPr rtlCol="0" anchor="ctr"/>
            <a:lstStyle/>
            <a:p>
              <a:endParaRPr lang="en-GB"/>
            </a:p>
          </p:txBody>
        </p:sp>
        <p:sp>
          <p:nvSpPr>
            <p:cNvPr id="136" name="Freeform: Shape 136">
              <a:extLst>
                <a:ext uri="{FF2B5EF4-FFF2-40B4-BE49-F238E27FC236}">
                  <a16:creationId xmlns:a16="http://schemas.microsoft.com/office/drawing/2014/main" id="{F87B8706-0EEF-4CDD-8A71-912BE2C5DB34}"/>
                </a:ext>
              </a:extLst>
            </p:cNvPr>
            <p:cNvSpPr/>
            <p:nvPr/>
          </p:nvSpPr>
          <p:spPr>
            <a:xfrm>
              <a:off x="4991172" y="4287385"/>
              <a:ext cx="8852" cy="70815"/>
            </a:xfrm>
            <a:custGeom>
              <a:avLst/>
              <a:gdLst>
                <a:gd name="connsiteX0" fmla="*/ 4692 w 8851"/>
                <a:gd name="connsiteY0" fmla="*/ 4692 h 70815"/>
                <a:gd name="connsiteX1" fmla="*/ 4692 w 8851"/>
                <a:gd name="connsiteY1" fmla="*/ 71603 h 70815"/>
              </a:gdLst>
              <a:ahLst/>
              <a:cxnLst>
                <a:cxn ang="0">
                  <a:pos x="connsiteX0" y="connsiteY0"/>
                </a:cxn>
                <a:cxn ang="0">
                  <a:pos x="connsiteX1" y="connsiteY1"/>
                </a:cxn>
              </a:cxnLst>
              <a:rect l="l" t="t" r="r" b="b"/>
              <a:pathLst>
                <a:path w="8851" h="70815">
                  <a:moveTo>
                    <a:pt x="4692" y="4692"/>
                  </a:moveTo>
                  <a:lnTo>
                    <a:pt x="4692" y="71603"/>
                  </a:lnTo>
                </a:path>
              </a:pathLst>
            </a:custGeom>
            <a:noFill/>
            <a:ln w="25400" cap="flat">
              <a:solidFill>
                <a:schemeClr val="accent2"/>
              </a:solidFill>
              <a:prstDash val="solid"/>
              <a:miter/>
            </a:ln>
          </p:spPr>
          <p:txBody>
            <a:bodyPr rtlCol="0" anchor="ctr"/>
            <a:lstStyle/>
            <a:p>
              <a:endParaRPr lang="en-GB"/>
            </a:p>
          </p:txBody>
        </p:sp>
        <p:sp>
          <p:nvSpPr>
            <p:cNvPr id="137" name="Freeform: Shape 137">
              <a:extLst>
                <a:ext uri="{FF2B5EF4-FFF2-40B4-BE49-F238E27FC236}">
                  <a16:creationId xmlns:a16="http://schemas.microsoft.com/office/drawing/2014/main" id="{4F7683C5-BB27-468C-87E2-9D05EF8C5EF5}"/>
                </a:ext>
              </a:extLst>
            </p:cNvPr>
            <p:cNvSpPr/>
            <p:nvPr/>
          </p:nvSpPr>
          <p:spPr>
            <a:xfrm>
              <a:off x="5221321" y="4287385"/>
              <a:ext cx="8852" cy="70815"/>
            </a:xfrm>
            <a:custGeom>
              <a:avLst/>
              <a:gdLst>
                <a:gd name="connsiteX0" fmla="*/ 4692 w 8851"/>
                <a:gd name="connsiteY0" fmla="*/ 4692 h 70815"/>
                <a:gd name="connsiteX1" fmla="*/ 4692 w 8851"/>
                <a:gd name="connsiteY1" fmla="*/ 71603 h 70815"/>
              </a:gdLst>
              <a:ahLst/>
              <a:cxnLst>
                <a:cxn ang="0">
                  <a:pos x="connsiteX0" y="connsiteY0"/>
                </a:cxn>
                <a:cxn ang="0">
                  <a:pos x="connsiteX1" y="connsiteY1"/>
                </a:cxn>
              </a:cxnLst>
              <a:rect l="l" t="t" r="r" b="b"/>
              <a:pathLst>
                <a:path w="8851" h="70815">
                  <a:moveTo>
                    <a:pt x="4692" y="4692"/>
                  </a:moveTo>
                  <a:lnTo>
                    <a:pt x="4692" y="71603"/>
                  </a:lnTo>
                </a:path>
              </a:pathLst>
            </a:custGeom>
            <a:noFill/>
            <a:ln w="25400" cap="flat">
              <a:solidFill>
                <a:schemeClr val="accent2"/>
              </a:solidFill>
              <a:prstDash val="solid"/>
              <a:miter/>
            </a:ln>
          </p:spPr>
          <p:txBody>
            <a:bodyPr rtlCol="0" anchor="ctr"/>
            <a:lstStyle/>
            <a:p>
              <a:endParaRPr lang="en-GB"/>
            </a:p>
          </p:txBody>
        </p:sp>
        <p:sp>
          <p:nvSpPr>
            <p:cNvPr id="138" name="Freeform: Shape 138">
              <a:extLst>
                <a:ext uri="{FF2B5EF4-FFF2-40B4-BE49-F238E27FC236}">
                  <a16:creationId xmlns:a16="http://schemas.microsoft.com/office/drawing/2014/main" id="{34C67406-4CA9-4205-8B30-38ABCBB3DE9E}"/>
                </a:ext>
              </a:extLst>
            </p:cNvPr>
            <p:cNvSpPr/>
            <p:nvPr/>
          </p:nvSpPr>
          <p:spPr>
            <a:xfrm>
              <a:off x="5504581" y="4375904"/>
              <a:ext cx="8852" cy="70815"/>
            </a:xfrm>
            <a:custGeom>
              <a:avLst/>
              <a:gdLst>
                <a:gd name="connsiteX0" fmla="*/ 4692 w 8851"/>
                <a:gd name="connsiteY0" fmla="*/ 4692 h 70815"/>
                <a:gd name="connsiteX1" fmla="*/ 4692 w 8851"/>
                <a:gd name="connsiteY1" fmla="*/ 71603 h 70815"/>
              </a:gdLst>
              <a:ahLst/>
              <a:cxnLst>
                <a:cxn ang="0">
                  <a:pos x="connsiteX0" y="connsiteY0"/>
                </a:cxn>
                <a:cxn ang="0">
                  <a:pos x="connsiteX1" y="connsiteY1"/>
                </a:cxn>
              </a:cxnLst>
              <a:rect l="l" t="t" r="r" b="b"/>
              <a:pathLst>
                <a:path w="8851" h="70815">
                  <a:moveTo>
                    <a:pt x="4692" y="4692"/>
                  </a:moveTo>
                  <a:lnTo>
                    <a:pt x="4692" y="71603"/>
                  </a:lnTo>
                </a:path>
              </a:pathLst>
            </a:custGeom>
            <a:noFill/>
            <a:ln w="25400" cap="flat">
              <a:solidFill>
                <a:schemeClr val="accent2"/>
              </a:solidFill>
              <a:prstDash val="solid"/>
              <a:miter/>
            </a:ln>
          </p:spPr>
          <p:txBody>
            <a:bodyPr rtlCol="0" anchor="ctr"/>
            <a:lstStyle/>
            <a:p>
              <a:endParaRPr lang="en-GB"/>
            </a:p>
          </p:txBody>
        </p:sp>
        <p:sp>
          <p:nvSpPr>
            <p:cNvPr id="139" name="Freeform: Shape 139">
              <a:extLst>
                <a:ext uri="{FF2B5EF4-FFF2-40B4-BE49-F238E27FC236}">
                  <a16:creationId xmlns:a16="http://schemas.microsoft.com/office/drawing/2014/main" id="{9FEE1674-6302-40CD-BDC8-93E9DE98A9AD}"/>
                </a:ext>
              </a:extLst>
            </p:cNvPr>
            <p:cNvSpPr/>
            <p:nvPr/>
          </p:nvSpPr>
          <p:spPr>
            <a:xfrm>
              <a:off x="6106519" y="4535238"/>
              <a:ext cx="8852" cy="70815"/>
            </a:xfrm>
            <a:custGeom>
              <a:avLst/>
              <a:gdLst>
                <a:gd name="connsiteX0" fmla="*/ 4692 w 8851"/>
                <a:gd name="connsiteY0" fmla="*/ 4692 h 70815"/>
                <a:gd name="connsiteX1" fmla="*/ 4692 w 8851"/>
                <a:gd name="connsiteY1" fmla="*/ 71603 h 70815"/>
              </a:gdLst>
              <a:ahLst/>
              <a:cxnLst>
                <a:cxn ang="0">
                  <a:pos x="connsiteX0" y="connsiteY0"/>
                </a:cxn>
                <a:cxn ang="0">
                  <a:pos x="connsiteX1" y="connsiteY1"/>
                </a:cxn>
              </a:cxnLst>
              <a:rect l="l" t="t" r="r" b="b"/>
              <a:pathLst>
                <a:path w="8851" h="70815">
                  <a:moveTo>
                    <a:pt x="4692" y="4692"/>
                  </a:moveTo>
                  <a:lnTo>
                    <a:pt x="4692" y="71603"/>
                  </a:lnTo>
                </a:path>
              </a:pathLst>
            </a:custGeom>
            <a:noFill/>
            <a:ln w="25400" cap="flat">
              <a:solidFill>
                <a:schemeClr val="accent2"/>
              </a:solidFill>
              <a:prstDash val="solid"/>
              <a:miter/>
            </a:ln>
          </p:spPr>
          <p:txBody>
            <a:bodyPr rtlCol="0" anchor="ctr"/>
            <a:lstStyle/>
            <a:p>
              <a:endParaRPr lang="en-GB"/>
            </a:p>
          </p:txBody>
        </p:sp>
        <p:sp>
          <p:nvSpPr>
            <p:cNvPr id="140" name="Freeform: Shape 140">
              <a:extLst>
                <a:ext uri="{FF2B5EF4-FFF2-40B4-BE49-F238E27FC236}">
                  <a16:creationId xmlns:a16="http://schemas.microsoft.com/office/drawing/2014/main" id="{96481557-1E1C-4875-82BA-B92F2348DE64}"/>
                </a:ext>
              </a:extLst>
            </p:cNvPr>
            <p:cNvSpPr/>
            <p:nvPr/>
          </p:nvSpPr>
          <p:spPr>
            <a:xfrm>
              <a:off x="6195038" y="4535238"/>
              <a:ext cx="8852" cy="70815"/>
            </a:xfrm>
            <a:custGeom>
              <a:avLst/>
              <a:gdLst>
                <a:gd name="connsiteX0" fmla="*/ 4692 w 8851"/>
                <a:gd name="connsiteY0" fmla="*/ 4692 h 70815"/>
                <a:gd name="connsiteX1" fmla="*/ 4692 w 8851"/>
                <a:gd name="connsiteY1" fmla="*/ 71603 h 70815"/>
              </a:gdLst>
              <a:ahLst/>
              <a:cxnLst>
                <a:cxn ang="0">
                  <a:pos x="connsiteX0" y="connsiteY0"/>
                </a:cxn>
                <a:cxn ang="0">
                  <a:pos x="connsiteX1" y="connsiteY1"/>
                </a:cxn>
              </a:cxnLst>
              <a:rect l="l" t="t" r="r" b="b"/>
              <a:pathLst>
                <a:path w="8851" h="70815">
                  <a:moveTo>
                    <a:pt x="4692" y="4692"/>
                  </a:moveTo>
                  <a:lnTo>
                    <a:pt x="4692" y="71603"/>
                  </a:lnTo>
                </a:path>
              </a:pathLst>
            </a:custGeom>
            <a:noFill/>
            <a:ln w="25400" cap="flat">
              <a:solidFill>
                <a:schemeClr val="accent2"/>
              </a:solidFill>
              <a:prstDash val="solid"/>
              <a:miter/>
            </a:ln>
          </p:spPr>
          <p:txBody>
            <a:bodyPr rtlCol="0" anchor="ctr"/>
            <a:lstStyle/>
            <a:p>
              <a:endParaRPr lang="en-GB"/>
            </a:p>
          </p:txBody>
        </p:sp>
        <p:sp>
          <p:nvSpPr>
            <p:cNvPr id="141" name="Freeform: Shape 141">
              <a:extLst>
                <a:ext uri="{FF2B5EF4-FFF2-40B4-BE49-F238E27FC236}">
                  <a16:creationId xmlns:a16="http://schemas.microsoft.com/office/drawing/2014/main" id="{0DB159F8-9A0F-4664-9AA2-A269486079CF}"/>
                </a:ext>
              </a:extLst>
            </p:cNvPr>
            <p:cNvSpPr/>
            <p:nvPr/>
          </p:nvSpPr>
          <p:spPr>
            <a:xfrm>
              <a:off x="6460594" y="4641461"/>
              <a:ext cx="8852" cy="70815"/>
            </a:xfrm>
            <a:custGeom>
              <a:avLst/>
              <a:gdLst>
                <a:gd name="connsiteX0" fmla="*/ 4692 w 8851"/>
                <a:gd name="connsiteY0" fmla="*/ 4692 h 70815"/>
                <a:gd name="connsiteX1" fmla="*/ 4692 w 8851"/>
                <a:gd name="connsiteY1" fmla="*/ 71603 h 70815"/>
              </a:gdLst>
              <a:ahLst/>
              <a:cxnLst>
                <a:cxn ang="0">
                  <a:pos x="connsiteX0" y="connsiteY0"/>
                </a:cxn>
                <a:cxn ang="0">
                  <a:pos x="connsiteX1" y="connsiteY1"/>
                </a:cxn>
              </a:cxnLst>
              <a:rect l="l" t="t" r="r" b="b"/>
              <a:pathLst>
                <a:path w="8851" h="70815">
                  <a:moveTo>
                    <a:pt x="4692" y="4692"/>
                  </a:moveTo>
                  <a:lnTo>
                    <a:pt x="4692" y="71603"/>
                  </a:lnTo>
                </a:path>
              </a:pathLst>
            </a:custGeom>
            <a:noFill/>
            <a:ln w="25400" cap="flat">
              <a:solidFill>
                <a:schemeClr val="accent2"/>
              </a:solidFill>
              <a:prstDash val="solid"/>
              <a:miter/>
            </a:ln>
          </p:spPr>
          <p:txBody>
            <a:bodyPr rtlCol="0" anchor="ctr"/>
            <a:lstStyle/>
            <a:p>
              <a:endParaRPr lang="en-GB"/>
            </a:p>
          </p:txBody>
        </p:sp>
        <p:sp>
          <p:nvSpPr>
            <p:cNvPr id="142" name="Freeform: Shape 142">
              <a:extLst>
                <a:ext uri="{FF2B5EF4-FFF2-40B4-BE49-F238E27FC236}">
                  <a16:creationId xmlns:a16="http://schemas.microsoft.com/office/drawing/2014/main" id="{8A3A26F0-F0B2-4D34-A9DC-A170E7925F89}"/>
                </a:ext>
              </a:extLst>
            </p:cNvPr>
            <p:cNvSpPr/>
            <p:nvPr/>
          </p:nvSpPr>
          <p:spPr>
            <a:xfrm>
              <a:off x="7133338" y="4765387"/>
              <a:ext cx="8852" cy="70815"/>
            </a:xfrm>
            <a:custGeom>
              <a:avLst/>
              <a:gdLst>
                <a:gd name="connsiteX0" fmla="*/ 4692 w 8851"/>
                <a:gd name="connsiteY0" fmla="*/ 4692 h 70815"/>
                <a:gd name="connsiteX1" fmla="*/ 4692 w 8851"/>
                <a:gd name="connsiteY1" fmla="*/ 71603 h 70815"/>
              </a:gdLst>
              <a:ahLst/>
              <a:cxnLst>
                <a:cxn ang="0">
                  <a:pos x="connsiteX0" y="connsiteY0"/>
                </a:cxn>
                <a:cxn ang="0">
                  <a:pos x="connsiteX1" y="connsiteY1"/>
                </a:cxn>
              </a:cxnLst>
              <a:rect l="l" t="t" r="r" b="b"/>
              <a:pathLst>
                <a:path w="8851" h="70815">
                  <a:moveTo>
                    <a:pt x="4692" y="4692"/>
                  </a:moveTo>
                  <a:lnTo>
                    <a:pt x="4692" y="71603"/>
                  </a:lnTo>
                </a:path>
              </a:pathLst>
            </a:custGeom>
            <a:noFill/>
            <a:ln w="25400" cap="flat">
              <a:solidFill>
                <a:schemeClr val="accent2"/>
              </a:solidFill>
              <a:prstDash val="solid"/>
              <a:miter/>
            </a:ln>
          </p:spPr>
          <p:txBody>
            <a:bodyPr rtlCol="0" anchor="ctr"/>
            <a:lstStyle/>
            <a:p>
              <a:endParaRPr lang="en-GB"/>
            </a:p>
          </p:txBody>
        </p:sp>
        <p:sp>
          <p:nvSpPr>
            <p:cNvPr id="143" name="Freeform: Shape 143">
              <a:extLst>
                <a:ext uri="{FF2B5EF4-FFF2-40B4-BE49-F238E27FC236}">
                  <a16:creationId xmlns:a16="http://schemas.microsoft.com/office/drawing/2014/main" id="{D95C9E4B-15E1-4B0E-A6D7-0C690E04D14F}"/>
                </a:ext>
              </a:extLst>
            </p:cNvPr>
            <p:cNvSpPr/>
            <p:nvPr/>
          </p:nvSpPr>
          <p:spPr>
            <a:xfrm>
              <a:off x="7186449" y="4765387"/>
              <a:ext cx="8852" cy="70815"/>
            </a:xfrm>
            <a:custGeom>
              <a:avLst/>
              <a:gdLst>
                <a:gd name="connsiteX0" fmla="*/ 4692 w 8851"/>
                <a:gd name="connsiteY0" fmla="*/ 4692 h 70815"/>
                <a:gd name="connsiteX1" fmla="*/ 4692 w 8851"/>
                <a:gd name="connsiteY1" fmla="*/ 71603 h 70815"/>
              </a:gdLst>
              <a:ahLst/>
              <a:cxnLst>
                <a:cxn ang="0">
                  <a:pos x="connsiteX0" y="connsiteY0"/>
                </a:cxn>
                <a:cxn ang="0">
                  <a:pos x="connsiteX1" y="connsiteY1"/>
                </a:cxn>
              </a:cxnLst>
              <a:rect l="l" t="t" r="r" b="b"/>
              <a:pathLst>
                <a:path w="8851" h="70815">
                  <a:moveTo>
                    <a:pt x="4692" y="4692"/>
                  </a:moveTo>
                  <a:lnTo>
                    <a:pt x="4692" y="71603"/>
                  </a:lnTo>
                </a:path>
              </a:pathLst>
            </a:custGeom>
            <a:noFill/>
            <a:ln w="25400" cap="flat">
              <a:solidFill>
                <a:schemeClr val="accent2"/>
              </a:solidFill>
              <a:prstDash val="solid"/>
              <a:miter/>
            </a:ln>
          </p:spPr>
          <p:txBody>
            <a:bodyPr rtlCol="0" anchor="ctr"/>
            <a:lstStyle/>
            <a:p>
              <a:endParaRPr lang="en-GB"/>
            </a:p>
          </p:txBody>
        </p:sp>
        <p:sp>
          <p:nvSpPr>
            <p:cNvPr id="144" name="Freeform: Shape 144">
              <a:extLst>
                <a:ext uri="{FF2B5EF4-FFF2-40B4-BE49-F238E27FC236}">
                  <a16:creationId xmlns:a16="http://schemas.microsoft.com/office/drawing/2014/main" id="{EF46782D-D9B3-4C81-A662-3AFB96FFBFAC}"/>
                </a:ext>
              </a:extLst>
            </p:cNvPr>
            <p:cNvSpPr/>
            <p:nvPr/>
          </p:nvSpPr>
          <p:spPr>
            <a:xfrm>
              <a:off x="8602760" y="4977832"/>
              <a:ext cx="8852" cy="70815"/>
            </a:xfrm>
            <a:custGeom>
              <a:avLst/>
              <a:gdLst>
                <a:gd name="connsiteX0" fmla="*/ 4692 w 8851"/>
                <a:gd name="connsiteY0" fmla="*/ 4692 h 70815"/>
                <a:gd name="connsiteX1" fmla="*/ 4692 w 8851"/>
                <a:gd name="connsiteY1" fmla="*/ 71603 h 70815"/>
              </a:gdLst>
              <a:ahLst/>
              <a:cxnLst>
                <a:cxn ang="0">
                  <a:pos x="connsiteX0" y="connsiteY0"/>
                </a:cxn>
                <a:cxn ang="0">
                  <a:pos x="connsiteX1" y="connsiteY1"/>
                </a:cxn>
              </a:cxnLst>
              <a:rect l="l" t="t" r="r" b="b"/>
              <a:pathLst>
                <a:path w="8851" h="70815">
                  <a:moveTo>
                    <a:pt x="4692" y="4692"/>
                  </a:moveTo>
                  <a:lnTo>
                    <a:pt x="4692" y="71603"/>
                  </a:lnTo>
                </a:path>
              </a:pathLst>
            </a:custGeom>
            <a:noFill/>
            <a:ln w="25400" cap="flat">
              <a:solidFill>
                <a:schemeClr val="accent2"/>
              </a:solidFill>
              <a:prstDash val="solid"/>
              <a:miter/>
            </a:ln>
          </p:spPr>
          <p:txBody>
            <a:bodyPr rtlCol="0" anchor="ctr"/>
            <a:lstStyle/>
            <a:p>
              <a:endParaRPr lang="en-GB"/>
            </a:p>
          </p:txBody>
        </p:sp>
      </p:grpSp>
      <p:grpSp>
        <p:nvGrpSpPr>
          <p:cNvPr id="145" name="Graphic 2">
            <a:extLst>
              <a:ext uri="{FF2B5EF4-FFF2-40B4-BE49-F238E27FC236}">
                <a16:creationId xmlns:a16="http://schemas.microsoft.com/office/drawing/2014/main" id="{7F9B9C12-ECD3-4252-A86D-A459636F2A85}"/>
              </a:ext>
            </a:extLst>
          </p:cNvPr>
          <p:cNvGrpSpPr/>
          <p:nvPr/>
        </p:nvGrpSpPr>
        <p:grpSpPr>
          <a:xfrm>
            <a:off x="1589799" y="1952575"/>
            <a:ext cx="6302265" cy="2247948"/>
            <a:chOff x="0" y="1479111"/>
            <a:chExt cx="9144000" cy="3899778"/>
          </a:xfrm>
        </p:grpSpPr>
        <p:sp>
          <p:nvSpPr>
            <p:cNvPr id="146" name="Freeform: Shape 4">
              <a:extLst>
                <a:ext uri="{FF2B5EF4-FFF2-40B4-BE49-F238E27FC236}">
                  <a16:creationId xmlns:a16="http://schemas.microsoft.com/office/drawing/2014/main" id="{34EA70E4-AD26-4BFC-8985-3C228CA32AB9}"/>
                </a:ext>
              </a:extLst>
            </p:cNvPr>
            <p:cNvSpPr/>
            <p:nvPr/>
          </p:nvSpPr>
          <p:spPr>
            <a:xfrm>
              <a:off x="-6242" y="1507594"/>
              <a:ext cx="9152904" cy="3828549"/>
            </a:xfrm>
            <a:custGeom>
              <a:avLst/>
              <a:gdLst>
                <a:gd name="connsiteX0" fmla="*/ 9149796 w 9152903"/>
                <a:gd name="connsiteY0" fmla="*/ 3828709 h 3828549"/>
                <a:gd name="connsiteX1" fmla="*/ 7311827 w 9152903"/>
                <a:gd name="connsiteY1" fmla="*/ 3828709 h 3828549"/>
                <a:gd name="connsiteX2" fmla="*/ 7311827 w 9152903"/>
                <a:gd name="connsiteY2" fmla="*/ 3671249 h 3828549"/>
                <a:gd name="connsiteX3" fmla="*/ 6576113 w 9152903"/>
                <a:gd name="connsiteY3" fmla="*/ 3671249 h 3828549"/>
                <a:gd name="connsiteX4" fmla="*/ 6576113 w 9152903"/>
                <a:gd name="connsiteY4" fmla="*/ 3570808 h 3828549"/>
                <a:gd name="connsiteX5" fmla="*/ 6277477 w 9152903"/>
                <a:gd name="connsiteY5" fmla="*/ 3570808 h 3828549"/>
                <a:gd name="connsiteX6" fmla="*/ 6277477 w 9152903"/>
                <a:gd name="connsiteY6" fmla="*/ 3424201 h 3828549"/>
                <a:gd name="connsiteX7" fmla="*/ 6212329 w 9152903"/>
                <a:gd name="connsiteY7" fmla="*/ 3424201 h 3828549"/>
                <a:gd name="connsiteX8" fmla="*/ 6212329 w 9152903"/>
                <a:gd name="connsiteY8" fmla="*/ 3304750 h 3828549"/>
                <a:gd name="connsiteX9" fmla="*/ 5590635 w 9152903"/>
                <a:gd name="connsiteY9" fmla="*/ 3304750 h 3828549"/>
                <a:gd name="connsiteX10" fmla="*/ 5590635 w 9152903"/>
                <a:gd name="connsiteY10" fmla="*/ 3228740 h 3828549"/>
                <a:gd name="connsiteX11" fmla="*/ 5476607 w 9152903"/>
                <a:gd name="connsiteY11" fmla="*/ 3228740 h 3828549"/>
                <a:gd name="connsiteX12" fmla="*/ 5476607 w 9152903"/>
                <a:gd name="connsiteY12" fmla="*/ 3136427 h 3828549"/>
                <a:gd name="connsiteX13" fmla="*/ 5180696 w 9152903"/>
                <a:gd name="connsiteY13" fmla="*/ 3136427 h 3828549"/>
                <a:gd name="connsiteX14" fmla="*/ 5180696 w 9152903"/>
                <a:gd name="connsiteY14" fmla="*/ 3057702 h 3828549"/>
                <a:gd name="connsiteX15" fmla="*/ 5017804 w 9152903"/>
                <a:gd name="connsiteY15" fmla="*/ 3057702 h 3828549"/>
                <a:gd name="connsiteX16" fmla="*/ 5017804 w 9152903"/>
                <a:gd name="connsiteY16" fmla="*/ 2968114 h 3828549"/>
                <a:gd name="connsiteX17" fmla="*/ 4966226 w 9152903"/>
                <a:gd name="connsiteY17" fmla="*/ 2968114 h 3828549"/>
                <a:gd name="connsiteX18" fmla="*/ 4966226 w 9152903"/>
                <a:gd name="connsiteY18" fmla="*/ 2913820 h 3828549"/>
                <a:gd name="connsiteX19" fmla="*/ 4895638 w 9152903"/>
                <a:gd name="connsiteY19" fmla="*/ 2913820 h 3828549"/>
                <a:gd name="connsiteX20" fmla="*/ 4895638 w 9152903"/>
                <a:gd name="connsiteY20" fmla="*/ 2845947 h 3828549"/>
                <a:gd name="connsiteX21" fmla="*/ 4743609 w 9152903"/>
                <a:gd name="connsiteY21" fmla="*/ 2845947 h 3828549"/>
                <a:gd name="connsiteX22" fmla="*/ 4743609 w 9152903"/>
                <a:gd name="connsiteY22" fmla="*/ 2786222 h 3828549"/>
                <a:gd name="connsiteX23" fmla="*/ 4317376 w 9152903"/>
                <a:gd name="connsiteY23" fmla="*/ 2786222 h 3828549"/>
                <a:gd name="connsiteX24" fmla="*/ 4317376 w 9152903"/>
                <a:gd name="connsiteY24" fmla="*/ 2723781 h 3828549"/>
                <a:gd name="connsiteX25" fmla="*/ 4189787 w 9152903"/>
                <a:gd name="connsiteY25" fmla="*/ 2723781 h 3828549"/>
                <a:gd name="connsiteX26" fmla="*/ 4189787 w 9152903"/>
                <a:gd name="connsiteY26" fmla="*/ 2707488 h 3828549"/>
                <a:gd name="connsiteX27" fmla="*/ 4151777 w 9152903"/>
                <a:gd name="connsiteY27" fmla="*/ 2707488 h 3828549"/>
                <a:gd name="connsiteX28" fmla="*/ 4151777 w 9152903"/>
                <a:gd name="connsiteY28" fmla="*/ 2631478 h 3828549"/>
                <a:gd name="connsiteX29" fmla="*/ 3902013 w 9152903"/>
                <a:gd name="connsiteY29" fmla="*/ 2631478 h 3828549"/>
                <a:gd name="connsiteX30" fmla="*/ 3902013 w 9152903"/>
                <a:gd name="connsiteY30" fmla="*/ 2522880 h 3828549"/>
                <a:gd name="connsiteX31" fmla="*/ 3760838 w 9152903"/>
                <a:gd name="connsiteY31" fmla="*/ 2522880 h 3828549"/>
                <a:gd name="connsiteX32" fmla="*/ 3760838 w 9152903"/>
                <a:gd name="connsiteY32" fmla="*/ 2419714 h 3828549"/>
                <a:gd name="connsiteX33" fmla="*/ 3684828 w 9152903"/>
                <a:gd name="connsiteY33" fmla="*/ 2419714 h 3828549"/>
                <a:gd name="connsiteX34" fmla="*/ 3684828 w 9152903"/>
                <a:gd name="connsiteY34" fmla="*/ 2327411 h 3828549"/>
                <a:gd name="connsiteX35" fmla="*/ 3600662 w 9152903"/>
                <a:gd name="connsiteY35" fmla="*/ 2327411 h 3828549"/>
                <a:gd name="connsiteX36" fmla="*/ 3600662 w 9152903"/>
                <a:gd name="connsiteY36" fmla="*/ 2229685 h 3828549"/>
                <a:gd name="connsiteX37" fmla="*/ 3549084 w 9152903"/>
                <a:gd name="connsiteY37" fmla="*/ 2229685 h 3828549"/>
                <a:gd name="connsiteX38" fmla="*/ 3549084 w 9152903"/>
                <a:gd name="connsiteY38" fmla="*/ 2137381 h 3828549"/>
                <a:gd name="connsiteX39" fmla="*/ 3432348 w 9152903"/>
                <a:gd name="connsiteY39" fmla="*/ 2137381 h 3828549"/>
                <a:gd name="connsiteX40" fmla="*/ 3432348 w 9152903"/>
                <a:gd name="connsiteY40" fmla="*/ 2091225 h 3828549"/>
                <a:gd name="connsiteX41" fmla="*/ 3391624 w 9152903"/>
                <a:gd name="connsiteY41" fmla="*/ 2091225 h 3828549"/>
                <a:gd name="connsiteX42" fmla="*/ 3391624 w 9152903"/>
                <a:gd name="connsiteY42" fmla="*/ 2047784 h 3828549"/>
                <a:gd name="connsiteX43" fmla="*/ 3315613 w 9152903"/>
                <a:gd name="connsiteY43" fmla="*/ 2047784 h 3828549"/>
                <a:gd name="connsiteX44" fmla="*/ 3315613 w 9152903"/>
                <a:gd name="connsiteY44" fmla="*/ 1996205 h 3828549"/>
                <a:gd name="connsiteX45" fmla="*/ 2973546 w 9152903"/>
                <a:gd name="connsiteY45" fmla="*/ 1996205 h 3828549"/>
                <a:gd name="connsiteX46" fmla="*/ 2973546 w 9152903"/>
                <a:gd name="connsiteY46" fmla="*/ 1925618 h 3828549"/>
                <a:gd name="connsiteX47" fmla="*/ 2788939 w 9152903"/>
                <a:gd name="connsiteY47" fmla="*/ 1925618 h 3828549"/>
                <a:gd name="connsiteX48" fmla="*/ 2788939 w 9152903"/>
                <a:gd name="connsiteY48" fmla="*/ 1841461 h 3828549"/>
                <a:gd name="connsiteX49" fmla="*/ 2764498 w 9152903"/>
                <a:gd name="connsiteY49" fmla="*/ 1841461 h 3828549"/>
                <a:gd name="connsiteX50" fmla="*/ 2764498 w 9152903"/>
                <a:gd name="connsiteY50" fmla="*/ 1792598 h 3828549"/>
                <a:gd name="connsiteX51" fmla="*/ 2691204 w 9152903"/>
                <a:gd name="connsiteY51" fmla="*/ 1792598 h 3828549"/>
                <a:gd name="connsiteX52" fmla="*/ 2691204 w 9152903"/>
                <a:gd name="connsiteY52" fmla="*/ 1738295 h 3828549"/>
                <a:gd name="connsiteX53" fmla="*/ 2672195 w 9152903"/>
                <a:gd name="connsiteY53" fmla="*/ 1738295 h 3828549"/>
                <a:gd name="connsiteX54" fmla="*/ 2672195 w 9152903"/>
                <a:gd name="connsiteY54" fmla="*/ 1735579 h 3828549"/>
                <a:gd name="connsiteX55" fmla="*/ 2664057 w 9152903"/>
                <a:gd name="connsiteY55" fmla="*/ 1735579 h 3828549"/>
                <a:gd name="connsiteX56" fmla="*/ 2664057 w 9152903"/>
                <a:gd name="connsiteY56" fmla="*/ 1675854 h 3828549"/>
                <a:gd name="connsiteX57" fmla="*/ 2495734 w 9152903"/>
                <a:gd name="connsiteY57" fmla="*/ 1675854 h 3828549"/>
                <a:gd name="connsiteX58" fmla="*/ 2495734 w 9152903"/>
                <a:gd name="connsiteY58" fmla="*/ 1594413 h 3828549"/>
                <a:gd name="connsiteX59" fmla="*/ 2468587 w 9152903"/>
                <a:gd name="connsiteY59" fmla="*/ 1594413 h 3828549"/>
                <a:gd name="connsiteX60" fmla="*/ 2468587 w 9152903"/>
                <a:gd name="connsiteY60" fmla="*/ 1542834 h 3828549"/>
                <a:gd name="connsiteX61" fmla="*/ 2389852 w 9152903"/>
                <a:gd name="connsiteY61" fmla="*/ 1542834 h 3828549"/>
                <a:gd name="connsiteX62" fmla="*/ 2389852 w 9152903"/>
                <a:gd name="connsiteY62" fmla="*/ 1496678 h 3828549"/>
                <a:gd name="connsiteX63" fmla="*/ 2357274 w 9152903"/>
                <a:gd name="connsiteY63" fmla="*/ 1496678 h 3828549"/>
                <a:gd name="connsiteX64" fmla="*/ 2357274 w 9152903"/>
                <a:gd name="connsiteY64" fmla="*/ 1450530 h 3828549"/>
                <a:gd name="connsiteX65" fmla="*/ 2267686 w 9152903"/>
                <a:gd name="connsiteY65" fmla="*/ 1450530 h 3828549"/>
                <a:gd name="connsiteX66" fmla="*/ 2267686 w 9152903"/>
                <a:gd name="connsiteY66" fmla="*/ 1355511 h 3828549"/>
                <a:gd name="connsiteX67" fmla="*/ 2172667 w 9152903"/>
                <a:gd name="connsiteY67" fmla="*/ 1355511 h 3828549"/>
                <a:gd name="connsiteX68" fmla="*/ 2172667 w 9152903"/>
                <a:gd name="connsiteY68" fmla="*/ 1298492 h 3828549"/>
                <a:gd name="connsiteX69" fmla="*/ 2115657 w 9152903"/>
                <a:gd name="connsiteY69" fmla="*/ 1298492 h 3828549"/>
                <a:gd name="connsiteX70" fmla="*/ 2115657 w 9152903"/>
                <a:gd name="connsiteY70" fmla="*/ 1257776 h 3828549"/>
                <a:gd name="connsiteX71" fmla="*/ 2012500 w 9152903"/>
                <a:gd name="connsiteY71" fmla="*/ 1257776 h 3828549"/>
                <a:gd name="connsiteX72" fmla="*/ 2012500 w 9152903"/>
                <a:gd name="connsiteY72" fmla="*/ 1181757 h 3828549"/>
                <a:gd name="connsiteX73" fmla="*/ 1971775 w 9152903"/>
                <a:gd name="connsiteY73" fmla="*/ 1181757 h 3828549"/>
                <a:gd name="connsiteX74" fmla="*/ 1971775 w 9152903"/>
                <a:gd name="connsiteY74" fmla="*/ 1094885 h 3828549"/>
                <a:gd name="connsiteX75" fmla="*/ 1920187 w 9152903"/>
                <a:gd name="connsiteY75" fmla="*/ 1094885 h 3828549"/>
                <a:gd name="connsiteX76" fmla="*/ 1920187 w 9152903"/>
                <a:gd name="connsiteY76" fmla="*/ 1035159 h 3828549"/>
                <a:gd name="connsiteX77" fmla="*/ 1884902 w 9152903"/>
                <a:gd name="connsiteY77" fmla="*/ 1035159 h 3828549"/>
                <a:gd name="connsiteX78" fmla="*/ 1884902 w 9152903"/>
                <a:gd name="connsiteY78" fmla="*/ 934709 h 3828549"/>
                <a:gd name="connsiteX79" fmla="*/ 1830599 w 9152903"/>
                <a:gd name="connsiteY79" fmla="*/ 934709 h 3828549"/>
                <a:gd name="connsiteX80" fmla="*/ 1830599 w 9152903"/>
                <a:gd name="connsiteY80" fmla="*/ 869552 h 3828549"/>
                <a:gd name="connsiteX81" fmla="*/ 1798021 w 9152903"/>
                <a:gd name="connsiteY81" fmla="*/ 869552 h 3828549"/>
                <a:gd name="connsiteX82" fmla="*/ 1798021 w 9152903"/>
                <a:gd name="connsiteY82" fmla="*/ 820689 h 3828549"/>
                <a:gd name="connsiteX83" fmla="*/ 1760020 w 9152903"/>
                <a:gd name="connsiteY83" fmla="*/ 820689 h 3828549"/>
                <a:gd name="connsiteX84" fmla="*/ 1760020 w 9152903"/>
                <a:gd name="connsiteY84" fmla="*/ 785396 h 3828549"/>
                <a:gd name="connsiteX85" fmla="*/ 1616129 w 9152903"/>
                <a:gd name="connsiteY85" fmla="*/ 785396 h 3828549"/>
                <a:gd name="connsiteX86" fmla="*/ 1616129 w 9152903"/>
                <a:gd name="connsiteY86" fmla="*/ 760962 h 3828549"/>
                <a:gd name="connsiteX87" fmla="*/ 1572697 w 9152903"/>
                <a:gd name="connsiteY87" fmla="*/ 760962 h 3828549"/>
                <a:gd name="connsiteX88" fmla="*/ 1572697 w 9152903"/>
                <a:gd name="connsiteY88" fmla="*/ 638796 h 3828549"/>
                <a:gd name="connsiteX89" fmla="*/ 1531972 w 9152903"/>
                <a:gd name="connsiteY89" fmla="*/ 638796 h 3828549"/>
                <a:gd name="connsiteX90" fmla="*/ 1531972 w 9152903"/>
                <a:gd name="connsiteY90" fmla="*/ 595359 h 3828549"/>
                <a:gd name="connsiteX91" fmla="*/ 1488532 w 9152903"/>
                <a:gd name="connsiteY91" fmla="*/ 595359 h 3828549"/>
                <a:gd name="connsiteX92" fmla="*/ 1488532 w 9152903"/>
                <a:gd name="connsiteY92" fmla="*/ 489481 h 3828549"/>
                <a:gd name="connsiteX93" fmla="*/ 1385375 w 9152903"/>
                <a:gd name="connsiteY93" fmla="*/ 489481 h 3828549"/>
                <a:gd name="connsiteX94" fmla="*/ 1385375 w 9152903"/>
                <a:gd name="connsiteY94" fmla="*/ 418895 h 3828549"/>
                <a:gd name="connsiteX95" fmla="*/ 1320218 w 9152903"/>
                <a:gd name="connsiteY95" fmla="*/ 418895 h 3828549"/>
                <a:gd name="connsiteX96" fmla="*/ 1320218 w 9152903"/>
                <a:gd name="connsiteY96" fmla="*/ 383603 h 3828549"/>
                <a:gd name="connsiteX97" fmla="*/ 1279493 w 9152903"/>
                <a:gd name="connsiteY97" fmla="*/ 383603 h 3828549"/>
                <a:gd name="connsiteX98" fmla="*/ 1279493 w 9152903"/>
                <a:gd name="connsiteY98" fmla="*/ 334735 h 3828549"/>
                <a:gd name="connsiteX99" fmla="*/ 961857 w 9152903"/>
                <a:gd name="connsiteY99" fmla="*/ 334735 h 3828549"/>
                <a:gd name="connsiteX100" fmla="*/ 961857 w 9152903"/>
                <a:gd name="connsiteY100" fmla="*/ 291298 h 3828549"/>
                <a:gd name="connsiteX101" fmla="*/ 891274 w 9152903"/>
                <a:gd name="connsiteY101" fmla="*/ 291298 h 3828549"/>
                <a:gd name="connsiteX102" fmla="*/ 891274 w 9152903"/>
                <a:gd name="connsiteY102" fmla="*/ 258721 h 3828549"/>
                <a:gd name="connsiteX103" fmla="*/ 720241 w 9152903"/>
                <a:gd name="connsiteY103" fmla="*/ 258721 h 3828549"/>
                <a:gd name="connsiteX104" fmla="*/ 720241 w 9152903"/>
                <a:gd name="connsiteY104" fmla="*/ 177276 h 3828549"/>
                <a:gd name="connsiteX105" fmla="*/ 519343 w 9152903"/>
                <a:gd name="connsiteY105" fmla="*/ 177276 h 3828549"/>
                <a:gd name="connsiteX106" fmla="*/ 519343 w 9152903"/>
                <a:gd name="connsiteY106" fmla="*/ 139268 h 3828549"/>
                <a:gd name="connsiteX107" fmla="*/ 489481 w 9152903"/>
                <a:gd name="connsiteY107" fmla="*/ 139268 h 3828549"/>
                <a:gd name="connsiteX108" fmla="*/ 489481 w 9152903"/>
                <a:gd name="connsiteY108" fmla="*/ 84972 h 3828549"/>
                <a:gd name="connsiteX109" fmla="*/ 370028 w 9152903"/>
                <a:gd name="connsiteY109" fmla="*/ 84972 h 3828549"/>
                <a:gd name="connsiteX110" fmla="*/ 370028 w 9152903"/>
                <a:gd name="connsiteY110" fmla="*/ 55109 h 3828549"/>
                <a:gd name="connsiteX111" fmla="*/ 302158 w 9152903"/>
                <a:gd name="connsiteY111" fmla="*/ 55109 h 3828549"/>
                <a:gd name="connsiteX112" fmla="*/ 302158 w 9152903"/>
                <a:gd name="connsiteY112" fmla="*/ 6242 h 3828549"/>
                <a:gd name="connsiteX113" fmla="*/ 6242 w 9152903"/>
                <a:gd name="connsiteY113" fmla="*/ 6242 h 3828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Lst>
              <a:rect l="l" t="t" r="r" b="b"/>
              <a:pathLst>
                <a:path w="9152903" h="3828549">
                  <a:moveTo>
                    <a:pt x="9149796" y="3828709"/>
                  </a:moveTo>
                  <a:lnTo>
                    <a:pt x="7311827" y="3828709"/>
                  </a:lnTo>
                  <a:lnTo>
                    <a:pt x="7311827" y="3671249"/>
                  </a:lnTo>
                  <a:lnTo>
                    <a:pt x="6576113" y="3671249"/>
                  </a:lnTo>
                  <a:lnTo>
                    <a:pt x="6576113" y="3570808"/>
                  </a:lnTo>
                  <a:lnTo>
                    <a:pt x="6277477" y="3570808"/>
                  </a:lnTo>
                  <a:lnTo>
                    <a:pt x="6277477" y="3424201"/>
                  </a:lnTo>
                  <a:lnTo>
                    <a:pt x="6212329" y="3424201"/>
                  </a:lnTo>
                  <a:lnTo>
                    <a:pt x="6212329" y="3304750"/>
                  </a:lnTo>
                  <a:lnTo>
                    <a:pt x="5590635" y="3304750"/>
                  </a:lnTo>
                  <a:lnTo>
                    <a:pt x="5590635" y="3228740"/>
                  </a:lnTo>
                  <a:lnTo>
                    <a:pt x="5476607" y="3228740"/>
                  </a:lnTo>
                  <a:lnTo>
                    <a:pt x="5476607" y="3136427"/>
                  </a:lnTo>
                  <a:lnTo>
                    <a:pt x="5180696" y="3136427"/>
                  </a:lnTo>
                  <a:lnTo>
                    <a:pt x="5180696" y="3057702"/>
                  </a:lnTo>
                  <a:lnTo>
                    <a:pt x="5017804" y="3057702"/>
                  </a:lnTo>
                  <a:lnTo>
                    <a:pt x="5017804" y="2968114"/>
                  </a:lnTo>
                  <a:lnTo>
                    <a:pt x="4966226" y="2968114"/>
                  </a:lnTo>
                  <a:lnTo>
                    <a:pt x="4966226" y="2913820"/>
                  </a:lnTo>
                  <a:lnTo>
                    <a:pt x="4895638" y="2913820"/>
                  </a:lnTo>
                  <a:lnTo>
                    <a:pt x="4895638" y="2845947"/>
                  </a:lnTo>
                  <a:lnTo>
                    <a:pt x="4743609" y="2845947"/>
                  </a:lnTo>
                  <a:lnTo>
                    <a:pt x="4743609" y="2786222"/>
                  </a:lnTo>
                  <a:lnTo>
                    <a:pt x="4317376" y="2786222"/>
                  </a:lnTo>
                  <a:lnTo>
                    <a:pt x="4317376" y="2723781"/>
                  </a:lnTo>
                  <a:lnTo>
                    <a:pt x="4189787" y="2723781"/>
                  </a:lnTo>
                  <a:lnTo>
                    <a:pt x="4189787" y="2707488"/>
                  </a:lnTo>
                  <a:lnTo>
                    <a:pt x="4151777" y="2707488"/>
                  </a:lnTo>
                  <a:lnTo>
                    <a:pt x="4151777" y="2631478"/>
                  </a:lnTo>
                  <a:lnTo>
                    <a:pt x="3902013" y="2631478"/>
                  </a:lnTo>
                  <a:lnTo>
                    <a:pt x="3902013" y="2522880"/>
                  </a:lnTo>
                  <a:lnTo>
                    <a:pt x="3760838" y="2522880"/>
                  </a:lnTo>
                  <a:lnTo>
                    <a:pt x="3760838" y="2419714"/>
                  </a:lnTo>
                  <a:lnTo>
                    <a:pt x="3684828" y="2419714"/>
                  </a:lnTo>
                  <a:lnTo>
                    <a:pt x="3684828" y="2327411"/>
                  </a:lnTo>
                  <a:lnTo>
                    <a:pt x="3600662" y="2327411"/>
                  </a:lnTo>
                  <a:lnTo>
                    <a:pt x="3600662" y="2229685"/>
                  </a:lnTo>
                  <a:lnTo>
                    <a:pt x="3549084" y="2229685"/>
                  </a:lnTo>
                  <a:lnTo>
                    <a:pt x="3549084" y="2137381"/>
                  </a:lnTo>
                  <a:lnTo>
                    <a:pt x="3432348" y="2137381"/>
                  </a:lnTo>
                  <a:lnTo>
                    <a:pt x="3432348" y="2091225"/>
                  </a:lnTo>
                  <a:lnTo>
                    <a:pt x="3391624" y="2091225"/>
                  </a:lnTo>
                  <a:lnTo>
                    <a:pt x="3391624" y="2047784"/>
                  </a:lnTo>
                  <a:lnTo>
                    <a:pt x="3315613" y="2047784"/>
                  </a:lnTo>
                  <a:lnTo>
                    <a:pt x="3315613" y="1996205"/>
                  </a:lnTo>
                  <a:lnTo>
                    <a:pt x="2973546" y="1996205"/>
                  </a:lnTo>
                  <a:lnTo>
                    <a:pt x="2973546" y="1925618"/>
                  </a:lnTo>
                  <a:lnTo>
                    <a:pt x="2788939" y="1925618"/>
                  </a:lnTo>
                  <a:lnTo>
                    <a:pt x="2788939" y="1841461"/>
                  </a:lnTo>
                  <a:lnTo>
                    <a:pt x="2764498" y="1841461"/>
                  </a:lnTo>
                  <a:lnTo>
                    <a:pt x="2764498" y="1792598"/>
                  </a:lnTo>
                  <a:lnTo>
                    <a:pt x="2691204" y="1792598"/>
                  </a:lnTo>
                  <a:lnTo>
                    <a:pt x="2691204" y="1738295"/>
                  </a:lnTo>
                  <a:lnTo>
                    <a:pt x="2672195" y="1738295"/>
                  </a:lnTo>
                  <a:lnTo>
                    <a:pt x="2672195" y="1735579"/>
                  </a:lnTo>
                  <a:lnTo>
                    <a:pt x="2664057" y="1735579"/>
                  </a:lnTo>
                  <a:lnTo>
                    <a:pt x="2664057" y="1675854"/>
                  </a:lnTo>
                  <a:lnTo>
                    <a:pt x="2495734" y="1675854"/>
                  </a:lnTo>
                  <a:lnTo>
                    <a:pt x="2495734" y="1594413"/>
                  </a:lnTo>
                  <a:lnTo>
                    <a:pt x="2468587" y="1594413"/>
                  </a:lnTo>
                  <a:lnTo>
                    <a:pt x="2468587" y="1542834"/>
                  </a:lnTo>
                  <a:lnTo>
                    <a:pt x="2389852" y="1542834"/>
                  </a:lnTo>
                  <a:lnTo>
                    <a:pt x="2389852" y="1496678"/>
                  </a:lnTo>
                  <a:lnTo>
                    <a:pt x="2357274" y="1496678"/>
                  </a:lnTo>
                  <a:lnTo>
                    <a:pt x="2357274" y="1450530"/>
                  </a:lnTo>
                  <a:lnTo>
                    <a:pt x="2267686" y="1450530"/>
                  </a:lnTo>
                  <a:lnTo>
                    <a:pt x="2267686" y="1355511"/>
                  </a:lnTo>
                  <a:lnTo>
                    <a:pt x="2172667" y="1355511"/>
                  </a:lnTo>
                  <a:lnTo>
                    <a:pt x="2172667" y="1298492"/>
                  </a:lnTo>
                  <a:lnTo>
                    <a:pt x="2115657" y="1298492"/>
                  </a:lnTo>
                  <a:lnTo>
                    <a:pt x="2115657" y="1257776"/>
                  </a:lnTo>
                  <a:lnTo>
                    <a:pt x="2012500" y="1257776"/>
                  </a:lnTo>
                  <a:lnTo>
                    <a:pt x="2012500" y="1181757"/>
                  </a:lnTo>
                  <a:lnTo>
                    <a:pt x="1971775" y="1181757"/>
                  </a:lnTo>
                  <a:lnTo>
                    <a:pt x="1971775" y="1094885"/>
                  </a:lnTo>
                  <a:lnTo>
                    <a:pt x="1920187" y="1094885"/>
                  </a:lnTo>
                  <a:lnTo>
                    <a:pt x="1920187" y="1035159"/>
                  </a:lnTo>
                  <a:lnTo>
                    <a:pt x="1884902" y="1035159"/>
                  </a:lnTo>
                  <a:lnTo>
                    <a:pt x="1884902" y="934709"/>
                  </a:lnTo>
                  <a:lnTo>
                    <a:pt x="1830599" y="934709"/>
                  </a:lnTo>
                  <a:lnTo>
                    <a:pt x="1830599" y="869552"/>
                  </a:lnTo>
                  <a:lnTo>
                    <a:pt x="1798021" y="869552"/>
                  </a:lnTo>
                  <a:lnTo>
                    <a:pt x="1798021" y="820689"/>
                  </a:lnTo>
                  <a:lnTo>
                    <a:pt x="1760020" y="820689"/>
                  </a:lnTo>
                  <a:lnTo>
                    <a:pt x="1760020" y="785396"/>
                  </a:lnTo>
                  <a:lnTo>
                    <a:pt x="1616129" y="785396"/>
                  </a:lnTo>
                  <a:lnTo>
                    <a:pt x="1616129" y="760962"/>
                  </a:lnTo>
                  <a:lnTo>
                    <a:pt x="1572697" y="760962"/>
                  </a:lnTo>
                  <a:lnTo>
                    <a:pt x="1572697" y="638796"/>
                  </a:lnTo>
                  <a:lnTo>
                    <a:pt x="1531972" y="638796"/>
                  </a:lnTo>
                  <a:lnTo>
                    <a:pt x="1531972" y="595359"/>
                  </a:lnTo>
                  <a:lnTo>
                    <a:pt x="1488532" y="595359"/>
                  </a:lnTo>
                  <a:lnTo>
                    <a:pt x="1488532" y="489481"/>
                  </a:lnTo>
                  <a:lnTo>
                    <a:pt x="1385375" y="489481"/>
                  </a:lnTo>
                  <a:lnTo>
                    <a:pt x="1385375" y="418895"/>
                  </a:lnTo>
                  <a:lnTo>
                    <a:pt x="1320218" y="418895"/>
                  </a:lnTo>
                  <a:lnTo>
                    <a:pt x="1320218" y="383603"/>
                  </a:lnTo>
                  <a:lnTo>
                    <a:pt x="1279493" y="383603"/>
                  </a:lnTo>
                  <a:lnTo>
                    <a:pt x="1279493" y="334735"/>
                  </a:lnTo>
                  <a:lnTo>
                    <a:pt x="961857" y="334735"/>
                  </a:lnTo>
                  <a:lnTo>
                    <a:pt x="961857" y="291298"/>
                  </a:lnTo>
                  <a:lnTo>
                    <a:pt x="891274" y="291298"/>
                  </a:lnTo>
                  <a:lnTo>
                    <a:pt x="891274" y="258721"/>
                  </a:lnTo>
                  <a:lnTo>
                    <a:pt x="720241" y="258721"/>
                  </a:lnTo>
                  <a:lnTo>
                    <a:pt x="720241" y="177276"/>
                  </a:lnTo>
                  <a:lnTo>
                    <a:pt x="519343" y="177276"/>
                  </a:lnTo>
                  <a:lnTo>
                    <a:pt x="519343" y="139268"/>
                  </a:lnTo>
                  <a:lnTo>
                    <a:pt x="489481" y="139268"/>
                  </a:lnTo>
                  <a:lnTo>
                    <a:pt x="489481" y="84972"/>
                  </a:lnTo>
                  <a:lnTo>
                    <a:pt x="370028" y="84972"/>
                  </a:lnTo>
                  <a:lnTo>
                    <a:pt x="370028" y="55109"/>
                  </a:lnTo>
                  <a:lnTo>
                    <a:pt x="302158" y="55109"/>
                  </a:lnTo>
                  <a:lnTo>
                    <a:pt x="302158" y="6242"/>
                  </a:lnTo>
                  <a:lnTo>
                    <a:pt x="6242" y="6242"/>
                  </a:lnTo>
                </a:path>
              </a:pathLst>
            </a:custGeom>
            <a:noFill/>
            <a:ln w="25400" cap="flat">
              <a:solidFill>
                <a:schemeClr val="accent4"/>
              </a:solidFill>
              <a:prstDash val="solid"/>
              <a:miter/>
            </a:ln>
          </p:spPr>
          <p:txBody>
            <a:bodyPr rtlCol="0" anchor="ctr"/>
            <a:lstStyle/>
            <a:p>
              <a:endParaRPr lang="en-GB"/>
            </a:p>
          </p:txBody>
        </p:sp>
        <p:sp>
          <p:nvSpPr>
            <p:cNvPr id="147" name="Freeform: Shape 5">
              <a:extLst>
                <a:ext uri="{FF2B5EF4-FFF2-40B4-BE49-F238E27FC236}">
                  <a16:creationId xmlns:a16="http://schemas.microsoft.com/office/drawing/2014/main" id="{F052B3E4-54E0-480C-9695-A74A74CFE7CF}"/>
                </a:ext>
              </a:extLst>
            </p:cNvPr>
            <p:cNvSpPr/>
            <p:nvPr/>
          </p:nvSpPr>
          <p:spPr>
            <a:xfrm>
              <a:off x="61614" y="1475569"/>
              <a:ext cx="8904" cy="71229"/>
            </a:xfrm>
            <a:custGeom>
              <a:avLst/>
              <a:gdLst>
                <a:gd name="connsiteX0" fmla="*/ 3542 w 0"/>
                <a:gd name="connsiteY0" fmla="*/ 3542 h 71228"/>
                <a:gd name="connsiteX1" fmla="*/ 3542 w 0"/>
                <a:gd name="connsiteY1" fmla="*/ 70845 h 71228"/>
              </a:gdLst>
              <a:ahLst/>
              <a:cxnLst>
                <a:cxn ang="0">
                  <a:pos x="connsiteX0" y="connsiteY0"/>
                </a:cxn>
                <a:cxn ang="0">
                  <a:pos x="connsiteX1" y="connsiteY1"/>
                </a:cxn>
              </a:cxnLst>
              <a:rect l="l" t="t" r="r" b="b"/>
              <a:pathLst>
                <a:path h="71228">
                  <a:moveTo>
                    <a:pt x="3542" y="3542"/>
                  </a:moveTo>
                  <a:lnTo>
                    <a:pt x="3542" y="70845"/>
                  </a:lnTo>
                </a:path>
              </a:pathLst>
            </a:custGeom>
            <a:noFill/>
            <a:ln w="25400" cap="flat">
              <a:solidFill>
                <a:schemeClr val="accent4"/>
              </a:solidFill>
              <a:prstDash val="solid"/>
              <a:miter/>
            </a:ln>
          </p:spPr>
          <p:txBody>
            <a:bodyPr rtlCol="0" anchor="ctr"/>
            <a:lstStyle/>
            <a:p>
              <a:endParaRPr lang="en-GB"/>
            </a:p>
          </p:txBody>
        </p:sp>
        <p:sp>
          <p:nvSpPr>
            <p:cNvPr id="148" name="Freeform: Shape 7">
              <a:extLst>
                <a:ext uri="{FF2B5EF4-FFF2-40B4-BE49-F238E27FC236}">
                  <a16:creationId xmlns:a16="http://schemas.microsoft.com/office/drawing/2014/main" id="{945574B7-E731-4CD5-965B-C8F992B4489A}"/>
                </a:ext>
              </a:extLst>
            </p:cNvPr>
            <p:cNvSpPr/>
            <p:nvPr/>
          </p:nvSpPr>
          <p:spPr>
            <a:xfrm>
              <a:off x="186264" y="1475569"/>
              <a:ext cx="8904" cy="71229"/>
            </a:xfrm>
            <a:custGeom>
              <a:avLst/>
              <a:gdLst>
                <a:gd name="connsiteX0" fmla="*/ 3542 w 0"/>
                <a:gd name="connsiteY0" fmla="*/ 3542 h 71228"/>
                <a:gd name="connsiteX1" fmla="*/ 3542 w 0"/>
                <a:gd name="connsiteY1" fmla="*/ 70845 h 71228"/>
              </a:gdLst>
              <a:ahLst/>
              <a:cxnLst>
                <a:cxn ang="0">
                  <a:pos x="connsiteX0" y="connsiteY0"/>
                </a:cxn>
                <a:cxn ang="0">
                  <a:pos x="connsiteX1" y="connsiteY1"/>
                </a:cxn>
              </a:cxnLst>
              <a:rect l="l" t="t" r="r" b="b"/>
              <a:pathLst>
                <a:path h="71228">
                  <a:moveTo>
                    <a:pt x="3542" y="3542"/>
                  </a:moveTo>
                  <a:lnTo>
                    <a:pt x="3542" y="70845"/>
                  </a:lnTo>
                </a:path>
              </a:pathLst>
            </a:custGeom>
            <a:noFill/>
            <a:ln w="25400" cap="flat">
              <a:solidFill>
                <a:schemeClr val="accent4"/>
              </a:solidFill>
              <a:prstDash val="solid"/>
              <a:miter/>
            </a:ln>
          </p:spPr>
          <p:txBody>
            <a:bodyPr rtlCol="0" anchor="ctr"/>
            <a:lstStyle/>
            <a:p>
              <a:endParaRPr lang="en-GB"/>
            </a:p>
          </p:txBody>
        </p:sp>
        <p:sp>
          <p:nvSpPr>
            <p:cNvPr id="149" name="Freeform: Shape 146">
              <a:extLst>
                <a:ext uri="{FF2B5EF4-FFF2-40B4-BE49-F238E27FC236}">
                  <a16:creationId xmlns:a16="http://schemas.microsoft.com/office/drawing/2014/main" id="{5D81DC8C-A67C-429C-B7EF-47F208F8F500}"/>
                </a:ext>
              </a:extLst>
            </p:cNvPr>
            <p:cNvSpPr/>
            <p:nvPr/>
          </p:nvSpPr>
          <p:spPr>
            <a:xfrm>
              <a:off x="239686" y="1475569"/>
              <a:ext cx="8904" cy="71229"/>
            </a:xfrm>
            <a:custGeom>
              <a:avLst/>
              <a:gdLst>
                <a:gd name="connsiteX0" fmla="*/ 3542 w 0"/>
                <a:gd name="connsiteY0" fmla="*/ 3542 h 71228"/>
                <a:gd name="connsiteX1" fmla="*/ 3542 w 0"/>
                <a:gd name="connsiteY1" fmla="*/ 70845 h 71228"/>
              </a:gdLst>
              <a:ahLst/>
              <a:cxnLst>
                <a:cxn ang="0">
                  <a:pos x="connsiteX0" y="connsiteY0"/>
                </a:cxn>
                <a:cxn ang="0">
                  <a:pos x="connsiteX1" y="connsiteY1"/>
                </a:cxn>
              </a:cxnLst>
              <a:rect l="l" t="t" r="r" b="b"/>
              <a:pathLst>
                <a:path h="71228">
                  <a:moveTo>
                    <a:pt x="3542" y="3542"/>
                  </a:moveTo>
                  <a:lnTo>
                    <a:pt x="3542" y="70845"/>
                  </a:lnTo>
                </a:path>
              </a:pathLst>
            </a:custGeom>
            <a:noFill/>
            <a:ln w="25400" cap="flat">
              <a:solidFill>
                <a:schemeClr val="accent4"/>
              </a:solidFill>
              <a:prstDash val="solid"/>
              <a:miter/>
            </a:ln>
          </p:spPr>
          <p:txBody>
            <a:bodyPr rtlCol="0" anchor="ctr"/>
            <a:lstStyle/>
            <a:p>
              <a:endParaRPr lang="en-GB"/>
            </a:p>
          </p:txBody>
        </p:sp>
        <p:sp>
          <p:nvSpPr>
            <p:cNvPr id="150" name="Freeform: Shape 147">
              <a:extLst>
                <a:ext uri="{FF2B5EF4-FFF2-40B4-BE49-F238E27FC236}">
                  <a16:creationId xmlns:a16="http://schemas.microsoft.com/office/drawing/2014/main" id="{9F951B61-0F44-4ECD-A609-8EBC693672D7}"/>
                </a:ext>
              </a:extLst>
            </p:cNvPr>
            <p:cNvSpPr/>
            <p:nvPr/>
          </p:nvSpPr>
          <p:spPr>
            <a:xfrm>
              <a:off x="382144" y="1546798"/>
              <a:ext cx="8904" cy="71229"/>
            </a:xfrm>
            <a:custGeom>
              <a:avLst/>
              <a:gdLst>
                <a:gd name="connsiteX0" fmla="*/ 3542 w 0"/>
                <a:gd name="connsiteY0" fmla="*/ 3542 h 71228"/>
                <a:gd name="connsiteX1" fmla="*/ 3542 w 0"/>
                <a:gd name="connsiteY1" fmla="*/ 70845 h 71228"/>
              </a:gdLst>
              <a:ahLst/>
              <a:cxnLst>
                <a:cxn ang="0">
                  <a:pos x="connsiteX0" y="connsiteY0"/>
                </a:cxn>
                <a:cxn ang="0">
                  <a:pos x="connsiteX1" y="connsiteY1"/>
                </a:cxn>
              </a:cxnLst>
              <a:rect l="l" t="t" r="r" b="b"/>
              <a:pathLst>
                <a:path h="71228">
                  <a:moveTo>
                    <a:pt x="3542" y="3542"/>
                  </a:moveTo>
                  <a:lnTo>
                    <a:pt x="3542" y="70845"/>
                  </a:lnTo>
                </a:path>
              </a:pathLst>
            </a:custGeom>
            <a:noFill/>
            <a:ln w="25400" cap="flat">
              <a:solidFill>
                <a:schemeClr val="accent4"/>
              </a:solidFill>
              <a:prstDash val="solid"/>
              <a:miter/>
            </a:ln>
          </p:spPr>
          <p:txBody>
            <a:bodyPr rtlCol="0" anchor="ctr"/>
            <a:lstStyle/>
            <a:p>
              <a:endParaRPr lang="en-GB"/>
            </a:p>
          </p:txBody>
        </p:sp>
        <p:sp>
          <p:nvSpPr>
            <p:cNvPr id="151" name="Freeform: Shape 148">
              <a:extLst>
                <a:ext uri="{FF2B5EF4-FFF2-40B4-BE49-F238E27FC236}">
                  <a16:creationId xmlns:a16="http://schemas.microsoft.com/office/drawing/2014/main" id="{B29F9F1C-1EA2-40BA-9CC7-A491E65C3DBB}"/>
                </a:ext>
              </a:extLst>
            </p:cNvPr>
            <p:cNvSpPr/>
            <p:nvPr/>
          </p:nvSpPr>
          <p:spPr>
            <a:xfrm>
              <a:off x="417758" y="1546798"/>
              <a:ext cx="8904" cy="71229"/>
            </a:xfrm>
            <a:custGeom>
              <a:avLst/>
              <a:gdLst>
                <a:gd name="connsiteX0" fmla="*/ 3542 w 0"/>
                <a:gd name="connsiteY0" fmla="*/ 3542 h 71228"/>
                <a:gd name="connsiteX1" fmla="*/ 3542 w 0"/>
                <a:gd name="connsiteY1" fmla="*/ 70845 h 71228"/>
              </a:gdLst>
              <a:ahLst/>
              <a:cxnLst>
                <a:cxn ang="0">
                  <a:pos x="connsiteX0" y="connsiteY0"/>
                </a:cxn>
                <a:cxn ang="0">
                  <a:pos x="connsiteX1" y="connsiteY1"/>
                </a:cxn>
              </a:cxnLst>
              <a:rect l="l" t="t" r="r" b="b"/>
              <a:pathLst>
                <a:path h="71228">
                  <a:moveTo>
                    <a:pt x="3542" y="3542"/>
                  </a:moveTo>
                  <a:lnTo>
                    <a:pt x="3542" y="70845"/>
                  </a:lnTo>
                </a:path>
              </a:pathLst>
            </a:custGeom>
            <a:noFill/>
            <a:ln w="25400" cap="flat">
              <a:solidFill>
                <a:schemeClr val="accent4"/>
              </a:solidFill>
              <a:prstDash val="solid"/>
              <a:miter/>
            </a:ln>
          </p:spPr>
          <p:txBody>
            <a:bodyPr rtlCol="0" anchor="ctr"/>
            <a:lstStyle/>
            <a:p>
              <a:endParaRPr lang="en-GB"/>
            </a:p>
          </p:txBody>
        </p:sp>
        <p:sp>
          <p:nvSpPr>
            <p:cNvPr id="152" name="Freeform: Shape 149">
              <a:extLst>
                <a:ext uri="{FF2B5EF4-FFF2-40B4-BE49-F238E27FC236}">
                  <a16:creationId xmlns:a16="http://schemas.microsoft.com/office/drawing/2014/main" id="{779CFB43-D3DA-483C-88E0-714B93C62B61}"/>
                </a:ext>
              </a:extLst>
            </p:cNvPr>
            <p:cNvSpPr/>
            <p:nvPr/>
          </p:nvSpPr>
          <p:spPr>
            <a:xfrm>
              <a:off x="506794" y="1600220"/>
              <a:ext cx="8904" cy="71229"/>
            </a:xfrm>
            <a:custGeom>
              <a:avLst/>
              <a:gdLst>
                <a:gd name="connsiteX0" fmla="*/ 3542 w 0"/>
                <a:gd name="connsiteY0" fmla="*/ 3542 h 71228"/>
                <a:gd name="connsiteX1" fmla="*/ 3542 w 0"/>
                <a:gd name="connsiteY1" fmla="*/ 70845 h 71228"/>
              </a:gdLst>
              <a:ahLst/>
              <a:cxnLst>
                <a:cxn ang="0">
                  <a:pos x="connsiteX0" y="connsiteY0"/>
                </a:cxn>
                <a:cxn ang="0">
                  <a:pos x="connsiteX1" y="connsiteY1"/>
                </a:cxn>
              </a:cxnLst>
              <a:rect l="l" t="t" r="r" b="b"/>
              <a:pathLst>
                <a:path h="71228">
                  <a:moveTo>
                    <a:pt x="3542" y="3542"/>
                  </a:moveTo>
                  <a:lnTo>
                    <a:pt x="3542" y="70845"/>
                  </a:lnTo>
                </a:path>
              </a:pathLst>
            </a:custGeom>
            <a:noFill/>
            <a:ln w="25400" cap="flat">
              <a:solidFill>
                <a:schemeClr val="accent4"/>
              </a:solidFill>
              <a:prstDash val="solid"/>
              <a:miter/>
            </a:ln>
          </p:spPr>
          <p:txBody>
            <a:bodyPr rtlCol="0" anchor="ctr"/>
            <a:lstStyle/>
            <a:p>
              <a:endParaRPr lang="en-GB"/>
            </a:p>
          </p:txBody>
        </p:sp>
        <p:sp>
          <p:nvSpPr>
            <p:cNvPr id="153" name="Freeform: Shape 150">
              <a:extLst>
                <a:ext uri="{FF2B5EF4-FFF2-40B4-BE49-F238E27FC236}">
                  <a16:creationId xmlns:a16="http://schemas.microsoft.com/office/drawing/2014/main" id="{07548732-A1C0-4186-A571-92CD9119D49A}"/>
                </a:ext>
              </a:extLst>
            </p:cNvPr>
            <p:cNvSpPr/>
            <p:nvPr/>
          </p:nvSpPr>
          <p:spPr>
            <a:xfrm>
              <a:off x="649253" y="1635834"/>
              <a:ext cx="8904" cy="71229"/>
            </a:xfrm>
            <a:custGeom>
              <a:avLst/>
              <a:gdLst>
                <a:gd name="connsiteX0" fmla="*/ 3542 w 0"/>
                <a:gd name="connsiteY0" fmla="*/ 3542 h 71228"/>
                <a:gd name="connsiteX1" fmla="*/ 3542 w 0"/>
                <a:gd name="connsiteY1" fmla="*/ 70845 h 71228"/>
              </a:gdLst>
              <a:ahLst/>
              <a:cxnLst>
                <a:cxn ang="0">
                  <a:pos x="connsiteX0" y="connsiteY0"/>
                </a:cxn>
                <a:cxn ang="0">
                  <a:pos x="connsiteX1" y="connsiteY1"/>
                </a:cxn>
              </a:cxnLst>
              <a:rect l="l" t="t" r="r" b="b"/>
              <a:pathLst>
                <a:path h="71228">
                  <a:moveTo>
                    <a:pt x="3542" y="3542"/>
                  </a:moveTo>
                  <a:lnTo>
                    <a:pt x="3542" y="70845"/>
                  </a:lnTo>
                </a:path>
              </a:pathLst>
            </a:custGeom>
            <a:noFill/>
            <a:ln w="25400" cap="flat">
              <a:solidFill>
                <a:schemeClr val="accent4"/>
              </a:solidFill>
              <a:prstDash val="solid"/>
              <a:miter/>
            </a:ln>
          </p:spPr>
          <p:txBody>
            <a:bodyPr rtlCol="0" anchor="ctr"/>
            <a:lstStyle/>
            <a:p>
              <a:endParaRPr lang="en-GB"/>
            </a:p>
          </p:txBody>
        </p:sp>
        <p:sp>
          <p:nvSpPr>
            <p:cNvPr id="154" name="Freeform: Shape 151">
              <a:extLst>
                <a:ext uri="{FF2B5EF4-FFF2-40B4-BE49-F238E27FC236}">
                  <a16:creationId xmlns:a16="http://schemas.microsoft.com/office/drawing/2014/main" id="{014E5AD9-2C1D-4AE1-93B7-8CE31A27561D}"/>
                </a:ext>
              </a:extLst>
            </p:cNvPr>
            <p:cNvSpPr/>
            <p:nvPr/>
          </p:nvSpPr>
          <p:spPr>
            <a:xfrm>
              <a:off x="684867" y="1635834"/>
              <a:ext cx="8904" cy="71229"/>
            </a:xfrm>
            <a:custGeom>
              <a:avLst/>
              <a:gdLst>
                <a:gd name="connsiteX0" fmla="*/ 3542 w 0"/>
                <a:gd name="connsiteY0" fmla="*/ 3542 h 71228"/>
                <a:gd name="connsiteX1" fmla="*/ 3542 w 0"/>
                <a:gd name="connsiteY1" fmla="*/ 70845 h 71228"/>
              </a:gdLst>
              <a:ahLst/>
              <a:cxnLst>
                <a:cxn ang="0">
                  <a:pos x="connsiteX0" y="connsiteY0"/>
                </a:cxn>
                <a:cxn ang="0">
                  <a:pos x="connsiteX1" y="connsiteY1"/>
                </a:cxn>
              </a:cxnLst>
              <a:rect l="l" t="t" r="r" b="b"/>
              <a:pathLst>
                <a:path h="71228">
                  <a:moveTo>
                    <a:pt x="3542" y="3542"/>
                  </a:moveTo>
                  <a:lnTo>
                    <a:pt x="3542" y="70845"/>
                  </a:lnTo>
                </a:path>
              </a:pathLst>
            </a:custGeom>
            <a:noFill/>
            <a:ln w="25400" cap="flat">
              <a:solidFill>
                <a:schemeClr val="accent4"/>
              </a:solidFill>
              <a:prstDash val="solid"/>
              <a:miter/>
            </a:ln>
          </p:spPr>
          <p:txBody>
            <a:bodyPr rtlCol="0" anchor="ctr"/>
            <a:lstStyle/>
            <a:p>
              <a:endParaRPr lang="en-GB"/>
            </a:p>
          </p:txBody>
        </p:sp>
        <p:sp>
          <p:nvSpPr>
            <p:cNvPr id="155" name="Freeform: Shape 152">
              <a:extLst>
                <a:ext uri="{FF2B5EF4-FFF2-40B4-BE49-F238E27FC236}">
                  <a16:creationId xmlns:a16="http://schemas.microsoft.com/office/drawing/2014/main" id="{A0B7E7E9-DF51-4B0C-BE8F-B0B02EE654AA}"/>
                </a:ext>
              </a:extLst>
            </p:cNvPr>
            <p:cNvSpPr/>
            <p:nvPr/>
          </p:nvSpPr>
          <p:spPr>
            <a:xfrm>
              <a:off x="720481" y="1724870"/>
              <a:ext cx="8904" cy="71229"/>
            </a:xfrm>
            <a:custGeom>
              <a:avLst/>
              <a:gdLst>
                <a:gd name="connsiteX0" fmla="*/ 3542 w 0"/>
                <a:gd name="connsiteY0" fmla="*/ 3542 h 71228"/>
                <a:gd name="connsiteX1" fmla="*/ 3542 w 0"/>
                <a:gd name="connsiteY1" fmla="*/ 70845 h 71228"/>
              </a:gdLst>
              <a:ahLst/>
              <a:cxnLst>
                <a:cxn ang="0">
                  <a:pos x="connsiteX0" y="connsiteY0"/>
                </a:cxn>
                <a:cxn ang="0">
                  <a:pos x="connsiteX1" y="connsiteY1"/>
                </a:cxn>
              </a:cxnLst>
              <a:rect l="l" t="t" r="r" b="b"/>
              <a:pathLst>
                <a:path h="71228">
                  <a:moveTo>
                    <a:pt x="3542" y="3542"/>
                  </a:moveTo>
                  <a:lnTo>
                    <a:pt x="3542" y="70845"/>
                  </a:lnTo>
                </a:path>
              </a:pathLst>
            </a:custGeom>
            <a:noFill/>
            <a:ln w="25400" cap="flat">
              <a:solidFill>
                <a:schemeClr val="accent4"/>
              </a:solidFill>
              <a:prstDash val="solid"/>
              <a:miter/>
            </a:ln>
          </p:spPr>
          <p:txBody>
            <a:bodyPr rtlCol="0" anchor="ctr"/>
            <a:lstStyle/>
            <a:p>
              <a:endParaRPr lang="en-GB"/>
            </a:p>
          </p:txBody>
        </p:sp>
        <p:sp>
          <p:nvSpPr>
            <p:cNvPr id="156" name="Freeform: Shape 153">
              <a:extLst>
                <a:ext uri="{FF2B5EF4-FFF2-40B4-BE49-F238E27FC236}">
                  <a16:creationId xmlns:a16="http://schemas.microsoft.com/office/drawing/2014/main" id="{9570423D-F5E3-4CFB-8A88-452BB7FEF39C}"/>
                </a:ext>
              </a:extLst>
            </p:cNvPr>
            <p:cNvSpPr/>
            <p:nvPr/>
          </p:nvSpPr>
          <p:spPr>
            <a:xfrm>
              <a:off x="756096" y="1724870"/>
              <a:ext cx="8904" cy="71229"/>
            </a:xfrm>
            <a:custGeom>
              <a:avLst/>
              <a:gdLst>
                <a:gd name="connsiteX0" fmla="*/ 3542 w 0"/>
                <a:gd name="connsiteY0" fmla="*/ 3542 h 71228"/>
                <a:gd name="connsiteX1" fmla="*/ 3542 w 0"/>
                <a:gd name="connsiteY1" fmla="*/ 70845 h 71228"/>
              </a:gdLst>
              <a:ahLst/>
              <a:cxnLst>
                <a:cxn ang="0">
                  <a:pos x="connsiteX0" y="connsiteY0"/>
                </a:cxn>
                <a:cxn ang="0">
                  <a:pos x="connsiteX1" y="connsiteY1"/>
                </a:cxn>
              </a:cxnLst>
              <a:rect l="l" t="t" r="r" b="b"/>
              <a:pathLst>
                <a:path h="71228">
                  <a:moveTo>
                    <a:pt x="3542" y="3542"/>
                  </a:moveTo>
                  <a:lnTo>
                    <a:pt x="3542" y="70845"/>
                  </a:lnTo>
                </a:path>
              </a:pathLst>
            </a:custGeom>
            <a:noFill/>
            <a:ln w="25400" cap="flat">
              <a:solidFill>
                <a:schemeClr val="accent4"/>
              </a:solidFill>
              <a:prstDash val="solid"/>
              <a:miter/>
            </a:ln>
          </p:spPr>
          <p:txBody>
            <a:bodyPr rtlCol="0" anchor="ctr"/>
            <a:lstStyle/>
            <a:p>
              <a:endParaRPr lang="en-GB"/>
            </a:p>
          </p:txBody>
        </p:sp>
        <p:sp>
          <p:nvSpPr>
            <p:cNvPr id="157" name="Freeform: Shape 154">
              <a:extLst>
                <a:ext uri="{FF2B5EF4-FFF2-40B4-BE49-F238E27FC236}">
                  <a16:creationId xmlns:a16="http://schemas.microsoft.com/office/drawing/2014/main" id="{05901163-CD97-45EC-B564-FA3BB83BA328}"/>
                </a:ext>
              </a:extLst>
            </p:cNvPr>
            <p:cNvSpPr/>
            <p:nvPr/>
          </p:nvSpPr>
          <p:spPr>
            <a:xfrm>
              <a:off x="791710" y="1724870"/>
              <a:ext cx="8904" cy="71229"/>
            </a:xfrm>
            <a:custGeom>
              <a:avLst/>
              <a:gdLst>
                <a:gd name="connsiteX0" fmla="*/ 3542 w 0"/>
                <a:gd name="connsiteY0" fmla="*/ 3542 h 71228"/>
                <a:gd name="connsiteX1" fmla="*/ 3542 w 0"/>
                <a:gd name="connsiteY1" fmla="*/ 70845 h 71228"/>
              </a:gdLst>
              <a:ahLst/>
              <a:cxnLst>
                <a:cxn ang="0">
                  <a:pos x="connsiteX0" y="connsiteY0"/>
                </a:cxn>
                <a:cxn ang="0">
                  <a:pos x="connsiteX1" y="connsiteY1"/>
                </a:cxn>
              </a:cxnLst>
              <a:rect l="l" t="t" r="r" b="b"/>
              <a:pathLst>
                <a:path h="71228">
                  <a:moveTo>
                    <a:pt x="3542" y="3542"/>
                  </a:moveTo>
                  <a:lnTo>
                    <a:pt x="3542" y="70845"/>
                  </a:lnTo>
                </a:path>
              </a:pathLst>
            </a:custGeom>
            <a:noFill/>
            <a:ln w="25400" cap="flat">
              <a:solidFill>
                <a:schemeClr val="accent4"/>
              </a:solidFill>
              <a:prstDash val="solid"/>
              <a:miter/>
            </a:ln>
          </p:spPr>
          <p:txBody>
            <a:bodyPr rtlCol="0" anchor="ctr"/>
            <a:lstStyle/>
            <a:p>
              <a:endParaRPr lang="en-GB"/>
            </a:p>
          </p:txBody>
        </p:sp>
        <p:sp>
          <p:nvSpPr>
            <p:cNvPr id="158" name="Freeform: Shape 155">
              <a:extLst>
                <a:ext uri="{FF2B5EF4-FFF2-40B4-BE49-F238E27FC236}">
                  <a16:creationId xmlns:a16="http://schemas.microsoft.com/office/drawing/2014/main" id="{B0896C42-3D13-4515-990E-73E110521F92}"/>
                </a:ext>
              </a:extLst>
            </p:cNvPr>
            <p:cNvSpPr/>
            <p:nvPr/>
          </p:nvSpPr>
          <p:spPr>
            <a:xfrm>
              <a:off x="880746" y="1724870"/>
              <a:ext cx="8904" cy="71229"/>
            </a:xfrm>
            <a:custGeom>
              <a:avLst/>
              <a:gdLst>
                <a:gd name="connsiteX0" fmla="*/ 3542 w 0"/>
                <a:gd name="connsiteY0" fmla="*/ 3542 h 71228"/>
                <a:gd name="connsiteX1" fmla="*/ 3542 w 0"/>
                <a:gd name="connsiteY1" fmla="*/ 70845 h 71228"/>
              </a:gdLst>
              <a:ahLst/>
              <a:cxnLst>
                <a:cxn ang="0">
                  <a:pos x="connsiteX0" y="connsiteY0"/>
                </a:cxn>
                <a:cxn ang="0">
                  <a:pos x="connsiteX1" y="connsiteY1"/>
                </a:cxn>
              </a:cxnLst>
              <a:rect l="l" t="t" r="r" b="b"/>
              <a:pathLst>
                <a:path h="71228">
                  <a:moveTo>
                    <a:pt x="3542" y="3542"/>
                  </a:moveTo>
                  <a:lnTo>
                    <a:pt x="3542" y="70845"/>
                  </a:lnTo>
                </a:path>
              </a:pathLst>
            </a:custGeom>
            <a:noFill/>
            <a:ln w="25400" cap="flat">
              <a:solidFill>
                <a:schemeClr val="accent4"/>
              </a:solidFill>
              <a:prstDash val="solid"/>
              <a:miter/>
            </a:ln>
          </p:spPr>
          <p:txBody>
            <a:bodyPr rtlCol="0" anchor="ctr"/>
            <a:lstStyle/>
            <a:p>
              <a:endParaRPr lang="en-GB"/>
            </a:p>
          </p:txBody>
        </p:sp>
        <p:sp>
          <p:nvSpPr>
            <p:cNvPr id="159" name="Freeform: Shape 156">
              <a:extLst>
                <a:ext uri="{FF2B5EF4-FFF2-40B4-BE49-F238E27FC236}">
                  <a16:creationId xmlns:a16="http://schemas.microsoft.com/office/drawing/2014/main" id="{C8487CAA-46C1-4DB7-B503-280056243FFE}"/>
                </a:ext>
              </a:extLst>
            </p:cNvPr>
            <p:cNvSpPr/>
            <p:nvPr/>
          </p:nvSpPr>
          <p:spPr>
            <a:xfrm>
              <a:off x="1005397" y="1796099"/>
              <a:ext cx="8904" cy="71229"/>
            </a:xfrm>
            <a:custGeom>
              <a:avLst/>
              <a:gdLst>
                <a:gd name="connsiteX0" fmla="*/ 3542 w 0"/>
                <a:gd name="connsiteY0" fmla="*/ 3542 h 71228"/>
                <a:gd name="connsiteX1" fmla="*/ 3542 w 0"/>
                <a:gd name="connsiteY1" fmla="*/ 70845 h 71228"/>
              </a:gdLst>
              <a:ahLst/>
              <a:cxnLst>
                <a:cxn ang="0">
                  <a:pos x="connsiteX0" y="connsiteY0"/>
                </a:cxn>
                <a:cxn ang="0">
                  <a:pos x="connsiteX1" y="connsiteY1"/>
                </a:cxn>
              </a:cxnLst>
              <a:rect l="l" t="t" r="r" b="b"/>
              <a:pathLst>
                <a:path h="71228">
                  <a:moveTo>
                    <a:pt x="3542" y="3542"/>
                  </a:moveTo>
                  <a:lnTo>
                    <a:pt x="3542" y="70845"/>
                  </a:lnTo>
                </a:path>
              </a:pathLst>
            </a:custGeom>
            <a:noFill/>
            <a:ln w="25400" cap="flat">
              <a:solidFill>
                <a:schemeClr val="accent4"/>
              </a:solidFill>
              <a:prstDash val="solid"/>
              <a:miter/>
            </a:ln>
          </p:spPr>
          <p:txBody>
            <a:bodyPr rtlCol="0" anchor="ctr"/>
            <a:lstStyle/>
            <a:p>
              <a:endParaRPr lang="en-GB"/>
            </a:p>
          </p:txBody>
        </p:sp>
        <p:sp>
          <p:nvSpPr>
            <p:cNvPr id="160" name="Freeform: Shape 157">
              <a:extLst>
                <a:ext uri="{FF2B5EF4-FFF2-40B4-BE49-F238E27FC236}">
                  <a16:creationId xmlns:a16="http://schemas.microsoft.com/office/drawing/2014/main" id="{0B0D8EE7-2586-4594-A1AE-51CCB532CC0D}"/>
                </a:ext>
              </a:extLst>
            </p:cNvPr>
            <p:cNvSpPr/>
            <p:nvPr/>
          </p:nvSpPr>
          <p:spPr>
            <a:xfrm>
              <a:off x="1076625" y="1796099"/>
              <a:ext cx="8904" cy="71229"/>
            </a:xfrm>
            <a:custGeom>
              <a:avLst/>
              <a:gdLst>
                <a:gd name="connsiteX0" fmla="*/ 3542 w 0"/>
                <a:gd name="connsiteY0" fmla="*/ 3542 h 71228"/>
                <a:gd name="connsiteX1" fmla="*/ 3542 w 0"/>
                <a:gd name="connsiteY1" fmla="*/ 70845 h 71228"/>
              </a:gdLst>
              <a:ahLst/>
              <a:cxnLst>
                <a:cxn ang="0">
                  <a:pos x="connsiteX0" y="connsiteY0"/>
                </a:cxn>
                <a:cxn ang="0">
                  <a:pos x="connsiteX1" y="connsiteY1"/>
                </a:cxn>
              </a:cxnLst>
              <a:rect l="l" t="t" r="r" b="b"/>
              <a:pathLst>
                <a:path h="71228">
                  <a:moveTo>
                    <a:pt x="3542" y="3542"/>
                  </a:moveTo>
                  <a:lnTo>
                    <a:pt x="3542" y="70845"/>
                  </a:lnTo>
                </a:path>
              </a:pathLst>
            </a:custGeom>
            <a:noFill/>
            <a:ln w="25400" cap="flat">
              <a:solidFill>
                <a:schemeClr val="accent4"/>
              </a:solidFill>
              <a:prstDash val="solid"/>
              <a:miter/>
            </a:ln>
          </p:spPr>
          <p:txBody>
            <a:bodyPr rtlCol="0" anchor="ctr"/>
            <a:lstStyle/>
            <a:p>
              <a:endParaRPr lang="en-GB"/>
            </a:p>
          </p:txBody>
        </p:sp>
        <p:sp>
          <p:nvSpPr>
            <p:cNvPr id="161" name="Freeform: Shape 158">
              <a:extLst>
                <a:ext uri="{FF2B5EF4-FFF2-40B4-BE49-F238E27FC236}">
                  <a16:creationId xmlns:a16="http://schemas.microsoft.com/office/drawing/2014/main" id="{1BD6D88A-F71A-4472-85D2-5D50436AF6F2}"/>
                </a:ext>
              </a:extLst>
            </p:cNvPr>
            <p:cNvSpPr/>
            <p:nvPr/>
          </p:nvSpPr>
          <p:spPr>
            <a:xfrm>
              <a:off x="1147854" y="1796099"/>
              <a:ext cx="8904" cy="71229"/>
            </a:xfrm>
            <a:custGeom>
              <a:avLst/>
              <a:gdLst>
                <a:gd name="connsiteX0" fmla="*/ 3542 w 0"/>
                <a:gd name="connsiteY0" fmla="*/ 3542 h 71228"/>
                <a:gd name="connsiteX1" fmla="*/ 3542 w 0"/>
                <a:gd name="connsiteY1" fmla="*/ 70845 h 71228"/>
              </a:gdLst>
              <a:ahLst/>
              <a:cxnLst>
                <a:cxn ang="0">
                  <a:pos x="connsiteX0" y="connsiteY0"/>
                </a:cxn>
                <a:cxn ang="0">
                  <a:pos x="connsiteX1" y="connsiteY1"/>
                </a:cxn>
              </a:cxnLst>
              <a:rect l="l" t="t" r="r" b="b"/>
              <a:pathLst>
                <a:path h="71228">
                  <a:moveTo>
                    <a:pt x="3542" y="3542"/>
                  </a:moveTo>
                  <a:lnTo>
                    <a:pt x="3542" y="70845"/>
                  </a:lnTo>
                </a:path>
              </a:pathLst>
            </a:custGeom>
            <a:noFill/>
            <a:ln w="25400" cap="flat">
              <a:solidFill>
                <a:schemeClr val="accent4"/>
              </a:solidFill>
              <a:prstDash val="solid"/>
              <a:miter/>
            </a:ln>
          </p:spPr>
          <p:txBody>
            <a:bodyPr rtlCol="0" anchor="ctr"/>
            <a:lstStyle/>
            <a:p>
              <a:endParaRPr lang="en-GB"/>
            </a:p>
          </p:txBody>
        </p:sp>
        <p:sp>
          <p:nvSpPr>
            <p:cNvPr id="162" name="Freeform: Shape 5119">
              <a:extLst>
                <a:ext uri="{FF2B5EF4-FFF2-40B4-BE49-F238E27FC236}">
                  <a16:creationId xmlns:a16="http://schemas.microsoft.com/office/drawing/2014/main" id="{DB040426-5123-4452-B42A-5C3FD1B44B3B}"/>
                </a:ext>
              </a:extLst>
            </p:cNvPr>
            <p:cNvSpPr/>
            <p:nvPr/>
          </p:nvSpPr>
          <p:spPr>
            <a:xfrm>
              <a:off x="1165661" y="1796099"/>
              <a:ext cx="8904" cy="71229"/>
            </a:xfrm>
            <a:custGeom>
              <a:avLst/>
              <a:gdLst>
                <a:gd name="connsiteX0" fmla="*/ 3542 w 0"/>
                <a:gd name="connsiteY0" fmla="*/ 3542 h 71228"/>
                <a:gd name="connsiteX1" fmla="*/ 3542 w 0"/>
                <a:gd name="connsiteY1" fmla="*/ 70845 h 71228"/>
              </a:gdLst>
              <a:ahLst/>
              <a:cxnLst>
                <a:cxn ang="0">
                  <a:pos x="connsiteX0" y="connsiteY0"/>
                </a:cxn>
                <a:cxn ang="0">
                  <a:pos x="connsiteX1" y="connsiteY1"/>
                </a:cxn>
              </a:cxnLst>
              <a:rect l="l" t="t" r="r" b="b"/>
              <a:pathLst>
                <a:path h="71228">
                  <a:moveTo>
                    <a:pt x="3542" y="3542"/>
                  </a:moveTo>
                  <a:lnTo>
                    <a:pt x="3542" y="70845"/>
                  </a:lnTo>
                </a:path>
              </a:pathLst>
            </a:custGeom>
            <a:noFill/>
            <a:ln w="25400" cap="flat">
              <a:solidFill>
                <a:schemeClr val="accent4"/>
              </a:solidFill>
              <a:prstDash val="solid"/>
              <a:miter/>
            </a:ln>
          </p:spPr>
          <p:txBody>
            <a:bodyPr rtlCol="0" anchor="ctr"/>
            <a:lstStyle/>
            <a:p>
              <a:endParaRPr lang="en-GB"/>
            </a:p>
          </p:txBody>
        </p:sp>
        <p:sp>
          <p:nvSpPr>
            <p:cNvPr id="163" name="Freeform: Shape 5120">
              <a:extLst>
                <a:ext uri="{FF2B5EF4-FFF2-40B4-BE49-F238E27FC236}">
                  <a16:creationId xmlns:a16="http://schemas.microsoft.com/office/drawing/2014/main" id="{CB381D69-EDAD-4885-8E50-0BD7A5DD36AF}"/>
                </a:ext>
              </a:extLst>
            </p:cNvPr>
            <p:cNvSpPr/>
            <p:nvPr/>
          </p:nvSpPr>
          <p:spPr>
            <a:xfrm>
              <a:off x="1272505" y="1796099"/>
              <a:ext cx="8904" cy="71229"/>
            </a:xfrm>
            <a:custGeom>
              <a:avLst/>
              <a:gdLst>
                <a:gd name="connsiteX0" fmla="*/ 3542 w 0"/>
                <a:gd name="connsiteY0" fmla="*/ 3542 h 71228"/>
                <a:gd name="connsiteX1" fmla="*/ 3542 w 0"/>
                <a:gd name="connsiteY1" fmla="*/ 70845 h 71228"/>
              </a:gdLst>
              <a:ahLst/>
              <a:cxnLst>
                <a:cxn ang="0">
                  <a:pos x="connsiteX0" y="connsiteY0"/>
                </a:cxn>
                <a:cxn ang="0">
                  <a:pos x="connsiteX1" y="connsiteY1"/>
                </a:cxn>
              </a:cxnLst>
              <a:rect l="l" t="t" r="r" b="b"/>
              <a:pathLst>
                <a:path h="71228">
                  <a:moveTo>
                    <a:pt x="3542" y="3542"/>
                  </a:moveTo>
                  <a:lnTo>
                    <a:pt x="3542" y="70845"/>
                  </a:lnTo>
                </a:path>
              </a:pathLst>
            </a:custGeom>
            <a:noFill/>
            <a:ln w="25400" cap="flat">
              <a:solidFill>
                <a:schemeClr val="accent4"/>
              </a:solidFill>
              <a:prstDash val="solid"/>
              <a:miter/>
            </a:ln>
          </p:spPr>
          <p:txBody>
            <a:bodyPr rtlCol="0" anchor="ctr"/>
            <a:lstStyle/>
            <a:p>
              <a:endParaRPr lang="en-GB"/>
            </a:p>
          </p:txBody>
        </p:sp>
        <p:sp>
          <p:nvSpPr>
            <p:cNvPr id="164" name="Freeform: Shape 5123">
              <a:extLst>
                <a:ext uri="{FF2B5EF4-FFF2-40B4-BE49-F238E27FC236}">
                  <a16:creationId xmlns:a16="http://schemas.microsoft.com/office/drawing/2014/main" id="{4E4E5D55-D592-4B47-93E6-A7DE25114FAE}"/>
                </a:ext>
              </a:extLst>
            </p:cNvPr>
            <p:cNvSpPr/>
            <p:nvPr/>
          </p:nvSpPr>
          <p:spPr>
            <a:xfrm>
              <a:off x="1379348" y="1956364"/>
              <a:ext cx="8904" cy="71229"/>
            </a:xfrm>
            <a:custGeom>
              <a:avLst/>
              <a:gdLst>
                <a:gd name="connsiteX0" fmla="*/ 3542 w 0"/>
                <a:gd name="connsiteY0" fmla="*/ 3542 h 71228"/>
                <a:gd name="connsiteX1" fmla="*/ 3542 w 0"/>
                <a:gd name="connsiteY1" fmla="*/ 70845 h 71228"/>
              </a:gdLst>
              <a:ahLst/>
              <a:cxnLst>
                <a:cxn ang="0">
                  <a:pos x="connsiteX0" y="connsiteY0"/>
                </a:cxn>
                <a:cxn ang="0">
                  <a:pos x="connsiteX1" y="connsiteY1"/>
                </a:cxn>
              </a:cxnLst>
              <a:rect l="l" t="t" r="r" b="b"/>
              <a:pathLst>
                <a:path h="71228">
                  <a:moveTo>
                    <a:pt x="3542" y="3542"/>
                  </a:moveTo>
                  <a:lnTo>
                    <a:pt x="3542" y="70845"/>
                  </a:lnTo>
                </a:path>
              </a:pathLst>
            </a:custGeom>
            <a:noFill/>
            <a:ln w="25400" cap="flat">
              <a:solidFill>
                <a:schemeClr val="accent4"/>
              </a:solidFill>
              <a:prstDash val="solid"/>
              <a:miter/>
            </a:ln>
          </p:spPr>
          <p:txBody>
            <a:bodyPr rtlCol="0" anchor="ctr"/>
            <a:lstStyle/>
            <a:p>
              <a:endParaRPr lang="en-GB"/>
            </a:p>
          </p:txBody>
        </p:sp>
        <p:sp>
          <p:nvSpPr>
            <p:cNvPr id="165" name="Freeform: Shape 5124">
              <a:extLst>
                <a:ext uri="{FF2B5EF4-FFF2-40B4-BE49-F238E27FC236}">
                  <a16:creationId xmlns:a16="http://schemas.microsoft.com/office/drawing/2014/main" id="{ED0AD92A-8F6D-4596-9C63-C9220C6BD9D3}"/>
                </a:ext>
              </a:extLst>
            </p:cNvPr>
            <p:cNvSpPr/>
            <p:nvPr/>
          </p:nvSpPr>
          <p:spPr>
            <a:xfrm>
              <a:off x="1646456" y="2259087"/>
              <a:ext cx="8904" cy="71229"/>
            </a:xfrm>
            <a:custGeom>
              <a:avLst/>
              <a:gdLst>
                <a:gd name="connsiteX0" fmla="*/ 3542 w 0"/>
                <a:gd name="connsiteY0" fmla="*/ 3542 h 71228"/>
                <a:gd name="connsiteX1" fmla="*/ 3542 w 0"/>
                <a:gd name="connsiteY1" fmla="*/ 70844 h 71228"/>
              </a:gdLst>
              <a:ahLst/>
              <a:cxnLst>
                <a:cxn ang="0">
                  <a:pos x="connsiteX0" y="connsiteY0"/>
                </a:cxn>
                <a:cxn ang="0">
                  <a:pos x="connsiteX1" y="connsiteY1"/>
                </a:cxn>
              </a:cxnLst>
              <a:rect l="l" t="t" r="r" b="b"/>
              <a:pathLst>
                <a:path h="71228">
                  <a:moveTo>
                    <a:pt x="3542" y="3542"/>
                  </a:moveTo>
                  <a:lnTo>
                    <a:pt x="3542" y="70844"/>
                  </a:lnTo>
                </a:path>
              </a:pathLst>
            </a:custGeom>
            <a:noFill/>
            <a:ln w="25400" cap="flat">
              <a:solidFill>
                <a:schemeClr val="accent4"/>
              </a:solidFill>
              <a:prstDash val="solid"/>
              <a:miter/>
            </a:ln>
          </p:spPr>
          <p:txBody>
            <a:bodyPr rtlCol="0" anchor="ctr"/>
            <a:lstStyle/>
            <a:p>
              <a:endParaRPr lang="en-GB"/>
            </a:p>
          </p:txBody>
        </p:sp>
        <p:sp>
          <p:nvSpPr>
            <p:cNvPr id="166" name="Freeform: Shape 5125">
              <a:extLst>
                <a:ext uri="{FF2B5EF4-FFF2-40B4-BE49-F238E27FC236}">
                  <a16:creationId xmlns:a16="http://schemas.microsoft.com/office/drawing/2014/main" id="{C979F63A-3B7F-4264-A343-AF53F45D3F76}"/>
                </a:ext>
              </a:extLst>
            </p:cNvPr>
            <p:cNvSpPr/>
            <p:nvPr/>
          </p:nvSpPr>
          <p:spPr>
            <a:xfrm>
              <a:off x="1682070" y="2259087"/>
              <a:ext cx="8904" cy="71229"/>
            </a:xfrm>
            <a:custGeom>
              <a:avLst/>
              <a:gdLst>
                <a:gd name="connsiteX0" fmla="*/ 3542 w 0"/>
                <a:gd name="connsiteY0" fmla="*/ 3542 h 71228"/>
                <a:gd name="connsiteX1" fmla="*/ 3542 w 0"/>
                <a:gd name="connsiteY1" fmla="*/ 70844 h 71228"/>
              </a:gdLst>
              <a:ahLst/>
              <a:cxnLst>
                <a:cxn ang="0">
                  <a:pos x="connsiteX0" y="connsiteY0"/>
                </a:cxn>
                <a:cxn ang="0">
                  <a:pos x="connsiteX1" y="connsiteY1"/>
                </a:cxn>
              </a:cxnLst>
              <a:rect l="l" t="t" r="r" b="b"/>
              <a:pathLst>
                <a:path h="71228">
                  <a:moveTo>
                    <a:pt x="3542" y="3542"/>
                  </a:moveTo>
                  <a:lnTo>
                    <a:pt x="3542" y="70844"/>
                  </a:lnTo>
                </a:path>
              </a:pathLst>
            </a:custGeom>
            <a:noFill/>
            <a:ln w="25400" cap="flat">
              <a:solidFill>
                <a:schemeClr val="accent4"/>
              </a:solidFill>
              <a:prstDash val="solid"/>
              <a:miter/>
            </a:ln>
          </p:spPr>
          <p:txBody>
            <a:bodyPr rtlCol="0" anchor="ctr"/>
            <a:lstStyle/>
            <a:p>
              <a:endParaRPr lang="en-GB"/>
            </a:p>
          </p:txBody>
        </p:sp>
        <p:sp>
          <p:nvSpPr>
            <p:cNvPr id="167" name="Freeform: Shape 5126">
              <a:extLst>
                <a:ext uri="{FF2B5EF4-FFF2-40B4-BE49-F238E27FC236}">
                  <a16:creationId xmlns:a16="http://schemas.microsoft.com/office/drawing/2014/main" id="{4EE68CEB-2E7B-4849-9127-5363C8C60E51}"/>
                </a:ext>
              </a:extLst>
            </p:cNvPr>
            <p:cNvSpPr/>
            <p:nvPr/>
          </p:nvSpPr>
          <p:spPr>
            <a:xfrm>
              <a:off x="1717685" y="2259087"/>
              <a:ext cx="8904" cy="71229"/>
            </a:xfrm>
            <a:custGeom>
              <a:avLst/>
              <a:gdLst>
                <a:gd name="connsiteX0" fmla="*/ 3542 w 0"/>
                <a:gd name="connsiteY0" fmla="*/ 3542 h 71228"/>
                <a:gd name="connsiteX1" fmla="*/ 3542 w 0"/>
                <a:gd name="connsiteY1" fmla="*/ 70844 h 71228"/>
              </a:gdLst>
              <a:ahLst/>
              <a:cxnLst>
                <a:cxn ang="0">
                  <a:pos x="connsiteX0" y="connsiteY0"/>
                </a:cxn>
                <a:cxn ang="0">
                  <a:pos x="connsiteX1" y="connsiteY1"/>
                </a:cxn>
              </a:cxnLst>
              <a:rect l="l" t="t" r="r" b="b"/>
              <a:pathLst>
                <a:path h="71228">
                  <a:moveTo>
                    <a:pt x="3542" y="3542"/>
                  </a:moveTo>
                  <a:lnTo>
                    <a:pt x="3542" y="70844"/>
                  </a:lnTo>
                </a:path>
              </a:pathLst>
            </a:custGeom>
            <a:noFill/>
            <a:ln w="25400" cap="flat">
              <a:solidFill>
                <a:schemeClr val="accent4"/>
              </a:solidFill>
              <a:prstDash val="solid"/>
              <a:miter/>
            </a:ln>
          </p:spPr>
          <p:txBody>
            <a:bodyPr rtlCol="0" anchor="ctr"/>
            <a:lstStyle/>
            <a:p>
              <a:endParaRPr lang="en-GB"/>
            </a:p>
          </p:txBody>
        </p:sp>
        <p:sp>
          <p:nvSpPr>
            <p:cNvPr id="168" name="Freeform: Shape 5127">
              <a:extLst>
                <a:ext uri="{FF2B5EF4-FFF2-40B4-BE49-F238E27FC236}">
                  <a16:creationId xmlns:a16="http://schemas.microsoft.com/office/drawing/2014/main" id="{E372BB7A-9608-47AA-B0DB-455A5D3FBCA5}"/>
                </a:ext>
              </a:extLst>
            </p:cNvPr>
            <p:cNvSpPr/>
            <p:nvPr/>
          </p:nvSpPr>
          <p:spPr>
            <a:xfrm>
              <a:off x="1842335" y="2401544"/>
              <a:ext cx="8904" cy="71229"/>
            </a:xfrm>
            <a:custGeom>
              <a:avLst/>
              <a:gdLst>
                <a:gd name="connsiteX0" fmla="*/ 3542 w 0"/>
                <a:gd name="connsiteY0" fmla="*/ 3542 h 71228"/>
                <a:gd name="connsiteX1" fmla="*/ 3542 w 0"/>
                <a:gd name="connsiteY1" fmla="*/ 70844 h 71228"/>
              </a:gdLst>
              <a:ahLst/>
              <a:cxnLst>
                <a:cxn ang="0">
                  <a:pos x="connsiteX0" y="connsiteY0"/>
                </a:cxn>
                <a:cxn ang="0">
                  <a:pos x="connsiteX1" y="connsiteY1"/>
                </a:cxn>
              </a:cxnLst>
              <a:rect l="l" t="t" r="r" b="b"/>
              <a:pathLst>
                <a:path h="71228">
                  <a:moveTo>
                    <a:pt x="3542" y="3542"/>
                  </a:moveTo>
                  <a:lnTo>
                    <a:pt x="3542" y="70844"/>
                  </a:lnTo>
                </a:path>
              </a:pathLst>
            </a:custGeom>
            <a:noFill/>
            <a:ln w="25400" cap="flat">
              <a:solidFill>
                <a:schemeClr val="accent4"/>
              </a:solidFill>
              <a:prstDash val="solid"/>
              <a:miter/>
            </a:ln>
          </p:spPr>
          <p:txBody>
            <a:bodyPr rtlCol="0" anchor="ctr"/>
            <a:lstStyle/>
            <a:p>
              <a:endParaRPr lang="en-GB"/>
            </a:p>
          </p:txBody>
        </p:sp>
        <p:sp>
          <p:nvSpPr>
            <p:cNvPr id="169" name="Freeform: Shape 5128">
              <a:extLst>
                <a:ext uri="{FF2B5EF4-FFF2-40B4-BE49-F238E27FC236}">
                  <a16:creationId xmlns:a16="http://schemas.microsoft.com/office/drawing/2014/main" id="{0B2CA9C0-3583-4B11-91F9-1AFFE3982BF0}"/>
                </a:ext>
              </a:extLst>
            </p:cNvPr>
            <p:cNvSpPr/>
            <p:nvPr/>
          </p:nvSpPr>
          <p:spPr>
            <a:xfrm>
              <a:off x="1895757" y="2508387"/>
              <a:ext cx="8904" cy="71229"/>
            </a:xfrm>
            <a:custGeom>
              <a:avLst/>
              <a:gdLst>
                <a:gd name="connsiteX0" fmla="*/ 3542 w 0"/>
                <a:gd name="connsiteY0" fmla="*/ 3542 h 71228"/>
                <a:gd name="connsiteX1" fmla="*/ 3542 w 0"/>
                <a:gd name="connsiteY1" fmla="*/ 70844 h 71228"/>
              </a:gdLst>
              <a:ahLst/>
              <a:cxnLst>
                <a:cxn ang="0">
                  <a:pos x="connsiteX0" y="connsiteY0"/>
                </a:cxn>
                <a:cxn ang="0">
                  <a:pos x="connsiteX1" y="connsiteY1"/>
                </a:cxn>
              </a:cxnLst>
              <a:rect l="l" t="t" r="r" b="b"/>
              <a:pathLst>
                <a:path h="71228">
                  <a:moveTo>
                    <a:pt x="3542" y="3542"/>
                  </a:moveTo>
                  <a:lnTo>
                    <a:pt x="3542" y="70844"/>
                  </a:lnTo>
                </a:path>
              </a:pathLst>
            </a:custGeom>
            <a:noFill/>
            <a:ln w="25400" cap="flat">
              <a:solidFill>
                <a:schemeClr val="accent4"/>
              </a:solidFill>
              <a:prstDash val="solid"/>
              <a:miter/>
            </a:ln>
          </p:spPr>
          <p:txBody>
            <a:bodyPr rtlCol="0" anchor="ctr"/>
            <a:lstStyle/>
            <a:p>
              <a:endParaRPr lang="en-GB"/>
            </a:p>
          </p:txBody>
        </p:sp>
        <p:sp>
          <p:nvSpPr>
            <p:cNvPr id="170" name="Freeform: Shape 5129">
              <a:extLst>
                <a:ext uri="{FF2B5EF4-FFF2-40B4-BE49-F238E27FC236}">
                  <a16:creationId xmlns:a16="http://schemas.microsoft.com/office/drawing/2014/main" id="{68B63E76-DDE4-4EE4-94B7-2E2EFB5E5398}"/>
                </a:ext>
              </a:extLst>
            </p:cNvPr>
            <p:cNvSpPr/>
            <p:nvPr/>
          </p:nvSpPr>
          <p:spPr>
            <a:xfrm>
              <a:off x="2002600" y="2650845"/>
              <a:ext cx="8904" cy="71229"/>
            </a:xfrm>
            <a:custGeom>
              <a:avLst/>
              <a:gdLst>
                <a:gd name="connsiteX0" fmla="*/ 3542 w 0"/>
                <a:gd name="connsiteY0" fmla="*/ 3542 h 71228"/>
                <a:gd name="connsiteX1" fmla="*/ 3542 w 0"/>
                <a:gd name="connsiteY1" fmla="*/ 70844 h 71228"/>
              </a:gdLst>
              <a:ahLst/>
              <a:cxnLst>
                <a:cxn ang="0">
                  <a:pos x="connsiteX0" y="connsiteY0"/>
                </a:cxn>
                <a:cxn ang="0">
                  <a:pos x="connsiteX1" y="connsiteY1"/>
                </a:cxn>
              </a:cxnLst>
              <a:rect l="l" t="t" r="r" b="b"/>
              <a:pathLst>
                <a:path h="71228">
                  <a:moveTo>
                    <a:pt x="3542" y="3542"/>
                  </a:moveTo>
                  <a:lnTo>
                    <a:pt x="3542" y="70844"/>
                  </a:lnTo>
                </a:path>
              </a:pathLst>
            </a:custGeom>
            <a:noFill/>
            <a:ln w="25400" cap="flat">
              <a:solidFill>
                <a:schemeClr val="accent4"/>
              </a:solidFill>
              <a:prstDash val="solid"/>
              <a:miter/>
            </a:ln>
          </p:spPr>
          <p:txBody>
            <a:bodyPr rtlCol="0" anchor="ctr"/>
            <a:lstStyle/>
            <a:p>
              <a:endParaRPr lang="en-GB"/>
            </a:p>
          </p:txBody>
        </p:sp>
        <p:sp>
          <p:nvSpPr>
            <p:cNvPr id="171" name="Freeform: Shape 5130">
              <a:extLst>
                <a:ext uri="{FF2B5EF4-FFF2-40B4-BE49-F238E27FC236}">
                  <a16:creationId xmlns:a16="http://schemas.microsoft.com/office/drawing/2014/main" id="{CAFED2E5-995C-42F9-A9F1-7C70BC864025}"/>
                </a:ext>
              </a:extLst>
            </p:cNvPr>
            <p:cNvSpPr/>
            <p:nvPr/>
          </p:nvSpPr>
          <p:spPr>
            <a:xfrm>
              <a:off x="2127250" y="2757688"/>
              <a:ext cx="8904" cy="71229"/>
            </a:xfrm>
            <a:custGeom>
              <a:avLst/>
              <a:gdLst>
                <a:gd name="connsiteX0" fmla="*/ 3542 w 0"/>
                <a:gd name="connsiteY0" fmla="*/ 3542 h 71228"/>
                <a:gd name="connsiteX1" fmla="*/ 3542 w 0"/>
                <a:gd name="connsiteY1" fmla="*/ 70844 h 71228"/>
              </a:gdLst>
              <a:ahLst/>
              <a:cxnLst>
                <a:cxn ang="0">
                  <a:pos x="connsiteX0" y="connsiteY0"/>
                </a:cxn>
                <a:cxn ang="0">
                  <a:pos x="connsiteX1" y="connsiteY1"/>
                </a:cxn>
              </a:cxnLst>
              <a:rect l="l" t="t" r="r" b="b"/>
              <a:pathLst>
                <a:path h="71228">
                  <a:moveTo>
                    <a:pt x="3542" y="3542"/>
                  </a:moveTo>
                  <a:lnTo>
                    <a:pt x="3542" y="70844"/>
                  </a:lnTo>
                </a:path>
              </a:pathLst>
            </a:custGeom>
            <a:noFill/>
            <a:ln w="25400" cap="flat">
              <a:solidFill>
                <a:schemeClr val="accent4"/>
              </a:solidFill>
              <a:prstDash val="solid"/>
              <a:miter/>
            </a:ln>
          </p:spPr>
          <p:txBody>
            <a:bodyPr rtlCol="0" anchor="ctr"/>
            <a:lstStyle/>
            <a:p>
              <a:endParaRPr lang="en-GB"/>
            </a:p>
          </p:txBody>
        </p:sp>
        <p:sp>
          <p:nvSpPr>
            <p:cNvPr id="172" name="Freeform: Shape 5131">
              <a:extLst>
                <a:ext uri="{FF2B5EF4-FFF2-40B4-BE49-F238E27FC236}">
                  <a16:creationId xmlns:a16="http://schemas.microsoft.com/office/drawing/2014/main" id="{17D5FBAA-F23D-4594-85FF-C8B78D10FDA9}"/>
                </a:ext>
              </a:extLst>
            </p:cNvPr>
            <p:cNvSpPr/>
            <p:nvPr/>
          </p:nvSpPr>
          <p:spPr>
            <a:xfrm>
              <a:off x="2216287" y="2828917"/>
              <a:ext cx="8904" cy="71229"/>
            </a:xfrm>
            <a:custGeom>
              <a:avLst/>
              <a:gdLst>
                <a:gd name="connsiteX0" fmla="*/ 3542 w 0"/>
                <a:gd name="connsiteY0" fmla="*/ 3542 h 71228"/>
                <a:gd name="connsiteX1" fmla="*/ 3542 w 0"/>
                <a:gd name="connsiteY1" fmla="*/ 70844 h 71228"/>
              </a:gdLst>
              <a:ahLst/>
              <a:cxnLst>
                <a:cxn ang="0">
                  <a:pos x="connsiteX0" y="connsiteY0"/>
                </a:cxn>
                <a:cxn ang="0">
                  <a:pos x="connsiteX1" y="connsiteY1"/>
                </a:cxn>
              </a:cxnLst>
              <a:rect l="l" t="t" r="r" b="b"/>
              <a:pathLst>
                <a:path h="71228">
                  <a:moveTo>
                    <a:pt x="3542" y="3542"/>
                  </a:moveTo>
                  <a:lnTo>
                    <a:pt x="3542" y="70844"/>
                  </a:lnTo>
                </a:path>
              </a:pathLst>
            </a:custGeom>
            <a:noFill/>
            <a:ln w="25400" cap="flat">
              <a:solidFill>
                <a:schemeClr val="accent4"/>
              </a:solidFill>
              <a:prstDash val="solid"/>
              <a:miter/>
            </a:ln>
          </p:spPr>
          <p:txBody>
            <a:bodyPr rtlCol="0" anchor="ctr"/>
            <a:lstStyle/>
            <a:p>
              <a:endParaRPr lang="en-GB"/>
            </a:p>
          </p:txBody>
        </p:sp>
        <p:sp>
          <p:nvSpPr>
            <p:cNvPr id="173" name="Freeform: Shape 5132">
              <a:extLst>
                <a:ext uri="{FF2B5EF4-FFF2-40B4-BE49-F238E27FC236}">
                  <a16:creationId xmlns:a16="http://schemas.microsoft.com/office/drawing/2014/main" id="{564FD496-1318-4F72-8368-EA01139191C4}"/>
                </a:ext>
              </a:extLst>
            </p:cNvPr>
            <p:cNvSpPr/>
            <p:nvPr/>
          </p:nvSpPr>
          <p:spPr>
            <a:xfrm>
              <a:off x="2287515" y="2917953"/>
              <a:ext cx="8904" cy="71229"/>
            </a:xfrm>
            <a:custGeom>
              <a:avLst/>
              <a:gdLst>
                <a:gd name="connsiteX0" fmla="*/ 3542 w 0"/>
                <a:gd name="connsiteY0" fmla="*/ 3542 h 71228"/>
                <a:gd name="connsiteX1" fmla="*/ 3542 w 0"/>
                <a:gd name="connsiteY1" fmla="*/ 70844 h 71228"/>
              </a:gdLst>
              <a:ahLst/>
              <a:cxnLst>
                <a:cxn ang="0">
                  <a:pos x="connsiteX0" y="connsiteY0"/>
                </a:cxn>
                <a:cxn ang="0">
                  <a:pos x="connsiteX1" y="connsiteY1"/>
                </a:cxn>
              </a:cxnLst>
              <a:rect l="l" t="t" r="r" b="b"/>
              <a:pathLst>
                <a:path h="71228">
                  <a:moveTo>
                    <a:pt x="3542" y="3542"/>
                  </a:moveTo>
                  <a:lnTo>
                    <a:pt x="3542" y="70844"/>
                  </a:lnTo>
                </a:path>
              </a:pathLst>
            </a:custGeom>
            <a:noFill/>
            <a:ln w="25400" cap="flat">
              <a:solidFill>
                <a:schemeClr val="accent4"/>
              </a:solidFill>
              <a:prstDash val="solid"/>
              <a:miter/>
            </a:ln>
          </p:spPr>
          <p:txBody>
            <a:bodyPr rtlCol="0" anchor="ctr"/>
            <a:lstStyle/>
            <a:p>
              <a:endParaRPr lang="en-GB"/>
            </a:p>
          </p:txBody>
        </p:sp>
        <p:sp>
          <p:nvSpPr>
            <p:cNvPr id="174" name="Freeform: Shape 5133">
              <a:extLst>
                <a:ext uri="{FF2B5EF4-FFF2-40B4-BE49-F238E27FC236}">
                  <a16:creationId xmlns:a16="http://schemas.microsoft.com/office/drawing/2014/main" id="{732A81FD-7C2A-46FB-9221-5B6E1007BFFE}"/>
                </a:ext>
              </a:extLst>
            </p:cNvPr>
            <p:cNvSpPr/>
            <p:nvPr/>
          </p:nvSpPr>
          <p:spPr>
            <a:xfrm>
              <a:off x="2501202" y="3149446"/>
              <a:ext cx="8904" cy="71229"/>
            </a:xfrm>
            <a:custGeom>
              <a:avLst/>
              <a:gdLst>
                <a:gd name="connsiteX0" fmla="*/ 3542 w 0"/>
                <a:gd name="connsiteY0" fmla="*/ 3542 h 71228"/>
                <a:gd name="connsiteX1" fmla="*/ 3542 w 0"/>
                <a:gd name="connsiteY1" fmla="*/ 70844 h 71228"/>
              </a:gdLst>
              <a:ahLst/>
              <a:cxnLst>
                <a:cxn ang="0">
                  <a:pos x="connsiteX0" y="connsiteY0"/>
                </a:cxn>
                <a:cxn ang="0">
                  <a:pos x="connsiteX1" y="connsiteY1"/>
                </a:cxn>
              </a:cxnLst>
              <a:rect l="l" t="t" r="r" b="b"/>
              <a:pathLst>
                <a:path h="71228">
                  <a:moveTo>
                    <a:pt x="3542" y="3542"/>
                  </a:moveTo>
                  <a:lnTo>
                    <a:pt x="3542" y="70844"/>
                  </a:lnTo>
                </a:path>
              </a:pathLst>
            </a:custGeom>
            <a:noFill/>
            <a:ln w="25400" cap="flat">
              <a:solidFill>
                <a:schemeClr val="accent4"/>
              </a:solidFill>
              <a:prstDash val="solid"/>
              <a:miter/>
            </a:ln>
          </p:spPr>
          <p:txBody>
            <a:bodyPr rtlCol="0" anchor="ctr"/>
            <a:lstStyle/>
            <a:p>
              <a:endParaRPr lang="en-GB"/>
            </a:p>
          </p:txBody>
        </p:sp>
        <p:sp>
          <p:nvSpPr>
            <p:cNvPr id="175" name="Freeform: Shape 5134">
              <a:extLst>
                <a:ext uri="{FF2B5EF4-FFF2-40B4-BE49-F238E27FC236}">
                  <a16:creationId xmlns:a16="http://schemas.microsoft.com/office/drawing/2014/main" id="{CF5CEBA7-A839-42BB-89A2-A6085DD44359}"/>
                </a:ext>
              </a:extLst>
            </p:cNvPr>
            <p:cNvSpPr/>
            <p:nvPr/>
          </p:nvSpPr>
          <p:spPr>
            <a:xfrm>
              <a:off x="2572431" y="3149446"/>
              <a:ext cx="8904" cy="71229"/>
            </a:xfrm>
            <a:custGeom>
              <a:avLst/>
              <a:gdLst>
                <a:gd name="connsiteX0" fmla="*/ 3542 w 0"/>
                <a:gd name="connsiteY0" fmla="*/ 3542 h 71228"/>
                <a:gd name="connsiteX1" fmla="*/ 3542 w 0"/>
                <a:gd name="connsiteY1" fmla="*/ 70844 h 71228"/>
              </a:gdLst>
              <a:ahLst/>
              <a:cxnLst>
                <a:cxn ang="0">
                  <a:pos x="connsiteX0" y="connsiteY0"/>
                </a:cxn>
                <a:cxn ang="0">
                  <a:pos x="connsiteX1" y="connsiteY1"/>
                </a:cxn>
              </a:cxnLst>
              <a:rect l="l" t="t" r="r" b="b"/>
              <a:pathLst>
                <a:path h="71228">
                  <a:moveTo>
                    <a:pt x="3542" y="3542"/>
                  </a:moveTo>
                  <a:lnTo>
                    <a:pt x="3542" y="70844"/>
                  </a:lnTo>
                </a:path>
              </a:pathLst>
            </a:custGeom>
            <a:noFill/>
            <a:ln w="25400" cap="flat">
              <a:solidFill>
                <a:schemeClr val="accent4"/>
              </a:solidFill>
              <a:prstDash val="solid"/>
              <a:miter/>
            </a:ln>
          </p:spPr>
          <p:txBody>
            <a:bodyPr rtlCol="0" anchor="ctr"/>
            <a:lstStyle/>
            <a:p>
              <a:endParaRPr lang="en-GB"/>
            </a:p>
          </p:txBody>
        </p:sp>
        <p:sp>
          <p:nvSpPr>
            <p:cNvPr id="176" name="Freeform: Shape 5135">
              <a:extLst>
                <a:ext uri="{FF2B5EF4-FFF2-40B4-BE49-F238E27FC236}">
                  <a16:creationId xmlns:a16="http://schemas.microsoft.com/office/drawing/2014/main" id="{14B8B43C-B656-49F4-8192-906ED4391E9B}"/>
                </a:ext>
              </a:extLst>
            </p:cNvPr>
            <p:cNvSpPr/>
            <p:nvPr/>
          </p:nvSpPr>
          <p:spPr>
            <a:xfrm>
              <a:off x="2625852" y="3149446"/>
              <a:ext cx="8904" cy="71229"/>
            </a:xfrm>
            <a:custGeom>
              <a:avLst/>
              <a:gdLst>
                <a:gd name="connsiteX0" fmla="*/ 3542 w 0"/>
                <a:gd name="connsiteY0" fmla="*/ 3542 h 71228"/>
                <a:gd name="connsiteX1" fmla="*/ 3542 w 0"/>
                <a:gd name="connsiteY1" fmla="*/ 70844 h 71228"/>
              </a:gdLst>
              <a:ahLst/>
              <a:cxnLst>
                <a:cxn ang="0">
                  <a:pos x="connsiteX0" y="connsiteY0"/>
                </a:cxn>
                <a:cxn ang="0">
                  <a:pos x="connsiteX1" y="connsiteY1"/>
                </a:cxn>
              </a:cxnLst>
              <a:rect l="l" t="t" r="r" b="b"/>
              <a:pathLst>
                <a:path h="71228">
                  <a:moveTo>
                    <a:pt x="3542" y="3542"/>
                  </a:moveTo>
                  <a:lnTo>
                    <a:pt x="3542" y="70844"/>
                  </a:lnTo>
                </a:path>
              </a:pathLst>
            </a:custGeom>
            <a:noFill/>
            <a:ln w="25400" cap="flat">
              <a:solidFill>
                <a:schemeClr val="accent4"/>
              </a:solidFill>
              <a:prstDash val="solid"/>
              <a:miter/>
            </a:ln>
          </p:spPr>
          <p:txBody>
            <a:bodyPr rtlCol="0" anchor="ctr"/>
            <a:lstStyle/>
            <a:p>
              <a:endParaRPr lang="en-GB"/>
            </a:p>
          </p:txBody>
        </p:sp>
        <p:sp>
          <p:nvSpPr>
            <p:cNvPr id="177" name="Freeform: Shape 5136">
              <a:extLst>
                <a:ext uri="{FF2B5EF4-FFF2-40B4-BE49-F238E27FC236}">
                  <a16:creationId xmlns:a16="http://schemas.microsoft.com/office/drawing/2014/main" id="{11D76F15-BA15-418B-8E4D-AF6DDCEDDAE7}"/>
                </a:ext>
              </a:extLst>
            </p:cNvPr>
            <p:cNvSpPr/>
            <p:nvPr/>
          </p:nvSpPr>
          <p:spPr>
            <a:xfrm>
              <a:off x="2714888" y="3274097"/>
              <a:ext cx="8904" cy="71229"/>
            </a:xfrm>
            <a:custGeom>
              <a:avLst/>
              <a:gdLst>
                <a:gd name="connsiteX0" fmla="*/ 3542 w 0"/>
                <a:gd name="connsiteY0" fmla="*/ 3542 h 71228"/>
                <a:gd name="connsiteX1" fmla="*/ 3542 w 0"/>
                <a:gd name="connsiteY1" fmla="*/ 70853 h 71228"/>
              </a:gdLst>
              <a:ahLst/>
              <a:cxnLst>
                <a:cxn ang="0">
                  <a:pos x="connsiteX0" y="connsiteY0"/>
                </a:cxn>
                <a:cxn ang="0">
                  <a:pos x="connsiteX1" y="connsiteY1"/>
                </a:cxn>
              </a:cxnLst>
              <a:rect l="l" t="t" r="r" b="b"/>
              <a:pathLst>
                <a:path h="71228">
                  <a:moveTo>
                    <a:pt x="3542" y="3542"/>
                  </a:moveTo>
                  <a:lnTo>
                    <a:pt x="3542" y="70853"/>
                  </a:lnTo>
                </a:path>
              </a:pathLst>
            </a:custGeom>
            <a:noFill/>
            <a:ln w="25400" cap="flat">
              <a:solidFill>
                <a:schemeClr val="accent4"/>
              </a:solidFill>
              <a:prstDash val="solid"/>
              <a:miter/>
            </a:ln>
          </p:spPr>
          <p:txBody>
            <a:bodyPr rtlCol="0" anchor="ctr"/>
            <a:lstStyle/>
            <a:p>
              <a:endParaRPr lang="en-GB"/>
            </a:p>
          </p:txBody>
        </p:sp>
        <p:sp>
          <p:nvSpPr>
            <p:cNvPr id="178" name="Freeform: Shape 5137">
              <a:extLst>
                <a:ext uri="{FF2B5EF4-FFF2-40B4-BE49-F238E27FC236}">
                  <a16:creationId xmlns:a16="http://schemas.microsoft.com/office/drawing/2014/main" id="{0F73E9CA-8FE9-47F3-8961-D877D68EFDD9}"/>
                </a:ext>
              </a:extLst>
            </p:cNvPr>
            <p:cNvSpPr/>
            <p:nvPr/>
          </p:nvSpPr>
          <p:spPr>
            <a:xfrm>
              <a:off x="2839539" y="3398756"/>
              <a:ext cx="8904" cy="71229"/>
            </a:xfrm>
            <a:custGeom>
              <a:avLst/>
              <a:gdLst>
                <a:gd name="connsiteX0" fmla="*/ 3542 w 0"/>
                <a:gd name="connsiteY0" fmla="*/ 3542 h 71228"/>
                <a:gd name="connsiteX1" fmla="*/ 3542 w 0"/>
                <a:gd name="connsiteY1" fmla="*/ 70844 h 71228"/>
              </a:gdLst>
              <a:ahLst/>
              <a:cxnLst>
                <a:cxn ang="0">
                  <a:pos x="connsiteX0" y="connsiteY0"/>
                </a:cxn>
                <a:cxn ang="0">
                  <a:pos x="connsiteX1" y="connsiteY1"/>
                </a:cxn>
              </a:cxnLst>
              <a:rect l="l" t="t" r="r" b="b"/>
              <a:pathLst>
                <a:path h="71228">
                  <a:moveTo>
                    <a:pt x="3542" y="3542"/>
                  </a:moveTo>
                  <a:lnTo>
                    <a:pt x="3542" y="70844"/>
                  </a:lnTo>
                </a:path>
              </a:pathLst>
            </a:custGeom>
            <a:noFill/>
            <a:ln w="25400" cap="flat">
              <a:solidFill>
                <a:schemeClr val="accent4"/>
              </a:solidFill>
              <a:prstDash val="solid"/>
              <a:miter/>
            </a:ln>
          </p:spPr>
          <p:txBody>
            <a:bodyPr rtlCol="0" anchor="ctr"/>
            <a:lstStyle/>
            <a:p>
              <a:endParaRPr lang="en-GB"/>
            </a:p>
          </p:txBody>
        </p:sp>
        <p:sp>
          <p:nvSpPr>
            <p:cNvPr id="179" name="Freeform: Shape 5138">
              <a:extLst>
                <a:ext uri="{FF2B5EF4-FFF2-40B4-BE49-F238E27FC236}">
                  <a16:creationId xmlns:a16="http://schemas.microsoft.com/office/drawing/2014/main" id="{FE04D59D-743E-4A9C-9889-59AB683722C9}"/>
                </a:ext>
              </a:extLst>
            </p:cNvPr>
            <p:cNvSpPr/>
            <p:nvPr/>
          </p:nvSpPr>
          <p:spPr>
            <a:xfrm>
              <a:off x="2875153" y="3398756"/>
              <a:ext cx="8904" cy="71229"/>
            </a:xfrm>
            <a:custGeom>
              <a:avLst/>
              <a:gdLst>
                <a:gd name="connsiteX0" fmla="*/ 3542 w 0"/>
                <a:gd name="connsiteY0" fmla="*/ 3542 h 71228"/>
                <a:gd name="connsiteX1" fmla="*/ 3542 w 0"/>
                <a:gd name="connsiteY1" fmla="*/ 70844 h 71228"/>
              </a:gdLst>
              <a:ahLst/>
              <a:cxnLst>
                <a:cxn ang="0">
                  <a:pos x="connsiteX0" y="connsiteY0"/>
                </a:cxn>
                <a:cxn ang="0">
                  <a:pos x="connsiteX1" y="connsiteY1"/>
                </a:cxn>
              </a:cxnLst>
              <a:rect l="l" t="t" r="r" b="b"/>
              <a:pathLst>
                <a:path h="71228">
                  <a:moveTo>
                    <a:pt x="3542" y="3542"/>
                  </a:moveTo>
                  <a:lnTo>
                    <a:pt x="3542" y="70844"/>
                  </a:lnTo>
                </a:path>
              </a:pathLst>
            </a:custGeom>
            <a:noFill/>
            <a:ln w="25400" cap="flat">
              <a:solidFill>
                <a:schemeClr val="accent4"/>
              </a:solidFill>
              <a:prstDash val="solid"/>
              <a:miter/>
            </a:ln>
          </p:spPr>
          <p:txBody>
            <a:bodyPr rtlCol="0" anchor="ctr"/>
            <a:lstStyle/>
            <a:p>
              <a:endParaRPr lang="en-GB"/>
            </a:p>
          </p:txBody>
        </p:sp>
        <p:sp>
          <p:nvSpPr>
            <p:cNvPr id="180" name="Freeform: Shape 5139">
              <a:extLst>
                <a:ext uri="{FF2B5EF4-FFF2-40B4-BE49-F238E27FC236}">
                  <a16:creationId xmlns:a16="http://schemas.microsoft.com/office/drawing/2014/main" id="{7C0748DB-2CAE-4E65-8B4F-C26E1A439FAD}"/>
                </a:ext>
              </a:extLst>
            </p:cNvPr>
            <p:cNvSpPr/>
            <p:nvPr/>
          </p:nvSpPr>
          <p:spPr>
            <a:xfrm>
              <a:off x="2910768" y="3398756"/>
              <a:ext cx="8904" cy="71229"/>
            </a:xfrm>
            <a:custGeom>
              <a:avLst/>
              <a:gdLst>
                <a:gd name="connsiteX0" fmla="*/ 3542 w 0"/>
                <a:gd name="connsiteY0" fmla="*/ 3542 h 71228"/>
                <a:gd name="connsiteX1" fmla="*/ 3542 w 0"/>
                <a:gd name="connsiteY1" fmla="*/ 70844 h 71228"/>
              </a:gdLst>
              <a:ahLst/>
              <a:cxnLst>
                <a:cxn ang="0">
                  <a:pos x="connsiteX0" y="connsiteY0"/>
                </a:cxn>
                <a:cxn ang="0">
                  <a:pos x="connsiteX1" y="connsiteY1"/>
                </a:cxn>
              </a:cxnLst>
              <a:rect l="l" t="t" r="r" b="b"/>
              <a:pathLst>
                <a:path h="71228">
                  <a:moveTo>
                    <a:pt x="3542" y="3542"/>
                  </a:moveTo>
                  <a:lnTo>
                    <a:pt x="3542" y="70844"/>
                  </a:lnTo>
                </a:path>
              </a:pathLst>
            </a:custGeom>
            <a:noFill/>
            <a:ln w="25400" cap="flat">
              <a:solidFill>
                <a:schemeClr val="accent4"/>
              </a:solidFill>
              <a:prstDash val="solid"/>
              <a:miter/>
            </a:ln>
          </p:spPr>
          <p:txBody>
            <a:bodyPr rtlCol="0" anchor="ctr"/>
            <a:lstStyle/>
            <a:p>
              <a:endParaRPr lang="en-GB"/>
            </a:p>
          </p:txBody>
        </p:sp>
        <p:sp>
          <p:nvSpPr>
            <p:cNvPr id="181" name="Freeform: Shape 5140">
              <a:extLst>
                <a:ext uri="{FF2B5EF4-FFF2-40B4-BE49-F238E27FC236}">
                  <a16:creationId xmlns:a16="http://schemas.microsoft.com/office/drawing/2014/main" id="{9B80B464-4C67-49F0-9D1B-64E4C74B094F}"/>
                </a:ext>
              </a:extLst>
            </p:cNvPr>
            <p:cNvSpPr/>
            <p:nvPr/>
          </p:nvSpPr>
          <p:spPr>
            <a:xfrm>
              <a:off x="3053225" y="3469985"/>
              <a:ext cx="8904" cy="71229"/>
            </a:xfrm>
            <a:custGeom>
              <a:avLst/>
              <a:gdLst>
                <a:gd name="connsiteX0" fmla="*/ 3542 w 0"/>
                <a:gd name="connsiteY0" fmla="*/ 3542 h 71228"/>
                <a:gd name="connsiteX1" fmla="*/ 3542 w 0"/>
                <a:gd name="connsiteY1" fmla="*/ 70844 h 71228"/>
              </a:gdLst>
              <a:ahLst/>
              <a:cxnLst>
                <a:cxn ang="0">
                  <a:pos x="connsiteX0" y="connsiteY0"/>
                </a:cxn>
                <a:cxn ang="0">
                  <a:pos x="connsiteX1" y="connsiteY1"/>
                </a:cxn>
              </a:cxnLst>
              <a:rect l="l" t="t" r="r" b="b"/>
              <a:pathLst>
                <a:path h="71228">
                  <a:moveTo>
                    <a:pt x="3542" y="3542"/>
                  </a:moveTo>
                  <a:lnTo>
                    <a:pt x="3542" y="70844"/>
                  </a:lnTo>
                </a:path>
              </a:pathLst>
            </a:custGeom>
            <a:noFill/>
            <a:ln w="25400" cap="flat">
              <a:solidFill>
                <a:schemeClr val="accent4"/>
              </a:solidFill>
              <a:prstDash val="solid"/>
              <a:miter/>
            </a:ln>
          </p:spPr>
          <p:txBody>
            <a:bodyPr rtlCol="0" anchor="ctr"/>
            <a:lstStyle/>
            <a:p>
              <a:endParaRPr lang="en-GB"/>
            </a:p>
          </p:txBody>
        </p:sp>
        <p:sp>
          <p:nvSpPr>
            <p:cNvPr id="182" name="Freeform: Shape 5141">
              <a:extLst>
                <a:ext uri="{FF2B5EF4-FFF2-40B4-BE49-F238E27FC236}">
                  <a16:creationId xmlns:a16="http://schemas.microsoft.com/office/drawing/2014/main" id="{33C3BC0C-2217-4758-AA17-0A2D044DA352}"/>
                </a:ext>
              </a:extLst>
            </p:cNvPr>
            <p:cNvSpPr/>
            <p:nvPr/>
          </p:nvSpPr>
          <p:spPr>
            <a:xfrm>
              <a:off x="3177876" y="3469985"/>
              <a:ext cx="8904" cy="71229"/>
            </a:xfrm>
            <a:custGeom>
              <a:avLst/>
              <a:gdLst>
                <a:gd name="connsiteX0" fmla="*/ 3542 w 0"/>
                <a:gd name="connsiteY0" fmla="*/ 3542 h 71228"/>
                <a:gd name="connsiteX1" fmla="*/ 3542 w 0"/>
                <a:gd name="connsiteY1" fmla="*/ 70844 h 71228"/>
              </a:gdLst>
              <a:ahLst/>
              <a:cxnLst>
                <a:cxn ang="0">
                  <a:pos x="connsiteX0" y="connsiteY0"/>
                </a:cxn>
                <a:cxn ang="0">
                  <a:pos x="connsiteX1" y="connsiteY1"/>
                </a:cxn>
              </a:cxnLst>
              <a:rect l="l" t="t" r="r" b="b"/>
              <a:pathLst>
                <a:path h="71228">
                  <a:moveTo>
                    <a:pt x="3542" y="3542"/>
                  </a:moveTo>
                  <a:lnTo>
                    <a:pt x="3542" y="70844"/>
                  </a:lnTo>
                </a:path>
              </a:pathLst>
            </a:custGeom>
            <a:noFill/>
            <a:ln w="25400" cap="flat">
              <a:solidFill>
                <a:schemeClr val="accent4"/>
              </a:solidFill>
              <a:prstDash val="solid"/>
              <a:miter/>
            </a:ln>
          </p:spPr>
          <p:txBody>
            <a:bodyPr rtlCol="0" anchor="ctr"/>
            <a:lstStyle/>
            <a:p>
              <a:endParaRPr lang="en-GB"/>
            </a:p>
          </p:txBody>
        </p:sp>
        <p:sp>
          <p:nvSpPr>
            <p:cNvPr id="183" name="Freeform: Shape 5142">
              <a:extLst>
                <a:ext uri="{FF2B5EF4-FFF2-40B4-BE49-F238E27FC236}">
                  <a16:creationId xmlns:a16="http://schemas.microsoft.com/office/drawing/2014/main" id="{BF3108D4-EB9D-433C-9AA3-EE41F827E663}"/>
                </a:ext>
              </a:extLst>
            </p:cNvPr>
            <p:cNvSpPr/>
            <p:nvPr/>
          </p:nvSpPr>
          <p:spPr>
            <a:xfrm>
              <a:off x="3195683" y="3469985"/>
              <a:ext cx="8904" cy="71229"/>
            </a:xfrm>
            <a:custGeom>
              <a:avLst/>
              <a:gdLst>
                <a:gd name="connsiteX0" fmla="*/ 3542 w 0"/>
                <a:gd name="connsiteY0" fmla="*/ 3542 h 71228"/>
                <a:gd name="connsiteX1" fmla="*/ 3542 w 0"/>
                <a:gd name="connsiteY1" fmla="*/ 70844 h 71228"/>
              </a:gdLst>
              <a:ahLst/>
              <a:cxnLst>
                <a:cxn ang="0">
                  <a:pos x="connsiteX0" y="connsiteY0"/>
                </a:cxn>
                <a:cxn ang="0">
                  <a:pos x="connsiteX1" y="connsiteY1"/>
                </a:cxn>
              </a:cxnLst>
              <a:rect l="l" t="t" r="r" b="b"/>
              <a:pathLst>
                <a:path h="71228">
                  <a:moveTo>
                    <a:pt x="3542" y="3542"/>
                  </a:moveTo>
                  <a:lnTo>
                    <a:pt x="3542" y="70844"/>
                  </a:lnTo>
                </a:path>
              </a:pathLst>
            </a:custGeom>
            <a:noFill/>
            <a:ln w="25400" cap="flat">
              <a:solidFill>
                <a:schemeClr val="accent4"/>
              </a:solidFill>
              <a:prstDash val="solid"/>
              <a:miter/>
            </a:ln>
          </p:spPr>
          <p:txBody>
            <a:bodyPr rtlCol="0" anchor="ctr"/>
            <a:lstStyle/>
            <a:p>
              <a:endParaRPr lang="en-GB"/>
            </a:p>
          </p:txBody>
        </p:sp>
        <p:sp>
          <p:nvSpPr>
            <p:cNvPr id="184" name="Freeform: Shape 5143">
              <a:extLst>
                <a:ext uri="{FF2B5EF4-FFF2-40B4-BE49-F238E27FC236}">
                  <a16:creationId xmlns:a16="http://schemas.microsoft.com/office/drawing/2014/main" id="{F50382F3-CBBA-4D5F-AD0A-C20FE9A24509}"/>
                </a:ext>
              </a:extLst>
            </p:cNvPr>
            <p:cNvSpPr/>
            <p:nvPr/>
          </p:nvSpPr>
          <p:spPr>
            <a:xfrm>
              <a:off x="3266912" y="3469985"/>
              <a:ext cx="8904" cy="71229"/>
            </a:xfrm>
            <a:custGeom>
              <a:avLst/>
              <a:gdLst>
                <a:gd name="connsiteX0" fmla="*/ 3542 w 0"/>
                <a:gd name="connsiteY0" fmla="*/ 3542 h 71228"/>
                <a:gd name="connsiteX1" fmla="*/ 3542 w 0"/>
                <a:gd name="connsiteY1" fmla="*/ 70844 h 71228"/>
              </a:gdLst>
              <a:ahLst/>
              <a:cxnLst>
                <a:cxn ang="0">
                  <a:pos x="connsiteX0" y="connsiteY0"/>
                </a:cxn>
                <a:cxn ang="0">
                  <a:pos x="connsiteX1" y="connsiteY1"/>
                </a:cxn>
              </a:cxnLst>
              <a:rect l="l" t="t" r="r" b="b"/>
              <a:pathLst>
                <a:path h="71228">
                  <a:moveTo>
                    <a:pt x="3542" y="3542"/>
                  </a:moveTo>
                  <a:lnTo>
                    <a:pt x="3542" y="70844"/>
                  </a:lnTo>
                </a:path>
              </a:pathLst>
            </a:custGeom>
            <a:noFill/>
            <a:ln w="25400" cap="flat">
              <a:solidFill>
                <a:schemeClr val="accent4"/>
              </a:solidFill>
              <a:prstDash val="solid"/>
              <a:miter/>
            </a:ln>
          </p:spPr>
          <p:txBody>
            <a:bodyPr rtlCol="0" anchor="ctr"/>
            <a:lstStyle/>
            <a:p>
              <a:endParaRPr lang="en-GB"/>
            </a:p>
          </p:txBody>
        </p:sp>
        <p:sp>
          <p:nvSpPr>
            <p:cNvPr id="185" name="Freeform: Shape 5144">
              <a:extLst>
                <a:ext uri="{FF2B5EF4-FFF2-40B4-BE49-F238E27FC236}">
                  <a16:creationId xmlns:a16="http://schemas.microsoft.com/office/drawing/2014/main" id="{C225C6C2-5F94-4705-8D9C-D2220450E519}"/>
                </a:ext>
              </a:extLst>
            </p:cNvPr>
            <p:cNvSpPr/>
            <p:nvPr/>
          </p:nvSpPr>
          <p:spPr>
            <a:xfrm>
              <a:off x="3355948" y="3523407"/>
              <a:ext cx="8904" cy="71229"/>
            </a:xfrm>
            <a:custGeom>
              <a:avLst/>
              <a:gdLst>
                <a:gd name="connsiteX0" fmla="*/ 3542 w 0"/>
                <a:gd name="connsiteY0" fmla="*/ 3542 h 71228"/>
                <a:gd name="connsiteX1" fmla="*/ 3542 w 0"/>
                <a:gd name="connsiteY1" fmla="*/ 70844 h 71228"/>
              </a:gdLst>
              <a:ahLst/>
              <a:cxnLst>
                <a:cxn ang="0">
                  <a:pos x="connsiteX0" y="connsiteY0"/>
                </a:cxn>
                <a:cxn ang="0">
                  <a:pos x="connsiteX1" y="connsiteY1"/>
                </a:cxn>
              </a:cxnLst>
              <a:rect l="l" t="t" r="r" b="b"/>
              <a:pathLst>
                <a:path h="71228">
                  <a:moveTo>
                    <a:pt x="3542" y="3542"/>
                  </a:moveTo>
                  <a:lnTo>
                    <a:pt x="3542" y="70844"/>
                  </a:lnTo>
                </a:path>
              </a:pathLst>
            </a:custGeom>
            <a:noFill/>
            <a:ln w="25400" cap="flat">
              <a:solidFill>
                <a:schemeClr val="accent4"/>
              </a:solidFill>
              <a:prstDash val="solid"/>
              <a:miter/>
            </a:ln>
          </p:spPr>
          <p:txBody>
            <a:bodyPr rtlCol="0" anchor="ctr"/>
            <a:lstStyle/>
            <a:p>
              <a:endParaRPr lang="en-GB"/>
            </a:p>
          </p:txBody>
        </p:sp>
        <p:sp>
          <p:nvSpPr>
            <p:cNvPr id="186" name="Freeform: Shape 5145">
              <a:extLst>
                <a:ext uri="{FF2B5EF4-FFF2-40B4-BE49-F238E27FC236}">
                  <a16:creationId xmlns:a16="http://schemas.microsoft.com/office/drawing/2014/main" id="{4C898CC4-47EF-45FA-B5CC-A397E47A2470}"/>
                </a:ext>
              </a:extLst>
            </p:cNvPr>
            <p:cNvSpPr/>
            <p:nvPr/>
          </p:nvSpPr>
          <p:spPr>
            <a:xfrm>
              <a:off x="3480598" y="3612443"/>
              <a:ext cx="8904" cy="71229"/>
            </a:xfrm>
            <a:custGeom>
              <a:avLst/>
              <a:gdLst>
                <a:gd name="connsiteX0" fmla="*/ 3542 w 0"/>
                <a:gd name="connsiteY0" fmla="*/ 3542 h 71228"/>
                <a:gd name="connsiteX1" fmla="*/ 3542 w 0"/>
                <a:gd name="connsiteY1" fmla="*/ 70844 h 71228"/>
              </a:gdLst>
              <a:ahLst/>
              <a:cxnLst>
                <a:cxn ang="0">
                  <a:pos x="connsiteX0" y="connsiteY0"/>
                </a:cxn>
                <a:cxn ang="0">
                  <a:pos x="connsiteX1" y="connsiteY1"/>
                </a:cxn>
              </a:cxnLst>
              <a:rect l="l" t="t" r="r" b="b"/>
              <a:pathLst>
                <a:path h="71228">
                  <a:moveTo>
                    <a:pt x="3542" y="3542"/>
                  </a:moveTo>
                  <a:lnTo>
                    <a:pt x="3542" y="70844"/>
                  </a:lnTo>
                </a:path>
              </a:pathLst>
            </a:custGeom>
            <a:noFill/>
            <a:ln w="25400" cap="flat">
              <a:solidFill>
                <a:schemeClr val="accent4"/>
              </a:solidFill>
              <a:prstDash val="solid"/>
              <a:miter/>
            </a:ln>
          </p:spPr>
          <p:txBody>
            <a:bodyPr rtlCol="0" anchor="ctr"/>
            <a:lstStyle/>
            <a:p>
              <a:endParaRPr lang="en-GB"/>
            </a:p>
          </p:txBody>
        </p:sp>
        <p:sp>
          <p:nvSpPr>
            <p:cNvPr id="187" name="Freeform: Shape 5146">
              <a:extLst>
                <a:ext uri="{FF2B5EF4-FFF2-40B4-BE49-F238E27FC236}">
                  <a16:creationId xmlns:a16="http://schemas.microsoft.com/office/drawing/2014/main" id="{C54B25ED-2D96-46AB-A8C9-C29972184A0D}"/>
                </a:ext>
              </a:extLst>
            </p:cNvPr>
            <p:cNvSpPr/>
            <p:nvPr/>
          </p:nvSpPr>
          <p:spPr>
            <a:xfrm>
              <a:off x="473143" y="1633871"/>
              <a:ext cx="71229" cy="8904"/>
            </a:xfrm>
            <a:custGeom>
              <a:avLst/>
              <a:gdLst>
                <a:gd name="connsiteX0" fmla="*/ 3542 w 71228"/>
                <a:gd name="connsiteY0" fmla="*/ 3542 h 0"/>
                <a:gd name="connsiteX1" fmla="*/ 70845 w 71228"/>
                <a:gd name="connsiteY1" fmla="*/ 3542 h 0"/>
              </a:gdLst>
              <a:ahLst/>
              <a:cxnLst>
                <a:cxn ang="0">
                  <a:pos x="connsiteX0" y="connsiteY0"/>
                </a:cxn>
                <a:cxn ang="0">
                  <a:pos x="connsiteX1" y="connsiteY1"/>
                </a:cxn>
              </a:cxnLst>
              <a:rect l="l" t="t" r="r" b="b"/>
              <a:pathLst>
                <a:path w="71228">
                  <a:moveTo>
                    <a:pt x="3542" y="3542"/>
                  </a:moveTo>
                  <a:lnTo>
                    <a:pt x="70845" y="3542"/>
                  </a:lnTo>
                </a:path>
              </a:pathLst>
            </a:custGeom>
            <a:noFill/>
            <a:ln w="25400" cap="flat">
              <a:solidFill>
                <a:schemeClr val="accent4"/>
              </a:solidFill>
              <a:prstDash val="solid"/>
              <a:miter/>
            </a:ln>
          </p:spPr>
          <p:txBody>
            <a:bodyPr rtlCol="0" anchor="ctr"/>
            <a:lstStyle/>
            <a:p>
              <a:endParaRPr lang="en-GB"/>
            </a:p>
          </p:txBody>
        </p:sp>
        <p:sp>
          <p:nvSpPr>
            <p:cNvPr id="188" name="Freeform: Shape 5147">
              <a:extLst>
                <a:ext uri="{FF2B5EF4-FFF2-40B4-BE49-F238E27FC236}">
                  <a16:creationId xmlns:a16="http://schemas.microsoft.com/office/drawing/2014/main" id="{CF860BF5-874D-43E3-9933-894CAE554810}"/>
                </a:ext>
              </a:extLst>
            </p:cNvPr>
            <p:cNvSpPr/>
            <p:nvPr/>
          </p:nvSpPr>
          <p:spPr>
            <a:xfrm>
              <a:off x="669022" y="1669485"/>
              <a:ext cx="71229" cy="8904"/>
            </a:xfrm>
            <a:custGeom>
              <a:avLst/>
              <a:gdLst>
                <a:gd name="connsiteX0" fmla="*/ 3542 w 71228"/>
                <a:gd name="connsiteY0" fmla="*/ 3542 h 0"/>
                <a:gd name="connsiteX1" fmla="*/ 70845 w 71228"/>
                <a:gd name="connsiteY1" fmla="*/ 3542 h 0"/>
              </a:gdLst>
              <a:ahLst/>
              <a:cxnLst>
                <a:cxn ang="0">
                  <a:pos x="connsiteX0" y="connsiteY0"/>
                </a:cxn>
                <a:cxn ang="0">
                  <a:pos x="connsiteX1" y="connsiteY1"/>
                </a:cxn>
              </a:cxnLst>
              <a:rect l="l" t="t" r="r" b="b"/>
              <a:pathLst>
                <a:path w="71228">
                  <a:moveTo>
                    <a:pt x="3542" y="3542"/>
                  </a:moveTo>
                  <a:lnTo>
                    <a:pt x="70845" y="3542"/>
                  </a:lnTo>
                </a:path>
              </a:pathLst>
            </a:custGeom>
            <a:noFill/>
            <a:ln w="25400" cap="flat">
              <a:solidFill>
                <a:schemeClr val="accent4"/>
              </a:solidFill>
              <a:prstDash val="solid"/>
              <a:miter/>
            </a:ln>
          </p:spPr>
          <p:txBody>
            <a:bodyPr rtlCol="0" anchor="ctr"/>
            <a:lstStyle/>
            <a:p>
              <a:endParaRPr lang="en-GB"/>
            </a:p>
          </p:txBody>
        </p:sp>
        <p:sp>
          <p:nvSpPr>
            <p:cNvPr id="189" name="Freeform: Shape 5148">
              <a:extLst>
                <a:ext uri="{FF2B5EF4-FFF2-40B4-BE49-F238E27FC236}">
                  <a16:creationId xmlns:a16="http://schemas.microsoft.com/office/drawing/2014/main" id="{2D422742-9FD6-4F01-88E5-746569C11740}"/>
                </a:ext>
              </a:extLst>
            </p:cNvPr>
            <p:cNvSpPr/>
            <p:nvPr/>
          </p:nvSpPr>
          <p:spPr>
            <a:xfrm>
              <a:off x="669022" y="1758521"/>
              <a:ext cx="71229" cy="8904"/>
            </a:xfrm>
            <a:custGeom>
              <a:avLst/>
              <a:gdLst>
                <a:gd name="connsiteX0" fmla="*/ 3542 w 71228"/>
                <a:gd name="connsiteY0" fmla="*/ 3542 h 0"/>
                <a:gd name="connsiteX1" fmla="*/ 70845 w 71228"/>
                <a:gd name="connsiteY1" fmla="*/ 3542 h 0"/>
              </a:gdLst>
              <a:ahLst/>
              <a:cxnLst>
                <a:cxn ang="0">
                  <a:pos x="connsiteX0" y="connsiteY0"/>
                </a:cxn>
                <a:cxn ang="0">
                  <a:pos x="connsiteX1" y="connsiteY1"/>
                </a:cxn>
              </a:cxnLst>
              <a:rect l="l" t="t" r="r" b="b"/>
              <a:pathLst>
                <a:path w="71228">
                  <a:moveTo>
                    <a:pt x="3542" y="3542"/>
                  </a:moveTo>
                  <a:lnTo>
                    <a:pt x="70845" y="3542"/>
                  </a:lnTo>
                </a:path>
              </a:pathLst>
            </a:custGeom>
            <a:noFill/>
            <a:ln w="25400" cap="flat">
              <a:solidFill>
                <a:schemeClr val="accent4"/>
              </a:solidFill>
              <a:prstDash val="solid"/>
              <a:miter/>
            </a:ln>
          </p:spPr>
          <p:txBody>
            <a:bodyPr rtlCol="0" anchor="ctr"/>
            <a:lstStyle/>
            <a:p>
              <a:endParaRPr lang="en-GB"/>
            </a:p>
          </p:txBody>
        </p:sp>
        <p:sp>
          <p:nvSpPr>
            <p:cNvPr id="190" name="Freeform: Shape 5149">
              <a:extLst>
                <a:ext uri="{FF2B5EF4-FFF2-40B4-BE49-F238E27FC236}">
                  <a16:creationId xmlns:a16="http://schemas.microsoft.com/office/drawing/2014/main" id="{D4165669-93E8-45B3-9E50-79201D48990E}"/>
                </a:ext>
              </a:extLst>
            </p:cNvPr>
            <p:cNvSpPr/>
            <p:nvPr/>
          </p:nvSpPr>
          <p:spPr>
            <a:xfrm>
              <a:off x="847094" y="1758521"/>
              <a:ext cx="71229" cy="8904"/>
            </a:xfrm>
            <a:custGeom>
              <a:avLst/>
              <a:gdLst>
                <a:gd name="connsiteX0" fmla="*/ 3542 w 71228"/>
                <a:gd name="connsiteY0" fmla="*/ 3542 h 0"/>
                <a:gd name="connsiteX1" fmla="*/ 70850 w 71228"/>
                <a:gd name="connsiteY1" fmla="*/ 3542 h 0"/>
              </a:gdLst>
              <a:ahLst/>
              <a:cxnLst>
                <a:cxn ang="0">
                  <a:pos x="connsiteX0" y="connsiteY0"/>
                </a:cxn>
                <a:cxn ang="0">
                  <a:pos x="connsiteX1" y="connsiteY1"/>
                </a:cxn>
              </a:cxnLst>
              <a:rect l="l" t="t" r="r" b="b"/>
              <a:pathLst>
                <a:path w="71228">
                  <a:moveTo>
                    <a:pt x="3542" y="3542"/>
                  </a:moveTo>
                  <a:lnTo>
                    <a:pt x="70850" y="3542"/>
                  </a:lnTo>
                </a:path>
              </a:pathLst>
            </a:custGeom>
            <a:noFill/>
            <a:ln w="25400" cap="flat">
              <a:solidFill>
                <a:schemeClr val="accent4"/>
              </a:solidFill>
              <a:prstDash val="solid"/>
              <a:miter/>
            </a:ln>
          </p:spPr>
          <p:txBody>
            <a:bodyPr rtlCol="0" anchor="ctr"/>
            <a:lstStyle/>
            <a:p>
              <a:endParaRPr lang="en-GB"/>
            </a:p>
          </p:txBody>
        </p:sp>
        <p:sp>
          <p:nvSpPr>
            <p:cNvPr id="191" name="Freeform: Shape 5150">
              <a:extLst>
                <a:ext uri="{FF2B5EF4-FFF2-40B4-BE49-F238E27FC236}">
                  <a16:creationId xmlns:a16="http://schemas.microsoft.com/office/drawing/2014/main" id="{5000CE7C-DB54-43A8-A983-97B695E2E3EB}"/>
                </a:ext>
              </a:extLst>
            </p:cNvPr>
            <p:cNvSpPr/>
            <p:nvPr/>
          </p:nvSpPr>
          <p:spPr>
            <a:xfrm>
              <a:off x="918319" y="1794136"/>
              <a:ext cx="71229" cy="8904"/>
            </a:xfrm>
            <a:custGeom>
              <a:avLst/>
              <a:gdLst>
                <a:gd name="connsiteX0" fmla="*/ 3542 w 71228"/>
                <a:gd name="connsiteY0" fmla="*/ 3542 h 0"/>
                <a:gd name="connsiteX1" fmla="*/ 70853 w 71228"/>
                <a:gd name="connsiteY1" fmla="*/ 3542 h 0"/>
              </a:gdLst>
              <a:ahLst/>
              <a:cxnLst>
                <a:cxn ang="0">
                  <a:pos x="connsiteX0" y="connsiteY0"/>
                </a:cxn>
                <a:cxn ang="0">
                  <a:pos x="connsiteX1" y="connsiteY1"/>
                </a:cxn>
              </a:cxnLst>
              <a:rect l="l" t="t" r="r" b="b"/>
              <a:pathLst>
                <a:path w="71228">
                  <a:moveTo>
                    <a:pt x="3542" y="3542"/>
                  </a:moveTo>
                  <a:lnTo>
                    <a:pt x="70853" y="3542"/>
                  </a:lnTo>
                </a:path>
              </a:pathLst>
            </a:custGeom>
            <a:noFill/>
            <a:ln w="25400" cap="flat">
              <a:solidFill>
                <a:schemeClr val="accent4"/>
              </a:solidFill>
              <a:prstDash val="solid"/>
              <a:miter/>
            </a:ln>
          </p:spPr>
          <p:txBody>
            <a:bodyPr rtlCol="0" anchor="ctr"/>
            <a:lstStyle/>
            <a:p>
              <a:endParaRPr lang="en-GB"/>
            </a:p>
          </p:txBody>
        </p:sp>
        <p:sp>
          <p:nvSpPr>
            <p:cNvPr id="192" name="Freeform: Shape 5151">
              <a:extLst>
                <a:ext uri="{FF2B5EF4-FFF2-40B4-BE49-F238E27FC236}">
                  <a16:creationId xmlns:a16="http://schemas.microsoft.com/office/drawing/2014/main" id="{9DE113EE-2D21-4BBF-A593-41BE07C4A585}"/>
                </a:ext>
              </a:extLst>
            </p:cNvPr>
            <p:cNvSpPr/>
            <p:nvPr/>
          </p:nvSpPr>
          <p:spPr>
            <a:xfrm>
              <a:off x="1238849" y="1865365"/>
              <a:ext cx="71229" cy="8904"/>
            </a:xfrm>
            <a:custGeom>
              <a:avLst/>
              <a:gdLst>
                <a:gd name="connsiteX0" fmla="*/ 3542 w 71228"/>
                <a:gd name="connsiteY0" fmla="*/ 3542 h 0"/>
                <a:gd name="connsiteX1" fmla="*/ 70853 w 71228"/>
                <a:gd name="connsiteY1" fmla="*/ 3542 h 0"/>
              </a:gdLst>
              <a:ahLst/>
              <a:cxnLst>
                <a:cxn ang="0">
                  <a:pos x="connsiteX0" y="connsiteY0"/>
                </a:cxn>
                <a:cxn ang="0">
                  <a:pos x="connsiteX1" y="connsiteY1"/>
                </a:cxn>
              </a:cxnLst>
              <a:rect l="l" t="t" r="r" b="b"/>
              <a:pathLst>
                <a:path w="71228">
                  <a:moveTo>
                    <a:pt x="3542" y="3542"/>
                  </a:moveTo>
                  <a:lnTo>
                    <a:pt x="70853" y="3542"/>
                  </a:lnTo>
                </a:path>
              </a:pathLst>
            </a:custGeom>
            <a:noFill/>
            <a:ln w="25400" cap="flat">
              <a:solidFill>
                <a:schemeClr val="accent4"/>
              </a:solidFill>
              <a:prstDash val="solid"/>
              <a:miter/>
            </a:ln>
          </p:spPr>
          <p:txBody>
            <a:bodyPr rtlCol="0" anchor="ctr"/>
            <a:lstStyle/>
            <a:p>
              <a:endParaRPr lang="en-GB"/>
            </a:p>
          </p:txBody>
        </p:sp>
        <p:sp>
          <p:nvSpPr>
            <p:cNvPr id="193" name="Freeform: Shape 5152">
              <a:extLst>
                <a:ext uri="{FF2B5EF4-FFF2-40B4-BE49-F238E27FC236}">
                  <a16:creationId xmlns:a16="http://schemas.microsoft.com/office/drawing/2014/main" id="{C8595F6D-5E83-459C-BF6C-A9D86A1084CE}"/>
                </a:ext>
              </a:extLst>
            </p:cNvPr>
            <p:cNvSpPr/>
            <p:nvPr/>
          </p:nvSpPr>
          <p:spPr>
            <a:xfrm>
              <a:off x="1274463" y="1900980"/>
              <a:ext cx="71229" cy="8904"/>
            </a:xfrm>
            <a:custGeom>
              <a:avLst/>
              <a:gdLst>
                <a:gd name="connsiteX0" fmla="*/ 3542 w 71228"/>
                <a:gd name="connsiteY0" fmla="*/ 3542 h 0"/>
                <a:gd name="connsiteX1" fmla="*/ 70853 w 71228"/>
                <a:gd name="connsiteY1" fmla="*/ 3542 h 0"/>
              </a:gdLst>
              <a:ahLst/>
              <a:cxnLst>
                <a:cxn ang="0">
                  <a:pos x="connsiteX0" y="connsiteY0"/>
                </a:cxn>
                <a:cxn ang="0">
                  <a:pos x="connsiteX1" y="connsiteY1"/>
                </a:cxn>
              </a:cxnLst>
              <a:rect l="l" t="t" r="r" b="b"/>
              <a:pathLst>
                <a:path w="71228">
                  <a:moveTo>
                    <a:pt x="3542" y="3542"/>
                  </a:moveTo>
                  <a:lnTo>
                    <a:pt x="70853" y="3542"/>
                  </a:lnTo>
                </a:path>
              </a:pathLst>
            </a:custGeom>
            <a:noFill/>
            <a:ln w="25400" cap="flat">
              <a:solidFill>
                <a:schemeClr val="accent4"/>
              </a:solidFill>
              <a:prstDash val="solid"/>
              <a:miter/>
            </a:ln>
          </p:spPr>
          <p:txBody>
            <a:bodyPr rtlCol="0" anchor="ctr"/>
            <a:lstStyle/>
            <a:p>
              <a:endParaRPr lang="en-GB"/>
            </a:p>
          </p:txBody>
        </p:sp>
        <p:sp>
          <p:nvSpPr>
            <p:cNvPr id="194" name="Freeform: Shape 5153">
              <a:extLst>
                <a:ext uri="{FF2B5EF4-FFF2-40B4-BE49-F238E27FC236}">
                  <a16:creationId xmlns:a16="http://schemas.microsoft.com/office/drawing/2014/main" id="{8B02A38B-208F-4B62-B3D3-7E7836F16C31}"/>
                </a:ext>
              </a:extLst>
            </p:cNvPr>
            <p:cNvSpPr/>
            <p:nvPr/>
          </p:nvSpPr>
          <p:spPr>
            <a:xfrm>
              <a:off x="1345692" y="1954401"/>
              <a:ext cx="71229" cy="8904"/>
            </a:xfrm>
            <a:custGeom>
              <a:avLst/>
              <a:gdLst>
                <a:gd name="connsiteX0" fmla="*/ 3542 w 71228"/>
                <a:gd name="connsiteY0" fmla="*/ 3542 h 0"/>
                <a:gd name="connsiteX1" fmla="*/ 70853 w 71228"/>
                <a:gd name="connsiteY1" fmla="*/ 3542 h 0"/>
              </a:gdLst>
              <a:ahLst/>
              <a:cxnLst>
                <a:cxn ang="0">
                  <a:pos x="connsiteX0" y="connsiteY0"/>
                </a:cxn>
                <a:cxn ang="0">
                  <a:pos x="connsiteX1" y="connsiteY1"/>
                </a:cxn>
              </a:cxnLst>
              <a:rect l="l" t="t" r="r" b="b"/>
              <a:pathLst>
                <a:path w="71228">
                  <a:moveTo>
                    <a:pt x="3542" y="3542"/>
                  </a:moveTo>
                  <a:lnTo>
                    <a:pt x="70853" y="3542"/>
                  </a:lnTo>
                </a:path>
              </a:pathLst>
            </a:custGeom>
            <a:noFill/>
            <a:ln w="25400" cap="flat">
              <a:solidFill>
                <a:schemeClr val="accent4"/>
              </a:solidFill>
              <a:prstDash val="solid"/>
              <a:miter/>
            </a:ln>
          </p:spPr>
          <p:txBody>
            <a:bodyPr rtlCol="0" anchor="ctr"/>
            <a:lstStyle/>
            <a:p>
              <a:endParaRPr lang="en-GB"/>
            </a:p>
          </p:txBody>
        </p:sp>
        <p:sp>
          <p:nvSpPr>
            <p:cNvPr id="195" name="Freeform: Shape 5154">
              <a:extLst>
                <a:ext uri="{FF2B5EF4-FFF2-40B4-BE49-F238E27FC236}">
                  <a16:creationId xmlns:a16="http://schemas.microsoft.com/office/drawing/2014/main" id="{7D9BE5AE-39B3-4B58-A8D9-73F28FBFF293}"/>
                </a:ext>
              </a:extLst>
            </p:cNvPr>
            <p:cNvSpPr/>
            <p:nvPr/>
          </p:nvSpPr>
          <p:spPr>
            <a:xfrm>
              <a:off x="1523764" y="2221509"/>
              <a:ext cx="71229" cy="8904"/>
            </a:xfrm>
            <a:custGeom>
              <a:avLst/>
              <a:gdLst>
                <a:gd name="connsiteX0" fmla="*/ 3542 w 71228"/>
                <a:gd name="connsiteY0" fmla="*/ 3542 h 0"/>
                <a:gd name="connsiteX1" fmla="*/ 70853 w 71228"/>
                <a:gd name="connsiteY1" fmla="*/ 3542 h 0"/>
              </a:gdLst>
              <a:ahLst/>
              <a:cxnLst>
                <a:cxn ang="0">
                  <a:pos x="connsiteX0" y="connsiteY0"/>
                </a:cxn>
                <a:cxn ang="0">
                  <a:pos x="connsiteX1" y="connsiteY1"/>
                </a:cxn>
              </a:cxnLst>
              <a:rect l="l" t="t" r="r" b="b"/>
              <a:pathLst>
                <a:path w="71228">
                  <a:moveTo>
                    <a:pt x="3542" y="3542"/>
                  </a:moveTo>
                  <a:lnTo>
                    <a:pt x="70853" y="3542"/>
                  </a:lnTo>
                </a:path>
              </a:pathLst>
            </a:custGeom>
            <a:noFill/>
            <a:ln w="25400" cap="flat">
              <a:solidFill>
                <a:schemeClr val="accent4"/>
              </a:solidFill>
              <a:prstDash val="solid"/>
              <a:miter/>
            </a:ln>
          </p:spPr>
          <p:txBody>
            <a:bodyPr rtlCol="0" anchor="ctr"/>
            <a:lstStyle/>
            <a:p>
              <a:endParaRPr lang="en-GB"/>
            </a:p>
          </p:txBody>
        </p:sp>
        <p:sp>
          <p:nvSpPr>
            <p:cNvPr id="196" name="Freeform: Shape 5155">
              <a:extLst>
                <a:ext uri="{FF2B5EF4-FFF2-40B4-BE49-F238E27FC236}">
                  <a16:creationId xmlns:a16="http://schemas.microsoft.com/office/drawing/2014/main" id="{22B43BB5-CFF0-4F2B-8245-B83E8A1538C9}"/>
                </a:ext>
              </a:extLst>
            </p:cNvPr>
            <p:cNvSpPr/>
            <p:nvPr/>
          </p:nvSpPr>
          <p:spPr>
            <a:xfrm>
              <a:off x="1808680" y="2435199"/>
              <a:ext cx="71229" cy="8904"/>
            </a:xfrm>
            <a:custGeom>
              <a:avLst/>
              <a:gdLst>
                <a:gd name="connsiteX0" fmla="*/ 3542 w 71228"/>
                <a:gd name="connsiteY0" fmla="*/ 3542 h 0"/>
                <a:gd name="connsiteX1" fmla="*/ 70853 w 71228"/>
                <a:gd name="connsiteY1" fmla="*/ 3542 h 0"/>
              </a:gdLst>
              <a:ahLst/>
              <a:cxnLst>
                <a:cxn ang="0">
                  <a:pos x="connsiteX0" y="connsiteY0"/>
                </a:cxn>
                <a:cxn ang="0">
                  <a:pos x="connsiteX1" y="connsiteY1"/>
                </a:cxn>
              </a:cxnLst>
              <a:rect l="l" t="t" r="r" b="b"/>
              <a:pathLst>
                <a:path w="71228">
                  <a:moveTo>
                    <a:pt x="3542" y="3542"/>
                  </a:moveTo>
                  <a:lnTo>
                    <a:pt x="70853" y="3542"/>
                  </a:lnTo>
                </a:path>
              </a:pathLst>
            </a:custGeom>
            <a:noFill/>
            <a:ln w="25400" cap="flat">
              <a:solidFill>
                <a:schemeClr val="accent4"/>
              </a:solidFill>
              <a:prstDash val="solid"/>
              <a:miter/>
            </a:ln>
          </p:spPr>
          <p:txBody>
            <a:bodyPr rtlCol="0" anchor="ctr"/>
            <a:lstStyle/>
            <a:p>
              <a:endParaRPr lang="en-GB"/>
            </a:p>
          </p:txBody>
        </p:sp>
        <p:sp>
          <p:nvSpPr>
            <p:cNvPr id="197" name="Freeform: Shape 5156">
              <a:extLst>
                <a:ext uri="{FF2B5EF4-FFF2-40B4-BE49-F238E27FC236}">
                  <a16:creationId xmlns:a16="http://schemas.microsoft.com/office/drawing/2014/main" id="{5ABBCA2F-F226-4C49-9B8D-972B644B7AAF}"/>
                </a:ext>
              </a:extLst>
            </p:cNvPr>
            <p:cNvSpPr/>
            <p:nvPr/>
          </p:nvSpPr>
          <p:spPr>
            <a:xfrm>
              <a:off x="1844294" y="2506428"/>
              <a:ext cx="71229" cy="8904"/>
            </a:xfrm>
            <a:custGeom>
              <a:avLst/>
              <a:gdLst>
                <a:gd name="connsiteX0" fmla="*/ 3542 w 71228"/>
                <a:gd name="connsiteY0" fmla="*/ 3542 h 0"/>
                <a:gd name="connsiteX1" fmla="*/ 70853 w 71228"/>
                <a:gd name="connsiteY1" fmla="*/ 3542 h 0"/>
              </a:gdLst>
              <a:ahLst/>
              <a:cxnLst>
                <a:cxn ang="0">
                  <a:pos x="connsiteX0" y="connsiteY0"/>
                </a:cxn>
                <a:cxn ang="0">
                  <a:pos x="connsiteX1" y="connsiteY1"/>
                </a:cxn>
              </a:cxnLst>
              <a:rect l="l" t="t" r="r" b="b"/>
              <a:pathLst>
                <a:path w="71228">
                  <a:moveTo>
                    <a:pt x="3542" y="3542"/>
                  </a:moveTo>
                  <a:lnTo>
                    <a:pt x="70853" y="3542"/>
                  </a:lnTo>
                </a:path>
              </a:pathLst>
            </a:custGeom>
            <a:noFill/>
            <a:ln w="25400" cap="flat">
              <a:solidFill>
                <a:schemeClr val="accent4"/>
              </a:solidFill>
              <a:prstDash val="solid"/>
              <a:miter/>
            </a:ln>
          </p:spPr>
          <p:txBody>
            <a:bodyPr rtlCol="0" anchor="ctr"/>
            <a:lstStyle/>
            <a:p>
              <a:endParaRPr lang="en-GB"/>
            </a:p>
          </p:txBody>
        </p:sp>
        <p:sp>
          <p:nvSpPr>
            <p:cNvPr id="198" name="Freeform: Shape 5157">
              <a:extLst>
                <a:ext uri="{FF2B5EF4-FFF2-40B4-BE49-F238E27FC236}">
                  <a16:creationId xmlns:a16="http://schemas.microsoft.com/office/drawing/2014/main" id="{622C6D4C-B3C8-4771-9321-0DD145FC9022}"/>
                </a:ext>
              </a:extLst>
            </p:cNvPr>
            <p:cNvSpPr/>
            <p:nvPr/>
          </p:nvSpPr>
          <p:spPr>
            <a:xfrm>
              <a:off x="1933330" y="2631079"/>
              <a:ext cx="71229" cy="8904"/>
            </a:xfrm>
            <a:custGeom>
              <a:avLst/>
              <a:gdLst>
                <a:gd name="connsiteX0" fmla="*/ 3542 w 71228"/>
                <a:gd name="connsiteY0" fmla="*/ 3542 h 0"/>
                <a:gd name="connsiteX1" fmla="*/ 70853 w 71228"/>
                <a:gd name="connsiteY1" fmla="*/ 3542 h 0"/>
              </a:gdLst>
              <a:ahLst/>
              <a:cxnLst>
                <a:cxn ang="0">
                  <a:pos x="connsiteX0" y="connsiteY0"/>
                </a:cxn>
                <a:cxn ang="0">
                  <a:pos x="connsiteX1" y="connsiteY1"/>
                </a:cxn>
              </a:cxnLst>
              <a:rect l="l" t="t" r="r" b="b"/>
              <a:pathLst>
                <a:path w="71228">
                  <a:moveTo>
                    <a:pt x="3542" y="3542"/>
                  </a:moveTo>
                  <a:lnTo>
                    <a:pt x="70853" y="3542"/>
                  </a:lnTo>
                </a:path>
              </a:pathLst>
            </a:custGeom>
            <a:noFill/>
            <a:ln w="25400" cap="flat">
              <a:solidFill>
                <a:schemeClr val="accent4"/>
              </a:solidFill>
              <a:prstDash val="solid"/>
              <a:miter/>
            </a:ln>
          </p:spPr>
          <p:txBody>
            <a:bodyPr rtlCol="0" anchor="ctr"/>
            <a:lstStyle/>
            <a:p>
              <a:endParaRPr lang="en-GB"/>
            </a:p>
          </p:txBody>
        </p:sp>
        <p:sp>
          <p:nvSpPr>
            <p:cNvPr id="199" name="Freeform: Shape 5158">
              <a:extLst>
                <a:ext uri="{FF2B5EF4-FFF2-40B4-BE49-F238E27FC236}">
                  <a16:creationId xmlns:a16="http://schemas.microsoft.com/office/drawing/2014/main" id="{2AD0A5C9-2C70-4ECA-A381-50AA84FB4189}"/>
                </a:ext>
              </a:extLst>
            </p:cNvPr>
            <p:cNvSpPr/>
            <p:nvPr/>
          </p:nvSpPr>
          <p:spPr>
            <a:xfrm>
              <a:off x="1968944" y="2684500"/>
              <a:ext cx="71229" cy="8904"/>
            </a:xfrm>
            <a:custGeom>
              <a:avLst/>
              <a:gdLst>
                <a:gd name="connsiteX0" fmla="*/ 3542 w 71228"/>
                <a:gd name="connsiteY0" fmla="*/ 3542 h 0"/>
                <a:gd name="connsiteX1" fmla="*/ 70853 w 71228"/>
                <a:gd name="connsiteY1" fmla="*/ 3542 h 0"/>
              </a:gdLst>
              <a:ahLst/>
              <a:cxnLst>
                <a:cxn ang="0">
                  <a:pos x="connsiteX0" y="connsiteY0"/>
                </a:cxn>
                <a:cxn ang="0">
                  <a:pos x="connsiteX1" y="connsiteY1"/>
                </a:cxn>
              </a:cxnLst>
              <a:rect l="l" t="t" r="r" b="b"/>
              <a:pathLst>
                <a:path w="71228">
                  <a:moveTo>
                    <a:pt x="3542" y="3542"/>
                  </a:moveTo>
                  <a:lnTo>
                    <a:pt x="70853" y="3542"/>
                  </a:lnTo>
                </a:path>
              </a:pathLst>
            </a:custGeom>
            <a:noFill/>
            <a:ln w="25400" cap="flat">
              <a:solidFill>
                <a:schemeClr val="accent4"/>
              </a:solidFill>
              <a:prstDash val="solid"/>
              <a:miter/>
            </a:ln>
          </p:spPr>
          <p:txBody>
            <a:bodyPr rtlCol="0" anchor="ctr"/>
            <a:lstStyle/>
            <a:p>
              <a:endParaRPr lang="en-GB"/>
            </a:p>
          </p:txBody>
        </p:sp>
        <p:sp>
          <p:nvSpPr>
            <p:cNvPr id="200" name="Freeform: Shape 5159">
              <a:extLst>
                <a:ext uri="{FF2B5EF4-FFF2-40B4-BE49-F238E27FC236}">
                  <a16:creationId xmlns:a16="http://schemas.microsoft.com/office/drawing/2014/main" id="{A25DB188-8A2C-45B8-9054-CBEF4F880683}"/>
                </a:ext>
              </a:extLst>
            </p:cNvPr>
            <p:cNvSpPr/>
            <p:nvPr/>
          </p:nvSpPr>
          <p:spPr>
            <a:xfrm>
              <a:off x="1968944" y="2773536"/>
              <a:ext cx="71229" cy="8904"/>
            </a:xfrm>
            <a:custGeom>
              <a:avLst/>
              <a:gdLst>
                <a:gd name="connsiteX0" fmla="*/ 3542 w 71228"/>
                <a:gd name="connsiteY0" fmla="*/ 3542 h 0"/>
                <a:gd name="connsiteX1" fmla="*/ 70853 w 71228"/>
                <a:gd name="connsiteY1" fmla="*/ 3542 h 0"/>
              </a:gdLst>
              <a:ahLst/>
              <a:cxnLst>
                <a:cxn ang="0">
                  <a:pos x="connsiteX0" y="connsiteY0"/>
                </a:cxn>
                <a:cxn ang="0">
                  <a:pos x="connsiteX1" y="connsiteY1"/>
                </a:cxn>
              </a:cxnLst>
              <a:rect l="l" t="t" r="r" b="b"/>
              <a:pathLst>
                <a:path w="71228">
                  <a:moveTo>
                    <a:pt x="3542" y="3542"/>
                  </a:moveTo>
                  <a:lnTo>
                    <a:pt x="70853" y="3542"/>
                  </a:lnTo>
                </a:path>
              </a:pathLst>
            </a:custGeom>
            <a:noFill/>
            <a:ln w="25400" cap="flat">
              <a:solidFill>
                <a:schemeClr val="accent4"/>
              </a:solidFill>
              <a:prstDash val="solid"/>
              <a:miter/>
            </a:ln>
          </p:spPr>
          <p:txBody>
            <a:bodyPr rtlCol="0" anchor="ctr"/>
            <a:lstStyle/>
            <a:p>
              <a:endParaRPr lang="en-GB"/>
            </a:p>
          </p:txBody>
        </p:sp>
        <p:sp>
          <p:nvSpPr>
            <p:cNvPr id="201" name="Freeform: Shape 5160">
              <a:extLst>
                <a:ext uri="{FF2B5EF4-FFF2-40B4-BE49-F238E27FC236}">
                  <a16:creationId xmlns:a16="http://schemas.microsoft.com/office/drawing/2014/main" id="{E77F5ACD-A4C3-4F7E-883B-32287AB8C456}"/>
                </a:ext>
              </a:extLst>
            </p:cNvPr>
            <p:cNvSpPr/>
            <p:nvPr/>
          </p:nvSpPr>
          <p:spPr>
            <a:xfrm>
              <a:off x="2093595" y="2809151"/>
              <a:ext cx="71229" cy="8904"/>
            </a:xfrm>
            <a:custGeom>
              <a:avLst/>
              <a:gdLst>
                <a:gd name="connsiteX0" fmla="*/ 3542 w 71228"/>
                <a:gd name="connsiteY0" fmla="*/ 3542 h 0"/>
                <a:gd name="connsiteX1" fmla="*/ 70853 w 71228"/>
                <a:gd name="connsiteY1" fmla="*/ 3542 h 0"/>
              </a:gdLst>
              <a:ahLst/>
              <a:cxnLst>
                <a:cxn ang="0">
                  <a:pos x="connsiteX0" y="connsiteY0"/>
                </a:cxn>
                <a:cxn ang="0">
                  <a:pos x="connsiteX1" y="connsiteY1"/>
                </a:cxn>
              </a:cxnLst>
              <a:rect l="l" t="t" r="r" b="b"/>
              <a:pathLst>
                <a:path w="71228">
                  <a:moveTo>
                    <a:pt x="3542" y="3542"/>
                  </a:moveTo>
                  <a:lnTo>
                    <a:pt x="70853" y="3542"/>
                  </a:lnTo>
                </a:path>
              </a:pathLst>
            </a:custGeom>
            <a:noFill/>
            <a:ln w="25400" cap="flat">
              <a:solidFill>
                <a:schemeClr val="accent4"/>
              </a:solidFill>
              <a:prstDash val="solid"/>
              <a:miter/>
            </a:ln>
          </p:spPr>
          <p:txBody>
            <a:bodyPr rtlCol="0" anchor="ctr"/>
            <a:lstStyle/>
            <a:p>
              <a:endParaRPr lang="en-GB"/>
            </a:p>
          </p:txBody>
        </p:sp>
        <p:sp>
          <p:nvSpPr>
            <p:cNvPr id="202" name="Freeform: Shape 5161">
              <a:extLst>
                <a:ext uri="{FF2B5EF4-FFF2-40B4-BE49-F238E27FC236}">
                  <a16:creationId xmlns:a16="http://schemas.microsoft.com/office/drawing/2014/main" id="{6026D5F0-C10B-4664-9B80-23EE53834E54}"/>
                </a:ext>
              </a:extLst>
            </p:cNvPr>
            <p:cNvSpPr/>
            <p:nvPr/>
          </p:nvSpPr>
          <p:spPr>
            <a:xfrm>
              <a:off x="2093595" y="2862572"/>
              <a:ext cx="71229" cy="8904"/>
            </a:xfrm>
            <a:custGeom>
              <a:avLst/>
              <a:gdLst>
                <a:gd name="connsiteX0" fmla="*/ 3542 w 71228"/>
                <a:gd name="connsiteY0" fmla="*/ 3542 h 0"/>
                <a:gd name="connsiteX1" fmla="*/ 70853 w 71228"/>
                <a:gd name="connsiteY1" fmla="*/ 3542 h 0"/>
              </a:gdLst>
              <a:ahLst/>
              <a:cxnLst>
                <a:cxn ang="0">
                  <a:pos x="connsiteX0" y="connsiteY0"/>
                </a:cxn>
                <a:cxn ang="0">
                  <a:pos x="connsiteX1" y="connsiteY1"/>
                </a:cxn>
              </a:cxnLst>
              <a:rect l="l" t="t" r="r" b="b"/>
              <a:pathLst>
                <a:path w="71228">
                  <a:moveTo>
                    <a:pt x="3542" y="3542"/>
                  </a:moveTo>
                  <a:lnTo>
                    <a:pt x="70853" y="3542"/>
                  </a:lnTo>
                </a:path>
              </a:pathLst>
            </a:custGeom>
            <a:noFill/>
            <a:ln w="25400" cap="flat">
              <a:solidFill>
                <a:schemeClr val="accent4"/>
              </a:solidFill>
              <a:prstDash val="solid"/>
              <a:miter/>
            </a:ln>
          </p:spPr>
          <p:txBody>
            <a:bodyPr rtlCol="0" anchor="ctr"/>
            <a:lstStyle/>
            <a:p>
              <a:endParaRPr lang="en-GB"/>
            </a:p>
          </p:txBody>
        </p:sp>
        <p:sp>
          <p:nvSpPr>
            <p:cNvPr id="203" name="Freeform: Shape 5162">
              <a:extLst>
                <a:ext uri="{FF2B5EF4-FFF2-40B4-BE49-F238E27FC236}">
                  <a16:creationId xmlns:a16="http://schemas.microsoft.com/office/drawing/2014/main" id="{B93AFBF7-8BA1-489E-81B7-EF0912C458F9}"/>
                </a:ext>
              </a:extLst>
            </p:cNvPr>
            <p:cNvSpPr/>
            <p:nvPr/>
          </p:nvSpPr>
          <p:spPr>
            <a:xfrm>
              <a:off x="2218245" y="2862572"/>
              <a:ext cx="71229" cy="8904"/>
            </a:xfrm>
            <a:custGeom>
              <a:avLst/>
              <a:gdLst>
                <a:gd name="connsiteX0" fmla="*/ 3542 w 71228"/>
                <a:gd name="connsiteY0" fmla="*/ 3542 h 0"/>
                <a:gd name="connsiteX1" fmla="*/ 70853 w 71228"/>
                <a:gd name="connsiteY1" fmla="*/ 3542 h 0"/>
              </a:gdLst>
              <a:ahLst/>
              <a:cxnLst>
                <a:cxn ang="0">
                  <a:pos x="connsiteX0" y="connsiteY0"/>
                </a:cxn>
                <a:cxn ang="0">
                  <a:pos x="connsiteX1" y="connsiteY1"/>
                </a:cxn>
              </a:cxnLst>
              <a:rect l="l" t="t" r="r" b="b"/>
              <a:pathLst>
                <a:path w="71228">
                  <a:moveTo>
                    <a:pt x="3542" y="3542"/>
                  </a:moveTo>
                  <a:lnTo>
                    <a:pt x="70853" y="3542"/>
                  </a:lnTo>
                </a:path>
              </a:pathLst>
            </a:custGeom>
            <a:noFill/>
            <a:ln w="25400" cap="flat">
              <a:solidFill>
                <a:schemeClr val="accent4"/>
              </a:solidFill>
              <a:prstDash val="solid"/>
              <a:miter/>
            </a:ln>
          </p:spPr>
          <p:txBody>
            <a:bodyPr rtlCol="0" anchor="ctr"/>
            <a:lstStyle/>
            <a:p>
              <a:endParaRPr lang="en-GB"/>
            </a:p>
          </p:txBody>
        </p:sp>
        <p:sp>
          <p:nvSpPr>
            <p:cNvPr id="204" name="Freeform: Shape 5163">
              <a:extLst>
                <a:ext uri="{FF2B5EF4-FFF2-40B4-BE49-F238E27FC236}">
                  <a16:creationId xmlns:a16="http://schemas.microsoft.com/office/drawing/2014/main" id="{BC2A81E3-962C-4B05-91AE-05CA6A5C8C72}"/>
                </a:ext>
              </a:extLst>
            </p:cNvPr>
            <p:cNvSpPr/>
            <p:nvPr/>
          </p:nvSpPr>
          <p:spPr>
            <a:xfrm>
              <a:off x="2449748" y="3111873"/>
              <a:ext cx="71229" cy="8904"/>
            </a:xfrm>
            <a:custGeom>
              <a:avLst/>
              <a:gdLst>
                <a:gd name="connsiteX0" fmla="*/ 3542 w 71228"/>
                <a:gd name="connsiteY0" fmla="*/ 3542 h 0"/>
                <a:gd name="connsiteX1" fmla="*/ 70844 w 71228"/>
                <a:gd name="connsiteY1" fmla="*/ 3542 h 0"/>
              </a:gdLst>
              <a:ahLst/>
              <a:cxnLst>
                <a:cxn ang="0">
                  <a:pos x="connsiteX0" y="connsiteY0"/>
                </a:cxn>
                <a:cxn ang="0">
                  <a:pos x="connsiteX1" y="connsiteY1"/>
                </a:cxn>
              </a:cxnLst>
              <a:rect l="l" t="t" r="r" b="b"/>
              <a:pathLst>
                <a:path w="71228">
                  <a:moveTo>
                    <a:pt x="3542" y="3542"/>
                  </a:moveTo>
                  <a:lnTo>
                    <a:pt x="70844" y="3542"/>
                  </a:lnTo>
                </a:path>
              </a:pathLst>
            </a:custGeom>
            <a:noFill/>
            <a:ln w="25400" cap="flat">
              <a:solidFill>
                <a:schemeClr val="accent4"/>
              </a:solidFill>
              <a:prstDash val="solid"/>
              <a:miter/>
            </a:ln>
          </p:spPr>
          <p:txBody>
            <a:bodyPr rtlCol="0" anchor="ctr"/>
            <a:lstStyle/>
            <a:p>
              <a:endParaRPr lang="en-GB"/>
            </a:p>
          </p:txBody>
        </p:sp>
        <p:sp>
          <p:nvSpPr>
            <p:cNvPr id="205" name="Freeform: Shape 5164">
              <a:extLst>
                <a:ext uri="{FF2B5EF4-FFF2-40B4-BE49-F238E27FC236}">
                  <a16:creationId xmlns:a16="http://schemas.microsoft.com/office/drawing/2014/main" id="{154AB819-6C52-450E-BA5B-91A51BAB45A3}"/>
                </a:ext>
              </a:extLst>
            </p:cNvPr>
            <p:cNvSpPr/>
            <p:nvPr/>
          </p:nvSpPr>
          <p:spPr>
            <a:xfrm>
              <a:off x="2449748" y="3111873"/>
              <a:ext cx="71229" cy="8904"/>
            </a:xfrm>
            <a:custGeom>
              <a:avLst/>
              <a:gdLst>
                <a:gd name="connsiteX0" fmla="*/ 3542 w 71228"/>
                <a:gd name="connsiteY0" fmla="*/ 3542 h 0"/>
                <a:gd name="connsiteX1" fmla="*/ 70844 w 71228"/>
                <a:gd name="connsiteY1" fmla="*/ 3542 h 0"/>
              </a:gdLst>
              <a:ahLst/>
              <a:cxnLst>
                <a:cxn ang="0">
                  <a:pos x="connsiteX0" y="connsiteY0"/>
                </a:cxn>
                <a:cxn ang="0">
                  <a:pos x="connsiteX1" y="connsiteY1"/>
                </a:cxn>
              </a:cxnLst>
              <a:rect l="l" t="t" r="r" b="b"/>
              <a:pathLst>
                <a:path w="71228">
                  <a:moveTo>
                    <a:pt x="3542" y="3542"/>
                  </a:moveTo>
                  <a:lnTo>
                    <a:pt x="70844" y="3542"/>
                  </a:lnTo>
                </a:path>
              </a:pathLst>
            </a:custGeom>
            <a:noFill/>
            <a:ln w="25400" cap="flat">
              <a:solidFill>
                <a:schemeClr val="accent4"/>
              </a:solidFill>
              <a:prstDash val="solid"/>
              <a:miter/>
            </a:ln>
          </p:spPr>
          <p:txBody>
            <a:bodyPr rtlCol="0" anchor="ctr"/>
            <a:lstStyle/>
            <a:p>
              <a:endParaRPr lang="en-GB"/>
            </a:p>
          </p:txBody>
        </p:sp>
        <p:sp>
          <p:nvSpPr>
            <p:cNvPr id="206" name="Freeform: Shape 5165">
              <a:extLst>
                <a:ext uri="{FF2B5EF4-FFF2-40B4-BE49-F238E27FC236}">
                  <a16:creationId xmlns:a16="http://schemas.microsoft.com/office/drawing/2014/main" id="{08BF74F7-AF82-4E9C-A267-67DB870A1DD2}"/>
                </a:ext>
              </a:extLst>
            </p:cNvPr>
            <p:cNvSpPr/>
            <p:nvPr/>
          </p:nvSpPr>
          <p:spPr>
            <a:xfrm>
              <a:off x="2663434" y="3272138"/>
              <a:ext cx="71229" cy="8904"/>
            </a:xfrm>
            <a:custGeom>
              <a:avLst/>
              <a:gdLst>
                <a:gd name="connsiteX0" fmla="*/ 3542 w 71228"/>
                <a:gd name="connsiteY0" fmla="*/ 3542 h 0"/>
                <a:gd name="connsiteX1" fmla="*/ 70844 w 71228"/>
                <a:gd name="connsiteY1" fmla="*/ 3542 h 0"/>
              </a:gdLst>
              <a:ahLst/>
              <a:cxnLst>
                <a:cxn ang="0">
                  <a:pos x="connsiteX0" y="connsiteY0"/>
                </a:cxn>
                <a:cxn ang="0">
                  <a:pos x="connsiteX1" y="connsiteY1"/>
                </a:cxn>
              </a:cxnLst>
              <a:rect l="l" t="t" r="r" b="b"/>
              <a:pathLst>
                <a:path w="71228">
                  <a:moveTo>
                    <a:pt x="3542" y="3542"/>
                  </a:moveTo>
                  <a:lnTo>
                    <a:pt x="70844" y="3542"/>
                  </a:lnTo>
                </a:path>
              </a:pathLst>
            </a:custGeom>
            <a:noFill/>
            <a:ln w="25400" cap="flat">
              <a:solidFill>
                <a:schemeClr val="accent4"/>
              </a:solidFill>
              <a:prstDash val="solid"/>
              <a:miter/>
            </a:ln>
          </p:spPr>
          <p:txBody>
            <a:bodyPr rtlCol="0" anchor="ctr"/>
            <a:lstStyle/>
            <a:p>
              <a:endParaRPr lang="en-GB"/>
            </a:p>
          </p:txBody>
        </p:sp>
        <p:sp>
          <p:nvSpPr>
            <p:cNvPr id="207" name="Freeform: Shape 5166">
              <a:extLst>
                <a:ext uri="{FF2B5EF4-FFF2-40B4-BE49-F238E27FC236}">
                  <a16:creationId xmlns:a16="http://schemas.microsoft.com/office/drawing/2014/main" id="{1D901054-DA0A-442C-91F8-24D86122B770}"/>
                </a:ext>
              </a:extLst>
            </p:cNvPr>
            <p:cNvSpPr/>
            <p:nvPr/>
          </p:nvSpPr>
          <p:spPr>
            <a:xfrm>
              <a:off x="2734663" y="3396789"/>
              <a:ext cx="71229" cy="8904"/>
            </a:xfrm>
            <a:custGeom>
              <a:avLst/>
              <a:gdLst>
                <a:gd name="connsiteX0" fmla="*/ 3542 w 71228"/>
                <a:gd name="connsiteY0" fmla="*/ 3542 h 0"/>
                <a:gd name="connsiteX1" fmla="*/ 70844 w 71228"/>
                <a:gd name="connsiteY1" fmla="*/ 3542 h 0"/>
              </a:gdLst>
              <a:ahLst/>
              <a:cxnLst>
                <a:cxn ang="0">
                  <a:pos x="connsiteX0" y="connsiteY0"/>
                </a:cxn>
                <a:cxn ang="0">
                  <a:pos x="connsiteX1" y="connsiteY1"/>
                </a:cxn>
              </a:cxnLst>
              <a:rect l="l" t="t" r="r" b="b"/>
              <a:pathLst>
                <a:path w="71228">
                  <a:moveTo>
                    <a:pt x="3542" y="3542"/>
                  </a:moveTo>
                  <a:lnTo>
                    <a:pt x="70844" y="3542"/>
                  </a:lnTo>
                </a:path>
              </a:pathLst>
            </a:custGeom>
            <a:noFill/>
            <a:ln w="25400" cap="flat">
              <a:solidFill>
                <a:schemeClr val="accent4"/>
              </a:solidFill>
              <a:prstDash val="solid"/>
              <a:miter/>
            </a:ln>
          </p:spPr>
          <p:txBody>
            <a:bodyPr rtlCol="0" anchor="ctr"/>
            <a:lstStyle/>
            <a:p>
              <a:endParaRPr lang="en-GB"/>
            </a:p>
          </p:txBody>
        </p:sp>
        <p:sp>
          <p:nvSpPr>
            <p:cNvPr id="208" name="Freeform: Shape 5167">
              <a:extLst>
                <a:ext uri="{FF2B5EF4-FFF2-40B4-BE49-F238E27FC236}">
                  <a16:creationId xmlns:a16="http://schemas.microsoft.com/office/drawing/2014/main" id="{DEF7AE93-3C42-48FD-AA02-2EC7858F38D1}"/>
                </a:ext>
              </a:extLst>
            </p:cNvPr>
            <p:cNvSpPr/>
            <p:nvPr/>
          </p:nvSpPr>
          <p:spPr>
            <a:xfrm>
              <a:off x="3340108" y="3557053"/>
              <a:ext cx="71229" cy="8904"/>
            </a:xfrm>
            <a:custGeom>
              <a:avLst/>
              <a:gdLst>
                <a:gd name="connsiteX0" fmla="*/ 3542 w 71228"/>
                <a:gd name="connsiteY0" fmla="*/ 3542 h 0"/>
                <a:gd name="connsiteX1" fmla="*/ 70844 w 71228"/>
                <a:gd name="connsiteY1" fmla="*/ 3542 h 0"/>
              </a:gdLst>
              <a:ahLst/>
              <a:cxnLst>
                <a:cxn ang="0">
                  <a:pos x="connsiteX0" y="connsiteY0"/>
                </a:cxn>
                <a:cxn ang="0">
                  <a:pos x="connsiteX1" y="connsiteY1"/>
                </a:cxn>
              </a:cxnLst>
              <a:rect l="l" t="t" r="r" b="b"/>
              <a:pathLst>
                <a:path w="71228">
                  <a:moveTo>
                    <a:pt x="3542" y="3542"/>
                  </a:moveTo>
                  <a:lnTo>
                    <a:pt x="70844" y="3542"/>
                  </a:lnTo>
                </a:path>
              </a:pathLst>
            </a:custGeom>
            <a:noFill/>
            <a:ln w="25400" cap="flat">
              <a:solidFill>
                <a:schemeClr val="accent4"/>
              </a:solidFill>
              <a:prstDash val="solid"/>
              <a:miter/>
            </a:ln>
          </p:spPr>
          <p:txBody>
            <a:bodyPr rtlCol="0" anchor="ctr"/>
            <a:lstStyle/>
            <a:p>
              <a:endParaRPr lang="en-GB"/>
            </a:p>
          </p:txBody>
        </p:sp>
        <p:sp>
          <p:nvSpPr>
            <p:cNvPr id="209" name="Freeform: Shape 5168">
              <a:extLst>
                <a:ext uri="{FF2B5EF4-FFF2-40B4-BE49-F238E27FC236}">
                  <a16:creationId xmlns:a16="http://schemas.microsoft.com/office/drawing/2014/main" id="{1D591438-7207-424C-BF40-EF7BA21E9BEC}"/>
                </a:ext>
              </a:extLst>
            </p:cNvPr>
            <p:cNvSpPr/>
            <p:nvPr/>
          </p:nvSpPr>
          <p:spPr>
            <a:xfrm>
              <a:off x="3500373" y="3681704"/>
              <a:ext cx="71229" cy="8904"/>
            </a:xfrm>
            <a:custGeom>
              <a:avLst/>
              <a:gdLst>
                <a:gd name="connsiteX0" fmla="*/ 3542 w 71228"/>
                <a:gd name="connsiteY0" fmla="*/ 3542 h 0"/>
                <a:gd name="connsiteX1" fmla="*/ 70844 w 71228"/>
                <a:gd name="connsiteY1" fmla="*/ 3542 h 0"/>
              </a:gdLst>
              <a:ahLst/>
              <a:cxnLst>
                <a:cxn ang="0">
                  <a:pos x="connsiteX0" y="connsiteY0"/>
                </a:cxn>
                <a:cxn ang="0">
                  <a:pos x="connsiteX1" y="connsiteY1"/>
                </a:cxn>
              </a:cxnLst>
              <a:rect l="l" t="t" r="r" b="b"/>
              <a:pathLst>
                <a:path w="71228">
                  <a:moveTo>
                    <a:pt x="3542" y="3542"/>
                  </a:moveTo>
                  <a:lnTo>
                    <a:pt x="70844" y="3542"/>
                  </a:lnTo>
                </a:path>
              </a:pathLst>
            </a:custGeom>
            <a:noFill/>
            <a:ln w="25400" cap="flat">
              <a:solidFill>
                <a:schemeClr val="accent4"/>
              </a:solidFill>
              <a:prstDash val="solid"/>
              <a:miter/>
            </a:ln>
          </p:spPr>
          <p:txBody>
            <a:bodyPr rtlCol="0" anchor="ctr"/>
            <a:lstStyle/>
            <a:p>
              <a:endParaRPr lang="en-GB"/>
            </a:p>
          </p:txBody>
        </p:sp>
        <p:sp>
          <p:nvSpPr>
            <p:cNvPr id="210" name="Freeform: Shape 5169">
              <a:extLst>
                <a:ext uri="{FF2B5EF4-FFF2-40B4-BE49-F238E27FC236}">
                  <a16:creationId xmlns:a16="http://schemas.microsoft.com/office/drawing/2014/main" id="{5085C166-96BF-4BAF-AC89-A0C6481D730C}"/>
                </a:ext>
              </a:extLst>
            </p:cNvPr>
            <p:cNvSpPr/>
            <p:nvPr/>
          </p:nvSpPr>
          <p:spPr>
            <a:xfrm>
              <a:off x="3553795" y="3788547"/>
              <a:ext cx="71229" cy="8904"/>
            </a:xfrm>
            <a:custGeom>
              <a:avLst/>
              <a:gdLst>
                <a:gd name="connsiteX0" fmla="*/ 3542 w 71228"/>
                <a:gd name="connsiteY0" fmla="*/ 3542 h 0"/>
                <a:gd name="connsiteX1" fmla="*/ 70844 w 71228"/>
                <a:gd name="connsiteY1" fmla="*/ 3542 h 0"/>
              </a:gdLst>
              <a:ahLst/>
              <a:cxnLst>
                <a:cxn ang="0">
                  <a:pos x="connsiteX0" y="connsiteY0"/>
                </a:cxn>
                <a:cxn ang="0">
                  <a:pos x="connsiteX1" y="connsiteY1"/>
                </a:cxn>
              </a:cxnLst>
              <a:rect l="l" t="t" r="r" b="b"/>
              <a:pathLst>
                <a:path w="71228">
                  <a:moveTo>
                    <a:pt x="3542" y="3542"/>
                  </a:moveTo>
                  <a:lnTo>
                    <a:pt x="70844" y="3542"/>
                  </a:lnTo>
                </a:path>
              </a:pathLst>
            </a:custGeom>
            <a:noFill/>
            <a:ln w="25400" cap="flat">
              <a:solidFill>
                <a:schemeClr val="accent4"/>
              </a:solidFill>
              <a:prstDash val="solid"/>
              <a:miter/>
            </a:ln>
          </p:spPr>
          <p:txBody>
            <a:bodyPr rtlCol="0" anchor="ctr"/>
            <a:lstStyle/>
            <a:p>
              <a:endParaRPr lang="en-GB"/>
            </a:p>
          </p:txBody>
        </p:sp>
        <p:sp>
          <p:nvSpPr>
            <p:cNvPr id="211" name="Freeform: Shape 5170">
              <a:extLst>
                <a:ext uri="{FF2B5EF4-FFF2-40B4-BE49-F238E27FC236}">
                  <a16:creationId xmlns:a16="http://schemas.microsoft.com/office/drawing/2014/main" id="{1B5F9B3B-E7B8-4177-8D0E-00A1B24674D3}"/>
                </a:ext>
              </a:extLst>
            </p:cNvPr>
            <p:cNvSpPr/>
            <p:nvPr/>
          </p:nvSpPr>
          <p:spPr>
            <a:xfrm>
              <a:off x="3856517" y="4073471"/>
              <a:ext cx="71229" cy="8904"/>
            </a:xfrm>
            <a:custGeom>
              <a:avLst/>
              <a:gdLst>
                <a:gd name="connsiteX0" fmla="*/ 3542 w 71228"/>
                <a:gd name="connsiteY0" fmla="*/ 3542 h 0"/>
                <a:gd name="connsiteX1" fmla="*/ 70844 w 71228"/>
                <a:gd name="connsiteY1" fmla="*/ 3542 h 0"/>
              </a:gdLst>
              <a:ahLst/>
              <a:cxnLst>
                <a:cxn ang="0">
                  <a:pos x="connsiteX0" y="connsiteY0"/>
                </a:cxn>
                <a:cxn ang="0">
                  <a:pos x="connsiteX1" y="connsiteY1"/>
                </a:cxn>
              </a:cxnLst>
              <a:rect l="l" t="t" r="r" b="b"/>
              <a:pathLst>
                <a:path w="71228">
                  <a:moveTo>
                    <a:pt x="3542" y="3542"/>
                  </a:moveTo>
                  <a:lnTo>
                    <a:pt x="70844" y="3542"/>
                  </a:lnTo>
                </a:path>
              </a:pathLst>
            </a:custGeom>
            <a:noFill/>
            <a:ln w="25400" cap="flat">
              <a:solidFill>
                <a:schemeClr val="accent4"/>
              </a:solidFill>
              <a:prstDash val="solid"/>
              <a:miter/>
            </a:ln>
          </p:spPr>
          <p:txBody>
            <a:bodyPr rtlCol="0" anchor="ctr"/>
            <a:lstStyle/>
            <a:p>
              <a:endParaRPr lang="en-GB"/>
            </a:p>
          </p:txBody>
        </p:sp>
        <p:sp>
          <p:nvSpPr>
            <p:cNvPr id="212" name="Freeform: Shape 5171">
              <a:extLst>
                <a:ext uri="{FF2B5EF4-FFF2-40B4-BE49-F238E27FC236}">
                  <a16:creationId xmlns:a16="http://schemas.microsoft.com/office/drawing/2014/main" id="{AEDC3093-C192-43E0-A43F-EE45FED8E2EC}"/>
                </a:ext>
              </a:extLst>
            </p:cNvPr>
            <p:cNvSpPr/>
            <p:nvPr/>
          </p:nvSpPr>
          <p:spPr>
            <a:xfrm>
              <a:off x="4105818" y="4180315"/>
              <a:ext cx="71229" cy="8904"/>
            </a:xfrm>
            <a:custGeom>
              <a:avLst/>
              <a:gdLst>
                <a:gd name="connsiteX0" fmla="*/ 3542 w 71228"/>
                <a:gd name="connsiteY0" fmla="*/ 3542 h 0"/>
                <a:gd name="connsiteX1" fmla="*/ 70844 w 71228"/>
                <a:gd name="connsiteY1" fmla="*/ 3542 h 0"/>
              </a:gdLst>
              <a:ahLst/>
              <a:cxnLst>
                <a:cxn ang="0">
                  <a:pos x="connsiteX0" y="connsiteY0"/>
                </a:cxn>
                <a:cxn ang="0">
                  <a:pos x="connsiteX1" y="connsiteY1"/>
                </a:cxn>
              </a:cxnLst>
              <a:rect l="l" t="t" r="r" b="b"/>
              <a:pathLst>
                <a:path w="71228">
                  <a:moveTo>
                    <a:pt x="3542" y="3542"/>
                  </a:moveTo>
                  <a:lnTo>
                    <a:pt x="70844" y="3542"/>
                  </a:lnTo>
                </a:path>
              </a:pathLst>
            </a:custGeom>
            <a:noFill/>
            <a:ln w="25400" cap="flat">
              <a:solidFill>
                <a:schemeClr val="accent4"/>
              </a:solidFill>
              <a:prstDash val="solid"/>
              <a:miter/>
            </a:ln>
          </p:spPr>
          <p:txBody>
            <a:bodyPr rtlCol="0" anchor="ctr"/>
            <a:lstStyle/>
            <a:p>
              <a:endParaRPr lang="en-GB"/>
            </a:p>
          </p:txBody>
        </p:sp>
        <p:sp>
          <p:nvSpPr>
            <p:cNvPr id="213" name="Freeform: Shape 5172">
              <a:extLst>
                <a:ext uri="{FF2B5EF4-FFF2-40B4-BE49-F238E27FC236}">
                  <a16:creationId xmlns:a16="http://schemas.microsoft.com/office/drawing/2014/main" id="{878BC32A-B854-4848-9C71-E2605BA300D7}"/>
                </a:ext>
              </a:extLst>
            </p:cNvPr>
            <p:cNvSpPr/>
            <p:nvPr/>
          </p:nvSpPr>
          <p:spPr>
            <a:xfrm>
              <a:off x="4924950" y="4429615"/>
              <a:ext cx="71229" cy="8904"/>
            </a:xfrm>
            <a:custGeom>
              <a:avLst/>
              <a:gdLst>
                <a:gd name="connsiteX0" fmla="*/ 3542 w 71228"/>
                <a:gd name="connsiteY0" fmla="*/ 3542 h 0"/>
                <a:gd name="connsiteX1" fmla="*/ 70844 w 71228"/>
                <a:gd name="connsiteY1" fmla="*/ 3542 h 0"/>
              </a:gdLst>
              <a:ahLst/>
              <a:cxnLst>
                <a:cxn ang="0">
                  <a:pos x="connsiteX0" y="connsiteY0"/>
                </a:cxn>
                <a:cxn ang="0">
                  <a:pos x="connsiteX1" y="connsiteY1"/>
                </a:cxn>
              </a:cxnLst>
              <a:rect l="l" t="t" r="r" b="b"/>
              <a:pathLst>
                <a:path w="71228">
                  <a:moveTo>
                    <a:pt x="3542" y="3542"/>
                  </a:moveTo>
                  <a:lnTo>
                    <a:pt x="70844" y="3542"/>
                  </a:lnTo>
                </a:path>
              </a:pathLst>
            </a:custGeom>
            <a:noFill/>
            <a:ln w="25400" cap="flat">
              <a:solidFill>
                <a:schemeClr val="accent4"/>
              </a:solidFill>
              <a:prstDash val="solid"/>
              <a:miter/>
            </a:ln>
          </p:spPr>
          <p:txBody>
            <a:bodyPr rtlCol="0" anchor="ctr"/>
            <a:lstStyle/>
            <a:p>
              <a:endParaRPr lang="en-GB"/>
            </a:p>
          </p:txBody>
        </p:sp>
        <p:sp>
          <p:nvSpPr>
            <p:cNvPr id="214" name="Freeform: Shape 5173">
              <a:extLst>
                <a:ext uri="{FF2B5EF4-FFF2-40B4-BE49-F238E27FC236}">
                  <a16:creationId xmlns:a16="http://schemas.microsoft.com/office/drawing/2014/main" id="{BC8D06AC-A7D3-41FA-A80B-23EA91F0CEE8}"/>
                </a:ext>
              </a:extLst>
            </p:cNvPr>
            <p:cNvSpPr/>
            <p:nvPr/>
          </p:nvSpPr>
          <p:spPr>
            <a:xfrm>
              <a:off x="4978371" y="4518651"/>
              <a:ext cx="71229" cy="8904"/>
            </a:xfrm>
            <a:custGeom>
              <a:avLst/>
              <a:gdLst>
                <a:gd name="connsiteX0" fmla="*/ 3542 w 71228"/>
                <a:gd name="connsiteY0" fmla="*/ 3542 h 0"/>
                <a:gd name="connsiteX1" fmla="*/ 70844 w 71228"/>
                <a:gd name="connsiteY1" fmla="*/ 3542 h 0"/>
              </a:gdLst>
              <a:ahLst/>
              <a:cxnLst>
                <a:cxn ang="0">
                  <a:pos x="connsiteX0" y="connsiteY0"/>
                </a:cxn>
                <a:cxn ang="0">
                  <a:pos x="connsiteX1" y="connsiteY1"/>
                </a:cxn>
              </a:cxnLst>
              <a:rect l="l" t="t" r="r" b="b"/>
              <a:pathLst>
                <a:path w="71228">
                  <a:moveTo>
                    <a:pt x="3542" y="3542"/>
                  </a:moveTo>
                  <a:lnTo>
                    <a:pt x="70844" y="3542"/>
                  </a:lnTo>
                </a:path>
              </a:pathLst>
            </a:custGeom>
            <a:noFill/>
            <a:ln w="25400" cap="flat">
              <a:solidFill>
                <a:schemeClr val="accent4"/>
              </a:solidFill>
              <a:prstDash val="solid"/>
              <a:miter/>
            </a:ln>
          </p:spPr>
          <p:txBody>
            <a:bodyPr rtlCol="0" anchor="ctr"/>
            <a:lstStyle/>
            <a:p>
              <a:endParaRPr lang="en-GB"/>
            </a:p>
          </p:txBody>
        </p:sp>
        <p:sp>
          <p:nvSpPr>
            <p:cNvPr id="215" name="Freeform: Shape 5174">
              <a:extLst>
                <a:ext uri="{FF2B5EF4-FFF2-40B4-BE49-F238E27FC236}">
                  <a16:creationId xmlns:a16="http://schemas.microsoft.com/office/drawing/2014/main" id="{8F12AE7C-8466-4A66-BA1A-69DCE72E1D3A}"/>
                </a:ext>
              </a:extLst>
            </p:cNvPr>
            <p:cNvSpPr/>
            <p:nvPr/>
          </p:nvSpPr>
          <p:spPr>
            <a:xfrm>
              <a:off x="3729899" y="3897358"/>
              <a:ext cx="8904" cy="71229"/>
            </a:xfrm>
            <a:custGeom>
              <a:avLst/>
              <a:gdLst>
                <a:gd name="connsiteX0" fmla="*/ 3542 w 0"/>
                <a:gd name="connsiteY0" fmla="*/ 3542 h 71228"/>
                <a:gd name="connsiteX1" fmla="*/ 3542 w 0"/>
                <a:gd name="connsiteY1" fmla="*/ 70844 h 71228"/>
              </a:gdLst>
              <a:ahLst/>
              <a:cxnLst>
                <a:cxn ang="0">
                  <a:pos x="connsiteX0" y="connsiteY0"/>
                </a:cxn>
                <a:cxn ang="0">
                  <a:pos x="connsiteX1" y="connsiteY1"/>
                </a:cxn>
              </a:cxnLst>
              <a:rect l="l" t="t" r="r" b="b"/>
              <a:pathLst>
                <a:path h="71228">
                  <a:moveTo>
                    <a:pt x="3542" y="3542"/>
                  </a:moveTo>
                  <a:lnTo>
                    <a:pt x="3542" y="70844"/>
                  </a:lnTo>
                </a:path>
              </a:pathLst>
            </a:custGeom>
            <a:noFill/>
            <a:ln w="25400" cap="flat">
              <a:solidFill>
                <a:schemeClr val="accent4"/>
              </a:solidFill>
              <a:prstDash val="solid"/>
              <a:miter/>
            </a:ln>
          </p:spPr>
          <p:txBody>
            <a:bodyPr rtlCol="0" anchor="ctr"/>
            <a:lstStyle/>
            <a:p>
              <a:endParaRPr lang="en-GB"/>
            </a:p>
          </p:txBody>
        </p:sp>
        <p:sp>
          <p:nvSpPr>
            <p:cNvPr id="216" name="Freeform: Shape 5175">
              <a:extLst>
                <a:ext uri="{FF2B5EF4-FFF2-40B4-BE49-F238E27FC236}">
                  <a16:creationId xmlns:a16="http://schemas.microsoft.com/office/drawing/2014/main" id="{10A41283-2C4E-4B47-8C84-0437444DF132}"/>
                </a:ext>
              </a:extLst>
            </p:cNvPr>
            <p:cNvSpPr/>
            <p:nvPr/>
          </p:nvSpPr>
          <p:spPr>
            <a:xfrm>
              <a:off x="3783321" y="3986394"/>
              <a:ext cx="8904" cy="71229"/>
            </a:xfrm>
            <a:custGeom>
              <a:avLst/>
              <a:gdLst>
                <a:gd name="connsiteX0" fmla="*/ 3542 w 0"/>
                <a:gd name="connsiteY0" fmla="*/ 3542 h 71228"/>
                <a:gd name="connsiteX1" fmla="*/ 3542 w 0"/>
                <a:gd name="connsiteY1" fmla="*/ 70844 h 71228"/>
              </a:gdLst>
              <a:ahLst/>
              <a:cxnLst>
                <a:cxn ang="0">
                  <a:pos x="connsiteX0" y="connsiteY0"/>
                </a:cxn>
                <a:cxn ang="0">
                  <a:pos x="connsiteX1" y="connsiteY1"/>
                </a:cxn>
              </a:cxnLst>
              <a:rect l="l" t="t" r="r" b="b"/>
              <a:pathLst>
                <a:path h="71228">
                  <a:moveTo>
                    <a:pt x="3542" y="3542"/>
                  </a:moveTo>
                  <a:lnTo>
                    <a:pt x="3542" y="70844"/>
                  </a:lnTo>
                </a:path>
              </a:pathLst>
            </a:custGeom>
            <a:noFill/>
            <a:ln w="25400" cap="flat">
              <a:solidFill>
                <a:schemeClr val="accent4"/>
              </a:solidFill>
              <a:prstDash val="solid"/>
              <a:miter/>
            </a:ln>
          </p:spPr>
          <p:txBody>
            <a:bodyPr rtlCol="0" anchor="ctr"/>
            <a:lstStyle/>
            <a:p>
              <a:endParaRPr lang="en-GB"/>
            </a:p>
          </p:txBody>
        </p:sp>
        <p:sp>
          <p:nvSpPr>
            <p:cNvPr id="217" name="Freeform: Shape 5176">
              <a:extLst>
                <a:ext uri="{FF2B5EF4-FFF2-40B4-BE49-F238E27FC236}">
                  <a16:creationId xmlns:a16="http://schemas.microsoft.com/office/drawing/2014/main" id="{09FD1967-DC05-4082-B24F-DD8A21E8BC83}"/>
                </a:ext>
              </a:extLst>
            </p:cNvPr>
            <p:cNvSpPr/>
            <p:nvPr/>
          </p:nvSpPr>
          <p:spPr>
            <a:xfrm>
              <a:off x="3818935" y="3986394"/>
              <a:ext cx="8904" cy="71229"/>
            </a:xfrm>
            <a:custGeom>
              <a:avLst/>
              <a:gdLst>
                <a:gd name="connsiteX0" fmla="*/ 3542 w 0"/>
                <a:gd name="connsiteY0" fmla="*/ 3542 h 71228"/>
                <a:gd name="connsiteX1" fmla="*/ 3542 w 0"/>
                <a:gd name="connsiteY1" fmla="*/ 70844 h 71228"/>
              </a:gdLst>
              <a:ahLst/>
              <a:cxnLst>
                <a:cxn ang="0">
                  <a:pos x="connsiteX0" y="connsiteY0"/>
                </a:cxn>
                <a:cxn ang="0">
                  <a:pos x="connsiteX1" y="connsiteY1"/>
                </a:cxn>
              </a:cxnLst>
              <a:rect l="l" t="t" r="r" b="b"/>
              <a:pathLst>
                <a:path h="71228">
                  <a:moveTo>
                    <a:pt x="3542" y="3542"/>
                  </a:moveTo>
                  <a:lnTo>
                    <a:pt x="3542" y="70844"/>
                  </a:lnTo>
                </a:path>
              </a:pathLst>
            </a:custGeom>
            <a:noFill/>
            <a:ln w="25400" cap="flat">
              <a:solidFill>
                <a:schemeClr val="accent4"/>
              </a:solidFill>
              <a:prstDash val="solid"/>
              <a:miter/>
            </a:ln>
          </p:spPr>
          <p:txBody>
            <a:bodyPr rtlCol="0" anchor="ctr"/>
            <a:lstStyle/>
            <a:p>
              <a:endParaRPr lang="en-GB"/>
            </a:p>
          </p:txBody>
        </p:sp>
        <p:sp>
          <p:nvSpPr>
            <p:cNvPr id="218" name="Freeform: Shape 5177">
              <a:extLst>
                <a:ext uri="{FF2B5EF4-FFF2-40B4-BE49-F238E27FC236}">
                  <a16:creationId xmlns:a16="http://schemas.microsoft.com/office/drawing/2014/main" id="{44C08411-A69A-48F1-A42E-3BFA359D70F9}"/>
                </a:ext>
              </a:extLst>
            </p:cNvPr>
            <p:cNvSpPr/>
            <p:nvPr/>
          </p:nvSpPr>
          <p:spPr>
            <a:xfrm>
              <a:off x="4050429" y="4093237"/>
              <a:ext cx="8904" cy="71229"/>
            </a:xfrm>
            <a:custGeom>
              <a:avLst/>
              <a:gdLst>
                <a:gd name="connsiteX0" fmla="*/ 3542 w 0"/>
                <a:gd name="connsiteY0" fmla="*/ 3542 h 71228"/>
                <a:gd name="connsiteX1" fmla="*/ 3542 w 0"/>
                <a:gd name="connsiteY1" fmla="*/ 70844 h 71228"/>
              </a:gdLst>
              <a:ahLst/>
              <a:cxnLst>
                <a:cxn ang="0">
                  <a:pos x="connsiteX0" y="connsiteY0"/>
                </a:cxn>
                <a:cxn ang="0">
                  <a:pos x="connsiteX1" y="connsiteY1"/>
                </a:cxn>
              </a:cxnLst>
              <a:rect l="l" t="t" r="r" b="b"/>
              <a:pathLst>
                <a:path h="71228">
                  <a:moveTo>
                    <a:pt x="3542" y="3542"/>
                  </a:moveTo>
                  <a:lnTo>
                    <a:pt x="3542" y="70844"/>
                  </a:lnTo>
                </a:path>
              </a:pathLst>
            </a:custGeom>
            <a:noFill/>
            <a:ln w="25400" cap="flat">
              <a:solidFill>
                <a:schemeClr val="accent4"/>
              </a:solidFill>
              <a:prstDash val="solid"/>
              <a:miter/>
            </a:ln>
          </p:spPr>
          <p:txBody>
            <a:bodyPr rtlCol="0" anchor="ctr"/>
            <a:lstStyle/>
            <a:p>
              <a:endParaRPr lang="en-GB"/>
            </a:p>
          </p:txBody>
        </p:sp>
        <p:sp>
          <p:nvSpPr>
            <p:cNvPr id="219" name="Freeform: Shape 5178">
              <a:extLst>
                <a:ext uri="{FF2B5EF4-FFF2-40B4-BE49-F238E27FC236}">
                  <a16:creationId xmlns:a16="http://schemas.microsoft.com/office/drawing/2014/main" id="{54956A1C-B801-4BB5-BDDE-DFF692D2FEC7}"/>
                </a:ext>
              </a:extLst>
            </p:cNvPr>
            <p:cNvSpPr/>
            <p:nvPr/>
          </p:nvSpPr>
          <p:spPr>
            <a:xfrm>
              <a:off x="4086043" y="4093237"/>
              <a:ext cx="8904" cy="71229"/>
            </a:xfrm>
            <a:custGeom>
              <a:avLst/>
              <a:gdLst>
                <a:gd name="connsiteX0" fmla="*/ 3542 w 0"/>
                <a:gd name="connsiteY0" fmla="*/ 3542 h 71228"/>
                <a:gd name="connsiteX1" fmla="*/ 3542 w 0"/>
                <a:gd name="connsiteY1" fmla="*/ 70844 h 71228"/>
              </a:gdLst>
              <a:ahLst/>
              <a:cxnLst>
                <a:cxn ang="0">
                  <a:pos x="connsiteX0" y="connsiteY0"/>
                </a:cxn>
                <a:cxn ang="0">
                  <a:pos x="connsiteX1" y="connsiteY1"/>
                </a:cxn>
              </a:cxnLst>
              <a:rect l="l" t="t" r="r" b="b"/>
              <a:pathLst>
                <a:path h="71228">
                  <a:moveTo>
                    <a:pt x="3542" y="3542"/>
                  </a:moveTo>
                  <a:lnTo>
                    <a:pt x="3542" y="70844"/>
                  </a:lnTo>
                </a:path>
              </a:pathLst>
            </a:custGeom>
            <a:noFill/>
            <a:ln w="25400" cap="flat">
              <a:solidFill>
                <a:schemeClr val="accent4"/>
              </a:solidFill>
              <a:prstDash val="solid"/>
              <a:miter/>
            </a:ln>
          </p:spPr>
          <p:txBody>
            <a:bodyPr rtlCol="0" anchor="ctr"/>
            <a:lstStyle/>
            <a:p>
              <a:endParaRPr lang="en-GB"/>
            </a:p>
          </p:txBody>
        </p:sp>
        <p:sp>
          <p:nvSpPr>
            <p:cNvPr id="220" name="Freeform: Shape 5179">
              <a:extLst>
                <a:ext uri="{FF2B5EF4-FFF2-40B4-BE49-F238E27FC236}">
                  <a16:creationId xmlns:a16="http://schemas.microsoft.com/office/drawing/2014/main" id="{248BC508-17A0-4407-ACD0-0A57D8435439}"/>
                </a:ext>
              </a:extLst>
            </p:cNvPr>
            <p:cNvSpPr/>
            <p:nvPr/>
          </p:nvSpPr>
          <p:spPr>
            <a:xfrm>
              <a:off x="4210694" y="4200081"/>
              <a:ext cx="8904" cy="71229"/>
            </a:xfrm>
            <a:custGeom>
              <a:avLst/>
              <a:gdLst>
                <a:gd name="connsiteX0" fmla="*/ 3542 w 0"/>
                <a:gd name="connsiteY0" fmla="*/ 3542 h 71228"/>
                <a:gd name="connsiteX1" fmla="*/ 3542 w 0"/>
                <a:gd name="connsiteY1" fmla="*/ 70844 h 71228"/>
              </a:gdLst>
              <a:ahLst/>
              <a:cxnLst>
                <a:cxn ang="0">
                  <a:pos x="connsiteX0" y="connsiteY0"/>
                </a:cxn>
                <a:cxn ang="0">
                  <a:pos x="connsiteX1" y="connsiteY1"/>
                </a:cxn>
              </a:cxnLst>
              <a:rect l="l" t="t" r="r" b="b"/>
              <a:pathLst>
                <a:path h="71228">
                  <a:moveTo>
                    <a:pt x="3542" y="3542"/>
                  </a:moveTo>
                  <a:lnTo>
                    <a:pt x="3542" y="70844"/>
                  </a:lnTo>
                </a:path>
              </a:pathLst>
            </a:custGeom>
            <a:noFill/>
            <a:ln w="25400" cap="flat">
              <a:solidFill>
                <a:schemeClr val="accent4"/>
              </a:solidFill>
              <a:prstDash val="solid"/>
              <a:miter/>
            </a:ln>
          </p:spPr>
          <p:txBody>
            <a:bodyPr rtlCol="0" anchor="ctr"/>
            <a:lstStyle/>
            <a:p>
              <a:endParaRPr lang="en-GB"/>
            </a:p>
          </p:txBody>
        </p:sp>
        <p:sp>
          <p:nvSpPr>
            <p:cNvPr id="221" name="Freeform: Shape 5180">
              <a:extLst>
                <a:ext uri="{FF2B5EF4-FFF2-40B4-BE49-F238E27FC236}">
                  <a16:creationId xmlns:a16="http://schemas.microsoft.com/office/drawing/2014/main" id="{6DFD88B3-10FA-4B0E-9547-7583189A0EB7}"/>
                </a:ext>
              </a:extLst>
            </p:cNvPr>
            <p:cNvSpPr/>
            <p:nvPr/>
          </p:nvSpPr>
          <p:spPr>
            <a:xfrm>
              <a:off x="4246308" y="4200081"/>
              <a:ext cx="8904" cy="71229"/>
            </a:xfrm>
            <a:custGeom>
              <a:avLst/>
              <a:gdLst>
                <a:gd name="connsiteX0" fmla="*/ 3542 w 0"/>
                <a:gd name="connsiteY0" fmla="*/ 3542 h 71228"/>
                <a:gd name="connsiteX1" fmla="*/ 3542 w 0"/>
                <a:gd name="connsiteY1" fmla="*/ 70844 h 71228"/>
              </a:gdLst>
              <a:ahLst/>
              <a:cxnLst>
                <a:cxn ang="0">
                  <a:pos x="connsiteX0" y="connsiteY0"/>
                </a:cxn>
                <a:cxn ang="0">
                  <a:pos x="connsiteX1" y="connsiteY1"/>
                </a:cxn>
              </a:cxnLst>
              <a:rect l="l" t="t" r="r" b="b"/>
              <a:pathLst>
                <a:path h="71228">
                  <a:moveTo>
                    <a:pt x="3542" y="3542"/>
                  </a:moveTo>
                  <a:lnTo>
                    <a:pt x="3542" y="70844"/>
                  </a:lnTo>
                </a:path>
              </a:pathLst>
            </a:custGeom>
            <a:noFill/>
            <a:ln w="25400" cap="flat">
              <a:solidFill>
                <a:schemeClr val="accent4"/>
              </a:solidFill>
              <a:prstDash val="solid"/>
              <a:miter/>
            </a:ln>
          </p:spPr>
          <p:txBody>
            <a:bodyPr rtlCol="0" anchor="ctr"/>
            <a:lstStyle/>
            <a:p>
              <a:endParaRPr lang="en-GB"/>
            </a:p>
          </p:txBody>
        </p:sp>
        <p:sp>
          <p:nvSpPr>
            <p:cNvPr id="222" name="Freeform: Shape 5181">
              <a:extLst>
                <a:ext uri="{FF2B5EF4-FFF2-40B4-BE49-F238E27FC236}">
                  <a16:creationId xmlns:a16="http://schemas.microsoft.com/office/drawing/2014/main" id="{F03B28EB-06B7-4899-BDA2-A2B36B78D151}"/>
                </a:ext>
              </a:extLst>
            </p:cNvPr>
            <p:cNvSpPr/>
            <p:nvPr/>
          </p:nvSpPr>
          <p:spPr>
            <a:xfrm>
              <a:off x="4353151" y="4253502"/>
              <a:ext cx="8904" cy="71229"/>
            </a:xfrm>
            <a:custGeom>
              <a:avLst/>
              <a:gdLst>
                <a:gd name="connsiteX0" fmla="*/ 3542 w 0"/>
                <a:gd name="connsiteY0" fmla="*/ 3542 h 71228"/>
                <a:gd name="connsiteX1" fmla="*/ 3542 w 0"/>
                <a:gd name="connsiteY1" fmla="*/ 70844 h 71228"/>
              </a:gdLst>
              <a:ahLst/>
              <a:cxnLst>
                <a:cxn ang="0">
                  <a:pos x="connsiteX0" y="connsiteY0"/>
                </a:cxn>
                <a:cxn ang="0">
                  <a:pos x="connsiteX1" y="connsiteY1"/>
                </a:cxn>
              </a:cxnLst>
              <a:rect l="l" t="t" r="r" b="b"/>
              <a:pathLst>
                <a:path h="71228">
                  <a:moveTo>
                    <a:pt x="3542" y="3542"/>
                  </a:moveTo>
                  <a:lnTo>
                    <a:pt x="3542" y="70844"/>
                  </a:lnTo>
                </a:path>
              </a:pathLst>
            </a:custGeom>
            <a:noFill/>
            <a:ln w="25400" cap="flat">
              <a:solidFill>
                <a:schemeClr val="accent4"/>
              </a:solidFill>
              <a:prstDash val="solid"/>
              <a:miter/>
            </a:ln>
          </p:spPr>
          <p:txBody>
            <a:bodyPr rtlCol="0" anchor="ctr"/>
            <a:lstStyle/>
            <a:p>
              <a:endParaRPr lang="en-GB"/>
            </a:p>
          </p:txBody>
        </p:sp>
        <p:sp>
          <p:nvSpPr>
            <p:cNvPr id="223" name="Freeform: Shape 5182">
              <a:extLst>
                <a:ext uri="{FF2B5EF4-FFF2-40B4-BE49-F238E27FC236}">
                  <a16:creationId xmlns:a16="http://schemas.microsoft.com/office/drawing/2014/main" id="{07DB8166-E293-45C4-A11D-F25040EC693C}"/>
                </a:ext>
              </a:extLst>
            </p:cNvPr>
            <p:cNvSpPr/>
            <p:nvPr/>
          </p:nvSpPr>
          <p:spPr>
            <a:xfrm>
              <a:off x="4424380" y="4253502"/>
              <a:ext cx="8904" cy="71229"/>
            </a:xfrm>
            <a:custGeom>
              <a:avLst/>
              <a:gdLst>
                <a:gd name="connsiteX0" fmla="*/ 3542 w 0"/>
                <a:gd name="connsiteY0" fmla="*/ 3542 h 71228"/>
                <a:gd name="connsiteX1" fmla="*/ 3542 w 0"/>
                <a:gd name="connsiteY1" fmla="*/ 70844 h 71228"/>
              </a:gdLst>
              <a:ahLst/>
              <a:cxnLst>
                <a:cxn ang="0">
                  <a:pos x="connsiteX0" y="connsiteY0"/>
                </a:cxn>
                <a:cxn ang="0">
                  <a:pos x="connsiteX1" y="connsiteY1"/>
                </a:cxn>
              </a:cxnLst>
              <a:rect l="l" t="t" r="r" b="b"/>
              <a:pathLst>
                <a:path h="71228">
                  <a:moveTo>
                    <a:pt x="3542" y="3542"/>
                  </a:moveTo>
                  <a:lnTo>
                    <a:pt x="3542" y="70844"/>
                  </a:lnTo>
                </a:path>
              </a:pathLst>
            </a:custGeom>
            <a:noFill/>
            <a:ln w="25400" cap="flat">
              <a:solidFill>
                <a:schemeClr val="accent4"/>
              </a:solidFill>
              <a:prstDash val="solid"/>
              <a:miter/>
            </a:ln>
          </p:spPr>
          <p:txBody>
            <a:bodyPr rtlCol="0" anchor="ctr"/>
            <a:lstStyle/>
            <a:p>
              <a:endParaRPr lang="en-GB"/>
            </a:p>
          </p:txBody>
        </p:sp>
        <p:sp>
          <p:nvSpPr>
            <p:cNvPr id="224" name="Freeform: Shape 5183">
              <a:extLst>
                <a:ext uri="{FF2B5EF4-FFF2-40B4-BE49-F238E27FC236}">
                  <a16:creationId xmlns:a16="http://schemas.microsoft.com/office/drawing/2014/main" id="{59983A40-D675-41BD-A7C1-8342F92B6233}"/>
                </a:ext>
              </a:extLst>
            </p:cNvPr>
            <p:cNvSpPr/>
            <p:nvPr/>
          </p:nvSpPr>
          <p:spPr>
            <a:xfrm>
              <a:off x="4638066" y="4253502"/>
              <a:ext cx="8904" cy="71229"/>
            </a:xfrm>
            <a:custGeom>
              <a:avLst/>
              <a:gdLst>
                <a:gd name="connsiteX0" fmla="*/ 3542 w 0"/>
                <a:gd name="connsiteY0" fmla="*/ 3542 h 71228"/>
                <a:gd name="connsiteX1" fmla="*/ 3542 w 0"/>
                <a:gd name="connsiteY1" fmla="*/ 70844 h 71228"/>
              </a:gdLst>
              <a:ahLst/>
              <a:cxnLst>
                <a:cxn ang="0">
                  <a:pos x="connsiteX0" y="connsiteY0"/>
                </a:cxn>
                <a:cxn ang="0">
                  <a:pos x="connsiteX1" y="connsiteY1"/>
                </a:cxn>
              </a:cxnLst>
              <a:rect l="l" t="t" r="r" b="b"/>
              <a:pathLst>
                <a:path h="71228">
                  <a:moveTo>
                    <a:pt x="3542" y="3542"/>
                  </a:moveTo>
                  <a:lnTo>
                    <a:pt x="3542" y="70844"/>
                  </a:lnTo>
                </a:path>
              </a:pathLst>
            </a:custGeom>
            <a:noFill/>
            <a:ln w="25400" cap="flat">
              <a:solidFill>
                <a:schemeClr val="accent4"/>
              </a:solidFill>
              <a:prstDash val="solid"/>
              <a:miter/>
            </a:ln>
          </p:spPr>
          <p:txBody>
            <a:bodyPr rtlCol="0" anchor="ctr"/>
            <a:lstStyle/>
            <a:p>
              <a:endParaRPr lang="en-GB"/>
            </a:p>
          </p:txBody>
        </p:sp>
        <p:sp>
          <p:nvSpPr>
            <p:cNvPr id="225" name="Freeform: Shape 5184">
              <a:extLst>
                <a:ext uri="{FF2B5EF4-FFF2-40B4-BE49-F238E27FC236}">
                  <a16:creationId xmlns:a16="http://schemas.microsoft.com/office/drawing/2014/main" id="{84D3410C-03C7-4BE0-A1E1-1F59E49C3B8D}"/>
                </a:ext>
              </a:extLst>
            </p:cNvPr>
            <p:cNvSpPr/>
            <p:nvPr/>
          </p:nvSpPr>
          <p:spPr>
            <a:xfrm>
              <a:off x="4673681" y="4253502"/>
              <a:ext cx="8904" cy="71229"/>
            </a:xfrm>
            <a:custGeom>
              <a:avLst/>
              <a:gdLst>
                <a:gd name="connsiteX0" fmla="*/ 3542 w 0"/>
                <a:gd name="connsiteY0" fmla="*/ 3542 h 71228"/>
                <a:gd name="connsiteX1" fmla="*/ 3542 w 0"/>
                <a:gd name="connsiteY1" fmla="*/ 70844 h 71228"/>
              </a:gdLst>
              <a:ahLst/>
              <a:cxnLst>
                <a:cxn ang="0">
                  <a:pos x="connsiteX0" y="connsiteY0"/>
                </a:cxn>
                <a:cxn ang="0">
                  <a:pos x="connsiteX1" y="connsiteY1"/>
                </a:cxn>
              </a:cxnLst>
              <a:rect l="l" t="t" r="r" b="b"/>
              <a:pathLst>
                <a:path h="71228">
                  <a:moveTo>
                    <a:pt x="3542" y="3542"/>
                  </a:moveTo>
                  <a:lnTo>
                    <a:pt x="3542" y="70844"/>
                  </a:lnTo>
                </a:path>
              </a:pathLst>
            </a:custGeom>
            <a:noFill/>
            <a:ln w="25400" cap="flat">
              <a:solidFill>
                <a:schemeClr val="accent4"/>
              </a:solidFill>
              <a:prstDash val="solid"/>
              <a:miter/>
            </a:ln>
          </p:spPr>
          <p:txBody>
            <a:bodyPr rtlCol="0" anchor="ctr"/>
            <a:lstStyle/>
            <a:p>
              <a:endParaRPr lang="en-GB"/>
            </a:p>
          </p:txBody>
        </p:sp>
        <p:sp>
          <p:nvSpPr>
            <p:cNvPr id="226" name="Freeform: Shape 5185">
              <a:extLst>
                <a:ext uri="{FF2B5EF4-FFF2-40B4-BE49-F238E27FC236}">
                  <a16:creationId xmlns:a16="http://schemas.microsoft.com/office/drawing/2014/main" id="{4450DDED-A28F-49AB-AC47-AB288D1A3524}"/>
                </a:ext>
              </a:extLst>
            </p:cNvPr>
            <p:cNvSpPr/>
            <p:nvPr/>
          </p:nvSpPr>
          <p:spPr>
            <a:xfrm>
              <a:off x="4958596" y="4378153"/>
              <a:ext cx="8904" cy="71229"/>
            </a:xfrm>
            <a:custGeom>
              <a:avLst/>
              <a:gdLst>
                <a:gd name="connsiteX0" fmla="*/ 3542 w 0"/>
                <a:gd name="connsiteY0" fmla="*/ 3542 h 71228"/>
                <a:gd name="connsiteX1" fmla="*/ 3542 w 0"/>
                <a:gd name="connsiteY1" fmla="*/ 70844 h 71228"/>
              </a:gdLst>
              <a:ahLst/>
              <a:cxnLst>
                <a:cxn ang="0">
                  <a:pos x="connsiteX0" y="connsiteY0"/>
                </a:cxn>
                <a:cxn ang="0">
                  <a:pos x="connsiteX1" y="connsiteY1"/>
                </a:cxn>
              </a:cxnLst>
              <a:rect l="l" t="t" r="r" b="b"/>
              <a:pathLst>
                <a:path h="71228">
                  <a:moveTo>
                    <a:pt x="3542" y="3542"/>
                  </a:moveTo>
                  <a:lnTo>
                    <a:pt x="3542" y="70844"/>
                  </a:lnTo>
                </a:path>
              </a:pathLst>
            </a:custGeom>
            <a:noFill/>
            <a:ln w="25400" cap="flat">
              <a:solidFill>
                <a:schemeClr val="accent4"/>
              </a:solidFill>
              <a:prstDash val="solid"/>
              <a:miter/>
            </a:ln>
          </p:spPr>
          <p:txBody>
            <a:bodyPr rtlCol="0" anchor="ctr"/>
            <a:lstStyle/>
            <a:p>
              <a:endParaRPr lang="en-GB"/>
            </a:p>
          </p:txBody>
        </p:sp>
        <p:sp>
          <p:nvSpPr>
            <p:cNvPr id="227" name="Freeform: Shape 5186">
              <a:extLst>
                <a:ext uri="{FF2B5EF4-FFF2-40B4-BE49-F238E27FC236}">
                  <a16:creationId xmlns:a16="http://schemas.microsoft.com/office/drawing/2014/main" id="{853E502B-E6D8-4F37-AC8C-644DE3143F8F}"/>
                </a:ext>
              </a:extLst>
            </p:cNvPr>
            <p:cNvSpPr/>
            <p:nvPr/>
          </p:nvSpPr>
          <p:spPr>
            <a:xfrm>
              <a:off x="5207897" y="4609646"/>
              <a:ext cx="8904" cy="71229"/>
            </a:xfrm>
            <a:custGeom>
              <a:avLst/>
              <a:gdLst>
                <a:gd name="connsiteX0" fmla="*/ 3542 w 0"/>
                <a:gd name="connsiteY0" fmla="*/ 3542 h 71228"/>
                <a:gd name="connsiteX1" fmla="*/ 3542 w 0"/>
                <a:gd name="connsiteY1" fmla="*/ 70853 h 71228"/>
              </a:gdLst>
              <a:ahLst/>
              <a:cxnLst>
                <a:cxn ang="0">
                  <a:pos x="connsiteX0" y="connsiteY0"/>
                </a:cxn>
                <a:cxn ang="0">
                  <a:pos x="connsiteX1" y="connsiteY1"/>
                </a:cxn>
              </a:cxnLst>
              <a:rect l="l" t="t" r="r" b="b"/>
              <a:pathLst>
                <a:path h="71228">
                  <a:moveTo>
                    <a:pt x="3542" y="3542"/>
                  </a:moveTo>
                  <a:lnTo>
                    <a:pt x="3542" y="70853"/>
                  </a:lnTo>
                </a:path>
              </a:pathLst>
            </a:custGeom>
            <a:noFill/>
            <a:ln w="25400" cap="flat">
              <a:solidFill>
                <a:schemeClr val="accent4"/>
              </a:solidFill>
              <a:prstDash val="solid"/>
              <a:miter/>
            </a:ln>
          </p:spPr>
          <p:txBody>
            <a:bodyPr rtlCol="0" anchor="ctr"/>
            <a:lstStyle/>
            <a:p>
              <a:endParaRPr lang="en-GB"/>
            </a:p>
          </p:txBody>
        </p:sp>
        <p:sp>
          <p:nvSpPr>
            <p:cNvPr id="228" name="Freeform: Shape 5187">
              <a:extLst>
                <a:ext uri="{FF2B5EF4-FFF2-40B4-BE49-F238E27FC236}">
                  <a16:creationId xmlns:a16="http://schemas.microsoft.com/office/drawing/2014/main" id="{BC8BE6C2-B583-4166-8DC8-3E37BAB2557A}"/>
                </a:ext>
              </a:extLst>
            </p:cNvPr>
            <p:cNvSpPr/>
            <p:nvPr/>
          </p:nvSpPr>
          <p:spPr>
            <a:xfrm>
              <a:off x="5261319" y="4609646"/>
              <a:ext cx="8904" cy="71229"/>
            </a:xfrm>
            <a:custGeom>
              <a:avLst/>
              <a:gdLst>
                <a:gd name="connsiteX0" fmla="*/ 3542 w 0"/>
                <a:gd name="connsiteY0" fmla="*/ 3542 h 71228"/>
                <a:gd name="connsiteX1" fmla="*/ 3542 w 0"/>
                <a:gd name="connsiteY1" fmla="*/ 70853 h 71228"/>
              </a:gdLst>
              <a:ahLst/>
              <a:cxnLst>
                <a:cxn ang="0">
                  <a:pos x="connsiteX0" y="connsiteY0"/>
                </a:cxn>
                <a:cxn ang="0">
                  <a:pos x="connsiteX1" y="connsiteY1"/>
                </a:cxn>
              </a:cxnLst>
              <a:rect l="l" t="t" r="r" b="b"/>
              <a:pathLst>
                <a:path h="71228">
                  <a:moveTo>
                    <a:pt x="3542" y="3542"/>
                  </a:moveTo>
                  <a:lnTo>
                    <a:pt x="3542" y="70853"/>
                  </a:lnTo>
                </a:path>
              </a:pathLst>
            </a:custGeom>
            <a:noFill/>
            <a:ln w="25400" cap="flat">
              <a:solidFill>
                <a:schemeClr val="accent4"/>
              </a:solidFill>
              <a:prstDash val="solid"/>
              <a:miter/>
            </a:ln>
          </p:spPr>
          <p:txBody>
            <a:bodyPr rtlCol="0" anchor="ctr"/>
            <a:lstStyle/>
            <a:p>
              <a:endParaRPr lang="en-GB"/>
            </a:p>
          </p:txBody>
        </p:sp>
        <p:sp>
          <p:nvSpPr>
            <p:cNvPr id="229" name="Freeform: Shape 5188">
              <a:extLst>
                <a:ext uri="{FF2B5EF4-FFF2-40B4-BE49-F238E27FC236}">
                  <a16:creationId xmlns:a16="http://schemas.microsoft.com/office/drawing/2014/main" id="{8B5E50EF-1973-4CE6-B168-177850835D7F}"/>
                </a:ext>
              </a:extLst>
            </p:cNvPr>
            <p:cNvSpPr/>
            <p:nvPr/>
          </p:nvSpPr>
          <p:spPr>
            <a:xfrm>
              <a:off x="5296933" y="4609646"/>
              <a:ext cx="8904" cy="71229"/>
            </a:xfrm>
            <a:custGeom>
              <a:avLst/>
              <a:gdLst>
                <a:gd name="connsiteX0" fmla="*/ 3542 w 0"/>
                <a:gd name="connsiteY0" fmla="*/ 3542 h 71228"/>
                <a:gd name="connsiteX1" fmla="*/ 3542 w 0"/>
                <a:gd name="connsiteY1" fmla="*/ 70853 h 71228"/>
              </a:gdLst>
              <a:ahLst/>
              <a:cxnLst>
                <a:cxn ang="0">
                  <a:pos x="connsiteX0" y="connsiteY0"/>
                </a:cxn>
                <a:cxn ang="0">
                  <a:pos x="connsiteX1" y="connsiteY1"/>
                </a:cxn>
              </a:cxnLst>
              <a:rect l="l" t="t" r="r" b="b"/>
              <a:pathLst>
                <a:path h="71228">
                  <a:moveTo>
                    <a:pt x="3542" y="3542"/>
                  </a:moveTo>
                  <a:lnTo>
                    <a:pt x="3542" y="70853"/>
                  </a:lnTo>
                </a:path>
              </a:pathLst>
            </a:custGeom>
            <a:noFill/>
            <a:ln w="25400" cap="flat">
              <a:solidFill>
                <a:schemeClr val="accent4"/>
              </a:solidFill>
              <a:prstDash val="solid"/>
              <a:miter/>
            </a:ln>
          </p:spPr>
          <p:txBody>
            <a:bodyPr rtlCol="0" anchor="ctr"/>
            <a:lstStyle/>
            <a:p>
              <a:endParaRPr lang="en-GB"/>
            </a:p>
          </p:txBody>
        </p:sp>
        <p:sp>
          <p:nvSpPr>
            <p:cNvPr id="230" name="Freeform: Shape 5189">
              <a:extLst>
                <a:ext uri="{FF2B5EF4-FFF2-40B4-BE49-F238E27FC236}">
                  <a16:creationId xmlns:a16="http://schemas.microsoft.com/office/drawing/2014/main" id="{72C39E1D-2260-4BCD-9D6F-F5BE63EB5B9F}"/>
                </a:ext>
              </a:extLst>
            </p:cNvPr>
            <p:cNvSpPr/>
            <p:nvPr/>
          </p:nvSpPr>
          <p:spPr>
            <a:xfrm>
              <a:off x="5332547" y="4609646"/>
              <a:ext cx="8904" cy="71229"/>
            </a:xfrm>
            <a:custGeom>
              <a:avLst/>
              <a:gdLst>
                <a:gd name="connsiteX0" fmla="*/ 3542 w 0"/>
                <a:gd name="connsiteY0" fmla="*/ 3542 h 71228"/>
                <a:gd name="connsiteX1" fmla="*/ 3542 w 0"/>
                <a:gd name="connsiteY1" fmla="*/ 70853 h 71228"/>
              </a:gdLst>
              <a:ahLst/>
              <a:cxnLst>
                <a:cxn ang="0">
                  <a:pos x="connsiteX0" y="connsiteY0"/>
                </a:cxn>
                <a:cxn ang="0">
                  <a:pos x="connsiteX1" y="connsiteY1"/>
                </a:cxn>
              </a:cxnLst>
              <a:rect l="l" t="t" r="r" b="b"/>
              <a:pathLst>
                <a:path h="71228">
                  <a:moveTo>
                    <a:pt x="3542" y="3542"/>
                  </a:moveTo>
                  <a:lnTo>
                    <a:pt x="3542" y="70853"/>
                  </a:lnTo>
                </a:path>
              </a:pathLst>
            </a:custGeom>
            <a:noFill/>
            <a:ln w="25400" cap="flat">
              <a:solidFill>
                <a:schemeClr val="accent4"/>
              </a:solidFill>
              <a:prstDash val="solid"/>
              <a:miter/>
            </a:ln>
          </p:spPr>
          <p:txBody>
            <a:bodyPr rtlCol="0" anchor="ctr"/>
            <a:lstStyle/>
            <a:p>
              <a:endParaRPr lang="en-GB"/>
            </a:p>
          </p:txBody>
        </p:sp>
        <p:sp>
          <p:nvSpPr>
            <p:cNvPr id="231" name="Freeform: Shape 5190">
              <a:extLst>
                <a:ext uri="{FF2B5EF4-FFF2-40B4-BE49-F238E27FC236}">
                  <a16:creationId xmlns:a16="http://schemas.microsoft.com/office/drawing/2014/main" id="{68E21470-995C-4193-B80C-68D4895D4EAA}"/>
                </a:ext>
              </a:extLst>
            </p:cNvPr>
            <p:cNvSpPr/>
            <p:nvPr/>
          </p:nvSpPr>
          <p:spPr>
            <a:xfrm>
              <a:off x="5632706" y="4773187"/>
              <a:ext cx="8904" cy="71229"/>
            </a:xfrm>
            <a:custGeom>
              <a:avLst/>
              <a:gdLst>
                <a:gd name="connsiteX0" fmla="*/ 3542 w 0"/>
                <a:gd name="connsiteY0" fmla="*/ 3542 h 71228"/>
                <a:gd name="connsiteX1" fmla="*/ 3542 w 0"/>
                <a:gd name="connsiteY1" fmla="*/ 70844 h 71228"/>
              </a:gdLst>
              <a:ahLst/>
              <a:cxnLst>
                <a:cxn ang="0">
                  <a:pos x="connsiteX0" y="connsiteY0"/>
                </a:cxn>
                <a:cxn ang="0">
                  <a:pos x="connsiteX1" y="connsiteY1"/>
                </a:cxn>
              </a:cxnLst>
              <a:rect l="l" t="t" r="r" b="b"/>
              <a:pathLst>
                <a:path h="71228">
                  <a:moveTo>
                    <a:pt x="3542" y="3542"/>
                  </a:moveTo>
                  <a:lnTo>
                    <a:pt x="3542" y="70844"/>
                  </a:lnTo>
                </a:path>
              </a:pathLst>
            </a:custGeom>
            <a:noFill/>
            <a:ln w="25400" cap="flat">
              <a:solidFill>
                <a:schemeClr val="accent4"/>
              </a:solidFill>
              <a:prstDash val="solid"/>
              <a:miter/>
            </a:ln>
          </p:spPr>
          <p:txBody>
            <a:bodyPr rtlCol="0" anchor="ctr"/>
            <a:lstStyle/>
            <a:p>
              <a:endParaRPr lang="en-GB"/>
            </a:p>
          </p:txBody>
        </p:sp>
        <p:sp>
          <p:nvSpPr>
            <p:cNvPr id="232" name="Freeform: Shape 5191">
              <a:extLst>
                <a:ext uri="{FF2B5EF4-FFF2-40B4-BE49-F238E27FC236}">
                  <a16:creationId xmlns:a16="http://schemas.microsoft.com/office/drawing/2014/main" id="{E4575674-F85E-4C24-A376-E55CB002D1B4}"/>
                </a:ext>
              </a:extLst>
            </p:cNvPr>
            <p:cNvSpPr/>
            <p:nvPr/>
          </p:nvSpPr>
          <p:spPr>
            <a:xfrm>
              <a:off x="5792971" y="4773187"/>
              <a:ext cx="8904" cy="71229"/>
            </a:xfrm>
            <a:custGeom>
              <a:avLst/>
              <a:gdLst>
                <a:gd name="connsiteX0" fmla="*/ 3542 w 0"/>
                <a:gd name="connsiteY0" fmla="*/ 3542 h 71228"/>
                <a:gd name="connsiteX1" fmla="*/ 3542 w 0"/>
                <a:gd name="connsiteY1" fmla="*/ 70844 h 71228"/>
              </a:gdLst>
              <a:ahLst/>
              <a:cxnLst>
                <a:cxn ang="0">
                  <a:pos x="connsiteX0" y="connsiteY0"/>
                </a:cxn>
                <a:cxn ang="0">
                  <a:pos x="connsiteX1" y="connsiteY1"/>
                </a:cxn>
              </a:cxnLst>
              <a:rect l="l" t="t" r="r" b="b"/>
              <a:pathLst>
                <a:path h="71228">
                  <a:moveTo>
                    <a:pt x="3542" y="3542"/>
                  </a:moveTo>
                  <a:lnTo>
                    <a:pt x="3542" y="70844"/>
                  </a:lnTo>
                </a:path>
              </a:pathLst>
            </a:custGeom>
            <a:noFill/>
            <a:ln w="25400" cap="flat">
              <a:solidFill>
                <a:schemeClr val="accent4"/>
              </a:solidFill>
              <a:prstDash val="solid"/>
              <a:miter/>
            </a:ln>
          </p:spPr>
          <p:txBody>
            <a:bodyPr rtlCol="0" anchor="ctr"/>
            <a:lstStyle/>
            <a:p>
              <a:endParaRPr lang="en-GB"/>
            </a:p>
          </p:txBody>
        </p:sp>
        <p:sp>
          <p:nvSpPr>
            <p:cNvPr id="233" name="Freeform: Shape 5192">
              <a:extLst>
                <a:ext uri="{FF2B5EF4-FFF2-40B4-BE49-F238E27FC236}">
                  <a16:creationId xmlns:a16="http://schemas.microsoft.com/office/drawing/2014/main" id="{CE5F2F47-FCCF-48E2-AAF7-BAE899F523C4}"/>
                </a:ext>
              </a:extLst>
            </p:cNvPr>
            <p:cNvSpPr/>
            <p:nvPr/>
          </p:nvSpPr>
          <p:spPr>
            <a:xfrm>
              <a:off x="5846393" y="4773187"/>
              <a:ext cx="8904" cy="71229"/>
            </a:xfrm>
            <a:custGeom>
              <a:avLst/>
              <a:gdLst>
                <a:gd name="connsiteX0" fmla="*/ 3542 w 0"/>
                <a:gd name="connsiteY0" fmla="*/ 3542 h 71228"/>
                <a:gd name="connsiteX1" fmla="*/ 3542 w 0"/>
                <a:gd name="connsiteY1" fmla="*/ 70844 h 71228"/>
              </a:gdLst>
              <a:ahLst/>
              <a:cxnLst>
                <a:cxn ang="0">
                  <a:pos x="connsiteX0" y="connsiteY0"/>
                </a:cxn>
                <a:cxn ang="0">
                  <a:pos x="connsiteX1" y="connsiteY1"/>
                </a:cxn>
              </a:cxnLst>
              <a:rect l="l" t="t" r="r" b="b"/>
              <a:pathLst>
                <a:path h="71228">
                  <a:moveTo>
                    <a:pt x="3542" y="3542"/>
                  </a:moveTo>
                  <a:lnTo>
                    <a:pt x="3542" y="70844"/>
                  </a:lnTo>
                </a:path>
              </a:pathLst>
            </a:custGeom>
            <a:noFill/>
            <a:ln w="25400" cap="flat">
              <a:solidFill>
                <a:schemeClr val="accent4"/>
              </a:solidFill>
              <a:prstDash val="solid"/>
              <a:miter/>
            </a:ln>
          </p:spPr>
          <p:txBody>
            <a:bodyPr rtlCol="0" anchor="ctr"/>
            <a:lstStyle/>
            <a:p>
              <a:endParaRPr lang="en-GB"/>
            </a:p>
          </p:txBody>
        </p:sp>
        <p:sp>
          <p:nvSpPr>
            <p:cNvPr id="234" name="Freeform: Shape 5193">
              <a:extLst>
                <a:ext uri="{FF2B5EF4-FFF2-40B4-BE49-F238E27FC236}">
                  <a16:creationId xmlns:a16="http://schemas.microsoft.com/office/drawing/2014/main" id="{C84A699B-CA6B-40C9-AABF-A51B3B015110}"/>
                </a:ext>
              </a:extLst>
            </p:cNvPr>
            <p:cNvSpPr/>
            <p:nvPr/>
          </p:nvSpPr>
          <p:spPr>
            <a:xfrm>
              <a:off x="6077886" y="4773187"/>
              <a:ext cx="8904" cy="71229"/>
            </a:xfrm>
            <a:custGeom>
              <a:avLst/>
              <a:gdLst>
                <a:gd name="connsiteX0" fmla="*/ 3542 w 0"/>
                <a:gd name="connsiteY0" fmla="*/ 3542 h 71228"/>
                <a:gd name="connsiteX1" fmla="*/ 3542 w 0"/>
                <a:gd name="connsiteY1" fmla="*/ 70844 h 71228"/>
              </a:gdLst>
              <a:ahLst/>
              <a:cxnLst>
                <a:cxn ang="0">
                  <a:pos x="connsiteX0" y="connsiteY0"/>
                </a:cxn>
                <a:cxn ang="0">
                  <a:pos x="connsiteX1" y="connsiteY1"/>
                </a:cxn>
              </a:cxnLst>
              <a:rect l="l" t="t" r="r" b="b"/>
              <a:pathLst>
                <a:path h="71228">
                  <a:moveTo>
                    <a:pt x="3542" y="3542"/>
                  </a:moveTo>
                  <a:lnTo>
                    <a:pt x="3542" y="70844"/>
                  </a:lnTo>
                </a:path>
              </a:pathLst>
            </a:custGeom>
            <a:noFill/>
            <a:ln w="25400" cap="flat">
              <a:solidFill>
                <a:schemeClr val="accent4"/>
              </a:solidFill>
              <a:prstDash val="solid"/>
              <a:miter/>
            </a:ln>
          </p:spPr>
          <p:txBody>
            <a:bodyPr rtlCol="0" anchor="ctr"/>
            <a:lstStyle/>
            <a:p>
              <a:endParaRPr lang="en-GB"/>
            </a:p>
          </p:txBody>
        </p:sp>
        <p:sp>
          <p:nvSpPr>
            <p:cNvPr id="235" name="Freeform: Shape 5194">
              <a:extLst>
                <a:ext uri="{FF2B5EF4-FFF2-40B4-BE49-F238E27FC236}">
                  <a16:creationId xmlns:a16="http://schemas.microsoft.com/office/drawing/2014/main" id="{80F6C1DB-89DD-40D9-B4F6-31CA5B04FEAA}"/>
                </a:ext>
              </a:extLst>
            </p:cNvPr>
            <p:cNvSpPr/>
            <p:nvPr/>
          </p:nvSpPr>
          <p:spPr>
            <a:xfrm>
              <a:off x="6169495" y="4769920"/>
              <a:ext cx="8904" cy="71229"/>
            </a:xfrm>
            <a:custGeom>
              <a:avLst/>
              <a:gdLst>
                <a:gd name="connsiteX0" fmla="*/ 3542 w 0"/>
                <a:gd name="connsiteY0" fmla="*/ 3542 h 71228"/>
                <a:gd name="connsiteX1" fmla="*/ 3542 w 0"/>
                <a:gd name="connsiteY1" fmla="*/ 70844 h 71228"/>
              </a:gdLst>
              <a:ahLst/>
              <a:cxnLst>
                <a:cxn ang="0">
                  <a:pos x="connsiteX0" y="connsiteY0"/>
                </a:cxn>
                <a:cxn ang="0">
                  <a:pos x="connsiteX1" y="connsiteY1"/>
                </a:cxn>
              </a:cxnLst>
              <a:rect l="l" t="t" r="r" b="b"/>
              <a:pathLst>
                <a:path h="71228">
                  <a:moveTo>
                    <a:pt x="3542" y="3542"/>
                  </a:moveTo>
                  <a:lnTo>
                    <a:pt x="3542" y="70844"/>
                  </a:lnTo>
                </a:path>
              </a:pathLst>
            </a:custGeom>
            <a:noFill/>
            <a:ln w="25400" cap="flat">
              <a:solidFill>
                <a:schemeClr val="accent4"/>
              </a:solidFill>
              <a:prstDash val="solid"/>
              <a:miter/>
            </a:ln>
          </p:spPr>
          <p:txBody>
            <a:bodyPr rtlCol="0" anchor="ctr"/>
            <a:lstStyle/>
            <a:p>
              <a:endParaRPr lang="en-GB"/>
            </a:p>
          </p:txBody>
        </p:sp>
        <p:sp>
          <p:nvSpPr>
            <p:cNvPr id="236" name="Freeform: Shape 5195">
              <a:extLst>
                <a:ext uri="{FF2B5EF4-FFF2-40B4-BE49-F238E27FC236}">
                  <a16:creationId xmlns:a16="http://schemas.microsoft.com/office/drawing/2014/main" id="{75EFE7CE-3325-4E69-B279-8C0502D8B6BC}"/>
                </a:ext>
              </a:extLst>
            </p:cNvPr>
            <p:cNvSpPr/>
            <p:nvPr/>
          </p:nvSpPr>
          <p:spPr>
            <a:xfrm>
              <a:off x="6166931" y="4773187"/>
              <a:ext cx="8904" cy="71229"/>
            </a:xfrm>
            <a:custGeom>
              <a:avLst/>
              <a:gdLst>
                <a:gd name="connsiteX0" fmla="*/ 3542 w 0"/>
                <a:gd name="connsiteY0" fmla="*/ 3542 h 71228"/>
                <a:gd name="connsiteX1" fmla="*/ 3542 w 0"/>
                <a:gd name="connsiteY1" fmla="*/ 70844 h 71228"/>
              </a:gdLst>
              <a:ahLst/>
              <a:cxnLst>
                <a:cxn ang="0">
                  <a:pos x="connsiteX0" y="connsiteY0"/>
                </a:cxn>
                <a:cxn ang="0">
                  <a:pos x="connsiteX1" y="connsiteY1"/>
                </a:cxn>
              </a:cxnLst>
              <a:rect l="l" t="t" r="r" b="b"/>
              <a:pathLst>
                <a:path h="71228">
                  <a:moveTo>
                    <a:pt x="3542" y="3542"/>
                  </a:moveTo>
                  <a:lnTo>
                    <a:pt x="3542" y="70844"/>
                  </a:lnTo>
                </a:path>
              </a:pathLst>
            </a:custGeom>
            <a:noFill/>
            <a:ln w="25400" cap="flat">
              <a:solidFill>
                <a:schemeClr val="accent4"/>
              </a:solidFill>
              <a:prstDash val="solid"/>
              <a:miter/>
            </a:ln>
          </p:spPr>
          <p:txBody>
            <a:bodyPr rtlCol="0" anchor="ctr"/>
            <a:lstStyle/>
            <a:p>
              <a:endParaRPr lang="en-GB"/>
            </a:p>
          </p:txBody>
        </p:sp>
        <p:sp>
          <p:nvSpPr>
            <p:cNvPr id="237" name="Freeform: Shape 5196">
              <a:extLst>
                <a:ext uri="{FF2B5EF4-FFF2-40B4-BE49-F238E27FC236}">
                  <a16:creationId xmlns:a16="http://schemas.microsoft.com/office/drawing/2014/main" id="{E470F9AE-B4B7-4A9A-8012-FD271AB60E94}"/>
                </a:ext>
              </a:extLst>
            </p:cNvPr>
            <p:cNvSpPr/>
            <p:nvPr/>
          </p:nvSpPr>
          <p:spPr>
            <a:xfrm>
              <a:off x="6647725" y="5147139"/>
              <a:ext cx="8904" cy="71229"/>
            </a:xfrm>
            <a:custGeom>
              <a:avLst/>
              <a:gdLst>
                <a:gd name="connsiteX0" fmla="*/ 3542 w 0"/>
                <a:gd name="connsiteY0" fmla="*/ 3542 h 71228"/>
                <a:gd name="connsiteX1" fmla="*/ 3542 w 0"/>
                <a:gd name="connsiteY1" fmla="*/ 70844 h 71228"/>
              </a:gdLst>
              <a:ahLst/>
              <a:cxnLst>
                <a:cxn ang="0">
                  <a:pos x="connsiteX0" y="connsiteY0"/>
                </a:cxn>
                <a:cxn ang="0">
                  <a:pos x="connsiteX1" y="connsiteY1"/>
                </a:cxn>
              </a:cxnLst>
              <a:rect l="l" t="t" r="r" b="b"/>
              <a:pathLst>
                <a:path h="71228">
                  <a:moveTo>
                    <a:pt x="3542" y="3542"/>
                  </a:moveTo>
                  <a:lnTo>
                    <a:pt x="3542" y="70844"/>
                  </a:lnTo>
                </a:path>
              </a:pathLst>
            </a:custGeom>
            <a:noFill/>
            <a:ln w="25400" cap="flat">
              <a:solidFill>
                <a:schemeClr val="accent4"/>
              </a:solidFill>
              <a:prstDash val="solid"/>
              <a:miter/>
            </a:ln>
          </p:spPr>
          <p:txBody>
            <a:bodyPr rtlCol="0" anchor="ctr"/>
            <a:lstStyle/>
            <a:p>
              <a:endParaRPr lang="en-GB"/>
            </a:p>
          </p:txBody>
        </p:sp>
        <p:sp>
          <p:nvSpPr>
            <p:cNvPr id="238" name="Freeform: Shape 5197">
              <a:extLst>
                <a:ext uri="{FF2B5EF4-FFF2-40B4-BE49-F238E27FC236}">
                  <a16:creationId xmlns:a16="http://schemas.microsoft.com/office/drawing/2014/main" id="{16E25B20-EA7B-4EC0-9F2F-07CB482A2117}"/>
                </a:ext>
              </a:extLst>
            </p:cNvPr>
            <p:cNvSpPr/>
            <p:nvPr/>
          </p:nvSpPr>
          <p:spPr>
            <a:xfrm>
              <a:off x="7057291" y="5147139"/>
              <a:ext cx="8904" cy="71229"/>
            </a:xfrm>
            <a:custGeom>
              <a:avLst/>
              <a:gdLst>
                <a:gd name="connsiteX0" fmla="*/ 3542 w 0"/>
                <a:gd name="connsiteY0" fmla="*/ 3542 h 71228"/>
                <a:gd name="connsiteX1" fmla="*/ 3542 w 0"/>
                <a:gd name="connsiteY1" fmla="*/ 70844 h 71228"/>
              </a:gdLst>
              <a:ahLst/>
              <a:cxnLst>
                <a:cxn ang="0">
                  <a:pos x="connsiteX0" y="connsiteY0"/>
                </a:cxn>
                <a:cxn ang="0">
                  <a:pos x="connsiteX1" y="connsiteY1"/>
                </a:cxn>
              </a:cxnLst>
              <a:rect l="l" t="t" r="r" b="b"/>
              <a:pathLst>
                <a:path h="71228">
                  <a:moveTo>
                    <a:pt x="3542" y="3542"/>
                  </a:moveTo>
                  <a:lnTo>
                    <a:pt x="3542" y="70844"/>
                  </a:lnTo>
                </a:path>
              </a:pathLst>
            </a:custGeom>
            <a:noFill/>
            <a:ln w="25400" cap="flat">
              <a:solidFill>
                <a:schemeClr val="accent4"/>
              </a:solidFill>
              <a:prstDash val="solid"/>
              <a:miter/>
            </a:ln>
          </p:spPr>
          <p:txBody>
            <a:bodyPr rtlCol="0" anchor="ctr"/>
            <a:lstStyle/>
            <a:p>
              <a:endParaRPr lang="en-GB"/>
            </a:p>
          </p:txBody>
        </p:sp>
        <p:sp>
          <p:nvSpPr>
            <p:cNvPr id="239" name="Freeform: Shape 5198">
              <a:extLst>
                <a:ext uri="{FF2B5EF4-FFF2-40B4-BE49-F238E27FC236}">
                  <a16:creationId xmlns:a16="http://schemas.microsoft.com/office/drawing/2014/main" id="{469D1F8F-93FB-44E7-BE51-AC64BD0D04D1}"/>
                </a:ext>
              </a:extLst>
            </p:cNvPr>
            <p:cNvSpPr/>
            <p:nvPr/>
          </p:nvSpPr>
          <p:spPr>
            <a:xfrm>
              <a:off x="7342206" y="5289596"/>
              <a:ext cx="8904" cy="71229"/>
            </a:xfrm>
            <a:custGeom>
              <a:avLst/>
              <a:gdLst>
                <a:gd name="connsiteX0" fmla="*/ 3542 w 0"/>
                <a:gd name="connsiteY0" fmla="*/ 3542 h 71228"/>
                <a:gd name="connsiteX1" fmla="*/ 3542 w 0"/>
                <a:gd name="connsiteY1" fmla="*/ 70844 h 71228"/>
              </a:gdLst>
              <a:ahLst/>
              <a:cxnLst>
                <a:cxn ang="0">
                  <a:pos x="connsiteX0" y="connsiteY0"/>
                </a:cxn>
                <a:cxn ang="0">
                  <a:pos x="connsiteX1" y="connsiteY1"/>
                </a:cxn>
              </a:cxnLst>
              <a:rect l="l" t="t" r="r" b="b"/>
              <a:pathLst>
                <a:path h="71228">
                  <a:moveTo>
                    <a:pt x="3542" y="3542"/>
                  </a:moveTo>
                  <a:lnTo>
                    <a:pt x="3542" y="70844"/>
                  </a:lnTo>
                </a:path>
              </a:pathLst>
            </a:custGeom>
            <a:noFill/>
            <a:ln w="25400" cap="flat">
              <a:solidFill>
                <a:schemeClr val="accent4"/>
              </a:solidFill>
              <a:prstDash val="solid"/>
              <a:miter/>
            </a:ln>
          </p:spPr>
          <p:txBody>
            <a:bodyPr rtlCol="0" anchor="ctr"/>
            <a:lstStyle/>
            <a:p>
              <a:endParaRPr lang="en-GB"/>
            </a:p>
          </p:txBody>
        </p:sp>
        <p:sp>
          <p:nvSpPr>
            <p:cNvPr id="240" name="Freeform: Shape 5199">
              <a:extLst>
                <a:ext uri="{FF2B5EF4-FFF2-40B4-BE49-F238E27FC236}">
                  <a16:creationId xmlns:a16="http://schemas.microsoft.com/office/drawing/2014/main" id="{8A862890-555A-4E69-A00C-DB25A183EC22}"/>
                </a:ext>
              </a:extLst>
            </p:cNvPr>
            <p:cNvSpPr/>
            <p:nvPr/>
          </p:nvSpPr>
          <p:spPr>
            <a:xfrm>
              <a:off x="7395628" y="5307404"/>
              <a:ext cx="8904" cy="71229"/>
            </a:xfrm>
            <a:custGeom>
              <a:avLst/>
              <a:gdLst>
                <a:gd name="connsiteX0" fmla="*/ 3542 w 0"/>
                <a:gd name="connsiteY0" fmla="*/ 3542 h 71228"/>
                <a:gd name="connsiteX1" fmla="*/ 3542 w 0"/>
                <a:gd name="connsiteY1" fmla="*/ 70853 h 71228"/>
              </a:gdLst>
              <a:ahLst/>
              <a:cxnLst>
                <a:cxn ang="0">
                  <a:pos x="connsiteX0" y="connsiteY0"/>
                </a:cxn>
                <a:cxn ang="0">
                  <a:pos x="connsiteX1" y="connsiteY1"/>
                </a:cxn>
              </a:cxnLst>
              <a:rect l="l" t="t" r="r" b="b"/>
              <a:pathLst>
                <a:path h="71228">
                  <a:moveTo>
                    <a:pt x="3542" y="3542"/>
                  </a:moveTo>
                  <a:lnTo>
                    <a:pt x="3542" y="70853"/>
                  </a:lnTo>
                </a:path>
              </a:pathLst>
            </a:custGeom>
            <a:noFill/>
            <a:ln w="25400" cap="flat">
              <a:solidFill>
                <a:schemeClr val="accent4"/>
              </a:solidFill>
              <a:prstDash val="solid"/>
              <a:miter/>
            </a:ln>
          </p:spPr>
          <p:txBody>
            <a:bodyPr rtlCol="0" anchor="ctr"/>
            <a:lstStyle/>
            <a:p>
              <a:endParaRPr lang="en-GB"/>
            </a:p>
          </p:txBody>
        </p:sp>
        <p:sp>
          <p:nvSpPr>
            <p:cNvPr id="241" name="Freeform: Shape 5200">
              <a:extLst>
                <a:ext uri="{FF2B5EF4-FFF2-40B4-BE49-F238E27FC236}">
                  <a16:creationId xmlns:a16="http://schemas.microsoft.com/office/drawing/2014/main" id="{07177F69-CDA0-4D3D-9750-75338045B132}"/>
                </a:ext>
              </a:extLst>
            </p:cNvPr>
            <p:cNvSpPr/>
            <p:nvPr/>
          </p:nvSpPr>
          <p:spPr>
            <a:xfrm>
              <a:off x="7609315" y="5307404"/>
              <a:ext cx="8904" cy="71229"/>
            </a:xfrm>
            <a:custGeom>
              <a:avLst/>
              <a:gdLst>
                <a:gd name="connsiteX0" fmla="*/ 3542 w 0"/>
                <a:gd name="connsiteY0" fmla="*/ 3542 h 71228"/>
                <a:gd name="connsiteX1" fmla="*/ 3542 w 0"/>
                <a:gd name="connsiteY1" fmla="*/ 70853 h 71228"/>
              </a:gdLst>
              <a:ahLst/>
              <a:cxnLst>
                <a:cxn ang="0">
                  <a:pos x="connsiteX0" y="connsiteY0"/>
                </a:cxn>
                <a:cxn ang="0">
                  <a:pos x="connsiteX1" y="connsiteY1"/>
                </a:cxn>
              </a:cxnLst>
              <a:rect l="l" t="t" r="r" b="b"/>
              <a:pathLst>
                <a:path h="71228">
                  <a:moveTo>
                    <a:pt x="3542" y="3542"/>
                  </a:moveTo>
                  <a:lnTo>
                    <a:pt x="3542" y="70853"/>
                  </a:lnTo>
                </a:path>
              </a:pathLst>
            </a:custGeom>
            <a:noFill/>
            <a:ln w="25400" cap="flat">
              <a:solidFill>
                <a:schemeClr val="accent4"/>
              </a:solidFill>
              <a:prstDash val="solid"/>
              <a:miter/>
            </a:ln>
          </p:spPr>
          <p:txBody>
            <a:bodyPr rtlCol="0" anchor="ctr"/>
            <a:lstStyle/>
            <a:p>
              <a:endParaRPr lang="en-GB"/>
            </a:p>
          </p:txBody>
        </p:sp>
        <p:sp>
          <p:nvSpPr>
            <p:cNvPr id="242" name="Freeform: Shape 5201">
              <a:extLst>
                <a:ext uri="{FF2B5EF4-FFF2-40B4-BE49-F238E27FC236}">
                  <a16:creationId xmlns:a16="http://schemas.microsoft.com/office/drawing/2014/main" id="{58448B01-07F0-4763-97B6-67407C08ED28}"/>
                </a:ext>
              </a:extLst>
            </p:cNvPr>
            <p:cNvSpPr/>
            <p:nvPr/>
          </p:nvSpPr>
          <p:spPr>
            <a:xfrm>
              <a:off x="7805203" y="5307404"/>
              <a:ext cx="8904" cy="71229"/>
            </a:xfrm>
            <a:custGeom>
              <a:avLst/>
              <a:gdLst>
                <a:gd name="connsiteX0" fmla="*/ 3542 w 0"/>
                <a:gd name="connsiteY0" fmla="*/ 3542 h 71228"/>
                <a:gd name="connsiteX1" fmla="*/ 3542 w 0"/>
                <a:gd name="connsiteY1" fmla="*/ 70853 h 71228"/>
              </a:gdLst>
              <a:ahLst/>
              <a:cxnLst>
                <a:cxn ang="0">
                  <a:pos x="connsiteX0" y="connsiteY0"/>
                </a:cxn>
                <a:cxn ang="0">
                  <a:pos x="connsiteX1" y="connsiteY1"/>
                </a:cxn>
              </a:cxnLst>
              <a:rect l="l" t="t" r="r" b="b"/>
              <a:pathLst>
                <a:path h="71228">
                  <a:moveTo>
                    <a:pt x="3542" y="3542"/>
                  </a:moveTo>
                  <a:lnTo>
                    <a:pt x="3542" y="70853"/>
                  </a:lnTo>
                </a:path>
              </a:pathLst>
            </a:custGeom>
            <a:noFill/>
            <a:ln w="25400" cap="flat">
              <a:solidFill>
                <a:schemeClr val="accent4"/>
              </a:solidFill>
              <a:prstDash val="solid"/>
              <a:miter/>
            </a:ln>
          </p:spPr>
          <p:txBody>
            <a:bodyPr rtlCol="0" anchor="ctr"/>
            <a:lstStyle/>
            <a:p>
              <a:endParaRPr lang="en-GB"/>
            </a:p>
          </p:txBody>
        </p:sp>
        <p:sp>
          <p:nvSpPr>
            <p:cNvPr id="243" name="Freeform: Shape 5202">
              <a:extLst>
                <a:ext uri="{FF2B5EF4-FFF2-40B4-BE49-F238E27FC236}">
                  <a16:creationId xmlns:a16="http://schemas.microsoft.com/office/drawing/2014/main" id="{03CB0A63-C127-4FB2-A5B0-635D622B16BE}"/>
                </a:ext>
              </a:extLst>
            </p:cNvPr>
            <p:cNvSpPr/>
            <p:nvPr/>
          </p:nvSpPr>
          <p:spPr>
            <a:xfrm>
              <a:off x="8606527" y="5307404"/>
              <a:ext cx="8904" cy="71229"/>
            </a:xfrm>
            <a:custGeom>
              <a:avLst/>
              <a:gdLst>
                <a:gd name="connsiteX0" fmla="*/ 3542 w 0"/>
                <a:gd name="connsiteY0" fmla="*/ 3542 h 71228"/>
                <a:gd name="connsiteX1" fmla="*/ 3542 w 0"/>
                <a:gd name="connsiteY1" fmla="*/ 70853 h 71228"/>
              </a:gdLst>
              <a:ahLst/>
              <a:cxnLst>
                <a:cxn ang="0">
                  <a:pos x="connsiteX0" y="connsiteY0"/>
                </a:cxn>
                <a:cxn ang="0">
                  <a:pos x="connsiteX1" y="connsiteY1"/>
                </a:cxn>
              </a:cxnLst>
              <a:rect l="l" t="t" r="r" b="b"/>
              <a:pathLst>
                <a:path h="71228">
                  <a:moveTo>
                    <a:pt x="3542" y="3542"/>
                  </a:moveTo>
                  <a:lnTo>
                    <a:pt x="3542" y="70853"/>
                  </a:lnTo>
                </a:path>
              </a:pathLst>
            </a:custGeom>
            <a:noFill/>
            <a:ln w="25400" cap="flat">
              <a:solidFill>
                <a:schemeClr val="accent4"/>
              </a:solidFill>
              <a:prstDash val="solid"/>
              <a:miter/>
            </a:ln>
          </p:spPr>
          <p:txBody>
            <a:bodyPr rtlCol="0" anchor="ctr"/>
            <a:lstStyle/>
            <a:p>
              <a:endParaRPr lang="en-GB"/>
            </a:p>
          </p:txBody>
        </p:sp>
        <p:sp>
          <p:nvSpPr>
            <p:cNvPr id="244" name="Freeform: Shape 5203">
              <a:extLst>
                <a:ext uri="{FF2B5EF4-FFF2-40B4-BE49-F238E27FC236}">
                  <a16:creationId xmlns:a16="http://schemas.microsoft.com/office/drawing/2014/main" id="{A59F3A8B-CC15-4036-85E2-19181F939328}"/>
                </a:ext>
              </a:extLst>
            </p:cNvPr>
            <p:cNvSpPr/>
            <p:nvPr/>
          </p:nvSpPr>
          <p:spPr>
            <a:xfrm>
              <a:off x="8659948" y="5307404"/>
              <a:ext cx="8904" cy="71229"/>
            </a:xfrm>
            <a:custGeom>
              <a:avLst/>
              <a:gdLst>
                <a:gd name="connsiteX0" fmla="*/ 3542 w 0"/>
                <a:gd name="connsiteY0" fmla="*/ 3542 h 71228"/>
                <a:gd name="connsiteX1" fmla="*/ 3542 w 0"/>
                <a:gd name="connsiteY1" fmla="*/ 70853 h 71228"/>
              </a:gdLst>
              <a:ahLst/>
              <a:cxnLst>
                <a:cxn ang="0">
                  <a:pos x="connsiteX0" y="connsiteY0"/>
                </a:cxn>
                <a:cxn ang="0">
                  <a:pos x="connsiteX1" y="connsiteY1"/>
                </a:cxn>
              </a:cxnLst>
              <a:rect l="l" t="t" r="r" b="b"/>
              <a:pathLst>
                <a:path h="71228">
                  <a:moveTo>
                    <a:pt x="3542" y="3542"/>
                  </a:moveTo>
                  <a:lnTo>
                    <a:pt x="3542" y="70853"/>
                  </a:lnTo>
                </a:path>
              </a:pathLst>
            </a:custGeom>
            <a:noFill/>
            <a:ln w="25400" cap="flat">
              <a:solidFill>
                <a:schemeClr val="accent4"/>
              </a:solidFill>
              <a:prstDash val="solid"/>
              <a:miter/>
            </a:ln>
          </p:spPr>
          <p:txBody>
            <a:bodyPr rtlCol="0" anchor="ctr"/>
            <a:lstStyle/>
            <a:p>
              <a:endParaRPr lang="en-GB"/>
            </a:p>
          </p:txBody>
        </p:sp>
        <p:sp>
          <p:nvSpPr>
            <p:cNvPr id="245" name="Freeform: Shape 5204">
              <a:extLst>
                <a:ext uri="{FF2B5EF4-FFF2-40B4-BE49-F238E27FC236}">
                  <a16:creationId xmlns:a16="http://schemas.microsoft.com/office/drawing/2014/main" id="{A5009214-89F6-43D2-845C-226CDDEAB560}"/>
                </a:ext>
              </a:extLst>
            </p:cNvPr>
            <p:cNvSpPr/>
            <p:nvPr/>
          </p:nvSpPr>
          <p:spPr>
            <a:xfrm>
              <a:off x="9087304" y="5307404"/>
              <a:ext cx="8904" cy="71229"/>
            </a:xfrm>
            <a:custGeom>
              <a:avLst/>
              <a:gdLst>
                <a:gd name="connsiteX0" fmla="*/ 3542 w 0"/>
                <a:gd name="connsiteY0" fmla="*/ 3542 h 71228"/>
                <a:gd name="connsiteX1" fmla="*/ 3542 w 0"/>
                <a:gd name="connsiteY1" fmla="*/ 70853 h 71228"/>
              </a:gdLst>
              <a:ahLst/>
              <a:cxnLst>
                <a:cxn ang="0">
                  <a:pos x="connsiteX0" y="connsiteY0"/>
                </a:cxn>
                <a:cxn ang="0">
                  <a:pos x="connsiteX1" y="connsiteY1"/>
                </a:cxn>
              </a:cxnLst>
              <a:rect l="l" t="t" r="r" b="b"/>
              <a:pathLst>
                <a:path h="71228">
                  <a:moveTo>
                    <a:pt x="3542" y="3542"/>
                  </a:moveTo>
                  <a:lnTo>
                    <a:pt x="3542" y="70853"/>
                  </a:lnTo>
                </a:path>
              </a:pathLst>
            </a:custGeom>
            <a:noFill/>
            <a:ln w="25400" cap="flat">
              <a:solidFill>
                <a:schemeClr val="accent4"/>
              </a:solidFill>
              <a:prstDash val="solid"/>
              <a:miter/>
            </a:ln>
          </p:spPr>
          <p:txBody>
            <a:bodyPr rtlCol="0" anchor="ctr"/>
            <a:lstStyle/>
            <a:p>
              <a:endParaRPr lang="en-GB"/>
            </a:p>
          </p:txBody>
        </p:sp>
      </p:grpSp>
    </p:spTree>
    <p:custDataLst>
      <p:tags r:id="rId1"/>
    </p:custDataLst>
    <p:extLst>
      <p:ext uri="{BB962C8B-B14F-4D97-AF65-F5344CB8AC3E}">
        <p14:creationId xmlns:p14="http://schemas.microsoft.com/office/powerpoint/2010/main" val="3554617967"/>
      </p:ext>
    </p:extLst>
  </p:cSld>
  <p:clrMapOvr>
    <a:masterClrMapping/>
  </p:clrMapOvr>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zh-CN" sz="1800" b="1" i="0" u="none" strike="noStrike" cap="none" baseline="0">
                <a:solidFill>
                  <a:srgbClr val="043882"/>
                </a:solidFill>
                <a:effectLst/>
                <a:uFillTx/>
                <a:ea typeface="SimSun"/>
              </a:rPr>
              <a:t>LBA-006：BEACON CRC：评估 Encorafenib + 西妥昔单抗 ± 比美替尼对比伊立替康或 FOLFIRI + 西妥昔单抗用于 BRAF V600E 突变型转移性结直肠癌的随机、3 组、3 期研究 – Kopetz S 等人</a:t>
            </a:r>
          </a:p>
        </p:txBody>
      </p:sp>
      <p:sp>
        <p:nvSpPr>
          <p:cNvPr id="5123" name="Rectangle 3"/>
          <p:cNvSpPr>
            <a:spLocks noGrp="1" noChangeArrowheads="1"/>
          </p:cNvSpPr>
          <p:nvPr>
            <p:ph idx="1"/>
          </p:nvPr>
        </p:nvSpPr>
        <p:spPr>
          <a:xfrm>
            <a:off x="413967" y="1267488"/>
            <a:ext cx="8413751" cy="4746172"/>
          </a:xfrm>
        </p:spPr>
        <p:txBody>
          <a:bodyPr/>
          <a:lstStyle/>
          <a:p>
            <a:pPr marL="0" indent="0">
              <a:buNone/>
            </a:pPr>
            <a:r>
              <a:rPr lang="zh-CN" sz="1600" b="1" i="0" u="none" strike="noStrike" cap="none" baseline="0" dirty="0">
                <a:solidFill>
                  <a:srgbClr val="4D4D4D"/>
                </a:solidFill>
                <a:effectLst/>
                <a:uFillTx/>
                <a:ea typeface="SimSun"/>
              </a:rPr>
              <a:t>关键结果（续）</a:t>
            </a:r>
          </a:p>
          <a:p>
            <a:pPr marL="0" indent="0">
              <a:buNone/>
            </a:pPr>
            <a:endParaRPr lang="en-GB" dirty="0"/>
          </a:p>
        </p:txBody>
      </p:sp>
      <p:sp>
        <p:nvSpPr>
          <p:cNvPr id="15" name="Text Placeholder 14"/>
          <p:cNvSpPr>
            <a:spLocks noGrp="1"/>
          </p:cNvSpPr>
          <p:nvPr>
            <p:ph type="body" sz="quarter" idx="11"/>
          </p:nvPr>
        </p:nvSpPr>
        <p:spPr>
          <a:xfrm>
            <a:off x="4495800" y="6096000"/>
            <a:ext cx="4283075" cy="487363"/>
          </a:xfrm>
        </p:spPr>
        <p:txBody>
          <a:bodyPr/>
          <a:lstStyle/>
          <a:p>
            <a:r>
              <a:rPr lang="zh-CN" sz="1200" b="0" i="0" u="none" strike="noStrike" cap="none" baseline="0">
                <a:solidFill>
                  <a:srgbClr val="4D4D4D"/>
                </a:solidFill>
                <a:effectLst/>
                <a:uFillTx/>
                <a:ea typeface="SimSun"/>
              </a:rPr>
              <a:t>Kopetz S, et al. Ann Oncol 2019;30(suppl):abstr LBA-006</a:t>
            </a:r>
          </a:p>
        </p:txBody>
      </p:sp>
      <p:sp>
        <p:nvSpPr>
          <p:cNvPr id="8" name="TextBox 7"/>
          <p:cNvSpPr txBox="1"/>
          <p:nvPr/>
        </p:nvSpPr>
        <p:spPr>
          <a:xfrm>
            <a:off x="4312955" y="1510145"/>
            <a:ext cx="628094" cy="366126"/>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lang="zh-CN" sz="1800" b="1" i="0" u="none" strike="noStrike" cap="none" baseline="0">
                <a:solidFill>
                  <a:srgbClr val="4D4D4D"/>
                </a:solidFill>
                <a:effectLst/>
                <a:uFillTx/>
                <a:ea typeface="SimSun"/>
              </a:rPr>
              <a:t>PFS</a:t>
            </a:r>
          </a:p>
        </p:txBody>
      </p:sp>
      <p:graphicFrame>
        <p:nvGraphicFramePr>
          <p:cNvPr id="9" name="Group 88">
            <a:extLst>
              <a:ext uri="{FF2B5EF4-FFF2-40B4-BE49-F238E27FC236}">
                <a16:creationId xmlns:a16="http://schemas.microsoft.com/office/drawing/2014/main" id="{34D9CF00-5E84-43D6-A28C-A1DA3CF9A496}"/>
              </a:ext>
            </a:extLst>
          </p:cNvPr>
          <p:cNvGraphicFramePr>
            <a:graphicFrameLocks noGrp="1"/>
          </p:cNvGraphicFramePr>
          <p:nvPr>
            <p:extLst>
              <p:ext uri="{D42A27DB-BD31-4B8C-83A1-F6EECF244321}">
                <p14:modId xmlns:p14="http://schemas.microsoft.com/office/powerpoint/2010/main" val="3138066654"/>
              </p:ext>
            </p:extLst>
          </p:nvPr>
        </p:nvGraphicFramePr>
        <p:xfrm>
          <a:off x="2457104" y="2348561"/>
          <a:ext cx="2099867" cy="1127760"/>
        </p:xfrm>
        <a:graphic>
          <a:graphicData uri="http://schemas.openxmlformats.org/drawingml/2006/table">
            <a:tbl>
              <a:tblPr firstRow="1" bandRow="1">
                <a:tableStyleId>{69012ECD-51FC-41F1-AA8D-1B2483CD663E}</a:tableStyleId>
              </a:tblPr>
              <a:tblGrid>
                <a:gridCol w="1128907">
                  <a:extLst>
                    <a:ext uri="{9D8B030D-6E8A-4147-A177-3AD203B41FA5}">
                      <a16:colId xmlns:a16="http://schemas.microsoft.com/office/drawing/2014/main" val="20002"/>
                    </a:ext>
                  </a:extLst>
                </a:gridCol>
                <a:gridCol w="970960">
                  <a:extLst>
                    <a:ext uri="{9D8B030D-6E8A-4147-A177-3AD203B41FA5}">
                      <a16:colId xmlns:a16="http://schemas.microsoft.com/office/drawing/2014/main" val="20003"/>
                    </a:ext>
                  </a:extLst>
                </a:gridCol>
              </a:tblGrid>
              <a:tr h="0">
                <a:tc grid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000" b="1" i="0" u="none" strike="noStrike" cap="none" baseline="0">
                          <a:solidFill>
                            <a:srgbClr val="4D4D4D"/>
                          </a:solidFill>
                          <a:effectLst/>
                          <a:uFillTx/>
                          <a:ea typeface="SimSun"/>
                        </a:rPr>
                        <a:t>mPFS，月 (95% CI)</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endParaRPr kumimoji="0" lang="en-GB" sz="1800" b="1" i="0" u="none" strike="noStrike" cap="none" normalizeH="0" baseline="0">
                        <a:ln>
                          <a:noFill/>
                        </a:ln>
                        <a:solidFill>
                          <a:schemeClr val="tx2"/>
                        </a:solidFill>
                        <a:effectLst/>
                        <a:latin typeface="Arial"/>
                        <a:cs typeface="Arial"/>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0"/>
                  </a:ext>
                </a:extLst>
              </a:tr>
              <a:tr h="0">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000" b="0" i="0" u="none" strike="noStrike" cap="none" baseline="0">
                          <a:solidFill>
                            <a:srgbClr val="B60D27"/>
                          </a:solidFill>
                          <a:effectLst/>
                          <a:uFillTx/>
                          <a:ea typeface="SimSun"/>
                        </a:rPr>
                        <a:t>三联组</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000" b="0" i="0" u="none" strike="noStrike" cap="none" baseline="0">
                          <a:solidFill>
                            <a:srgbClr val="B2C0D8"/>
                          </a:solidFill>
                          <a:effectLst/>
                          <a:uFillTx/>
                          <a:ea typeface="SimSun"/>
                        </a:rPr>
                        <a:t>对照组</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0">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000" b="0" i="0" u="none" strike="noStrike" cap="none" baseline="0">
                          <a:solidFill>
                            <a:srgbClr val="B60D27"/>
                          </a:solidFill>
                          <a:effectLst/>
                          <a:uFillTx/>
                          <a:ea typeface="SimSun"/>
                        </a:rPr>
                        <a:t>4.3 (4.1, 5.2)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000" b="0" i="0" u="none" strike="noStrike" cap="none" baseline="0">
                          <a:solidFill>
                            <a:srgbClr val="B2C0D8"/>
                          </a:solidFill>
                          <a:effectLst/>
                          <a:uFillTx/>
                          <a:ea typeface="SimSun"/>
                        </a:rPr>
                        <a:t>1.5 (1.5, 1.7)</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95564">
                <a:tc grid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000" b="0" i="0" u="none" strike="noStrike" cap="none" baseline="0">
                          <a:solidFill>
                            <a:srgbClr val="4D4D4D"/>
                          </a:solidFill>
                          <a:effectLst/>
                          <a:uFillTx/>
                          <a:ea typeface="SimSun"/>
                        </a:rPr>
                        <a:t>HR 0.38 (95%CI 0.29, 0.49)</a:t>
                      </a:r>
                      <a:r>
                        <a:rPr sz="1000"/>
                        <a:t/>
                      </a:r>
                      <a:br>
                        <a:rPr sz="1000"/>
                      </a:br>
                      <a:r>
                        <a:rPr lang="zh-CN" sz="1000" b="0" i="0" u="none" strike="noStrike" cap="none" baseline="0">
                          <a:solidFill>
                            <a:srgbClr val="4D4D4D"/>
                          </a:solidFill>
                          <a:effectLst/>
                          <a:uFillTx/>
                          <a:ea typeface="SimSun"/>
                        </a:rPr>
                        <a:t>双侧 p&lt;0.0001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endParaRPr kumimoji="0" lang="en-GB" sz="1800" b="0" i="0" u="none" strike="noStrike" cap="none" normalizeH="0" baseline="0">
                        <a:ln>
                          <a:noFill/>
                        </a:ln>
                        <a:solidFill>
                          <a:srgbClr val="4D4D4D"/>
                        </a:solidFill>
                        <a:effectLst/>
                        <a:latin typeface="Arial"/>
                        <a:cs typeface="Arial"/>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val="10003"/>
                  </a:ext>
                </a:extLst>
              </a:tr>
            </a:tbl>
          </a:graphicData>
        </a:graphic>
      </p:graphicFrame>
      <p:grpSp>
        <p:nvGrpSpPr>
          <p:cNvPr id="11" name="Group 10">
            <a:extLst>
              <a:ext uri="{FF2B5EF4-FFF2-40B4-BE49-F238E27FC236}">
                <a16:creationId xmlns:a16="http://schemas.microsoft.com/office/drawing/2014/main" id="{79F31A3F-E603-42E5-A5DD-DB2C821C6253}"/>
              </a:ext>
            </a:extLst>
          </p:cNvPr>
          <p:cNvGrpSpPr/>
          <p:nvPr/>
        </p:nvGrpSpPr>
        <p:grpSpPr>
          <a:xfrm>
            <a:off x="66531" y="2350587"/>
            <a:ext cx="4489513" cy="3191839"/>
            <a:chOff x="-424575" y="2185852"/>
            <a:chExt cx="7925665" cy="3803821"/>
          </a:xfrm>
        </p:grpSpPr>
        <p:sp>
          <p:nvSpPr>
            <p:cNvPr id="42" name="Freeform 21">
              <a:extLst>
                <a:ext uri="{FF2B5EF4-FFF2-40B4-BE49-F238E27FC236}">
                  <a16:creationId xmlns:a16="http://schemas.microsoft.com/office/drawing/2014/main" id="{A3DDF6FC-F7A0-4048-A43E-F9E1A1CF699E}"/>
                </a:ext>
              </a:extLst>
            </p:cNvPr>
            <p:cNvSpPr/>
            <p:nvPr/>
          </p:nvSpPr>
          <p:spPr bwMode="auto">
            <a:xfrm>
              <a:off x="1138862" y="2334064"/>
              <a:ext cx="6166514" cy="2586202"/>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2225" cap="sq">
              <a:solidFill>
                <a:srgbClr val="4D4D4D"/>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4D4D4D"/>
                </a:solidFill>
              </a:endParaRPr>
            </a:p>
          </p:txBody>
        </p:sp>
        <p:sp>
          <p:nvSpPr>
            <p:cNvPr id="43" name="Line 6">
              <a:extLst>
                <a:ext uri="{FF2B5EF4-FFF2-40B4-BE49-F238E27FC236}">
                  <a16:creationId xmlns:a16="http://schemas.microsoft.com/office/drawing/2014/main" id="{3FC97787-74D3-44B6-8741-5ADEBFD54892}"/>
                </a:ext>
              </a:extLst>
            </p:cNvPr>
            <p:cNvSpPr>
              <a:spLocks noChangeShapeType="1"/>
            </p:cNvSpPr>
            <p:nvPr/>
          </p:nvSpPr>
          <p:spPr bwMode="auto">
            <a:xfrm>
              <a:off x="1048630" y="2334062"/>
              <a:ext cx="86233" cy="0"/>
            </a:xfrm>
            <a:prstGeom prst="line">
              <a:avLst/>
            </a:prstGeom>
            <a:noFill/>
            <a:ln w="22225"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4D4D4D"/>
                </a:solidFill>
              </a:endParaRPr>
            </a:p>
          </p:txBody>
        </p:sp>
        <p:sp>
          <p:nvSpPr>
            <p:cNvPr id="44" name="Line 7">
              <a:extLst>
                <a:ext uri="{FF2B5EF4-FFF2-40B4-BE49-F238E27FC236}">
                  <a16:creationId xmlns:a16="http://schemas.microsoft.com/office/drawing/2014/main" id="{A88EBBBA-1861-4498-9559-B91373431C65}"/>
                </a:ext>
              </a:extLst>
            </p:cNvPr>
            <p:cNvSpPr>
              <a:spLocks noChangeShapeType="1"/>
            </p:cNvSpPr>
            <p:nvPr/>
          </p:nvSpPr>
          <p:spPr bwMode="auto">
            <a:xfrm>
              <a:off x="1048630" y="2856270"/>
              <a:ext cx="86233" cy="0"/>
            </a:xfrm>
            <a:prstGeom prst="line">
              <a:avLst/>
            </a:prstGeom>
            <a:noFill/>
            <a:ln w="22225"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4D4D4D"/>
                </a:solidFill>
              </a:endParaRPr>
            </a:p>
          </p:txBody>
        </p:sp>
        <p:sp>
          <p:nvSpPr>
            <p:cNvPr id="45" name="Line 8">
              <a:extLst>
                <a:ext uri="{FF2B5EF4-FFF2-40B4-BE49-F238E27FC236}">
                  <a16:creationId xmlns:a16="http://schemas.microsoft.com/office/drawing/2014/main" id="{8B76C22E-DB0B-48A4-8423-FF102885871F}"/>
                </a:ext>
              </a:extLst>
            </p:cNvPr>
            <p:cNvSpPr>
              <a:spLocks noChangeShapeType="1"/>
            </p:cNvSpPr>
            <p:nvPr/>
          </p:nvSpPr>
          <p:spPr bwMode="auto">
            <a:xfrm>
              <a:off x="1048630" y="3355030"/>
              <a:ext cx="86233" cy="0"/>
            </a:xfrm>
            <a:prstGeom prst="line">
              <a:avLst/>
            </a:prstGeom>
            <a:noFill/>
            <a:ln w="22225"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4D4D4D"/>
                </a:solidFill>
              </a:endParaRPr>
            </a:p>
          </p:txBody>
        </p:sp>
        <p:sp>
          <p:nvSpPr>
            <p:cNvPr id="46" name="Line 9">
              <a:extLst>
                <a:ext uri="{FF2B5EF4-FFF2-40B4-BE49-F238E27FC236}">
                  <a16:creationId xmlns:a16="http://schemas.microsoft.com/office/drawing/2014/main" id="{9ED6431A-F65C-40D2-9930-C3FA14789158}"/>
                </a:ext>
              </a:extLst>
            </p:cNvPr>
            <p:cNvSpPr>
              <a:spLocks noChangeShapeType="1"/>
            </p:cNvSpPr>
            <p:nvPr/>
          </p:nvSpPr>
          <p:spPr bwMode="auto">
            <a:xfrm>
              <a:off x="1048630" y="3869907"/>
              <a:ext cx="86233" cy="0"/>
            </a:xfrm>
            <a:prstGeom prst="line">
              <a:avLst/>
            </a:prstGeom>
            <a:noFill/>
            <a:ln w="22225"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4D4D4D"/>
                </a:solidFill>
              </a:endParaRPr>
            </a:p>
          </p:txBody>
        </p:sp>
        <p:sp>
          <p:nvSpPr>
            <p:cNvPr id="47" name="Line 10">
              <a:extLst>
                <a:ext uri="{FF2B5EF4-FFF2-40B4-BE49-F238E27FC236}">
                  <a16:creationId xmlns:a16="http://schemas.microsoft.com/office/drawing/2014/main" id="{E746CBCE-3012-4F0D-AFFF-05BBF4DB5450}"/>
                </a:ext>
              </a:extLst>
            </p:cNvPr>
            <p:cNvSpPr>
              <a:spLocks noChangeShapeType="1"/>
            </p:cNvSpPr>
            <p:nvPr/>
          </p:nvSpPr>
          <p:spPr bwMode="auto">
            <a:xfrm>
              <a:off x="1048630" y="4374043"/>
              <a:ext cx="86233" cy="0"/>
            </a:xfrm>
            <a:prstGeom prst="line">
              <a:avLst/>
            </a:prstGeom>
            <a:noFill/>
            <a:ln w="22225"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4D4D4D"/>
                </a:solidFill>
              </a:endParaRPr>
            </a:p>
          </p:txBody>
        </p:sp>
        <p:sp>
          <p:nvSpPr>
            <p:cNvPr id="48" name="Line 11">
              <a:extLst>
                <a:ext uri="{FF2B5EF4-FFF2-40B4-BE49-F238E27FC236}">
                  <a16:creationId xmlns:a16="http://schemas.microsoft.com/office/drawing/2014/main" id="{461DFDBC-0A2C-4081-BAD1-60974FF5741A}"/>
                </a:ext>
              </a:extLst>
            </p:cNvPr>
            <p:cNvSpPr>
              <a:spLocks noChangeShapeType="1"/>
            </p:cNvSpPr>
            <p:nvPr/>
          </p:nvSpPr>
          <p:spPr bwMode="auto">
            <a:xfrm>
              <a:off x="1048630" y="4883550"/>
              <a:ext cx="86233" cy="0"/>
            </a:xfrm>
            <a:prstGeom prst="line">
              <a:avLst/>
            </a:prstGeom>
            <a:noFill/>
            <a:ln w="22225"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4D4D4D"/>
                </a:solidFill>
              </a:endParaRPr>
            </a:p>
          </p:txBody>
        </p:sp>
        <p:sp>
          <p:nvSpPr>
            <p:cNvPr id="49" name="TextBox 48">
              <a:extLst>
                <a:ext uri="{FF2B5EF4-FFF2-40B4-BE49-F238E27FC236}">
                  <a16:creationId xmlns:a16="http://schemas.microsoft.com/office/drawing/2014/main" id="{EF65469C-1D2F-417A-99FE-395DDDF3010B}"/>
                </a:ext>
              </a:extLst>
            </p:cNvPr>
            <p:cNvSpPr txBox="1"/>
            <p:nvPr/>
          </p:nvSpPr>
          <p:spPr>
            <a:xfrm rot="16200000">
              <a:off x="57475" y="3423874"/>
              <a:ext cx="707047" cy="396546"/>
            </a:xfrm>
            <a:prstGeom prst="rect">
              <a:avLst/>
            </a:prstGeom>
            <a:noFill/>
          </p:spPr>
          <p:txBody>
            <a:bodyPr wrap="none" lIns="36000" tIns="36000" rIns="36000" bIns="36000" rtlCol="0">
              <a:spAutoFit/>
            </a:bodyPr>
            <a:lstStyle/>
            <a:p>
              <a:pPr algn="ctr" fontAlgn="base">
                <a:spcBef>
                  <a:spcPct val="0"/>
                </a:spcBef>
                <a:spcAft>
                  <a:spcPct val="0"/>
                </a:spcAft>
              </a:pPr>
              <a:r>
                <a:rPr lang="zh-CN" sz="1000" b="0" i="0" u="none" strike="noStrike" cap="none" baseline="0">
                  <a:solidFill>
                    <a:srgbClr val="4D4D4D"/>
                  </a:solidFill>
                  <a:effectLst/>
                  <a:uFillTx/>
                  <a:ea typeface="SimSun"/>
                </a:rPr>
                <a:t> PFS，%</a:t>
              </a:r>
            </a:p>
          </p:txBody>
        </p:sp>
        <p:sp>
          <p:nvSpPr>
            <p:cNvPr id="50" name="TextBox 49">
              <a:extLst>
                <a:ext uri="{FF2B5EF4-FFF2-40B4-BE49-F238E27FC236}">
                  <a16:creationId xmlns:a16="http://schemas.microsoft.com/office/drawing/2014/main" id="{3EFBC877-1D0D-4342-8F00-DB16E8EFA5B0}"/>
                </a:ext>
              </a:extLst>
            </p:cNvPr>
            <p:cNvSpPr txBox="1"/>
            <p:nvPr/>
          </p:nvSpPr>
          <p:spPr>
            <a:xfrm>
              <a:off x="3649396" y="5179707"/>
              <a:ext cx="1220881" cy="290883"/>
            </a:xfrm>
            <a:prstGeom prst="rect">
              <a:avLst/>
            </a:prstGeom>
            <a:noFill/>
          </p:spPr>
          <p:txBody>
            <a:bodyPr wrap="none" rtlCol="0">
              <a:spAutoFit/>
            </a:bodyPr>
            <a:lstStyle/>
            <a:p>
              <a:pPr algn="ctr" fontAlgn="base">
                <a:spcBef>
                  <a:spcPct val="0"/>
                </a:spcBef>
                <a:spcAft>
                  <a:spcPct val="0"/>
                </a:spcAft>
              </a:pPr>
              <a:r>
                <a:rPr lang="zh-CN" sz="1000" b="0" i="0" u="none" strike="noStrike" cap="none" baseline="0" dirty="0">
                  <a:solidFill>
                    <a:srgbClr val="4D4D4D"/>
                  </a:solidFill>
                  <a:effectLst/>
                  <a:uFillTx/>
                  <a:ea typeface="SimSun"/>
                </a:rPr>
                <a:t>时间，月</a:t>
              </a:r>
            </a:p>
          </p:txBody>
        </p:sp>
        <p:sp>
          <p:nvSpPr>
            <p:cNvPr id="51" name="TextBox 50">
              <a:extLst>
                <a:ext uri="{FF2B5EF4-FFF2-40B4-BE49-F238E27FC236}">
                  <a16:creationId xmlns:a16="http://schemas.microsoft.com/office/drawing/2014/main" id="{7B0FB0BB-31BB-4B68-B1AE-0EC0A04F4C44}"/>
                </a:ext>
              </a:extLst>
            </p:cNvPr>
            <p:cNvSpPr txBox="1"/>
            <p:nvPr/>
          </p:nvSpPr>
          <p:spPr>
            <a:xfrm>
              <a:off x="436518" y="2185852"/>
              <a:ext cx="693478" cy="290883"/>
            </a:xfrm>
            <a:prstGeom prst="rect">
              <a:avLst/>
            </a:prstGeom>
            <a:noFill/>
          </p:spPr>
          <p:txBody>
            <a:bodyPr wrap="none" rtlCol="0" anchor="ctr" anchorCtr="0">
              <a:spAutoFit/>
            </a:bodyPr>
            <a:lstStyle/>
            <a:p>
              <a:pPr algn="r"/>
              <a:r>
                <a:rPr lang="zh-CN" sz="1000" b="0" i="0" u="none" strike="noStrike" cap="none" baseline="0">
                  <a:solidFill>
                    <a:srgbClr val="4D4D4D"/>
                  </a:solidFill>
                  <a:effectLst/>
                  <a:uFillTx/>
                  <a:ea typeface="SimSun"/>
                </a:rPr>
                <a:t>100</a:t>
              </a:r>
            </a:p>
          </p:txBody>
        </p:sp>
        <p:sp>
          <p:nvSpPr>
            <p:cNvPr id="52" name="TextBox 51">
              <a:extLst>
                <a:ext uri="{FF2B5EF4-FFF2-40B4-BE49-F238E27FC236}">
                  <a16:creationId xmlns:a16="http://schemas.microsoft.com/office/drawing/2014/main" id="{F69A5E4B-0D54-4161-A531-5FAAABA66DE2}"/>
                </a:ext>
              </a:extLst>
            </p:cNvPr>
            <p:cNvSpPr txBox="1"/>
            <p:nvPr/>
          </p:nvSpPr>
          <p:spPr>
            <a:xfrm>
              <a:off x="559957" y="2709992"/>
              <a:ext cx="570044" cy="290883"/>
            </a:xfrm>
            <a:prstGeom prst="rect">
              <a:avLst/>
            </a:prstGeom>
            <a:noFill/>
          </p:spPr>
          <p:txBody>
            <a:bodyPr wrap="none" rtlCol="0" anchor="ctr" anchorCtr="0">
              <a:spAutoFit/>
            </a:bodyPr>
            <a:lstStyle/>
            <a:p>
              <a:pPr algn="r"/>
              <a:r>
                <a:rPr lang="zh-CN" sz="1000" b="0" i="0" u="none" strike="noStrike" cap="none" baseline="0">
                  <a:solidFill>
                    <a:srgbClr val="4D4D4D"/>
                  </a:solidFill>
                  <a:effectLst/>
                  <a:uFillTx/>
                  <a:ea typeface="SimSun"/>
                </a:rPr>
                <a:t>80</a:t>
              </a:r>
            </a:p>
          </p:txBody>
        </p:sp>
        <p:sp>
          <p:nvSpPr>
            <p:cNvPr id="53" name="TextBox 52">
              <a:extLst>
                <a:ext uri="{FF2B5EF4-FFF2-40B4-BE49-F238E27FC236}">
                  <a16:creationId xmlns:a16="http://schemas.microsoft.com/office/drawing/2014/main" id="{F36633F6-B23D-4280-B9A9-5B3B80DF3D15}"/>
                </a:ext>
              </a:extLst>
            </p:cNvPr>
            <p:cNvSpPr txBox="1"/>
            <p:nvPr/>
          </p:nvSpPr>
          <p:spPr>
            <a:xfrm>
              <a:off x="559957" y="3208521"/>
              <a:ext cx="570044" cy="290883"/>
            </a:xfrm>
            <a:prstGeom prst="rect">
              <a:avLst/>
            </a:prstGeom>
            <a:noFill/>
          </p:spPr>
          <p:txBody>
            <a:bodyPr wrap="none" rtlCol="0" anchor="ctr" anchorCtr="0">
              <a:spAutoFit/>
            </a:bodyPr>
            <a:lstStyle/>
            <a:p>
              <a:pPr algn="r"/>
              <a:r>
                <a:rPr lang="zh-CN" sz="1000" b="0" i="0" u="none" strike="noStrike" cap="none" baseline="0">
                  <a:solidFill>
                    <a:srgbClr val="4D4D4D"/>
                  </a:solidFill>
                  <a:effectLst/>
                  <a:uFillTx/>
                  <a:ea typeface="SimSun"/>
                </a:rPr>
                <a:t>60</a:t>
              </a:r>
            </a:p>
          </p:txBody>
        </p:sp>
        <p:sp>
          <p:nvSpPr>
            <p:cNvPr id="54" name="TextBox 53">
              <a:extLst>
                <a:ext uri="{FF2B5EF4-FFF2-40B4-BE49-F238E27FC236}">
                  <a16:creationId xmlns:a16="http://schemas.microsoft.com/office/drawing/2014/main" id="{5D2920A8-5CB0-476F-9F5E-C26D698402F1}"/>
                </a:ext>
              </a:extLst>
            </p:cNvPr>
            <p:cNvSpPr txBox="1"/>
            <p:nvPr/>
          </p:nvSpPr>
          <p:spPr>
            <a:xfrm>
              <a:off x="559957" y="3723172"/>
              <a:ext cx="570044" cy="290883"/>
            </a:xfrm>
            <a:prstGeom prst="rect">
              <a:avLst/>
            </a:prstGeom>
            <a:noFill/>
          </p:spPr>
          <p:txBody>
            <a:bodyPr wrap="none" rtlCol="0" anchor="ctr" anchorCtr="0">
              <a:spAutoFit/>
            </a:bodyPr>
            <a:lstStyle/>
            <a:p>
              <a:pPr algn="r"/>
              <a:r>
                <a:rPr lang="zh-CN" sz="1000" b="0" i="0" u="none" strike="noStrike" cap="none" baseline="0">
                  <a:solidFill>
                    <a:srgbClr val="4D4D4D"/>
                  </a:solidFill>
                  <a:effectLst/>
                  <a:uFillTx/>
                  <a:ea typeface="SimSun"/>
                </a:rPr>
                <a:t>40</a:t>
              </a:r>
            </a:p>
          </p:txBody>
        </p:sp>
        <p:sp>
          <p:nvSpPr>
            <p:cNvPr id="55" name="TextBox 54">
              <a:extLst>
                <a:ext uri="{FF2B5EF4-FFF2-40B4-BE49-F238E27FC236}">
                  <a16:creationId xmlns:a16="http://schemas.microsoft.com/office/drawing/2014/main" id="{5AA4D690-9D5D-422D-83FD-9D77FFE1547A}"/>
                </a:ext>
              </a:extLst>
            </p:cNvPr>
            <p:cNvSpPr txBox="1"/>
            <p:nvPr/>
          </p:nvSpPr>
          <p:spPr>
            <a:xfrm>
              <a:off x="559957" y="4227075"/>
              <a:ext cx="570044" cy="290883"/>
            </a:xfrm>
            <a:prstGeom prst="rect">
              <a:avLst/>
            </a:prstGeom>
            <a:noFill/>
          </p:spPr>
          <p:txBody>
            <a:bodyPr wrap="none" rtlCol="0" anchor="ctr" anchorCtr="0">
              <a:spAutoFit/>
            </a:bodyPr>
            <a:lstStyle/>
            <a:p>
              <a:pPr algn="r"/>
              <a:r>
                <a:rPr lang="zh-CN" sz="1000" b="0" i="0" u="none" strike="noStrike" cap="none" baseline="0">
                  <a:solidFill>
                    <a:srgbClr val="4D4D4D"/>
                  </a:solidFill>
                  <a:effectLst/>
                  <a:uFillTx/>
                  <a:ea typeface="SimSun"/>
                </a:rPr>
                <a:t>20</a:t>
              </a:r>
            </a:p>
          </p:txBody>
        </p:sp>
        <p:sp>
          <p:nvSpPr>
            <p:cNvPr id="56" name="TextBox 55">
              <a:extLst>
                <a:ext uri="{FF2B5EF4-FFF2-40B4-BE49-F238E27FC236}">
                  <a16:creationId xmlns:a16="http://schemas.microsoft.com/office/drawing/2014/main" id="{4085ECA1-C625-4ED9-8AC8-FA0F5DC89D75}"/>
                </a:ext>
              </a:extLst>
            </p:cNvPr>
            <p:cNvSpPr txBox="1"/>
            <p:nvPr/>
          </p:nvSpPr>
          <p:spPr>
            <a:xfrm>
              <a:off x="683396" y="4736347"/>
              <a:ext cx="446609" cy="290883"/>
            </a:xfrm>
            <a:prstGeom prst="rect">
              <a:avLst/>
            </a:prstGeom>
            <a:noFill/>
          </p:spPr>
          <p:txBody>
            <a:bodyPr wrap="none" rtlCol="0" anchor="ctr" anchorCtr="0">
              <a:spAutoFit/>
            </a:bodyPr>
            <a:lstStyle/>
            <a:p>
              <a:pPr algn="r"/>
              <a:r>
                <a:rPr lang="zh-CN" sz="1000" b="0" i="0" u="none" strike="noStrike" cap="none" baseline="0">
                  <a:solidFill>
                    <a:srgbClr val="4D4D4D"/>
                  </a:solidFill>
                  <a:effectLst/>
                  <a:uFillTx/>
                  <a:ea typeface="SimSun"/>
                </a:rPr>
                <a:t>0</a:t>
              </a:r>
            </a:p>
          </p:txBody>
        </p:sp>
        <p:sp>
          <p:nvSpPr>
            <p:cNvPr id="57" name="Line 21">
              <a:extLst>
                <a:ext uri="{FF2B5EF4-FFF2-40B4-BE49-F238E27FC236}">
                  <a16:creationId xmlns:a16="http://schemas.microsoft.com/office/drawing/2014/main" id="{20368A4E-6235-459B-A7E9-49538ADB6A51}"/>
                </a:ext>
              </a:extLst>
            </p:cNvPr>
            <p:cNvSpPr>
              <a:spLocks noChangeShapeType="1"/>
            </p:cNvSpPr>
            <p:nvPr/>
          </p:nvSpPr>
          <p:spPr bwMode="auto">
            <a:xfrm flipH="1">
              <a:off x="1187189" y="4920691"/>
              <a:ext cx="0" cy="72000"/>
            </a:xfrm>
            <a:prstGeom prst="line">
              <a:avLst/>
            </a:prstGeom>
            <a:noFill/>
            <a:ln w="22225"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4D4D4D"/>
                </a:solidFill>
                <a:cs typeface="Arial" panose="020B0604020202020204" pitchFamily="34" charset="0"/>
              </a:endParaRPr>
            </a:p>
          </p:txBody>
        </p:sp>
        <p:sp>
          <p:nvSpPr>
            <p:cNvPr id="58" name="TextBox 57">
              <a:extLst>
                <a:ext uri="{FF2B5EF4-FFF2-40B4-BE49-F238E27FC236}">
                  <a16:creationId xmlns:a16="http://schemas.microsoft.com/office/drawing/2014/main" id="{3BB25F76-D629-43C3-BE01-6C82408A92F2}"/>
                </a:ext>
              </a:extLst>
            </p:cNvPr>
            <p:cNvSpPr txBox="1"/>
            <p:nvPr/>
          </p:nvSpPr>
          <p:spPr>
            <a:xfrm>
              <a:off x="1284394" y="4982711"/>
              <a:ext cx="497539" cy="994900"/>
            </a:xfrm>
            <a:prstGeom prst="rect">
              <a:avLst/>
            </a:prstGeom>
            <a:noFill/>
          </p:spPr>
          <p:txBody>
            <a:bodyPr wrap="none" lIns="36000" tIns="36000" rIns="36000" bIns="36000" rtlCol="0" anchor="t" anchorCtr="0">
              <a:spAutoFit/>
            </a:bodyPr>
            <a:lstStyle/>
            <a:p>
              <a:pPr algn="ctr"/>
              <a:r>
                <a:rPr lang="zh-CN" sz="1000" b="0" i="0" u="none" strike="noStrike" cap="none" baseline="0" dirty="0">
                  <a:solidFill>
                    <a:srgbClr val="4D4D4D"/>
                  </a:solidFill>
                  <a:effectLst/>
                  <a:uFillTx/>
                  <a:ea typeface="SimSun"/>
                </a:rPr>
                <a:t>0</a:t>
              </a:r>
            </a:p>
            <a:p>
              <a:pPr algn="ctr"/>
              <a:endParaRPr lang="en-GB" sz="1000" dirty="0">
                <a:solidFill>
                  <a:srgbClr val="4D4D4D"/>
                </a:solidFill>
                <a:cs typeface="Arial" panose="020B0604020202020204" pitchFamily="34" charset="0"/>
              </a:endParaRPr>
            </a:p>
            <a:p>
              <a:pPr algn="ctr"/>
              <a:endParaRPr lang="en-GB" sz="1000" dirty="0">
                <a:solidFill>
                  <a:srgbClr val="4D4D4D"/>
                </a:solidFill>
                <a:cs typeface="Arial" panose="020B0604020202020204" pitchFamily="34" charset="0"/>
              </a:endParaRPr>
            </a:p>
            <a:p>
              <a:pPr algn="ctr"/>
              <a:r>
                <a:rPr lang="zh-CN" sz="1000" b="0" i="0" u="none" strike="noStrike" cap="none" baseline="0" dirty="0">
                  <a:solidFill>
                    <a:srgbClr val="B60D27"/>
                  </a:solidFill>
                  <a:effectLst/>
                  <a:uFillTx/>
                  <a:ea typeface="SimSun"/>
                </a:rPr>
                <a:t>224</a:t>
              </a:r>
            </a:p>
            <a:p>
              <a:pPr algn="ctr"/>
              <a:r>
                <a:rPr lang="zh-CN" sz="1000" b="0" i="0" u="none" strike="noStrike" cap="none" baseline="0" dirty="0">
                  <a:solidFill>
                    <a:srgbClr val="B2C0D8"/>
                  </a:solidFill>
                  <a:effectLst/>
                  <a:uFillTx/>
                  <a:ea typeface="SimSun"/>
                </a:rPr>
                <a:t>221</a:t>
              </a:r>
            </a:p>
          </p:txBody>
        </p:sp>
        <p:sp>
          <p:nvSpPr>
            <p:cNvPr id="59" name="Line 21">
              <a:extLst>
                <a:ext uri="{FF2B5EF4-FFF2-40B4-BE49-F238E27FC236}">
                  <a16:creationId xmlns:a16="http://schemas.microsoft.com/office/drawing/2014/main" id="{34C910B0-50C2-4FA0-A295-F4906974F372}"/>
                </a:ext>
              </a:extLst>
            </p:cNvPr>
            <p:cNvSpPr>
              <a:spLocks noChangeShapeType="1"/>
            </p:cNvSpPr>
            <p:nvPr/>
          </p:nvSpPr>
          <p:spPr bwMode="auto">
            <a:xfrm flipH="1">
              <a:off x="1784277" y="4920692"/>
              <a:ext cx="0" cy="72000"/>
            </a:xfrm>
            <a:prstGeom prst="line">
              <a:avLst/>
            </a:prstGeom>
            <a:noFill/>
            <a:ln w="22225"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4D4D4D"/>
                </a:solidFill>
                <a:cs typeface="Arial" panose="020B0604020202020204" pitchFamily="34" charset="0"/>
              </a:endParaRPr>
            </a:p>
          </p:txBody>
        </p:sp>
        <p:sp>
          <p:nvSpPr>
            <p:cNvPr id="60" name="TextBox 59">
              <a:extLst>
                <a:ext uri="{FF2B5EF4-FFF2-40B4-BE49-F238E27FC236}">
                  <a16:creationId xmlns:a16="http://schemas.microsoft.com/office/drawing/2014/main" id="{451BF588-9F75-4D44-B42F-7C69A2A3B5EC}"/>
                </a:ext>
              </a:extLst>
            </p:cNvPr>
            <p:cNvSpPr txBox="1"/>
            <p:nvPr/>
          </p:nvSpPr>
          <p:spPr>
            <a:xfrm>
              <a:off x="1688728" y="4982711"/>
              <a:ext cx="497539" cy="994900"/>
            </a:xfrm>
            <a:prstGeom prst="rect">
              <a:avLst/>
            </a:prstGeom>
            <a:noFill/>
          </p:spPr>
          <p:txBody>
            <a:bodyPr wrap="none" lIns="36000" tIns="36000" rIns="36000" bIns="36000" rtlCol="0" anchor="t" anchorCtr="0">
              <a:spAutoFit/>
            </a:bodyPr>
            <a:lstStyle/>
            <a:p>
              <a:pPr algn="ctr"/>
              <a:r>
                <a:rPr lang="zh-CN" sz="1000" b="0" i="0" u="none" strike="noStrike" cap="none" baseline="0" dirty="0">
                  <a:solidFill>
                    <a:srgbClr val="4D4D4D"/>
                  </a:solidFill>
                  <a:effectLst/>
                  <a:uFillTx/>
                  <a:ea typeface="SimSun"/>
                </a:rPr>
                <a:t>2</a:t>
              </a:r>
            </a:p>
            <a:p>
              <a:pPr algn="ctr"/>
              <a:endParaRPr lang="en-GB" sz="1000" dirty="0">
                <a:solidFill>
                  <a:srgbClr val="4D4D4D"/>
                </a:solidFill>
                <a:cs typeface="Arial" panose="020B0604020202020204" pitchFamily="34" charset="0"/>
              </a:endParaRPr>
            </a:p>
            <a:p>
              <a:pPr algn="ctr"/>
              <a:endParaRPr lang="en-GB" sz="1000" dirty="0">
                <a:solidFill>
                  <a:srgbClr val="4D4D4D"/>
                </a:solidFill>
                <a:cs typeface="Arial" panose="020B0604020202020204" pitchFamily="34" charset="0"/>
              </a:endParaRPr>
            </a:p>
            <a:p>
              <a:pPr algn="r"/>
              <a:r>
                <a:rPr lang="zh-CN" sz="1000" b="0" i="0" u="none" strike="noStrike" cap="none" baseline="0" dirty="0">
                  <a:solidFill>
                    <a:srgbClr val="B60D27"/>
                  </a:solidFill>
                  <a:effectLst/>
                  <a:uFillTx/>
                  <a:ea typeface="SimSun"/>
                </a:rPr>
                <a:t>141</a:t>
              </a:r>
            </a:p>
            <a:p>
              <a:pPr algn="r"/>
              <a:r>
                <a:rPr lang="zh-CN" sz="1000" b="0" i="0" u="none" strike="noStrike" cap="none" baseline="0" dirty="0">
                  <a:solidFill>
                    <a:srgbClr val="B2C0D8"/>
                  </a:solidFill>
                  <a:effectLst/>
                  <a:uFillTx/>
                  <a:ea typeface="SimSun"/>
                </a:rPr>
                <a:t>50</a:t>
              </a:r>
            </a:p>
          </p:txBody>
        </p:sp>
        <p:sp>
          <p:nvSpPr>
            <p:cNvPr id="61" name="Line 21">
              <a:extLst>
                <a:ext uri="{FF2B5EF4-FFF2-40B4-BE49-F238E27FC236}">
                  <a16:creationId xmlns:a16="http://schemas.microsoft.com/office/drawing/2014/main" id="{D1385EE7-07A5-468C-80BE-F3EBCF955FD6}"/>
                </a:ext>
              </a:extLst>
            </p:cNvPr>
            <p:cNvSpPr>
              <a:spLocks noChangeShapeType="1"/>
            </p:cNvSpPr>
            <p:nvPr/>
          </p:nvSpPr>
          <p:spPr bwMode="auto">
            <a:xfrm flipH="1">
              <a:off x="2403597" y="4920693"/>
              <a:ext cx="0" cy="72000"/>
            </a:xfrm>
            <a:prstGeom prst="line">
              <a:avLst/>
            </a:prstGeom>
            <a:noFill/>
            <a:ln w="22225"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4D4D4D"/>
                </a:solidFill>
                <a:cs typeface="Arial" panose="020B0604020202020204" pitchFamily="34" charset="0"/>
              </a:endParaRPr>
            </a:p>
          </p:txBody>
        </p:sp>
        <p:sp>
          <p:nvSpPr>
            <p:cNvPr id="62" name="TextBox 61">
              <a:extLst>
                <a:ext uri="{FF2B5EF4-FFF2-40B4-BE49-F238E27FC236}">
                  <a16:creationId xmlns:a16="http://schemas.microsoft.com/office/drawing/2014/main" id="{7E81177A-B075-424E-B614-5652F4428822}"/>
                </a:ext>
              </a:extLst>
            </p:cNvPr>
            <p:cNvSpPr txBox="1"/>
            <p:nvPr/>
          </p:nvSpPr>
          <p:spPr>
            <a:xfrm>
              <a:off x="2297484" y="4982711"/>
              <a:ext cx="374104" cy="994900"/>
            </a:xfrm>
            <a:prstGeom prst="rect">
              <a:avLst/>
            </a:prstGeom>
            <a:noFill/>
          </p:spPr>
          <p:txBody>
            <a:bodyPr wrap="none" lIns="36000" tIns="36000" rIns="36000" bIns="36000" rtlCol="0" anchor="t" anchorCtr="0">
              <a:spAutoFit/>
            </a:bodyPr>
            <a:lstStyle/>
            <a:p>
              <a:pPr algn="ctr"/>
              <a:r>
                <a:rPr lang="zh-CN" sz="1000" b="0" i="0" u="none" strike="noStrike" cap="none" baseline="0" dirty="0">
                  <a:solidFill>
                    <a:srgbClr val="4D4D4D"/>
                  </a:solidFill>
                  <a:effectLst/>
                  <a:uFillTx/>
                  <a:ea typeface="SimSun"/>
                </a:rPr>
                <a:t>4</a:t>
              </a:r>
            </a:p>
            <a:p>
              <a:pPr algn="ctr"/>
              <a:endParaRPr lang="en-GB" sz="1000" dirty="0">
                <a:solidFill>
                  <a:srgbClr val="4D4D4D"/>
                </a:solidFill>
                <a:cs typeface="Arial" panose="020B0604020202020204" pitchFamily="34" charset="0"/>
              </a:endParaRPr>
            </a:p>
            <a:p>
              <a:pPr algn="ctr"/>
              <a:endParaRPr lang="en-GB" sz="1000" dirty="0">
                <a:solidFill>
                  <a:srgbClr val="4D4D4D"/>
                </a:solidFill>
                <a:cs typeface="Arial" panose="020B0604020202020204" pitchFamily="34" charset="0"/>
              </a:endParaRPr>
            </a:p>
            <a:p>
              <a:pPr algn="ctr"/>
              <a:r>
                <a:rPr lang="zh-CN" sz="1000" b="0" i="0" u="none" strike="noStrike" cap="none" baseline="0" dirty="0">
                  <a:solidFill>
                    <a:srgbClr val="B60D27"/>
                  </a:solidFill>
                  <a:effectLst/>
                  <a:uFillTx/>
                  <a:ea typeface="SimSun"/>
                </a:rPr>
                <a:t>90</a:t>
              </a:r>
            </a:p>
            <a:p>
              <a:pPr algn="ctr"/>
              <a:r>
                <a:rPr lang="zh-CN" sz="1000" b="0" i="0" u="none" strike="noStrike" cap="none" baseline="0" dirty="0">
                  <a:solidFill>
                    <a:srgbClr val="B2C0D8"/>
                  </a:solidFill>
                  <a:effectLst/>
                  <a:uFillTx/>
                  <a:ea typeface="SimSun"/>
                </a:rPr>
                <a:t>26</a:t>
              </a:r>
            </a:p>
          </p:txBody>
        </p:sp>
        <p:sp>
          <p:nvSpPr>
            <p:cNvPr id="63" name="Line 21">
              <a:extLst>
                <a:ext uri="{FF2B5EF4-FFF2-40B4-BE49-F238E27FC236}">
                  <a16:creationId xmlns:a16="http://schemas.microsoft.com/office/drawing/2014/main" id="{650638BB-090C-49B3-92A3-111FF01E24E7}"/>
                </a:ext>
              </a:extLst>
            </p:cNvPr>
            <p:cNvSpPr>
              <a:spLocks noChangeShapeType="1"/>
            </p:cNvSpPr>
            <p:nvPr/>
          </p:nvSpPr>
          <p:spPr bwMode="auto">
            <a:xfrm flipH="1">
              <a:off x="3027360" y="4920694"/>
              <a:ext cx="0" cy="72000"/>
            </a:xfrm>
            <a:prstGeom prst="line">
              <a:avLst/>
            </a:prstGeom>
            <a:noFill/>
            <a:ln w="22225"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4D4D4D"/>
                </a:solidFill>
                <a:cs typeface="Arial" panose="020B0604020202020204" pitchFamily="34" charset="0"/>
              </a:endParaRPr>
            </a:p>
          </p:txBody>
        </p:sp>
        <p:sp>
          <p:nvSpPr>
            <p:cNvPr id="64" name="TextBox 63">
              <a:extLst>
                <a:ext uri="{FF2B5EF4-FFF2-40B4-BE49-F238E27FC236}">
                  <a16:creationId xmlns:a16="http://schemas.microsoft.com/office/drawing/2014/main" id="{99C1CD92-3137-4202-9C87-86B6708DA61C}"/>
                </a:ext>
              </a:extLst>
            </p:cNvPr>
            <p:cNvSpPr txBox="1"/>
            <p:nvPr/>
          </p:nvSpPr>
          <p:spPr>
            <a:xfrm>
              <a:off x="2848967" y="4982713"/>
              <a:ext cx="374103" cy="994899"/>
            </a:xfrm>
            <a:prstGeom prst="rect">
              <a:avLst/>
            </a:prstGeom>
            <a:noFill/>
          </p:spPr>
          <p:txBody>
            <a:bodyPr wrap="none" lIns="36000" tIns="36000" rIns="36000" bIns="36000" rtlCol="0" anchor="t" anchorCtr="0">
              <a:spAutoFit/>
            </a:bodyPr>
            <a:lstStyle/>
            <a:p>
              <a:pPr algn="ctr"/>
              <a:r>
                <a:rPr lang="zh-CN" sz="1000" b="0" i="0" u="none" strike="noStrike" cap="none" baseline="0">
                  <a:solidFill>
                    <a:srgbClr val="4D4D4D"/>
                  </a:solidFill>
                  <a:effectLst/>
                  <a:uFillTx/>
                  <a:ea typeface="SimSun"/>
                </a:rPr>
                <a:t>6</a:t>
              </a:r>
            </a:p>
            <a:p>
              <a:pPr algn="ctr"/>
              <a:endParaRPr lang="en-GB" sz="1000">
                <a:solidFill>
                  <a:srgbClr val="4D4D4D"/>
                </a:solidFill>
                <a:cs typeface="Arial" panose="020B0604020202020204" pitchFamily="34" charset="0"/>
              </a:endParaRPr>
            </a:p>
            <a:p>
              <a:pPr algn="ctr"/>
              <a:endParaRPr lang="en-GB" sz="1000">
                <a:solidFill>
                  <a:srgbClr val="4D4D4D"/>
                </a:solidFill>
                <a:cs typeface="Arial" panose="020B0604020202020204" pitchFamily="34" charset="0"/>
              </a:endParaRPr>
            </a:p>
            <a:p>
              <a:pPr algn="r"/>
              <a:r>
                <a:rPr lang="zh-CN" sz="1000" b="0" i="0" u="none" strike="noStrike" cap="none" baseline="0">
                  <a:solidFill>
                    <a:srgbClr val="B60D27"/>
                  </a:solidFill>
                  <a:effectLst/>
                  <a:uFillTx/>
                  <a:ea typeface="SimSun"/>
                </a:rPr>
                <a:t>30</a:t>
              </a:r>
            </a:p>
            <a:p>
              <a:pPr algn="r"/>
              <a:r>
                <a:rPr lang="zh-CN" sz="1000" b="0" i="0" u="none" strike="noStrike" cap="none" baseline="0">
                  <a:solidFill>
                    <a:srgbClr val="B2C0D8"/>
                  </a:solidFill>
                  <a:effectLst/>
                  <a:uFillTx/>
                  <a:ea typeface="SimSun"/>
                </a:rPr>
                <a:t>9</a:t>
              </a:r>
            </a:p>
          </p:txBody>
        </p:sp>
        <p:sp>
          <p:nvSpPr>
            <p:cNvPr id="65" name="Line 21">
              <a:extLst>
                <a:ext uri="{FF2B5EF4-FFF2-40B4-BE49-F238E27FC236}">
                  <a16:creationId xmlns:a16="http://schemas.microsoft.com/office/drawing/2014/main" id="{3AB6D99B-A8A4-41EF-ADE0-0C06A499D9B4}"/>
                </a:ext>
              </a:extLst>
            </p:cNvPr>
            <p:cNvSpPr>
              <a:spLocks noChangeShapeType="1"/>
            </p:cNvSpPr>
            <p:nvPr/>
          </p:nvSpPr>
          <p:spPr bwMode="auto">
            <a:xfrm flipH="1">
              <a:off x="3624445" y="4920695"/>
              <a:ext cx="0" cy="72000"/>
            </a:xfrm>
            <a:prstGeom prst="line">
              <a:avLst/>
            </a:prstGeom>
            <a:noFill/>
            <a:ln w="22225"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4D4D4D"/>
                </a:solidFill>
                <a:cs typeface="Arial" panose="020B0604020202020204" pitchFamily="34" charset="0"/>
              </a:endParaRPr>
            </a:p>
          </p:txBody>
        </p:sp>
        <p:sp>
          <p:nvSpPr>
            <p:cNvPr id="66" name="TextBox 65">
              <a:extLst>
                <a:ext uri="{FF2B5EF4-FFF2-40B4-BE49-F238E27FC236}">
                  <a16:creationId xmlns:a16="http://schemas.microsoft.com/office/drawing/2014/main" id="{26B37EC7-8C6D-4BB2-BFDF-4C209C0C121A}"/>
                </a:ext>
              </a:extLst>
            </p:cNvPr>
            <p:cNvSpPr txBox="1"/>
            <p:nvPr/>
          </p:nvSpPr>
          <p:spPr>
            <a:xfrm>
              <a:off x="3446054" y="4982713"/>
              <a:ext cx="374104" cy="994900"/>
            </a:xfrm>
            <a:prstGeom prst="rect">
              <a:avLst/>
            </a:prstGeom>
            <a:noFill/>
          </p:spPr>
          <p:txBody>
            <a:bodyPr wrap="none" lIns="36000" tIns="36000" rIns="36000" bIns="36000" rtlCol="0" anchor="t" anchorCtr="0">
              <a:spAutoFit/>
            </a:bodyPr>
            <a:lstStyle/>
            <a:p>
              <a:pPr algn="ctr"/>
              <a:r>
                <a:rPr lang="zh-CN" sz="1000" b="0" i="0" u="none" strike="noStrike" cap="none" baseline="0">
                  <a:solidFill>
                    <a:srgbClr val="4D4D4D"/>
                  </a:solidFill>
                  <a:effectLst/>
                  <a:uFillTx/>
                  <a:ea typeface="SimSun"/>
                </a:rPr>
                <a:t>8</a:t>
              </a:r>
            </a:p>
            <a:p>
              <a:pPr algn="ctr"/>
              <a:endParaRPr lang="en-GB" sz="1000">
                <a:solidFill>
                  <a:srgbClr val="4D4D4D"/>
                </a:solidFill>
                <a:cs typeface="Arial" panose="020B0604020202020204" pitchFamily="34" charset="0"/>
              </a:endParaRPr>
            </a:p>
            <a:p>
              <a:pPr algn="ctr"/>
              <a:endParaRPr lang="en-GB" sz="1000">
                <a:solidFill>
                  <a:srgbClr val="4D4D4D"/>
                </a:solidFill>
                <a:cs typeface="Arial" panose="020B0604020202020204" pitchFamily="34" charset="0"/>
              </a:endParaRPr>
            </a:p>
            <a:p>
              <a:pPr algn="r"/>
              <a:r>
                <a:rPr lang="zh-CN" sz="1000" b="0" i="0" u="none" strike="noStrike" cap="none" baseline="0">
                  <a:solidFill>
                    <a:srgbClr val="B60D27"/>
                  </a:solidFill>
                  <a:effectLst/>
                  <a:uFillTx/>
                  <a:ea typeface="SimSun"/>
                </a:rPr>
                <a:t>22</a:t>
              </a:r>
            </a:p>
            <a:p>
              <a:pPr algn="r"/>
              <a:r>
                <a:rPr lang="zh-CN" sz="1000" b="0" i="0" u="none" strike="noStrike" cap="none" baseline="0">
                  <a:solidFill>
                    <a:srgbClr val="B2C0D8"/>
                  </a:solidFill>
                  <a:effectLst/>
                  <a:uFillTx/>
                  <a:ea typeface="SimSun"/>
                </a:rPr>
                <a:t>6</a:t>
              </a:r>
            </a:p>
          </p:txBody>
        </p:sp>
        <p:sp>
          <p:nvSpPr>
            <p:cNvPr id="67" name="Line 21">
              <a:extLst>
                <a:ext uri="{FF2B5EF4-FFF2-40B4-BE49-F238E27FC236}">
                  <a16:creationId xmlns:a16="http://schemas.microsoft.com/office/drawing/2014/main" id="{6CE12BAB-98C4-4C7C-BB5E-CD771CA1FA19}"/>
                </a:ext>
              </a:extLst>
            </p:cNvPr>
            <p:cNvSpPr>
              <a:spLocks noChangeShapeType="1"/>
            </p:cNvSpPr>
            <p:nvPr/>
          </p:nvSpPr>
          <p:spPr bwMode="auto">
            <a:xfrm flipH="1">
              <a:off x="4243766" y="4920696"/>
              <a:ext cx="0" cy="72000"/>
            </a:xfrm>
            <a:prstGeom prst="line">
              <a:avLst/>
            </a:prstGeom>
            <a:noFill/>
            <a:ln w="22225"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4D4D4D"/>
                </a:solidFill>
                <a:cs typeface="Arial" panose="020B0604020202020204" pitchFamily="34" charset="0"/>
              </a:endParaRPr>
            </a:p>
          </p:txBody>
        </p:sp>
        <p:sp>
          <p:nvSpPr>
            <p:cNvPr id="68" name="TextBox 67">
              <a:extLst>
                <a:ext uri="{FF2B5EF4-FFF2-40B4-BE49-F238E27FC236}">
                  <a16:creationId xmlns:a16="http://schemas.microsoft.com/office/drawing/2014/main" id="{2D5C8990-87EA-4150-9D67-B78B6F3CED3D}"/>
                </a:ext>
              </a:extLst>
            </p:cNvPr>
            <p:cNvSpPr txBox="1"/>
            <p:nvPr/>
          </p:nvSpPr>
          <p:spPr>
            <a:xfrm>
              <a:off x="4065374" y="4982715"/>
              <a:ext cx="374103" cy="994899"/>
            </a:xfrm>
            <a:prstGeom prst="rect">
              <a:avLst/>
            </a:prstGeom>
            <a:noFill/>
          </p:spPr>
          <p:txBody>
            <a:bodyPr wrap="none" lIns="36000" tIns="36000" rIns="36000" bIns="36000" rtlCol="0" anchor="t" anchorCtr="0">
              <a:spAutoFit/>
            </a:bodyPr>
            <a:lstStyle/>
            <a:p>
              <a:pPr algn="ctr"/>
              <a:r>
                <a:rPr lang="zh-CN" sz="1000" b="0" i="0" u="none" strike="noStrike" cap="none" baseline="0" dirty="0">
                  <a:solidFill>
                    <a:srgbClr val="4D4D4D"/>
                  </a:solidFill>
                  <a:effectLst/>
                  <a:uFillTx/>
                  <a:ea typeface="SimSun"/>
                </a:rPr>
                <a:t>10</a:t>
              </a:r>
            </a:p>
            <a:p>
              <a:pPr algn="ctr"/>
              <a:endParaRPr lang="en-GB" sz="1000" dirty="0">
                <a:solidFill>
                  <a:srgbClr val="4D4D4D"/>
                </a:solidFill>
                <a:cs typeface="Arial" panose="020B0604020202020204" pitchFamily="34" charset="0"/>
              </a:endParaRPr>
            </a:p>
            <a:p>
              <a:pPr algn="ctr"/>
              <a:endParaRPr lang="en-GB" sz="1000" dirty="0">
                <a:solidFill>
                  <a:srgbClr val="4D4D4D"/>
                </a:solidFill>
                <a:cs typeface="Arial" panose="020B0604020202020204" pitchFamily="34" charset="0"/>
              </a:endParaRPr>
            </a:p>
            <a:p>
              <a:pPr algn="r"/>
              <a:r>
                <a:rPr lang="zh-CN" sz="1000" b="0" i="0" u="none" strike="noStrike" cap="none" baseline="0" dirty="0">
                  <a:solidFill>
                    <a:srgbClr val="B60D27"/>
                  </a:solidFill>
                  <a:effectLst/>
                  <a:uFillTx/>
                  <a:ea typeface="SimSun"/>
                </a:rPr>
                <a:t>11</a:t>
              </a:r>
            </a:p>
            <a:p>
              <a:pPr algn="r"/>
              <a:r>
                <a:rPr lang="zh-CN" sz="1000" b="0" i="0" u="none" strike="noStrike" cap="none" baseline="0" dirty="0">
                  <a:solidFill>
                    <a:srgbClr val="B2C0D8"/>
                  </a:solidFill>
                  <a:effectLst/>
                  <a:uFillTx/>
                  <a:ea typeface="SimSun"/>
                </a:rPr>
                <a:t>2</a:t>
              </a:r>
            </a:p>
          </p:txBody>
        </p:sp>
        <p:sp>
          <p:nvSpPr>
            <p:cNvPr id="69" name="Line 21">
              <a:extLst>
                <a:ext uri="{FF2B5EF4-FFF2-40B4-BE49-F238E27FC236}">
                  <a16:creationId xmlns:a16="http://schemas.microsoft.com/office/drawing/2014/main" id="{5D40B085-D692-43D4-8932-84C4168E196B}"/>
                </a:ext>
              </a:extLst>
            </p:cNvPr>
            <p:cNvSpPr>
              <a:spLocks noChangeShapeType="1"/>
            </p:cNvSpPr>
            <p:nvPr/>
          </p:nvSpPr>
          <p:spPr bwMode="auto">
            <a:xfrm flipH="1">
              <a:off x="4861050" y="4920697"/>
              <a:ext cx="0" cy="72000"/>
            </a:xfrm>
            <a:prstGeom prst="line">
              <a:avLst/>
            </a:prstGeom>
            <a:noFill/>
            <a:ln w="22225"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4D4D4D"/>
                </a:solidFill>
                <a:cs typeface="Arial" panose="020B0604020202020204" pitchFamily="34" charset="0"/>
              </a:endParaRPr>
            </a:p>
          </p:txBody>
        </p:sp>
        <p:sp>
          <p:nvSpPr>
            <p:cNvPr id="70" name="TextBox 69">
              <a:extLst>
                <a:ext uri="{FF2B5EF4-FFF2-40B4-BE49-F238E27FC236}">
                  <a16:creationId xmlns:a16="http://schemas.microsoft.com/office/drawing/2014/main" id="{5E4071E2-C88C-47C6-88C8-A80BFDD97A05}"/>
                </a:ext>
              </a:extLst>
            </p:cNvPr>
            <p:cNvSpPr txBox="1"/>
            <p:nvPr/>
          </p:nvSpPr>
          <p:spPr>
            <a:xfrm>
              <a:off x="4674000" y="4982715"/>
              <a:ext cx="374103" cy="994899"/>
            </a:xfrm>
            <a:prstGeom prst="rect">
              <a:avLst/>
            </a:prstGeom>
            <a:noFill/>
          </p:spPr>
          <p:txBody>
            <a:bodyPr wrap="none" lIns="36000" tIns="36000" rIns="36000" bIns="36000" rtlCol="0" anchor="t" anchorCtr="0">
              <a:spAutoFit/>
            </a:bodyPr>
            <a:lstStyle/>
            <a:p>
              <a:pPr algn="ctr"/>
              <a:r>
                <a:rPr lang="zh-CN" sz="1000" b="0" i="0" u="none" strike="noStrike" cap="none" baseline="0" dirty="0">
                  <a:solidFill>
                    <a:srgbClr val="4D4D4D"/>
                  </a:solidFill>
                  <a:effectLst/>
                  <a:uFillTx/>
                  <a:ea typeface="SimSun"/>
                </a:rPr>
                <a:t>12</a:t>
              </a:r>
            </a:p>
            <a:p>
              <a:pPr algn="ctr"/>
              <a:endParaRPr lang="en-GB" sz="1000" dirty="0">
                <a:solidFill>
                  <a:srgbClr val="4D4D4D"/>
                </a:solidFill>
                <a:cs typeface="Arial" panose="020B0604020202020204" pitchFamily="34" charset="0"/>
              </a:endParaRPr>
            </a:p>
            <a:p>
              <a:pPr algn="ctr"/>
              <a:endParaRPr lang="en-GB" sz="1000" dirty="0">
                <a:solidFill>
                  <a:srgbClr val="4D4D4D"/>
                </a:solidFill>
                <a:cs typeface="Arial" panose="020B0604020202020204" pitchFamily="34" charset="0"/>
              </a:endParaRPr>
            </a:p>
            <a:p>
              <a:pPr algn="ctr"/>
              <a:r>
                <a:rPr lang="zh-CN" sz="1000" b="0" i="0" u="none" strike="noStrike" cap="none" baseline="0" dirty="0">
                  <a:solidFill>
                    <a:srgbClr val="B60D27"/>
                  </a:solidFill>
                  <a:effectLst/>
                  <a:uFillTx/>
                  <a:ea typeface="SimSun"/>
                </a:rPr>
                <a:t>5</a:t>
              </a:r>
            </a:p>
            <a:p>
              <a:pPr algn="ctr"/>
              <a:r>
                <a:rPr lang="zh-CN" sz="1000" b="0" i="0" u="none" strike="noStrike" cap="none" baseline="0" dirty="0">
                  <a:solidFill>
                    <a:srgbClr val="B2C0D8"/>
                  </a:solidFill>
                  <a:effectLst/>
                  <a:uFillTx/>
                  <a:ea typeface="SimSun"/>
                </a:rPr>
                <a:t>0</a:t>
              </a:r>
            </a:p>
          </p:txBody>
        </p:sp>
        <p:sp>
          <p:nvSpPr>
            <p:cNvPr id="71" name="Line 21">
              <a:extLst>
                <a:ext uri="{FF2B5EF4-FFF2-40B4-BE49-F238E27FC236}">
                  <a16:creationId xmlns:a16="http://schemas.microsoft.com/office/drawing/2014/main" id="{059EE164-857D-4AE6-B825-0F10F5303EEF}"/>
                </a:ext>
              </a:extLst>
            </p:cNvPr>
            <p:cNvSpPr>
              <a:spLocks noChangeShapeType="1"/>
            </p:cNvSpPr>
            <p:nvPr/>
          </p:nvSpPr>
          <p:spPr bwMode="auto">
            <a:xfrm flipH="1">
              <a:off x="5470226" y="4920698"/>
              <a:ext cx="0" cy="72000"/>
            </a:xfrm>
            <a:prstGeom prst="line">
              <a:avLst/>
            </a:prstGeom>
            <a:noFill/>
            <a:ln w="22225"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4D4D4D"/>
                </a:solidFill>
                <a:cs typeface="Arial" panose="020B0604020202020204" pitchFamily="34" charset="0"/>
              </a:endParaRPr>
            </a:p>
          </p:txBody>
        </p:sp>
        <p:sp>
          <p:nvSpPr>
            <p:cNvPr id="72" name="TextBox 71">
              <a:extLst>
                <a:ext uri="{FF2B5EF4-FFF2-40B4-BE49-F238E27FC236}">
                  <a16:creationId xmlns:a16="http://schemas.microsoft.com/office/drawing/2014/main" id="{200F0863-86D3-4D65-964F-3365BB6D5C90}"/>
                </a:ext>
              </a:extLst>
            </p:cNvPr>
            <p:cNvSpPr txBox="1"/>
            <p:nvPr/>
          </p:nvSpPr>
          <p:spPr>
            <a:xfrm>
              <a:off x="5291833" y="4982716"/>
              <a:ext cx="374103" cy="994899"/>
            </a:xfrm>
            <a:prstGeom prst="rect">
              <a:avLst/>
            </a:prstGeom>
            <a:noFill/>
          </p:spPr>
          <p:txBody>
            <a:bodyPr wrap="none" lIns="36000" tIns="36000" rIns="36000" bIns="36000" rtlCol="0" anchor="t" anchorCtr="0">
              <a:spAutoFit/>
            </a:bodyPr>
            <a:lstStyle/>
            <a:p>
              <a:pPr algn="ctr"/>
              <a:r>
                <a:rPr lang="zh-CN" sz="1000" b="0" i="0" u="none" strike="noStrike" cap="none" baseline="0">
                  <a:solidFill>
                    <a:srgbClr val="4D4D4D"/>
                  </a:solidFill>
                  <a:effectLst/>
                  <a:uFillTx/>
                  <a:ea typeface="SimSun"/>
                </a:rPr>
                <a:t>14</a:t>
              </a:r>
            </a:p>
            <a:p>
              <a:pPr algn="ctr"/>
              <a:endParaRPr lang="en-GB" sz="1000">
                <a:solidFill>
                  <a:srgbClr val="4D4D4D"/>
                </a:solidFill>
                <a:cs typeface="Arial" panose="020B0604020202020204" pitchFamily="34" charset="0"/>
              </a:endParaRPr>
            </a:p>
            <a:p>
              <a:pPr algn="ctr"/>
              <a:endParaRPr lang="en-GB" sz="1000">
                <a:solidFill>
                  <a:srgbClr val="4D4D4D"/>
                </a:solidFill>
                <a:cs typeface="Arial" panose="020B0604020202020204" pitchFamily="34" charset="0"/>
              </a:endParaRPr>
            </a:p>
            <a:p>
              <a:pPr algn="ctr"/>
              <a:r>
                <a:rPr lang="zh-CN" sz="1000" b="0" i="0" u="none" strike="noStrike" cap="none" baseline="0">
                  <a:solidFill>
                    <a:srgbClr val="B60D27"/>
                  </a:solidFill>
                  <a:effectLst/>
                  <a:uFillTx/>
                  <a:ea typeface="SimSun"/>
                </a:rPr>
                <a:t>2</a:t>
              </a:r>
            </a:p>
            <a:p>
              <a:pPr algn="ctr"/>
              <a:r>
                <a:rPr lang="zh-CN" sz="1000" b="0" i="0" u="none" strike="noStrike" cap="none" baseline="0">
                  <a:solidFill>
                    <a:srgbClr val="B2C0D8"/>
                  </a:solidFill>
                  <a:effectLst/>
                  <a:uFillTx/>
                  <a:ea typeface="SimSun"/>
                </a:rPr>
                <a:t>0</a:t>
              </a:r>
            </a:p>
          </p:txBody>
        </p:sp>
        <p:sp>
          <p:nvSpPr>
            <p:cNvPr id="73" name="Line 21">
              <a:extLst>
                <a:ext uri="{FF2B5EF4-FFF2-40B4-BE49-F238E27FC236}">
                  <a16:creationId xmlns:a16="http://schemas.microsoft.com/office/drawing/2014/main" id="{2A08984B-DAD2-4029-957E-7F26A77F642F}"/>
                </a:ext>
              </a:extLst>
            </p:cNvPr>
            <p:cNvSpPr>
              <a:spLocks noChangeShapeType="1"/>
            </p:cNvSpPr>
            <p:nvPr/>
          </p:nvSpPr>
          <p:spPr bwMode="auto">
            <a:xfrm flipH="1">
              <a:off x="6090838" y="4920699"/>
              <a:ext cx="0" cy="72000"/>
            </a:xfrm>
            <a:prstGeom prst="line">
              <a:avLst/>
            </a:prstGeom>
            <a:noFill/>
            <a:ln w="22225"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4D4D4D"/>
                </a:solidFill>
                <a:cs typeface="Arial" panose="020B0604020202020204" pitchFamily="34" charset="0"/>
              </a:endParaRPr>
            </a:p>
          </p:txBody>
        </p:sp>
        <p:sp>
          <p:nvSpPr>
            <p:cNvPr id="74" name="TextBox 73">
              <a:extLst>
                <a:ext uri="{FF2B5EF4-FFF2-40B4-BE49-F238E27FC236}">
                  <a16:creationId xmlns:a16="http://schemas.microsoft.com/office/drawing/2014/main" id="{DDD1A00B-B707-4120-A6B5-A71601BAC230}"/>
                </a:ext>
              </a:extLst>
            </p:cNvPr>
            <p:cNvSpPr txBox="1"/>
            <p:nvPr/>
          </p:nvSpPr>
          <p:spPr>
            <a:xfrm>
              <a:off x="5912446" y="4982718"/>
              <a:ext cx="374103" cy="994899"/>
            </a:xfrm>
            <a:prstGeom prst="rect">
              <a:avLst/>
            </a:prstGeom>
            <a:noFill/>
          </p:spPr>
          <p:txBody>
            <a:bodyPr wrap="none" lIns="36000" tIns="36000" rIns="36000" bIns="36000" rtlCol="0" anchor="t" anchorCtr="0">
              <a:spAutoFit/>
            </a:bodyPr>
            <a:lstStyle/>
            <a:p>
              <a:pPr algn="ctr"/>
              <a:r>
                <a:rPr lang="zh-CN" sz="1000" b="0" i="0" u="none" strike="noStrike" cap="none" baseline="0">
                  <a:solidFill>
                    <a:srgbClr val="4D4D4D"/>
                  </a:solidFill>
                  <a:effectLst/>
                  <a:uFillTx/>
                  <a:ea typeface="SimSun"/>
                </a:rPr>
                <a:t>16</a:t>
              </a:r>
            </a:p>
            <a:p>
              <a:pPr algn="ctr"/>
              <a:endParaRPr lang="en-GB" sz="1000">
                <a:solidFill>
                  <a:srgbClr val="4D4D4D"/>
                </a:solidFill>
                <a:cs typeface="Arial" panose="020B0604020202020204" pitchFamily="34" charset="0"/>
              </a:endParaRPr>
            </a:p>
            <a:p>
              <a:pPr algn="ctr"/>
              <a:endParaRPr lang="en-GB" sz="1000">
                <a:solidFill>
                  <a:srgbClr val="4D4D4D"/>
                </a:solidFill>
                <a:cs typeface="Arial" panose="020B0604020202020204" pitchFamily="34" charset="0"/>
              </a:endParaRPr>
            </a:p>
            <a:p>
              <a:pPr algn="ctr"/>
              <a:r>
                <a:rPr lang="zh-CN" sz="1000" b="0" i="0" u="none" strike="noStrike" cap="none" baseline="0">
                  <a:solidFill>
                    <a:srgbClr val="B60D27"/>
                  </a:solidFill>
                  <a:effectLst/>
                  <a:uFillTx/>
                  <a:ea typeface="SimSun"/>
                </a:rPr>
                <a:t>2</a:t>
              </a:r>
            </a:p>
            <a:p>
              <a:pPr algn="ctr"/>
              <a:r>
                <a:rPr lang="zh-CN" sz="1000" b="0" i="0" u="none" strike="noStrike" cap="none" baseline="0">
                  <a:solidFill>
                    <a:srgbClr val="B2C0D8"/>
                  </a:solidFill>
                  <a:effectLst/>
                  <a:uFillTx/>
                  <a:ea typeface="SimSun"/>
                </a:rPr>
                <a:t>0</a:t>
              </a:r>
            </a:p>
          </p:txBody>
        </p:sp>
        <p:sp>
          <p:nvSpPr>
            <p:cNvPr id="75" name="Line 21">
              <a:extLst>
                <a:ext uri="{FF2B5EF4-FFF2-40B4-BE49-F238E27FC236}">
                  <a16:creationId xmlns:a16="http://schemas.microsoft.com/office/drawing/2014/main" id="{6B9F0786-D45B-4BEF-9D20-0250F965EB1B}"/>
                </a:ext>
              </a:extLst>
            </p:cNvPr>
            <p:cNvSpPr>
              <a:spLocks noChangeShapeType="1"/>
            </p:cNvSpPr>
            <p:nvPr/>
          </p:nvSpPr>
          <p:spPr bwMode="auto">
            <a:xfrm flipH="1">
              <a:off x="6698110" y="4920700"/>
              <a:ext cx="0" cy="72000"/>
            </a:xfrm>
            <a:prstGeom prst="line">
              <a:avLst/>
            </a:prstGeom>
            <a:noFill/>
            <a:ln w="22225"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4D4D4D"/>
                </a:solidFill>
                <a:cs typeface="Arial" panose="020B0604020202020204" pitchFamily="34" charset="0"/>
              </a:endParaRPr>
            </a:p>
          </p:txBody>
        </p:sp>
        <p:sp>
          <p:nvSpPr>
            <p:cNvPr id="76" name="TextBox 75">
              <a:extLst>
                <a:ext uri="{FF2B5EF4-FFF2-40B4-BE49-F238E27FC236}">
                  <a16:creationId xmlns:a16="http://schemas.microsoft.com/office/drawing/2014/main" id="{9B382D02-9DC8-4449-B68B-273D6245FDBB}"/>
                </a:ext>
              </a:extLst>
            </p:cNvPr>
            <p:cNvSpPr txBox="1"/>
            <p:nvPr/>
          </p:nvSpPr>
          <p:spPr>
            <a:xfrm>
              <a:off x="6519713" y="4982719"/>
              <a:ext cx="374103" cy="994899"/>
            </a:xfrm>
            <a:prstGeom prst="rect">
              <a:avLst/>
            </a:prstGeom>
            <a:noFill/>
          </p:spPr>
          <p:txBody>
            <a:bodyPr wrap="none" lIns="36000" tIns="36000" rIns="36000" bIns="36000" rtlCol="0" anchor="t" anchorCtr="0">
              <a:spAutoFit/>
            </a:bodyPr>
            <a:lstStyle/>
            <a:p>
              <a:pPr algn="ctr"/>
              <a:r>
                <a:rPr lang="zh-CN" sz="1000" b="0" i="0" u="none" strike="noStrike" cap="none" baseline="0">
                  <a:solidFill>
                    <a:srgbClr val="4D4D4D"/>
                  </a:solidFill>
                  <a:effectLst/>
                  <a:uFillTx/>
                  <a:ea typeface="SimSun"/>
                </a:rPr>
                <a:t>18</a:t>
              </a:r>
            </a:p>
            <a:p>
              <a:pPr algn="ctr"/>
              <a:endParaRPr lang="en-GB" sz="1000">
                <a:solidFill>
                  <a:srgbClr val="4D4D4D"/>
                </a:solidFill>
                <a:cs typeface="Arial" panose="020B0604020202020204" pitchFamily="34" charset="0"/>
              </a:endParaRPr>
            </a:p>
            <a:p>
              <a:pPr algn="ctr"/>
              <a:endParaRPr lang="en-GB" sz="1000">
                <a:solidFill>
                  <a:srgbClr val="4D4D4D"/>
                </a:solidFill>
                <a:cs typeface="Arial" panose="020B0604020202020204" pitchFamily="34" charset="0"/>
              </a:endParaRPr>
            </a:p>
            <a:p>
              <a:pPr algn="ctr"/>
              <a:r>
                <a:rPr lang="zh-CN" sz="1000" b="0" i="0" u="none" strike="noStrike" cap="none" baseline="0">
                  <a:solidFill>
                    <a:srgbClr val="B60D27"/>
                  </a:solidFill>
                  <a:effectLst/>
                  <a:uFillTx/>
                  <a:ea typeface="SimSun"/>
                </a:rPr>
                <a:t>1</a:t>
              </a:r>
            </a:p>
            <a:p>
              <a:pPr algn="r"/>
              <a:r>
                <a:rPr lang="zh-CN" sz="1000" b="0" i="0" u="none" strike="noStrike" cap="none" baseline="0">
                  <a:solidFill>
                    <a:srgbClr val="B2C0D8"/>
                  </a:solidFill>
                  <a:effectLst/>
                  <a:uFillTx/>
                  <a:ea typeface="SimSun"/>
                </a:rPr>
                <a:t>0</a:t>
              </a:r>
            </a:p>
          </p:txBody>
        </p:sp>
        <p:sp>
          <p:nvSpPr>
            <p:cNvPr id="77" name="Line 21">
              <a:extLst>
                <a:ext uri="{FF2B5EF4-FFF2-40B4-BE49-F238E27FC236}">
                  <a16:creationId xmlns:a16="http://schemas.microsoft.com/office/drawing/2014/main" id="{667B73A3-027C-4303-8E4B-E80374340764}"/>
                </a:ext>
              </a:extLst>
            </p:cNvPr>
            <p:cNvSpPr>
              <a:spLocks noChangeShapeType="1"/>
            </p:cNvSpPr>
            <p:nvPr/>
          </p:nvSpPr>
          <p:spPr bwMode="auto">
            <a:xfrm flipH="1">
              <a:off x="7305378" y="4920701"/>
              <a:ext cx="0" cy="72000"/>
            </a:xfrm>
            <a:prstGeom prst="line">
              <a:avLst/>
            </a:prstGeom>
            <a:noFill/>
            <a:ln w="22225"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4D4D4D"/>
                </a:solidFill>
                <a:cs typeface="Arial" panose="020B0604020202020204" pitchFamily="34" charset="0"/>
              </a:endParaRPr>
            </a:p>
          </p:txBody>
        </p:sp>
        <p:sp>
          <p:nvSpPr>
            <p:cNvPr id="78" name="TextBox 77">
              <a:extLst>
                <a:ext uri="{FF2B5EF4-FFF2-40B4-BE49-F238E27FC236}">
                  <a16:creationId xmlns:a16="http://schemas.microsoft.com/office/drawing/2014/main" id="{1A340D3B-A95A-4AF8-8658-FC8C8C11AFF0}"/>
                </a:ext>
              </a:extLst>
            </p:cNvPr>
            <p:cNvSpPr txBox="1"/>
            <p:nvPr/>
          </p:nvSpPr>
          <p:spPr>
            <a:xfrm>
              <a:off x="7126987" y="4982721"/>
              <a:ext cx="374103" cy="994899"/>
            </a:xfrm>
            <a:prstGeom prst="rect">
              <a:avLst/>
            </a:prstGeom>
            <a:noFill/>
          </p:spPr>
          <p:txBody>
            <a:bodyPr wrap="none" lIns="36000" tIns="36000" rIns="36000" bIns="36000" rtlCol="0" anchor="t" anchorCtr="0">
              <a:spAutoFit/>
            </a:bodyPr>
            <a:lstStyle/>
            <a:p>
              <a:pPr algn="ctr"/>
              <a:r>
                <a:rPr lang="zh-CN" sz="1000" b="0" i="0" u="none" strike="noStrike" cap="none" baseline="0">
                  <a:solidFill>
                    <a:srgbClr val="4D4D4D"/>
                  </a:solidFill>
                  <a:effectLst/>
                  <a:uFillTx/>
                  <a:ea typeface="SimSun"/>
                </a:rPr>
                <a:t>20</a:t>
              </a:r>
            </a:p>
            <a:p>
              <a:pPr algn="ctr"/>
              <a:endParaRPr lang="en-GB" sz="1000">
                <a:solidFill>
                  <a:srgbClr val="4D4D4D"/>
                </a:solidFill>
                <a:cs typeface="Arial" panose="020B0604020202020204" pitchFamily="34" charset="0"/>
              </a:endParaRPr>
            </a:p>
            <a:p>
              <a:pPr algn="ctr"/>
              <a:endParaRPr lang="en-GB" sz="1000">
                <a:solidFill>
                  <a:srgbClr val="4D4D4D"/>
                </a:solidFill>
                <a:cs typeface="Arial" panose="020B0604020202020204" pitchFamily="34" charset="0"/>
              </a:endParaRPr>
            </a:p>
            <a:p>
              <a:pPr algn="ctr"/>
              <a:r>
                <a:rPr lang="zh-CN" sz="1000" b="0" i="0" u="none" strike="noStrike" cap="none" baseline="0">
                  <a:solidFill>
                    <a:srgbClr val="B60D27"/>
                  </a:solidFill>
                  <a:effectLst/>
                  <a:uFillTx/>
                  <a:ea typeface="SimSun"/>
                </a:rPr>
                <a:t>0</a:t>
              </a:r>
            </a:p>
            <a:p>
              <a:pPr algn="ctr"/>
              <a:r>
                <a:rPr lang="zh-CN" sz="1000" b="0" i="0" u="none" strike="noStrike" cap="none" baseline="0">
                  <a:solidFill>
                    <a:srgbClr val="B2C0D8"/>
                  </a:solidFill>
                  <a:effectLst/>
                  <a:uFillTx/>
                  <a:ea typeface="SimSun"/>
                </a:rPr>
                <a:t>0</a:t>
              </a:r>
            </a:p>
          </p:txBody>
        </p:sp>
        <p:sp>
          <p:nvSpPr>
            <p:cNvPr id="79" name="TextBox 78">
              <a:extLst>
                <a:ext uri="{FF2B5EF4-FFF2-40B4-BE49-F238E27FC236}">
                  <a16:creationId xmlns:a16="http://schemas.microsoft.com/office/drawing/2014/main" id="{4F3D46EF-C004-46EE-B9D2-7E1A0FE76456}"/>
                </a:ext>
              </a:extLst>
            </p:cNvPr>
            <p:cNvSpPr txBox="1"/>
            <p:nvPr/>
          </p:nvSpPr>
          <p:spPr>
            <a:xfrm>
              <a:off x="-424575" y="5335187"/>
              <a:ext cx="1894161" cy="654486"/>
            </a:xfrm>
            <a:prstGeom prst="rect">
              <a:avLst/>
            </a:prstGeom>
            <a:noFill/>
          </p:spPr>
          <p:txBody>
            <a:bodyPr wrap="none" rtlCol="0">
              <a:spAutoFit/>
            </a:bodyPr>
            <a:lstStyle/>
            <a:p>
              <a:pPr algn="r" fontAlgn="base">
                <a:spcBef>
                  <a:spcPct val="0"/>
                </a:spcBef>
                <a:spcAft>
                  <a:spcPct val="0"/>
                </a:spcAft>
              </a:pPr>
              <a:r>
                <a:rPr lang="zh-CN" sz="1000" b="0" i="0" u="none" strike="noStrike" cap="none" baseline="0" dirty="0">
                  <a:solidFill>
                    <a:srgbClr val="4D4D4D"/>
                  </a:solidFill>
                  <a:effectLst/>
                  <a:uFillTx/>
                  <a:ea typeface="SimSun"/>
                </a:rPr>
                <a:t>面临风险的人数</a:t>
              </a:r>
            </a:p>
            <a:p>
              <a:pPr algn="r" fontAlgn="base">
                <a:spcBef>
                  <a:spcPct val="0"/>
                </a:spcBef>
                <a:spcAft>
                  <a:spcPct val="0"/>
                </a:spcAft>
              </a:pPr>
              <a:r>
                <a:rPr lang="zh-CN" sz="1000" b="0" i="0" u="none" strike="noStrike" cap="none" baseline="0" dirty="0">
                  <a:solidFill>
                    <a:srgbClr val="B60D27"/>
                  </a:solidFill>
                  <a:effectLst/>
                  <a:uFillTx/>
                  <a:ea typeface="SimSun"/>
                </a:rPr>
                <a:t>三联组</a:t>
              </a:r>
            </a:p>
            <a:p>
              <a:pPr algn="r" fontAlgn="base">
                <a:spcBef>
                  <a:spcPct val="0"/>
                </a:spcBef>
                <a:spcAft>
                  <a:spcPct val="0"/>
                </a:spcAft>
              </a:pPr>
              <a:r>
                <a:rPr lang="zh-CN" sz="1000" b="0" i="0" u="none" strike="noStrike" cap="none" baseline="0" dirty="0">
                  <a:solidFill>
                    <a:srgbClr val="B2C0D8"/>
                  </a:solidFill>
                  <a:effectLst/>
                  <a:uFillTx/>
                  <a:ea typeface="SimSun"/>
                </a:rPr>
                <a:t>对照组</a:t>
              </a:r>
            </a:p>
          </p:txBody>
        </p:sp>
      </p:grpSp>
      <p:sp>
        <p:nvSpPr>
          <p:cNvPr id="12" name="TextBox 11">
            <a:extLst>
              <a:ext uri="{FF2B5EF4-FFF2-40B4-BE49-F238E27FC236}">
                <a16:creationId xmlns:a16="http://schemas.microsoft.com/office/drawing/2014/main" id="{E80EC7C6-B833-4840-9F26-112F1677584C}"/>
              </a:ext>
            </a:extLst>
          </p:cNvPr>
          <p:cNvSpPr txBox="1"/>
          <p:nvPr/>
        </p:nvSpPr>
        <p:spPr>
          <a:xfrm>
            <a:off x="1845306" y="1994848"/>
            <a:ext cx="1810289" cy="335615"/>
          </a:xfrm>
          <a:prstGeom prst="rect">
            <a:avLst/>
          </a:prstGeom>
          <a:noFill/>
        </p:spPr>
        <p:txBody>
          <a:bodyPr wrap="none" rtlCol="0">
            <a:spAutoFit/>
          </a:bodyPr>
          <a:lstStyle/>
          <a:p>
            <a:pPr algn="ctr"/>
            <a:r>
              <a:rPr lang="zh-CN" sz="1600" b="0" i="0" u="none" strike="noStrike" cap="none" baseline="0">
                <a:solidFill>
                  <a:srgbClr val="4D4D4D"/>
                </a:solidFill>
                <a:effectLst/>
                <a:uFillTx/>
                <a:ea typeface="SimSun"/>
              </a:rPr>
              <a:t>三联组对比对照组</a:t>
            </a:r>
          </a:p>
        </p:txBody>
      </p:sp>
      <p:grpSp>
        <p:nvGrpSpPr>
          <p:cNvPr id="13" name="Graphic 3">
            <a:extLst>
              <a:ext uri="{FF2B5EF4-FFF2-40B4-BE49-F238E27FC236}">
                <a16:creationId xmlns:a16="http://schemas.microsoft.com/office/drawing/2014/main" id="{10718606-04DD-4362-A9F7-7770405D02D9}"/>
              </a:ext>
            </a:extLst>
          </p:cNvPr>
          <p:cNvGrpSpPr/>
          <p:nvPr/>
        </p:nvGrpSpPr>
        <p:grpSpPr>
          <a:xfrm>
            <a:off x="997066" y="2447185"/>
            <a:ext cx="1930776" cy="2202860"/>
            <a:chOff x="3048892" y="1724042"/>
            <a:chExt cx="3038579" cy="3412916"/>
          </a:xfrm>
        </p:grpSpPr>
        <p:sp>
          <p:nvSpPr>
            <p:cNvPr id="16" name="Freeform: Shape 5">
              <a:extLst>
                <a:ext uri="{FF2B5EF4-FFF2-40B4-BE49-F238E27FC236}">
                  <a16:creationId xmlns:a16="http://schemas.microsoft.com/office/drawing/2014/main" id="{F0F4544F-30F5-4507-9F97-50BA2F8BB9B2}"/>
                </a:ext>
              </a:extLst>
            </p:cNvPr>
            <p:cNvSpPr/>
            <p:nvPr/>
          </p:nvSpPr>
          <p:spPr>
            <a:xfrm>
              <a:off x="3048892" y="1755558"/>
              <a:ext cx="3038579" cy="3381400"/>
            </a:xfrm>
            <a:custGeom>
              <a:avLst/>
              <a:gdLst>
                <a:gd name="connsiteX0" fmla="*/ 3039131 w 3038475"/>
                <a:gd name="connsiteY0" fmla="*/ 3377841 h 3381375"/>
                <a:gd name="connsiteX1" fmla="*/ 3039131 w 3038475"/>
                <a:gd name="connsiteY1" fmla="*/ 3115084 h 3381375"/>
                <a:gd name="connsiteX2" fmla="*/ 2312440 w 3038475"/>
                <a:gd name="connsiteY2" fmla="*/ 3115084 h 3381375"/>
                <a:gd name="connsiteX3" fmla="*/ 2312440 w 3038475"/>
                <a:gd name="connsiteY3" fmla="*/ 3000127 h 3381375"/>
                <a:gd name="connsiteX4" fmla="*/ 2236488 w 3038475"/>
                <a:gd name="connsiteY4" fmla="*/ 3000127 h 3381375"/>
                <a:gd name="connsiteX5" fmla="*/ 2236488 w 3038475"/>
                <a:gd name="connsiteY5" fmla="*/ 2932385 h 3381375"/>
                <a:gd name="connsiteX6" fmla="*/ 1587797 w 3038475"/>
                <a:gd name="connsiteY6" fmla="*/ 2932385 h 3381375"/>
                <a:gd name="connsiteX7" fmla="*/ 1587797 w 3038475"/>
                <a:gd name="connsiteY7" fmla="*/ 2893380 h 3381375"/>
                <a:gd name="connsiteX8" fmla="*/ 1511845 w 3038475"/>
                <a:gd name="connsiteY8" fmla="*/ 2893380 h 3381375"/>
                <a:gd name="connsiteX9" fmla="*/ 1511845 w 3038475"/>
                <a:gd name="connsiteY9" fmla="*/ 2846165 h 3381375"/>
                <a:gd name="connsiteX10" fmla="*/ 1380466 w 3038475"/>
                <a:gd name="connsiteY10" fmla="*/ 2846165 h 3381375"/>
                <a:gd name="connsiteX11" fmla="*/ 1380466 w 3038475"/>
                <a:gd name="connsiteY11" fmla="*/ 2770212 h 3381375"/>
                <a:gd name="connsiteX12" fmla="*/ 1164925 w 3038475"/>
                <a:gd name="connsiteY12" fmla="*/ 2770212 h 3381375"/>
                <a:gd name="connsiteX13" fmla="*/ 1164925 w 3038475"/>
                <a:gd name="connsiteY13" fmla="*/ 2745581 h 3381375"/>
                <a:gd name="connsiteX14" fmla="*/ 1127978 w 3038475"/>
                <a:gd name="connsiteY14" fmla="*/ 2745581 h 3381375"/>
                <a:gd name="connsiteX15" fmla="*/ 1127978 w 3038475"/>
                <a:gd name="connsiteY15" fmla="*/ 2612145 h 3381375"/>
                <a:gd name="connsiteX16" fmla="*/ 1078705 w 3038475"/>
                <a:gd name="connsiteY16" fmla="*/ 2612145 h 3381375"/>
                <a:gd name="connsiteX17" fmla="*/ 1078705 w 3038475"/>
                <a:gd name="connsiteY17" fmla="*/ 2552614 h 3381375"/>
                <a:gd name="connsiteX18" fmla="*/ 998647 w 3038475"/>
                <a:gd name="connsiteY18" fmla="*/ 2552614 h 3381375"/>
                <a:gd name="connsiteX19" fmla="*/ 998647 w 3038475"/>
                <a:gd name="connsiteY19" fmla="*/ 2519772 h 3381375"/>
                <a:gd name="connsiteX20" fmla="*/ 918588 w 3038475"/>
                <a:gd name="connsiteY20" fmla="*/ 2519772 h 3381375"/>
                <a:gd name="connsiteX21" fmla="*/ 918588 w 3038475"/>
                <a:gd name="connsiteY21" fmla="*/ 2499245 h 3381375"/>
                <a:gd name="connsiteX22" fmla="*/ 885743 w 3038475"/>
                <a:gd name="connsiteY22" fmla="*/ 2499245 h 3381375"/>
                <a:gd name="connsiteX23" fmla="*/ 885743 w 3038475"/>
                <a:gd name="connsiteY23" fmla="*/ 2460240 h 3381375"/>
                <a:gd name="connsiteX24" fmla="*/ 820053 w 3038475"/>
                <a:gd name="connsiteY24" fmla="*/ 2460240 h 3381375"/>
                <a:gd name="connsiteX25" fmla="*/ 820053 w 3038475"/>
                <a:gd name="connsiteY25" fmla="*/ 2396604 h 3381375"/>
                <a:gd name="connsiteX26" fmla="*/ 801578 w 3038475"/>
                <a:gd name="connsiteY26" fmla="*/ 2396604 h 3381375"/>
                <a:gd name="connsiteX27" fmla="*/ 801578 w 3038475"/>
                <a:gd name="connsiteY27" fmla="*/ 2328862 h 3381375"/>
                <a:gd name="connsiteX28" fmla="*/ 778997 w 3038475"/>
                <a:gd name="connsiteY28" fmla="*/ 2328862 h 3381375"/>
                <a:gd name="connsiteX29" fmla="*/ 778997 w 3038475"/>
                <a:gd name="connsiteY29" fmla="*/ 2271388 h 3381375"/>
                <a:gd name="connsiteX30" fmla="*/ 750258 w 3038475"/>
                <a:gd name="connsiteY30" fmla="*/ 2271388 h 3381375"/>
                <a:gd name="connsiteX31" fmla="*/ 750258 w 3038475"/>
                <a:gd name="connsiteY31" fmla="*/ 2252910 h 3381375"/>
                <a:gd name="connsiteX32" fmla="*/ 705096 w 3038475"/>
                <a:gd name="connsiteY32" fmla="*/ 2252910 h 3381375"/>
                <a:gd name="connsiteX33" fmla="*/ 705096 w 3038475"/>
                <a:gd name="connsiteY33" fmla="*/ 2195426 h 3381375"/>
                <a:gd name="connsiteX34" fmla="*/ 655829 w 3038475"/>
                <a:gd name="connsiteY34" fmla="*/ 2195426 h 3381375"/>
                <a:gd name="connsiteX35" fmla="*/ 655829 w 3038475"/>
                <a:gd name="connsiteY35" fmla="*/ 2146163 h 3381375"/>
                <a:gd name="connsiteX36" fmla="*/ 614773 w 3038475"/>
                <a:gd name="connsiteY36" fmla="*/ 2146163 h 3381375"/>
                <a:gd name="connsiteX37" fmla="*/ 614773 w 3038475"/>
                <a:gd name="connsiteY37" fmla="*/ 2105110 h 3381375"/>
                <a:gd name="connsiteX38" fmla="*/ 596298 w 3038475"/>
                <a:gd name="connsiteY38" fmla="*/ 2105110 h 3381375"/>
                <a:gd name="connsiteX39" fmla="*/ 596298 w 3038475"/>
                <a:gd name="connsiteY39" fmla="*/ 2072259 h 3381375"/>
                <a:gd name="connsiteX40" fmla="*/ 542925 w 3038475"/>
                <a:gd name="connsiteY40" fmla="*/ 2072259 h 3381375"/>
                <a:gd name="connsiteX41" fmla="*/ 542925 w 3038475"/>
                <a:gd name="connsiteY41" fmla="*/ 2014785 h 3381375"/>
                <a:gd name="connsiteX42" fmla="*/ 522397 w 3038475"/>
                <a:gd name="connsiteY42" fmla="*/ 2014785 h 3381375"/>
                <a:gd name="connsiteX43" fmla="*/ 522397 w 3038475"/>
                <a:gd name="connsiteY43" fmla="*/ 1967569 h 3381375"/>
                <a:gd name="connsiteX44" fmla="*/ 466971 w 3038475"/>
                <a:gd name="connsiteY44" fmla="*/ 1967569 h 3381375"/>
                <a:gd name="connsiteX45" fmla="*/ 466971 w 3038475"/>
                <a:gd name="connsiteY45" fmla="*/ 1912143 h 3381375"/>
                <a:gd name="connsiteX46" fmla="*/ 436180 w 3038475"/>
                <a:gd name="connsiteY46" fmla="*/ 1912143 h 3381375"/>
                <a:gd name="connsiteX47" fmla="*/ 436180 w 3038475"/>
                <a:gd name="connsiteY47" fmla="*/ 1698650 h 3381375"/>
                <a:gd name="connsiteX48" fmla="*/ 405387 w 3038475"/>
                <a:gd name="connsiteY48" fmla="*/ 1698650 h 3381375"/>
                <a:gd name="connsiteX49" fmla="*/ 405387 w 3038475"/>
                <a:gd name="connsiteY49" fmla="*/ 1534430 h 3381375"/>
                <a:gd name="connsiteX50" fmla="*/ 384859 w 3038475"/>
                <a:gd name="connsiteY50" fmla="*/ 1534430 h 3381375"/>
                <a:gd name="connsiteX51" fmla="*/ 384859 w 3038475"/>
                <a:gd name="connsiteY51" fmla="*/ 957595 h 3381375"/>
                <a:gd name="connsiteX52" fmla="*/ 360225 w 3038475"/>
                <a:gd name="connsiteY52" fmla="*/ 957595 h 3381375"/>
                <a:gd name="connsiteX53" fmla="*/ 360225 w 3038475"/>
                <a:gd name="connsiteY53" fmla="*/ 785156 h 3381375"/>
                <a:gd name="connsiteX54" fmla="*/ 335592 w 3038475"/>
                <a:gd name="connsiteY54" fmla="*/ 785156 h 3381375"/>
                <a:gd name="connsiteX55" fmla="*/ 335592 w 3038475"/>
                <a:gd name="connsiteY55" fmla="*/ 579876 h 3381375"/>
                <a:gd name="connsiteX56" fmla="*/ 302747 w 3038475"/>
                <a:gd name="connsiteY56" fmla="*/ 579876 h 3381375"/>
                <a:gd name="connsiteX57" fmla="*/ 302747 w 3038475"/>
                <a:gd name="connsiteY57" fmla="*/ 407440 h 3381375"/>
                <a:gd name="connsiteX58" fmla="*/ 271955 w 3038475"/>
                <a:gd name="connsiteY58" fmla="*/ 407440 h 3381375"/>
                <a:gd name="connsiteX59" fmla="*/ 271955 w 3038475"/>
                <a:gd name="connsiteY59" fmla="*/ 343803 h 3381375"/>
                <a:gd name="connsiteX60" fmla="*/ 237058 w 3038475"/>
                <a:gd name="connsiteY60" fmla="*/ 343803 h 3381375"/>
                <a:gd name="connsiteX61" fmla="*/ 237058 w 3038475"/>
                <a:gd name="connsiteY61" fmla="*/ 282220 h 3381375"/>
                <a:gd name="connsiteX62" fmla="*/ 202160 w 3038475"/>
                <a:gd name="connsiteY62" fmla="*/ 282220 h 3381375"/>
                <a:gd name="connsiteX63" fmla="*/ 202160 w 3038475"/>
                <a:gd name="connsiteY63" fmla="*/ 183684 h 3381375"/>
                <a:gd name="connsiteX64" fmla="*/ 167262 w 3038475"/>
                <a:gd name="connsiteY64" fmla="*/ 183684 h 3381375"/>
                <a:gd name="connsiteX65" fmla="*/ 167262 w 3038475"/>
                <a:gd name="connsiteY65" fmla="*/ 156998 h 3381375"/>
                <a:gd name="connsiteX66" fmla="*/ 128259 w 3038475"/>
                <a:gd name="connsiteY66" fmla="*/ 156998 h 3381375"/>
                <a:gd name="connsiteX67" fmla="*/ 128259 w 3038475"/>
                <a:gd name="connsiteY67" fmla="*/ 60517 h 3381375"/>
                <a:gd name="connsiteX68" fmla="*/ 66675 w 3038475"/>
                <a:gd name="connsiteY68" fmla="*/ 60517 h 3381375"/>
                <a:gd name="connsiteX69" fmla="*/ 66675 w 3038475"/>
                <a:gd name="connsiteY69" fmla="*/ 7144 h 3381375"/>
                <a:gd name="connsiteX70" fmla="*/ 7144 w 3038475"/>
                <a:gd name="connsiteY70" fmla="*/ 7144 h 3381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3038475" h="3381375">
                  <a:moveTo>
                    <a:pt x="3039131" y="3377841"/>
                  </a:moveTo>
                  <a:lnTo>
                    <a:pt x="3039131" y="3115084"/>
                  </a:lnTo>
                  <a:lnTo>
                    <a:pt x="2312440" y="3115084"/>
                  </a:lnTo>
                  <a:lnTo>
                    <a:pt x="2312440" y="3000127"/>
                  </a:lnTo>
                  <a:lnTo>
                    <a:pt x="2236488" y="3000127"/>
                  </a:lnTo>
                  <a:lnTo>
                    <a:pt x="2236488" y="2932385"/>
                  </a:lnTo>
                  <a:lnTo>
                    <a:pt x="1587797" y="2932385"/>
                  </a:lnTo>
                  <a:lnTo>
                    <a:pt x="1587797" y="2893380"/>
                  </a:lnTo>
                  <a:lnTo>
                    <a:pt x="1511845" y="2893380"/>
                  </a:lnTo>
                  <a:lnTo>
                    <a:pt x="1511845" y="2846165"/>
                  </a:lnTo>
                  <a:lnTo>
                    <a:pt x="1380466" y="2846165"/>
                  </a:lnTo>
                  <a:lnTo>
                    <a:pt x="1380466" y="2770212"/>
                  </a:lnTo>
                  <a:lnTo>
                    <a:pt x="1164925" y="2770212"/>
                  </a:lnTo>
                  <a:lnTo>
                    <a:pt x="1164925" y="2745581"/>
                  </a:lnTo>
                  <a:lnTo>
                    <a:pt x="1127978" y="2745581"/>
                  </a:lnTo>
                  <a:lnTo>
                    <a:pt x="1127978" y="2612145"/>
                  </a:lnTo>
                  <a:lnTo>
                    <a:pt x="1078705" y="2612145"/>
                  </a:lnTo>
                  <a:lnTo>
                    <a:pt x="1078705" y="2552614"/>
                  </a:lnTo>
                  <a:lnTo>
                    <a:pt x="998647" y="2552614"/>
                  </a:lnTo>
                  <a:lnTo>
                    <a:pt x="998647" y="2519772"/>
                  </a:lnTo>
                  <a:lnTo>
                    <a:pt x="918588" y="2519772"/>
                  </a:lnTo>
                  <a:lnTo>
                    <a:pt x="918588" y="2499245"/>
                  </a:lnTo>
                  <a:lnTo>
                    <a:pt x="885743" y="2499245"/>
                  </a:lnTo>
                  <a:lnTo>
                    <a:pt x="885743" y="2460240"/>
                  </a:lnTo>
                  <a:lnTo>
                    <a:pt x="820053" y="2460240"/>
                  </a:lnTo>
                  <a:lnTo>
                    <a:pt x="820053" y="2396604"/>
                  </a:lnTo>
                  <a:lnTo>
                    <a:pt x="801578" y="2396604"/>
                  </a:lnTo>
                  <a:lnTo>
                    <a:pt x="801578" y="2328862"/>
                  </a:lnTo>
                  <a:lnTo>
                    <a:pt x="778997" y="2328862"/>
                  </a:lnTo>
                  <a:lnTo>
                    <a:pt x="778997" y="2271388"/>
                  </a:lnTo>
                  <a:lnTo>
                    <a:pt x="750258" y="2271388"/>
                  </a:lnTo>
                  <a:lnTo>
                    <a:pt x="750258" y="2252910"/>
                  </a:lnTo>
                  <a:lnTo>
                    <a:pt x="705096" y="2252910"/>
                  </a:lnTo>
                  <a:lnTo>
                    <a:pt x="705096" y="2195426"/>
                  </a:lnTo>
                  <a:lnTo>
                    <a:pt x="655829" y="2195426"/>
                  </a:lnTo>
                  <a:lnTo>
                    <a:pt x="655829" y="2146163"/>
                  </a:lnTo>
                  <a:lnTo>
                    <a:pt x="614773" y="2146163"/>
                  </a:lnTo>
                  <a:lnTo>
                    <a:pt x="614773" y="2105110"/>
                  </a:lnTo>
                  <a:lnTo>
                    <a:pt x="596298" y="2105110"/>
                  </a:lnTo>
                  <a:lnTo>
                    <a:pt x="596298" y="2072259"/>
                  </a:lnTo>
                  <a:lnTo>
                    <a:pt x="542925" y="2072259"/>
                  </a:lnTo>
                  <a:lnTo>
                    <a:pt x="542925" y="2014785"/>
                  </a:lnTo>
                  <a:lnTo>
                    <a:pt x="522397" y="2014785"/>
                  </a:lnTo>
                  <a:lnTo>
                    <a:pt x="522397" y="1967569"/>
                  </a:lnTo>
                  <a:lnTo>
                    <a:pt x="466971" y="1967569"/>
                  </a:lnTo>
                  <a:lnTo>
                    <a:pt x="466971" y="1912143"/>
                  </a:lnTo>
                  <a:lnTo>
                    <a:pt x="436180" y="1912143"/>
                  </a:lnTo>
                  <a:lnTo>
                    <a:pt x="436180" y="1698650"/>
                  </a:lnTo>
                  <a:lnTo>
                    <a:pt x="405387" y="1698650"/>
                  </a:lnTo>
                  <a:lnTo>
                    <a:pt x="405387" y="1534430"/>
                  </a:lnTo>
                  <a:lnTo>
                    <a:pt x="384859" y="1534430"/>
                  </a:lnTo>
                  <a:lnTo>
                    <a:pt x="384859" y="957595"/>
                  </a:lnTo>
                  <a:lnTo>
                    <a:pt x="360225" y="957595"/>
                  </a:lnTo>
                  <a:lnTo>
                    <a:pt x="360225" y="785156"/>
                  </a:lnTo>
                  <a:lnTo>
                    <a:pt x="335592" y="785156"/>
                  </a:lnTo>
                  <a:lnTo>
                    <a:pt x="335592" y="579876"/>
                  </a:lnTo>
                  <a:lnTo>
                    <a:pt x="302747" y="579876"/>
                  </a:lnTo>
                  <a:lnTo>
                    <a:pt x="302747" y="407440"/>
                  </a:lnTo>
                  <a:lnTo>
                    <a:pt x="271955" y="407440"/>
                  </a:lnTo>
                  <a:lnTo>
                    <a:pt x="271955" y="343803"/>
                  </a:lnTo>
                  <a:lnTo>
                    <a:pt x="237058" y="343803"/>
                  </a:lnTo>
                  <a:lnTo>
                    <a:pt x="237058" y="282220"/>
                  </a:lnTo>
                  <a:lnTo>
                    <a:pt x="202160" y="282220"/>
                  </a:lnTo>
                  <a:lnTo>
                    <a:pt x="202160" y="183684"/>
                  </a:lnTo>
                  <a:lnTo>
                    <a:pt x="167262" y="183684"/>
                  </a:lnTo>
                  <a:lnTo>
                    <a:pt x="167262" y="156998"/>
                  </a:lnTo>
                  <a:lnTo>
                    <a:pt x="128259" y="156998"/>
                  </a:lnTo>
                  <a:lnTo>
                    <a:pt x="128259" y="60517"/>
                  </a:lnTo>
                  <a:lnTo>
                    <a:pt x="66675" y="60517"/>
                  </a:lnTo>
                  <a:lnTo>
                    <a:pt x="66675" y="7144"/>
                  </a:lnTo>
                  <a:lnTo>
                    <a:pt x="7144" y="7144"/>
                  </a:lnTo>
                </a:path>
              </a:pathLst>
            </a:custGeom>
            <a:noFill/>
            <a:ln w="19050" cap="flat">
              <a:solidFill>
                <a:schemeClr val="accent2"/>
              </a:solidFill>
              <a:prstDash val="solid"/>
              <a:miter/>
            </a:ln>
          </p:spPr>
          <p:txBody>
            <a:bodyPr rtlCol="0" anchor="ctr"/>
            <a:lstStyle/>
            <a:p>
              <a:endParaRPr lang="en-GB"/>
            </a:p>
          </p:txBody>
        </p:sp>
        <p:sp>
          <p:nvSpPr>
            <p:cNvPr id="17" name="Freeform: Shape 245">
              <a:extLst>
                <a:ext uri="{FF2B5EF4-FFF2-40B4-BE49-F238E27FC236}">
                  <a16:creationId xmlns:a16="http://schemas.microsoft.com/office/drawing/2014/main" id="{25058F9E-066A-408F-81FA-DB46BE80B643}"/>
                </a:ext>
              </a:extLst>
            </p:cNvPr>
            <p:cNvSpPr/>
            <p:nvPr/>
          </p:nvSpPr>
          <p:spPr>
            <a:xfrm>
              <a:off x="3051278" y="1724042"/>
              <a:ext cx="9526" cy="76201"/>
            </a:xfrm>
            <a:custGeom>
              <a:avLst/>
              <a:gdLst>
                <a:gd name="connsiteX0" fmla="*/ 4760 w 0"/>
                <a:gd name="connsiteY0" fmla="*/ 4760 h 76200"/>
                <a:gd name="connsiteX1" fmla="*/ 4760 w 0"/>
                <a:gd name="connsiteY1" fmla="*/ 76760 h 76200"/>
              </a:gdLst>
              <a:ahLst/>
              <a:cxnLst>
                <a:cxn ang="0">
                  <a:pos x="connsiteX0" y="connsiteY0"/>
                </a:cxn>
                <a:cxn ang="0">
                  <a:pos x="connsiteX1" y="connsiteY1"/>
                </a:cxn>
              </a:cxnLst>
              <a:rect l="l" t="t" r="r" b="b"/>
              <a:pathLst>
                <a:path h="76200">
                  <a:moveTo>
                    <a:pt x="4760" y="4760"/>
                  </a:moveTo>
                  <a:lnTo>
                    <a:pt x="4760" y="76760"/>
                  </a:lnTo>
                </a:path>
              </a:pathLst>
            </a:custGeom>
            <a:noFill/>
            <a:ln w="25400" cap="flat">
              <a:solidFill>
                <a:schemeClr val="accent2"/>
              </a:solidFill>
              <a:prstDash val="solid"/>
              <a:miter/>
            </a:ln>
          </p:spPr>
          <p:txBody>
            <a:bodyPr rtlCol="0" anchor="ctr"/>
            <a:lstStyle/>
            <a:p>
              <a:endParaRPr lang="en-GB"/>
            </a:p>
          </p:txBody>
        </p:sp>
        <p:sp>
          <p:nvSpPr>
            <p:cNvPr id="18" name="Freeform: Shape 246">
              <a:extLst>
                <a:ext uri="{FF2B5EF4-FFF2-40B4-BE49-F238E27FC236}">
                  <a16:creationId xmlns:a16="http://schemas.microsoft.com/office/drawing/2014/main" id="{D6CFF66A-9A9C-4D47-BA71-2BEBF8D06535}"/>
                </a:ext>
              </a:extLst>
            </p:cNvPr>
            <p:cNvSpPr/>
            <p:nvPr/>
          </p:nvSpPr>
          <p:spPr>
            <a:xfrm>
              <a:off x="3129580" y="1874342"/>
              <a:ext cx="76203" cy="9525"/>
            </a:xfrm>
            <a:custGeom>
              <a:avLst/>
              <a:gdLst>
                <a:gd name="connsiteX0" fmla="*/ 4760 w 76200"/>
                <a:gd name="connsiteY0" fmla="*/ 4760 h 0"/>
                <a:gd name="connsiteX1" fmla="*/ 76760 w 76200"/>
                <a:gd name="connsiteY1" fmla="*/ 4760 h 0"/>
              </a:gdLst>
              <a:ahLst/>
              <a:cxnLst>
                <a:cxn ang="0">
                  <a:pos x="connsiteX0" y="connsiteY0"/>
                </a:cxn>
                <a:cxn ang="0">
                  <a:pos x="connsiteX1" y="connsiteY1"/>
                </a:cxn>
              </a:cxnLst>
              <a:rect l="l" t="t" r="r" b="b"/>
              <a:pathLst>
                <a:path w="76200">
                  <a:moveTo>
                    <a:pt x="4760" y="4760"/>
                  </a:moveTo>
                  <a:lnTo>
                    <a:pt x="76760" y="4760"/>
                  </a:lnTo>
                </a:path>
              </a:pathLst>
            </a:custGeom>
            <a:noFill/>
            <a:ln w="25400" cap="flat">
              <a:solidFill>
                <a:schemeClr val="accent2"/>
              </a:solidFill>
              <a:prstDash val="solid"/>
              <a:miter/>
            </a:ln>
          </p:spPr>
          <p:txBody>
            <a:bodyPr rtlCol="0" anchor="ctr"/>
            <a:lstStyle/>
            <a:p>
              <a:endParaRPr lang="en-GB"/>
            </a:p>
          </p:txBody>
        </p:sp>
        <p:sp>
          <p:nvSpPr>
            <p:cNvPr id="19" name="Freeform: Shape 247">
              <a:extLst>
                <a:ext uri="{FF2B5EF4-FFF2-40B4-BE49-F238E27FC236}">
                  <a16:creationId xmlns:a16="http://schemas.microsoft.com/office/drawing/2014/main" id="{A72ED313-A953-4AFB-877F-26C22FA86635}"/>
                </a:ext>
              </a:extLst>
            </p:cNvPr>
            <p:cNvSpPr/>
            <p:nvPr/>
          </p:nvSpPr>
          <p:spPr>
            <a:xfrm>
              <a:off x="3320084" y="2293448"/>
              <a:ext cx="76203" cy="9525"/>
            </a:xfrm>
            <a:custGeom>
              <a:avLst/>
              <a:gdLst>
                <a:gd name="connsiteX0" fmla="*/ 4760 w 76200"/>
                <a:gd name="connsiteY0" fmla="*/ 4760 h 0"/>
                <a:gd name="connsiteX1" fmla="*/ 76760 w 76200"/>
                <a:gd name="connsiteY1" fmla="*/ 4760 h 0"/>
              </a:gdLst>
              <a:ahLst/>
              <a:cxnLst>
                <a:cxn ang="0">
                  <a:pos x="connsiteX0" y="connsiteY0"/>
                </a:cxn>
                <a:cxn ang="0">
                  <a:pos x="connsiteX1" y="connsiteY1"/>
                </a:cxn>
              </a:cxnLst>
              <a:rect l="l" t="t" r="r" b="b"/>
              <a:pathLst>
                <a:path w="76200">
                  <a:moveTo>
                    <a:pt x="4760" y="4760"/>
                  </a:moveTo>
                  <a:lnTo>
                    <a:pt x="76760" y="4760"/>
                  </a:lnTo>
                </a:path>
              </a:pathLst>
            </a:custGeom>
            <a:noFill/>
            <a:ln w="25400" cap="flat">
              <a:solidFill>
                <a:schemeClr val="accent2"/>
              </a:solidFill>
              <a:prstDash val="solid"/>
              <a:miter/>
            </a:ln>
          </p:spPr>
          <p:txBody>
            <a:bodyPr rtlCol="0" anchor="ctr"/>
            <a:lstStyle/>
            <a:p>
              <a:endParaRPr lang="en-GB"/>
            </a:p>
          </p:txBody>
        </p:sp>
        <p:sp>
          <p:nvSpPr>
            <p:cNvPr id="20" name="Freeform: Shape 248">
              <a:extLst>
                <a:ext uri="{FF2B5EF4-FFF2-40B4-BE49-F238E27FC236}">
                  <a16:creationId xmlns:a16="http://schemas.microsoft.com/office/drawing/2014/main" id="{50C958F5-8ECA-41A7-B420-FCCDD328435F}"/>
                </a:ext>
              </a:extLst>
            </p:cNvPr>
            <p:cNvSpPr/>
            <p:nvPr/>
          </p:nvSpPr>
          <p:spPr>
            <a:xfrm>
              <a:off x="3339138" y="2407748"/>
              <a:ext cx="76203" cy="9525"/>
            </a:xfrm>
            <a:custGeom>
              <a:avLst/>
              <a:gdLst>
                <a:gd name="connsiteX0" fmla="*/ 4760 w 76200"/>
                <a:gd name="connsiteY0" fmla="*/ 4760 h 0"/>
                <a:gd name="connsiteX1" fmla="*/ 76759 w 76200"/>
                <a:gd name="connsiteY1" fmla="*/ 4760 h 0"/>
              </a:gdLst>
              <a:ahLst/>
              <a:cxnLst>
                <a:cxn ang="0">
                  <a:pos x="connsiteX0" y="connsiteY0"/>
                </a:cxn>
                <a:cxn ang="0">
                  <a:pos x="connsiteX1" y="connsiteY1"/>
                </a:cxn>
              </a:cxnLst>
              <a:rect l="l" t="t" r="r" b="b"/>
              <a:pathLst>
                <a:path w="76200">
                  <a:moveTo>
                    <a:pt x="4760" y="4760"/>
                  </a:moveTo>
                  <a:lnTo>
                    <a:pt x="76759" y="4760"/>
                  </a:lnTo>
                </a:path>
              </a:pathLst>
            </a:custGeom>
            <a:noFill/>
            <a:ln w="25400" cap="flat">
              <a:solidFill>
                <a:schemeClr val="accent2"/>
              </a:solidFill>
              <a:prstDash val="solid"/>
              <a:miter/>
            </a:ln>
          </p:spPr>
          <p:txBody>
            <a:bodyPr rtlCol="0" anchor="ctr"/>
            <a:lstStyle/>
            <a:p>
              <a:endParaRPr lang="en-GB"/>
            </a:p>
          </p:txBody>
        </p:sp>
        <p:sp>
          <p:nvSpPr>
            <p:cNvPr id="21" name="Freeform: Shape 249">
              <a:extLst>
                <a:ext uri="{FF2B5EF4-FFF2-40B4-BE49-F238E27FC236}">
                  <a16:creationId xmlns:a16="http://schemas.microsoft.com/office/drawing/2014/main" id="{678909AB-959D-47FB-9A5F-6A319AE9698D}"/>
                </a:ext>
              </a:extLst>
            </p:cNvPr>
            <p:cNvSpPr/>
            <p:nvPr/>
          </p:nvSpPr>
          <p:spPr>
            <a:xfrm>
              <a:off x="3358188" y="2617299"/>
              <a:ext cx="76203" cy="9525"/>
            </a:xfrm>
            <a:custGeom>
              <a:avLst/>
              <a:gdLst>
                <a:gd name="connsiteX0" fmla="*/ 4760 w 76200"/>
                <a:gd name="connsiteY0" fmla="*/ 4760 h 0"/>
                <a:gd name="connsiteX1" fmla="*/ 76759 w 76200"/>
                <a:gd name="connsiteY1" fmla="*/ 4760 h 0"/>
              </a:gdLst>
              <a:ahLst/>
              <a:cxnLst>
                <a:cxn ang="0">
                  <a:pos x="connsiteX0" y="connsiteY0"/>
                </a:cxn>
                <a:cxn ang="0">
                  <a:pos x="connsiteX1" y="connsiteY1"/>
                </a:cxn>
              </a:cxnLst>
              <a:rect l="l" t="t" r="r" b="b"/>
              <a:pathLst>
                <a:path w="76200">
                  <a:moveTo>
                    <a:pt x="4760" y="4760"/>
                  </a:moveTo>
                  <a:lnTo>
                    <a:pt x="76759" y="4760"/>
                  </a:lnTo>
                </a:path>
              </a:pathLst>
            </a:custGeom>
            <a:noFill/>
            <a:ln w="25400" cap="flat">
              <a:solidFill>
                <a:schemeClr val="accent2"/>
              </a:solidFill>
              <a:prstDash val="solid"/>
              <a:miter/>
            </a:ln>
          </p:spPr>
          <p:txBody>
            <a:bodyPr rtlCol="0" anchor="ctr"/>
            <a:lstStyle/>
            <a:p>
              <a:endParaRPr lang="en-GB"/>
            </a:p>
          </p:txBody>
        </p:sp>
        <p:sp>
          <p:nvSpPr>
            <p:cNvPr id="22" name="Freeform: Shape 250">
              <a:extLst>
                <a:ext uri="{FF2B5EF4-FFF2-40B4-BE49-F238E27FC236}">
                  <a16:creationId xmlns:a16="http://schemas.microsoft.com/office/drawing/2014/main" id="{D4498881-EACC-49DB-B4EE-42A3959D5BEC}"/>
                </a:ext>
              </a:extLst>
            </p:cNvPr>
            <p:cNvSpPr/>
            <p:nvPr/>
          </p:nvSpPr>
          <p:spPr>
            <a:xfrm>
              <a:off x="3396291" y="2731603"/>
              <a:ext cx="76203" cy="9525"/>
            </a:xfrm>
            <a:custGeom>
              <a:avLst/>
              <a:gdLst>
                <a:gd name="connsiteX0" fmla="*/ 4760 w 76200"/>
                <a:gd name="connsiteY0" fmla="*/ 4760 h 0"/>
                <a:gd name="connsiteX1" fmla="*/ 76759 w 76200"/>
                <a:gd name="connsiteY1" fmla="*/ 4760 h 0"/>
              </a:gdLst>
              <a:ahLst/>
              <a:cxnLst>
                <a:cxn ang="0">
                  <a:pos x="connsiteX0" y="connsiteY0"/>
                </a:cxn>
                <a:cxn ang="0">
                  <a:pos x="connsiteX1" y="connsiteY1"/>
                </a:cxn>
              </a:cxnLst>
              <a:rect l="l" t="t" r="r" b="b"/>
              <a:pathLst>
                <a:path w="76200">
                  <a:moveTo>
                    <a:pt x="4760" y="4760"/>
                  </a:moveTo>
                  <a:lnTo>
                    <a:pt x="76759" y="4760"/>
                  </a:lnTo>
                </a:path>
              </a:pathLst>
            </a:custGeom>
            <a:noFill/>
            <a:ln w="25400" cap="flat">
              <a:solidFill>
                <a:schemeClr val="accent2"/>
              </a:solidFill>
              <a:prstDash val="solid"/>
              <a:miter/>
            </a:ln>
          </p:spPr>
          <p:txBody>
            <a:bodyPr rtlCol="0" anchor="ctr"/>
            <a:lstStyle/>
            <a:p>
              <a:endParaRPr lang="en-GB"/>
            </a:p>
          </p:txBody>
        </p:sp>
        <p:sp>
          <p:nvSpPr>
            <p:cNvPr id="23" name="Freeform: Shape 251">
              <a:extLst>
                <a:ext uri="{FF2B5EF4-FFF2-40B4-BE49-F238E27FC236}">
                  <a16:creationId xmlns:a16="http://schemas.microsoft.com/office/drawing/2014/main" id="{90867017-821B-4B00-A354-B7A7BD0D9243}"/>
                </a:ext>
              </a:extLst>
            </p:cNvPr>
            <p:cNvSpPr/>
            <p:nvPr/>
          </p:nvSpPr>
          <p:spPr>
            <a:xfrm>
              <a:off x="3396289" y="3017355"/>
              <a:ext cx="76203" cy="9525"/>
            </a:xfrm>
            <a:custGeom>
              <a:avLst/>
              <a:gdLst>
                <a:gd name="connsiteX0" fmla="*/ 4760 w 76200"/>
                <a:gd name="connsiteY0" fmla="*/ 4760 h 0"/>
                <a:gd name="connsiteX1" fmla="*/ 76759 w 76200"/>
                <a:gd name="connsiteY1" fmla="*/ 4760 h 0"/>
              </a:gdLst>
              <a:ahLst/>
              <a:cxnLst>
                <a:cxn ang="0">
                  <a:pos x="connsiteX0" y="connsiteY0"/>
                </a:cxn>
                <a:cxn ang="0">
                  <a:pos x="connsiteX1" y="connsiteY1"/>
                </a:cxn>
              </a:cxnLst>
              <a:rect l="l" t="t" r="r" b="b"/>
              <a:pathLst>
                <a:path w="76200">
                  <a:moveTo>
                    <a:pt x="4760" y="4760"/>
                  </a:moveTo>
                  <a:lnTo>
                    <a:pt x="76759" y="4760"/>
                  </a:lnTo>
                </a:path>
              </a:pathLst>
            </a:custGeom>
            <a:noFill/>
            <a:ln w="25400" cap="flat">
              <a:solidFill>
                <a:schemeClr val="accent2"/>
              </a:solidFill>
              <a:prstDash val="solid"/>
              <a:miter/>
            </a:ln>
          </p:spPr>
          <p:txBody>
            <a:bodyPr rtlCol="0" anchor="ctr"/>
            <a:lstStyle/>
            <a:p>
              <a:endParaRPr lang="en-GB"/>
            </a:p>
          </p:txBody>
        </p:sp>
        <p:sp>
          <p:nvSpPr>
            <p:cNvPr id="24" name="Freeform: Shape 252">
              <a:extLst>
                <a:ext uri="{FF2B5EF4-FFF2-40B4-BE49-F238E27FC236}">
                  <a16:creationId xmlns:a16="http://schemas.microsoft.com/office/drawing/2014/main" id="{99A56585-BC1C-4945-A63E-F69584B9367E}"/>
                </a:ext>
              </a:extLst>
            </p:cNvPr>
            <p:cNvSpPr/>
            <p:nvPr/>
          </p:nvSpPr>
          <p:spPr>
            <a:xfrm>
              <a:off x="3396291" y="3207855"/>
              <a:ext cx="76203" cy="9525"/>
            </a:xfrm>
            <a:custGeom>
              <a:avLst/>
              <a:gdLst>
                <a:gd name="connsiteX0" fmla="*/ 4760 w 76200"/>
                <a:gd name="connsiteY0" fmla="*/ 4760 h 0"/>
                <a:gd name="connsiteX1" fmla="*/ 76759 w 76200"/>
                <a:gd name="connsiteY1" fmla="*/ 4760 h 0"/>
              </a:gdLst>
              <a:ahLst/>
              <a:cxnLst>
                <a:cxn ang="0">
                  <a:pos x="connsiteX0" y="connsiteY0"/>
                </a:cxn>
                <a:cxn ang="0">
                  <a:pos x="connsiteX1" y="connsiteY1"/>
                </a:cxn>
              </a:cxnLst>
              <a:rect l="l" t="t" r="r" b="b"/>
              <a:pathLst>
                <a:path w="76200">
                  <a:moveTo>
                    <a:pt x="4760" y="4760"/>
                  </a:moveTo>
                  <a:lnTo>
                    <a:pt x="76759" y="4760"/>
                  </a:lnTo>
                </a:path>
              </a:pathLst>
            </a:custGeom>
            <a:noFill/>
            <a:ln w="25400" cap="flat">
              <a:solidFill>
                <a:schemeClr val="accent2"/>
              </a:solidFill>
              <a:prstDash val="solid"/>
              <a:miter/>
            </a:ln>
          </p:spPr>
          <p:txBody>
            <a:bodyPr rtlCol="0" anchor="ctr"/>
            <a:lstStyle/>
            <a:p>
              <a:endParaRPr lang="en-GB"/>
            </a:p>
          </p:txBody>
        </p:sp>
        <p:sp>
          <p:nvSpPr>
            <p:cNvPr id="25" name="Freeform: Shape 253">
              <a:extLst>
                <a:ext uri="{FF2B5EF4-FFF2-40B4-BE49-F238E27FC236}">
                  <a16:creationId xmlns:a16="http://schemas.microsoft.com/office/drawing/2014/main" id="{9952D97F-08CC-4BC1-950A-5EB5A4FC7D2D}"/>
                </a:ext>
              </a:extLst>
            </p:cNvPr>
            <p:cNvSpPr/>
            <p:nvPr/>
          </p:nvSpPr>
          <p:spPr>
            <a:xfrm>
              <a:off x="3415341" y="3303107"/>
              <a:ext cx="76203" cy="9525"/>
            </a:xfrm>
            <a:custGeom>
              <a:avLst/>
              <a:gdLst>
                <a:gd name="connsiteX0" fmla="*/ 4760 w 76200"/>
                <a:gd name="connsiteY0" fmla="*/ 4760 h 0"/>
                <a:gd name="connsiteX1" fmla="*/ 76759 w 76200"/>
                <a:gd name="connsiteY1" fmla="*/ 4760 h 0"/>
              </a:gdLst>
              <a:ahLst/>
              <a:cxnLst>
                <a:cxn ang="0">
                  <a:pos x="connsiteX0" y="connsiteY0"/>
                </a:cxn>
                <a:cxn ang="0">
                  <a:pos x="connsiteX1" y="connsiteY1"/>
                </a:cxn>
              </a:cxnLst>
              <a:rect l="l" t="t" r="r" b="b"/>
              <a:pathLst>
                <a:path w="76200">
                  <a:moveTo>
                    <a:pt x="4760" y="4760"/>
                  </a:moveTo>
                  <a:lnTo>
                    <a:pt x="76759" y="4760"/>
                  </a:lnTo>
                </a:path>
              </a:pathLst>
            </a:custGeom>
            <a:noFill/>
            <a:ln w="25400" cap="flat">
              <a:solidFill>
                <a:schemeClr val="accent2"/>
              </a:solidFill>
              <a:prstDash val="solid"/>
              <a:miter/>
            </a:ln>
          </p:spPr>
          <p:txBody>
            <a:bodyPr rtlCol="0" anchor="ctr"/>
            <a:lstStyle/>
            <a:p>
              <a:endParaRPr lang="en-GB"/>
            </a:p>
          </p:txBody>
        </p:sp>
        <p:sp>
          <p:nvSpPr>
            <p:cNvPr id="26" name="Freeform: Shape 254">
              <a:extLst>
                <a:ext uri="{FF2B5EF4-FFF2-40B4-BE49-F238E27FC236}">
                  <a16:creationId xmlns:a16="http://schemas.microsoft.com/office/drawing/2014/main" id="{0DDB5C0C-31F0-4112-BFC8-5A71C4B9B38B}"/>
                </a:ext>
              </a:extLst>
            </p:cNvPr>
            <p:cNvSpPr/>
            <p:nvPr/>
          </p:nvSpPr>
          <p:spPr>
            <a:xfrm>
              <a:off x="3415341" y="3436459"/>
              <a:ext cx="76203" cy="9525"/>
            </a:xfrm>
            <a:custGeom>
              <a:avLst/>
              <a:gdLst>
                <a:gd name="connsiteX0" fmla="*/ 4760 w 76200"/>
                <a:gd name="connsiteY0" fmla="*/ 4760 h 0"/>
                <a:gd name="connsiteX1" fmla="*/ 76759 w 76200"/>
                <a:gd name="connsiteY1" fmla="*/ 4760 h 0"/>
              </a:gdLst>
              <a:ahLst/>
              <a:cxnLst>
                <a:cxn ang="0">
                  <a:pos x="connsiteX0" y="connsiteY0"/>
                </a:cxn>
                <a:cxn ang="0">
                  <a:pos x="connsiteX1" y="connsiteY1"/>
                </a:cxn>
              </a:cxnLst>
              <a:rect l="l" t="t" r="r" b="b"/>
              <a:pathLst>
                <a:path w="76200">
                  <a:moveTo>
                    <a:pt x="4760" y="4760"/>
                  </a:moveTo>
                  <a:lnTo>
                    <a:pt x="76759" y="4760"/>
                  </a:lnTo>
                </a:path>
              </a:pathLst>
            </a:custGeom>
            <a:noFill/>
            <a:ln w="25400" cap="flat">
              <a:solidFill>
                <a:schemeClr val="accent2"/>
              </a:solidFill>
              <a:prstDash val="solid"/>
              <a:miter/>
            </a:ln>
          </p:spPr>
          <p:txBody>
            <a:bodyPr rtlCol="0" anchor="ctr"/>
            <a:lstStyle/>
            <a:p>
              <a:endParaRPr lang="en-GB"/>
            </a:p>
          </p:txBody>
        </p:sp>
        <p:sp>
          <p:nvSpPr>
            <p:cNvPr id="27" name="Freeform: Shape 5119">
              <a:extLst>
                <a:ext uri="{FF2B5EF4-FFF2-40B4-BE49-F238E27FC236}">
                  <a16:creationId xmlns:a16="http://schemas.microsoft.com/office/drawing/2014/main" id="{4CF07178-FD37-486D-9B75-D9B2ABFA2A2D}"/>
                </a:ext>
              </a:extLst>
            </p:cNvPr>
            <p:cNvSpPr/>
            <p:nvPr/>
          </p:nvSpPr>
          <p:spPr>
            <a:xfrm>
              <a:off x="3453442" y="3569811"/>
              <a:ext cx="76203" cy="9525"/>
            </a:xfrm>
            <a:custGeom>
              <a:avLst/>
              <a:gdLst>
                <a:gd name="connsiteX0" fmla="*/ 4760 w 76200"/>
                <a:gd name="connsiteY0" fmla="*/ 4760 h 0"/>
                <a:gd name="connsiteX1" fmla="*/ 76759 w 76200"/>
                <a:gd name="connsiteY1" fmla="*/ 4760 h 0"/>
              </a:gdLst>
              <a:ahLst/>
              <a:cxnLst>
                <a:cxn ang="0">
                  <a:pos x="connsiteX0" y="connsiteY0"/>
                </a:cxn>
                <a:cxn ang="0">
                  <a:pos x="connsiteX1" y="connsiteY1"/>
                </a:cxn>
              </a:cxnLst>
              <a:rect l="l" t="t" r="r" b="b"/>
              <a:pathLst>
                <a:path w="76200">
                  <a:moveTo>
                    <a:pt x="4760" y="4760"/>
                  </a:moveTo>
                  <a:lnTo>
                    <a:pt x="76759" y="4760"/>
                  </a:lnTo>
                </a:path>
              </a:pathLst>
            </a:custGeom>
            <a:noFill/>
            <a:ln w="25400" cap="flat">
              <a:solidFill>
                <a:schemeClr val="accent2"/>
              </a:solidFill>
              <a:prstDash val="solid"/>
              <a:miter/>
            </a:ln>
          </p:spPr>
          <p:txBody>
            <a:bodyPr rtlCol="0" anchor="ctr"/>
            <a:lstStyle/>
            <a:p>
              <a:endParaRPr lang="en-GB"/>
            </a:p>
          </p:txBody>
        </p:sp>
        <p:sp>
          <p:nvSpPr>
            <p:cNvPr id="28" name="Freeform: Shape 5120">
              <a:extLst>
                <a:ext uri="{FF2B5EF4-FFF2-40B4-BE49-F238E27FC236}">
                  <a16:creationId xmlns:a16="http://schemas.microsoft.com/office/drawing/2014/main" id="{BDFCF601-F08E-458B-A2EC-83400974D42D}"/>
                </a:ext>
              </a:extLst>
            </p:cNvPr>
            <p:cNvSpPr/>
            <p:nvPr/>
          </p:nvSpPr>
          <p:spPr>
            <a:xfrm>
              <a:off x="3453440" y="3607913"/>
              <a:ext cx="76203" cy="9525"/>
            </a:xfrm>
            <a:custGeom>
              <a:avLst/>
              <a:gdLst>
                <a:gd name="connsiteX0" fmla="*/ 4760 w 76200"/>
                <a:gd name="connsiteY0" fmla="*/ 4760 h 0"/>
                <a:gd name="connsiteX1" fmla="*/ 76759 w 76200"/>
                <a:gd name="connsiteY1" fmla="*/ 4760 h 0"/>
              </a:gdLst>
              <a:ahLst/>
              <a:cxnLst>
                <a:cxn ang="0">
                  <a:pos x="connsiteX0" y="connsiteY0"/>
                </a:cxn>
                <a:cxn ang="0">
                  <a:pos x="connsiteX1" y="connsiteY1"/>
                </a:cxn>
              </a:cxnLst>
              <a:rect l="l" t="t" r="r" b="b"/>
              <a:pathLst>
                <a:path w="76200">
                  <a:moveTo>
                    <a:pt x="4760" y="4760"/>
                  </a:moveTo>
                  <a:lnTo>
                    <a:pt x="76759" y="4760"/>
                  </a:lnTo>
                </a:path>
              </a:pathLst>
            </a:custGeom>
            <a:noFill/>
            <a:ln w="25400" cap="flat">
              <a:solidFill>
                <a:schemeClr val="accent2"/>
              </a:solidFill>
              <a:prstDash val="solid"/>
              <a:miter/>
            </a:ln>
          </p:spPr>
          <p:txBody>
            <a:bodyPr rtlCol="0" anchor="ctr"/>
            <a:lstStyle/>
            <a:p>
              <a:endParaRPr lang="en-GB"/>
            </a:p>
          </p:txBody>
        </p:sp>
        <p:sp>
          <p:nvSpPr>
            <p:cNvPr id="29" name="Freeform: Shape 5123">
              <a:extLst>
                <a:ext uri="{FF2B5EF4-FFF2-40B4-BE49-F238E27FC236}">
                  <a16:creationId xmlns:a16="http://schemas.microsoft.com/office/drawing/2014/main" id="{585FC906-9D9D-48D9-B8CE-CDF1CD862A87}"/>
                </a:ext>
              </a:extLst>
            </p:cNvPr>
            <p:cNvSpPr/>
            <p:nvPr/>
          </p:nvSpPr>
          <p:spPr>
            <a:xfrm>
              <a:off x="3472494" y="3722221"/>
              <a:ext cx="76203" cy="9525"/>
            </a:xfrm>
            <a:custGeom>
              <a:avLst/>
              <a:gdLst>
                <a:gd name="connsiteX0" fmla="*/ 4760 w 76200"/>
                <a:gd name="connsiteY0" fmla="*/ 4760 h 0"/>
                <a:gd name="connsiteX1" fmla="*/ 76759 w 76200"/>
                <a:gd name="connsiteY1" fmla="*/ 4760 h 0"/>
              </a:gdLst>
              <a:ahLst/>
              <a:cxnLst>
                <a:cxn ang="0">
                  <a:pos x="connsiteX0" y="connsiteY0"/>
                </a:cxn>
                <a:cxn ang="0">
                  <a:pos x="connsiteX1" y="connsiteY1"/>
                </a:cxn>
              </a:cxnLst>
              <a:rect l="l" t="t" r="r" b="b"/>
              <a:pathLst>
                <a:path w="76200">
                  <a:moveTo>
                    <a:pt x="4760" y="4760"/>
                  </a:moveTo>
                  <a:lnTo>
                    <a:pt x="76759" y="4760"/>
                  </a:lnTo>
                </a:path>
              </a:pathLst>
            </a:custGeom>
            <a:noFill/>
            <a:ln w="25400" cap="flat">
              <a:solidFill>
                <a:schemeClr val="accent2"/>
              </a:solidFill>
              <a:prstDash val="solid"/>
              <a:miter/>
            </a:ln>
          </p:spPr>
          <p:txBody>
            <a:bodyPr rtlCol="0" anchor="ctr"/>
            <a:lstStyle/>
            <a:p>
              <a:endParaRPr lang="en-GB"/>
            </a:p>
          </p:txBody>
        </p:sp>
        <p:sp>
          <p:nvSpPr>
            <p:cNvPr id="30" name="Freeform: Shape 5124">
              <a:extLst>
                <a:ext uri="{FF2B5EF4-FFF2-40B4-BE49-F238E27FC236}">
                  <a16:creationId xmlns:a16="http://schemas.microsoft.com/office/drawing/2014/main" id="{A84725BC-92A3-4436-AC20-59BC6C301A6B}"/>
                </a:ext>
              </a:extLst>
            </p:cNvPr>
            <p:cNvSpPr/>
            <p:nvPr/>
          </p:nvSpPr>
          <p:spPr>
            <a:xfrm>
              <a:off x="3815405" y="4103222"/>
              <a:ext cx="76203" cy="9525"/>
            </a:xfrm>
            <a:custGeom>
              <a:avLst/>
              <a:gdLst>
                <a:gd name="connsiteX0" fmla="*/ 4760 w 76200"/>
                <a:gd name="connsiteY0" fmla="*/ 4760 h 0"/>
                <a:gd name="connsiteX1" fmla="*/ 76759 w 76200"/>
                <a:gd name="connsiteY1" fmla="*/ 4760 h 0"/>
              </a:gdLst>
              <a:ahLst/>
              <a:cxnLst>
                <a:cxn ang="0">
                  <a:pos x="connsiteX0" y="connsiteY0"/>
                </a:cxn>
                <a:cxn ang="0">
                  <a:pos x="connsiteX1" y="connsiteY1"/>
                </a:cxn>
              </a:cxnLst>
              <a:rect l="l" t="t" r="r" b="b"/>
              <a:pathLst>
                <a:path w="76200">
                  <a:moveTo>
                    <a:pt x="4760" y="4760"/>
                  </a:moveTo>
                  <a:lnTo>
                    <a:pt x="76759" y="4760"/>
                  </a:lnTo>
                </a:path>
              </a:pathLst>
            </a:custGeom>
            <a:noFill/>
            <a:ln w="25400" cap="flat">
              <a:solidFill>
                <a:schemeClr val="accent2"/>
              </a:solidFill>
              <a:prstDash val="solid"/>
              <a:miter/>
            </a:ln>
          </p:spPr>
          <p:txBody>
            <a:bodyPr rtlCol="0" anchor="ctr"/>
            <a:lstStyle/>
            <a:p>
              <a:endParaRPr lang="en-GB"/>
            </a:p>
          </p:txBody>
        </p:sp>
        <p:sp>
          <p:nvSpPr>
            <p:cNvPr id="31" name="Freeform: Shape 5125">
              <a:extLst>
                <a:ext uri="{FF2B5EF4-FFF2-40B4-BE49-F238E27FC236}">
                  <a16:creationId xmlns:a16="http://schemas.microsoft.com/office/drawing/2014/main" id="{EFA97981-80A2-4373-A0E1-1620EF1D8AC0}"/>
                </a:ext>
              </a:extLst>
            </p:cNvPr>
            <p:cNvSpPr/>
            <p:nvPr/>
          </p:nvSpPr>
          <p:spPr>
            <a:xfrm>
              <a:off x="3834454" y="4160375"/>
              <a:ext cx="76203" cy="9525"/>
            </a:xfrm>
            <a:custGeom>
              <a:avLst/>
              <a:gdLst>
                <a:gd name="connsiteX0" fmla="*/ 4760 w 76200"/>
                <a:gd name="connsiteY0" fmla="*/ 4760 h 0"/>
                <a:gd name="connsiteX1" fmla="*/ 76759 w 76200"/>
                <a:gd name="connsiteY1" fmla="*/ 4760 h 0"/>
              </a:gdLst>
              <a:ahLst/>
              <a:cxnLst>
                <a:cxn ang="0">
                  <a:pos x="connsiteX0" y="connsiteY0"/>
                </a:cxn>
                <a:cxn ang="0">
                  <a:pos x="connsiteX1" y="connsiteY1"/>
                </a:cxn>
              </a:cxnLst>
              <a:rect l="l" t="t" r="r" b="b"/>
              <a:pathLst>
                <a:path w="76200">
                  <a:moveTo>
                    <a:pt x="4760" y="4760"/>
                  </a:moveTo>
                  <a:lnTo>
                    <a:pt x="76759" y="4760"/>
                  </a:lnTo>
                </a:path>
              </a:pathLst>
            </a:custGeom>
            <a:noFill/>
            <a:ln w="25400" cap="flat">
              <a:solidFill>
                <a:schemeClr val="accent2"/>
              </a:solidFill>
              <a:prstDash val="solid"/>
              <a:miter/>
            </a:ln>
          </p:spPr>
          <p:txBody>
            <a:bodyPr rtlCol="0" anchor="ctr"/>
            <a:lstStyle/>
            <a:p>
              <a:endParaRPr lang="en-GB"/>
            </a:p>
          </p:txBody>
        </p:sp>
        <p:sp>
          <p:nvSpPr>
            <p:cNvPr id="32" name="Freeform: Shape 5126">
              <a:extLst>
                <a:ext uri="{FF2B5EF4-FFF2-40B4-BE49-F238E27FC236}">
                  <a16:creationId xmlns:a16="http://schemas.microsoft.com/office/drawing/2014/main" id="{6EFBC419-A50A-4E02-BDF6-588B8EE6EB56}"/>
                </a:ext>
              </a:extLst>
            </p:cNvPr>
            <p:cNvSpPr/>
            <p:nvPr/>
          </p:nvSpPr>
          <p:spPr>
            <a:xfrm>
              <a:off x="4082117" y="4331823"/>
              <a:ext cx="76203" cy="9525"/>
            </a:xfrm>
            <a:custGeom>
              <a:avLst/>
              <a:gdLst>
                <a:gd name="connsiteX0" fmla="*/ 4760 w 76200"/>
                <a:gd name="connsiteY0" fmla="*/ 4760 h 0"/>
                <a:gd name="connsiteX1" fmla="*/ 76759 w 76200"/>
                <a:gd name="connsiteY1" fmla="*/ 4760 h 0"/>
              </a:gdLst>
              <a:ahLst/>
              <a:cxnLst>
                <a:cxn ang="0">
                  <a:pos x="connsiteX0" y="connsiteY0"/>
                </a:cxn>
                <a:cxn ang="0">
                  <a:pos x="connsiteX1" y="connsiteY1"/>
                </a:cxn>
              </a:cxnLst>
              <a:rect l="l" t="t" r="r" b="b"/>
              <a:pathLst>
                <a:path w="76200">
                  <a:moveTo>
                    <a:pt x="4760" y="4760"/>
                  </a:moveTo>
                  <a:lnTo>
                    <a:pt x="76759" y="4760"/>
                  </a:lnTo>
                </a:path>
              </a:pathLst>
            </a:custGeom>
            <a:noFill/>
            <a:ln w="25400" cap="flat">
              <a:solidFill>
                <a:schemeClr val="accent2"/>
              </a:solidFill>
              <a:prstDash val="solid"/>
              <a:miter/>
            </a:ln>
          </p:spPr>
          <p:txBody>
            <a:bodyPr rtlCol="0" anchor="ctr"/>
            <a:lstStyle/>
            <a:p>
              <a:endParaRPr lang="en-GB"/>
            </a:p>
          </p:txBody>
        </p:sp>
        <p:sp>
          <p:nvSpPr>
            <p:cNvPr id="33" name="Freeform: Shape 5127">
              <a:extLst>
                <a:ext uri="{FF2B5EF4-FFF2-40B4-BE49-F238E27FC236}">
                  <a16:creationId xmlns:a16="http://schemas.microsoft.com/office/drawing/2014/main" id="{01816F41-DE51-4EC0-A0B1-2391896B81BE}"/>
                </a:ext>
              </a:extLst>
            </p:cNvPr>
            <p:cNvSpPr/>
            <p:nvPr/>
          </p:nvSpPr>
          <p:spPr>
            <a:xfrm>
              <a:off x="4139271" y="4427078"/>
              <a:ext cx="76203" cy="9525"/>
            </a:xfrm>
            <a:custGeom>
              <a:avLst/>
              <a:gdLst>
                <a:gd name="connsiteX0" fmla="*/ 4760 w 76200"/>
                <a:gd name="connsiteY0" fmla="*/ 4760 h 0"/>
                <a:gd name="connsiteX1" fmla="*/ 76759 w 76200"/>
                <a:gd name="connsiteY1" fmla="*/ 4760 h 0"/>
              </a:gdLst>
              <a:ahLst/>
              <a:cxnLst>
                <a:cxn ang="0">
                  <a:pos x="connsiteX0" y="connsiteY0"/>
                </a:cxn>
                <a:cxn ang="0">
                  <a:pos x="connsiteX1" y="connsiteY1"/>
                </a:cxn>
              </a:cxnLst>
              <a:rect l="l" t="t" r="r" b="b"/>
              <a:pathLst>
                <a:path w="76200">
                  <a:moveTo>
                    <a:pt x="4760" y="4760"/>
                  </a:moveTo>
                  <a:lnTo>
                    <a:pt x="76759" y="4760"/>
                  </a:lnTo>
                </a:path>
              </a:pathLst>
            </a:custGeom>
            <a:noFill/>
            <a:ln w="25400" cap="flat">
              <a:solidFill>
                <a:schemeClr val="accent2"/>
              </a:solidFill>
              <a:prstDash val="solid"/>
              <a:miter/>
            </a:ln>
          </p:spPr>
          <p:txBody>
            <a:bodyPr rtlCol="0" anchor="ctr"/>
            <a:lstStyle/>
            <a:p>
              <a:endParaRPr lang="en-GB"/>
            </a:p>
          </p:txBody>
        </p:sp>
        <p:sp>
          <p:nvSpPr>
            <p:cNvPr id="34" name="Freeform: Shape 5128">
              <a:extLst>
                <a:ext uri="{FF2B5EF4-FFF2-40B4-BE49-F238E27FC236}">
                  <a16:creationId xmlns:a16="http://schemas.microsoft.com/office/drawing/2014/main" id="{855E94D2-D3A0-4F75-86D1-07697E22A1F7}"/>
                </a:ext>
              </a:extLst>
            </p:cNvPr>
            <p:cNvSpPr/>
            <p:nvPr/>
          </p:nvSpPr>
          <p:spPr>
            <a:xfrm>
              <a:off x="4213368" y="4486325"/>
              <a:ext cx="9526" cy="76201"/>
            </a:xfrm>
            <a:custGeom>
              <a:avLst/>
              <a:gdLst>
                <a:gd name="connsiteX0" fmla="*/ 4760 w 0"/>
                <a:gd name="connsiteY0" fmla="*/ 4760 h 76200"/>
                <a:gd name="connsiteX1" fmla="*/ 4760 w 0"/>
                <a:gd name="connsiteY1" fmla="*/ 76759 h 76200"/>
              </a:gdLst>
              <a:ahLst/>
              <a:cxnLst>
                <a:cxn ang="0">
                  <a:pos x="connsiteX0" y="connsiteY0"/>
                </a:cxn>
                <a:cxn ang="0">
                  <a:pos x="connsiteX1" y="connsiteY1"/>
                </a:cxn>
              </a:cxnLst>
              <a:rect l="l" t="t" r="r" b="b"/>
              <a:pathLst>
                <a:path h="76200">
                  <a:moveTo>
                    <a:pt x="4760" y="4760"/>
                  </a:moveTo>
                  <a:lnTo>
                    <a:pt x="4760" y="76759"/>
                  </a:lnTo>
                </a:path>
              </a:pathLst>
            </a:custGeom>
            <a:noFill/>
            <a:ln w="25400" cap="flat">
              <a:solidFill>
                <a:schemeClr val="accent2"/>
              </a:solidFill>
              <a:prstDash val="solid"/>
              <a:miter/>
            </a:ln>
          </p:spPr>
          <p:txBody>
            <a:bodyPr rtlCol="0" anchor="ctr"/>
            <a:lstStyle/>
            <a:p>
              <a:endParaRPr lang="en-GB"/>
            </a:p>
          </p:txBody>
        </p:sp>
        <p:sp>
          <p:nvSpPr>
            <p:cNvPr id="35" name="Freeform: Shape 5129">
              <a:extLst>
                <a:ext uri="{FF2B5EF4-FFF2-40B4-BE49-F238E27FC236}">
                  <a16:creationId xmlns:a16="http://schemas.microsoft.com/office/drawing/2014/main" id="{3DDE65C1-5A83-4947-A46A-556B0F8C0908}"/>
                </a:ext>
              </a:extLst>
            </p:cNvPr>
            <p:cNvSpPr/>
            <p:nvPr/>
          </p:nvSpPr>
          <p:spPr>
            <a:xfrm>
              <a:off x="4384823" y="4486327"/>
              <a:ext cx="9526" cy="76201"/>
            </a:xfrm>
            <a:custGeom>
              <a:avLst/>
              <a:gdLst>
                <a:gd name="connsiteX0" fmla="*/ 4760 w 0"/>
                <a:gd name="connsiteY0" fmla="*/ 4760 h 76200"/>
                <a:gd name="connsiteX1" fmla="*/ 4760 w 0"/>
                <a:gd name="connsiteY1" fmla="*/ 76759 h 76200"/>
              </a:gdLst>
              <a:ahLst/>
              <a:cxnLst>
                <a:cxn ang="0">
                  <a:pos x="connsiteX0" y="connsiteY0"/>
                </a:cxn>
                <a:cxn ang="0">
                  <a:pos x="connsiteX1" y="connsiteY1"/>
                </a:cxn>
              </a:cxnLst>
              <a:rect l="l" t="t" r="r" b="b"/>
              <a:pathLst>
                <a:path h="76200">
                  <a:moveTo>
                    <a:pt x="4760" y="4760"/>
                  </a:moveTo>
                  <a:lnTo>
                    <a:pt x="4760" y="76759"/>
                  </a:lnTo>
                </a:path>
              </a:pathLst>
            </a:custGeom>
            <a:noFill/>
            <a:ln w="25400" cap="flat">
              <a:solidFill>
                <a:schemeClr val="accent2"/>
              </a:solidFill>
              <a:prstDash val="solid"/>
              <a:miter/>
            </a:ln>
          </p:spPr>
          <p:txBody>
            <a:bodyPr rtlCol="0" anchor="ctr"/>
            <a:lstStyle/>
            <a:p>
              <a:endParaRPr lang="en-GB"/>
            </a:p>
          </p:txBody>
        </p:sp>
        <p:sp>
          <p:nvSpPr>
            <p:cNvPr id="36" name="Freeform: Shape 5130">
              <a:extLst>
                <a:ext uri="{FF2B5EF4-FFF2-40B4-BE49-F238E27FC236}">
                  <a16:creationId xmlns:a16="http://schemas.microsoft.com/office/drawing/2014/main" id="{BCE6DA22-4154-4676-A3C2-E5BD3E736B15}"/>
                </a:ext>
              </a:extLst>
            </p:cNvPr>
            <p:cNvSpPr/>
            <p:nvPr/>
          </p:nvSpPr>
          <p:spPr>
            <a:xfrm>
              <a:off x="4480078" y="4562528"/>
              <a:ext cx="9526" cy="76201"/>
            </a:xfrm>
            <a:custGeom>
              <a:avLst/>
              <a:gdLst>
                <a:gd name="connsiteX0" fmla="*/ 4760 w 0"/>
                <a:gd name="connsiteY0" fmla="*/ 4760 h 76200"/>
                <a:gd name="connsiteX1" fmla="*/ 4760 w 0"/>
                <a:gd name="connsiteY1" fmla="*/ 76759 h 76200"/>
              </a:gdLst>
              <a:ahLst/>
              <a:cxnLst>
                <a:cxn ang="0">
                  <a:pos x="connsiteX0" y="connsiteY0"/>
                </a:cxn>
                <a:cxn ang="0">
                  <a:pos x="connsiteX1" y="connsiteY1"/>
                </a:cxn>
              </a:cxnLst>
              <a:rect l="l" t="t" r="r" b="b"/>
              <a:pathLst>
                <a:path h="76200">
                  <a:moveTo>
                    <a:pt x="4760" y="4760"/>
                  </a:moveTo>
                  <a:lnTo>
                    <a:pt x="4760" y="76759"/>
                  </a:lnTo>
                </a:path>
              </a:pathLst>
            </a:custGeom>
            <a:noFill/>
            <a:ln w="25400" cap="flat">
              <a:solidFill>
                <a:schemeClr val="accent2"/>
              </a:solidFill>
              <a:prstDash val="solid"/>
              <a:miter/>
            </a:ln>
          </p:spPr>
          <p:txBody>
            <a:bodyPr rtlCol="0" anchor="ctr"/>
            <a:lstStyle/>
            <a:p>
              <a:endParaRPr lang="en-GB"/>
            </a:p>
          </p:txBody>
        </p:sp>
        <p:sp>
          <p:nvSpPr>
            <p:cNvPr id="37" name="Freeform: Shape 5131">
              <a:extLst>
                <a:ext uri="{FF2B5EF4-FFF2-40B4-BE49-F238E27FC236}">
                  <a16:creationId xmlns:a16="http://schemas.microsoft.com/office/drawing/2014/main" id="{DA612867-DA5B-4F1D-8133-EFDC3D2DE63E}"/>
                </a:ext>
              </a:extLst>
            </p:cNvPr>
            <p:cNvSpPr/>
            <p:nvPr/>
          </p:nvSpPr>
          <p:spPr>
            <a:xfrm>
              <a:off x="4518180" y="4562522"/>
              <a:ext cx="9526" cy="76201"/>
            </a:xfrm>
            <a:custGeom>
              <a:avLst/>
              <a:gdLst>
                <a:gd name="connsiteX0" fmla="*/ 4760 w 0"/>
                <a:gd name="connsiteY0" fmla="*/ 4760 h 76200"/>
                <a:gd name="connsiteX1" fmla="*/ 4760 w 0"/>
                <a:gd name="connsiteY1" fmla="*/ 76759 h 76200"/>
              </a:gdLst>
              <a:ahLst/>
              <a:cxnLst>
                <a:cxn ang="0">
                  <a:pos x="connsiteX0" y="connsiteY0"/>
                </a:cxn>
                <a:cxn ang="0">
                  <a:pos x="connsiteX1" y="connsiteY1"/>
                </a:cxn>
              </a:cxnLst>
              <a:rect l="l" t="t" r="r" b="b"/>
              <a:pathLst>
                <a:path h="76200">
                  <a:moveTo>
                    <a:pt x="4760" y="4760"/>
                  </a:moveTo>
                  <a:lnTo>
                    <a:pt x="4760" y="76759"/>
                  </a:lnTo>
                </a:path>
              </a:pathLst>
            </a:custGeom>
            <a:noFill/>
            <a:ln w="25400" cap="flat">
              <a:solidFill>
                <a:schemeClr val="accent2"/>
              </a:solidFill>
              <a:prstDash val="solid"/>
              <a:miter/>
            </a:ln>
          </p:spPr>
          <p:txBody>
            <a:bodyPr rtlCol="0" anchor="ctr"/>
            <a:lstStyle/>
            <a:p>
              <a:endParaRPr lang="en-GB"/>
            </a:p>
          </p:txBody>
        </p:sp>
        <p:sp>
          <p:nvSpPr>
            <p:cNvPr id="38" name="Freeform: Shape 5132">
              <a:extLst>
                <a:ext uri="{FF2B5EF4-FFF2-40B4-BE49-F238E27FC236}">
                  <a16:creationId xmlns:a16="http://schemas.microsoft.com/office/drawing/2014/main" id="{0884B734-8F04-4738-B405-419C91130066}"/>
                </a:ext>
              </a:extLst>
            </p:cNvPr>
            <p:cNvSpPr/>
            <p:nvPr/>
          </p:nvSpPr>
          <p:spPr>
            <a:xfrm>
              <a:off x="4784890" y="4638722"/>
              <a:ext cx="9526" cy="76201"/>
            </a:xfrm>
            <a:custGeom>
              <a:avLst/>
              <a:gdLst>
                <a:gd name="connsiteX0" fmla="*/ 4760 w 0"/>
                <a:gd name="connsiteY0" fmla="*/ 4760 h 76200"/>
                <a:gd name="connsiteX1" fmla="*/ 4760 w 0"/>
                <a:gd name="connsiteY1" fmla="*/ 76759 h 76200"/>
              </a:gdLst>
              <a:ahLst/>
              <a:cxnLst>
                <a:cxn ang="0">
                  <a:pos x="connsiteX0" y="connsiteY0"/>
                </a:cxn>
                <a:cxn ang="0">
                  <a:pos x="connsiteX1" y="connsiteY1"/>
                </a:cxn>
              </a:cxnLst>
              <a:rect l="l" t="t" r="r" b="b"/>
              <a:pathLst>
                <a:path h="76200">
                  <a:moveTo>
                    <a:pt x="4760" y="4760"/>
                  </a:moveTo>
                  <a:lnTo>
                    <a:pt x="4760" y="76759"/>
                  </a:lnTo>
                </a:path>
              </a:pathLst>
            </a:custGeom>
            <a:noFill/>
            <a:ln w="25400" cap="flat">
              <a:solidFill>
                <a:schemeClr val="accent2"/>
              </a:solidFill>
              <a:prstDash val="solid"/>
              <a:miter/>
            </a:ln>
          </p:spPr>
          <p:txBody>
            <a:bodyPr rtlCol="0" anchor="ctr"/>
            <a:lstStyle/>
            <a:p>
              <a:endParaRPr lang="en-GB"/>
            </a:p>
          </p:txBody>
        </p:sp>
        <p:sp>
          <p:nvSpPr>
            <p:cNvPr id="39" name="Freeform: Shape 5133">
              <a:extLst>
                <a:ext uri="{FF2B5EF4-FFF2-40B4-BE49-F238E27FC236}">
                  <a16:creationId xmlns:a16="http://schemas.microsoft.com/office/drawing/2014/main" id="{9ACDA588-ED8B-45E5-AF35-BA4DFC9DDDC0}"/>
                </a:ext>
              </a:extLst>
            </p:cNvPr>
            <p:cNvSpPr/>
            <p:nvPr/>
          </p:nvSpPr>
          <p:spPr>
            <a:xfrm>
              <a:off x="4994452" y="4638708"/>
              <a:ext cx="9526" cy="76201"/>
            </a:xfrm>
            <a:custGeom>
              <a:avLst/>
              <a:gdLst>
                <a:gd name="connsiteX0" fmla="*/ 4760 w 0"/>
                <a:gd name="connsiteY0" fmla="*/ 4760 h 76200"/>
                <a:gd name="connsiteX1" fmla="*/ 4760 w 0"/>
                <a:gd name="connsiteY1" fmla="*/ 76759 h 76200"/>
              </a:gdLst>
              <a:ahLst/>
              <a:cxnLst>
                <a:cxn ang="0">
                  <a:pos x="connsiteX0" y="connsiteY0"/>
                </a:cxn>
                <a:cxn ang="0">
                  <a:pos x="connsiteX1" y="connsiteY1"/>
                </a:cxn>
              </a:cxnLst>
              <a:rect l="l" t="t" r="r" b="b"/>
              <a:pathLst>
                <a:path h="76200">
                  <a:moveTo>
                    <a:pt x="4760" y="4760"/>
                  </a:moveTo>
                  <a:lnTo>
                    <a:pt x="4760" y="76759"/>
                  </a:lnTo>
                </a:path>
              </a:pathLst>
            </a:custGeom>
            <a:noFill/>
            <a:ln w="25400" cap="flat">
              <a:solidFill>
                <a:schemeClr val="accent2"/>
              </a:solidFill>
              <a:prstDash val="solid"/>
              <a:miter/>
            </a:ln>
          </p:spPr>
          <p:txBody>
            <a:bodyPr rtlCol="0" anchor="ctr"/>
            <a:lstStyle/>
            <a:p>
              <a:endParaRPr lang="en-GB"/>
            </a:p>
          </p:txBody>
        </p:sp>
        <p:sp>
          <p:nvSpPr>
            <p:cNvPr id="40" name="Freeform: Shape 5134">
              <a:extLst>
                <a:ext uri="{FF2B5EF4-FFF2-40B4-BE49-F238E27FC236}">
                  <a16:creationId xmlns:a16="http://schemas.microsoft.com/office/drawing/2014/main" id="{6226CE14-011A-4632-9857-A4ACBDE27054}"/>
                </a:ext>
              </a:extLst>
            </p:cNvPr>
            <p:cNvSpPr/>
            <p:nvPr/>
          </p:nvSpPr>
          <p:spPr>
            <a:xfrm>
              <a:off x="5032562" y="4638710"/>
              <a:ext cx="9526" cy="76201"/>
            </a:xfrm>
            <a:custGeom>
              <a:avLst/>
              <a:gdLst>
                <a:gd name="connsiteX0" fmla="*/ 4760 w 0"/>
                <a:gd name="connsiteY0" fmla="*/ 4760 h 76200"/>
                <a:gd name="connsiteX1" fmla="*/ 4760 w 0"/>
                <a:gd name="connsiteY1" fmla="*/ 76759 h 76200"/>
              </a:gdLst>
              <a:ahLst/>
              <a:cxnLst>
                <a:cxn ang="0">
                  <a:pos x="connsiteX0" y="connsiteY0"/>
                </a:cxn>
                <a:cxn ang="0">
                  <a:pos x="connsiteX1" y="connsiteY1"/>
                </a:cxn>
              </a:cxnLst>
              <a:rect l="l" t="t" r="r" b="b"/>
              <a:pathLst>
                <a:path h="76200">
                  <a:moveTo>
                    <a:pt x="4760" y="4760"/>
                  </a:moveTo>
                  <a:lnTo>
                    <a:pt x="4760" y="76759"/>
                  </a:lnTo>
                </a:path>
              </a:pathLst>
            </a:custGeom>
            <a:noFill/>
            <a:ln w="25400" cap="flat">
              <a:solidFill>
                <a:schemeClr val="accent2"/>
              </a:solidFill>
              <a:prstDash val="solid"/>
              <a:miter/>
            </a:ln>
          </p:spPr>
          <p:txBody>
            <a:bodyPr rtlCol="0" anchor="ctr"/>
            <a:lstStyle/>
            <a:p>
              <a:endParaRPr lang="en-GB"/>
            </a:p>
          </p:txBody>
        </p:sp>
        <p:sp>
          <p:nvSpPr>
            <p:cNvPr id="41" name="Freeform: Shape 5135">
              <a:extLst>
                <a:ext uri="{FF2B5EF4-FFF2-40B4-BE49-F238E27FC236}">
                  <a16:creationId xmlns:a16="http://schemas.microsoft.com/office/drawing/2014/main" id="{EE0E893B-1B96-4008-AE59-EBD9A08CEA23}"/>
                </a:ext>
              </a:extLst>
            </p:cNvPr>
            <p:cNvSpPr/>
            <p:nvPr/>
          </p:nvSpPr>
          <p:spPr>
            <a:xfrm>
              <a:off x="5299074" y="4714897"/>
              <a:ext cx="9526" cy="76201"/>
            </a:xfrm>
            <a:custGeom>
              <a:avLst/>
              <a:gdLst>
                <a:gd name="connsiteX0" fmla="*/ 4760 w 0"/>
                <a:gd name="connsiteY0" fmla="*/ 4760 h 76200"/>
                <a:gd name="connsiteX1" fmla="*/ 4760 w 0"/>
                <a:gd name="connsiteY1" fmla="*/ 76759 h 76200"/>
              </a:gdLst>
              <a:ahLst/>
              <a:cxnLst>
                <a:cxn ang="0">
                  <a:pos x="connsiteX0" y="connsiteY0"/>
                </a:cxn>
                <a:cxn ang="0">
                  <a:pos x="connsiteX1" y="connsiteY1"/>
                </a:cxn>
              </a:cxnLst>
              <a:rect l="l" t="t" r="r" b="b"/>
              <a:pathLst>
                <a:path h="76200">
                  <a:moveTo>
                    <a:pt x="4760" y="4760"/>
                  </a:moveTo>
                  <a:lnTo>
                    <a:pt x="4760" y="76759"/>
                  </a:lnTo>
                </a:path>
              </a:pathLst>
            </a:custGeom>
            <a:noFill/>
            <a:ln w="25400" cap="flat">
              <a:solidFill>
                <a:schemeClr val="accent2"/>
              </a:solidFill>
              <a:prstDash val="solid"/>
              <a:miter/>
            </a:ln>
          </p:spPr>
          <p:txBody>
            <a:bodyPr rtlCol="0" anchor="ctr"/>
            <a:lstStyle/>
            <a:p>
              <a:endParaRPr lang="en-GB"/>
            </a:p>
          </p:txBody>
        </p:sp>
      </p:grpSp>
      <p:grpSp>
        <p:nvGrpSpPr>
          <p:cNvPr id="80" name="Group 79">
            <a:extLst>
              <a:ext uri="{FF2B5EF4-FFF2-40B4-BE49-F238E27FC236}">
                <a16:creationId xmlns:a16="http://schemas.microsoft.com/office/drawing/2014/main" id="{90811B7B-CB11-4706-B923-FCA5A9319A16}"/>
              </a:ext>
            </a:extLst>
          </p:cNvPr>
          <p:cNvGrpSpPr/>
          <p:nvPr/>
        </p:nvGrpSpPr>
        <p:grpSpPr>
          <a:xfrm>
            <a:off x="4350891" y="1994848"/>
            <a:ext cx="4681023" cy="3547578"/>
            <a:chOff x="-309463" y="1994848"/>
            <a:chExt cx="4681023" cy="3547578"/>
          </a:xfrm>
        </p:grpSpPr>
        <p:grpSp>
          <p:nvGrpSpPr>
            <p:cNvPr id="81" name="Group 80">
              <a:extLst>
                <a:ext uri="{FF2B5EF4-FFF2-40B4-BE49-F238E27FC236}">
                  <a16:creationId xmlns:a16="http://schemas.microsoft.com/office/drawing/2014/main" id="{BC06180B-90AD-4804-9C7D-64A514BFB786}"/>
                </a:ext>
              </a:extLst>
            </p:cNvPr>
            <p:cNvGrpSpPr/>
            <p:nvPr/>
          </p:nvGrpSpPr>
          <p:grpSpPr>
            <a:xfrm>
              <a:off x="-309463" y="2350587"/>
              <a:ext cx="4681023" cy="3191839"/>
              <a:chOff x="-762667" y="2185856"/>
              <a:chExt cx="8263756" cy="3803828"/>
            </a:xfrm>
          </p:grpSpPr>
          <p:sp>
            <p:nvSpPr>
              <p:cNvPr id="110" name="Freeform 21">
                <a:extLst>
                  <a:ext uri="{FF2B5EF4-FFF2-40B4-BE49-F238E27FC236}">
                    <a16:creationId xmlns:a16="http://schemas.microsoft.com/office/drawing/2014/main" id="{DD2F643F-A3EB-4BF5-9F3D-2EB0D3D611E3}"/>
                  </a:ext>
                </a:extLst>
              </p:cNvPr>
              <p:cNvSpPr/>
              <p:nvPr/>
            </p:nvSpPr>
            <p:spPr bwMode="auto">
              <a:xfrm>
                <a:off x="1138862" y="2334069"/>
                <a:ext cx="6166515" cy="2586206"/>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2225" cap="sq">
                <a:solidFill>
                  <a:srgbClr val="4D4D4D"/>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4D4D4D"/>
                  </a:solidFill>
                </a:endParaRPr>
              </a:p>
            </p:txBody>
          </p:sp>
          <p:sp>
            <p:nvSpPr>
              <p:cNvPr id="111" name="Line 6">
                <a:extLst>
                  <a:ext uri="{FF2B5EF4-FFF2-40B4-BE49-F238E27FC236}">
                    <a16:creationId xmlns:a16="http://schemas.microsoft.com/office/drawing/2014/main" id="{E26856C3-6920-448F-9948-DE9280CF215B}"/>
                  </a:ext>
                </a:extLst>
              </p:cNvPr>
              <p:cNvSpPr>
                <a:spLocks noChangeShapeType="1"/>
              </p:cNvSpPr>
              <p:nvPr/>
            </p:nvSpPr>
            <p:spPr bwMode="auto">
              <a:xfrm>
                <a:off x="1048631" y="2334068"/>
                <a:ext cx="86234" cy="0"/>
              </a:xfrm>
              <a:prstGeom prst="line">
                <a:avLst/>
              </a:prstGeom>
              <a:noFill/>
              <a:ln w="22225"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4D4D4D"/>
                  </a:solidFill>
                </a:endParaRPr>
              </a:p>
            </p:txBody>
          </p:sp>
          <p:sp>
            <p:nvSpPr>
              <p:cNvPr id="112" name="Line 7">
                <a:extLst>
                  <a:ext uri="{FF2B5EF4-FFF2-40B4-BE49-F238E27FC236}">
                    <a16:creationId xmlns:a16="http://schemas.microsoft.com/office/drawing/2014/main" id="{ADC25800-94C0-4B8B-9838-BDF4ED5BD6BC}"/>
                  </a:ext>
                </a:extLst>
              </p:cNvPr>
              <p:cNvSpPr>
                <a:spLocks noChangeShapeType="1"/>
              </p:cNvSpPr>
              <p:nvPr/>
            </p:nvSpPr>
            <p:spPr bwMode="auto">
              <a:xfrm>
                <a:off x="1048631" y="2856276"/>
                <a:ext cx="86234" cy="0"/>
              </a:xfrm>
              <a:prstGeom prst="line">
                <a:avLst/>
              </a:prstGeom>
              <a:noFill/>
              <a:ln w="22225"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4D4D4D"/>
                  </a:solidFill>
                </a:endParaRPr>
              </a:p>
            </p:txBody>
          </p:sp>
          <p:sp>
            <p:nvSpPr>
              <p:cNvPr id="113" name="Line 8">
                <a:extLst>
                  <a:ext uri="{FF2B5EF4-FFF2-40B4-BE49-F238E27FC236}">
                    <a16:creationId xmlns:a16="http://schemas.microsoft.com/office/drawing/2014/main" id="{41E7D1A8-9DCD-4E8C-B6AA-C0B6A135D718}"/>
                  </a:ext>
                </a:extLst>
              </p:cNvPr>
              <p:cNvSpPr>
                <a:spLocks noChangeShapeType="1"/>
              </p:cNvSpPr>
              <p:nvPr/>
            </p:nvSpPr>
            <p:spPr bwMode="auto">
              <a:xfrm>
                <a:off x="1048631" y="3355037"/>
                <a:ext cx="86234" cy="0"/>
              </a:xfrm>
              <a:prstGeom prst="line">
                <a:avLst/>
              </a:prstGeom>
              <a:noFill/>
              <a:ln w="22225"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4D4D4D"/>
                  </a:solidFill>
                </a:endParaRPr>
              </a:p>
            </p:txBody>
          </p:sp>
          <p:sp>
            <p:nvSpPr>
              <p:cNvPr id="114" name="Line 9">
                <a:extLst>
                  <a:ext uri="{FF2B5EF4-FFF2-40B4-BE49-F238E27FC236}">
                    <a16:creationId xmlns:a16="http://schemas.microsoft.com/office/drawing/2014/main" id="{5A0DFD5D-BD03-412E-A1EF-DE9F0A2AE600}"/>
                  </a:ext>
                </a:extLst>
              </p:cNvPr>
              <p:cNvSpPr>
                <a:spLocks noChangeShapeType="1"/>
              </p:cNvSpPr>
              <p:nvPr/>
            </p:nvSpPr>
            <p:spPr bwMode="auto">
              <a:xfrm>
                <a:off x="1048631" y="3869916"/>
                <a:ext cx="86234" cy="0"/>
              </a:xfrm>
              <a:prstGeom prst="line">
                <a:avLst/>
              </a:prstGeom>
              <a:noFill/>
              <a:ln w="22225"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4D4D4D"/>
                  </a:solidFill>
                </a:endParaRPr>
              </a:p>
            </p:txBody>
          </p:sp>
          <p:sp>
            <p:nvSpPr>
              <p:cNvPr id="115" name="Line 10">
                <a:extLst>
                  <a:ext uri="{FF2B5EF4-FFF2-40B4-BE49-F238E27FC236}">
                    <a16:creationId xmlns:a16="http://schemas.microsoft.com/office/drawing/2014/main" id="{5A571A41-E68E-4A44-92B0-B1BEDF2860D9}"/>
                  </a:ext>
                </a:extLst>
              </p:cNvPr>
              <p:cNvSpPr>
                <a:spLocks noChangeShapeType="1"/>
              </p:cNvSpPr>
              <p:nvPr/>
            </p:nvSpPr>
            <p:spPr bwMode="auto">
              <a:xfrm>
                <a:off x="1048631" y="4374052"/>
                <a:ext cx="86234" cy="0"/>
              </a:xfrm>
              <a:prstGeom prst="line">
                <a:avLst/>
              </a:prstGeom>
              <a:noFill/>
              <a:ln w="22225"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4D4D4D"/>
                  </a:solidFill>
                </a:endParaRPr>
              </a:p>
            </p:txBody>
          </p:sp>
          <p:sp>
            <p:nvSpPr>
              <p:cNvPr id="116" name="Line 11">
                <a:extLst>
                  <a:ext uri="{FF2B5EF4-FFF2-40B4-BE49-F238E27FC236}">
                    <a16:creationId xmlns:a16="http://schemas.microsoft.com/office/drawing/2014/main" id="{1B0DFCE3-855D-4193-8028-46942C166D4F}"/>
                  </a:ext>
                </a:extLst>
              </p:cNvPr>
              <p:cNvSpPr>
                <a:spLocks noChangeShapeType="1"/>
              </p:cNvSpPr>
              <p:nvPr/>
            </p:nvSpPr>
            <p:spPr bwMode="auto">
              <a:xfrm>
                <a:off x="1048631" y="4883560"/>
                <a:ext cx="86234" cy="0"/>
              </a:xfrm>
              <a:prstGeom prst="line">
                <a:avLst/>
              </a:prstGeom>
              <a:noFill/>
              <a:ln w="22225"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4D4D4D"/>
                  </a:solidFill>
                </a:endParaRPr>
              </a:p>
            </p:txBody>
          </p:sp>
          <p:sp>
            <p:nvSpPr>
              <p:cNvPr id="117" name="TextBox 116">
                <a:extLst>
                  <a:ext uri="{FF2B5EF4-FFF2-40B4-BE49-F238E27FC236}">
                    <a16:creationId xmlns:a16="http://schemas.microsoft.com/office/drawing/2014/main" id="{28CF3464-7DCC-4B13-8C6A-6B4B5C7DA26E}"/>
                  </a:ext>
                </a:extLst>
              </p:cNvPr>
              <p:cNvSpPr txBox="1"/>
              <p:nvPr/>
            </p:nvSpPr>
            <p:spPr>
              <a:xfrm rot="16200000">
                <a:off x="57474" y="3423885"/>
                <a:ext cx="707048" cy="396546"/>
              </a:xfrm>
              <a:prstGeom prst="rect">
                <a:avLst/>
              </a:prstGeom>
              <a:noFill/>
            </p:spPr>
            <p:txBody>
              <a:bodyPr wrap="none" lIns="36000" tIns="36000" rIns="36000" bIns="36000" rtlCol="0">
                <a:spAutoFit/>
              </a:bodyPr>
              <a:lstStyle/>
              <a:p>
                <a:pPr algn="ctr" fontAlgn="base">
                  <a:spcBef>
                    <a:spcPct val="0"/>
                  </a:spcBef>
                  <a:spcAft>
                    <a:spcPct val="0"/>
                  </a:spcAft>
                </a:pPr>
                <a:r>
                  <a:rPr lang="zh-CN" sz="1000" b="0" i="0" u="none" strike="noStrike" cap="none" baseline="0">
                    <a:solidFill>
                      <a:srgbClr val="4D4D4D"/>
                    </a:solidFill>
                    <a:effectLst/>
                    <a:uFillTx/>
                    <a:ea typeface="SimSun"/>
                  </a:rPr>
                  <a:t> PFS，%</a:t>
                </a:r>
              </a:p>
            </p:txBody>
          </p:sp>
          <p:sp>
            <p:nvSpPr>
              <p:cNvPr id="118" name="TextBox 117">
                <a:extLst>
                  <a:ext uri="{FF2B5EF4-FFF2-40B4-BE49-F238E27FC236}">
                    <a16:creationId xmlns:a16="http://schemas.microsoft.com/office/drawing/2014/main" id="{913C3496-CE49-4123-ACBF-D5D82A7C09D1}"/>
                  </a:ext>
                </a:extLst>
              </p:cNvPr>
              <p:cNvSpPr txBox="1"/>
              <p:nvPr/>
            </p:nvSpPr>
            <p:spPr>
              <a:xfrm>
                <a:off x="3635234" y="5179719"/>
                <a:ext cx="1220881" cy="290884"/>
              </a:xfrm>
              <a:prstGeom prst="rect">
                <a:avLst/>
              </a:prstGeom>
              <a:noFill/>
            </p:spPr>
            <p:txBody>
              <a:bodyPr wrap="none" rtlCol="0">
                <a:spAutoFit/>
              </a:bodyPr>
              <a:lstStyle/>
              <a:p>
                <a:pPr algn="ctr" fontAlgn="base">
                  <a:spcBef>
                    <a:spcPct val="0"/>
                  </a:spcBef>
                  <a:spcAft>
                    <a:spcPct val="0"/>
                  </a:spcAft>
                </a:pPr>
                <a:r>
                  <a:rPr lang="zh-CN" sz="1000" b="0" i="0" u="none" strike="noStrike" cap="none" baseline="0" dirty="0">
                    <a:solidFill>
                      <a:srgbClr val="4D4D4D"/>
                    </a:solidFill>
                    <a:effectLst/>
                    <a:uFillTx/>
                    <a:ea typeface="SimSun"/>
                  </a:rPr>
                  <a:t>时间，月</a:t>
                </a:r>
              </a:p>
            </p:txBody>
          </p:sp>
          <p:sp>
            <p:nvSpPr>
              <p:cNvPr id="119" name="TextBox 118">
                <a:extLst>
                  <a:ext uri="{FF2B5EF4-FFF2-40B4-BE49-F238E27FC236}">
                    <a16:creationId xmlns:a16="http://schemas.microsoft.com/office/drawing/2014/main" id="{6E763A99-3DA9-484B-8367-93870F05629E}"/>
                  </a:ext>
                </a:extLst>
              </p:cNvPr>
              <p:cNvSpPr txBox="1"/>
              <p:nvPr/>
            </p:nvSpPr>
            <p:spPr>
              <a:xfrm>
                <a:off x="436518" y="2185856"/>
                <a:ext cx="693479" cy="290883"/>
              </a:xfrm>
              <a:prstGeom prst="rect">
                <a:avLst/>
              </a:prstGeom>
              <a:noFill/>
            </p:spPr>
            <p:txBody>
              <a:bodyPr wrap="none" rtlCol="0" anchor="ctr" anchorCtr="0">
                <a:spAutoFit/>
              </a:bodyPr>
              <a:lstStyle/>
              <a:p>
                <a:pPr algn="r"/>
                <a:r>
                  <a:rPr lang="zh-CN" sz="1000" b="0" i="0" u="none" strike="noStrike" cap="none" baseline="0">
                    <a:solidFill>
                      <a:srgbClr val="4D4D4D"/>
                    </a:solidFill>
                    <a:effectLst/>
                    <a:uFillTx/>
                    <a:ea typeface="SimSun"/>
                  </a:rPr>
                  <a:t>100</a:t>
                </a:r>
              </a:p>
            </p:txBody>
          </p:sp>
          <p:sp>
            <p:nvSpPr>
              <p:cNvPr id="120" name="TextBox 119">
                <a:extLst>
                  <a:ext uri="{FF2B5EF4-FFF2-40B4-BE49-F238E27FC236}">
                    <a16:creationId xmlns:a16="http://schemas.microsoft.com/office/drawing/2014/main" id="{E6CDB061-9B4F-42D4-A327-648CAD28A80C}"/>
                  </a:ext>
                </a:extLst>
              </p:cNvPr>
              <p:cNvSpPr txBox="1"/>
              <p:nvPr/>
            </p:nvSpPr>
            <p:spPr>
              <a:xfrm>
                <a:off x="559958" y="2709997"/>
                <a:ext cx="570044" cy="290883"/>
              </a:xfrm>
              <a:prstGeom prst="rect">
                <a:avLst/>
              </a:prstGeom>
              <a:noFill/>
            </p:spPr>
            <p:txBody>
              <a:bodyPr wrap="none" rtlCol="0" anchor="ctr" anchorCtr="0">
                <a:spAutoFit/>
              </a:bodyPr>
              <a:lstStyle/>
              <a:p>
                <a:pPr algn="r"/>
                <a:r>
                  <a:rPr lang="zh-CN" sz="1000" b="0" i="0" u="none" strike="noStrike" cap="none" baseline="0">
                    <a:solidFill>
                      <a:srgbClr val="4D4D4D"/>
                    </a:solidFill>
                    <a:effectLst/>
                    <a:uFillTx/>
                    <a:ea typeface="SimSun"/>
                  </a:rPr>
                  <a:t>80</a:t>
                </a:r>
              </a:p>
            </p:txBody>
          </p:sp>
          <p:sp>
            <p:nvSpPr>
              <p:cNvPr id="121" name="TextBox 120">
                <a:extLst>
                  <a:ext uri="{FF2B5EF4-FFF2-40B4-BE49-F238E27FC236}">
                    <a16:creationId xmlns:a16="http://schemas.microsoft.com/office/drawing/2014/main" id="{17CB8AB7-4B59-4F0C-8EBA-1DF93D1EDBC1}"/>
                  </a:ext>
                </a:extLst>
              </p:cNvPr>
              <p:cNvSpPr txBox="1"/>
              <p:nvPr/>
            </p:nvSpPr>
            <p:spPr>
              <a:xfrm>
                <a:off x="559958" y="3208526"/>
                <a:ext cx="570044" cy="290883"/>
              </a:xfrm>
              <a:prstGeom prst="rect">
                <a:avLst/>
              </a:prstGeom>
              <a:noFill/>
            </p:spPr>
            <p:txBody>
              <a:bodyPr wrap="none" rtlCol="0" anchor="ctr" anchorCtr="0">
                <a:spAutoFit/>
              </a:bodyPr>
              <a:lstStyle/>
              <a:p>
                <a:pPr algn="r"/>
                <a:r>
                  <a:rPr lang="zh-CN" sz="1000" b="0" i="0" u="none" strike="noStrike" cap="none" baseline="0">
                    <a:solidFill>
                      <a:srgbClr val="4D4D4D"/>
                    </a:solidFill>
                    <a:effectLst/>
                    <a:uFillTx/>
                    <a:ea typeface="SimSun"/>
                  </a:rPr>
                  <a:t>60</a:t>
                </a:r>
              </a:p>
            </p:txBody>
          </p:sp>
          <p:sp>
            <p:nvSpPr>
              <p:cNvPr id="122" name="TextBox 121">
                <a:extLst>
                  <a:ext uri="{FF2B5EF4-FFF2-40B4-BE49-F238E27FC236}">
                    <a16:creationId xmlns:a16="http://schemas.microsoft.com/office/drawing/2014/main" id="{3900890C-43B9-48C3-B396-F9E69F872B2A}"/>
                  </a:ext>
                </a:extLst>
              </p:cNvPr>
              <p:cNvSpPr txBox="1"/>
              <p:nvPr/>
            </p:nvSpPr>
            <p:spPr>
              <a:xfrm>
                <a:off x="559958" y="3723180"/>
                <a:ext cx="570044" cy="290883"/>
              </a:xfrm>
              <a:prstGeom prst="rect">
                <a:avLst/>
              </a:prstGeom>
              <a:noFill/>
            </p:spPr>
            <p:txBody>
              <a:bodyPr wrap="none" rtlCol="0" anchor="ctr" anchorCtr="0">
                <a:spAutoFit/>
              </a:bodyPr>
              <a:lstStyle/>
              <a:p>
                <a:pPr algn="r"/>
                <a:r>
                  <a:rPr lang="zh-CN" sz="1000" b="0" i="0" u="none" strike="noStrike" cap="none" baseline="0">
                    <a:solidFill>
                      <a:srgbClr val="4D4D4D"/>
                    </a:solidFill>
                    <a:effectLst/>
                    <a:uFillTx/>
                    <a:ea typeface="SimSun"/>
                  </a:rPr>
                  <a:t>40</a:t>
                </a:r>
              </a:p>
            </p:txBody>
          </p:sp>
          <p:sp>
            <p:nvSpPr>
              <p:cNvPr id="123" name="TextBox 122">
                <a:extLst>
                  <a:ext uri="{FF2B5EF4-FFF2-40B4-BE49-F238E27FC236}">
                    <a16:creationId xmlns:a16="http://schemas.microsoft.com/office/drawing/2014/main" id="{D8B96598-F62B-4D1F-AE49-71348AB6ECE7}"/>
                  </a:ext>
                </a:extLst>
              </p:cNvPr>
              <p:cNvSpPr txBox="1"/>
              <p:nvPr/>
            </p:nvSpPr>
            <p:spPr>
              <a:xfrm>
                <a:off x="559958" y="4227083"/>
                <a:ext cx="570044" cy="290883"/>
              </a:xfrm>
              <a:prstGeom prst="rect">
                <a:avLst/>
              </a:prstGeom>
              <a:noFill/>
            </p:spPr>
            <p:txBody>
              <a:bodyPr wrap="none" rtlCol="0" anchor="ctr" anchorCtr="0">
                <a:spAutoFit/>
              </a:bodyPr>
              <a:lstStyle/>
              <a:p>
                <a:pPr algn="r"/>
                <a:r>
                  <a:rPr lang="zh-CN" sz="1000" b="0" i="0" u="none" strike="noStrike" cap="none" baseline="0">
                    <a:solidFill>
                      <a:srgbClr val="4D4D4D"/>
                    </a:solidFill>
                    <a:effectLst/>
                    <a:uFillTx/>
                    <a:ea typeface="SimSun"/>
                  </a:rPr>
                  <a:t>20</a:t>
                </a:r>
              </a:p>
            </p:txBody>
          </p:sp>
          <p:sp>
            <p:nvSpPr>
              <p:cNvPr id="124" name="TextBox 123">
                <a:extLst>
                  <a:ext uri="{FF2B5EF4-FFF2-40B4-BE49-F238E27FC236}">
                    <a16:creationId xmlns:a16="http://schemas.microsoft.com/office/drawing/2014/main" id="{7620F0C4-E680-447B-84B5-7674CFB902D9}"/>
                  </a:ext>
                </a:extLst>
              </p:cNvPr>
              <p:cNvSpPr txBox="1"/>
              <p:nvPr/>
            </p:nvSpPr>
            <p:spPr>
              <a:xfrm>
                <a:off x="683397" y="4736359"/>
                <a:ext cx="446609" cy="290883"/>
              </a:xfrm>
              <a:prstGeom prst="rect">
                <a:avLst/>
              </a:prstGeom>
              <a:noFill/>
            </p:spPr>
            <p:txBody>
              <a:bodyPr wrap="none" rtlCol="0" anchor="ctr" anchorCtr="0">
                <a:spAutoFit/>
              </a:bodyPr>
              <a:lstStyle/>
              <a:p>
                <a:pPr algn="r"/>
                <a:r>
                  <a:rPr lang="zh-CN" sz="1000" b="0" i="0" u="none" strike="noStrike" cap="none" baseline="0">
                    <a:solidFill>
                      <a:srgbClr val="4D4D4D"/>
                    </a:solidFill>
                    <a:effectLst/>
                    <a:uFillTx/>
                    <a:ea typeface="SimSun"/>
                  </a:rPr>
                  <a:t>0</a:t>
                </a:r>
              </a:p>
            </p:txBody>
          </p:sp>
          <p:sp>
            <p:nvSpPr>
              <p:cNvPr id="125" name="Line 21">
                <a:extLst>
                  <a:ext uri="{FF2B5EF4-FFF2-40B4-BE49-F238E27FC236}">
                    <a16:creationId xmlns:a16="http://schemas.microsoft.com/office/drawing/2014/main" id="{27367D2E-0937-4C3B-94E0-F29D7458232F}"/>
                  </a:ext>
                </a:extLst>
              </p:cNvPr>
              <p:cNvSpPr>
                <a:spLocks noChangeShapeType="1"/>
              </p:cNvSpPr>
              <p:nvPr/>
            </p:nvSpPr>
            <p:spPr bwMode="auto">
              <a:xfrm flipH="1">
                <a:off x="1187190" y="4920702"/>
                <a:ext cx="0" cy="72000"/>
              </a:xfrm>
              <a:prstGeom prst="line">
                <a:avLst/>
              </a:prstGeom>
              <a:noFill/>
              <a:ln w="22225"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4D4D4D"/>
                  </a:solidFill>
                  <a:cs typeface="Arial" panose="020B0604020202020204" pitchFamily="34" charset="0"/>
                </a:endParaRPr>
              </a:p>
            </p:txBody>
          </p:sp>
          <p:sp>
            <p:nvSpPr>
              <p:cNvPr id="126" name="TextBox 125">
                <a:extLst>
                  <a:ext uri="{FF2B5EF4-FFF2-40B4-BE49-F238E27FC236}">
                    <a16:creationId xmlns:a16="http://schemas.microsoft.com/office/drawing/2014/main" id="{8FAF0CDC-6CBE-4A17-B022-C209064F7623}"/>
                  </a:ext>
                </a:extLst>
              </p:cNvPr>
              <p:cNvSpPr txBox="1"/>
              <p:nvPr/>
            </p:nvSpPr>
            <p:spPr>
              <a:xfrm>
                <a:off x="947080" y="4982720"/>
                <a:ext cx="497538" cy="994901"/>
              </a:xfrm>
              <a:prstGeom prst="rect">
                <a:avLst/>
              </a:prstGeom>
              <a:noFill/>
            </p:spPr>
            <p:txBody>
              <a:bodyPr wrap="none" lIns="36000" tIns="36000" rIns="36000" bIns="36000" rtlCol="0" anchor="t" anchorCtr="0">
                <a:spAutoFit/>
              </a:bodyPr>
              <a:lstStyle/>
              <a:p>
                <a:pPr algn="ctr"/>
                <a:r>
                  <a:rPr lang="zh-CN" sz="1000" b="0" i="0" u="none" strike="noStrike" cap="none" baseline="0">
                    <a:solidFill>
                      <a:srgbClr val="4D4D4D"/>
                    </a:solidFill>
                    <a:effectLst/>
                    <a:uFillTx/>
                    <a:ea typeface="SimSun"/>
                  </a:rPr>
                  <a:t>0</a:t>
                </a:r>
              </a:p>
              <a:p>
                <a:pPr algn="ctr"/>
                <a:endParaRPr lang="en-GB" sz="1000">
                  <a:solidFill>
                    <a:srgbClr val="4D4D4D"/>
                  </a:solidFill>
                  <a:cs typeface="Arial" panose="020B0604020202020204" pitchFamily="34" charset="0"/>
                </a:endParaRPr>
              </a:p>
              <a:p>
                <a:pPr algn="ctr"/>
                <a:endParaRPr lang="en-GB" sz="1000">
                  <a:solidFill>
                    <a:srgbClr val="4D4D4D"/>
                  </a:solidFill>
                  <a:cs typeface="Arial" panose="020B0604020202020204" pitchFamily="34" charset="0"/>
                </a:endParaRPr>
              </a:p>
              <a:p>
                <a:pPr algn="ctr"/>
                <a:r>
                  <a:rPr lang="zh-CN" sz="1000" b="0" i="0" u="none" strike="noStrike" cap="none" baseline="0">
                    <a:solidFill>
                      <a:srgbClr val="FFC000"/>
                    </a:solidFill>
                    <a:effectLst/>
                    <a:uFillTx/>
                    <a:ea typeface="SimSun"/>
                  </a:rPr>
                  <a:t>220</a:t>
                </a:r>
              </a:p>
              <a:p>
                <a:pPr algn="ctr"/>
                <a:r>
                  <a:rPr lang="zh-CN" sz="1000" b="0" i="0" u="none" strike="noStrike" cap="none" baseline="0">
                    <a:solidFill>
                      <a:srgbClr val="B2C0D8"/>
                    </a:solidFill>
                    <a:effectLst/>
                    <a:uFillTx/>
                    <a:ea typeface="SimSun"/>
                  </a:rPr>
                  <a:t>221</a:t>
                </a:r>
              </a:p>
            </p:txBody>
          </p:sp>
          <p:sp>
            <p:nvSpPr>
              <p:cNvPr id="127" name="Line 21">
                <a:extLst>
                  <a:ext uri="{FF2B5EF4-FFF2-40B4-BE49-F238E27FC236}">
                    <a16:creationId xmlns:a16="http://schemas.microsoft.com/office/drawing/2014/main" id="{351EDB9F-1306-4A9E-BC10-31E5AC9AFC64}"/>
                  </a:ext>
                </a:extLst>
              </p:cNvPr>
              <p:cNvSpPr>
                <a:spLocks noChangeShapeType="1"/>
              </p:cNvSpPr>
              <p:nvPr/>
            </p:nvSpPr>
            <p:spPr bwMode="auto">
              <a:xfrm flipH="1">
                <a:off x="1784277" y="4920702"/>
                <a:ext cx="0" cy="72000"/>
              </a:xfrm>
              <a:prstGeom prst="line">
                <a:avLst/>
              </a:prstGeom>
              <a:noFill/>
              <a:ln w="22225"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4D4D4D"/>
                  </a:solidFill>
                  <a:cs typeface="Arial" panose="020B0604020202020204" pitchFamily="34" charset="0"/>
                </a:endParaRPr>
              </a:p>
            </p:txBody>
          </p:sp>
          <p:sp>
            <p:nvSpPr>
              <p:cNvPr id="128" name="TextBox 127">
                <a:extLst>
                  <a:ext uri="{FF2B5EF4-FFF2-40B4-BE49-F238E27FC236}">
                    <a16:creationId xmlns:a16="http://schemas.microsoft.com/office/drawing/2014/main" id="{A1A404BE-EF08-4514-B095-82705E4DC802}"/>
                  </a:ext>
                </a:extLst>
              </p:cNvPr>
              <p:cNvSpPr txBox="1"/>
              <p:nvPr/>
            </p:nvSpPr>
            <p:spPr>
              <a:xfrm>
                <a:off x="1544167" y="4982720"/>
                <a:ext cx="497538" cy="994901"/>
              </a:xfrm>
              <a:prstGeom prst="rect">
                <a:avLst/>
              </a:prstGeom>
              <a:noFill/>
            </p:spPr>
            <p:txBody>
              <a:bodyPr wrap="none" lIns="36000" tIns="36000" rIns="36000" bIns="36000" rtlCol="0" anchor="t" anchorCtr="0">
                <a:spAutoFit/>
              </a:bodyPr>
              <a:lstStyle/>
              <a:p>
                <a:pPr algn="ctr"/>
                <a:r>
                  <a:rPr lang="zh-CN" sz="1000" b="0" i="0" u="none" strike="noStrike" cap="none" baseline="0">
                    <a:solidFill>
                      <a:srgbClr val="4D4D4D"/>
                    </a:solidFill>
                    <a:effectLst/>
                    <a:uFillTx/>
                    <a:ea typeface="SimSun"/>
                  </a:rPr>
                  <a:t>2</a:t>
                </a:r>
              </a:p>
              <a:p>
                <a:pPr algn="ctr"/>
                <a:endParaRPr lang="en-GB" sz="1000">
                  <a:solidFill>
                    <a:srgbClr val="4D4D4D"/>
                  </a:solidFill>
                  <a:cs typeface="Arial" panose="020B0604020202020204" pitchFamily="34" charset="0"/>
                </a:endParaRPr>
              </a:p>
              <a:p>
                <a:pPr algn="ctr"/>
                <a:endParaRPr lang="en-GB" sz="1000">
                  <a:solidFill>
                    <a:srgbClr val="4D4D4D"/>
                  </a:solidFill>
                  <a:cs typeface="Arial" panose="020B0604020202020204" pitchFamily="34" charset="0"/>
                </a:endParaRPr>
              </a:p>
              <a:p>
                <a:pPr algn="r"/>
                <a:r>
                  <a:rPr lang="zh-CN" sz="1000" b="0" i="0" u="none" strike="noStrike" cap="none" baseline="0">
                    <a:solidFill>
                      <a:srgbClr val="FFC000"/>
                    </a:solidFill>
                    <a:effectLst/>
                    <a:uFillTx/>
                    <a:ea typeface="SimSun"/>
                  </a:rPr>
                  <a:t>143</a:t>
                </a:r>
              </a:p>
              <a:p>
                <a:pPr algn="r"/>
                <a:r>
                  <a:rPr lang="zh-CN" sz="1000" b="0" i="0" u="none" strike="noStrike" cap="none" baseline="0">
                    <a:solidFill>
                      <a:srgbClr val="B2C0D8"/>
                    </a:solidFill>
                    <a:effectLst/>
                    <a:uFillTx/>
                    <a:ea typeface="SimSun"/>
                  </a:rPr>
                  <a:t>50</a:t>
                </a:r>
              </a:p>
            </p:txBody>
          </p:sp>
          <p:sp>
            <p:nvSpPr>
              <p:cNvPr id="129" name="Line 21">
                <a:extLst>
                  <a:ext uri="{FF2B5EF4-FFF2-40B4-BE49-F238E27FC236}">
                    <a16:creationId xmlns:a16="http://schemas.microsoft.com/office/drawing/2014/main" id="{6A0195DE-F532-4F6F-BF9C-5FABBA1B87E8}"/>
                  </a:ext>
                </a:extLst>
              </p:cNvPr>
              <p:cNvSpPr>
                <a:spLocks noChangeShapeType="1"/>
              </p:cNvSpPr>
              <p:nvPr/>
            </p:nvSpPr>
            <p:spPr bwMode="auto">
              <a:xfrm flipH="1">
                <a:off x="2403598" y="4920702"/>
                <a:ext cx="0" cy="72000"/>
              </a:xfrm>
              <a:prstGeom prst="line">
                <a:avLst/>
              </a:prstGeom>
              <a:noFill/>
              <a:ln w="22225"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4D4D4D"/>
                  </a:solidFill>
                  <a:cs typeface="Arial" panose="020B0604020202020204" pitchFamily="34" charset="0"/>
                </a:endParaRPr>
              </a:p>
            </p:txBody>
          </p:sp>
          <p:sp>
            <p:nvSpPr>
              <p:cNvPr id="130" name="TextBox 129">
                <a:extLst>
                  <a:ext uri="{FF2B5EF4-FFF2-40B4-BE49-F238E27FC236}">
                    <a16:creationId xmlns:a16="http://schemas.microsoft.com/office/drawing/2014/main" id="{A9DB74B7-86AD-48C5-A40B-D44C21C2C8AB}"/>
                  </a:ext>
                </a:extLst>
              </p:cNvPr>
              <p:cNvSpPr txBox="1"/>
              <p:nvPr/>
            </p:nvSpPr>
            <p:spPr>
              <a:xfrm>
                <a:off x="2225204" y="4982720"/>
                <a:ext cx="374103" cy="994901"/>
              </a:xfrm>
              <a:prstGeom prst="rect">
                <a:avLst/>
              </a:prstGeom>
              <a:noFill/>
            </p:spPr>
            <p:txBody>
              <a:bodyPr wrap="none" lIns="36000" tIns="36000" rIns="36000" bIns="36000" rtlCol="0" anchor="t" anchorCtr="0">
                <a:spAutoFit/>
              </a:bodyPr>
              <a:lstStyle/>
              <a:p>
                <a:pPr algn="ctr"/>
                <a:r>
                  <a:rPr lang="zh-CN" sz="1000" b="0" i="0" u="none" strike="noStrike" cap="none" baseline="0">
                    <a:solidFill>
                      <a:srgbClr val="4D4D4D"/>
                    </a:solidFill>
                    <a:effectLst/>
                    <a:uFillTx/>
                    <a:ea typeface="SimSun"/>
                  </a:rPr>
                  <a:t>4</a:t>
                </a:r>
              </a:p>
              <a:p>
                <a:pPr algn="ctr"/>
                <a:endParaRPr lang="en-GB" sz="1000">
                  <a:solidFill>
                    <a:srgbClr val="4D4D4D"/>
                  </a:solidFill>
                  <a:cs typeface="Arial" panose="020B0604020202020204" pitchFamily="34" charset="0"/>
                </a:endParaRPr>
              </a:p>
              <a:p>
                <a:pPr algn="ctr"/>
                <a:endParaRPr lang="en-GB" sz="1000">
                  <a:solidFill>
                    <a:srgbClr val="4D4D4D"/>
                  </a:solidFill>
                  <a:cs typeface="Arial" panose="020B0604020202020204" pitchFamily="34" charset="0"/>
                </a:endParaRPr>
              </a:p>
              <a:p>
                <a:pPr algn="ctr"/>
                <a:r>
                  <a:rPr lang="zh-CN" sz="1000" b="0" i="0" u="none" strike="noStrike" cap="none" baseline="0">
                    <a:solidFill>
                      <a:srgbClr val="FFC000"/>
                    </a:solidFill>
                    <a:effectLst/>
                    <a:uFillTx/>
                    <a:ea typeface="SimSun"/>
                  </a:rPr>
                  <a:t>80</a:t>
                </a:r>
              </a:p>
              <a:p>
                <a:pPr algn="ctr"/>
                <a:r>
                  <a:rPr lang="zh-CN" sz="1000" b="0" i="0" u="none" strike="noStrike" cap="none" baseline="0">
                    <a:solidFill>
                      <a:srgbClr val="B2C0D8"/>
                    </a:solidFill>
                    <a:effectLst/>
                    <a:uFillTx/>
                    <a:ea typeface="SimSun"/>
                  </a:rPr>
                  <a:t>26</a:t>
                </a:r>
              </a:p>
            </p:txBody>
          </p:sp>
          <p:sp>
            <p:nvSpPr>
              <p:cNvPr id="131" name="Line 21">
                <a:extLst>
                  <a:ext uri="{FF2B5EF4-FFF2-40B4-BE49-F238E27FC236}">
                    <a16:creationId xmlns:a16="http://schemas.microsoft.com/office/drawing/2014/main" id="{4A9D8455-CDA8-4354-8334-34847366C35B}"/>
                  </a:ext>
                </a:extLst>
              </p:cNvPr>
              <p:cNvSpPr>
                <a:spLocks noChangeShapeType="1"/>
              </p:cNvSpPr>
              <p:nvPr/>
            </p:nvSpPr>
            <p:spPr bwMode="auto">
              <a:xfrm flipH="1">
                <a:off x="3027361" y="4920702"/>
                <a:ext cx="0" cy="72000"/>
              </a:xfrm>
              <a:prstGeom prst="line">
                <a:avLst/>
              </a:prstGeom>
              <a:noFill/>
              <a:ln w="22225"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4D4D4D"/>
                  </a:solidFill>
                  <a:cs typeface="Arial" panose="020B0604020202020204" pitchFamily="34" charset="0"/>
                </a:endParaRPr>
              </a:p>
            </p:txBody>
          </p:sp>
          <p:sp>
            <p:nvSpPr>
              <p:cNvPr id="132" name="TextBox 131">
                <a:extLst>
                  <a:ext uri="{FF2B5EF4-FFF2-40B4-BE49-F238E27FC236}">
                    <a16:creationId xmlns:a16="http://schemas.microsoft.com/office/drawing/2014/main" id="{4847166E-FCFB-4032-ADF0-9B1B05C55F6C}"/>
                  </a:ext>
                </a:extLst>
              </p:cNvPr>
              <p:cNvSpPr txBox="1"/>
              <p:nvPr/>
            </p:nvSpPr>
            <p:spPr>
              <a:xfrm>
                <a:off x="2848967" y="4982720"/>
                <a:ext cx="374103" cy="994901"/>
              </a:xfrm>
              <a:prstGeom prst="rect">
                <a:avLst/>
              </a:prstGeom>
              <a:noFill/>
            </p:spPr>
            <p:txBody>
              <a:bodyPr wrap="none" lIns="36000" tIns="36000" rIns="36000" bIns="36000" rtlCol="0" anchor="t" anchorCtr="0">
                <a:spAutoFit/>
              </a:bodyPr>
              <a:lstStyle/>
              <a:p>
                <a:pPr algn="ctr"/>
                <a:r>
                  <a:rPr lang="zh-CN" sz="1000" b="0" i="0" u="none" strike="noStrike" cap="none" baseline="0">
                    <a:solidFill>
                      <a:srgbClr val="4D4D4D"/>
                    </a:solidFill>
                    <a:effectLst/>
                    <a:uFillTx/>
                    <a:ea typeface="SimSun"/>
                  </a:rPr>
                  <a:t>6</a:t>
                </a:r>
              </a:p>
              <a:p>
                <a:pPr algn="ctr"/>
                <a:endParaRPr lang="en-GB" sz="1000">
                  <a:solidFill>
                    <a:srgbClr val="4D4D4D"/>
                  </a:solidFill>
                  <a:cs typeface="Arial" panose="020B0604020202020204" pitchFamily="34" charset="0"/>
                </a:endParaRPr>
              </a:p>
              <a:p>
                <a:pPr algn="ctr"/>
                <a:endParaRPr lang="en-GB" sz="1000">
                  <a:solidFill>
                    <a:srgbClr val="4D4D4D"/>
                  </a:solidFill>
                  <a:cs typeface="Arial" panose="020B0604020202020204" pitchFamily="34" charset="0"/>
                </a:endParaRPr>
              </a:p>
              <a:p>
                <a:pPr algn="r"/>
                <a:r>
                  <a:rPr lang="zh-CN" sz="1000" b="0" i="0" u="none" strike="noStrike" cap="none" baseline="0">
                    <a:solidFill>
                      <a:srgbClr val="FFC000"/>
                    </a:solidFill>
                    <a:effectLst/>
                    <a:uFillTx/>
                    <a:ea typeface="SimSun"/>
                  </a:rPr>
                  <a:t>37</a:t>
                </a:r>
              </a:p>
              <a:p>
                <a:pPr algn="r"/>
                <a:r>
                  <a:rPr lang="zh-CN" sz="1000" b="0" i="0" u="none" strike="noStrike" cap="none" baseline="0">
                    <a:solidFill>
                      <a:srgbClr val="B2C0D8"/>
                    </a:solidFill>
                    <a:effectLst/>
                    <a:uFillTx/>
                    <a:ea typeface="SimSun"/>
                  </a:rPr>
                  <a:t>9</a:t>
                </a:r>
              </a:p>
            </p:txBody>
          </p:sp>
          <p:sp>
            <p:nvSpPr>
              <p:cNvPr id="133" name="Line 21">
                <a:extLst>
                  <a:ext uri="{FF2B5EF4-FFF2-40B4-BE49-F238E27FC236}">
                    <a16:creationId xmlns:a16="http://schemas.microsoft.com/office/drawing/2014/main" id="{77332674-1E1B-4BD3-8C5E-61DC20B5D38B}"/>
                  </a:ext>
                </a:extLst>
              </p:cNvPr>
              <p:cNvSpPr>
                <a:spLocks noChangeShapeType="1"/>
              </p:cNvSpPr>
              <p:nvPr/>
            </p:nvSpPr>
            <p:spPr bwMode="auto">
              <a:xfrm flipH="1">
                <a:off x="3624446" y="4920702"/>
                <a:ext cx="0" cy="72000"/>
              </a:xfrm>
              <a:prstGeom prst="line">
                <a:avLst/>
              </a:prstGeom>
              <a:noFill/>
              <a:ln w="22225"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4D4D4D"/>
                  </a:solidFill>
                  <a:cs typeface="Arial" panose="020B0604020202020204" pitchFamily="34" charset="0"/>
                </a:endParaRPr>
              </a:p>
            </p:txBody>
          </p:sp>
          <p:sp>
            <p:nvSpPr>
              <p:cNvPr id="134" name="TextBox 133">
                <a:extLst>
                  <a:ext uri="{FF2B5EF4-FFF2-40B4-BE49-F238E27FC236}">
                    <a16:creationId xmlns:a16="http://schemas.microsoft.com/office/drawing/2014/main" id="{DC4FFFB1-69E4-4F38-9DAE-548D86C811BE}"/>
                  </a:ext>
                </a:extLst>
              </p:cNvPr>
              <p:cNvSpPr txBox="1"/>
              <p:nvPr/>
            </p:nvSpPr>
            <p:spPr>
              <a:xfrm>
                <a:off x="3446051" y="4982720"/>
                <a:ext cx="374103" cy="994901"/>
              </a:xfrm>
              <a:prstGeom prst="rect">
                <a:avLst/>
              </a:prstGeom>
              <a:noFill/>
            </p:spPr>
            <p:txBody>
              <a:bodyPr wrap="none" lIns="36000" tIns="36000" rIns="36000" bIns="36000" rtlCol="0" anchor="t" anchorCtr="0">
                <a:spAutoFit/>
              </a:bodyPr>
              <a:lstStyle/>
              <a:p>
                <a:pPr algn="ctr"/>
                <a:r>
                  <a:rPr lang="zh-CN" sz="1000" b="0" i="0" u="none" strike="noStrike" cap="none" baseline="0">
                    <a:solidFill>
                      <a:srgbClr val="4D4D4D"/>
                    </a:solidFill>
                    <a:effectLst/>
                    <a:uFillTx/>
                    <a:ea typeface="SimSun"/>
                  </a:rPr>
                  <a:t>8</a:t>
                </a:r>
              </a:p>
              <a:p>
                <a:pPr algn="ctr"/>
                <a:endParaRPr lang="en-GB" sz="1000">
                  <a:solidFill>
                    <a:srgbClr val="4D4D4D"/>
                  </a:solidFill>
                  <a:cs typeface="Arial" panose="020B0604020202020204" pitchFamily="34" charset="0"/>
                </a:endParaRPr>
              </a:p>
              <a:p>
                <a:pPr algn="ctr"/>
                <a:endParaRPr lang="en-GB" sz="1000">
                  <a:solidFill>
                    <a:srgbClr val="4D4D4D"/>
                  </a:solidFill>
                  <a:cs typeface="Arial" panose="020B0604020202020204" pitchFamily="34" charset="0"/>
                </a:endParaRPr>
              </a:p>
              <a:p>
                <a:pPr algn="r"/>
                <a:r>
                  <a:rPr lang="zh-CN" sz="1000" b="0" i="0" u="none" strike="noStrike" cap="none" baseline="0">
                    <a:solidFill>
                      <a:srgbClr val="FFC000"/>
                    </a:solidFill>
                    <a:effectLst/>
                    <a:uFillTx/>
                    <a:ea typeface="SimSun"/>
                  </a:rPr>
                  <a:t>27</a:t>
                </a:r>
              </a:p>
              <a:p>
                <a:pPr algn="r"/>
                <a:r>
                  <a:rPr lang="zh-CN" sz="1000" b="0" i="0" u="none" strike="noStrike" cap="none" baseline="0">
                    <a:solidFill>
                      <a:srgbClr val="B2C0D8"/>
                    </a:solidFill>
                    <a:effectLst/>
                    <a:uFillTx/>
                    <a:ea typeface="SimSun"/>
                  </a:rPr>
                  <a:t>6</a:t>
                </a:r>
              </a:p>
            </p:txBody>
          </p:sp>
          <p:sp>
            <p:nvSpPr>
              <p:cNvPr id="135" name="Line 21">
                <a:extLst>
                  <a:ext uri="{FF2B5EF4-FFF2-40B4-BE49-F238E27FC236}">
                    <a16:creationId xmlns:a16="http://schemas.microsoft.com/office/drawing/2014/main" id="{D20AABFE-9400-4720-9400-41CB45C63F2A}"/>
                  </a:ext>
                </a:extLst>
              </p:cNvPr>
              <p:cNvSpPr>
                <a:spLocks noChangeShapeType="1"/>
              </p:cNvSpPr>
              <p:nvPr/>
            </p:nvSpPr>
            <p:spPr bwMode="auto">
              <a:xfrm flipH="1">
                <a:off x="4243767" y="4920702"/>
                <a:ext cx="0" cy="72000"/>
              </a:xfrm>
              <a:prstGeom prst="line">
                <a:avLst/>
              </a:prstGeom>
              <a:noFill/>
              <a:ln w="22225"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4D4D4D"/>
                  </a:solidFill>
                  <a:cs typeface="Arial" panose="020B0604020202020204" pitchFamily="34" charset="0"/>
                </a:endParaRPr>
              </a:p>
            </p:txBody>
          </p:sp>
          <p:sp>
            <p:nvSpPr>
              <p:cNvPr id="136" name="TextBox 135">
                <a:extLst>
                  <a:ext uri="{FF2B5EF4-FFF2-40B4-BE49-F238E27FC236}">
                    <a16:creationId xmlns:a16="http://schemas.microsoft.com/office/drawing/2014/main" id="{D63669B8-5E29-4CE6-A9B9-57C340D2FE4C}"/>
                  </a:ext>
                </a:extLst>
              </p:cNvPr>
              <p:cNvSpPr txBox="1"/>
              <p:nvPr/>
            </p:nvSpPr>
            <p:spPr>
              <a:xfrm>
                <a:off x="4065374" y="4982720"/>
                <a:ext cx="374103" cy="994901"/>
              </a:xfrm>
              <a:prstGeom prst="rect">
                <a:avLst/>
              </a:prstGeom>
              <a:noFill/>
            </p:spPr>
            <p:txBody>
              <a:bodyPr wrap="none" lIns="36000" tIns="36000" rIns="36000" bIns="36000" rtlCol="0" anchor="t" anchorCtr="0">
                <a:spAutoFit/>
              </a:bodyPr>
              <a:lstStyle/>
              <a:p>
                <a:pPr algn="ctr"/>
                <a:r>
                  <a:rPr lang="zh-CN" sz="1000" b="0" i="0" u="none" strike="noStrike" cap="none" baseline="0">
                    <a:solidFill>
                      <a:srgbClr val="4D4D4D"/>
                    </a:solidFill>
                    <a:effectLst/>
                    <a:uFillTx/>
                    <a:ea typeface="SimSun"/>
                  </a:rPr>
                  <a:t>10</a:t>
                </a:r>
              </a:p>
              <a:p>
                <a:pPr algn="ctr"/>
                <a:endParaRPr lang="en-GB" sz="1000">
                  <a:solidFill>
                    <a:srgbClr val="4D4D4D"/>
                  </a:solidFill>
                  <a:cs typeface="Arial" panose="020B0604020202020204" pitchFamily="34" charset="0"/>
                </a:endParaRPr>
              </a:p>
              <a:p>
                <a:pPr algn="ctr"/>
                <a:endParaRPr lang="en-GB" sz="1000">
                  <a:solidFill>
                    <a:srgbClr val="4D4D4D"/>
                  </a:solidFill>
                  <a:cs typeface="Arial" panose="020B0604020202020204" pitchFamily="34" charset="0"/>
                </a:endParaRPr>
              </a:p>
              <a:p>
                <a:pPr algn="r"/>
                <a:r>
                  <a:rPr lang="zh-CN" sz="1000" b="0" i="0" u="none" strike="noStrike" cap="none" baseline="0">
                    <a:solidFill>
                      <a:srgbClr val="FFC000"/>
                    </a:solidFill>
                    <a:effectLst/>
                    <a:uFillTx/>
                    <a:ea typeface="SimSun"/>
                  </a:rPr>
                  <a:t>12</a:t>
                </a:r>
              </a:p>
              <a:p>
                <a:pPr algn="r"/>
                <a:r>
                  <a:rPr lang="zh-CN" sz="1000" b="0" i="0" u="none" strike="noStrike" cap="none" baseline="0">
                    <a:solidFill>
                      <a:srgbClr val="B2C0D8"/>
                    </a:solidFill>
                    <a:effectLst/>
                    <a:uFillTx/>
                    <a:ea typeface="SimSun"/>
                  </a:rPr>
                  <a:t>2</a:t>
                </a:r>
              </a:p>
            </p:txBody>
          </p:sp>
          <p:sp>
            <p:nvSpPr>
              <p:cNvPr id="137" name="Line 21">
                <a:extLst>
                  <a:ext uri="{FF2B5EF4-FFF2-40B4-BE49-F238E27FC236}">
                    <a16:creationId xmlns:a16="http://schemas.microsoft.com/office/drawing/2014/main" id="{7FF0A1E8-2F10-4DE5-A98F-6383242A779C}"/>
                  </a:ext>
                </a:extLst>
              </p:cNvPr>
              <p:cNvSpPr>
                <a:spLocks noChangeShapeType="1"/>
              </p:cNvSpPr>
              <p:nvPr/>
            </p:nvSpPr>
            <p:spPr bwMode="auto">
              <a:xfrm flipH="1">
                <a:off x="4861051" y="4920702"/>
                <a:ext cx="0" cy="72000"/>
              </a:xfrm>
              <a:prstGeom prst="line">
                <a:avLst/>
              </a:prstGeom>
              <a:noFill/>
              <a:ln w="22225"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4D4D4D"/>
                  </a:solidFill>
                  <a:cs typeface="Arial" panose="020B0604020202020204" pitchFamily="34" charset="0"/>
                </a:endParaRPr>
              </a:p>
            </p:txBody>
          </p:sp>
          <p:sp>
            <p:nvSpPr>
              <p:cNvPr id="138" name="TextBox 137">
                <a:extLst>
                  <a:ext uri="{FF2B5EF4-FFF2-40B4-BE49-F238E27FC236}">
                    <a16:creationId xmlns:a16="http://schemas.microsoft.com/office/drawing/2014/main" id="{EDD03FD9-690F-470F-8992-9BF3B0B760BC}"/>
                  </a:ext>
                </a:extLst>
              </p:cNvPr>
              <p:cNvSpPr txBox="1"/>
              <p:nvPr/>
            </p:nvSpPr>
            <p:spPr>
              <a:xfrm>
                <a:off x="4673997" y="4982720"/>
                <a:ext cx="374103" cy="994901"/>
              </a:xfrm>
              <a:prstGeom prst="rect">
                <a:avLst/>
              </a:prstGeom>
              <a:noFill/>
            </p:spPr>
            <p:txBody>
              <a:bodyPr wrap="none" lIns="36000" tIns="36000" rIns="36000" bIns="36000" rtlCol="0" anchor="t" anchorCtr="0">
                <a:spAutoFit/>
              </a:bodyPr>
              <a:lstStyle/>
              <a:p>
                <a:pPr algn="ctr"/>
                <a:r>
                  <a:rPr lang="zh-CN" sz="1000" b="0" i="0" u="none" strike="noStrike" cap="none" baseline="0">
                    <a:solidFill>
                      <a:srgbClr val="4D4D4D"/>
                    </a:solidFill>
                    <a:effectLst/>
                    <a:uFillTx/>
                    <a:ea typeface="SimSun"/>
                  </a:rPr>
                  <a:t>12</a:t>
                </a:r>
              </a:p>
              <a:p>
                <a:pPr algn="ctr"/>
                <a:endParaRPr lang="en-GB" sz="1000">
                  <a:solidFill>
                    <a:srgbClr val="4D4D4D"/>
                  </a:solidFill>
                  <a:cs typeface="Arial" panose="020B0604020202020204" pitchFamily="34" charset="0"/>
                </a:endParaRPr>
              </a:p>
              <a:p>
                <a:pPr algn="ctr"/>
                <a:endParaRPr lang="en-GB" sz="1000">
                  <a:solidFill>
                    <a:srgbClr val="4D4D4D"/>
                  </a:solidFill>
                  <a:cs typeface="Arial" panose="020B0604020202020204" pitchFamily="34" charset="0"/>
                </a:endParaRPr>
              </a:p>
              <a:p>
                <a:pPr algn="ctr"/>
                <a:r>
                  <a:rPr lang="zh-CN" sz="1000" b="0" i="0" u="none" strike="noStrike" cap="none" baseline="0">
                    <a:solidFill>
                      <a:srgbClr val="FFC000"/>
                    </a:solidFill>
                    <a:effectLst/>
                    <a:uFillTx/>
                    <a:ea typeface="SimSun"/>
                  </a:rPr>
                  <a:t>4</a:t>
                </a:r>
              </a:p>
              <a:p>
                <a:pPr algn="ctr"/>
                <a:r>
                  <a:rPr lang="zh-CN" sz="1000" b="0" i="0" u="none" strike="noStrike" cap="none" baseline="0">
                    <a:solidFill>
                      <a:srgbClr val="B2C0D8"/>
                    </a:solidFill>
                    <a:effectLst/>
                    <a:uFillTx/>
                    <a:ea typeface="SimSun"/>
                  </a:rPr>
                  <a:t>0</a:t>
                </a:r>
              </a:p>
            </p:txBody>
          </p:sp>
          <p:sp>
            <p:nvSpPr>
              <p:cNvPr id="139" name="Line 21">
                <a:extLst>
                  <a:ext uri="{FF2B5EF4-FFF2-40B4-BE49-F238E27FC236}">
                    <a16:creationId xmlns:a16="http://schemas.microsoft.com/office/drawing/2014/main" id="{B5939CFE-CFFB-4D04-8B0D-258AF9F6E8E7}"/>
                  </a:ext>
                </a:extLst>
              </p:cNvPr>
              <p:cNvSpPr>
                <a:spLocks noChangeShapeType="1"/>
              </p:cNvSpPr>
              <p:nvPr/>
            </p:nvSpPr>
            <p:spPr bwMode="auto">
              <a:xfrm flipH="1">
                <a:off x="5470227" y="4920702"/>
                <a:ext cx="0" cy="72000"/>
              </a:xfrm>
              <a:prstGeom prst="line">
                <a:avLst/>
              </a:prstGeom>
              <a:noFill/>
              <a:ln w="22225"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4D4D4D"/>
                  </a:solidFill>
                  <a:cs typeface="Arial" panose="020B0604020202020204" pitchFamily="34" charset="0"/>
                </a:endParaRPr>
              </a:p>
            </p:txBody>
          </p:sp>
          <p:sp>
            <p:nvSpPr>
              <p:cNvPr id="140" name="TextBox 139">
                <a:extLst>
                  <a:ext uri="{FF2B5EF4-FFF2-40B4-BE49-F238E27FC236}">
                    <a16:creationId xmlns:a16="http://schemas.microsoft.com/office/drawing/2014/main" id="{B7AF00A3-F165-49EB-B224-B04820F29A9B}"/>
                  </a:ext>
                </a:extLst>
              </p:cNvPr>
              <p:cNvSpPr txBox="1"/>
              <p:nvPr/>
            </p:nvSpPr>
            <p:spPr>
              <a:xfrm>
                <a:off x="5291832" y="4982720"/>
                <a:ext cx="374103" cy="994901"/>
              </a:xfrm>
              <a:prstGeom prst="rect">
                <a:avLst/>
              </a:prstGeom>
              <a:noFill/>
            </p:spPr>
            <p:txBody>
              <a:bodyPr wrap="none" lIns="36000" tIns="36000" rIns="36000" bIns="36000" rtlCol="0" anchor="t" anchorCtr="0">
                <a:spAutoFit/>
              </a:bodyPr>
              <a:lstStyle/>
              <a:p>
                <a:pPr algn="ctr"/>
                <a:r>
                  <a:rPr lang="zh-CN" sz="1000" b="0" i="0" u="none" strike="noStrike" cap="none" baseline="0">
                    <a:solidFill>
                      <a:srgbClr val="4D4D4D"/>
                    </a:solidFill>
                    <a:effectLst/>
                    <a:uFillTx/>
                    <a:ea typeface="SimSun"/>
                  </a:rPr>
                  <a:t>14</a:t>
                </a:r>
              </a:p>
              <a:p>
                <a:pPr algn="ctr"/>
                <a:endParaRPr lang="en-GB" sz="1000">
                  <a:solidFill>
                    <a:srgbClr val="4D4D4D"/>
                  </a:solidFill>
                  <a:cs typeface="Arial" panose="020B0604020202020204" pitchFamily="34" charset="0"/>
                </a:endParaRPr>
              </a:p>
              <a:p>
                <a:pPr algn="ctr"/>
                <a:endParaRPr lang="en-GB" sz="1000">
                  <a:solidFill>
                    <a:srgbClr val="4D4D4D"/>
                  </a:solidFill>
                  <a:cs typeface="Arial" panose="020B0604020202020204" pitchFamily="34" charset="0"/>
                </a:endParaRPr>
              </a:p>
              <a:p>
                <a:pPr algn="ctr"/>
                <a:r>
                  <a:rPr lang="zh-CN" sz="1000" b="0" i="0" u="none" strike="noStrike" cap="none" baseline="0">
                    <a:solidFill>
                      <a:srgbClr val="FFC000"/>
                    </a:solidFill>
                    <a:effectLst/>
                    <a:uFillTx/>
                    <a:ea typeface="SimSun"/>
                  </a:rPr>
                  <a:t>2</a:t>
                </a:r>
              </a:p>
              <a:p>
                <a:pPr algn="ctr"/>
                <a:r>
                  <a:rPr lang="zh-CN" sz="1000" b="0" i="0" u="none" strike="noStrike" cap="none" baseline="0">
                    <a:solidFill>
                      <a:srgbClr val="B2C0D8"/>
                    </a:solidFill>
                    <a:effectLst/>
                    <a:uFillTx/>
                    <a:ea typeface="SimSun"/>
                  </a:rPr>
                  <a:t>0</a:t>
                </a:r>
              </a:p>
            </p:txBody>
          </p:sp>
          <p:sp>
            <p:nvSpPr>
              <p:cNvPr id="141" name="Line 21">
                <a:extLst>
                  <a:ext uri="{FF2B5EF4-FFF2-40B4-BE49-F238E27FC236}">
                    <a16:creationId xmlns:a16="http://schemas.microsoft.com/office/drawing/2014/main" id="{5A4C08D4-24F3-47F4-9DCE-1D95CE67D77A}"/>
                  </a:ext>
                </a:extLst>
              </p:cNvPr>
              <p:cNvSpPr>
                <a:spLocks noChangeShapeType="1"/>
              </p:cNvSpPr>
              <p:nvPr/>
            </p:nvSpPr>
            <p:spPr bwMode="auto">
              <a:xfrm flipH="1">
                <a:off x="6090839" y="4920702"/>
                <a:ext cx="0" cy="72000"/>
              </a:xfrm>
              <a:prstGeom prst="line">
                <a:avLst/>
              </a:prstGeom>
              <a:noFill/>
              <a:ln w="22225"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4D4D4D"/>
                  </a:solidFill>
                  <a:cs typeface="Arial" panose="020B0604020202020204" pitchFamily="34" charset="0"/>
                </a:endParaRPr>
              </a:p>
            </p:txBody>
          </p:sp>
          <p:sp>
            <p:nvSpPr>
              <p:cNvPr id="142" name="TextBox 141">
                <a:extLst>
                  <a:ext uri="{FF2B5EF4-FFF2-40B4-BE49-F238E27FC236}">
                    <a16:creationId xmlns:a16="http://schemas.microsoft.com/office/drawing/2014/main" id="{9ACC85FD-1F46-4D80-AA20-3687D802FDDB}"/>
                  </a:ext>
                </a:extLst>
              </p:cNvPr>
              <p:cNvSpPr txBox="1"/>
              <p:nvPr/>
            </p:nvSpPr>
            <p:spPr>
              <a:xfrm>
                <a:off x="5912442" y="4982720"/>
                <a:ext cx="374103" cy="994901"/>
              </a:xfrm>
              <a:prstGeom prst="rect">
                <a:avLst/>
              </a:prstGeom>
              <a:noFill/>
            </p:spPr>
            <p:txBody>
              <a:bodyPr wrap="none" lIns="36000" tIns="36000" rIns="36000" bIns="36000" rtlCol="0" anchor="t" anchorCtr="0">
                <a:spAutoFit/>
              </a:bodyPr>
              <a:lstStyle/>
              <a:p>
                <a:pPr algn="ctr"/>
                <a:r>
                  <a:rPr lang="zh-CN" sz="1000" b="0" i="0" u="none" strike="noStrike" cap="none" baseline="0">
                    <a:solidFill>
                      <a:srgbClr val="4D4D4D"/>
                    </a:solidFill>
                    <a:effectLst/>
                    <a:uFillTx/>
                    <a:ea typeface="SimSun"/>
                  </a:rPr>
                  <a:t>16</a:t>
                </a:r>
              </a:p>
              <a:p>
                <a:pPr algn="ctr"/>
                <a:endParaRPr lang="en-GB" sz="1000">
                  <a:solidFill>
                    <a:srgbClr val="4D4D4D"/>
                  </a:solidFill>
                  <a:cs typeface="Arial" panose="020B0604020202020204" pitchFamily="34" charset="0"/>
                </a:endParaRPr>
              </a:p>
              <a:p>
                <a:pPr algn="ctr"/>
                <a:endParaRPr lang="en-GB" sz="1000">
                  <a:solidFill>
                    <a:srgbClr val="4D4D4D"/>
                  </a:solidFill>
                  <a:cs typeface="Arial" panose="020B0604020202020204" pitchFamily="34" charset="0"/>
                </a:endParaRPr>
              </a:p>
              <a:p>
                <a:pPr algn="ctr"/>
                <a:r>
                  <a:rPr lang="zh-CN" sz="1000" b="0" i="0" u="none" strike="noStrike" cap="none" baseline="0">
                    <a:solidFill>
                      <a:srgbClr val="FFC000"/>
                    </a:solidFill>
                    <a:effectLst/>
                    <a:uFillTx/>
                    <a:ea typeface="SimSun"/>
                  </a:rPr>
                  <a:t>2</a:t>
                </a:r>
              </a:p>
              <a:p>
                <a:pPr algn="ctr"/>
                <a:r>
                  <a:rPr lang="zh-CN" sz="1000" b="0" i="0" u="none" strike="noStrike" cap="none" baseline="0">
                    <a:solidFill>
                      <a:srgbClr val="B2C0D8"/>
                    </a:solidFill>
                    <a:effectLst/>
                    <a:uFillTx/>
                    <a:ea typeface="SimSun"/>
                  </a:rPr>
                  <a:t>0</a:t>
                </a:r>
              </a:p>
            </p:txBody>
          </p:sp>
          <p:sp>
            <p:nvSpPr>
              <p:cNvPr id="143" name="Line 21">
                <a:extLst>
                  <a:ext uri="{FF2B5EF4-FFF2-40B4-BE49-F238E27FC236}">
                    <a16:creationId xmlns:a16="http://schemas.microsoft.com/office/drawing/2014/main" id="{F4279DB9-ED53-43EF-B49E-59AA6FEB0F14}"/>
                  </a:ext>
                </a:extLst>
              </p:cNvPr>
              <p:cNvSpPr>
                <a:spLocks noChangeShapeType="1"/>
              </p:cNvSpPr>
              <p:nvPr/>
            </p:nvSpPr>
            <p:spPr bwMode="auto">
              <a:xfrm flipH="1">
                <a:off x="6698111" y="4920702"/>
                <a:ext cx="0" cy="72000"/>
              </a:xfrm>
              <a:prstGeom prst="line">
                <a:avLst/>
              </a:prstGeom>
              <a:noFill/>
              <a:ln w="22225"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4D4D4D"/>
                  </a:solidFill>
                  <a:cs typeface="Arial" panose="020B0604020202020204" pitchFamily="34" charset="0"/>
                </a:endParaRPr>
              </a:p>
            </p:txBody>
          </p:sp>
          <p:sp>
            <p:nvSpPr>
              <p:cNvPr id="144" name="TextBox 143">
                <a:extLst>
                  <a:ext uri="{FF2B5EF4-FFF2-40B4-BE49-F238E27FC236}">
                    <a16:creationId xmlns:a16="http://schemas.microsoft.com/office/drawing/2014/main" id="{488E0CA8-7E29-4246-B12C-D2228F76FF99}"/>
                  </a:ext>
                </a:extLst>
              </p:cNvPr>
              <p:cNvSpPr txBox="1"/>
              <p:nvPr/>
            </p:nvSpPr>
            <p:spPr>
              <a:xfrm>
                <a:off x="6519715" y="4982720"/>
                <a:ext cx="374103" cy="994901"/>
              </a:xfrm>
              <a:prstGeom prst="rect">
                <a:avLst/>
              </a:prstGeom>
              <a:noFill/>
            </p:spPr>
            <p:txBody>
              <a:bodyPr wrap="none" lIns="36000" tIns="36000" rIns="36000" bIns="36000" rtlCol="0" anchor="t" anchorCtr="0">
                <a:spAutoFit/>
              </a:bodyPr>
              <a:lstStyle/>
              <a:p>
                <a:pPr algn="ctr"/>
                <a:r>
                  <a:rPr lang="zh-CN" sz="1000" b="0" i="0" u="none" strike="noStrike" cap="none" baseline="0">
                    <a:solidFill>
                      <a:srgbClr val="4D4D4D"/>
                    </a:solidFill>
                    <a:effectLst/>
                    <a:uFillTx/>
                    <a:ea typeface="SimSun"/>
                  </a:rPr>
                  <a:t>18</a:t>
                </a:r>
              </a:p>
              <a:p>
                <a:pPr algn="ctr"/>
                <a:endParaRPr lang="en-GB" sz="1000">
                  <a:solidFill>
                    <a:srgbClr val="4D4D4D"/>
                  </a:solidFill>
                  <a:cs typeface="Arial" panose="020B0604020202020204" pitchFamily="34" charset="0"/>
                </a:endParaRPr>
              </a:p>
              <a:p>
                <a:pPr algn="ctr"/>
                <a:endParaRPr lang="en-GB" sz="1000">
                  <a:solidFill>
                    <a:srgbClr val="4D4D4D"/>
                  </a:solidFill>
                  <a:cs typeface="Arial" panose="020B0604020202020204" pitchFamily="34" charset="0"/>
                </a:endParaRPr>
              </a:p>
              <a:p>
                <a:pPr algn="ctr"/>
                <a:r>
                  <a:rPr lang="zh-CN" sz="1000" b="0" i="0" u="none" strike="noStrike" cap="none" baseline="0">
                    <a:solidFill>
                      <a:srgbClr val="FFC000"/>
                    </a:solidFill>
                    <a:effectLst/>
                    <a:uFillTx/>
                    <a:ea typeface="SimSun"/>
                  </a:rPr>
                  <a:t>1</a:t>
                </a:r>
              </a:p>
              <a:p>
                <a:pPr algn="ctr"/>
                <a:r>
                  <a:rPr lang="zh-CN" sz="1000" b="0" i="0" u="none" strike="noStrike" cap="none" baseline="0">
                    <a:solidFill>
                      <a:srgbClr val="B2C0D8"/>
                    </a:solidFill>
                    <a:effectLst/>
                    <a:uFillTx/>
                    <a:ea typeface="SimSun"/>
                  </a:rPr>
                  <a:t>0</a:t>
                </a:r>
              </a:p>
            </p:txBody>
          </p:sp>
          <p:sp>
            <p:nvSpPr>
              <p:cNvPr id="145" name="Line 21">
                <a:extLst>
                  <a:ext uri="{FF2B5EF4-FFF2-40B4-BE49-F238E27FC236}">
                    <a16:creationId xmlns:a16="http://schemas.microsoft.com/office/drawing/2014/main" id="{22F1C6F3-A3DB-4C0A-91B6-2D84122D1A89}"/>
                  </a:ext>
                </a:extLst>
              </p:cNvPr>
              <p:cNvSpPr>
                <a:spLocks noChangeShapeType="1"/>
              </p:cNvSpPr>
              <p:nvPr/>
            </p:nvSpPr>
            <p:spPr bwMode="auto">
              <a:xfrm flipH="1">
                <a:off x="7305378" y="4920702"/>
                <a:ext cx="0" cy="72000"/>
              </a:xfrm>
              <a:prstGeom prst="line">
                <a:avLst/>
              </a:prstGeom>
              <a:noFill/>
              <a:ln w="22225"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000">
                  <a:solidFill>
                    <a:srgbClr val="4D4D4D"/>
                  </a:solidFill>
                  <a:cs typeface="Arial" panose="020B0604020202020204" pitchFamily="34" charset="0"/>
                </a:endParaRPr>
              </a:p>
            </p:txBody>
          </p:sp>
          <p:sp>
            <p:nvSpPr>
              <p:cNvPr id="146" name="TextBox 145">
                <a:extLst>
                  <a:ext uri="{FF2B5EF4-FFF2-40B4-BE49-F238E27FC236}">
                    <a16:creationId xmlns:a16="http://schemas.microsoft.com/office/drawing/2014/main" id="{39F2A800-7543-4267-8B2D-9834DE1C8CFC}"/>
                  </a:ext>
                </a:extLst>
              </p:cNvPr>
              <p:cNvSpPr txBox="1"/>
              <p:nvPr/>
            </p:nvSpPr>
            <p:spPr>
              <a:xfrm>
                <a:off x="7126986" y="4982720"/>
                <a:ext cx="374103" cy="994901"/>
              </a:xfrm>
              <a:prstGeom prst="rect">
                <a:avLst/>
              </a:prstGeom>
              <a:noFill/>
            </p:spPr>
            <p:txBody>
              <a:bodyPr wrap="none" lIns="36000" tIns="36000" rIns="36000" bIns="36000" rtlCol="0" anchor="t" anchorCtr="0">
                <a:spAutoFit/>
              </a:bodyPr>
              <a:lstStyle/>
              <a:p>
                <a:pPr algn="ctr"/>
                <a:r>
                  <a:rPr lang="zh-CN" sz="1000" b="0" i="0" u="none" strike="noStrike" cap="none" baseline="0">
                    <a:solidFill>
                      <a:srgbClr val="4D4D4D"/>
                    </a:solidFill>
                    <a:effectLst/>
                    <a:uFillTx/>
                    <a:ea typeface="SimSun"/>
                  </a:rPr>
                  <a:t>20</a:t>
                </a:r>
              </a:p>
              <a:p>
                <a:pPr algn="ctr"/>
                <a:endParaRPr lang="en-GB" sz="1000">
                  <a:solidFill>
                    <a:srgbClr val="4D4D4D"/>
                  </a:solidFill>
                  <a:cs typeface="Arial" panose="020B0604020202020204" pitchFamily="34" charset="0"/>
                </a:endParaRPr>
              </a:p>
              <a:p>
                <a:pPr algn="ctr"/>
                <a:endParaRPr lang="en-GB" sz="1000">
                  <a:solidFill>
                    <a:srgbClr val="4D4D4D"/>
                  </a:solidFill>
                  <a:cs typeface="Arial" panose="020B0604020202020204" pitchFamily="34" charset="0"/>
                </a:endParaRPr>
              </a:p>
              <a:p>
                <a:pPr algn="ctr"/>
                <a:r>
                  <a:rPr lang="zh-CN" sz="1000" b="0" i="0" u="none" strike="noStrike" cap="none" baseline="0">
                    <a:solidFill>
                      <a:srgbClr val="FFC000"/>
                    </a:solidFill>
                    <a:effectLst/>
                    <a:uFillTx/>
                    <a:ea typeface="SimSun"/>
                  </a:rPr>
                  <a:t>0</a:t>
                </a:r>
              </a:p>
              <a:p>
                <a:pPr algn="ctr"/>
                <a:r>
                  <a:rPr lang="zh-CN" sz="1000" b="0" i="0" u="none" strike="noStrike" cap="none" baseline="0">
                    <a:solidFill>
                      <a:srgbClr val="B2C0D8"/>
                    </a:solidFill>
                    <a:effectLst/>
                    <a:uFillTx/>
                    <a:ea typeface="SimSun"/>
                  </a:rPr>
                  <a:t>0</a:t>
                </a:r>
              </a:p>
            </p:txBody>
          </p:sp>
          <p:sp>
            <p:nvSpPr>
              <p:cNvPr id="147" name="TextBox 146">
                <a:extLst>
                  <a:ext uri="{FF2B5EF4-FFF2-40B4-BE49-F238E27FC236}">
                    <a16:creationId xmlns:a16="http://schemas.microsoft.com/office/drawing/2014/main" id="{5244B55D-11BC-4126-9A0A-F3EB8F4D7439}"/>
                  </a:ext>
                </a:extLst>
              </p:cNvPr>
              <p:cNvSpPr txBox="1"/>
              <p:nvPr/>
            </p:nvSpPr>
            <p:spPr>
              <a:xfrm>
                <a:off x="-762667" y="5335196"/>
                <a:ext cx="1894161" cy="654488"/>
              </a:xfrm>
              <a:prstGeom prst="rect">
                <a:avLst/>
              </a:prstGeom>
              <a:noFill/>
            </p:spPr>
            <p:txBody>
              <a:bodyPr wrap="none" rtlCol="0">
                <a:spAutoFit/>
              </a:bodyPr>
              <a:lstStyle/>
              <a:p>
                <a:pPr algn="r" fontAlgn="base">
                  <a:spcBef>
                    <a:spcPct val="0"/>
                  </a:spcBef>
                  <a:spcAft>
                    <a:spcPct val="0"/>
                  </a:spcAft>
                </a:pPr>
                <a:r>
                  <a:rPr lang="zh-CN" sz="1000" b="0" i="0" u="none" strike="noStrike" cap="none" baseline="0" dirty="0">
                    <a:solidFill>
                      <a:srgbClr val="4D4D4D"/>
                    </a:solidFill>
                    <a:effectLst/>
                    <a:uFillTx/>
                    <a:ea typeface="SimSun"/>
                  </a:rPr>
                  <a:t>面临风险的人数</a:t>
                </a:r>
              </a:p>
              <a:p>
                <a:pPr algn="r" fontAlgn="base">
                  <a:spcBef>
                    <a:spcPct val="0"/>
                  </a:spcBef>
                  <a:spcAft>
                    <a:spcPct val="0"/>
                  </a:spcAft>
                </a:pPr>
                <a:r>
                  <a:rPr lang="zh-CN" sz="1000" b="0" i="0" u="none" strike="noStrike" cap="none" baseline="0" dirty="0">
                    <a:solidFill>
                      <a:srgbClr val="FFC000"/>
                    </a:solidFill>
                    <a:effectLst/>
                    <a:uFillTx/>
                    <a:ea typeface="SimSun"/>
                  </a:rPr>
                  <a:t>双联组</a:t>
                </a:r>
              </a:p>
              <a:p>
                <a:pPr algn="r" fontAlgn="base">
                  <a:spcBef>
                    <a:spcPct val="0"/>
                  </a:spcBef>
                  <a:spcAft>
                    <a:spcPct val="0"/>
                  </a:spcAft>
                </a:pPr>
                <a:r>
                  <a:rPr lang="zh-CN" sz="1000" b="0" i="0" u="none" strike="noStrike" cap="none" baseline="0" dirty="0">
                    <a:solidFill>
                      <a:srgbClr val="B2C0D8"/>
                    </a:solidFill>
                    <a:effectLst/>
                    <a:uFillTx/>
                    <a:ea typeface="SimSun"/>
                  </a:rPr>
                  <a:t>对照组</a:t>
                </a:r>
              </a:p>
            </p:txBody>
          </p:sp>
        </p:grpSp>
        <p:sp>
          <p:nvSpPr>
            <p:cNvPr id="82" name="TextBox 81">
              <a:extLst>
                <a:ext uri="{FF2B5EF4-FFF2-40B4-BE49-F238E27FC236}">
                  <a16:creationId xmlns:a16="http://schemas.microsoft.com/office/drawing/2014/main" id="{299874A0-9244-4066-AA85-2F792618E156}"/>
                </a:ext>
              </a:extLst>
            </p:cNvPr>
            <p:cNvSpPr txBox="1"/>
            <p:nvPr/>
          </p:nvSpPr>
          <p:spPr>
            <a:xfrm>
              <a:off x="1660823" y="1994848"/>
              <a:ext cx="1810289" cy="335615"/>
            </a:xfrm>
            <a:prstGeom prst="rect">
              <a:avLst/>
            </a:prstGeom>
            <a:noFill/>
          </p:spPr>
          <p:txBody>
            <a:bodyPr wrap="none" rtlCol="0">
              <a:spAutoFit/>
            </a:bodyPr>
            <a:lstStyle/>
            <a:p>
              <a:pPr algn="ctr"/>
              <a:r>
                <a:rPr lang="zh-CN" sz="1600" b="0" i="0" u="none" strike="noStrike" cap="none" baseline="0">
                  <a:solidFill>
                    <a:srgbClr val="4D4D4D"/>
                  </a:solidFill>
                  <a:effectLst/>
                  <a:uFillTx/>
                  <a:ea typeface="SimSun"/>
                </a:rPr>
                <a:t>双联组对比对照组</a:t>
              </a:r>
            </a:p>
          </p:txBody>
        </p:sp>
        <p:grpSp>
          <p:nvGrpSpPr>
            <p:cNvPr id="83" name="Graphic 3">
              <a:extLst>
                <a:ext uri="{FF2B5EF4-FFF2-40B4-BE49-F238E27FC236}">
                  <a16:creationId xmlns:a16="http://schemas.microsoft.com/office/drawing/2014/main" id="{9E9FD80C-1F51-4155-B252-FE0CD73D8695}"/>
                </a:ext>
              </a:extLst>
            </p:cNvPr>
            <p:cNvGrpSpPr/>
            <p:nvPr/>
          </p:nvGrpSpPr>
          <p:grpSpPr>
            <a:xfrm>
              <a:off x="815106" y="2450257"/>
              <a:ext cx="1930776" cy="2194814"/>
              <a:chOff x="3052762" y="1728787"/>
              <a:chExt cx="3038475" cy="3400425"/>
            </a:xfrm>
          </p:grpSpPr>
          <p:sp>
            <p:nvSpPr>
              <p:cNvPr id="84" name="Freeform: Shape 306">
                <a:extLst>
                  <a:ext uri="{FF2B5EF4-FFF2-40B4-BE49-F238E27FC236}">
                    <a16:creationId xmlns:a16="http://schemas.microsoft.com/office/drawing/2014/main" id="{14642E79-7C01-4FBF-B837-576255C69699}"/>
                  </a:ext>
                </a:extLst>
              </p:cNvPr>
              <p:cNvSpPr/>
              <p:nvPr/>
            </p:nvSpPr>
            <p:spPr>
              <a:xfrm>
                <a:off x="3048792" y="1755543"/>
                <a:ext cx="3038475" cy="3381375"/>
              </a:xfrm>
              <a:custGeom>
                <a:avLst/>
                <a:gdLst>
                  <a:gd name="connsiteX0" fmla="*/ 3039131 w 3038475"/>
                  <a:gd name="connsiteY0" fmla="*/ 3377841 h 3381375"/>
                  <a:gd name="connsiteX1" fmla="*/ 3039131 w 3038475"/>
                  <a:gd name="connsiteY1" fmla="*/ 3115084 h 3381375"/>
                  <a:gd name="connsiteX2" fmla="*/ 2312440 w 3038475"/>
                  <a:gd name="connsiteY2" fmla="*/ 3115084 h 3381375"/>
                  <a:gd name="connsiteX3" fmla="*/ 2312440 w 3038475"/>
                  <a:gd name="connsiteY3" fmla="*/ 3000127 h 3381375"/>
                  <a:gd name="connsiteX4" fmla="*/ 2236488 w 3038475"/>
                  <a:gd name="connsiteY4" fmla="*/ 3000127 h 3381375"/>
                  <a:gd name="connsiteX5" fmla="*/ 2236488 w 3038475"/>
                  <a:gd name="connsiteY5" fmla="*/ 2932385 h 3381375"/>
                  <a:gd name="connsiteX6" fmla="*/ 1587797 w 3038475"/>
                  <a:gd name="connsiteY6" fmla="*/ 2932385 h 3381375"/>
                  <a:gd name="connsiteX7" fmla="*/ 1587797 w 3038475"/>
                  <a:gd name="connsiteY7" fmla="*/ 2893380 h 3381375"/>
                  <a:gd name="connsiteX8" fmla="*/ 1511845 w 3038475"/>
                  <a:gd name="connsiteY8" fmla="*/ 2893380 h 3381375"/>
                  <a:gd name="connsiteX9" fmla="*/ 1511845 w 3038475"/>
                  <a:gd name="connsiteY9" fmla="*/ 2846165 h 3381375"/>
                  <a:gd name="connsiteX10" fmla="*/ 1380466 w 3038475"/>
                  <a:gd name="connsiteY10" fmla="*/ 2846165 h 3381375"/>
                  <a:gd name="connsiteX11" fmla="*/ 1380466 w 3038475"/>
                  <a:gd name="connsiteY11" fmla="*/ 2770212 h 3381375"/>
                  <a:gd name="connsiteX12" fmla="*/ 1164925 w 3038475"/>
                  <a:gd name="connsiteY12" fmla="*/ 2770212 h 3381375"/>
                  <a:gd name="connsiteX13" fmla="*/ 1164925 w 3038475"/>
                  <a:gd name="connsiteY13" fmla="*/ 2745581 h 3381375"/>
                  <a:gd name="connsiteX14" fmla="*/ 1127978 w 3038475"/>
                  <a:gd name="connsiteY14" fmla="*/ 2745581 h 3381375"/>
                  <a:gd name="connsiteX15" fmla="*/ 1127978 w 3038475"/>
                  <a:gd name="connsiteY15" fmla="*/ 2612145 h 3381375"/>
                  <a:gd name="connsiteX16" fmla="*/ 1078705 w 3038475"/>
                  <a:gd name="connsiteY16" fmla="*/ 2612145 h 3381375"/>
                  <a:gd name="connsiteX17" fmla="*/ 1078705 w 3038475"/>
                  <a:gd name="connsiteY17" fmla="*/ 2552614 h 3381375"/>
                  <a:gd name="connsiteX18" fmla="*/ 998647 w 3038475"/>
                  <a:gd name="connsiteY18" fmla="*/ 2552614 h 3381375"/>
                  <a:gd name="connsiteX19" fmla="*/ 998647 w 3038475"/>
                  <a:gd name="connsiteY19" fmla="*/ 2519772 h 3381375"/>
                  <a:gd name="connsiteX20" fmla="*/ 918588 w 3038475"/>
                  <a:gd name="connsiteY20" fmla="*/ 2519772 h 3381375"/>
                  <a:gd name="connsiteX21" fmla="*/ 918588 w 3038475"/>
                  <a:gd name="connsiteY21" fmla="*/ 2499245 h 3381375"/>
                  <a:gd name="connsiteX22" fmla="*/ 885743 w 3038475"/>
                  <a:gd name="connsiteY22" fmla="*/ 2499245 h 3381375"/>
                  <a:gd name="connsiteX23" fmla="*/ 885743 w 3038475"/>
                  <a:gd name="connsiteY23" fmla="*/ 2460240 h 3381375"/>
                  <a:gd name="connsiteX24" fmla="*/ 820053 w 3038475"/>
                  <a:gd name="connsiteY24" fmla="*/ 2460240 h 3381375"/>
                  <a:gd name="connsiteX25" fmla="*/ 820053 w 3038475"/>
                  <a:gd name="connsiteY25" fmla="*/ 2396604 h 3381375"/>
                  <a:gd name="connsiteX26" fmla="*/ 801578 w 3038475"/>
                  <a:gd name="connsiteY26" fmla="*/ 2396604 h 3381375"/>
                  <a:gd name="connsiteX27" fmla="*/ 801578 w 3038475"/>
                  <a:gd name="connsiteY27" fmla="*/ 2328862 h 3381375"/>
                  <a:gd name="connsiteX28" fmla="*/ 778997 w 3038475"/>
                  <a:gd name="connsiteY28" fmla="*/ 2328862 h 3381375"/>
                  <a:gd name="connsiteX29" fmla="*/ 778997 w 3038475"/>
                  <a:gd name="connsiteY29" fmla="*/ 2271388 h 3381375"/>
                  <a:gd name="connsiteX30" fmla="*/ 750258 w 3038475"/>
                  <a:gd name="connsiteY30" fmla="*/ 2271388 h 3381375"/>
                  <a:gd name="connsiteX31" fmla="*/ 750258 w 3038475"/>
                  <a:gd name="connsiteY31" fmla="*/ 2252910 h 3381375"/>
                  <a:gd name="connsiteX32" fmla="*/ 705096 w 3038475"/>
                  <a:gd name="connsiteY32" fmla="*/ 2252910 h 3381375"/>
                  <a:gd name="connsiteX33" fmla="*/ 705096 w 3038475"/>
                  <a:gd name="connsiteY33" fmla="*/ 2195426 h 3381375"/>
                  <a:gd name="connsiteX34" fmla="*/ 655829 w 3038475"/>
                  <a:gd name="connsiteY34" fmla="*/ 2195426 h 3381375"/>
                  <a:gd name="connsiteX35" fmla="*/ 655829 w 3038475"/>
                  <a:gd name="connsiteY35" fmla="*/ 2146163 h 3381375"/>
                  <a:gd name="connsiteX36" fmla="*/ 614773 w 3038475"/>
                  <a:gd name="connsiteY36" fmla="*/ 2146163 h 3381375"/>
                  <a:gd name="connsiteX37" fmla="*/ 614773 w 3038475"/>
                  <a:gd name="connsiteY37" fmla="*/ 2105110 h 3381375"/>
                  <a:gd name="connsiteX38" fmla="*/ 596298 w 3038475"/>
                  <a:gd name="connsiteY38" fmla="*/ 2105110 h 3381375"/>
                  <a:gd name="connsiteX39" fmla="*/ 596298 w 3038475"/>
                  <a:gd name="connsiteY39" fmla="*/ 2072259 h 3381375"/>
                  <a:gd name="connsiteX40" fmla="*/ 542925 w 3038475"/>
                  <a:gd name="connsiteY40" fmla="*/ 2072259 h 3381375"/>
                  <a:gd name="connsiteX41" fmla="*/ 542925 w 3038475"/>
                  <a:gd name="connsiteY41" fmla="*/ 2014785 h 3381375"/>
                  <a:gd name="connsiteX42" fmla="*/ 522397 w 3038475"/>
                  <a:gd name="connsiteY42" fmla="*/ 2014785 h 3381375"/>
                  <a:gd name="connsiteX43" fmla="*/ 522397 w 3038475"/>
                  <a:gd name="connsiteY43" fmla="*/ 1967569 h 3381375"/>
                  <a:gd name="connsiteX44" fmla="*/ 466971 w 3038475"/>
                  <a:gd name="connsiteY44" fmla="*/ 1967569 h 3381375"/>
                  <a:gd name="connsiteX45" fmla="*/ 466971 w 3038475"/>
                  <a:gd name="connsiteY45" fmla="*/ 1912143 h 3381375"/>
                  <a:gd name="connsiteX46" fmla="*/ 436180 w 3038475"/>
                  <a:gd name="connsiteY46" fmla="*/ 1912143 h 3381375"/>
                  <a:gd name="connsiteX47" fmla="*/ 436180 w 3038475"/>
                  <a:gd name="connsiteY47" fmla="*/ 1698650 h 3381375"/>
                  <a:gd name="connsiteX48" fmla="*/ 405387 w 3038475"/>
                  <a:gd name="connsiteY48" fmla="*/ 1698650 h 3381375"/>
                  <a:gd name="connsiteX49" fmla="*/ 405387 w 3038475"/>
                  <a:gd name="connsiteY49" fmla="*/ 1534430 h 3381375"/>
                  <a:gd name="connsiteX50" fmla="*/ 384859 w 3038475"/>
                  <a:gd name="connsiteY50" fmla="*/ 1534430 h 3381375"/>
                  <a:gd name="connsiteX51" fmla="*/ 384859 w 3038475"/>
                  <a:gd name="connsiteY51" fmla="*/ 957595 h 3381375"/>
                  <a:gd name="connsiteX52" fmla="*/ 360225 w 3038475"/>
                  <a:gd name="connsiteY52" fmla="*/ 957595 h 3381375"/>
                  <a:gd name="connsiteX53" fmla="*/ 360225 w 3038475"/>
                  <a:gd name="connsiteY53" fmla="*/ 785156 h 3381375"/>
                  <a:gd name="connsiteX54" fmla="*/ 335592 w 3038475"/>
                  <a:gd name="connsiteY54" fmla="*/ 785156 h 3381375"/>
                  <a:gd name="connsiteX55" fmla="*/ 335592 w 3038475"/>
                  <a:gd name="connsiteY55" fmla="*/ 579876 h 3381375"/>
                  <a:gd name="connsiteX56" fmla="*/ 302747 w 3038475"/>
                  <a:gd name="connsiteY56" fmla="*/ 579876 h 3381375"/>
                  <a:gd name="connsiteX57" fmla="*/ 302747 w 3038475"/>
                  <a:gd name="connsiteY57" fmla="*/ 407440 h 3381375"/>
                  <a:gd name="connsiteX58" fmla="*/ 271955 w 3038475"/>
                  <a:gd name="connsiteY58" fmla="*/ 407440 h 3381375"/>
                  <a:gd name="connsiteX59" fmla="*/ 271955 w 3038475"/>
                  <a:gd name="connsiteY59" fmla="*/ 343803 h 3381375"/>
                  <a:gd name="connsiteX60" fmla="*/ 237058 w 3038475"/>
                  <a:gd name="connsiteY60" fmla="*/ 343803 h 3381375"/>
                  <a:gd name="connsiteX61" fmla="*/ 237058 w 3038475"/>
                  <a:gd name="connsiteY61" fmla="*/ 282220 h 3381375"/>
                  <a:gd name="connsiteX62" fmla="*/ 202160 w 3038475"/>
                  <a:gd name="connsiteY62" fmla="*/ 282220 h 3381375"/>
                  <a:gd name="connsiteX63" fmla="*/ 202160 w 3038475"/>
                  <a:gd name="connsiteY63" fmla="*/ 183684 h 3381375"/>
                  <a:gd name="connsiteX64" fmla="*/ 167262 w 3038475"/>
                  <a:gd name="connsiteY64" fmla="*/ 183684 h 3381375"/>
                  <a:gd name="connsiteX65" fmla="*/ 167262 w 3038475"/>
                  <a:gd name="connsiteY65" fmla="*/ 156998 h 3381375"/>
                  <a:gd name="connsiteX66" fmla="*/ 128259 w 3038475"/>
                  <a:gd name="connsiteY66" fmla="*/ 156998 h 3381375"/>
                  <a:gd name="connsiteX67" fmla="*/ 128259 w 3038475"/>
                  <a:gd name="connsiteY67" fmla="*/ 60517 h 3381375"/>
                  <a:gd name="connsiteX68" fmla="*/ 66675 w 3038475"/>
                  <a:gd name="connsiteY68" fmla="*/ 60517 h 3381375"/>
                  <a:gd name="connsiteX69" fmla="*/ 66675 w 3038475"/>
                  <a:gd name="connsiteY69" fmla="*/ 7144 h 3381375"/>
                  <a:gd name="connsiteX70" fmla="*/ 7144 w 3038475"/>
                  <a:gd name="connsiteY70" fmla="*/ 7144 h 3381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3038475" h="3381375">
                    <a:moveTo>
                      <a:pt x="3039131" y="3377841"/>
                    </a:moveTo>
                    <a:lnTo>
                      <a:pt x="3039131" y="3115084"/>
                    </a:lnTo>
                    <a:lnTo>
                      <a:pt x="2312440" y="3115084"/>
                    </a:lnTo>
                    <a:lnTo>
                      <a:pt x="2312440" y="3000127"/>
                    </a:lnTo>
                    <a:lnTo>
                      <a:pt x="2236488" y="3000127"/>
                    </a:lnTo>
                    <a:lnTo>
                      <a:pt x="2236488" y="2932385"/>
                    </a:lnTo>
                    <a:lnTo>
                      <a:pt x="1587797" y="2932385"/>
                    </a:lnTo>
                    <a:lnTo>
                      <a:pt x="1587797" y="2893380"/>
                    </a:lnTo>
                    <a:lnTo>
                      <a:pt x="1511845" y="2893380"/>
                    </a:lnTo>
                    <a:lnTo>
                      <a:pt x="1511845" y="2846165"/>
                    </a:lnTo>
                    <a:lnTo>
                      <a:pt x="1380466" y="2846165"/>
                    </a:lnTo>
                    <a:lnTo>
                      <a:pt x="1380466" y="2770212"/>
                    </a:lnTo>
                    <a:lnTo>
                      <a:pt x="1164925" y="2770212"/>
                    </a:lnTo>
                    <a:lnTo>
                      <a:pt x="1164925" y="2745581"/>
                    </a:lnTo>
                    <a:lnTo>
                      <a:pt x="1127978" y="2745581"/>
                    </a:lnTo>
                    <a:lnTo>
                      <a:pt x="1127978" y="2612145"/>
                    </a:lnTo>
                    <a:lnTo>
                      <a:pt x="1078705" y="2612145"/>
                    </a:lnTo>
                    <a:lnTo>
                      <a:pt x="1078705" y="2552614"/>
                    </a:lnTo>
                    <a:lnTo>
                      <a:pt x="998647" y="2552614"/>
                    </a:lnTo>
                    <a:lnTo>
                      <a:pt x="998647" y="2519772"/>
                    </a:lnTo>
                    <a:lnTo>
                      <a:pt x="918588" y="2519772"/>
                    </a:lnTo>
                    <a:lnTo>
                      <a:pt x="918588" y="2499245"/>
                    </a:lnTo>
                    <a:lnTo>
                      <a:pt x="885743" y="2499245"/>
                    </a:lnTo>
                    <a:lnTo>
                      <a:pt x="885743" y="2460240"/>
                    </a:lnTo>
                    <a:lnTo>
                      <a:pt x="820053" y="2460240"/>
                    </a:lnTo>
                    <a:lnTo>
                      <a:pt x="820053" y="2396604"/>
                    </a:lnTo>
                    <a:lnTo>
                      <a:pt x="801578" y="2396604"/>
                    </a:lnTo>
                    <a:lnTo>
                      <a:pt x="801578" y="2328862"/>
                    </a:lnTo>
                    <a:lnTo>
                      <a:pt x="778997" y="2328862"/>
                    </a:lnTo>
                    <a:lnTo>
                      <a:pt x="778997" y="2271388"/>
                    </a:lnTo>
                    <a:lnTo>
                      <a:pt x="750258" y="2271388"/>
                    </a:lnTo>
                    <a:lnTo>
                      <a:pt x="750258" y="2252910"/>
                    </a:lnTo>
                    <a:lnTo>
                      <a:pt x="705096" y="2252910"/>
                    </a:lnTo>
                    <a:lnTo>
                      <a:pt x="705096" y="2195426"/>
                    </a:lnTo>
                    <a:lnTo>
                      <a:pt x="655829" y="2195426"/>
                    </a:lnTo>
                    <a:lnTo>
                      <a:pt x="655829" y="2146163"/>
                    </a:lnTo>
                    <a:lnTo>
                      <a:pt x="614773" y="2146163"/>
                    </a:lnTo>
                    <a:lnTo>
                      <a:pt x="614773" y="2105110"/>
                    </a:lnTo>
                    <a:lnTo>
                      <a:pt x="596298" y="2105110"/>
                    </a:lnTo>
                    <a:lnTo>
                      <a:pt x="596298" y="2072259"/>
                    </a:lnTo>
                    <a:lnTo>
                      <a:pt x="542925" y="2072259"/>
                    </a:lnTo>
                    <a:lnTo>
                      <a:pt x="542925" y="2014785"/>
                    </a:lnTo>
                    <a:lnTo>
                      <a:pt x="522397" y="2014785"/>
                    </a:lnTo>
                    <a:lnTo>
                      <a:pt x="522397" y="1967569"/>
                    </a:lnTo>
                    <a:lnTo>
                      <a:pt x="466971" y="1967569"/>
                    </a:lnTo>
                    <a:lnTo>
                      <a:pt x="466971" y="1912143"/>
                    </a:lnTo>
                    <a:lnTo>
                      <a:pt x="436180" y="1912143"/>
                    </a:lnTo>
                    <a:lnTo>
                      <a:pt x="436180" y="1698650"/>
                    </a:lnTo>
                    <a:lnTo>
                      <a:pt x="405387" y="1698650"/>
                    </a:lnTo>
                    <a:lnTo>
                      <a:pt x="405387" y="1534430"/>
                    </a:lnTo>
                    <a:lnTo>
                      <a:pt x="384859" y="1534430"/>
                    </a:lnTo>
                    <a:lnTo>
                      <a:pt x="384859" y="957595"/>
                    </a:lnTo>
                    <a:lnTo>
                      <a:pt x="360225" y="957595"/>
                    </a:lnTo>
                    <a:lnTo>
                      <a:pt x="360225" y="785156"/>
                    </a:lnTo>
                    <a:lnTo>
                      <a:pt x="335592" y="785156"/>
                    </a:lnTo>
                    <a:lnTo>
                      <a:pt x="335592" y="579876"/>
                    </a:lnTo>
                    <a:lnTo>
                      <a:pt x="302747" y="579876"/>
                    </a:lnTo>
                    <a:lnTo>
                      <a:pt x="302747" y="407440"/>
                    </a:lnTo>
                    <a:lnTo>
                      <a:pt x="271955" y="407440"/>
                    </a:lnTo>
                    <a:lnTo>
                      <a:pt x="271955" y="343803"/>
                    </a:lnTo>
                    <a:lnTo>
                      <a:pt x="237058" y="343803"/>
                    </a:lnTo>
                    <a:lnTo>
                      <a:pt x="237058" y="282220"/>
                    </a:lnTo>
                    <a:lnTo>
                      <a:pt x="202160" y="282220"/>
                    </a:lnTo>
                    <a:lnTo>
                      <a:pt x="202160" y="183684"/>
                    </a:lnTo>
                    <a:lnTo>
                      <a:pt x="167262" y="183684"/>
                    </a:lnTo>
                    <a:lnTo>
                      <a:pt x="167262" y="156998"/>
                    </a:lnTo>
                    <a:lnTo>
                      <a:pt x="128259" y="156998"/>
                    </a:lnTo>
                    <a:lnTo>
                      <a:pt x="128259" y="60517"/>
                    </a:lnTo>
                    <a:lnTo>
                      <a:pt x="66675" y="60517"/>
                    </a:lnTo>
                    <a:lnTo>
                      <a:pt x="66675" y="7144"/>
                    </a:lnTo>
                    <a:lnTo>
                      <a:pt x="7144" y="7144"/>
                    </a:lnTo>
                  </a:path>
                </a:pathLst>
              </a:custGeom>
              <a:noFill/>
              <a:ln w="19050" cap="flat">
                <a:solidFill>
                  <a:schemeClr val="accent2"/>
                </a:solidFill>
                <a:prstDash val="solid"/>
                <a:miter/>
              </a:ln>
            </p:spPr>
            <p:txBody>
              <a:bodyPr rtlCol="0" anchor="ctr"/>
              <a:lstStyle/>
              <a:p>
                <a:endParaRPr lang="en-GB"/>
              </a:p>
            </p:txBody>
          </p:sp>
          <p:sp>
            <p:nvSpPr>
              <p:cNvPr id="85" name="Freeform: Shape 307">
                <a:extLst>
                  <a:ext uri="{FF2B5EF4-FFF2-40B4-BE49-F238E27FC236}">
                    <a16:creationId xmlns:a16="http://schemas.microsoft.com/office/drawing/2014/main" id="{2224D595-19B2-4FD7-8725-F6804009E8D7}"/>
                  </a:ext>
                </a:extLst>
              </p:cNvPr>
              <p:cNvSpPr/>
              <p:nvPr/>
            </p:nvSpPr>
            <p:spPr>
              <a:xfrm>
                <a:off x="3051175" y="1724027"/>
                <a:ext cx="9525" cy="76200"/>
              </a:xfrm>
              <a:custGeom>
                <a:avLst/>
                <a:gdLst>
                  <a:gd name="connsiteX0" fmla="*/ 4760 w 0"/>
                  <a:gd name="connsiteY0" fmla="*/ 4760 h 76200"/>
                  <a:gd name="connsiteX1" fmla="*/ 4760 w 0"/>
                  <a:gd name="connsiteY1" fmla="*/ 76760 h 76200"/>
                </a:gdLst>
                <a:ahLst/>
                <a:cxnLst>
                  <a:cxn ang="0">
                    <a:pos x="connsiteX0" y="connsiteY0"/>
                  </a:cxn>
                  <a:cxn ang="0">
                    <a:pos x="connsiteX1" y="connsiteY1"/>
                  </a:cxn>
                </a:cxnLst>
                <a:rect l="l" t="t" r="r" b="b"/>
                <a:pathLst>
                  <a:path h="76200">
                    <a:moveTo>
                      <a:pt x="4760" y="4760"/>
                    </a:moveTo>
                    <a:lnTo>
                      <a:pt x="4760" y="76760"/>
                    </a:lnTo>
                  </a:path>
                </a:pathLst>
              </a:custGeom>
              <a:noFill/>
              <a:ln w="25400" cap="flat">
                <a:solidFill>
                  <a:schemeClr val="accent2"/>
                </a:solidFill>
                <a:prstDash val="solid"/>
                <a:miter/>
              </a:ln>
            </p:spPr>
            <p:txBody>
              <a:bodyPr rtlCol="0" anchor="ctr"/>
              <a:lstStyle/>
              <a:p>
                <a:endParaRPr lang="en-GB"/>
              </a:p>
            </p:txBody>
          </p:sp>
          <p:sp>
            <p:nvSpPr>
              <p:cNvPr id="86" name="Freeform: Shape 308">
                <a:extLst>
                  <a:ext uri="{FF2B5EF4-FFF2-40B4-BE49-F238E27FC236}">
                    <a16:creationId xmlns:a16="http://schemas.microsoft.com/office/drawing/2014/main" id="{DF5C5DB2-1268-4A33-848E-7C4172547414}"/>
                  </a:ext>
                </a:extLst>
              </p:cNvPr>
              <p:cNvSpPr/>
              <p:nvPr/>
            </p:nvSpPr>
            <p:spPr>
              <a:xfrm>
                <a:off x="3129475" y="1874327"/>
                <a:ext cx="76200" cy="9525"/>
              </a:xfrm>
              <a:custGeom>
                <a:avLst/>
                <a:gdLst>
                  <a:gd name="connsiteX0" fmla="*/ 4760 w 76200"/>
                  <a:gd name="connsiteY0" fmla="*/ 4760 h 0"/>
                  <a:gd name="connsiteX1" fmla="*/ 76760 w 76200"/>
                  <a:gd name="connsiteY1" fmla="*/ 4760 h 0"/>
                </a:gdLst>
                <a:ahLst/>
                <a:cxnLst>
                  <a:cxn ang="0">
                    <a:pos x="connsiteX0" y="connsiteY0"/>
                  </a:cxn>
                  <a:cxn ang="0">
                    <a:pos x="connsiteX1" y="connsiteY1"/>
                  </a:cxn>
                </a:cxnLst>
                <a:rect l="l" t="t" r="r" b="b"/>
                <a:pathLst>
                  <a:path w="76200">
                    <a:moveTo>
                      <a:pt x="4760" y="4760"/>
                    </a:moveTo>
                    <a:lnTo>
                      <a:pt x="76760" y="4760"/>
                    </a:lnTo>
                  </a:path>
                </a:pathLst>
              </a:custGeom>
              <a:noFill/>
              <a:ln w="25400" cap="flat">
                <a:solidFill>
                  <a:schemeClr val="accent2"/>
                </a:solidFill>
                <a:prstDash val="solid"/>
                <a:miter/>
              </a:ln>
            </p:spPr>
            <p:txBody>
              <a:bodyPr rtlCol="0" anchor="ctr"/>
              <a:lstStyle/>
              <a:p>
                <a:endParaRPr lang="en-GB"/>
              </a:p>
            </p:txBody>
          </p:sp>
          <p:sp>
            <p:nvSpPr>
              <p:cNvPr id="87" name="Freeform: Shape 309">
                <a:extLst>
                  <a:ext uri="{FF2B5EF4-FFF2-40B4-BE49-F238E27FC236}">
                    <a16:creationId xmlns:a16="http://schemas.microsoft.com/office/drawing/2014/main" id="{E67FB7D0-8E2E-49E4-B629-6A24806075A9}"/>
                  </a:ext>
                </a:extLst>
              </p:cNvPr>
              <p:cNvSpPr/>
              <p:nvPr/>
            </p:nvSpPr>
            <p:spPr>
              <a:xfrm>
                <a:off x="3319975" y="2293428"/>
                <a:ext cx="76200" cy="9525"/>
              </a:xfrm>
              <a:custGeom>
                <a:avLst/>
                <a:gdLst>
                  <a:gd name="connsiteX0" fmla="*/ 4760 w 76200"/>
                  <a:gd name="connsiteY0" fmla="*/ 4760 h 0"/>
                  <a:gd name="connsiteX1" fmla="*/ 76760 w 76200"/>
                  <a:gd name="connsiteY1" fmla="*/ 4760 h 0"/>
                </a:gdLst>
                <a:ahLst/>
                <a:cxnLst>
                  <a:cxn ang="0">
                    <a:pos x="connsiteX0" y="connsiteY0"/>
                  </a:cxn>
                  <a:cxn ang="0">
                    <a:pos x="connsiteX1" y="connsiteY1"/>
                  </a:cxn>
                </a:cxnLst>
                <a:rect l="l" t="t" r="r" b="b"/>
                <a:pathLst>
                  <a:path w="76200">
                    <a:moveTo>
                      <a:pt x="4760" y="4760"/>
                    </a:moveTo>
                    <a:lnTo>
                      <a:pt x="76760" y="4760"/>
                    </a:lnTo>
                  </a:path>
                </a:pathLst>
              </a:custGeom>
              <a:noFill/>
              <a:ln w="25400" cap="flat">
                <a:solidFill>
                  <a:schemeClr val="accent2"/>
                </a:solidFill>
                <a:prstDash val="solid"/>
                <a:miter/>
              </a:ln>
            </p:spPr>
            <p:txBody>
              <a:bodyPr rtlCol="0" anchor="ctr"/>
              <a:lstStyle/>
              <a:p>
                <a:endParaRPr lang="en-GB"/>
              </a:p>
            </p:txBody>
          </p:sp>
          <p:sp>
            <p:nvSpPr>
              <p:cNvPr id="88" name="Freeform: Shape 310">
                <a:extLst>
                  <a:ext uri="{FF2B5EF4-FFF2-40B4-BE49-F238E27FC236}">
                    <a16:creationId xmlns:a16="http://schemas.microsoft.com/office/drawing/2014/main" id="{6187461F-6CFE-436C-B22A-14A89905F655}"/>
                  </a:ext>
                </a:extLst>
              </p:cNvPr>
              <p:cNvSpPr/>
              <p:nvPr/>
            </p:nvSpPr>
            <p:spPr>
              <a:xfrm>
                <a:off x="3339026" y="2407729"/>
                <a:ext cx="76200" cy="9525"/>
              </a:xfrm>
              <a:custGeom>
                <a:avLst/>
                <a:gdLst>
                  <a:gd name="connsiteX0" fmla="*/ 4760 w 76200"/>
                  <a:gd name="connsiteY0" fmla="*/ 4760 h 0"/>
                  <a:gd name="connsiteX1" fmla="*/ 76759 w 76200"/>
                  <a:gd name="connsiteY1" fmla="*/ 4760 h 0"/>
                </a:gdLst>
                <a:ahLst/>
                <a:cxnLst>
                  <a:cxn ang="0">
                    <a:pos x="connsiteX0" y="connsiteY0"/>
                  </a:cxn>
                  <a:cxn ang="0">
                    <a:pos x="connsiteX1" y="connsiteY1"/>
                  </a:cxn>
                </a:cxnLst>
                <a:rect l="l" t="t" r="r" b="b"/>
                <a:pathLst>
                  <a:path w="76200">
                    <a:moveTo>
                      <a:pt x="4760" y="4760"/>
                    </a:moveTo>
                    <a:lnTo>
                      <a:pt x="76759" y="4760"/>
                    </a:lnTo>
                  </a:path>
                </a:pathLst>
              </a:custGeom>
              <a:noFill/>
              <a:ln w="25400" cap="flat">
                <a:solidFill>
                  <a:schemeClr val="accent2"/>
                </a:solidFill>
                <a:prstDash val="solid"/>
                <a:miter/>
              </a:ln>
            </p:spPr>
            <p:txBody>
              <a:bodyPr rtlCol="0" anchor="ctr"/>
              <a:lstStyle/>
              <a:p>
                <a:endParaRPr lang="en-GB"/>
              </a:p>
            </p:txBody>
          </p:sp>
          <p:sp>
            <p:nvSpPr>
              <p:cNvPr id="89" name="Freeform: Shape 311">
                <a:extLst>
                  <a:ext uri="{FF2B5EF4-FFF2-40B4-BE49-F238E27FC236}">
                    <a16:creationId xmlns:a16="http://schemas.microsoft.com/office/drawing/2014/main" id="{1F8A39A8-5F71-4E08-8D05-8359C9B5D5E4}"/>
                  </a:ext>
                </a:extLst>
              </p:cNvPr>
              <p:cNvSpPr/>
              <p:nvPr/>
            </p:nvSpPr>
            <p:spPr>
              <a:xfrm>
                <a:off x="3358076" y="2617280"/>
                <a:ext cx="76200" cy="9525"/>
              </a:xfrm>
              <a:custGeom>
                <a:avLst/>
                <a:gdLst>
                  <a:gd name="connsiteX0" fmla="*/ 4760 w 76200"/>
                  <a:gd name="connsiteY0" fmla="*/ 4760 h 0"/>
                  <a:gd name="connsiteX1" fmla="*/ 76759 w 76200"/>
                  <a:gd name="connsiteY1" fmla="*/ 4760 h 0"/>
                </a:gdLst>
                <a:ahLst/>
                <a:cxnLst>
                  <a:cxn ang="0">
                    <a:pos x="connsiteX0" y="connsiteY0"/>
                  </a:cxn>
                  <a:cxn ang="0">
                    <a:pos x="connsiteX1" y="connsiteY1"/>
                  </a:cxn>
                </a:cxnLst>
                <a:rect l="l" t="t" r="r" b="b"/>
                <a:pathLst>
                  <a:path w="76200">
                    <a:moveTo>
                      <a:pt x="4760" y="4760"/>
                    </a:moveTo>
                    <a:lnTo>
                      <a:pt x="76759" y="4760"/>
                    </a:lnTo>
                  </a:path>
                </a:pathLst>
              </a:custGeom>
              <a:noFill/>
              <a:ln w="25400" cap="flat">
                <a:solidFill>
                  <a:schemeClr val="accent2"/>
                </a:solidFill>
                <a:prstDash val="solid"/>
                <a:miter/>
              </a:ln>
            </p:spPr>
            <p:txBody>
              <a:bodyPr rtlCol="0" anchor="ctr"/>
              <a:lstStyle/>
              <a:p>
                <a:endParaRPr lang="en-GB"/>
              </a:p>
            </p:txBody>
          </p:sp>
          <p:sp>
            <p:nvSpPr>
              <p:cNvPr id="90" name="Freeform: Shape 312">
                <a:extLst>
                  <a:ext uri="{FF2B5EF4-FFF2-40B4-BE49-F238E27FC236}">
                    <a16:creationId xmlns:a16="http://schemas.microsoft.com/office/drawing/2014/main" id="{9D4353B6-4168-4E7D-887B-415195990269}"/>
                  </a:ext>
                </a:extLst>
              </p:cNvPr>
              <p:cNvSpPr/>
              <p:nvPr/>
            </p:nvSpPr>
            <p:spPr>
              <a:xfrm>
                <a:off x="3396176" y="2731582"/>
                <a:ext cx="76200" cy="9525"/>
              </a:xfrm>
              <a:custGeom>
                <a:avLst/>
                <a:gdLst>
                  <a:gd name="connsiteX0" fmla="*/ 4760 w 76200"/>
                  <a:gd name="connsiteY0" fmla="*/ 4760 h 0"/>
                  <a:gd name="connsiteX1" fmla="*/ 76759 w 76200"/>
                  <a:gd name="connsiteY1" fmla="*/ 4760 h 0"/>
                </a:gdLst>
                <a:ahLst/>
                <a:cxnLst>
                  <a:cxn ang="0">
                    <a:pos x="connsiteX0" y="connsiteY0"/>
                  </a:cxn>
                  <a:cxn ang="0">
                    <a:pos x="connsiteX1" y="connsiteY1"/>
                  </a:cxn>
                </a:cxnLst>
                <a:rect l="l" t="t" r="r" b="b"/>
                <a:pathLst>
                  <a:path w="76200">
                    <a:moveTo>
                      <a:pt x="4760" y="4760"/>
                    </a:moveTo>
                    <a:lnTo>
                      <a:pt x="76759" y="4760"/>
                    </a:lnTo>
                  </a:path>
                </a:pathLst>
              </a:custGeom>
              <a:noFill/>
              <a:ln w="25400" cap="flat">
                <a:solidFill>
                  <a:schemeClr val="accent2"/>
                </a:solidFill>
                <a:prstDash val="solid"/>
                <a:miter/>
              </a:ln>
            </p:spPr>
            <p:txBody>
              <a:bodyPr rtlCol="0" anchor="ctr"/>
              <a:lstStyle/>
              <a:p>
                <a:endParaRPr lang="en-GB"/>
              </a:p>
            </p:txBody>
          </p:sp>
          <p:sp>
            <p:nvSpPr>
              <p:cNvPr id="91" name="Freeform: Shape 313">
                <a:extLst>
                  <a:ext uri="{FF2B5EF4-FFF2-40B4-BE49-F238E27FC236}">
                    <a16:creationId xmlns:a16="http://schemas.microsoft.com/office/drawing/2014/main" id="{B6EA94C6-C5B9-4CAF-B76B-4561E6B658AF}"/>
                  </a:ext>
                </a:extLst>
              </p:cNvPr>
              <p:cNvSpPr/>
              <p:nvPr/>
            </p:nvSpPr>
            <p:spPr>
              <a:xfrm>
                <a:off x="3396176" y="3017332"/>
                <a:ext cx="76200" cy="9525"/>
              </a:xfrm>
              <a:custGeom>
                <a:avLst/>
                <a:gdLst>
                  <a:gd name="connsiteX0" fmla="*/ 4760 w 76200"/>
                  <a:gd name="connsiteY0" fmla="*/ 4760 h 0"/>
                  <a:gd name="connsiteX1" fmla="*/ 76759 w 76200"/>
                  <a:gd name="connsiteY1" fmla="*/ 4760 h 0"/>
                </a:gdLst>
                <a:ahLst/>
                <a:cxnLst>
                  <a:cxn ang="0">
                    <a:pos x="connsiteX0" y="connsiteY0"/>
                  </a:cxn>
                  <a:cxn ang="0">
                    <a:pos x="connsiteX1" y="connsiteY1"/>
                  </a:cxn>
                </a:cxnLst>
                <a:rect l="l" t="t" r="r" b="b"/>
                <a:pathLst>
                  <a:path w="76200">
                    <a:moveTo>
                      <a:pt x="4760" y="4760"/>
                    </a:moveTo>
                    <a:lnTo>
                      <a:pt x="76759" y="4760"/>
                    </a:lnTo>
                  </a:path>
                </a:pathLst>
              </a:custGeom>
              <a:noFill/>
              <a:ln w="25400" cap="flat">
                <a:solidFill>
                  <a:schemeClr val="accent2"/>
                </a:solidFill>
                <a:prstDash val="solid"/>
                <a:miter/>
              </a:ln>
            </p:spPr>
            <p:txBody>
              <a:bodyPr rtlCol="0" anchor="ctr"/>
              <a:lstStyle/>
              <a:p>
                <a:endParaRPr lang="en-GB"/>
              </a:p>
            </p:txBody>
          </p:sp>
          <p:sp>
            <p:nvSpPr>
              <p:cNvPr id="92" name="Freeform: Shape 314">
                <a:extLst>
                  <a:ext uri="{FF2B5EF4-FFF2-40B4-BE49-F238E27FC236}">
                    <a16:creationId xmlns:a16="http://schemas.microsoft.com/office/drawing/2014/main" id="{4A6ACF51-9BD9-4A24-A5F4-180025579298}"/>
                  </a:ext>
                </a:extLst>
              </p:cNvPr>
              <p:cNvSpPr/>
              <p:nvPr/>
            </p:nvSpPr>
            <p:spPr>
              <a:xfrm>
                <a:off x="3396176" y="3207832"/>
                <a:ext cx="76200" cy="9525"/>
              </a:xfrm>
              <a:custGeom>
                <a:avLst/>
                <a:gdLst>
                  <a:gd name="connsiteX0" fmla="*/ 4760 w 76200"/>
                  <a:gd name="connsiteY0" fmla="*/ 4760 h 0"/>
                  <a:gd name="connsiteX1" fmla="*/ 76759 w 76200"/>
                  <a:gd name="connsiteY1" fmla="*/ 4760 h 0"/>
                </a:gdLst>
                <a:ahLst/>
                <a:cxnLst>
                  <a:cxn ang="0">
                    <a:pos x="connsiteX0" y="connsiteY0"/>
                  </a:cxn>
                  <a:cxn ang="0">
                    <a:pos x="connsiteX1" y="connsiteY1"/>
                  </a:cxn>
                </a:cxnLst>
                <a:rect l="l" t="t" r="r" b="b"/>
                <a:pathLst>
                  <a:path w="76200">
                    <a:moveTo>
                      <a:pt x="4760" y="4760"/>
                    </a:moveTo>
                    <a:lnTo>
                      <a:pt x="76759" y="4760"/>
                    </a:lnTo>
                  </a:path>
                </a:pathLst>
              </a:custGeom>
              <a:noFill/>
              <a:ln w="25400" cap="flat">
                <a:solidFill>
                  <a:schemeClr val="accent2"/>
                </a:solidFill>
                <a:prstDash val="solid"/>
                <a:miter/>
              </a:ln>
            </p:spPr>
            <p:txBody>
              <a:bodyPr rtlCol="0" anchor="ctr"/>
              <a:lstStyle/>
              <a:p>
                <a:endParaRPr lang="en-GB"/>
              </a:p>
            </p:txBody>
          </p:sp>
          <p:sp>
            <p:nvSpPr>
              <p:cNvPr id="93" name="Freeform: Shape 315">
                <a:extLst>
                  <a:ext uri="{FF2B5EF4-FFF2-40B4-BE49-F238E27FC236}">
                    <a16:creationId xmlns:a16="http://schemas.microsoft.com/office/drawing/2014/main" id="{60F82EC5-50CE-4538-BAD0-B8C55B8833E8}"/>
                  </a:ext>
                </a:extLst>
              </p:cNvPr>
              <p:cNvSpPr/>
              <p:nvPr/>
            </p:nvSpPr>
            <p:spPr>
              <a:xfrm>
                <a:off x="3415226" y="3303082"/>
                <a:ext cx="76200" cy="9525"/>
              </a:xfrm>
              <a:custGeom>
                <a:avLst/>
                <a:gdLst>
                  <a:gd name="connsiteX0" fmla="*/ 4760 w 76200"/>
                  <a:gd name="connsiteY0" fmla="*/ 4760 h 0"/>
                  <a:gd name="connsiteX1" fmla="*/ 76759 w 76200"/>
                  <a:gd name="connsiteY1" fmla="*/ 4760 h 0"/>
                </a:gdLst>
                <a:ahLst/>
                <a:cxnLst>
                  <a:cxn ang="0">
                    <a:pos x="connsiteX0" y="connsiteY0"/>
                  </a:cxn>
                  <a:cxn ang="0">
                    <a:pos x="connsiteX1" y="connsiteY1"/>
                  </a:cxn>
                </a:cxnLst>
                <a:rect l="l" t="t" r="r" b="b"/>
                <a:pathLst>
                  <a:path w="76200">
                    <a:moveTo>
                      <a:pt x="4760" y="4760"/>
                    </a:moveTo>
                    <a:lnTo>
                      <a:pt x="76759" y="4760"/>
                    </a:lnTo>
                  </a:path>
                </a:pathLst>
              </a:custGeom>
              <a:noFill/>
              <a:ln w="25400" cap="flat">
                <a:solidFill>
                  <a:schemeClr val="accent2"/>
                </a:solidFill>
                <a:prstDash val="solid"/>
                <a:miter/>
              </a:ln>
            </p:spPr>
            <p:txBody>
              <a:bodyPr rtlCol="0" anchor="ctr"/>
              <a:lstStyle/>
              <a:p>
                <a:endParaRPr lang="en-GB"/>
              </a:p>
            </p:txBody>
          </p:sp>
          <p:sp>
            <p:nvSpPr>
              <p:cNvPr id="94" name="Freeform: Shape 316">
                <a:extLst>
                  <a:ext uri="{FF2B5EF4-FFF2-40B4-BE49-F238E27FC236}">
                    <a16:creationId xmlns:a16="http://schemas.microsoft.com/office/drawing/2014/main" id="{79759A19-F90E-4944-BFD8-70CDBD7BD625}"/>
                  </a:ext>
                </a:extLst>
              </p:cNvPr>
              <p:cNvSpPr/>
              <p:nvPr/>
            </p:nvSpPr>
            <p:spPr>
              <a:xfrm>
                <a:off x="3415226" y="3436432"/>
                <a:ext cx="76200" cy="9525"/>
              </a:xfrm>
              <a:custGeom>
                <a:avLst/>
                <a:gdLst>
                  <a:gd name="connsiteX0" fmla="*/ 4760 w 76200"/>
                  <a:gd name="connsiteY0" fmla="*/ 4760 h 0"/>
                  <a:gd name="connsiteX1" fmla="*/ 76759 w 76200"/>
                  <a:gd name="connsiteY1" fmla="*/ 4760 h 0"/>
                </a:gdLst>
                <a:ahLst/>
                <a:cxnLst>
                  <a:cxn ang="0">
                    <a:pos x="connsiteX0" y="connsiteY0"/>
                  </a:cxn>
                  <a:cxn ang="0">
                    <a:pos x="connsiteX1" y="connsiteY1"/>
                  </a:cxn>
                </a:cxnLst>
                <a:rect l="l" t="t" r="r" b="b"/>
                <a:pathLst>
                  <a:path w="76200">
                    <a:moveTo>
                      <a:pt x="4760" y="4760"/>
                    </a:moveTo>
                    <a:lnTo>
                      <a:pt x="76759" y="4760"/>
                    </a:lnTo>
                  </a:path>
                </a:pathLst>
              </a:custGeom>
              <a:noFill/>
              <a:ln w="25400" cap="flat">
                <a:solidFill>
                  <a:schemeClr val="accent2"/>
                </a:solidFill>
                <a:prstDash val="solid"/>
                <a:miter/>
              </a:ln>
            </p:spPr>
            <p:txBody>
              <a:bodyPr rtlCol="0" anchor="ctr"/>
              <a:lstStyle/>
              <a:p>
                <a:endParaRPr lang="en-GB"/>
              </a:p>
            </p:txBody>
          </p:sp>
          <p:sp>
            <p:nvSpPr>
              <p:cNvPr id="95" name="Freeform: Shape 317">
                <a:extLst>
                  <a:ext uri="{FF2B5EF4-FFF2-40B4-BE49-F238E27FC236}">
                    <a16:creationId xmlns:a16="http://schemas.microsoft.com/office/drawing/2014/main" id="{B67C3964-6FBE-47A6-9C7C-4EBF5C585E85}"/>
                  </a:ext>
                </a:extLst>
              </p:cNvPr>
              <p:cNvSpPr/>
              <p:nvPr/>
            </p:nvSpPr>
            <p:spPr>
              <a:xfrm>
                <a:off x="3453326" y="3569782"/>
                <a:ext cx="76200" cy="9525"/>
              </a:xfrm>
              <a:custGeom>
                <a:avLst/>
                <a:gdLst>
                  <a:gd name="connsiteX0" fmla="*/ 4760 w 76200"/>
                  <a:gd name="connsiteY0" fmla="*/ 4760 h 0"/>
                  <a:gd name="connsiteX1" fmla="*/ 76759 w 76200"/>
                  <a:gd name="connsiteY1" fmla="*/ 4760 h 0"/>
                </a:gdLst>
                <a:ahLst/>
                <a:cxnLst>
                  <a:cxn ang="0">
                    <a:pos x="connsiteX0" y="connsiteY0"/>
                  </a:cxn>
                  <a:cxn ang="0">
                    <a:pos x="connsiteX1" y="connsiteY1"/>
                  </a:cxn>
                </a:cxnLst>
                <a:rect l="l" t="t" r="r" b="b"/>
                <a:pathLst>
                  <a:path w="76200">
                    <a:moveTo>
                      <a:pt x="4760" y="4760"/>
                    </a:moveTo>
                    <a:lnTo>
                      <a:pt x="76759" y="4760"/>
                    </a:lnTo>
                  </a:path>
                </a:pathLst>
              </a:custGeom>
              <a:noFill/>
              <a:ln w="25400" cap="flat">
                <a:solidFill>
                  <a:schemeClr val="accent2"/>
                </a:solidFill>
                <a:prstDash val="solid"/>
                <a:miter/>
              </a:ln>
            </p:spPr>
            <p:txBody>
              <a:bodyPr rtlCol="0" anchor="ctr"/>
              <a:lstStyle/>
              <a:p>
                <a:endParaRPr lang="en-GB"/>
              </a:p>
            </p:txBody>
          </p:sp>
          <p:sp>
            <p:nvSpPr>
              <p:cNvPr id="96" name="Freeform: Shape 318">
                <a:extLst>
                  <a:ext uri="{FF2B5EF4-FFF2-40B4-BE49-F238E27FC236}">
                    <a16:creationId xmlns:a16="http://schemas.microsoft.com/office/drawing/2014/main" id="{BBC94CA6-CA97-472C-8C3F-E9A0D1003A00}"/>
                  </a:ext>
                </a:extLst>
              </p:cNvPr>
              <p:cNvSpPr/>
              <p:nvPr/>
            </p:nvSpPr>
            <p:spPr>
              <a:xfrm>
                <a:off x="3453326" y="3607882"/>
                <a:ext cx="76200" cy="9525"/>
              </a:xfrm>
              <a:custGeom>
                <a:avLst/>
                <a:gdLst>
                  <a:gd name="connsiteX0" fmla="*/ 4760 w 76200"/>
                  <a:gd name="connsiteY0" fmla="*/ 4760 h 0"/>
                  <a:gd name="connsiteX1" fmla="*/ 76759 w 76200"/>
                  <a:gd name="connsiteY1" fmla="*/ 4760 h 0"/>
                </a:gdLst>
                <a:ahLst/>
                <a:cxnLst>
                  <a:cxn ang="0">
                    <a:pos x="connsiteX0" y="connsiteY0"/>
                  </a:cxn>
                  <a:cxn ang="0">
                    <a:pos x="connsiteX1" y="connsiteY1"/>
                  </a:cxn>
                </a:cxnLst>
                <a:rect l="l" t="t" r="r" b="b"/>
                <a:pathLst>
                  <a:path w="76200">
                    <a:moveTo>
                      <a:pt x="4760" y="4760"/>
                    </a:moveTo>
                    <a:lnTo>
                      <a:pt x="76759" y="4760"/>
                    </a:lnTo>
                  </a:path>
                </a:pathLst>
              </a:custGeom>
              <a:noFill/>
              <a:ln w="25400" cap="flat">
                <a:solidFill>
                  <a:schemeClr val="accent2"/>
                </a:solidFill>
                <a:prstDash val="solid"/>
                <a:miter/>
              </a:ln>
            </p:spPr>
            <p:txBody>
              <a:bodyPr rtlCol="0" anchor="ctr"/>
              <a:lstStyle/>
              <a:p>
                <a:endParaRPr lang="en-GB"/>
              </a:p>
            </p:txBody>
          </p:sp>
          <p:sp>
            <p:nvSpPr>
              <p:cNvPr id="97" name="Freeform: Shape 319">
                <a:extLst>
                  <a:ext uri="{FF2B5EF4-FFF2-40B4-BE49-F238E27FC236}">
                    <a16:creationId xmlns:a16="http://schemas.microsoft.com/office/drawing/2014/main" id="{93444FC1-1D40-4D3A-88B4-9BBFD48F9FC5}"/>
                  </a:ext>
                </a:extLst>
              </p:cNvPr>
              <p:cNvSpPr/>
              <p:nvPr/>
            </p:nvSpPr>
            <p:spPr>
              <a:xfrm>
                <a:off x="3472376" y="3722191"/>
                <a:ext cx="76200" cy="9525"/>
              </a:xfrm>
              <a:custGeom>
                <a:avLst/>
                <a:gdLst>
                  <a:gd name="connsiteX0" fmla="*/ 4760 w 76200"/>
                  <a:gd name="connsiteY0" fmla="*/ 4760 h 0"/>
                  <a:gd name="connsiteX1" fmla="*/ 76759 w 76200"/>
                  <a:gd name="connsiteY1" fmla="*/ 4760 h 0"/>
                </a:gdLst>
                <a:ahLst/>
                <a:cxnLst>
                  <a:cxn ang="0">
                    <a:pos x="connsiteX0" y="connsiteY0"/>
                  </a:cxn>
                  <a:cxn ang="0">
                    <a:pos x="connsiteX1" y="connsiteY1"/>
                  </a:cxn>
                </a:cxnLst>
                <a:rect l="l" t="t" r="r" b="b"/>
                <a:pathLst>
                  <a:path w="76200">
                    <a:moveTo>
                      <a:pt x="4760" y="4760"/>
                    </a:moveTo>
                    <a:lnTo>
                      <a:pt x="76759" y="4760"/>
                    </a:lnTo>
                  </a:path>
                </a:pathLst>
              </a:custGeom>
              <a:noFill/>
              <a:ln w="25400" cap="flat">
                <a:solidFill>
                  <a:schemeClr val="accent2"/>
                </a:solidFill>
                <a:prstDash val="solid"/>
                <a:miter/>
              </a:ln>
            </p:spPr>
            <p:txBody>
              <a:bodyPr rtlCol="0" anchor="ctr"/>
              <a:lstStyle/>
              <a:p>
                <a:endParaRPr lang="en-GB"/>
              </a:p>
            </p:txBody>
          </p:sp>
          <p:sp>
            <p:nvSpPr>
              <p:cNvPr id="98" name="Freeform: Shape 320">
                <a:extLst>
                  <a:ext uri="{FF2B5EF4-FFF2-40B4-BE49-F238E27FC236}">
                    <a16:creationId xmlns:a16="http://schemas.microsoft.com/office/drawing/2014/main" id="{7B6F6CD9-DF0A-42A7-8CA5-7E3FD8B0E4D1}"/>
                  </a:ext>
                </a:extLst>
              </p:cNvPr>
              <p:cNvSpPr/>
              <p:nvPr/>
            </p:nvSpPr>
            <p:spPr>
              <a:xfrm>
                <a:off x="3815276" y="4103191"/>
                <a:ext cx="76200" cy="9525"/>
              </a:xfrm>
              <a:custGeom>
                <a:avLst/>
                <a:gdLst>
                  <a:gd name="connsiteX0" fmla="*/ 4760 w 76200"/>
                  <a:gd name="connsiteY0" fmla="*/ 4760 h 0"/>
                  <a:gd name="connsiteX1" fmla="*/ 76759 w 76200"/>
                  <a:gd name="connsiteY1" fmla="*/ 4760 h 0"/>
                </a:gdLst>
                <a:ahLst/>
                <a:cxnLst>
                  <a:cxn ang="0">
                    <a:pos x="connsiteX0" y="connsiteY0"/>
                  </a:cxn>
                  <a:cxn ang="0">
                    <a:pos x="connsiteX1" y="connsiteY1"/>
                  </a:cxn>
                </a:cxnLst>
                <a:rect l="l" t="t" r="r" b="b"/>
                <a:pathLst>
                  <a:path w="76200">
                    <a:moveTo>
                      <a:pt x="4760" y="4760"/>
                    </a:moveTo>
                    <a:lnTo>
                      <a:pt x="76759" y="4760"/>
                    </a:lnTo>
                  </a:path>
                </a:pathLst>
              </a:custGeom>
              <a:noFill/>
              <a:ln w="25400" cap="flat">
                <a:solidFill>
                  <a:schemeClr val="accent2"/>
                </a:solidFill>
                <a:prstDash val="solid"/>
                <a:miter/>
              </a:ln>
            </p:spPr>
            <p:txBody>
              <a:bodyPr rtlCol="0" anchor="ctr"/>
              <a:lstStyle/>
              <a:p>
                <a:endParaRPr lang="en-GB"/>
              </a:p>
            </p:txBody>
          </p:sp>
          <p:sp>
            <p:nvSpPr>
              <p:cNvPr id="99" name="Freeform: Shape 321">
                <a:extLst>
                  <a:ext uri="{FF2B5EF4-FFF2-40B4-BE49-F238E27FC236}">
                    <a16:creationId xmlns:a16="http://schemas.microsoft.com/office/drawing/2014/main" id="{EF3E0CE2-B50F-47A0-A990-C2900414DE2D}"/>
                  </a:ext>
                </a:extLst>
              </p:cNvPr>
              <p:cNvSpPr/>
              <p:nvPr/>
            </p:nvSpPr>
            <p:spPr>
              <a:xfrm>
                <a:off x="3834326" y="4160341"/>
                <a:ext cx="76200" cy="9525"/>
              </a:xfrm>
              <a:custGeom>
                <a:avLst/>
                <a:gdLst>
                  <a:gd name="connsiteX0" fmla="*/ 4760 w 76200"/>
                  <a:gd name="connsiteY0" fmla="*/ 4760 h 0"/>
                  <a:gd name="connsiteX1" fmla="*/ 76759 w 76200"/>
                  <a:gd name="connsiteY1" fmla="*/ 4760 h 0"/>
                </a:gdLst>
                <a:ahLst/>
                <a:cxnLst>
                  <a:cxn ang="0">
                    <a:pos x="connsiteX0" y="connsiteY0"/>
                  </a:cxn>
                  <a:cxn ang="0">
                    <a:pos x="connsiteX1" y="connsiteY1"/>
                  </a:cxn>
                </a:cxnLst>
                <a:rect l="l" t="t" r="r" b="b"/>
                <a:pathLst>
                  <a:path w="76200">
                    <a:moveTo>
                      <a:pt x="4760" y="4760"/>
                    </a:moveTo>
                    <a:lnTo>
                      <a:pt x="76759" y="4760"/>
                    </a:lnTo>
                  </a:path>
                </a:pathLst>
              </a:custGeom>
              <a:noFill/>
              <a:ln w="25400" cap="flat">
                <a:solidFill>
                  <a:schemeClr val="accent2"/>
                </a:solidFill>
                <a:prstDash val="solid"/>
                <a:miter/>
              </a:ln>
            </p:spPr>
            <p:txBody>
              <a:bodyPr rtlCol="0" anchor="ctr"/>
              <a:lstStyle/>
              <a:p>
                <a:endParaRPr lang="en-GB"/>
              </a:p>
            </p:txBody>
          </p:sp>
          <p:sp>
            <p:nvSpPr>
              <p:cNvPr id="100" name="Freeform: Shape 322">
                <a:extLst>
                  <a:ext uri="{FF2B5EF4-FFF2-40B4-BE49-F238E27FC236}">
                    <a16:creationId xmlns:a16="http://schemas.microsoft.com/office/drawing/2014/main" id="{92128905-C528-4A7D-9B4E-3DEAFFC2F241}"/>
                  </a:ext>
                </a:extLst>
              </p:cNvPr>
              <p:cNvSpPr/>
              <p:nvPr/>
            </p:nvSpPr>
            <p:spPr>
              <a:xfrm>
                <a:off x="4081979" y="4331791"/>
                <a:ext cx="76200" cy="9525"/>
              </a:xfrm>
              <a:custGeom>
                <a:avLst/>
                <a:gdLst>
                  <a:gd name="connsiteX0" fmla="*/ 4760 w 76200"/>
                  <a:gd name="connsiteY0" fmla="*/ 4760 h 0"/>
                  <a:gd name="connsiteX1" fmla="*/ 76759 w 76200"/>
                  <a:gd name="connsiteY1" fmla="*/ 4760 h 0"/>
                </a:gdLst>
                <a:ahLst/>
                <a:cxnLst>
                  <a:cxn ang="0">
                    <a:pos x="connsiteX0" y="connsiteY0"/>
                  </a:cxn>
                  <a:cxn ang="0">
                    <a:pos x="connsiteX1" y="connsiteY1"/>
                  </a:cxn>
                </a:cxnLst>
                <a:rect l="l" t="t" r="r" b="b"/>
                <a:pathLst>
                  <a:path w="76200">
                    <a:moveTo>
                      <a:pt x="4760" y="4760"/>
                    </a:moveTo>
                    <a:lnTo>
                      <a:pt x="76759" y="4760"/>
                    </a:lnTo>
                  </a:path>
                </a:pathLst>
              </a:custGeom>
              <a:noFill/>
              <a:ln w="25400" cap="flat">
                <a:solidFill>
                  <a:schemeClr val="accent2"/>
                </a:solidFill>
                <a:prstDash val="solid"/>
                <a:miter/>
              </a:ln>
            </p:spPr>
            <p:txBody>
              <a:bodyPr rtlCol="0" anchor="ctr"/>
              <a:lstStyle/>
              <a:p>
                <a:endParaRPr lang="en-GB"/>
              </a:p>
            </p:txBody>
          </p:sp>
          <p:sp>
            <p:nvSpPr>
              <p:cNvPr id="101" name="Freeform: Shape 323">
                <a:extLst>
                  <a:ext uri="{FF2B5EF4-FFF2-40B4-BE49-F238E27FC236}">
                    <a16:creationId xmlns:a16="http://schemas.microsoft.com/office/drawing/2014/main" id="{F0B5DFB1-4F20-46E5-8E56-480A866B7308}"/>
                  </a:ext>
                </a:extLst>
              </p:cNvPr>
              <p:cNvSpPr/>
              <p:nvPr/>
            </p:nvSpPr>
            <p:spPr>
              <a:xfrm>
                <a:off x="4139129" y="4427041"/>
                <a:ext cx="76200" cy="9525"/>
              </a:xfrm>
              <a:custGeom>
                <a:avLst/>
                <a:gdLst>
                  <a:gd name="connsiteX0" fmla="*/ 4760 w 76200"/>
                  <a:gd name="connsiteY0" fmla="*/ 4760 h 0"/>
                  <a:gd name="connsiteX1" fmla="*/ 76759 w 76200"/>
                  <a:gd name="connsiteY1" fmla="*/ 4760 h 0"/>
                </a:gdLst>
                <a:ahLst/>
                <a:cxnLst>
                  <a:cxn ang="0">
                    <a:pos x="connsiteX0" y="connsiteY0"/>
                  </a:cxn>
                  <a:cxn ang="0">
                    <a:pos x="connsiteX1" y="connsiteY1"/>
                  </a:cxn>
                </a:cxnLst>
                <a:rect l="l" t="t" r="r" b="b"/>
                <a:pathLst>
                  <a:path w="76200">
                    <a:moveTo>
                      <a:pt x="4760" y="4760"/>
                    </a:moveTo>
                    <a:lnTo>
                      <a:pt x="76759" y="4760"/>
                    </a:lnTo>
                  </a:path>
                </a:pathLst>
              </a:custGeom>
              <a:noFill/>
              <a:ln w="25400" cap="flat">
                <a:solidFill>
                  <a:schemeClr val="accent2"/>
                </a:solidFill>
                <a:prstDash val="solid"/>
                <a:miter/>
              </a:ln>
            </p:spPr>
            <p:txBody>
              <a:bodyPr rtlCol="0" anchor="ctr"/>
              <a:lstStyle/>
              <a:p>
                <a:endParaRPr lang="en-GB"/>
              </a:p>
            </p:txBody>
          </p:sp>
          <p:sp>
            <p:nvSpPr>
              <p:cNvPr id="102" name="Freeform: Shape 324">
                <a:extLst>
                  <a:ext uri="{FF2B5EF4-FFF2-40B4-BE49-F238E27FC236}">
                    <a16:creationId xmlns:a16="http://schemas.microsoft.com/office/drawing/2014/main" id="{F532022B-A51F-4B77-9A83-D78EF3DC4CA1}"/>
                  </a:ext>
                </a:extLst>
              </p:cNvPr>
              <p:cNvSpPr/>
              <p:nvPr/>
            </p:nvSpPr>
            <p:spPr>
              <a:xfrm>
                <a:off x="4213224" y="4486296"/>
                <a:ext cx="9525" cy="76200"/>
              </a:xfrm>
              <a:custGeom>
                <a:avLst/>
                <a:gdLst>
                  <a:gd name="connsiteX0" fmla="*/ 4760 w 0"/>
                  <a:gd name="connsiteY0" fmla="*/ 4760 h 76200"/>
                  <a:gd name="connsiteX1" fmla="*/ 4760 w 0"/>
                  <a:gd name="connsiteY1" fmla="*/ 76759 h 76200"/>
                </a:gdLst>
                <a:ahLst/>
                <a:cxnLst>
                  <a:cxn ang="0">
                    <a:pos x="connsiteX0" y="connsiteY0"/>
                  </a:cxn>
                  <a:cxn ang="0">
                    <a:pos x="connsiteX1" y="connsiteY1"/>
                  </a:cxn>
                </a:cxnLst>
                <a:rect l="l" t="t" r="r" b="b"/>
                <a:pathLst>
                  <a:path h="76200">
                    <a:moveTo>
                      <a:pt x="4760" y="4760"/>
                    </a:moveTo>
                    <a:lnTo>
                      <a:pt x="4760" y="76759"/>
                    </a:lnTo>
                  </a:path>
                </a:pathLst>
              </a:custGeom>
              <a:noFill/>
              <a:ln w="25400" cap="flat">
                <a:solidFill>
                  <a:schemeClr val="accent2"/>
                </a:solidFill>
                <a:prstDash val="solid"/>
                <a:miter/>
              </a:ln>
            </p:spPr>
            <p:txBody>
              <a:bodyPr rtlCol="0" anchor="ctr"/>
              <a:lstStyle/>
              <a:p>
                <a:endParaRPr lang="en-GB"/>
              </a:p>
            </p:txBody>
          </p:sp>
          <p:sp>
            <p:nvSpPr>
              <p:cNvPr id="103" name="Freeform: Shape 325">
                <a:extLst>
                  <a:ext uri="{FF2B5EF4-FFF2-40B4-BE49-F238E27FC236}">
                    <a16:creationId xmlns:a16="http://schemas.microsoft.com/office/drawing/2014/main" id="{FAF42DE6-EE61-456D-BB17-C63C96B6F1F7}"/>
                  </a:ext>
                </a:extLst>
              </p:cNvPr>
              <p:cNvSpPr/>
              <p:nvPr/>
            </p:nvSpPr>
            <p:spPr>
              <a:xfrm>
                <a:off x="4384674" y="4486296"/>
                <a:ext cx="9525" cy="76200"/>
              </a:xfrm>
              <a:custGeom>
                <a:avLst/>
                <a:gdLst>
                  <a:gd name="connsiteX0" fmla="*/ 4760 w 0"/>
                  <a:gd name="connsiteY0" fmla="*/ 4760 h 76200"/>
                  <a:gd name="connsiteX1" fmla="*/ 4760 w 0"/>
                  <a:gd name="connsiteY1" fmla="*/ 76759 h 76200"/>
                </a:gdLst>
                <a:ahLst/>
                <a:cxnLst>
                  <a:cxn ang="0">
                    <a:pos x="connsiteX0" y="connsiteY0"/>
                  </a:cxn>
                  <a:cxn ang="0">
                    <a:pos x="connsiteX1" y="connsiteY1"/>
                  </a:cxn>
                </a:cxnLst>
                <a:rect l="l" t="t" r="r" b="b"/>
                <a:pathLst>
                  <a:path h="76200">
                    <a:moveTo>
                      <a:pt x="4760" y="4760"/>
                    </a:moveTo>
                    <a:lnTo>
                      <a:pt x="4760" y="76759"/>
                    </a:lnTo>
                  </a:path>
                </a:pathLst>
              </a:custGeom>
              <a:noFill/>
              <a:ln w="25400" cap="flat">
                <a:solidFill>
                  <a:schemeClr val="accent2"/>
                </a:solidFill>
                <a:prstDash val="solid"/>
                <a:miter/>
              </a:ln>
            </p:spPr>
            <p:txBody>
              <a:bodyPr rtlCol="0" anchor="ctr"/>
              <a:lstStyle/>
              <a:p>
                <a:endParaRPr lang="en-GB"/>
              </a:p>
            </p:txBody>
          </p:sp>
          <p:sp>
            <p:nvSpPr>
              <p:cNvPr id="104" name="Freeform: Shape 326">
                <a:extLst>
                  <a:ext uri="{FF2B5EF4-FFF2-40B4-BE49-F238E27FC236}">
                    <a16:creationId xmlns:a16="http://schemas.microsoft.com/office/drawing/2014/main" id="{843FB53E-0389-4754-8CAF-8A81DF2C026C}"/>
                  </a:ext>
                </a:extLst>
              </p:cNvPr>
              <p:cNvSpPr/>
              <p:nvPr/>
            </p:nvSpPr>
            <p:spPr>
              <a:xfrm>
                <a:off x="4479924" y="4562496"/>
                <a:ext cx="9525" cy="76200"/>
              </a:xfrm>
              <a:custGeom>
                <a:avLst/>
                <a:gdLst>
                  <a:gd name="connsiteX0" fmla="*/ 4760 w 0"/>
                  <a:gd name="connsiteY0" fmla="*/ 4760 h 76200"/>
                  <a:gd name="connsiteX1" fmla="*/ 4760 w 0"/>
                  <a:gd name="connsiteY1" fmla="*/ 76759 h 76200"/>
                </a:gdLst>
                <a:ahLst/>
                <a:cxnLst>
                  <a:cxn ang="0">
                    <a:pos x="connsiteX0" y="connsiteY0"/>
                  </a:cxn>
                  <a:cxn ang="0">
                    <a:pos x="connsiteX1" y="connsiteY1"/>
                  </a:cxn>
                </a:cxnLst>
                <a:rect l="l" t="t" r="r" b="b"/>
                <a:pathLst>
                  <a:path h="76200">
                    <a:moveTo>
                      <a:pt x="4760" y="4760"/>
                    </a:moveTo>
                    <a:lnTo>
                      <a:pt x="4760" y="76759"/>
                    </a:lnTo>
                  </a:path>
                </a:pathLst>
              </a:custGeom>
              <a:noFill/>
              <a:ln w="25400" cap="flat">
                <a:solidFill>
                  <a:schemeClr val="accent2"/>
                </a:solidFill>
                <a:prstDash val="solid"/>
                <a:miter/>
              </a:ln>
            </p:spPr>
            <p:txBody>
              <a:bodyPr rtlCol="0" anchor="ctr"/>
              <a:lstStyle/>
              <a:p>
                <a:endParaRPr lang="en-GB"/>
              </a:p>
            </p:txBody>
          </p:sp>
          <p:sp>
            <p:nvSpPr>
              <p:cNvPr id="105" name="Freeform: Shape 327">
                <a:extLst>
                  <a:ext uri="{FF2B5EF4-FFF2-40B4-BE49-F238E27FC236}">
                    <a16:creationId xmlns:a16="http://schemas.microsoft.com/office/drawing/2014/main" id="{DEE5070B-6BCF-44FB-B29D-F63BF5D8C11E}"/>
                  </a:ext>
                </a:extLst>
              </p:cNvPr>
              <p:cNvSpPr/>
              <p:nvPr/>
            </p:nvSpPr>
            <p:spPr>
              <a:xfrm>
                <a:off x="4518024" y="4562496"/>
                <a:ext cx="9525" cy="76200"/>
              </a:xfrm>
              <a:custGeom>
                <a:avLst/>
                <a:gdLst>
                  <a:gd name="connsiteX0" fmla="*/ 4760 w 0"/>
                  <a:gd name="connsiteY0" fmla="*/ 4760 h 76200"/>
                  <a:gd name="connsiteX1" fmla="*/ 4760 w 0"/>
                  <a:gd name="connsiteY1" fmla="*/ 76759 h 76200"/>
                </a:gdLst>
                <a:ahLst/>
                <a:cxnLst>
                  <a:cxn ang="0">
                    <a:pos x="connsiteX0" y="connsiteY0"/>
                  </a:cxn>
                  <a:cxn ang="0">
                    <a:pos x="connsiteX1" y="connsiteY1"/>
                  </a:cxn>
                </a:cxnLst>
                <a:rect l="l" t="t" r="r" b="b"/>
                <a:pathLst>
                  <a:path h="76200">
                    <a:moveTo>
                      <a:pt x="4760" y="4760"/>
                    </a:moveTo>
                    <a:lnTo>
                      <a:pt x="4760" y="76759"/>
                    </a:lnTo>
                  </a:path>
                </a:pathLst>
              </a:custGeom>
              <a:noFill/>
              <a:ln w="25400" cap="flat">
                <a:solidFill>
                  <a:schemeClr val="accent2"/>
                </a:solidFill>
                <a:prstDash val="solid"/>
                <a:miter/>
              </a:ln>
            </p:spPr>
            <p:txBody>
              <a:bodyPr rtlCol="0" anchor="ctr"/>
              <a:lstStyle/>
              <a:p>
                <a:endParaRPr lang="en-GB"/>
              </a:p>
            </p:txBody>
          </p:sp>
          <p:sp>
            <p:nvSpPr>
              <p:cNvPr id="106" name="Freeform: Shape 328">
                <a:extLst>
                  <a:ext uri="{FF2B5EF4-FFF2-40B4-BE49-F238E27FC236}">
                    <a16:creationId xmlns:a16="http://schemas.microsoft.com/office/drawing/2014/main" id="{595F0878-1D64-44DC-BFE8-DBC8FF744D78}"/>
                  </a:ext>
                </a:extLst>
              </p:cNvPr>
              <p:cNvSpPr/>
              <p:nvPr/>
            </p:nvSpPr>
            <p:spPr>
              <a:xfrm>
                <a:off x="4784724" y="4638696"/>
                <a:ext cx="9525" cy="76200"/>
              </a:xfrm>
              <a:custGeom>
                <a:avLst/>
                <a:gdLst>
                  <a:gd name="connsiteX0" fmla="*/ 4760 w 0"/>
                  <a:gd name="connsiteY0" fmla="*/ 4760 h 76200"/>
                  <a:gd name="connsiteX1" fmla="*/ 4760 w 0"/>
                  <a:gd name="connsiteY1" fmla="*/ 76759 h 76200"/>
                </a:gdLst>
                <a:ahLst/>
                <a:cxnLst>
                  <a:cxn ang="0">
                    <a:pos x="connsiteX0" y="connsiteY0"/>
                  </a:cxn>
                  <a:cxn ang="0">
                    <a:pos x="connsiteX1" y="connsiteY1"/>
                  </a:cxn>
                </a:cxnLst>
                <a:rect l="l" t="t" r="r" b="b"/>
                <a:pathLst>
                  <a:path h="76200">
                    <a:moveTo>
                      <a:pt x="4760" y="4760"/>
                    </a:moveTo>
                    <a:lnTo>
                      <a:pt x="4760" y="76759"/>
                    </a:lnTo>
                  </a:path>
                </a:pathLst>
              </a:custGeom>
              <a:noFill/>
              <a:ln w="25400" cap="flat">
                <a:solidFill>
                  <a:schemeClr val="accent2"/>
                </a:solidFill>
                <a:prstDash val="solid"/>
                <a:miter/>
              </a:ln>
            </p:spPr>
            <p:txBody>
              <a:bodyPr rtlCol="0" anchor="ctr"/>
              <a:lstStyle/>
              <a:p>
                <a:endParaRPr lang="en-GB"/>
              </a:p>
            </p:txBody>
          </p:sp>
          <p:sp>
            <p:nvSpPr>
              <p:cNvPr id="107" name="Freeform: Shape 329">
                <a:extLst>
                  <a:ext uri="{FF2B5EF4-FFF2-40B4-BE49-F238E27FC236}">
                    <a16:creationId xmlns:a16="http://schemas.microsoft.com/office/drawing/2014/main" id="{410650C2-DCF1-4C7C-8A59-6729BDCB8015}"/>
                  </a:ext>
                </a:extLst>
              </p:cNvPr>
              <p:cNvSpPr/>
              <p:nvPr/>
            </p:nvSpPr>
            <p:spPr>
              <a:xfrm>
                <a:off x="4994274" y="4638696"/>
                <a:ext cx="9525" cy="76200"/>
              </a:xfrm>
              <a:custGeom>
                <a:avLst/>
                <a:gdLst>
                  <a:gd name="connsiteX0" fmla="*/ 4760 w 0"/>
                  <a:gd name="connsiteY0" fmla="*/ 4760 h 76200"/>
                  <a:gd name="connsiteX1" fmla="*/ 4760 w 0"/>
                  <a:gd name="connsiteY1" fmla="*/ 76759 h 76200"/>
                </a:gdLst>
                <a:ahLst/>
                <a:cxnLst>
                  <a:cxn ang="0">
                    <a:pos x="connsiteX0" y="connsiteY0"/>
                  </a:cxn>
                  <a:cxn ang="0">
                    <a:pos x="connsiteX1" y="connsiteY1"/>
                  </a:cxn>
                </a:cxnLst>
                <a:rect l="l" t="t" r="r" b="b"/>
                <a:pathLst>
                  <a:path h="76200">
                    <a:moveTo>
                      <a:pt x="4760" y="4760"/>
                    </a:moveTo>
                    <a:lnTo>
                      <a:pt x="4760" y="76759"/>
                    </a:lnTo>
                  </a:path>
                </a:pathLst>
              </a:custGeom>
              <a:noFill/>
              <a:ln w="25400" cap="flat">
                <a:solidFill>
                  <a:schemeClr val="accent2"/>
                </a:solidFill>
                <a:prstDash val="solid"/>
                <a:miter/>
              </a:ln>
            </p:spPr>
            <p:txBody>
              <a:bodyPr rtlCol="0" anchor="ctr"/>
              <a:lstStyle/>
              <a:p>
                <a:endParaRPr lang="en-GB"/>
              </a:p>
            </p:txBody>
          </p:sp>
          <p:sp>
            <p:nvSpPr>
              <p:cNvPr id="108" name="Freeform: Shape 330">
                <a:extLst>
                  <a:ext uri="{FF2B5EF4-FFF2-40B4-BE49-F238E27FC236}">
                    <a16:creationId xmlns:a16="http://schemas.microsoft.com/office/drawing/2014/main" id="{24714476-7302-454E-848D-946A3B731207}"/>
                  </a:ext>
                </a:extLst>
              </p:cNvPr>
              <p:cNvSpPr/>
              <p:nvPr/>
            </p:nvSpPr>
            <p:spPr>
              <a:xfrm>
                <a:off x="5032374" y="4638696"/>
                <a:ext cx="9525" cy="76200"/>
              </a:xfrm>
              <a:custGeom>
                <a:avLst/>
                <a:gdLst>
                  <a:gd name="connsiteX0" fmla="*/ 4760 w 0"/>
                  <a:gd name="connsiteY0" fmla="*/ 4760 h 76200"/>
                  <a:gd name="connsiteX1" fmla="*/ 4760 w 0"/>
                  <a:gd name="connsiteY1" fmla="*/ 76759 h 76200"/>
                </a:gdLst>
                <a:ahLst/>
                <a:cxnLst>
                  <a:cxn ang="0">
                    <a:pos x="connsiteX0" y="connsiteY0"/>
                  </a:cxn>
                  <a:cxn ang="0">
                    <a:pos x="connsiteX1" y="connsiteY1"/>
                  </a:cxn>
                </a:cxnLst>
                <a:rect l="l" t="t" r="r" b="b"/>
                <a:pathLst>
                  <a:path h="76200">
                    <a:moveTo>
                      <a:pt x="4760" y="4760"/>
                    </a:moveTo>
                    <a:lnTo>
                      <a:pt x="4760" y="76759"/>
                    </a:lnTo>
                  </a:path>
                </a:pathLst>
              </a:custGeom>
              <a:noFill/>
              <a:ln w="25400" cap="flat">
                <a:solidFill>
                  <a:schemeClr val="accent2"/>
                </a:solidFill>
                <a:prstDash val="solid"/>
                <a:miter/>
              </a:ln>
            </p:spPr>
            <p:txBody>
              <a:bodyPr rtlCol="0" anchor="ctr"/>
              <a:lstStyle/>
              <a:p>
                <a:endParaRPr lang="en-GB"/>
              </a:p>
            </p:txBody>
          </p:sp>
          <p:sp>
            <p:nvSpPr>
              <p:cNvPr id="109" name="Freeform: Shape 331">
                <a:extLst>
                  <a:ext uri="{FF2B5EF4-FFF2-40B4-BE49-F238E27FC236}">
                    <a16:creationId xmlns:a16="http://schemas.microsoft.com/office/drawing/2014/main" id="{3DF97A8E-A893-4FB0-ABB4-E3DE0DC81CEF}"/>
                  </a:ext>
                </a:extLst>
              </p:cNvPr>
              <p:cNvSpPr/>
              <p:nvPr/>
            </p:nvSpPr>
            <p:spPr>
              <a:xfrm>
                <a:off x="5299074" y="4714896"/>
                <a:ext cx="9525" cy="76200"/>
              </a:xfrm>
              <a:custGeom>
                <a:avLst/>
                <a:gdLst>
                  <a:gd name="connsiteX0" fmla="*/ 4760 w 0"/>
                  <a:gd name="connsiteY0" fmla="*/ 4760 h 76200"/>
                  <a:gd name="connsiteX1" fmla="*/ 4760 w 0"/>
                  <a:gd name="connsiteY1" fmla="*/ 76759 h 76200"/>
                </a:gdLst>
                <a:ahLst/>
                <a:cxnLst>
                  <a:cxn ang="0">
                    <a:pos x="connsiteX0" y="connsiteY0"/>
                  </a:cxn>
                  <a:cxn ang="0">
                    <a:pos x="connsiteX1" y="connsiteY1"/>
                  </a:cxn>
                </a:cxnLst>
                <a:rect l="l" t="t" r="r" b="b"/>
                <a:pathLst>
                  <a:path h="76200">
                    <a:moveTo>
                      <a:pt x="4760" y="4760"/>
                    </a:moveTo>
                    <a:lnTo>
                      <a:pt x="4760" y="76759"/>
                    </a:lnTo>
                  </a:path>
                </a:pathLst>
              </a:custGeom>
              <a:noFill/>
              <a:ln w="25400" cap="flat">
                <a:solidFill>
                  <a:schemeClr val="accent2"/>
                </a:solidFill>
                <a:prstDash val="solid"/>
                <a:miter/>
              </a:ln>
            </p:spPr>
            <p:txBody>
              <a:bodyPr rtlCol="0" anchor="ctr"/>
              <a:lstStyle/>
              <a:p>
                <a:endParaRPr lang="en-GB"/>
              </a:p>
            </p:txBody>
          </p:sp>
        </p:grpSp>
      </p:grpSp>
      <p:graphicFrame>
        <p:nvGraphicFramePr>
          <p:cNvPr id="148" name="Group 88">
            <a:extLst>
              <a:ext uri="{FF2B5EF4-FFF2-40B4-BE49-F238E27FC236}">
                <a16:creationId xmlns:a16="http://schemas.microsoft.com/office/drawing/2014/main" id="{19EDEE3B-B245-417C-B967-C382CA186DF3}"/>
              </a:ext>
            </a:extLst>
          </p:cNvPr>
          <p:cNvGraphicFramePr>
            <a:graphicFrameLocks noGrp="1"/>
          </p:cNvGraphicFramePr>
          <p:nvPr>
            <p:extLst>
              <p:ext uri="{D42A27DB-BD31-4B8C-83A1-F6EECF244321}">
                <p14:modId xmlns:p14="http://schemas.microsoft.com/office/powerpoint/2010/main" val="3789075485"/>
              </p:ext>
            </p:extLst>
          </p:nvPr>
        </p:nvGraphicFramePr>
        <p:xfrm>
          <a:off x="6738061" y="2348561"/>
          <a:ext cx="2099867" cy="1127760"/>
        </p:xfrm>
        <a:graphic>
          <a:graphicData uri="http://schemas.openxmlformats.org/drawingml/2006/table">
            <a:tbl>
              <a:tblPr firstRow="1" bandRow="1">
                <a:tableStyleId>{69012ECD-51FC-41F1-AA8D-1B2483CD663E}</a:tableStyleId>
              </a:tblPr>
              <a:tblGrid>
                <a:gridCol w="1128907">
                  <a:extLst>
                    <a:ext uri="{9D8B030D-6E8A-4147-A177-3AD203B41FA5}">
                      <a16:colId xmlns:a16="http://schemas.microsoft.com/office/drawing/2014/main" val="20002"/>
                    </a:ext>
                  </a:extLst>
                </a:gridCol>
                <a:gridCol w="970960">
                  <a:extLst>
                    <a:ext uri="{9D8B030D-6E8A-4147-A177-3AD203B41FA5}">
                      <a16:colId xmlns:a16="http://schemas.microsoft.com/office/drawing/2014/main" val="20003"/>
                    </a:ext>
                  </a:extLst>
                </a:gridCol>
              </a:tblGrid>
              <a:tr h="0">
                <a:tc grid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000" b="1" i="0" u="none" strike="noStrike" cap="none" baseline="0">
                          <a:solidFill>
                            <a:srgbClr val="4D4D4D"/>
                          </a:solidFill>
                          <a:effectLst/>
                          <a:uFillTx/>
                          <a:ea typeface="SimSun"/>
                        </a:rPr>
                        <a:t>mPFS，月 (95%CI)</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endParaRPr kumimoji="0" lang="en-GB" sz="1800" b="1" i="0" u="none" strike="noStrike" cap="none" normalizeH="0" baseline="0">
                        <a:ln>
                          <a:noFill/>
                        </a:ln>
                        <a:solidFill>
                          <a:schemeClr val="tx2"/>
                        </a:solidFill>
                        <a:effectLst/>
                        <a:latin typeface="Arial"/>
                        <a:cs typeface="Arial"/>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0"/>
                  </a:ext>
                </a:extLst>
              </a:tr>
              <a:tr h="0">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000" b="0" i="0" u="none" strike="noStrike" cap="none" baseline="0">
                          <a:solidFill>
                            <a:srgbClr val="FFC000"/>
                          </a:solidFill>
                          <a:effectLst/>
                          <a:uFillTx/>
                          <a:ea typeface="SimSun"/>
                        </a:rPr>
                        <a:t>双联组</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000" b="0" i="0" u="none" strike="noStrike" cap="none" baseline="0">
                          <a:solidFill>
                            <a:srgbClr val="B2C0D8"/>
                          </a:solidFill>
                          <a:effectLst/>
                          <a:uFillTx/>
                          <a:ea typeface="SimSun"/>
                        </a:rPr>
                        <a:t>对照组</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0">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000" b="0" i="0" u="none" strike="noStrike" cap="none" baseline="0">
                          <a:solidFill>
                            <a:srgbClr val="FFC000"/>
                          </a:solidFill>
                          <a:effectLst/>
                          <a:uFillTx/>
                          <a:ea typeface="SimSun"/>
                        </a:rPr>
                        <a:t>4.2 (3.7, 5.4)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000" b="0" i="0" u="none" strike="noStrike" cap="none" baseline="0">
                          <a:solidFill>
                            <a:srgbClr val="B2C0D8"/>
                          </a:solidFill>
                          <a:effectLst/>
                          <a:uFillTx/>
                          <a:ea typeface="SimSun"/>
                        </a:rPr>
                        <a:t>1.5 (1.5, 1.7)</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95564">
                <a:tc grid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000" b="0" i="0" u="none" strike="noStrike" cap="none" baseline="0">
                          <a:solidFill>
                            <a:srgbClr val="4D4D4D"/>
                          </a:solidFill>
                          <a:effectLst/>
                          <a:uFillTx/>
                          <a:ea typeface="SimSun"/>
                        </a:rPr>
                        <a:t>HR 0.40 (95%CI 0.31, 0.52)</a:t>
                      </a:r>
                      <a:r>
                        <a:rPr sz="1000"/>
                        <a:t/>
                      </a:r>
                      <a:br>
                        <a:rPr sz="1000"/>
                      </a:br>
                      <a:r>
                        <a:rPr lang="zh-CN" sz="1000" b="0" i="0" u="none" strike="noStrike" cap="none" baseline="0">
                          <a:solidFill>
                            <a:srgbClr val="4D4D4D"/>
                          </a:solidFill>
                          <a:effectLst/>
                          <a:uFillTx/>
                          <a:ea typeface="SimSun"/>
                        </a:rPr>
                        <a:t>双侧 p&lt;0.0001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endParaRPr kumimoji="0" lang="en-GB" sz="1800" b="0" i="0" u="none" strike="noStrike" cap="none" normalizeH="0" baseline="0">
                        <a:ln>
                          <a:noFill/>
                        </a:ln>
                        <a:solidFill>
                          <a:srgbClr val="4D4D4D"/>
                        </a:solidFill>
                        <a:effectLst/>
                        <a:latin typeface="Arial"/>
                        <a:cs typeface="Arial"/>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val="10003"/>
                  </a:ext>
                </a:extLst>
              </a:tr>
            </a:tbl>
          </a:graphicData>
        </a:graphic>
      </p:graphicFrame>
      <p:grpSp>
        <p:nvGrpSpPr>
          <p:cNvPr id="149" name="Graphic 5138">
            <a:extLst>
              <a:ext uri="{FF2B5EF4-FFF2-40B4-BE49-F238E27FC236}">
                <a16:creationId xmlns:a16="http://schemas.microsoft.com/office/drawing/2014/main" id="{6A841AD4-5D0C-462B-8513-C6E31605EFC6}"/>
              </a:ext>
            </a:extLst>
          </p:cNvPr>
          <p:cNvGrpSpPr/>
          <p:nvPr/>
        </p:nvGrpSpPr>
        <p:grpSpPr>
          <a:xfrm>
            <a:off x="5468186" y="2467527"/>
            <a:ext cx="3344835" cy="2110959"/>
            <a:chOff x="1940718" y="1788319"/>
            <a:chExt cx="5257800" cy="3276158"/>
          </a:xfrm>
        </p:grpSpPr>
        <p:sp>
          <p:nvSpPr>
            <p:cNvPr id="150" name="Freeform: Shape 5141">
              <a:extLst>
                <a:ext uri="{FF2B5EF4-FFF2-40B4-BE49-F238E27FC236}">
                  <a16:creationId xmlns:a16="http://schemas.microsoft.com/office/drawing/2014/main" id="{217D65C9-4063-4F0E-BAD8-E1AE5A914678}"/>
                </a:ext>
              </a:extLst>
            </p:cNvPr>
            <p:cNvSpPr/>
            <p:nvPr/>
          </p:nvSpPr>
          <p:spPr>
            <a:xfrm>
              <a:off x="1940718" y="1788319"/>
              <a:ext cx="5257800" cy="3248025"/>
            </a:xfrm>
            <a:custGeom>
              <a:avLst/>
              <a:gdLst>
                <a:gd name="connsiteX0" fmla="*/ 5257267 w 5257800"/>
                <a:gd name="connsiteY0" fmla="*/ 3246149 h 3248025"/>
                <a:gd name="connsiteX1" fmla="*/ 3743878 w 5257800"/>
                <a:gd name="connsiteY1" fmla="*/ 3246149 h 3248025"/>
                <a:gd name="connsiteX2" fmla="*/ 3743878 w 5257800"/>
                <a:gd name="connsiteY2" fmla="*/ 3205725 h 3248025"/>
                <a:gd name="connsiteX3" fmla="*/ 3693347 w 5257800"/>
                <a:gd name="connsiteY3" fmla="*/ 3205725 h 3248025"/>
                <a:gd name="connsiteX4" fmla="*/ 3693347 w 5257800"/>
                <a:gd name="connsiteY4" fmla="*/ 3167824 h 3248025"/>
                <a:gd name="connsiteX5" fmla="*/ 3160243 w 5257800"/>
                <a:gd name="connsiteY5" fmla="*/ 3167824 h 3248025"/>
                <a:gd name="connsiteX6" fmla="*/ 3160243 w 5257800"/>
                <a:gd name="connsiteY6" fmla="*/ 3129925 h 3248025"/>
                <a:gd name="connsiteX7" fmla="*/ 3071822 w 5257800"/>
                <a:gd name="connsiteY7" fmla="*/ 3129925 h 3248025"/>
                <a:gd name="connsiteX8" fmla="*/ 3071822 w 5257800"/>
                <a:gd name="connsiteY8" fmla="*/ 3094558 h 3248025"/>
                <a:gd name="connsiteX9" fmla="*/ 3026340 w 5257800"/>
                <a:gd name="connsiteY9" fmla="*/ 3094558 h 3248025"/>
                <a:gd name="connsiteX10" fmla="*/ 3026340 w 5257800"/>
                <a:gd name="connsiteY10" fmla="*/ 3021292 h 3248025"/>
                <a:gd name="connsiteX11" fmla="*/ 2963180 w 5257800"/>
                <a:gd name="connsiteY11" fmla="*/ 3021292 h 3248025"/>
                <a:gd name="connsiteX12" fmla="*/ 2963180 w 5257800"/>
                <a:gd name="connsiteY12" fmla="*/ 2983392 h 3248025"/>
                <a:gd name="connsiteX13" fmla="*/ 2882332 w 5257800"/>
                <a:gd name="connsiteY13" fmla="*/ 2983392 h 3248025"/>
                <a:gd name="connsiteX14" fmla="*/ 2882332 w 5257800"/>
                <a:gd name="connsiteY14" fmla="*/ 2953074 h 3248025"/>
                <a:gd name="connsiteX15" fmla="*/ 2831802 w 5257800"/>
                <a:gd name="connsiteY15" fmla="*/ 2953074 h 3248025"/>
                <a:gd name="connsiteX16" fmla="*/ 2831802 w 5257800"/>
                <a:gd name="connsiteY16" fmla="*/ 2920232 h 3248025"/>
                <a:gd name="connsiteX17" fmla="*/ 2543775 w 5257800"/>
                <a:gd name="connsiteY17" fmla="*/ 2920232 h 3248025"/>
                <a:gd name="connsiteX18" fmla="*/ 2543775 w 5257800"/>
                <a:gd name="connsiteY18" fmla="*/ 2887380 h 3248025"/>
                <a:gd name="connsiteX19" fmla="*/ 2377021 w 5257800"/>
                <a:gd name="connsiteY19" fmla="*/ 2887380 h 3248025"/>
                <a:gd name="connsiteX20" fmla="*/ 2377021 w 5257800"/>
                <a:gd name="connsiteY20" fmla="*/ 2821696 h 3248025"/>
                <a:gd name="connsiteX21" fmla="*/ 2273437 w 5257800"/>
                <a:gd name="connsiteY21" fmla="*/ 2821696 h 3248025"/>
                <a:gd name="connsiteX22" fmla="*/ 2273437 w 5257800"/>
                <a:gd name="connsiteY22" fmla="*/ 2758526 h 3248025"/>
                <a:gd name="connsiteX23" fmla="*/ 2253225 w 5257800"/>
                <a:gd name="connsiteY23" fmla="*/ 2758526 h 3248025"/>
                <a:gd name="connsiteX24" fmla="*/ 2253225 w 5257800"/>
                <a:gd name="connsiteY24" fmla="*/ 2682736 h 3248025"/>
                <a:gd name="connsiteX25" fmla="*/ 2235537 w 5257800"/>
                <a:gd name="connsiteY25" fmla="*/ 2682736 h 3248025"/>
                <a:gd name="connsiteX26" fmla="*/ 2235537 w 5257800"/>
                <a:gd name="connsiteY26" fmla="*/ 2591781 h 3248025"/>
                <a:gd name="connsiteX27" fmla="*/ 2190064 w 5257800"/>
                <a:gd name="connsiteY27" fmla="*/ 2591781 h 3248025"/>
                <a:gd name="connsiteX28" fmla="*/ 2190064 w 5257800"/>
                <a:gd name="connsiteY28" fmla="*/ 2465451 h 3248025"/>
                <a:gd name="connsiteX29" fmla="*/ 2142058 w 5257800"/>
                <a:gd name="connsiteY29" fmla="*/ 2465451 h 3248025"/>
                <a:gd name="connsiteX30" fmla="*/ 2142058 w 5257800"/>
                <a:gd name="connsiteY30" fmla="*/ 2432609 h 3248025"/>
                <a:gd name="connsiteX31" fmla="*/ 2116789 w 5257800"/>
                <a:gd name="connsiteY31" fmla="*/ 2432609 h 3248025"/>
                <a:gd name="connsiteX32" fmla="*/ 2116789 w 5257800"/>
                <a:gd name="connsiteY32" fmla="*/ 2404815 h 3248025"/>
                <a:gd name="connsiteX33" fmla="*/ 2000574 w 5257800"/>
                <a:gd name="connsiteY33" fmla="*/ 2404815 h 3248025"/>
                <a:gd name="connsiteX34" fmla="*/ 2000574 w 5257800"/>
                <a:gd name="connsiteY34" fmla="*/ 2344179 h 3248025"/>
                <a:gd name="connsiteX35" fmla="*/ 1851508 w 5257800"/>
                <a:gd name="connsiteY35" fmla="*/ 2344179 h 3248025"/>
                <a:gd name="connsiteX36" fmla="*/ 1851508 w 5257800"/>
                <a:gd name="connsiteY36" fmla="*/ 2303755 h 3248025"/>
                <a:gd name="connsiteX37" fmla="*/ 1795920 w 5257800"/>
                <a:gd name="connsiteY37" fmla="*/ 2303755 h 3248025"/>
                <a:gd name="connsiteX38" fmla="*/ 1795920 w 5257800"/>
                <a:gd name="connsiteY38" fmla="*/ 2283543 h 3248025"/>
                <a:gd name="connsiteX39" fmla="*/ 1732760 w 5257800"/>
                <a:gd name="connsiteY39" fmla="*/ 2283543 h 3248025"/>
                <a:gd name="connsiteX40" fmla="*/ 1732760 w 5257800"/>
                <a:gd name="connsiteY40" fmla="*/ 2245643 h 3248025"/>
                <a:gd name="connsiteX41" fmla="*/ 1614011 w 5257800"/>
                <a:gd name="connsiteY41" fmla="*/ 2245643 h 3248025"/>
                <a:gd name="connsiteX42" fmla="*/ 1614011 w 5257800"/>
                <a:gd name="connsiteY42" fmla="*/ 2217858 h 3248025"/>
                <a:gd name="connsiteX43" fmla="*/ 1568539 w 5257800"/>
                <a:gd name="connsiteY43" fmla="*/ 2217858 h 3248025"/>
                <a:gd name="connsiteX44" fmla="*/ 1568539 w 5257800"/>
                <a:gd name="connsiteY44" fmla="*/ 2190064 h 3248025"/>
                <a:gd name="connsiteX45" fmla="*/ 1528115 w 5257800"/>
                <a:gd name="connsiteY45" fmla="*/ 2190064 h 3248025"/>
                <a:gd name="connsiteX46" fmla="*/ 1528115 w 5257800"/>
                <a:gd name="connsiteY46" fmla="*/ 2134476 h 3248025"/>
                <a:gd name="connsiteX47" fmla="*/ 1507903 w 5257800"/>
                <a:gd name="connsiteY47" fmla="*/ 2134476 h 3248025"/>
                <a:gd name="connsiteX48" fmla="*/ 1507903 w 5257800"/>
                <a:gd name="connsiteY48" fmla="*/ 2020786 h 3248025"/>
                <a:gd name="connsiteX49" fmla="*/ 1485157 w 5257800"/>
                <a:gd name="connsiteY49" fmla="*/ 2020786 h 3248025"/>
                <a:gd name="connsiteX50" fmla="*/ 1485157 w 5257800"/>
                <a:gd name="connsiteY50" fmla="*/ 1955092 h 3248025"/>
                <a:gd name="connsiteX51" fmla="*/ 1432103 w 5257800"/>
                <a:gd name="connsiteY51" fmla="*/ 1955092 h 3248025"/>
                <a:gd name="connsiteX52" fmla="*/ 1432103 w 5257800"/>
                <a:gd name="connsiteY52" fmla="*/ 1828771 h 3248025"/>
                <a:gd name="connsiteX53" fmla="*/ 1358837 w 5257800"/>
                <a:gd name="connsiteY53" fmla="*/ 1828771 h 3248025"/>
                <a:gd name="connsiteX54" fmla="*/ 1358837 w 5257800"/>
                <a:gd name="connsiteY54" fmla="*/ 1793396 h 3248025"/>
                <a:gd name="connsiteX55" fmla="*/ 1197140 w 5257800"/>
                <a:gd name="connsiteY55" fmla="*/ 1793396 h 3248025"/>
                <a:gd name="connsiteX56" fmla="*/ 1197140 w 5257800"/>
                <a:gd name="connsiteY56" fmla="*/ 1745390 h 3248025"/>
                <a:gd name="connsiteX57" fmla="*/ 1154182 w 5257800"/>
                <a:gd name="connsiteY57" fmla="*/ 1745390 h 3248025"/>
                <a:gd name="connsiteX58" fmla="*/ 1154182 w 5257800"/>
                <a:gd name="connsiteY58" fmla="*/ 1606439 h 3248025"/>
                <a:gd name="connsiteX59" fmla="*/ 1118816 w 5257800"/>
                <a:gd name="connsiteY59" fmla="*/ 1606439 h 3248025"/>
                <a:gd name="connsiteX60" fmla="*/ 1118816 w 5257800"/>
                <a:gd name="connsiteY60" fmla="*/ 1507903 h 3248025"/>
                <a:gd name="connsiteX61" fmla="*/ 1093546 w 5257800"/>
                <a:gd name="connsiteY61" fmla="*/ 1507903 h 3248025"/>
                <a:gd name="connsiteX62" fmla="*/ 1093546 w 5257800"/>
                <a:gd name="connsiteY62" fmla="*/ 1389155 h 3248025"/>
                <a:gd name="connsiteX63" fmla="*/ 1010174 w 5257800"/>
                <a:gd name="connsiteY63" fmla="*/ 1389155 h 3248025"/>
                <a:gd name="connsiteX64" fmla="*/ 1010174 w 5257800"/>
                <a:gd name="connsiteY64" fmla="*/ 1371467 h 3248025"/>
                <a:gd name="connsiteX65" fmla="*/ 959644 w 5257800"/>
                <a:gd name="connsiteY65" fmla="*/ 1371467 h 3248025"/>
                <a:gd name="connsiteX66" fmla="*/ 959644 w 5257800"/>
                <a:gd name="connsiteY66" fmla="*/ 1341149 h 3248025"/>
                <a:gd name="connsiteX67" fmla="*/ 931852 w 5257800"/>
                <a:gd name="connsiteY67" fmla="*/ 1341149 h 3248025"/>
                <a:gd name="connsiteX68" fmla="*/ 931852 w 5257800"/>
                <a:gd name="connsiteY68" fmla="*/ 1318412 h 3248025"/>
                <a:gd name="connsiteX69" fmla="*/ 899008 w 5257800"/>
                <a:gd name="connsiteY69" fmla="*/ 1318412 h 3248025"/>
                <a:gd name="connsiteX70" fmla="*/ 899008 w 5257800"/>
                <a:gd name="connsiteY70" fmla="*/ 1293143 h 3248025"/>
                <a:gd name="connsiteX71" fmla="*/ 861110 w 5257800"/>
                <a:gd name="connsiteY71" fmla="*/ 1293143 h 3248025"/>
                <a:gd name="connsiteX72" fmla="*/ 861110 w 5257800"/>
                <a:gd name="connsiteY72" fmla="*/ 1275455 h 3248025"/>
                <a:gd name="connsiteX73" fmla="*/ 815631 w 5257800"/>
                <a:gd name="connsiteY73" fmla="*/ 1275455 h 3248025"/>
                <a:gd name="connsiteX74" fmla="*/ 815631 w 5257800"/>
                <a:gd name="connsiteY74" fmla="*/ 1229982 h 3248025"/>
                <a:gd name="connsiteX75" fmla="*/ 775207 w 5257800"/>
                <a:gd name="connsiteY75" fmla="*/ 1229982 h 3248025"/>
                <a:gd name="connsiteX76" fmla="*/ 775207 w 5257800"/>
                <a:gd name="connsiteY76" fmla="*/ 977332 h 3248025"/>
                <a:gd name="connsiteX77" fmla="*/ 752468 w 5257800"/>
                <a:gd name="connsiteY77" fmla="*/ 977332 h 3248025"/>
                <a:gd name="connsiteX78" fmla="*/ 752468 w 5257800"/>
                <a:gd name="connsiteY78" fmla="*/ 815631 h 3248025"/>
                <a:gd name="connsiteX79" fmla="*/ 732256 w 5257800"/>
                <a:gd name="connsiteY79" fmla="*/ 815631 h 3248025"/>
                <a:gd name="connsiteX80" fmla="*/ 732256 w 5257800"/>
                <a:gd name="connsiteY80" fmla="*/ 719623 h 3248025"/>
                <a:gd name="connsiteX81" fmla="*/ 709517 w 5257800"/>
                <a:gd name="connsiteY81" fmla="*/ 719623 h 3248025"/>
                <a:gd name="connsiteX82" fmla="*/ 709517 w 5257800"/>
                <a:gd name="connsiteY82" fmla="*/ 674146 h 3248025"/>
                <a:gd name="connsiteX83" fmla="*/ 684252 w 5257800"/>
                <a:gd name="connsiteY83" fmla="*/ 674146 h 3248025"/>
                <a:gd name="connsiteX84" fmla="*/ 684252 w 5257800"/>
                <a:gd name="connsiteY84" fmla="*/ 600877 h 3248025"/>
                <a:gd name="connsiteX85" fmla="*/ 638775 w 5257800"/>
                <a:gd name="connsiteY85" fmla="*/ 600877 h 3248025"/>
                <a:gd name="connsiteX86" fmla="*/ 638775 w 5257800"/>
                <a:gd name="connsiteY86" fmla="*/ 562980 h 3248025"/>
                <a:gd name="connsiteX87" fmla="*/ 595824 w 5257800"/>
                <a:gd name="connsiteY87" fmla="*/ 562980 h 3248025"/>
                <a:gd name="connsiteX88" fmla="*/ 595824 w 5257800"/>
                <a:gd name="connsiteY88" fmla="*/ 547820 h 3248025"/>
                <a:gd name="connsiteX89" fmla="*/ 570559 w 5257800"/>
                <a:gd name="connsiteY89" fmla="*/ 547820 h 3248025"/>
                <a:gd name="connsiteX90" fmla="*/ 570559 w 5257800"/>
                <a:gd name="connsiteY90" fmla="*/ 517502 h 3248025"/>
                <a:gd name="connsiteX91" fmla="*/ 504869 w 5257800"/>
                <a:gd name="connsiteY91" fmla="*/ 517502 h 3248025"/>
                <a:gd name="connsiteX92" fmla="*/ 504869 w 5257800"/>
                <a:gd name="connsiteY92" fmla="*/ 492237 h 3248025"/>
                <a:gd name="connsiteX93" fmla="*/ 489710 w 5257800"/>
                <a:gd name="connsiteY93" fmla="*/ 492237 h 3248025"/>
                <a:gd name="connsiteX94" fmla="*/ 489710 w 5257800"/>
                <a:gd name="connsiteY94" fmla="*/ 446760 h 3248025"/>
                <a:gd name="connsiteX95" fmla="*/ 464445 w 5257800"/>
                <a:gd name="connsiteY95" fmla="*/ 446760 h 3248025"/>
                <a:gd name="connsiteX96" fmla="*/ 464445 w 5257800"/>
                <a:gd name="connsiteY96" fmla="*/ 421494 h 3248025"/>
                <a:gd name="connsiteX97" fmla="*/ 408862 w 5257800"/>
                <a:gd name="connsiteY97" fmla="*/ 421494 h 3248025"/>
                <a:gd name="connsiteX98" fmla="*/ 408862 w 5257800"/>
                <a:gd name="connsiteY98" fmla="*/ 360857 h 3248025"/>
                <a:gd name="connsiteX99" fmla="*/ 378543 w 5257800"/>
                <a:gd name="connsiteY99" fmla="*/ 360857 h 3248025"/>
                <a:gd name="connsiteX100" fmla="*/ 378543 w 5257800"/>
                <a:gd name="connsiteY100" fmla="*/ 211792 h 3248025"/>
                <a:gd name="connsiteX101" fmla="*/ 328012 w 5257800"/>
                <a:gd name="connsiteY101" fmla="*/ 211792 h 3248025"/>
                <a:gd name="connsiteX102" fmla="*/ 328012 w 5257800"/>
                <a:gd name="connsiteY102" fmla="*/ 143576 h 3248025"/>
                <a:gd name="connsiteX103" fmla="*/ 305273 w 5257800"/>
                <a:gd name="connsiteY103" fmla="*/ 143576 h 3248025"/>
                <a:gd name="connsiteX104" fmla="*/ 305273 w 5257800"/>
                <a:gd name="connsiteY104" fmla="*/ 98099 h 3248025"/>
                <a:gd name="connsiteX105" fmla="*/ 277482 w 5257800"/>
                <a:gd name="connsiteY105" fmla="*/ 98099 h 3248025"/>
                <a:gd name="connsiteX106" fmla="*/ 277482 w 5257800"/>
                <a:gd name="connsiteY106" fmla="*/ 52621 h 3248025"/>
                <a:gd name="connsiteX107" fmla="*/ 206739 w 5257800"/>
                <a:gd name="connsiteY107" fmla="*/ 52621 h 3248025"/>
                <a:gd name="connsiteX108" fmla="*/ 206739 w 5257800"/>
                <a:gd name="connsiteY108" fmla="*/ 34935 h 3248025"/>
                <a:gd name="connsiteX109" fmla="*/ 166315 w 5257800"/>
                <a:gd name="connsiteY109" fmla="*/ 34935 h 3248025"/>
                <a:gd name="connsiteX110" fmla="*/ 166315 w 5257800"/>
                <a:gd name="connsiteY110" fmla="*/ 22303 h 3248025"/>
                <a:gd name="connsiteX111" fmla="*/ 133470 w 5257800"/>
                <a:gd name="connsiteY111" fmla="*/ 22303 h 3248025"/>
                <a:gd name="connsiteX112" fmla="*/ 133470 w 5257800"/>
                <a:gd name="connsiteY112" fmla="*/ 7144 h 3248025"/>
                <a:gd name="connsiteX113" fmla="*/ 7144 w 5257800"/>
                <a:gd name="connsiteY113" fmla="*/ 7144 h 3248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Lst>
              <a:rect l="l" t="t" r="r" b="b"/>
              <a:pathLst>
                <a:path w="5257800" h="3248025">
                  <a:moveTo>
                    <a:pt x="5257267" y="3246149"/>
                  </a:moveTo>
                  <a:lnTo>
                    <a:pt x="3743878" y="3246149"/>
                  </a:lnTo>
                  <a:lnTo>
                    <a:pt x="3743878" y="3205725"/>
                  </a:lnTo>
                  <a:lnTo>
                    <a:pt x="3693347" y="3205725"/>
                  </a:lnTo>
                  <a:lnTo>
                    <a:pt x="3693347" y="3167824"/>
                  </a:lnTo>
                  <a:lnTo>
                    <a:pt x="3160243" y="3167824"/>
                  </a:lnTo>
                  <a:lnTo>
                    <a:pt x="3160243" y="3129925"/>
                  </a:lnTo>
                  <a:lnTo>
                    <a:pt x="3071822" y="3129925"/>
                  </a:lnTo>
                  <a:lnTo>
                    <a:pt x="3071822" y="3094558"/>
                  </a:lnTo>
                  <a:lnTo>
                    <a:pt x="3026340" y="3094558"/>
                  </a:lnTo>
                  <a:lnTo>
                    <a:pt x="3026340" y="3021292"/>
                  </a:lnTo>
                  <a:lnTo>
                    <a:pt x="2963180" y="3021292"/>
                  </a:lnTo>
                  <a:lnTo>
                    <a:pt x="2963180" y="2983392"/>
                  </a:lnTo>
                  <a:lnTo>
                    <a:pt x="2882332" y="2983392"/>
                  </a:lnTo>
                  <a:lnTo>
                    <a:pt x="2882332" y="2953074"/>
                  </a:lnTo>
                  <a:lnTo>
                    <a:pt x="2831802" y="2953074"/>
                  </a:lnTo>
                  <a:lnTo>
                    <a:pt x="2831802" y="2920232"/>
                  </a:lnTo>
                  <a:lnTo>
                    <a:pt x="2543775" y="2920232"/>
                  </a:lnTo>
                  <a:lnTo>
                    <a:pt x="2543775" y="2887380"/>
                  </a:lnTo>
                  <a:lnTo>
                    <a:pt x="2377021" y="2887380"/>
                  </a:lnTo>
                  <a:lnTo>
                    <a:pt x="2377021" y="2821696"/>
                  </a:lnTo>
                  <a:lnTo>
                    <a:pt x="2273437" y="2821696"/>
                  </a:lnTo>
                  <a:lnTo>
                    <a:pt x="2273437" y="2758526"/>
                  </a:lnTo>
                  <a:lnTo>
                    <a:pt x="2253225" y="2758526"/>
                  </a:lnTo>
                  <a:lnTo>
                    <a:pt x="2253225" y="2682736"/>
                  </a:lnTo>
                  <a:lnTo>
                    <a:pt x="2235537" y="2682736"/>
                  </a:lnTo>
                  <a:lnTo>
                    <a:pt x="2235537" y="2591781"/>
                  </a:lnTo>
                  <a:lnTo>
                    <a:pt x="2190064" y="2591781"/>
                  </a:lnTo>
                  <a:lnTo>
                    <a:pt x="2190064" y="2465451"/>
                  </a:lnTo>
                  <a:lnTo>
                    <a:pt x="2142058" y="2465451"/>
                  </a:lnTo>
                  <a:lnTo>
                    <a:pt x="2142058" y="2432609"/>
                  </a:lnTo>
                  <a:lnTo>
                    <a:pt x="2116789" y="2432609"/>
                  </a:lnTo>
                  <a:lnTo>
                    <a:pt x="2116789" y="2404815"/>
                  </a:lnTo>
                  <a:lnTo>
                    <a:pt x="2000574" y="2404815"/>
                  </a:lnTo>
                  <a:lnTo>
                    <a:pt x="2000574" y="2344179"/>
                  </a:lnTo>
                  <a:lnTo>
                    <a:pt x="1851508" y="2344179"/>
                  </a:lnTo>
                  <a:lnTo>
                    <a:pt x="1851508" y="2303755"/>
                  </a:lnTo>
                  <a:lnTo>
                    <a:pt x="1795920" y="2303755"/>
                  </a:lnTo>
                  <a:lnTo>
                    <a:pt x="1795920" y="2283543"/>
                  </a:lnTo>
                  <a:lnTo>
                    <a:pt x="1732760" y="2283543"/>
                  </a:lnTo>
                  <a:lnTo>
                    <a:pt x="1732760" y="2245643"/>
                  </a:lnTo>
                  <a:lnTo>
                    <a:pt x="1614011" y="2245643"/>
                  </a:lnTo>
                  <a:lnTo>
                    <a:pt x="1614011" y="2217858"/>
                  </a:lnTo>
                  <a:lnTo>
                    <a:pt x="1568539" y="2217858"/>
                  </a:lnTo>
                  <a:lnTo>
                    <a:pt x="1568539" y="2190064"/>
                  </a:lnTo>
                  <a:lnTo>
                    <a:pt x="1528115" y="2190064"/>
                  </a:lnTo>
                  <a:lnTo>
                    <a:pt x="1528115" y="2134476"/>
                  </a:lnTo>
                  <a:lnTo>
                    <a:pt x="1507903" y="2134476"/>
                  </a:lnTo>
                  <a:lnTo>
                    <a:pt x="1507903" y="2020786"/>
                  </a:lnTo>
                  <a:lnTo>
                    <a:pt x="1485157" y="2020786"/>
                  </a:lnTo>
                  <a:lnTo>
                    <a:pt x="1485157" y="1955092"/>
                  </a:lnTo>
                  <a:lnTo>
                    <a:pt x="1432103" y="1955092"/>
                  </a:lnTo>
                  <a:lnTo>
                    <a:pt x="1432103" y="1828771"/>
                  </a:lnTo>
                  <a:lnTo>
                    <a:pt x="1358837" y="1828771"/>
                  </a:lnTo>
                  <a:lnTo>
                    <a:pt x="1358837" y="1793396"/>
                  </a:lnTo>
                  <a:lnTo>
                    <a:pt x="1197140" y="1793396"/>
                  </a:lnTo>
                  <a:lnTo>
                    <a:pt x="1197140" y="1745390"/>
                  </a:lnTo>
                  <a:lnTo>
                    <a:pt x="1154182" y="1745390"/>
                  </a:lnTo>
                  <a:lnTo>
                    <a:pt x="1154182" y="1606439"/>
                  </a:lnTo>
                  <a:lnTo>
                    <a:pt x="1118816" y="1606439"/>
                  </a:lnTo>
                  <a:lnTo>
                    <a:pt x="1118816" y="1507903"/>
                  </a:lnTo>
                  <a:lnTo>
                    <a:pt x="1093546" y="1507903"/>
                  </a:lnTo>
                  <a:lnTo>
                    <a:pt x="1093546" y="1389155"/>
                  </a:lnTo>
                  <a:lnTo>
                    <a:pt x="1010174" y="1389155"/>
                  </a:lnTo>
                  <a:lnTo>
                    <a:pt x="1010174" y="1371467"/>
                  </a:lnTo>
                  <a:lnTo>
                    <a:pt x="959644" y="1371467"/>
                  </a:lnTo>
                  <a:lnTo>
                    <a:pt x="959644" y="1341149"/>
                  </a:lnTo>
                  <a:lnTo>
                    <a:pt x="931852" y="1341149"/>
                  </a:lnTo>
                  <a:lnTo>
                    <a:pt x="931852" y="1318412"/>
                  </a:lnTo>
                  <a:lnTo>
                    <a:pt x="899008" y="1318412"/>
                  </a:lnTo>
                  <a:lnTo>
                    <a:pt x="899008" y="1293143"/>
                  </a:lnTo>
                  <a:lnTo>
                    <a:pt x="861110" y="1293143"/>
                  </a:lnTo>
                  <a:lnTo>
                    <a:pt x="861110" y="1275455"/>
                  </a:lnTo>
                  <a:lnTo>
                    <a:pt x="815631" y="1275455"/>
                  </a:lnTo>
                  <a:lnTo>
                    <a:pt x="815631" y="1229982"/>
                  </a:lnTo>
                  <a:lnTo>
                    <a:pt x="775207" y="1229982"/>
                  </a:lnTo>
                  <a:lnTo>
                    <a:pt x="775207" y="977332"/>
                  </a:lnTo>
                  <a:lnTo>
                    <a:pt x="752468" y="977332"/>
                  </a:lnTo>
                  <a:lnTo>
                    <a:pt x="752468" y="815631"/>
                  </a:lnTo>
                  <a:lnTo>
                    <a:pt x="732256" y="815631"/>
                  </a:lnTo>
                  <a:lnTo>
                    <a:pt x="732256" y="719623"/>
                  </a:lnTo>
                  <a:lnTo>
                    <a:pt x="709517" y="719623"/>
                  </a:lnTo>
                  <a:lnTo>
                    <a:pt x="709517" y="674146"/>
                  </a:lnTo>
                  <a:lnTo>
                    <a:pt x="684252" y="674146"/>
                  </a:lnTo>
                  <a:lnTo>
                    <a:pt x="684252" y="600877"/>
                  </a:lnTo>
                  <a:lnTo>
                    <a:pt x="638775" y="600877"/>
                  </a:lnTo>
                  <a:lnTo>
                    <a:pt x="638775" y="562980"/>
                  </a:lnTo>
                  <a:lnTo>
                    <a:pt x="595824" y="562980"/>
                  </a:lnTo>
                  <a:lnTo>
                    <a:pt x="595824" y="547820"/>
                  </a:lnTo>
                  <a:lnTo>
                    <a:pt x="570559" y="547820"/>
                  </a:lnTo>
                  <a:lnTo>
                    <a:pt x="570559" y="517502"/>
                  </a:lnTo>
                  <a:lnTo>
                    <a:pt x="504869" y="517502"/>
                  </a:lnTo>
                  <a:lnTo>
                    <a:pt x="504869" y="492237"/>
                  </a:lnTo>
                  <a:lnTo>
                    <a:pt x="489710" y="492237"/>
                  </a:lnTo>
                  <a:lnTo>
                    <a:pt x="489710" y="446760"/>
                  </a:lnTo>
                  <a:lnTo>
                    <a:pt x="464445" y="446760"/>
                  </a:lnTo>
                  <a:lnTo>
                    <a:pt x="464445" y="421494"/>
                  </a:lnTo>
                  <a:lnTo>
                    <a:pt x="408862" y="421494"/>
                  </a:lnTo>
                  <a:lnTo>
                    <a:pt x="408862" y="360857"/>
                  </a:lnTo>
                  <a:lnTo>
                    <a:pt x="378543" y="360857"/>
                  </a:lnTo>
                  <a:lnTo>
                    <a:pt x="378543" y="211792"/>
                  </a:lnTo>
                  <a:lnTo>
                    <a:pt x="328012" y="211792"/>
                  </a:lnTo>
                  <a:lnTo>
                    <a:pt x="328012" y="143576"/>
                  </a:lnTo>
                  <a:lnTo>
                    <a:pt x="305273" y="143576"/>
                  </a:lnTo>
                  <a:lnTo>
                    <a:pt x="305273" y="98099"/>
                  </a:lnTo>
                  <a:lnTo>
                    <a:pt x="277482" y="98099"/>
                  </a:lnTo>
                  <a:lnTo>
                    <a:pt x="277482" y="52621"/>
                  </a:lnTo>
                  <a:lnTo>
                    <a:pt x="206739" y="52621"/>
                  </a:lnTo>
                  <a:lnTo>
                    <a:pt x="206739" y="34935"/>
                  </a:lnTo>
                  <a:lnTo>
                    <a:pt x="166315" y="34935"/>
                  </a:lnTo>
                  <a:lnTo>
                    <a:pt x="166315" y="22303"/>
                  </a:lnTo>
                  <a:lnTo>
                    <a:pt x="133470" y="22303"/>
                  </a:lnTo>
                  <a:lnTo>
                    <a:pt x="133470" y="7144"/>
                  </a:lnTo>
                  <a:lnTo>
                    <a:pt x="7144" y="7144"/>
                  </a:lnTo>
                </a:path>
              </a:pathLst>
            </a:custGeom>
            <a:noFill/>
            <a:ln w="19050" cap="flat">
              <a:solidFill>
                <a:schemeClr val="accent4"/>
              </a:solidFill>
              <a:prstDash val="solid"/>
              <a:miter/>
            </a:ln>
          </p:spPr>
          <p:txBody>
            <a:bodyPr rtlCol="0" anchor="ctr"/>
            <a:lstStyle/>
            <a:p>
              <a:endParaRPr lang="en-GB"/>
            </a:p>
          </p:txBody>
        </p:sp>
        <p:sp>
          <p:nvSpPr>
            <p:cNvPr id="151" name="Freeform: Shape 5142">
              <a:extLst>
                <a:ext uri="{FF2B5EF4-FFF2-40B4-BE49-F238E27FC236}">
                  <a16:creationId xmlns:a16="http://schemas.microsoft.com/office/drawing/2014/main" id="{0371E21E-DBB6-4389-A674-787A00BE0D93}"/>
                </a:ext>
              </a:extLst>
            </p:cNvPr>
            <p:cNvSpPr/>
            <p:nvPr/>
          </p:nvSpPr>
          <p:spPr>
            <a:xfrm>
              <a:off x="2626381" y="2522188"/>
              <a:ext cx="76200" cy="9525"/>
            </a:xfrm>
            <a:custGeom>
              <a:avLst/>
              <a:gdLst>
                <a:gd name="connsiteX0" fmla="*/ 76805 w 76200"/>
                <a:gd name="connsiteY0" fmla="*/ 4805 h 9525"/>
                <a:gd name="connsiteX1" fmla="*/ 4805 w 76200"/>
                <a:gd name="connsiteY1" fmla="*/ 4805 h 9525"/>
              </a:gdLst>
              <a:ahLst/>
              <a:cxnLst>
                <a:cxn ang="0">
                  <a:pos x="connsiteX0" y="connsiteY0"/>
                </a:cxn>
                <a:cxn ang="0">
                  <a:pos x="connsiteX1" y="connsiteY1"/>
                </a:cxn>
              </a:cxnLst>
              <a:rect l="l" t="t" r="r" b="b"/>
              <a:pathLst>
                <a:path w="76200" h="9525">
                  <a:moveTo>
                    <a:pt x="76805" y="4805"/>
                  </a:moveTo>
                  <a:lnTo>
                    <a:pt x="4805" y="4805"/>
                  </a:lnTo>
                </a:path>
              </a:pathLst>
            </a:custGeom>
            <a:noFill/>
            <a:ln w="19050" cap="flat">
              <a:solidFill>
                <a:schemeClr val="accent4"/>
              </a:solidFill>
              <a:prstDash val="solid"/>
              <a:miter/>
            </a:ln>
          </p:spPr>
          <p:txBody>
            <a:bodyPr rtlCol="0" anchor="ctr"/>
            <a:lstStyle/>
            <a:p>
              <a:endParaRPr lang="en-GB"/>
            </a:p>
          </p:txBody>
        </p:sp>
        <p:sp>
          <p:nvSpPr>
            <p:cNvPr id="152" name="Freeform: Shape 5143">
              <a:extLst>
                <a:ext uri="{FF2B5EF4-FFF2-40B4-BE49-F238E27FC236}">
                  <a16:creationId xmlns:a16="http://schemas.microsoft.com/office/drawing/2014/main" id="{4E24CE42-309C-4FB4-AD9B-B82411A928F3}"/>
                </a:ext>
              </a:extLst>
            </p:cNvPr>
            <p:cNvSpPr/>
            <p:nvPr/>
          </p:nvSpPr>
          <p:spPr>
            <a:xfrm>
              <a:off x="2223407" y="1957206"/>
              <a:ext cx="76200" cy="9525"/>
            </a:xfrm>
            <a:custGeom>
              <a:avLst/>
              <a:gdLst>
                <a:gd name="connsiteX0" fmla="*/ 76804 w 76200"/>
                <a:gd name="connsiteY0" fmla="*/ 4805 h 9525"/>
                <a:gd name="connsiteX1" fmla="*/ 4805 w 76200"/>
                <a:gd name="connsiteY1" fmla="*/ 4805 h 9525"/>
              </a:gdLst>
              <a:ahLst/>
              <a:cxnLst>
                <a:cxn ang="0">
                  <a:pos x="connsiteX0" y="connsiteY0"/>
                </a:cxn>
                <a:cxn ang="0">
                  <a:pos x="connsiteX1" y="connsiteY1"/>
                </a:cxn>
              </a:cxnLst>
              <a:rect l="l" t="t" r="r" b="b"/>
              <a:pathLst>
                <a:path w="76200" h="9525">
                  <a:moveTo>
                    <a:pt x="76804" y="4805"/>
                  </a:moveTo>
                  <a:lnTo>
                    <a:pt x="4805" y="4805"/>
                  </a:lnTo>
                </a:path>
              </a:pathLst>
            </a:custGeom>
            <a:noFill/>
            <a:ln w="19050" cap="flat">
              <a:solidFill>
                <a:schemeClr val="accent4"/>
              </a:solidFill>
              <a:prstDash val="solid"/>
              <a:miter/>
            </a:ln>
          </p:spPr>
          <p:txBody>
            <a:bodyPr rtlCol="0" anchor="ctr"/>
            <a:lstStyle/>
            <a:p>
              <a:endParaRPr lang="en-GB"/>
            </a:p>
          </p:txBody>
        </p:sp>
        <p:sp>
          <p:nvSpPr>
            <p:cNvPr id="153" name="Freeform: Shape 5144">
              <a:extLst>
                <a:ext uri="{FF2B5EF4-FFF2-40B4-BE49-F238E27FC236}">
                  <a16:creationId xmlns:a16="http://schemas.microsoft.com/office/drawing/2014/main" id="{263529EB-7C3F-4A56-AA5F-B40F985D6519}"/>
                </a:ext>
              </a:extLst>
            </p:cNvPr>
            <p:cNvSpPr/>
            <p:nvPr/>
          </p:nvSpPr>
          <p:spPr>
            <a:xfrm>
              <a:off x="2280557" y="2014356"/>
              <a:ext cx="76200" cy="9525"/>
            </a:xfrm>
            <a:custGeom>
              <a:avLst/>
              <a:gdLst>
                <a:gd name="connsiteX0" fmla="*/ 76805 w 76200"/>
                <a:gd name="connsiteY0" fmla="*/ 4805 h 9525"/>
                <a:gd name="connsiteX1" fmla="*/ 4805 w 76200"/>
                <a:gd name="connsiteY1" fmla="*/ 4805 h 9525"/>
              </a:gdLst>
              <a:ahLst/>
              <a:cxnLst>
                <a:cxn ang="0">
                  <a:pos x="connsiteX0" y="connsiteY0"/>
                </a:cxn>
                <a:cxn ang="0">
                  <a:pos x="connsiteX1" y="connsiteY1"/>
                </a:cxn>
              </a:cxnLst>
              <a:rect l="l" t="t" r="r" b="b"/>
              <a:pathLst>
                <a:path w="76200" h="9525">
                  <a:moveTo>
                    <a:pt x="76805" y="4805"/>
                  </a:moveTo>
                  <a:lnTo>
                    <a:pt x="4805" y="4805"/>
                  </a:lnTo>
                </a:path>
              </a:pathLst>
            </a:custGeom>
            <a:noFill/>
            <a:ln w="19050" cap="flat">
              <a:solidFill>
                <a:schemeClr val="accent4"/>
              </a:solidFill>
              <a:prstDash val="solid"/>
              <a:miter/>
            </a:ln>
          </p:spPr>
          <p:txBody>
            <a:bodyPr rtlCol="0" anchor="ctr"/>
            <a:lstStyle/>
            <a:p>
              <a:endParaRPr lang="en-GB"/>
            </a:p>
          </p:txBody>
        </p:sp>
        <p:sp>
          <p:nvSpPr>
            <p:cNvPr id="154" name="Freeform: Shape 5145">
              <a:extLst>
                <a:ext uri="{FF2B5EF4-FFF2-40B4-BE49-F238E27FC236}">
                  <a16:creationId xmlns:a16="http://schemas.microsoft.com/office/drawing/2014/main" id="{C809F67F-BEA6-4C89-BBA3-26149D192DAC}"/>
                </a:ext>
              </a:extLst>
            </p:cNvPr>
            <p:cNvSpPr/>
            <p:nvPr/>
          </p:nvSpPr>
          <p:spPr>
            <a:xfrm>
              <a:off x="2280557" y="2090557"/>
              <a:ext cx="76200" cy="9525"/>
            </a:xfrm>
            <a:custGeom>
              <a:avLst/>
              <a:gdLst>
                <a:gd name="connsiteX0" fmla="*/ 76805 w 76200"/>
                <a:gd name="connsiteY0" fmla="*/ 4805 h 9525"/>
                <a:gd name="connsiteX1" fmla="*/ 4805 w 76200"/>
                <a:gd name="connsiteY1" fmla="*/ 4805 h 9525"/>
              </a:gdLst>
              <a:ahLst/>
              <a:cxnLst>
                <a:cxn ang="0">
                  <a:pos x="connsiteX0" y="connsiteY0"/>
                </a:cxn>
                <a:cxn ang="0">
                  <a:pos x="connsiteX1" y="connsiteY1"/>
                </a:cxn>
              </a:cxnLst>
              <a:rect l="l" t="t" r="r" b="b"/>
              <a:pathLst>
                <a:path w="76200" h="9525">
                  <a:moveTo>
                    <a:pt x="76805" y="4805"/>
                  </a:moveTo>
                  <a:lnTo>
                    <a:pt x="4805" y="4805"/>
                  </a:lnTo>
                </a:path>
              </a:pathLst>
            </a:custGeom>
            <a:noFill/>
            <a:ln w="19050" cap="flat">
              <a:solidFill>
                <a:schemeClr val="accent4"/>
              </a:solidFill>
              <a:prstDash val="solid"/>
              <a:miter/>
            </a:ln>
          </p:spPr>
          <p:txBody>
            <a:bodyPr rtlCol="0" anchor="ctr"/>
            <a:lstStyle/>
            <a:p>
              <a:endParaRPr lang="en-GB"/>
            </a:p>
          </p:txBody>
        </p:sp>
        <p:sp>
          <p:nvSpPr>
            <p:cNvPr id="155" name="Freeform: Shape 5146">
              <a:extLst>
                <a:ext uri="{FF2B5EF4-FFF2-40B4-BE49-F238E27FC236}">
                  <a16:creationId xmlns:a16="http://schemas.microsoft.com/office/drawing/2014/main" id="{ED48287F-D52C-4085-90FA-5D47151F5454}"/>
                </a:ext>
              </a:extLst>
            </p:cNvPr>
            <p:cNvSpPr/>
            <p:nvPr/>
          </p:nvSpPr>
          <p:spPr>
            <a:xfrm>
              <a:off x="2318657" y="2185807"/>
              <a:ext cx="76200" cy="9525"/>
            </a:xfrm>
            <a:custGeom>
              <a:avLst/>
              <a:gdLst>
                <a:gd name="connsiteX0" fmla="*/ 76805 w 76200"/>
                <a:gd name="connsiteY0" fmla="*/ 4805 h 9525"/>
                <a:gd name="connsiteX1" fmla="*/ 4805 w 76200"/>
                <a:gd name="connsiteY1" fmla="*/ 4805 h 9525"/>
              </a:gdLst>
              <a:ahLst/>
              <a:cxnLst>
                <a:cxn ang="0">
                  <a:pos x="connsiteX0" y="connsiteY0"/>
                </a:cxn>
                <a:cxn ang="0">
                  <a:pos x="connsiteX1" y="connsiteY1"/>
                </a:cxn>
              </a:cxnLst>
              <a:rect l="l" t="t" r="r" b="b"/>
              <a:pathLst>
                <a:path w="76200" h="9525">
                  <a:moveTo>
                    <a:pt x="76805" y="4805"/>
                  </a:moveTo>
                  <a:lnTo>
                    <a:pt x="4805" y="4805"/>
                  </a:lnTo>
                </a:path>
              </a:pathLst>
            </a:custGeom>
            <a:noFill/>
            <a:ln w="19050" cap="flat">
              <a:solidFill>
                <a:schemeClr val="accent4"/>
              </a:solidFill>
              <a:prstDash val="solid"/>
              <a:miter/>
            </a:ln>
          </p:spPr>
          <p:txBody>
            <a:bodyPr rtlCol="0" anchor="ctr"/>
            <a:lstStyle/>
            <a:p>
              <a:endParaRPr lang="en-GB"/>
            </a:p>
          </p:txBody>
        </p:sp>
        <p:sp>
          <p:nvSpPr>
            <p:cNvPr id="156" name="Freeform: Shape 5147">
              <a:extLst>
                <a:ext uri="{FF2B5EF4-FFF2-40B4-BE49-F238E27FC236}">
                  <a16:creationId xmlns:a16="http://schemas.microsoft.com/office/drawing/2014/main" id="{BB193AD4-C52A-4C81-98A9-83FD16109C64}"/>
                </a:ext>
              </a:extLst>
            </p:cNvPr>
            <p:cNvSpPr/>
            <p:nvPr/>
          </p:nvSpPr>
          <p:spPr>
            <a:xfrm>
              <a:off x="2642509" y="2681111"/>
              <a:ext cx="76200" cy="9525"/>
            </a:xfrm>
            <a:custGeom>
              <a:avLst/>
              <a:gdLst>
                <a:gd name="connsiteX0" fmla="*/ 76805 w 76200"/>
                <a:gd name="connsiteY0" fmla="*/ 4805 h 9525"/>
                <a:gd name="connsiteX1" fmla="*/ 4805 w 76200"/>
                <a:gd name="connsiteY1" fmla="*/ 4805 h 9525"/>
              </a:gdLst>
              <a:ahLst/>
              <a:cxnLst>
                <a:cxn ang="0">
                  <a:pos x="connsiteX0" y="connsiteY0"/>
                </a:cxn>
                <a:cxn ang="0">
                  <a:pos x="connsiteX1" y="connsiteY1"/>
                </a:cxn>
              </a:cxnLst>
              <a:rect l="l" t="t" r="r" b="b"/>
              <a:pathLst>
                <a:path w="76200" h="9525">
                  <a:moveTo>
                    <a:pt x="76805" y="4805"/>
                  </a:moveTo>
                  <a:lnTo>
                    <a:pt x="4805" y="4805"/>
                  </a:lnTo>
                </a:path>
              </a:pathLst>
            </a:custGeom>
            <a:noFill/>
            <a:ln w="19050" cap="flat">
              <a:solidFill>
                <a:schemeClr val="accent4"/>
              </a:solidFill>
              <a:prstDash val="solid"/>
              <a:miter/>
            </a:ln>
          </p:spPr>
          <p:txBody>
            <a:bodyPr rtlCol="0" anchor="ctr"/>
            <a:lstStyle/>
            <a:p>
              <a:endParaRPr lang="en-GB"/>
            </a:p>
          </p:txBody>
        </p:sp>
        <p:sp>
          <p:nvSpPr>
            <p:cNvPr id="157" name="Freeform: Shape 5148">
              <a:extLst>
                <a:ext uri="{FF2B5EF4-FFF2-40B4-BE49-F238E27FC236}">
                  <a16:creationId xmlns:a16="http://schemas.microsoft.com/office/drawing/2014/main" id="{7CD95A5F-1EF2-4DED-A7FC-4788864DA72E}"/>
                </a:ext>
              </a:extLst>
            </p:cNvPr>
            <p:cNvSpPr/>
            <p:nvPr/>
          </p:nvSpPr>
          <p:spPr>
            <a:xfrm>
              <a:off x="2680609" y="2833512"/>
              <a:ext cx="76200" cy="9525"/>
            </a:xfrm>
            <a:custGeom>
              <a:avLst/>
              <a:gdLst>
                <a:gd name="connsiteX0" fmla="*/ 76805 w 76200"/>
                <a:gd name="connsiteY0" fmla="*/ 4805 h 9525"/>
                <a:gd name="connsiteX1" fmla="*/ 4805 w 76200"/>
                <a:gd name="connsiteY1" fmla="*/ 4805 h 9525"/>
              </a:gdLst>
              <a:ahLst/>
              <a:cxnLst>
                <a:cxn ang="0">
                  <a:pos x="connsiteX0" y="connsiteY0"/>
                </a:cxn>
                <a:cxn ang="0">
                  <a:pos x="connsiteX1" y="connsiteY1"/>
                </a:cxn>
              </a:cxnLst>
              <a:rect l="l" t="t" r="r" b="b"/>
              <a:pathLst>
                <a:path w="76200" h="9525">
                  <a:moveTo>
                    <a:pt x="76805" y="4805"/>
                  </a:moveTo>
                  <a:lnTo>
                    <a:pt x="4805" y="4805"/>
                  </a:lnTo>
                </a:path>
              </a:pathLst>
            </a:custGeom>
            <a:noFill/>
            <a:ln w="19050" cap="flat">
              <a:solidFill>
                <a:schemeClr val="accent4"/>
              </a:solidFill>
              <a:prstDash val="solid"/>
              <a:miter/>
            </a:ln>
          </p:spPr>
          <p:txBody>
            <a:bodyPr rtlCol="0" anchor="ctr"/>
            <a:lstStyle/>
            <a:p>
              <a:endParaRPr lang="en-GB"/>
            </a:p>
          </p:txBody>
        </p:sp>
        <p:sp>
          <p:nvSpPr>
            <p:cNvPr id="158" name="Freeform: Shape 5149">
              <a:extLst>
                <a:ext uri="{FF2B5EF4-FFF2-40B4-BE49-F238E27FC236}">
                  <a16:creationId xmlns:a16="http://schemas.microsoft.com/office/drawing/2014/main" id="{8959B0F5-82A0-4E3B-AD91-6662BC3B169E}"/>
                </a:ext>
              </a:extLst>
            </p:cNvPr>
            <p:cNvSpPr/>
            <p:nvPr/>
          </p:nvSpPr>
          <p:spPr>
            <a:xfrm>
              <a:off x="2680609" y="2928762"/>
              <a:ext cx="76200" cy="9525"/>
            </a:xfrm>
            <a:custGeom>
              <a:avLst/>
              <a:gdLst>
                <a:gd name="connsiteX0" fmla="*/ 76805 w 76200"/>
                <a:gd name="connsiteY0" fmla="*/ 4805 h 9525"/>
                <a:gd name="connsiteX1" fmla="*/ 4805 w 76200"/>
                <a:gd name="connsiteY1" fmla="*/ 4805 h 9525"/>
              </a:gdLst>
              <a:ahLst/>
              <a:cxnLst>
                <a:cxn ang="0">
                  <a:pos x="connsiteX0" y="connsiteY0"/>
                </a:cxn>
                <a:cxn ang="0">
                  <a:pos x="connsiteX1" y="connsiteY1"/>
                </a:cxn>
              </a:cxnLst>
              <a:rect l="l" t="t" r="r" b="b"/>
              <a:pathLst>
                <a:path w="76200" h="9525">
                  <a:moveTo>
                    <a:pt x="76805" y="4805"/>
                  </a:moveTo>
                  <a:lnTo>
                    <a:pt x="4805" y="4805"/>
                  </a:lnTo>
                </a:path>
              </a:pathLst>
            </a:custGeom>
            <a:noFill/>
            <a:ln w="19050" cap="flat">
              <a:solidFill>
                <a:schemeClr val="accent4"/>
              </a:solidFill>
              <a:prstDash val="solid"/>
              <a:miter/>
            </a:ln>
          </p:spPr>
          <p:txBody>
            <a:bodyPr rtlCol="0" anchor="ctr"/>
            <a:lstStyle/>
            <a:p>
              <a:endParaRPr lang="en-GB"/>
            </a:p>
          </p:txBody>
        </p:sp>
        <p:sp>
          <p:nvSpPr>
            <p:cNvPr id="159" name="Freeform: Shape 5150">
              <a:extLst>
                <a:ext uri="{FF2B5EF4-FFF2-40B4-BE49-F238E27FC236}">
                  <a16:creationId xmlns:a16="http://schemas.microsoft.com/office/drawing/2014/main" id="{D205E59C-34D1-498F-973D-EE8F359A3906}"/>
                </a:ext>
              </a:extLst>
            </p:cNvPr>
            <p:cNvSpPr/>
            <p:nvPr/>
          </p:nvSpPr>
          <p:spPr>
            <a:xfrm>
              <a:off x="3054034" y="3464696"/>
              <a:ext cx="76200" cy="9525"/>
            </a:xfrm>
            <a:custGeom>
              <a:avLst/>
              <a:gdLst>
                <a:gd name="connsiteX0" fmla="*/ 76804 w 76200"/>
                <a:gd name="connsiteY0" fmla="*/ 4805 h 9525"/>
                <a:gd name="connsiteX1" fmla="*/ 4805 w 76200"/>
                <a:gd name="connsiteY1" fmla="*/ 4805 h 9525"/>
              </a:gdLst>
              <a:ahLst/>
              <a:cxnLst>
                <a:cxn ang="0">
                  <a:pos x="connsiteX0" y="connsiteY0"/>
                </a:cxn>
                <a:cxn ang="0">
                  <a:pos x="connsiteX1" y="connsiteY1"/>
                </a:cxn>
              </a:cxnLst>
              <a:rect l="l" t="t" r="r" b="b"/>
              <a:pathLst>
                <a:path w="76200" h="9525">
                  <a:moveTo>
                    <a:pt x="76804" y="4805"/>
                  </a:moveTo>
                  <a:lnTo>
                    <a:pt x="4805" y="4805"/>
                  </a:lnTo>
                </a:path>
              </a:pathLst>
            </a:custGeom>
            <a:noFill/>
            <a:ln w="19050" cap="flat">
              <a:solidFill>
                <a:schemeClr val="accent4"/>
              </a:solidFill>
              <a:prstDash val="solid"/>
              <a:miter/>
            </a:ln>
          </p:spPr>
          <p:txBody>
            <a:bodyPr rtlCol="0" anchor="ctr"/>
            <a:lstStyle/>
            <a:p>
              <a:endParaRPr lang="en-GB"/>
            </a:p>
          </p:txBody>
        </p:sp>
        <p:sp>
          <p:nvSpPr>
            <p:cNvPr id="160" name="Freeform: Shape 255">
              <a:extLst>
                <a:ext uri="{FF2B5EF4-FFF2-40B4-BE49-F238E27FC236}">
                  <a16:creationId xmlns:a16="http://schemas.microsoft.com/office/drawing/2014/main" id="{73819997-1D4C-483A-9894-F6B3FE2C9F55}"/>
                </a:ext>
              </a:extLst>
            </p:cNvPr>
            <p:cNvSpPr/>
            <p:nvPr/>
          </p:nvSpPr>
          <p:spPr>
            <a:xfrm>
              <a:off x="2811859" y="3045167"/>
              <a:ext cx="9525" cy="76200"/>
            </a:xfrm>
            <a:custGeom>
              <a:avLst/>
              <a:gdLst>
                <a:gd name="connsiteX0" fmla="*/ 4805 w 9525"/>
                <a:gd name="connsiteY0" fmla="*/ 76804 h 76200"/>
                <a:gd name="connsiteX1" fmla="*/ 4805 w 9525"/>
                <a:gd name="connsiteY1" fmla="*/ 4805 h 76200"/>
              </a:gdLst>
              <a:ahLst/>
              <a:cxnLst>
                <a:cxn ang="0">
                  <a:pos x="connsiteX0" y="connsiteY0"/>
                </a:cxn>
                <a:cxn ang="0">
                  <a:pos x="connsiteX1" y="connsiteY1"/>
                </a:cxn>
              </a:cxnLst>
              <a:rect l="l" t="t" r="r" b="b"/>
              <a:pathLst>
                <a:path w="9525" h="76200">
                  <a:moveTo>
                    <a:pt x="4805" y="76804"/>
                  </a:moveTo>
                  <a:lnTo>
                    <a:pt x="4805" y="4805"/>
                  </a:lnTo>
                </a:path>
              </a:pathLst>
            </a:custGeom>
            <a:noFill/>
            <a:ln w="19050" cap="flat">
              <a:solidFill>
                <a:schemeClr val="accent4"/>
              </a:solidFill>
              <a:prstDash val="solid"/>
              <a:miter/>
            </a:ln>
          </p:spPr>
          <p:txBody>
            <a:bodyPr rtlCol="0" anchor="ctr"/>
            <a:lstStyle/>
            <a:p>
              <a:endParaRPr lang="en-GB"/>
            </a:p>
          </p:txBody>
        </p:sp>
        <p:sp>
          <p:nvSpPr>
            <p:cNvPr id="161" name="Freeform: Shape 256">
              <a:extLst>
                <a:ext uri="{FF2B5EF4-FFF2-40B4-BE49-F238E27FC236}">
                  <a16:creationId xmlns:a16="http://schemas.microsoft.com/office/drawing/2014/main" id="{464059CC-A283-409F-AD23-F78C6698C14B}"/>
                </a:ext>
              </a:extLst>
            </p:cNvPr>
            <p:cNvSpPr/>
            <p:nvPr/>
          </p:nvSpPr>
          <p:spPr>
            <a:xfrm>
              <a:off x="3173811" y="3540467"/>
              <a:ext cx="9525" cy="76200"/>
            </a:xfrm>
            <a:custGeom>
              <a:avLst/>
              <a:gdLst>
                <a:gd name="connsiteX0" fmla="*/ 4805 w 9525"/>
                <a:gd name="connsiteY0" fmla="*/ 76804 h 76200"/>
                <a:gd name="connsiteX1" fmla="*/ 4805 w 9525"/>
                <a:gd name="connsiteY1" fmla="*/ 4805 h 76200"/>
              </a:gdLst>
              <a:ahLst/>
              <a:cxnLst>
                <a:cxn ang="0">
                  <a:pos x="connsiteX0" y="connsiteY0"/>
                </a:cxn>
                <a:cxn ang="0">
                  <a:pos x="connsiteX1" y="connsiteY1"/>
                </a:cxn>
              </a:cxnLst>
              <a:rect l="l" t="t" r="r" b="b"/>
              <a:pathLst>
                <a:path w="9525" h="76200">
                  <a:moveTo>
                    <a:pt x="4805" y="76804"/>
                  </a:moveTo>
                  <a:lnTo>
                    <a:pt x="4805" y="4805"/>
                  </a:lnTo>
                </a:path>
              </a:pathLst>
            </a:custGeom>
            <a:noFill/>
            <a:ln w="19050" cap="flat">
              <a:solidFill>
                <a:schemeClr val="accent4"/>
              </a:solidFill>
              <a:prstDash val="solid"/>
              <a:miter/>
            </a:ln>
          </p:spPr>
          <p:txBody>
            <a:bodyPr rtlCol="0" anchor="ctr"/>
            <a:lstStyle/>
            <a:p>
              <a:endParaRPr lang="en-GB"/>
            </a:p>
          </p:txBody>
        </p:sp>
        <p:sp>
          <p:nvSpPr>
            <p:cNvPr id="162" name="Freeform: Shape 257">
              <a:extLst>
                <a:ext uri="{FF2B5EF4-FFF2-40B4-BE49-F238E27FC236}">
                  <a16:creationId xmlns:a16="http://schemas.microsoft.com/office/drawing/2014/main" id="{BB8109EE-B94D-4080-B15E-2C4EF65EAA44}"/>
                </a:ext>
              </a:extLst>
            </p:cNvPr>
            <p:cNvSpPr/>
            <p:nvPr/>
          </p:nvSpPr>
          <p:spPr>
            <a:xfrm>
              <a:off x="3592911" y="3997667"/>
              <a:ext cx="9525" cy="76200"/>
            </a:xfrm>
            <a:custGeom>
              <a:avLst/>
              <a:gdLst>
                <a:gd name="connsiteX0" fmla="*/ 4805 w 9525"/>
                <a:gd name="connsiteY0" fmla="*/ 76804 h 76200"/>
                <a:gd name="connsiteX1" fmla="*/ 4805 w 9525"/>
                <a:gd name="connsiteY1" fmla="*/ 4805 h 76200"/>
              </a:gdLst>
              <a:ahLst/>
              <a:cxnLst>
                <a:cxn ang="0">
                  <a:pos x="connsiteX0" y="connsiteY0"/>
                </a:cxn>
                <a:cxn ang="0">
                  <a:pos x="connsiteX1" y="connsiteY1"/>
                </a:cxn>
              </a:cxnLst>
              <a:rect l="l" t="t" r="r" b="b"/>
              <a:pathLst>
                <a:path w="9525" h="76200">
                  <a:moveTo>
                    <a:pt x="4805" y="76804"/>
                  </a:moveTo>
                  <a:lnTo>
                    <a:pt x="4805" y="4805"/>
                  </a:lnTo>
                </a:path>
              </a:pathLst>
            </a:custGeom>
            <a:noFill/>
            <a:ln w="19050" cap="flat">
              <a:solidFill>
                <a:schemeClr val="accent4"/>
              </a:solidFill>
              <a:prstDash val="solid"/>
              <a:miter/>
            </a:ln>
          </p:spPr>
          <p:txBody>
            <a:bodyPr rtlCol="0" anchor="ctr"/>
            <a:lstStyle/>
            <a:p>
              <a:endParaRPr lang="en-GB"/>
            </a:p>
          </p:txBody>
        </p:sp>
        <p:sp>
          <p:nvSpPr>
            <p:cNvPr id="163" name="Freeform: Shape 258">
              <a:extLst>
                <a:ext uri="{FF2B5EF4-FFF2-40B4-BE49-F238E27FC236}">
                  <a16:creationId xmlns:a16="http://schemas.microsoft.com/office/drawing/2014/main" id="{1AE3DA01-AE8E-44C1-AEAC-9A9D3F683E33}"/>
                </a:ext>
              </a:extLst>
            </p:cNvPr>
            <p:cNvSpPr/>
            <p:nvPr/>
          </p:nvSpPr>
          <p:spPr>
            <a:xfrm>
              <a:off x="4107271" y="4207217"/>
              <a:ext cx="9525" cy="76200"/>
            </a:xfrm>
            <a:custGeom>
              <a:avLst/>
              <a:gdLst>
                <a:gd name="connsiteX0" fmla="*/ 4805 w 9525"/>
                <a:gd name="connsiteY0" fmla="*/ 76804 h 76200"/>
                <a:gd name="connsiteX1" fmla="*/ 4805 w 9525"/>
                <a:gd name="connsiteY1" fmla="*/ 4805 h 76200"/>
              </a:gdLst>
              <a:ahLst/>
              <a:cxnLst>
                <a:cxn ang="0">
                  <a:pos x="connsiteX0" y="connsiteY0"/>
                </a:cxn>
                <a:cxn ang="0">
                  <a:pos x="connsiteX1" y="connsiteY1"/>
                </a:cxn>
              </a:cxnLst>
              <a:rect l="l" t="t" r="r" b="b"/>
              <a:pathLst>
                <a:path w="9525" h="76200">
                  <a:moveTo>
                    <a:pt x="4805" y="76804"/>
                  </a:moveTo>
                  <a:lnTo>
                    <a:pt x="4805" y="4805"/>
                  </a:lnTo>
                </a:path>
              </a:pathLst>
            </a:custGeom>
            <a:noFill/>
            <a:ln w="19050" cap="flat">
              <a:solidFill>
                <a:schemeClr val="accent4"/>
              </a:solidFill>
              <a:prstDash val="solid"/>
              <a:miter/>
            </a:ln>
          </p:spPr>
          <p:txBody>
            <a:bodyPr rtlCol="0" anchor="ctr"/>
            <a:lstStyle/>
            <a:p>
              <a:endParaRPr lang="en-GB"/>
            </a:p>
          </p:txBody>
        </p:sp>
        <p:sp>
          <p:nvSpPr>
            <p:cNvPr id="164" name="Freeform: Shape 259">
              <a:extLst>
                <a:ext uri="{FF2B5EF4-FFF2-40B4-BE49-F238E27FC236}">
                  <a16:creationId xmlns:a16="http://schemas.microsoft.com/office/drawing/2014/main" id="{5944668A-20A2-4E41-B627-82A5C9ED6ABB}"/>
                </a:ext>
              </a:extLst>
            </p:cNvPr>
            <p:cNvSpPr/>
            <p:nvPr/>
          </p:nvSpPr>
          <p:spPr>
            <a:xfrm>
              <a:off x="4964521" y="4778727"/>
              <a:ext cx="9525" cy="76200"/>
            </a:xfrm>
            <a:custGeom>
              <a:avLst/>
              <a:gdLst>
                <a:gd name="connsiteX0" fmla="*/ 4805 w 9525"/>
                <a:gd name="connsiteY0" fmla="*/ 76804 h 76200"/>
                <a:gd name="connsiteX1" fmla="*/ 4805 w 9525"/>
                <a:gd name="connsiteY1" fmla="*/ 4805 h 76200"/>
              </a:gdLst>
              <a:ahLst/>
              <a:cxnLst>
                <a:cxn ang="0">
                  <a:pos x="connsiteX0" y="connsiteY0"/>
                </a:cxn>
                <a:cxn ang="0">
                  <a:pos x="connsiteX1" y="connsiteY1"/>
                </a:cxn>
              </a:cxnLst>
              <a:rect l="l" t="t" r="r" b="b"/>
              <a:pathLst>
                <a:path w="9525" h="76200">
                  <a:moveTo>
                    <a:pt x="4805" y="76804"/>
                  </a:moveTo>
                  <a:lnTo>
                    <a:pt x="4805" y="4805"/>
                  </a:lnTo>
                </a:path>
              </a:pathLst>
            </a:custGeom>
            <a:noFill/>
            <a:ln w="19050" cap="flat">
              <a:solidFill>
                <a:schemeClr val="accent4"/>
              </a:solidFill>
              <a:prstDash val="solid"/>
              <a:miter/>
            </a:ln>
          </p:spPr>
          <p:txBody>
            <a:bodyPr rtlCol="0" anchor="ctr"/>
            <a:lstStyle/>
            <a:p>
              <a:endParaRPr lang="en-GB"/>
            </a:p>
          </p:txBody>
        </p:sp>
        <p:sp>
          <p:nvSpPr>
            <p:cNvPr id="165" name="Freeform: Shape 260">
              <a:extLst>
                <a:ext uri="{FF2B5EF4-FFF2-40B4-BE49-F238E27FC236}">
                  <a16:creationId xmlns:a16="http://schemas.microsoft.com/office/drawing/2014/main" id="{CC364D3F-17A0-4924-A5D5-7337C48DECDB}"/>
                </a:ext>
              </a:extLst>
            </p:cNvPr>
            <p:cNvSpPr/>
            <p:nvPr/>
          </p:nvSpPr>
          <p:spPr>
            <a:xfrm>
              <a:off x="6412330" y="4988277"/>
              <a:ext cx="9525" cy="76200"/>
            </a:xfrm>
            <a:custGeom>
              <a:avLst/>
              <a:gdLst>
                <a:gd name="connsiteX0" fmla="*/ 4805 w 9525"/>
                <a:gd name="connsiteY0" fmla="*/ 76804 h 76200"/>
                <a:gd name="connsiteX1" fmla="*/ 4805 w 9525"/>
                <a:gd name="connsiteY1" fmla="*/ 4805 h 76200"/>
              </a:gdLst>
              <a:ahLst/>
              <a:cxnLst>
                <a:cxn ang="0">
                  <a:pos x="connsiteX0" y="connsiteY0"/>
                </a:cxn>
                <a:cxn ang="0">
                  <a:pos x="connsiteX1" y="connsiteY1"/>
                </a:cxn>
              </a:cxnLst>
              <a:rect l="l" t="t" r="r" b="b"/>
              <a:pathLst>
                <a:path w="9525" h="76200">
                  <a:moveTo>
                    <a:pt x="4805" y="76804"/>
                  </a:moveTo>
                  <a:lnTo>
                    <a:pt x="4805" y="4805"/>
                  </a:lnTo>
                </a:path>
              </a:pathLst>
            </a:custGeom>
            <a:noFill/>
            <a:ln w="19050" cap="flat">
              <a:solidFill>
                <a:schemeClr val="accent4"/>
              </a:solidFill>
              <a:prstDash val="solid"/>
              <a:miter/>
            </a:ln>
          </p:spPr>
          <p:txBody>
            <a:bodyPr rtlCol="0" anchor="ctr"/>
            <a:lstStyle/>
            <a:p>
              <a:endParaRPr lang="en-GB"/>
            </a:p>
          </p:txBody>
        </p:sp>
        <p:sp>
          <p:nvSpPr>
            <p:cNvPr id="166" name="Freeform: Shape 261">
              <a:extLst>
                <a:ext uri="{FF2B5EF4-FFF2-40B4-BE49-F238E27FC236}">
                  <a16:creationId xmlns:a16="http://schemas.microsoft.com/office/drawing/2014/main" id="{87288AB0-7292-44CA-92A2-D076618FBBAC}"/>
                </a:ext>
              </a:extLst>
            </p:cNvPr>
            <p:cNvSpPr/>
            <p:nvPr/>
          </p:nvSpPr>
          <p:spPr>
            <a:xfrm>
              <a:off x="7174340" y="4988277"/>
              <a:ext cx="9525" cy="76200"/>
            </a:xfrm>
            <a:custGeom>
              <a:avLst/>
              <a:gdLst>
                <a:gd name="connsiteX0" fmla="*/ 4805 w 9525"/>
                <a:gd name="connsiteY0" fmla="*/ 76804 h 76200"/>
                <a:gd name="connsiteX1" fmla="*/ 4805 w 9525"/>
                <a:gd name="connsiteY1" fmla="*/ 4805 h 76200"/>
              </a:gdLst>
              <a:ahLst/>
              <a:cxnLst>
                <a:cxn ang="0">
                  <a:pos x="connsiteX0" y="connsiteY0"/>
                </a:cxn>
                <a:cxn ang="0">
                  <a:pos x="connsiteX1" y="connsiteY1"/>
                </a:cxn>
              </a:cxnLst>
              <a:rect l="l" t="t" r="r" b="b"/>
              <a:pathLst>
                <a:path w="9525" h="76200">
                  <a:moveTo>
                    <a:pt x="4805" y="76804"/>
                  </a:moveTo>
                  <a:lnTo>
                    <a:pt x="4805" y="4805"/>
                  </a:lnTo>
                </a:path>
              </a:pathLst>
            </a:custGeom>
            <a:noFill/>
            <a:ln w="19050" cap="flat">
              <a:solidFill>
                <a:schemeClr val="accent4"/>
              </a:solidFill>
              <a:prstDash val="solid"/>
              <a:miter/>
            </a:ln>
          </p:spPr>
          <p:txBody>
            <a:bodyPr rtlCol="0" anchor="ctr"/>
            <a:lstStyle/>
            <a:p>
              <a:endParaRPr lang="en-GB"/>
            </a:p>
          </p:txBody>
        </p:sp>
        <p:sp>
          <p:nvSpPr>
            <p:cNvPr id="167" name="Freeform: Shape 262">
              <a:extLst>
                <a:ext uri="{FF2B5EF4-FFF2-40B4-BE49-F238E27FC236}">
                  <a16:creationId xmlns:a16="http://schemas.microsoft.com/office/drawing/2014/main" id="{0DBFCAA4-06C7-4BAC-9B7C-EE58700283B1}"/>
                </a:ext>
              </a:extLst>
            </p:cNvPr>
            <p:cNvSpPr/>
            <p:nvPr/>
          </p:nvSpPr>
          <p:spPr>
            <a:xfrm>
              <a:off x="3339784" y="3674246"/>
              <a:ext cx="76200" cy="9525"/>
            </a:xfrm>
            <a:custGeom>
              <a:avLst/>
              <a:gdLst>
                <a:gd name="connsiteX0" fmla="*/ 76804 w 76200"/>
                <a:gd name="connsiteY0" fmla="*/ 4805 h 9525"/>
                <a:gd name="connsiteX1" fmla="*/ 4805 w 76200"/>
                <a:gd name="connsiteY1" fmla="*/ 4805 h 9525"/>
              </a:gdLst>
              <a:ahLst/>
              <a:cxnLst>
                <a:cxn ang="0">
                  <a:pos x="connsiteX0" y="connsiteY0"/>
                </a:cxn>
                <a:cxn ang="0">
                  <a:pos x="connsiteX1" y="connsiteY1"/>
                </a:cxn>
              </a:cxnLst>
              <a:rect l="l" t="t" r="r" b="b"/>
              <a:pathLst>
                <a:path w="76200" h="9525">
                  <a:moveTo>
                    <a:pt x="76804" y="4805"/>
                  </a:moveTo>
                  <a:lnTo>
                    <a:pt x="4805" y="4805"/>
                  </a:lnTo>
                </a:path>
              </a:pathLst>
            </a:custGeom>
            <a:noFill/>
            <a:ln w="19050" cap="flat">
              <a:solidFill>
                <a:schemeClr val="accent4"/>
              </a:solidFill>
              <a:prstDash val="solid"/>
              <a:miter/>
            </a:ln>
          </p:spPr>
          <p:txBody>
            <a:bodyPr rtlCol="0" anchor="ctr"/>
            <a:lstStyle/>
            <a:p>
              <a:endParaRPr lang="en-GB"/>
            </a:p>
          </p:txBody>
        </p:sp>
        <p:sp>
          <p:nvSpPr>
            <p:cNvPr id="168" name="Freeform: Shape 263">
              <a:extLst>
                <a:ext uri="{FF2B5EF4-FFF2-40B4-BE49-F238E27FC236}">
                  <a16:creationId xmlns:a16="http://schemas.microsoft.com/office/drawing/2014/main" id="{9708E940-841E-4232-9968-553DCED56418}"/>
                </a:ext>
              </a:extLst>
            </p:cNvPr>
            <p:cNvSpPr/>
            <p:nvPr/>
          </p:nvSpPr>
          <p:spPr>
            <a:xfrm>
              <a:off x="3377884" y="3769496"/>
              <a:ext cx="76200" cy="9525"/>
            </a:xfrm>
            <a:custGeom>
              <a:avLst/>
              <a:gdLst>
                <a:gd name="connsiteX0" fmla="*/ 76804 w 76200"/>
                <a:gd name="connsiteY0" fmla="*/ 4805 h 9525"/>
                <a:gd name="connsiteX1" fmla="*/ 4805 w 76200"/>
                <a:gd name="connsiteY1" fmla="*/ 4805 h 9525"/>
              </a:gdLst>
              <a:ahLst/>
              <a:cxnLst>
                <a:cxn ang="0">
                  <a:pos x="connsiteX0" y="connsiteY0"/>
                </a:cxn>
                <a:cxn ang="0">
                  <a:pos x="connsiteX1" y="connsiteY1"/>
                </a:cxn>
              </a:cxnLst>
              <a:rect l="l" t="t" r="r" b="b"/>
              <a:pathLst>
                <a:path w="76200" h="9525">
                  <a:moveTo>
                    <a:pt x="76804" y="4805"/>
                  </a:moveTo>
                  <a:lnTo>
                    <a:pt x="4805" y="4805"/>
                  </a:lnTo>
                </a:path>
              </a:pathLst>
            </a:custGeom>
            <a:noFill/>
            <a:ln w="19050" cap="flat">
              <a:solidFill>
                <a:schemeClr val="accent4"/>
              </a:solidFill>
              <a:prstDash val="solid"/>
              <a:miter/>
            </a:ln>
          </p:spPr>
          <p:txBody>
            <a:bodyPr rtlCol="0" anchor="ctr"/>
            <a:lstStyle/>
            <a:p>
              <a:endParaRPr lang="en-GB"/>
            </a:p>
          </p:txBody>
        </p:sp>
        <p:sp>
          <p:nvSpPr>
            <p:cNvPr id="169" name="Freeform: Shape 264">
              <a:extLst>
                <a:ext uri="{FF2B5EF4-FFF2-40B4-BE49-F238E27FC236}">
                  <a16:creationId xmlns:a16="http://schemas.microsoft.com/office/drawing/2014/main" id="{9D8418CD-6DD6-48FB-BB7A-6D860BD9BBE0}"/>
                </a:ext>
              </a:extLst>
            </p:cNvPr>
            <p:cNvSpPr/>
            <p:nvPr/>
          </p:nvSpPr>
          <p:spPr>
            <a:xfrm>
              <a:off x="3415984" y="3845696"/>
              <a:ext cx="76200" cy="9525"/>
            </a:xfrm>
            <a:custGeom>
              <a:avLst/>
              <a:gdLst>
                <a:gd name="connsiteX0" fmla="*/ 76804 w 76200"/>
                <a:gd name="connsiteY0" fmla="*/ 4805 h 9525"/>
                <a:gd name="connsiteX1" fmla="*/ 4805 w 76200"/>
                <a:gd name="connsiteY1" fmla="*/ 4805 h 9525"/>
              </a:gdLst>
              <a:ahLst/>
              <a:cxnLst>
                <a:cxn ang="0">
                  <a:pos x="connsiteX0" y="connsiteY0"/>
                </a:cxn>
                <a:cxn ang="0">
                  <a:pos x="connsiteX1" y="connsiteY1"/>
                </a:cxn>
              </a:cxnLst>
              <a:rect l="l" t="t" r="r" b="b"/>
              <a:pathLst>
                <a:path w="76200" h="9525">
                  <a:moveTo>
                    <a:pt x="76804" y="4805"/>
                  </a:moveTo>
                  <a:lnTo>
                    <a:pt x="4805" y="4805"/>
                  </a:lnTo>
                </a:path>
              </a:pathLst>
            </a:custGeom>
            <a:noFill/>
            <a:ln w="19050" cap="flat">
              <a:solidFill>
                <a:schemeClr val="accent4"/>
              </a:solidFill>
              <a:prstDash val="solid"/>
              <a:miter/>
            </a:ln>
          </p:spPr>
          <p:txBody>
            <a:bodyPr rtlCol="0" anchor="ctr"/>
            <a:lstStyle/>
            <a:p>
              <a:endParaRPr lang="en-GB"/>
            </a:p>
          </p:txBody>
        </p:sp>
        <p:sp>
          <p:nvSpPr>
            <p:cNvPr id="170" name="Freeform: Shape 265">
              <a:extLst>
                <a:ext uri="{FF2B5EF4-FFF2-40B4-BE49-F238E27FC236}">
                  <a16:creationId xmlns:a16="http://schemas.microsoft.com/office/drawing/2014/main" id="{AA99185A-20A2-4533-9146-227A03FBA8A1}"/>
                </a:ext>
              </a:extLst>
            </p:cNvPr>
            <p:cNvSpPr/>
            <p:nvPr/>
          </p:nvSpPr>
          <p:spPr>
            <a:xfrm>
              <a:off x="3415984" y="3883796"/>
              <a:ext cx="76200" cy="9525"/>
            </a:xfrm>
            <a:custGeom>
              <a:avLst/>
              <a:gdLst>
                <a:gd name="connsiteX0" fmla="*/ 76804 w 76200"/>
                <a:gd name="connsiteY0" fmla="*/ 4805 h 9525"/>
                <a:gd name="connsiteX1" fmla="*/ 4805 w 76200"/>
                <a:gd name="connsiteY1" fmla="*/ 4805 h 9525"/>
              </a:gdLst>
              <a:ahLst/>
              <a:cxnLst>
                <a:cxn ang="0">
                  <a:pos x="connsiteX0" y="connsiteY0"/>
                </a:cxn>
                <a:cxn ang="0">
                  <a:pos x="connsiteX1" y="connsiteY1"/>
                </a:cxn>
              </a:cxnLst>
              <a:rect l="l" t="t" r="r" b="b"/>
              <a:pathLst>
                <a:path w="76200" h="9525">
                  <a:moveTo>
                    <a:pt x="76804" y="4805"/>
                  </a:moveTo>
                  <a:lnTo>
                    <a:pt x="4805" y="4805"/>
                  </a:lnTo>
                </a:path>
              </a:pathLst>
            </a:custGeom>
            <a:noFill/>
            <a:ln w="19050" cap="flat">
              <a:solidFill>
                <a:schemeClr val="accent4"/>
              </a:solidFill>
              <a:prstDash val="solid"/>
              <a:miter/>
            </a:ln>
          </p:spPr>
          <p:txBody>
            <a:bodyPr rtlCol="0" anchor="ctr"/>
            <a:lstStyle/>
            <a:p>
              <a:endParaRPr lang="en-GB"/>
            </a:p>
          </p:txBody>
        </p:sp>
        <p:sp>
          <p:nvSpPr>
            <p:cNvPr id="171" name="Freeform: Shape 266">
              <a:extLst>
                <a:ext uri="{FF2B5EF4-FFF2-40B4-BE49-F238E27FC236}">
                  <a16:creationId xmlns:a16="http://schemas.microsoft.com/office/drawing/2014/main" id="{96E5AE16-F06C-45E4-85B3-3E0D89A06686}"/>
                </a:ext>
              </a:extLst>
            </p:cNvPr>
            <p:cNvSpPr/>
            <p:nvPr/>
          </p:nvSpPr>
          <p:spPr>
            <a:xfrm>
              <a:off x="4139884" y="4398146"/>
              <a:ext cx="76200" cy="9525"/>
            </a:xfrm>
            <a:custGeom>
              <a:avLst/>
              <a:gdLst>
                <a:gd name="connsiteX0" fmla="*/ 76814 w 76200"/>
                <a:gd name="connsiteY0" fmla="*/ 4805 h 9525"/>
                <a:gd name="connsiteX1" fmla="*/ 4805 w 76200"/>
                <a:gd name="connsiteY1" fmla="*/ 4805 h 9525"/>
              </a:gdLst>
              <a:ahLst/>
              <a:cxnLst>
                <a:cxn ang="0">
                  <a:pos x="connsiteX0" y="connsiteY0"/>
                </a:cxn>
                <a:cxn ang="0">
                  <a:pos x="connsiteX1" y="connsiteY1"/>
                </a:cxn>
              </a:cxnLst>
              <a:rect l="l" t="t" r="r" b="b"/>
              <a:pathLst>
                <a:path w="76200" h="9525">
                  <a:moveTo>
                    <a:pt x="76814" y="4805"/>
                  </a:moveTo>
                  <a:lnTo>
                    <a:pt x="4805" y="4805"/>
                  </a:lnTo>
                </a:path>
              </a:pathLst>
            </a:custGeom>
            <a:noFill/>
            <a:ln w="19050" cap="flat">
              <a:solidFill>
                <a:schemeClr val="accent4"/>
              </a:solidFill>
              <a:prstDash val="solid"/>
              <a:miter/>
            </a:ln>
          </p:spPr>
          <p:txBody>
            <a:bodyPr rtlCol="0" anchor="ctr"/>
            <a:lstStyle/>
            <a:p>
              <a:endParaRPr lang="en-GB"/>
            </a:p>
          </p:txBody>
        </p:sp>
      </p:grpSp>
      <p:grpSp>
        <p:nvGrpSpPr>
          <p:cNvPr id="172" name="Group 171">
            <a:extLst>
              <a:ext uri="{FF2B5EF4-FFF2-40B4-BE49-F238E27FC236}">
                <a16:creationId xmlns:a16="http://schemas.microsoft.com/office/drawing/2014/main" id="{A904430E-6913-4577-8D33-F16215D9F7CE}"/>
              </a:ext>
            </a:extLst>
          </p:cNvPr>
          <p:cNvGrpSpPr/>
          <p:nvPr/>
        </p:nvGrpSpPr>
        <p:grpSpPr>
          <a:xfrm>
            <a:off x="990425" y="2463287"/>
            <a:ext cx="3439846" cy="2133653"/>
            <a:chOff x="805942" y="2448297"/>
            <a:chExt cx="3439846" cy="2133653"/>
          </a:xfrm>
        </p:grpSpPr>
        <p:sp>
          <p:nvSpPr>
            <p:cNvPr id="173" name="Freeform: Shape 3">
              <a:extLst>
                <a:ext uri="{FF2B5EF4-FFF2-40B4-BE49-F238E27FC236}">
                  <a16:creationId xmlns:a16="http://schemas.microsoft.com/office/drawing/2014/main" id="{BB8BB3F7-01DA-4144-88BA-0178D1A47EA8}"/>
                </a:ext>
              </a:extLst>
            </p:cNvPr>
            <p:cNvSpPr/>
            <p:nvPr/>
          </p:nvSpPr>
          <p:spPr>
            <a:xfrm>
              <a:off x="805942" y="2448297"/>
              <a:ext cx="3439846" cy="2111615"/>
            </a:xfrm>
            <a:custGeom>
              <a:avLst/>
              <a:gdLst>
                <a:gd name="connsiteX0" fmla="*/ 3433803 w 3439845"/>
                <a:gd name="connsiteY0" fmla="*/ 2102748 h 2111615"/>
                <a:gd name="connsiteX1" fmla="*/ 2876628 w 3439845"/>
                <a:gd name="connsiteY1" fmla="*/ 2102748 h 2111615"/>
                <a:gd name="connsiteX2" fmla="*/ 2876628 w 3439845"/>
                <a:gd name="connsiteY2" fmla="*/ 2020067 h 2111615"/>
                <a:gd name="connsiteX3" fmla="*/ 2413183 w 3439845"/>
                <a:gd name="connsiteY3" fmla="*/ 2020067 h 2111615"/>
                <a:gd name="connsiteX4" fmla="*/ 2413183 w 3439845"/>
                <a:gd name="connsiteY4" fmla="*/ 1969047 h 2111615"/>
                <a:gd name="connsiteX5" fmla="*/ 2392355 w 3439845"/>
                <a:gd name="connsiteY5" fmla="*/ 1969047 h 2111615"/>
                <a:gd name="connsiteX6" fmla="*/ 2392355 w 3439845"/>
                <a:gd name="connsiteY6" fmla="*/ 1903959 h 2111615"/>
                <a:gd name="connsiteX7" fmla="*/ 1927169 w 3439845"/>
                <a:gd name="connsiteY7" fmla="*/ 1903959 h 2111615"/>
                <a:gd name="connsiteX8" fmla="*/ 1927169 w 3439845"/>
                <a:gd name="connsiteY8" fmla="*/ 1830071 h 2111615"/>
                <a:gd name="connsiteX9" fmla="*/ 1908076 w 3439845"/>
                <a:gd name="connsiteY9" fmla="*/ 1830071 h 2111615"/>
                <a:gd name="connsiteX10" fmla="*/ 1908076 w 3439845"/>
                <a:gd name="connsiteY10" fmla="*/ 1789609 h 2111615"/>
                <a:gd name="connsiteX11" fmla="*/ 1888983 w 3439845"/>
                <a:gd name="connsiteY11" fmla="*/ 1789609 h 2111615"/>
                <a:gd name="connsiteX12" fmla="*/ 1888983 w 3439845"/>
                <a:gd name="connsiteY12" fmla="*/ 1749148 h 2111615"/>
                <a:gd name="connsiteX13" fmla="*/ 1569608 w 3439845"/>
                <a:gd name="connsiteY13" fmla="*/ 1749148 h 2111615"/>
                <a:gd name="connsiteX14" fmla="*/ 1569608 w 3439845"/>
                <a:gd name="connsiteY14" fmla="*/ 1717480 h 2111615"/>
                <a:gd name="connsiteX15" fmla="*/ 1481083 w 3439845"/>
                <a:gd name="connsiteY15" fmla="*/ 1717480 h 2111615"/>
                <a:gd name="connsiteX16" fmla="*/ 1481083 w 3439845"/>
                <a:gd name="connsiteY16" fmla="*/ 1671743 h 2111615"/>
                <a:gd name="connsiteX17" fmla="*/ 1441161 w 3439845"/>
                <a:gd name="connsiteY17" fmla="*/ 1671743 h 2111615"/>
                <a:gd name="connsiteX18" fmla="*/ 1441161 w 3439845"/>
                <a:gd name="connsiteY18" fmla="*/ 1615448 h 2111615"/>
                <a:gd name="connsiteX19" fmla="*/ 1215512 w 3439845"/>
                <a:gd name="connsiteY19" fmla="*/ 1615448 h 2111615"/>
                <a:gd name="connsiteX20" fmla="*/ 1215512 w 3439845"/>
                <a:gd name="connsiteY20" fmla="*/ 1589062 h 2111615"/>
                <a:gd name="connsiteX21" fmla="*/ 1187743 w 3439845"/>
                <a:gd name="connsiteY21" fmla="*/ 1589062 h 2111615"/>
                <a:gd name="connsiteX22" fmla="*/ 1187743 w 3439845"/>
                <a:gd name="connsiteY22" fmla="*/ 1545077 h 2111615"/>
                <a:gd name="connsiteX23" fmla="*/ 1095747 w 3439845"/>
                <a:gd name="connsiteY23" fmla="*/ 1545077 h 2111615"/>
                <a:gd name="connsiteX24" fmla="*/ 1095747 w 3439845"/>
                <a:gd name="connsiteY24" fmla="*/ 1522208 h 2111615"/>
                <a:gd name="connsiteX25" fmla="*/ 1045408 w 3439845"/>
                <a:gd name="connsiteY25" fmla="*/ 1522208 h 2111615"/>
                <a:gd name="connsiteX26" fmla="*/ 1045408 w 3439845"/>
                <a:gd name="connsiteY26" fmla="*/ 1502857 h 2111615"/>
                <a:gd name="connsiteX27" fmla="*/ 1026314 w 3439845"/>
                <a:gd name="connsiteY27" fmla="*/ 1502857 h 2111615"/>
                <a:gd name="connsiteX28" fmla="*/ 1026314 w 3439845"/>
                <a:gd name="connsiteY28" fmla="*/ 1465913 h 2111615"/>
                <a:gd name="connsiteX29" fmla="*/ 1002015 w 3439845"/>
                <a:gd name="connsiteY29" fmla="*/ 1465913 h 2111615"/>
                <a:gd name="connsiteX30" fmla="*/ 1002015 w 3439845"/>
                <a:gd name="connsiteY30" fmla="*/ 1441286 h 2111615"/>
                <a:gd name="connsiteX31" fmla="*/ 969035 w 3439845"/>
                <a:gd name="connsiteY31" fmla="*/ 1441286 h 2111615"/>
                <a:gd name="connsiteX32" fmla="*/ 969035 w 3439845"/>
                <a:gd name="connsiteY32" fmla="*/ 1305827 h 2111615"/>
                <a:gd name="connsiteX33" fmla="*/ 939530 w 3439845"/>
                <a:gd name="connsiteY33" fmla="*/ 1305827 h 2111615"/>
                <a:gd name="connsiteX34" fmla="*/ 939530 w 3439845"/>
                <a:gd name="connsiteY34" fmla="*/ 1274159 h 2111615"/>
                <a:gd name="connsiteX35" fmla="*/ 908284 w 3439845"/>
                <a:gd name="connsiteY35" fmla="*/ 1274159 h 2111615"/>
                <a:gd name="connsiteX36" fmla="*/ 908284 w 3439845"/>
                <a:gd name="connsiteY36" fmla="*/ 1251290 h 2111615"/>
                <a:gd name="connsiteX37" fmla="*/ 864892 w 3439845"/>
                <a:gd name="connsiteY37" fmla="*/ 1251290 h 2111615"/>
                <a:gd name="connsiteX38" fmla="*/ 864892 w 3439845"/>
                <a:gd name="connsiteY38" fmla="*/ 1219628 h 2111615"/>
                <a:gd name="connsiteX39" fmla="*/ 788519 w 3439845"/>
                <a:gd name="connsiteY39" fmla="*/ 1219628 h 2111615"/>
                <a:gd name="connsiteX40" fmla="*/ 788519 w 3439845"/>
                <a:gd name="connsiteY40" fmla="*/ 1180926 h 2111615"/>
                <a:gd name="connsiteX41" fmla="*/ 767691 w 3439845"/>
                <a:gd name="connsiteY41" fmla="*/ 1180926 h 2111615"/>
                <a:gd name="connsiteX42" fmla="*/ 767691 w 3439845"/>
                <a:gd name="connsiteY42" fmla="*/ 1096479 h 2111615"/>
                <a:gd name="connsiteX43" fmla="*/ 750332 w 3439845"/>
                <a:gd name="connsiteY43" fmla="*/ 1096479 h 2111615"/>
                <a:gd name="connsiteX44" fmla="*/ 750332 w 3439845"/>
                <a:gd name="connsiteY44" fmla="*/ 985647 h 2111615"/>
                <a:gd name="connsiteX45" fmla="*/ 734710 w 3439845"/>
                <a:gd name="connsiteY45" fmla="*/ 985647 h 2111615"/>
                <a:gd name="connsiteX46" fmla="*/ 734710 w 3439845"/>
                <a:gd name="connsiteY46" fmla="*/ 908242 h 2111615"/>
                <a:gd name="connsiteX47" fmla="*/ 715616 w 3439845"/>
                <a:gd name="connsiteY47" fmla="*/ 908242 h 2111615"/>
                <a:gd name="connsiteX48" fmla="*/ 715616 w 3439845"/>
                <a:gd name="connsiteY48" fmla="*/ 846671 h 2111615"/>
                <a:gd name="connsiteX49" fmla="*/ 703464 w 3439845"/>
                <a:gd name="connsiteY49" fmla="*/ 846671 h 2111615"/>
                <a:gd name="connsiteX50" fmla="*/ 703464 w 3439845"/>
                <a:gd name="connsiteY50" fmla="*/ 767507 h 2111615"/>
                <a:gd name="connsiteX51" fmla="*/ 691317 w 3439845"/>
                <a:gd name="connsiteY51" fmla="*/ 767507 h 2111615"/>
                <a:gd name="connsiteX52" fmla="*/ 691317 w 3439845"/>
                <a:gd name="connsiteY52" fmla="*/ 744639 h 2111615"/>
                <a:gd name="connsiteX53" fmla="*/ 667012 w 3439845"/>
                <a:gd name="connsiteY53" fmla="*/ 744639 h 2111615"/>
                <a:gd name="connsiteX54" fmla="*/ 667012 w 3439845"/>
                <a:gd name="connsiteY54" fmla="*/ 723529 h 2111615"/>
                <a:gd name="connsiteX55" fmla="*/ 637508 w 3439845"/>
                <a:gd name="connsiteY55" fmla="*/ 723529 h 2111615"/>
                <a:gd name="connsiteX56" fmla="*/ 637508 w 3439845"/>
                <a:gd name="connsiteY56" fmla="*/ 712970 h 2111615"/>
                <a:gd name="connsiteX57" fmla="*/ 578492 w 3439845"/>
                <a:gd name="connsiteY57" fmla="*/ 712970 h 2111615"/>
                <a:gd name="connsiteX58" fmla="*/ 578492 w 3439845"/>
                <a:gd name="connsiteY58" fmla="*/ 681309 h 2111615"/>
                <a:gd name="connsiteX59" fmla="*/ 533362 w 3439845"/>
                <a:gd name="connsiteY59" fmla="*/ 681309 h 2111615"/>
                <a:gd name="connsiteX60" fmla="*/ 533362 w 3439845"/>
                <a:gd name="connsiteY60" fmla="*/ 635565 h 2111615"/>
                <a:gd name="connsiteX61" fmla="*/ 512533 w 3439845"/>
                <a:gd name="connsiteY61" fmla="*/ 635565 h 2111615"/>
                <a:gd name="connsiteX62" fmla="*/ 512533 w 3439845"/>
                <a:gd name="connsiteY62" fmla="*/ 607420 h 2111615"/>
                <a:gd name="connsiteX63" fmla="*/ 500383 w 3439845"/>
                <a:gd name="connsiteY63" fmla="*/ 607420 h 2111615"/>
                <a:gd name="connsiteX64" fmla="*/ 500383 w 3439845"/>
                <a:gd name="connsiteY64" fmla="*/ 501868 h 2111615"/>
                <a:gd name="connsiteX65" fmla="*/ 476083 w 3439845"/>
                <a:gd name="connsiteY65" fmla="*/ 501868 h 2111615"/>
                <a:gd name="connsiteX66" fmla="*/ 476083 w 3439845"/>
                <a:gd name="connsiteY66" fmla="*/ 447332 h 2111615"/>
                <a:gd name="connsiteX67" fmla="*/ 453518 w 3439845"/>
                <a:gd name="connsiteY67" fmla="*/ 447332 h 2111615"/>
                <a:gd name="connsiteX68" fmla="*/ 453518 w 3439845"/>
                <a:gd name="connsiteY68" fmla="*/ 408630 h 2111615"/>
                <a:gd name="connsiteX69" fmla="*/ 427481 w 3439845"/>
                <a:gd name="connsiteY69" fmla="*/ 408630 h 2111615"/>
                <a:gd name="connsiteX70" fmla="*/ 427481 w 3439845"/>
                <a:gd name="connsiteY70" fmla="*/ 376964 h 2111615"/>
                <a:gd name="connsiteX71" fmla="*/ 411860 w 3439845"/>
                <a:gd name="connsiteY71" fmla="*/ 376964 h 2111615"/>
                <a:gd name="connsiteX72" fmla="*/ 411860 w 3439845"/>
                <a:gd name="connsiteY72" fmla="*/ 359372 h 2111615"/>
                <a:gd name="connsiteX73" fmla="*/ 359787 w 3439845"/>
                <a:gd name="connsiteY73" fmla="*/ 359372 h 2111615"/>
                <a:gd name="connsiteX74" fmla="*/ 359787 w 3439845"/>
                <a:gd name="connsiteY74" fmla="*/ 336502 h 2111615"/>
                <a:gd name="connsiteX75" fmla="*/ 314657 w 3439845"/>
                <a:gd name="connsiteY75" fmla="*/ 336502 h 2111615"/>
                <a:gd name="connsiteX76" fmla="*/ 314657 w 3439845"/>
                <a:gd name="connsiteY76" fmla="*/ 315391 h 2111615"/>
                <a:gd name="connsiteX77" fmla="*/ 286885 w 3439845"/>
                <a:gd name="connsiteY77" fmla="*/ 315391 h 2111615"/>
                <a:gd name="connsiteX78" fmla="*/ 286885 w 3439845"/>
                <a:gd name="connsiteY78" fmla="*/ 260856 h 2111615"/>
                <a:gd name="connsiteX79" fmla="*/ 257377 w 3439845"/>
                <a:gd name="connsiteY79" fmla="*/ 260856 h 2111615"/>
                <a:gd name="connsiteX80" fmla="*/ 257377 w 3439845"/>
                <a:gd name="connsiteY80" fmla="*/ 123637 h 2111615"/>
                <a:gd name="connsiteX81" fmla="*/ 229605 w 3439845"/>
                <a:gd name="connsiteY81" fmla="*/ 123637 h 2111615"/>
                <a:gd name="connsiteX82" fmla="*/ 229605 w 3439845"/>
                <a:gd name="connsiteY82" fmla="*/ 95490 h 2111615"/>
                <a:gd name="connsiteX83" fmla="*/ 210512 w 3439845"/>
                <a:gd name="connsiteY83" fmla="*/ 95490 h 2111615"/>
                <a:gd name="connsiteX84" fmla="*/ 210512 w 3439845"/>
                <a:gd name="connsiteY84" fmla="*/ 69102 h 2111615"/>
                <a:gd name="connsiteX85" fmla="*/ 182740 w 3439845"/>
                <a:gd name="connsiteY85" fmla="*/ 69102 h 2111615"/>
                <a:gd name="connsiteX86" fmla="*/ 182740 w 3439845"/>
                <a:gd name="connsiteY86" fmla="*/ 55028 h 2111615"/>
                <a:gd name="connsiteX87" fmla="*/ 106367 w 3439845"/>
                <a:gd name="connsiteY87" fmla="*/ 55028 h 2111615"/>
                <a:gd name="connsiteX88" fmla="*/ 106367 w 3439845"/>
                <a:gd name="connsiteY88" fmla="*/ 25122 h 2111615"/>
                <a:gd name="connsiteX89" fmla="*/ 56030 w 3439845"/>
                <a:gd name="connsiteY89" fmla="*/ 25122 h 2111615"/>
                <a:gd name="connsiteX90" fmla="*/ 56030 w 3439845"/>
                <a:gd name="connsiteY90" fmla="*/ 9289 h 2111615"/>
                <a:gd name="connsiteX91" fmla="*/ 9165 w 3439845"/>
                <a:gd name="connsiteY91" fmla="*/ 9289 h 2111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3439845" h="2111615">
                  <a:moveTo>
                    <a:pt x="3433803" y="2102748"/>
                  </a:moveTo>
                  <a:lnTo>
                    <a:pt x="2876628" y="2102748"/>
                  </a:lnTo>
                  <a:lnTo>
                    <a:pt x="2876628" y="2020067"/>
                  </a:lnTo>
                  <a:lnTo>
                    <a:pt x="2413183" y="2020067"/>
                  </a:lnTo>
                  <a:lnTo>
                    <a:pt x="2413183" y="1969047"/>
                  </a:lnTo>
                  <a:lnTo>
                    <a:pt x="2392355" y="1969047"/>
                  </a:lnTo>
                  <a:lnTo>
                    <a:pt x="2392355" y="1903959"/>
                  </a:lnTo>
                  <a:lnTo>
                    <a:pt x="1927169" y="1903959"/>
                  </a:lnTo>
                  <a:lnTo>
                    <a:pt x="1927169" y="1830071"/>
                  </a:lnTo>
                  <a:lnTo>
                    <a:pt x="1908076" y="1830071"/>
                  </a:lnTo>
                  <a:lnTo>
                    <a:pt x="1908076" y="1789609"/>
                  </a:lnTo>
                  <a:lnTo>
                    <a:pt x="1888983" y="1789609"/>
                  </a:lnTo>
                  <a:lnTo>
                    <a:pt x="1888983" y="1749148"/>
                  </a:lnTo>
                  <a:lnTo>
                    <a:pt x="1569608" y="1749148"/>
                  </a:lnTo>
                  <a:lnTo>
                    <a:pt x="1569608" y="1717480"/>
                  </a:lnTo>
                  <a:lnTo>
                    <a:pt x="1481083" y="1717480"/>
                  </a:lnTo>
                  <a:lnTo>
                    <a:pt x="1481083" y="1671743"/>
                  </a:lnTo>
                  <a:lnTo>
                    <a:pt x="1441161" y="1671743"/>
                  </a:lnTo>
                  <a:lnTo>
                    <a:pt x="1441161" y="1615448"/>
                  </a:lnTo>
                  <a:lnTo>
                    <a:pt x="1215512" y="1615448"/>
                  </a:lnTo>
                  <a:lnTo>
                    <a:pt x="1215512" y="1589062"/>
                  </a:lnTo>
                  <a:lnTo>
                    <a:pt x="1187743" y="1589062"/>
                  </a:lnTo>
                  <a:lnTo>
                    <a:pt x="1187743" y="1545077"/>
                  </a:lnTo>
                  <a:lnTo>
                    <a:pt x="1095747" y="1545077"/>
                  </a:lnTo>
                  <a:lnTo>
                    <a:pt x="1095747" y="1522208"/>
                  </a:lnTo>
                  <a:lnTo>
                    <a:pt x="1045408" y="1522208"/>
                  </a:lnTo>
                  <a:lnTo>
                    <a:pt x="1045408" y="1502857"/>
                  </a:lnTo>
                  <a:lnTo>
                    <a:pt x="1026314" y="1502857"/>
                  </a:lnTo>
                  <a:lnTo>
                    <a:pt x="1026314" y="1465913"/>
                  </a:lnTo>
                  <a:lnTo>
                    <a:pt x="1002015" y="1465913"/>
                  </a:lnTo>
                  <a:lnTo>
                    <a:pt x="1002015" y="1441286"/>
                  </a:lnTo>
                  <a:lnTo>
                    <a:pt x="969035" y="1441286"/>
                  </a:lnTo>
                  <a:lnTo>
                    <a:pt x="969035" y="1305827"/>
                  </a:lnTo>
                  <a:lnTo>
                    <a:pt x="939530" y="1305827"/>
                  </a:lnTo>
                  <a:lnTo>
                    <a:pt x="939530" y="1274159"/>
                  </a:lnTo>
                  <a:lnTo>
                    <a:pt x="908284" y="1274159"/>
                  </a:lnTo>
                  <a:lnTo>
                    <a:pt x="908284" y="1251290"/>
                  </a:lnTo>
                  <a:lnTo>
                    <a:pt x="864892" y="1251290"/>
                  </a:lnTo>
                  <a:lnTo>
                    <a:pt x="864892" y="1219628"/>
                  </a:lnTo>
                  <a:lnTo>
                    <a:pt x="788519" y="1219628"/>
                  </a:lnTo>
                  <a:lnTo>
                    <a:pt x="788519" y="1180926"/>
                  </a:lnTo>
                  <a:lnTo>
                    <a:pt x="767691" y="1180926"/>
                  </a:lnTo>
                  <a:lnTo>
                    <a:pt x="767691" y="1096479"/>
                  </a:lnTo>
                  <a:lnTo>
                    <a:pt x="750332" y="1096479"/>
                  </a:lnTo>
                  <a:lnTo>
                    <a:pt x="750332" y="985647"/>
                  </a:lnTo>
                  <a:lnTo>
                    <a:pt x="734710" y="985647"/>
                  </a:lnTo>
                  <a:lnTo>
                    <a:pt x="734710" y="908242"/>
                  </a:lnTo>
                  <a:lnTo>
                    <a:pt x="715616" y="908242"/>
                  </a:lnTo>
                  <a:lnTo>
                    <a:pt x="715616" y="846671"/>
                  </a:lnTo>
                  <a:lnTo>
                    <a:pt x="703464" y="846671"/>
                  </a:lnTo>
                  <a:lnTo>
                    <a:pt x="703464" y="767507"/>
                  </a:lnTo>
                  <a:lnTo>
                    <a:pt x="691317" y="767507"/>
                  </a:lnTo>
                  <a:lnTo>
                    <a:pt x="691317" y="744639"/>
                  </a:lnTo>
                  <a:lnTo>
                    <a:pt x="667012" y="744639"/>
                  </a:lnTo>
                  <a:lnTo>
                    <a:pt x="667012" y="723529"/>
                  </a:lnTo>
                  <a:lnTo>
                    <a:pt x="637508" y="723529"/>
                  </a:lnTo>
                  <a:lnTo>
                    <a:pt x="637508" y="712970"/>
                  </a:lnTo>
                  <a:lnTo>
                    <a:pt x="578492" y="712970"/>
                  </a:lnTo>
                  <a:lnTo>
                    <a:pt x="578492" y="681309"/>
                  </a:lnTo>
                  <a:lnTo>
                    <a:pt x="533362" y="681309"/>
                  </a:lnTo>
                  <a:lnTo>
                    <a:pt x="533362" y="635565"/>
                  </a:lnTo>
                  <a:lnTo>
                    <a:pt x="512533" y="635565"/>
                  </a:lnTo>
                  <a:lnTo>
                    <a:pt x="512533" y="607420"/>
                  </a:lnTo>
                  <a:lnTo>
                    <a:pt x="500383" y="607420"/>
                  </a:lnTo>
                  <a:lnTo>
                    <a:pt x="500383" y="501868"/>
                  </a:lnTo>
                  <a:lnTo>
                    <a:pt x="476083" y="501868"/>
                  </a:lnTo>
                  <a:lnTo>
                    <a:pt x="476083" y="447332"/>
                  </a:lnTo>
                  <a:lnTo>
                    <a:pt x="453518" y="447332"/>
                  </a:lnTo>
                  <a:lnTo>
                    <a:pt x="453518" y="408630"/>
                  </a:lnTo>
                  <a:lnTo>
                    <a:pt x="427481" y="408630"/>
                  </a:lnTo>
                  <a:lnTo>
                    <a:pt x="427481" y="376964"/>
                  </a:lnTo>
                  <a:lnTo>
                    <a:pt x="411860" y="376964"/>
                  </a:lnTo>
                  <a:lnTo>
                    <a:pt x="411860" y="359372"/>
                  </a:lnTo>
                  <a:lnTo>
                    <a:pt x="359787" y="359372"/>
                  </a:lnTo>
                  <a:lnTo>
                    <a:pt x="359787" y="336502"/>
                  </a:lnTo>
                  <a:lnTo>
                    <a:pt x="314657" y="336502"/>
                  </a:lnTo>
                  <a:lnTo>
                    <a:pt x="314657" y="315391"/>
                  </a:lnTo>
                  <a:lnTo>
                    <a:pt x="286885" y="315391"/>
                  </a:lnTo>
                  <a:lnTo>
                    <a:pt x="286885" y="260856"/>
                  </a:lnTo>
                  <a:lnTo>
                    <a:pt x="257377" y="260856"/>
                  </a:lnTo>
                  <a:lnTo>
                    <a:pt x="257377" y="123637"/>
                  </a:lnTo>
                  <a:lnTo>
                    <a:pt x="229605" y="123637"/>
                  </a:lnTo>
                  <a:lnTo>
                    <a:pt x="229605" y="95490"/>
                  </a:lnTo>
                  <a:lnTo>
                    <a:pt x="210512" y="95490"/>
                  </a:lnTo>
                  <a:lnTo>
                    <a:pt x="210512" y="69102"/>
                  </a:lnTo>
                  <a:lnTo>
                    <a:pt x="182740" y="69102"/>
                  </a:lnTo>
                  <a:lnTo>
                    <a:pt x="182740" y="55028"/>
                  </a:lnTo>
                  <a:lnTo>
                    <a:pt x="106367" y="55028"/>
                  </a:lnTo>
                  <a:lnTo>
                    <a:pt x="106367" y="25122"/>
                  </a:lnTo>
                  <a:lnTo>
                    <a:pt x="56030" y="25122"/>
                  </a:lnTo>
                  <a:lnTo>
                    <a:pt x="56030" y="9289"/>
                  </a:lnTo>
                  <a:lnTo>
                    <a:pt x="9165" y="9289"/>
                  </a:lnTo>
                </a:path>
              </a:pathLst>
            </a:custGeom>
            <a:noFill/>
            <a:ln w="19050" cap="flat">
              <a:solidFill>
                <a:schemeClr val="accent3"/>
              </a:solidFill>
              <a:prstDash val="solid"/>
              <a:miter/>
            </a:ln>
          </p:spPr>
          <p:txBody>
            <a:bodyPr rtlCol="0" anchor="ctr"/>
            <a:lstStyle/>
            <a:p>
              <a:endParaRPr lang="en-GB"/>
            </a:p>
          </p:txBody>
        </p:sp>
        <p:sp>
          <p:nvSpPr>
            <p:cNvPr id="174" name="Freeform: Shape 223">
              <a:extLst>
                <a:ext uri="{FF2B5EF4-FFF2-40B4-BE49-F238E27FC236}">
                  <a16:creationId xmlns:a16="http://schemas.microsoft.com/office/drawing/2014/main" id="{B3F4E237-CE8C-49D8-8D30-B5A8E805CFA5}"/>
                </a:ext>
              </a:extLst>
            </p:cNvPr>
            <p:cNvSpPr/>
            <p:nvPr/>
          </p:nvSpPr>
          <p:spPr>
            <a:xfrm>
              <a:off x="927584" y="2464129"/>
              <a:ext cx="18330" cy="61924"/>
            </a:xfrm>
            <a:custGeom>
              <a:avLst/>
              <a:gdLst>
                <a:gd name="connsiteX0" fmla="*/ 9165 w 18329"/>
                <a:gd name="connsiteY0" fmla="*/ 9289 h 61924"/>
                <a:gd name="connsiteX1" fmla="*/ 9165 w 18329"/>
                <a:gd name="connsiteY1" fmla="*/ 56098 h 61924"/>
              </a:gdLst>
              <a:ahLst/>
              <a:cxnLst>
                <a:cxn ang="0">
                  <a:pos x="connsiteX0" y="connsiteY0"/>
                </a:cxn>
                <a:cxn ang="0">
                  <a:pos x="connsiteX1" y="connsiteY1"/>
                </a:cxn>
              </a:cxnLst>
              <a:rect l="l" t="t" r="r" b="b"/>
              <a:pathLst>
                <a:path w="18329" h="61923">
                  <a:moveTo>
                    <a:pt x="9165" y="9289"/>
                  </a:moveTo>
                  <a:lnTo>
                    <a:pt x="9165" y="56098"/>
                  </a:lnTo>
                </a:path>
              </a:pathLst>
            </a:custGeom>
            <a:noFill/>
            <a:ln w="19050" cap="flat">
              <a:solidFill>
                <a:schemeClr val="accent3"/>
              </a:solidFill>
              <a:prstDash val="solid"/>
              <a:miter/>
            </a:ln>
          </p:spPr>
          <p:txBody>
            <a:bodyPr rtlCol="0" anchor="ctr"/>
            <a:lstStyle/>
            <a:p>
              <a:endParaRPr lang="en-GB"/>
            </a:p>
          </p:txBody>
        </p:sp>
        <p:sp>
          <p:nvSpPr>
            <p:cNvPr id="175" name="Freeform: Shape 224">
              <a:extLst>
                <a:ext uri="{FF2B5EF4-FFF2-40B4-BE49-F238E27FC236}">
                  <a16:creationId xmlns:a16="http://schemas.microsoft.com/office/drawing/2014/main" id="{CB437FAD-7E30-40C6-ACAF-EAE1A06A7253}"/>
                </a:ext>
              </a:extLst>
            </p:cNvPr>
            <p:cNvSpPr/>
            <p:nvPr/>
          </p:nvSpPr>
          <p:spPr>
            <a:xfrm>
              <a:off x="1636326" y="3628312"/>
              <a:ext cx="18330" cy="61924"/>
            </a:xfrm>
            <a:custGeom>
              <a:avLst/>
              <a:gdLst>
                <a:gd name="connsiteX0" fmla="*/ 9165 w 18329"/>
                <a:gd name="connsiteY0" fmla="*/ 9289 h 61924"/>
                <a:gd name="connsiteX1" fmla="*/ 9165 w 18329"/>
                <a:gd name="connsiteY1" fmla="*/ 56097 h 61924"/>
              </a:gdLst>
              <a:ahLst/>
              <a:cxnLst>
                <a:cxn ang="0">
                  <a:pos x="connsiteX0" y="connsiteY0"/>
                </a:cxn>
                <a:cxn ang="0">
                  <a:pos x="connsiteX1" y="connsiteY1"/>
                </a:cxn>
              </a:cxnLst>
              <a:rect l="l" t="t" r="r" b="b"/>
              <a:pathLst>
                <a:path w="18329" h="61923">
                  <a:moveTo>
                    <a:pt x="9165" y="9289"/>
                  </a:moveTo>
                  <a:lnTo>
                    <a:pt x="9165" y="56097"/>
                  </a:lnTo>
                </a:path>
              </a:pathLst>
            </a:custGeom>
            <a:noFill/>
            <a:ln w="19050" cap="flat">
              <a:solidFill>
                <a:schemeClr val="accent3"/>
              </a:solidFill>
              <a:prstDash val="solid"/>
              <a:miter/>
            </a:ln>
          </p:spPr>
          <p:txBody>
            <a:bodyPr rtlCol="0" anchor="ctr"/>
            <a:lstStyle/>
            <a:p>
              <a:endParaRPr lang="en-GB"/>
            </a:p>
          </p:txBody>
        </p:sp>
        <p:sp>
          <p:nvSpPr>
            <p:cNvPr id="176" name="Freeform: Shape 225">
              <a:extLst>
                <a:ext uri="{FF2B5EF4-FFF2-40B4-BE49-F238E27FC236}">
                  <a16:creationId xmlns:a16="http://schemas.microsoft.com/office/drawing/2014/main" id="{0BAB0EBC-2191-4918-BDC1-608C7ED90056}"/>
                </a:ext>
              </a:extLst>
            </p:cNvPr>
            <p:cNvSpPr/>
            <p:nvPr/>
          </p:nvSpPr>
          <p:spPr>
            <a:xfrm>
              <a:off x="1404153" y="3132912"/>
              <a:ext cx="18330" cy="61924"/>
            </a:xfrm>
            <a:custGeom>
              <a:avLst/>
              <a:gdLst>
                <a:gd name="connsiteX0" fmla="*/ 9165 w 18329"/>
                <a:gd name="connsiteY0" fmla="*/ 9289 h 61924"/>
                <a:gd name="connsiteX1" fmla="*/ 9165 w 18329"/>
                <a:gd name="connsiteY1" fmla="*/ 56097 h 61924"/>
              </a:gdLst>
              <a:ahLst/>
              <a:cxnLst>
                <a:cxn ang="0">
                  <a:pos x="connsiteX0" y="connsiteY0"/>
                </a:cxn>
                <a:cxn ang="0">
                  <a:pos x="connsiteX1" y="connsiteY1"/>
                </a:cxn>
              </a:cxnLst>
              <a:rect l="l" t="t" r="r" b="b"/>
              <a:pathLst>
                <a:path w="18329" h="61923">
                  <a:moveTo>
                    <a:pt x="9165" y="9289"/>
                  </a:moveTo>
                  <a:lnTo>
                    <a:pt x="9165" y="56097"/>
                  </a:lnTo>
                </a:path>
              </a:pathLst>
            </a:custGeom>
            <a:noFill/>
            <a:ln w="19050" cap="flat">
              <a:solidFill>
                <a:schemeClr val="accent3"/>
              </a:solidFill>
              <a:prstDash val="solid"/>
              <a:miter/>
            </a:ln>
          </p:spPr>
          <p:txBody>
            <a:bodyPr rtlCol="0" anchor="ctr"/>
            <a:lstStyle/>
            <a:p>
              <a:endParaRPr lang="en-GB"/>
            </a:p>
          </p:txBody>
        </p:sp>
        <p:sp>
          <p:nvSpPr>
            <p:cNvPr id="177" name="Freeform: Shape 226">
              <a:extLst>
                <a:ext uri="{FF2B5EF4-FFF2-40B4-BE49-F238E27FC236}">
                  <a16:creationId xmlns:a16="http://schemas.microsoft.com/office/drawing/2014/main" id="{A33F4B93-4400-41E9-A735-AFB35902CD7E}"/>
                </a:ext>
              </a:extLst>
            </p:cNvPr>
            <p:cNvSpPr/>
            <p:nvPr/>
          </p:nvSpPr>
          <p:spPr>
            <a:xfrm>
              <a:off x="1135319" y="2748981"/>
              <a:ext cx="18330" cy="61924"/>
            </a:xfrm>
            <a:custGeom>
              <a:avLst/>
              <a:gdLst>
                <a:gd name="connsiteX0" fmla="*/ 9165 w 18329"/>
                <a:gd name="connsiteY0" fmla="*/ 9289 h 61924"/>
                <a:gd name="connsiteX1" fmla="*/ 9165 w 18329"/>
                <a:gd name="connsiteY1" fmla="*/ 56097 h 61924"/>
              </a:gdLst>
              <a:ahLst/>
              <a:cxnLst>
                <a:cxn ang="0">
                  <a:pos x="connsiteX0" y="connsiteY0"/>
                </a:cxn>
                <a:cxn ang="0">
                  <a:pos x="connsiteX1" y="connsiteY1"/>
                </a:cxn>
              </a:cxnLst>
              <a:rect l="l" t="t" r="r" b="b"/>
              <a:pathLst>
                <a:path w="18329" h="61923">
                  <a:moveTo>
                    <a:pt x="9165" y="9289"/>
                  </a:moveTo>
                  <a:lnTo>
                    <a:pt x="9165" y="56097"/>
                  </a:lnTo>
                </a:path>
              </a:pathLst>
            </a:custGeom>
            <a:noFill/>
            <a:ln w="19050" cap="flat">
              <a:solidFill>
                <a:schemeClr val="accent3"/>
              </a:solidFill>
              <a:prstDash val="solid"/>
              <a:miter/>
            </a:ln>
          </p:spPr>
          <p:txBody>
            <a:bodyPr rtlCol="0" anchor="ctr"/>
            <a:lstStyle/>
            <a:p>
              <a:endParaRPr lang="en-GB"/>
            </a:p>
          </p:txBody>
        </p:sp>
        <p:sp>
          <p:nvSpPr>
            <p:cNvPr id="178" name="Freeform: Shape 227">
              <a:extLst>
                <a:ext uri="{FF2B5EF4-FFF2-40B4-BE49-F238E27FC236}">
                  <a16:creationId xmlns:a16="http://schemas.microsoft.com/office/drawing/2014/main" id="{3A5F4960-78BF-4255-A56D-670C5F6CACA5}"/>
                </a:ext>
              </a:extLst>
            </p:cNvPr>
            <p:cNvSpPr/>
            <p:nvPr/>
          </p:nvSpPr>
          <p:spPr>
            <a:xfrm>
              <a:off x="1026689" y="2586612"/>
              <a:ext cx="61099" cy="18577"/>
            </a:xfrm>
            <a:custGeom>
              <a:avLst/>
              <a:gdLst>
                <a:gd name="connsiteX0" fmla="*/ 55349 w 61098"/>
                <a:gd name="connsiteY0" fmla="*/ 9289 h 18577"/>
                <a:gd name="connsiteX1" fmla="*/ 9165 w 61098"/>
                <a:gd name="connsiteY1" fmla="*/ 9289 h 18577"/>
              </a:gdLst>
              <a:ahLst/>
              <a:cxnLst>
                <a:cxn ang="0">
                  <a:pos x="connsiteX0" y="connsiteY0"/>
                </a:cxn>
                <a:cxn ang="0">
                  <a:pos x="connsiteX1" y="connsiteY1"/>
                </a:cxn>
              </a:cxnLst>
              <a:rect l="l" t="t" r="r" b="b"/>
              <a:pathLst>
                <a:path w="61098" h="18577">
                  <a:moveTo>
                    <a:pt x="55349" y="9289"/>
                  </a:moveTo>
                  <a:lnTo>
                    <a:pt x="9165" y="9289"/>
                  </a:lnTo>
                </a:path>
              </a:pathLst>
            </a:custGeom>
            <a:noFill/>
            <a:ln w="19050" cap="flat">
              <a:solidFill>
                <a:schemeClr val="accent3"/>
              </a:solidFill>
              <a:prstDash val="solid"/>
              <a:miter/>
            </a:ln>
          </p:spPr>
          <p:txBody>
            <a:bodyPr rtlCol="0" anchor="ctr"/>
            <a:lstStyle/>
            <a:p>
              <a:endParaRPr lang="en-GB"/>
            </a:p>
          </p:txBody>
        </p:sp>
        <p:sp>
          <p:nvSpPr>
            <p:cNvPr id="179" name="Freeform: Shape 228">
              <a:extLst>
                <a:ext uri="{FF2B5EF4-FFF2-40B4-BE49-F238E27FC236}">
                  <a16:creationId xmlns:a16="http://schemas.microsoft.com/office/drawing/2014/main" id="{1364CCAB-4E5B-4D70-9039-F3864EFF4860}"/>
                </a:ext>
              </a:extLst>
            </p:cNvPr>
            <p:cNvSpPr/>
            <p:nvPr/>
          </p:nvSpPr>
          <p:spPr>
            <a:xfrm>
              <a:off x="1026689" y="2636152"/>
              <a:ext cx="61099" cy="18577"/>
            </a:xfrm>
            <a:custGeom>
              <a:avLst/>
              <a:gdLst>
                <a:gd name="connsiteX0" fmla="*/ 55349 w 61098"/>
                <a:gd name="connsiteY0" fmla="*/ 9289 h 18577"/>
                <a:gd name="connsiteX1" fmla="*/ 9165 w 61098"/>
                <a:gd name="connsiteY1" fmla="*/ 9289 h 18577"/>
              </a:gdLst>
              <a:ahLst/>
              <a:cxnLst>
                <a:cxn ang="0">
                  <a:pos x="connsiteX0" y="connsiteY0"/>
                </a:cxn>
                <a:cxn ang="0">
                  <a:pos x="connsiteX1" y="connsiteY1"/>
                </a:cxn>
              </a:cxnLst>
              <a:rect l="l" t="t" r="r" b="b"/>
              <a:pathLst>
                <a:path w="61098" h="18577">
                  <a:moveTo>
                    <a:pt x="55349" y="9289"/>
                  </a:moveTo>
                  <a:lnTo>
                    <a:pt x="9165" y="9289"/>
                  </a:lnTo>
                </a:path>
              </a:pathLst>
            </a:custGeom>
            <a:noFill/>
            <a:ln w="19050" cap="flat">
              <a:solidFill>
                <a:schemeClr val="accent3"/>
              </a:solidFill>
              <a:prstDash val="solid"/>
              <a:miter/>
            </a:ln>
          </p:spPr>
          <p:txBody>
            <a:bodyPr rtlCol="0" anchor="ctr"/>
            <a:lstStyle/>
            <a:p>
              <a:endParaRPr lang="en-GB"/>
            </a:p>
          </p:txBody>
        </p:sp>
        <p:sp>
          <p:nvSpPr>
            <p:cNvPr id="180" name="Freeform: Shape 229">
              <a:extLst>
                <a:ext uri="{FF2B5EF4-FFF2-40B4-BE49-F238E27FC236}">
                  <a16:creationId xmlns:a16="http://schemas.microsoft.com/office/drawing/2014/main" id="{B6AD4791-3A71-4C0A-995C-2B9404C671EB}"/>
                </a:ext>
              </a:extLst>
            </p:cNvPr>
            <p:cNvSpPr/>
            <p:nvPr/>
          </p:nvSpPr>
          <p:spPr>
            <a:xfrm>
              <a:off x="1026689" y="2660921"/>
              <a:ext cx="61099" cy="18577"/>
            </a:xfrm>
            <a:custGeom>
              <a:avLst/>
              <a:gdLst>
                <a:gd name="connsiteX0" fmla="*/ 55349 w 61098"/>
                <a:gd name="connsiteY0" fmla="*/ 9289 h 18577"/>
                <a:gd name="connsiteX1" fmla="*/ 9165 w 61098"/>
                <a:gd name="connsiteY1" fmla="*/ 9289 h 18577"/>
              </a:gdLst>
              <a:ahLst/>
              <a:cxnLst>
                <a:cxn ang="0">
                  <a:pos x="connsiteX0" y="connsiteY0"/>
                </a:cxn>
                <a:cxn ang="0">
                  <a:pos x="connsiteX1" y="connsiteY1"/>
                </a:cxn>
              </a:cxnLst>
              <a:rect l="l" t="t" r="r" b="b"/>
              <a:pathLst>
                <a:path w="61098" h="18577">
                  <a:moveTo>
                    <a:pt x="55349" y="9289"/>
                  </a:moveTo>
                  <a:lnTo>
                    <a:pt x="9165" y="9289"/>
                  </a:lnTo>
                </a:path>
              </a:pathLst>
            </a:custGeom>
            <a:noFill/>
            <a:ln w="19050" cap="flat">
              <a:solidFill>
                <a:schemeClr val="accent3"/>
              </a:solidFill>
              <a:prstDash val="solid"/>
              <a:miter/>
            </a:ln>
          </p:spPr>
          <p:txBody>
            <a:bodyPr rtlCol="0" anchor="ctr"/>
            <a:lstStyle/>
            <a:p>
              <a:endParaRPr lang="en-GB"/>
            </a:p>
          </p:txBody>
        </p:sp>
        <p:sp>
          <p:nvSpPr>
            <p:cNvPr id="181" name="Freeform: Shape 230">
              <a:extLst>
                <a:ext uri="{FF2B5EF4-FFF2-40B4-BE49-F238E27FC236}">
                  <a16:creationId xmlns:a16="http://schemas.microsoft.com/office/drawing/2014/main" id="{1D2957F0-F5CD-4DA4-978A-FCC39EDCB635}"/>
                </a:ext>
              </a:extLst>
            </p:cNvPr>
            <p:cNvSpPr/>
            <p:nvPr/>
          </p:nvSpPr>
          <p:spPr>
            <a:xfrm>
              <a:off x="1063348" y="2735230"/>
              <a:ext cx="61099" cy="18577"/>
            </a:xfrm>
            <a:custGeom>
              <a:avLst/>
              <a:gdLst>
                <a:gd name="connsiteX0" fmla="*/ 55349 w 61098"/>
                <a:gd name="connsiteY0" fmla="*/ 9289 h 18577"/>
                <a:gd name="connsiteX1" fmla="*/ 9165 w 61098"/>
                <a:gd name="connsiteY1" fmla="*/ 9289 h 18577"/>
              </a:gdLst>
              <a:ahLst/>
              <a:cxnLst>
                <a:cxn ang="0">
                  <a:pos x="connsiteX0" y="connsiteY0"/>
                </a:cxn>
                <a:cxn ang="0">
                  <a:pos x="connsiteX1" y="connsiteY1"/>
                </a:cxn>
              </a:cxnLst>
              <a:rect l="l" t="t" r="r" b="b"/>
              <a:pathLst>
                <a:path w="61098" h="18577">
                  <a:moveTo>
                    <a:pt x="55349" y="9289"/>
                  </a:moveTo>
                  <a:lnTo>
                    <a:pt x="9165" y="9289"/>
                  </a:lnTo>
                </a:path>
              </a:pathLst>
            </a:custGeom>
            <a:noFill/>
            <a:ln w="19050" cap="flat">
              <a:solidFill>
                <a:schemeClr val="accent3"/>
              </a:solidFill>
              <a:prstDash val="solid"/>
              <a:miter/>
            </a:ln>
          </p:spPr>
          <p:txBody>
            <a:bodyPr rtlCol="0" anchor="ctr"/>
            <a:lstStyle/>
            <a:p>
              <a:endParaRPr lang="en-GB"/>
            </a:p>
          </p:txBody>
        </p:sp>
        <p:sp>
          <p:nvSpPr>
            <p:cNvPr id="182" name="Freeform: Shape 231">
              <a:extLst>
                <a:ext uri="{FF2B5EF4-FFF2-40B4-BE49-F238E27FC236}">
                  <a16:creationId xmlns:a16="http://schemas.microsoft.com/office/drawing/2014/main" id="{C0737DF7-D4FB-4796-B8F7-1171675BDB81}"/>
                </a:ext>
              </a:extLst>
            </p:cNvPr>
            <p:cNvSpPr/>
            <p:nvPr/>
          </p:nvSpPr>
          <p:spPr>
            <a:xfrm>
              <a:off x="1271083" y="2945775"/>
              <a:ext cx="61099" cy="18577"/>
            </a:xfrm>
            <a:custGeom>
              <a:avLst/>
              <a:gdLst>
                <a:gd name="connsiteX0" fmla="*/ 55350 w 61098"/>
                <a:gd name="connsiteY0" fmla="*/ 9289 h 18577"/>
                <a:gd name="connsiteX1" fmla="*/ 9165 w 61098"/>
                <a:gd name="connsiteY1" fmla="*/ 9289 h 18577"/>
              </a:gdLst>
              <a:ahLst/>
              <a:cxnLst>
                <a:cxn ang="0">
                  <a:pos x="connsiteX0" y="connsiteY0"/>
                </a:cxn>
                <a:cxn ang="0">
                  <a:pos x="connsiteX1" y="connsiteY1"/>
                </a:cxn>
              </a:cxnLst>
              <a:rect l="l" t="t" r="r" b="b"/>
              <a:pathLst>
                <a:path w="61098" h="18577">
                  <a:moveTo>
                    <a:pt x="55350" y="9289"/>
                  </a:moveTo>
                  <a:lnTo>
                    <a:pt x="9165" y="9289"/>
                  </a:lnTo>
                </a:path>
              </a:pathLst>
            </a:custGeom>
            <a:noFill/>
            <a:ln w="19050" cap="flat">
              <a:solidFill>
                <a:schemeClr val="accent3"/>
              </a:solidFill>
              <a:prstDash val="solid"/>
              <a:miter/>
            </a:ln>
          </p:spPr>
          <p:txBody>
            <a:bodyPr rtlCol="0" anchor="ctr"/>
            <a:lstStyle/>
            <a:p>
              <a:endParaRPr lang="en-GB"/>
            </a:p>
          </p:txBody>
        </p:sp>
        <p:sp>
          <p:nvSpPr>
            <p:cNvPr id="183" name="Freeform: Shape 232">
              <a:extLst>
                <a:ext uri="{FF2B5EF4-FFF2-40B4-BE49-F238E27FC236}">
                  <a16:creationId xmlns:a16="http://schemas.microsoft.com/office/drawing/2014/main" id="{66E40393-1A56-4E56-B3E8-50A1BE390377}"/>
                </a:ext>
              </a:extLst>
            </p:cNvPr>
            <p:cNvSpPr/>
            <p:nvPr/>
          </p:nvSpPr>
          <p:spPr>
            <a:xfrm>
              <a:off x="1478820" y="3267783"/>
              <a:ext cx="61099" cy="18577"/>
            </a:xfrm>
            <a:custGeom>
              <a:avLst/>
              <a:gdLst>
                <a:gd name="connsiteX0" fmla="*/ 55349 w 61098"/>
                <a:gd name="connsiteY0" fmla="*/ 9289 h 18577"/>
                <a:gd name="connsiteX1" fmla="*/ 9165 w 61098"/>
                <a:gd name="connsiteY1" fmla="*/ 9289 h 18577"/>
              </a:gdLst>
              <a:ahLst/>
              <a:cxnLst>
                <a:cxn ang="0">
                  <a:pos x="connsiteX0" y="connsiteY0"/>
                </a:cxn>
                <a:cxn ang="0">
                  <a:pos x="connsiteX1" y="connsiteY1"/>
                </a:cxn>
              </a:cxnLst>
              <a:rect l="l" t="t" r="r" b="b"/>
              <a:pathLst>
                <a:path w="61098" h="18577">
                  <a:moveTo>
                    <a:pt x="55349" y="9289"/>
                  </a:moveTo>
                  <a:lnTo>
                    <a:pt x="9165" y="9289"/>
                  </a:lnTo>
                </a:path>
              </a:pathLst>
            </a:custGeom>
            <a:noFill/>
            <a:ln w="19050" cap="flat">
              <a:solidFill>
                <a:schemeClr val="accent3"/>
              </a:solidFill>
              <a:prstDash val="solid"/>
              <a:miter/>
            </a:ln>
          </p:spPr>
          <p:txBody>
            <a:bodyPr rtlCol="0" anchor="ctr"/>
            <a:lstStyle/>
            <a:p>
              <a:endParaRPr lang="en-GB"/>
            </a:p>
          </p:txBody>
        </p:sp>
        <p:sp>
          <p:nvSpPr>
            <p:cNvPr id="184" name="Freeform: Shape 233">
              <a:extLst>
                <a:ext uri="{FF2B5EF4-FFF2-40B4-BE49-F238E27FC236}">
                  <a16:creationId xmlns:a16="http://schemas.microsoft.com/office/drawing/2014/main" id="{1DD8EFFB-90A6-4BB8-B3A9-41B072180827}"/>
                </a:ext>
              </a:extLst>
            </p:cNvPr>
            <p:cNvSpPr/>
            <p:nvPr/>
          </p:nvSpPr>
          <p:spPr>
            <a:xfrm>
              <a:off x="1491040" y="3304937"/>
              <a:ext cx="61099" cy="18577"/>
            </a:xfrm>
            <a:custGeom>
              <a:avLst/>
              <a:gdLst>
                <a:gd name="connsiteX0" fmla="*/ 55349 w 61098"/>
                <a:gd name="connsiteY0" fmla="*/ 9289 h 18577"/>
                <a:gd name="connsiteX1" fmla="*/ 9165 w 61098"/>
                <a:gd name="connsiteY1" fmla="*/ 9289 h 18577"/>
              </a:gdLst>
              <a:ahLst/>
              <a:cxnLst>
                <a:cxn ang="0">
                  <a:pos x="connsiteX0" y="connsiteY0"/>
                </a:cxn>
                <a:cxn ang="0">
                  <a:pos x="connsiteX1" y="connsiteY1"/>
                </a:cxn>
              </a:cxnLst>
              <a:rect l="l" t="t" r="r" b="b"/>
              <a:pathLst>
                <a:path w="61098" h="18577">
                  <a:moveTo>
                    <a:pt x="55349" y="9289"/>
                  </a:moveTo>
                  <a:lnTo>
                    <a:pt x="9165" y="9289"/>
                  </a:lnTo>
                </a:path>
              </a:pathLst>
            </a:custGeom>
            <a:noFill/>
            <a:ln w="19050" cap="flat">
              <a:solidFill>
                <a:schemeClr val="accent3"/>
              </a:solidFill>
              <a:prstDash val="solid"/>
              <a:miter/>
            </a:ln>
          </p:spPr>
          <p:txBody>
            <a:bodyPr rtlCol="0" anchor="ctr"/>
            <a:lstStyle/>
            <a:p>
              <a:endParaRPr lang="en-GB"/>
            </a:p>
          </p:txBody>
        </p:sp>
        <p:sp>
          <p:nvSpPr>
            <p:cNvPr id="185" name="Freeform: Shape 234">
              <a:extLst>
                <a:ext uri="{FF2B5EF4-FFF2-40B4-BE49-F238E27FC236}">
                  <a16:creationId xmlns:a16="http://schemas.microsoft.com/office/drawing/2014/main" id="{770E1DC9-82D3-4D2A-9422-A6446A58B244}"/>
                </a:ext>
              </a:extLst>
            </p:cNvPr>
            <p:cNvSpPr/>
            <p:nvPr/>
          </p:nvSpPr>
          <p:spPr>
            <a:xfrm>
              <a:off x="1527699" y="3453555"/>
              <a:ext cx="61099" cy="18577"/>
            </a:xfrm>
            <a:custGeom>
              <a:avLst/>
              <a:gdLst>
                <a:gd name="connsiteX0" fmla="*/ 55349 w 61098"/>
                <a:gd name="connsiteY0" fmla="*/ 9289 h 18577"/>
                <a:gd name="connsiteX1" fmla="*/ 9165 w 61098"/>
                <a:gd name="connsiteY1" fmla="*/ 9289 h 18577"/>
              </a:gdLst>
              <a:ahLst/>
              <a:cxnLst>
                <a:cxn ang="0">
                  <a:pos x="connsiteX0" y="connsiteY0"/>
                </a:cxn>
                <a:cxn ang="0">
                  <a:pos x="connsiteX1" y="connsiteY1"/>
                </a:cxn>
              </a:cxnLst>
              <a:rect l="l" t="t" r="r" b="b"/>
              <a:pathLst>
                <a:path w="61098" h="18577">
                  <a:moveTo>
                    <a:pt x="55349" y="9289"/>
                  </a:moveTo>
                  <a:lnTo>
                    <a:pt x="9165" y="9289"/>
                  </a:lnTo>
                </a:path>
              </a:pathLst>
            </a:custGeom>
            <a:noFill/>
            <a:ln w="19050" cap="flat">
              <a:solidFill>
                <a:schemeClr val="accent3"/>
              </a:solidFill>
              <a:prstDash val="solid"/>
              <a:miter/>
            </a:ln>
          </p:spPr>
          <p:txBody>
            <a:bodyPr rtlCol="0" anchor="ctr"/>
            <a:lstStyle/>
            <a:p>
              <a:endParaRPr lang="en-GB"/>
            </a:p>
          </p:txBody>
        </p:sp>
        <p:sp>
          <p:nvSpPr>
            <p:cNvPr id="186" name="Freeform: Shape 235">
              <a:extLst>
                <a:ext uri="{FF2B5EF4-FFF2-40B4-BE49-F238E27FC236}">
                  <a16:creationId xmlns:a16="http://schemas.microsoft.com/office/drawing/2014/main" id="{F249EF48-A56B-408B-A94C-6D06634883B6}"/>
                </a:ext>
              </a:extLst>
            </p:cNvPr>
            <p:cNvSpPr/>
            <p:nvPr/>
          </p:nvSpPr>
          <p:spPr>
            <a:xfrm>
              <a:off x="1539919" y="3577404"/>
              <a:ext cx="61099" cy="18577"/>
            </a:xfrm>
            <a:custGeom>
              <a:avLst/>
              <a:gdLst>
                <a:gd name="connsiteX0" fmla="*/ 55349 w 61098"/>
                <a:gd name="connsiteY0" fmla="*/ 9289 h 18577"/>
                <a:gd name="connsiteX1" fmla="*/ 9165 w 61098"/>
                <a:gd name="connsiteY1" fmla="*/ 9289 h 18577"/>
              </a:gdLst>
              <a:ahLst/>
              <a:cxnLst>
                <a:cxn ang="0">
                  <a:pos x="connsiteX0" y="connsiteY0"/>
                </a:cxn>
                <a:cxn ang="0">
                  <a:pos x="connsiteX1" y="connsiteY1"/>
                </a:cxn>
              </a:cxnLst>
              <a:rect l="l" t="t" r="r" b="b"/>
              <a:pathLst>
                <a:path w="61098" h="18577">
                  <a:moveTo>
                    <a:pt x="55349" y="9289"/>
                  </a:moveTo>
                  <a:lnTo>
                    <a:pt x="9165" y="9289"/>
                  </a:lnTo>
                </a:path>
              </a:pathLst>
            </a:custGeom>
            <a:noFill/>
            <a:ln w="19050" cap="flat">
              <a:solidFill>
                <a:schemeClr val="accent3"/>
              </a:solidFill>
              <a:prstDash val="solid"/>
              <a:miter/>
            </a:ln>
          </p:spPr>
          <p:txBody>
            <a:bodyPr rtlCol="0" anchor="ctr"/>
            <a:lstStyle/>
            <a:p>
              <a:endParaRPr lang="en-GB"/>
            </a:p>
          </p:txBody>
        </p:sp>
        <p:sp>
          <p:nvSpPr>
            <p:cNvPr id="187" name="Freeform: Shape 236">
              <a:extLst>
                <a:ext uri="{FF2B5EF4-FFF2-40B4-BE49-F238E27FC236}">
                  <a16:creationId xmlns:a16="http://schemas.microsoft.com/office/drawing/2014/main" id="{589E91EB-85CB-4EB3-9034-6BC83E00CDEB}"/>
                </a:ext>
              </a:extLst>
            </p:cNvPr>
            <p:cNvSpPr/>
            <p:nvPr/>
          </p:nvSpPr>
          <p:spPr>
            <a:xfrm>
              <a:off x="1710994" y="3726022"/>
              <a:ext cx="61099" cy="18577"/>
            </a:xfrm>
            <a:custGeom>
              <a:avLst/>
              <a:gdLst>
                <a:gd name="connsiteX0" fmla="*/ 55349 w 61098"/>
                <a:gd name="connsiteY0" fmla="*/ 9289 h 18577"/>
                <a:gd name="connsiteX1" fmla="*/ 9165 w 61098"/>
                <a:gd name="connsiteY1" fmla="*/ 9289 h 18577"/>
              </a:gdLst>
              <a:ahLst/>
              <a:cxnLst>
                <a:cxn ang="0">
                  <a:pos x="connsiteX0" y="connsiteY0"/>
                </a:cxn>
                <a:cxn ang="0">
                  <a:pos x="connsiteX1" y="connsiteY1"/>
                </a:cxn>
              </a:cxnLst>
              <a:rect l="l" t="t" r="r" b="b"/>
              <a:pathLst>
                <a:path w="61098" h="18577">
                  <a:moveTo>
                    <a:pt x="55349" y="9289"/>
                  </a:moveTo>
                  <a:lnTo>
                    <a:pt x="9165" y="9289"/>
                  </a:lnTo>
                </a:path>
              </a:pathLst>
            </a:custGeom>
            <a:noFill/>
            <a:ln w="19050" cap="flat">
              <a:solidFill>
                <a:schemeClr val="accent3"/>
              </a:solidFill>
              <a:prstDash val="solid"/>
              <a:miter/>
            </a:ln>
          </p:spPr>
          <p:txBody>
            <a:bodyPr rtlCol="0" anchor="ctr"/>
            <a:lstStyle/>
            <a:p>
              <a:endParaRPr lang="en-GB"/>
            </a:p>
          </p:txBody>
        </p:sp>
        <p:sp>
          <p:nvSpPr>
            <p:cNvPr id="188" name="Freeform: Shape 237">
              <a:extLst>
                <a:ext uri="{FF2B5EF4-FFF2-40B4-BE49-F238E27FC236}">
                  <a16:creationId xmlns:a16="http://schemas.microsoft.com/office/drawing/2014/main" id="{7C18B410-F23D-4B13-9096-A370C9E9411D}"/>
                </a:ext>
              </a:extLst>
            </p:cNvPr>
            <p:cNvSpPr/>
            <p:nvPr/>
          </p:nvSpPr>
          <p:spPr>
            <a:xfrm>
              <a:off x="1747653" y="3787946"/>
              <a:ext cx="61099" cy="18577"/>
            </a:xfrm>
            <a:custGeom>
              <a:avLst/>
              <a:gdLst>
                <a:gd name="connsiteX0" fmla="*/ 55349 w 61098"/>
                <a:gd name="connsiteY0" fmla="*/ 9289 h 18577"/>
                <a:gd name="connsiteX1" fmla="*/ 9165 w 61098"/>
                <a:gd name="connsiteY1" fmla="*/ 9289 h 18577"/>
              </a:gdLst>
              <a:ahLst/>
              <a:cxnLst>
                <a:cxn ang="0">
                  <a:pos x="connsiteX0" y="connsiteY0"/>
                </a:cxn>
                <a:cxn ang="0">
                  <a:pos x="connsiteX1" y="connsiteY1"/>
                </a:cxn>
              </a:cxnLst>
              <a:rect l="l" t="t" r="r" b="b"/>
              <a:pathLst>
                <a:path w="61098" h="18577">
                  <a:moveTo>
                    <a:pt x="55349" y="9289"/>
                  </a:moveTo>
                  <a:lnTo>
                    <a:pt x="9165" y="9289"/>
                  </a:lnTo>
                </a:path>
              </a:pathLst>
            </a:custGeom>
            <a:noFill/>
            <a:ln w="19050" cap="flat">
              <a:solidFill>
                <a:schemeClr val="accent3"/>
              </a:solidFill>
              <a:prstDash val="solid"/>
              <a:miter/>
            </a:ln>
          </p:spPr>
          <p:txBody>
            <a:bodyPr rtlCol="0" anchor="ctr"/>
            <a:lstStyle/>
            <a:p>
              <a:endParaRPr lang="en-GB"/>
            </a:p>
          </p:txBody>
        </p:sp>
        <p:sp>
          <p:nvSpPr>
            <p:cNvPr id="189" name="Freeform: Shape 238">
              <a:extLst>
                <a:ext uri="{FF2B5EF4-FFF2-40B4-BE49-F238E27FC236}">
                  <a16:creationId xmlns:a16="http://schemas.microsoft.com/office/drawing/2014/main" id="{7B621788-9B45-4D02-B07A-3B2D35BFCBB6}"/>
                </a:ext>
              </a:extLst>
            </p:cNvPr>
            <p:cNvSpPr/>
            <p:nvPr/>
          </p:nvSpPr>
          <p:spPr>
            <a:xfrm>
              <a:off x="1747653" y="3849870"/>
              <a:ext cx="61099" cy="18577"/>
            </a:xfrm>
            <a:custGeom>
              <a:avLst/>
              <a:gdLst>
                <a:gd name="connsiteX0" fmla="*/ 55349 w 61098"/>
                <a:gd name="connsiteY0" fmla="*/ 9289 h 18577"/>
                <a:gd name="connsiteX1" fmla="*/ 9165 w 61098"/>
                <a:gd name="connsiteY1" fmla="*/ 9289 h 18577"/>
              </a:gdLst>
              <a:ahLst/>
              <a:cxnLst>
                <a:cxn ang="0">
                  <a:pos x="connsiteX0" y="connsiteY0"/>
                </a:cxn>
                <a:cxn ang="0">
                  <a:pos x="connsiteX1" y="connsiteY1"/>
                </a:cxn>
              </a:cxnLst>
              <a:rect l="l" t="t" r="r" b="b"/>
              <a:pathLst>
                <a:path w="61098" h="18577">
                  <a:moveTo>
                    <a:pt x="55349" y="9289"/>
                  </a:moveTo>
                  <a:lnTo>
                    <a:pt x="9165" y="9289"/>
                  </a:lnTo>
                </a:path>
              </a:pathLst>
            </a:custGeom>
            <a:noFill/>
            <a:ln w="19050" cap="flat">
              <a:solidFill>
                <a:schemeClr val="accent3"/>
              </a:solidFill>
              <a:prstDash val="solid"/>
              <a:miter/>
            </a:ln>
          </p:spPr>
          <p:txBody>
            <a:bodyPr rtlCol="0" anchor="ctr"/>
            <a:lstStyle/>
            <a:p>
              <a:endParaRPr lang="en-GB"/>
            </a:p>
          </p:txBody>
        </p:sp>
        <p:sp>
          <p:nvSpPr>
            <p:cNvPr id="190" name="Freeform: Shape 239">
              <a:extLst>
                <a:ext uri="{FF2B5EF4-FFF2-40B4-BE49-F238E27FC236}">
                  <a16:creationId xmlns:a16="http://schemas.microsoft.com/office/drawing/2014/main" id="{4EF8A705-CCA1-4585-9AD0-2E665C92EE81}"/>
                </a:ext>
              </a:extLst>
            </p:cNvPr>
            <p:cNvSpPr/>
            <p:nvPr/>
          </p:nvSpPr>
          <p:spPr>
            <a:xfrm>
              <a:off x="1772093" y="3874640"/>
              <a:ext cx="61099" cy="18577"/>
            </a:xfrm>
            <a:custGeom>
              <a:avLst/>
              <a:gdLst>
                <a:gd name="connsiteX0" fmla="*/ 55349 w 61098"/>
                <a:gd name="connsiteY0" fmla="*/ 9289 h 18577"/>
                <a:gd name="connsiteX1" fmla="*/ 9165 w 61098"/>
                <a:gd name="connsiteY1" fmla="*/ 9289 h 18577"/>
              </a:gdLst>
              <a:ahLst/>
              <a:cxnLst>
                <a:cxn ang="0">
                  <a:pos x="connsiteX0" y="connsiteY0"/>
                </a:cxn>
                <a:cxn ang="0">
                  <a:pos x="connsiteX1" y="connsiteY1"/>
                </a:cxn>
              </a:cxnLst>
              <a:rect l="l" t="t" r="r" b="b"/>
              <a:pathLst>
                <a:path w="61098" h="18577">
                  <a:moveTo>
                    <a:pt x="55349" y="9289"/>
                  </a:moveTo>
                  <a:lnTo>
                    <a:pt x="9165" y="9289"/>
                  </a:lnTo>
                </a:path>
              </a:pathLst>
            </a:custGeom>
            <a:noFill/>
            <a:ln w="19050" cap="flat">
              <a:solidFill>
                <a:schemeClr val="accent3"/>
              </a:solidFill>
              <a:prstDash val="solid"/>
              <a:miter/>
            </a:ln>
          </p:spPr>
          <p:txBody>
            <a:bodyPr rtlCol="0" anchor="ctr"/>
            <a:lstStyle/>
            <a:p>
              <a:endParaRPr lang="en-GB"/>
            </a:p>
          </p:txBody>
        </p:sp>
        <p:sp>
          <p:nvSpPr>
            <p:cNvPr id="191" name="Freeform: Shape 240">
              <a:extLst>
                <a:ext uri="{FF2B5EF4-FFF2-40B4-BE49-F238E27FC236}">
                  <a16:creationId xmlns:a16="http://schemas.microsoft.com/office/drawing/2014/main" id="{1652E380-E04E-40DD-A29E-6517CC3B843F}"/>
                </a:ext>
              </a:extLst>
            </p:cNvPr>
            <p:cNvSpPr/>
            <p:nvPr/>
          </p:nvSpPr>
          <p:spPr>
            <a:xfrm>
              <a:off x="1966258" y="3962702"/>
              <a:ext cx="18330" cy="61924"/>
            </a:xfrm>
            <a:custGeom>
              <a:avLst/>
              <a:gdLst>
                <a:gd name="connsiteX0" fmla="*/ 9165 w 18329"/>
                <a:gd name="connsiteY0" fmla="*/ 9289 h 61924"/>
                <a:gd name="connsiteX1" fmla="*/ 9165 w 18329"/>
                <a:gd name="connsiteY1" fmla="*/ 56097 h 61924"/>
              </a:gdLst>
              <a:ahLst/>
              <a:cxnLst>
                <a:cxn ang="0">
                  <a:pos x="connsiteX0" y="connsiteY0"/>
                </a:cxn>
                <a:cxn ang="0">
                  <a:pos x="connsiteX1" y="connsiteY1"/>
                </a:cxn>
              </a:cxnLst>
              <a:rect l="l" t="t" r="r" b="b"/>
              <a:pathLst>
                <a:path w="18329" h="61923">
                  <a:moveTo>
                    <a:pt x="9165" y="9289"/>
                  </a:moveTo>
                  <a:lnTo>
                    <a:pt x="9165" y="56097"/>
                  </a:lnTo>
                </a:path>
              </a:pathLst>
            </a:custGeom>
            <a:noFill/>
            <a:ln w="19050" cap="flat">
              <a:solidFill>
                <a:schemeClr val="accent3"/>
              </a:solidFill>
              <a:prstDash val="solid"/>
              <a:miter/>
            </a:ln>
          </p:spPr>
          <p:txBody>
            <a:bodyPr rtlCol="0" anchor="ctr"/>
            <a:lstStyle/>
            <a:p>
              <a:endParaRPr lang="en-GB"/>
            </a:p>
          </p:txBody>
        </p:sp>
        <p:sp>
          <p:nvSpPr>
            <p:cNvPr id="192" name="Freeform: Shape 241">
              <a:extLst>
                <a:ext uri="{FF2B5EF4-FFF2-40B4-BE49-F238E27FC236}">
                  <a16:creationId xmlns:a16="http://schemas.microsoft.com/office/drawing/2014/main" id="{D9D31FE5-5F50-4DAF-8D1B-868F042FAC95}"/>
                </a:ext>
              </a:extLst>
            </p:cNvPr>
            <p:cNvSpPr/>
            <p:nvPr/>
          </p:nvSpPr>
          <p:spPr>
            <a:xfrm>
              <a:off x="2027356" y="4037012"/>
              <a:ext cx="18330" cy="61924"/>
            </a:xfrm>
            <a:custGeom>
              <a:avLst/>
              <a:gdLst>
                <a:gd name="connsiteX0" fmla="*/ 9165 w 18329"/>
                <a:gd name="connsiteY0" fmla="*/ 9289 h 61924"/>
                <a:gd name="connsiteX1" fmla="*/ 9165 w 18329"/>
                <a:gd name="connsiteY1" fmla="*/ 56097 h 61924"/>
              </a:gdLst>
              <a:ahLst/>
              <a:cxnLst>
                <a:cxn ang="0">
                  <a:pos x="connsiteX0" y="connsiteY0"/>
                </a:cxn>
                <a:cxn ang="0">
                  <a:pos x="connsiteX1" y="connsiteY1"/>
                </a:cxn>
              </a:cxnLst>
              <a:rect l="l" t="t" r="r" b="b"/>
              <a:pathLst>
                <a:path w="18329" h="61923">
                  <a:moveTo>
                    <a:pt x="9165" y="9289"/>
                  </a:moveTo>
                  <a:lnTo>
                    <a:pt x="9165" y="56097"/>
                  </a:lnTo>
                </a:path>
              </a:pathLst>
            </a:custGeom>
            <a:noFill/>
            <a:ln w="19050" cap="flat">
              <a:solidFill>
                <a:schemeClr val="accent3"/>
              </a:solidFill>
              <a:prstDash val="solid"/>
              <a:miter/>
            </a:ln>
          </p:spPr>
          <p:txBody>
            <a:bodyPr rtlCol="0" anchor="ctr"/>
            <a:lstStyle/>
            <a:p>
              <a:endParaRPr lang="en-GB"/>
            </a:p>
          </p:txBody>
        </p:sp>
        <p:sp>
          <p:nvSpPr>
            <p:cNvPr id="193" name="Freeform: Shape 242">
              <a:extLst>
                <a:ext uri="{FF2B5EF4-FFF2-40B4-BE49-F238E27FC236}">
                  <a16:creationId xmlns:a16="http://schemas.microsoft.com/office/drawing/2014/main" id="{25BC101E-9F55-4D55-B4DF-D91E7A4683F0}"/>
                </a:ext>
              </a:extLst>
            </p:cNvPr>
            <p:cNvSpPr/>
            <p:nvPr/>
          </p:nvSpPr>
          <p:spPr>
            <a:xfrm>
              <a:off x="2222871" y="4037012"/>
              <a:ext cx="18330" cy="61924"/>
            </a:xfrm>
            <a:custGeom>
              <a:avLst/>
              <a:gdLst>
                <a:gd name="connsiteX0" fmla="*/ 9165 w 18329"/>
                <a:gd name="connsiteY0" fmla="*/ 9289 h 61924"/>
                <a:gd name="connsiteX1" fmla="*/ 9165 w 18329"/>
                <a:gd name="connsiteY1" fmla="*/ 56097 h 61924"/>
              </a:gdLst>
              <a:ahLst/>
              <a:cxnLst>
                <a:cxn ang="0">
                  <a:pos x="connsiteX0" y="connsiteY0"/>
                </a:cxn>
                <a:cxn ang="0">
                  <a:pos x="connsiteX1" y="connsiteY1"/>
                </a:cxn>
              </a:cxnLst>
              <a:rect l="l" t="t" r="r" b="b"/>
              <a:pathLst>
                <a:path w="18329" h="61923">
                  <a:moveTo>
                    <a:pt x="9165" y="9289"/>
                  </a:moveTo>
                  <a:lnTo>
                    <a:pt x="9165" y="56097"/>
                  </a:lnTo>
                </a:path>
              </a:pathLst>
            </a:custGeom>
            <a:noFill/>
            <a:ln w="19050" cap="flat">
              <a:solidFill>
                <a:schemeClr val="accent3"/>
              </a:solidFill>
              <a:prstDash val="solid"/>
              <a:miter/>
            </a:ln>
          </p:spPr>
          <p:txBody>
            <a:bodyPr rtlCol="0" anchor="ctr"/>
            <a:lstStyle/>
            <a:p>
              <a:endParaRPr lang="en-GB"/>
            </a:p>
          </p:txBody>
        </p:sp>
        <p:sp>
          <p:nvSpPr>
            <p:cNvPr id="194" name="Freeform: Shape 243">
              <a:extLst>
                <a:ext uri="{FF2B5EF4-FFF2-40B4-BE49-F238E27FC236}">
                  <a16:creationId xmlns:a16="http://schemas.microsoft.com/office/drawing/2014/main" id="{CDEB059B-4D11-40E2-A916-C940E0DE95C6}"/>
                </a:ext>
              </a:extLst>
            </p:cNvPr>
            <p:cNvSpPr/>
            <p:nvPr/>
          </p:nvSpPr>
          <p:spPr>
            <a:xfrm>
              <a:off x="2259531" y="4086551"/>
              <a:ext cx="18330" cy="61924"/>
            </a:xfrm>
            <a:custGeom>
              <a:avLst/>
              <a:gdLst>
                <a:gd name="connsiteX0" fmla="*/ 9165 w 18329"/>
                <a:gd name="connsiteY0" fmla="*/ 9289 h 61924"/>
                <a:gd name="connsiteX1" fmla="*/ 9165 w 18329"/>
                <a:gd name="connsiteY1" fmla="*/ 56097 h 61924"/>
              </a:gdLst>
              <a:ahLst/>
              <a:cxnLst>
                <a:cxn ang="0">
                  <a:pos x="connsiteX0" y="connsiteY0"/>
                </a:cxn>
                <a:cxn ang="0">
                  <a:pos x="connsiteX1" y="connsiteY1"/>
                </a:cxn>
              </a:cxnLst>
              <a:rect l="l" t="t" r="r" b="b"/>
              <a:pathLst>
                <a:path w="18329" h="61923">
                  <a:moveTo>
                    <a:pt x="9165" y="9289"/>
                  </a:moveTo>
                  <a:lnTo>
                    <a:pt x="9165" y="56097"/>
                  </a:lnTo>
                </a:path>
              </a:pathLst>
            </a:custGeom>
            <a:noFill/>
            <a:ln w="19050" cap="flat">
              <a:solidFill>
                <a:schemeClr val="accent3"/>
              </a:solidFill>
              <a:prstDash val="solid"/>
              <a:miter/>
            </a:ln>
          </p:spPr>
          <p:txBody>
            <a:bodyPr rtlCol="0" anchor="ctr"/>
            <a:lstStyle/>
            <a:p>
              <a:endParaRPr lang="en-GB"/>
            </a:p>
          </p:txBody>
        </p:sp>
        <p:sp>
          <p:nvSpPr>
            <p:cNvPr id="195" name="Freeform: Shape 244">
              <a:extLst>
                <a:ext uri="{FF2B5EF4-FFF2-40B4-BE49-F238E27FC236}">
                  <a16:creationId xmlns:a16="http://schemas.microsoft.com/office/drawing/2014/main" id="{F24FC131-F8B1-4B17-A396-04237D9CA648}"/>
                </a:ext>
              </a:extLst>
            </p:cNvPr>
            <p:cNvSpPr/>
            <p:nvPr/>
          </p:nvSpPr>
          <p:spPr>
            <a:xfrm>
              <a:off x="2296190" y="4136090"/>
              <a:ext cx="18330" cy="61924"/>
            </a:xfrm>
            <a:custGeom>
              <a:avLst/>
              <a:gdLst>
                <a:gd name="connsiteX0" fmla="*/ 9165 w 18329"/>
                <a:gd name="connsiteY0" fmla="*/ 9289 h 61924"/>
                <a:gd name="connsiteX1" fmla="*/ 9165 w 18329"/>
                <a:gd name="connsiteY1" fmla="*/ 56097 h 61924"/>
              </a:gdLst>
              <a:ahLst/>
              <a:cxnLst>
                <a:cxn ang="0">
                  <a:pos x="connsiteX0" y="connsiteY0"/>
                </a:cxn>
                <a:cxn ang="0">
                  <a:pos x="connsiteX1" y="connsiteY1"/>
                </a:cxn>
              </a:cxnLst>
              <a:rect l="l" t="t" r="r" b="b"/>
              <a:pathLst>
                <a:path w="18329" h="61923">
                  <a:moveTo>
                    <a:pt x="9165" y="9289"/>
                  </a:moveTo>
                  <a:lnTo>
                    <a:pt x="9165" y="56097"/>
                  </a:lnTo>
                </a:path>
              </a:pathLst>
            </a:custGeom>
            <a:noFill/>
            <a:ln w="19050" cap="flat">
              <a:solidFill>
                <a:schemeClr val="accent3"/>
              </a:solidFill>
              <a:prstDash val="solid"/>
              <a:miter/>
            </a:ln>
          </p:spPr>
          <p:txBody>
            <a:bodyPr rtlCol="0" anchor="ctr"/>
            <a:lstStyle/>
            <a:p>
              <a:endParaRPr lang="en-GB"/>
            </a:p>
          </p:txBody>
        </p:sp>
        <p:sp>
          <p:nvSpPr>
            <p:cNvPr id="196" name="Freeform: Shape 47">
              <a:extLst>
                <a:ext uri="{FF2B5EF4-FFF2-40B4-BE49-F238E27FC236}">
                  <a16:creationId xmlns:a16="http://schemas.microsoft.com/office/drawing/2014/main" id="{16C1702F-E976-47E6-9BD8-7AAFD3743C51}"/>
                </a:ext>
              </a:extLst>
            </p:cNvPr>
            <p:cNvSpPr/>
            <p:nvPr/>
          </p:nvSpPr>
          <p:spPr>
            <a:xfrm>
              <a:off x="2320629" y="4136090"/>
              <a:ext cx="18330" cy="61924"/>
            </a:xfrm>
            <a:custGeom>
              <a:avLst/>
              <a:gdLst>
                <a:gd name="connsiteX0" fmla="*/ 9165 w 18329"/>
                <a:gd name="connsiteY0" fmla="*/ 9289 h 61924"/>
                <a:gd name="connsiteX1" fmla="*/ 9165 w 18329"/>
                <a:gd name="connsiteY1" fmla="*/ 56097 h 61924"/>
              </a:gdLst>
              <a:ahLst/>
              <a:cxnLst>
                <a:cxn ang="0">
                  <a:pos x="connsiteX0" y="connsiteY0"/>
                </a:cxn>
                <a:cxn ang="0">
                  <a:pos x="connsiteX1" y="connsiteY1"/>
                </a:cxn>
              </a:cxnLst>
              <a:rect l="l" t="t" r="r" b="b"/>
              <a:pathLst>
                <a:path w="18329" h="61923">
                  <a:moveTo>
                    <a:pt x="9165" y="9289"/>
                  </a:moveTo>
                  <a:lnTo>
                    <a:pt x="9165" y="56097"/>
                  </a:lnTo>
                </a:path>
              </a:pathLst>
            </a:custGeom>
            <a:noFill/>
            <a:ln w="19050" cap="flat">
              <a:solidFill>
                <a:schemeClr val="accent3"/>
              </a:solidFill>
              <a:prstDash val="solid"/>
              <a:miter/>
            </a:ln>
          </p:spPr>
          <p:txBody>
            <a:bodyPr rtlCol="0" anchor="ctr"/>
            <a:lstStyle/>
            <a:p>
              <a:endParaRPr lang="en-GB"/>
            </a:p>
          </p:txBody>
        </p:sp>
        <p:sp>
          <p:nvSpPr>
            <p:cNvPr id="197" name="Freeform: Shape 48">
              <a:extLst>
                <a:ext uri="{FF2B5EF4-FFF2-40B4-BE49-F238E27FC236}">
                  <a16:creationId xmlns:a16="http://schemas.microsoft.com/office/drawing/2014/main" id="{F348DE87-8A16-4B07-B490-BE337943788A}"/>
                </a:ext>
              </a:extLst>
            </p:cNvPr>
            <p:cNvSpPr/>
            <p:nvPr/>
          </p:nvSpPr>
          <p:spPr>
            <a:xfrm>
              <a:off x="2723885" y="4321863"/>
              <a:ext cx="18330" cy="61924"/>
            </a:xfrm>
            <a:custGeom>
              <a:avLst/>
              <a:gdLst>
                <a:gd name="connsiteX0" fmla="*/ 9165 w 18329"/>
                <a:gd name="connsiteY0" fmla="*/ 9289 h 61924"/>
                <a:gd name="connsiteX1" fmla="*/ 9165 w 18329"/>
                <a:gd name="connsiteY1" fmla="*/ 56103 h 61924"/>
              </a:gdLst>
              <a:ahLst/>
              <a:cxnLst>
                <a:cxn ang="0">
                  <a:pos x="connsiteX0" y="connsiteY0"/>
                </a:cxn>
                <a:cxn ang="0">
                  <a:pos x="connsiteX1" y="connsiteY1"/>
                </a:cxn>
              </a:cxnLst>
              <a:rect l="l" t="t" r="r" b="b"/>
              <a:pathLst>
                <a:path w="18329" h="61923">
                  <a:moveTo>
                    <a:pt x="9165" y="9289"/>
                  </a:moveTo>
                  <a:lnTo>
                    <a:pt x="9165" y="56103"/>
                  </a:lnTo>
                </a:path>
              </a:pathLst>
            </a:custGeom>
            <a:noFill/>
            <a:ln w="19050" cap="flat">
              <a:solidFill>
                <a:schemeClr val="accent3"/>
              </a:solidFill>
              <a:prstDash val="solid"/>
              <a:miter/>
            </a:ln>
          </p:spPr>
          <p:txBody>
            <a:bodyPr rtlCol="0" anchor="ctr"/>
            <a:lstStyle/>
            <a:p>
              <a:endParaRPr lang="en-GB"/>
            </a:p>
          </p:txBody>
        </p:sp>
        <p:sp>
          <p:nvSpPr>
            <p:cNvPr id="198" name="Freeform: Shape 51">
              <a:extLst>
                <a:ext uri="{FF2B5EF4-FFF2-40B4-BE49-F238E27FC236}">
                  <a16:creationId xmlns:a16="http://schemas.microsoft.com/office/drawing/2014/main" id="{BB9E9231-DDF7-435D-B6C5-D6C79D464340}"/>
                </a:ext>
              </a:extLst>
            </p:cNvPr>
            <p:cNvSpPr/>
            <p:nvPr/>
          </p:nvSpPr>
          <p:spPr>
            <a:xfrm>
              <a:off x="3237113" y="4433332"/>
              <a:ext cx="18330" cy="61924"/>
            </a:xfrm>
            <a:custGeom>
              <a:avLst/>
              <a:gdLst>
                <a:gd name="connsiteX0" fmla="*/ 9165 w 18329"/>
                <a:gd name="connsiteY0" fmla="*/ 9289 h 61924"/>
                <a:gd name="connsiteX1" fmla="*/ 9165 w 18329"/>
                <a:gd name="connsiteY1" fmla="*/ 56097 h 61924"/>
              </a:gdLst>
              <a:ahLst/>
              <a:cxnLst>
                <a:cxn ang="0">
                  <a:pos x="connsiteX0" y="connsiteY0"/>
                </a:cxn>
                <a:cxn ang="0">
                  <a:pos x="connsiteX1" y="connsiteY1"/>
                </a:cxn>
              </a:cxnLst>
              <a:rect l="l" t="t" r="r" b="b"/>
              <a:pathLst>
                <a:path w="18329" h="61923">
                  <a:moveTo>
                    <a:pt x="9165" y="9289"/>
                  </a:moveTo>
                  <a:lnTo>
                    <a:pt x="9165" y="56097"/>
                  </a:lnTo>
                </a:path>
              </a:pathLst>
            </a:custGeom>
            <a:noFill/>
            <a:ln w="19050" cap="flat">
              <a:solidFill>
                <a:schemeClr val="accent3"/>
              </a:solidFill>
              <a:prstDash val="solid"/>
              <a:miter/>
            </a:ln>
          </p:spPr>
          <p:txBody>
            <a:bodyPr rtlCol="0" anchor="ctr"/>
            <a:lstStyle/>
            <a:p>
              <a:endParaRPr lang="en-GB"/>
            </a:p>
          </p:txBody>
        </p:sp>
        <p:sp>
          <p:nvSpPr>
            <p:cNvPr id="199" name="Freeform: Shape 52">
              <a:extLst>
                <a:ext uri="{FF2B5EF4-FFF2-40B4-BE49-F238E27FC236}">
                  <a16:creationId xmlns:a16="http://schemas.microsoft.com/office/drawing/2014/main" id="{946EB6BA-63F9-47CA-B5C0-787AB9C5D5D4}"/>
                </a:ext>
              </a:extLst>
            </p:cNvPr>
            <p:cNvSpPr/>
            <p:nvPr/>
          </p:nvSpPr>
          <p:spPr>
            <a:xfrm>
              <a:off x="4214695" y="4520026"/>
              <a:ext cx="18330" cy="61924"/>
            </a:xfrm>
            <a:custGeom>
              <a:avLst/>
              <a:gdLst>
                <a:gd name="connsiteX0" fmla="*/ 9165 w 18329"/>
                <a:gd name="connsiteY0" fmla="*/ 9289 h 61924"/>
                <a:gd name="connsiteX1" fmla="*/ 9165 w 18329"/>
                <a:gd name="connsiteY1" fmla="*/ 56097 h 61924"/>
              </a:gdLst>
              <a:ahLst/>
              <a:cxnLst>
                <a:cxn ang="0">
                  <a:pos x="connsiteX0" y="connsiteY0"/>
                </a:cxn>
                <a:cxn ang="0">
                  <a:pos x="connsiteX1" y="connsiteY1"/>
                </a:cxn>
              </a:cxnLst>
              <a:rect l="l" t="t" r="r" b="b"/>
              <a:pathLst>
                <a:path w="18329" h="61923">
                  <a:moveTo>
                    <a:pt x="9165" y="9289"/>
                  </a:moveTo>
                  <a:lnTo>
                    <a:pt x="9165" y="56097"/>
                  </a:lnTo>
                </a:path>
              </a:pathLst>
            </a:custGeom>
            <a:noFill/>
            <a:ln w="19050" cap="flat">
              <a:solidFill>
                <a:schemeClr val="accent3"/>
              </a:solidFill>
              <a:prstDash val="solid"/>
              <a:miter/>
            </a:ln>
          </p:spPr>
          <p:txBody>
            <a:bodyPr rtlCol="0" anchor="ctr"/>
            <a:lstStyle/>
            <a:p>
              <a:endParaRPr lang="en-GB"/>
            </a:p>
          </p:txBody>
        </p:sp>
      </p:grpSp>
    </p:spTree>
    <p:custDataLst>
      <p:tags r:id="rId1"/>
    </p:custDataLst>
    <p:extLst>
      <p:ext uri="{BB962C8B-B14F-4D97-AF65-F5344CB8AC3E}">
        <p14:creationId xmlns:p14="http://schemas.microsoft.com/office/powerpoint/2010/main" val="1554995896"/>
      </p:ext>
    </p:extLst>
  </p:cSld>
  <p:clrMapOvr>
    <a:masterClrMapping/>
  </p:clrMapOvr>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p:cNvSpPr>
            <a:spLocks noGrp="1" noChangeArrowheads="1"/>
          </p:cNvSpPr>
          <p:nvPr>
            <p:ph idx="1"/>
          </p:nvPr>
        </p:nvSpPr>
        <p:spPr/>
        <p:txBody>
          <a:bodyPr/>
          <a:lstStyle/>
          <a:p>
            <a:pPr marL="0" indent="0">
              <a:buNone/>
            </a:pPr>
            <a:r>
              <a:rPr lang="zh-CN" b="1" dirty="0" smtClean="0"/>
              <a:t>关键结果（续）</a:t>
            </a:r>
          </a:p>
          <a:p>
            <a:pPr marL="0" indent="0">
              <a:spcBef>
                <a:spcPts val="28200"/>
              </a:spcBef>
              <a:buNone/>
            </a:pPr>
            <a:r>
              <a:rPr lang="zh-CN" b="1" dirty="0" smtClean="0"/>
              <a:t>结论</a:t>
            </a:r>
          </a:p>
          <a:p>
            <a:r>
              <a:rPr lang="zh-CN" b="1" dirty="0" smtClean="0"/>
              <a:t>在 BRAF V600E 突变型 mCRC 患者中，与 FOLFIRI 或伊立替康 + 西妥昔单抗（对照组）相比，encorafenib + 比美替尼 + 西妥昔单抗三联疗法或 encorafenib + 西妥昔单抗双联疗法均可显著改善生存和缓解，且两种疗法总体耐受良好</a:t>
            </a:r>
            <a:endParaRPr lang="zh-CN" b="1" dirty="0"/>
          </a:p>
        </p:txBody>
      </p:sp>
      <p:sp>
        <p:nvSpPr>
          <p:cNvPr id="13" name="Rectangle 2"/>
          <p:cNvSpPr>
            <a:spLocks noGrp="1" noChangeArrowheads="1"/>
          </p:cNvSpPr>
          <p:nvPr>
            <p:ph type="title"/>
          </p:nvPr>
        </p:nvSpPr>
        <p:spPr>
          <a:xfrm>
            <a:off x="365124" y="179614"/>
            <a:ext cx="8238945" cy="807720"/>
          </a:xfrm>
        </p:spPr>
        <p:txBody>
          <a:bodyPr/>
          <a:lstStyle/>
          <a:p>
            <a:r>
              <a:rPr lang="zh-CN" sz="1800" b="1" i="0" u="none" strike="noStrike" cap="none" baseline="0">
                <a:solidFill>
                  <a:srgbClr val="043882"/>
                </a:solidFill>
                <a:effectLst/>
                <a:uFillTx/>
                <a:ea typeface="SimSun"/>
              </a:rPr>
              <a:t>LBA-006：BEACON CRC：评估 Encorafenib + 西妥昔单抗 ± 比美替尼对比伊立替康或 FOLFIRI + 西妥昔单抗用于 BRAF V600E 突变型转移性结直肠癌的随机、3 组、3 期研究 – Kopetz S 等人</a:t>
            </a:r>
          </a:p>
        </p:txBody>
      </p:sp>
      <p:sp>
        <p:nvSpPr>
          <p:cNvPr id="14" name="Text Placeholder 14"/>
          <p:cNvSpPr>
            <a:spLocks noGrp="1"/>
          </p:cNvSpPr>
          <p:nvPr>
            <p:ph type="body" sz="quarter" idx="11"/>
          </p:nvPr>
        </p:nvSpPr>
        <p:spPr>
          <a:xfrm>
            <a:off x="4495800" y="6096000"/>
            <a:ext cx="4283075" cy="487363"/>
          </a:xfrm>
        </p:spPr>
        <p:txBody>
          <a:bodyPr/>
          <a:lstStyle/>
          <a:p>
            <a:r>
              <a:rPr lang="zh-CN" sz="1200" b="0" i="0" u="none" strike="noStrike" cap="none" baseline="0">
                <a:solidFill>
                  <a:srgbClr val="4D4D4D"/>
                </a:solidFill>
                <a:effectLst/>
                <a:uFillTx/>
                <a:ea typeface="SimSun"/>
              </a:rPr>
              <a:t>Kopetz S, et al. Ann Oncol 2019;30(suppl):abstr LBA-006</a:t>
            </a:r>
          </a:p>
        </p:txBody>
      </p:sp>
      <p:graphicFrame>
        <p:nvGraphicFramePr>
          <p:cNvPr id="16" name="Group 88"/>
          <p:cNvGraphicFramePr>
            <a:graphicFrameLocks noGrp="1"/>
          </p:cNvGraphicFramePr>
          <p:nvPr>
            <p:extLst>
              <p:ext uri="{D42A27DB-BD31-4B8C-83A1-F6EECF244321}">
                <p14:modId xmlns:p14="http://schemas.microsoft.com/office/powerpoint/2010/main" val="2392423796"/>
              </p:ext>
            </p:extLst>
          </p:nvPr>
        </p:nvGraphicFramePr>
        <p:xfrm>
          <a:off x="142488" y="1603475"/>
          <a:ext cx="4597954" cy="3349680"/>
        </p:xfrm>
        <a:graphic>
          <a:graphicData uri="http://schemas.openxmlformats.org/drawingml/2006/table">
            <a:tbl>
              <a:tblPr firstRow="1" bandRow="1">
                <a:tableStyleId>{69012ECD-51FC-41F1-AA8D-1B2483CD663E}</a:tableStyleId>
              </a:tblPr>
              <a:tblGrid>
                <a:gridCol w="1983091">
                  <a:extLst>
                    <a:ext uri="{9D8B030D-6E8A-4147-A177-3AD203B41FA5}">
                      <a16:colId xmlns:a16="http://schemas.microsoft.com/office/drawing/2014/main" val="20000"/>
                    </a:ext>
                  </a:extLst>
                </a:gridCol>
                <a:gridCol w="871621">
                  <a:extLst>
                    <a:ext uri="{9D8B030D-6E8A-4147-A177-3AD203B41FA5}">
                      <a16:colId xmlns:a16="http://schemas.microsoft.com/office/drawing/2014/main" val="20001"/>
                    </a:ext>
                  </a:extLst>
                </a:gridCol>
                <a:gridCol w="871621">
                  <a:extLst>
                    <a:ext uri="{9D8B030D-6E8A-4147-A177-3AD203B41FA5}">
                      <a16:colId xmlns:a16="http://schemas.microsoft.com/office/drawing/2014/main" val="20002"/>
                    </a:ext>
                  </a:extLst>
                </a:gridCol>
                <a:gridCol w="871621">
                  <a:extLst>
                    <a:ext uri="{9D8B030D-6E8A-4147-A177-3AD203B41FA5}">
                      <a16:colId xmlns:a16="http://schemas.microsoft.com/office/drawing/2014/main" val="1893620660"/>
                    </a:ext>
                  </a:extLst>
                </a:gridCol>
              </a:tblGrid>
              <a:tr h="173999">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zh-CN" sz="1400" b="1" i="0" u="none" strike="noStrike" cap="none" baseline="0" dirty="0">
                          <a:solidFill>
                            <a:srgbClr val="FFFFFF"/>
                          </a:solidFill>
                          <a:effectLst/>
                          <a:uFillTx/>
                          <a:ea typeface="SimSun"/>
                        </a:rPr>
                        <a:t>缓解</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400" b="1" i="0" u="none" strike="noStrike" cap="none" baseline="0" dirty="0">
                          <a:solidFill>
                            <a:srgbClr val="FFFFFF"/>
                          </a:solidFill>
                          <a:effectLst/>
                          <a:uFillTx/>
                          <a:ea typeface="SimSun"/>
                        </a:rPr>
                        <a:t>三联组</a:t>
                      </a:r>
                      <a:r>
                        <a:rPr sz="1400" dirty="0"/>
                        <a:t/>
                      </a:r>
                      <a:br>
                        <a:rPr sz="1400" dirty="0"/>
                      </a:br>
                      <a:r>
                        <a:rPr lang="zh-CN" sz="1400" b="1" i="0" u="none" strike="noStrike" cap="none" baseline="0" dirty="0">
                          <a:solidFill>
                            <a:srgbClr val="FFFFFF"/>
                          </a:solidFill>
                          <a:effectLst/>
                          <a:uFillTx/>
                          <a:ea typeface="SimSun"/>
                        </a:rPr>
                        <a:t>(n=111)</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400" b="1" i="0" u="none" strike="noStrike" cap="none" baseline="0" dirty="0">
                          <a:solidFill>
                            <a:srgbClr val="FFFFFF"/>
                          </a:solidFill>
                          <a:effectLst/>
                          <a:uFillTx/>
                          <a:ea typeface="SimSun"/>
                        </a:rPr>
                        <a:t>双联组</a:t>
                      </a:r>
                      <a:r>
                        <a:rPr sz="1400" dirty="0"/>
                        <a:t/>
                      </a:r>
                      <a:br>
                        <a:rPr sz="1400" dirty="0"/>
                      </a:br>
                      <a:r>
                        <a:rPr lang="zh-CN" sz="1400" b="1" i="0" u="none" strike="noStrike" cap="none" baseline="0" dirty="0">
                          <a:solidFill>
                            <a:srgbClr val="FFFFFF"/>
                          </a:solidFill>
                          <a:effectLst/>
                          <a:uFillTx/>
                          <a:ea typeface="SimSun"/>
                        </a:rPr>
                        <a:t>(n=113)</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400" b="1" i="0" u="none" strike="noStrike" cap="none" baseline="0" dirty="0">
                          <a:solidFill>
                            <a:srgbClr val="FFFFFF"/>
                          </a:solidFill>
                          <a:effectLst/>
                          <a:uFillTx/>
                          <a:ea typeface="SimSun"/>
                        </a:rPr>
                        <a:t>对照组</a:t>
                      </a:r>
                      <a:r>
                        <a:rPr sz="1400" dirty="0"/>
                        <a:t/>
                      </a:r>
                      <a:br>
                        <a:rPr sz="1400" dirty="0"/>
                      </a:br>
                      <a:r>
                        <a:rPr lang="zh-CN" sz="1400" b="1" i="0" u="none" strike="noStrike" cap="none" baseline="0" dirty="0">
                          <a:solidFill>
                            <a:srgbClr val="FFFFFF"/>
                          </a:solidFill>
                          <a:effectLst/>
                          <a:uFillTx/>
                          <a:ea typeface="SimSun"/>
                        </a:rPr>
                        <a:t>(n=107)</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0"/>
                  </a:ext>
                </a:extLst>
              </a:tr>
              <a:tr h="143472">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zh-CN" sz="1300" b="0" i="0" u="none" strike="noStrike" cap="none" baseline="0" dirty="0">
                          <a:solidFill>
                            <a:srgbClr val="4D4D4D"/>
                          </a:solidFill>
                          <a:effectLst/>
                          <a:uFillTx/>
                          <a:ea typeface="SimSun"/>
                        </a:rPr>
                        <a:t>ORR，% </a:t>
                      </a:r>
                    </a:p>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zh-CN" sz="1300" b="0" i="0" u="none" strike="noStrike" cap="none" baseline="0" dirty="0">
                          <a:solidFill>
                            <a:srgbClr val="4D4D4D"/>
                          </a:solidFill>
                          <a:effectLst/>
                          <a:uFillTx/>
                          <a:ea typeface="SimSun"/>
                        </a:rPr>
                        <a:t>(95% CI)</a:t>
                      </a:r>
                    </a:p>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zh-CN" sz="1300" b="0" i="0" u="none" strike="noStrike" cap="none" baseline="0" dirty="0">
                          <a:solidFill>
                            <a:srgbClr val="4D4D4D"/>
                          </a:solidFill>
                          <a:effectLst/>
                          <a:uFillTx/>
                          <a:ea typeface="SimSun"/>
                        </a:rPr>
                        <a:t>p </a:t>
                      </a:r>
                      <a:r>
                        <a:rPr lang="zh-CN" sz="1300" b="0" i="0" u="none" strike="noStrike" cap="none" baseline="0" dirty="0" smtClean="0">
                          <a:solidFill>
                            <a:srgbClr val="4D4D4D"/>
                          </a:solidFill>
                          <a:effectLst/>
                          <a:uFillTx/>
                          <a:ea typeface="SimSun"/>
                        </a:rPr>
                        <a:t>值</a:t>
                      </a:r>
                      <a:endParaRPr lang="en-US" altLang="zh-CN" sz="1300" b="0" i="0" u="none" strike="noStrike" cap="none" baseline="0" dirty="0" smtClean="0">
                        <a:solidFill>
                          <a:srgbClr val="4D4D4D"/>
                        </a:solidFill>
                        <a:effectLst/>
                        <a:uFillTx/>
                        <a:ea typeface="SimSun"/>
                      </a:endParaRPr>
                    </a:p>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en-US" altLang="zh-CN" sz="1300" b="0" i="0" u="none" strike="noStrike" cap="none" baseline="0" dirty="0" smtClean="0">
                          <a:solidFill>
                            <a:srgbClr val="4D4D4D"/>
                          </a:solidFill>
                          <a:effectLst/>
                          <a:uFillTx/>
                          <a:ea typeface="SimSun"/>
                        </a:rPr>
                        <a:t> </a:t>
                      </a:r>
                      <a:r>
                        <a:rPr lang="zh-CN" sz="1300" b="0" i="0" u="none" strike="noStrike" cap="none" baseline="0" dirty="0" smtClean="0">
                          <a:solidFill>
                            <a:srgbClr val="4D4D4D"/>
                          </a:solidFill>
                          <a:effectLst/>
                          <a:uFillTx/>
                          <a:ea typeface="SimSun"/>
                        </a:rPr>
                        <a:t>1 </a:t>
                      </a:r>
                      <a:r>
                        <a:rPr lang="zh-CN" sz="1300" b="0" i="0" u="none" strike="noStrike" cap="none" baseline="0" dirty="0">
                          <a:solidFill>
                            <a:srgbClr val="4D4D4D"/>
                          </a:solidFill>
                          <a:effectLst/>
                          <a:uFillTx/>
                          <a:ea typeface="SimSun"/>
                        </a:rPr>
                        <a:t>种既往某线</a:t>
                      </a:r>
                      <a:r>
                        <a:rPr lang="zh-CN" sz="1300" b="0" i="0" u="none" strike="noStrike" cap="none" baseline="0" dirty="0" smtClean="0">
                          <a:solidFill>
                            <a:srgbClr val="4D4D4D"/>
                          </a:solidFill>
                          <a:effectLst/>
                          <a:uFillTx/>
                          <a:ea typeface="SimSun"/>
                        </a:rPr>
                        <a:t>治</a:t>
                      </a:r>
                      <a:r>
                        <a:rPr lang="en-US" altLang="zh-CN" sz="1300" b="0" i="0" u="none" strike="noStrike" cap="none" baseline="0" dirty="0" smtClean="0">
                          <a:solidFill>
                            <a:srgbClr val="4D4D4D"/>
                          </a:solidFill>
                          <a:effectLst/>
                          <a:uFillTx/>
                          <a:ea typeface="SimSun"/>
                        </a:rPr>
                        <a:t> </a:t>
                      </a:r>
                      <a:r>
                        <a:rPr lang="zh-CN" sz="1300" b="0" i="0" u="none" strike="noStrike" cap="none" baseline="0" dirty="0" smtClean="0">
                          <a:solidFill>
                            <a:srgbClr val="4D4D4D"/>
                          </a:solidFill>
                          <a:effectLst/>
                          <a:uFillTx/>
                          <a:ea typeface="SimSun"/>
                        </a:rPr>
                        <a:t>疗</a:t>
                      </a:r>
                      <a:r>
                        <a:rPr lang="zh-CN" sz="1300" b="0" i="0" u="none" strike="noStrike" cap="none" baseline="0" dirty="0">
                          <a:solidFill>
                            <a:srgbClr val="4D4D4D"/>
                          </a:solidFill>
                          <a:effectLst/>
                          <a:uFillTx/>
                          <a:ea typeface="SimSun"/>
                        </a:rPr>
                        <a:t>，%</a:t>
                      </a:r>
                    </a:p>
                    <a:p>
                      <a:pPr marL="82550" marR="0" lvl="0" indent="0" algn="l" defTabSz="914400" rtl="0" eaLnBrk="1" fontAlgn="base" latinLnBrk="0" hangingPunct="1">
                        <a:lnSpc>
                          <a:spcPct val="100000"/>
                        </a:lnSpc>
                        <a:spcBef>
                          <a:spcPct val="0"/>
                        </a:spcBef>
                        <a:spcAft>
                          <a:spcPct val="0"/>
                        </a:spcAft>
                        <a:buClr>
                          <a:schemeClr val="tx2"/>
                        </a:buClr>
                        <a:buSzPct val="110000"/>
                        <a:buFontTx/>
                        <a:buNone/>
                      </a:pPr>
                      <a:r>
                        <a:rPr lang="zh-CN" sz="1300" b="0" i="0" u="none" strike="noStrike" cap="none" baseline="0" dirty="0">
                          <a:solidFill>
                            <a:srgbClr val="4D4D4D"/>
                          </a:solidFill>
                          <a:effectLst/>
                          <a:uFillTx/>
                          <a:ea typeface="SimSun"/>
                        </a:rPr>
                        <a:t>&gt;1 种既往某线治疗，%</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tabLst/>
                        <a:defRPr/>
                      </a:pPr>
                      <a:r>
                        <a:rPr lang="en-US" altLang="zh-CN" sz="1400" b="0" i="0" u="none" strike="noStrike" kern="1200" cap="none" baseline="0" dirty="0" smtClean="0">
                          <a:solidFill>
                            <a:srgbClr val="4D4D4D"/>
                          </a:solidFill>
                          <a:effectLst/>
                          <a:uFillTx/>
                          <a:latin typeface="+mn-lt"/>
                          <a:ea typeface="SimSun"/>
                          <a:cs typeface="+mn-cs"/>
                        </a:rPr>
                        <a:t>26</a:t>
                      </a:r>
                    </a:p>
                    <a:p>
                      <a:pPr marL="0" marR="0" lvl="0" indent="0" algn="ctr" defTabSz="914400" rtl="0" eaLnBrk="1" fontAlgn="base" latinLnBrk="0" hangingPunct="1">
                        <a:lnSpc>
                          <a:spcPct val="100000"/>
                        </a:lnSpc>
                        <a:spcBef>
                          <a:spcPct val="0"/>
                        </a:spcBef>
                        <a:spcAft>
                          <a:spcPct val="0"/>
                        </a:spcAft>
                        <a:buClr>
                          <a:schemeClr val="tx2"/>
                        </a:buClr>
                        <a:buSzPct val="110000"/>
                        <a:buFontTx/>
                        <a:buNone/>
                        <a:tabLst/>
                        <a:defRPr/>
                      </a:pPr>
                      <a:r>
                        <a:rPr lang="en-US" altLang="zh-CN" sz="1400" b="0" i="0" u="none" strike="noStrike" kern="1200" cap="none" baseline="0" dirty="0" smtClean="0">
                          <a:solidFill>
                            <a:srgbClr val="4D4D4D"/>
                          </a:solidFill>
                          <a:effectLst/>
                          <a:uFillTx/>
                          <a:latin typeface="+mn-lt"/>
                          <a:ea typeface="SimSun"/>
                          <a:cs typeface="+mn-cs"/>
                        </a:rPr>
                        <a:t>(18, 35)</a:t>
                      </a:r>
                    </a:p>
                    <a:p>
                      <a:pPr marL="0" marR="0" lvl="0" indent="0" algn="ctr" defTabSz="914400" rtl="0" eaLnBrk="1" fontAlgn="base" latinLnBrk="0" hangingPunct="1">
                        <a:lnSpc>
                          <a:spcPct val="100000"/>
                        </a:lnSpc>
                        <a:spcBef>
                          <a:spcPct val="0"/>
                        </a:spcBef>
                        <a:spcAft>
                          <a:spcPct val="0"/>
                        </a:spcAft>
                        <a:buClr>
                          <a:schemeClr val="tx2"/>
                        </a:buClr>
                        <a:buSzPct val="110000"/>
                        <a:buFontTx/>
                        <a:buNone/>
                        <a:tabLst/>
                        <a:defRPr/>
                      </a:pPr>
                      <a:r>
                        <a:rPr lang="en-US" altLang="zh-CN" sz="1400" b="0" i="0" u="none" strike="noStrike" kern="1200" cap="none" baseline="0" dirty="0" smtClean="0">
                          <a:solidFill>
                            <a:srgbClr val="4D4D4D"/>
                          </a:solidFill>
                          <a:effectLst/>
                          <a:uFillTx/>
                          <a:latin typeface="+mn-lt"/>
                          <a:ea typeface="SimSun"/>
                          <a:cs typeface="+mn-cs"/>
                        </a:rPr>
                        <a:t>&lt;0.0001</a:t>
                      </a:r>
                    </a:p>
                    <a:p>
                      <a:pPr marL="0" marR="0" lvl="0" indent="0" algn="ctr" defTabSz="914400" rtl="0" eaLnBrk="1" fontAlgn="base" latinLnBrk="0" hangingPunct="1">
                        <a:lnSpc>
                          <a:spcPct val="100000"/>
                        </a:lnSpc>
                        <a:spcBef>
                          <a:spcPct val="0"/>
                        </a:spcBef>
                        <a:spcAft>
                          <a:spcPct val="0"/>
                        </a:spcAft>
                        <a:buClr>
                          <a:schemeClr val="tx2"/>
                        </a:buClr>
                        <a:buSzPct val="110000"/>
                        <a:buFontTx/>
                        <a:buNone/>
                        <a:tabLst/>
                        <a:defRPr/>
                      </a:pPr>
                      <a:r>
                        <a:rPr lang="en-US" altLang="zh-CN" sz="1400" b="0" i="0" u="none" strike="noStrike" kern="1200" cap="none" baseline="0" dirty="0" smtClean="0">
                          <a:solidFill>
                            <a:srgbClr val="4D4D4D"/>
                          </a:solidFill>
                          <a:effectLst/>
                          <a:uFillTx/>
                          <a:latin typeface="+mn-lt"/>
                          <a:ea typeface="SimSun"/>
                          <a:cs typeface="+mn-cs"/>
                        </a:rPr>
                        <a:t>34</a:t>
                      </a:r>
                    </a:p>
                    <a:p>
                      <a:pPr marL="0" marR="0" lvl="0" indent="0" algn="ctr" defTabSz="914400" rtl="0" eaLnBrk="1" fontAlgn="base" latinLnBrk="0" hangingPunct="1">
                        <a:lnSpc>
                          <a:spcPct val="100000"/>
                        </a:lnSpc>
                        <a:spcBef>
                          <a:spcPct val="0"/>
                        </a:spcBef>
                        <a:spcAft>
                          <a:spcPct val="0"/>
                        </a:spcAft>
                        <a:buClr>
                          <a:schemeClr val="tx2"/>
                        </a:buClr>
                        <a:buSzPct val="110000"/>
                        <a:buFontTx/>
                        <a:buNone/>
                        <a:tabLst/>
                        <a:defRPr/>
                      </a:pPr>
                      <a:r>
                        <a:rPr lang="en-US" altLang="zh-CN" sz="1400" b="0" i="0" u="none" strike="noStrike" kern="1200" cap="none" baseline="0" dirty="0" smtClean="0">
                          <a:solidFill>
                            <a:srgbClr val="4D4D4D"/>
                          </a:solidFill>
                          <a:effectLst/>
                          <a:uFillTx/>
                          <a:latin typeface="+mn-lt"/>
                          <a:ea typeface="SimSun"/>
                          <a:cs typeface="+mn-cs"/>
                        </a:rPr>
                        <a:t>14</a:t>
                      </a:r>
                      <a:endParaRPr lang="en-US" sz="1400" b="0" i="0" u="none" strike="noStrike" kern="1200" cap="none" baseline="0" dirty="0">
                        <a:solidFill>
                          <a:srgbClr val="4D4D4D"/>
                        </a:solidFill>
                        <a:effectLst/>
                        <a:uFillTx/>
                        <a:latin typeface="+mn-lt"/>
                        <a:ea typeface="SimSun"/>
                        <a:cs typeface="+mn-cs"/>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tabLst/>
                        <a:defRPr/>
                      </a:pPr>
                      <a:r>
                        <a:rPr lang="en-US" altLang="zh-CN" sz="1400" b="0" i="0" u="none" strike="noStrike" kern="1200" cap="none" baseline="0" dirty="0" smtClean="0">
                          <a:solidFill>
                            <a:srgbClr val="4D4D4D"/>
                          </a:solidFill>
                          <a:effectLst/>
                          <a:uFillTx/>
                          <a:latin typeface="+mn-lt"/>
                          <a:ea typeface="SimSun"/>
                          <a:cs typeface="+mn-cs"/>
                        </a:rPr>
                        <a:t>20</a:t>
                      </a:r>
                    </a:p>
                    <a:p>
                      <a:pPr marL="0" marR="0" lvl="0" indent="0" algn="ctr" defTabSz="914400" rtl="0" eaLnBrk="1" fontAlgn="base" latinLnBrk="0" hangingPunct="1">
                        <a:lnSpc>
                          <a:spcPct val="100000"/>
                        </a:lnSpc>
                        <a:spcBef>
                          <a:spcPct val="0"/>
                        </a:spcBef>
                        <a:spcAft>
                          <a:spcPct val="0"/>
                        </a:spcAft>
                        <a:buClr>
                          <a:schemeClr val="tx2"/>
                        </a:buClr>
                        <a:buSzPct val="110000"/>
                        <a:buFontTx/>
                        <a:buNone/>
                        <a:tabLst/>
                        <a:defRPr/>
                      </a:pPr>
                      <a:r>
                        <a:rPr lang="en-US" altLang="zh-CN" sz="1400" b="0" i="0" u="none" strike="noStrike" kern="1200" cap="none" baseline="0" dirty="0" smtClean="0">
                          <a:solidFill>
                            <a:srgbClr val="4D4D4D"/>
                          </a:solidFill>
                          <a:effectLst/>
                          <a:uFillTx/>
                          <a:latin typeface="+mn-lt"/>
                          <a:ea typeface="SimSun"/>
                          <a:cs typeface="+mn-cs"/>
                        </a:rPr>
                        <a:t>(13, 29)</a:t>
                      </a:r>
                    </a:p>
                    <a:p>
                      <a:pPr marL="0" marR="0" lvl="0" indent="0" algn="ctr" defTabSz="914400" rtl="0" eaLnBrk="1" fontAlgn="base" latinLnBrk="0" hangingPunct="1">
                        <a:lnSpc>
                          <a:spcPct val="100000"/>
                        </a:lnSpc>
                        <a:spcBef>
                          <a:spcPct val="0"/>
                        </a:spcBef>
                        <a:spcAft>
                          <a:spcPct val="0"/>
                        </a:spcAft>
                        <a:buClr>
                          <a:schemeClr val="tx2"/>
                        </a:buClr>
                        <a:buSzPct val="110000"/>
                        <a:buFontTx/>
                        <a:buNone/>
                        <a:tabLst/>
                        <a:defRPr/>
                      </a:pPr>
                      <a:r>
                        <a:rPr lang="en-US" altLang="zh-CN" sz="1400" b="0" i="0" u="none" strike="noStrike" kern="1200" cap="none" baseline="0" dirty="0" smtClean="0">
                          <a:solidFill>
                            <a:srgbClr val="4D4D4D"/>
                          </a:solidFill>
                          <a:effectLst/>
                          <a:uFillTx/>
                          <a:latin typeface="+mn-lt"/>
                          <a:ea typeface="SimSun"/>
                          <a:cs typeface="+mn-cs"/>
                        </a:rPr>
                        <a:t>&lt;0.0001</a:t>
                      </a:r>
                    </a:p>
                    <a:p>
                      <a:pPr marL="0" marR="0" lvl="0" indent="0" algn="ctr" defTabSz="914400" rtl="0" eaLnBrk="1" fontAlgn="base" latinLnBrk="0" hangingPunct="1">
                        <a:lnSpc>
                          <a:spcPct val="100000"/>
                        </a:lnSpc>
                        <a:spcBef>
                          <a:spcPct val="0"/>
                        </a:spcBef>
                        <a:spcAft>
                          <a:spcPct val="0"/>
                        </a:spcAft>
                        <a:buClr>
                          <a:schemeClr val="tx2"/>
                        </a:buClr>
                        <a:buSzPct val="110000"/>
                        <a:buFontTx/>
                        <a:buNone/>
                        <a:tabLst/>
                        <a:defRPr/>
                      </a:pPr>
                      <a:r>
                        <a:rPr lang="en-US" altLang="zh-CN" sz="1400" b="0" i="0" u="none" strike="noStrike" kern="1200" cap="none" baseline="0" dirty="0" smtClean="0">
                          <a:solidFill>
                            <a:srgbClr val="4D4D4D"/>
                          </a:solidFill>
                          <a:effectLst/>
                          <a:uFillTx/>
                          <a:latin typeface="+mn-lt"/>
                          <a:ea typeface="SimSun"/>
                          <a:cs typeface="+mn-cs"/>
                        </a:rPr>
                        <a:t>22</a:t>
                      </a:r>
                    </a:p>
                    <a:p>
                      <a:pPr marL="0" marR="0" lvl="0" indent="0" algn="ctr" defTabSz="914400" rtl="0" eaLnBrk="1" fontAlgn="base" latinLnBrk="0" hangingPunct="1">
                        <a:lnSpc>
                          <a:spcPct val="100000"/>
                        </a:lnSpc>
                        <a:spcBef>
                          <a:spcPct val="0"/>
                        </a:spcBef>
                        <a:spcAft>
                          <a:spcPct val="0"/>
                        </a:spcAft>
                        <a:buClr>
                          <a:schemeClr val="tx2"/>
                        </a:buClr>
                        <a:buSzPct val="110000"/>
                        <a:buFontTx/>
                        <a:buNone/>
                        <a:tabLst/>
                        <a:defRPr/>
                      </a:pPr>
                      <a:r>
                        <a:rPr lang="en-US" altLang="zh-CN" sz="1400" b="0" i="0" u="none" strike="noStrike" kern="1200" cap="none" baseline="0" dirty="0" smtClean="0">
                          <a:solidFill>
                            <a:srgbClr val="4D4D4D"/>
                          </a:solidFill>
                          <a:effectLst/>
                          <a:uFillTx/>
                          <a:latin typeface="+mn-lt"/>
                          <a:ea typeface="SimSun"/>
                          <a:cs typeface="+mn-cs"/>
                        </a:rPr>
                        <a:t>16</a:t>
                      </a:r>
                      <a:endParaRPr lang="en-US" sz="1400" b="0" i="0" u="none" strike="noStrike" kern="1200" cap="none" baseline="0" dirty="0">
                        <a:solidFill>
                          <a:srgbClr val="4D4D4D"/>
                        </a:solidFill>
                        <a:effectLst/>
                        <a:uFillTx/>
                        <a:latin typeface="+mn-lt"/>
                        <a:ea typeface="SimSun"/>
                        <a:cs typeface="+mn-cs"/>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tabLst/>
                        <a:defRPr/>
                      </a:pPr>
                      <a:r>
                        <a:rPr lang="en-US" altLang="zh-CN" sz="1400" b="0" i="0" u="none" strike="noStrike" kern="1200" cap="none" baseline="0" dirty="0" smtClean="0">
                          <a:solidFill>
                            <a:srgbClr val="4D4D4D"/>
                          </a:solidFill>
                          <a:effectLst/>
                          <a:uFillTx/>
                          <a:latin typeface="+mn-lt"/>
                          <a:ea typeface="SimSun"/>
                          <a:cs typeface="+mn-cs"/>
                        </a:rPr>
                        <a:t>2</a:t>
                      </a:r>
                    </a:p>
                    <a:p>
                      <a:pPr marL="0" marR="0" lvl="0" indent="0" algn="ctr" defTabSz="914400" rtl="0" eaLnBrk="1" fontAlgn="base" latinLnBrk="0" hangingPunct="1">
                        <a:lnSpc>
                          <a:spcPct val="100000"/>
                        </a:lnSpc>
                        <a:spcBef>
                          <a:spcPct val="0"/>
                        </a:spcBef>
                        <a:spcAft>
                          <a:spcPct val="0"/>
                        </a:spcAft>
                        <a:buClr>
                          <a:schemeClr val="tx2"/>
                        </a:buClr>
                        <a:buSzPct val="110000"/>
                        <a:buFontTx/>
                        <a:buNone/>
                        <a:tabLst/>
                        <a:defRPr/>
                      </a:pPr>
                      <a:r>
                        <a:rPr lang="en-US" altLang="zh-CN" sz="1400" b="0" i="0" u="none" strike="noStrike" kern="1200" cap="none" baseline="0" dirty="0" smtClean="0">
                          <a:solidFill>
                            <a:srgbClr val="4D4D4D"/>
                          </a:solidFill>
                          <a:effectLst/>
                          <a:uFillTx/>
                          <a:latin typeface="+mn-lt"/>
                          <a:ea typeface="SimSun"/>
                          <a:cs typeface="+mn-cs"/>
                        </a:rPr>
                        <a:t>(&lt;1, 7)</a:t>
                      </a:r>
                    </a:p>
                    <a:p>
                      <a:pPr marL="0" marR="0" lvl="0" indent="0" algn="ctr" defTabSz="914400" rtl="0" eaLnBrk="1" fontAlgn="base" latinLnBrk="0" hangingPunct="1">
                        <a:lnSpc>
                          <a:spcPct val="100000"/>
                        </a:lnSpc>
                        <a:spcBef>
                          <a:spcPct val="0"/>
                        </a:spcBef>
                        <a:spcAft>
                          <a:spcPct val="0"/>
                        </a:spcAft>
                        <a:buClr>
                          <a:schemeClr val="tx2"/>
                        </a:buClr>
                        <a:buSzPct val="110000"/>
                        <a:buFontTx/>
                        <a:buNone/>
                        <a:tabLst/>
                        <a:defRPr/>
                      </a:pPr>
                      <a:r>
                        <a:rPr lang="en-US" altLang="zh-CN" sz="1400" b="0" i="0" u="none" strike="noStrike" kern="1200" cap="none" baseline="0" dirty="0" smtClean="0">
                          <a:solidFill>
                            <a:srgbClr val="4D4D4D"/>
                          </a:solidFill>
                          <a:effectLst/>
                          <a:uFillTx/>
                          <a:latin typeface="+mn-lt"/>
                          <a:ea typeface="SimSun"/>
                          <a:cs typeface="+mn-cs"/>
                        </a:rPr>
                        <a:t>-</a:t>
                      </a:r>
                    </a:p>
                    <a:p>
                      <a:pPr marL="0" marR="0" lvl="0" indent="0" algn="ctr" defTabSz="914400" rtl="0" eaLnBrk="1" fontAlgn="base" latinLnBrk="0" hangingPunct="1">
                        <a:lnSpc>
                          <a:spcPct val="100000"/>
                        </a:lnSpc>
                        <a:spcBef>
                          <a:spcPct val="0"/>
                        </a:spcBef>
                        <a:spcAft>
                          <a:spcPct val="0"/>
                        </a:spcAft>
                        <a:buClr>
                          <a:schemeClr val="tx2"/>
                        </a:buClr>
                        <a:buSzPct val="110000"/>
                        <a:buFontTx/>
                        <a:buNone/>
                        <a:tabLst/>
                        <a:defRPr/>
                      </a:pPr>
                      <a:r>
                        <a:rPr lang="en-US" altLang="zh-CN" sz="1400" b="0" i="0" u="none" strike="noStrike" kern="1200" cap="none" baseline="0" dirty="0" smtClean="0">
                          <a:solidFill>
                            <a:srgbClr val="4D4D4D"/>
                          </a:solidFill>
                          <a:effectLst/>
                          <a:uFillTx/>
                          <a:latin typeface="+mn-lt"/>
                          <a:ea typeface="SimSun"/>
                          <a:cs typeface="+mn-cs"/>
                        </a:rPr>
                        <a:t>2</a:t>
                      </a:r>
                    </a:p>
                    <a:p>
                      <a:pPr marL="0" marR="0" lvl="0" indent="0" algn="ctr" defTabSz="914400" rtl="0" eaLnBrk="1" fontAlgn="base" latinLnBrk="0" hangingPunct="1">
                        <a:lnSpc>
                          <a:spcPct val="100000"/>
                        </a:lnSpc>
                        <a:spcBef>
                          <a:spcPct val="0"/>
                        </a:spcBef>
                        <a:spcAft>
                          <a:spcPct val="0"/>
                        </a:spcAft>
                        <a:buClr>
                          <a:schemeClr val="tx2"/>
                        </a:buClr>
                        <a:buSzPct val="110000"/>
                        <a:buFontTx/>
                        <a:buNone/>
                        <a:tabLst/>
                        <a:defRPr/>
                      </a:pPr>
                      <a:r>
                        <a:rPr lang="en-US" altLang="zh-CN" sz="1400" b="0" i="0" u="none" strike="noStrike" kern="1200" cap="none" baseline="0" dirty="0" smtClean="0">
                          <a:solidFill>
                            <a:srgbClr val="4D4D4D"/>
                          </a:solidFill>
                          <a:effectLst/>
                          <a:uFillTx/>
                          <a:latin typeface="+mn-lt"/>
                          <a:ea typeface="SimSun"/>
                          <a:cs typeface="+mn-cs"/>
                        </a:rPr>
                        <a:t>2</a:t>
                      </a:r>
                      <a:endParaRPr lang="en-US" sz="1400" b="0" i="0" u="none" strike="noStrike" kern="1200" cap="none" baseline="0" dirty="0">
                        <a:solidFill>
                          <a:srgbClr val="4D4D4D"/>
                        </a:solidFill>
                        <a:effectLst/>
                        <a:uFillTx/>
                        <a:latin typeface="+mn-lt"/>
                        <a:ea typeface="SimSun"/>
                        <a:cs typeface="+mn-cs"/>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10001"/>
                  </a:ext>
                </a:extLst>
              </a:tr>
              <a:tr h="0">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zh-CN" sz="1400" b="0" i="0" u="none" strike="noStrike" cap="none" baseline="0" dirty="0">
                          <a:solidFill>
                            <a:srgbClr val="4D4D4D"/>
                          </a:solidFill>
                          <a:effectLst/>
                          <a:uFillTx/>
                          <a:ea typeface="SimSun"/>
                        </a:rPr>
                        <a:t>BOR，%</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tabLst/>
                        <a:defRPr/>
                      </a:pPr>
                      <a:endParaRPr lang="zh-CN" altLang="en-US" sz="1400" b="0" i="0" u="none" strike="noStrike" kern="1200" cap="none" baseline="0" dirty="0">
                        <a:solidFill>
                          <a:srgbClr val="4D4D4D"/>
                        </a:solidFill>
                        <a:effectLst/>
                        <a:uFillTx/>
                        <a:latin typeface="+mn-lt"/>
                        <a:ea typeface="SimSun"/>
                        <a:cs typeface="+mn-cs"/>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tabLst/>
                        <a:defRPr/>
                      </a:pPr>
                      <a:endParaRPr lang="zh-CN" altLang="en-US" sz="1400" b="0" i="0" u="none" strike="noStrike" kern="1200" cap="none" baseline="0" dirty="0">
                        <a:solidFill>
                          <a:srgbClr val="4D4D4D"/>
                        </a:solidFill>
                        <a:effectLst/>
                        <a:uFillTx/>
                        <a:latin typeface="+mn-lt"/>
                        <a:ea typeface="SimSun"/>
                        <a:cs typeface="+mn-cs"/>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tabLst/>
                        <a:defRPr/>
                      </a:pPr>
                      <a:endParaRPr lang="zh-CN" altLang="en-US" sz="1400" b="0" i="0" u="none" strike="noStrike" kern="1200" cap="none" baseline="0" dirty="0">
                        <a:solidFill>
                          <a:srgbClr val="4D4D4D"/>
                        </a:solidFill>
                        <a:effectLst/>
                        <a:uFillTx/>
                        <a:latin typeface="+mn-lt"/>
                        <a:ea typeface="SimSun"/>
                        <a:cs typeface="+mn-cs"/>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10002"/>
                  </a:ext>
                </a:extLst>
              </a:tr>
              <a:tr h="0">
                <a:tc>
                  <a:txBody>
                    <a:bodyPr/>
                    <a:lstStyle/>
                    <a:p>
                      <a:pPr marL="82550" marR="0" lvl="0" indent="0" algn="l" defTabSz="914400" rtl="0" eaLnBrk="1" fontAlgn="base" latinLnBrk="0" hangingPunct="1">
                        <a:lnSpc>
                          <a:spcPct val="100000"/>
                        </a:lnSpc>
                        <a:spcBef>
                          <a:spcPct val="0"/>
                        </a:spcBef>
                        <a:spcAft>
                          <a:spcPct val="0"/>
                        </a:spcAft>
                        <a:buClr>
                          <a:schemeClr val="tx2"/>
                        </a:buClr>
                        <a:buSzPct val="110000"/>
                        <a:buFontTx/>
                        <a:buNone/>
                      </a:pPr>
                      <a:r>
                        <a:rPr lang="zh-CN" sz="1400" b="0" i="0" u="none" strike="noStrike" cap="none" baseline="0">
                          <a:solidFill>
                            <a:srgbClr val="4D4D4D"/>
                          </a:solidFill>
                          <a:effectLst/>
                          <a:uFillTx/>
                          <a:ea typeface="SimSun"/>
                        </a:rPr>
                        <a:t>CR</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tabLst/>
                        <a:defRPr/>
                      </a:pPr>
                      <a:r>
                        <a:rPr lang="en-US" altLang="zh-CN" sz="1400" b="0" i="0" u="none" strike="noStrike" kern="1200" cap="none" baseline="0" dirty="0" smtClean="0">
                          <a:solidFill>
                            <a:srgbClr val="4D4D4D"/>
                          </a:solidFill>
                          <a:effectLst/>
                          <a:uFillTx/>
                          <a:latin typeface="+mn-lt"/>
                          <a:ea typeface="SimSun"/>
                          <a:cs typeface="+mn-cs"/>
                        </a:rPr>
                        <a:t>4</a:t>
                      </a:r>
                      <a:endParaRPr lang="en-US" sz="1400" b="0" i="0" u="none" strike="noStrike" kern="1200" cap="none" baseline="0" dirty="0">
                        <a:solidFill>
                          <a:srgbClr val="4D4D4D"/>
                        </a:solidFill>
                        <a:effectLst/>
                        <a:uFillTx/>
                        <a:latin typeface="+mn-lt"/>
                        <a:ea typeface="SimSun"/>
                        <a:cs typeface="+mn-cs"/>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tabLst/>
                        <a:defRPr/>
                      </a:pPr>
                      <a:r>
                        <a:rPr lang="en-US" altLang="zh-CN" sz="1400" b="0" i="0" u="none" strike="noStrike" kern="1200" cap="none" baseline="0" dirty="0" smtClean="0">
                          <a:solidFill>
                            <a:srgbClr val="4D4D4D"/>
                          </a:solidFill>
                          <a:effectLst/>
                          <a:uFillTx/>
                          <a:latin typeface="+mn-lt"/>
                          <a:ea typeface="SimSun"/>
                          <a:cs typeface="+mn-cs"/>
                        </a:rPr>
                        <a:t>5</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tabLst/>
                        <a:defRPr/>
                      </a:pPr>
                      <a:r>
                        <a:rPr lang="en-US" altLang="zh-CN" sz="1400" b="0" i="0" u="none" strike="noStrike" kern="1200" cap="none" baseline="0" dirty="0" smtClean="0">
                          <a:solidFill>
                            <a:srgbClr val="4D4D4D"/>
                          </a:solidFill>
                          <a:effectLst/>
                          <a:uFillTx/>
                          <a:latin typeface="+mn-lt"/>
                          <a:ea typeface="SimSun"/>
                          <a:cs typeface="+mn-cs"/>
                        </a:rPr>
                        <a:t>0</a:t>
                      </a:r>
                      <a:endParaRPr lang="en-US" sz="1400" b="0" i="0" u="none" strike="noStrike" kern="1200" cap="none" baseline="0" dirty="0">
                        <a:solidFill>
                          <a:srgbClr val="4D4D4D"/>
                        </a:solidFill>
                        <a:effectLst/>
                        <a:uFillTx/>
                        <a:latin typeface="+mn-lt"/>
                        <a:ea typeface="SimSun"/>
                        <a:cs typeface="+mn-cs"/>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10003"/>
                  </a:ext>
                </a:extLst>
              </a:tr>
              <a:tr h="214784">
                <a:tc>
                  <a:txBody>
                    <a:bodyPr/>
                    <a:lstStyle/>
                    <a:p>
                      <a:pPr marL="82550" marR="0" lvl="0" indent="0" algn="l" defTabSz="914400" rtl="0" eaLnBrk="1" fontAlgn="base" latinLnBrk="0" hangingPunct="1">
                        <a:lnSpc>
                          <a:spcPct val="100000"/>
                        </a:lnSpc>
                        <a:spcBef>
                          <a:spcPct val="0"/>
                        </a:spcBef>
                        <a:spcAft>
                          <a:spcPct val="0"/>
                        </a:spcAft>
                        <a:buClr>
                          <a:schemeClr val="tx2"/>
                        </a:buClr>
                        <a:buSzPct val="110000"/>
                        <a:buFontTx/>
                        <a:buNone/>
                      </a:pPr>
                      <a:r>
                        <a:rPr lang="zh-CN" sz="1400" b="0" i="0" u="none" strike="noStrike" cap="none" baseline="0">
                          <a:solidFill>
                            <a:srgbClr val="4D4D4D"/>
                          </a:solidFill>
                          <a:effectLst/>
                          <a:uFillTx/>
                          <a:ea typeface="SimSun"/>
                        </a:rPr>
                        <a:t>PR</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tabLst/>
                        <a:defRPr/>
                      </a:pPr>
                      <a:r>
                        <a:rPr lang="en-US" altLang="zh-CN" sz="1400" b="0" i="0" u="none" strike="noStrike" kern="1200" cap="none" baseline="0" dirty="0" smtClean="0">
                          <a:solidFill>
                            <a:srgbClr val="4D4D4D"/>
                          </a:solidFill>
                          <a:effectLst/>
                          <a:uFillTx/>
                          <a:latin typeface="+mn-lt"/>
                          <a:ea typeface="SimSun"/>
                          <a:cs typeface="+mn-cs"/>
                        </a:rPr>
                        <a:t>23</a:t>
                      </a:r>
                      <a:endParaRPr lang="en-US" sz="1400" b="0" i="0" u="none" strike="noStrike" kern="1200" cap="none" baseline="0" dirty="0">
                        <a:solidFill>
                          <a:srgbClr val="4D4D4D"/>
                        </a:solidFill>
                        <a:effectLst/>
                        <a:uFillTx/>
                        <a:latin typeface="+mn-lt"/>
                        <a:ea typeface="SimSun"/>
                        <a:cs typeface="+mn-cs"/>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tabLst/>
                        <a:defRPr/>
                      </a:pPr>
                      <a:r>
                        <a:rPr lang="en-US" altLang="zh-CN" sz="1400" b="0" i="0" u="none" strike="noStrike" kern="1200" cap="none" baseline="0" dirty="0" smtClean="0">
                          <a:solidFill>
                            <a:srgbClr val="4D4D4D"/>
                          </a:solidFill>
                          <a:effectLst/>
                          <a:uFillTx/>
                          <a:latin typeface="+mn-lt"/>
                          <a:ea typeface="SimSun"/>
                          <a:cs typeface="+mn-cs"/>
                        </a:rPr>
                        <a:t>15</a:t>
                      </a:r>
                      <a:endParaRPr lang="en-US" sz="1400" b="0" i="0" u="none" strike="noStrike" kern="1200" cap="none" baseline="0" dirty="0">
                        <a:solidFill>
                          <a:srgbClr val="4D4D4D"/>
                        </a:solidFill>
                        <a:effectLst/>
                        <a:uFillTx/>
                        <a:latin typeface="+mn-lt"/>
                        <a:ea typeface="SimSun"/>
                        <a:cs typeface="+mn-cs"/>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tabLst/>
                        <a:defRPr/>
                      </a:pPr>
                      <a:r>
                        <a:rPr lang="en-US" altLang="zh-CN" sz="1400" b="0" i="0" u="none" strike="noStrike" kern="1200" cap="none" baseline="0" dirty="0" smtClean="0">
                          <a:solidFill>
                            <a:srgbClr val="4D4D4D"/>
                          </a:solidFill>
                          <a:effectLst/>
                          <a:uFillTx/>
                          <a:latin typeface="+mn-lt"/>
                          <a:ea typeface="SimSun"/>
                          <a:cs typeface="+mn-cs"/>
                        </a:rPr>
                        <a:t>2</a:t>
                      </a:r>
                      <a:endParaRPr lang="en-US" sz="1400" b="0" i="0" u="none" strike="noStrike" kern="1200" cap="none" baseline="0" dirty="0">
                        <a:solidFill>
                          <a:srgbClr val="4D4D4D"/>
                        </a:solidFill>
                        <a:effectLst/>
                        <a:uFillTx/>
                        <a:latin typeface="+mn-lt"/>
                        <a:ea typeface="SimSun"/>
                        <a:cs typeface="+mn-cs"/>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10004"/>
                  </a:ext>
                </a:extLst>
              </a:tr>
              <a:tr h="0">
                <a:tc>
                  <a:txBody>
                    <a:bodyPr/>
                    <a:lstStyle/>
                    <a:p>
                      <a:pPr marL="82550" marR="0" lvl="0" indent="0" algn="l" defTabSz="914400" rtl="0" eaLnBrk="1" fontAlgn="base" latinLnBrk="0" hangingPunct="1">
                        <a:lnSpc>
                          <a:spcPct val="100000"/>
                        </a:lnSpc>
                        <a:spcBef>
                          <a:spcPct val="0"/>
                        </a:spcBef>
                        <a:spcAft>
                          <a:spcPct val="0"/>
                        </a:spcAft>
                        <a:buClr>
                          <a:schemeClr val="tx2"/>
                        </a:buClr>
                        <a:buSzPct val="110000"/>
                        <a:buFontTx/>
                        <a:buNone/>
                      </a:pPr>
                      <a:r>
                        <a:rPr lang="zh-CN" sz="1400" b="0" i="0" u="none" strike="noStrike" cap="none" baseline="0">
                          <a:solidFill>
                            <a:srgbClr val="4D4D4D"/>
                          </a:solidFill>
                          <a:effectLst/>
                          <a:uFillTx/>
                          <a:ea typeface="SimSun"/>
                        </a:rPr>
                        <a:t>SD</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tabLst/>
                        <a:defRPr/>
                      </a:pPr>
                      <a:r>
                        <a:rPr lang="en-US" altLang="zh-CN" sz="1400" b="0" i="0" u="none" strike="noStrike" kern="1200" cap="none" baseline="0" dirty="0" smtClean="0">
                          <a:solidFill>
                            <a:srgbClr val="4D4D4D"/>
                          </a:solidFill>
                          <a:effectLst/>
                          <a:uFillTx/>
                          <a:latin typeface="+mn-lt"/>
                          <a:ea typeface="SimSun"/>
                          <a:cs typeface="+mn-cs"/>
                        </a:rPr>
                        <a:t>42</a:t>
                      </a:r>
                      <a:endParaRPr lang="en-US" sz="1400" b="0" i="0" u="none" strike="noStrike" kern="1200" cap="none" baseline="0" dirty="0">
                        <a:solidFill>
                          <a:srgbClr val="4D4D4D"/>
                        </a:solidFill>
                        <a:effectLst/>
                        <a:uFillTx/>
                        <a:latin typeface="+mn-lt"/>
                        <a:ea typeface="SimSun"/>
                        <a:cs typeface="+mn-cs"/>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tabLst/>
                        <a:defRPr/>
                      </a:pPr>
                      <a:r>
                        <a:rPr lang="en-US" altLang="zh-CN" sz="1400" b="0" i="0" u="none" strike="noStrike" kern="1200" cap="none" baseline="0" dirty="0" smtClean="0">
                          <a:solidFill>
                            <a:srgbClr val="4D4D4D"/>
                          </a:solidFill>
                          <a:effectLst/>
                          <a:uFillTx/>
                          <a:latin typeface="+mn-lt"/>
                          <a:ea typeface="SimSun"/>
                          <a:cs typeface="+mn-cs"/>
                        </a:rPr>
                        <a:t>54</a:t>
                      </a:r>
                      <a:endParaRPr lang="en-US" sz="1400" b="0" i="0" u="none" strike="noStrike" kern="1200" cap="none" baseline="0" dirty="0">
                        <a:solidFill>
                          <a:srgbClr val="4D4D4D"/>
                        </a:solidFill>
                        <a:effectLst/>
                        <a:uFillTx/>
                        <a:latin typeface="+mn-lt"/>
                        <a:ea typeface="SimSun"/>
                        <a:cs typeface="+mn-cs"/>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tabLst/>
                        <a:defRPr/>
                      </a:pPr>
                      <a:r>
                        <a:rPr lang="en-US" altLang="zh-CN" sz="1400" b="0" i="0" u="none" strike="noStrike" kern="1200" cap="none" baseline="0" dirty="0" smtClean="0">
                          <a:solidFill>
                            <a:srgbClr val="4D4D4D"/>
                          </a:solidFill>
                          <a:effectLst/>
                          <a:uFillTx/>
                          <a:latin typeface="+mn-lt"/>
                          <a:ea typeface="SimSun"/>
                          <a:cs typeface="+mn-cs"/>
                        </a:rPr>
                        <a:t>29</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extLst>
                  <a:ext uri="{0D108BD9-81ED-4DB2-BD59-A6C34878D82A}">
                    <a16:rowId xmlns:a16="http://schemas.microsoft.com/office/drawing/2014/main" val="10005"/>
                  </a:ext>
                </a:extLst>
              </a:tr>
              <a:tr h="0">
                <a:tc>
                  <a:txBody>
                    <a:bodyPr/>
                    <a:lstStyle/>
                    <a:p>
                      <a:pPr marL="82550" marR="0" lvl="0" indent="0" algn="l" defTabSz="914400" rtl="0" eaLnBrk="1" fontAlgn="base" latinLnBrk="0" hangingPunct="1">
                        <a:lnSpc>
                          <a:spcPct val="100000"/>
                        </a:lnSpc>
                        <a:spcBef>
                          <a:spcPct val="0"/>
                        </a:spcBef>
                        <a:spcAft>
                          <a:spcPct val="0"/>
                        </a:spcAft>
                        <a:buClr>
                          <a:schemeClr val="tx2"/>
                        </a:buClr>
                        <a:buSzPct val="110000"/>
                        <a:buFontTx/>
                        <a:buNone/>
                      </a:pPr>
                      <a:r>
                        <a:rPr lang="zh-CN" sz="1400" b="0" i="0" u="none" strike="noStrike" cap="none" baseline="0">
                          <a:solidFill>
                            <a:srgbClr val="4D4D4D"/>
                          </a:solidFill>
                          <a:effectLst/>
                          <a:uFillTx/>
                          <a:ea typeface="SimSun"/>
                        </a:rPr>
                        <a:t>PD</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tabLst/>
                        <a:defRPr/>
                      </a:pPr>
                      <a:r>
                        <a:rPr lang="en-US" altLang="zh-CN" sz="1400" b="0" i="0" u="none" strike="noStrike" kern="1200" cap="none" baseline="0" dirty="0" smtClean="0">
                          <a:solidFill>
                            <a:srgbClr val="4D4D4D"/>
                          </a:solidFill>
                          <a:effectLst/>
                          <a:uFillTx/>
                          <a:latin typeface="+mn-lt"/>
                          <a:ea typeface="SimSun"/>
                          <a:cs typeface="+mn-cs"/>
                        </a:rPr>
                        <a:t>10</a:t>
                      </a:r>
                      <a:endParaRPr lang="en-US" sz="1400" b="0" i="0" u="none" strike="noStrike" kern="1200" cap="none" baseline="0" dirty="0">
                        <a:solidFill>
                          <a:srgbClr val="4D4D4D"/>
                        </a:solidFill>
                        <a:effectLst/>
                        <a:uFillTx/>
                        <a:latin typeface="+mn-lt"/>
                        <a:ea typeface="SimSun"/>
                        <a:cs typeface="+mn-cs"/>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tabLst/>
                        <a:defRPr/>
                      </a:pPr>
                      <a:r>
                        <a:rPr lang="en-US" altLang="zh-CN" sz="1400" b="0" i="0" u="none" strike="noStrike" kern="1200" cap="none" baseline="0" dirty="0" smtClean="0">
                          <a:solidFill>
                            <a:srgbClr val="4D4D4D"/>
                          </a:solidFill>
                          <a:effectLst/>
                          <a:uFillTx/>
                          <a:latin typeface="+mn-lt"/>
                          <a:ea typeface="SimSun"/>
                          <a:cs typeface="+mn-cs"/>
                        </a:rPr>
                        <a:t>7</a:t>
                      </a:r>
                      <a:endParaRPr lang="en-US" sz="1400" b="0" i="0" u="none" strike="noStrike" kern="1200" cap="none" baseline="0" dirty="0">
                        <a:solidFill>
                          <a:srgbClr val="4D4D4D"/>
                        </a:solidFill>
                        <a:effectLst/>
                        <a:uFillTx/>
                        <a:latin typeface="+mn-lt"/>
                        <a:ea typeface="SimSun"/>
                        <a:cs typeface="+mn-cs"/>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tabLst/>
                        <a:defRPr/>
                      </a:pPr>
                      <a:r>
                        <a:rPr lang="en-US" altLang="zh-CN" sz="1400" b="0" i="0" u="none" strike="noStrike" kern="1200" cap="none" baseline="0" dirty="0" smtClean="0">
                          <a:solidFill>
                            <a:srgbClr val="4D4D4D"/>
                          </a:solidFill>
                          <a:effectLst/>
                          <a:uFillTx/>
                          <a:latin typeface="+mn-lt"/>
                          <a:ea typeface="SimSun"/>
                          <a:cs typeface="+mn-cs"/>
                        </a:rPr>
                        <a:t>34</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1511890450"/>
                  </a:ext>
                </a:extLst>
              </a:tr>
              <a:tr h="0">
                <a:tc>
                  <a:txBody>
                    <a:bodyPr/>
                    <a:lstStyle/>
                    <a:p>
                      <a:pPr marL="82550" marR="0" lvl="0" indent="0" algn="l" defTabSz="914400" rtl="0" eaLnBrk="1" fontAlgn="base" latinLnBrk="0" hangingPunct="1">
                        <a:lnSpc>
                          <a:spcPct val="100000"/>
                        </a:lnSpc>
                        <a:spcBef>
                          <a:spcPct val="0"/>
                        </a:spcBef>
                        <a:spcAft>
                          <a:spcPct val="0"/>
                        </a:spcAft>
                        <a:buClr>
                          <a:schemeClr val="tx2"/>
                        </a:buClr>
                        <a:buSzPct val="110000"/>
                        <a:buFontTx/>
                        <a:buNone/>
                      </a:pPr>
                      <a:r>
                        <a:rPr lang="zh-CN" sz="1400" b="0" i="0" u="none" strike="noStrike" cap="none" baseline="0" dirty="0">
                          <a:solidFill>
                            <a:srgbClr val="4D4D4D"/>
                          </a:solidFill>
                          <a:effectLst/>
                          <a:uFillTx/>
                          <a:ea typeface="SimSun"/>
                        </a:rPr>
                        <a:t>NE</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tabLst/>
                        <a:defRPr/>
                      </a:pPr>
                      <a:r>
                        <a:rPr lang="en-US" altLang="zh-CN" sz="1400" b="0" i="0" u="none" strike="noStrike" kern="1200" cap="none" baseline="0" dirty="0" smtClean="0">
                          <a:solidFill>
                            <a:srgbClr val="4D4D4D"/>
                          </a:solidFill>
                          <a:effectLst/>
                          <a:uFillTx/>
                          <a:latin typeface="+mn-lt"/>
                          <a:ea typeface="SimSun"/>
                          <a:cs typeface="+mn-cs"/>
                        </a:rPr>
                        <a:t>22</a:t>
                      </a:r>
                      <a:endParaRPr lang="en-US" sz="1400" b="0" i="0" u="none" strike="noStrike" kern="1200" cap="none" baseline="0" dirty="0">
                        <a:solidFill>
                          <a:srgbClr val="4D4D4D"/>
                        </a:solidFill>
                        <a:effectLst/>
                        <a:uFillTx/>
                        <a:latin typeface="+mn-lt"/>
                        <a:ea typeface="SimSun"/>
                        <a:cs typeface="+mn-cs"/>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tabLst/>
                        <a:defRPr/>
                      </a:pPr>
                      <a:r>
                        <a:rPr lang="en-US" altLang="zh-CN" sz="1400" b="0" i="0" u="none" strike="noStrike" kern="1200" cap="none" baseline="0" dirty="0" smtClean="0">
                          <a:solidFill>
                            <a:srgbClr val="4D4D4D"/>
                          </a:solidFill>
                          <a:effectLst/>
                          <a:uFillTx/>
                          <a:latin typeface="+mn-lt"/>
                          <a:ea typeface="SimSun"/>
                          <a:cs typeface="+mn-cs"/>
                        </a:rPr>
                        <a:t>17</a:t>
                      </a:r>
                      <a:endParaRPr lang="en-US" sz="1400" b="0" i="0" u="none" strike="noStrike" kern="1200" cap="none" baseline="0" dirty="0">
                        <a:solidFill>
                          <a:srgbClr val="4D4D4D"/>
                        </a:solidFill>
                        <a:effectLst/>
                        <a:uFillTx/>
                        <a:latin typeface="+mn-lt"/>
                        <a:ea typeface="SimSun"/>
                        <a:cs typeface="+mn-cs"/>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tabLst/>
                        <a:defRPr/>
                      </a:pPr>
                      <a:r>
                        <a:rPr lang="en-US" altLang="zh-CN" sz="1400" b="0" i="0" u="none" strike="noStrike" kern="1200" cap="none" baseline="0" dirty="0" smtClean="0">
                          <a:solidFill>
                            <a:srgbClr val="4D4D4D"/>
                          </a:solidFill>
                          <a:effectLst/>
                          <a:uFillTx/>
                          <a:latin typeface="+mn-lt"/>
                          <a:ea typeface="SimSun"/>
                          <a:cs typeface="+mn-cs"/>
                        </a:rPr>
                        <a:t>36</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extLst>
                  <a:ext uri="{0D108BD9-81ED-4DB2-BD59-A6C34878D82A}">
                    <a16:rowId xmlns:a16="http://schemas.microsoft.com/office/drawing/2014/main" val="2082123978"/>
                  </a:ext>
                </a:extLst>
              </a:tr>
            </a:tbl>
          </a:graphicData>
        </a:graphic>
      </p:graphicFrame>
      <p:graphicFrame>
        <p:nvGraphicFramePr>
          <p:cNvPr id="17" name="Group 88"/>
          <p:cNvGraphicFramePr>
            <a:graphicFrameLocks noGrp="1"/>
          </p:cNvGraphicFramePr>
          <p:nvPr>
            <p:extLst>
              <p:ext uri="{D42A27DB-BD31-4B8C-83A1-F6EECF244321}">
                <p14:modId xmlns:p14="http://schemas.microsoft.com/office/powerpoint/2010/main" val="1972332987"/>
              </p:ext>
            </p:extLst>
          </p:nvPr>
        </p:nvGraphicFramePr>
        <p:xfrm>
          <a:off x="4836694" y="1603475"/>
          <a:ext cx="4210323" cy="3352320"/>
        </p:xfrm>
        <a:graphic>
          <a:graphicData uri="http://schemas.openxmlformats.org/drawingml/2006/table">
            <a:tbl>
              <a:tblPr firstRow="1" bandRow="1">
                <a:tableStyleId>{69012ECD-51FC-41F1-AA8D-1B2483CD663E}</a:tableStyleId>
              </a:tblPr>
              <a:tblGrid>
                <a:gridCol w="1688796">
                  <a:extLst>
                    <a:ext uri="{9D8B030D-6E8A-4147-A177-3AD203B41FA5}">
                      <a16:colId xmlns:a16="http://schemas.microsoft.com/office/drawing/2014/main" val="20000"/>
                    </a:ext>
                  </a:extLst>
                </a:gridCol>
                <a:gridCol w="831273">
                  <a:extLst>
                    <a:ext uri="{9D8B030D-6E8A-4147-A177-3AD203B41FA5}">
                      <a16:colId xmlns:a16="http://schemas.microsoft.com/office/drawing/2014/main" val="20001"/>
                    </a:ext>
                  </a:extLst>
                </a:gridCol>
                <a:gridCol w="858981">
                  <a:extLst>
                    <a:ext uri="{9D8B030D-6E8A-4147-A177-3AD203B41FA5}">
                      <a16:colId xmlns:a16="http://schemas.microsoft.com/office/drawing/2014/main" val="20002"/>
                    </a:ext>
                  </a:extLst>
                </a:gridCol>
                <a:gridCol w="831273">
                  <a:extLst>
                    <a:ext uri="{9D8B030D-6E8A-4147-A177-3AD203B41FA5}">
                      <a16:colId xmlns:a16="http://schemas.microsoft.com/office/drawing/2014/main" val="2946030904"/>
                    </a:ext>
                  </a:extLst>
                </a:gridCol>
              </a:tblGrid>
              <a:tr h="173999">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zh-CN" sz="1400" b="1" i="0" u="none" strike="noStrike" cap="none" baseline="0" dirty="0">
                          <a:solidFill>
                            <a:srgbClr val="FFFFFF"/>
                          </a:solidFill>
                          <a:effectLst/>
                          <a:uFillTx/>
                          <a:ea typeface="SimSun"/>
                        </a:rPr>
                        <a:t>在 ≥3% 患者中发生的 ≥3 级 AE，%</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400" b="1" i="0" u="none" strike="noStrike" cap="none" baseline="0">
                          <a:solidFill>
                            <a:srgbClr val="FFFFFF"/>
                          </a:solidFill>
                          <a:effectLst/>
                          <a:uFillTx/>
                          <a:ea typeface="SimSun"/>
                        </a:rPr>
                        <a:t>三联组</a:t>
                      </a:r>
                      <a:r>
                        <a:rPr sz="1400"/>
                        <a:t/>
                      </a:r>
                      <a:br>
                        <a:rPr sz="1400"/>
                      </a:br>
                      <a:r>
                        <a:rPr lang="zh-CN" sz="1400" b="1" i="0" u="none" strike="noStrike" cap="none" baseline="0">
                          <a:solidFill>
                            <a:srgbClr val="FFFFFF"/>
                          </a:solidFill>
                          <a:effectLst/>
                          <a:uFillTx/>
                          <a:ea typeface="SimSun"/>
                        </a:rPr>
                        <a:t>(n=222)</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400" b="1" i="0" u="none" strike="noStrike" cap="none" baseline="0">
                          <a:solidFill>
                            <a:srgbClr val="FFFFFF"/>
                          </a:solidFill>
                          <a:effectLst/>
                          <a:uFillTx/>
                          <a:ea typeface="SimSun"/>
                        </a:rPr>
                        <a:t>双联组</a:t>
                      </a:r>
                      <a:r>
                        <a:rPr sz="1400"/>
                        <a:t/>
                      </a:r>
                      <a:br>
                        <a:rPr sz="1400"/>
                      </a:br>
                      <a:r>
                        <a:rPr lang="zh-CN" sz="1400" b="1" i="0" u="none" strike="noStrike" cap="none" baseline="0">
                          <a:solidFill>
                            <a:srgbClr val="FFFFFF"/>
                          </a:solidFill>
                          <a:effectLst/>
                          <a:uFillTx/>
                          <a:ea typeface="SimSun"/>
                        </a:rPr>
                        <a:t>(n=216)</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400" b="1" i="0" u="none" strike="noStrike" cap="none" baseline="0">
                          <a:solidFill>
                            <a:srgbClr val="FFFFFF"/>
                          </a:solidFill>
                          <a:effectLst/>
                          <a:uFillTx/>
                          <a:ea typeface="SimSun"/>
                        </a:rPr>
                        <a:t>对照组</a:t>
                      </a:r>
                      <a:r>
                        <a:rPr sz="1400"/>
                        <a:t/>
                      </a:r>
                      <a:br>
                        <a:rPr sz="1400"/>
                      </a:br>
                      <a:r>
                        <a:rPr lang="zh-CN" sz="1400" b="1" i="0" u="none" strike="noStrike" cap="none" baseline="0">
                          <a:solidFill>
                            <a:srgbClr val="FFFFFF"/>
                          </a:solidFill>
                          <a:effectLst/>
                          <a:uFillTx/>
                          <a:ea typeface="SimSun"/>
                        </a:rPr>
                        <a:t>(n=193)</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0"/>
                  </a:ext>
                </a:extLst>
              </a:tr>
              <a:tr h="143472">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zh-CN" sz="1400" b="0" i="0" u="none" strike="noStrike" cap="none" baseline="0">
                          <a:solidFill>
                            <a:srgbClr val="4D4D4D"/>
                          </a:solidFill>
                          <a:effectLst/>
                          <a:uFillTx/>
                          <a:ea typeface="SimSun"/>
                        </a:rPr>
                        <a:t>腹泻</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tabLst/>
                        <a:defRPr/>
                      </a:pPr>
                      <a:r>
                        <a:rPr lang="en-US" altLang="zh-CN" sz="1400" b="0" i="0" u="none" strike="noStrike" kern="1200" cap="none" baseline="0" dirty="0" smtClean="0">
                          <a:solidFill>
                            <a:srgbClr val="4D4D4D"/>
                          </a:solidFill>
                          <a:effectLst/>
                          <a:uFillTx/>
                          <a:latin typeface="+mn-lt"/>
                          <a:ea typeface="SimSun"/>
                          <a:cs typeface="+mn-cs"/>
                        </a:rPr>
                        <a:t>10</a:t>
                      </a:r>
                      <a:endParaRPr lang="en-US" sz="1400" b="0" i="0" u="none" strike="noStrike" kern="1200" cap="none" baseline="0" dirty="0">
                        <a:solidFill>
                          <a:srgbClr val="4D4D4D"/>
                        </a:solidFill>
                        <a:effectLst/>
                        <a:uFillTx/>
                        <a:latin typeface="+mn-lt"/>
                        <a:ea typeface="SimSun"/>
                        <a:cs typeface="+mn-cs"/>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tabLst/>
                        <a:defRPr/>
                      </a:pPr>
                      <a:r>
                        <a:rPr lang="en-US" altLang="zh-CN" sz="1400" b="0" i="0" u="none" strike="noStrike" kern="1200" cap="none" baseline="0" dirty="0" smtClean="0">
                          <a:solidFill>
                            <a:srgbClr val="4D4D4D"/>
                          </a:solidFill>
                          <a:effectLst/>
                          <a:uFillTx/>
                          <a:latin typeface="+mn-lt"/>
                          <a:ea typeface="SimSun"/>
                          <a:cs typeface="+mn-cs"/>
                        </a:rPr>
                        <a:t>2</a:t>
                      </a:r>
                      <a:endParaRPr lang="en-US" sz="1400" b="0" i="0" u="none" strike="noStrike" kern="1200" cap="none" baseline="0" dirty="0">
                        <a:solidFill>
                          <a:srgbClr val="4D4D4D"/>
                        </a:solidFill>
                        <a:effectLst/>
                        <a:uFillTx/>
                        <a:latin typeface="+mn-lt"/>
                        <a:ea typeface="SimSun"/>
                        <a:cs typeface="+mn-cs"/>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tabLst/>
                        <a:defRPr/>
                      </a:pPr>
                      <a:r>
                        <a:rPr lang="en-US" altLang="zh-CN" sz="1400" b="0" i="0" u="none" strike="noStrike" kern="1200" cap="none" baseline="0" dirty="0" smtClean="0">
                          <a:solidFill>
                            <a:srgbClr val="4D4D4D"/>
                          </a:solidFill>
                          <a:effectLst/>
                          <a:uFillTx/>
                          <a:latin typeface="+mn-lt"/>
                          <a:ea typeface="SimSun"/>
                          <a:cs typeface="+mn-cs"/>
                        </a:rPr>
                        <a:t>10</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10001"/>
                  </a:ext>
                </a:extLst>
              </a:tr>
              <a:tr h="0">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zh-CN" sz="1400" b="0" i="0" u="none" strike="noStrike" cap="none" baseline="0">
                          <a:solidFill>
                            <a:srgbClr val="4D4D4D"/>
                          </a:solidFill>
                          <a:effectLst/>
                          <a:uFillTx/>
                          <a:ea typeface="SimSun"/>
                        </a:rPr>
                        <a:t>腹痛</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tabLst/>
                        <a:defRPr/>
                      </a:pPr>
                      <a:r>
                        <a:rPr lang="en-US" altLang="zh-CN" sz="1400" b="0" i="0" u="none" strike="noStrike" kern="1200" cap="none" baseline="0" dirty="0" smtClean="0">
                          <a:solidFill>
                            <a:srgbClr val="4D4D4D"/>
                          </a:solidFill>
                          <a:effectLst/>
                          <a:uFillTx/>
                          <a:latin typeface="+mn-lt"/>
                          <a:ea typeface="SimSun"/>
                          <a:cs typeface="+mn-cs"/>
                        </a:rPr>
                        <a:t>6</a:t>
                      </a:r>
                      <a:endParaRPr lang="en-US" sz="1400" b="0" i="0" u="none" strike="noStrike" kern="1200" cap="none" baseline="0" dirty="0">
                        <a:solidFill>
                          <a:srgbClr val="4D4D4D"/>
                        </a:solidFill>
                        <a:effectLst/>
                        <a:uFillTx/>
                        <a:latin typeface="+mn-lt"/>
                        <a:ea typeface="SimSun"/>
                        <a:cs typeface="+mn-cs"/>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tabLst/>
                        <a:defRPr/>
                      </a:pPr>
                      <a:r>
                        <a:rPr lang="en-US" altLang="zh-CN" sz="1400" b="0" i="0" u="none" strike="noStrike" kern="1200" cap="none" baseline="0" dirty="0" smtClean="0">
                          <a:solidFill>
                            <a:srgbClr val="4D4D4D"/>
                          </a:solidFill>
                          <a:effectLst/>
                          <a:uFillTx/>
                          <a:latin typeface="+mn-lt"/>
                          <a:ea typeface="SimSun"/>
                          <a:cs typeface="+mn-cs"/>
                        </a:rPr>
                        <a:t>2</a:t>
                      </a:r>
                      <a:endParaRPr lang="en-US" sz="1400" b="0" i="0" u="none" strike="noStrike" kern="1200" cap="none" baseline="0" dirty="0">
                        <a:solidFill>
                          <a:srgbClr val="4D4D4D"/>
                        </a:solidFill>
                        <a:effectLst/>
                        <a:uFillTx/>
                        <a:latin typeface="+mn-lt"/>
                        <a:ea typeface="SimSun"/>
                        <a:cs typeface="+mn-cs"/>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tabLst/>
                        <a:defRPr/>
                      </a:pPr>
                      <a:r>
                        <a:rPr lang="en-US" altLang="zh-CN" sz="1400" b="0" i="0" u="none" strike="noStrike" kern="1200" cap="none" baseline="0" dirty="0" smtClean="0">
                          <a:solidFill>
                            <a:srgbClr val="4D4D4D"/>
                          </a:solidFill>
                          <a:effectLst/>
                          <a:uFillTx/>
                          <a:latin typeface="+mn-lt"/>
                          <a:ea typeface="SimSun"/>
                          <a:cs typeface="+mn-cs"/>
                        </a:rPr>
                        <a:t>5</a:t>
                      </a:r>
                      <a:endParaRPr lang="en-US" sz="1400" b="0" i="0" u="none" strike="noStrike" kern="1200" cap="none" baseline="0" dirty="0">
                        <a:solidFill>
                          <a:srgbClr val="4D4D4D"/>
                        </a:solidFill>
                        <a:effectLst/>
                        <a:uFillTx/>
                        <a:latin typeface="+mn-lt"/>
                        <a:ea typeface="SimSun"/>
                        <a:cs typeface="+mn-cs"/>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10002"/>
                  </a:ext>
                </a:extLst>
              </a:tr>
              <a:tr h="0">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zh-CN" sz="1400" b="0" i="0" u="none" strike="noStrike" cap="none" baseline="0" dirty="0">
                          <a:solidFill>
                            <a:srgbClr val="4D4D4D"/>
                          </a:solidFill>
                          <a:effectLst/>
                          <a:uFillTx/>
                          <a:ea typeface="SimSun"/>
                        </a:rPr>
                        <a:t>恶心</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tabLst/>
                        <a:defRPr/>
                      </a:pPr>
                      <a:r>
                        <a:rPr lang="en-US" altLang="zh-CN" sz="1400" b="0" i="0" u="none" strike="noStrike" kern="1200" cap="none" baseline="0" dirty="0" smtClean="0">
                          <a:solidFill>
                            <a:srgbClr val="4D4D4D"/>
                          </a:solidFill>
                          <a:effectLst/>
                          <a:uFillTx/>
                          <a:latin typeface="+mn-lt"/>
                          <a:ea typeface="SimSun"/>
                          <a:cs typeface="+mn-cs"/>
                        </a:rPr>
                        <a:t>5</a:t>
                      </a:r>
                      <a:endParaRPr lang="en-US" sz="1400" b="0" i="0" u="none" strike="noStrike" kern="1200" cap="none" baseline="0" dirty="0">
                        <a:solidFill>
                          <a:srgbClr val="4D4D4D"/>
                        </a:solidFill>
                        <a:effectLst/>
                        <a:uFillTx/>
                        <a:latin typeface="+mn-lt"/>
                        <a:ea typeface="SimSun"/>
                        <a:cs typeface="+mn-cs"/>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tabLst/>
                        <a:defRPr/>
                      </a:pPr>
                      <a:r>
                        <a:rPr lang="en-US" altLang="zh-CN" sz="1400" b="0" i="0" u="none" strike="noStrike" kern="1200" cap="none" baseline="0" dirty="0" smtClean="0">
                          <a:solidFill>
                            <a:srgbClr val="4D4D4D"/>
                          </a:solidFill>
                          <a:effectLst/>
                          <a:uFillTx/>
                          <a:latin typeface="+mn-lt"/>
                          <a:ea typeface="SimSun"/>
                          <a:cs typeface="+mn-cs"/>
                        </a:rPr>
                        <a:t>&lt;1</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tabLst/>
                        <a:defRPr/>
                      </a:pPr>
                      <a:r>
                        <a:rPr lang="en-US" altLang="zh-CN" sz="1400" b="0" i="0" u="none" strike="noStrike" kern="1200" cap="none" baseline="0" dirty="0" smtClean="0">
                          <a:solidFill>
                            <a:srgbClr val="4D4D4D"/>
                          </a:solidFill>
                          <a:effectLst/>
                          <a:uFillTx/>
                          <a:latin typeface="+mn-lt"/>
                          <a:ea typeface="SimSun"/>
                          <a:cs typeface="+mn-cs"/>
                        </a:rPr>
                        <a:t>1</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10003"/>
                  </a:ext>
                </a:extLst>
              </a:tr>
              <a:tr h="0">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zh-CN" sz="1400" b="0" i="0" u="none" strike="noStrike" cap="none" baseline="0">
                          <a:solidFill>
                            <a:srgbClr val="4D4D4D"/>
                          </a:solidFill>
                          <a:effectLst/>
                          <a:uFillTx/>
                          <a:ea typeface="SimSun"/>
                        </a:rPr>
                        <a:t>呕吐</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tabLst/>
                        <a:defRPr/>
                      </a:pPr>
                      <a:r>
                        <a:rPr lang="en-US" altLang="zh-CN" sz="1400" b="0" i="0" u="none" strike="noStrike" kern="1200" cap="none" baseline="0" dirty="0" smtClean="0">
                          <a:solidFill>
                            <a:srgbClr val="4D4D4D"/>
                          </a:solidFill>
                          <a:effectLst/>
                          <a:uFillTx/>
                          <a:latin typeface="+mn-lt"/>
                          <a:ea typeface="SimSun"/>
                          <a:cs typeface="+mn-cs"/>
                        </a:rPr>
                        <a:t>4</a:t>
                      </a:r>
                      <a:endParaRPr lang="en-US" sz="1400" b="0" i="0" u="none" strike="noStrike" kern="1200" cap="none" baseline="0" dirty="0">
                        <a:solidFill>
                          <a:srgbClr val="4D4D4D"/>
                        </a:solidFill>
                        <a:effectLst/>
                        <a:uFillTx/>
                        <a:latin typeface="+mn-lt"/>
                        <a:ea typeface="SimSun"/>
                        <a:cs typeface="+mn-cs"/>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tabLst/>
                        <a:defRPr/>
                      </a:pPr>
                      <a:r>
                        <a:rPr lang="en-US" altLang="zh-CN" sz="1400" b="0" i="0" u="none" strike="noStrike" kern="1200" cap="none" baseline="0" dirty="0" smtClean="0">
                          <a:solidFill>
                            <a:srgbClr val="4D4D4D"/>
                          </a:solidFill>
                          <a:effectLst/>
                          <a:uFillTx/>
                          <a:latin typeface="+mn-lt"/>
                          <a:ea typeface="SimSun"/>
                          <a:cs typeface="+mn-cs"/>
                        </a:rPr>
                        <a:t>1</a:t>
                      </a:r>
                      <a:endParaRPr lang="en-US" sz="1400" b="0" i="0" u="none" strike="noStrike" kern="1200" cap="none" baseline="0" dirty="0">
                        <a:solidFill>
                          <a:srgbClr val="4D4D4D"/>
                        </a:solidFill>
                        <a:effectLst/>
                        <a:uFillTx/>
                        <a:latin typeface="+mn-lt"/>
                        <a:ea typeface="SimSun"/>
                        <a:cs typeface="+mn-cs"/>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tabLst/>
                        <a:defRPr/>
                      </a:pPr>
                      <a:r>
                        <a:rPr lang="en-US" altLang="zh-CN" sz="1400" b="0" i="0" u="none" strike="noStrike" kern="1200" cap="none" baseline="0" dirty="0" smtClean="0">
                          <a:solidFill>
                            <a:srgbClr val="4D4D4D"/>
                          </a:solidFill>
                          <a:effectLst/>
                          <a:uFillTx/>
                          <a:latin typeface="+mn-lt"/>
                          <a:ea typeface="SimSun"/>
                          <a:cs typeface="+mn-cs"/>
                        </a:rPr>
                        <a:t>3</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3266836109"/>
                  </a:ext>
                </a:extLst>
              </a:tr>
              <a:tr h="0">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zh-CN" sz="1400" b="0" i="0" u="none" strike="noStrike" cap="none" baseline="0">
                          <a:solidFill>
                            <a:srgbClr val="4D4D4D"/>
                          </a:solidFill>
                          <a:effectLst/>
                          <a:uFillTx/>
                          <a:ea typeface="SimSun"/>
                        </a:rPr>
                        <a:t>肺栓塞</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tabLst/>
                        <a:defRPr/>
                      </a:pPr>
                      <a:r>
                        <a:rPr lang="en-US" sz="1400" b="0" i="0" u="none" strike="noStrike" kern="1200" cap="none" baseline="0" dirty="0" smtClean="0">
                          <a:solidFill>
                            <a:srgbClr val="4D4D4D"/>
                          </a:solidFill>
                          <a:effectLst/>
                          <a:uFillTx/>
                          <a:latin typeface="+mn-lt"/>
                          <a:ea typeface="SimSun"/>
                          <a:cs typeface="+mn-cs"/>
                        </a:rPr>
                        <a:t>4</a:t>
                      </a:r>
                      <a:endParaRPr lang="en-US" sz="1400" b="0" i="0" u="none" strike="noStrike" kern="1200" cap="none" baseline="0" dirty="0">
                        <a:solidFill>
                          <a:srgbClr val="4D4D4D"/>
                        </a:solidFill>
                        <a:effectLst/>
                        <a:uFillTx/>
                        <a:latin typeface="+mn-lt"/>
                        <a:ea typeface="SimSun"/>
                        <a:cs typeface="+mn-cs"/>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tabLst/>
                        <a:defRPr/>
                      </a:pPr>
                      <a:r>
                        <a:rPr lang="en-US" sz="1400" b="0" i="0" u="none" strike="noStrike" kern="1200" cap="none" baseline="0" dirty="0" smtClean="0">
                          <a:solidFill>
                            <a:srgbClr val="4D4D4D"/>
                          </a:solidFill>
                          <a:effectLst/>
                          <a:uFillTx/>
                          <a:latin typeface="+mn-lt"/>
                          <a:ea typeface="SimSun"/>
                          <a:cs typeface="+mn-cs"/>
                        </a:rPr>
                        <a:t>1</a:t>
                      </a:r>
                      <a:endParaRPr lang="en-US" sz="1400" b="0" i="0" u="none" strike="noStrike" kern="1200" cap="none" baseline="0" dirty="0">
                        <a:solidFill>
                          <a:srgbClr val="4D4D4D"/>
                        </a:solidFill>
                        <a:effectLst/>
                        <a:uFillTx/>
                        <a:latin typeface="+mn-lt"/>
                        <a:ea typeface="SimSun"/>
                        <a:cs typeface="+mn-cs"/>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tabLst/>
                        <a:defRPr/>
                      </a:pPr>
                      <a:r>
                        <a:rPr lang="en-US" sz="1400" b="0" i="0" u="none" strike="noStrike" kern="1200" cap="none" baseline="0" dirty="0" smtClean="0">
                          <a:solidFill>
                            <a:srgbClr val="4D4D4D"/>
                          </a:solidFill>
                          <a:effectLst/>
                          <a:uFillTx/>
                          <a:latin typeface="+mn-lt"/>
                          <a:ea typeface="SimSun"/>
                          <a:cs typeface="+mn-cs"/>
                        </a:rPr>
                        <a:t>4</a:t>
                      </a:r>
                      <a:endParaRPr lang="en-US" sz="1400" b="0" i="0" u="none" strike="noStrike" kern="1200" cap="none" baseline="0" dirty="0">
                        <a:solidFill>
                          <a:srgbClr val="4D4D4D"/>
                        </a:solidFill>
                        <a:effectLst/>
                        <a:uFillTx/>
                        <a:latin typeface="+mn-lt"/>
                        <a:ea typeface="SimSun"/>
                        <a:cs typeface="+mn-cs"/>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1851566089"/>
                  </a:ext>
                </a:extLst>
              </a:tr>
              <a:tr h="0">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zh-CN" sz="1400" b="0" i="0" u="none" strike="noStrike" cap="none" baseline="0">
                          <a:solidFill>
                            <a:srgbClr val="4D4D4D"/>
                          </a:solidFill>
                          <a:effectLst/>
                          <a:uFillTx/>
                          <a:ea typeface="SimSun"/>
                        </a:rPr>
                        <a:t>肠梗阻</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tabLst/>
                        <a:defRPr/>
                      </a:pPr>
                      <a:r>
                        <a:rPr lang="en-US" sz="1400" b="0" i="0" u="none" strike="noStrike" kern="1200" cap="none" baseline="0" dirty="0" smtClean="0">
                          <a:solidFill>
                            <a:srgbClr val="4D4D4D"/>
                          </a:solidFill>
                          <a:effectLst/>
                          <a:uFillTx/>
                          <a:latin typeface="+mn-lt"/>
                          <a:ea typeface="SimSun"/>
                          <a:cs typeface="+mn-cs"/>
                        </a:rPr>
                        <a:t>3</a:t>
                      </a:r>
                      <a:endParaRPr lang="en-US" sz="1400" b="0" i="0" u="none" strike="noStrike" kern="1200" cap="none" baseline="0" dirty="0">
                        <a:solidFill>
                          <a:srgbClr val="4D4D4D"/>
                        </a:solidFill>
                        <a:effectLst/>
                        <a:uFillTx/>
                        <a:latin typeface="+mn-lt"/>
                        <a:ea typeface="SimSun"/>
                        <a:cs typeface="+mn-cs"/>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tabLst/>
                        <a:defRPr/>
                      </a:pPr>
                      <a:r>
                        <a:rPr lang="en-US" sz="1400" b="0" i="0" u="none" strike="noStrike" kern="1200" cap="none" baseline="0" dirty="0" smtClean="0">
                          <a:solidFill>
                            <a:srgbClr val="4D4D4D"/>
                          </a:solidFill>
                          <a:effectLst/>
                          <a:uFillTx/>
                          <a:latin typeface="+mn-lt"/>
                          <a:ea typeface="SimSun"/>
                          <a:cs typeface="+mn-cs"/>
                        </a:rPr>
                        <a:t>4</a:t>
                      </a:r>
                      <a:endParaRPr lang="en-US" sz="1400" b="0" i="0" u="none" strike="noStrike" kern="1200" cap="none" baseline="0" dirty="0">
                        <a:solidFill>
                          <a:srgbClr val="4D4D4D"/>
                        </a:solidFill>
                        <a:effectLst/>
                        <a:uFillTx/>
                        <a:latin typeface="+mn-lt"/>
                        <a:ea typeface="SimSun"/>
                        <a:cs typeface="+mn-cs"/>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tabLst/>
                        <a:defRPr/>
                      </a:pPr>
                      <a:r>
                        <a:rPr lang="en-US" sz="1400" b="0" i="0" u="none" strike="noStrike" kern="1200" cap="none" baseline="0" dirty="0" smtClean="0">
                          <a:solidFill>
                            <a:srgbClr val="4D4D4D"/>
                          </a:solidFill>
                          <a:effectLst/>
                          <a:uFillTx/>
                          <a:latin typeface="+mn-lt"/>
                          <a:ea typeface="SimSun"/>
                          <a:cs typeface="+mn-cs"/>
                        </a:rPr>
                        <a:t>3</a:t>
                      </a:r>
                      <a:endParaRPr lang="en-US" sz="1400" b="0" i="0" u="none" strike="noStrike" kern="1200" cap="none" baseline="0" dirty="0">
                        <a:solidFill>
                          <a:srgbClr val="4D4D4D"/>
                        </a:solidFill>
                        <a:effectLst/>
                        <a:uFillTx/>
                        <a:latin typeface="+mn-lt"/>
                        <a:ea typeface="SimSun"/>
                        <a:cs typeface="+mn-cs"/>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2423701144"/>
                  </a:ext>
                </a:extLst>
              </a:tr>
              <a:tr h="0">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zh-CN" sz="1400" b="0" i="0" u="none" strike="noStrike" cap="none" baseline="0">
                          <a:solidFill>
                            <a:srgbClr val="4D4D4D"/>
                          </a:solidFill>
                          <a:effectLst/>
                          <a:uFillTx/>
                          <a:ea typeface="SimSun"/>
                        </a:rPr>
                        <a:t>虚弱</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tabLst/>
                        <a:defRPr/>
                      </a:pPr>
                      <a:r>
                        <a:rPr lang="en-US" sz="1400" b="0" i="0" u="none" strike="noStrike" kern="1200" cap="none" baseline="0" dirty="0" smtClean="0">
                          <a:solidFill>
                            <a:srgbClr val="4D4D4D"/>
                          </a:solidFill>
                          <a:effectLst/>
                          <a:uFillTx/>
                          <a:latin typeface="+mn-lt"/>
                          <a:ea typeface="SimSun"/>
                          <a:cs typeface="+mn-cs"/>
                        </a:rPr>
                        <a:t>3</a:t>
                      </a:r>
                      <a:endParaRPr lang="en-US" sz="1400" b="0" i="0" u="none" strike="noStrike" kern="1200" cap="none" baseline="0" dirty="0">
                        <a:solidFill>
                          <a:srgbClr val="4D4D4D"/>
                        </a:solidFill>
                        <a:effectLst/>
                        <a:uFillTx/>
                        <a:latin typeface="+mn-lt"/>
                        <a:ea typeface="SimSun"/>
                        <a:cs typeface="+mn-cs"/>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tabLst/>
                        <a:defRPr/>
                      </a:pPr>
                      <a:r>
                        <a:rPr lang="en-US" sz="1400" b="0" i="0" u="none" strike="noStrike" kern="1200" cap="none" baseline="0" dirty="0" smtClean="0">
                          <a:solidFill>
                            <a:srgbClr val="4D4D4D"/>
                          </a:solidFill>
                          <a:effectLst/>
                          <a:uFillTx/>
                          <a:latin typeface="+mn-lt"/>
                          <a:ea typeface="SimSun"/>
                          <a:cs typeface="+mn-cs"/>
                        </a:rPr>
                        <a:t>3</a:t>
                      </a:r>
                      <a:endParaRPr lang="en-US" sz="1400" b="0" i="0" u="none" strike="noStrike" kern="1200" cap="none" baseline="0" dirty="0">
                        <a:solidFill>
                          <a:srgbClr val="4D4D4D"/>
                        </a:solidFill>
                        <a:effectLst/>
                        <a:uFillTx/>
                        <a:latin typeface="+mn-lt"/>
                        <a:ea typeface="SimSun"/>
                        <a:cs typeface="+mn-cs"/>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tabLst/>
                        <a:defRPr/>
                      </a:pPr>
                      <a:r>
                        <a:rPr lang="en-US" sz="1400" b="0" i="0" u="none" strike="noStrike" kern="1200" cap="none" baseline="0" dirty="0" smtClean="0">
                          <a:solidFill>
                            <a:srgbClr val="4D4D4D"/>
                          </a:solidFill>
                          <a:effectLst/>
                          <a:uFillTx/>
                          <a:latin typeface="+mn-lt"/>
                          <a:ea typeface="SimSun"/>
                          <a:cs typeface="+mn-cs"/>
                        </a:rPr>
                        <a:t>5</a:t>
                      </a:r>
                      <a:endParaRPr lang="en-US" sz="1400" b="0" i="0" u="none" strike="noStrike" kern="1200" cap="none" baseline="0" dirty="0">
                        <a:solidFill>
                          <a:srgbClr val="4D4D4D"/>
                        </a:solidFill>
                        <a:effectLst/>
                        <a:uFillTx/>
                        <a:latin typeface="+mn-lt"/>
                        <a:ea typeface="SimSun"/>
                        <a:cs typeface="+mn-cs"/>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1350299801"/>
                  </a:ext>
                </a:extLst>
              </a:tr>
              <a:tr h="0">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zh-CN" sz="1400" b="0" i="0" u="none" strike="noStrike" cap="none" baseline="0">
                          <a:solidFill>
                            <a:srgbClr val="4D4D4D"/>
                          </a:solidFill>
                          <a:effectLst/>
                          <a:uFillTx/>
                          <a:ea typeface="SimSun"/>
                        </a:rPr>
                        <a:t>急性肾损伤</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tabLst/>
                        <a:defRPr/>
                      </a:pPr>
                      <a:r>
                        <a:rPr lang="en-US" altLang="zh-CN" sz="1400" b="0" i="0" u="none" strike="noStrike" kern="1200" cap="none" baseline="0" dirty="0" smtClean="0">
                          <a:solidFill>
                            <a:srgbClr val="4D4D4D"/>
                          </a:solidFill>
                          <a:effectLst/>
                          <a:uFillTx/>
                          <a:latin typeface="+mn-lt"/>
                          <a:ea typeface="SimSun"/>
                          <a:cs typeface="+mn-cs"/>
                        </a:rPr>
                        <a:t>3</a:t>
                      </a:r>
                      <a:endParaRPr lang="en-US" sz="1400" b="0" i="0" u="none" strike="noStrike" kern="1200" cap="none" baseline="0" dirty="0">
                        <a:solidFill>
                          <a:srgbClr val="4D4D4D"/>
                        </a:solidFill>
                        <a:effectLst/>
                        <a:uFillTx/>
                        <a:latin typeface="+mn-lt"/>
                        <a:ea typeface="SimSun"/>
                        <a:cs typeface="+mn-cs"/>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tabLst/>
                        <a:defRPr/>
                      </a:pPr>
                      <a:r>
                        <a:rPr lang="en-US" altLang="zh-CN" sz="1400" b="0" i="0" u="none" strike="noStrike" kern="1200" cap="none" baseline="0" dirty="0" smtClean="0">
                          <a:solidFill>
                            <a:srgbClr val="4D4D4D"/>
                          </a:solidFill>
                          <a:effectLst/>
                          <a:uFillTx/>
                          <a:latin typeface="+mn-lt"/>
                          <a:ea typeface="SimSun"/>
                          <a:cs typeface="+mn-cs"/>
                        </a:rPr>
                        <a:t>2</a:t>
                      </a:r>
                      <a:endParaRPr lang="en-US" sz="1400" b="0" i="0" u="none" strike="noStrike" kern="1200" cap="none" baseline="0" dirty="0">
                        <a:solidFill>
                          <a:srgbClr val="4D4D4D"/>
                        </a:solidFill>
                        <a:effectLst/>
                        <a:uFillTx/>
                        <a:latin typeface="+mn-lt"/>
                        <a:ea typeface="SimSun"/>
                        <a:cs typeface="+mn-cs"/>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tabLst/>
                        <a:defRPr/>
                      </a:pPr>
                      <a:r>
                        <a:rPr lang="en-US" altLang="zh-CN" sz="1400" b="0" i="0" u="none" strike="noStrike" kern="1200" cap="none" baseline="0" dirty="0" smtClean="0">
                          <a:solidFill>
                            <a:srgbClr val="4D4D4D"/>
                          </a:solidFill>
                          <a:effectLst/>
                          <a:uFillTx/>
                          <a:latin typeface="+mn-lt"/>
                          <a:ea typeface="SimSun"/>
                          <a:cs typeface="+mn-cs"/>
                        </a:rPr>
                        <a:t>&lt;1</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4155648091"/>
                  </a:ext>
                </a:extLst>
              </a:tr>
              <a:tr h="0">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zh-CN" sz="1400" b="0" i="0" u="none" strike="noStrike" cap="none" baseline="0">
                          <a:solidFill>
                            <a:srgbClr val="4D4D4D"/>
                          </a:solidFill>
                          <a:effectLst/>
                          <a:uFillTx/>
                          <a:ea typeface="SimSun"/>
                        </a:rPr>
                        <a:t>疲乏</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tabLst/>
                        <a:defRPr/>
                      </a:pPr>
                      <a:r>
                        <a:rPr lang="en-US" altLang="zh-CN" sz="1400" b="0" i="0" u="none" strike="noStrike" kern="1200" cap="none" baseline="0" dirty="0" smtClean="0">
                          <a:solidFill>
                            <a:srgbClr val="4D4D4D"/>
                          </a:solidFill>
                          <a:effectLst/>
                          <a:uFillTx/>
                          <a:latin typeface="+mn-lt"/>
                          <a:ea typeface="SimSun"/>
                          <a:cs typeface="+mn-cs"/>
                        </a:rPr>
                        <a:t>2</a:t>
                      </a:r>
                      <a:endParaRPr lang="en-US" sz="1400" b="0" i="0" u="none" strike="noStrike" kern="1200" cap="none" baseline="0" dirty="0">
                        <a:solidFill>
                          <a:srgbClr val="4D4D4D"/>
                        </a:solidFill>
                        <a:effectLst/>
                        <a:uFillTx/>
                        <a:latin typeface="+mn-lt"/>
                        <a:ea typeface="SimSun"/>
                        <a:cs typeface="+mn-cs"/>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tabLst/>
                        <a:defRPr/>
                      </a:pPr>
                      <a:r>
                        <a:rPr lang="en-US" sz="1400" b="0" i="0" u="none" strike="noStrike" kern="1200" cap="none" baseline="0" dirty="0" smtClean="0">
                          <a:solidFill>
                            <a:srgbClr val="4D4D4D"/>
                          </a:solidFill>
                          <a:effectLst/>
                          <a:uFillTx/>
                          <a:latin typeface="+mn-lt"/>
                          <a:ea typeface="SimSun"/>
                          <a:cs typeface="+mn-cs"/>
                        </a:rPr>
                        <a:t>4</a:t>
                      </a:r>
                      <a:endParaRPr lang="en-US" sz="1400" b="0" i="0" u="none" strike="noStrike" kern="1200" cap="none" baseline="0" dirty="0">
                        <a:solidFill>
                          <a:srgbClr val="4D4D4D"/>
                        </a:solidFill>
                        <a:effectLst/>
                        <a:uFillTx/>
                        <a:latin typeface="+mn-lt"/>
                        <a:ea typeface="SimSun"/>
                        <a:cs typeface="+mn-cs"/>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tabLst/>
                        <a:defRPr/>
                      </a:pPr>
                      <a:r>
                        <a:rPr lang="en-US" sz="1400" b="0" i="0" u="none" strike="noStrike" kern="1200" cap="none" baseline="0" dirty="0" smtClean="0">
                          <a:solidFill>
                            <a:srgbClr val="4D4D4D"/>
                          </a:solidFill>
                          <a:effectLst/>
                          <a:uFillTx/>
                          <a:latin typeface="+mn-lt"/>
                          <a:ea typeface="SimSun"/>
                          <a:cs typeface="+mn-cs"/>
                        </a:rPr>
                        <a:t>4</a:t>
                      </a:r>
                      <a:endParaRPr lang="en-US" sz="1400" b="0" i="0" u="none" strike="noStrike" kern="1200" cap="none" baseline="0" dirty="0">
                        <a:solidFill>
                          <a:srgbClr val="4D4D4D"/>
                        </a:solidFill>
                        <a:effectLst/>
                        <a:uFillTx/>
                        <a:latin typeface="+mn-lt"/>
                        <a:ea typeface="SimSun"/>
                        <a:cs typeface="+mn-cs"/>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3300886561"/>
                  </a:ext>
                </a:extLst>
              </a:tr>
              <a:tr h="0">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zh-CN" sz="1400" b="0" i="0" u="none" strike="noStrike" cap="none" baseline="0">
                          <a:solidFill>
                            <a:srgbClr val="4D4D4D"/>
                          </a:solidFill>
                          <a:effectLst/>
                          <a:uFillTx/>
                          <a:ea typeface="SimSun"/>
                        </a:rPr>
                        <a:t>痤疮样皮炎</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tabLst/>
                        <a:defRPr/>
                      </a:pPr>
                      <a:r>
                        <a:rPr lang="en-US" altLang="zh-CN" sz="1400" b="0" i="0" u="none" strike="noStrike" kern="1200" cap="none" baseline="0" dirty="0" smtClean="0">
                          <a:solidFill>
                            <a:srgbClr val="4D4D4D"/>
                          </a:solidFill>
                          <a:effectLst/>
                          <a:uFillTx/>
                          <a:latin typeface="+mn-lt"/>
                          <a:ea typeface="SimSun"/>
                          <a:cs typeface="+mn-cs"/>
                        </a:rPr>
                        <a:t>2</a:t>
                      </a:r>
                      <a:endParaRPr lang="en-US" sz="1400" b="0" i="0" u="none" strike="noStrike" kern="1200" cap="none" baseline="0" dirty="0">
                        <a:solidFill>
                          <a:srgbClr val="4D4D4D"/>
                        </a:solidFill>
                        <a:effectLst/>
                        <a:uFillTx/>
                        <a:latin typeface="+mn-lt"/>
                        <a:ea typeface="SimSun"/>
                        <a:cs typeface="+mn-cs"/>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tabLst/>
                        <a:defRPr/>
                      </a:pPr>
                      <a:r>
                        <a:rPr lang="en-US" altLang="zh-CN" sz="1400" b="0" i="0" u="none" strike="noStrike" kern="1200" cap="none" baseline="0" dirty="0" smtClean="0">
                          <a:solidFill>
                            <a:srgbClr val="4D4D4D"/>
                          </a:solidFill>
                          <a:effectLst/>
                          <a:uFillTx/>
                          <a:latin typeface="+mn-lt"/>
                          <a:ea typeface="SimSun"/>
                          <a:cs typeface="+mn-cs"/>
                        </a:rPr>
                        <a:t>&lt;1</a:t>
                      </a:r>
                      <a:endParaRPr lang="en-US" sz="1400" b="0" i="0" u="none" strike="noStrike" kern="1200" cap="none" baseline="0" dirty="0">
                        <a:solidFill>
                          <a:srgbClr val="4D4D4D"/>
                        </a:solidFill>
                        <a:effectLst/>
                        <a:uFillTx/>
                        <a:latin typeface="+mn-lt"/>
                        <a:ea typeface="SimSun"/>
                        <a:cs typeface="+mn-cs"/>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tabLst/>
                        <a:defRPr/>
                      </a:pPr>
                      <a:r>
                        <a:rPr lang="en-US" altLang="zh-CN" sz="1400" b="0" i="0" u="none" strike="noStrike" kern="1200" cap="none" baseline="0" dirty="0" smtClean="0">
                          <a:solidFill>
                            <a:srgbClr val="4D4D4D"/>
                          </a:solidFill>
                          <a:effectLst/>
                          <a:uFillTx/>
                          <a:latin typeface="+mn-lt"/>
                          <a:ea typeface="SimSun"/>
                          <a:cs typeface="+mn-cs"/>
                        </a:rPr>
                        <a:t>3</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2707121287"/>
                  </a:ext>
                </a:extLst>
              </a:tr>
            </a:tbl>
          </a:graphicData>
        </a:graphic>
      </p:graphicFrame>
    </p:spTree>
    <p:custDataLst>
      <p:tags r:id="rId1"/>
    </p:custDataLst>
    <p:extLst>
      <p:ext uri="{BB962C8B-B14F-4D97-AF65-F5344CB8AC3E}">
        <p14:creationId xmlns:p14="http://schemas.microsoft.com/office/powerpoint/2010/main" val="3085755209"/>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zh-CN" sz="1800" b="1" i="0" u="none" strike="noStrike" cap="none" baseline="0">
                <a:solidFill>
                  <a:srgbClr val="043882"/>
                </a:solidFill>
                <a:effectLst/>
                <a:uFillTx/>
                <a:ea typeface="SimSun"/>
              </a:rPr>
              <a:t>LBA-003：一项评估 TAS-118 + 奥沙利铂对比 S-1 + 顺铂作为一线化疗用于晚期胃癌患者的 III 期研究（SOLAR 研究）– Kang Y-K 等人</a:t>
            </a:r>
          </a:p>
        </p:txBody>
      </p:sp>
      <p:sp>
        <p:nvSpPr>
          <p:cNvPr id="5123" name="Rectangle 3"/>
          <p:cNvSpPr>
            <a:spLocks noGrp="1" noChangeArrowheads="1"/>
          </p:cNvSpPr>
          <p:nvPr>
            <p:ph idx="1"/>
          </p:nvPr>
        </p:nvSpPr>
        <p:spPr/>
        <p:txBody>
          <a:bodyPr/>
          <a:lstStyle/>
          <a:p>
            <a:pPr marL="0" indent="0">
              <a:buNone/>
            </a:pPr>
            <a:r>
              <a:rPr lang="zh-CN" sz="1600" b="1" i="0" u="none" strike="noStrike" cap="none" baseline="0">
                <a:solidFill>
                  <a:srgbClr val="4D4D4D"/>
                </a:solidFill>
                <a:effectLst/>
                <a:uFillTx/>
                <a:ea typeface="SimSun"/>
              </a:rPr>
              <a:t>研究目的</a:t>
            </a:r>
          </a:p>
          <a:p>
            <a:r>
              <a:rPr lang="zh-CN" sz="1600" b="0" i="0" u="none" strike="noStrike" cap="none" baseline="0">
                <a:solidFill>
                  <a:srgbClr val="4D4D4D"/>
                </a:solidFill>
                <a:effectLst/>
                <a:uFillTx/>
                <a:ea typeface="SimSun"/>
              </a:rPr>
              <a:t>研究 TAS-118 + 奥沙利铂对比 S-1 + 顺铂用于晚期胃癌或 GEJ 癌患者的疗效和安全性</a:t>
            </a:r>
          </a:p>
        </p:txBody>
      </p:sp>
      <p:sp>
        <p:nvSpPr>
          <p:cNvPr id="15" name="Text Placeholder 14"/>
          <p:cNvSpPr>
            <a:spLocks noGrp="1"/>
          </p:cNvSpPr>
          <p:nvPr>
            <p:ph type="body" sz="quarter" idx="11"/>
          </p:nvPr>
        </p:nvSpPr>
        <p:spPr>
          <a:xfrm>
            <a:off x="4495800" y="6096000"/>
            <a:ext cx="4283075" cy="487363"/>
          </a:xfrm>
        </p:spPr>
        <p:txBody>
          <a:bodyPr/>
          <a:lstStyle/>
          <a:p>
            <a:r>
              <a:rPr lang="zh-CN" sz="1200" b="0" i="0" u="none" strike="noStrike" cap="none" baseline="0">
                <a:solidFill>
                  <a:srgbClr val="4D4D4D"/>
                </a:solidFill>
                <a:effectLst/>
                <a:uFillTx/>
                <a:ea typeface="SimSun"/>
              </a:rPr>
              <a:t>Kang Y-K, et al. Ann Oncol 2019;30(suppl):abstr LBA-003</a:t>
            </a:r>
          </a:p>
        </p:txBody>
      </p:sp>
      <p:sp>
        <p:nvSpPr>
          <p:cNvPr id="7" name="Rectangle 9"/>
          <p:cNvSpPr txBox="1">
            <a:spLocks noChangeArrowheads="1"/>
          </p:cNvSpPr>
          <p:nvPr/>
        </p:nvSpPr>
        <p:spPr bwMode="auto">
          <a:xfrm>
            <a:off x="365124" y="5479467"/>
            <a:ext cx="4130676" cy="9146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ct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ct val="0"/>
              </a:spcBef>
              <a:spcAft>
                <a:spcPts val="400"/>
              </a:spcAft>
              <a:buClr>
                <a:schemeClr val="bg1"/>
              </a:buClr>
              <a:buChar char="–"/>
              <a:defRPr sz="1600">
                <a:solidFill>
                  <a:srgbClr val="4D4D4D"/>
                </a:solidFill>
                <a:latin typeface="+mn-lt"/>
                <a:cs typeface="+mn-cs"/>
              </a:defRPr>
            </a:lvl2pPr>
            <a:lvl3pPr marL="812800" indent="-249238" algn="l" rtl="0" fontAlgn="base">
              <a:spcBef>
                <a:spcPct val="0"/>
              </a:spcBef>
              <a:spcAft>
                <a:spcPts val="400"/>
              </a:spcAft>
              <a:buClr>
                <a:schemeClr val="bg1"/>
              </a:buClr>
              <a:buChar char="•"/>
              <a:defRPr sz="1600">
                <a:solidFill>
                  <a:srgbClr val="4D4D4D"/>
                </a:solidFill>
                <a:latin typeface="+mn-lt"/>
                <a:cs typeface="+mn-cs"/>
              </a:defRPr>
            </a:lvl3pPr>
            <a:lvl4pPr marL="1101725" indent="-287338" algn="l" rtl="0" fontAlgn="base">
              <a:spcBef>
                <a:spcPct val="0"/>
              </a:spcBef>
              <a:spcAft>
                <a:spcPts val="400"/>
              </a:spcAft>
              <a:buClr>
                <a:schemeClr val="bg1"/>
              </a:buClr>
              <a:buChar char="–"/>
              <a:defRPr sz="1600">
                <a:solidFill>
                  <a:srgbClr val="4D4D4D"/>
                </a:solidFill>
                <a:latin typeface="+mn-lt"/>
                <a:cs typeface="+mn-cs"/>
              </a:defRPr>
            </a:lvl4pPr>
            <a:lvl5pPr marL="1390650" indent="-287338" algn="l" rtl="0" fontAlgn="base">
              <a:spcBef>
                <a:spcPct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ct val="0"/>
              </a:spcBef>
              <a:spcAft>
                <a:spcPts val="400"/>
              </a:spcAft>
              <a:buClr>
                <a:srgbClr val="043882"/>
              </a:buClr>
              <a:buSzPct val="110000"/>
              <a:buFontTx/>
              <a:buNone/>
              <a:defRPr/>
            </a:pPr>
            <a:r>
              <a:rPr lang="zh-CN" sz="1600" b="1" i="0" u="none" strike="noStrike" cap="none" baseline="0">
                <a:solidFill>
                  <a:srgbClr val="A0A0A0"/>
                </a:solidFill>
                <a:effectLst/>
                <a:uFillTx/>
                <a:ea typeface="SimSun"/>
              </a:rPr>
              <a:t>主要终点</a:t>
            </a:r>
          </a:p>
          <a:p>
            <a:pPr marL="250825" marR="0" lvl="0" indent="-250825" algn="l" defTabSz="914400" rtl="0" eaLnBrk="1" fontAlgn="base" latinLnBrk="0" hangingPunct="1">
              <a:lnSpc>
                <a:spcPct val="100000"/>
              </a:lnSpc>
              <a:spcBef>
                <a:spcPct val="0"/>
              </a:spcBef>
              <a:spcAft>
                <a:spcPts val="400"/>
              </a:spcAft>
              <a:buClr>
                <a:srgbClr val="043882"/>
              </a:buClr>
              <a:buSzPct val="110000"/>
              <a:buFontTx/>
              <a:buChar char="•"/>
              <a:defRPr/>
            </a:pPr>
            <a:r>
              <a:rPr lang="zh-CN" sz="1600" b="0" i="0" u="none" strike="noStrike" cap="none" baseline="0">
                <a:solidFill>
                  <a:srgbClr val="4D4D4D"/>
                </a:solidFill>
                <a:effectLst/>
                <a:uFillTx/>
                <a:ea typeface="SimSun"/>
              </a:rPr>
              <a:t>OS</a:t>
            </a:r>
          </a:p>
          <a:p>
            <a:pPr marL="0" marR="0" lvl="0" indent="0" algn="l" defTabSz="914400" rtl="0" eaLnBrk="1" fontAlgn="base" latinLnBrk="0" hangingPunct="1">
              <a:lnSpc>
                <a:spcPct val="100000"/>
              </a:lnSpc>
              <a:spcBef>
                <a:spcPct val="0"/>
              </a:spcBef>
              <a:spcAft>
                <a:spcPts val="400"/>
              </a:spcAft>
              <a:buClr>
                <a:srgbClr val="043882"/>
              </a:buClr>
              <a:buSzPct val="110000"/>
              <a:buFontTx/>
              <a:buNone/>
              <a:defRPr/>
            </a:pPr>
            <a:endParaRPr kumimoji="0" lang="en-US" sz="1600" b="0" i="0" u="none" strike="noStrike" kern="1200" cap="none" spc="0" normalizeH="0" baseline="0" noProof="0">
              <a:ln>
                <a:noFill/>
              </a:ln>
              <a:solidFill>
                <a:srgbClr val="4D4D4D"/>
              </a:solidFill>
              <a:effectLst/>
              <a:uLnTx/>
              <a:uFillTx/>
              <a:latin typeface="Arial"/>
              <a:ea typeface="+mn-ea"/>
              <a:cs typeface="Arial"/>
            </a:endParaRPr>
          </a:p>
        </p:txBody>
      </p:sp>
      <p:sp>
        <p:nvSpPr>
          <p:cNvPr id="8" name="Content Placeholder 26"/>
          <p:cNvSpPr txBox="1"/>
          <p:nvPr/>
        </p:nvSpPr>
        <p:spPr>
          <a:xfrm>
            <a:off x="4278313" y="5479467"/>
            <a:ext cx="4495800" cy="985008"/>
          </a:xfrm>
          <a:prstGeom prst="rect">
            <a:avLst/>
          </a:prstGeom>
        </p:spPr>
        <p:txBody>
          <a:bodyPr/>
          <a:lstStyle>
            <a:lvl1pPr marL="250825" indent="-250825" algn="l" rtl="0" fontAlgn="base">
              <a:spcBef>
                <a:spcPct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ct val="0"/>
              </a:spcBef>
              <a:spcAft>
                <a:spcPts val="400"/>
              </a:spcAft>
              <a:buClr>
                <a:schemeClr val="bg1"/>
              </a:buClr>
              <a:buChar char="–"/>
              <a:defRPr sz="1600">
                <a:solidFill>
                  <a:srgbClr val="4D4D4D"/>
                </a:solidFill>
                <a:latin typeface="+mn-lt"/>
                <a:cs typeface="+mn-cs"/>
              </a:defRPr>
            </a:lvl2pPr>
            <a:lvl3pPr marL="812800" indent="-249238" algn="l" rtl="0" fontAlgn="base">
              <a:spcBef>
                <a:spcPct val="0"/>
              </a:spcBef>
              <a:spcAft>
                <a:spcPts val="400"/>
              </a:spcAft>
              <a:buClr>
                <a:schemeClr val="bg1"/>
              </a:buClr>
              <a:buChar char="•"/>
              <a:defRPr sz="1600">
                <a:solidFill>
                  <a:srgbClr val="4D4D4D"/>
                </a:solidFill>
                <a:latin typeface="+mn-lt"/>
                <a:cs typeface="+mn-cs"/>
              </a:defRPr>
            </a:lvl3pPr>
            <a:lvl4pPr marL="1101725" indent="-287338" algn="l" rtl="0" fontAlgn="base">
              <a:spcBef>
                <a:spcPct val="0"/>
              </a:spcBef>
              <a:spcAft>
                <a:spcPts val="400"/>
              </a:spcAft>
              <a:buClr>
                <a:schemeClr val="bg1"/>
              </a:buClr>
              <a:buChar char="–"/>
              <a:defRPr sz="1600">
                <a:solidFill>
                  <a:srgbClr val="4D4D4D"/>
                </a:solidFill>
                <a:latin typeface="+mn-lt"/>
                <a:cs typeface="+mn-cs"/>
              </a:defRPr>
            </a:lvl4pPr>
            <a:lvl5pPr marL="1390650" indent="-287338" algn="l" rtl="0" fontAlgn="base">
              <a:spcBef>
                <a:spcPct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ct val="0"/>
              </a:spcBef>
              <a:spcAft>
                <a:spcPts val="400"/>
              </a:spcAft>
              <a:buClr>
                <a:srgbClr val="043882"/>
              </a:buClr>
              <a:buSzPct val="110000"/>
              <a:buFontTx/>
              <a:buNone/>
              <a:defRPr/>
            </a:pPr>
            <a:r>
              <a:rPr lang="zh-CN" sz="1600" b="1" i="0" u="none" strike="noStrike" cap="none" baseline="0">
                <a:solidFill>
                  <a:srgbClr val="A0A0A0"/>
                </a:solidFill>
                <a:effectLst/>
                <a:uFillTx/>
                <a:ea typeface="SimSun"/>
              </a:rPr>
              <a:t>次要终点</a:t>
            </a:r>
          </a:p>
          <a:p>
            <a:pPr marL="250825" marR="0" lvl="0" indent="-250825" algn="l" defTabSz="914400" rtl="0" eaLnBrk="1" fontAlgn="base" latinLnBrk="0" hangingPunct="1">
              <a:lnSpc>
                <a:spcPct val="100000"/>
              </a:lnSpc>
              <a:spcBef>
                <a:spcPct val="0"/>
              </a:spcBef>
              <a:spcAft>
                <a:spcPts val="400"/>
              </a:spcAft>
              <a:buClr>
                <a:srgbClr val="043882"/>
              </a:buClr>
              <a:buSzPct val="110000"/>
              <a:buFontTx/>
              <a:buChar char="•"/>
              <a:defRPr/>
            </a:pPr>
            <a:r>
              <a:rPr lang="zh-CN" sz="1600" b="0" i="0" u="none" strike="noStrike" cap="none" baseline="0">
                <a:solidFill>
                  <a:srgbClr val="4D4D4D"/>
                </a:solidFill>
                <a:effectLst/>
                <a:uFillTx/>
                <a:ea typeface="SimSun"/>
              </a:rPr>
              <a:t>PFS、TTF、ORR、DCR、安全性</a:t>
            </a:r>
          </a:p>
        </p:txBody>
      </p:sp>
      <p:sp>
        <p:nvSpPr>
          <p:cNvPr id="9" name="Oval 14"/>
          <p:cNvSpPr>
            <a:spLocks noChangeArrowheads="1"/>
          </p:cNvSpPr>
          <p:nvPr/>
        </p:nvSpPr>
        <p:spPr bwMode="auto">
          <a:xfrm>
            <a:off x="3238735" y="3622423"/>
            <a:ext cx="583595" cy="584200"/>
          </a:xfrm>
          <a:prstGeom prst="ellipse">
            <a:avLst/>
          </a:prstGeom>
          <a:noFill/>
          <a:ln w="57150">
            <a:solidFill>
              <a:schemeClr val="bg2">
                <a:lumMod val="60000"/>
                <a:lumOff val="40000"/>
              </a:schemeClr>
            </a:solidFill>
            <a:round/>
            <a:tailEnd type="triangle" w="med" len="me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r>
              <a:rPr lang="zh-CN" sz="1600" b="1" i="0" u="none" strike="noStrike" cap="none" baseline="0">
                <a:solidFill>
                  <a:srgbClr val="043882"/>
                </a:solidFill>
                <a:effectLst/>
                <a:uFillTx/>
                <a:ea typeface="SimSun"/>
              </a:rPr>
              <a:t>R</a:t>
            </a:r>
          </a:p>
          <a:p>
            <a:pPr marL="0" marR="0" lvl="0" indent="0" algn="ctr" defTabSz="914400" rtl="0" eaLnBrk="1" fontAlgn="base" latinLnBrk="0" hangingPunct="1">
              <a:lnSpc>
                <a:spcPct val="100000"/>
              </a:lnSpc>
              <a:spcBef>
                <a:spcPct val="0"/>
              </a:spcBef>
              <a:spcAft>
                <a:spcPct val="0"/>
              </a:spcAft>
              <a:buClrTx/>
              <a:buSzTx/>
              <a:buFontTx/>
              <a:buNone/>
              <a:defRPr/>
            </a:pPr>
            <a:r>
              <a:rPr lang="zh-CN" sz="1600" b="1" i="0" u="none" strike="noStrike" cap="none" baseline="0">
                <a:solidFill>
                  <a:srgbClr val="043882"/>
                </a:solidFill>
                <a:effectLst/>
                <a:uFillTx/>
                <a:ea typeface="SimSun"/>
              </a:rPr>
              <a:t>1:1</a:t>
            </a:r>
          </a:p>
        </p:txBody>
      </p:sp>
      <p:cxnSp>
        <p:nvCxnSpPr>
          <p:cNvPr id="10" name="AutoShape 15"/>
          <p:cNvCxnSpPr>
            <a:cxnSpLocks noChangeShapeType="1"/>
            <a:stCxn id="9" idx="0"/>
            <a:endCxn id="17" idx="1"/>
          </p:cNvCxnSpPr>
          <p:nvPr/>
        </p:nvCxnSpPr>
        <p:spPr bwMode="auto">
          <a:xfrm rot="5400000" flipH="1" flipV="1">
            <a:off x="3271911" y="2989835"/>
            <a:ext cx="891211" cy="373967"/>
          </a:xfrm>
          <a:prstGeom prst="bentConnector2">
            <a:avLst/>
          </a:prstGeom>
          <a:noFill/>
          <a:ln w="57150">
            <a:solidFill>
              <a:schemeClr val="bg2">
                <a:lumMod val="60000"/>
                <a:lumOff val="40000"/>
              </a:schemeClr>
            </a:solidFill>
            <a:round/>
            <a:tailEnd type="triangle" w="med" len="med"/>
          </a:ln>
        </p:spPr>
      </p:cxnSp>
      <p:sp>
        <p:nvSpPr>
          <p:cNvPr id="11" name="AutoShape 12"/>
          <p:cNvSpPr>
            <a:spLocks noChangeArrowheads="1"/>
          </p:cNvSpPr>
          <p:nvPr/>
        </p:nvSpPr>
        <p:spPr bwMode="auto">
          <a:xfrm>
            <a:off x="7894940" y="2446544"/>
            <a:ext cx="1094447" cy="569337"/>
          </a:xfrm>
          <a:prstGeom prst="rect">
            <a:avLst/>
          </a:prstGeom>
          <a:solidFill>
            <a:schemeClr val="tx1"/>
          </a:solidFill>
          <a:ln w="9525" algn="ctr">
            <a:noFill/>
            <a:rou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defRPr/>
            </a:pPr>
            <a:r>
              <a:rPr lang="zh-CN" sz="1800" b="1" i="0" u="none" strike="noStrike" cap="none" baseline="0">
                <a:solidFill>
                  <a:srgbClr val="FFFFFF"/>
                </a:solidFill>
                <a:effectLst/>
                <a:uFillTx/>
                <a:ea typeface="SimSun"/>
              </a:rPr>
              <a:t>PD/</a:t>
            </a:r>
            <a:r>
              <a:rPr sz="1800"/>
              <a:t/>
            </a:r>
            <a:br>
              <a:rPr sz="1800"/>
            </a:br>
            <a:r>
              <a:rPr lang="zh-CN" sz="1800" b="1" i="0" u="none" strike="noStrike" cap="none" baseline="0">
                <a:solidFill>
                  <a:srgbClr val="FFFFFF"/>
                </a:solidFill>
                <a:effectLst/>
                <a:uFillTx/>
                <a:ea typeface="SimSun"/>
              </a:rPr>
              <a:t>毒性</a:t>
            </a:r>
          </a:p>
        </p:txBody>
      </p:sp>
      <p:sp>
        <p:nvSpPr>
          <p:cNvPr id="12" name="Content Placeholder 26"/>
          <p:cNvSpPr txBox="1"/>
          <p:nvPr/>
        </p:nvSpPr>
        <p:spPr bwMode="auto">
          <a:xfrm>
            <a:off x="4274779" y="3344190"/>
            <a:ext cx="3750461" cy="892175"/>
          </a:xfrm>
          <a:prstGeom prst="rect">
            <a:avLst/>
          </a:prstGeom>
          <a:noFill/>
          <a:ln w="9525">
            <a:noFill/>
            <a:miter lim="800000"/>
          </a:ln>
        </p:spPr>
        <p:txBody>
          <a:bodyPr/>
          <a:lstStyle/>
          <a:p>
            <a:pPr marL="190500" marR="0" lvl="0" indent="-190500" algn="l" defTabSz="914400" rtl="0" eaLnBrk="1" fontAlgn="base" latinLnBrk="0" hangingPunct="1">
              <a:lnSpc>
                <a:spcPct val="100000"/>
              </a:lnSpc>
              <a:spcBef>
                <a:spcPct val="0"/>
              </a:spcBef>
              <a:spcAft>
                <a:spcPts val="400"/>
              </a:spcAft>
              <a:buClrTx/>
              <a:buSzTx/>
              <a:buFontTx/>
              <a:buNone/>
              <a:defRPr/>
            </a:pPr>
            <a:r>
              <a:rPr lang="zh-CN" sz="1400" b="1" i="0" u="none" strike="noStrike" cap="none" baseline="0">
                <a:solidFill>
                  <a:srgbClr val="043882"/>
                </a:solidFill>
                <a:effectLst/>
                <a:uFillTx/>
                <a:ea typeface="SimSun"/>
              </a:rPr>
              <a:t>分层</a:t>
            </a:r>
          </a:p>
          <a:p>
            <a:pPr marL="203200" marR="0" lvl="0" indent="-203200" algn="l" defTabSz="914400" rtl="0" eaLnBrk="1" fontAlgn="base" latinLnBrk="0" hangingPunct="1">
              <a:lnSpc>
                <a:spcPct val="100000"/>
              </a:lnSpc>
              <a:spcBef>
                <a:spcPct val="0"/>
              </a:spcBef>
              <a:spcAft>
                <a:spcPts val="400"/>
              </a:spcAft>
              <a:buClrTx/>
              <a:buSzTx/>
              <a:buFont typeface="Arial" panose="020B0604020202020204" pitchFamily="34" charset="0"/>
              <a:buChar char="•"/>
              <a:defRPr/>
            </a:pPr>
            <a:r>
              <a:rPr lang="zh-CN" sz="1400" b="0" i="0" u="none" strike="noStrike" cap="none" baseline="0">
                <a:solidFill>
                  <a:srgbClr val="4D4D4D"/>
                </a:solidFill>
                <a:effectLst/>
                <a:uFillTx/>
                <a:ea typeface="SimSun"/>
              </a:rPr>
              <a:t>ECOG PS（0 和 1）</a:t>
            </a:r>
          </a:p>
          <a:p>
            <a:pPr marL="203200" marR="0" lvl="0" indent="-203200" algn="l" defTabSz="914400" rtl="0" eaLnBrk="1" fontAlgn="base" latinLnBrk="0" hangingPunct="1">
              <a:lnSpc>
                <a:spcPct val="100000"/>
              </a:lnSpc>
              <a:spcBef>
                <a:spcPct val="0"/>
              </a:spcBef>
              <a:spcAft>
                <a:spcPts val="400"/>
              </a:spcAft>
              <a:buClrTx/>
              <a:buSzTx/>
              <a:buFont typeface="Arial" panose="020B0604020202020204" pitchFamily="34" charset="0"/>
              <a:buChar char="•"/>
              <a:defRPr/>
            </a:pPr>
            <a:r>
              <a:rPr lang="zh-CN" sz="1400" b="0" i="0" u="none" strike="noStrike" cap="none" baseline="0">
                <a:solidFill>
                  <a:srgbClr val="4D4D4D"/>
                </a:solidFill>
                <a:effectLst/>
                <a:uFillTx/>
                <a:ea typeface="SimSun"/>
              </a:rPr>
              <a:t>可测量病灶（是和否）</a:t>
            </a:r>
          </a:p>
          <a:p>
            <a:pPr marL="203200" marR="0" lvl="0" indent="-203200" algn="l" defTabSz="914400" rtl="0" eaLnBrk="1" fontAlgn="base" latinLnBrk="0" hangingPunct="1">
              <a:lnSpc>
                <a:spcPct val="100000"/>
              </a:lnSpc>
              <a:spcBef>
                <a:spcPct val="0"/>
              </a:spcBef>
              <a:spcAft>
                <a:spcPts val="400"/>
              </a:spcAft>
              <a:buClrTx/>
              <a:buSzTx/>
              <a:buFont typeface="Arial" panose="020B0604020202020204" pitchFamily="34" charset="0"/>
              <a:buChar char="•"/>
              <a:defRPr/>
            </a:pPr>
            <a:r>
              <a:rPr lang="zh-CN" sz="1400" b="0" i="0" u="none" strike="noStrike" cap="none" baseline="0">
                <a:solidFill>
                  <a:srgbClr val="4D4D4D"/>
                </a:solidFill>
                <a:effectLst/>
                <a:uFillTx/>
                <a:ea typeface="SimSun"/>
              </a:rPr>
              <a:t>国家/地区（日本和韩国）</a:t>
            </a:r>
          </a:p>
        </p:txBody>
      </p:sp>
      <p:cxnSp>
        <p:nvCxnSpPr>
          <p:cNvPr id="13" name="AutoShape 19"/>
          <p:cNvCxnSpPr>
            <a:cxnSpLocks noChangeShapeType="1"/>
            <a:stCxn id="18" idx="3"/>
            <a:endCxn id="9" idx="2"/>
          </p:cNvCxnSpPr>
          <p:nvPr/>
        </p:nvCxnSpPr>
        <p:spPr bwMode="auto">
          <a:xfrm>
            <a:off x="3114825" y="3914523"/>
            <a:ext cx="123910" cy="0"/>
          </a:xfrm>
          <a:prstGeom prst="straightConnector1">
            <a:avLst/>
          </a:prstGeom>
          <a:noFill/>
          <a:ln w="57150">
            <a:solidFill>
              <a:schemeClr val="bg2">
                <a:lumMod val="60000"/>
                <a:lumOff val="40000"/>
              </a:schemeClr>
            </a:solidFill>
            <a:round/>
            <a:headEnd type="none" w="med" len="med"/>
            <a:tailEnd type="none" w="med" len="med"/>
          </a:ln>
        </p:spPr>
      </p:cxnSp>
      <p:cxnSp>
        <p:nvCxnSpPr>
          <p:cNvPr id="16" name="AutoShape 21"/>
          <p:cNvCxnSpPr>
            <a:cxnSpLocks noChangeShapeType="1"/>
            <a:stCxn id="17" idx="3"/>
            <a:endCxn id="11" idx="1"/>
          </p:cNvCxnSpPr>
          <p:nvPr/>
        </p:nvCxnSpPr>
        <p:spPr bwMode="auto">
          <a:xfrm>
            <a:off x="7538846" y="2731212"/>
            <a:ext cx="356094" cy="1"/>
          </a:xfrm>
          <a:prstGeom prst="straightConnector1">
            <a:avLst/>
          </a:prstGeom>
          <a:noFill/>
          <a:ln w="57150">
            <a:solidFill>
              <a:schemeClr val="bg2">
                <a:lumMod val="60000"/>
                <a:lumOff val="40000"/>
              </a:schemeClr>
            </a:solidFill>
            <a:round/>
            <a:tailEnd type="triangle" w="med" len="med"/>
          </a:ln>
        </p:spPr>
      </p:cxnSp>
      <p:sp>
        <p:nvSpPr>
          <p:cNvPr id="17" name="AutoShape 8"/>
          <p:cNvSpPr>
            <a:spLocks noChangeArrowheads="1"/>
          </p:cNvSpPr>
          <p:nvPr/>
        </p:nvSpPr>
        <p:spPr bwMode="auto">
          <a:xfrm>
            <a:off x="3904500" y="2187748"/>
            <a:ext cx="3634346" cy="1086928"/>
          </a:xfrm>
          <a:prstGeom prst="rect">
            <a:avLst/>
          </a:prstGeom>
          <a:solidFill>
            <a:schemeClr val="accent3"/>
          </a:solidFill>
          <a:ln w="9525" algn="ctr">
            <a:noFill/>
            <a:rou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defRPr/>
            </a:pPr>
            <a:r>
              <a:rPr lang="zh-CN" sz="1800" b="0" i="0" u="none" strike="noStrike" cap="none" baseline="0">
                <a:solidFill>
                  <a:srgbClr val="FFFFFF"/>
                </a:solidFill>
                <a:effectLst/>
                <a:uFillTx/>
                <a:ea typeface="SimSun"/>
              </a:rPr>
              <a:t>TAS-118 40–60 mg bid D1–7 + 奥沙利铂 85 mg/m</a:t>
            </a:r>
            <a:r>
              <a:rPr lang="zh-CN" sz="1800" b="0" i="0" u="none" strike="noStrike" cap="none" baseline="30000">
                <a:solidFill>
                  <a:srgbClr val="FFFFFF"/>
                </a:solidFill>
                <a:effectLst/>
                <a:uFillTx/>
                <a:ea typeface="SimSun"/>
              </a:rPr>
              <a:t>2</a:t>
            </a:r>
            <a:r>
              <a:rPr lang="zh-CN" sz="1800" b="0" i="0" u="none" strike="noStrike" cap="none" baseline="0">
                <a:solidFill>
                  <a:srgbClr val="FFFFFF"/>
                </a:solidFill>
                <a:effectLst/>
                <a:uFillTx/>
                <a:ea typeface="SimSun"/>
              </a:rPr>
              <a:t> D1，D15 q2w</a:t>
            </a:r>
            <a:r>
              <a:rPr sz="1800"/>
              <a:t/>
            </a:r>
            <a:br>
              <a:rPr sz="1800"/>
            </a:br>
            <a:r>
              <a:rPr lang="zh-CN" sz="1800" b="0" i="0" u="none" strike="noStrike" cap="none" baseline="0">
                <a:solidFill>
                  <a:srgbClr val="FFFFFF"/>
                </a:solidFill>
                <a:effectLst/>
                <a:uFillTx/>
                <a:ea typeface="SimSun"/>
              </a:rPr>
              <a:t>(n=347)</a:t>
            </a:r>
          </a:p>
        </p:txBody>
      </p:sp>
      <p:sp>
        <p:nvSpPr>
          <p:cNvPr id="18" name="AutoShape 9"/>
          <p:cNvSpPr>
            <a:spLocks noChangeArrowheads="1"/>
          </p:cNvSpPr>
          <p:nvPr/>
        </p:nvSpPr>
        <p:spPr bwMode="auto">
          <a:xfrm>
            <a:off x="192738" y="2954714"/>
            <a:ext cx="2922087" cy="1919618"/>
          </a:xfrm>
          <a:prstGeom prst="roundRect">
            <a:avLst>
              <a:gd name="adj" fmla="val 0"/>
            </a:avLst>
          </a:prstGeom>
          <a:solidFill>
            <a:schemeClr val="accent1"/>
          </a:solidFill>
          <a:ln w="9525" algn="ctr">
            <a:noFill/>
            <a:round/>
          </a:ln>
        </p:spPr>
        <p:txBody>
          <a:bodyPr wrap="square" lIns="90488" tIns="44450" rIns="90488" bIns="44450">
            <a:spAutoFit/>
          </a:bodyPr>
          <a:lstStyle/>
          <a:p>
            <a:pPr marL="0" marR="0" lvl="0" indent="0" algn="l" defTabSz="892175" rtl="0" eaLnBrk="0" fontAlgn="base" latinLnBrk="0" hangingPunct="0">
              <a:lnSpc>
                <a:spcPct val="100000"/>
              </a:lnSpc>
              <a:spcBef>
                <a:spcPct val="0"/>
              </a:spcBef>
              <a:spcAft>
                <a:spcPct val="30000"/>
              </a:spcAft>
              <a:buClrTx/>
              <a:buSzTx/>
              <a:buFontTx/>
              <a:buNone/>
              <a:defRPr/>
            </a:pPr>
            <a:r>
              <a:rPr lang="zh-CN" sz="1600" b="0" i="0" u="none" strike="noStrike" cap="none" baseline="0">
                <a:solidFill>
                  <a:srgbClr val="FFFFFF"/>
                </a:solidFill>
                <a:effectLst/>
                <a:uFillTx/>
                <a:ea typeface="SimSun"/>
              </a:rPr>
              <a:t>患者关键纳入标准</a:t>
            </a:r>
          </a:p>
          <a:p>
            <a:pPr marL="228600" marR="0" lvl="0" indent="-228600" algn="l" defTabSz="892175" rtl="0" eaLnBrk="0" fontAlgn="base" latinLnBrk="0" hangingPunct="0">
              <a:lnSpc>
                <a:spcPct val="100000"/>
              </a:lnSpc>
              <a:spcBef>
                <a:spcPct val="0"/>
              </a:spcBef>
              <a:spcAft>
                <a:spcPct val="30000"/>
              </a:spcAft>
              <a:buClrTx/>
              <a:buSzTx/>
              <a:buFont typeface="Arial" panose="020B0604020202020204" pitchFamily="34" charset="0"/>
              <a:buChar char="•"/>
              <a:defRPr/>
            </a:pPr>
            <a:r>
              <a:rPr lang="zh-CN" sz="1600" b="0" i="0" u="none" strike="noStrike" cap="none" baseline="0">
                <a:solidFill>
                  <a:srgbClr val="FFFFFF"/>
                </a:solidFill>
                <a:effectLst/>
                <a:uFillTx/>
                <a:ea typeface="SimSun"/>
              </a:rPr>
              <a:t>晚期胃癌或 GEJ 癌</a:t>
            </a:r>
          </a:p>
          <a:p>
            <a:pPr marL="228600" marR="0" lvl="0" indent="-228600" algn="l" defTabSz="892175" rtl="0" eaLnBrk="0" fontAlgn="base" latinLnBrk="0" hangingPunct="0">
              <a:lnSpc>
                <a:spcPct val="100000"/>
              </a:lnSpc>
              <a:spcBef>
                <a:spcPct val="0"/>
              </a:spcBef>
              <a:spcAft>
                <a:spcPct val="30000"/>
              </a:spcAft>
              <a:buClrTx/>
              <a:buSzTx/>
              <a:buFont typeface="Arial" panose="020B0604020202020204" pitchFamily="34" charset="0"/>
              <a:buChar char="•"/>
              <a:defRPr/>
            </a:pPr>
            <a:r>
              <a:rPr lang="zh-CN" sz="1600" b="0" i="0" u="none" strike="noStrike" cap="none" baseline="0">
                <a:solidFill>
                  <a:srgbClr val="FFFFFF"/>
                </a:solidFill>
                <a:effectLst/>
                <a:uFillTx/>
                <a:ea typeface="SimSun"/>
              </a:rPr>
              <a:t>从未接受治疗</a:t>
            </a:r>
          </a:p>
          <a:p>
            <a:pPr marL="228600" marR="0" lvl="0" indent="-228600" algn="l" defTabSz="892175" rtl="0" eaLnBrk="0" fontAlgn="base" latinLnBrk="0" hangingPunct="0">
              <a:lnSpc>
                <a:spcPct val="100000"/>
              </a:lnSpc>
              <a:spcBef>
                <a:spcPct val="0"/>
              </a:spcBef>
              <a:spcAft>
                <a:spcPct val="30000"/>
              </a:spcAft>
              <a:buClrTx/>
              <a:buSzTx/>
              <a:buFont typeface="Arial" panose="020B0604020202020204" pitchFamily="34" charset="0"/>
              <a:buChar char="•"/>
              <a:defRPr/>
            </a:pPr>
            <a:r>
              <a:rPr lang="zh-CN" sz="1600" b="0" i="0" u="none" strike="noStrike" cap="none" baseline="0">
                <a:solidFill>
                  <a:srgbClr val="FFFFFF"/>
                </a:solidFill>
                <a:effectLst/>
                <a:uFillTx/>
                <a:ea typeface="SimSun"/>
              </a:rPr>
              <a:t>HER2 检测为阴性或未知</a:t>
            </a:r>
          </a:p>
          <a:p>
            <a:pPr marL="228600" marR="0" lvl="0" indent="-228600" algn="l" defTabSz="892175" rtl="0" eaLnBrk="0" fontAlgn="base" latinLnBrk="0" hangingPunct="0">
              <a:lnSpc>
                <a:spcPct val="100000"/>
              </a:lnSpc>
              <a:spcBef>
                <a:spcPct val="0"/>
              </a:spcBef>
              <a:spcAft>
                <a:spcPct val="30000"/>
              </a:spcAft>
              <a:buClrTx/>
              <a:buSzTx/>
              <a:buFont typeface="Arial" panose="020B0604020202020204" pitchFamily="34" charset="0"/>
              <a:buChar char="•"/>
              <a:defRPr/>
            </a:pPr>
            <a:r>
              <a:rPr lang="zh-CN" sz="1600" b="0" i="0" u="none" strike="noStrike" cap="none" baseline="0">
                <a:solidFill>
                  <a:srgbClr val="FFFFFF"/>
                </a:solidFill>
                <a:effectLst/>
                <a:uFillTx/>
                <a:ea typeface="SimSun"/>
              </a:rPr>
              <a:t>ECOG PS 0–1</a:t>
            </a:r>
          </a:p>
          <a:p>
            <a:pPr marL="0" marR="0" lvl="0" indent="0" algn="l" defTabSz="892175" rtl="0" eaLnBrk="0" fontAlgn="base" latinLnBrk="0" hangingPunct="0">
              <a:lnSpc>
                <a:spcPct val="100000"/>
              </a:lnSpc>
              <a:spcBef>
                <a:spcPct val="0"/>
              </a:spcBef>
              <a:spcAft>
                <a:spcPct val="30000"/>
              </a:spcAft>
              <a:buClrTx/>
              <a:buSzTx/>
              <a:buFontTx/>
              <a:buNone/>
              <a:defRPr/>
            </a:pPr>
            <a:r>
              <a:rPr lang="zh-CN" sz="1600" b="0" i="0" u="none" strike="noStrike" cap="none" baseline="0">
                <a:solidFill>
                  <a:srgbClr val="FFFFFF"/>
                </a:solidFill>
                <a:effectLst/>
                <a:uFillTx/>
                <a:ea typeface="SimSun"/>
              </a:rPr>
              <a:t>(n=711)</a:t>
            </a:r>
          </a:p>
        </p:txBody>
      </p:sp>
      <p:cxnSp>
        <p:nvCxnSpPr>
          <p:cNvPr id="19" name="AutoShape 16"/>
          <p:cNvCxnSpPr>
            <a:cxnSpLocks noChangeShapeType="1"/>
            <a:stCxn id="9" idx="4"/>
            <a:endCxn id="22" idx="1"/>
          </p:cNvCxnSpPr>
          <p:nvPr/>
        </p:nvCxnSpPr>
        <p:spPr bwMode="auto">
          <a:xfrm rot="16200000" flipH="1">
            <a:off x="3320298" y="4416858"/>
            <a:ext cx="794876" cy="374406"/>
          </a:xfrm>
          <a:prstGeom prst="bentConnector2">
            <a:avLst/>
          </a:prstGeom>
          <a:noFill/>
          <a:ln w="57150">
            <a:solidFill>
              <a:schemeClr val="bg2">
                <a:lumMod val="60000"/>
                <a:lumOff val="40000"/>
              </a:schemeClr>
            </a:solidFill>
            <a:round/>
            <a:tailEnd type="triangle" w="med" len="med"/>
          </a:ln>
        </p:spPr>
      </p:cxnSp>
      <p:sp>
        <p:nvSpPr>
          <p:cNvPr id="20" name="AutoShape 12"/>
          <p:cNvSpPr>
            <a:spLocks noChangeArrowheads="1"/>
          </p:cNvSpPr>
          <p:nvPr/>
        </p:nvSpPr>
        <p:spPr bwMode="auto">
          <a:xfrm>
            <a:off x="7894940" y="4716830"/>
            <a:ext cx="1094447" cy="569338"/>
          </a:xfrm>
          <a:prstGeom prst="rect">
            <a:avLst/>
          </a:prstGeom>
          <a:solidFill>
            <a:schemeClr val="tx1"/>
          </a:solidFill>
          <a:ln w="9525" algn="ctr">
            <a:noFill/>
            <a:rou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defRPr/>
            </a:pPr>
            <a:r>
              <a:rPr lang="zh-CN" sz="1800" b="1" i="0" u="none" strike="noStrike" cap="none" baseline="0">
                <a:solidFill>
                  <a:srgbClr val="FFFFFF"/>
                </a:solidFill>
                <a:effectLst/>
                <a:uFillTx/>
                <a:ea typeface="SimSun"/>
              </a:rPr>
              <a:t>PD/</a:t>
            </a:r>
          </a:p>
          <a:p>
            <a:pPr marL="0" marR="0" lvl="0" indent="0" algn="ctr" defTabSz="892175" rtl="0" eaLnBrk="0" fontAlgn="base" latinLnBrk="0" hangingPunct="0">
              <a:lnSpc>
                <a:spcPct val="100000"/>
              </a:lnSpc>
              <a:spcBef>
                <a:spcPct val="0"/>
              </a:spcBef>
              <a:spcAft>
                <a:spcPct val="0"/>
              </a:spcAft>
              <a:buClrTx/>
              <a:buSzTx/>
              <a:buFontTx/>
              <a:buNone/>
              <a:defRPr/>
            </a:pPr>
            <a:r>
              <a:rPr lang="zh-CN" sz="1800" b="1" i="0" u="none" strike="noStrike" cap="none" baseline="0">
                <a:solidFill>
                  <a:srgbClr val="FFFFFF"/>
                </a:solidFill>
                <a:effectLst/>
                <a:uFillTx/>
                <a:ea typeface="SimSun"/>
              </a:rPr>
              <a:t>毒性</a:t>
            </a:r>
          </a:p>
        </p:txBody>
      </p:sp>
      <p:cxnSp>
        <p:nvCxnSpPr>
          <p:cNvPr id="21" name="AutoShape 20"/>
          <p:cNvCxnSpPr>
            <a:cxnSpLocks noChangeShapeType="1"/>
            <a:stCxn id="22" idx="3"/>
            <a:endCxn id="20" idx="1"/>
          </p:cNvCxnSpPr>
          <p:nvPr/>
        </p:nvCxnSpPr>
        <p:spPr bwMode="auto">
          <a:xfrm>
            <a:off x="7537142" y="5001499"/>
            <a:ext cx="357798" cy="0"/>
          </a:xfrm>
          <a:prstGeom prst="straightConnector1">
            <a:avLst/>
          </a:prstGeom>
          <a:noFill/>
          <a:ln w="57150">
            <a:solidFill>
              <a:schemeClr val="bg2">
                <a:lumMod val="60000"/>
                <a:lumOff val="40000"/>
              </a:schemeClr>
            </a:solidFill>
            <a:prstDash val="sysDot"/>
            <a:round/>
            <a:tailEnd type="triangle" w="med" len="med"/>
          </a:ln>
        </p:spPr>
      </p:cxnSp>
      <p:sp>
        <p:nvSpPr>
          <p:cNvPr id="22" name="AutoShape 12"/>
          <p:cNvSpPr>
            <a:spLocks noChangeArrowheads="1"/>
          </p:cNvSpPr>
          <p:nvPr/>
        </p:nvSpPr>
        <p:spPr bwMode="auto">
          <a:xfrm>
            <a:off x="3904939" y="4591131"/>
            <a:ext cx="3632203" cy="820736"/>
          </a:xfrm>
          <a:prstGeom prst="rect">
            <a:avLst/>
          </a:prstGeom>
          <a:solidFill>
            <a:schemeClr val="accent2"/>
          </a:solidFill>
          <a:ln w="9525" algn="ctr">
            <a:noFill/>
            <a:rou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defRPr/>
            </a:pPr>
            <a:r>
              <a:rPr lang="zh-CN" sz="1800" b="0" i="0" u="none" strike="noStrike" cap="none" baseline="0">
                <a:solidFill>
                  <a:srgbClr val="4D4D4D"/>
                </a:solidFill>
                <a:effectLst/>
                <a:uFillTx/>
                <a:ea typeface="SimSun"/>
              </a:rPr>
              <a:t>S-1 40–60 mg bid D1–21 + 顺铂 60 mg/m</a:t>
            </a:r>
            <a:r>
              <a:rPr lang="zh-CN" sz="1800" b="0" i="0" u="none" strike="noStrike" cap="none" baseline="30000">
                <a:solidFill>
                  <a:srgbClr val="4D4D4D"/>
                </a:solidFill>
                <a:effectLst/>
                <a:uFillTx/>
                <a:ea typeface="SimSun"/>
              </a:rPr>
              <a:t>2</a:t>
            </a:r>
            <a:r>
              <a:rPr lang="zh-CN" sz="1800" b="0" i="0" u="none" strike="noStrike" cap="none" baseline="0">
                <a:solidFill>
                  <a:srgbClr val="4D4D4D"/>
                </a:solidFill>
                <a:effectLst/>
                <a:uFillTx/>
                <a:ea typeface="SimSun"/>
              </a:rPr>
              <a:t> D1 或 D8 q5w</a:t>
            </a:r>
            <a:r>
              <a:rPr sz="1800"/>
              <a:t/>
            </a:r>
            <a:br>
              <a:rPr sz="1800"/>
            </a:br>
            <a:r>
              <a:rPr lang="zh-CN" sz="1800" b="0" i="0" u="none" strike="noStrike" cap="none" baseline="0">
                <a:solidFill>
                  <a:srgbClr val="4D4D4D"/>
                </a:solidFill>
                <a:effectLst/>
                <a:uFillTx/>
                <a:ea typeface="SimSun"/>
              </a:rPr>
              <a:t>(n=334)</a:t>
            </a:r>
          </a:p>
        </p:txBody>
      </p:sp>
    </p:spTree>
    <p:custDataLst>
      <p:tags r:id="rId1"/>
    </p:custDataLst>
    <p:extLst>
      <p:ext uri="{BB962C8B-B14F-4D97-AF65-F5344CB8AC3E}">
        <p14:creationId xmlns:p14="http://schemas.microsoft.com/office/powerpoint/2010/main" val="2128712457"/>
      </p:ext>
    </p:extLst>
  </p:cSld>
  <p:clrMapOvr>
    <a:masterClrMapping/>
  </p:clrMapOv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zh-CN" sz="1800" b="1" i="0" u="none" strike="noStrike" cap="none" baseline="0" dirty="0">
                <a:solidFill>
                  <a:srgbClr val="043882"/>
                </a:solidFill>
                <a:effectLst/>
                <a:uFillTx/>
                <a:ea typeface="SimSun"/>
              </a:rPr>
              <a:t>O-026：REARRANGE 试验结果：比较在第一疗程中使用不同剂量方案的瑞格非尼 (REG) 治疗转移性结直肠癌 (mCRC) 患者 (pt) 的随机 2 期研究 </a:t>
            </a:r>
            <a:r>
              <a:rPr lang="en-GB" altLang="zh-CN" sz="1800" b="1" i="0" u="none" strike="noStrike" cap="none" baseline="0" dirty="0" smtClean="0">
                <a:solidFill>
                  <a:srgbClr val="043882"/>
                </a:solidFill>
                <a:effectLst/>
                <a:uFillTx/>
                <a:ea typeface="SimSun"/>
              </a:rPr>
              <a:t/>
            </a:r>
            <a:br>
              <a:rPr lang="en-GB" altLang="zh-CN" sz="1800" b="1" i="0" u="none" strike="noStrike" cap="none" baseline="0" dirty="0" smtClean="0">
                <a:solidFill>
                  <a:srgbClr val="043882"/>
                </a:solidFill>
                <a:effectLst/>
                <a:uFillTx/>
                <a:ea typeface="SimSun"/>
              </a:rPr>
            </a:br>
            <a:r>
              <a:rPr lang="zh-CN" sz="1800" b="1" i="0" u="none" strike="noStrike" cap="none" baseline="0" dirty="0" smtClean="0">
                <a:solidFill>
                  <a:srgbClr val="043882"/>
                </a:solidFill>
                <a:effectLst/>
                <a:uFillTx/>
                <a:ea typeface="SimSun"/>
              </a:rPr>
              <a:t>– </a:t>
            </a:r>
            <a:r>
              <a:rPr lang="zh-CN" sz="1800" b="1" i="0" u="none" strike="noStrike" cap="none" baseline="0" dirty="0">
                <a:solidFill>
                  <a:srgbClr val="043882"/>
                </a:solidFill>
                <a:effectLst/>
                <a:uFillTx/>
                <a:ea typeface="SimSun"/>
              </a:rPr>
              <a:t>Argiles G 等人</a:t>
            </a:r>
          </a:p>
        </p:txBody>
      </p:sp>
      <p:sp>
        <p:nvSpPr>
          <p:cNvPr id="5123" name="Rectangle 3"/>
          <p:cNvSpPr>
            <a:spLocks noGrp="1" noChangeArrowheads="1"/>
          </p:cNvSpPr>
          <p:nvPr>
            <p:ph idx="1"/>
          </p:nvPr>
        </p:nvSpPr>
        <p:spPr/>
        <p:txBody>
          <a:bodyPr/>
          <a:lstStyle/>
          <a:p>
            <a:pPr marL="0" indent="0">
              <a:buNone/>
            </a:pPr>
            <a:r>
              <a:rPr lang="zh-CN" sz="1600" b="1" i="0" u="none" strike="noStrike" cap="none" baseline="0">
                <a:solidFill>
                  <a:srgbClr val="4D4D4D"/>
                </a:solidFill>
                <a:effectLst/>
                <a:uFillTx/>
                <a:ea typeface="SimSun"/>
              </a:rPr>
              <a:t>研究目的</a:t>
            </a:r>
          </a:p>
          <a:p>
            <a:r>
              <a:rPr lang="zh-CN" sz="1600" b="0" i="0" u="none" strike="noStrike" cap="none" baseline="0">
                <a:solidFill>
                  <a:srgbClr val="4D4D4D"/>
                </a:solidFill>
                <a:effectLst/>
                <a:uFillTx/>
                <a:ea typeface="SimSun"/>
              </a:rPr>
              <a:t>研究不同剂量方案的瑞格非尼用于 mCRC 患者的疗效和安全性</a:t>
            </a:r>
          </a:p>
        </p:txBody>
      </p:sp>
      <p:sp>
        <p:nvSpPr>
          <p:cNvPr id="15" name="Text Placeholder 14"/>
          <p:cNvSpPr>
            <a:spLocks noGrp="1"/>
          </p:cNvSpPr>
          <p:nvPr>
            <p:ph type="body" sz="quarter" idx="11"/>
          </p:nvPr>
        </p:nvSpPr>
        <p:spPr>
          <a:xfrm>
            <a:off x="4495800" y="6096000"/>
            <a:ext cx="4283075" cy="487363"/>
          </a:xfrm>
        </p:spPr>
        <p:txBody>
          <a:bodyPr/>
          <a:lstStyle/>
          <a:p>
            <a:r>
              <a:rPr lang="zh-CN" sz="1200" b="0" i="0" u="none" strike="noStrike" cap="none" baseline="0">
                <a:solidFill>
                  <a:srgbClr val="4D4D4D"/>
                </a:solidFill>
                <a:effectLst/>
                <a:uFillTx/>
                <a:ea typeface="SimSun"/>
              </a:rPr>
              <a:t>Argiles G, et al. Ann Oncol 2019;30(suppl):abstr O-026</a:t>
            </a:r>
          </a:p>
        </p:txBody>
      </p:sp>
      <p:sp>
        <p:nvSpPr>
          <p:cNvPr id="7" name="Rectangle 9"/>
          <p:cNvSpPr txBox="1">
            <a:spLocks noChangeArrowheads="1"/>
          </p:cNvSpPr>
          <p:nvPr/>
        </p:nvSpPr>
        <p:spPr bwMode="auto">
          <a:xfrm>
            <a:off x="365124" y="5535507"/>
            <a:ext cx="4130676" cy="9146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ct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ct val="0"/>
              </a:spcBef>
              <a:spcAft>
                <a:spcPts val="400"/>
              </a:spcAft>
              <a:buClr>
                <a:schemeClr val="bg1"/>
              </a:buClr>
              <a:buChar char="–"/>
              <a:defRPr sz="1600">
                <a:solidFill>
                  <a:srgbClr val="4D4D4D"/>
                </a:solidFill>
                <a:latin typeface="+mn-lt"/>
                <a:cs typeface="+mn-cs"/>
              </a:defRPr>
            </a:lvl2pPr>
            <a:lvl3pPr marL="812800" indent="-249238" algn="l" rtl="0" fontAlgn="base">
              <a:spcBef>
                <a:spcPct val="0"/>
              </a:spcBef>
              <a:spcAft>
                <a:spcPts val="400"/>
              </a:spcAft>
              <a:buClr>
                <a:schemeClr val="bg1"/>
              </a:buClr>
              <a:buChar char="•"/>
              <a:defRPr sz="1600">
                <a:solidFill>
                  <a:srgbClr val="4D4D4D"/>
                </a:solidFill>
                <a:latin typeface="+mn-lt"/>
                <a:cs typeface="+mn-cs"/>
              </a:defRPr>
            </a:lvl3pPr>
            <a:lvl4pPr marL="1101725" indent="-287338" algn="l" rtl="0" fontAlgn="base">
              <a:spcBef>
                <a:spcPct val="0"/>
              </a:spcBef>
              <a:spcAft>
                <a:spcPts val="400"/>
              </a:spcAft>
              <a:buClr>
                <a:schemeClr val="bg1"/>
              </a:buClr>
              <a:buChar char="–"/>
              <a:defRPr sz="1600">
                <a:solidFill>
                  <a:srgbClr val="4D4D4D"/>
                </a:solidFill>
                <a:latin typeface="+mn-lt"/>
                <a:cs typeface="+mn-cs"/>
              </a:defRPr>
            </a:lvl4pPr>
            <a:lvl5pPr marL="1390650" indent="-287338" algn="l" rtl="0" fontAlgn="base">
              <a:spcBef>
                <a:spcPct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ct val="0"/>
              </a:spcBef>
              <a:spcAft>
                <a:spcPts val="400"/>
              </a:spcAft>
              <a:buClr>
                <a:srgbClr val="043882"/>
              </a:buClr>
              <a:buSzPct val="110000"/>
              <a:buFontTx/>
              <a:buNone/>
              <a:defRPr/>
            </a:pPr>
            <a:r>
              <a:rPr lang="zh-CN" sz="1600" b="1" i="0" u="none" strike="noStrike" cap="none" baseline="0">
                <a:solidFill>
                  <a:srgbClr val="A0A0A0"/>
                </a:solidFill>
                <a:effectLst/>
                <a:uFillTx/>
                <a:ea typeface="SimSun"/>
              </a:rPr>
              <a:t>主要终点</a:t>
            </a:r>
          </a:p>
          <a:p>
            <a:pPr marL="250825" marR="0" lvl="0" indent="-250825" algn="l" defTabSz="914400" rtl="0" eaLnBrk="1" fontAlgn="base" latinLnBrk="0" hangingPunct="1">
              <a:lnSpc>
                <a:spcPct val="100000"/>
              </a:lnSpc>
              <a:spcBef>
                <a:spcPct val="0"/>
              </a:spcBef>
              <a:spcAft>
                <a:spcPts val="400"/>
              </a:spcAft>
              <a:buClr>
                <a:srgbClr val="043882"/>
              </a:buClr>
              <a:buSzPct val="110000"/>
              <a:buFontTx/>
              <a:buChar char="•"/>
              <a:defRPr/>
            </a:pPr>
            <a:r>
              <a:rPr lang="zh-CN" sz="1600" b="0" i="0" u="none" strike="noStrike" cap="none" baseline="0">
                <a:solidFill>
                  <a:srgbClr val="4D4D4D"/>
                </a:solidFill>
                <a:effectLst/>
                <a:uFillTx/>
                <a:ea typeface="SimSun"/>
              </a:rPr>
              <a:t>安全性 – 发生 3/4 级 TRAE 的</a:t>
            </a:r>
            <a:r>
              <a:rPr sz="1600"/>
              <a:t/>
            </a:r>
            <a:br>
              <a:rPr sz="1600"/>
            </a:br>
            <a:r>
              <a:rPr lang="zh-CN" sz="1600" b="0" i="0" u="none" strike="noStrike" cap="none" baseline="0">
                <a:solidFill>
                  <a:srgbClr val="4D4D4D"/>
                </a:solidFill>
                <a:effectLst/>
                <a:uFillTx/>
                <a:ea typeface="SimSun"/>
              </a:rPr>
              <a:t>患者比例</a:t>
            </a:r>
          </a:p>
          <a:p>
            <a:pPr marL="0" marR="0" lvl="0" indent="0" algn="l" defTabSz="914400" rtl="0" eaLnBrk="1" fontAlgn="base" latinLnBrk="0" hangingPunct="1">
              <a:lnSpc>
                <a:spcPct val="100000"/>
              </a:lnSpc>
              <a:spcBef>
                <a:spcPct val="0"/>
              </a:spcBef>
              <a:spcAft>
                <a:spcPts val="400"/>
              </a:spcAft>
              <a:buClr>
                <a:srgbClr val="043882"/>
              </a:buClr>
              <a:buSzPct val="110000"/>
              <a:buFontTx/>
              <a:buNone/>
              <a:defRPr/>
            </a:pPr>
            <a:endParaRPr kumimoji="0" lang="en-US" sz="1600" b="0" i="0" u="none" strike="noStrike" kern="1200" cap="none" spc="0" normalizeH="0" baseline="0" noProof="0">
              <a:ln>
                <a:noFill/>
              </a:ln>
              <a:solidFill>
                <a:srgbClr val="4D4D4D"/>
              </a:solidFill>
              <a:effectLst/>
              <a:uLnTx/>
              <a:uFillTx/>
              <a:latin typeface="Arial"/>
              <a:ea typeface="+mn-ea"/>
              <a:cs typeface="Arial"/>
            </a:endParaRPr>
          </a:p>
        </p:txBody>
      </p:sp>
      <p:sp>
        <p:nvSpPr>
          <p:cNvPr id="8" name="Content Placeholder 26"/>
          <p:cNvSpPr txBox="1"/>
          <p:nvPr/>
        </p:nvSpPr>
        <p:spPr>
          <a:xfrm>
            <a:off x="4278313" y="5535507"/>
            <a:ext cx="4495800" cy="985008"/>
          </a:xfrm>
          <a:prstGeom prst="rect">
            <a:avLst/>
          </a:prstGeom>
        </p:spPr>
        <p:txBody>
          <a:bodyPr/>
          <a:lstStyle>
            <a:lvl1pPr marL="250825" indent="-250825" algn="l" rtl="0" fontAlgn="base">
              <a:spcBef>
                <a:spcPct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ct val="0"/>
              </a:spcBef>
              <a:spcAft>
                <a:spcPts val="400"/>
              </a:spcAft>
              <a:buClr>
                <a:schemeClr val="bg1"/>
              </a:buClr>
              <a:buChar char="–"/>
              <a:defRPr sz="1600">
                <a:solidFill>
                  <a:srgbClr val="4D4D4D"/>
                </a:solidFill>
                <a:latin typeface="+mn-lt"/>
                <a:cs typeface="+mn-cs"/>
              </a:defRPr>
            </a:lvl2pPr>
            <a:lvl3pPr marL="812800" indent="-249238" algn="l" rtl="0" fontAlgn="base">
              <a:spcBef>
                <a:spcPct val="0"/>
              </a:spcBef>
              <a:spcAft>
                <a:spcPts val="400"/>
              </a:spcAft>
              <a:buClr>
                <a:schemeClr val="bg1"/>
              </a:buClr>
              <a:buChar char="•"/>
              <a:defRPr sz="1600">
                <a:solidFill>
                  <a:srgbClr val="4D4D4D"/>
                </a:solidFill>
                <a:latin typeface="+mn-lt"/>
                <a:cs typeface="+mn-cs"/>
              </a:defRPr>
            </a:lvl3pPr>
            <a:lvl4pPr marL="1101725" indent="-287338" algn="l" rtl="0" fontAlgn="base">
              <a:spcBef>
                <a:spcPct val="0"/>
              </a:spcBef>
              <a:spcAft>
                <a:spcPts val="400"/>
              </a:spcAft>
              <a:buClr>
                <a:schemeClr val="bg1"/>
              </a:buClr>
              <a:buChar char="–"/>
              <a:defRPr sz="1600">
                <a:solidFill>
                  <a:srgbClr val="4D4D4D"/>
                </a:solidFill>
                <a:latin typeface="+mn-lt"/>
                <a:cs typeface="+mn-cs"/>
              </a:defRPr>
            </a:lvl4pPr>
            <a:lvl5pPr marL="1390650" indent="-287338" algn="l" rtl="0" fontAlgn="base">
              <a:spcBef>
                <a:spcPct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ct val="0"/>
              </a:spcBef>
              <a:spcAft>
                <a:spcPts val="400"/>
              </a:spcAft>
              <a:buClr>
                <a:srgbClr val="043882"/>
              </a:buClr>
              <a:buSzPct val="110000"/>
              <a:buFontTx/>
              <a:buNone/>
              <a:defRPr/>
            </a:pPr>
            <a:r>
              <a:rPr lang="zh-CN" sz="1600" b="1" i="0" u="none" strike="noStrike" cap="none" baseline="0">
                <a:solidFill>
                  <a:srgbClr val="A0A0A0"/>
                </a:solidFill>
                <a:effectLst/>
                <a:uFillTx/>
                <a:ea typeface="SimSun"/>
              </a:rPr>
              <a:t>次要终点</a:t>
            </a:r>
          </a:p>
          <a:p>
            <a:pPr marL="250825" marR="0" lvl="0" indent="-250825" algn="l" defTabSz="914400" rtl="0" eaLnBrk="1" fontAlgn="base" latinLnBrk="0" hangingPunct="1">
              <a:lnSpc>
                <a:spcPct val="100000"/>
              </a:lnSpc>
              <a:spcBef>
                <a:spcPct val="0"/>
              </a:spcBef>
              <a:spcAft>
                <a:spcPts val="400"/>
              </a:spcAft>
              <a:buClr>
                <a:srgbClr val="043882"/>
              </a:buClr>
              <a:buSzPct val="110000"/>
              <a:buFontTx/>
              <a:buChar char="•"/>
              <a:defRPr/>
            </a:pPr>
            <a:r>
              <a:rPr lang="zh-CN" sz="1600" b="0" i="0" u="none" strike="noStrike" cap="none" baseline="0">
                <a:solidFill>
                  <a:srgbClr val="4D4D4D"/>
                </a:solidFill>
                <a:effectLst/>
                <a:uFillTx/>
                <a:ea typeface="SimSun"/>
              </a:rPr>
              <a:t>OS、PFS、DCR</a:t>
            </a:r>
          </a:p>
        </p:txBody>
      </p:sp>
      <p:sp>
        <p:nvSpPr>
          <p:cNvPr id="9" name="Oval 14"/>
          <p:cNvSpPr>
            <a:spLocks noChangeArrowheads="1"/>
          </p:cNvSpPr>
          <p:nvPr/>
        </p:nvSpPr>
        <p:spPr bwMode="auto">
          <a:xfrm>
            <a:off x="3114043" y="3491495"/>
            <a:ext cx="583595" cy="584200"/>
          </a:xfrm>
          <a:prstGeom prst="ellipse">
            <a:avLst/>
          </a:prstGeom>
          <a:noFill/>
          <a:ln w="57150">
            <a:solidFill>
              <a:schemeClr val="bg2">
                <a:lumMod val="60000"/>
                <a:lumOff val="40000"/>
              </a:schemeClr>
            </a:solidFill>
            <a:round/>
            <a:tailEnd type="triangle" w="med" len="me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r>
              <a:rPr lang="zh-CN" sz="1400" b="1" i="0" u="none" strike="noStrike" cap="none" baseline="0">
                <a:solidFill>
                  <a:srgbClr val="043882"/>
                </a:solidFill>
                <a:effectLst/>
                <a:uFillTx/>
                <a:ea typeface="SimSun"/>
              </a:rPr>
              <a:t>R</a:t>
            </a:r>
          </a:p>
          <a:p>
            <a:pPr marL="0" marR="0" lvl="0" indent="0" algn="ctr" defTabSz="914400" rtl="0" eaLnBrk="1" fontAlgn="base" latinLnBrk="0" hangingPunct="1">
              <a:lnSpc>
                <a:spcPct val="100000"/>
              </a:lnSpc>
              <a:spcBef>
                <a:spcPct val="0"/>
              </a:spcBef>
              <a:spcAft>
                <a:spcPct val="0"/>
              </a:spcAft>
              <a:buClrTx/>
              <a:buSzTx/>
              <a:buFontTx/>
              <a:buNone/>
              <a:defRPr/>
            </a:pPr>
            <a:r>
              <a:rPr lang="zh-CN" sz="1400" b="1" i="0" u="none" strike="noStrike" cap="none" baseline="0">
                <a:solidFill>
                  <a:srgbClr val="043882"/>
                </a:solidFill>
                <a:effectLst/>
                <a:uFillTx/>
                <a:ea typeface="SimSun"/>
              </a:rPr>
              <a:t>1:1:1</a:t>
            </a:r>
          </a:p>
        </p:txBody>
      </p:sp>
      <p:cxnSp>
        <p:nvCxnSpPr>
          <p:cNvPr id="10" name="AutoShape 15"/>
          <p:cNvCxnSpPr>
            <a:cxnSpLocks noChangeShapeType="1"/>
            <a:stCxn id="9" idx="0"/>
            <a:endCxn id="17" idx="1"/>
          </p:cNvCxnSpPr>
          <p:nvPr/>
        </p:nvCxnSpPr>
        <p:spPr bwMode="auto">
          <a:xfrm rot="5400000" flipH="1" flipV="1">
            <a:off x="3248560" y="2791512"/>
            <a:ext cx="857264" cy="542703"/>
          </a:xfrm>
          <a:prstGeom prst="bentConnector2">
            <a:avLst/>
          </a:prstGeom>
          <a:noFill/>
          <a:ln w="57150">
            <a:solidFill>
              <a:schemeClr val="bg2">
                <a:lumMod val="60000"/>
                <a:lumOff val="40000"/>
              </a:schemeClr>
            </a:solidFill>
            <a:round/>
            <a:tailEnd type="triangle" w="med" len="med"/>
          </a:ln>
        </p:spPr>
      </p:cxnSp>
      <p:sp>
        <p:nvSpPr>
          <p:cNvPr id="11" name="AutoShape 12"/>
          <p:cNvSpPr>
            <a:spLocks noChangeArrowheads="1"/>
          </p:cNvSpPr>
          <p:nvPr/>
        </p:nvSpPr>
        <p:spPr bwMode="auto">
          <a:xfrm>
            <a:off x="8464158" y="2374025"/>
            <a:ext cx="528624" cy="528637"/>
          </a:xfrm>
          <a:prstGeom prst="rect">
            <a:avLst/>
          </a:prstGeom>
          <a:solidFill>
            <a:schemeClr val="tx1"/>
          </a:solidFill>
          <a:ln w="9525" algn="ctr">
            <a:noFill/>
            <a:rou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defRPr/>
            </a:pPr>
            <a:r>
              <a:rPr lang="zh-CN" sz="1800" b="1" i="0" u="none" strike="noStrike" cap="none" baseline="0">
                <a:solidFill>
                  <a:srgbClr val="FFFFFF"/>
                </a:solidFill>
                <a:effectLst/>
                <a:uFillTx/>
                <a:ea typeface="SimSun"/>
              </a:rPr>
              <a:t>PD</a:t>
            </a:r>
          </a:p>
        </p:txBody>
      </p:sp>
      <p:cxnSp>
        <p:nvCxnSpPr>
          <p:cNvPr id="13" name="AutoShape 19"/>
          <p:cNvCxnSpPr>
            <a:cxnSpLocks noChangeShapeType="1"/>
            <a:stCxn id="18" idx="3"/>
            <a:endCxn id="9" idx="2"/>
          </p:cNvCxnSpPr>
          <p:nvPr/>
        </p:nvCxnSpPr>
        <p:spPr bwMode="auto">
          <a:xfrm flipV="1">
            <a:off x="3023393" y="3783595"/>
            <a:ext cx="90650" cy="1"/>
          </a:xfrm>
          <a:prstGeom prst="straightConnector1">
            <a:avLst/>
          </a:prstGeom>
          <a:noFill/>
          <a:ln w="57150">
            <a:solidFill>
              <a:schemeClr val="bg2">
                <a:lumMod val="60000"/>
                <a:lumOff val="40000"/>
              </a:schemeClr>
            </a:solidFill>
            <a:round/>
            <a:headEnd type="none" w="med" len="med"/>
            <a:tailEnd type="none" w="med" len="med"/>
          </a:ln>
        </p:spPr>
      </p:cxnSp>
      <p:cxnSp>
        <p:nvCxnSpPr>
          <p:cNvPr id="16" name="AutoShape 21"/>
          <p:cNvCxnSpPr>
            <a:cxnSpLocks noChangeShapeType="1"/>
            <a:stCxn id="17" idx="3"/>
            <a:endCxn id="11" idx="1"/>
          </p:cNvCxnSpPr>
          <p:nvPr/>
        </p:nvCxnSpPr>
        <p:spPr bwMode="auto">
          <a:xfrm>
            <a:off x="8208990" y="2634231"/>
            <a:ext cx="255168" cy="4113"/>
          </a:xfrm>
          <a:prstGeom prst="straightConnector1">
            <a:avLst/>
          </a:prstGeom>
          <a:noFill/>
          <a:ln w="57150">
            <a:solidFill>
              <a:schemeClr val="bg2">
                <a:lumMod val="60000"/>
                <a:lumOff val="40000"/>
              </a:schemeClr>
            </a:solidFill>
            <a:round/>
            <a:tailEnd type="triangle" w="med" len="med"/>
          </a:ln>
        </p:spPr>
      </p:cxnSp>
      <p:sp>
        <p:nvSpPr>
          <p:cNvPr id="17" name="AutoShape 8"/>
          <p:cNvSpPr>
            <a:spLocks noChangeArrowheads="1"/>
          </p:cNvSpPr>
          <p:nvPr/>
        </p:nvSpPr>
        <p:spPr bwMode="auto">
          <a:xfrm>
            <a:off x="3948544" y="2090767"/>
            <a:ext cx="4260446" cy="1086928"/>
          </a:xfrm>
          <a:prstGeom prst="rect">
            <a:avLst/>
          </a:prstGeom>
          <a:solidFill>
            <a:schemeClr val="accent3"/>
          </a:solidFill>
          <a:ln w="9525" algn="ctr">
            <a:noFill/>
            <a:rou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defRPr/>
            </a:pPr>
            <a:r>
              <a:rPr lang="zh-CN" sz="1800" b="1" i="0" u="none" strike="noStrike" cap="none" baseline="0">
                <a:solidFill>
                  <a:srgbClr val="FFFFFF"/>
                </a:solidFill>
                <a:effectLst/>
                <a:uFillTx/>
                <a:ea typeface="SimSun"/>
              </a:rPr>
              <a:t>对照组：</a:t>
            </a:r>
            <a:r>
              <a:rPr lang="zh-CN" sz="1800" b="0" i="0" u="none" strike="noStrike" cap="none" baseline="0">
                <a:solidFill>
                  <a:srgbClr val="FFFFFF"/>
                </a:solidFill>
                <a:effectLst/>
                <a:uFillTx/>
                <a:ea typeface="SimSun"/>
              </a:rPr>
              <a:t>瑞格非尼 160 mg/天</a:t>
            </a:r>
            <a:r>
              <a:rPr sz="1800"/>
              <a:t/>
            </a:r>
            <a:br>
              <a:rPr sz="1800"/>
            </a:br>
            <a:r>
              <a:rPr lang="zh-CN" sz="1800" b="0" i="0" u="none" strike="noStrike" cap="none" baseline="0">
                <a:solidFill>
                  <a:srgbClr val="FFFFFF"/>
                </a:solidFill>
                <a:effectLst/>
                <a:uFillTx/>
                <a:ea typeface="SimSun"/>
              </a:rPr>
              <a:t>用药 3 周/停药 1 周</a:t>
            </a:r>
            <a:r>
              <a:rPr sz="1800"/>
              <a:t/>
            </a:r>
            <a:br>
              <a:rPr sz="1800"/>
            </a:br>
            <a:r>
              <a:rPr lang="zh-CN" sz="1800" b="0" i="0" u="none" strike="noStrike" cap="none" baseline="0">
                <a:solidFill>
                  <a:srgbClr val="FFFFFF"/>
                </a:solidFill>
                <a:effectLst/>
                <a:uFillTx/>
                <a:ea typeface="SimSun"/>
              </a:rPr>
              <a:t>(n=101)</a:t>
            </a:r>
          </a:p>
        </p:txBody>
      </p:sp>
      <p:sp>
        <p:nvSpPr>
          <p:cNvPr id="18" name="AutoShape 9"/>
          <p:cNvSpPr>
            <a:spLocks noChangeArrowheads="1"/>
          </p:cNvSpPr>
          <p:nvPr/>
        </p:nvSpPr>
        <p:spPr bwMode="auto">
          <a:xfrm>
            <a:off x="192738" y="2860399"/>
            <a:ext cx="2830655" cy="1846393"/>
          </a:xfrm>
          <a:prstGeom prst="roundRect">
            <a:avLst>
              <a:gd name="adj" fmla="val 0"/>
            </a:avLst>
          </a:prstGeom>
          <a:solidFill>
            <a:schemeClr val="accent1"/>
          </a:solidFill>
          <a:ln w="9525" algn="ctr">
            <a:noFill/>
            <a:round/>
          </a:ln>
        </p:spPr>
        <p:txBody>
          <a:bodyPr wrap="square" lIns="90488" tIns="44450" rIns="90488" bIns="44450">
            <a:spAutoFit/>
          </a:bodyPr>
          <a:lstStyle/>
          <a:p>
            <a:pPr marL="0" marR="0" lvl="0" indent="0" algn="l" defTabSz="892175" rtl="0" eaLnBrk="0" fontAlgn="base" latinLnBrk="0" hangingPunct="0">
              <a:lnSpc>
                <a:spcPct val="100000"/>
              </a:lnSpc>
              <a:spcBef>
                <a:spcPct val="0"/>
              </a:spcBef>
              <a:spcAft>
                <a:spcPct val="30000"/>
              </a:spcAft>
              <a:buClrTx/>
              <a:buSzTx/>
              <a:buFontTx/>
              <a:buNone/>
              <a:defRPr/>
            </a:pPr>
            <a:r>
              <a:rPr lang="zh-CN" sz="1600" b="0" i="0" u="none" strike="noStrike" cap="none" baseline="0">
                <a:solidFill>
                  <a:srgbClr val="FFFFFF"/>
                </a:solidFill>
                <a:effectLst/>
                <a:uFillTx/>
                <a:ea typeface="SimSun"/>
              </a:rPr>
              <a:t>患者关键纳入标准</a:t>
            </a:r>
          </a:p>
          <a:p>
            <a:pPr marL="228600" marR="0" lvl="0" indent="-228600" algn="l" defTabSz="892175" rtl="0" eaLnBrk="0" fontAlgn="base" latinLnBrk="0" hangingPunct="0">
              <a:lnSpc>
                <a:spcPct val="100000"/>
              </a:lnSpc>
              <a:spcBef>
                <a:spcPct val="0"/>
              </a:spcBef>
              <a:spcAft>
                <a:spcPct val="30000"/>
              </a:spcAft>
              <a:buClrTx/>
              <a:buSzTx/>
              <a:buFont typeface="Arial" panose="020B0604020202020204" pitchFamily="34" charset="0"/>
              <a:buChar char="•"/>
              <a:defRPr/>
            </a:pPr>
            <a:r>
              <a:rPr lang="zh-CN" sz="1600" b="0" i="0" u="none" strike="noStrike" cap="none" baseline="0">
                <a:solidFill>
                  <a:srgbClr val="FFFFFF"/>
                </a:solidFill>
                <a:effectLst/>
                <a:uFillTx/>
                <a:ea typeface="SimSun"/>
              </a:rPr>
              <a:t>mCRC</a:t>
            </a:r>
          </a:p>
          <a:p>
            <a:pPr marL="228600" marR="0" lvl="0" indent="-228600" algn="l" defTabSz="892175" rtl="0" eaLnBrk="0" fontAlgn="base" latinLnBrk="0" hangingPunct="0">
              <a:lnSpc>
                <a:spcPct val="100000"/>
              </a:lnSpc>
              <a:spcBef>
                <a:spcPct val="0"/>
              </a:spcBef>
              <a:spcAft>
                <a:spcPct val="30000"/>
              </a:spcAft>
              <a:buClrTx/>
              <a:buSzTx/>
              <a:buFont typeface="Arial" panose="020B0604020202020204" pitchFamily="34" charset="0"/>
              <a:buChar char="•"/>
              <a:defRPr/>
            </a:pPr>
            <a:r>
              <a:rPr lang="zh-CN" sz="1600" b="0" i="0" u="none" strike="noStrike" cap="none" baseline="0">
                <a:solidFill>
                  <a:srgbClr val="FFFFFF"/>
                </a:solidFill>
                <a:effectLst/>
                <a:uFillTx/>
                <a:ea typeface="SimSun"/>
              </a:rPr>
              <a:t>接受标准护理时</a:t>
            </a:r>
            <a:r>
              <a:rPr sz="1600"/>
              <a:t/>
            </a:r>
            <a:br>
              <a:rPr sz="1600"/>
            </a:br>
            <a:r>
              <a:rPr lang="zh-CN" sz="1600" b="0" i="0" u="none" strike="noStrike" cap="none" baseline="0">
                <a:solidFill>
                  <a:srgbClr val="FFFFFF"/>
                </a:solidFill>
                <a:effectLst/>
                <a:uFillTx/>
                <a:ea typeface="SimSun"/>
              </a:rPr>
              <a:t>出现进展</a:t>
            </a:r>
          </a:p>
          <a:p>
            <a:pPr marL="228600" marR="0" lvl="0" indent="-228600" algn="l" defTabSz="892175" rtl="0" eaLnBrk="0" fontAlgn="base" latinLnBrk="0" hangingPunct="0">
              <a:lnSpc>
                <a:spcPct val="100000"/>
              </a:lnSpc>
              <a:spcBef>
                <a:spcPct val="0"/>
              </a:spcBef>
              <a:spcAft>
                <a:spcPct val="30000"/>
              </a:spcAft>
              <a:buClrTx/>
              <a:buSzTx/>
              <a:buFont typeface="Arial" panose="020B0604020202020204" pitchFamily="34" charset="0"/>
              <a:buChar char="•"/>
              <a:defRPr/>
            </a:pPr>
            <a:r>
              <a:rPr lang="zh-CN" sz="1600" b="0" i="0" u="none" strike="noStrike" cap="none" baseline="0">
                <a:solidFill>
                  <a:srgbClr val="FFFFFF"/>
                </a:solidFill>
                <a:effectLst/>
                <a:uFillTx/>
                <a:ea typeface="SimSun"/>
              </a:rPr>
              <a:t>ECOG PS ≤1</a:t>
            </a:r>
          </a:p>
          <a:p>
            <a:pPr marL="0" marR="0" lvl="0" indent="0" algn="l" defTabSz="892175" rtl="0" eaLnBrk="0" fontAlgn="base" latinLnBrk="0" hangingPunct="0">
              <a:lnSpc>
                <a:spcPct val="100000"/>
              </a:lnSpc>
              <a:spcBef>
                <a:spcPct val="0"/>
              </a:spcBef>
              <a:spcAft>
                <a:spcPct val="30000"/>
              </a:spcAft>
              <a:buClrTx/>
              <a:buSzTx/>
              <a:buFontTx/>
              <a:buNone/>
              <a:defRPr/>
            </a:pPr>
            <a:r>
              <a:rPr lang="zh-CN" sz="1600" b="0" i="0" u="none" strike="noStrike" cap="none" baseline="0">
                <a:solidFill>
                  <a:srgbClr val="FFFFFF"/>
                </a:solidFill>
                <a:effectLst/>
                <a:uFillTx/>
                <a:ea typeface="SimSun"/>
              </a:rPr>
              <a:t>(n=299)</a:t>
            </a:r>
          </a:p>
        </p:txBody>
      </p:sp>
      <p:cxnSp>
        <p:nvCxnSpPr>
          <p:cNvPr id="19" name="AutoShape 16"/>
          <p:cNvCxnSpPr>
            <a:cxnSpLocks noChangeShapeType="1"/>
            <a:stCxn id="9" idx="4"/>
            <a:endCxn id="22" idx="1"/>
          </p:cNvCxnSpPr>
          <p:nvPr/>
        </p:nvCxnSpPr>
        <p:spPr bwMode="auto">
          <a:xfrm rot="16200000" flipH="1">
            <a:off x="3253167" y="4228368"/>
            <a:ext cx="850258" cy="544911"/>
          </a:xfrm>
          <a:prstGeom prst="bentConnector2">
            <a:avLst/>
          </a:prstGeom>
          <a:noFill/>
          <a:ln w="57150">
            <a:solidFill>
              <a:schemeClr val="bg2">
                <a:lumMod val="60000"/>
                <a:lumOff val="40000"/>
              </a:schemeClr>
            </a:solidFill>
            <a:round/>
            <a:tailEnd type="triangle" w="med" len="med"/>
          </a:ln>
        </p:spPr>
      </p:cxnSp>
      <p:sp>
        <p:nvSpPr>
          <p:cNvPr id="20" name="AutoShape 12"/>
          <p:cNvSpPr>
            <a:spLocks noChangeArrowheads="1"/>
          </p:cNvSpPr>
          <p:nvPr/>
        </p:nvSpPr>
        <p:spPr bwMode="auto">
          <a:xfrm>
            <a:off x="8464158" y="4661633"/>
            <a:ext cx="528624" cy="528638"/>
          </a:xfrm>
          <a:prstGeom prst="rect">
            <a:avLst/>
          </a:prstGeom>
          <a:solidFill>
            <a:schemeClr val="tx1"/>
          </a:solidFill>
          <a:ln w="9525" algn="ctr">
            <a:noFill/>
            <a:rou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defRPr/>
            </a:pPr>
            <a:r>
              <a:rPr lang="zh-CN" sz="1800" b="1" i="0" u="none" strike="noStrike" cap="none" baseline="0">
                <a:solidFill>
                  <a:srgbClr val="FFFFFF"/>
                </a:solidFill>
                <a:effectLst/>
                <a:uFillTx/>
                <a:ea typeface="SimSun"/>
              </a:rPr>
              <a:t>PD</a:t>
            </a:r>
          </a:p>
        </p:txBody>
      </p:sp>
      <p:cxnSp>
        <p:nvCxnSpPr>
          <p:cNvPr id="21" name="AutoShape 20"/>
          <p:cNvCxnSpPr>
            <a:cxnSpLocks noChangeShapeType="1"/>
            <a:stCxn id="22" idx="3"/>
            <a:endCxn id="20" idx="1"/>
          </p:cNvCxnSpPr>
          <p:nvPr/>
        </p:nvCxnSpPr>
        <p:spPr bwMode="auto">
          <a:xfrm flipV="1">
            <a:off x="8208686" y="4925952"/>
            <a:ext cx="255472" cy="1"/>
          </a:xfrm>
          <a:prstGeom prst="straightConnector1">
            <a:avLst/>
          </a:prstGeom>
          <a:noFill/>
          <a:ln w="57150">
            <a:solidFill>
              <a:schemeClr val="bg2">
                <a:lumMod val="60000"/>
                <a:lumOff val="40000"/>
              </a:schemeClr>
            </a:solidFill>
            <a:prstDash val="sysDot"/>
            <a:round/>
            <a:tailEnd type="triangle" w="med" len="med"/>
          </a:ln>
        </p:spPr>
      </p:cxnSp>
      <p:sp>
        <p:nvSpPr>
          <p:cNvPr id="22" name="AutoShape 12"/>
          <p:cNvSpPr>
            <a:spLocks noChangeArrowheads="1"/>
          </p:cNvSpPr>
          <p:nvPr/>
        </p:nvSpPr>
        <p:spPr bwMode="auto">
          <a:xfrm>
            <a:off x="3950752" y="4385668"/>
            <a:ext cx="4257934" cy="1080569"/>
          </a:xfrm>
          <a:prstGeom prst="rect">
            <a:avLst/>
          </a:prstGeom>
          <a:solidFill>
            <a:schemeClr val="accent2"/>
          </a:solidFill>
          <a:ln w="9525" algn="ctr">
            <a:noFill/>
            <a:rou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defRPr/>
            </a:pPr>
            <a:r>
              <a:rPr lang="zh-CN" sz="1800" b="1" i="0" u="none" strike="noStrike" cap="none" baseline="0" dirty="0">
                <a:solidFill>
                  <a:srgbClr val="4D4D4D"/>
                </a:solidFill>
                <a:effectLst/>
                <a:uFillTx/>
                <a:ea typeface="SimSun"/>
              </a:rPr>
              <a:t>间歇用药组：</a:t>
            </a:r>
            <a:r>
              <a:rPr lang="zh-CN" sz="1800" b="0" i="0" u="none" strike="noStrike" cap="none" baseline="0" dirty="0">
                <a:solidFill>
                  <a:srgbClr val="4D4D4D"/>
                </a:solidFill>
                <a:effectLst/>
                <a:uFillTx/>
                <a:ea typeface="SimSun"/>
              </a:rPr>
              <a:t>瑞格非尼 160 mg/天</a:t>
            </a:r>
            <a:r>
              <a:rPr lang="zh-CN" sz="1800" b="0" i="0" u="none" strike="noStrike" cap="none" baseline="0" dirty="0" smtClean="0">
                <a:solidFill>
                  <a:srgbClr val="4D4D4D"/>
                </a:solidFill>
                <a:effectLst/>
                <a:uFillTx/>
                <a:ea typeface="SimSun"/>
              </a:rPr>
              <a:t>，</a:t>
            </a:r>
            <a:r>
              <a:rPr lang="en-GB" altLang="zh-CN" sz="1800" b="0" i="0" u="none" strike="noStrike" cap="none" baseline="0" dirty="0" smtClean="0">
                <a:solidFill>
                  <a:srgbClr val="4D4D4D"/>
                </a:solidFill>
                <a:effectLst/>
                <a:uFillTx/>
                <a:ea typeface="SimSun"/>
              </a:rPr>
              <a:t/>
            </a:r>
            <a:br>
              <a:rPr lang="en-GB" altLang="zh-CN" sz="1800" b="0" i="0" u="none" strike="noStrike" cap="none" baseline="0" dirty="0" smtClean="0">
                <a:solidFill>
                  <a:srgbClr val="4D4D4D"/>
                </a:solidFill>
                <a:effectLst/>
                <a:uFillTx/>
                <a:ea typeface="SimSun"/>
              </a:rPr>
            </a:br>
            <a:r>
              <a:rPr lang="zh-CN" sz="1800" b="0" i="0" u="none" strike="noStrike" cap="none" baseline="0" dirty="0" smtClean="0">
                <a:solidFill>
                  <a:srgbClr val="4D4D4D"/>
                </a:solidFill>
                <a:effectLst/>
                <a:uFillTx/>
                <a:ea typeface="SimSun"/>
              </a:rPr>
              <a:t>用</a:t>
            </a:r>
            <a:r>
              <a:rPr lang="zh-CN" sz="1800" b="0" i="0" u="none" strike="noStrike" cap="none" baseline="0" dirty="0">
                <a:solidFill>
                  <a:srgbClr val="4D4D4D"/>
                </a:solidFill>
                <a:effectLst/>
                <a:uFillTx/>
                <a:ea typeface="SimSun"/>
              </a:rPr>
              <a:t>药 1 周/停药 1 周（疗程 1）；然后 </a:t>
            </a:r>
            <a:r>
              <a:rPr sz="1800" dirty="0"/>
              <a:t/>
            </a:r>
            <a:br>
              <a:rPr sz="1800" dirty="0"/>
            </a:br>
            <a:r>
              <a:rPr lang="zh-CN" sz="1800" b="0" i="0" u="none" strike="noStrike" cap="none" baseline="0" dirty="0">
                <a:solidFill>
                  <a:srgbClr val="4D4D4D"/>
                </a:solidFill>
                <a:effectLst/>
                <a:uFillTx/>
                <a:ea typeface="SimSun"/>
              </a:rPr>
              <a:t>160 mg/天，用药 3 周/停药 1 周</a:t>
            </a:r>
            <a:r>
              <a:rPr sz="1800" dirty="0"/>
              <a:t/>
            </a:r>
            <a:br>
              <a:rPr sz="1800" dirty="0"/>
            </a:br>
            <a:r>
              <a:rPr lang="zh-CN" sz="1800" b="0" i="0" u="none" strike="noStrike" cap="none" baseline="0" dirty="0">
                <a:solidFill>
                  <a:srgbClr val="4D4D4D"/>
                </a:solidFill>
                <a:effectLst/>
                <a:uFillTx/>
                <a:ea typeface="SimSun"/>
              </a:rPr>
              <a:t>(n=99)</a:t>
            </a:r>
          </a:p>
        </p:txBody>
      </p:sp>
      <p:sp>
        <p:nvSpPr>
          <p:cNvPr id="32" name="AutoShape 12"/>
          <p:cNvSpPr>
            <a:spLocks noChangeArrowheads="1"/>
          </p:cNvSpPr>
          <p:nvPr/>
        </p:nvSpPr>
        <p:spPr bwMode="auto">
          <a:xfrm>
            <a:off x="3950752" y="3243311"/>
            <a:ext cx="4257934" cy="1080569"/>
          </a:xfrm>
          <a:prstGeom prst="rect">
            <a:avLst/>
          </a:prstGeom>
          <a:solidFill>
            <a:schemeClr val="accent1"/>
          </a:solidFill>
          <a:ln w="9525" algn="ctr">
            <a:noFill/>
            <a:rou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defRPr/>
            </a:pPr>
            <a:r>
              <a:rPr lang="zh-CN" sz="1800" b="1" i="0" u="none" strike="noStrike" cap="none" baseline="0">
                <a:solidFill>
                  <a:srgbClr val="FFFFFF"/>
                </a:solidFill>
                <a:effectLst/>
                <a:uFillTx/>
                <a:ea typeface="SimSun"/>
              </a:rPr>
              <a:t>减量用药组：</a:t>
            </a:r>
            <a:r>
              <a:rPr lang="zh-CN" sz="1800" b="0" i="0" u="none" strike="noStrike" cap="none" baseline="0">
                <a:solidFill>
                  <a:srgbClr val="FFFFFF"/>
                </a:solidFill>
                <a:effectLst/>
                <a:uFillTx/>
                <a:ea typeface="SimSun"/>
              </a:rPr>
              <a:t>瑞格非尼 120 mg/天，</a:t>
            </a:r>
            <a:r>
              <a:rPr sz="1800"/>
              <a:t/>
            </a:r>
            <a:br>
              <a:rPr sz="1800"/>
            </a:br>
            <a:r>
              <a:rPr lang="zh-CN" sz="1800" b="0" i="0" u="none" strike="noStrike" cap="none" baseline="0">
                <a:solidFill>
                  <a:srgbClr val="FFFFFF"/>
                </a:solidFill>
                <a:effectLst/>
                <a:uFillTx/>
                <a:ea typeface="SimSun"/>
              </a:rPr>
              <a:t>用药 3 周/停药 1 周（疗程 1）；然后 160 mg/天，用药 3 周/停药 1 周</a:t>
            </a:r>
            <a:r>
              <a:rPr sz="1800"/>
              <a:t/>
            </a:r>
            <a:br>
              <a:rPr sz="1800"/>
            </a:br>
            <a:r>
              <a:rPr lang="zh-CN" sz="1800" b="0" i="0" u="none" strike="noStrike" cap="none" baseline="0">
                <a:solidFill>
                  <a:srgbClr val="FFFFFF"/>
                </a:solidFill>
                <a:effectLst/>
                <a:uFillTx/>
                <a:ea typeface="SimSun"/>
              </a:rPr>
              <a:t>(n=99)</a:t>
            </a:r>
          </a:p>
        </p:txBody>
      </p:sp>
      <p:sp>
        <p:nvSpPr>
          <p:cNvPr id="33" name="AutoShape 12"/>
          <p:cNvSpPr>
            <a:spLocks noChangeArrowheads="1"/>
          </p:cNvSpPr>
          <p:nvPr/>
        </p:nvSpPr>
        <p:spPr bwMode="auto">
          <a:xfrm>
            <a:off x="8464158" y="3519277"/>
            <a:ext cx="528624" cy="528637"/>
          </a:xfrm>
          <a:prstGeom prst="rect">
            <a:avLst/>
          </a:prstGeom>
          <a:solidFill>
            <a:schemeClr val="tx1"/>
          </a:solidFill>
          <a:ln w="9525" algn="ctr">
            <a:noFill/>
            <a:rou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defRPr/>
            </a:pPr>
            <a:r>
              <a:rPr lang="zh-CN" sz="1800" b="1" i="0" u="none" strike="noStrike" cap="none" baseline="0">
                <a:solidFill>
                  <a:srgbClr val="FFFFFF"/>
                </a:solidFill>
                <a:effectLst/>
                <a:uFillTx/>
                <a:ea typeface="SimSun"/>
              </a:rPr>
              <a:t>PD</a:t>
            </a:r>
          </a:p>
        </p:txBody>
      </p:sp>
      <p:cxnSp>
        <p:nvCxnSpPr>
          <p:cNvPr id="34" name="AutoShape 21"/>
          <p:cNvCxnSpPr>
            <a:cxnSpLocks noChangeShapeType="1"/>
            <a:stCxn id="32" idx="3"/>
            <a:endCxn id="33" idx="1"/>
          </p:cNvCxnSpPr>
          <p:nvPr/>
        </p:nvCxnSpPr>
        <p:spPr bwMode="auto">
          <a:xfrm>
            <a:off x="8208686" y="3783596"/>
            <a:ext cx="255472" cy="0"/>
          </a:xfrm>
          <a:prstGeom prst="straightConnector1">
            <a:avLst/>
          </a:prstGeom>
          <a:noFill/>
          <a:ln w="57150">
            <a:solidFill>
              <a:schemeClr val="bg2">
                <a:lumMod val="60000"/>
                <a:lumOff val="40000"/>
              </a:schemeClr>
            </a:solidFill>
            <a:round/>
            <a:tailEnd type="triangle" w="med" len="med"/>
          </a:ln>
        </p:spPr>
      </p:cxnSp>
      <p:cxnSp>
        <p:nvCxnSpPr>
          <p:cNvPr id="36" name="AutoShape 21"/>
          <p:cNvCxnSpPr>
            <a:cxnSpLocks noChangeShapeType="1"/>
            <a:stCxn id="9" idx="6"/>
            <a:endCxn id="32" idx="1"/>
          </p:cNvCxnSpPr>
          <p:nvPr/>
        </p:nvCxnSpPr>
        <p:spPr bwMode="auto">
          <a:xfrm>
            <a:off x="3697638" y="3783595"/>
            <a:ext cx="253114" cy="1"/>
          </a:xfrm>
          <a:prstGeom prst="straightConnector1">
            <a:avLst/>
          </a:prstGeom>
          <a:noFill/>
          <a:ln w="57150">
            <a:solidFill>
              <a:schemeClr val="bg2">
                <a:lumMod val="60000"/>
                <a:lumOff val="40000"/>
              </a:schemeClr>
            </a:solidFill>
            <a:round/>
            <a:tailEnd type="triangle" w="med" len="med"/>
          </a:ln>
        </p:spPr>
      </p:cxnSp>
    </p:spTree>
    <p:custDataLst>
      <p:tags r:id="rId1"/>
    </p:custDataLst>
    <p:extLst>
      <p:ext uri="{BB962C8B-B14F-4D97-AF65-F5344CB8AC3E}">
        <p14:creationId xmlns:p14="http://schemas.microsoft.com/office/powerpoint/2010/main" val="3917846514"/>
      </p:ext>
    </p:extLst>
  </p:cSld>
  <p:clrMapOvr>
    <a:masterClrMapping/>
  </p:clrMapOvr>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zh-CN" sz="1800" b="1" i="0" u="none" strike="noStrike" cap="none" baseline="0" dirty="0">
                <a:solidFill>
                  <a:srgbClr val="043882"/>
                </a:solidFill>
                <a:effectLst/>
                <a:uFillTx/>
                <a:ea typeface="SimSun"/>
              </a:rPr>
              <a:t>O-026：REARRANGE 试验结果：比较在第一疗程中使用不同剂量方案的瑞格非尼 (REG) 治疗转移性结直肠癌 (mCRC) 患者 (pt) 的随机 2 期研究 </a:t>
            </a:r>
            <a:r>
              <a:rPr lang="en-GB" altLang="zh-CN" sz="1800" b="1" i="0" u="none" strike="noStrike" cap="none" baseline="0" dirty="0" smtClean="0">
                <a:solidFill>
                  <a:srgbClr val="043882"/>
                </a:solidFill>
                <a:effectLst/>
                <a:uFillTx/>
                <a:ea typeface="SimSun"/>
              </a:rPr>
              <a:t/>
            </a:r>
            <a:br>
              <a:rPr lang="en-GB" altLang="zh-CN" sz="1800" b="1" i="0" u="none" strike="noStrike" cap="none" baseline="0" dirty="0" smtClean="0">
                <a:solidFill>
                  <a:srgbClr val="043882"/>
                </a:solidFill>
                <a:effectLst/>
                <a:uFillTx/>
                <a:ea typeface="SimSun"/>
              </a:rPr>
            </a:br>
            <a:r>
              <a:rPr lang="zh-CN" sz="1800" b="1" i="0" u="none" strike="noStrike" cap="none" baseline="0" dirty="0" smtClean="0">
                <a:solidFill>
                  <a:srgbClr val="043882"/>
                </a:solidFill>
                <a:effectLst/>
                <a:uFillTx/>
                <a:ea typeface="SimSun"/>
              </a:rPr>
              <a:t>– </a:t>
            </a:r>
            <a:r>
              <a:rPr lang="zh-CN" sz="1800" b="1" i="0" u="none" strike="noStrike" cap="none" baseline="0" dirty="0">
                <a:solidFill>
                  <a:srgbClr val="043882"/>
                </a:solidFill>
                <a:effectLst/>
                <a:uFillTx/>
                <a:ea typeface="SimSun"/>
              </a:rPr>
              <a:t>Argiles G 等人</a:t>
            </a:r>
          </a:p>
        </p:txBody>
      </p:sp>
      <p:sp>
        <p:nvSpPr>
          <p:cNvPr id="5123" name="Rectangle 3"/>
          <p:cNvSpPr>
            <a:spLocks noGrp="1" noChangeArrowheads="1"/>
          </p:cNvSpPr>
          <p:nvPr>
            <p:ph idx="1"/>
          </p:nvPr>
        </p:nvSpPr>
        <p:spPr/>
        <p:txBody>
          <a:bodyPr/>
          <a:lstStyle/>
          <a:p>
            <a:pPr marL="0" indent="0">
              <a:buNone/>
            </a:pPr>
            <a:r>
              <a:rPr lang="zh-CN" sz="1600" b="1" i="0" u="none" strike="noStrike" cap="none" baseline="0">
                <a:solidFill>
                  <a:srgbClr val="4D4D4D"/>
                </a:solidFill>
                <a:effectLst/>
                <a:uFillTx/>
                <a:ea typeface="SimSun"/>
              </a:rPr>
              <a:t>关键结果</a:t>
            </a:r>
          </a:p>
          <a:p>
            <a:pPr marL="0" indent="0">
              <a:buNone/>
            </a:pPr>
            <a:endParaRPr lang="en-GB"/>
          </a:p>
        </p:txBody>
      </p:sp>
      <p:sp>
        <p:nvSpPr>
          <p:cNvPr id="15" name="Text Placeholder 14"/>
          <p:cNvSpPr>
            <a:spLocks noGrp="1"/>
          </p:cNvSpPr>
          <p:nvPr>
            <p:ph type="body" sz="quarter" idx="11"/>
          </p:nvPr>
        </p:nvSpPr>
        <p:spPr>
          <a:xfrm>
            <a:off x="4495800" y="6096000"/>
            <a:ext cx="4283075" cy="487363"/>
          </a:xfrm>
        </p:spPr>
        <p:txBody>
          <a:bodyPr/>
          <a:lstStyle/>
          <a:p>
            <a:r>
              <a:rPr lang="zh-CN" sz="1200" b="0" i="0" u="none" strike="noStrike" cap="none" baseline="0">
                <a:solidFill>
                  <a:srgbClr val="4D4D4D"/>
                </a:solidFill>
                <a:effectLst/>
                <a:uFillTx/>
                <a:ea typeface="SimSun"/>
              </a:rPr>
              <a:t>Argiles G, et al. Ann Oncol 2019;30(suppl):abstr O-026</a:t>
            </a:r>
          </a:p>
        </p:txBody>
      </p:sp>
      <p:grpSp>
        <p:nvGrpSpPr>
          <p:cNvPr id="7" name="Group 6">
            <a:extLst>
              <a:ext uri="{FF2B5EF4-FFF2-40B4-BE49-F238E27FC236}">
                <a16:creationId xmlns:a16="http://schemas.microsoft.com/office/drawing/2014/main" id="{73868354-1546-4028-A280-A7B5CABFF1FC}"/>
              </a:ext>
            </a:extLst>
          </p:cNvPr>
          <p:cNvGrpSpPr/>
          <p:nvPr/>
        </p:nvGrpSpPr>
        <p:grpSpPr>
          <a:xfrm>
            <a:off x="1023740" y="1284220"/>
            <a:ext cx="7990945" cy="5026209"/>
            <a:chOff x="1153055" y="1021895"/>
            <a:chExt cx="7990945" cy="5026209"/>
          </a:xfrm>
        </p:grpSpPr>
        <p:graphicFrame>
          <p:nvGraphicFramePr>
            <p:cNvPr id="8" name="Chart 7">
              <a:extLst>
                <a:ext uri="{FF2B5EF4-FFF2-40B4-BE49-F238E27FC236}">
                  <a16:creationId xmlns:a16="http://schemas.microsoft.com/office/drawing/2014/main" id="{BA939D67-9643-4B30-A059-625E704EF1B4}"/>
                </a:ext>
              </a:extLst>
            </p:cNvPr>
            <p:cNvGraphicFramePr/>
            <p:nvPr>
              <p:extLst>
                <p:ext uri="{D42A27DB-BD31-4B8C-83A1-F6EECF244321}">
                  <p14:modId xmlns:p14="http://schemas.microsoft.com/office/powerpoint/2010/main" val="2739683838"/>
                </p:ext>
              </p:extLst>
            </p:nvPr>
          </p:nvGraphicFramePr>
          <p:xfrm>
            <a:off x="1524000" y="1984104"/>
            <a:ext cx="6096000" cy="4064000"/>
          </p:xfrm>
          <a:graphic>
            <a:graphicData uri="http://schemas.openxmlformats.org/drawingml/2006/chart">
              <c:chart xmlns:c="http://schemas.openxmlformats.org/drawingml/2006/chart" xmlns:r="http://schemas.openxmlformats.org/officeDocument/2006/relationships" r:id="rId3"/>
            </a:graphicData>
          </a:graphic>
        </p:graphicFrame>
        <p:grpSp>
          <p:nvGrpSpPr>
            <p:cNvPr id="9" name="Group 8">
              <a:extLst>
                <a:ext uri="{FF2B5EF4-FFF2-40B4-BE49-F238E27FC236}">
                  <a16:creationId xmlns:a16="http://schemas.microsoft.com/office/drawing/2014/main" id="{233342A6-6E4C-46AB-A5DF-3F1D05C099ED}"/>
                </a:ext>
              </a:extLst>
            </p:cNvPr>
            <p:cNvGrpSpPr/>
            <p:nvPr/>
          </p:nvGrpSpPr>
          <p:grpSpPr>
            <a:xfrm>
              <a:off x="1989054" y="2111604"/>
              <a:ext cx="5533536" cy="3497344"/>
              <a:chOff x="2092751" y="2111604"/>
              <a:chExt cx="4930218" cy="3497344"/>
            </a:xfrm>
          </p:grpSpPr>
          <p:cxnSp>
            <p:nvCxnSpPr>
              <p:cNvPr id="41" name="Straight Connector 40">
                <a:extLst>
                  <a:ext uri="{FF2B5EF4-FFF2-40B4-BE49-F238E27FC236}">
                    <a16:creationId xmlns:a16="http://schemas.microsoft.com/office/drawing/2014/main" id="{55899169-C874-441E-A8B8-70E8AB133020}"/>
                  </a:ext>
                </a:extLst>
              </p:cNvPr>
              <p:cNvCxnSpPr/>
              <p:nvPr/>
            </p:nvCxnSpPr>
            <p:spPr>
              <a:xfrm flipV="1">
                <a:off x="2092751" y="5603965"/>
                <a:ext cx="4930218" cy="4983"/>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DE190EBB-4174-4395-AE94-830165E7FC35}"/>
                  </a:ext>
                </a:extLst>
              </p:cNvPr>
              <p:cNvCxnSpPr/>
              <p:nvPr/>
            </p:nvCxnSpPr>
            <p:spPr>
              <a:xfrm flipH="1" flipV="1">
                <a:off x="2113176" y="2111604"/>
                <a:ext cx="0" cy="3489776"/>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cxnSp>
        </p:grpSp>
        <p:cxnSp>
          <p:nvCxnSpPr>
            <p:cNvPr id="10" name="Straight Connector 9">
              <a:extLst>
                <a:ext uri="{FF2B5EF4-FFF2-40B4-BE49-F238E27FC236}">
                  <a16:creationId xmlns:a16="http://schemas.microsoft.com/office/drawing/2014/main" id="{E07377C1-F6E6-4363-B090-3BCB7EEA7551}"/>
                </a:ext>
              </a:extLst>
            </p:cNvPr>
            <p:cNvCxnSpPr/>
            <p:nvPr/>
          </p:nvCxnSpPr>
          <p:spPr>
            <a:xfrm flipH="1">
              <a:off x="1885361" y="2118446"/>
              <a:ext cx="113120" cy="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F151A6A9-5D96-40AC-B94C-CAC98BBB359D}"/>
                </a:ext>
              </a:extLst>
            </p:cNvPr>
            <p:cNvCxnSpPr/>
            <p:nvPr/>
          </p:nvCxnSpPr>
          <p:spPr>
            <a:xfrm flipH="1">
              <a:off x="1885361" y="2619640"/>
              <a:ext cx="113120" cy="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8C20CD5F-5FF8-4C04-9C90-A5F1AAC10B3C}"/>
                </a:ext>
              </a:extLst>
            </p:cNvPr>
            <p:cNvCxnSpPr/>
            <p:nvPr/>
          </p:nvCxnSpPr>
          <p:spPr>
            <a:xfrm flipH="1">
              <a:off x="1885361" y="3130261"/>
              <a:ext cx="113120" cy="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76F400F2-8753-4645-A613-924C5BD917AE}"/>
                </a:ext>
              </a:extLst>
            </p:cNvPr>
            <p:cNvCxnSpPr/>
            <p:nvPr/>
          </p:nvCxnSpPr>
          <p:spPr>
            <a:xfrm flipH="1">
              <a:off x="1885361" y="3612601"/>
              <a:ext cx="5439075" cy="0"/>
            </a:xfrm>
            <a:prstGeom prst="line">
              <a:avLst/>
            </a:prstGeom>
            <a:ln w="19050">
              <a:solidFill>
                <a:srgbClr val="4D4D4D"/>
              </a:solidFill>
              <a:prstDash val="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6B45A560-8C01-4503-8DF1-EBAEAABACCDD}"/>
                </a:ext>
              </a:extLst>
            </p:cNvPr>
            <p:cNvCxnSpPr/>
            <p:nvPr/>
          </p:nvCxnSpPr>
          <p:spPr>
            <a:xfrm flipH="1">
              <a:off x="1885361" y="4113795"/>
              <a:ext cx="113120" cy="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886F2EE-EF72-4E5A-96A7-1B6B104ADE31}"/>
                </a:ext>
              </a:extLst>
            </p:cNvPr>
            <p:cNvCxnSpPr/>
            <p:nvPr/>
          </p:nvCxnSpPr>
          <p:spPr>
            <a:xfrm flipH="1">
              <a:off x="1885361" y="4614989"/>
              <a:ext cx="113120" cy="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381A299-1D13-4A8E-B203-C69EA8A87911}"/>
                </a:ext>
              </a:extLst>
            </p:cNvPr>
            <p:cNvCxnSpPr/>
            <p:nvPr/>
          </p:nvCxnSpPr>
          <p:spPr>
            <a:xfrm flipH="1">
              <a:off x="1885361" y="5116183"/>
              <a:ext cx="113120" cy="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6D096408-2F2B-42D1-80C1-60D811965E40}"/>
                </a:ext>
              </a:extLst>
            </p:cNvPr>
            <p:cNvCxnSpPr/>
            <p:nvPr/>
          </p:nvCxnSpPr>
          <p:spPr>
            <a:xfrm flipH="1">
              <a:off x="1885361" y="5598523"/>
              <a:ext cx="113120" cy="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5FF06C78-68A8-471F-962B-666B017036B5}"/>
                </a:ext>
              </a:extLst>
            </p:cNvPr>
            <p:cNvSpPr txBox="1"/>
            <p:nvPr/>
          </p:nvSpPr>
          <p:spPr>
            <a:xfrm>
              <a:off x="2583671" y="3903953"/>
              <a:ext cx="641055" cy="366126"/>
            </a:xfrm>
            <a:prstGeom prst="rect">
              <a:avLst/>
            </a:prstGeom>
            <a:noFill/>
          </p:spPr>
          <p:txBody>
            <a:bodyPr wrap="none" rtlCol="0">
              <a:spAutoFit/>
            </a:bodyPr>
            <a:lstStyle/>
            <a:p>
              <a:pPr algn="ctr"/>
              <a:r>
                <a:rPr lang="zh-CN" sz="1800" b="0" i="0" u="none" strike="noStrike" cap="none" baseline="0">
                  <a:solidFill>
                    <a:srgbClr val="FFFFFF"/>
                  </a:solidFill>
                  <a:effectLst/>
                  <a:uFillTx/>
                  <a:ea typeface="SimSun"/>
                </a:rPr>
                <a:t>60%</a:t>
              </a:r>
            </a:p>
          </p:txBody>
        </p:sp>
        <p:sp>
          <p:nvSpPr>
            <p:cNvPr id="21" name="TextBox 20">
              <a:extLst>
                <a:ext uri="{FF2B5EF4-FFF2-40B4-BE49-F238E27FC236}">
                  <a16:creationId xmlns:a16="http://schemas.microsoft.com/office/drawing/2014/main" id="{ECD26259-63A9-4038-8965-D0D12EB9CF55}"/>
                </a:ext>
              </a:extLst>
            </p:cNvPr>
            <p:cNvSpPr txBox="1"/>
            <p:nvPr/>
          </p:nvSpPr>
          <p:spPr>
            <a:xfrm>
              <a:off x="4435294" y="3903953"/>
              <a:ext cx="641055" cy="366126"/>
            </a:xfrm>
            <a:prstGeom prst="rect">
              <a:avLst/>
            </a:prstGeom>
            <a:noFill/>
          </p:spPr>
          <p:txBody>
            <a:bodyPr wrap="none" rtlCol="0">
              <a:spAutoFit/>
            </a:bodyPr>
            <a:lstStyle/>
            <a:p>
              <a:pPr algn="ctr"/>
              <a:r>
                <a:rPr lang="zh-CN" sz="1800" b="0" i="0" u="none" strike="noStrike" cap="none" baseline="0">
                  <a:solidFill>
                    <a:srgbClr val="FFFFFF"/>
                  </a:solidFill>
                  <a:effectLst/>
                  <a:uFillTx/>
                  <a:ea typeface="SimSun"/>
                </a:rPr>
                <a:t>54%</a:t>
              </a:r>
            </a:p>
          </p:txBody>
        </p:sp>
        <p:sp>
          <p:nvSpPr>
            <p:cNvPr id="22" name="TextBox 21">
              <a:extLst>
                <a:ext uri="{FF2B5EF4-FFF2-40B4-BE49-F238E27FC236}">
                  <a16:creationId xmlns:a16="http://schemas.microsoft.com/office/drawing/2014/main" id="{9396C849-9E01-4B49-B2F2-98DD3BDA7F08}"/>
                </a:ext>
              </a:extLst>
            </p:cNvPr>
            <p:cNvSpPr txBox="1"/>
            <p:nvPr/>
          </p:nvSpPr>
          <p:spPr>
            <a:xfrm>
              <a:off x="6286915" y="3903953"/>
              <a:ext cx="641055" cy="366126"/>
            </a:xfrm>
            <a:prstGeom prst="rect">
              <a:avLst/>
            </a:prstGeom>
            <a:noFill/>
          </p:spPr>
          <p:txBody>
            <a:bodyPr wrap="none" rtlCol="0">
              <a:spAutoFit/>
            </a:bodyPr>
            <a:lstStyle/>
            <a:p>
              <a:pPr algn="ctr"/>
              <a:r>
                <a:rPr lang="zh-CN" sz="1800" b="0" i="0" u="none" strike="noStrike" cap="none" baseline="0">
                  <a:solidFill>
                    <a:srgbClr val="4D4D4D"/>
                  </a:solidFill>
                  <a:effectLst/>
                  <a:uFillTx/>
                  <a:ea typeface="SimSun"/>
                </a:rPr>
                <a:t>55%</a:t>
              </a:r>
            </a:p>
          </p:txBody>
        </p:sp>
        <p:sp>
          <p:nvSpPr>
            <p:cNvPr id="23" name="TextBox 22">
              <a:extLst>
                <a:ext uri="{FF2B5EF4-FFF2-40B4-BE49-F238E27FC236}">
                  <a16:creationId xmlns:a16="http://schemas.microsoft.com/office/drawing/2014/main" id="{73D95378-64FD-4FCE-937F-7A1D99DFFD4A}"/>
                </a:ext>
              </a:extLst>
            </p:cNvPr>
            <p:cNvSpPr txBox="1"/>
            <p:nvPr/>
          </p:nvSpPr>
          <p:spPr>
            <a:xfrm>
              <a:off x="7338698" y="3208491"/>
              <a:ext cx="1428907" cy="732252"/>
            </a:xfrm>
            <a:prstGeom prst="rect">
              <a:avLst/>
            </a:prstGeom>
            <a:noFill/>
          </p:spPr>
          <p:txBody>
            <a:bodyPr wrap="none" rtlCol="0">
              <a:spAutoFit/>
            </a:bodyPr>
            <a:lstStyle/>
            <a:p>
              <a:r>
                <a:rPr lang="zh-CN" sz="1400" b="0" i="0" u="none" strike="noStrike" cap="none" baseline="0">
                  <a:solidFill>
                    <a:srgbClr val="4D4D4D"/>
                  </a:solidFill>
                  <a:effectLst/>
                  <a:uFillTx/>
                  <a:ea typeface="SimSun"/>
                </a:rPr>
                <a:t>2 个试验组中</a:t>
              </a:r>
              <a:r>
                <a:rPr sz="1400"/>
                <a:t/>
              </a:r>
              <a:br>
                <a:rPr sz="1400"/>
              </a:br>
              <a:r>
                <a:rPr lang="zh-CN" sz="1400" b="0" i="0" u="none" strike="noStrike" cap="none" baseline="0">
                  <a:solidFill>
                    <a:srgbClr val="4D4D4D"/>
                  </a:solidFill>
                  <a:effectLst/>
                  <a:uFillTx/>
                  <a:ea typeface="SimSun"/>
                </a:rPr>
                <a:t>达到积极效果的</a:t>
              </a:r>
              <a:r>
                <a:rPr sz="1400"/>
                <a:t/>
              </a:r>
              <a:br>
                <a:rPr sz="1400"/>
              </a:br>
              <a:r>
                <a:rPr lang="zh-CN" sz="1400" b="0" i="0" u="none" strike="noStrike" cap="none" baseline="0">
                  <a:solidFill>
                    <a:srgbClr val="4D4D4D"/>
                  </a:solidFill>
                  <a:effectLst/>
                  <a:uFillTx/>
                  <a:ea typeface="SimSun"/>
                </a:rPr>
                <a:t>阈值</a:t>
              </a:r>
            </a:p>
          </p:txBody>
        </p:sp>
        <p:grpSp>
          <p:nvGrpSpPr>
            <p:cNvPr id="24" name="Group 23">
              <a:extLst>
                <a:ext uri="{FF2B5EF4-FFF2-40B4-BE49-F238E27FC236}">
                  <a16:creationId xmlns:a16="http://schemas.microsoft.com/office/drawing/2014/main" id="{75FAB4B4-3672-4AE9-B608-AE8A2F2DA6E5}"/>
                </a:ext>
              </a:extLst>
            </p:cNvPr>
            <p:cNvGrpSpPr/>
            <p:nvPr/>
          </p:nvGrpSpPr>
          <p:grpSpPr>
            <a:xfrm>
              <a:off x="2814328" y="2117466"/>
              <a:ext cx="119540" cy="993942"/>
              <a:chOff x="2814328" y="2117466"/>
              <a:chExt cx="119540" cy="993942"/>
            </a:xfrm>
          </p:grpSpPr>
          <p:cxnSp>
            <p:nvCxnSpPr>
              <p:cNvPr id="38" name="Straight Connector 37">
                <a:extLst>
                  <a:ext uri="{FF2B5EF4-FFF2-40B4-BE49-F238E27FC236}">
                    <a16:creationId xmlns:a16="http://schemas.microsoft.com/office/drawing/2014/main" id="{BB7A04B0-04ED-42E3-B961-1B15E47A565C}"/>
                  </a:ext>
                </a:extLst>
              </p:cNvPr>
              <p:cNvCxnSpPr/>
              <p:nvPr/>
            </p:nvCxnSpPr>
            <p:spPr>
              <a:xfrm>
                <a:off x="2874098" y="2118446"/>
                <a:ext cx="1" cy="992962"/>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3711F419-1D73-4B68-B48E-D0A1845FCCB8}"/>
                  </a:ext>
                </a:extLst>
              </p:cNvPr>
              <p:cNvCxnSpPr/>
              <p:nvPr/>
            </p:nvCxnSpPr>
            <p:spPr>
              <a:xfrm>
                <a:off x="2814328" y="3108477"/>
                <a:ext cx="119540" cy="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51764E3E-1577-4EA7-89C0-6473FB7C9442}"/>
                  </a:ext>
                </a:extLst>
              </p:cNvPr>
              <p:cNvCxnSpPr/>
              <p:nvPr/>
            </p:nvCxnSpPr>
            <p:spPr>
              <a:xfrm>
                <a:off x="2814328" y="2117466"/>
                <a:ext cx="119540" cy="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cxnSp>
        </p:grpSp>
        <p:grpSp>
          <p:nvGrpSpPr>
            <p:cNvPr id="25" name="Group 24">
              <a:extLst>
                <a:ext uri="{FF2B5EF4-FFF2-40B4-BE49-F238E27FC236}">
                  <a16:creationId xmlns:a16="http://schemas.microsoft.com/office/drawing/2014/main" id="{DC401605-EDFE-49E7-A297-4D26A482C0E6}"/>
                </a:ext>
              </a:extLst>
            </p:cNvPr>
            <p:cNvGrpSpPr/>
            <p:nvPr/>
          </p:nvGrpSpPr>
          <p:grpSpPr>
            <a:xfrm>
              <a:off x="4647744" y="2415524"/>
              <a:ext cx="119540" cy="993942"/>
              <a:chOff x="2701903" y="2117466"/>
              <a:chExt cx="119540" cy="993942"/>
            </a:xfrm>
          </p:grpSpPr>
          <p:cxnSp>
            <p:nvCxnSpPr>
              <p:cNvPr id="35" name="Straight Connector 34">
                <a:extLst>
                  <a:ext uri="{FF2B5EF4-FFF2-40B4-BE49-F238E27FC236}">
                    <a16:creationId xmlns:a16="http://schemas.microsoft.com/office/drawing/2014/main" id="{4E79BE4D-0859-469A-9836-D5B6D3A98166}"/>
                  </a:ext>
                </a:extLst>
              </p:cNvPr>
              <p:cNvCxnSpPr/>
              <p:nvPr/>
            </p:nvCxnSpPr>
            <p:spPr>
              <a:xfrm>
                <a:off x="2761673" y="2118446"/>
                <a:ext cx="1" cy="992962"/>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ACF2622F-F00C-454D-AED4-62E10036BF30}"/>
                  </a:ext>
                </a:extLst>
              </p:cNvPr>
              <p:cNvCxnSpPr/>
              <p:nvPr/>
            </p:nvCxnSpPr>
            <p:spPr>
              <a:xfrm>
                <a:off x="2701903" y="3108477"/>
                <a:ext cx="119540" cy="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DDF7F8D4-9C13-43EE-9176-C31D7BC59E5F}"/>
                  </a:ext>
                </a:extLst>
              </p:cNvPr>
              <p:cNvCxnSpPr/>
              <p:nvPr/>
            </p:nvCxnSpPr>
            <p:spPr>
              <a:xfrm>
                <a:off x="2701903" y="2117466"/>
                <a:ext cx="119540" cy="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BAA1250D-FD4B-4855-A3A1-F3D1AE16DDB0}"/>
                </a:ext>
              </a:extLst>
            </p:cNvPr>
            <p:cNvGrpSpPr/>
            <p:nvPr/>
          </p:nvGrpSpPr>
          <p:grpSpPr>
            <a:xfrm>
              <a:off x="6503645" y="2391191"/>
              <a:ext cx="119540" cy="970398"/>
              <a:chOff x="2611963" y="2117466"/>
              <a:chExt cx="119540" cy="993942"/>
            </a:xfrm>
          </p:grpSpPr>
          <p:cxnSp>
            <p:nvCxnSpPr>
              <p:cNvPr id="32" name="Straight Connector 31">
                <a:extLst>
                  <a:ext uri="{FF2B5EF4-FFF2-40B4-BE49-F238E27FC236}">
                    <a16:creationId xmlns:a16="http://schemas.microsoft.com/office/drawing/2014/main" id="{8EEB3F2C-4375-46D9-B41D-8326B53A3356}"/>
                  </a:ext>
                </a:extLst>
              </p:cNvPr>
              <p:cNvCxnSpPr/>
              <p:nvPr/>
            </p:nvCxnSpPr>
            <p:spPr>
              <a:xfrm>
                <a:off x="2671733" y="2118446"/>
                <a:ext cx="1" cy="992962"/>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EA3488A1-5FC2-4D7F-AE40-692E33BD59BC}"/>
                  </a:ext>
                </a:extLst>
              </p:cNvPr>
              <p:cNvCxnSpPr/>
              <p:nvPr/>
            </p:nvCxnSpPr>
            <p:spPr>
              <a:xfrm>
                <a:off x="2611963" y="3108477"/>
                <a:ext cx="119540" cy="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AADB8D06-8502-49EB-B4C3-2F62EECA9CDF}"/>
                  </a:ext>
                </a:extLst>
              </p:cNvPr>
              <p:cNvCxnSpPr/>
              <p:nvPr/>
            </p:nvCxnSpPr>
            <p:spPr>
              <a:xfrm>
                <a:off x="2611963" y="2117466"/>
                <a:ext cx="119540" cy="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cxnSp>
        </p:grpSp>
        <p:sp>
          <p:nvSpPr>
            <p:cNvPr id="27" name="TextBox 26">
              <a:extLst>
                <a:ext uri="{FF2B5EF4-FFF2-40B4-BE49-F238E27FC236}">
                  <a16:creationId xmlns:a16="http://schemas.microsoft.com/office/drawing/2014/main" id="{F920606B-3FA6-4004-9177-8007C5C551C2}"/>
                </a:ext>
              </a:extLst>
            </p:cNvPr>
            <p:cNvSpPr txBox="1"/>
            <p:nvPr/>
          </p:nvSpPr>
          <p:spPr>
            <a:xfrm rot="16200000">
              <a:off x="52093" y="3703940"/>
              <a:ext cx="2507029" cy="305105"/>
            </a:xfrm>
            <a:prstGeom prst="rect">
              <a:avLst/>
            </a:prstGeom>
            <a:noFill/>
          </p:spPr>
          <p:txBody>
            <a:bodyPr wrap="none" rtlCol="0">
              <a:spAutoFit/>
            </a:bodyPr>
            <a:lstStyle/>
            <a:p>
              <a:pPr algn="ctr"/>
              <a:r>
                <a:rPr lang="zh-CN" sz="1400" b="0" i="0" u="none" strike="noStrike" cap="none" baseline="0">
                  <a:solidFill>
                    <a:srgbClr val="4D4D4D"/>
                  </a:solidFill>
                  <a:effectLst/>
                  <a:uFillTx/>
                  <a:ea typeface="SimSun"/>
                </a:rPr>
                <a:t>发生 3/4 级 TRAE 的患者，%</a:t>
              </a:r>
            </a:p>
          </p:txBody>
        </p:sp>
        <p:sp>
          <p:nvSpPr>
            <p:cNvPr id="28" name="TextBox 27">
              <a:extLst>
                <a:ext uri="{FF2B5EF4-FFF2-40B4-BE49-F238E27FC236}">
                  <a16:creationId xmlns:a16="http://schemas.microsoft.com/office/drawing/2014/main" id="{34C7EAC7-2309-4B70-AFC6-2B6BF139A6AA}"/>
                </a:ext>
              </a:extLst>
            </p:cNvPr>
            <p:cNvSpPr txBox="1"/>
            <p:nvPr/>
          </p:nvSpPr>
          <p:spPr>
            <a:xfrm>
              <a:off x="4254483" y="1021895"/>
              <a:ext cx="930344" cy="305105"/>
            </a:xfrm>
            <a:prstGeom prst="rect">
              <a:avLst/>
            </a:prstGeom>
            <a:noFill/>
          </p:spPr>
          <p:txBody>
            <a:bodyPr wrap="none" rtlCol="0">
              <a:spAutoFit/>
            </a:bodyPr>
            <a:lstStyle/>
            <a:p>
              <a:pPr algn="ctr"/>
              <a:r>
                <a:rPr lang="zh-CN" sz="1400" b="0" i="0" u="none" strike="noStrike" cap="none" baseline="0">
                  <a:solidFill>
                    <a:srgbClr val="4D4D4D"/>
                  </a:solidFill>
                  <a:effectLst/>
                  <a:uFillTx/>
                  <a:ea typeface="SimSun"/>
                </a:rPr>
                <a:t>p=0.5673</a:t>
              </a:r>
            </a:p>
          </p:txBody>
        </p:sp>
        <p:sp>
          <p:nvSpPr>
            <p:cNvPr id="29" name="TextBox 28">
              <a:extLst>
                <a:ext uri="{FF2B5EF4-FFF2-40B4-BE49-F238E27FC236}">
                  <a16:creationId xmlns:a16="http://schemas.microsoft.com/office/drawing/2014/main" id="{EE9EAEB7-5A68-4AF5-86D9-B82413CBDD83}"/>
                </a:ext>
              </a:extLst>
            </p:cNvPr>
            <p:cNvSpPr txBox="1"/>
            <p:nvPr/>
          </p:nvSpPr>
          <p:spPr>
            <a:xfrm>
              <a:off x="3324884" y="1572318"/>
              <a:ext cx="930344" cy="305105"/>
            </a:xfrm>
            <a:prstGeom prst="rect">
              <a:avLst/>
            </a:prstGeom>
            <a:noFill/>
          </p:spPr>
          <p:txBody>
            <a:bodyPr wrap="none" rtlCol="0">
              <a:spAutoFit/>
            </a:bodyPr>
            <a:lstStyle/>
            <a:p>
              <a:pPr algn="ctr"/>
              <a:r>
                <a:rPr lang="zh-CN" sz="1400" b="0" i="0" u="none" strike="noStrike" cap="none" baseline="0">
                  <a:solidFill>
                    <a:srgbClr val="4D4D4D"/>
                  </a:solidFill>
                  <a:effectLst/>
                  <a:uFillTx/>
                  <a:ea typeface="SimSun"/>
                </a:rPr>
                <a:t>p=0.4730</a:t>
              </a:r>
            </a:p>
          </p:txBody>
        </p:sp>
        <p:sp>
          <p:nvSpPr>
            <p:cNvPr id="30" name="Right Brace 29">
              <a:extLst>
                <a:ext uri="{FF2B5EF4-FFF2-40B4-BE49-F238E27FC236}">
                  <a16:creationId xmlns:a16="http://schemas.microsoft.com/office/drawing/2014/main" id="{DBEB9E72-788E-461E-AF42-3EF4ACBBED1C}"/>
                </a:ext>
              </a:extLst>
            </p:cNvPr>
            <p:cNvSpPr/>
            <p:nvPr/>
          </p:nvSpPr>
          <p:spPr>
            <a:xfrm rot="16200000">
              <a:off x="4548227" y="-356475"/>
              <a:ext cx="341060" cy="3689317"/>
            </a:xfrm>
            <a:prstGeom prst="rightBrace">
              <a:avLst/>
            </a:prstGeom>
            <a:ln w="15875">
              <a:solidFill>
                <a:srgbClr val="4D4D4D"/>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1" name="Right Brace 30">
              <a:extLst>
                <a:ext uri="{FF2B5EF4-FFF2-40B4-BE49-F238E27FC236}">
                  <a16:creationId xmlns:a16="http://schemas.microsoft.com/office/drawing/2014/main" id="{B45C746D-6284-4DA3-B27B-0BF7015F0428}"/>
                </a:ext>
              </a:extLst>
            </p:cNvPr>
            <p:cNvSpPr/>
            <p:nvPr/>
          </p:nvSpPr>
          <p:spPr>
            <a:xfrm rot="16200000">
              <a:off x="3681617" y="1046553"/>
              <a:ext cx="216000" cy="1835798"/>
            </a:xfrm>
            <a:prstGeom prst="rightBrace">
              <a:avLst/>
            </a:prstGeom>
            <a:ln w="15875">
              <a:solidFill>
                <a:srgbClr val="4D4D4D"/>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grpSp>
    </p:spTree>
    <p:custDataLst>
      <p:tags r:id="rId1"/>
    </p:custDataLst>
    <p:extLst>
      <p:ext uri="{BB962C8B-B14F-4D97-AF65-F5344CB8AC3E}">
        <p14:creationId xmlns:p14="http://schemas.microsoft.com/office/powerpoint/2010/main" val="3518143803"/>
      </p:ext>
    </p:extLst>
  </p:cSld>
  <p:clrMapOvr>
    <a:masterClrMapping/>
  </p:clrMapOvr>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zh-CN" sz="1800" b="1" i="0" u="none" strike="noStrike" cap="none" baseline="0" dirty="0">
                <a:solidFill>
                  <a:srgbClr val="043882"/>
                </a:solidFill>
                <a:effectLst/>
                <a:uFillTx/>
                <a:ea typeface="SimSun"/>
              </a:rPr>
              <a:t>O-026：REARRANGE 试验结果：比较在第一疗程中使用不同剂量方案的瑞格非尼 (REG) 治疗转移性结直肠癌 (mCRC) 患者 (pt) 的随机 2 期研究 </a:t>
            </a:r>
            <a:r>
              <a:rPr lang="en-GB" altLang="zh-CN" sz="1800" b="1" i="0" u="none" strike="noStrike" cap="none" baseline="0" dirty="0" smtClean="0">
                <a:solidFill>
                  <a:srgbClr val="043882"/>
                </a:solidFill>
                <a:effectLst/>
                <a:uFillTx/>
                <a:ea typeface="SimSun"/>
              </a:rPr>
              <a:t/>
            </a:r>
            <a:br>
              <a:rPr lang="en-GB" altLang="zh-CN" sz="1800" b="1" i="0" u="none" strike="noStrike" cap="none" baseline="0" dirty="0" smtClean="0">
                <a:solidFill>
                  <a:srgbClr val="043882"/>
                </a:solidFill>
                <a:effectLst/>
                <a:uFillTx/>
                <a:ea typeface="SimSun"/>
              </a:rPr>
            </a:br>
            <a:r>
              <a:rPr lang="zh-CN" sz="1800" b="1" i="0" u="none" strike="noStrike" cap="none" baseline="0" dirty="0" smtClean="0">
                <a:solidFill>
                  <a:srgbClr val="043882"/>
                </a:solidFill>
                <a:effectLst/>
                <a:uFillTx/>
                <a:ea typeface="SimSun"/>
              </a:rPr>
              <a:t>– </a:t>
            </a:r>
            <a:r>
              <a:rPr lang="zh-CN" sz="1800" b="1" i="0" u="none" strike="noStrike" cap="none" baseline="0" dirty="0">
                <a:solidFill>
                  <a:srgbClr val="043882"/>
                </a:solidFill>
                <a:effectLst/>
                <a:uFillTx/>
                <a:ea typeface="SimSun"/>
              </a:rPr>
              <a:t>Argiles G 等人</a:t>
            </a:r>
          </a:p>
        </p:txBody>
      </p:sp>
      <p:sp>
        <p:nvSpPr>
          <p:cNvPr id="5123" name="Rectangle 3"/>
          <p:cNvSpPr>
            <a:spLocks noGrp="1" noChangeArrowheads="1"/>
          </p:cNvSpPr>
          <p:nvPr>
            <p:ph idx="1"/>
          </p:nvPr>
        </p:nvSpPr>
        <p:spPr/>
        <p:txBody>
          <a:bodyPr/>
          <a:lstStyle/>
          <a:p>
            <a:pPr marL="0" indent="0">
              <a:buNone/>
            </a:pPr>
            <a:r>
              <a:rPr lang="zh-CN" sz="1600" b="1" i="0" u="none" strike="noStrike" cap="none" baseline="0">
                <a:solidFill>
                  <a:srgbClr val="4D4D4D"/>
                </a:solidFill>
                <a:effectLst/>
                <a:uFillTx/>
                <a:ea typeface="SimSun"/>
              </a:rPr>
              <a:t>关键结果（续）</a:t>
            </a:r>
          </a:p>
          <a:p>
            <a:pPr marL="0" indent="0">
              <a:buNone/>
            </a:pPr>
            <a:endParaRPr lang="en-GB"/>
          </a:p>
        </p:txBody>
      </p:sp>
      <p:sp>
        <p:nvSpPr>
          <p:cNvPr id="15" name="Text Placeholder 14"/>
          <p:cNvSpPr>
            <a:spLocks noGrp="1"/>
          </p:cNvSpPr>
          <p:nvPr>
            <p:ph type="body" sz="quarter" idx="11"/>
          </p:nvPr>
        </p:nvSpPr>
        <p:spPr>
          <a:xfrm>
            <a:off x="4495800" y="6096000"/>
            <a:ext cx="4283075" cy="487363"/>
          </a:xfrm>
        </p:spPr>
        <p:txBody>
          <a:bodyPr/>
          <a:lstStyle/>
          <a:p>
            <a:r>
              <a:rPr lang="zh-CN" sz="1200" b="0" i="0" u="none" strike="noStrike" cap="none" baseline="0">
                <a:solidFill>
                  <a:srgbClr val="4D4D4D"/>
                </a:solidFill>
                <a:effectLst/>
                <a:uFillTx/>
                <a:ea typeface="SimSun"/>
              </a:rPr>
              <a:t>Argiles G, et al. Ann Oncol 2019;30(suppl):abstr O-026</a:t>
            </a:r>
          </a:p>
        </p:txBody>
      </p:sp>
      <p:grpSp>
        <p:nvGrpSpPr>
          <p:cNvPr id="7" name="Group 6">
            <a:extLst>
              <a:ext uri="{FF2B5EF4-FFF2-40B4-BE49-F238E27FC236}">
                <a16:creationId xmlns:a16="http://schemas.microsoft.com/office/drawing/2014/main" id="{85B1646E-814E-4C92-803D-BD0B8360EC33}"/>
              </a:ext>
            </a:extLst>
          </p:cNvPr>
          <p:cNvGrpSpPr/>
          <p:nvPr/>
        </p:nvGrpSpPr>
        <p:grpSpPr>
          <a:xfrm>
            <a:off x="-32277" y="1945392"/>
            <a:ext cx="7311624" cy="3594529"/>
            <a:chOff x="43310" y="1945392"/>
            <a:chExt cx="7311624" cy="3594529"/>
          </a:xfrm>
        </p:grpSpPr>
        <p:sp>
          <p:nvSpPr>
            <p:cNvPr id="8" name="TextBox 7">
              <a:extLst>
                <a:ext uri="{FF2B5EF4-FFF2-40B4-BE49-F238E27FC236}">
                  <a16:creationId xmlns:a16="http://schemas.microsoft.com/office/drawing/2014/main" id="{5FB13DB9-60D4-4751-94E8-B64CD85045B8}"/>
                </a:ext>
              </a:extLst>
            </p:cNvPr>
            <p:cNvSpPr txBox="1"/>
            <p:nvPr/>
          </p:nvSpPr>
          <p:spPr>
            <a:xfrm>
              <a:off x="3895489" y="4577936"/>
              <a:ext cx="894974" cy="305105"/>
            </a:xfrm>
            <a:prstGeom prst="rect">
              <a:avLst/>
            </a:prstGeom>
            <a:noFill/>
          </p:spPr>
          <p:txBody>
            <a:bodyPr wrap="none" rtlCol="0">
              <a:spAutoFit/>
            </a:bodyPr>
            <a:lstStyle/>
            <a:p>
              <a:pPr algn="ctr" fontAlgn="base">
                <a:spcBef>
                  <a:spcPct val="0"/>
                </a:spcBef>
                <a:spcAft>
                  <a:spcPct val="0"/>
                </a:spcAft>
              </a:pPr>
              <a:r>
                <a:rPr lang="zh-CN" sz="1400" b="0" i="0" u="none" strike="noStrike" cap="none" baseline="0" dirty="0">
                  <a:solidFill>
                    <a:srgbClr val="4D4D4D"/>
                  </a:solidFill>
                  <a:effectLst/>
                  <a:uFillTx/>
                  <a:ea typeface="SimSun"/>
                </a:rPr>
                <a:t>时间，月</a:t>
              </a:r>
            </a:p>
          </p:txBody>
        </p:sp>
        <p:sp>
          <p:nvSpPr>
            <p:cNvPr id="9" name="Freeform 21">
              <a:extLst>
                <a:ext uri="{FF2B5EF4-FFF2-40B4-BE49-F238E27FC236}">
                  <a16:creationId xmlns:a16="http://schemas.microsoft.com/office/drawing/2014/main" id="{598C02B5-F1B1-4BA2-85C4-738A75D8656F}"/>
                </a:ext>
              </a:extLst>
            </p:cNvPr>
            <p:cNvSpPr/>
            <p:nvPr/>
          </p:nvSpPr>
          <p:spPr bwMode="auto">
            <a:xfrm>
              <a:off x="1514496" y="2102306"/>
              <a:ext cx="5723573" cy="2236921"/>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4D4D4D"/>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0" name="Line 6">
              <a:extLst>
                <a:ext uri="{FF2B5EF4-FFF2-40B4-BE49-F238E27FC236}">
                  <a16:creationId xmlns:a16="http://schemas.microsoft.com/office/drawing/2014/main" id="{79AC1425-3EF5-4E98-8F8E-99C2A18162E4}"/>
                </a:ext>
              </a:extLst>
            </p:cNvPr>
            <p:cNvSpPr>
              <a:spLocks noChangeShapeType="1"/>
            </p:cNvSpPr>
            <p:nvPr/>
          </p:nvSpPr>
          <p:spPr bwMode="auto">
            <a:xfrm>
              <a:off x="1396824" y="2100196"/>
              <a:ext cx="108000" cy="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1" name="Line 7">
              <a:extLst>
                <a:ext uri="{FF2B5EF4-FFF2-40B4-BE49-F238E27FC236}">
                  <a16:creationId xmlns:a16="http://schemas.microsoft.com/office/drawing/2014/main" id="{D07A3EA6-6565-4F32-B342-F32DE91A716B}"/>
                </a:ext>
              </a:extLst>
            </p:cNvPr>
            <p:cNvSpPr>
              <a:spLocks noChangeShapeType="1"/>
            </p:cNvSpPr>
            <p:nvPr/>
          </p:nvSpPr>
          <p:spPr bwMode="auto">
            <a:xfrm>
              <a:off x="1396824" y="2660891"/>
              <a:ext cx="108000" cy="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2" name="Line 8">
              <a:extLst>
                <a:ext uri="{FF2B5EF4-FFF2-40B4-BE49-F238E27FC236}">
                  <a16:creationId xmlns:a16="http://schemas.microsoft.com/office/drawing/2014/main" id="{8D1C94E2-4D4B-4E44-ACCE-0A954969D108}"/>
                </a:ext>
              </a:extLst>
            </p:cNvPr>
            <p:cNvSpPr>
              <a:spLocks noChangeShapeType="1"/>
            </p:cNvSpPr>
            <p:nvPr/>
          </p:nvSpPr>
          <p:spPr bwMode="auto">
            <a:xfrm>
              <a:off x="1396824" y="3242970"/>
              <a:ext cx="108000" cy="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3" name="Line 10">
              <a:extLst>
                <a:ext uri="{FF2B5EF4-FFF2-40B4-BE49-F238E27FC236}">
                  <a16:creationId xmlns:a16="http://schemas.microsoft.com/office/drawing/2014/main" id="{ECC630CE-9A57-4EC3-AB41-B9C081CB8058}"/>
                </a:ext>
              </a:extLst>
            </p:cNvPr>
            <p:cNvSpPr>
              <a:spLocks noChangeShapeType="1"/>
            </p:cNvSpPr>
            <p:nvPr/>
          </p:nvSpPr>
          <p:spPr bwMode="auto">
            <a:xfrm>
              <a:off x="1396824" y="3797846"/>
              <a:ext cx="108000" cy="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6" name="Line 11">
              <a:extLst>
                <a:ext uri="{FF2B5EF4-FFF2-40B4-BE49-F238E27FC236}">
                  <a16:creationId xmlns:a16="http://schemas.microsoft.com/office/drawing/2014/main" id="{7FC5CE04-B6E6-4DF0-8320-707ACF6A407A}"/>
                </a:ext>
              </a:extLst>
            </p:cNvPr>
            <p:cNvSpPr>
              <a:spLocks noChangeShapeType="1"/>
            </p:cNvSpPr>
            <p:nvPr/>
          </p:nvSpPr>
          <p:spPr bwMode="auto">
            <a:xfrm>
              <a:off x="1396824" y="4313854"/>
              <a:ext cx="108000" cy="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7" name="TextBox 16">
              <a:extLst>
                <a:ext uri="{FF2B5EF4-FFF2-40B4-BE49-F238E27FC236}">
                  <a16:creationId xmlns:a16="http://schemas.microsoft.com/office/drawing/2014/main" id="{20E1D091-5B4A-4AE1-BD65-3027608695B9}"/>
                </a:ext>
              </a:extLst>
            </p:cNvPr>
            <p:cNvSpPr txBox="1"/>
            <p:nvPr/>
          </p:nvSpPr>
          <p:spPr>
            <a:xfrm rot="16200000">
              <a:off x="396315" y="3025606"/>
              <a:ext cx="894974" cy="305105"/>
            </a:xfrm>
            <a:prstGeom prst="rect">
              <a:avLst/>
            </a:prstGeom>
            <a:noFill/>
          </p:spPr>
          <p:txBody>
            <a:bodyPr wrap="none" rtlCol="0">
              <a:spAutoFit/>
            </a:bodyPr>
            <a:lstStyle/>
            <a:p>
              <a:pPr algn="ctr" fontAlgn="base">
                <a:spcBef>
                  <a:spcPct val="0"/>
                </a:spcBef>
                <a:spcAft>
                  <a:spcPct val="0"/>
                </a:spcAft>
              </a:pPr>
              <a:r>
                <a:rPr lang="zh-CN" sz="1400" b="0" i="0" u="none" strike="noStrike" cap="none" baseline="0">
                  <a:solidFill>
                    <a:srgbClr val="4D4D4D"/>
                  </a:solidFill>
                  <a:effectLst/>
                  <a:uFillTx/>
                  <a:ea typeface="SimSun"/>
                </a:rPr>
                <a:t>生存概率</a:t>
              </a:r>
            </a:p>
          </p:txBody>
        </p:sp>
        <p:sp>
          <p:nvSpPr>
            <p:cNvPr id="18" name="TextBox 17">
              <a:extLst>
                <a:ext uri="{FF2B5EF4-FFF2-40B4-BE49-F238E27FC236}">
                  <a16:creationId xmlns:a16="http://schemas.microsoft.com/office/drawing/2014/main" id="{243ABF2E-0C11-4E60-9462-BCD6F6CF7D73}"/>
                </a:ext>
              </a:extLst>
            </p:cNvPr>
            <p:cNvSpPr txBox="1"/>
            <p:nvPr/>
          </p:nvSpPr>
          <p:spPr>
            <a:xfrm>
              <a:off x="934632" y="1945392"/>
              <a:ext cx="529459" cy="305105"/>
            </a:xfrm>
            <a:prstGeom prst="rect">
              <a:avLst/>
            </a:prstGeom>
            <a:noFill/>
          </p:spPr>
          <p:txBody>
            <a:bodyPr wrap="none" rtlCol="0" anchor="ctr" anchorCtr="0">
              <a:spAutoFit/>
            </a:bodyPr>
            <a:lstStyle/>
            <a:p>
              <a:pPr algn="r"/>
              <a:r>
                <a:rPr lang="zh-CN" sz="1400" b="0" i="0" u="none" strike="noStrike" cap="none" baseline="0">
                  <a:solidFill>
                    <a:srgbClr val="4D4D4D"/>
                  </a:solidFill>
                  <a:effectLst/>
                  <a:uFillTx/>
                  <a:ea typeface="SimSun"/>
                </a:rPr>
                <a:t>1.00</a:t>
              </a:r>
            </a:p>
          </p:txBody>
        </p:sp>
        <p:sp>
          <p:nvSpPr>
            <p:cNvPr id="19" name="TextBox 18">
              <a:extLst>
                <a:ext uri="{FF2B5EF4-FFF2-40B4-BE49-F238E27FC236}">
                  <a16:creationId xmlns:a16="http://schemas.microsoft.com/office/drawing/2014/main" id="{D6F03A13-8574-4E47-B8C9-4A6D127E0197}"/>
                </a:ext>
              </a:extLst>
            </p:cNvPr>
            <p:cNvSpPr txBox="1"/>
            <p:nvPr/>
          </p:nvSpPr>
          <p:spPr>
            <a:xfrm>
              <a:off x="934632" y="2507657"/>
              <a:ext cx="529459" cy="305105"/>
            </a:xfrm>
            <a:prstGeom prst="rect">
              <a:avLst/>
            </a:prstGeom>
            <a:noFill/>
          </p:spPr>
          <p:txBody>
            <a:bodyPr wrap="none" rtlCol="0" anchor="ctr" anchorCtr="0">
              <a:spAutoFit/>
            </a:bodyPr>
            <a:lstStyle/>
            <a:p>
              <a:pPr algn="r"/>
              <a:r>
                <a:rPr lang="zh-CN" sz="1400" b="0" i="0" u="none" strike="noStrike" cap="none" baseline="0">
                  <a:solidFill>
                    <a:srgbClr val="4D4D4D"/>
                  </a:solidFill>
                  <a:effectLst/>
                  <a:uFillTx/>
                  <a:ea typeface="SimSun"/>
                </a:rPr>
                <a:t>0.75</a:t>
              </a:r>
            </a:p>
          </p:txBody>
        </p:sp>
        <p:sp>
          <p:nvSpPr>
            <p:cNvPr id="20" name="TextBox 19">
              <a:extLst>
                <a:ext uri="{FF2B5EF4-FFF2-40B4-BE49-F238E27FC236}">
                  <a16:creationId xmlns:a16="http://schemas.microsoft.com/office/drawing/2014/main" id="{D62F85DB-F038-4068-AAE4-4A513154DAF0}"/>
                </a:ext>
              </a:extLst>
            </p:cNvPr>
            <p:cNvSpPr txBox="1"/>
            <p:nvPr/>
          </p:nvSpPr>
          <p:spPr>
            <a:xfrm>
              <a:off x="934632" y="3089549"/>
              <a:ext cx="529459" cy="305105"/>
            </a:xfrm>
            <a:prstGeom prst="rect">
              <a:avLst/>
            </a:prstGeom>
            <a:noFill/>
          </p:spPr>
          <p:txBody>
            <a:bodyPr wrap="none" rtlCol="0" anchor="ctr" anchorCtr="0">
              <a:spAutoFit/>
            </a:bodyPr>
            <a:lstStyle/>
            <a:p>
              <a:pPr algn="r"/>
              <a:r>
                <a:rPr lang="zh-CN" sz="1400" b="0" i="0" u="none" strike="noStrike" cap="none" baseline="0">
                  <a:solidFill>
                    <a:srgbClr val="4D4D4D"/>
                  </a:solidFill>
                  <a:effectLst/>
                  <a:uFillTx/>
                  <a:ea typeface="SimSun"/>
                </a:rPr>
                <a:t>0.50</a:t>
              </a:r>
            </a:p>
          </p:txBody>
        </p:sp>
        <p:sp>
          <p:nvSpPr>
            <p:cNvPr id="21" name="TextBox 20">
              <a:extLst>
                <a:ext uri="{FF2B5EF4-FFF2-40B4-BE49-F238E27FC236}">
                  <a16:creationId xmlns:a16="http://schemas.microsoft.com/office/drawing/2014/main" id="{DC56FA71-FE2B-4D6E-A19D-3F46A53A88F9}"/>
                </a:ext>
              </a:extLst>
            </p:cNvPr>
            <p:cNvSpPr txBox="1"/>
            <p:nvPr/>
          </p:nvSpPr>
          <p:spPr>
            <a:xfrm>
              <a:off x="934632" y="3644052"/>
              <a:ext cx="529459" cy="305105"/>
            </a:xfrm>
            <a:prstGeom prst="rect">
              <a:avLst/>
            </a:prstGeom>
            <a:noFill/>
          </p:spPr>
          <p:txBody>
            <a:bodyPr wrap="none" rtlCol="0" anchor="ctr" anchorCtr="0">
              <a:spAutoFit/>
            </a:bodyPr>
            <a:lstStyle/>
            <a:p>
              <a:pPr algn="r"/>
              <a:r>
                <a:rPr lang="zh-CN" sz="1400" b="0" i="0" u="none" strike="noStrike" cap="none" baseline="0">
                  <a:solidFill>
                    <a:srgbClr val="4D4D4D"/>
                  </a:solidFill>
                  <a:effectLst/>
                  <a:uFillTx/>
                  <a:ea typeface="SimSun"/>
                </a:rPr>
                <a:t>0.25</a:t>
              </a:r>
            </a:p>
          </p:txBody>
        </p:sp>
        <p:sp>
          <p:nvSpPr>
            <p:cNvPr id="22" name="TextBox 21">
              <a:extLst>
                <a:ext uri="{FF2B5EF4-FFF2-40B4-BE49-F238E27FC236}">
                  <a16:creationId xmlns:a16="http://schemas.microsoft.com/office/drawing/2014/main" id="{896489DE-A4FA-4D49-894B-B6493E61E5E0}"/>
                </a:ext>
              </a:extLst>
            </p:cNvPr>
            <p:cNvSpPr txBox="1"/>
            <p:nvPr/>
          </p:nvSpPr>
          <p:spPr>
            <a:xfrm>
              <a:off x="1182045" y="4159873"/>
              <a:ext cx="282046" cy="305105"/>
            </a:xfrm>
            <a:prstGeom prst="rect">
              <a:avLst/>
            </a:prstGeom>
            <a:noFill/>
          </p:spPr>
          <p:txBody>
            <a:bodyPr wrap="none" rtlCol="0" anchor="ctr" anchorCtr="0">
              <a:spAutoFit/>
            </a:bodyPr>
            <a:lstStyle/>
            <a:p>
              <a:pPr algn="r"/>
              <a:r>
                <a:rPr lang="zh-CN" sz="1400" b="0" i="0" u="none" strike="noStrike" cap="none" baseline="0">
                  <a:solidFill>
                    <a:srgbClr val="4D4D4D"/>
                  </a:solidFill>
                  <a:effectLst/>
                  <a:uFillTx/>
                  <a:ea typeface="SimSun"/>
                </a:rPr>
                <a:t>0</a:t>
              </a:r>
            </a:p>
          </p:txBody>
        </p:sp>
        <p:grpSp>
          <p:nvGrpSpPr>
            <p:cNvPr id="23" name="Group 22">
              <a:extLst>
                <a:ext uri="{FF2B5EF4-FFF2-40B4-BE49-F238E27FC236}">
                  <a16:creationId xmlns:a16="http://schemas.microsoft.com/office/drawing/2014/main" id="{5AB69C5F-25FE-43CF-AC7D-95B4AC1C96FC}"/>
                </a:ext>
              </a:extLst>
            </p:cNvPr>
            <p:cNvGrpSpPr/>
            <p:nvPr/>
          </p:nvGrpSpPr>
          <p:grpSpPr>
            <a:xfrm>
              <a:off x="1360956" y="4339574"/>
              <a:ext cx="369020" cy="1190368"/>
              <a:chOff x="1360956" y="4339574"/>
              <a:chExt cx="369020" cy="1190368"/>
            </a:xfrm>
          </p:grpSpPr>
          <p:sp>
            <p:nvSpPr>
              <p:cNvPr id="37" name="Line 21">
                <a:extLst>
                  <a:ext uri="{FF2B5EF4-FFF2-40B4-BE49-F238E27FC236}">
                    <a16:creationId xmlns:a16="http://schemas.microsoft.com/office/drawing/2014/main" id="{FC2F2294-B343-4D70-9CC1-844F9B446981}"/>
                  </a:ext>
                </a:extLst>
              </p:cNvPr>
              <p:cNvSpPr>
                <a:spLocks noChangeShapeType="1"/>
              </p:cNvSpPr>
              <p:nvPr/>
            </p:nvSpPr>
            <p:spPr bwMode="auto">
              <a:xfrm flipH="1">
                <a:off x="1518170" y="4339574"/>
                <a:ext cx="0" cy="58547"/>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cs typeface="Arial" panose="020B0604020202020204" pitchFamily="34" charset="0"/>
                </a:endParaRPr>
              </a:p>
            </p:txBody>
          </p:sp>
          <p:sp>
            <p:nvSpPr>
              <p:cNvPr id="38" name="TextBox 37">
                <a:extLst>
                  <a:ext uri="{FF2B5EF4-FFF2-40B4-BE49-F238E27FC236}">
                    <a16:creationId xmlns:a16="http://schemas.microsoft.com/office/drawing/2014/main" id="{988159AC-C8FC-4570-B45F-13709B0EAC28}"/>
                  </a:ext>
                </a:extLst>
              </p:cNvPr>
              <p:cNvSpPr txBox="1"/>
              <p:nvPr/>
            </p:nvSpPr>
            <p:spPr>
              <a:xfrm>
                <a:off x="1360956" y="4390003"/>
                <a:ext cx="369020" cy="1139939"/>
              </a:xfrm>
              <a:prstGeom prst="rect">
                <a:avLst/>
              </a:prstGeom>
              <a:noFill/>
            </p:spPr>
            <p:txBody>
              <a:bodyPr wrap="none" lIns="36000" tIns="36000" rIns="36000" bIns="36000" rtlCol="0" anchor="t" anchorCtr="0">
                <a:spAutoFit/>
              </a:bodyPr>
              <a:lstStyle/>
              <a:p>
                <a:pPr algn="ctr"/>
                <a:r>
                  <a:rPr lang="zh-CN" sz="1400" b="0" i="0" u="none" strike="noStrike" cap="none" baseline="0" dirty="0">
                    <a:solidFill>
                      <a:srgbClr val="4D4D4D"/>
                    </a:solidFill>
                    <a:effectLst/>
                    <a:uFillTx/>
                    <a:ea typeface="SimSun"/>
                  </a:rPr>
                  <a:t>0</a:t>
                </a:r>
              </a:p>
              <a:p>
                <a:pPr algn="ctr"/>
                <a:endParaRPr lang="en-GB" sz="1400" dirty="0">
                  <a:solidFill>
                    <a:srgbClr val="4D4D4D"/>
                  </a:solidFill>
                  <a:cs typeface="Arial" panose="020B0604020202020204" pitchFamily="34" charset="0"/>
                </a:endParaRPr>
              </a:p>
              <a:p>
                <a:pPr algn="r"/>
                <a:r>
                  <a:rPr lang="zh-CN" sz="1400" b="0" i="0" u="none" strike="noStrike" cap="none" baseline="0" dirty="0">
                    <a:solidFill>
                      <a:srgbClr val="B60D27"/>
                    </a:solidFill>
                    <a:effectLst/>
                    <a:uFillTx/>
                    <a:ea typeface="SimSun"/>
                  </a:rPr>
                  <a:t>101</a:t>
                </a:r>
              </a:p>
              <a:p>
                <a:pPr algn="r"/>
                <a:r>
                  <a:rPr lang="zh-CN" sz="1400" b="0" i="0" u="none" strike="noStrike" cap="none" baseline="0" dirty="0">
                    <a:solidFill>
                      <a:srgbClr val="043882"/>
                    </a:solidFill>
                    <a:effectLst/>
                    <a:uFillTx/>
                    <a:ea typeface="SimSun"/>
                  </a:rPr>
                  <a:t>99</a:t>
                </a:r>
              </a:p>
              <a:p>
                <a:pPr algn="r"/>
                <a:r>
                  <a:rPr lang="zh-CN" sz="1400" b="0" i="0" u="none" strike="noStrike" cap="none" baseline="0" dirty="0">
                    <a:solidFill>
                      <a:srgbClr val="B2C0D8"/>
                    </a:solidFill>
                    <a:effectLst/>
                    <a:uFillTx/>
                    <a:ea typeface="SimSun"/>
                  </a:rPr>
                  <a:t>99</a:t>
                </a:r>
              </a:p>
            </p:txBody>
          </p:sp>
        </p:grpSp>
        <p:grpSp>
          <p:nvGrpSpPr>
            <p:cNvPr id="24" name="Group 23">
              <a:extLst>
                <a:ext uri="{FF2B5EF4-FFF2-40B4-BE49-F238E27FC236}">
                  <a16:creationId xmlns:a16="http://schemas.microsoft.com/office/drawing/2014/main" id="{F94C87FF-F4CB-4D25-9CCC-F96AEC12CE8A}"/>
                </a:ext>
              </a:extLst>
            </p:cNvPr>
            <p:cNvGrpSpPr/>
            <p:nvPr/>
          </p:nvGrpSpPr>
          <p:grpSpPr>
            <a:xfrm>
              <a:off x="2818453" y="4339570"/>
              <a:ext cx="271475" cy="1200351"/>
              <a:chOff x="2818453" y="4339570"/>
              <a:chExt cx="271475" cy="1200351"/>
            </a:xfrm>
          </p:grpSpPr>
          <p:sp>
            <p:nvSpPr>
              <p:cNvPr id="35" name="Line 21">
                <a:extLst>
                  <a:ext uri="{FF2B5EF4-FFF2-40B4-BE49-F238E27FC236}">
                    <a16:creationId xmlns:a16="http://schemas.microsoft.com/office/drawing/2014/main" id="{277F3565-5A01-4B62-9807-39DB88CE9507}"/>
                  </a:ext>
                </a:extLst>
              </p:cNvPr>
              <p:cNvSpPr>
                <a:spLocks noChangeShapeType="1"/>
              </p:cNvSpPr>
              <p:nvPr/>
            </p:nvSpPr>
            <p:spPr bwMode="auto">
              <a:xfrm flipH="1">
                <a:off x="2954190" y="4339570"/>
                <a:ext cx="0" cy="58547"/>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cs typeface="Arial" panose="020B0604020202020204" pitchFamily="34" charset="0"/>
                </a:endParaRPr>
              </a:p>
            </p:txBody>
          </p:sp>
          <p:sp>
            <p:nvSpPr>
              <p:cNvPr id="36" name="TextBox 35">
                <a:extLst>
                  <a:ext uri="{FF2B5EF4-FFF2-40B4-BE49-F238E27FC236}">
                    <a16:creationId xmlns:a16="http://schemas.microsoft.com/office/drawing/2014/main" id="{8523AD3E-DED5-45BC-A18B-64D5F9FE597A}"/>
                  </a:ext>
                </a:extLst>
              </p:cNvPr>
              <p:cNvSpPr txBox="1"/>
              <p:nvPr/>
            </p:nvSpPr>
            <p:spPr>
              <a:xfrm>
                <a:off x="2819172" y="4390000"/>
                <a:ext cx="270038" cy="1139939"/>
              </a:xfrm>
              <a:prstGeom prst="rect">
                <a:avLst/>
              </a:prstGeom>
              <a:noFill/>
            </p:spPr>
            <p:txBody>
              <a:bodyPr wrap="none" lIns="36000" tIns="36000" rIns="36000" bIns="36000" rtlCol="0" anchor="t" anchorCtr="0">
                <a:spAutoFit/>
              </a:bodyPr>
              <a:lstStyle/>
              <a:p>
                <a:pPr algn="ctr"/>
                <a:r>
                  <a:rPr lang="zh-CN" sz="1400" b="0" i="0" u="none" strike="noStrike" cap="none" baseline="0">
                    <a:solidFill>
                      <a:srgbClr val="4D4D4D"/>
                    </a:solidFill>
                    <a:effectLst/>
                    <a:uFillTx/>
                    <a:ea typeface="SimSun"/>
                  </a:rPr>
                  <a:t>6</a:t>
                </a:r>
              </a:p>
              <a:p>
                <a:pPr algn="ctr"/>
                <a:endParaRPr lang="en-GB" sz="1400">
                  <a:solidFill>
                    <a:srgbClr val="4D4D4D"/>
                  </a:solidFill>
                  <a:cs typeface="Arial" panose="020B0604020202020204" pitchFamily="34" charset="0"/>
                </a:endParaRPr>
              </a:p>
              <a:p>
                <a:pPr algn="ctr"/>
                <a:r>
                  <a:rPr lang="zh-CN" sz="1400" b="0" i="0" u="none" strike="noStrike" cap="none" baseline="0">
                    <a:solidFill>
                      <a:srgbClr val="B60D27"/>
                    </a:solidFill>
                    <a:effectLst/>
                    <a:uFillTx/>
                    <a:ea typeface="SimSun"/>
                  </a:rPr>
                  <a:t>59</a:t>
                </a:r>
              </a:p>
              <a:p>
                <a:pPr algn="ctr"/>
                <a:r>
                  <a:rPr lang="zh-CN" sz="1400" b="0" i="0" u="none" strike="noStrike" cap="none" baseline="0">
                    <a:solidFill>
                      <a:srgbClr val="043882"/>
                    </a:solidFill>
                    <a:effectLst/>
                    <a:uFillTx/>
                    <a:ea typeface="SimSun"/>
                  </a:rPr>
                  <a:t>55</a:t>
                </a:r>
              </a:p>
              <a:p>
                <a:pPr algn="ctr"/>
                <a:r>
                  <a:rPr lang="zh-CN" sz="1400" b="0" i="0" u="none" strike="noStrike" cap="none" baseline="0">
                    <a:solidFill>
                      <a:srgbClr val="B2C0D8"/>
                    </a:solidFill>
                    <a:effectLst/>
                    <a:uFillTx/>
                    <a:ea typeface="SimSun"/>
                  </a:rPr>
                  <a:t>53</a:t>
                </a:r>
              </a:p>
            </p:txBody>
          </p:sp>
        </p:grpSp>
        <p:grpSp>
          <p:nvGrpSpPr>
            <p:cNvPr id="25" name="Group 24">
              <a:extLst>
                <a:ext uri="{FF2B5EF4-FFF2-40B4-BE49-F238E27FC236}">
                  <a16:creationId xmlns:a16="http://schemas.microsoft.com/office/drawing/2014/main" id="{DABFA8C8-FBF6-400D-A7CC-231A7376139C}"/>
                </a:ext>
              </a:extLst>
            </p:cNvPr>
            <p:cNvGrpSpPr/>
            <p:nvPr/>
          </p:nvGrpSpPr>
          <p:grpSpPr>
            <a:xfrm>
              <a:off x="4215763" y="4339570"/>
              <a:ext cx="271475" cy="1200351"/>
              <a:chOff x="4215763" y="4339570"/>
              <a:chExt cx="271475" cy="1200351"/>
            </a:xfrm>
          </p:grpSpPr>
          <p:sp>
            <p:nvSpPr>
              <p:cNvPr id="33" name="Line 21">
                <a:extLst>
                  <a:ext uri="{FF2B5EF4-FFF2-40B4-BE49-F238E27FC236}">
                    <a16:creationId xmlns:a16="http://schemas.microsoft.com/office/drawing/2014/main" id="{8C98A45D-3BB9-46F9-BC6D-FBCB3D0464E2}"/>
                  </a:ext>
                </a:extLst>
              </p:cNvPr>
              <p:cNvSpPr>
                <a:spLocks noChangeShapeType="1"/>
              </p:cNvSpPr>
              <p:nvPr/>
            </p:nvSpPr>
            <p:spPr bwMode="auto">
              <a:xfrm flipH="1">
                <a:off x="4351500" y="4339570"/>
                <a:ext cx="0" cy="58547"/>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cs typeface="Arial" panose="020B0604020202020204" pitchFamily="34" charset="0"/>
                </a:endParaRPr>
              </a:p>
            </p:txBody>
          </p:sp>
          <p:sp>
            <p:nvSpPr>
              <p:cNvPr id="34" name="TextBox 33">
                <a:extLst>
                  <a:ext uri="{FF2B5EF4-FFF2-40B4-BE49-F238E27FC236}">
                    <a16:creationId xmlns:a16="http://schemas.microsoft.com/office/drawing/2014/main" id="{4B4F461D-7ACC-47F1-8762-0E6D8A3D9626}"/>
                  </a:ext>
                </a:extLst>
              </p:cNvPr>
              <p:cNvSpPr txBox="1"/>
              <p:nvPr/>
            </p:nvSpPr>
            <p:spPr>
              <a:xfrm>
                <a:off x="4216481" y="4390000"/>
                <a:ext cx="270038" cy="1139939"/>
              </a:xfrm>
              <a:prstGeom prst="rect">
                <a:avLst/>
              </a:prstGeom>
              <a:noFill/>
            </p:spPr>
            <p:txBody>
              <a:bodyPr wrap="none" lIns="36000" tIns="36000" rIns="36000" bIns="36000" rtlCol="0" anchor="t" anchorCtr="0">
                <a:spAutoFit/>
              </a:bodyPr>
              <a:lstStyle/>
              <a:p>
                <a:pPr algn="ctr"/>
                <a:r>
                  <a:rPr lang="zh-CN" sz="1400" b="0" i="0" u="none" strike="noStrike" cap="none" baseline="0">
                    <a:solidFill>
                      <a:srgbClr val="4D4D4D"/>
                    </a:solidFill>
                    <a:effectLst/>
                    <a:uFillTx/>
                    <a:ea typeface="SimSun"/>
                  </a:rPr>
                  <a:t>12</a:t>
                </a:r>
              </a:p>
              <a:p>
                <a:pPr algn="ctr"/>
                <a:endParaRPr lang="en-GB" sz="1400">
                  <a:solidFill>
                    <a:srgbClr val="4D4D4D"/>
                  </a:solidFill>
                  <a:cs typeface="Arial" panose="020B0604020202020204" pitchFamily="34" charset="0"/>
                </a:endParaRPr>
              </a:p>
              <a:p>
                <a:pPr algn="ctr"/>
                <a:r>
                  <a:rPr lang="zh-CN" sz="1400" b="0" i="0" u="none" strike="noStrike" cap="none" baseline="0">
                    <a:solidFill>
                      <a:srgbClr val="B60D27"/>
                    </a:solidFill>
                    <a:effectLst/>
                    <a:uFillTx/>
                    <a:ea typeface="SimSun"/>
                  </a:rPr>
                  <a:t>30</a:t>
                </a:r>
              </a:p>
              <a:p>
                <a:pPr algn="ctr"/>
                <a:r>
                  <a:rPr lang="zh-CN" sz="1400" b="0" i="0" u="none" strike="noStrike" cap="none" baseline="0">
                    <a:solidFill>
                      <a:srgbClr val="043882"/>
                    </a:solidFill>
                    <a:effectLst/>
                    <a:uFillTx/>
                    <a:ea typeface="SimSun"/>
                  </a:rPr>
                  <a:t>27</a:t>
                </a:r>
              </a:p>
              <a:p>
                <a:pPr algn="ctr"/>
                <a:r>
                  <a:rPr lang="zh-CN" sz="1400" b="0" i="0" u="none" strike="noStrike" cap="none" baseline="0">
                    <a:solidFill>
                      <a:srgbClr val="B2C0D8"/>
                    </a:solidFill>
                    <a:effectLst/>
                    <a:uFillTx/>
                    <a:ea typeface="SimSun"/>
                  </a:rPr>
                  <a:t>24</a:t>
                </a:r>
              </a:p>
            </p:txBody>
          </p:sp>
        </p:grpSp>
        <p:grpSp>
          <p:nvGrpSpPr>
            <p:cNvPr id="26" name="Group 25">
              <a:extLst>
                <a:ext uri="{FF2B5EF4-FFF2-40B4-BE49-F238E27FC236}">
                  <a16:creationId xmlns:a16="http://schemas.microsoft.com/office/drawing/2014/main" id="{C2ECB9F9-8BDA-4876-B191-B6B5EF611E53}"/>
                </a:ext>
              </a:extLst>
            </p:cNvPr>
            <p:cNvGrpSpPr/>
            <p:nvPr/>
          </p:nvGrpSpPr>
          <p:grpSpPr>
            <a:xfrm>
              <a:off x="5654377" y="4339570"/>
              <a:ext cx="271475" cy="1200351"/>
              <a:chOff x="5654377" y="4339570"/>
              <a:chExt cx="271475" cy="1200351"/>
            </a:xfrm>
          </p:grpSpPr>
          <p:sp>
            <p:nvSpPr>
              <p:cNvPr id="31" name="Line 21">
                <a:extLst>
                  <a:ext uri="{FF2B5EF4-FFF2-40B4-BE49-F238E27FC236}">
                    <a16:creationId xmlns:a16="http://schemas.microsoft.com/office/drawing/2014/main" id="{60511221-832E-4FB7-95C0-B45B4EDCF22F}"/>
                  </a:ext>
                </a:extLst>
              </p:cNvPr>
              <p:cNvSpPr>
                <a:spLocks noChangeShapeType="1"/>
              </p:cNvSpPr>
              <p:nvPr/>
            </p:nvSpPr>
            <p:spPr bwMode="auto">
              <a:xfrm flipH="1">
                <a:off x="5790114" y="4339570"/>
                <a:ext cx="0" cy="58547"/>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cs typeface="Arial" panose="020B0604020202020204" pitchFamily="34" charset="0"/>
                </a:endParaRPr>
              </a:p>
            </p:txBody>
          </p:sp>
          <p:sp>
            <p:nvSpPr>
              <p:cNvPr id="32" name="TextBox 31">
                <a:extLst>
                  <a:ext uri="{FF2B5EF4-FFF2-40B4-BE49-F238E27FC236}">
                    <a16:creationId xmlns:a16="http://schemas.microsoft.com/office/drawing/2014/main" id="{B2568B3A-0666-4A01-835D-379193D4681F}"/>
                  </a:ext>
                </a:extLst>
              </p:cNvPr>
              <p:cNvSpPr txBox="1"/>
              <p:nvPr/>
            </p:nvSpPr>
            <p:spPr>
              <a:xfrm>
                <a:off x="5655095" y="4390000"/>
                <a:ext cx="270038" cy="1139939"/>
              </a:xfrm>
              <a:prstGeom prst="rect">
                <a:avLst/>
              </a:prstGeom>
              <a:noFill/>
            </p:spPr>
            <p:txBody>
              <a:bodyPr wrap="none" lIns="36000" tIns="36000" rIns="36000" bIns="36000" rtlCol="0" anchor="t" anchorCtr="0">
                <a:spAutoFit/>
              </a:bodyPr>
              <a:lstStyle/>
              <a:p>
                <a:pPr algn="ctr"/>
                <a:r>
                  <a:rPr lang="zh-CN" sz="1400" b="0" i="0" u="none" strike="noStrike" cap="none" baseline="0">
                    <a:solidFill>
                      <a:srgbClr val="4D4D4D"/>
                    </a:solidFill>
                    <a:effectLst/>
                    <a:uFillTx/>
                    <a:ea typeface="SimSun"/>
                  </a:rPr>
                  <a:t>18</a:t>
                </a:r>
              </a:p>
              <a:p>
                <a:pPr algn="ctr"/>
                <a:endParaRPr lang="en-GB" sz="1400">
                  <a:solidFill>
                    <a:srgbClr val="4D4D4D"/>
                  </a:solidFill>
                  <a:cs typeface="Arial" panose="020B0604020202020204" pitchFamily="34" charset="0"/>
                </a:endParaRPr>
              </a:p>
              <a:p>
                <a:pPr algn="ctr"/>
                <a:r>
                  <a:rPr lang="zh-CN" sz="1400" b="0" i="0" u="none" strike="noStrike" cap="none" baseline="0">
                    <a:solidFill>
                      <a:srgbClr val="B60D27"/>
                    </a:solidFill>
                    <a:effectLst/>
                    <a:uFillTx/>
                    <a:ea typeface="SimSun"/>
                  </a:rPr>
                  <a:t>9</a:t>
                </a:r>
              </a:p>
              <a:p>
                <a:pPr algn="ctr"/>
                <a:r>
                  <a:rPr lang="zh-CN" sz="1400" b="0" i="0" u="none" strike="noStrike" cap="none" baseline="0">
                    <a:solidFill>
                      <a:srgbClr val="043882"/>
                    </a:solidFill>
                    <a:effectLst/>
                    <a:uFillTx/>
                    <a:ea typeface="SimSun"/>
                  </a:rPr>
                  <a:t>5</a:t>
                </a:r>
              </a:p>
              <a:p>
                <a:pPr algn="ctr"/>
                <a:r>
                  <a:rPr lang="zh-CN" sz="1400" b="0" i="0" u="none" strike="noStrike" cap="none" baseline="0">
                    <a:solidFill>
                      <a:srgbClr val="B2C0D8"/>
                    </a:solidFill>
                    <a:effectLst/>
                    <a:uFillTx/>
                    <a:ea typeface="SimSun"/>
                  </a:rPr>
                  <a:t>6</a:t>
                </a:r>
              </a:p>
            </p:txBody>
          </p:sp>
        </p:grpSp>
        <p:grpSp>
          <p:nvGrpSpPr>
            <p:cNvPr id="27" name="Group 26">
              <a:extLst>
                <a:ext uri="{FF2B5EF4-FFF2-40B4-BE49-F238E27FC236}">
                  <a16:creationId xmlns:a16="http://schemas.microsoft.com/office/drawing/2014/main" id="{1E9F8670-DEEA-416F-99D0-0AA206811DB1}"/>
                </a:ext>
              </a:extLst>
            </p:cNvPr>
            <p:cNvGrpSpPr/>
            <p:nvPr/>
          </p:nvGrpSpPr>
          <p:grpSpPr>
            <a:xfrm>
              <a:off x="7075379" y="4339570"/>
              <a:ext cx="279555" cy="1200351"/>
              <a:chOff x="7075379" y="4339570"/>
              <a:chExt cx="279555" cy="1200351"/>
            </a:xfrm>
          </p:grpSpPr>
          <p:sp>
            <p:nvSpPr>
              <p:cNvPr id="29" name="Line 21">
                <a:extLst>
                  <a:ext uri="{FF2B5EF4-FFF2-40B4-BE49-F238E27FC236}">
                    <a16:creationId xmlns:a16="http://schemas.microsoft.com/office/drawing/2014/main" id="{53E7F993-849A-4A49-A115-67EF72347F81}"/>
                  </a:ext>
                </a:extLst>
              </p:cNvPr>
              <p:cNvSpPr>
                <a:spLocks noChangeShapeType="1"/>
              </p:cNvSpPr>
              <p:nvPr/>
            </p:nvSpPr>
            <p:spPr bwMode="auto">
              <a:xfrm flipH="1">
                <a:off x="7215157" y="4339570"/>
                <a:ext cx="0" cy="58547"/>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cs typeface="Arial" panose="020B0604020202020204" pitchFamily="34" charset="0"/>
                </a:endParaRPr>
              </a:p>
            </p:txBody>
          </p:sp>
          <p:sp>
            <p:nvSpPr>
              <p:cNvPr id="30" name="TextBox 29">
                <a:extLst>
                  <a:ext uri="{FF2B5EF4-FFF2-40B4-BE49-F238E27FC236}">
                    <a16:creationId xmlns:a16="http://schemas.microsoft.com/office/drawing/2014/main" id="{F966171F-6ECE-4E09-860D-2D638BBCA973}"/>
                  </a:ext>
                </a:extLst>
              </p:cNvPr>
              <p:cNvSpPr txBox="1"/>
              <p:nvPr/>
            </p:nvSpPr>
            <p:spPr>
              <a:xfrm>
                <a:off x="7080138" y="4389999"/>
                <a:ext cx="270038" cy="1139939"/>
              </a:xfrm>
              <a:prstGeom prst="rect">
                <a:avLst/>
              </a:prstGeom>
              <a:noFill/>
            </p:spPr>
            <p:txBody>
              <a:bodyPr wrap="none" lIns="36000" tIns="36000" rIns="36000" bIns="36000" rtlCol="0" anchor="t" anchorCtr="0">
                <a:spAutoFit/>
              </a:bodyPr>
              <a:lstStyle/>
              <a:p>
                <a:pPr algn="ctr"/>
                <a:r>
                  <a:rPr lang="zh-CN" sz="1400" b="0" i="0" u="none" strike="noStrike" cap="none" baseline="0">
                    <a:solidFill>
                      <a:srgbClr val="4D4D4D"/>
                    </a:solidFill>
                    <a:effectLst/>
                    <a:uFillTx/>
                    <a:ea typeface="SimSun"/>
                  </a:rPr>
                  <a:t>24</a:t>
                </a:r>
              </a:p>
              <a:p>
                <a:pPr algn="ctr"/>
                <a:endParaRPr lang="en-GB" sz="1400">
                  <a:solidFill>
                    <a:srgbClr val="4D4D4D"/>
                  </a:solidFill>
                  <a:cs typeface="Arial" panose="020B0604020202020204" pitchFamily="34" charset="0"/>
                </a:endParaRPr>
              </a:p>
              <a:p>
                <a:pPr algn="r"/>
                <a:r>
                  <a:rPr lang="zh-CN" sz="1400" b="0" i="0" u="none" strike="noStrike" cap="none" baseline="0">
                    <a:solidFill>
                      <a:srgbClr val="B60D27"/>
                    </a:solidFill>
                    <a:effectLst/>
                    <a:uFillTx/>
                    <a:ea typeface="SimSun"/>
                  </a:rPr>
                  <a:t>0</a:t>
                </a:r>
              </a:p>
              <a:p>
                <a:pPr algn="r"/>
                <a:r>
                  <a:rPr lang="zh-CN" sz="1400" b="0" i="0" u="none" strike="noStrike" cap="none" baseline="0">
                    <a:solidFill>
                      <a:srgbClr val="043882"/>
                    </a:solidFill>
                    <a:effectLst/>
                    <a:uFillTx/>
                    <a:ea typeface="SimSun"/>
                  </a:rPr>
                  <a:t>1</a:t>
                </a:r>
              </a:p>
              <a:p>
                <a:pPr algn="r"/>
                <a:r>
                  <a:rPr lang="zh-CN" sz="1400" b="0" i="0" u="none" strike="noStrike" cap="none" baseline="0">
                    <a:solidFill>
                      <a:srgbClr val="B2C0D8"/>
                    </a:solidFill>
                    <a:effectLst/>
                    <a:uFillTx/>
                    <a:ea typeface="SimSun"/>
                  </a:rPr>
                  <a:t>0</a:t>
                </a:r>
              </a:p>
            </p:txBody>
          </p:sp>
        </p:grpSp>
        <p:sp>
          <p:nvSpPr>
            <p:cNvPr id="28" name="TextBox 27">
              <a:extLst>
                <a:ext uri="{FF2B5EF4-FFF2-40B4-BE49-F238E27FC236}">
                  <a16:creationId xmlns:a16="http://schemas.microsoft.com/office/drawing/2014/main" id="{06C85A7F-0E7C-4B10-9BDF-C7812E35C83C}"/>
                </a:ext>
              </a:extLst>
            </p:cNvPr>
            <p:cNvSpPr txBox="1"/>
            <p:nvPr/>
          </p:nvSpPr>
          <p:spPr>
            <a:xfrm>
              <a:off x="43310" y="4585817"/>
              <a:ext cx="1428907" cy="945825"/>
            </a:xfrm>
            <a:prstGeom prst="rect">
              <a:avLst/>
            </a:prstGeom>
            <a:noFill/>
          </p:spPr>
          <p:txBody>
            <a:bodyPr wrap="none" rtlCol="0">
              <a:spAutoFit/>
            </a:bodyPr>
            <a:lstStyle/>
            <a:p>
              <a:pPr algn="r" fontAlgn="base">
                <a:spcBef>
                  <a:spcPct val="0"/>
                </a:spcBef>
                <a:spcAft>
                  <a:spcPct val="0"/>
                </a:spcAft>
              </a:pPr>
              <a:r>
                <a:rPr lang="zh-CN" sz="1400" b="0" i="0" u="none" strike="noStrike" cap="none" baseline="0" dirty="0">
                  <a:solidFill>
                    <a:srgbClr val="4D4D4D"/>
                  </a:solidFill>
                  <a:effectLst/>
                  <a:uFillTx/>
                  <a:ea typeface="SimSun"/>
                </a:rPr>
                <a:t>面临风险的人数</a:t>
              </a:r>
            </a:p>
            <a:p>
              <a:pPr algn="r" fontAlgn="base">
                <a:spcBef>
                  <a:spcPct val="0"/>
                </a:spcBef>
                <a:spcAft>
                  <a:spcPct val="0"/>
                </a:spcAft>
              </a:pPr>
              <a:r>
                <a:rPr lang="zh-CN" sz="1400" b="0" i="0" u="none" strike="noStrike" cap="none" baseline="0" dirty="0">
                  <a:solidFill>
                    <a:srgbClr val="B60D27"/>
                  </a:solidFill>
                  <a:effectLst/>
                  <a:uFillTx/>
                  <a:ea typeface="SimSun"/>
                </a:rPr>
                <a:t>对照组</a:t>
              </a:r>
            </a:p>
            <a:p>
              <a:pPr algn="r" fontAlgn="base">
                <a:spcBef>
                  <a:spcPct val="0"/>
                </a:spcBef>
                <a:spcAft>
                  <a:spcPct val="0"/>
                </a:spcAft>
              </a:pPr>
              <a:r>
                <a:rPr lang="zh-CN" sz="1400" b="0" i="0" u="none" strike="noStrike" cap="none" baseline="0" dirty="0">
                  <a:solidFill>
                    <a:srgbClr val="043882"/>
                  </a:solidFill>
                  <a:effectLst/>
                  <a:uFillTx/>
                  <a:ea typeface="SimSun"/>
                </a:rPr>
                <a:t>减量用药组</a:t>
              </a:r>
            </a:p>
            <a:p>
              <a:pPr algn="r" fontAlgn="base">
                <a:spcBef>
                  <a:spcPct val="0"/>
                </a:spcBef>
                <a:spcAft>
                  <a:spcPct val="0"/>
                </a:spcAft>
              </a:pPr>
              <a:r>
                <a:rPr lang="zh-CN" sz="1400" b="0" i="0" u="none" strike="noStrike" cap="none" baseline="0" dirty="0">
                  <a:solidFill>
                    <a:srgbClr val="B2C0D8"/>
                  </a:solidFill>
                  <a:effectLst/>
                  <a:uFillTx/>
                  <a:ea typeface="SimSun"/>
                </a:rPr>
                <a:t>间歇用药组</a:t>
              </a:r>
            </a:p>
          </p:txBody>
        </p:sp>
      </p:grpSp>
      <p:sp>
        <p:nvSpPr>
          <p:cNvPr id="39" name="TextBox 38">
            <a:extLst>
              <a:ext uri="{FF2B5EF4-FFF2-40B4-BE49-F238E27FC236}">
                <a16:creationId xmlns:a16="http://schemas.microsoft.com/office/drawing/2014/main" id="{0157014E-2248-473A-8768-3E16435FBE3E}"/>
              </a:ext>
            </a:extLst>
          </p:cNvPr>
          <p:cNvSpPr txBox="1"/>
          <p:nvPr/>
        </p:nvSpPr>
        <p:spPr>
          <a:xfrm>
            <a:off x="3877504" y="1397069"/>
            <a:ext cx="1403581" cy="335615"/>
          </a:xfrm>
          <a:prstGeom prst="rect">
            <a:avLst/>
          </a:prstGeom>
          <a:noFill/>
        </p:spPr>
        <p:txBody>
          <a:bodyPr wrap="none" rtlCol="0">
            <a:spAutoFit/>
          </a:bodyPr>
          <a:lstStyle/>
          <a:p>
            <a:pPr algn="ctr"/>
            <a:r>
              <a:rPr lang="zh-CN" sz="1600" b="1" i="0" u="none" strike="noStrike" cap="none" baseline="0">
                <a:solidFill>
                  <a:srgbClr val="4D4D4D"/>
                </a:solidFill>
                <a:effectLst/>
                <a:uFillTx/>
                <a:ea typeface="SimSun"/>
              </a:rPr>
              <a:t>各治疗组 OS </a:t>
            </a:r>
          </a:p>
        </p:txBody>
      </p:sp>
      <p:graphicFrame>
        <p:nvGraphicFramePr>
          <p:cNvPr id="40" name="Group 88">
            <a:extLst>
              <a:ext uri="{FF2B5EF4-FFF2-40B4-BE49-F238E27FC236}">
                <a16:creationId xmlns:a16="http://schemas.microsoft.com/office/drawing/2014/main" id="{F2F1F782-6115-4DB3-B825-8FA89C07E85C}"/>
              </a:ext>
            </a:extLst>
          </p:cNvPr>
          <p:cNvGraphicFramePr>
            <a:graphicFrameLocks noGrp="1"/>
          </p:cNvGraphicFramePr>
          <p:nvPr>
            <p:extLst>
              <p:ext uri="{D42A27DB-BD31-4B8C-83A1-F6EECF244321}">
                <p14:modId xmlns:p14="http://schemas.microsoft.com/office/powerpoint/2010/main" val="490806115"/>
              </p:ext>
            </p:extLst>
          </p:nvPr>
        </p:nvGraphicFramePr>
        <p:xfrm>
          <a:off x="4162927" y="1763687"/>
          <a:ext cx="4936101" cy="1627066"/>
        </p:xfrm>
        <a:graphic>
          <a:graphicData uri="http://schemas.openxmlformats.org/drawingml/2006/table">
            <a:tbl>
              <a:tblPr firstRow="1" bandRow="1">
                <a:tableStyleId>{69012ECD-51FC-41F1-AA8D-1B2483CD663E}</a:tableStyleId>
              </a:tblPr>
              <a:tblGrid>
                <a:gridCol w="1002631">
                  <a:extLst>
                    <a:ext uri="{9D8B030D-6E8A-4147-A177-3AD203B41FA5}">
                      <a16:colId xmlns:a16="http://schemas.microsoft.com/office/drawing/2014/main" val="20000"/>
                    </a:ext>
                  </a:extLst>
                </a:gridCol>
                <a:gridCol w="858253">
                  <a:extLst>
                    <a:ext uri="{9D8B030D-6E8A-4147-A177-3AD203B41FA5}">
                      <a16:colId xmlns:a16="http://schemas.microsoft.com/office/drawing/2014/main" val="20001"/>
                    </a:ext>
                  </a:extLst>
                </a:gridCol>
                <a:gridCol w="946484">
                  <a:extLst>
                    <a:ext uri="{9D8B030D-6E8A-4147-A177-3AD203B41FA5}">
                      <a16:colId xmlns:a16="http://schemas.microsoft.com/office/drawing/2014/main" val="2221474874"/>
                    </a:ext>
                  </a:extLst>
                </a:gridCol>
                <a:gridCol w="906379">
                  <a:extLst>
                    <a:ext uri="{9D8B030D-6E8A-4147-A177-3AD203B41FA5}">
                      <a16:colId xmlns:a16="http://schemas.microsoft.com/office/drawing/2014/main" val="20002"/>
                    </a:ext>
                  </a:extLst>
                </a:gridCol>
                <a:gridCol w="1222354">
                  <a:extLst>
                    <a:ext uri="{9D8B030D-6E8A-4147-A177-3AD203B41FA5}">
                      <a16:colId xmlns:a16="http://schemas.microsoft.com/office/drawing/2014/main" val="20003"/>
                    </a:ext>
                  </a:extLst>
                </a:gridCol>
              </a:tblGrid>
              <a:tr h="318377">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endParaRPr kumimoji="0" lang="en-US" sz="1200" b="1" i="0" u="none" strike="noStrike" cap="none" normalizeH="0" baseline="0">
                        <a:ln>
                          <a:noFill/>
                        </a:ln>
                        <a:solidFill>
                          <a:srgbClr val="4D4D4D"/>
                        </a:solidFill>
                        <a:effectLst/>
                        <a:latin typeface="+mn-lt"/>
                        <a:cs typeface="Arial"/>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200" b="1" i="0" u="none" strike="noStrike" cap="none" baseline="0">
                          <a:solidFill>
                            <a:srgbClr val="4D4D4D"/>
                          </a:solidFill>
                          <a:effectLst/>
                          <a:uFillTx/>
                          <a:ea typeface="SimSun"/>
                        </a:rPr>
                        <a:t>受试者，n</a:t>
                      </a:r>
                    </a:p>
                  </a:txBody>
                  <a:tcPr anchor="b"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200" b="1" i="0" u="none" strike="noStrike" cap="none" baseline="0">
                          <a:solidFill>
                            <a:srgbClr val="4D4D4D"/>
                          </a:solidFill>
                          <a:effectLst/>
                          <a:uFillTx/>
                          <a:ea typeface="SimSun"/>
                        </a:rPr>
                        <a:t>事件，</a:t>
                      </a:r>
                      <a:r>
                        <a:rPr sz="1200"/>
                        <a:t/>
                      </a:r>
                      <a:br>
                        <a:rPr sz="1200"/>
                      </a:br>
                      <a:r>
                        <a:rPr lang="zh-CN" sz="1200" b="1" i="0" u="none" strike="noStrike" cap="none" baseline="0">
                          <a:solidFill>
                            <a:srgbClr val="4D4D4D"/>
                          </a:solidFill>
                          <a:effectLst/>
                          <a:uFillTx/>
                          <a:ea typeface="SimSun"/>
                        </a:rPr>
                        <a:t>n (%)</a:t>
                      </a:r>
                    </a:p>
                  </a:txBody>
                  <a:tcPr anchor="b"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200" b="1" i="0" u="none" strike="noStrike" cap="none" baseline="0">
                          <a:solidFill>
                            <a:srgbClr val="4D4D4D"/>
                          </a:solidFill>
                          <a:effectLst/>
                          <a:uFillTx/>
                          <a:ea typeface="SimSun"/>
                        </a:rPr>
                        <a:t>删失，</a:t>
                      </a:r>
                      <a:r>
                        <a:rPr sz="1200"/>
                        <a:t/>
                      </a:r>
                      <a:br>
                        <a:rPr sz="1200"/>
                      </a:br>
                      <a:r>
                        <a:rPr lang="zh-CN" sz="1200" b="1" i="0" u="none" strike="noStrike" cap="none" baseline="0">
                          <a:solidFill>
                            <a:srgbClr val="4D4D4D"/>
                          </a:solidFill>
                          <a:effectLst/>
                          <a:uFillTx/>
                          <a:ea typeface="SimSun"/>
                        </a:rPr>
                        <a:t>n (%)</a:t>
                      </a:r>
                    </a:p>
                  </a:txBody>
                  <a:tcPr anchor="b"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200" b="1" i="0" u="none" strike="noStrike" cap="none" baseline="0">
                          <a:solidFill>
                            <a:srgbClr val="4D4D4D"/>
                          </a:solidFill>
                          <a:effectLst/>
                          <a:uFillTx/>
                          <a:ea typeface="SimSun"/>
                        </a:rPr>
                        <a:t>中位数，月 (95% CI) </a:t>
                      </a:r>
                    </a:p>
                  </a:txBody>
                  <a:tcPr anchor="b"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01658">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zh-CN" sz="1200" b="0" i="0" u="none" strike="noStrike" cap="none" baseline="0">
                          <a:solidFill>
                            <a:srgbClr val="B60D27"/>
                          </a:solidFill>
                          <a:effectLst/>
                          <a:uFillTx/>
                          <a:ea typeface="SimSun"/>
                        </a:rPr>
                        <a:t>对照组</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200" b="0" i="0" u="none" strike="noStrike" cap="none" baseline="0">
                          <a:solidFill>
                            <a:srgbClr val="B60D27"/>
                          </a:solidFill>
                          <a:effectLst/>
                          <a:uFillTx/>
                          <a:ea typeface="SimSun"/>
                        </a:rPr>
                        <a:t>101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200" b="0" i="0" u="none" strike="noStrike" cap="none" baseline="0">
                          <a:solidFill>
                            <a:srgbClr val="B60D27"/>
                          </a:solidFill>
                          <a:effectLst/>
                          <a:uFillTx/>
                          <a:ea typeface="SimSun"/>
                        </a:rPr>
                        <a:t>80 (79.2)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defRPr/>
                      </a:pPr>
                      <a:r>
                        <a:rPr lang="zh-CN" sz="1200" b="0" i="0" u="none" strike="noStrike" cap="none" baseline="0">
                          <a:solidFill>
                            <a:srgbClr val="B60D27"/>
                          </a:solidFill>
                          <a:effectLst/>
                          <a:uFillTx/>
                          <a:ea typeface="SimSun"/>
                        </a:rPr>
                        <a:t>21 (20.8)</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200" b="0" i="0" u="none" strike="noStrike" cap="none" baseline="0">
                          <a:solidFill>
                            <a:srgbClr val="B60D27"/>
                          </a:solidFill>
                          <a:effectLst/>
                          <a:uFillTx/>
                          <a:ea typeface="SimSun"/>
                        </a:rPr>
                        <a:t>7.4 (6.0, 9.3)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73377">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zh-CN" sz="1200" b="0" i="0" u="none" strike="noStrike" cap="none" baseline="0">
                          <a:solidFill>
                            <a:srgbClr val="043882"/>
                          </a:solidFill>
                          <a:effectLst/>
                          <a:uFillTx/>
                          <a:ea typeface="SimSun"/>
                        </a:rPr>
                        <a:t>减量用药组</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200" b="0" i="0" u="none" strike="noStrike" cap="none" baseline="0">
                          <a:solidFill>
                            <a:srgbClr val="043882"/>
                          </a:solidFill>
                          <a:effectLst/>
                          <a:uFillTx/>
                          <a:ea typeface="SimSun"/>
                        </a:rPr>
                        <a:t>99</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defRPr/>
                      </a:pPr>
                      <a:r>
                        <a:rPr lang="zh-CN" sz="1200" b="0" i="0" u="none" strike="noStrike" cap="none" baseline="0">
                          <a:solidFill>
                            <a:srgbClr val="043882"/>
                          </a:solidFill>
                          <a:effectLst/>
                          <a:uFillTx/>
                          <a:ea typeface="SimSun"/>
                        </a:rPr>
                        <a:t>78 (78.8)</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defRPr/>
                      </a:pPr>
                      <a:r>
                        <a:rPr lang="zh-CN" sz="1200" b="0" i="0" u="none" strike="noStrike" cap="none" baseline="0">
                          <a:solidFill>
                            <a:srgbClr val="043882"/>
                          </a:solidFill>
                          <a:effectLst/>
                          <a:uFillTx/>
                          <a:ea typeface="SimSun"/>
                        </a:rPr>
                        <a:t>21 (21.2)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defRPr/>
                      </a:pPr>
                      <a:r>
                        <a:rPr lang="zh-CN" sz="1200" b="0" i="0" u="none" strike="noStrike" cap="none" baseline="0">
                          <a:solidFill>
                            <a:srgbClr val="043882"/>
                          </a:solidFill>
                          <a:effectLst/>
                          <a:uFillTx/>
                          <a:ea typeface="SimSun"/>
                        </a:rPr>
                        <a:t>8.6 (5.8, 10.1)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19568">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zh-CN" sz="1200" b="0" i="0" u="none" strike="noStrike" cap="none" baseline="0">
                          <a:solidFill>
                            <a:srgbClr val="B2C0D8"/>
                          </a:solidFill>
                          <a:effectLst/>
                          <a:uFillTx/>
                          <a:ea typeface="SimSun"/>
                        </a:rPr>
                        <a:t>间歇用药组</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200" b="0" i="0" u="none" strike="noStrike" cap="none" baseline="0">
                          <a:solidFill>
                            <a:srgbClr val="B2C0D8"/>
                          </a:solidFill>
                          <a:effectLst/>
                          <a:uFillTx/>
                          <a:ea typeface="SimSun"/>
                        </a:rPr>
                        <a:t>99</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defRPr/>
                      </a:pPr>
                      <a:r>
                        <a:rPr lang="zh-CN" sz="1200" b="0" i="0" u="none" strike="noStrike" cap="none" baseline="0">
                          <a:solidFill>
                            <a:srgbClr val="B2C0D8"/>
                          </a:solidFill>
                          <a:effectLst/>
                          <a:uFillTx/>
                          <a:ea typeface="SimSun"/>
                        </a:rPr>
                        <a:t>83 (83.8)</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defRPr/>
                      </a:pPr>
                      <a:r>
                        <a:rPr lang="zh-CN" sz="1200" b="0" i="0" u="none" strike="noStrike" cap="none" baseline="0">
                          <a:solidFill>
                            <a:srgbClr val="B2C0D8"/>
                          </a:solidFill>
                          <a:effectLst/>
                          <a:uFillTx/>
                          <a:ea typeface="SimSun"/>
                        </a:rPr>
                        <a:t>16 (16.2)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defRPr/>
                      </a:pPr>
                      <a:r>
                        <a:rPr lang="zh-CN" sz="1200" b="0" i="0" u="none" strike="noStrike" cap="none" baseline="0">
                          <a:solidFill>
                            <a:srgbClr val="B2C0D8"/>
                          </a:solidFill>
                          <a:effectLst/>
                          <a:uFillTx/>
                          <a:ea typeface="SimSun"/>
                        </a:rPr>
                        <a:t>7.1 (5.8, 8.2)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169683">
                <a:tc gridSpan="5">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200" b="0" i="0" u="none" strike="noStrike" cap="none" baseline="0" dirty="0">
                          <a:solidFill>
                            <a:srgbClr val="4D4D4D"/>
                          </a:solidFill>
                          <a:effectLst/>
                          <a:uFillTx/>
                          <a:ea typeface="SimSun"/>
                        </a:rPr>
                        <a:t>对数秩检验 p=0.7152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endParaRPr kumimoji="0" lang="en-GB" sz="1800" b="0" i="0" u="none" strike="noStrike" cap="none" normalizeH="0" baseline="0">
                        <a:ln>
                          <a:noFill/>
                        </a:ln>
                        <a:solidFill>
                          <a:srgbClr val="4D4D4D"/>
                        </a:solidFill>
                        <a:effectLst/>
                        <a:latin typeface="Arial"/>
                        <a:cs typeface="Arial"/>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endParaRPr kumimoji="0" lang="en-GB" sz="1800" b="0" i="0" u="none" strike="noStrike" cap="none" normalizeH="0" baseline="0">
                        <a:ln>
                          <a:noFill/>
                        </a:ln>
                        <a:solidFill>
                          <a:srgbClr val="4D4D4D"/>
                        </a:solidFill>
                        <a:effectLst/>
                        <a:latin typeface="Arial"/>
                        <a:cs typeface="Arial"/>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endParaRPr kumimoji="0" lang="en-GB" sz="1800" b="0" i="0" u="none" strike="noStrike" cap="none" normalizeH="0" baseline="0">
                        <a:ln>
                          <a:noFill/>
                        </a:ln>
                        <a:solidFill>
                          <a:srgbClr val="4D4D4D"/>
                        </a:solidFill>
                        <a:effectLst/>
                        <a:latin typeface="Arial"/>
                        <a:cs typeface="Arial"/>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endParaRPr kumimoji="0" lang="en-GB" sz="1800" b="0" i="0" u="none" strike="noStrike" cap="none" normalizeH="0" baseline="0">
                        <a:ln>
                          <a:noFill/>
                        </a:ln>
                        <a:solidFill>
                          <a:srgbClr val="4D4D4D"/>
                        </a:solidFill>
                        <a:effectLst/>
                        <a:latin typeface="Arial"/>
                        <a:cs typeface="Arial"/>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a16="http://schemas.microsoft.com/office/drawing/2014/main" val="10004"/>
                  </a:ext>
                </a:extLst>
              </a:tr>
            </a:tbl>
          </a:graphicData>
        </a:graphic>
      </p:graphicFrame>
      <p:graphicFrame>
        <p:nvGraphicFramePr>
          <p:cNvPr id="41" name="Group 88">
            <a:extLst>
              <a:ext uri="{FF2B5EF4-FFF2-40B4-BE49-F238E27FC236}">
                <a16:creationId xmlns:a16="http://schemas.microsoft.com/office/drawing/2014/main" id="{EB762EBB-2D8B-4950-80B1-2C42FE71C8EB}"/>
              </a:ext>
            </a:extLst>
          </p:cNvPr>
          <p:cNvGraphicFramePr>
            <a:graphicFrameLocks noGrp="1"/>
          </p:cNvGraphicFramePr>
          <p:nvPr>
            <p:extLst>
              <p:ext uri="{D42A27DB-BD31-4B8C-83A1-F6EECF244321}">
                <p14:modId xmlns:p14="http://schemas.microsoft.com/office/powerpoint/2010/main" val="3642889104"/>
              </p:ext>
            </p:extLst>
          </p:nvPr>
        </p:nvGraphicFramePr>
        <p:xfrm>
          <a:off x="2491740" y="5577160"/>
          <a:ext cx="4102926" cy="620035"/>
        </p:xfrm>
        <a:graphic>
          <a:graphicData uri="http://schemas.openxmlformats.org/drawingml/2006/table">
            <a:tbl>
              <a:tblPr firstRow="1" bandRow="1">
                <a:tableStyleId>{69012ECD-51FC-41F1-AA8D-1B2483CD663E}</a:tableStyleId>
              </a:tblPr>
              <a:tblGrid>
                <a:gridCol w="967740">
                  <a:extLst>
                    <a:ext uri="{9D8B030D-6E8A-4147-A177-3AD203B41FA5}">
                      <a16:colId xmlns:a16="http://schemas.microsoft.com/office/drawing/2014/main" val="20001"/>
                    </a:ext>
                  </a:extLst>
                </a:gridCol>
                <a:gridCol w="844567">
                  <a:extLst>
                    <a:ext uri="{9D8B030D-6E8A-4147-A177-3AD203B41FA5}">
                      <a16:colId xmlns:a16="http://schemas.microsoft.com/office/drawing/2014/main" val="2221474874"/>
                    </a:ext>
                  </a:extLst>
                </a:gridCol>
                <a:gridCol w="1071419">
                  <a:extLst>
                    <a:ext uri="{9D8B030D-6E8A-4147-A177-3AD203B41FA5}">
                      <a16:colId xmlns:a16="http://schemas.microsoft.com/office/drawing/2014/main" val="20002"/>
                    </a:ext>
                  </a:extLst>
                </a:gridCol>
                <a:gridCol w="1219200">
                  <a:extLst>
                    <a:ext uri="{9D8B030D-6E8A-4147-A177-3AD203B41FA5}">
                      <a16:colId xmlns:a16="http://schemas.microsoft.com/office/drawing/2014/main" val="20003"/>
                    </a:ext>
                  </a:extLst>
                </a:gridCol>
              </a:tblGrid>
              <a:tr h="318377">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zh-CN" sz="1200" b="1" i="0" u="none" strike="noStrike" cap="none" baseline="0">
                          <a:solidFill>
                            <a:srgbClr val="FFFFFF"/>
                          </a:solidFill>
                          <a:effectLst/>
                          <a:uFillTx/>
                          <a:ea typeface="SimSun"/>
                        </a:rPr>
                        <a:t>OS 率，%</a:t>
                      </a:r>
                    </a:p>
                  </a:txBody>
                  <a:tcPr anchor="b"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200" b="1" i="0" u="none" strike="noStrike" cap="none" baseline="0">
                          <a:solidFill>
                            <a:srgbClr val="FFFFFF"/>
                          </a:solidFill>
                          <a:effectLst/>
                          <a:uFillTx/>
                          <a:ea typeface="SimSun"/>
                        </a:rPr>
                        <a:t>对照组</a:t>
                      </a:r>
                    </a:p>
                  </a:txBody>
                  <a:tcPr anchor="b"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200" b="1" i="0" u="none" strike="noStrike" cap="none" baseline="0">
                          <a:solidFill>
                            <a:srgbClr val="FFFFFF"/>
                          </a:solidFill>
                          <a:effectLst/>
                          <a:uFillTx/>
                          <a:ea typeface="SimSun"/>
                        </a:rPr>
                        <a:t>减量用药组</a:t>
                      </a:r>
                    </a:p>
                  </a:txBody>
                  <a:tcPr anchor="b"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200" b="1" i="0" u="none" strike="noStrike" cap="none" baseline="0">
                          <a:solidFill>
                            <a:srgbClr val="FFFFFF"/>
                          </a:solidFill>
                          <a:effectLst/>
                          <a:uFillTx/>
                          <a:ea typeface="SimSun"/>
                        </a:rPr>
                        <a:t>间歇用药组</a:t>
                      </a:r>
                    </a:p>
                  </a:txBody>
                  <a:tcPr anchor="b"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0"/>
                  </a:ext>
                </a:extLst>
              </a:tr>
              <a:tr h="301658">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zh-CN" sz="1200" b="0" i="0" u="none" strike="noStrike" cap="none" baseline="0">
                          <a:solidFill>
                            <a:srgbClr val="4D4D4D"/>
                          </a:solidFill>
                          <a:effectLst/>
                          <a:uFillTx/>
                          <a:ea typeface="SimSun"/>
                        </a:rPr>
                        <a:t>12 个月</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200" b="0" i="0" u="none" strike="noStrike" cap="none" baseline="0">
                          <a:solidFill>
                            <a:srgbClr val="4D4D4D"/>
                          </a:solidFill>
                          <a:effectLst/>
                          <a:uFillTx/>
                          <a:ea typeface="SimSun"/>
                        </a:rPr>
                        <a:t>32.4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defRPr/>
                      </a:pPr>
                      <a:r>
                        <a:rPr lang="zh-CN" sz="1200" b="0" i="0" u="none" strike="noStrike" cap="none" baseline="0">
                          <a:solidFill>
                            <a:srgbClr val="4D4D4D"/>
                          </a:solidFill>
                          <a:effectLst/>
                          <a:uFillTx/>
                          <a:ea typeface="SimSun"/>
                        </a:rPr>
                        <a:t>32.3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200" b="0" i="0" u="none" strike="noStrike" cap="none" baseline="0">
                          <a:solidFill>
                            <a:srgbClr val="4D4D4D"/>
                          </a:solidFill>
                          <a:effectLst/>
                          <a:uFillTx/>
                          <a:ea typeface="SimSun"/>
                        </a:rPr>
                        <a:t>27.8</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val="10001"/>
                  </a:ext>
                </a:extLst>
              </a:tr>
            </a:tbl>
          </a:graphicData>
        </a:graphic>
      </p:graphicFrame>
      <p:grpSp>
        <p:nvGrpSpPr>
          <p:cNvPr id="42" name="Graphic 5125">
            <a:extLst>
              <a:ext uri="{FF2B5EF4-FFF2-40B4-BE49-F238E27FC236}">
                <a16:creationId xmlns:a16="http://schemas.microsoft.com/office/drawing/2014/main" id="{0D8A4F62-9DAA-4924-AF53-78B8CFC75630}"/>
              </a:ext>
            </a:extLst>
          </p:cNvPr>
          <p:cNvGrpSpPr/>
          <p:nvPr/>
        </p:nvGrpSpPr>
        <p:grpSpPr>
          <a:xfrm>
            <a:off x="1430867" y="2097945"/>
            <a:ext cx="5292000" cy="2079884"/>
            <a:chOff x="438150" y="1795462"/>
            <a:chExt cx="8267700" cy="3267075"/>
          </a:xfrm>
        </p:grpSpPr>
        <p:sp>
          <p:nvSpPr>
            <p:cNvPr id="43" name="Freeform: Shape 5127">
              <a:extLst>
                <a:ext uri="{FF2B5EF4-FFF2-40B4-BE49-F238E27FC236}">
                  <a16:creationId xmlns:a16="http://schemas.microsoft.com/office/drawing/2014/main" id="{CF66FA80-1306-4636-A1E8-017FB088F846}"/>
                </a:ext>
              </a:extLst>
            </p:cNvPr>
            <p:cNvSpPr/>
            <p:nvPr/>
          </p:nvSpPr>
          <p:spPr>
            <a:xfrm>
              <a:off x="431006" y="1793081"/>
              <a:ext cx="8277225" cy="3228975"/>
            </a:xfrm>
            <a:custGeom>
              <a:avLst/>
              <a:gdLst>
                <a:gd name="connsiteX0" fmla="*/ 8278578 w 8277225"/>
                <a:gd name="connsiteY0" fmla="*/ 3222193 h 3228975"/>
                <a:gd name="connsiteX1" fmla="*/ 7883585 w 8277225"/>
                <a:gd name="connsiteY1" fmla="*/ 3222193 h 3228975"/>
                <a:gd name="connsiteX2" fmla="*/ 7883585 w 8277225"/>
                <a:gd name="connsiteY2" fmla="*/ 3103121 h 3228975"/>
                <a:gd name="connsiteX3" fmla="*/ 7639631 w 8277225"/>
                <a:gd name="connsiteY3" fmla="*/ 3103121 h 3228975"/>
                <a:gd name="connsiteX4" fmla="*/ 7639631 w 8277225"/>
                <a:gd name="connsiteY4" fmla="*/ 2984049 h 3228975"/>
                <a:gd name="connsiteX5" fmla="*/ 7192366 w 8277225"/>
                <a:gd name="connsiteY5" fmla="*/ 2984049 h 3228975"/>
                <a:gd name="connsiteX6" fmla="*/ 7192366 w 8277225"/>
                <a:gd name="connsiteY6" fmla="*/ 2902725 h 3228975"/>
                <a:gd name="connsiteX7" fmla="*/ 6916455 w 8277225"/>
                <a:gd name="connsiteY7" fmla="*/ 2902725 h 3228975"/>
                <a:gd name="connsiteX8" fmla="*/ 6916455 w 8277225"/>
                <a:gd name="connsiteY8" fmla="*/ 2827211 h 3228975"/>
                <a:gd name="connsiteX9" fmla="*/ 5891241 w 8277225"/>
                <a:gd name="connsiteY9" fmla="*/ 2827211 h 3228975"/>
                <a:gd name="connsiteX10" fmla="*/ 5891241 w 8277225"/>
                <a:gd name="connsiteY10" fmla="*/ 2748801 h 3228975"/>
                <a:gd name="connsiteX11" fmla="*/ 5388797 w 8277225"/>
                <a:gd name="connsiteY11" fmla="*/ 2748801 h 3228975"/>
                <a:gd name="connsiteX12" fmla="*/ 5388797 w 8277225"/>
                <a:gd name="connsiteY12" fmla="*/ 2699423 h 3228975"/>
                <a:gd name="connsiteX13" fmla="*/ 5200022 w 8277225"/>
                <a:gd name="connsiteY13" fmla="*/ 2699423 h 3228975"/>
                <a:gd name="connsiteX14" fmla="*/ 5200022 w 8277225"/>
                <a:gd name="connsiteY14" fmla="*/ 2650055 h 3228975"/>
                <a:gd name="connsiteX15" fmla="*/ 5078044 w 8277225"/>
                <a:gd name="connsiteY15" fmla="*/ 2650055 h 3228975"/>
                <a:gd name="connsiteX16" fmla="*/ 5078044 w 8277225"/>
                <a:gd name="connsiteY16" fmla="*/ 2562920 h 3228975"/>
                <a:gd name="connsiteX17" fmla="*/ 4877648 w 8277225"/>
                <a:gd name="connsiteY17" fmla="*/ 2562920 h 3228975"/>
                <a:gd name="connsiteX18" fmla="*/ 4877648 w 8277225"/>
                <a:gd name="connsiteY18" fmla="*/ 2516458 h 3228975"/>
                <a:gd name="connsiteX19" fmla="*/ 4839891 w 8277225"/>
                <a:gd name="connsiteY19" fmla="*/ 2516458 h 3228975"/>
                <a:gd name="connsiteX20" fmla="*/ 4839891 w 8277225"/>
                <a:gd name="connsiteY20" fmla="*/ 2461270 h 3228975"/>
                <a:gd name="connsiteX21" fmla="*/ 4540749 w 8277225"/>
                <a:gd name="connsiteY21" fmla="*/ 2461270 h 3228975"/>
                <a:gd name="connsiteX22" fmla="*/ 4540749 w 8277225"/>
                <a:gd name="connsiteY22" fmla="*/ 2400281 h 3228975"/>
                <a:gd name="connsiteX23" fmla="*/ 4366489 w 8277225"/>
                <a:gd name="connsiteY23" fmla="*/ 2400281 h 3228975"/>
                <a:gd name="connsiteX24" fmla="*/ 4366489 w 8277225"/>
                <a:gd name="connsiteY24" fmla="*/ 2353809 h 3228975"/>
                <a:gd name="connsiteX25" fmla="*/ 4200944 w 8277225"/>
                <a:gd name="connsiteY25" fmla="*/ 2353809 h 3228975"/>
                <a:gd name="connsiteX26" fmla="*/ 4200944 w 8277225"/>
                <a:gd name="connsiteY26" fmla="*/ 2324767 h 3228975"/>
                <a:gd name="connsiteX27" fmla="*/ 4087673 w 8277225"/>
                <a:gd name="connsiteY27" fmla="*/ 2324767 h 3228975"/>
                <a:gd name="connsiteX28" fmla="*/ 4087673 w 8277225"/>
                <a:gd name="connsiteY28" fmla="*/ 2281209 h 3228975"/>
                <a:gd name="connsiteX29" fmla="*/ 3724637 w 8277225"/>
                <a:gd name="connsiteY29" fmla="*/ 2281209 h 3228975"/>
                <a:gd name="connsiteX30" fmla="*/ 3724637 w 8277225"/>
                <a:gd name="connsiteY30" fmla="*/ 2252167 h 3228975"/>
                <a:gd name="connsiteX31" fmla="*/ 3666554 w 8277225"/>
                <a:gd name="connsiteY31" fmla="*/ 2252167 h 3228975"/>
                <a:gd name="connsiteX32" fmla="*/ 3666554 w 8277225"/>
                <a:gd name="connsiteY32" fmla="*/ 2173748 h 3228975"/>
                <a:gd name="connsiteX33" fmla="*/ 3524241 w 8277225"/>
                <a:gd name="connsiteY33" fmla="*/ 2173748 h 3228975"/>
                <a:gd name="connsiteX34" fmla="*/ 3524241 w 8277225"/>
                <a:gd name="connsiteY34" fmla="*/ 2138896 h 3228975"/>
                <a:gd name="connsiteX35" fmla="*/ 3460347 w 8277225"/>
                <a:gd name="connsiteY35" fmla="*/ 2138896 h 3228975"/>
                <a:gd name="connsiteX36" fmla="*/ 3460347 w 8277225"/>
                <a:gd name="connsiteY36" fmla="*/ 2104044 h 3228975"/>
                <a:gd name="connsiteX37" fmla="*/ 3347085 w 8277225"/>
                <a:gd name="connsiteY37" fmla="*/ 2104044 h 3228975"/>
                <a:gd name="connsiteX38" fmla="*/ 3347085 w 8277225"/>
                <a:gd name="connsiteY38" fmla="*/ 2063382 h 3228975"/>
                <a:gd name="connsiteX39" fmla="*/ 3291897 w 8277225"/>
                <a:gd name="connsiteY39" fmla="*/ 2063382 h 3228975"/>
                <a:gd name="connsiteX40" fmla="*/ 3291897 w 8277225"/>
                <a:gd name="connsiteY40" fmla="*/ 2019824 h 3228975"/>
                <a:gd name="connsiteX41" fmla="*/ 3187341 w 8277225"/>
                <a:gd name="connsiteY41" fmla="*/ 2019824 h 3228975"/>
                <a:gd name="connsiteX42" fmla="*/ 3187341 w 8277225"/>
                <a:gd name="connsiteY42" fmla="*/ 1993678 h 3228975"/>
                <a:gd name="connsiteX43" fmla="*/ 3053744 w 8277225"/>
                <a:gd name="connsiteY43" fmla="*/ 1993678 h 3228975"/>
                <a:gd name="connsiteX44" fmla="*/ 3053744 w 8277225"/>
                <a:gd name="connsiteY44" fmla="*/ 1950120 h 3228975"/>
                <a:gd name="connsiteX45" fmla="*/ 2923051 w 8277225"/>
                <a:gd name="connsiteY45" fmla="*/ 1950120 h 3228975"/>
                <a:gd name="connsiteX46" fmla="*/ 2923051 w 8277225"/>
                <a:gd name="connsiteY46" fmla="*/ 1883321 h 3228975"/>
                <a:gd name="connsiteX47" fmla="*/ 2850452 w 8277225"/>
                <a:gd name="connsiteY47" fmla="*/ 1883321 h 3228975"/>
                <a:gd name="connsiteX48" fmla="*/ 2850452 w 8277225"/>
                <a:gd name="connsiteY48" fmla="*/ 1784575 h 3228975"/>
                <a:gd name="connsiteX49" fmla="*/ 2734275 w 8277225"/>
                <a:gd name="connsiteY49" fmla="*/ 1784575 h 3228975"/>
                <a:gd name="connsiteX50" fmla="*/ 2734275 w 8277225"/>
                <a:gd name="connsiteY50" fmla="*/ 1749723 h 3228975"/>
                <a:gd name="connsiteX51" fmla="*/ 2708139 w 8277225"/>
                <a:gd name="connsiteY51" fmla="*/ 1749723 h 3228975"/>
                <a:gd name="connsiteX52" fmla="*/ 2708139 w 8277225"/>
                <a:gd name="connsiteY52" fmla="*/ 1706156 h 3228975"/>
                <a:gd name="connsiteX53" fmla="*/ 2615203 w 8277225"/>
                <a:gd name="connsiteY53" fmla="*/ 1706156 h 3228975"/>
                <a:gd name="connsiteX54" fmla="*/ 2615203 w 8277225"/>
                <a:gd name="connsiteY54" fmla="*/ 1674209 h 3228975"/>
                <a:gd name="connsiteX55" fmla="*/ 2525163 w 8277225"/>
                <a:gd name="connsiteY55" fmla="*/ 1674209 h 3228975"/>
                <a:gd name="connsiteX56" fmla="*/ 2525163 w 8277225"/>
                <a:gd name="connsiteY56" fmla="*/ 1639357 h 3228975"/>
                <a:gd name="connsiteX57" fmla="*/ 2469985 w 8277225"/>
                <a:gd name="connsiteY57" fmla="*/ 1639357 h 3228975"/>
                <a:gd name="connsiteX58" fmla="*/ 2469985 w 8277225"/>
                <a:gd name="connsiteY58" fmla="*/ 1560938 h 3228975"/>
                <a:gd name="connsiteX59" fmla="*/ 2348008 w 8277225"/>
                <a:gd name="connsiteY59" fmla="*/ 1560938 h 3228975"/>
                <a:gd name="connsiteX60" fmla="*/ 2348008 w 8277225"/>
                <a:gd name="connsiteY60" fmla="*/ 1462192 h 3228975"/>
                <a:gd name="connsiteX61" fmla="*/ 2246357 w 8277225"/>
                <a:gd name="connsiteY61" fmla="*/ 1462192 h 3228975"/>
                <a:gd name="connsiteX62" fmla="*/ 2246357 w 8277225"/>
                <a:gd name="connsiteY62" fmla="*/ 1412824 h 3228975"/>
                <a:gd name="connsiteX63" fmla="*/ 2223116 w 8277225"/>
                <a:gd name="connsiteY63" fmla="*/ 1412824 h 3228975"/>
                <a:gd name="connsiteX64" fmla="*/ 2223116 w 8277225"/>
                <a:gd name="connsiteY64" fmla="*/ 1380877 h 3228975"/>
                <a:gd name="connsiteX65" fmla="*/ 2170843 w 8277225"/>
                <a:gd name="connsiteY65" fmla="*/ 1380877 h 3228975"/>
                <a:gd name="connsiteX66" fmla="*/ 2170843 w 8277225"/>
                <a:gd name="connsiteY66" fmla="*/ 1308268 h 3228975"/>
                <a:gd name="connsiteX67" fmla="*/ 1961731 w 8277225"/>
                <a:gd name="connsiteY67" fmla="*/ 1308268 h 3228975"/>
                <a:gd name="connsiteX68" fmla="*/ 1961731 w 8277225"/>
                <a:gd name="connsiteY68" fmla="*/ 1200807 h 3228975"/>
                <a:gd name="connsiteX69" fmla="*/ 1862985 w 8277225"/>
                <a:gd name="connsiteY69" fmla="*/ 1200807 h 3228975"/>
                <a:gd name="connsiteX70" fmla="*/ 1862985 w 8277225"/>
                <a:gd name="connsiteY70" fmla="*/ 1136914 h 3228975"/>
                <a:gd name="connsiteX71" fmla="*/ 1697441 w 8277225"/>
                <a:gd name="connsiteY71" fmla="*/ 1136914 h 3228975"/>
                <a:gd name="connsiteX72" fmla="*/ 1697441 w 8277225"/>
                <a:gd name="connsiteY72" fmla="*/ 1061399 h 3228975"/>
                <a:gd name="connsiteX73" fmla="*/ 1630642 w 8277225"/>
                <a:gd name="connsiteY73" fmla="*/ 1061399 h 3228975"/>
                <a:gd name="connsiteX74" fmla="*/ 1630642 w 8277225"/>
                <a:gd name="connsiteY74" fmla="*/ 1017842 h 3228975"/>
                <a:gd name="connsiteX75" fmla="*/ 1566748 w 8277225"/>
                <a:gd name="connsiteY75" fmla="*/ 1017842 h 3228975"/>
                <a:gd name="connsiteX76" fmla="*/ 1566748 w 8277225"/>
                <a:gd name="connsiteY76" fmla="*/ 933614 h 3228975"/>
                <a:gd name="connsiteX77" fmla="*/ 1491234 w 8277225"/>
                <a:gd name="connsiteY77" fmla="*/ 933614 h 3228975"/>
                <a:gd name="connsiteX78" fmla="*/ 1491234 w 8277225"/>
                <a:gd name="connsiteY78" fmla="*/ 890049 h 3228975"/>
                <a:gd name="connsiteX79" fmla="*/ 1415729 w 8277225"/>
                <a:gd name="connsiteY79" fmla="*/ 890049 h 3228975"/>
                <a:gd name="connsiteX80" fmla="*/ 1415729 w 8277225"/>
                <a:gd name="connsiteY80" fmla="*/ 843581 h 3228975"/>
                <a:gd name="connsiteX81" fmla="*/ 1276321 w 8277225"/>
                <a:gd name="connsiteY81" fmla="*/ 843581 h 3228975"/>
                <a:gd name="connsiteX82" fmla="*/ 1276321 w 8277225"/>
                <a:gd name="connsiteY82" fmla="*/ 770974 h 3228975"/>
                <a:gd name="connsiteX83" fmla="*/ 1203712 w 8277225"/>
                <a:gd name="connsiteY83" fmla="*/ 770974 h 3228975"/>
                <a:gd name="connsiteX84" fmla="*/ 1203712 w 8277225"/>
                <a:gd name="connsiteY84" fmla="*/ 727409 h 3228975"/>
                <a:gd name="connsiteX85" fmla="*/ 1168860 w 8277225"/>
                <a:gd name="connsiteY85" fmla="*/ 727409 h 3228975"/>
                <a:gd name="connsiteX86" fmla="*/ 1168860 w 8277225"/>
                <a:gd name="connsiteY86" fmla="*/ 683845 h 3228975"/>
                <a:gd name="connsiteX87" fmla="*/ 1067210 w 8277225"/>
                <a:gd name="connsiteY87" fmla="*/ 683845 h 3228975"/>
                <a:gd name="connsiteX88" fmla="*/ 1067210 w 8277225"/>
                <a:gd name="connsiteY88" fmla="*/ 608332 h 3228975"/>
                <a:gd name="connsiteX89" fmla="*/ 1038168 w 8277225"/>
                <a:gd name="connsiteY89" fmla="*/ 608332 h 3228975"/>
                <a:gd name="connsiteX90" fmla="*/ 1038168 w 8277225"/>
                <a:gd name="connsiteY90" fmla="*/ 561864 h 3228975"/>
                <a:gd name="connsiteX91" fmla="*/ 991695 w 8277225"/>
                <a:gd name="connsiteY91" fmla="*/ 561864 h 3228975"/>
                <a:gd name="connsiteX92" fmla="*/ 991695 w 8277225"/>
                <a:gd name="connsiteY92" fmla="*/ 495065 h 3228975"/>
                <a:gd name="connsiteX93" fmla="*/ 939422 w 8277225"/>
                <a:gd name="connsiteY93" fmla="*/ 495065 h 3228975"/>
                <a:gd name="connsiteX94" fmla="*/ 939422 w 8277225"/>
                <a:gd name="connsiteY94" fmla="*/ 431171 h 3228975"/>
                <a:gd name="connsiteX95" fmla="*/ 898762 w 8277225"/>
                <a:gd name="connsiteY95" fmla="*/ 431171 h 3228975"/>
                <a:gd name="connsiteX96" fmla="*/ 898762 w 8277225"/>
                <a:gd name="connsiteY96" fmla="*/ 355659 h 3228975"/>
                <a:gd name="connsiteX97" fmla="*/ 846485 w 8277225"/>
                <a:gd name="connsiteY97" fmla="*/ 355659 h 3228975"/>
                <a:gd name="connsiteX98" fmla="*/ 846485 w 8277225"/>
                <a:gd name="connsiteY98" fmla="*/ 309190 h 3228975"/>
                <a:gd name="connsiteX99" fmla="*/ 817442 w 8277225"/>
                <a:gd name="connsiteY99" fmla="*/ 309190 h 3228975"/>
                <a:gd name="connsiteX100" fmla="*/ 817442 w 8277225"/>
                <a:gd name="connsiteY100" fmla="*/ 283052 h 3228975"/>
                <a:gd name="connsiteX101" fmla="*/ 721600 w 8277225"/>
                <a:gd name="connsiteY101" fmla="*/ 283052 h 3228975"/>
                <a:gd name="connsiteX102" fmla="*/ 721600 w 8277225"/>
                <a:gd name="connsiteY102" fmla="*/ 227870 h 3228975"/>
                <a:gd name="connsiteX103" fmla="*/ 672227 w 8277225"/>
                <a:gd name="connsiteY103" fmla="*/ 227870 h 3228975"/>
                <a:gd name="connsiteX104" fmla="*/ 672227 w 8277225"/>
                <a:gd name="connsiteY104" fmla="*/ 184306 h 3228975"/>
                <a:gd name="connsiteX105" fmla="*/ 599620 w 8277225"/>
                <a:gd name="connsiteY105" fmla="*/ 184306 h 3228975"/>
                <a:gd name="connsiteX106" fmla="*/ 599620 w 8277225"/>
                <a:gd name="connsiteY106" fmla="*/ 143646 h 3228975"/>
                <a:gd name="connsiteX107" fmla="*/ 553151 w 8277225"/>
                <a:gd name="connsiteY107" fmla="*/ 143646 h 3228975"/>
                <a:gd name="connsiteX108" fmla="*/ 553151 w 8277225"/>
                <a:gd name="connsiteY108" fmla="*/ 44900 h 3228975"/>
                <a:gd name="connsiteX109" fmla="*/ 413745 w 8277225"/>
                <a:gd name="connsiteY109" fmla="*/ 44900 h 3228975"/>
                <a:gd name="connsiteX110" fmla="*/ 413745 w 8277225"/>
                <a:gd name="connsiteY110" fmla="*/ 7144 h 3228975"/>
                <a:gd name="connsiteX111" fmla="*/ 7144 w 8277225"/>
                <a:gd name="connsiteY111" fmla="*/ 7144 h 3228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8277225" h="3228975">
                  <a:moveTo>
                    <a:pt x="8278578" y="3222193"/>
                  </a:moveTo>
                  <a:lnTo>
                    <a:pt x="7883585" y="3222193"/>
                  </a:lnTo>
                  <a:lnTo>
                    <a:pt x="7883585" y="3103121"/>
                  </a:lnTo>
                  <a:lnTo>
                    <a:pt x="7639631" y="3103121"/>
                  </a:lnTo>
                  <a:lnTo>
                    <a:pt x="7639631" y="2984049"/>
                  </a:lnTo>
                  <a:lnTo>
                    <a:pt x="7192366" y="2984049"/>
                  </a:lnTo>
                  <a:lnTo>
                    <a:pt x="7192366" y="2902725"/>
                  </a:lnTo>
                  <a:lnTo>
                    <a:pt x="6916455" y="2902725"/>
                  </a:lnTo>
                  <a:lnTo>
                    <a:pt x="6916455" y="2827211"/>
                  </a:lnTo>
                  <a:lnTo>
                    <a:pt x="5891241" y="2827211"/>
                  </a:lnTo>
                  <a:lnTo>
                    <a:pt x="5891241" y="2748801"/>
                  </a:lnTo>
                  <a:lnTo>
                    <a:pt x="5388797" y="2748801"/>
                  </a:lnTo>
                  <a:lnTo>
                    <a:pt x="5388797" y="2699423"/>
                  </a:lnTo>
                  <a:lnTo>
                    <a:pt x="5200022" y="2699423"/>
                  </a:lnTo>
                  <a:lnTo>
                    <a:pt x="5200022" y="2650055"/>
                  </a:lnTo>
                  <a:lnTo>
                    <a:pt x="5078044" y="2650055"/>
                  </a:lnTo>
                  <a:lnTo>
                    <a:pt x="5078044" y="2562920"/>
                  </a:lnTo>
                  <a:lnTo>
                    <a:pt x="4877648" y="2562920"/>
                  </a:lnTo>
                  <a:lnTo>
                    <a:pt x="4877648" y="2516458"/>
                  </a:lnTo>
                  <a:lnTo>
                    <a:pt x="4839891" y="2516458"/>
                  </a:lnTo>
                  <a:lnTo>
                    <a:pt x="4839891" y="2461270"/>
                  </a:lnTo>
                  <a:lnTo>
                    <a:pt x="4540749" y="2461270"/>
                  </a:lnTo>
                  <a:lnTo>
                    <a:pt x="4540749" y="2400281"/>
                  </a:lnTo>
                  <a:lnTo>
                    <a:pt x="4366489" y="2400281"/>
                  </a:lnTo>
                  <a:lnTo>
                    <a:pt x="4366489" y="2353809"/>
                  </a:lnTo>
                  <a:lnTo>
                    <a:pt x="4200944" y="2353809"/>
                  </a:lnTo>
                  <a:lnTo>
                    <a:pt x="4200944" y="2324767"/>
                  </a:lnTo>
                  <a:lnTo>
                    <a:pt x="4087673" y="2324767"/>
                  </a:lnTo>
                  <a:lnTo>
                    <a:pt x="4087673" y="2281209"/>
                  </a:lnTo>
                  <a:lnTo>
                    <a:pt x="3724637" y="2281209"/>
                  </a:lnTo>
                  <a:lnTo>
                    <a:pt x="3724637" y="2252167"/>
                  </a:lnTo>
                  <a:lnTo>
                    <a:pt x="3666554" y="2252167"/>
                  </a:lnTo>
                  <a:lnTo>
                    <a:pt x="3666554" y="2173748"/>
                  </a:lnTo>
                  <a:lnTo>
                    <a:pt x="3524241" y="2173748"/>
                  </a:lnTo>
                  <a:lnTo>
                    <a:pt x="3524241" y="2138896"/>
                  </a:lnTo>
                  <a:lnTo>
                    <a:pt x="3460347" y="2138896"/>
                  </a:lnTo>
                  <a:lnTo>
                    <a:pt x="3460347" y="2104044"/>
                  </a:lnTo>
                  <a:lnTo>
                    <a:pt x="3347085" y="2104044"/>
                  </a:lnTo>
                  <a:lnTo>
                    <a:pt x="3347085" y="2063382"/>
                  </a:lnTo>
                  <a:lnTo>
                    <a:pt x="3291897" y="2063382"/>
                  </a:lnTo>
                  <a:lnTo>
                    <a:pt x="3291897" y="2019824"/>
                  </a:lnTo>
                  <a:lnTo>
                    <a:pt x="3187341" y="2019824"/>
                  </a:lnTo>
                  <a:lnTo>
                    <a:pt x="3187341" y="1993678"/>
                  </a:lnTo>
                  <a:lnTo>
                    <a:pt x="3053744" y="1993678"/>
                  </a:lnTo>
                  <a:lnTo>
                    <a:pt x="3053744" y="1950120"/>
                  </a:lnTo>
                  <a:lnTo>
                    <a:pt x="2923051" y="1950120"/>
                  </a:lnTo>
                  <a:lnTo>
                    <a:pt x="2923051" y="1883321"/>
                  </a:lnTo>
                  <a:lnTo>
                    <a:pt x="2850452" y="1883321"/>
                  </a:lnTo>
                  <a:lnTo>
                    <a:pt x="2850452" y="1784575"/>
                  </a:lnTo>
                  <a:lnTo>
                    <a:pt x="2734275" y="1784575"/>
                  </a:lnTo>
                  <a:lnTo>
                    <a:pt x="2734275" y="1749723"/>
                  </a:lnTo>
                  <a:lnTo>
                    <a:pt x="2708139" y="1749723"/>
                  </a:lnTo>
                  <a:lnTo>
                    <a:pt x="2708139" y="1706156"/>
                  </a:lnTo>
                  <a:lnTo>
                    <a:pt x="2615203" y="1706156"/>
                  </a:lnTo>
                  <a:lnTo>
                    <a:pt x="2615203" y="1674209"/>
                  </a:lnTo>
                  <a:lnTo>
                    <a:pt x="2525163" y="1674209"/>
                  </a:lnTo>
                  <a:lnTo>
                    <a:pt x="2525163" y="1639357"/>
                  </a:lnTo>
                  <a:lnTo>
                    <a:pt x="2469985" y="1639357"/>
                  </a:lnTo>
                  <a:lnTo>
                    <a:pt x="2469985" y="1560938"/>
                  </a:lnTo>
                  <a:lnTo>
                    <a:pt x="2348008" y="1560938"/>
                  </a:lnTo>
                  <a:lnTo>
                    <a:pt x="2348008" y="1462192"/>
                  </a:lnTo>
                  <a:lnTo>
                    <a:pt x="2246357" y="1462192"/>
                  </a:lnTo>
                  <a:lnTo>
                    <a:pt x="2246357" y="1412824"/>
                  </a:lnTo>
                  <a:lnTo>
                    <a:pt x="2223116" y="1412824"/>
                  </a:lnTo>
                  <a:lnTo>
                    <a:pt x="2223116" y="1380877"/>
                  </a:lnTo>
                  <a:lnTo>
                    <a:pt x="2170843" y="1380877"/>
                  </a:lnTo>
                  <a:lnTo>
                    <a:pt x="2170843" y="1308268"/>
                  </a:lnTo>
                  <a:lnTo>
                    <a:pt x="1961731" y="1308268"/>
                  </a:lnTo>
                  <a:lnTo>
                    <a:pt x="1961731" y="1200807"/>
                  </a:lnTo>
                  <a:lnTo>
                    <a:pt x="1862985" y="1200807"/>
                  </a:lnTo>
                  <a:lnTo>
                    <a:pt x="1862985" y="1136914"/>
                  </a:lnTo>
                  <a:lnTo>
                    <a:pt x="1697441" y="1136914"/>
                  </a:lnTo>
                  <a:lnTo>
                    <a:pt x="1697441" y="1061399"/>
                  </a:lnTo>
                  <a:lnTo>
                    <a:pt x="1630642" y="1061399"/>
                  </a:lnTo>
                  <a:lnTo>
                    <a:pt x="1630642" y="1017842"/>
                  </a:lnTo>
                  <a:lnTo>
                    <a:pt x="1566748" y="1017842"/>
                  </a:lnTo>
                  <a:lnTo>
                    <a:pt x="1566748" y="933614"/>
                  </a:lnTo>
                  <a:lnTo>
                    <a:pt x="1491234" y="933614"/>
                  </a:lnTo>
                  <a:lnTo>
                    <a:pt x="1491234" y="890049"/>
                  </a:lnTo>
                  <a:lnTo>
                    <a:pt x="1415729" y="890049"/>
                  </a:lnTo>
                  <a:lnTo>
                    <a:pt x="1415729" y="843581"/>
                  </a:lnTo>
                  <a:lnTo>
                    <a:pt x="1276321" y="843581"/>
                  </a:lnTo>
                  <a:lnTo>
                    <a:pt x="1276321" y="770974"/>
                  </a:lnTo>
                  <a:lnTo>
                    <a:pt x="1203712" y="770974"/>
                  </a:lnTo>
                  <a:lnTo>
                    <a:pt x="1203712" y="727409"/>
                  </a:lnTo>
                  <a:lnTo>
                    <a:pt x="1168860" y="727409"/>
                  </a:lnTo>
                  <a:lnTo>
                    <a:pt x="1168860" y="683845"/>
                  </a:lnTo>
                  <a:lnTo>
                    <a:pt x="1067210" y="683845"/>
                  </a:lnTo>
                  <a:lnTo>
                    <a:pt x="1067210" y="608332"/>
                  </a:lnTo>
                  <a:lnTo>
                    <a:pt x="1038168" y="608332"/>
                  </a:lnTo>
                  <a:lnTo>
                    <a:pt x="1038168" y="561864"/>
                  </a:lnTo>
                  <a:lnTo>
                    <a:pt x="991695" y="561864"/>
                  </a:lnTo>
                  <a:lnTo>
                    <a:pt x="991695" y="495065"/>
                  </a:lnTo>
                  <a:lnTo>
                    <a:pt x="939422" y="495065"/>
                  </a:lnTo>
                  <a:lnTo>
                    <a:pt x="939422" y="431171"/>
                  </a:lnTo>
                  <a:lnTo>
                    <a:pt x="898762" y="431171"/>
                  </a:lnTo>
                  <a:lnTo>
                    <a:pt x="898762" y="355659"/>
                  </a:lnTo>
                  <a:lnTo>
                    <a:pt x="846485" y="355659"/>
                  </a:lnTo>
                  <a:lnTo>
                    <a:pt x="846485" y="309190"/>
                  </a:lnTo>
                  <a:lnTo>
                    <a:pt x="817442" y="309190"/>
                  </a:lnTo>
                  <a:lnTo>
                    <a:pt x="817442" y="283052"/>
                  </a:lnTo>
                  <a:lnTo>
                    <a:pt x="721600" y="283052"/>
                  </a:lnTo>
                  <a:lnTo>
                    <a:pt x="721600" y="227870"/>
                  </a:lnTo>
                  <a:lnTo>
                    <a:pt x="672227" y="227870"/>
                  </a:lnTo>
                  <a:lnTo>
                    <a:pt x="672227" y="184306"/>
                  </a:lnTo>
                  <a:lnTo>
                    <a:pt x="599620" y="184306"/>
                  </a:lnTo>
                  <a:lnTo>
                    <a:pt x="599620" y="143646"/>
                  </a:lnTo>
                  <a:lnTo>
                    <a:pt x="553151" y="143646"/>
                  </a:lnTo>
                  <a:lnTo>
                    <a:pt x="553151" y="44900"/>
                  </a:lnTo>
                  <a:lnTo>
                    <a:pt x="413745" y="44900"/>
                  </a:lnTo>
                  <a:lnTo>
                    <a:pt x="413745" y="7144"/>
                  </a:lnTo>
                  <a:lnTo>
                    <a:pt x="7144" y="7144"/>
                  </a:lnTo>
                </a:path>
              </a:pathLst>
            </a:custGeom>
            <a:noFill/>
            <a:ln w="25400" cap="flat">
              <a:solidFill>
                <a:schemeClr val="accent3"/>
              </a:solidFill>
              <a:prstDash val="solid"/>
              <a:miter/>
            </a:ln>
          </p:spPr>
          <p:txBody>
            <a:bodyPr rtlCol="0" anchor="ctr"/>
            <a:lstStyle/>
            <a:p>
              <a:endParaRPr lang="en-GB"/>
            </a:p>
          </p:txBody>
        </p:sp>
        <p:sp>
          <p:nvSpPr>
            <p:cNvPr id="44" name="Freeform: Shape 5128">
              <a:extLst>
                <a:ext uri="{FF2B5EF4-FFF2-40B4-BE49-F238E27FC236}">
                  <a16:creationId xmlns:a16="http://schemas.microsoft.com/office/drawing/2014/main" id="{45A9C00C-DE0A-4E70-94D1-8AD3E6103F9D}"/>
                </a:ext>
              </a:extLst>
            </p:cNvPr>
            <p:cNvSpPr/>
            <p:nvPr/>
          </p:nvSpPr>
          <p:spPr>
            <a:xfrm>
              <a:off x="8676124" y="4948638"/>
              <a:ext cx="9525" cy="114300"/>
            </a:xfrm>
            <a:custGeom>
              <a:avLst/>
              <a:gdLst>
                <a:gd name="connsiteX0" fmla="*/ 3304 w 0"/>
                <a:gd name="connsiteY0" fmla="*/ 3304 h 114300"/>
                <a:gd name="connsiteX1" fmla="*/ 3304 w 0"/>
                <a:gd name="connsiteY1" fmla="*/ 111308 h 114300"/>
              </a:gdLst>
              <a:ahLst/>
              <a:cxnLst>
                <a:cxn ang="0">
                  <a:pos x="connsiteX0" y="connsiteY0"/>
                </a:cxn>
                <a:cxn ang="0">
                  <a:pos x="connsiteX1" y="connsiteY1"/>
                </a:cxn>
              </a:cxnLst>
              <a:rect l="l" t="t" r="r" b="b"/>
              <a:pathLst>
                <a:path h="114300">
                  <a:moveTo>
                    <a:pt x="3304" y="3304"/>
                  </a:moveTo>
                  <a:lnTo>
                    <a:pt x="3304" y="111308"/>
                  </a:lnTo>
                </a:path>
              </a:pathLst>
            </a:custGeom>
            <a:noFill/>
            <a:ln w="25400" cap="flat">
              <a:solidFill>
                <a:schemeClr val="accent3"/>
              </a:solidFill>
              <a:prstDash val="solid"/>
              <a:miter/>
            </a:ln>
          </p:spPr>
          <p:txBody>
            <a:bodyPr rtlCol="0" anchor="ctr"/>
            <a:lstStyle/>
            <a:p>
              <a:endParaRPr lang="en-GB"/>
            </a:p>
          </p:txBody>
        </p:sp>
        <p:sp>
          <p:nvSpPr>
            <p:cNvPr id="45" name="Freeform: Shape 5129">
              <a:extLst>
                <a:ext uri="{FF2B5EF4-FFF2-40B4-BE49-F238E27FC236}">
                  <a16:creationId xmlns:a16="http://schemas.microsoft.com/office/drawing/2014/main" id="{723A3F72-64E2-4931-91AA-4799F5DF88E2}"/>
                </a:ext>
              </a:extLst>
            </p:cNvPr>
            <p:cNvSpPr/>
            <p:nvPr/>
          </p:nvSpPr>
          <p:spPr>
            <a:xfrm>
              <a:off x="8371314" y="4948638"/>
              <a:ext cx="9525" cy="114300"/>
            </a:xfrm>
            <a:custGeom>
              <a:avLst/>
              <a:gdLst>
                <a:gd name="connsiteX0" fmla="*/ 3304 w 0"/>
                <a:gd name="connsiteY0" fmla="*/ 3304 h 114300"/>
                <a:gd name="connsiteX1" fmla="*/ 3304 w 0"/>
                <a:gd name="connsiteY1" fmla="*/ 111308 h 114300"/>
              </a:gdLst>
              <a:ahLst/>
              <a:cxnLst>
                <a:cxn ang="0">
                  <a:pos x="connsiteX0" y="connsiteY0"/>
                </a:cxn>
                <a:cxn ang="0">
                  <a:pos x="connsiteX1" y="connsiteY1"/>
                </a:cxn>
              </a:cxnLst>
              <a:rect l="l" t="t" r="r" b="b"/>
              <a:pathLst>
                <a:path h="114300">
                  <a:moveTo>
                    <a:pt x="3304" y="3304"/>
                  </a:moveTo>
                  <a:lnTo>
                    <a:pt x="3304" y="111308"/>
                  </a:lnTo>
                </a:path>
              </a:pathLst>
            </a:custGeom>
            <a:noFill/>
            <a:ln w="25400" cap="flat">
              <a:solidFill>
                <a:schemeClr val="accent3"/>
              </a:solidFill>
              <a:prstDash val="solid"/>
              <a:miter/>
            </a:ln>
          </p:spPr>
          <p:txBody>
            <a:bodyPr rtlCol="0" anchor="ctr"/>
            <a:lstStyle/>
            <a:p>
              <a:endParaRPr lang="en-GB"/>
            </a:p>
          </p:txBody>
        </p:sp>
        <p:sp>
          <p:nvSpPr>
            <p:cNvPr id="46" name="Freeform: Shape 5130">
              <a:extLst>
                <a:ext uri="{FF2B5EF4-FFF2-40B4-BE49-F238E27FC236}">
                  <a16:creationId xmlns:a16="http://schemas.microsoft.com/office/drawing/2014/main" id="{E5F4B129-A133-4994-A6D2-9D111B372886}"/>
                </a:ext>
              </a:extLst>
            </p:cNvPr>
            <p:cNvSpPr/>
            <p:nvPr/>
          </p:nvSpPr>
          <p:spPr>
            <a:xfrm>
              <a:off x="7818864" y="4720038"/>
              <a:ext cx="9525" cy="114300"/>
            </a:xfrm>
            <a:custGeom>
              <a:avLst/>
              <a:gdLst>
                <a:gd name="connsiteX0" fmla="*/ 3304 w 0"/>
                <a:gd name="connsiteY0" fmla="*/ 3304 h 114300"/>
                <a:gd name="connsiteX1" fmla="*/ 3304 w 0"/>
                <a:gd name="connsiteY1" fmla="*/ 111308 h 114300"/>
              </a:gdLst>
              <a:ahLst/>
              <a:cxnLst>
                <a:cxn ang="0">
                  <a:pos x="connsiteX0" y="connsiteY0"/>
                </a:cxn>
                <a:cxn ang="0">
                  <a:pos x="connsiteX1" y="connsiteY1"/>
                </a:cxn>
              </a:cxnLst>
              <a:rect l="l" t="t" r="r" b="b"/>
              <a:pathLst>
                <a:path h="114300">
                  <a:moveTo>
                    <a:pt x="3304" y="3304"/>
                  </a:moveTo>
                  <a:lnTo>
                    <a:pt x="3304" y="111308"/>
                  </a:lnTo>
                </a:path>
              </a:pathLst>
            </a:custGeom>
            <a:noFill/>
            <a:ln w="25400" cap="flat">
              <a:solidFill>
                <a:schemeClr val="accent3"/>
              </a:solidFill>
              <a:prstDash val="solid"/>
              <a:miter/>
            </a:ln>
          </p:spPr>
          <p:txBody>
            <a:bodyPr rtlCol="0" anchor="ctr"/>
            <a:lstStyle/>
            <a:p>
              <a:endParaRPr lang="en-GB"/>
            </a:p>
          </p:txBody>
        </p:sp>
        <p:sp>
          <p:nvSpPr>
            <p:cNvPr id="47" name="Freeform: Shape 5131">
              <a:extLst>
                <a:ext uri="{FF2B5EF4-FFF2-40B4-BE49-F238E27FC236}">
                  <a16:creationId xmlns:a16="http://schemas.microsoft.com/office/drawing/2014/main" id="{9230F1DF-44D7-4098-98BF-B37C22F52A6F}"/>
                </a:ext>
              </a:extLst>
            </p:cNvPr>
            <p:cNvSpPr/>
            <p:nvPr/>
          </p:nvSpPr>
          <p:spPr>
            <a:xfrm>
              <a:off x="7399764" y="4624788"/>
              <a:ext cx="9525" cy="114300"/>
            </a:xfrm>
            <a:custGeom>
              <a:avLst/>
              <a:gdLst>
                <a:gd name="connsiteX0" fmla="*/ 3304 w 0"/>
                <a:gd name="connsiteY0" fmla="*/ 3304 h 114300"/>
                <a:gd name="connsiteX1" fmla="*/ 3304 w 0"/>
                <a:gd name="connsiteY1" fmla="*/ 111308 h 114300"/>
              </a:gdLst>
              <a:ahLst/>
              <a:cxnLst>
                <a:cxn ang="0">
                  <a:pos x="connsiteX0" y="connsiteY0"/>
                </a:cxn>
                <a:cxn ang="0">
                  <a:pos x="connsiteX1" y="connsiteY1"/>
                </a:cxn>
              </a:cxnLst>
              <a:rect l="l" t="t" r="r" b="b"/>
              <a:pathLst>
                <a:path h="114300">
                  <a:moveTo>
                    <a:pt x="3304" y="3304"/>
                  </a:moveTo>
                  <a:lnTo>
                    <a:pt x="3304" y="111308"/>
                  </a:lnTo>
                </a:path>
              </a:pathLst>
            </a:custGeom>
            <a:noFill/>
            <a:ln w="25400" cap="flat">
              <a:solidFill>
                <a:schemeClr val="accent3"/>
              </a:solidFill>
              <a:prstDash val="solid"/>
              <a:miter/>
            </a:ln>
          </p:spPr>
          <p:txBody>
            <a:bodyPr rtlCol="0" anchor="ctr"/>
            <a:lstStyle/>
            <a:p>
              <a:endParaRPr lang="en-GB"/>
            </a:p>
          </p:txBody>
        </p:sp>
        <p:sp>
          <p:nvSpPr>
            <p:cNvPr id="48" name="Freeform: Shape 5132">
              <a:extLst>
                <a:ext uri="{FF2B5EF4-FFF2-40B4-BE49-F238E27FC236}">
                  <a16:creationId xmlns:a16="http://schemas.microsoft.com/office/drawing/2014/main" id="{6139E1D3-30C4-46DF-977C-D05C926E755F}"/>
                </a:ext>
              </a:extLst>
            </p:cNvPr>
            <p:cNvSpPr/>
            <p:nvPr/>
          </p:nvSpPr>
          <p:spPr>
            <a:xfrm>
              <a:off x="6580604" y="4567638"/>
              <a:ext cx="9525" cy="114300"/>
            </a:xfrm>
            <a:custGeom>
              <a:avLst/>
              <a:gdLst>
                <a:gd name="connsiteX0" fmla="*/ 3304 w 0"/>
                <a:gd name="connsiteY0" fmla="*/ 3304 h 114300"/>
                <a:gd name="connsiteX1" fmla="*/ 3304 w 0"/>
                <a:gd name="connsiteY1" fmla="*/ 111308 h 114300"/>
              </a:gdLst>
              <a:ahLst/>
              <a:cxnLst>
                <a:cxn ang="0">
                  <a:pos x="connsiteX0" y="connsiteY0"/>
                </a:cxn>
                <a:cxn ang="0">
                  <a:pos x="connsiteX1" y="connsiteY1"/>
                </a:cxn>
              </a:cxnLst>
              <a:rect l="l" t="t" r="r" b="b"/>
              <a:pathLst>
                <a:path h="114300">
                  <a:moveTo>
                    <a:pt x="3304" y="3304"/>
                  </a:moveTo>
                  <a:lnTo>
                    <a:pt x="3304" y="111308"/>
                  </a:lnTo>
                </a:path>
              </a:pathLst>
            </a:custGeom>
            <a:noFill/>
            <a:ln w="25400" cap="flat">
              <a:solidFill>
                <a:schemeClr val="accent3"/>
              </a:solidFill>
              <a:prstDash val="solid"/>
              <a:miter/>
            </a:ln>
          </p:spPr>
          <p:txBody>
            <a:bodyPr rtlCol="0" anchor="ctr"/>
            <a:lstStyle/>
            <a:p>
              <a:endParaRPr lang="en-GB"/>
            </a:p>
          </p:txBody>
        </p:sp>
        <p:sp>
          <p:nvSpPr>
            <p:cNvPr id="49" name="Freeform: Shape 5133">
              <a:extLst>
                <a:ext uri="{FF2B5EF4-FFF2-40B4-BE49-F238E27FC236}">
                  <a16:creationId xmlns:a16="http://schemas.microsoft.com/office/drawing/2014/main" id="{468FC041-5FA4-4DAD-9049-B1955FA068DA}"/>
                </a:ext>
              </a:extLst>
            </p:cNvPr>
            <p:cNvSpPr/>
            <p:nvPr/>
          </p:nvSpPr>
          <p:spPr>
            <a:xfrm>
              <a:off x="6371054" y="4567638"/>
              <a:ext cx="9525" cy="114300"/>
            </a:xfrm>
            <a:custGeom>
              <a:avLst/>
              <a:gdLst>
                <a:gd name="connsiteX0" fmla="*/ 3304 w 0"/>
                <a:gd name="connsiteY0" fmla="*/ 3304 h 114300"/>
                <a:gd name="connsiteX1" fmla="*/ 3304 w 0"/>
                <a:gd name="connsiteY1" fmla="*/ 111308 h 114300"/>
              </a:gdLst>
              <a:ahLst/>
              <a:cxnLst>
                <a:cxn ang="0">
                  <a:pos x="connsiteX0" y="connsiteY0"/>
                </a:cxn>
                <a:cxn ang="0">
                  <a:pos x="connsiteX1" y="connsiteY1"/>
                </a:cxn>
              </a:cxnLst>
              <a:rect l="l" t="t" r="r" b="b"/>
              <a:pathLst>
                <a:path h="114300">
                  <a:moveTo>
                    <a:pt x="3304" y="3304"/>
                  </a:moveTo>
                  <a:lnTo>
                    <a:pt x="3304" y="111308"/>
                  </a:lnTo>
                </a:path>
              </a:pathLst>
            </a:custGeom>
            <a:noFill/>
            <a:ln w="25400" cap="flat">
              <a:solidFill>
                <a:schemeClr val="accent3"/>
              </a:solidFill>
              <a:prstDash val="solid"/>
              <a:miter/>
            </a:ln>
          </p:spPr>
          <p:txBody>
            <a:bodyPr rtlCol="0" anchor="ctr"/>
            <a:lstStyle/>
            <a:p>
              <a:endParaRPr lang="en-GB"/>
            </a:p>
          </p:txBody>
        </p:sp>
        <p:sp>
          <p:nvSpPr>
            <p:cNvPr id="50" name="Freeform: Shape 5134">
              <a:extLst>
                <a:ext uri="{FF2B5EF4-FFF2-40B4-BE49-F238E27FC236}">
                  <a16:creationId xmlns:a16="http://schemas.microsoft.com/office/drawing/2014/main" id="{000A6E9F-0BF7-4B38-9DF0-7534A8469173}"/>
                </a:ext>
              </a:extLst>
            </p:cNvPr>
            <p:cNvSpPr/>
            <p:nvPr/>
          </p:nvSpPr>
          <p:spPr>
            <a:xfrm>
              <a:off x="6294854" y="4472388"/>
              <a:ext cx="9525" cy="114300"/>
            </a:xfrm>
            <a:custGeom>
              <a:avLst/>
              <a:gdLst>
                <a:gd name="connsiteX0" fmla="*/ 3304 w 0"/>
                <a:gd name="connsiteY0" fmla="*/ 3304 h 114300"/>
                <a:gd name="connsiteX1" fmla="*/ 3304 w 0"/>
                <a:gd name="connsiteY1" fmla="*/ 111308 h 114300"/>
              </a:gdLst>
              <a:ahLst/>
              <a:cxnLst>
                <a:cxn ang="0">
                  <a:pos x="connsiteX0" y="connsiteY0"/>
                </a:cxn>
                <a:cxn ang="0">
                  <a:pos x="connsiteX1" y="connsiteY1"/>
                </a:cxn>
              </a:cxnLst>
              <a:rect l="l" t="t" r="r" b="b"/>
              <a:pathLst>
                <a:path h="114300">
                  <a:moveTo>
                    <a:pt x="3304" y="3304"/>
                  </a:moveTo>
                  <a:lnTo>
                    <a:pt x="3304" y="111308"/>
                  </a:lnTo>
                </a:path>
              </a:pathLst>
            </a:custGeom>
            <a:noFill/>
            <a:ln w="25400" cap="flat">
              <a:solidFill>
                <a:schemeClr val="accent3"/>
              </a:solidFill>
              <a:prstDash val="solid"/>
              <a:miter/>
            </a:ln>
          </p:spPr>
          <p:txBody>
            <a:bodyPr rtlCol="0" anchor="ctr"/>
            <a:lstStyle/>
            <a:p>
              <a:endParaRPr lang="en-GB"/>
            </a:p>
          </p:txBody>
        </p:sp>
        <p:sp>
          <p:nvSpPr>
            <p:cNvPr id="51" name="Freeform: Shape 5135">
              <a:extLst>
                <a:ext uri="{FF2B5EF4-FFF2-40B4-BE49-F238E27FC236}">
                  <a16:creationId xmlns:a16="http://schemas.microsoft.com/office/drawing/2014/main" id="{1DC1A0E4-EF01-43FC-862D-FC79CB43AAA9}"/>
                </a:ext>
              </a:extLst>
            </p:cNvPr>
            <p:cNvSpPr/>
            <p:nvPr/>
          </p:nvSpPr>
          <p:spPr>
            <a:xfrm>
              <a:off x="5590004" y="4377138"/>
              <a:ext cx="9525" cy="114300"/>
            </a:xfrm>
            <a:custGeom>
              <a:avLst/>
              <a:gdLst>
                <a:gd name="connsiteX0" fmla="*/ 3304 w 0"/>
                <a:gd name="connsiteY0" fmla="*/ 3304 h 114300"/>
                <a:gd name="connsiteX1" fmla="*/ 3304 w 0"/>
                <a:gd name="connsiteY1" fmla="*/ 111308 h 114300"/>
              </a:gdLst>
              <a:ahLst/>
              <a:cxnLst>
                <a:cxn ang="0">
                  <a:pos x="connsiteX0" y="connsiteY0"/>
                </a:cxn>
                <a:cxn ang="0">
                  <a:pos x="connsiteX1" y="connsiteY1"/>
                </a:cxn>
              </a:cxnLst>
              <a:rect l="l" t="t" r="r" b="b"/>
              <a:pathLst>
                <a:path h="114300">
                  <a:moveTo>
                    <a:pt x="3304" y="3304"/>
                  </a:moveTo>
                  <a:lnTo>
                    <a:pt x="3304" y="111308"/>
                  </a:lnTo>
                </a:path>
              </a:pathLst>
            </a:custGeom>
            <a:noFill/>
            <a:ln w="25400" cap="flat">
              <a:solidFill>
                <a:schemeClr val="accent3"/>
              </a:solidFill>
              <a:prstDash val="solid"/>
              <a:miter/>
            </a:ln>
          </p:spPr>
          <p:txBody>
            <a:bodyPr rtlCol="0" anchor="ctr"/>
            <a:lstStyle/>
            <a:p>
              <a:endParaRPr lang="en-GB"/>
            </a:p>
          </p:txBody>
        </p:sp>
        <p:sp>
          <p:nvSpPr>
            <p:cNvPr id="52" name="Freeform: Shape 5136">
              <a:extLst>
                <a:ext uri="{FF2B5EF4-FFF2-40B4-BE49-F238E27FC236}">
                  <a16:creationId xmlns:a16="http://schemas.microsoft.com/office/drawing/2014/main" id="{CB79A3C0-91BF-4497-B0A9-A1FA81E653F8}"/>
                </a:ext>
              </a:extLst>
            </p:cNvPr>
            <p:cNvSpPr/>
            <p:nvPr/>
          </p:nvSpPr>
          <p:spPr>
            <a:xfrm>
              <a:off x="5551904" y="4377138"/>
              <a:ext cx="9525" cy="114300"/>
            </a:xfrm>
            <a:custGeom>
              <a:avLst/>
              <a:gdLst>
                <a:gd name="connsiteX0" fmla="*/ 3304 w 0"/>
                <a:gd name="connsiteY0" fmla="*/ 3304 h 114300"/>
                <a:gd name="connsiteX1" fmla="*/ 3304 w 0"/>
                <a:gd name="connsiteY1" fmla="*/ 111308 h 114300"/>
              </a:gdLst>
              <a:ahLst/>
              <a:cxnLst>
                <a:cxn ang="0">
                  <a:pos x="connsiteX0" y="connsiteY0"/>
                </a:cxn>
                <a:cxn ang="0">
                  <a:pos x="connsiteX1" y="connsiteY1"/>
                </a:cxn>
              </a:cxnLst>
              <a:rect l="l" t="t" r="r" b="b"/>
              <a:pathLst>
                <a:path h="114300">
                  <a:moveTo>
                    <a:pt x="3304" y="3304"/>
                  </a:moveTo>
                  <a:lnTo>
                    <a:pt x="3304" y="111308"/>
                  </a:lnTo>
                </a:path>
              </a:pathLst>
            </a:custGeom>
            <a:noFill/>
            <a:ln w="25400" cap="flat">
              <a:solidFill>
                <a:schemeClr val="accent3"/>
              </a:solidFill>
              <a:prstDash val="solid"/>
              <a:miter/>
            </a:ln>
          </p:spPr>
          <p:txBody>
            <a:bodyPr rtlCol="0" anchor="ctr"/>
            <a:lstStyle/>
            <a:p>
              <a:endParaRPr lang="en-GB"/>
            </a:p>
          </p:txBody>
        </p:sp>
        <p:sp>
          <p:nvSpPr>
            <p:cNvPr id="53" name="Freeform: Shape 5137">
              <a:extLst>
                <a:ext uri="{FF2B5EF4-FFF2-40B4-BE49-F238E27FC236}">
                  <a16:creationId xmlns:a16="http://schemas.microsoft.com/office/drawing/2014/main" id="{37C0C8AE-7D15-4CBA-ADE4-A3481E765483}"/>
                </a:ext>
              </a:extLst>
            </p:cNvPr>
            <p:cNvSpPr/>
            <p:nvPr/>
          </p:nvSpPr>
          <p:spPr>
            <a:xfrm>
              <a:off x="5208995" y="4186638"/>
              <a:ext cx="9525" cy="114300"/>
            </a:xfrm>
            <a:custGeom>
              <a:avLst/>
              <a:gdLst>
                <a:gd name="connsiteX0" fmla="*/ 3304 w 0"/>
                <a:gd name="connsiteY0" fmla="*/ 3304 h 114300"/>
                <a:gd name="connsiteX1" fmla="*/ 3304 w 0"/>
                <a:gd name="connsiteY1" fmla="*/ 111298 h 114300"/>
              </a:gdLst>
              <a:ahLst/>
              <a:cxnLst>
                <a:cxn ang="0">
                  <a:pos x="connsiteX0" y="connsiteY0"/>
                </a:cxn>
                <a:cxn ang="0">
                  <a:pos x="connsiteX1" y="connsiteY1"/>
                </a:cxn>
              </a:cxnLst>
              <a:rect l="l" t="t" r="r" b="b"/>
              <a:pathLst>
                <a:path h="114300">
                  <a:moveTo>
                    <a:pt x="3304" y="3304"/>
                  </a:moveTo>
                  <a:lnTo>
                    <a:pt x="3304" y="111298"/>
                  </a:lnTo>
                </a:path>
              </a:pathLst>
            </a:custGeom>
            <a:noFill/>
            <a:ln w="25400" cap="flat">
              <a:solidFill>
                <a:schemeClr val="accent3"/>
              </a:solidFill>
              <a:prstDash val="solid"/>
              <a:miter/>
            </a:ln>
          </p:spPr>
          <p:txBody>
            <a:bodyPr rtlCol="0" anchor="ctr"/>
            <a:lstStyle/>
            <a:p>
              <a:endParaRPr lang="en-GB"/>
            </a:p>
          </p:txBody>
        </p:sp>
        <p:sp>
          <p:nvSpPr>
            <p:cNvPr id="54" name="Freeform: Shape 5138">
              <a:extLst>
                <a:ext uri="{FF2B5EF4-FFF2-40B4-BE49-F238E27FC236}">
                  <a16:creationId xmlns:a16="http://schemas.microsoft.com/office/drawing/2014/main" id="{BC7C5E95-4C22-421E-BA19-BB111DD79A89}"/>
                </a:ext>
              </a:extLst>
            </p:cNvPr>
            <p:cNvSpPr/>
            <p:nvPr/>
          </p:nvSpPr>
          <p:spPr>
            <a:xfrm>
              <a:off x="5170895" y="4186638"/>
              <a:ext cx="9525" cy="114300"/>
            </a:xfrm>
            <a:custGeom>
              <a:avLst/>
              <a:gdLst>
                <a:gd name="connsiteX0" fmla="*/ 3304 w 0"/>
                <a:gd name="connsiteY0" fmla="*/ 3304 h 114300"/>
                <a:gd name="connsiteX1" fmla="*/ 3304 w 0"/>
                <a:gd name="connsiteY1" fmla="*/ 111298 h 114300"/>
              </a:gdLst>
              <a:ahLst/>
              <a:cxnLst>
                <a:cxn ang="0">
                  <a:pos x="connsiteX0" y="connsiteY0"/>
                </a:cxn>
                <a:cxn ang="0">
                  <a:pos x="connsiteX1" y="connsiteY1"/>
                </a:cxn>
              </a:cxnLst>
              <a:rect l="l" t="t" r="r" b="b"/>
              <a:pathLst>
                <a:path h="114300">
                  <a:moveTo>
                    <a:pt x="3304" y="3304"/>
                  </a:moveTo>
                  <a:lnTo>
                    <a:pt x="3304" y="111298"/>
                  </a:lnTo>
                </a:path>
              </a:pathLst>
            </a:custGeom>
            <a:noFill/>
            <a:ln w="25400" cap="flat">
              <a:solidFill>
                <a:schemeClr val="accent3"/>
              </a:solidFill>
              <a:prstDash val="solid"/>
              <a:miter/>
            </a:ln>
          </p:spPr>
          <p:txBody>
            <a:bodyPr rtlCol="0" anchor="ctr"/>
            <a:lstStyle/>
            <a:p>
              <a:endParaRPr lang="en-GB"/>
            </a:p>
          </p:txBody>
        </p:sp>
        <p:sp>
          <p:nvSpPr>
            <p:cNvPr id="55" name="Freeform: Shape 5139">
              <a:extLst>
                <a:ext uri="{FF2B5EF4-FFF2-40B4-BE49-F238E27FC236}">
                  <a16:creationId xmlns:a16="http://schemas.microsoft.com/office/drawing/2014/main" id="{241D4906-ACD1-43EE-8840-3649E0E73489}"/>
                </a:ext>
              </a:extLst>
            </p:cNvPr>
            <p:cNvSpPr/>
            <p:nvPr/>
          </p:nvSpPr>
          <p:spPr>
            <a:xfrm>
              <a:off x="5113745" y="4186638"/>
              <a:ext cx="9525" cy="114300"/>
            </a:xfrm>
            <a:custGeom>
              <a:avLst/>
              <a:gdLst>
                <a:gd name="connsiteX0" fmla="*/ 3304 w 0"/>
                <a:gd name="connsiteY0" fmla="*/ 3304 h 114300"/>
                <a:gd name="connsiteX1" fmla="*/ 3304 w 0"/>
                <a:gd name="connsiteY1" fmla="*/ 111298 h 114300"/>
              </a:gdLst>
              <a:ahLst/>
              <a:cxnLst>
                <a:cxn ang="0">
                  <a:pos x="connsiteX0" y="connsiteY0"/>
                </a:cxn>
                <a:cxn ang="0">
                  <a:pos x="connsiteX1" y="connsiteY1"/>
                </a:cxn>
              </a:cxnLst>
              <a:rect l="l" t="t" r="r" b="b"/>
              <a:pathLst>
                <a:path h="114300">
                  <a:moveTo>
                    <a:pt x="3304" y="3304"/>
                  </a:moveTo>
                  <a:lnTo>
                    <a:pt x="3304" y="111298"/>
                  </a:lnTo>
                </a:path>
              </a:pathLst>
            </a:custGeom>
            <a:noFill/>
            <a:ln w="25400" cap="flat">
              <a:solidFill>
                <a:schemeClr val="accent3"/>
              </a:solidFill>
              <a:prstDash val="solid"/>
              <a:miter/>
            </a:ln>
          </p:spPr>
          <p:txBody>
            <a:bodyPr rtlCol="0" anchor="ctr"/>
            <a:lstStyle/>
            <a:p>
              <a:endParaRPr lang="en-GB"/>
            </a:p>
          </p:txBody>
        </p:sp>
        <p:sp>
          <p:nvSpPr>
            <p:cNvPr id="56" name="Freeform: Shape 5140">
              <a:extLst>
                <a:ext uri="{FF2B5EF4-FFF2-40B4-BE49-F238E27FC236}">
                  <a16:creationId xmlns:a16="http://schemas.microsoft.com/office/drawing/2014/main" id="{6E95F448-0529-4437-B41E-AFCC0867D4DE}"/>
                </a:ext>
              </a:extLst>
            </p:cNvPr>
            <p:cNvSpPr/>
            <p:nvPr/>
          </p:nvSpPr>
          <p:spPr>
            <a:xfrm>
              <a:off x="4923245" y="4129488"/>
              <a:ext cx="9525" cy="114300"/>
            </a:xfrm>
            <a:custGeom>
              <a:avLst/>
              <a:gdLst>
                <a:gd name="connsiteX0" fmla="*/ 3304 w 0"/>
                <a:gd name="connsiteY0" fmla="*/ 3304 h 114300"/>
                <a:gd name="connsiteX1" fmla="*/ 3304 w 0"/>
                <a:gd name="connsiteY1" fmla="*/ 111298 h 114300"/>
              </a:gdLst>
              <a:ahLst/>
              <a:cxnLst>
                <a:cxn ang="0">
                  <a:pos x="connsiteX0" y="connsiteY0"/>
                </a:cxn>
                <a:cxn ang="0">
                  <a:pos x="connsiteX1" y="connsiteY1"/>
                </a:cxn>
              </a:cxnLst>
              <a:rect l="l" t="t" r="r" b="b"/>
              <a:pathLst>
                <a:path h="114300">
                  <a:moveTo>
                    <a:pt x="3304" y="3304"/>
                  </a:moveTo>
                  <a:lnTo>
                    <a:pt x="3304" y="111298"/>
                  </a:lnTo>
                </a:path>
              </a:pathLst>
            </a:custGeom>
            <a:noFill/>
            <a:ln w="25400" cap="flat">
              <a:solidFill>
                <a:schemeClr val="accent3"/>
              </a:solidFill>
              <a:prstDash val="solid"/>
              <a:miter/>
            </a:ln>
          </p:spPr>
          <p:txBody>
            <a:bodyPr rtlCol="0" anchor="ctr"/>
            <a:lstStyle/>
            <a:p>
              <a:endParaRPr lang="en-GB"/>
            </a:p>
          </p:txBody>
        </p:sp>
        <p:sp>
          <p:nvSpPr>
            <p:cNvPr id="57" name="Freeform: Shape 5141">
              <a:extLst>
                <a:ext uri="{FF2B5EF4-FFF2-40B4-BE49-F238E27FC236}">
                  <a16:creationId xmlns:a16="http://schemas.microsoft.com/office/drawing/2014/main" id="{E47DF1A0-A419-462C-8213-6D58A90315EE}"/>
                </a:ext>
              </a:extLst>
            </p:cNvPr>
            <p:cNvSpPr/>
            <p:nvPr/>
          </p:nvSpPr>
          <p:spPr>
            <a:xfrm>
              <a:off x="4675595" y="4091388"/>
              <a:ext cx="9525" cy="114300"/>
            </a:xfrm>
            <a:custGeom>
              <a:avLst/>
              <a:gdLst>
                <a:gd name="connsiteX0" fmla="*/ 3304 w 0"/>
                <a:gd name="connsiteY0" fmla="*/ 3304 h 114300"/>
                <a:gd name="connsiteX1" fmla="*/ 3304 w 0"/>
                <a:gd name="connsiteY1" fmla="*/ 111299 h 114300"/>
              </a:gdLst>
              <a:ahLst/>
              <a:cxnLst>
                <a:cxn ang="0">
                  <a:pos x="connsiteX0" y="connsiteY0"/>
                </a:cxn>
                <a:cxn ang="0">
                  <a:pos x="connsiteX1" y="connsiteY1"/>
                </a:cxn>
              </a:cxnLst>
              <a:rect l="l" t="t" r="r" b="b"/>
              <a:pathLst>
                <a:path h="114300">
                  <a:moveTo>
                    <a:pt x="3304" y="3304"/>
                  </a:moveTo>
                  <a:lnTo>
                    <a:pt x="3304" y="111299"/>
                  </a:lnTo>
                </a:path>
              </a:pathLst>
            </a:custGeom>
            <a:noFill/>
            <a:ln w="25400" cap="flat">
              <a:solidFill>
                <a:schemeClr val="accent3"/>
              </a:solidFill>
              <a:prstDash val="solid"/>
              <a:miter/>
            </a:ln>
          </p:spPr>
          <p:txBody>
            <a:bodyPr rtlCol="0" anchor="ctr"/>
            <a:lstStyle/>
            <a:p>
              <a:endParaRPr lang="en-GB"/>
            </a:p>
          </p:txBody>
        </p:sp>
        <p:sp>
          <p:nvSpPr>
            <p:cNvPr id="58" name="Freeform: Shape 5142">
              <a:extLst>
                <a:ext uri="{FF2B5EF4-FFF2-40B4-BE49-F238E27FC236}">
                  <a16:creationId xmlns:a16="http://schemas.microsoft.com/office/drawing/2014/main" id="{7A4C7902-2371-4355-B997-FBBFD6E8D20B}"/>
                </a:ext>
              </a:extLst>
            </p:cNvPr>
            <p:cNvSpPr/>
            <p:nvPr/>
          </p:nvSpPr>
          <p:spPr>
            <a:xfrm>
              <a:off x="4370795" y="4015188"/>
              <a:ext cx="9525" cy="114300"/>
            </a:xfrm>
            <a:custGeom>
              <a:avLst/>
              <a:gdLst>
                <a:gd name="connsiteX0" fmla="*/ 3304 w 0"/>
                <a:gd name="connsiteY0" fmla="*/ 3304 h 114300"/>
                <a:gd name="connsiteX1" fmla="*/ 3304 w 0"/>
                <a:gd name="connsiteY1" fmla="*/ 111299 h 114300"/>
              </a:gdLst>
              <a:ahLst/>
              <a:cxnLst>
                <a:cxn ang="0">
                  <a:pos x="connsiteX0" y="connsiteY0"/>
                </a:cxn>
                <a:cxn ang="0">
                  <a:pos x="connsiteX1" y="connsiteY1"/>
                </a:cxn>
              </a:cxnLst>
              <a:rect l="l" t="t" r="r" b="b"/>
              <a:pathLst>
                <a:path h="114300">
                  <a:moveTo>
                    <a:pt x="3304" y="3304"/>
                  </a:moveTo>
                  <a:lnTo>
                    <a:pt x="3304" y="111299"/>
                  </a:lnTo>
                </a:path>
              </a:pathLst>
            </a:custGeom>
            <a:noFill/>
            <a:ln w="25400" cap="flat">
              <a:solidFill>
                <a:schemeClr val="accent3"/>
              </a:solidFill>
              <a:prstDash val="solid"/>
              <a:miter/>
            </a:ln>
          </p:spPr>
          <p:txBody>
            <a:bodyPr rtlCol="0" anchor="ctr"/>
            <a:lstStyle/>
            <a:p>
              <a:endParaRPr lang="en-GB"/>
            </a:p>
          </p:txBody>
        </p:sp>
      </p:grpSp>
      <p:grpSp>
        <p:nvGrpSpPr>
          <p:cNvPr id="59" name="Graphic 5143">
            <a:extLst>
              <a:ext uri="{FF2B5EF4-FFF2-40B4-BE49-F238E27FC236}">
                <a16:creationId xmlns:a16="http://schemas.microsoft.com/office/drawing/2014/main" id="{D6CC28AA-B5D3-4C58-B410-04D299A2FEB0}"/>
              </a:ext>
            </a:extLst>
          </p:cNvPr>
          <p:cNvGrpSpPr/>
          <p:nvPr/>
        </p:nvGrpSpPr>
        <p:grpSpPr>
          <a:xfrm>
            <a:off x="1430867" y="2097945"/>
            <a:ext cx="5706000" cy="2262519"/>
            <a:chOff x="111918" y="1664494"/>
            <a:chExt cx="8915400" cy="3533775"/>
          </a:xfrm>
        </p:grpSpPr>
        <p:sp>
          <p:nvSpPr>
            <p:cNvPr id="60" name="Freeform: Shape 5145">
              <a:extLst>
                <a:ext uri="{FF2B5EF4-FFF2-40B4-BE49-F238E27FC236}">
                  <a16:creationId xmlns:a16="http://schemas.microsoft.com/office/drawing/2014/main" id="{1746B37E-4891-43EC-B9A1-15364205DF4F}"/>
                </a:ext>
              </a:extLst>
            </p:cNvPr>
            <p:cNvSpPr/>
            <p:nvPr/>
          </p:nvSpPr>
          <p:spPr>
            <a:xfrm>
              <a:off x="111918" y="1664494"/>
              <a:ext cx="8915400" cy="3533775"/>
            </a:xfrm>
            <a:custGeom>
              <a:avLst/>
              <a:gdLst>
                <a:gd name="connsiteX0" fmla="*/ 8909590 w 8915400"/>
                <a:gd name="connsiteY0" fmla="*/ 3530775 h 3533775"/>
                <a:gd name="connsiteX1" fmla="*/ 8909590 w 8915400"/>
                <a:gd name="connsiteY1" fmla="*/ 3066974 h 3533775"/>
                <a:gd name="connsiteX2" fmla="*/ 6198394 w 8915400"/>
                <a:gd name="connsiteY2" fmla="*/ 3066974 h 3533775"/>
                <a:gd name="connsiteX3" fmla="*/ 6198394 w 8915400"/>
                <a:gd name="connsiteY3" fmla="*/ 2973591 h 3533775"/>
                <a:gd name="connsiteX4" fmla="*/ 6129909 w 8915400"/>
                <a:gd name="connsiteY4" fmla="*/ 2973591 h 3533775"/>
                <a:gd name="connsiteX5" fmla="*/ 6129909 w 8915400"/>
                <a:gd name="connsiteY5" fmla="*/ 2880208 h 3533775"/>
                <a:gd name="connsiteX6" fmla="*/ 5653659 w 8915400"/>
                <a:gd name="connsiteY6" fmla="*/ 2880208 h 3533775"/>
                <a:gd name="connsiteX7" fmla="*/ 5653659 w 8915400"/>
                <a:gd name="connsiteY7" fmla="*/ 2827287 h 3533775"/>
                <a:gd name="connsiteX8" fmla="*/ 5501135 w 8915400"/>
                <a:gd name="connsiteY8" fmla="*/ 2827287 h 3533775"/>
                <a:gd name="connsiteX9" fmla="*/ 5501135 w 8915400"/>
                <a:gd name="connsiteY9" fmla="*/ 2761926 h 3533775"/>
                <a:gd name="connsiteX10" fmla="*/ 5376634 w 8915400"/>
                <a:gd name="connsiteY10" fmla="*/ 2761926 h 3533775"/>
                <a:gd name="connsiteX11" fmla="*/ 5376634 w 8915400"/>
                <a:gd name="connsiteY11" fmla="*/ 2690327 h 3533775"/>
                <a:gd name="connsiteX12" fmla="*/ 4971974 w 8915400"/>
                <a:gd name="connsiteY12" fmla="*/ 2690327 h 3533775"/>
                <a:gd name="connsiteX13" fmla="*/ 4971974 w 8915400"/>
                <a:gd name="connsiteY13" fmla="*/ 2649865 h 3533775"/>
                <a:gd name="connsiteX14" fmla="*/ 4847463 w 8915400"/>
                <a:gd name="connsiteY14" fmla="*/ 2649865 h 3533775"/>
                <a:gd name="connsiteX15" fmla="*/ 4847463 w 8915400"/>
                <a:gd name="connsiteY15" fmla="*/ 2600058 h 3533775"/>
                <a:gd name="connsiteX16" fmla="*/ 4645133 w 8915400"/>
                <a:gd name="connsiteY16" fmla="*/ 2600058 h 3533775"/>
                <a:gd name="connsiteX17" fmla="*/ 4645133 w 8915400"/>
                <a:gd name="connsiteY17" fmla="*/ 2556482 h 3533775"/>
                <a:gd name="connsiteX18" fmla="*/ 4548635 w 8915400"/>
                <a:gd name="connsiteY18" fmla="*/ 2556482 h 3533775"/>
                <a:gd name="connsiteX19" fmla="*/ 4548635 w 8915400"/>
                <a:gd name="connsiteY19" fmla="*/ 2472443 h 3533775"/>
                <a:gd name="connsiteX20" fmla="*/ 4508173 w 8915400"/>
                <a:gd name="connsiteY20" fmla="*/ 2472443 h 3533775"/>
                <a:gd name="connsiteX21" fmla="*/ 4508173 w 8915400"/>
                <a:gd name="connsiteY21" fmla="*/ 2385279 h 3533775"/>
                <a:gd name="connsiteX22" fmla="*/ 4411675 w 8915400"/>
                <a:gd name="connsiteY22" fmla="*/ 2385279 h 3533775"/>
                <a:gd name="connsiteX23" fmla="*/ 4411675 w 8915400"/>
                <a:gd name="connsiteY23" fmla="*/ 2344817 h 3533775"/>
                <a:gd name="connsiteX24" fmla="*/ 4355650 w 8915400"/>
                <a:gd name="connsiteY24" fmla="*/ 2344817 h 3533775"/>
                <a:gd name="connsiteX25" fmla="*/ 4355650 w 8915400"/>
                <a:gd name="connsiteY25" fmla="*/ 2304345 h 3533775"/>
                <a:gd name="connsiteX26" fmla="*/ 4315187 w 8915400"/>
                <a:gd name="connsiteY26" fmla="*/ 2304345 h 3533775"/>
                <a:gd name="connsiteX27" fmla="*/ 4315187 w 8915400"/>
                <a:gd name="connsiteY27" fmla="*/ 2257663 h 3533775"/>
                <a:gd name="connsiteX28" fmla="*/ 4131535 w 8915400"/>
                <a:gd name="connsiteY28" fmla="*/ 2257663 h 3533775"/>
                <a:gd name="connsiteX29" fmla="*/ 4131535 w 8915400"/>
                <a:gd name="connsiteY29" fmla="*/ 2223421 h 3533775"/>
                <a:gd name="connsiteX30" fmla="*/ 4078615 w 8915400"/>
                <a:gd name="connsiteY30" fmla="*/ 2223421 h 3533775"/>
                <a:gd name="connsiteX31" fmla="*/ 4078615 w 8915400"/>
                <a:gd name="connsiteY31" fmla="*/ 2186064 h 3533775"/>
                <a:gd name="connsiteX32" fmla="*/ 3988346 w 8915400"/>
                <a:gd name="connsiteY32" fmla="*/ 2186064 h 3533775"/>
                <a:gd name="connsiteX33" fmla="*/ 3988346 w 8915400"/>
                <a:gd name="connsiteY33" fmla="*/ 2148716 h 3533775"/>
                <a:gd name="connsiteX34" fmla="*/ 3742439 w 8915400"/>
                <a:gd name="connsiteY34" fmla="*/ 2148716 h 3533775"/>
                <a:gd name="connsiteX35" fmla="*/ 3742439 w 8915400"/>
                <a:gd name="connsiteY35" fmla="*/ 2089566 h 3533775"/>
                <a:gd name="connsiteX36" fmla="*/ 3608594 w 8915400"/>
                <a:gd name="connsiteY36" fmla="*/ 2089566 h 3533775"/>
                <a:gd name="connsiteX37" fmla="*/ 3608594 w 8915400"/>
                <a:gd name="connsiteY37" fmla="*/ 2014861 h 3533775"/>
                <a:gd name="connsiteX38" fmla="*/ 3536995 w 8915400"/>
                <a:gd name="connsiteY38" fmla="*/ 2014861 h 3533775"/>
                <a:gd name="connsiteX39" fmla="*/ 3536995 w 8915400"/>
                <a:gd name="connsiteY39" fmla="*/ 1965065 h 3533775"/>
                <a:gd name="connsiteX40" fmla="*/ 3384471 w 8915400"/>
                <a:gd name="connsiteY40" fmla="*/ 1965065 h 3533775"/>
                <a:gd name="connsiteX41" fmla="*/ 3384471 w 8915400"/>
                <a:gd name="connsiteY41" fmla="*/ 1890351 h 3533775"/>
                <a:gd name="connsiteX42" fmla="*/ 3334665 w 8915400"/>
                <a:gd name="connsiteY42" fmla="*/ 1890351 h 3533775"/>
                <a:gd name="connsiteX43" fmla="*/ 3334665 w 8915400"/>
                <a:gd name="connsiteY43" fmla="*/ 1828095 h 3533775"/>
                <a:gd name="connsiteX44" fmla="*/ 3228832 w 8915400"/>
                <a:gd name="connsiteY44" fmla="*/ 1828095 h 3533775"/>
                <a:gd name="connsiteX45" fmla="*/ 3228832 w 8915400"/>
                <a:gd name="connsiteY45" fmla="*/ 1793862 h 3533775"/>
                <a:gd name="connsiteX46" fmla="*/ 3172806 w 8915400"/>
                <a:gd name="connsiteY46" fmla="*/ 1793862 h 3533775"/>
                <a:gd name="connsiteX47" fmla="*/ 3172806 w 8915400"/>
                <a:gd name="connsiteY47" fmla="*/ 1750286 h 3533775"/>
                <a:gd name="connsiteX48" fmla="*/ 3110551 w 8915400"/>
                <a:gd name="connsiteY48" fmla="*/ 1750286 h 3533775"/>
                <a:gd name="connsiteX49" fmla="*/ 3110551 w 8915400"/>
                <a:gd name="connsiteY49" fmla="*/ 1706699 h 3533775"/>
                <a:gd name="connsiteX50" fmla="*/ 3076308 w 8915400"/>
                <a:gd name="connsiteY50" fmla="*/ 1706699 h 3533775"/>
                <a:gd name="connsiteX51" fmla="*/ 3076308 w 8915400"/>
                <a:gd name="connsiteY51" fmla="*/ 1663122 h 3533775"/>
                <a:gd name="connsiteX52" fmla="*/ 2743248 w 8915400"/>
                <a:gd name="connsiteY52" fmla="*/ 1663122 h 3533775"/>
                <a:gd name="connsiteX53" fmla="*/ 2743248 w 8915400"/>
                <a:gd name="connsiteY53" fmla="*/ 1635109 h 3533775"/>
                <a:gd name="connsiteX54" fmla="*/ 2677878 w 8915400"/>
                <a:gd name="connsiteY54" fmla="*/ 1635109 h 3533775"/>
                <a:gd name="connsiteX55" fmla="*/ 2677878 w 8915400"/>
                <a:gd name="connsiteY55" fmla="*/ 1594647 h 3533775"/>
                <a:gd name="connsiteX56" fmla="*/ 2590724 w 8915400"/>
                <a:gd name="connsiteY56" fmla="*/ 1594647 h 3533775"/>
                <a:gd name="connsiteX57" fmla="*/ 2590724 w 8915400"/>
                <a:gd name="connsiteY57" fmla="*/ 1563519 h 3533775"/>
                <a:gd name="connsiteX58" fmla="*/ 2304345 w 8915400"/>
                <a:gd name="connsiteY58" fmla="*/ 1563519 h 3533775"/>
                <a:gd name="connsiteX59" fmla="*/ 2304345 w 8915400"/>
                <a:gd name="connsiteY59" fmla="*/ 1498149 h 3533775"/>
                <a:gd name="connsiteX60" fmla="*/ 2158051 w 8915400"/>
                <a:gd name="connsiteY60" fmla="*/ 1498149 h 3533775"/>
                <a:gd name="connsiteX61" fmla="*/ 2158051 w 8915400"/>
                <a:gd name="connsiteY61" fmla="*/ 1404766 h 3533775"/>
                <a:gd name="connsiteX62" fmla="*/ 2102025 w 8915400"/>
                <a:gd name="connsiteY62" fmla="*/ 1404766 h 3533775"/>
                <a:gd name="connsiteX63" fmla="*/ 2102025 w 8915400"/>
                <a:gd name="connsiteY63" fmla="*/ 1333176 h 3533775"/>
                <a:gd name="connsiteX64" fmla="*/ 1989963 w 8915400"/>
                <a:gd name="connsiteY64" fmla="*/ 1333176 h 3533775"/>
                <a:gd name="connsiteX65" fmla="*/ 1989963 w 8915400"/>
                <a:gd name="connsiteY65" fmla="*/ 1302048 h 3533775"/>
                <a:gd name="connsiteX66" fmla="*/ 1961950 w 8915400"/>
                <a:gd name="connsiteY66" fmla="*/ 1302048 h 3533775"/>
                <a:gd name="connsiteX67" fmla="*/ 1961950 w 8915400"/>
                <a:gd name="connsiteY67" fmla="*/ 1274036 h 3533775"/>
                <a:gd name="connsiteX68" fmla="*/ 1893465 w 8915400"/>
                <a:gd name="connsiteY68" fmla="*/ 1274036 h 3533775"/>
                <a:gd name="connsiteX69" fmla="*/ 1893465 w 8915400"/>
                <a:gd name="connsiteY69" fmla="*/ 1239793 h 3533775"/>
                <a:gd name="connsiteX70" fmla="*/ 1616431 w 8915400"/>
                <a:gd name="connsiteY70" fmla="*/ 1239793 h 3533775"/>
                <a:gd name="connsiteX71" fmla="*/ 1616431 w 8915400"/>
                <a:gd name="connsiteY71" fmla="*/ 1174423 h 3533775"/>
                <a:gd name="connsiteX72" fmla="*/ 1579083 w 8915400"/>
                <a:gd name="connsiteY72" fmla="*/ 1174423 h 3533775"/>
                <a:gd name="connsiteX73" fmla="*/ 1579083 w 8915400"/>
                <a:gd name="connsiteY73" fmla="*/ 1124617 h 3533775"/>
                <a:gd name="connsiteX74" fmla="*/ 1485700 w 8915400"/>
                <a:gd name="connsiteY74" fmla="*/ 1124617 h 3533775"/>
                <a:gd name="connsiteX75" fmla="*/ 1485700 w 8915400"/>
                <a:gd name="connsiteY75" fmla="*/ 1065476 h 3533775"/>
                <a:gd name="connsiteX76" fmla="*/ 1451458 w 8915400"/>
                <a:gd name="connsiteY76" fmla="*/ 1065476 h 3533775"/>
                <a:gd name="connsiteX77" fmla="*/ 1451458 w 8915400"/>
                <a:gd name="connsiteY77" fmla="*/ 962758 h 3533775"/>
                <a:gd name="connsiteX78" fmla="*/ 1417215 w 8915400"/>
                <a:gd name="connsiteY78" fmla="*/ 962758 h 3533775"/>
                <a:gd name="connsiteX79" fmla="*/ 1417215 w 8915400"/>
                <a:gd name="connsiteY79" fmla="*/ 897389 h 3533775"/>
                <a:gd name="connsiteX80" fmla="*/ 1386088 w 8915400"/>
                <a:gd name="connsiteY80" fmla="*/ 897389 h 3533775"/>
                <a:gd name="connsiteX81" fmla="*/ 1386088 w 8915400"/>
                <a:gd name="connsiteY81" fmla="*/ 856923 h 3533775"/>
                <a:gd name="connsiteX82" fmla="*/ 1277141 w 8915400"/>
                <a:gd name="connsiteY82" fmla="*/ 856923 h 3533775"/>
                <a:gd name="connsiteX83" fmla="*/ 1277141 w 8915400"/>
                <a:gd name="connsiteY83" fmla="*/ 797782 h 3533775"/>
                <a:gd name="connsiteX84" fmla="*/ 1221115 w 8915400"/>
                <a:gd name="connsiteY84" fmla="*/ 797782 h 3533775"/>
                <a:gd name="connsiteX85" fmla="*/ 1221115 w 8915400"/>
                <a:gd name="connsiteY85" fmla="*/ 763541 h 3533775"/>
                <a:gd name="connsiteX86" fmla="*/ 1149525 w 8915400"/>
                <a:gd name="connsiteY86" fmla="*/ 763541 h 3533775"/>
                <a:gd name="connsiteX87" fmla="*/ 1149525 w 8915400"/>
                <a:gd name="connsiteY87" fmla="*/ 695060 h 3533775"/>
                <a:gd name="connsiteX88" fmla="*/ 1090374 w 8915400"/>
                <a:gd name="connsiteY88" fmla="*/ 695060 h 3533775"/>
                <a:gd name="connsiteX89" fmla="*/ 1090374 w 8915400"/>
                <a:gd name="connsiteY89" fmla="*/ 635919 h 3533775"/>
                <a:gd name="connsiteX90" fmla="*/ 1046798 w 8915400"/>
                <a:gd name="connsiteY90" fmla="*/ 635919 h 3533775"/>
                <a:gd name="connsiteX91" fmla="*/ 1046798 w 8915400"/>
                <a:gd name="connsiteY91" fmla="*/ 583001 h 3533775"/>
                <a:gd name="connsiteX92" fmla="*/ 981437 w 8915400"/>
                <a:gd name="connsiteY92" fmla="*/ 583001 h 3533775"/>
                <a:gd name="connsiteX93" fmla="*/ 981437 w 8915400"/>
                <a:gd name="connsiteY93" fmla="*/ 498958 h 3533775"/>
                <a:gd name="connsiteX94" fmla="*/ 944080 w 8915400"/>
                <a:gd name="connsiteY94" fmla="*/ 498958 h 3533775"/>
                <a:gd name="connsiteX95" fmla="*/ 944080 w 8915400"/>
                <a:gd name="connsiteY95" fmla="*/ 442928 h 3533775"/>
                <a:gd name="connsiteX96" fmla="*/ 900502 w 8915400"/>
                <a:gd name="connsiteY96" fmla="*/ 442928 h 3533775"/>
                <a:gd name="connsiteX97" fmla="*/ 900502 w 8915400"/>
                <a:gd name="connsiteY97" fmla="*/ 411801 h 3533775"/>
                <a:gd name="connsiteX98" fmla="*/ 850698 w 8915400"/>
                <a:gd name="connsiteY98" fmla="*/ 411801 h 3533775"/>
                <a:gd name="connsiteX99" fmla="*/ 850698 w 8915400"/>
                <a:gd name="connsiteY99" fmla="*/ 374448 h 3533775"/>
                <a:gd name="connsiteX100" fmla="*/ 797781 w 8915400"/>
                <a:gd name="connsiteY100" fmla="*/ 374448 h 3533775"/>
                <a:gd name="connsiteX101" fmla="*/ 797781 w 8915400"/>
                <a:gd name="connsiteY101" fmla="*/ 337095 h 3533775"/>
                <a:gd name="connsiteX102" fmla="*/ 741752 w 8915400"/>
                <a:gd name="connsiteY102" fmla="*/ 337095 h 3533775"/>
                <a:gd name="connsiteX103" fmla="*/ 741752 w 8915400"/>
                <a:gd name="connsiteY103" fmla="*/ 262389 h 3533775"/>
                <a:gd name="connsiteX104" fmla="*/ 685722 w 8915400"/>
                <a:gd name="connsiteY104" fmla="*/ 262389 h 3533775"/>
                <a:gd name="connsiteX105" fmla="*/ 685722 w 8915400"/>
                <a:gd name="connsiteY105" fmla="*/ 218810 h 3533775"/>
                <a:gd name="connsiteX106" fmla="*/ 517634 w 8915400"/>
                <a:gd name="connsiteY106" fmla="*/ 218810 h 3533775"/>
                <a:gd name="connsiteX107" fmla="*/ 517634 w 8915400"/>
                <a:gd name="connsiteY107" fmla="*/ 178344 h 3533775"/>
                <a:gd name="connsiteX108" fmla="*/ 442928 w 8915400"/>
                <a:gd name="connsiteY108" fmla="*/ 178344 h 3533775"/>
                <a:gd name="connsiteX109" fmla="*/ 442928 w 8915400"/>
                <a:gd name="connsiteY109" fmla="*/ 147217 h 3533775"/>
                <a:gd name="connsiteX110" fmla="*/ 305967 w 8915400"/>
                <a:gd name="connsiteY110" fmla="*/ 147217 h 3533775"/>
                <a:gd name="connsiteX111" fmla="*/ 305967 w 8915400"/>
                <a:gd name="connsiteY111" fmla="*/ 112977 h 3533775"/>
                <a:gd name="connsiteX112" fmla="*/ 209472 w 8915400"/>
                <a:gd name="connsiteY112" fmla="*/ 112977 h 3533775"/>
                <a:gd name="connsiteX113" fmla="*/ 209472 w 8915400"/>
                <a:gd name="connsiteY113" fmla="*/ 72511 h 3533775"/>
                <a:gd name="connsiteX114" fmla="*/ 156556 w 8915400"/>
                <a:gd name="connsiteY114" fmla="*/ 72511 h 3533775"/>
                <a:gd name="connsiteX115" fmla="*/ 156556 w 8915400"/>
                <a:gd name="connsiteY115" fmla="*/ 7144 h 3533775"/>
                <a:gd name="connsiteX116" fmla="*/ 7144 w 8915400"/>
                <a:gd name="connsiteY116" fmla="*/ 7144 h 3533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Lst>
              <a:rect l="l" t="t" r="r" b="b"/>
              <a:pathLst>
                <a:path w="8915400" h="3533775">
                  <a:moveTo>
                    <a:pt x="8909590" y="3530775"/>
                  </a:moveTo>
                  <a:lnTo>
                    <a:pt x="8909590" y="3066974"/>
                  </a:lnTo>
                  <a:lnTo>
                    <a:pt x="6198394" y="3066974"/>
                  </a:lnTo>
                  <a:lnTo>
                    <a:pt x="6198394" y="2973591"/>
                  </a:lnTo>
                  <a:lnTo>
                    <a:pt x="6129909" y="2973591"/>
                  </a:lnTo>
                  <a:lnTo>
                    <a:pt x="6129909" y="2880208"/>
                  </a:lnTo>
                  <a:lnTo>
                    <a:pt x="5653659" y="2880208"/>
                  </a:lnTo>
                  <a:lnTo>
                    <a:pt x="5653659" y="2827287"/>
                  </a:lnTo>
                  <a:lnTo>
                    <a:pt x="5501135" y="2827287"/>
                  </a:lnTo>
                  <a:lnTo>
                    <a:pt x="5501135" y="2761926"/>
                  </a:lnTo>
                  <a:lnTo>
                    <a:pt x="5376634" y="2761926"/>
                  </a:lnTo>
                  <a:lnTo>
                    <a:pt x="5376634" y="2690327"/>
                  </a:lnTo>
                  <a:lnTo>
                    <a:pt x="4971974" y="2690327"/>
                  </a:lnTo>
                  <a:lnTo>
                    <a:pt x="4971974" y="2649865"/>
                  </a:lnTo>
                  <a:lnTo>
                    <a:pt x="4847463" y="2649865"/>
                  </a:lnTo>
                  <a:lnTo>
                    <a:pt x="4847463" y="2600058"/>
                  </a:lnTo>
                  <a:lnTo>
                    <a:pt x="4645133" y="2600058"/>
                  </a:lnTo>
                  <a:lnTo>
                    <a:pt x="4645133" y="2556482"/>
                  </a:lnTo>
                  <a:lnTo>
                    <a:pt x="4548635" y="2556482"/>
                  </a:lnTo>
                  <a:lnTo>
                    <a:pt x="4548635" y="2472443"/>
                  </a:lnTo>
                  <a:lnTo>
                    <a:pt x="4508173" y="2472443"/>
                  </a:lnTo>
                  <a:lnTo>
                    <a:pt x="4508173" y="2385279"/>
                  </a:lnTo>
                  <a:lnTo>
                    <a:pt x="4411675" y="2385279"/>
                  </a:lnTo>
                  <a:lnTo>
                    <a:pt x="4411675" y="2344817"/>
                  </a:lnTo>
                  <a:lnTo>
                    <a:pt x="4355650" y="2344817"/>
                  </a:lnTo>
                  <a:lnTo>
                    <a:pt x="4355650" y="2304345"/>
                  </a:lnTo>
                  <a:lnTo>
                    <a:pt x="4315187" y="2304345"/>
                  </a:lnTo>
                  <a:lnTo>
                    <a:pt x="4315187" y="2257663"/>
                  </a:lnTo>
                  <a:lnTo>
                    <a:pt x="4131535" y="2257663"/>
                  </a:lnTo>
                  <a:lnTo>
                    <a:pt x="4131535" y="2223421"/>
                  </a:lnTo>
                  <a:lnTo>
                    <a:pt x="4078615" y="2223421"/>
                  </a:lnTo>
                  <a:lnTo>
                    <a:pt x="4078615" y="2186064"/>
                  </a:lnTo>
                  <a:lnTo>
                    <a:pt x="3988346" y="2186064"/>
                  </a:lnTo>
                  <a:lnTo>
                    <a:pt x="3988346" y="2148716"/>
                  </a:lnTo>
                  <a:lnTo>
                    <a:pt x="3742439" y="2148716"/>
                  </a:lnTo>
                  <a:lnTo>
                    <a:pt x="3742439" y="2089566"/>
                  </a:lnTo>
                  <a:lnTo>
                    <a:pt x="3608594" y="2089566"/>
                  </a:lnTo>
                  <a:lnTo>
                    <a:pt x="3608594" y="2014861"/>
                  </a:lnTo>
                  <a:lnTo>
                    <a:pt x="3536995" y="2014861"/>
                  </a:lnTo>
                  <a:lnTo>
                    <a:pt x="3536995" y="1965065"/>
                  </a:lnTo>
                  <a:lnTo>
                    <a:pt x="3384471" y="1965065"/>
                  </a:lnTo>
                  <a:lnTo>
                    <a:pt x="3384471" y="1890351"/>
                  </a:lnTo>
                  <a:lnTo>
                    <a:pt x="3334665" y="1890351"/>
                  </a:lnTo>
                  <a:lnTo>
                    <a:pt x="3334665" y="1828095"/>
                  </a:lnTo>
                  <a:lnTo>
                    <a:pt x="3228832" y="1828095"/>
                  </a:lnTo>
                  <a:lnTo>
                    <a:pt x="3228832" y="1793862"/>
                  </a:lnTo>
                  <a:lnTo>
                    <a:pt x="3172806" y="1793862"/>
                  </a:lnTo>
                  <a:lnTo>
                    <a:pt x="3172806" y="1750286"/>
                  </a:lnTo>
                  <a:lnTo>
                    <a:pt x="3110551" y="1750286"/>
                  </a:lnTo>
                  <a:lnTo>
                    <a:pt x="3110551" y="1706699"/>
                  </a:lnTo>
                  <a:lnTo>
                    <a:pt x="3076308" y="1706699"/>
                  </a:lnTo>
                  <a:lnTo>
                    <a:pt x="3076308" y="1663122"/>
                  </a:lnTo>
                  <a:lnTo>
                    <a:pt x="2743248" y="1663122"/>
                  </a:lnTo>
                  <a:lnTo>
                    <a:pt x="2743248" y="1635109"/>
                  </a:lnTo>
                  <a:lnTo>
                    <a:pt x="2677878" y="1635109"/>
                  </a:lnTo>
                  <a:lnTo>
                    <a:pt x="2677878" y="1594647"/>
                  </a:lnTo>
                  <a:lnTo>
                    <a:pt x="2590724" y="1594647"/>
                  </a:lnTo>
                  <a:lnTo>
                    <a:pt x="2590724" y="1563519"/>
                  </a:lnTo>
                  <a:lnTo>
                    <a:pt x="2304345" y="1563519"/>
                  </a:lnTo>
                  <a:lnTo>
                    <a:pt x="2304345" y="1498149"/>
                  </a:lnTo>
                  <a:lnTo>
                    <a:pt x="2158051" y="1498149"/>
                  </a:lnTo>
                  <a:lnTo>
                    <a:pt x="2158051" y="1404766"/>
                  </a:lnTo>
                  <a:lnTo>
                    <a:pt x="2102025" y="1404766"/>
                  </a:lnTo>
                  <a:lnTo>
                    <a:pt x="2102025" y="1333176"/>
                  </a:lnTo>
                  <a:lnTo>
                    <a:pt x="1989963" y="1333176"/>
                  </a:lnTo>
                  <a:lnTo>
                    <a:pt x="1989963" y="1302048"/>
                  </a:lnTo>
                  <a:lnTo>
                    <a:pt x="1961950" y="1302048"/>
                  </a:lnTo>
                  <a:lnTo>
                    <a:pt x="1961950" y="1274036"/>
                  </a:lnTo>
                  <a:lnTo>
                    <a:pt x="1893465" y="1274036"/>
                  </a:lnTo>
                  <a:lnTo>
                    <a:pt x="1893465" y="1239793"/>
                  </a:lnTo>
                  <a:lnTo>
                    <a:pt x="1616431" y="1239793"/>
                  </a:lnTo>
                  <a:lnTo>
                    <a:pt x="1616431" y="1174423"/>
                  </a:lnTo>
                  <a:lnTo>
                    <a:pt x="1579083" y="1174423"/>
                  </a:lnTo>
                  <a:lnTo>
                    <a:pt x="1579083" y="1124617"/>
                  </a:lnTo>
                  <a:lnTo>
                    <a:pt x="1485700" y="1124617"/>
                  </a:lnTo>
                  <a:lnTo>
                    <a:pt x="1485700" y="1065476"/>
                  </a:lnTo>
                  <a:lnTo>
                    <a:pt x="1451458" y="1065476"/>
                  </a:lnTo>
                  <a:lnTo>
                    <a:pt x="1451458" y="962758"/>
                  </a:lnTo>
                  <a:lnTo>
                    <a:pt x="1417215" y="962758"/>
                  </a:lnTo>
                  <a:lnTo>
                    <a:pt x="1417215" y="897389"/>
                  </a:lnTo>
                  <a:lnTo>
                    <a:pt x="1386088" y="897389"/>
                  </a:lnTo>
                  <a:lnTo>
                    <a:pt x="1386088" y="856923"/>
                  </a:lnTo>
                  <a:lnTo>
                    <a:pt x="1277141" y="856923"/>
                  </a:lnTo>
                  <a:lnTo>
                    <a:pt x="1277141" y="797782"/>
                  </a:lnTo>
                  <a:lnTo>
                    <a:pt x="1221115" y="797782"/>
                  </a:lnTo>
                  <a:lnTo>
                    <a:pt x="1221115" y="763541"/>
                  </a:lnTo>
                  <a:lnTo>
                    <a:pt x="1149525" y="763541"/>
                  </a:lnTo>
                  <a:lnTo>
                    <a:pt x="1149525" y="695060"/>
                  </a:lnTo>
                  <a:lnTo>
                    <a:pt x="1090374" y="695060"/>
                  </a:lnTo>
                  <a:lnTo>
                    <a:pt x="1090374" y="635919"/>
                  </a:lnTo>
                  <a:lnTo>
                    <a:pt x="1046798" y="635919"/>
                  </a:lnTo>
                  <a:lnTo>
                    <a:pt x="1046798" y="583001"/>
                  </a:lnTo>
                  <a:lnTo>
                    <a:pt x="981437" y="583001"/>
                  </a:lnTo>
                  <a:lnTo>
                    <a:pt x="981437" y="498958"/>
                  </a:lnTo>
                  <a:lnTo>
                    <a:pt x="944080" y="498958"/>
                  </a:lnTo>
                  <a:lnTo>
                    <a:pt x="944080" y="442928"/>
                  </a:lnTo>
                  <a:lnTo>
                    <a:pt x="900502" y="442928"/>
                  </a:lnTo>
                  <a:lnTo>
                    <a:pt x="900502" y="411801"/>
                  </a:lnTo>
                  <a:lnTo>
                    <a:pt x="850698" y="411801"/>
                  </a:lnTo>
                  <a:lnTo>
                    <a:pt x="850698" y="374448"/>
                  </a:lnTo>
                  <a:lnTo>
                    <a:pt x="797781" y="374448"/>
                  </a:lnTo>
                  <a:lnTo>
                    <a:pt x="797781" y="337095"/>
                  </a:lnTo>
                  <a:lnTo>
                    <a:pt x="741752" y="337095"/>
                  </a:lnTo>
                  <a:lnTo>
                    <a:pt x="741752" y="262389"/>
                  </a:lnTo>
                  <a:lnTo>
                    <a:pt x="685722" y="262389"/>
                  </a:lnTo>
                  <a:lnTo>
                    <a:pt x="685722" y="218810"/>
                  </a:lnTo>
                  <a:lnTo>
                    <a:pt x="517634" y="218810"/>
                  </a:lnTo>
                  <a:lnTo>
                    <a:pt x="517634" y="178344"/>
                  </a:lnTo>
                  <a:lnTo>
                    <a:pt x="442928" y="178344"/>
                  </a:lnTo>
                  <a:lnTo>
                    <a:pt x="442928" y="147217"/>
                  </a:lnTo>
                  <a:lnTo>
                    <a:pt x="305967" y="147217"/>
                  </a:lnTo>
                  <a:lnTo>
                    <a:pt x="305967" y="112977"/>
                  </a:lnTo>
                  <a:lnTo>
                    <a:pt x="209472" y="112977"/>
                  </a:lnTo>
                  <a:lnTo>
                    <a:pt x="209472" y="72511"/>
                  </a:lnTo>
                  <a:lnTo>
                    <a:pt x="156556" y="72511"/>
                  </a:lnTo>
                  <a:lnTo>
                    <a:pt x="156556" y="7144"/>
                  </a:lnTo>
                  <a:lnTo>
                    <a:pt x="7144" y="7144"/>
                  </a:lnTo>
                </a:path>
              </a:pathLst>
            </a:custGeom>
            <a:noFill/>
            <a:ln w="25400" cap="flat">
              <a:solidFill>
                <a:schemeClr val="accent1"/>
              </a:solidFill>
              <a:prstDash val="solid"/>
              <a:miter/>
            </a:ln>
          </p:spPr>
          <p:txBody>
            <a:bodyPr rtlCol="0" anchor="ctr"/>
            <a:lstStyle/>
            <a:p>
              <a:endParaRPr lang="en-GB"/>
            </a:p>
          </p:txBody>
        </p:sp>
        <p:sp>
          <p:nvSpPr>
            <p:cNvPr id="61" name="Freeform: Shape 5146">
              <a:extLst>
                <a:ext uri="{FF2B5EF4-FFF2-40B4-BE49-F238E27FC236}">
                  <a16:creationId xmlns:a16="http://schemas.microsoft.com/office/drawing/2014/main" id="{AB1A71EE-1C70-4727-8BEC-B778BCFB28D7}"/>
                </a:ext>
              </a:extLst>
            </p:cNvPr>
            <p:cNvSpPr/>
            <p:nvPr/>
          </p:nvSpPr>
          <p:spPr>
            <a:xfrm>
              <a:off x="1723208" y="2833776"/>
              <a:ext cx="9525" cy="114300"/>
            </a:xfrm>
            <a:custGeom>
              <a:avLst/>
              <a:gdLst>
                <a:gd name="connsiteX0" fmla="*/ 5141 w 9525"/>
                <a:gd name="connsiteY0" fmla="*/ 5141 h 114300"/>
                <a:gd name="connsiteX1" fmla="*/ 5141 w 9525"/>
                <a:gd name="connsiteY1" fmla="*/ 113145 h 114300"/>
              </a:gdLst>
              <a:ahLst/>
              <a:cxnLst>
                <a:cxn ang="0">
                  <a:pos x="connsiteX0" y="connsiteY0"/>
                </a:cxn>
                <a:cxn ang="0">
                  <a:pos x="connsiteX1" y="connsiteY1"/>
                </a:cxn>
              </a:cxnLst>
              <a:rect l="l" t="t" r="r" b="b"/>
              <a:pathLst>
                <a:path w="9525" h="114300">
                  <a:moveTo>
                    <a:pt x="5141" y="5141"/>
                  </a:moveTo>
                  <a:lnTo>
                    <a:pt x="5141" y="113145"/>
                  </a:lnTo>
                </a:path>
              </a:pathLst>
            </a:custGeom>
            <a:noFill/>
            <a:ln w="25400" cap="flat">
              <a:solidFill>
                <a:schemeClr val="accent1"/>
              </a:solidFill>
              <a:prstDash val="solid"/>
              <a:miter/>
            </a:ln>
          </p:spPr>
          <p:txBody>
            <a:bodyPr rtlCol="0" anchor="ctr"/>
            <a:lstStyle/>
            <a:p>
              <a:endParaRPr lang="en-GB"/>
            </a:p>
          </p:txBody>
        </p:sp>
        <p:sp>
          <p:nvSpPr>
            <p:cNvPr id="62" name="Freeform: Shape 5147">
              <a:extLst>
                <a:ext uri="{FF2B5EF4-FFF2-40B4-BE49-F238E27FC236}">
                  <a16:creationId xmlns:a16="http://schemas.microsoft.com/office/drawing/2014/main" id="{02258AD5-9F59-4FBE-B526-B6DF3B613803}"/>
                </a:ext>
              </a:extLst>
            </p:cNvPr>
            <p:cNvSpPr/>
            <p:nvPr/>
          </p:nvSpPr>
          <p:spPr>
            <a:xfrm>
              <a:off x="3990177" y="3748186"/>
              <a:ext cx="9525" cy="114300"/>
            </a:xfrm>
            <a:custGeom>
              <a:avLst/>
              <a:gdLst>
                <a:gd name="connsiteX0" fmla="*/ 5141 w 9525"/>
                <a:gd name="connsiteY0" fmla="*/ 5141 h 114300"/>
                <a:gd name="connsiteX1" fmla="*/ 5141 w 9525"/>
                <a:gd name="connsiteY1" fmla="*/ 113135 h 114300"/>
              </a:gdLst>
              <a:ahLst/>
              <a:cxnLst>
                <a:cxn ang="0">
                  <a:pos x="connsiteX0" y="connsiteY0"/>
                </a:cxn>
                <a:cxn ang="0">
                  <a:pos x="connsiteX1" y="connsiteY1"/>
                </a:cxn>
              </a:cxnLst>
              <a:rect l="l" t="t" r="r" b="b"/>
              <a:pathLst>
                <a:path w="9525" h="114300">
                  <a:moveTo>
                    <a:pt x="5141" y="5141"/>
                  </a:moveTo>
                  <a:lnTo>
                    <a:pt x="5141" y="113135"/>
                  </a:lnTo>
                </a:path>
              </a:pathLst>
            </a:custGeom>
            <a:noFill/>
            <a:ln w="25400" cap="flat">
              <a:solidFill>
                <a:schemeClr val="accent1"/>
              </a:solidFill>
              <a:prstDash val="solid"/>
              <a:miter/>
            </a:ln>
          </p:spPr>
          <p:txBody>
            <a:bodyPr rtlCol="0" anchor="ctr"/>
            <a:lstStyle/>
            <a:p>
              <a:endParaRPr lang="en-GB"/>
            </a:p>
          </p:txBody>
        </p:sp>
        <p:sp>
          <p:nvSpPr>
            <p:cNvPr id="63" name="Freeform: Shape 5148">
              <a:extLst>
                <a:ext uri="{FF2B5EF4-FFF2-40B4-BE49-F238E27FC236}">
                  <a16:creationId xmlns:a16="http://schemas.microsoft.com/office/drawing/2014/main" id="{2DE4DD03-B1DD-4569-A6B3-326AB813244C}"/>
                </a:ext>
              </a:extLst>
            </p:cNvPr>
            <p:cNvSpPr/>
            <p:nvPr/>
          </p:nvSpPr>
          <p:spPr>
            <a:xfrm>
              <a:off x="4123527" y="3786286"/>
              <a:ext cx="9525" cy="114300"/>
            </a:xfrm>
            <a:custGeom>
              <a:avLst/>
              <a:gdLst>
                <a:gd name="connsiteX0" fmla="*/ 5141 w 9525"/>
                <a:gd name="connsiteY0" fmla="*/ 5141 h 114300"/>
                <a:gd name="connsiteX1" fmla="*/ 5141 w 9525"/>
                <a:gd name="connsiteY1" fmla="*/ 113135 h 114300"/>
              </a:gdLst>
              <a:ahLst/>
              <a:cxnLst>
                <a:cxn ang="0">
                  <a:pos x="connsiteX0" y="connsiteY0"/>
                </a:cxn>
                <a:cxn ang="0">
                  <a:pos x="connsiteX1" y="connsiteY1"/>
                </a:cxn>
              </a:cxnLst>
              <a:rect l="l" t="t" r="r" b="b"/>
              <a:pathLst>
                <a:path w="9525" h="114300">
                  <a:moveTo>
                    <a:pt x="5141" y="5141"/>
                  </a:moveTo>
                  <a:lnTo>
                    <a:pt x="5141" y="113135"/>
                  </a:lnTo>
                </a:path>
              </a:pathLst>
            </a:custGeom>
            <a:noFill/>
            <a:ln w="25400" cap="flat">
              <a:solidFill>
                <a:schemeClr val="accent1"/>
              </a:solidFill>
              <a:prstDash val="solid"/>
              <a:miter/>
            </a:ln>
          </p:spPr>
          <p:txBody>
            <a:bodyPr rtlCol="0" anchor="ctr"/>
            <a:lstStyle/>
            <a:p>
              <a:endParaRPr lang="en-GB"/>
            </a:p>
          </p:txBody>
        </p:sp>
        <p:sp>
          <p:nvSpPr>
            <p:cNvPr id="64" name="Freeform: Shape 5149">
              <a:extLst>
                <a:ext uri="{FF2B5EF4-FFF2-40B4-BE49-F238E27FC236}">
                  <a16:creationId xmlns:a16="http://schemas.microsoft.com/office/drawing/2014/main" id="{27F7E73D-AF5B-40FD-8F31-C1ACFB6936B6}"/>
                </a:ext>
              </a:extLst>
            </p:cNvPr>
            <p:cNvSpPr/>
            <p:nvPr/>
          </p:nvSpPr>
          <p:spPr>
            <a:xfrm>
              <a:off x="4352127" y="3862486"/>
              <a:ext cx="9525" cy="114300"/>
            </a:xfrm>
            <a:custGeom>
              <a:avLst/>
              <a:gdLst>
                <a:gd name="connsiteX0" fmla="*/ 5141 w 9525"/>
                <a:gd name="connsiteY0" fmla="*/ 5141 h 114300"/>
                <a:gd name="connsiteX1" fmla="*/ 5141 w 9525"/>
                <a:gd name="connsiteY1" fmla="*/ 113135 h 114300"/>
              </a:gdLst>
              <a:ahLst/>
              <a:cxnLst>
                <a:cxn ang="0">
                  <a:pos x="connsiteX0" y="connsiteY0"/>
                </a:cxn>
                <a:cxn ang="0">
                  <a:pos x="connsiteX1" y="connsiteY1"/>
                </a:cxn>
              </a:cxnLst>
              <a:rect l="l" t="t" r="r" b="b"/>
              <a:pathLst>
                <a:path w="9525" h="114300">
                  <a:moveTo>
                    <a:pt x="5141" y="5141"/>
                  </a:moveTo>
                  <a:lnTo>
                    <a:pt x="5141" y="113135"/>
                  </a:lnTo>
                </a:path>
              </a:pathLst>
            </a:custGeom>
            <a:noFill/>
            <a:ln w="25400" cap="flat">
              <a:solidFill>
                <a:schemeClr val="accent1"/>
              </a:solidFill>
              <a:prstDash val="solid"/>
              <a:miter/>
            </a:ln>
          </p:spPr>
          <p:txBody>
            <a:bodyPr rtlCol="0" anchor="ctr"/>
            <a:lstStyle/>
            <a:p>
              <a:endParaRPr lang="en-GB"/>
            </a:p>
          </p:txBody>
        </p:sp>
        <p:sp>
          <p:nvSpPr>
            <p:cNvPr id="65" name="Freeform: Shape 5150">
              <a:extLst>
                <a:ext uri="{FF2B5EF4-FFF2-40B4-BE49-F238E27FC236}">
                  <a16:creationId xmlns:a16="http://schemas.microsoft.com/office/drawing/2014/main" id="{68DCC96C-FDB6-4E69-A354-4373507B2418}"/>
                </a:ext>
              </a:extLst>
            </p:cNvPr>
            <p:cNvSpPr/>
            <p:nvPr/>
          </p:nvSpPr>
          <p:spPr>
            <a:xfrm>
              <a:off x="4809327" y="4205385"/>
              <a:ext cx="9525" cy="114300"/>
            </a:xfrm>
            <a:custGeom>
              <a:avLst/>
              <a:gdLst>
                <a:gd name="connsiteX0" fmla="*/ 5141 w 9525"/>
                <a:gd name="connsiteY0" fmla="*/ 5141 h 114300"/>
                <a:gd name="connsiteX1" fmla="*/ 5141 w 9525"/>
                <a:gd name="connsiteY1" fmla="*/ 113145 h 114300"/>
              </a:gdLst>
              <a:ahLst/>
              <a:cxnLst>
                <a:cxn ang="0">
                  <a:pos x="connsiteX0" y="connsiteY0"/>
                </a:cxn>
                <a:cxn ang="0">
                  <a:pos x="connsiteX1" y="connsiteY1"/>
                </a:cxn>
              </a:cxnLst>
              <a:rect l="l" t="t" r="r" b="b"/>
              <a:pathLst>
                <a:path w="9525" h="114300">
                  <a:moveTo>
                    <a:pt x="5141" y="5141"/>
                  </a:moveTo>
                  <a:lnTo>
                    <a:pt x="5141" y="113145"/>
                  </a:lnTo>
                </a:path>
              </a:pathLst>
            </a:custGeom>
            <a:noFill/>
            <a:ln w="25400" cap="flat">
              <a:solidFill>
                <a:schemeClr val="accent1"/>
              </a:solidFill>
              <a:prstDash val="solid"/>
              <a:miter/>
            </a:ln>
          </p:spPr>
          <p:txBody>
            <a:bodyPr rtlCol="0" anchor="ctr"/>
            <a:lstStyle/>
            <a:p>
              <a:endParaRPr lang="en-GB"/>
            </a:p>
          </p:txBody>
        </p:sp>
        <p:sp>
          <p:nvSpPr>
            <p:cNvPr id="66" name="Freeform: Shape 5151">
              <a:extLst>
                <a:ext uri="{FF2B5EF4-FFF2-40B4-BE49-F238E27FC236}">
                  <a16:creationId xmlns:a16="http://schemas.microsoft.com/office/drawing/2014/main" id="{36DA7F9C-6974-4EB8-9A62-B8574F763F99}"/>
                </a:ext>
              </a:extLst>
            </p:cNvPr>
            <p:cNvSpPr/>
            <p:nvPr/>
          </p:nvSpPr>
          <p:spPr>
            <a:xfrm>
              <a:off x="4885527" y="4205385"/>
              <a:ext cx="9525" cy="114300"/>
            </a:xfrm>
            <a:custGeom>
              <a:avLst/>
              <a:gdLst>
                <a:gd name="connsiteX0" fmla="*/ 5141 w 9525"/>
                <a:gd name="connsiteY0" fmla="*/ 5141 h 114300"/>
                <a:gd name="connsiteX1" fmla="*/ 5141 w 9525"/>
                <a:gd name="connsiteY1" fmla="*/ 113145 h 114300"/>
              </a:gdLst>
              <a:ahLst/>
              <a:cxnLst>
                <a:cxn ang="0">
                  <a:pos x="connsiteX0" y="connsiteY0"/>
                </a:cxn>
                <a:cxn ang="0">
                  <a:pos x="connsiteX1" y="connsiteY1"/>
                </a:cxn>
              </a:cxnLst>
              <a:rect l="l" t="t" r="r" b="b"/>
              <a:pathLst>
                <a:path w="9525" h="114300">
                  <a:moveTo>
                    <a:pt x="5141" y="5141"/>
                  </a:moveTo>
                  <a:lnTo>
                    <a:pt x="5141" y="113145"/>
                  </a:lnTo>
                </a:path>
              </a:pathLst>
            </a:custGeom>
            <a:noFill/>
            <a:ln w="25400" cap="flat">
              <a:solidFill>
                <a:schemeClr val="accent1"/>
              </a:solidFill>
              <a:prstDash val="solid"/>
              <a:miter/>
            </a:ln>
          </p:spPr>
          <p:txBody>
            <a:bodyPr rtlCol="0" anchor="ctr"/>
            <a:lstStyle/>
            <a:p>
              <a:endParaRPr lang="en-GB"/>
            </a:p>
          </p:txBody>
        </p:sp>
        <p:sp>
          <p:nvSpPr>
            <p:cNvPr id="67" name="Freeform: Shape 5152">
              <a:extLst>
                <a:ext uri="{FF2B5EF4-FFF2-40B4-BE49-F238E27FC236}">
                  <a16:creationId xmlns:a16="http://schemas.microsoft.com/office/drawing/2014/main" id="{4A1E3953-C74B-470D-A945-4FD8222E4009}"/>
                </a:ext>
              </a:extLst>
            </p:cNvPr>
            <p:cNvSpPr/>
            <p:nvPr/>
          </p:nvSpPr>
          <p:spPr>
            <a:xfrm>
              <a:off x="5114127" y="4300635"/>
              <a:ext cx="9525" cy="114300"/>
            </a:xfrm>
            <a:custGeom>
              <a:avLst/>
              <a:gdLst>
                <a:gd name="connsiteX0" fmla="*/ 5141 w 9525"/>
                <a:gd name="connsiteY0" fmla="*/ 5141 h 114300"/>
                <a:gd name="connsiteX1" fmla="*/ 5141 w 9525"/>
                <a:gd name="connsiteY1" fmla="*/ 113145 h 114300"/>
              </a:gdLst>
              <a:ahLst/>
              <a:cxnLst>
                <a:cxn ang="0">
                  <a:pos x="connsiteX0" y="connsiteY0"/>
                </a:cxn>
                <a:cxn ang="0">
                  <a:pos x="connsiteX1" y="connsiteY1"/>
                </a:cxn>
              </a:cxnLst>
              <a:rect l="l" t="t" r="r" b="b"/>
              <a:pathLst>
                <a:path w="9525" h="114300">
                  <a:moveTo>
                    <a:pt x="5141" y="5141"/>
                  </a:moveTo>
                  <a:lnTo>
                    <a:pt x="5141" y="113145"/>
                  </a:lnTo>
                </a:path>
              </a:pathLst>
            </a:custGeom>
            <a:noFill/>
            <a:ln w="25400" cap="flat">
              <a:solidFill>
                <a:schemeClr val="accent1"/>
              </a:solidFill>
              <a:prstDash val="solid"/>
              <a:miter/>
            </a:ln>
          </p:spPr>
          <p:txBody>
            <a:bodyPr rtlCol="0" anchor="ctr"/>
            <a:lstStyle/>
            <a:p>
              <a:endParaRPr lang="en-GB"/>
            </a:p>
          </p:txBody>
        </p:sp>
        <p:sp>
          <p:nvSpPr>
            <p:cNvPr id="68" name="Freeform: Shape 5153">
              <a:extLst>
                <a:ext uri="{FF2B5EF4-FFF2-40B4-BE49-F238E27FC236}">
                  <a16:creationId xmlns:a16="http://schemas.microsoft.com/office/drawing/2014/main" id="{728C827D-74BD-476D-9229-74120797B369}"/>
                </a:ext>
              </a:extLst>
            </p:cNvPr>
            <p:cNvSpPr/>
            <p:nvPr/>
          </p:nvSpPr>
          <p:spPr>
            <a:xfrm>
              <a:off x="5228436" y="4300635"/>
              <a:ext cx="9525" cy="114300"/>
            </a:xfrm>
            <a:custGeom>
              <a:avLst/>
              <a:gdLst>
                <a:gd name="connsiteX0" fmla="*/ 5141 w 9525"/>
                <a:gd name="connsiteY0" fmla="*/ 5141 h 114300"/>
                <a:gd name="connsiteX1" fmla="*/ 5141 w 9525"/>
                <a:gd name="connsiteY1" fmla="*/ 113145 h 114300"/>
              </a:gdLst>
              <a:ahLst/>
              <a:cxnLst>
                <a:cxn ang="0">
                  <a:pos x="connsiteX0" y="connsiteY0"/>
                </a:cxn>
                <a:cxn ang="0">
                  <a:pos x="connsiteX1" y="connsiteY1"/>
                </a:cxn>
              </a:cxnLst>
              <a:rect l="l" t="t" r="r" b="b"/>
              <a:pathLst>
                <a:path w="9525" h="114300">
                  <a:moveTo>
                    <a:pt x="5141" y="5141"/>
                  </a:moveTo>
                  <a:lnTo>
                    <a:pt x="5141" y="113145"/>
                  </a:lnTo>
                </a:path>
              </a:pathLst>
            </a:custGeom>
            <a:noFill/>
            <a:ln w="25400" cap="flat">
              <a:solidFill>
                <a:schemeClr val="accent1"/>
              </a:solidFill>
              <a:prstDash val="solid"/>
              <a:miter/>
            </a:ln>
          </p:spPr>
          <p:txBody>
            <a:bodyPr rtlCol="0" anchor="ctr"/>
            <a:lstStyle/>
            <a:p>
              <a:endParaRPr lang="en-GB"/>
            </a:p>
          </p:txBody>
        </p:sp>
        <p:sp>
          <p:nvSpPr>
            <p:cNvPr id="69" name="Freeform: Shape 5154">
              <a:extLst>
                <a:ext uri="{FF2B5EF4-FFF2-40B4-BE49-F238E27FC236}">
                  <a16:creationId xmlns:a16="http://schemas.microsoft.com/office/drawing/2014/main" id="{4B48063C-9615-4013-89A1-85B55E848AD1}"/>
                </a:ext>
              </a:extLst>
            </p:cNvPr>
            <p:cNvSpPr/>
            <p:nvPr/>
          </p:nvSpPr>
          <p:spPr>
            <a:xfrm>
              <a:off x="5380836" y="4300635"/>
              <a:ext cx="9525" cy="114300"/>
            </a:xfrm>
            <a:custGeom>
              <a:avLst/>
              <a:gdLst>
                <a:gd name="connsiteX0" fmla="*/ 5141 w 9525"/>
                <a:gd name="connsiteY0" fmla="*/ 5141 h 114300"/>
                <a:gd name="connsiteX1" fmla="*/ 5141 w 9525"/>
                <a:gd name="connsiteY1" fmla="*/ 113145 h 114300"/>
              </a:gdLst>
              <a:ahLst/>
              <a:cxnLst>
                <a:cxn ang="0">
                  <a:pos x="connsiteX0" y="connsiteY0"/>
                </a:cxn>
                <a:cxn ang="0">
                  <a:pos x="connsiteX1" y="connsiteY1"/>
                </a:cxn>
              </a:cxnLst>
              <a:rect l="l" t="t" r="r" b="b"/>
              <a:pathLst>
                <a:path w="9525" h="114300">
                  <a:moveTo>
                    <a:pt x="5141" y="5141"/>
                  </a:moveTo>
                  <a:lnTo>
                    <a:pt x="5141" y="113145"/>
                  </a:lnTo>
                </a:path>
              </a:pathLst>
            </a:custGeom>
            <a:noFill/>
            <a:ln w="25400" cap="flat">
              <a:solidFill>
                <a:schemeClr val="accent1"/>
              </a:solidFill>
              <a:prstDash val="solid"/>
              <a:miter/>
            </a:ln>
          </p:spPr>
          <p:txBody>
            <a:bodyPr rtlCol="0" anchor="ctr"/>
            <a:lstStyle/>
            <a:p>
              <a:endParaRPr lang="en-GB"/>
            </a:p>
          </p:txBody>
        </p:sp>
        <p:sp>
          <p:nvSpPr>
            <p:cNvPr id="70" name="Freeform: Shape 5155">
              <a:extLst>
                <a:ext uri="{FF2B5EF4-FFF2-40B4-BE49-F238E27FC236}">
                  <a16:creationId xmlns:a16="http://schemas.microsoft.com/office/drawing/2014/main" id="{028C6365-A2D2-4511-B483-A45230296FB9}"/>
                </a:ext>
              </a:extLst>
            </p:cNvPr>
            <p:cNvSpPr/>
            <p:nvPr/>
          </p:nvSpPr>
          <p:spPr>
            <a:xfrm>
              <a:off x="5476086" y="4300635"/>
              <a:ext cx="9525" cy="114300"/>
            </a:xfrm>
            <a:custGeom>
              <a:avLst/>
              <a:gdLst>
                <a:gd name="connsiteX0" fmla="*/ 5141 w 9525"/>
                <a:gd name="connsiteY0" fmla="*/ 5141 h 114300"/>
                <a:gd name="connsiteX1" fmla="*/ 5141 w 9525"/>
                <a:gd name="connsiteY1" fmla="*/ 113145 h 114300"/>
              </a:gdLst>
              <a:ahLst/>
              <a:cxnLst>
                <a:cxn ang="0">
                  <a:pos x="connsiteX0" y="connsiteY0"/>
                </a:cxn>
                <a:cxn ang="0">
                  <a:pos x="connsiteX1" y="connsiteY1"/>
                </a:cxn>
              </a:cxnLst>
              <a:rect l="l" t="t" r="r" b="b"/>
              <a:pathLst>
                <a:path w="9525" h="114300">
                  <a:moveTo>
                    <a:pt x="5141" y="5141"/>
                  </a:moveTo>
                  <a:lnTo>
                    <a:pt x="5141" y="113145"/>
                  </a:lnTo>
                </a:path>
              </a:pathLst>
            </a:custGeom>
            <a:noFill/>
            <a:ln w="25400" cap="flat">
              <a:solidFill>
                <a:schemeClr val="accent1"/>
              </a:solidFill>
              <a:prstDash val="solid"/>
              <a:miter/>
            </a:ln>
          </p:spPr>
          <p:txBody>
            <a:bodyPr rtlCol="0" anchor="ctr"/>
            <a:lstStyle/>
            <a:p>
              <a:endParaRPr lang="en-GB"/>
            </a:p>
          </p:txBody>
        </p:sp>
        <p:sp>
          <p:nvSpPr>
            <p:cNvPr id="71" name="Freeform: Shape 5156">
              <a:extLst>
                <a:ext uri="{FF2B5EF4-FFF2-40B4-BE49-F238E27FC236}">
                  <a16:creationId xmlns:a16="http://schemas.microsoft.com/office/drawing/2014/main" id="{B6C4D416-8A44-4D27-BEB2-9F59281A855F}"/>
                </a:ext>
              </a:extLst>
            </p:cNvPr>
            <p:cNvSpPr/>
            <p:nvPr/>
          </p:nvSpPr>
          <p:spPr>
            <a:xfrm>
              <a:off x="6123786" y="4491135"/>
              <a:ext cx="9525" cy="114300"/>
            </a:xfrm>
            <a:custGeom>
              <a:avLst/>
              <a:gdLst>
                <a:gd name="connsiteX0" fmla="*/ 5141 w 9525"/>
                <a:gd name="connsiteY0" fmla="*/ 5141 h 114300"/>
                <a:gd name="connsiteX1" fmla="*/ 5141 w 9525"/>
                <a:gd name="connsiteY1" fmla="*/ 113145 h 114300"/>
              </a:gdLst>
              <a:ahLst/>
              <a:cxnLst>
                <a:cxn ang="0">
                  <a:pos x="connsiteX0" y="connsiteY0"/>
                </a:cxn>
                <a:cxn ang="0">
                  <a:pos x="connsiteX1" y="connsiteY1"/>
                </a:cxn>
              </a:cxnLst>
              <a:rect l="l" t="t" r="r" b="b"/>
              <a:pathLst>
                <a:path w="9525" h="114300">
                  <a:moveTo>
                    <a:pt x="5141" y="5141"/>
                  </a:moveTo>
                  <a:lnTo>
                    <a:pt x="5141" y="113145"/>
                  </a:lnTo>
                </a:path>
              </a:pathLst>
            </a:custGeom>
            <a:noFill/>
            <a:ln w="25400" cap="flat">
              <a:solidFill>
                <a:schemeClr val="accent1"/>
              </a:solidFill>
              <a:prstDash val="solid"/>
              <a:miter/>
            </a:ln>
          </p:spPr>
          <p:txBody>
            <a:bodyPr rtlCol="0" anchor="ctr"/>
            <a:lstStyle/>
            <a:p>
              <a:endParaRPr lang="en-GB"/>
            </a:p>
          </p:txBody>
        </p:sp>
        <p:sp>
          <p:nvSpPr>
            <p:cNvPr id="72" name="Freeform: Shape 5157">
              <a:extLst>
                <a:ext uri="{FF2B5EF4-FFF2-40B4-BE49-F238E27FC236}">
                  <a16:creationId xmlns:a16="http://schemas.microsoft.com/office/drawing/2014/main" id="{E396C086-05B8-4CF2-92C8-6C3414EDF220}"/>
                </a:ext>
              </a:extLst>
            </p:cNvPr>
            <p:cNvSpPr/>
            <p:nvPr/>
          </p:nvSpPr>
          <p:spPr>
            <a:xfrm>
              <a:off x="6199986" y="4491135"/>
              <a:ext cx="9525" cy="114300"/>
            </a:xfrm>
            <a:custGeom>
              <a:avLst/>
              <a:gdLst>
                <a:gd name="connsiteX0" fmla="*/ 5141 w 9525"/>
                <a:gd name="connsiteY0" fmla="*/ 5141 h 114300"/>
                <a:gd name="connsiteX1" fmla="*/ 5141 w 9525"/>
                <a:gd name="connsiteY1" fmla="*/ 113145 h 114300"/>
              </a:gdLst>
              <a:ahLst/>
              <a:cxnLst>
                <a:cxn ang="0">
                  <a:pos x="connsiteX0" y="connsiteY0"/>
                </a:cxn>
                <a:cxn ang="0">
                  <a:pos x="connsiteX1" y="connsiteY1"/>
                </a:cxn>
              </a:cxnLst>
              <a:rect l="l" t="t" r="r" b="b"/>
              <a:pathLst>
                <a:path w="9525" h="114300">
                  <a:moveTo>
                    <a:pt x="5141" y="5141"/>
                  </a:moveTo>
                  <a:lnTo>
                    <a:pt x="5141" y="113145"/>
                  </a:lnTo>
                </a:path>
              </a:pathLst>
            </a:custGeom>
            <a:noFill/>
            <a:ln w="25400" cap="flat">
              <a:solidFill>
                <a:schemeClr val="accent1"/>
              </a:solidFill>
              <a:prstDash val="solid"/>
              <a:miter/>
            </a:ln>
          </p:spPr>
          <p:txBody>
            <a:bodyPr rtlCol="0" anchor="ctr"/>
            <a:lstStyle/>
            <a:p>
              <a:endParaRPr lang="en-GB"/>
            </a:p>
          </p:txBody>
        </p:sp>
        <p:sp>
          <p:nvSpPr>
            <p:cNvPr id="73" name="Freeform: Shape 5158">
              <a:extLst>
                <a:ext uri="{FF2B5EF4-FFF2-40B4-BE49-F238E27FC236}">
                  <a16:creationId xmlns:a16="http://schemas.microsoft.com/office/drawing/2014/main" id="{7B089E5F-6B8D-4E95-8A12-C0AFE7D4021C}"/>
                </a:ext>
              </a:extLst>
            </p:cNvPr>
            <p:cNvSpPr/>
            <p:nvPr/>
          </p:nvSpPr>
          <p:spPr>
            <a:xfrm>
              <a:off x="6580986" y="4681635"/>
              <a:ext cx="9525" cy="114300"/>
            </a:xfrm>
            <a:custGeom>
              <a:avLst/>
              <a:gdLst>
                <a:gd name="connsiteX0" fmla="*/ 5141 w 9525"/>
                <a:gd name="connsiteY0" fmla="*/ 5141 h 114300"/>
                <a:gd name="connsiteX1" fmla="*/ 5141 w 9525"/>
                <a:gd name="connsiteY1" fmla="*/ 113145 h 114300"/>
              </a:gdLst>
              <a:ahLst/>
              <a:cxnLst>
                <a:cxn ang="0">
                  <a:pos x="connsiteX0" y="connsiteY0"/>
                </a:cxn>
                <a:cxn ang="0">
                  <a:pos x="connsiteX1" y="connsiteY1"/>
                </a:cxn>
              </a:cxnLst>
              <a:rect l="l" t="t" r="r" b="b"/>
              <a:pathLst>
                <a:path w="9525" h="114300">
                  <a:moveTo>
                    <a:pt x="5141" y="5141"/>
                  </a:moveTo>
                  <a:lnTo>
                    <a:pt x="5141" y="113145"/>
                  </a:lnTo>
                </a:path>
              </a:pathLst>
            </a:custGeom>
            <a:noFill/>
            <a:ln w="25400" cap="flat">
              <a:solidFill>
                <a:schemeClr val="accent1"/>
              </a:solidFill>
              <a:prstDash val="solid"/>
              <a:miter/>
            </a:ln>
          </p:spPr>
          <p:txBody>
            <a:bodyPr rtlCol="0" anchor="ctr"/>
            <a:lstStyle/>
            <a:p>
              <a:endParaRPr lang="en-GB"/>
            </a:p>
          </p:txBody>
        </p:sp>
        <p:sp>
          <p:nvSpPr>
            <p:cNvPr id="74" name="Freeform: Shape 5159">
              <a:extLst>
                <a:ext uri="{FF2B5EF4-FFF2-40B4-BE49-F238E27FC236}">
                  <a16:creationId xmlns:a16="http://schemas.microsoft.com/office/drawing/2014/main" id="{DF796A43-DB5F-48A6-B964-D19401ADCCCE}"/>
                </a:ext>
              </a:extLst>
            </p:cNvPr>
            <p:cNvSpPr/>
            <p:nvPr/>
          </p:nvSpPr>
          <p:spPr>
            <a:xfrm>
              <a:off x="6923896" y="4681635"/>
              <a:ext cx="9525" cy="114300"/>
            </a:xfrm>
            <a:custGeom>
              <a:avLst/>
              <a:gdLst>
                <a:gd name="connsiteX0" fmla="*/ 5141 w 9525"/>
                <a:gd name="connsiteY0" fmla="*/ 5141 h 114300"/>
                <a:gd name="connsiteX1" fmla="*/ 5141 w 9525"/>
                <a:gd name="connsiteY1" fmla="*/ 113145 h 114300"/>
              </a:gdLst>
              <a:ahLst/>
              <a:cxnLst>
                <a:cxn ang="0">
                  <a:pos x="connsiteX0" y="connsiteY0"/>
                </a:cxn>
                <a:cxn ang="0">
                  <a:pos x="connsiteX1" y="connsiteY1"/>
                </a:cxn>
              </a:cxnLst>
              <a:rect l="l" t="t" r="r" b="b"/>
              <a:pathLst>
                <a:path w="9525" h="114300">
                  <a:moveTo>
                    <a:pt x="5141" y="5141"/>
                  </a:moveTo>
                  <a:lnTo>
                    <a:pt x="5141" y="113145"/>
                  </a:lnTo>
                </a:path>
              </a:pathLst>
            </a:custGeom>
            <a:noFill/>
            <a:ln w="25400" cap="flat">
              <a:solidFill>
                <a:schemeClr val="accent1"/>
              </a:solidFill>
              <a:prstDash val="solid"/>
              <a:miter/>
            </a:ln>
          </p:spPr>
          <p:txBody>
            <a:bodyPr rtlCol="0" anchor="ctr"/>
            <a:lstStyle/>
            <a:p>
              <a:endParaRPr lang="en-GB"/>
            </a:p>
          </p:txBody>
        </p:sp>
        <p:sp>
          <p:nvSpPr>
            <p:cNvPr id="75" name="Freeform: Shape 5160">
              <a:extLst>
                <a:ext uri="{FF2B5EF4-FFF2-40B4-BE49-F238E27FC236}">
                  <a16:creationId xmlns:a16="http://schemas.microsoft.com/office/drawing/2014/main" id="{013F710B-8155-4A88-854B-F943AD0F6479}"/>
                </a:ext>
              </a:extLst>
            </p:cNvPr>
            <p:cNvSpPr/>
            <p:nvPr/>
          </p:nvSpPr>
          <p:spPr>
            <a:xfrm>
              <a:off x="7457296" y="4681635"/>
              <a:ext cx="9525" cy="114300"/>
            </a:xfrm>
            <a:custGeom>
              <a:avLst/>
              <a:gdLst>
                <a:gd name="connsiteX0" fmla="*/ 5141 w 9525"/>
                <a:gd name="connsiteY0" fmla="*/ 5141 h 114300"/>
                <a:gd name="connsiteX1" fmla="*/ 5141 w 9525"/>
                <a:gd name="connsiteY1" fmla="*/ 113145 h 114300"/>
              </a:gdLst>
              <a:ahLst/>
              <a:cxnLst>
                <a:cxn ang="0">
                  <a:pos x="connsiteX0" y="connsiteY0"/>
                </a:cxn>
                <a:cxn ang="0">
                  <a:pos x="connsiteX1" y="connsiteY1"/>
                </a:cxn>
              </a:cxnLst>
              <a:rect l="l" t="t" r="r" b="b"/>
              <a:pathLst>
                <a:path w="9525" h="114300">
                  <a:moveTo>
                    <a:pt x="5141" y="5141"/>
                  </a:moveTo>
                  <a:lnTo>
                    <a:pt x="5141" y="113145"/>
                  </a:lnTo>
                </a:path>
              </a:pathLst>
            </a:custGeom>
            <a:noFill/>
            <a:ln w="25400" cap="flat">
              <a:solidFill>
                <a:schemeClr val="accent1"/>
              </a:solidFill>
              <a:prstDash val="solid"/>
              <a:miter/>
            </a:ln>
          </p:spPr>
          <p:txBody>
            <a:bodyPr rtlCol="0" anchor="ctr"/>
            <a:lstStyle/>
            <a:p>
              <a:endParaRPr lang="en-GB"/>
            </a:p>
          </p:txBody>
        </p:sp>
        <p:sp>
          <p:nvSpPr>
            <p:cNvPr id="76" name="Freeform: Shape 5161">
              <a:extLst>
                <a:ext uri="{FF2B5EF4-FFF2-40B4-BE49-F238E27FC236}">
                  <a16:creationId xmlns:a16="http://schemas.microsoft.com/office/drawing/2014/main" id="{C9F78528-59CE-48C1-905B-D28AC9AF4A57}"/>
                </a:ext>
              </a:extLst>
            </p:cNvPr>
            <p:cNvSpPr/>
            <p:nvPr/>
          </p:nvSpPr>
          <p:spPr>
            <a:xfrm>
              <a:off x="7536807" y="4681635"/>
              <a:ext cx="9525" cy="114300"/>
            </a:xfrm>
            <a:custGeom>
              <a:avLst/>
              <a:gdLst>
                <a:gd name="connsiteX0" fmla="*/ 5141 w 9525"/>
                <a:gd name="connsiteY0" fmla="*/ 5141 h 114300"/>
                <a:gd name="connsiteX1" fmla="*/ 5141 w 9525"/>
                <a:gd name="connsiteY1" fmla="*/ 113145 h 114300"/>
              </a:gdLst>
              <a:ahLst/>
              <a:cxnLst>
                <a:cxn ang="0">
                  <a:pos x="connsiteX0" y="connsiteY0"/>
                </a:cxn>
                <a:cxn ang="0">
                  <a:pos x="connsiteX1" y="connsiteY1"/>
                </a:cxn>
              </a:cxnLst>
              <a:rect l="l" t="t" r="r" b="b"/>
              <a:pathLst>
                <a:path w="9525" h="114300">
                  <a:moveTo>
                    <a:pt x="5141" y="5141"/>
                  </a:moveTo>
                  <a:lnTo>
                    <a:pt x="5141" y="113145"/>
                  </a:lnTo>
                </a:path>
              </a:pathLst>
            </a:custGeom>
            <a:noFill/>
            <a:ln w="25400" cap="flat">
              <a:solidFill>
                <a:schemeClr val="accent1"/>
              </a:solidFill>
              <a:prstDash val="solid"/>
              <a:miter/>
            </a:ln>
          </p:spPr>
          <p:txBody>
            <a:bodyPr rtlCol="0" anchor="ctr"/>
            <a:lstStyle/>
            <a:p>
              <a:endParaRPr lang="en-GB"/>
            </a:p>
          </p:txBody>
        </p:sp>
        <p:sp>
          <p:nvSpPr>
            <p:cNvPr id="77" name="Freeform: Shape 5162">
              <a:extLst>
                <a:ext uri="{FF2B5EF4-FFF2-40B4-BE49-F238E27FC236}">
                  <a16:creationId xmlns:a16="http://schemas.microsoft.com/office/drawing/2014/main" id="{18AF3877-A541-4390-9E68-1EAD787BBF29}"/>
                </a:ext>
              </a:extLst>
            </p:cNvPr>
            <p:cNvSpPr/>
            <p:nvPr/>
          </p:nvSpPr>
          <p:spPr>
            <a:xfrm>
              <a:off x="8543156" y="4681635"/>
              <a:ext cx="9525" cy="114300"/>
            </a:xfrm>
            <a:custGeom>
              <a:avLst/>
              <a:gdLst>
                <a:gd name="connsiteX0" fmla="*/ 5141 w 9525"/>
                <a:gd name="connsiteY0" fmla="*/ 5141 h 114300"/>
                <a:gd name="connsiteX1" fmla="*/ 5141 w 9525"/>
                <a:gd name="connsiteY1" fmla="*/ 113145 h 114300"/>
              </a:gdLst>
              <a:ahLst/>
              <a:cxnLst>
                <a:cxn ang="0">
                  <a:pos x="connsiteX0" y="connsiteY0"/>
                </a:cxn>
                <a:cxn ang="0">
                  <a:pos x="connsiteX1" y="connsiteY1"/>
                </a:cxn>
              </a:cxnLst>
              <a:rect l="l" t="t" r="r" b="b"/>
              <a:pathLst>
                <a:path w="9525" h="114300">
                  <a:moveTo>
                    <a:pt x="5141" y="5141"/>
                  </a:moveTo>
                  <a:lnTo>
                    <a:pt x="5141" y="113145"/>
                  </a:lnTo>
                </a:path>
              </a:pathLst>
            </a:custGeom>
            <a:noFill/>
            <a:ln w="25400" cap="flat">
              <a:solidFill>
                <a:schemeClr val="accent1"/>
              </a:solidFill>
              <a:prstDash val="solid"/>
              <a:miter/>
            </a:ln>
          </p:spPr>
          <p:txBody>
            <a:bodyPr rtlCol="0" anchor="ctr"/>
            <a:lstStyle/>
            <a:p>
              <a:endParaRPr lang="en-GB"/>
            </a:p>
          </p:txBody>
        </p:sp>
      </p:grpSp>
      <p:grpSp>
        <p:nvGrpSpPr>
          <p:cNvPr id="78" name="Graphic 5163">
            <a:extLst>
              <a:ext uri="{FF2B5EF4-FFF2-40B4-BE49-F238E27FC236}">
                <a16:creationId xmlns:a16="http://schemas.microsoft.com/office/drawing/2014/main" id="{4523F494-D54D-48EF-999B-BF94A897BCBE}"/>
              </a:ext>
            </a:extLst>
          </p:cNvPr>
          <p:cNvGrpSpPr/>
          <p:nvPr/>
        </p:nvGrpSpPr>
        <p:grpSpPr>
          <a:xfrm>
            <a:off x="1430868" y="2097946"/>
            <a:ext cx="5238266" cy="2116786"/>
            <a:chOff x="500062" y="1766887"/>
            <a:chExt cx="8143875" cy="3324225"/>
          </a:xfrm>
        </p:grpSpPr>
        <p:sp>
          <p:nvSpPr>
            <p:cNvPr id="79" name="Freeform: Shape 5165">
              <a:extLst>
                <a:ext uri="{FF2B5EF4-FFF2-40B4-BE49-F238E27FC236}">
                  <a16:creationId xmlns:a16="http://schemas.microsoft.com/office/drawing/2014/main" id="{FDECF2A7-9829-4490-8F44-E025C17BFBCF}"/>
                </a:ext>
              </a:extLst>
            </p:cNvPr>
            <p:cNvSpPr/>
            <p:nvPr/>
          </p:nvSpPr>
          <p:spPr>
            <a:xfrm>
              <a:off x="492918" y="1764506"/>
              <a:ext cx="8153400" cy="3286125"/>
            </a:xfrm>
            <a:custGeom>
              <a:avLst/>
              <a:gdLst>
                <a:gd name="connsiteX0" fmla="*/ 8149400 w 8153400"/>
                <a:gd name="connsiteY0" fmla="*/ 3281363 h 3286125"/>
                <a:gd name="connsiteX1" fmla="*/ 7050777 w 8153400"/>
                <a:gd name="connsiteY1" fmla="*/ 3281363 h 3286125"/>
                <a:gd name="connsiteX2" fmla="*/ 7050777 w 8153400"/>
                <a:gd name="connsiteY2" fmla="*/ 3202886 h 3286125"/>
                <a:gd name="connsiteX3" fmla="*/ 6999361 w 8153400"/>
                <a:gd name="connsiteY3" fmla="*/ 3202886 h 3286125"/>
                <a:gd name="connsiteX4" fmla="*/ 6999361 w 8153400"/>
                <a:gd name="connsiteY4" fmla="*/ 3113589 h 3286125"/>
                <a:gd name="connsiteX5" fmla="*/ 6734175 w 8153400"/>
                <a:gd name="connsiteY5" fmla="*/ 3113589 h 3286125"/>
                <a:gd name="connsiteX6" fmla="*/ 6734175 w 8153400"/>
                <a:gd name="connsiteY6" fmla="*/ 3021587 h 3286125"/>
                <a:gd name="connsiteX7" fmla="*/ 5692378 w 8153400"/>
                <a:gd name="connsiteY7" fmla="*/ 3021587 h 3286125"/>
                <a:gd name="connsiteX8" fmla="*/ 5692378 w 8153400"/>
                <a:gd name="connsiteY8" fmla="*/ 2975591 h 3286125"/>
                <a:gd name="connsiteX9" fmla="*/ 5635552 w 8153400"/>
                <a:gd name="connsiteY9" fmla="*/ 2975591 h 3286125"/>
                <a:gd name="connsiteX10" fmla="*/ 5635552 w 8153400"/>
                <a:gd name="connsiteY10" fmla="*/ 2878170 h 3286125"/>
                <a:gd name="connsiteX11" fmla="*/ 5473199 w 8153400"/>
                <a:gd name="connsiteY11" fmla="*/ 2878170 h 3286125"/>
                <a:gd name="connsiteX12" fmla="*/ 5473199 w 8153400"/>
                <a:gd name="connsiteY12" fmla="*/ 2810523 h 3286125"/>
                <a:gd name="connsiteX13" fmla="*/ 5348716 w 8153400"/>
                <a:gd name="connsiteY13" fmla="*/ 2810523 h 3286125"/>
                <a:gd name="connsiteX14" fmla="*/ 5348716 w 8153400"/>
                <a:gd name="connsiteY14" fmla="*/ 2764527 h 3286125"/>
                <a:gd name="connsiteX15" fmla="*/ 5080826 w 8153400"/>
                <a:gd name="connsiteY15" fmla="*/ 2764527 h 3286125"/>
                <a:gd name="connsiteX16" fmla="*/ 5080826 w 8153400"/>
                <a:gd name="connsiteY16" fmla="*/ 2710406 h 3286125"/>
                <a:gd name="connsiteX17" fmla="*/ 4726353 w 8153400"/>
                <a:gd name="connsiteY17" fmla="*/ 2710406 h 3286125"/>
                <a:gd name="connsiteX18" fmla="*/ 4726353 w 8153400"/>
                <a:gd name="connsiteY18" fmla="*/ 2669810 h 3286125"/>
                <a:gd name="connsiteX19" fmla="*/ 4585640 w 8153400"/>
                <a:gd name="connsiteY19" fmla="*/ 2669810 h 3286125"/>
                <a:gd name="connsiteX20" fmla="*/ 4585640 w 8153400"/>
                <a:gd name="connsiteY20" fmla="*/ 2623814 h 3286125"/>
                <a:gd name="connsiteX21" fmla="*/ 4439517 w 8153400"/>
                <a:gd name="connsiteY21" fmla="*/ 2623814 h 3286125"/>
                <a:gd name="connsiteX22" fmla="*/ 4439517 w 8153400"/>
                <a:gd name="connsiteY22" fmla="*/ 2548042 h 3286125"/>
                <a:gd name="connsiteX23" fmla="*/ 4239273 w 8153400"/>
                <a:gd name="connsiteY23" fmla="*/ 2548042 h 3286125"/>
                <a:gd name="connsiteX24" fmla="*/ 4239273 w 8153400"/>
                <a:gd name="connsiteY24" fmla="*/ 2515572 h 3286125"/>
                <a:gd name="connsiteX25" fmla="*/ 4139156 w 8153400"/>
                <a:gd name="connsiteY25" fmla="*/ 2515572 h 3286125"/>
                <a:gd name="connsiteX26" fmla="*/ 4139156 w 8153400"/>
                <a:gd name="connsiteY26" fmla="*/ 2477691 h 3286125"/>
                <a:gd name="connsiteX27" fmla="*/ 4076919 w 8153400"/>
                <a:gd name="connsiteY27" fmla="*/ 2477691 h 3286125"/>
                <a:gd name="connsiteX28" fmla="*/ 4076919 w 8153400"/>
                <a:gd name="connsiteY28" fmla="*/ 2426275 h 3286125"/>
                <a:gd name="connsiteX29" fmla="*/ 4049859 w 8153400"/>
                <a:gd name="connsiteY29" fmla="*/ 2426275 h 3286125"/>
                <a:gd name="connsiteX30" fmla="*/ 4049859 w 8153400"/>
                <a:gd name="connsiteY30" fmla="*/ 2358628 h 3286125"/>
                <a:gd name="connsiteX31" fmla="*/ 3993033 w 8153400"/>
                <a:gd name="connsiteY31" fmla="*/ 2358628 h 3286125"/>
                <a:gd name="connsiteX32" fmla="*/ 3993033 w 8153400"/>
                <a:gd name="connsiteY32" fmla="*/ 2312622 h 3286125"/>
                <a:gd name="connsiteX33" fmla="*/ 3803618 w 8153400"/>
                <a:gd name="connsiteY33" fmla="*/ 2312622 h 3286125"/>
                <a:gd name="connsiteX34" fmla="*/ 3803618 w 8153400"/>
                <a:gd name="connsiteY34" fmla="*/ 2282857 h 3286125"/>
                <a:gd name="connsiteX35" fmla="*/ 3481607 w 8153400"/>
                <a:gd name="connsiteY35" fmla="*/ 2282857 h 3286125"/>
                <a:gd name="connsiteX36" fmla="*/ 3481607 w 8153400"/>
                <a:gd name="connsiteY36" fmla="*/ 2217915 h 3286125"/>
                <a:gd name="connsiteX37" fmla="*/ 3327368 w 8153400"/>
                <a:gd name="connsiteY37" fmla="*/ 2217915 h 3286125"/>
                <a:gd name="connsiteX38" fmla="*/ 3327368 w 8153400"/>
                <a:gd name="connsiteY38" fmla="*/ 2180035 h 3286125"/>
                <a:gd name="connsiteX39" fmla="*/ 3286773 w 8153400"/>
                <a:gd name="connsiteY39" fmla="*/ 2180035 h 3286125"/>
                <a:gd name="connsiteX40" fmla="*/ 3286773 w 8153400"/>
                <a:gd name="connsiteY40" fmla="*/ 2134029 h 3286125"/>
                <a:gd name="connsiteX41" fmla="*/ 3035122 w 8153400"/>
                <a:gd name="connsiteY41" fmla="*/ 2134029 h 3286125"/>
                <a:gd name="connsiteX42" fmla="*/ 3035122 w 8153400"/>
                <a:gd name="connsiteY42" fmla="*/ 2060972 h 3286125"/>
                <a:gd name="connsiteX43" fmla="*/ 2981001 w 8153400"/>
                <a:gd name="connsiteY43" fmla="*/ 2060972 h 3286125"/>
                <a:gd name="connsiteX44" fmla="*/ 2981001 w 8153400"/>
                <a:gd name="connsiteY44" fmla="*/ 2012261 h 3286125"/>
                <a:gd name="connsiteX45" fmla="*/ 2886294 w 8153400"/>
                <a:gd name="connsiteY45" fmla="*/ 2012261 h 3286125"/>
                <a:gd name="connsiteX46" fmla="*/ 2886294 w 8153400"/>
                <a:gd name="connsiteY46" fmla="*/ 1955435 h 3286125"/>
                <a:gd name="connsiteX47" fmla="*/ 2832173 w 8153400"/>
                <a:gd name="connsiteY47" fmla="*/ 1955435 h 3286125"/>
                <a:gd name="connsiteX48" fmla="*/ 2832173 w 8153400"/>
                <a:gd name="connsiteY48" fmla="*/ 1909439 h 3286125"/>
                <a:gd name="connsiteX49" fmla="*/ 2791587 w 8153400"/>
                <a:gd name="connsiteY49" fmla="*/ 1909439 h 3286125"/>
                <a:gd name="connsiteX50" fmla="*/ 2791587 w 8153400"/>
                <a:gd name="connsiteY50" fmla="*/ 1839087 h 3286125"/>
                <a:gd name="connsiteX51" fmla="*/ 2729341 w 8153400"/>
                <a:gd name="connsiteY51" fmla="*/ 1839087 h 3286125"/>
                <a:gd name="connsiteX52" fmla="*/ 2729341 w 8153400"/>
                <a:gd name="connsiteY52" fmla="*/ 1787671 h 3286125"/>
                <a:gd name="connsiteX53" fmla="*/ 2637339 w 8153400"/>
                <a:gd name="connsiteY53" fmla="*/ 1787671 h 3286125"/>
                <a:gd name="connsiteX54" fmla="*/ 2637339 w 8153400"/>
                <a:gd name="connsiteY54" fmla="*/ 1730845 h 3286125"/>
                <a:gd name="connsiteX55" fmla="*/ 2472281 w 8153400"/>
                <a:gd name="connsiteY55" fmla="*/ 1730845 h 3286125"/>
                <a:gd name="connsiteX56" fmla="*/ 2472281 w 8153400"/>
                <a:gd name="connsiteY56" fmla="*/ 1649663 h 3286125"/>
                <a:gd name="connsiteX57" fmla="*/ 2401919 w 8153400"/>
                <a:gd name="connsiteY57" fmla="*/ 1649663 h 3286125"/>
                <a:gd name="connsiteX58" fmla="*/ 2401919 w 8153400"/>
                <a:gd name="connsiteY58" fmla="*/ 1619898 h 3286125"/>
                <a:gd name="connsiteX59" fmla="*/ 2212505 w 8153400"/>
                <a:gd name="connsiteY59" fmla="*/ 1619898 h 3286125"/>
                <a:gd name="connsiteX60" fmla="*/ 2212505 w 8153400"/>
                <a:gd name="connsiteY60" fmla="*/ 1498130 h 3286125"/>
                <a:gd name="connsiteX61" fmla="*/ 2163794 w 8153400"/>
                <a:gd name="connsiteY61" fmla="*/ 1498130 h 3286125"/>
                <a:gd name="connsiteX62" fmla="*/ 2163794 w 8153400"/>
                <a:gd name="connsiteY62" fmla="*/ 1392603 h 3286125"/>
                <a:gd name="connsiteX63" fmla="*/ 2128619 w 8153400"/>
                <a:gd name="connsiteY63" fmla="*/ 1392603 h 3286125"/>
                <a:gd name="connsiteX64" fmla="*/ 2128619 w 8153400"/>
                <a:gd name="connsiteY64" fmla="*/ 1365542 h 3286125"/>
                <a:gd name="connsiteX65" fmla="*/ 2088032 w 8153400"/>
                <a:gd name="connsiteY65" fmla="*/ 1365542 h 3286125"/>
                <a:gd name="connsiteX66" fmla="*/ 2088032 w 8153400"/>
                <a:gd name="connsiteY66" fmla="*/ 1303306 h 3286125"/>
                <a:gd name="connsiteX67" fmla="*/ 1944615 w 8153400"/>
                <a:gd name="connsiteY67" fmla="*/ 1303306 h 3286125"/>
                <a:gd name="connsiteX68" fmla="*/ 1944615 w 8153400"/>
                <a:gd name="connsiteY68" fmla="*/ 1235650 h 3286125"/>
                <a:gd name="connsiteX69" fmla="*/ 1885083 w 8153400"/>
                <a:gd name="connsiteY69" fmla="*/ 1235650 h 3286125"/>
                <a:gd name="connsiteX70" fmla="*/ 1885083 w 8153400"/>
                <a:gd name="connsiteY70" fmla="*/ 1214009 h 3286125"/>
                <a:gd name="connsiteX71" fmla="*/ 1814732 w 8153400"/>
                <a:gd name="connsiteY71" fmla="*/ 1214009 h 3286125"/>
                <a:gd name="connsiteX72" fmla="*/ 1814732 w 8153400"/>
                <a:gd name="connsiteY72" fmla="*/ 1067886 h 3286125"/>
                <a:gd name="connsiteX73" fmla="*/ 1774136 w 8153400"/>
                <a:gd name="connsiteY73" fmla="*/ 1067886 h 3286125"/>
                <a:gd name="connsiteX74" fmla="*/ 1774136 w 8153400"/>
                <a:gd name="connsiteY74" fmla="*/ 1005650 h 3286125"/>
                <a:gd name="connsiteX75" fmla="*/ 1733550 w 8153400"/>
                <a:gd name="connsiteY75" fmla="*/ 1005650 h 3286125"/>
                <a:gd name="connsiteX76" fmla="*/ 1733550 w 8153400"/>
                <a:gd name="connsiteY76" fmla="*/ 956939 h 3286125"/>
                <a:gd name="connsiteX77" fmla="*/ 1649663 w 8153400"/>
                <a:gd name="connsiteY77" fmla="*/ 956939 h 3286125"/>
                <a:gd name="connsiteX78" fmla="*/ 1649663 w 8153400"/>
                <a:gd name="connsiteY78" fmla="*/ 924466 h 3286125"/>
                <a:gd name="connsiteX79" fmla="*/ 1617193 w 8153400"/>
                <a:gd name="connsiteY79" fmla="*/ 924466 h 3286125"/>
                <a:gd name="connsiteX80" fmla="*/ 1617193 w 8153400"/>
                <a:gd name="connsiteY80" fmla="*/ 867641 h 3286125"/>
                <a:gd name="connsiteX81" fmla="*/ 1508951 w 8153400"/>
                <a:gd name="connsiteY81" fmla="*/ 867641 h 3286125"/>
                <a:gd name="connsiteX82" fmla="*/ 1508951 w 8153400"/>
                <a:gd name="connsiteY82" fmla="*/ 824346 h 3286125"/>
                <a:gd name="connsiteX83" fmla="*/ 1479185 w 8153400"/>
                <a:gd name="connsiteY83" fmla="*/ 824346 h 3286125"/>
                <a:gd name="connsiteX84" fmla="*/ 1479185 w 8153400"/>
                <a:gd name="connsiteY84" fmla="*/ 789168 h 3286125"/>
                <a:gd name="connsiteX85" fmla="*/ 1365542 w 8153400"/>
                <a:gd name="connsiteY85" fmla="*/ 789168 h 3286125"/>
                <a:gd name="connsiteX86" fmla="*/ 1365542 w 8153400"/>
                <a:gd name="connsiteY86" fmla="*/ 762109 h 3286125"/>
                <a:gd name="connsiteX87" fmla="*/ 1284361 w 8153400"/>
                <a:gd name="connsiteY87" fmla="*/ 762109 h 3286125"/>
                <a:gd name="connsiteX88" fmla="*/ 1284361 w 8153400"/>
                <a:gd name="connsiteY88" fmla="*/ 659281 h 3286125"/>
                <a:gd name="connsiteX89" fmla="*/ 1232945 w 8153400"/>
                <a:gd name="connsiteY89" fmla="*/ 659281 h 3286125"/>
                <a:gd name="connsiteX90" fmla="*/ 1232945 w 8153400"/>
                <a:gd name="connsiteY90" fmla="*/ 618693 h 3286125"/>
                <a:gd name="connsiteX91" fmla="*/ 1173413 w 8153400"/>
                <a:gd name="connsiteY91" fmla="*/ 618693 h 3286125"/>
                <a:gd name="connsiteX92" fmla="*/ 1173413 w 8153400"/>
                <a:gd name="connsiteY92" fmla="*/ 542925 h 3286125"/>
                <a:gd name="connsiteX93" fmla="*/ 1138238 w 8153400"/>
                <a:gd name="connsiteY93" fmla="*/ 542925 h 3286125"/>
                <a:gd name="connsiteX94" fmla="*/ 1138238 w 8153400"/>
                <a:gd name="connsiteY94" fmla="*/ 502335 h 3286125"/>
                <a:gd name="connsiteX95" fmla="*/ 1065181 w 8153400"/>
                <a:gd name="connsiteY95" fmla="*/ 502335 h 3286125"/>
                <a:gd name="connsiteX96" fmla="*/ 1065181 w 8153400"/>
                <a:gd name="connsiteY96" fmla="*/ 429275 h 3286125"/>
                <a:gd name="connsiteX97" fmla="*/ 981294 w 8153400"/>
                <a:gd name="connsiteY97" fmla="*/ 429275 h 3286125"/>
                <a:gd name="connsiteX98" fmla="*/ 981294 w 8153400"/>
                <a:gd name="connsiteY98" fmla="*/ 404921 h 3286125"/>
                <a:gd name="connsiteX99" fmla="*/ 927172 w 8153400"/>
                <a:gd name="connsiteY99" fmla="*/ 404921 h 3286125"/>
                <a:gd name="connsiteX100" fmla="*/ 927172 w 8153400"/>
                <a:gd name="connsiteY100" fmla="*/ 323741 h 3286125"/>
                <a:gd name="connsiteX101" fmla="*/ 873053 w 8153400"/>
                <a:gd name="connsiteY101" fmla="*/ 323741 h 3286125"/>
                <a:gd name="connsiteX102" fmla="*/ 873053 w 8153400"/>
                <a:gd name="connsiteY102" fmla="*/ 261505 h 3286125"/>
                <a:gd name="connsiteX103" fmla="*/ 797285 w 8153400"/>
                <a:gd name="connsiteY103" fmla="*/ 261505 h 3286125"/>
                <a:gd name="connsiteX104" fmla="*/ 797285 w 8153400"/>
                <a:gd name="connsiteY104" fmla="*/ 218209 h 3286125"/>
                <a:gd name="connsiteX105" fmla="*/ 672812 w 8153400"/>
                <a:gd name="connsiteY105" fmla="*/ 218209 h 3286125"/>
                <a:gd name="connsiteX106" fmla="*/ 672812 w 8153400"/>
                <a:gd name="connsiteY106" fmla="*/ 196562 h 3286125"/>
                <a:gd name="connsiteX107" fmla="*/ 643046 w 8153400"/>
                <a:gd name="connsiteY107" fmla="*/ 196562 h 3286125"/>
                <a:gd name="connsiteX108" fmla="*/ 643046 w 8153400"/>
                <a:gd name="connsiteY108" fmla="*/ 150560 h 3286125"/>
                <a:gd name="connsiteX109" fmla="*/ 556454 w 8153400"/>
                <a:gd name="connsiteY109" fmla="*/ 150560 h 3286125"/>
                <a:gd name="connsiteX110" fmla="*/ 556454 w 8153400"/>
                <a:gd name="connsiteY110" fmla="*/ 112677 h 3286125"/>
                <a:gd name="connsiteX111" fmla="*/ 399509 w 8153400"/>
                <a:gd name="connsiteY111" fmla="*/ 112677 h 3286125"/>
                <a:gd name="connsiteX112" fmla="*/ 399509 w 8153400"/>
                <a:gd name="connsiteY112" fmla="*/ 74793 h 3286125"/>
                <a:gd name="connsiteX113" fmla="*/ 285859 w 8153400"/>
                <a:gd name="connsiteY113" fmla="*/ 74793 h 3286125"/>
                <a:gd name="connsiteX114" fmla="*/ 285859 w 8153400"/>
                <a:gd name="connsiteY114" fmla="*/ 47733 h 3286125"/>
                <a:gd name="connsiteX115" fmla="*/ 229032 w 8153400"/>
                <a:gd name="connsiteY115" fmla="*/ 47733 h 3286125"/>
                <a:gd name="connsiteX116" fmla="*/ 229032 w 8153400"/>
                <a:gd name="connsiteY116" fmla="*/ 7144 h 3286125"/>
                <a:gd name="connsiteX117" fmla="*/ 7144 w 8153400"/>
                <a:gd name="connsiteY117" fmla="*/ 7144 h 3286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8153400" h="3286125">
                  <a:moveTo>
                    <a:pt x="8149400" y="3281363"/>
                  </a:moveTo>
                  <a:lnTo>
                    <a:pt x="7050777" y="3281363"/>
                  </a:lnTo>
                  <a:lnTo>
                    <a:pt x="7050777" y="3202886"/>
                  </a:lnTo>
                  <a:lnTo>
                    <a:pt x="6999361" y="3202886"/>
                  </a:lnTo>
                  <a:lnTo>
                    <a:pt x="6999361" y="3113589"/>
                  </a:lnTo>
                  <a:lnTo>
                    <a:pt x="6734175" y="3113589"/>
                  </a:lnTo>
                  <a:lnTo>
                    <a:pt x="6734175" y="3021587"/>
                  </a:lnTo>
                  <a:lnTo>
                    <a:pt x="5692378" y="3021587"/>
                  </a:lnTo>
                  <a:lnTo>
                    <a:pt x="5692378" y="2975591"/>
                  </a:lnTo>
                  <a:lnTo>
                    <a:pt x="5635552" y="2975591"/>
                  </a:lnTo>
                  <a:lnTo>
                    <a:pt x="5635552" y="2878170"/>
                  </a:lnTo>
                  <a:lnTo>
                    <a:pt x="5473199" y="2878170"/>
                  </a:lnTo>
                  <a:lnTo>
                    <a:pt x="5473199" y="2810523"/>
                  </a:lnTo>
                  <a:lnTo>
                    <a:pt x="5348716" y="2810523"/>
                  </a:lnTo>
                  <a:lnTo>
                    <a:pt x="5348716" y="2764527"/>
                  </a:lnTo>
                  <a:lnTo>
                    <a:pt x="5080826" y="2764527"/>
                  </a:lnTo>
                  <a:lnTo>
                    <a:pt x="5080826" y="2710406"/>
                  </a:lnTo>
                  <a:lnTo>
                    <a:pt x="4726353" y="2710406"/>
                  </a:lnTo>
                  <a:lnTo>
                    <a:pt x="4726353" y="2669810"/>
                  </a:lnTo>
                  <a:lnTo>
                    <a:pt x="4585640" y="2669810"/>
                  </a:lnTo>
                  <a:lnTo>
                    <a:pt x="4585640" y="2623814"/>
                  </a:lnTo>
                  <a:lnTo>
                    <a:pt x="4439517" y="2623814"/>
                  </a:lnTo>
                  <a:lnTo>
                    <a:pt x="4439517" y="2548042"/>
                  </a:lnTo>
                  <a:lnTo>
                    <a:pt x="4239273" y="2548042"/>
                  </a:lnTo>
                  <a:lnTo>
                    <a:pt x="4239273" y="2515572"/>
                  </a:lnTo>
                  <a:lnTo>
                    <a:pt x="4139156" y="2515572"/>
                  </a:lnTo>
                  <a:lnTo>
                    <a:pt x="4139156" y="2477691"/>
                  </a:lnTo>
                  <a:lnTo>
                    <a:pt x="4076919" y="2477691"/>
                  </a:lnTo>
                  <a:lnTo>
                    <a:pt x="4076919" y="2426275"/>
                  </a:lnTo>
                  <a:lnTo>
                    <a:pt x="4049859" y="2426275"/>
                  </a:lnTo>
                  <a:lnTo>
                    <a:pt x="4049859" y="2358628"/>
                  </a:lnTo>
                  <a:lnTo>
                    <a:pt x="3993033" y="2358628"/>
                  </a:lnTo>
                  <a:lnTo>
                    <a:pt x="3993033" y="2312622"/>
                  </a:lnTo>
                  <a:lnTo>
                    <a:pt x="3803618" y="2312622"/>
                  </a:lnTo>
                  <a:lnTo>
                    <a:pt x="3803618" y="2282857"/>
                  </a:lnTo>
                  <a:lnTo>
                    <a:pt x="3481607" y="2282857"/>
                  </a:lnTo>
                  <a:lnTo>
                    <a:pt x="3481607" y="2217915"/>
                  </a:lnTo>
                  <a:lnTo>
                    <a:pt x="3327368" y="2217915"/>
                  </a:lnTo>
                  <a:lnTo>
                    <a:pt x="3327368" y="2180035"/>
                  </a:lnTo>
                  <a:lnTo>
                    <a:pt x="3286773" y="2180035"/>
                  </a:lnTo>
                  <a:lnTo>
                    <a:pt x="3286773" y="2134029"/>
                  </a:lnTo>
                  <a:lnTo>
                    <a:pt x="3035122" y="2134029"/>
                  </a:lnTo>
                  <a:lnTo>
                    <a:pt x="3035122" y="2060972"/>
                  </a:lnTo>
                  <a:lnTo>
                    <a:pt x="2981001" y="2060972"/>
                  </a:lnTo>
                  <a:lnTo>
                    <a:pt x="2981001" y="2012261"/>
                  </a:lnTo>
                  <a:lnTo>
                    <a:pt x="2886294" y="2012261"/>
                  </a:lnTo>
                  <a:lnTo>
                    <a:pt x="2886294" y="1955435"/>
                  </a:lnTo>
                  <a:lnTo>
                    <a:pt x="2832173" y="1955435"/>
                  </a:lnTo>
                  <a:lnTo>
                    <a:pt x="2832173" y="1909439"/>
                  </a:lnTo>
                  <a:lnTo>
                    <a:pt x="2791587" y="1909439"/>
                  </a:lnTo>
                  <a:lnTo>
                    <a:pt x="2791587" y="1839087"/>
                  </a:lnTo>
                  <a:lnTo>
                    <a:pt x="2729341" y="1839087"/>
                  </a:lnTo>
                  <a:lnTo>
                    <a:pt x="2729341" y="1787671"/>
                  </a:lnTo>
                  <a:lnTo>
                    <a:pt x="2637339" y="1787671"/>
                  </a:lnTo>
                  <a:lnTo>
                    <a:pt x="2637339" y="1730845"/>
                  </a:lnTo>
                  <a:lnTo>
                    <a:pt x="2472281" y="1730845"/>
                  </a:lnTo>
                  <a:lnTo>
                    <a:pt x="2472281" y="1649663"/>
                  </a:lnTo>
                  <a:lnTo>
                    <a:pt x="2401919" y="1649663"/>
                  </a:lnTo>
                  <a:lnTo>
                    <a:pt x="2401919" y="1619898"/>
                  </a:lnTo>
                  <a:lnTo>
                    <a:pt x="2212505" y="1619898"/>
                  </a:lnTo>
                  <a:lnTo>
                    <a:pt x="2212505" y="1498130"/>
                  </a:lnTo>
                  <a:lnTo>
                    <a:pt x="2163794" y="1498130"/>
                  </a:lnTo>
                  <a:lnTo>
                    <a:pt x="2163794" y="1392603"/>
                  </a:lnTo>
                  <a:lnTo>
                    <a:pt x="2128619" y="1392603"/>
                  </a:lnTo>
                  <a:lnTo>
                    <a:pt x="2128619" y="1365542"/>
                  </a:lnTo>
                  <a:lnTo>
                    <a:pt x="2088032" y="1365542"/>
                  </a:lnTo>
                  <a:lnTo>
                    <a:pt x="2088032" y="1303306"/>
                  </a:lnTo>
                  <a:lnTo>
                    <a:pt x="1944615" y="1303306"/>
                  </a:lnTo>
                  <a:lnTo>
                    <a:pt x="1944615" y="1235650"/>
                  </a:lnTo>
                  <a:lnTo>
                    <a:pt x="1885083" y="1235650"/>
                  </a:lnTo>
                  <a:lnTo>
                    <a:pt x="1885083" y="1214009"/>
                  </a:lnTo>
                  <a:lnTo>
                    <a:pt x="1814732" y="1214009"/>
                  </a:lnTo>
                  <a:lnTo>
                    <a:pt x="1814732" y="1067886"/>
                  </a:lnTo>
                  <a:lnTo>
                    <a:pt x="1774136" y="1067886"/>
                  </a:lnTo>
                  <a:lnTo>
                    <a:pt x="1774136" y="1005650"/>
                  </a:lnTo>
                  <a:lnTo>
                    <a:pt x="1733550" y="1005650"/>
                  </a:lnTo>
                  <a:lnTo>
                    <a:pt x="1733550" y="956939"/>
                  </a:lnTo>
                  <a:lnTo>
                    <a:pt x="1649663" y="956939"/>
                  </a:lnTo>
                  <a:lnTo>
                    <a:pt x="1649663" y="924466"/>
                  </a:lnTo>
                  <a:lnTo>
                    <a:pt x="1617193" y="924466"/>
                  </a:lnTo>
                  <a:lnTo>
                    <a:pt x="1617193" y="867641"/>
                  </a:lnTo>
                  <a:lnTo>
                    <a:pt x="1508951" y="867641"/>
                  </a:lnTo>
                  <a:lnTo>
                    <a:pt x="1508951" y="824346"/>
                  </a:lnTo>
                  <a:lnTo>
                    <a:pt x="1479185" y="824346"/>
                  </a:lnTo>
                  <a:lnTo>
                    <a:pt x="1479185" y="789168"/>
                  </a:lnTo>
                  <a:lnTo>
                    <a:pt x="1365542" y="789168"/>
                  </a:lnTo>
                  <a:lnTo>
                    <a:pt x="1365542" y="762109"/>
                  </a:lnTo>
                  <a:lnTo>
                    <a:pt x="1284361" y="762109"/>
                  </a:lnTo>
                  <a:lnTo>
                    <a:pt x="1284361" y="659281"/>
                  </a:lnTo>
                  <a:lnTo>
                    <a:pt x="1232945" y="659281"/>
                  </a:lnTo>
                  <a:lnTo>
                    <a:pt x="1232945" y="618693"/>
                  </a:lnTo>
                  <a:lnTo>
                    <a:pt x="1173413" y="618693"/>
                  </a:lnTo>
                  <a:lnTo>
                    <a:pt x="1173413" y="542925"/>
                  </a:lnTo>
                  <a:lnTo>
                    <a:pt x="1138238" y="542925"/>
                  </a:lnTo>
                  <a:lnTo>
                    <a:pt x="1138238" y="502335"/>
                  </a:lnTo>
                  <a:lnTo>
                    <a:pt x="1065181" y="502335"/>
                  </a:lnTo>
                  <a:lnTo>
                    <a:pt x="1065181" y="429275"/>
                  </a:lnTo>
                  <a:lnTo>
                    <a:pt x="981294" y="429275"/>
                  </a:lnTo>
                  <a:lnTo>
                    <a:pt x="981294" y="404921"/>
                  </a:lnTo>
                  <a:lnTo>
                    <a:pt x="927172" y="404921"/>
                  </a:lnTo>
                  <a:lnTo>
                    <a:pt x="927172" y="323741"/>
                  </a:lnTo>
                  <a:lnTo>
                    <a:pt x="873053" y="323741"/>
                  </a:lnTo>
                  <a:lnTo>
                    <a:pt x="873053" y="261505"/>
                  </a:lnTo>
                  <a:lnTo>
                    <a:pt x="797285" y="261505"/>
                  </a:lnTo>
                  <a:lnTo>
                    <a:pt x="797285" y="218209"/>
                  </a:lnTo>
                  <a:lnTo>
                    <a:pt x="672812" y="218209"/>
                  </a:lnTo>
                  <a:lnTo>
                    <a:pt x="672812" y="196562"/>
                  </a:lnTo>
                  <a:lnTo>
                    <a:pt x="643046" y="196562"/>
                  </a:lnTo>
                  <a:lnTo>
                    <a:pt x="643046" y="150560"/>
                  </a:lnTo>
                  <a:lnTo>
                    <a:pt x="556454" y="150560"/>
                  </a:lnTo>
                  <a:lnTo>
                    <a:pt x="556454" y="112677"/>
                  </a:lnTo>
                  <a:lnTo>
                    <a:pt x="399509" y="112677"/>
                  </a:lnTo>
                  <a:lnTo>
                    <a:pt x="399509" y="74793"/>
                  </a:lnTo>
                  <a:lnTo>
                    <a:pt x="285859" y="74793"/>
                  </a:lnTo>
                  <a:lnTo>
                    <a:pt x="285859" y="47733"/>
                  </a:lnTo>
                  <a:lnTo>
                    <a:pt x="229032" y="47733"/>
                  </a:lnTo>
                  <a:lnTo>
                    <a:pt x="229032" y="7144"/>
                  </a:lnTo>
                  <a:lnTo>
                    <a:pt x="7144" y="7144"/>
                  </a:lnTo>
                </a:path>
              </a:pathLst>
            </a:custGeom>
            <a:noFill/>
            <a:ln w="25400" cap="flat">
              <a:solidFill>
                <a:schemeClr val="accent2"/>
              </a:solidFill>
              <a:prstDash val="solid"/>
              <a:miter/>
            </a:ln>
          </p:spPr>
          <p:txBody>
            <a:bodyPr rtlCol="0" anchor="ctr"/>
            <a:lstStyle/>
            <a:p>
              <a:endParaRPr lang="en-GB"/>
            </a:p>
          </p:txBody>
        </p:sp>
        <p:sp>
          <p:nvSpPr>
            <p:cNvPr id="80" name="Freeform: Shape 5166">
              <a:extLst>
                <a:ext uri="{FF2B5EF4-FFF2-40B4-BE49-F238E27FC236}">
                  <a16:creationId xmlns:a16="http://schemas.microsoft.com/office/drawing/2014/main" id="{CAFC8250-9955-432F-A609-CBCF3C44A629}"/>
                </a:ext>
              </a:extLst>
            </p:cNvPr>
            <p:cNvSpPr/>
            <p:nvPr/>
          </p:nvSpPr>
          <p:spPr>
            <a:xfrm>
              <a:off x="2220913" y="2656596"/>
              <a:ext cx="9525" cy="114300"/>
            </a:xfrm>
            <a:custGeom>
              <a:avLst/>
              <a:gdLst>
                <a:gd name="connsiteX0" fmla="*/ 5555 w 9525"/>
                <a:gd name="connsiteY0" fmla="*/ 5555 h 114300"/>
                <a:gd name="connsiteX1" fmla="*/ 5555 w 9525"/>
                <a:gd name="connsiteY1" fmla="*/ 113559 h 114300"/>
              </a:gdLst>
              <a:ahLst/>
              <a:cxnLst>
                <a:cxn ang="0">
                  <a:pos x="connsiteX0" y="connsiteY0"/>
                </a:cxn>
                <a:cxn ang="0">
                  <a:pos x="connsiteX1" y="connsiteY1"/>
                </a:cxn>
              </a:cxnLst>
              <a:rect l="l" t="t" r="r" b="b"/>
              <a:pathLst>
                <a:path w="9525" h="114300">
                  <a:moveTo>
                    <a:pt x="5555" y="5555"/>
                  </a:moveTo>
                  <a:lnTo>
                    <a:pt x="5555" y="113559"/>
                  </a:lnTo>
                </a:path>
              </a:pathLst>
            </a:custGeom>
            <a:noFill/>
            <a:ln w="25400" cap="flat">
              <a:solidFill>
                <a:schemeClr val="accent2"/>
              </a:solidFill>
              <a:prstDash val="solid"/>
              <a:miter/>
            </a:ln>
          </p:spPr>
          <p:txBody>
            <a:bodyPr rtlCol="0" anchor="ctr"/>
            <a:lstStyle/>
            <a:p>
              <a:endParaRPr lang="en-GB"/>
            </a:p>
          </p:txBody>
        </p:sp>
        <p:sp>
          <p:nvSpPr>
            <p:cNvPr id="81" name="Freeform: Shape 5167">
              <a:extLst>
                <a:ext uri="{FF2B5EF4-FFF2-40B4-BE49-F238E27FC236}">
                  <a16:creationId xmlns:a16="http://schemas.microsoft.com/office/drawing/2014/main" id="{F012A3A4-B40C-4FD8-A9A4-62F41B5260F1}"/>
                </a:ext>
              </a:extLst>
            </p:cNvPr>
            <p:cNvSpPr/>
            <p:nvPr/>
          </p:nvSpPr>
          <p:spPr>
            <a:xfrm>
              <a:off x="4678382" y="4218706"/>
              <a:ext cx="9525" cy="114300"/>
            </a:xfrm>
            <a:custGeom>
              <a:avLst/>
              <a:gdLst>
                <a:gd name="connsiteX0" fmla="*/ 5555 w 9525"/>
                <a:gd name="connsiteY0" fmla="*/ 5555 h 114300"/>
                <a:gd name="connsiteX1" fmla="*/ 5555 w 9525"/>
                <a:gd name="connsiteY1" fmla="*/ 113559 h 114300"/>
              </a:gdLst>
              <a:ahLst/>
              <a:cxnLst>
                <a:cxn ang="0">
                  <a:pos x="connsiteX0" y="connsiteY0"/>
                </a:cxn>
                <a:cxn ang="0">
                  <a:pos x="connsiteX1" y="connsiteY1"/>
                </a:cxn>
              </a:cxnLst>
              <a:rect l="l" t="t" r="r" b="b"/>
              <a:pathLst>
                <a:path w="9525" h="114300">
                  <a:moveTo>
                    <a:pt x="5555" y="5555"/>
                  </a:moveTo>
                  <a:lnTo>
                    <a:pt x="5555" y="113559"/>
                  </a:lnTo>
                </a:path>
              </a:pathLst>
            </a:custGeom>
            <a:noFill/>
            <a:ln w="25400" cap="flat">
              <a:solidFill>
                <a:schemeClr val="accent2"/>
              </a:solidFill>
              <a:prstDash val="solid"/>
              <a:miter/>
            </a:ln>
          </p:spPr>
          <p:txBody>
            <a:bodyPr rtlCol="0" anchor="ctr"/>
            <a:lstStyle/>
            <a:p>
              <a:endParaRPr lang="en-GB"/>
            </a:p>
          </p:txBody>
        </p:sp>
        <p:sp>
          <p:nvSpPr>
            <p:cNvPr id="82" name="Freeform: Shape 5168">
              <a:extLst>
                <a:ext uri="{FF2B5EF4-FFF2-40B4-BE49-F238E27FC236}">
                  <a16:creationId xmlns:a16="http://schemas.microsoft.com/office/drawing/2014/main" id="{E1479604-FCFA-4F33-B22C-3D2662554A19}"/>
                </a:ext>
              </a:extLst>
            </p:cNvPr>
            <p:cNvSpPr/>
            <p:nvPr/>
          </p:nvSpPr>
          <p:spPr>
            <a:xfrm>
              <a:off x="4830782" y="4256806"/>
              <a:ext cx="9525" cy="114300"/>
            </a:xfrm>
            <a:custGeom>
              <a:avLst/>
              <a:gdLst>
                <a:gd name="connsiteX0" fmla="*/ 5555 w 9525"/>
                <a:gd name="connsiteY0" fmla="*/ 5555 h 114300"/>
                <a:gd name="connsiteX1" fmla="*/ 5555 w 9525"/>
                <a:gd name="connsiteY1" fmla="*/ 113559 h 114300"/>
              </a:gdLst>
              <a:ahLst/>
              <a:cxnLst>
                <a:cxn ang="0">
                  <a:pos x="connsiteX0" y="connsiteY0"/>
                </a:cxn>
                <a:cxn ang="0">
                  <a:pos x="connsiteX1" y="connsiteY1"/>
                </a:cxn>
              </a:cxnLst>
              <a:rect l="l" t="t" r="r" b="b"/>
              <a:pathLst>
                <a:path w="9525" h="114300">
                  <a:moveTo>
                    <a:pt x="5555" y="5555"/>
                  </a:moveTo>
                  <a:lnTo>
                    <a:pt x="5555" y="113559"/>
                  </a:lnTo>
                </a:path>
              </a:pathLst>
            </a:custGeom>
            <a:noFill/>
            <a:ln w="25400" cap="flat">
              <a:solidFill>
                <a:schemeClr val="accent2"/>
              </a:solidFill>
              <a:prstDash val="solid"/>
              <a:miter/>
            </a:ln>
          </p:spPr>
          <p:txBody>
            <a:bodyPr rtlCol="0" anchor="ctr"/>
            <a:lstStyle/>
            <a:p>
              <a:endParaRPr lang="en-GB"/>
            </a:p>
          </p:txBody>
        </p:sp>
        <p:sp>
          <p:nvSpPr>
            <p:cNvPr id="83" name="Freeform: Shape 5169">
              <a:extLst>
                <a:ext uri="{FF2B5EF4-FFF2-40B4-BE49-F238E27FC236}">
                  <a16:creationId xmlns:a16="http://schemas.microsoft.com/office/drawing/2014/main" id="{CF669D94-D16B-46D5-8673-0608CC96A76B}"/>
                </a:ext>
              </a:extLst>
            </p:cNvPr>
            <p:cNvSpPr/>
            <p:nvPr/>
          </p:nvSpPr>
          <p:spPr>
            <a:xfrm>
              <a:off x="5040332" y="4333006"/>
              <a:ext cx="9525" cy="114300"/>
            </a:xfrm>
            <a:custGeom>
              <a:avLst/>
              <a:gdLst>
                <a:gd name="connsiteX0" fmla="*/ 5555 w 9525"/>
                <a:gd name="connsiteY0" fmla="*/ 5555 h 114300"/>
                <a:gd name="connsiteX1" fmla="*/ 5555 w 9525"/>
                <a:gd name="connsiteY1" fmla="*/ 113559 h 114300"/>
              </a:gdLst>
              <a:ahLst/>
              <a:cxnLst>
                <a:cxn ang="0">
                  <a:pos x="connsiteX0" y="connsiteY0"/>
                </a:cxn>
                <a:cxn ang="0">
                  <a:pos x="connsiteX1" y="connsiteY1"/>
                </a:cxn>
              </a:cxnLst>
              <a:rect l="l" t="t" r="r" b="b"/>
              <a:pathLst>
                <a:path w="9525" h="114300">
                  <a:moveTo>
                    <a:pt x="5555" y="5555"/>
                  </a:moveTo>
                  <a:lnTo>
                    <a:pt x="5555" y="113559"/>
                  </a:lnTo>
                </a:path>
              </a:pathLst>
            </a:custGeom>
            <a:noFill/>
            <a:ln w="25400" cap="flat">
              <a:solidFill>
                <a:schemeClr val="accent2"/>
              </a:solidFill>
              <a:prstDash val="solid"/>
              <a:miter/>
            </a:ln>
          </p:spPr>
          <p:txBody>
            <a:bodyPr rtlCol="0" anchor="ctr"/>
            <a:lstStyle/>
            <a:p>
              <a:endParaRPr lang="en-GB"/>
            </a:p>
          </p:txBody>
        </p:sp>
        <p:sp>
          <p:nvSpPr>
            <p:cNvPr id="84" name="Freeform: Shape 5170">
              <a:extLst>
                <a:ext uri="{FF2B5EF4-FFF2-40B4-BE49-F238E27FC236}">
                  <a16:creationId xmlns:a16="http://schemas.microsoft.com/office/drawing/2014/main" id="{02A067E9-2E33-4308-BF2C-C47365112C89}"/>
                </a:ext>
              </a:extLst>
            </p:cNvPr>
            <p:cNvSpPr/>
            <p:nvPr/>
          </p:nvSpPr>
          <p:spPr>
            <a:xfrm>
              <a:off x="5154632" y="4371106"/>
              <a:ext cx="9525" cy="114300"/>
            </a:xfrm>
            <a:custGeom>
              <a:avLst/>
              <a:gdLst>
                <a:gd name="connsiteX0" fmla="*/ 5555 w 9525"/>
                <a:gd name="connsiteY0" fmla="*/ 5555 h 114300"/>
                <a:gd name="connsiteX1" fmla="*/ 5555 w 9525"/>
                <a:gd name="connsiteY1" fmla="*/ 113559 h 114300"/>
              </a:gdLst>
              <a:ahLst/>
              <a:cxnLst>
                <a:cxn ang="0">
                  <a:pos x="connsiteX0" y="connsiteY0"/>
                </a:cxn>
                <a:cxn ang="0">
                  <a:pos x="connsiteX1" y="connsiteY1"/>
                </a:cxn>
              </a:cxnLst>
              <a:rect l="l" t="t" r="r" b="b"/>
              <a:pathLst>
                <a:path w="9525" h="114300">
                  <a:moveTo>
                    <a:pt x="5555" y="5555"/>
                  </a:moveTo>
                  <a:lnTo>
                    <a:pt x="5555" y="113559"/>
                  </a:lnTo>
                </a:path>
              </a:pathLst>
            </a:custGeom>
            <a:noFill/>
            <a:ln w="25400" cap="flat">
              <a:solidFill>
                <a:schemeClr val="accent2"/>
              </a:solidFill>
              <a:prstDash val="solid"/>
              <a:miter/>
            </a:ln>
          </p:spPr>
          <p:txBody>
            <a:bodyPr rtlCol="0" anchor="ctr"/>
            <a:lstStyle/>
            <a:p>
              <a:endParaRPr lang="en-GB"/>
            </a:p>
          </p:txBody>
        </p:sp>
        <p:sp>
          <p:nvSpPr>
            <p:cNvPr id="85" name="Freeform: Shape 5171">
              <a:extLst>
                <a:ext uri="{FF2B5EF4-FFF2-40B4-BE49-F238E27FC236}">
                  <a16:creationId xmlns:a16="http://schemas.microsoft.com/office/drawing/2014/main" id="{5638DAF9-516A-49F0-AE4C-0A2459153D72}"/>
                </a:ext>
              </a:extLst>
            </p:cNvPr>
            <p:cNvSpPr/>
            <p:nvPr/>
          </p:nvSpPr>
          <p:spPr>
            <a:xfrm>
              <a:off x="5383232" y="4409206"/>
              <a:ext cx="9525" cy="114300"/>
            </a:xfrm>
            <a:custGeom>
              <a:avLst/>
              <a:gdLst>
                <a:gd name="connsiteX0" fmla="*/ 5555 w 9525"/>
                <a:gd name="connsiteY0" fmla="*/ 5555 h 114300"/>
                <a:gd name="connsiteX1" fmla="*/ 5555 w 9525"/>
                <a:gd name="connsiteY1" fmla="*/ 113559 h 114300"/>
              </a:gdLst>
              <a:ahLst/>
              <a:cxnLst>
                <a:cxn ang="0">
                  <a:pos x="connsiteX0" y="connsiteY0"/>
                </a:cxn>
                <a:cxn ang="0">
                  <a:pos x="connsiteX1" y="connsiteY1"/>
                </a:cxn>
              </a:cxnLst>
              <a:rect l="l" t="t" r="r" b="b"/>
              <a:pathLst>
                <a:path w="9525" h="114300">
                  <a:moveTo>
                    <a:pt x="5555" y="5555"/>
                  </a:moveTo>
                  <a:lnTo>
                    <a:pt x="5555" y="113559"/>
                  </a:lnTo>
                </a:path>
              </a:pathLst>
            </a:custGeom>
            <a:noFill/>
            <a:ln w="25400" cap="flat">
              <a:solidFill>
                <a:schemeClr val="accent2"/>
              </a:solidFill>
              <a:prstDash val="solid"/>
              <a:miter/>
            </a:ln>
          </p:spPr>
          <p:txBody>
            <a:bodyPr rtlCol="0" anchor="ctr"/>
            <a:lstStyle/>
            <a:p>
              <a:endParaRPr lang="en-GB"/>
            </a:p>
          </p:txBody>
        </p:sp>
        <p:sp>
          <p:nvSpPr>
            <p:cNvPr id="86" name="Freeform: Shape 5172">
              <a:extLst>
                <a:ext uri="{FF2B5EF4-FFF2-40B4-BE49-F238E27FC236}">
                  <a16:creationId xmlns:a16="http://schemas.microsoft.com/office/drawing/2014/main" id="{BD7B4438-32FE-4639-ADF5-5B9D4C8F8D6B}"/>
                </a:ext>
              </a:extLst>
            </p:cNvPr>
            <p:cNvSpPr/>
            <p:nvPr/>
          </p:nvSpPr>
          <p:spPr>
            <a:xfrm>
              <a:off x="5611832" y="4466356"/>
              <a:ext cx="9525" cy="114300"/>
            </a:xfrm>
            <a:custGeom>
              <a:avLst/>
              <a:gdLst>
                <a:gd name="connsiteX0" fmla="*/ 5555 w 9525"/>
                <a:gd name="connsiteY0" fmla="*/ 5555 h 114300"/>
                <a:gd name="connsiteX1" fmla="*/ 5555 w 9525"/>
                <a:gd name="connsiteY1" fmla="*/ 113559 h 114300"/>
              </a:gdLst>
              <a:ahLst/>
              <a:cxnLst>
                <a:cxn ang="0">
                  <a:pos x="connsiteX0" y="connsiteY0"/>
                </a:cxn>
                <a:cxn ang="0">
                  <a:pos x="connsiteX1" y="connsiteY1"/>
                </a:cxn>
              </a:cxnLst>
              <a:rect l="l" t="t" r="r" b="b"/>
              <a:pathLst>
                <a:path w="9525" h="114300">
                  <a:moveTo>
                    <a:pt x="5555" y="5555"/>
                  </a:moveTo>
                  <a:lnTo>
                    <a:pt x="5555" y="113559"/>
                  </a:lnTo>
                </a:path>
              </a:pathLst>
            </a:custGeom>
            <a:noFill/>
            <a:ln w="25400" cap="flat">
              <a:solidFill>
                <a:schemeClr val="accent2"/>
              </a:solidFill>
              <a:prstDash val="solid"/>
              <a:miter/>
            </a:ln>
          </p:spPr>
          <p:txBody>
            <a:bodyPr rtlCol="0" anchor="ctr"/>
            <a:lstStyle/>
            <a:p>
              <a:endParaRPr lang="en-GB"/>
            </a:p>
          </p:txBody>
        </p:sp>
        <p:sp>
          <p:nvSpPr>
            <p:cNvPr id="87" name="Freeform: Shape 5173">
              <a:extLst>
                <a:ext uri="{FF2B5EF4-FFF2-40B4-BE49-F238E27FC236}">
                  <a16:creationId xmlns:a16="http://schemas.microsoft.com/office/drawing/2014/main" id="{39E9FF0F-EA8D-48F7-8F60-16D5DF4EC506}"/>
                </a:ext>
              </a:extLst>
            </p:cNvPr>
            <p:cNvSpPr/>
            <p:nvPr/>
          </p:nvSpPr>
          <p:spPr>
            <a:xfrm>
              <a:off x="6049991" y="4580656"/>
              <a:ext cx="9525" cy="114300"/>
            </a:xfrm>
            <a:custGeom>
              <a:avLst/>
              <a:gdLst>
                <a:gd name="connsiteX0" fmla="*/ 5555 w 9525"/>
                <a:gd name="connsiteY0" fmla="*/ 5555 h 114300"/>
                <a:gd name="connsiteX1" fmla="*/ 5555 w 9525"/>
                <a:gd name="connsiteY1" fmla="*/ 113559 h 114300"/>
              </a:gdLst>
              <a:ahLst/>
              <a:cxnLst>
                <a:cxn ang="0">
                  <a:pos x="connsiteX0" y="connsiteY0"/>
                </a:cxn>
                <a:cxn ang="0">
                  <a:pos x="connsiteX1" y="connsiteY1"/>
                </a:cxn>
              </a:cxnLst>
              <a:rect l="l" t="t" r="r" b="b"/>
              <a:pathLst>
                <a:path w="9525" h="114300">
                  <a:moveTo>
                    <a:pt x="5555" y="5555"/>
                  </a:moveTo>
                  <a:lnTo>
                    <a:pt x="5555" y="113559"/>
                  </a:lnTo>
                </a:path>
              </a:pathLst>
            </a:custGeom>
            <a:noFill/>
            <a:ln w="25400" cap="flat">
              <a:solidFill>
                <a:schemeClr val="accent2"/>
              </a:solidFill>
              <a:prstDash val="solid"/>
              <a:miter/>
            </a:ln>
          </p:spPr>
          <p:txBody>
            <a:bodyPr rtlCol="0" anchor="ctr"/>
            <a:lstStyle/>
            <a:p>
              <a:endParaRPr lang="en-GB"/>
            </a:p>
          </p:txBody>
        </p:sp>
        <p:sp>
          <p:nvSpPr>
            <p:cNvPr id="88" name="Freeform: Shape 5174">
              <a:extLst>
                <a:ext uri="{FF2B5EF4-FFF2-40B4-BE49-F238E27FC236}">
                  <a16:creationId xmlns:a16="http://schemas.microsoft.com/office/drawing/2014/main" id="{A120E638-2D40-4C0A-BA68-FF75C58BFC6F}"/>
                </a:ext>
              </a:extLst>
            </p:cNvPr>
            <p:cNvSpPr/>
            <p:nvPr/>
          </p:nvSpPr>
          <p:spPr>
            <a:xfrm>
              <a:off x="6221441" y="4733056"/>
              <a:ext cx="9525" cy="114300"/>
            </a:xfrm>
            <a:custGeom>
              <a:avLst/>
              <a:gdLst>
                <a:gd name="connsiteX0" fmla="*/ 5555 w 9525"/>
                <a:gd name="connsiteY0" fmla="*/ 5555 h 114300"/>
                <a:gd name="connsiteX1" fmla="*/ 5555 w 9525"/>
                <a:gd name="connsiteY1" fmla="*/ 113559 h 114300"/>
              </a:gdLst>
              <a:ahLst/>
              <a:cxnLst>
                <a:cxn ang="0">
                  <a:pos x="connsiteX0" y="connsiteY0"/>
                </a:cxn>
                <a:cxn ang="0">
                  <a:pos x="connsiteX1" y="connsiteY1"/>
                </a:cxn>
              </a:cxnLst>
              <a:rect l="l" t="t" r="r" b="b"/>
              <a:pathLst>
                <a:path w="9525" h="114300">
                  <a:moveTo>
                    <a:pt x="5555" y="5555"/>
                  </a:moveTo>
                  <a:lnTo>
                    <a:pt x="5555" y="113559"/>
                  </a:lnTo>
                </a:path>
              </a:pathLst>
            </a:custGeom>
            <a:noFill/>
            <a:ln w="25400" cap="flat">
              <a:solidFill>
                <a:schemeClr val="accent2"/>
              </a:solidFill>
              <a:prstDash val="solid"/>
              <a:miter/>
            </a:ln>
          </p:spPr>
          <p:txBody>
            <a:bodyPr rtlCol="0" anchor="ctr"/>
            <a:lstStyle/>
            <a:p>
              <a:endParaRPr lang="en-GB"/>
            </a:p>
          </p:txBody>
        </p:sp>
        <p:sp>
          <p:nvSpPr>
            <p:cNvPr id="89" name="Freeform: Shape 5175">
              <a:extLst>
                <a:ext uri="{FF2B5EF4-FFF2-40B4-BE49-F238E27FC236}">
                  <a16:creationId xmlns:a16="http://schemas.microsoft.com/office/drawing/2014/main" id="{180B859A-1D75-4142-B142-C6B4A5A39EFB}"/>
                </a:ext>
              </a:extLst>
            </p:cNvPr>
            <p:cNvSpPr/>
            <p:nvPr/>
          </p:nvSpPr>
          <p:spPr>
            <a:xfrm>
              <a:off x="6430991" y="4733056"/>
              <a:ext cx="9525" cy="114300"/>
            </a:xfrm>
            <a:custGeom>
              <a:avLst/>
              <a:gdLst>
                <a:gd name="connsiteX0" fmla="*/ 5555 w 9525"/>
                <a:gd name="connsiteY0" fmla="*/ 5555 h 114300"/>
                <a:gd name="connsiteX1" fmla="*/ 5555 w 9525"/>
                <a:gd name="connsiteY1" fmla="*/ 113559 h 114300"/>
              </a:gdLst>
              <a:ahLst/>
              <a:cxnLst>
                <a:cxn ang="0">
                  <a:pos x="connsiteX0" y="connsiteY0"/>
                </a:cxn>
                <a:cxn ang="0">
                  <a:pos x="connsiteX1" y="connsiteY1"/>
                </a:cxn>
              </a:cxnLst>
              <a:rect l="l" t="t" r="r" b="b"/>
              <a:pathLst>
                <a:path w="9525" h="114300">
                  <a:moveTo>
                    <a:pt x="5555" y="5555"/>
                  </a:moveTo>
                  <a:lnTo>
                    <a:pt x="5555" y="113559"/>
                  </a:lnTo>
                </a:path>
              </a:pathLst>
            </a:custGeom>
            <a:noFill/>
            <a:ln w="25400" cap="flat">
              <a:solidFill>
                <a:schemeClr val="accent2"/>
              </a:solidFill>
              <a:prstDash val="solid"/>
              <a:miter/>
            </a:ln>
          </p:spPr>
          <p:txBody>
            <a:bodyPr rtlCol="0" anchor="ctr"/>
            <a:lstStyle/>
            <a:p>
              <a:endParaRPr lang="en-GB"/>
            </a:p>
          </p:txBody>
        </p:sp>
        <p:sp>
          <p:nvSpPr>
            <p:cNvPr id="90" name="Freeform: Shape 5176">
              <a:extLst>
                <a:ext uri="{FF2B5EF4-FFF2-40B4-BE49-F238E27FC236}">
                  <a16:creationId xmlns:a16="http://schemas.microsoft.com/office/drawing/2014/main" id="{8EB2FA1F-69AF-450A-8343-BBBD56EF48DA}"/>
                </a:ext>
              </a:extLst>
            </p:cNvPr>
            <p:cNvSpPr/>
            <p:nvPr/>
          </p:nvSpPr>
          <p:spPr>
            <a:xfrm>
              <a:off x="6735791" y="4733056"/>
              <a:ext cx="9525" cy="114300"/>
            </a:xfrm>
            <a:custGeom>
              <a:avLst/>
              <a:gdLst>
                <a:gd name="connsiteX0" fmla="*/ 5555 w 9525"/>
                <a:gd name="connsiteY0" fmla="*/ 5555 h 114300"/>
                <a:gd name="connsiteX1" fmla="*/ 5555 w 9525"/>
                <a:gd name="connsiteY1" fmla="*/ 113559 h 114300"/>
              </a:gdLst>
              <a:ahLst/>
              <a:cxnLst>
                <a:cxn ang="0">
                  <a:pos x="connsiteX0" y="connsiteY0"/>
                </a:cxn>
                <a:cxn ang="0">
                  <a:pos x="connsiteX1" y="connsiteY1"/>
                </a:cxn>
              </a:cxnLst>
              <a:rect l="l" t="t" r="r" b="b"/>
              <a:pathLst>
                <a:path w="9525" h="114300">
                  <a:moveTo>
                    <a:pt x="5555" y="5555"/>
                  </a:moveTo>
                  <a:lnTo>
                    <a:pt x="5555" y="113559"/>
                  </a:lnTo>
                </a:path>
              </a:pathLst>
            </a:custGeom>
            <a:noFill/>
            <a:ln w="25400" cap="flat">
              <a:solidFill>
                <a:schemeClr val="accent2"/>
              </a:solidFill>
              <a:prstDash val="solid"/>
              <a:miter/>
            </a:ln>
          </p:spPr>
          <p:txBody>
            <a:bodyPr rtlCol="0" anchor="ctr"/>
            <a:lstStyle/>
            <a:p>
              <a:endParaRPr lang="en-GB"/>
            </a:p>
          </p:txBody>
        </p:sp>
        <p:sp>
          <p:nvSpPr>
            <p:cNvPr id="91" name="Freeform: Shape 5177">
              <a:extLst>
                <a:ext uri="{FF2B5EF4-FFF2-40B4-BE49-F238E27FC236}">
                  <a16:creationId xmlns:a16="http://schemas.microsoft.com/office/drawing/2014/main" id="{E7D36433-94EC-466E-99FD-932BADB9B4AA}"/>
                </a:ext>
              </a:extLst>
            </p:cNvPr>
            <p:cNvSpPr/>
            <p:nvPr/>
          </p:nvSpPr>
          <p:spPr>
            <a:xfrm>
              <a:off x="7745451" y="4980715"/>
              <a:ext cx="9525" cy="114300"/>
            </a:xfrm>
            <a:custGeom>
              <a:avLst/>
              <a:gdLst>
                <a:gd name="connsiteX0" fmla="*/ 5555 w 9525"/>
                <a:gd name="connsiteY0" fmla="*/ 5555 h 114300"/>
                <a:gd name="connsiteX1" fmla="*/ 5555 w 9525"/>
                <a:gd name="connsiteY1" fmla="*/ 113550 h 114300"/>
              </a:gdLst>
              <a:ahLst/>
              <a:cxnLst>
                <a:cxn ang="0">
                  <a:pos x="connsiteX0" y="connsiteY0"/>
                </a:cxn>
                <a:cxn ang="0">
                  <a:pos x="connsiteX1" y="connsiteY1"/>
                </a:cxn>
              </a:cxnLst>
              <a:rect l="l" t="t" r="r" b="b"/>
              <a:pathLst>
                <a:path w="9525" h="114300">
                  <a:moveTo>
                    <a:pt x="5555" y="5555"/>
                  </a:moveTo>
                  <a:lnTo>
                    <a:pt x="5555" y="113550"/>
                  </a:lnTo>
                </a:path>
              </a:pathLst>
            </a:custGeom>
            <a:noFill/>
            <a:ln w="25400" cap="flat">
              <a:solidFill>
                <a:schemeClr val="accent2"/>
              </a:solidFill>
              <a:prstDash val="solid"/>
              <a:miter/>
            </a:ln>
          </p:spPr>
          <p:txBody>
            <a:bodyPr rtlCol="0" anchor="ctr"/>
            <a:lstStyle/>
            <a:p>
              <a:endParaRPr lang="en-GB"/>
            </a:p>
          </p:txBody>
        </p:sp>
        <p:sp>
          <p:nvSpPr>
            <p:cNvPr id="92" name="Freeform: Shape 5178">
              <a:extLst>
                <a:ext uri="{FF2B5EF4-FFF2-40B4-BE49-F238E27FC236}">
                  <a16:creationId xmlns:a16="http://schemas.microsoft.com/office/drawing/2014/main" id="{F5D4AE86-8C9D-431C-ACD2-9F77A5F226E9}"/>
                </a:ext>
              </a:extLst>
            </p:cNvPr>
            <p:cNvSpPr/>
            <p:nvPr/>
          </p:nvSpPr>
          <p:spPr>
            <a:xfrm>
              <a:off x="7897851" y="4980715"/>
              <a:ext cx="9525" cy="114300"/>
            </a:xfrm>
            <a:custGeom>
              <a:avLst/>
              <a:gdLst>
                <a:gd name="connsiteX0" fmla="*/ 5555 w 9525"/>
                <a:gd name="connsiteY0" fmla="*/ 5555 h 114300"/>
                <a:gd name="connsiteX1" fmla="*/ 5555 w 9525"/>
                <a:gd name="connsiteY1" fmla="*/ 113550 h 114300"/>
              </a:gdLst>
              <a:ahLst/>
              <a:cxnLst>
                <a:cxn ang="0">
                  <a:pos x="connsiteX0" y="connsiteY0"/>
                </a:cxn>
                <a:cxn ang="0">
                  <a:pos x="connsiteX1" y="connsiteY1"/>
                </a:cxn>
              </a:cxnLst>
              <a:rect l="l" t="t" r="r" b="b"/>
              <a:pathLst>
                <a:path w="9525" h="114300">
                  <a:moveTo>
                    <a:pt x="5555" y="5555"/>
                  </a:moveTo>
                  <a:lnTo>
                    <a:pt x="5555" y="113550"/>
                  </a:lnTo>
                </a:path>
              </a:pathLst>
            </a:custGeom>
            <a:noFill/>
            <a:ln w="25400" cap="flat">
              <a:solidFill>
                <a:schemeClr val="accent2"/>
              </a:solidFill>
              <a:prstDash val="solid"/>
              <a:miter/>
            </a:ln>
          </p:spPr>
          <p:txBody>
            <a:bodyPr rtlCol="0" anchor="ctr"/>
            <a:lstStyle/>
            <a:p>
              <a:endParaRPr lang="en-GB"/>
            </a:p>
          </p:txBody>
        </p:sp>
        <p:sp>
          <p:nvSpPr>
            <p:cNvPr id="93" name="Freeform: Shape 5179">
              <a:extLst>
                <a:ext uri="{FF2B5EF4-FFF2-40B4-BE49-F238E27FC236}">
                  <a16:creationId xmlns:a16="http://schemas.microsoft.com/office/drawing/2014/main" id="{DC6BF68E-5156-4724-A708-72132538C7B7}"/>
                </a:ext>
              </a:extLst>
            </p:cNvPr>
            <p:cNvSpPr/>
            <p:nvPr/>
          </p:nvSpPr>
          <p:spPr>
            <a:xfrm>
              <a:off x="8602701" y="4980715"/>
              <a:ext cx="9525" cy="114300"/>
            </a:xfrm>
            <a:custGeom>
              <a:avLst/>
              <a:gdLst>
                <a:gd name="connsiteX0" fmla="*/ 5555 w 9525"/>
                <a:gd name="connsiteY0" fmla="*/ 5555 h 114300"/>
                <a:gd name="connsiteX1" fmla="*/ 5555 w 9525"/>
                <a:gd name="connsiteY1" fmla="*/ 113550 h 114300"/>
              </a:gdLst>
              <a:ahLst/>
              <a:cxnLst>
                <a:cxn ang="0">
                  <a:pos x="connsiteX0" y="connsiteY0"/>
                </a:cxn>
                <a:cxn ang="0">
                  <a:pos x="connsiteX1" y="connsiteY1"/>
                </a:cxn>
              </a:cxnLst>
              <a:rect l="l" t="t" r="r" b="b"/>
              <a:pathLst>
                <a:path w="9525" h="114300">
                  <a:moveTo>
                    <a:pt x="5555" y="5555"/>
                  </a:moveTo>
                  <a:lnTo>
                    <a:pt x="5555" y="113550"/>
                  </a:lnTo>
                </a:path>
              </a:pathLst>
            </a:custGeom>
            <a:noFill/>
            <a:ln w="25400" cap="flat">
              <a:solidFill>
                <a:schemeClr val="accent2"/>
              </a:solidFill>
              <a:prstDash val="solid"/>
              <a:miter/>
            </a:ln>
          </p:spPr>
          <p:txBody>
            <a:bodyPr rtlCol="0" anchor="ctr"/>
            <a:lstStyle/>
            <a:p>
              <a:endParaRPr lang="en-GB"/>
            </a:p>
          </p:txBody>
        </p:sp>
      </p:grpSp>
      <p:grpSp>
        <p:nvGrpSpPr>
          <p:cNvPr id="94" name="Group 93">
            <a:extLst>
              <a:ext uri="{FF2B5EF4-FFF2-40B4-BE49-F238E27FC236}">
                <a16:creationId xmlns:a16="http://schemas.microsoft.com/office/drawing/2014/main" id="{62693869-F4CF-4695-BCF9-395E7C7A06F3}"/>
              </a:ext>
            </a:extLst>
          </p:cNvPr>
          <p:cNvGrpSpPr/>
          <p:nvPr/>
        </p:nvGrpSpPr>
        <p:grpSpPr>
          <a:xfrm>
            <a:off x="3727051" y="2312813"/>
            <a:ext cx="360218" cy="108000"/>
            <a:chOff x="3251200" y="2312813"/>
            <a:chExt cx="360218" cy="108000"/>
          </a:xfrm>
        </p:grpSpPr>
        <p:cxnSp>
          <p:nvCxnSpPr>
            <p:cNvPr id="95" name="Straight Connector 94">
              <a:extLst>
                <a:ext uri="{FF2B5EF4-FFF2-40B4-BE49-F238E27FC236}">
                  <a16:creationId xmlns:a16="http://schemas.microsoft.com/office/drawing/2014/main" id="{AFC65528-432B-432A-80F4-D7D9E19596F3}"/>
                </a:ext>
              </a:extLst>
            </p:cNvPr>
            <p:cNvCxnSpPr/>
            <p:nvPr/>
          </p:nvCxnSpPr>
          <p:spPr>
            <a:xfrm>
              <a:off x="3251200" y="2366813"/>
              <a:ext cx="360218" cy="0"/>
            </a:xfrm>
            <a:prstGeom prst="line">
              <a:avLst/>
            </a:prstGeom>
            <a:noFill/>
            <a:ln w="25400" cap="flat">
              <a:solidFill>
                <a:schemeClr val="accent3"/>
              </a:solidFill>
              <a:prstDash val="solid"/>
              <a:miter/>
            </a:ln>
          </p:spPr>
        </p:cxnSp>
        <p:cxnSp>
          <p:nvCxnSpPr>
            <p:cNvPr id="96" name="Straight Connector 95">
              <a:extLst>
                <a:ext uri="{FF2B5EF4-FFF2-40B4-BE49-F238E27FC236}">
                  <a16:creationId xmlns:a16="http://schemas.microsoft.com/office/drawing/2014/main" id="{1E9934B8-9212-43DC-9AE3-D453F40435FB}"/>
                </a:ext>
              </a:extLst>
            </p:cNvPr>
            <p:cNvCxnSpPr/>
            <p:nvPr/>
          </p:nvCxnSpPr>
          <p:spPr>
            <a:xfrm flipH="1">
              <a:off x="3431309" y="2312813"/>
              <a:ext cx="0" cy="108000"/>
            </a:xfrm>
            <a:prstGeom prst="line">
              <a:avLst/>
            </a:prstGeom>
            <a:noFill/>
            <a:ln w="25400" cap="flat">
              <a:solidFill>
                <a:schemeClr val="accent3"/>
              </a:solidFill>
              <a:prstDash val="solid"/>
              <a:miter/>
            </a:ln>
          </p:spPr>
        </p:cxnSp>
      </p:grpSp>
      <p:grpSp>
        <p:nvGrpSpPr>
          <p:cNvPr id="97" name="Group 96">
            <a:extLst>
              <a:ext uri="{FF2B5EF4-FFF2-40B4-BE49-F238E27FC236}">
                <a16:creationId xmlns:a16="http://schemas.microsoft.com/office/drawing/2014/main" id="{A680A984-8D18-4ECA-BFCD-93A95A6DE440}"/>
              </a:ext>
            </a:extLst>
          </p:cNvPr>
          <p:cNvGrpSpPr/>
          <p:nvPr/>
        </p:nvGrpSpPr>
        <p:grpSpPr>
          <a:xfrm>
            <a:off x="3727051" y="2612990"/>
            <a:ext cx="360218" cy="108000"/>
            <a:chOff x="3251200" y="2312813"/>
            <a:chExt cx="360218" cy="108000"/>
          </a:xfrm>
        </p:grpSpPr>
        <p:cxnSp>
          <p:nvCxnSpPr>
            <p:cNvPr id="98" name="Straight Connector 97">
              <a:extLst>
                <a:ext uri="{FF2B5EF4-FFF2-40B4-BE49-F238E27FC236}">
                  <a16:creationId xmlns:a16="http://schemas.microsoft.com/office/drawing/2014/main" id="{4B8BE1C3-84CE-4E34-A6E6-2A13FF73674A}"/>
                </a:ext>
              </a:extLst>
            </p:cNvPr>
            <p:cNvCxnSpPr/>
            <p:nvPr/>
          </p:nvCxnSpPr>
          <p:spPr>
            <a:xfrm>
              <a:off x="3251200" y="2366813"/>
              <a:ext cx="360218" cy="0"/>
            </a:xfrm>
            <a:prstGeom prst="line">
              <a:avLst/>
            </a:prstGeom>
            <a:noFill/>
            <a:ln w="25400" cap="flat">
              <a:solidFill>
                <a:schemeClr val="accent1"/>
              </a:solidFill>
              <a:prstDash val="solid"/>
              <a:miter/>
            </a:ln>
          </p:spPr>
        </p:cxnSp>
        <p:cxnSp>
          <p:nvCxnSpPr>
            <p:cNvPr id="99" name="Straight Connector 98">
              <a:extLst>
                <a:ext uri="{FF2B5EF4-FFF2-40B4-BE49-F238E27FC236}">
                  <a16:creationId xmlns:a16="http://schemas.microsoft.com/office/drawing/2014/main" id="{5B94151D-66FC-440A-9839-8E61CE00D84D}"/>
                </a:ext>
              </a:extLst>
            </p:cNvPr>
            <p:cNvCxnSpPr/>
            <p:nvPr/>
          </p:nvCxnSpPr>
          <p:spPr>
            <a:xfrm flipH="1">
              <a:off x="3431309" y="2312813"/>
              <a:ext cx="0" cy="108000"/>
            </a:xfrm>
            <a:prstGeom prst="line">
              <a:avLst/>
            </a:prstGeom>
            <a:noFill/>
            <a:ln w="25400" cap="flat">
              <a:solidFill>
                <a:schemeClr val="accent1"/>
              </a:solidFill>
              <a:prstDash val="solid"/>
              <a:miter/>
            </a:ln>
          </p:spPr>
        </p:cxnSp>
      </p:grpSp>
      <p:grpSp>
        <p:nvGrpSpPr>
          <p:cNvPr id="100" name="Group 99">
            <a:extLst>
              <a:ext uri="{FF2B5EF4-FFF2-40B4-BE49-F238E27FC236}">
                <a16:creationId xmlns:a16="http://schemas.microsoft.com/office/drawing/2014/main" id="{A6FE6C1E-D81B-44A9-8D50-5B14FF2181ED}"/>
              </a:ext>
            </a:extLst>
          </p:cNvPr>
          <p:cNvGrpSpPr/>
          <p:nvPr/>
        </p:nvGrpSpPr>
        <p:grpSpPr>
          <a:xfrm>
            <a:off x="3727051" y="2913167"/>
            <a:ext cx="360218" cy="108000"/>
            <a:chOff x="3251200" y="2312813"/>
            <a:chExt cx="360218" cy="108000"/>
          </a:xfrm>
        </p:grpSpPr>
        <p:cxnSp>
          <p:nvCxnSpPr>
            <p:cNvPr id="101" name="Straight Connector 100">
              <a:extLst>
                <a:ext uri="{FF2B5EF4-FFF2-40B4-BE49-F238E27FC236}">
                  <a16:creationId xmlns:a16="http://schemas.microsoft.com/office/drawing/2014/main" id="{FCA9B881-FF55-44E1-BE89-D41608C800E6}"/>
                </a:ext>
              </a:extLst>
            </p:cNvPr>
            <p:cNvCxnSpPr/>
            <p:nvPr/>
          </p:nvCxnSpPr>
          <p:spPr>
            <a:xfrm>
              <a:off x="3251200" y="2366813"/>
              <a:ext cx="360218" cy="0"/>
            </a:xfrm>
            <a:prstGeom prst="line">
              <a:avLst/>
            </a:prstGeom>
            <a:noFill/>
            <a:ln w="25400" cap="flat">
              <a:solidFill>
                <a:schemeClr val="accent2"/>
              </a:solidFill>
              <a:prstDash val="solid"/>
              <a:miter/>
            </a:ln>
          </p:spPr>
        </p:cxnSp>
        <p:cxnSp>
          <p:nvCxnSpPr>
            <p:cNvPr id="102" name="Straight Connector 101">
              <a:extLst>
                <a:ext uri="{FF2B5EF4-FFF2-40B4-BE49-F238E27FC236}">
                  <a16:creationId xmlns:a16="http://schemas.microsoft.com/office/drawing/2014/main" id="{62B17F06-86A0-4A28-8F99-2058D4F4ABB9}"/>
                </a:ext>
              </a:extLst>
            </p:cNvPr>
            <p:cNvCxnSpPr/>
            <p:nvPr/>
          </p:nvCxnSpPr>
          <p:spPr>
            <a:xfrm flipH="1">
              <a:off x="3431309" y="2312813"/>
              <a:ext cx="0" cy="108000"/>
            </a:xfrm>
            <a:prstGeom prst="line">
              <a:avLst/>
            </a:prstGeom>
            <a:noFill/>
            <a:ln w="25400" cap="flat">
              <a:solidFill>
                <a:schemeClr val="accent2"/>
              </a:solidFill>
              <a:prstDash val="solid"/>
              <a:miter/>
            </a:ln>
          </p:spPr>
        </p:cxnSp>
      </p:grpSp>
      <p:grpSp>
        <p:nvGrpSpPr>
          <p:cNvPr id="103" name="Group 102">
            <a:extLst>
              <a:ext uri="{FF2B5EF4-FFF2-40B4-BE49-F238E27FC236}">
                <a16:creationId xmlns:a16="http://schemas.microsoft.com/office/drawing/2014/main" id="{649D632E-3A24-43C0-B33A-130FB11DF802}"/>
              </a:ext>
            </a:extLst>
          </p:cNvPr>
          <p:cNvGrpSpPr/>
          <p:nvPr/>
        </p:nvGrpSpPr>
        <p:grpSpPr>
          <a:xfrm>
            <a:off x="1633134" y="4008221"/>
            <a:ext cx="1217415" cy="276999"/>
            <a:chOff x="1560945" y="4008221"/>
            <a:chExt cx="1217415" cy="276999"/>
          </a:xfrm>
        </p:grpSpPr>
        <p:cxnSp>
          <p:nvCxnSpPr>
            <p:cNvPr id="104" name="Straight Connector 103">
              <a:extLst>
                <a:ext uri="{FF2B5EF4-FFF2-40B4-BE49-F238E27FC236}">
                  <a16:creationId xmlns:a16="http://schemas.microsoft.com/office/drawing/2014/main" id="{7215EA4E-C1BF-4B8C-AA17-91D8C6B24AF9}"/>
                </a:ext>
              </a:extLst>
            </p:cNvPr>
            <p:cNvCxnSpPr/>
            <p:nvPr/>
          </p:nvCxnSpPr>
          <p:spPr>
            <a:xfrm flipH="1">
              <a:off x="1560945" y="4092720"/>
              <a:ext cx="0" cy="108000"/>
            </a:xfrm>
            <a:prstGeom prst="line">
              <a:avLst/>
            </a:prstGeom>
            <a:noFill/>
            <a:ln w="25400" cap="flat">
              <a:solidFill>
                <a:schemeClr val="accent3"/>
              </a:solidFill>
              <a:prstDash val="solid"/>
              <a:miter/>
            </a:ln>
          </p:spPr>
        </p:cxnSp>
        <p:cxnSp>
          <p:nvCxnSpPr>
            <p:cNvPr id="105" name="Straight Connector 104">
              <a:extLst>
                <a:ext uri="{FF2B5EF4-FFF2-40B4-BE49-F238E27FC236}">
                  <a16:creationId xmlns:a16="http://schemas.microsoft.com/office/drawing/2014/main" id="{479A97B3-00BB-4B47-AB30-E68C6A5BB043}"/>
                </a:ext>
              </a:extLst>
            </p:cNvPr>
            <p:cNvCxnSpPr/>
            <p:nvPr/>
          </p:nvCxnSpPr>
          <p:spPr>
            <a:xfrm flipH="1">
              <a:off x="1713345" y="4092720"/>
              <a:ext cx="0" cy="108000"/>
            </a:xfrm>
            <a:prstGeom prst="line">
              <a:avLst/>
            </a:prstGeom>
            <a:noFill/>
            <a:ln w="25400" cap="flat">
              <a:solidFill>
                <a:schemeClr val="accent1"/>
              </a:solidFill>
              <a:prstDash val="solid"/>
              <a:miter/>
            </a:ln>
          </p:spPr>
        </p:cxnSp>
        <p:cxnSp>
          <p:nvCxnSpPr>
            <p:cNvPr id="106" name="Straight Connector 105">
              <a:extLst>
                <a:ext uri="{FF2B5EF4-FFF2-40B4-BE49-F238E27FC236}">
                  <a16:creationId xmlns:a16="http://schemas.microsoft.com/office/drawing/2014/main" id="{A87322A2-8F2D-4C4E-B964-CBCDF8C194C6}"/>
                </a:ext>
              </a:extLst>
            </p:cNvPr>
            <p:cNvCxnSpPr/>
            <p:nvPr/>
          </p:nvCxnSpPr>
          <p:spPr>
            <a:xfrm flipH="1">
              <a:off x="1865745" y="4092720"/>
              <a:ext cx="0" cy="108000"/>
            </a:xfrm>
            <a:prstGeom prst="line">
              <a:avLst/>
            </a:prstGeom>
            <a:noFill/>
            <a:ln w="25400" cap="flat">
              <a:solidFill>
                <a:schemeClr val="accent2"/>
              </a:solidFill>
              <a:prstDash val="solid"/>
              <a:miter/>
            </a:ln>
          </p:spPr>
        </p:cxnSp>
        <p:sp>
          <p:nvSpPr>
            <p:cNvPr id="107" name="TextBox 106">
              <a:extLst>
                <a:ext uri="{FF2B5EF4-FFF2-40B4-BE49-F238E27FC236}">
                  <a16:creationId xmlns:a16="http://schemas.microsoft.com/office/drawing/2014/main" id="{6821F574-0DEE-49F4-8F14-797140FDAA19}"/>
                </a:ext>
              </a:extLst>
            </p:cNvPr>
            <p:cNvSpPr txBox="1"/>
            <p:nvPr/>
          </p:nvSpPr>
          <p:spPr>
            <a:xfrm>
              <a:off x="1930051" y="4008220"/>
              <a:ext cx="488168" cy="274594"/>
            </a:xfrm>
            <a:prstGeom prst="rect">
              <a:avLst/>
            </a:prstGeom>
            <a:noFill/>
          </p:spPr>
          <p:txBody>
            <a:bodyPr wrap="none" rtlCol="0">
              <a:spAutoFit/>
            </a:bodyPr>
            <a:lstStyle/>
            <a:p>
              <a:r>
                <a:rPr lang="zh-CN" sz="1200" b="0" i="0" u="none" strike="noStrike" cap="none" baseline="0">
                  <a:solidFill>
                    <a:srgbClr val="4D4D4D"/>
                  </a:solidFill>
                  <a:effectLst/>
                  <a:uFillTx/>
                  <a:ea typeface="SimSun"/>
                </a:rPr>
                <a:t>删失</a:t>
              </a:r>
            </a:p>
          </p:txBody>
        </p:sp>
      </p:grpSp>
    </p:spTree>
    <p:custDataLst>
      <p:tags r:id="rId1"/>
    </p:custDataLst>
    <p:extLst>
      <p:ext uri="{BB962C8B-B14F-4D97-AF65-F5344CB8AC3E}">
        <p14:creationId xmlns:p14="http://schemas.microsoft.com/office/powerpoint/2010/main" val="3674052168"/>
      </p:ext>
    </p:extLst>
  </p:cSld>
  <p:clrMapOvr>
    <a:masterClrMapping/>
  </p:clrMapOvr>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zh-CN" sz="1800" b="1" i="0" u="none" strike="noStrike" cap="none" baseline="0" dirty="0">
                <a:solidFill>
                  <a:srgbClr val="043882"/>
                </a:solidFill>
                <a:effectLst/>
                <a:uFillTx/>
                <a:ea typeface="SimSun"/>
              </a:rPr>
              <a:t>O-026：REARRANGE 试验结果：比较在第一疗程中使用不同剂量方案的瑞格非尼 (REG) 治疗转移性结直肠癌 (mCRC) 患者 (pt) 的随机 2 期研究 </a:t>
            </a:r>
            <a:r>
              <a:rPr lang="en-GB" altLang="zh-CN" sz="1800" b="1" i="0" u="none" strike="noStrike" cap="none" baseline="0" dirty="0" smtClean="0">
                <a:solidFill>
                  <a:srgbClr val="043882"/>
                </a:solidFill>
                <a:effectLst/>
                <a:uFillTx/>
                <a:ea typeface="SimSun"/>
              </a:rPr>
              <a:t/>
            </a:r>
            <a:br>
              <a:rPr lang="en-GB" altLang="zh-CN" sz="1800" b="1" i="0" u="none" strike="noStrike" cap="none" baseline="0" dirty="0" smtClean="0">
                <a:solidFill>
                  <a:srgbClr val="043882"/>
                </a:solidFill>
                <a:effectLst/>
                <a:uFillTx/>
                <a:ea typeface="SimSun"/>
              </a:rPr>
            </a:br>
            <a:r>
              <a:rPr lang="zh-CN" sz="1800" b="1" i="0" u="none" strike="noStrike" cap="none" baseline="0" dirty="0" smtClean="0">
                <a:solidFill>
                  <a:srgbClr val="043882"/>
                </a:solidFill>
                <a:effectLst/>
                <a:uFillTx/>
                <a:ea typeface="SimSun"/>
              </a:rPr>
              <a:t>– </a:t>
            </a:r>
            <a:r>
              <a:rPr lang="zh-CN" sz="1800" b="1" i="0" u="none" strike="noStrike" cap="none" baseline="0" dirty="0">
                <a:solidFill>
                  <a:srgbClr val="043882"/>
                </a:solidFill>
                <a:effectLst/>
                <a:uFillTx/>
                <a:ea typeface="SimSun"/>
              </a:rPr>
              <a:t>Argiles G 等人</a:t>
            </a:r>
          </a:p>
        </p:txBody>
      </p:sp>
      <p:sp>
        <p:nvSpPr>
          <p:cNvPr id="5123" name="Rectangle 3"/>
          <p:cNvSpPr>
            <a:spLocks noGrp="1" noChangeArrowheads="1"/>
          </p:cNvSpPr>
          <p:nvPr>
            <p:ph idx="1"/>
          </p:nvPr>
        </p:nvSpPr>
        <p:spPr/>
        <p:txBody>
          <a:bodyPr/>
          <a:lstStyle/>
          <a:p>
            <a:pPr marL="0" indent="0">
              <a:buNone/>
            </a:pPr>
            <a:r>
              <a:rPr lang="zh-CN" sz="1600" b="1" i="0" u="none" strike="noStrike" cap="none" baseline="0" dirty="0">
                <a:solidFill>
                  <a:srgbClr val="4D4D4D"/>
                </a:solidFill>
                <a:effectLst/>
                <a:uFillTx/>
                <a:ea typeface="SimSun"/>
              </a:rPr>
              <a:t>关键结果（续）</a:t>
            </a:r>
          </a:p>
          <a:p>
            <a:pPr marL="0" indent="0">
              <a:buNone/>
            </a:pPr>
            <a:endParaRPr lang="en-GB" dirty="0"/>
          </a:p>
        </p:txBody>
      </p:sp>
      <p:sp>
        <p:nvSpPr>
          <p:cNvPr id="15" name="Text Placeholder 14"/>
          <p:cNvSpPr>
            <a:spLocks noGrp="1"/>
          </p:cNvSpPr>
          <p:nvPr>
            <p:ph type="body" sz="quarter" idx="11"/>
          </p:nvPr>
        </p:nvSpPr>
        <p:spPr>
          <a:xfrm>
            <a:off x="4495800" y="6096000"/>
            <a:ext cx="4283075" cy="487363"/>
          </a:xfrm>
        </p:spPr>
        <p:txBody>
          <a:bodyPr/>
          <a:lstStyle/>
          <a:p>
            <a:r>
              <a:rPr lang="zh-CN" sz="1200" b="0" i="0" u="none" strike="noStrike" cap="none" baseline="0">
                <a:solidFill>
                  <a:srgbClr val="4D4D4D"/>
                </a:solidFill>
                <a:effectLst/>
                <a:uFillTx/>
                <a:ea typeface="SimSun"/>
              </a:rPr>
              <a:t>Argiles G, et al. Ann Oncol 2019;30(suppl):abstr O-026</a:t>
            </a:r>
          </a:p>
        </p:txBody>
      </p:sp>
      <p:grpSp>
        <p:nvGrpSpPr>
          <p:cNvPr id="7" name="Group 6">
            <a:extLst>
              <a:ext uri="{FF2B5EF4-FFF2-40B4-BE49-F238E27FC236}">
                <a16:creationId xmlns:a16="http://schemas.microsoft.com/office/drawing/2014/main" id="{E3FA8716-64C9-4EAD-A25E-9646AB76CFB8}"/>
              </a:ext>
            </a:extLst>
          </p:cNvPr>
          <p:cNvGrpSpPr/>
          <p:nvPr/>
        </p:nvGrpSpPr>
        <p:grpSpPr>
          <a:xfrm>
            <a:off x="-8214" y="1945392"/>
            <a:ext cx="7311624" cy="3594529"/>
            <a:chOff x="43310" y="1945392"/>
            <a:chExt cx="7311624" cy="3594529"/>
          </a:xfrm>
        </p:grpSpPr>
        <p:sp>
          <p:nvSpPr>
            <p:cNvPr id="8" name="TextBox 7">
              <a:extLst>
                <a:ext uri="{FF2B5EF4-FFF2-40B4-BE49-F238E27FC236}">
                  <a16:creationId xmlns:a16="http://schemas.microsoft.com/office/drawing/2014/main" id="{9DE8F7F4-1737-4741-A3D5-7DC57B2AAF62}"/>
                </a:ext>
              </a:extLst>
            </p:cNvPr>
            <p:cNvSpPr txBox="1"/>
            <p:nvPr/>
          </p:nvSpPr>
          <p:spPr>
            <a:xfrm>
              <a:off x="3903510" y="4577936"/>
              <a:ext cx="894974" cy="305105"/>
            </a:xfrm>
            <a:prstGeom prst="rect">
              <a:avLst/>
            </a:prstGeom>
            <a:noFill/>
          </p:spPr>
          <p:txBody>
            <a:bodyPr wrap="none" rtlCol="0">
              <a:spAutoFit/>
            </a:bodyPr>
            <a:lstStyle/>
            <a:p>
              <a:pPr algn="ctr" fontAlgn="base">
                <a:spcBef>
                  <a:spcPct val="0"/>
                </a:spcBef>
                <a:spcAft>
                  <a:spcPct val="0"/>
                </a:spcAft>
              </a:pPr>
              <a:r>
                <a:rPr lang="zh-CN" sz="1400" b="0" i="0" u="none" strike="noStrike" cap="none" baseline="0" dirty="0">
                  <a:solidFill>
                    <a:srgbClr val="4D4D4D"/>
                  </a:solidFill>
                  <a:effectLst/>
                  <a:uFillTx/>
                  <a:ea typeface="SimSun"/>
                </a:rPr>
                <a:t>时间，月</a:t>
              </a:r>
            </a:p>
          </p:txBody>
        </p:sp>
        <p:sp>
          <p:nvSpPr>
            <p:cNvPr id="9" name="Freeform 21">
              <a:extLst>
                <a:ext uri="{FF2B5EF4-FFF2-40B4-BE49-F238E27FC236}">
                  <a16:creationId xmlns:a16="http://schemas.microsoft.com/office/drawing/2014/main" id="{71BC884D-13A2-4B00-968B-6528EA062378}"/>
                </a:ext>
              </a:extLst>
            </p:cNvPr>
            <p:cNvSpPr/>
            <p:nvPr/>
          </p:nvSpPr>
          <p:spPr bwMode="auto">
            <a:xfrm>
              <a:off x="1514496" y="2102306"/>
              <a:ext cx="5723573" cy="2236921"/>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4D4D4D"/>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0" name="Line 6">
              <a:extLst>
                <a:ext uri="{FF2B5EF4-FFF2-40B4-BE49-F238E27FC236}">
                  <a16:creationId xmlns:a16="http://schemas.microsoft.com/office/drawing/2014/main" id="{BF9965BB-CF14-47CF-B372-A48BBB2A3302}"/>
                </a:ext>
              </a:extLst>
            </p:cNvPr>
            <p:cNvSpPr>
              <a:spLocks noChangeShapeType="1"/>
            </p:cNvSpPr>
            <p:nvPr/>
          </p:nvSpPr>
          <p:spPr bwMode="auto">
            <a:xfrm>
              <a:off x="1396824" y="2100196"/>
              <a:ext cx="108000" cy="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1" name="Line 7">
              <a:extLst>
                <a:ext uri="{FF2B5EF4-FFF2-40B4-BE49-F238E27FC236}">
                  <a16:creationId xmlns:a16="http://schemas.microsoft.com/office/drawing/2014/main" id="{7539C6EB-690E-4C33-89EF-BAB8AC743F23}"/>
                </a:ext>
              </a:extLst>
            </p:cNvPr>
            <p:cNvSpPr>
              <a:spLocks noChangeShapeType="1"/>
            </p:cNvSpPr>
            <p:nvPr/>
          </p:nvSpPr>
          <p:spPr bwMode="auto">
            <a:xfrm>
              <a:off x="1396824" y="2660891"/>
              <a:ext cx="108000" cy="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2" name="Line 8">
              <a:extLst>
                <a:ext uri="{FF2B5EF4-FFF2-40B4-BE49-F238E27FC236}">
                  <a16:creationId xmlns:a16="http://schemas.microsoft.com/office/drawing/2014/main" id="{37AC3661-F4B6-4030-9C14-264A5DE71CCE}"/>
                </a:ext>
              </a:extLst>
            </p:cNvPr>
            <p:cNvSpPr>
              <a:spLocks noChangeShapeType="1"/>
            </p:cNvSpPr>
            <p:nvPr/>
          </p:nvSpPr>
          <p:spPr bwMode="auto">
            <a:xfrm>
              <a:off x="1396824" y="3242970"/>
              <a:ext cx="108000" cy="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3" name="Line 10">
              <a:extLst>
                <a:ext uri="{FF2B5EF4-FFF2-40B4-BE49-F238E27FC236}">
                  <a16:creationId xmlns:a16="http://schemas.microsoft.com/office/drawing/2014/main" id="{2324F4E8-1B6A-4D3B-8658-357947BEA5ED}"/>
                </a:ext>
              </a:extLst>
            </p:cNvPr>
            <p:cNvSpPr>
              <a:spLocks noChangeShapeType="1"/>
            </p:cNvSpPr>
            <p:nvPr/>
          </p:nvSpPr>
          <p:spPr bwMode="auto">
            <a:xfrm>
              <a:off x="1396824" y="3797846"/>
              <a:ext cx="108000" cy="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6" name="Line 11">
              <a:extLst>
                <a:ext uri="{FF2B5EF4-FFF2-40B4-BE49-F238E27FC236}">
                  <a16:creationId xmlns:a16="http://schemas.microsoft.com/office/drawing/2014/main" id="{DE125387-2EDC-45B0-BFDB-A84988C21F90}"/>
                </a:ext>
              </a:extLst>
            </p:cNvPr>
            <p:cNvSpPr>
              <a:spLocks noChangeShapeType="1"/>
            </p:cNvSpPr>
            <p:nvPr/>
          </p:nvSpPr>
          <p:spPr bwMode="auto">
            <a:xfrm>
              <a:off x="1396824" y="4313854"/>
              <a:ext cx="108000" cy="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7" name="TextBox 16">
              <a:extLst>
                <a:ext uri="{FF2B5EF4-FFF2-40B4-BE49-F238E27FC236}">
                  <a16:creationId xmlns:a16="http://schemas.microsoft.com/office/drawing/2014/main" id="{AA38403A-7870-4233-A21F-7475540F7F4A}"/>
                </a:ext>
              </a:extLst>
            </p:cNvPr>
            <p:cNvSpPr txBox="1"/>
            <p:nvPr/>
          </p:nvSpPr>
          <p:spPr>
            <a:xfrm rot="16200000">
              <a:off x="396315" y="3025606"/>
              <a:ext cx="894974" cy="305105"/>
            </a:xfrm>
            <a:prstGeom prst="rect">
              <a:avLst/>
            </a:prstGeom>
            <a:noFill/>
          </p:spPr>
          <p:txBody>
            <a:bodyPr wrap="none" rtlCol="0">
              <a:spAutoFit/>
            </a:bodyPr>
            <a:lstStyle/>
            <a:p>
              <a:pPr algn="ctr" fontAlgn="base">
                <a:spcBef>
                  <a:spcPct val="0"/>
                </a:spcBef>
                <a:spcAft>
                  <a:spcPct val="0"/>
                </a:spcAft>
              </a:pPr>
              <a:r>
                <a:rPr lang="zh-CN" sz="1400" b="0" i="0" u="none" strike="noStrike" cap="none" baseline="0">
                  <a:solidFill>
                    <a:srgbClr val="4D4D4D"/>
                  </a:solidFill>
                  <a:effectLst/>
                  <a:uFillTx/>
                  <a:ea typeface="SimSun"/>
                </a:rPr>
                <a:t>生存概率</a:t>
              </a:r>
            </a:p>
          </p:txBody>
        </p:sp>
        <p:sp>
          <p:nvSpPr>
            <p:cNvPr id="18" name="TextBox 17">
              <a:extLst>
                <a:ext uri="{FF2B5EF4-FFF2-40B4-BE49-F238E27FC236}">
                  <a16:creationId xmlns:a16="http://schemas.microsoft.com/office/drawing/2014/main" id="{FE0F7416-E151-4874-A7D3-3B96C9C81567}"/>
                </a:ext>
              </a:extLst>
            </p:cNvPr>
            <p:cNvSpPr txBox="1"/>
            <p:nvPr/>
          </p:nvSpPr>
          <p:spPr>
            <a:xfrm>
              <a:off x="934632" y="1945392"/>
              <a:ext cx="529459" cy="305105"/>
            </a:xfrm>
            <a:prstGeom prst="rect">
              <a:avLst/>
            </a:prstGeom>
            <a:noFill/>
          </p:spPr>
          <p:txBody>
            <a:bodyPr wrap="none" rtlCol="0" anchor="ctr" anchorCtr="0">
              <a:spAutoFit/>
            </a:bodyPr>
            <a:lstStyle/>
            <a:p>
              <a:pPr algn="r"/>
              <a:r>
                <a:rPr lang="zh-CN" sz="1400" b="0" i="0" u="none" strike="noStrike" cap="none" baseline="0">
                  <a:solidFill>
                    <a:srgbClr val="4D4D4D"/>
                  </a:solidFill>
                  <a:effectLst/>
                  <a:uFillTx/>
                  <a:ea typeface="SimSun"/>
                </a:rPr>
                <a:t>1.00</a:t>
              </a:r>
            </a:p>
          </p:txBody>
        </p:sp>
        <p:sp>
          <p:nvSpPr>
            <p:cNvPr id="19" name="TextBox 18">
              <a:extLst>
                <a:ext uri="{FF2B5EF4-FFF2-40B4-BE49-F238E27FC236}">
                  <a16:creationId xmlns:a16="http://schemas.microsoft.com/office/drawing/2014/main" id="{6E58C076-5052-40F3-A093-497B1B50AC2B}"/>
                </a:ext>
              </a:extLst>
            </p:cNvPr>
            <p:cNvSpPr txBox="1"/>
            <p:nvPr/>
          </p:nvSpPr>
          <p:spPr>
            <a:xfrm>
              <a:off x="934632" y="2507657"/>
              <a:ext cx="529459" cy="305105"/>
            </a:xfrm>
            <a:prstGeom prst="rect">
              <a:avLst/>
            </a:prstGeom>
            <a:noFill/>
          </p:spPr>
          <p:txBody>
            <a:bodyPr wrap="none" rtlCol="0" anchor="ctr" anchorCtr="0">
              <a:spAutoFit/>
            </a:bodyPr>
            <a:lstStyle/>
            <a:p>
              <a:pPr algn="r"/>
              <a:r>
                <a:rPr lang="zh-CN" sz="1400" b="0" i="0" u="none" strike="noStrike" cap="none" baseline="0">
                  <a:solidFill>
                    <a:srgbClr val="4D4D4D"/>
                  </a:solidFill>
                  <a:effectLst/>
                  <a:uFillTx/>
                  <a:ea typeface="SimSun"/>
                </a:rPr>
                <a:t>0.75</a:t>
              </a:r>
            </a:p>
          </p:txBody>
        </p:sp>
        <p:sp>
          <p:nvSpPr>
            <p:cNvPr id="20" name="TextBox 19">
              <a:extLst>
                <a:ext uri="{FF2B5EF4-FFF2-40B4-BE49-F238E27FC236}">
                  <a16:creationId xmlns:a16="http://schemas.microsoft.com/office/drawing/2014/main" id="{394ED269-8001-47E1-A671-1864D5C554F8}"/>
                </a:ext>
              </a:extLst>
            </p:cNvPr>
            <p:cNvSpPr txBox="1"/>
            <p:nvPr/>
          </p:nvSpPr>
          <p:spPr>
            <a:xfrm>
              <a:off x="934632" y="3089549"/>
              <a:ext cx="529459" cy="305105"/>
            </a:xfrm>
            <a:prstGeom prst="rect">
              <a:avLst/>
            </a:prstGeom>
            <a:noFill/>
          </p:spPr>
          <p:txBody>
            <a:bodyPr wrap="none" rtlCol="0" anchor="ctr" anchorCtr="0">
              <a:spAutoFit/>
            </a:bodyPr>
            <a:lstStyle/>
            <a:p>
              <a:pPr algn="r"/>
              <a:r>
                <a:rPr lang="zh-CN" sz="1400" b="0" i="0" u="none" strike="noStrike" cap="none" baseline="0">
                  <a:solidFill>
                    <a:srgbClr val="4D4D4D"/>
                  </a:solidFill>
                  <a:effectLst/>
                  <a:uFillTx/>
                  <a:ea typeface="SimSun"/>
                </a:rPr>
                <a:t>0.50</a:t>
              </a:r>
            </a:p>
          </p:txBody>
        </p:sp>
        <p:sp>
          <p:nvSpPr>
            <p:cNvPr id="21" name="TextBox 20">
              <a:extLst>
                <a:ext uri="{FF2B5EF4-FFF2-40B4-BE49-F238E27FC236}">
                  <a16:creationId xmlns:a16="http://schemas.microsoft.com/office/drawing/2014/main" id="{FA808529-FD7F-4B1B-8055-9425A51C49B0}"/>
                </a:ext>
              </a:extLst>
            </p:cNvPr>
            <p:cNvSpPr txBox="1"/>
            <p:nvPr/>
          </p:nvSpPr>
          <p:spPr>
            <a:xfrm>
              <a:off x="934632" y="3644052"/>
              <a:ext cx="529459" cy="305105"/>
            </a:xfrm>
            <a:prstGeom prst="rect">
              <a:avLst/>
            </a:prstGeom>
            <a:noFill/>
          </p:spPr>
          <p:txBody>
            <a:bodyPr wrap="none" rtlCol="0" anchor="ctr" anchorCtr="0">
              <a:spAutoFit/>
            </a:bodyPr>
            <a:lstStyle/>
            <a:p>
              <a:pPr algn="r"/>
              <a:r>
                <a:rPr lang="zh-CN" sz="1400" b="0" i="0" u="none" strike="noStrike" cap="none" baseline="0">
                  <a:solidFill>
                    <a:srgbClr val="4D4D4D"/>
                  </a:solidFill>
                  <a:effectLst/>
                  <a:uFillTx/>
                  <a:ea typeface="SimSun"/>
                </a:rPr>
                <a:t>0.25</a:t>
              </a:r>
            </a:p>
          </p:txBody>
        </p:sp>
        <p:sp>
          <p:nvSpPr>
            <p:cNvPr id="22" name="TextBox 21">
              <a:extLst>
                <a:ext uri="{FF2B5EF4-FFF2-40B4-BE49-F238E27FC236}">
                  <a16:creationId xmlns:a16="http://schemas.microsoft.com/office/drawing/2014/main" id="{9B51C9F5-49C4-489D-AC13-A8085649E618}"/>
                </a:ext>
              </a:extLst>
            </p:cNvPr>
            <p:cNvSpPr txBox="1"/>
            <p:nvPr/>
          </p:nvSpPr>
          <p:spPr>
            <a:xfrm>
              <a:off x="1180039" y="4158537"/>
              <a:ext cx="284052" cy="307777"/>
            </a:xfrm>
            <a:prstGeom prst="rect">
              <a:avLst/>
            </a:prstGeom>
            <a:noFill/>
          </p:spPr>
          <p:txBody>
            <a:bodyPr wrap="none" rtlCol="0" anchor="ctr" anchorCtr="0">
              <a:spAutoFit/>
            </a:bodyPr>
            <a:lstStyle/>
            <a:p>
              <a:pPr algn="r"/>
              <a:r>
                <a:rPr lang="zh-CN" sz="1400" b="0" i="0" u="none" strike="noStrike" cap="none" baseline="0" dirty="0" smtClean="0">
                  <a:solidFill>
                    <a:srgbClr val="4D4D4D"/>
                  </a:solidFill>
                  <a:effectLst/>
                  <a:uFillTx/>
                  <a:ea typeface="SimSun"/>
                </a:rPr>
                <a:t>0</a:t>
              </a:r>
              <a:endParaRPr lang="zh-CN" sz="1400" b="0" i="0" u="none" strike="noStrike" cap="none" baseline="0" dirty="0">
                <a:solidFill>
                  <a:srgbClr val="4D4D4D"/>
                </a:solidFill>
                <a:effectLst/>
                <a:uFillTx/>
                <a:ea typeface="SimSun"/>
              </a:endParaRPr>
            </a:p>
          </p:txBody>
        </p:sp>
        <p:grpSp>
          <p:nvGrpSpPr>
            <p:cNvPr id="23" name="Group 22">
              <a:extLst>
                <a:ext uri="{FF2B5EF4-FFF2-40B4-BE49-F238E27FC236}">
                  <a16:creationId xmlns:a16="http://schemas.microsoft.com/office/drawing/2014/main" id="{3380A45F-CE37-4DF0-AC58-8C1C9F6A73AB}"/>
                </a:ext>
              </a:extLst>
            </p:cNvPr>
            <p:cNvGrpSpPr/>
            <p:nvPr/>
          </p:nvGrpSpPr>
          <p:grpSpPr>
            <a:xfrm>
              <a:off x="1374604" y="4339574"/>
              <a:ext cx="369020" cy="1190368"/>
              <a:chOff x="1374604" y="4339574"/>
              <a:chExt cx="369020" cy="1190368"/>
            </a:xfrm>
          </p:grpSpPr>
          <p:sp>
            <p:nvSpPr>
              <p:cNvPr id="37" name="Line 21">
                <a:extLst>
                  <a:ext uri="{FF2B5EF4-FFF2-40B4-BE49-F238E27FC236}">
                    <a16:creationId xmlns:a16="http://schemas.microsoft.com/office/drawing/2014/main" id="{C380B928-50DE-45EE-B97D-C4B7C1DBEF32}"/>
                  </a:ext>
                </a:extLst>
              </p:cNvPr>
              <p:cNvSpPr>
                <a:spLocks noChangeShapeType="1"/>
              </p:cNvSpPr>
              <p:nvPr/>
            </p:nvSpPr>
            <p:spPr bwMode="auto">
              <a:xfrm flipH="1">
                <a:off x="1518170" y="4339574"/>
                <a:ext cx="0" cy="58547"/>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cs typeface="Arial" panose="020B0604020202020204" pitchFamily="34" charset="0"/>
                </a:endParaRPr>
              </a:p>
            </p:txBody>
          </p:sp>
          <p:sp>
            <p:nvSpPr>
              <p:cNvPr id="38" name="TextBox 37">
                <a:extLst>
                  <a:ext uri="{FF2B5EF4-FFF2-40B4-BE49-F238E27FC236}">
                    <a16:creationId xmlns:a16="http://schemas.microsoft.com/office/drawing/2014/main" id="{C0F7DEAE-2457-4F04-88FF-922F81E7ACA4}"/>
                  </a:ext>
                </a:extLst>
              </p:cNvPr>
              <p:cNvSpPr txBox="1"/>
              <p:nvPr/>
            </p:nvSpPr>
            <p:spPr>
              <a:xfrm>
                <a:off x="1374604" y="4390003"/>
                <a:ext cx="369020" cy="1139939"/>
              </a:xfrm>
              <a:prstGeom prst="rect">
                <a:avLst/>
              </a:prstGeom>
              <a:noFill/>
            </p:spPr>
            <p:txBody>
              <a:bodyPr wrap="none" lIns="36000" tIns="36000" rIns="36000" bIns="36000" rtlCol="0" anchor="t" anchorCtr="0">
                <a:spAutoFit/>
              </a:bodyPr>
              <a:lstStyle/>
              <a:p>
                <a:pPr algn="ctr"/>
                <a:r>
                  <a:rPr lang="zh-CN" sz="1400" b="0" i="0" u="none" strike="noStrike" cap="none" baseline="0">
                    <a:solidFill>
                      <a:srgbClr val="4D4D4D"/>
                    </a:solidFill>
                    <a:effectLst/>
                    <a:uFillTx/>
                    <a:ea typeface="SimSun"/>
                  </a:rPr>
                  <a:t>0</a:t>
                </a:r>
              </a:p>
              <a:p>
                <a:pPr algn="ctr"/>
                <a:endParaRPr lang="en-GB" sz="1400">
                  <a:solidFill>
                    <a:srgbClr val="4D4D4D"/>
                  </a:solidFill>
                  <a:cs typeface="Arial" panose="020B0604020202020204" pitchFamily="34" charset="0"/>
                </a:endParaRPr>
              </a:p>
              <a:p>
                <a:pPr algn="r"/>
                <a:r>
                  <a:rPr lang="zh-CN" sz="1400" b="0" i="0" u="none" strike="noStrike" cap="none" baseline="0">
                    <a:solidFill>
                      <a:srgbClr val="B60D27"/>
                    </a:solidFill>
                    <a:effectLst/>
                    <a:uFillTx/>
                    <a:ea typeface="SimSun"/>
                  </a:rPr>
                  <a:t>101</a:t>
                </a:r>
              </a:p>
              <a:p>
                <a:pPr algn="r"/>
                <a:r>
                  <a:rPr lang="zh-CN" sz="1400" b="0" i="0" u="none" strike="noStrike" cap="none" baseline="0">
                    <a:solidFill>
                      <a:srgbClr val="043882"/>
                    </a:solidFill>
                    <a:effectLst/>
                    <a:uFillTx/>
                    <a:ea typeface="SimSun"/>
                  </a:rPr>
                  <a:t>99</a:t>
                </a:r>
              </a:p>
              <a:p>
                <a:pPr algn="r"/>
                <a:r>
                  <a:rPr lang="zh-CN" sz="1400" b="0" i="0" u="none" strike="noStrike" cap="none" baseline="0">
                    <a:solidFill>
                      <a:srgbClr val="B2C0D8"/>
                    </a:solidFill>
                    <a:effectLst/>
                    <a:uFillTx/>
                    <a:ea typeface="SimSun"/>
                  </a:rPr>
                  <a:t>99</a:t>
                </a:r>
              </a:p>
            </p:txBody>
          </p:sp>
        </p:grpSp>
        <p:grpSp>
          <p:nvGrpSpPr>
            <p:cNvPr id="24" name="Group 23">
              <a:extLst>
                <a:ext uri="{FF2B5EF4-FFF2-40B4-BE49-F238E27FC236}">
                  <a16:creationId xmlns:a16="http://schemas.microsoft.com/office/drawing/2014/main" id="{B45D3AF4-4460-4FBA-ABB5-18A293BD7DF5}"/>
                </a:ext>
              </a:extLst>
            </p:cNvPr>
            <p:cNvGrpSpPr/>
            <p:nvPr/>
          </p:nvGrpSpPr>
          <p:grpSpPr>
            <a:xfrm>
              <a:off x="2818453" y="4339570"/>
              <a:ext cx="271475" cy="1200351"/>
              <a:chOff x="2818453" y="4339570"/>
              <a:chExt cx="271475" cy="1200351"/>
            </a:xfrm>
          </p:grpSpPr>
          <p:sp>
            <p:nvSpPr>
              <p:cNvPr id="35" name="Line 21">
                <a:extLst>
                  <a:ext uri="{FF2B5EF4-FFF2-40B4-BE49-F238E27FC236}">
                    <a16:creationId xmlns:a16="http://schemas.microsoft.com/office/drawing/2014/main" id="{EECC3E64-B15C-4812-BFB7-97C2D7883D06}"/>
                  </a:ext>
                </a:extLst>
              </p:cNvPr>
              <p:cNvSpPr>
                <a:spLocks noChangeShapeType="1"/>
              </p:cNvSpPr>
              <p:nvPr/>
            </p:nvSpPr>
            <p:spPr bwMode="auto">
              <a:xfrm flipH="1">
                <a:off x="2954190" y="4339570"/>
                <a:ext cx="0" cy="58547"/>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cs typeface="Arial" panose="020B0604020202020204" pitchFamily="34" charset="0"/>
                </a:endParaRPr>
              </a:p>
            </p:txBody>
          </p:sp>
          <p:sp>
            <p:nvSpPr>
              <p:cNvPr id="36" name="TextBox 35">
                <a:extLst>
                  <a:ext uri="{FF2B5EF4-FFF2-40B4-BE49-F238E27FC236}">
                    <a16:creationId xmlns:a16="http://schemas.microsoft.com/office/drawing/2014/main" id="{ABB96681-05E9-41AD-90BC-762016AD9D6C}"/>
                  </a:ext>
                </a:extLst>
              </p:cNvPr>
              <p:cNvSpPr txBox="1"/>
              <p:nvPr/>
            </p:nvSpPr>
            <p:spPr>
              <a:xfrm>
                <a:off x="2819172" y="4390000"/>
                <a:ext cx="270038" cy="1139939"/>
              </a:xfrm>
              <a:prstGeom prst="rect">
                <a:avLst/>
              </a:prstGeom>
              <a:noFill/>
            </p:spPr>
            <p:txBody>
              <a:bodyPr wrap="none" lIns="36000" tIns="36000" rIns="36000" bIns="36000" rtlCol="0" anchor="t" anchorCtr="0">
                <a:spAutoFit/>
              </a:bodyPr>
              <a:lstStyle/>
              <a:p>
                <a:pPr algn="ctr"/>
                <a:r>
                  <a:rPr lang="zh-CN" sz="1400" b="0" i="0" u="none" strike="noStrike" cap="none" baseline="0">
                    <a:solidFill>
                      <a:srgbClr val="4D4D4D"/>
                    </a:solidFill>
                    <a:effectLst/>
                    <a:uFillTx/>
                    <a:ea typeface="SimSun"/>
                  </a:rPr>
                  <a:t>6</a:t>
                </a:r>
              </a:p>
              <a:p>
                <a:pPr algn="ctr"/>
                <a:endParaRPr lang="en-GB" sz="1400">
                  <a:solidFill>
                    <a:srgbClr val="4D4D4D"/>
                  </a:solidFill>
                  <a:cs typeface="Arial" panose="020B0604020202020204" pitchFamily="34" charset="0"/>
                </a:endParaRPr>
              </a:p>
              <a:p>
                <a:pPr algn="ctr"/>
                <a:r>
                  <a:rPr lang="zh-CN" sz="1400" b="0" i="0" u="none" strike="noStrike" cap="none" baseline="0">
                    <a:solidFill>
                      <a:srgbClr val="B60D27"/>
                    </a:solidFill>
                    <a:effectLst/>
                    <a:uFillTx/>
                    <a:ea typeface="SimSun"/>
                  </a:rPr>
                  <a:t>13</a:t>
                </a:r>
              </a:p>
              <a:p>
                <a:pPr algn="ctr"/>
                <a:r>
                  <a:rPr lang="zh-CN" sz="1400" b="0" i="0" u="none" strike="noStrike" cap="none" baseline="0">
                    <a:solidFill>
                      <a:srgbClr val="043882"/>
                    </a:solidFill>
                    <a:effectLst/>
                    <a:uFillTx/>
                    <a:ea typeface="SimSun"/>
                  </a:rPr>
                  <a:t>17</a:t>
                </a:r>
              </a:p>
              <a:p>
                <a:pPr algn="ctr"/>
                <a:r>
                  <a:rPr lang="zh-CN" sz="1400" b="0" i="0" u="none" strike="noStrike" cap="none" baseline="0">
                    <a:solidFill>
                      <a:srgbClr val="B2C0D8"/>
                    </a:solidFill>
                    <a:effectLst/>
                    <a:uFillTx/>
                    <a:ea typeface="SimSun"/>
                  </a:rPr>
                  <a:t>14</a:t>
                </a:r>
              </a:p>
            </p:txBody>
          </p:sp>
        </p:grpSp>
        <p:grpSp>
          <p:nvGrpSpPr>
            <p:cNvPr id="25" name="Group 24">
              <a:extLst>
                <a:ext uri="{FF2B5EF4-FFF2-40B4-BE49-F238E27FC236}">
                  <a16:creationId xmlns:a16="http://schemas.microsoft.com/office/drawing/2014/main" id="{7B45F726-3BAA-4F60-BB44-D5535F955696}"/>
                </a:ext>
              </a:extLst>
            </p:cNvPr>
            <p:cNvGrpSpPr/>
            <p:nvPr/>
          </p:nvGrpSpPr>
          <p:grpSpPr>
            <a:xfrm>
              <a:off x="4215763" y="4339570"/>
              <a:ext cx="271475" cy="1200351"/>
              <a:chOff x="4215763" y="4339570"/>
              <a:chExt cx="271475" cy="1200351"/>
            </a:xfrm>
          </p:grpSpPr>
          <p:sp>
            <p:nvSpPr>
              <p:cNvPr id="33" name="Line 21">
                <a:extLst>
                  <a:ext uri="{FF2B5EF4-FFF2-40B4-BE49-F238E27FC236}">
                    <a16:creationId xmlns:a16="http://schemas.microsoft.com/office/drawing/2014/main" id="{52E538A5-BC87-44EE-8702-53C1E1445CC5}"/>
                  </a:ext>
                </a:extLst>
              </p:cNvPr>
              <p:cNvSpPr>
                <a:spLocks noChangeShapeType="1"/>
              </p:cNvSpPr>
              <p:nvPr/>
            </p:nvSpPr>
            <p:spPr bwMode="auto">
              <a:xfrm flipH="1">
                <a:off x="4351500" y="4339570"/>
                <a:ext cx="0" cy="58547"/>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cs typeface="Arial" panose="020B0604020202020204" pitchFamily="34" charset="0"/>
                </a:endParaRPr>
              </a:p>
            </p:txBody>
          </p:sp>
          <p:sp>
            <p:nvSpPr>
              <p:cNvPr id="34" name="TextBox 33">
                <a:extLst>
                  <a:ext uri="{FF2B5EF4-FFF2-40B4-BE49-F238E27FC236}">
                    <a16:creationId xmlns:a16="http://schemas.microsoft.com/office/drawing/2014/main" id="{F22D0B0D-1236-471D-A0D4-A5828A86648B}"/>
                  </a:ext>
                </a:extLst>
              </p:cNvPr>
              <p:cNvSpPr txBox="1"/>
              <p:nvPr/>
            </p:nvSpPr>
            <p:spPr>
              <a:xfrm>
                <a:off x="4216481" y="4390000"/>
                <a:ext cx="270038" cy="1139939"/>
              </a:xfrm>
              <a:prstGeom prst="rect">
                <a:avLst/>
              </a:prstGeom>
              <a:noFill/>
            </p:spPr>
            <p:txBody>
              <a:bodyPr wrap="none" lIns="36000" tIns="36000" rIns="36000" bIns="36000" rtlCol="0" anchor="t" anchorCtr="0">
                <a:spAutoFit/>
              </a:bodyPr>
              <a:lstStyle/>
              <a:p>
                <a:pPr algn="ctr"/>
                <a:r>
                  <a:rPr lang="zh-CN" sz="1400" b="0" i="0" u="none" strike="noStrike" cap="none" baseline="0">
                    <a:solidFill>
                      <a:srgbClr val="4D4D4D"/>
                    </a:solidFill>
                    <a:effectLst/>
                    <a:uFillTx/>
                    <a:ea typeface="SimSun"/>
                  </a:rPr>
                  <a:t>12</a:t>
                </a:r>
              </a:p>
              <a:p>
                <a:pPr algn="ctr"/>
                <a:endParaRPr lang="en-GB" sz="1400">
                  <a:solidFill>
                    <a:srgbClr val="4D4D4D"/>
                  </a:solidFill>
                  <a:cs typeface="Arial" panose="020B0604020202020204" pitchFamily="34" charset="0"/>
                </a:endParaRPr>
              </a:p>
              <a:p>
                <a:pPr algn="ctr"/>
                <a:r>
                  <a:rPr lang="zh-CN" sz="1400" b="0" i="0" u="none" strike="noStrike" cap="none" baseline="0">
                    <a:solidFill>
                      <a:srgbClr val="B60D27"/>
                    </a:solidFill>
                    <a:effectLst/>
                    <a:uFillTx/>
                    <a:ea typeface="SimSun"/>
                  </a:rPr>
                  <a:t>0</a:t>
                </a:r>
              </a:p>
              <a:p>
                <a:pPr algn="ctr"/>
                <a:r>
                  <a:rPr lang="zh-CN" sz="1400" b="0" i="0" u="none" strike="noStrike" cap="none" baseline="0">
                    <a:solidFill>
                      <a:srgbClr val="043882"/>
                    </a:solidFill>
                    <a:effectLst/>
                    <a:uFillTx/>
                    <a:ea typeface="SimSun"/>
                  </a:rPr>
                  <a:t>4</a:t>
                </a:r>
              </a:p>
              <a:p>
                <a:pPr algn="ctr"/>
                <a:r>
                  <a:rPr lang="zh-CN" sz="1400" b="0" i="0" u="none" strike="noStrike" cap="none" baseline="0">
                    <a:solidFill>
                      <a:srgbClr val="B2C0D8"/>
                    </a:solidFill>
                    <a:effectLst/>
                    <a:uFillTx/>
                    <a:ea typeface="SimSun"/>
                  </a:rPr>
                  <a:t>2</a:t>
                </a:r>
              </a:p>
            </p:txBody>
          </p:sp>
        </p:grpSp>
        <p:grpSp>
          <p:nvGrpSpPr>
            <p:cNvPr id="26" name="Group 25">
              <a:extLst>
                <a:ext uri="{FF2B5EF4-FFF2-40B4-BE49-F238E27FC236}">
                  <a16:creationId xmlns:a16="http://schemas.microsoft.com/office/drawing/2014/main" id="{A25E8491-5539-44A7-B535-1BEC246AB054}"/>
                </a:ext>
              </a:extLst>
            </p:cNvPr>
            <p:cNvGrpSpPr/>
            <p:nvPr/>
          </p:nvGrpSpPr>
          <p:grpSpPr>
            <a:xfrm>
              <a:off x="5654377" y="4339570"/>
              <a:ext cx="271475" cy="1200351"/>
              <a:chOff x="5654377" y="4339570"/>
              <a:chExt cx="271475" cy="1200351"/>
            </a:xfrm>
          </p:grpSpPr>
          <p:sp>
            <p:nvSpPr>
              <p:cNvPr id="31" name="Line 21">
                <a:extLst>
                  <a:ext uri="{FF2B5EF4-FFF2-40B4-BE49-F238E27FC236}">
                    <a16:creationId xmlns:a16="http://schemas.microsoft.com/office/drawing/2014/main" id="{C3A2DEB2-1034-4880-9056-1D72E3EAFA0D}"/>
                  </a:ext>
                </a:extLst>
              </p:cNvPr>
              <p:cNvSpPr>
                <a:spLocks noChangeShapeType="1"/>
              </p:cNvSpPr>
              <p:nvPr/>
            </p:nvSpPr>
            <p:spPr bwMode="auto">
              <a:xfrm flipH="1">
                <a:off x="5790114" y="4339570"/>
                <a:ext cx="0" cy="58547"/>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cs typeface="Arial" panose="020B0604020202020204" pitchFamily="34" charset="0"/>
                </a:endParaRPr>
              </a:p>
            </p:txBody>
          </p:sp>
          <p:sp>
            <p:nvSpPr>
              <p:cNvPr id="32" name="TextBox 31">
                <a:extLst>
                  <a:ext uri="{FF2B5EF4-FFF2-40B4-BE49-F238E27FC236}">
                    <a16:creationId xmlns:a16="http://schemas.microsoft.com/office/drawing/2014/main" id="{518ED075-DFFD-41BC-B674-CE105DC78E3A}"/>
                  </a:ext>
                </a:extLst>
              </p:cNvPr>
              <p:cNvSpPr txBox="1"/>
              <p:nvPr/>
            </p:nvSpPr>
            <p:spPr>
              <a:xfrm>
                <a:off x="5655095" y="4390000"/>
                <a:ext cx="270038" cy="1139939"/>
              </a:xfrm>
              <a:prstGeom prst="rect">
                <a:avLst/>
              </a:prstGeom>
              <a:noFill/>
            </p:spPr>
            <p:txBody>
              <a:bodyPr wrap="none" lIns="36000" tIns="36000" rIns="36000" bIns="36000" rtlCol="0" anchor="t" anchorCtr="0">
                <a:spAutoFit/>
              </a:bodyPr>
              <a:lstStyle/>
              <a:p>
                <a:pPr algn="ctr"/>
                <a:r>
                  <a:rPr lang="zh-CN" sz="1400" b="0" i="0" u="none" strike="noStrike" cap="none" baseline="0">
                    <a:solidFill>
                      <a:srgbClr val="4D4D4D"/>
                    </a:solidFill>
                    <a:effectLst/>
                    <a:uFillTx/>
                    <a:ea typeface="SimSun"/>
                  </a:rPr>
                  <a:t>18</a:t>
                </a:r>
              </a:p>
              <a:p>
                <a:pPr algn="ctr"/>
                <a:endParaRPr lang="en-GB" sz="1400">
                  <a:solidFill>
                    <a:srgbClr val="4D4D4D"/>
                  </a:solidFill>
                  <a:cs typeface="Arial" panose="020B0604020202020204" pitchFamily="34" charset="0"/>
                </a:endParaRPr>
              </a:p>
              <a:p>
                <a:pPr algn="ctr"/>
                <a:r>
                  <a:rPr lang="zh-CN" sz="1400" b="0" i="0" u="none" strike="noStrike" cap="none" baseline="0">
                    <a:solidFill>
                      <a:srgbClr val="B60D27"/>
                    </a:solidFill>
                    <a:effectLst/>
                    <a:uFillTx/>
                    <a:ea typeface="SimSun"/>
                  </a:rPr>
                  <a:t>0</a:t>
                </a:r>
              </a:p>
              <a:p>
                <a:pPr algn="ctr"/>
                <a:r>
                  <a:rPr lang="zh-CN" sz="1400" b="0" i="0" u="none" strike="noStrike" cap="none" baseline="0">
                    <a:solidFill>
                      <a:srgbClr val="043882"/>
                    </a:solidFill>
                    <a:effectLst/>
                    <a:uFillTx/>
                    <a:ea typeface="SimSun"/>
                  </a:rPr>
                  <a:t>1</a:t>
                </a:r>
              </a:p>
              <a:p>
                <a:pPr algn="ctr"/>
                <a:r>
                  <a:rPr lang="zh-CN" sz="1400" b="0" i="0" u="none" strike="noStrike" cap="none" baseline="0">
                    <a:solidFill>
                      <a:srgbClr val="B2C0D8"/>
                    </a:solidFill>
                    <a:effectLst/>
                    <a:uFillTx/>
                    <a:ea typeface="SimSun"/>
                  </a:rPr>
                  <a:t>0</a:t>
                </a:r>
              </a:p>
            </p:txBody>
          </p:sp>
        </p:grpSp>
        <p:grpSp>
          <p:nvGrpSpPr>
            <p:cNvPr id="27" name="Group 26">
              <a:extLst>
                <a:ext uri="{FF2B5EF4-FFF2-40B4-BE49-F238E27FC236}">
                  <a16:creationId xmlns:a16="http://schemas.microsoft.com/office/drawing/2014/main" id="{1D6C43FD-D01D-41DB-A806-73DC73699594}"/>
                </a:ext>
              </a:extLst>
            </p:cNvPr>
            <p:cNvGrpSpPr/>
            <p:nvPr/>
          </p:nvGrpSpPr>
          <p:grpSpPr>
            <a:xfrm>
              <a:off x="7075379" y="4339570"/>
              <a:ext cx="279555" cy="1200351"/>
              <a:chOff x="7075379" y="4339570"/>
              <a:chExt cx="279555" cy="1200351"/>
            </a:xfrm>
          </p:grpSpPr>
          <p:sp>
            <p:nvSpPr>
              <p:cNvPr id="29" name="Line 21">
                <a:extLst>
                  <a:ext uri="{FF2B5EF4-FFF2-40B4-BE49-F238E27FC236}">
                    <a16:creationId xmlns:a16="http://schemas.microsoft.com/office/drawing/2014/main" id="{CF667F90-5096-4E0B-97DF-E9BAC702982A}"/>
                  </a:ext>
                </a:extLst>
              </p:cNvPr>
              <p:cNvSpPr>
                <a:spLocks noChangeShapeType="1"/>
              </p:cNvSpPr>
              <p:nvPr/>
            </p:nvSpPr>
            <p:spPr bwMode="auto">
              <a:xfrm flipH="1">
                <a:off x="7215157" y="4339570"/>
                <a:ext cx="0" cy="58547"/>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cs typeface="Arial" panose="020B0604020202020204" pitchFamily="34" charset="0"/>
                </a:endParaRPr>
              </a:p>
            </p:txBody>
          </p:sp>
          <p:sp>
            <p:nvSpPr>
              <p:cNvPr id="30" name="TextBox 29">
                <a:extLst>
                  <a:ext uri="{FF2B5EF4-FFF2-40B4-BE49-F238E27FC236}">
                    <a16:creationId xmlns:a16="http://schemas.microsoft.com/office/drawing/2014/main" id="{9D605709-F0E4-4FDB-9BCC-A58B89C6BE3F}"/>
                  </a:ext>
                </a:extLst>
              </p:cNvPr>
              <p:cNvSpPr txBox="1"/>
              <p:nvPr/>
            </p:nvSpPr>
            <p:spPr>
              <a:xfrm>
                <a:off x="7080138" y="4389999"/>
                <a:ext cx="270038" cy="1139939"/>
              </a:xfrm>
              <a:prstGeom prst="rect">
                <a:avLst/>
              </a:prstGeom>
              <a:noFill/>
            </p:spPr>
            <p:txBody>
              <a:bodyPr wrap="none" lIns="36000" tIns="36000" rIns="36000" bIns="36000" rtlCol="0" anchor="t" anchorCtr="0">
                <a:spAutoFit/>
              </a:bodyPr>
              <a:lstStyle/>
              <a:p>
                <a:pPr algn="ctr"/>
                <a:r>
                  <a:rPr lang="zh-CN" sz="1400" b="0" i="0" u="none" strike="noStrike" cap="none" baseline="0">
                    <a:solidFill>
                      <a:srgbClr val="4D4D4D"/>
                    </a:solidFill>
                    <a:effectLst/>
                    <a:uFillTx/>
                    <a:ea typeface="SimSun"/>
                  </a:rPr>
                  <a:t>24</a:t>
                </a:r>
              </a:p>
              <a:p>
                <a:pPr algn="ctr"/>
                <a:endParaRPr lang="en-GB" sz="1400">
                  <a:solidFill>
                    <a:srgbClr val="4D4D4D"/>
                  </a:solidFill>
                  <a:cs typeface="Arial" panose="020B0604020202020204" pitchFamily="34" charset="0"/>
                </a:endParaRPr>
              </a:p>
              <a:p>
                <a:pPr algn="r"/>
                <a:r>
                  <a:rPr lang="zh-CN" sz="1400" b="0" i="0" u="none" strike="noStrike" cap="none" baseline="0">
                    <a:solidFill>
                      <a:srgbClr val="B60D27"/>
                    </a:solidFill>
                    <a:effectLst/>
                    <a:uFillTx/>
                    <a:ea typeface="SimSun"/>
                  </a:rPr>
                  <a:t>0</a:t>
                </a:r>
              </a:p>
              <a:p>
                <a:pPr algn="r"/>
                <a:r>
                  <a:rPr lang="zh-CN" sz="1400" b="0" i="0" u="none" strike="noStrike" cap="none" baseline="0">
                    <a:solidFill>
                      <a:srgbClr val="043882"/>
                    </a:solidFill>
                    <a:effectLst/>
                    <a:uFillTx/>
                    <a:ea typeface="SimSun"/>
                  </a:rPr>
                  <a:t>0</a:t>
                </a:r>
              </a:p>
              <a:p>
                <a:pPr algn="r"/>
                <a:r>
                  <a:rPr lang="zh-CN" sz="1400" b="0" i="0" u="none" strike="noStrike" cap="none" baseline="0">
                    <a:solidFill>
                      <a:srgbClr val="B2C0D8"/>
                    </a:solidFill>
                    <a:effectLst/>
                    <a:uFillTx/>
                    <a:ea typeface="SimSun"/>
                  </a:rPr>
                  <a:t>0</a:t>
                </a:r>
              </a:p>
            </p:txBody>
          </p:sp>
        </p:grpSp>
        <p:sp>
          <p:nvSpPr>
            <p:cNvPr id="28" name="TextBox 27">
              <a:extLst>
                <a:ext uri="{FF2B5EF4-FFF2-40B4-BE49-F238E27FC236}">
                  <a16:creationId xmlns:a16="http://schemas.microsoft.com/office/drawing/2014/main" id="{76D31719-813E-4701-96C1-CFE3F3B48170}"/>
                </a:ext>
              </a:extLst>
            </p:cNvPr>
            <p:cNvSpPr txBox="1"/>
            <p:nvPr/>
          </p:nvSpPr>
          <p:spPr>
            <a:xfrm>
              <a:off x="43310" y="4585817"/>
              <a:ext cx="1428907" cy="945825"/>
            </a:xfrm>
            <a:prstGeom prst="rect">
              <a:avLst/>
            </a:prstGeom>
            <a:noFill/>
          </p:spPr>
          <p:txBody>
            <a:bodyPr wrap="none" rtlCol="0">
              <a:spAutoFit/>
            </a:bodyPr>
            <a:lstStyle/>
            <a:p>
              <a:pPr algn="r" fontAlgn="base">
                <a:spcBef>
                  <a:spcPct val="0"/>
                </a:spcBef>
                <a:spcAft>
                  <a:spcPct val="0"/>
                </a:spcAft>
              </a:pPr>
              <a:r>
                <a:rPr lang="zh-CN" sz="1400" b="0" i="0" u="none" strike="noStrike" cap="none" baseline="0" dirty="0">
                  <a:solidFill>
                    <a:srgbClr val="4D4D4D"/>
                  </a:solidFill>
                  <a:effectLst/>
                  <a:uFillTx/>
                  <a:ea typeface="SimSun"/>
                </a:rPr>
                <a:t>面临风险的人数</a:t>
              </a:r>
            </a:p>
            <a:p>
              <a:pPr algn="r" fontAlgn="base">
                <a:spcBef>
                  <a:spcPct val="0"/>
                </a:spcBef>
                <a:spcAft>
                  <a:spcPct val="0"/>
                </a:spcAft>
              </a:pPr>
              <a:r>
                <a:rPr lang="zh-CN" sz="1400" b="0" i="0" u="none" strike="noStrike" cap="none" baseline="0" dirty="0">
                  <a:solidFill>
                    <a:srgbClr val="B60D27"/>
                  </a:solidFill>
                  <a:effectLst/>
                  <a:uFillTx/>
                  <a:ea typeface="SimSun"/>
                </a:rPr>
                <a:t>对照组</a:t>
              </a:r>
            </a:p>
            <a:p>
              <a:pPr algn="r" fontAlgn="base">
                <a:spcBef>
                  <a:spcPct val="0"/>
                </a:spcBef>
                <a:spcAft>
                  <a:spcPct val="0"/>
                </a:spcAft>
              </a:pPr>
              <a:r>
                <a:rPr lang="zh-CN" sz="1400" b="0" i="0" u="none" strike="noStrike" cap="none" baseline="0" dirty="0">
                  <a:solidFill>
                    <a:srgbClr val="043882"/>
                  </a:solidFill>
                  <a:effectLst/>
                  <a:uFillTx/>
                  <a:ea typeface="SimSun"/>
                </a:rPr>
                <a:t>减量用药组</a:t>
              </a:r>
            </a:p>
            <a:p>
              <a:pPr algn="r" fontAlgn="base">
                <a:spcBef>
                  <a:spcPct val="0"/>
                </a:spcBef>
                <a:spcAft>
                  <a:spcPct val="0"/>
                </a:spcAft>
              </a:pPr>
              <a:r>
                <a:rPr lang="zh-CN" sz="1400" b="0" i="0" u="none" strike="noStrike" cap="none" baseline="0" dirty="0">
                  <a:solidFill>
                    <a:srgbClr val="B2C0D8"/>
                  </a:solidFill>
                  <a:effectLst/>
                  <a:uFillTx/>
                  <a:ea typeface="SimSun"/>
                </a:rPr>
                <a:t>间歇用药组</a:t>
              </a:r>
            </a:p>
          </p:txBody>
        </p:sp>
      </p:grpSp>
      <p:sp>
        <p:nvSpPr>
          <p:cNvPr id="39" name="TextBox 38">
            <a:extLst>
              <a:ext uri="{FF2B5EF4-FFF2-40B4-BE49-F238E27FC236}">
                <a16:creationId xmlns:a16="http://schemas.microsoft.com/office/drawing/2014/main" id="{28E9E50F-6BA3-44E1-A482-AA58D9537CA0}"/>
              </a:ext>
            </a:extLst>
          </p:cNvPr>
          <p:cNvSpPr txBox="1"/>
          <p:nvPr/>
        </p:nvSpPr>
        <p:spPr>
          <a:xfrm>
            <a:off x="3826656" y="1404689"/>
            <a:ext cx="1505283" cy="335615"/>
          </a:xfrm>
          <a:prstGeom prst="rect">
            <a:avLst/>
          </a:prstGeom>
          <a:noFill/>
        </p:spPr>
        <p:txBody>
          <a:bodyPr wrap="none" rtlCol="0">
            <a:spAutoFit/>
          </a:bodyPr>
          <a:lstStyle/>
          <a:p>
            <a:pPr algn="ctr"/>
            <a:r>
              <a:rPr lang="zh-CN" sz="1600" b="1" i="0" u="none" strike="noStrike" cap="none" baseline="0">
                <a:solidFill>
                  <a:srgbClr val="4D4D4D"/>
                </a:solidFill>
                <a:effectLst/>
                <a:uFillTx/>
                <a:ea typeface="SimSun"/>
              </a:rPr>
              <a:t>各治疗组 PFS </a:t>
            </a:r>
          </a:p>
        </p:txBody>
      </p:sp>
      <p:graphicFrame>
        <p:nvGraphicFramePr>
          <p:cNvPr id="40" name="Group 88">
            <a:extLst>
              <a:ext uri="{FF2B5EF4-FFF2-40B4-BE49-F238E27FC236}">
                <a16:creationId xmlns:a16="http://schemas.microsoft.com/office/drawing/2014/main" id="{CBE669E2-C495-41D6-A4E4-81BFA0A3BF0D}"/>
              </a:ext>
            </a:extLst>
          </p:cNvPr>
          <p:cNvGraphicFramePr>
            <a:graphicFrameLocks noGrp="1"/>
          </p:cNvGraphicFramePr>
          <p:nvPr>
            <p:extLst>
              <p:ext uri="{D42A27DB-BD31-4B8C-83A1-F6EECF244321}">
                <p14:modId xmlns:p14="http://schemas.microsoft.com/office/powerpoint/2010/main" val="1560616365"/>
              </p:ext>
            </p:extLst>
          </p:nvPr>
        </p:nvGraphicFramePr>
        <p:xfrm>
          <a:off x="3890210" y="1771307"/>
          <a:ext cx="5147109" cy="1627066"/>
        </p:xfrm>
        <a:graphic>
          <a:graphicData uri="http://schemas.openxmlformats.org/drawingml/2006/table">
            <a:tbl>
              <a:tblPr firstRow="1" bandRow="1">
                <a:tableStyleId>{69012ECD-51FC-41F1-AA8D-1B2483CD663E}</a:tableStyleId>
              </a:tblPr>
              <a:tblGrid>
                <a:gridCol w="1066800">
                  <a:extLst>
                    <a:ext uri="{9D8B030D-6E8A-4147-A177-3AD203B41FA5}">
                      <a16:colId xmlns:a16="http://schemas.microsoft.com/office/drawing/2014/main" val="20000"/>
                    </a:ext>
                  </a:extLst>
                </a:gridCol>
                <a:gridCol w="994610">
                  <a:extLst>
                    <a:ext uri="{9D8B030D-6E8A-4147-A177-3AD203B41FA5}">
                      <a16:colId xmlns:a16="http://schemas.microsoft.com/office/drawing/2014/main" val="20001"/>
                    </a:ext>
                  </a:extLst>
                </a:gridCol>
                <a:gridCol w="858253">
                  <a:extLst>
                    <a:ext uri="{9D8B030D-6E8A-4147-A177-3AD203B41FA5}">
                      <a16:colId xmlns:a16="http://schemas.microsoft.com/office/drawing/2014/main" val="2221474874"/>
                    </a:ext>
                  </a:extLst>
                </a:gridCol>
                <a:gridCol w="922421">
                  <a:extLst>
                    <a:ext uri="{9D8B030D-6E8A-4147-A177-3AD203B41FA5}">
                      <a16:colId xmlns:a16="http://schemas.microsoft.com/office/drawing/2014/main" val="20002"/>
                    </a:ext>
                  </a:extLst>
                </a:gridCol>
                <a:gridCol w="1305025">
                  <a:extLst>
                    <a:ext uri="{9D8B030D-6E8A-4147-A177-3AD203B41FA5}">
                      <a16:colId xmlns:a16="http://schemas.microsoft.com/office/drawing/2014/main" val="20003"/>
                    </a:ext>
                  </a:extLst>
                </a:gridCol>
              </a:tblGrid>
              <a:tr h="318377">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endParaRPr kumimoji="0" lang="en-US" sz="1200" b="1" i="0" u="none" strike="noStrike" cap="none" normalizeH="0" baseline="0">
                        <a:ln>
                          <a:noFill/>
                        </a:ln>
                        <a:solidFill>
                          <a:srgbClr val="4D4D4D"/>
                        </a:solidFill>
                        <a:effectLst/>
                        <a:latin typeface="+mn-lt"/>
                        <a:cs typeface="Arial"/>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200" b="1" i="0" u="none" strike="noStrike" cap="none" baseline="0">
                          <a:solidFill>
                            <a:srgbClr val="4D4D4D"/>
                          </a:solidFill>
                          <a:effectLst/>
                          <a:uFillTx/>
                          <a:ea typeface="SimSun"/>
                        </a:rPr>
                        <a:t>受试者，n</a:t>
                      </a:r>
                    </a:p>
                  </a:txBody>
                  <a:tcPr anchor="b"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200" b="1" i="0" u="none" strike="noStrike" cap="none" baseline="0">
                          <a:solidFill>
                            <a:srgbClr val="4D4D4D"/>
                          </a:solidFill>
                          <a:effectLst/>
                          <a:uFillTx/>
                          <a:ea typeface="SimSun"/>
                        </a:rPr>
                        <a:t>事件，</a:t>
                      </a:r>
                      <a:r>
                        <a:rPr sz="1200"/>
                        <a:t/>
                      </a:r>
                      <a:br>
                        <a:rPr sz="1200"/>
                      </a:br>
                      <a:r>
                        <a:rPr lang="zh-CN" sz="1200" b="1" i="0" u="none" strike="noStrike" cap="none" baseline="0">
                          <a:solidFill>
                            <a:srgbClr val="4D4D4D"/>
                          </a:solidFill>
                          <a:effectLst/>
                          <a:uFillTx/>
                          <a:ea typeface="SimSun"/>
                        </a:rPr>
                        <a:t>n (%)</a:t>
                      </a:r>
                    </a:p>
                  </a:txBody>
                  <a:tcPr anchor="b"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200" b="1" i="0" u="none" strike="noStrike" cap="none" baseline="0">
                          <a:solidFill>
                            <a:srgbClr val="4D4D4D"/>
                          </a:solidFill>
                          <a:effectLst/>
                          <a:uFillTx/>
                          <a:ea typeface="SimSun"/>
                        </a:rPr>
                        <a:t>删失，</a:t>
                      </a:r>
                      <a:r>
                        <a:rPr sz="1200"/>
                        <a:t/>
                      </a:r>
                      <a:br>
                        <a:rPr sz="1200"/>
                      </a:br>
                      <a:r>
                        <a:rPr lang="zh-CN" sz="1200" b="1" i="0" u="none" strike="noStrike" cap="none" baseline="0">
                          <a:solidFill>
                            <a:srgbClr val="4D4D4D"/>
                          </a:solidFill>
                          <a:effectLst/>
                          <a:uFillTx/>
                          <a:ea typeface="SimSun"/>
                        </a:rPr>
                        <a:t>n (%)</a:t>
                      </a:r>
                    </a:p>
                  </a:txBody>
                  <a:tcPr anchor="b"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200" b="1" i="0" u="none" strike="noStrike" cap="none" baseline="0">
                          <a:solidFill>
                            <a:srgbClr val="4D4D4D"/>
                          </a:solidFill>
                          <a:effectLst/>
                          <a:uFillTx/>
                          <a:ea typeface="SimSun"/>
                        </a:rPr>
                        <a:t>中位数，月 (95% CI) </a:t>
                      </a:r>
                    </a:p>
                  </a:txBody>
                  <a:tcPr anchor="b"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01658">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zh-CN" sz="1200" b="0" i="0" u="none" strike="noStrike" cap="none" baseline="0" dirty="0">
                          <a:solidFill>
                            <a:srgbClr val="B60D27"/>
                          </a:solidFill>
                          <a:effectLst/>
                          <a:uFillTx/>
                          <a:ea typeface="SimSun"/>
                        </a:rPr>
                        <a:t>对照组</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200" b="0" i="0" u="none" strike="noStrike" cap="none" baseline="0">
                          <a:solidFill>
                            <a:srgbClr val="B60D27"/>
                          </a:solidFill>
                          <a:effectLst/>
                          <a:uFillTx/>
                          <a:ea typeface="SimSun"/>
                        </a:rPr>
                        <a:t>101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200" b="0" i="0" u="none" strike="noStrike" cap="none" baseline="0">
                          <a:solidFill>
                            <a:srgbClr val="B60D27"/>
                          </a:solidFill>
                          <a:effectLst/>
                          <a:uFillTx/>
                          <a:ea typeface="SimSun"/>
                        </a:rPr>
                        <a:t>95 (94.1)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defRPr/>
                      </a:pPr>
                      <a:r>
                        <a:rPr lang="zh-CN" sz="1200" b="0" i="0" u="none" strike="noStrike" cap="none" baseline="0">
                          <a:solidFill>
                            <a:srgbClr val="B60D27"/>
                          </a:solidFill>
                          <a:effectLst/>
                          <a:uFillTx/>
                          <a:ea typeface="SimSun"/>
                        </a:rPr>
                        <a:t>6 (5.9)</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200" b="0" i="0" u="none" strike="noStrike" cap="none" baseline="0">
                          <a:solidFill>
                            <a:srgbClr val="B60D27"/>
                          </a:solidFill>
                          <a:effectLst/>
                          <a:uFillTx/>
                          <a:ea typeface="SimSun"/>
                        </a:rPr>
                        <a:t>1.9 (1.8, 2.1)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73377">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zh-CN" sz="1200" b="0" i="0" u="none" strike="noStrike" cap="none" baseline="0">
                          <a:solidFill>
                            <a:srgbClr val="043882"/>
                          </a:solidFill>
                          <a:effectLst/>
                          <a:uFillTx/>
                          <a:ea typeface="SimSun"/>
                        </a:rPr>
                        <a:t>减量用药组</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200" b="0" i="0" u="none" strike="noStrike" cap="none" baseline="0">
                          <a:solidFill>
                            <a:srgbClr val="043882"/>
                          </a:solidFill>
                          <a:effectLst/>
                          <a:uFillTx/>
                          <a:ea typeface="SimSun"/>
                        </a:rPr>
                        <a:t>99</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defRPr/>
                      </a:pPr>
                      <a:r>
                        <a:rPr lang="zh-CN" sz="1200" b="0" i="0" u="none" strike="noStrike" cap="none" baseline="0">
                          <a:solidFill>
                            <a:srgbClr val="043882"/>
                          </a:solidFill>
                          <a:effectLst/>
                          <a:uFillTx/>
                          <a:ea typeface="SimSun"/>
                        </a:rPr>
                        <a:t>90 (90.9)</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defRPr/>
                      </a:pPr>
                      <a:r>
                        <a:rPr lang="zh-CN" sz="1200" b="0" i="0" u="none" strike="noStrike" cap="none" baseline="0">
                          <a:solidFill>
                            <a:srgbClr val="043882"/>
                          </a:solidFill>
                          <a:effectLst/>
                          <a:uFillTx/>
                          <a:ea typeface="SimSun"/>
                        </a:rPr>
                        <a:t>9 (9.1)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defRPr/>
                      </a:pPr>
                      <a:r>
                        <a:rPr lang="zh-CN" sz="1200" b="0" i="0" u="none" strike="noStrike" cap="none" baseline="0">
                          <a:solidFill>
                            <a:srgbClr val="043882"/>
                          </a:solidFill>
                          <a:effectLst/>
                          <a:uFillTx/>
                          <a:ea typeface="SimSun"/>
                        </a:rPr>
                        <a:t>2.0 (1.9, 2.9)</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19568">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zh-CN" sz="1200" b="0" i="0" u="none" strike="noStrike" cap="none" baseline="0">
                          <a:solidFill>
                            <a:srgbClr val="B2C0D8"/>
                          </a:solidFill>
                          <a:effectLst/>
                          <a:uFillTx/>
                          <a:ea typeface="SimSun"/>
                        </a:rPr>
                        <a:t>间歇用药组</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200" b="0" i="0" u="none" strike="noStrike" cap="none" baseline="0">
                          <a:solidFill>
                            <a:srgbClr val="B2C0D8"/>
                          </a:solidFill>
                          <a:effectLst/>
                          <a:uFillTx/>
                          <a:ea typeface="SimSun"/>
                        </a:rPr>
                        <a:t>99</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defRPr/>
                      </a:pPr>
                      <a:r>
                        <a:rPr lang="zh-CN" sz="1200" b="0" i="0" u="none" strike="noStrike" cap="none" baseline="0">
                          <a:solidFill>
                            <a:srgbClr val="B2C0D8"/>
                          </a:solidFill>
                          <a:effectLst/>
                          <a:uFillTx/>
                          <a:ea typeface="SimSun"/>
                        </a:rPr>
                        <a:t>93 (93.9)</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defRPr/>
                      </a:pPr>
                      <a:r>
                        <a:rPr lang="zh-CN" sz="1200" b="0" i="0" u="none" strike="noStrike" cap="none" baseline="0">
                          <a:solidFill>
                            <a:srgbClr val="B2C0D8"/>
                          </a:solidFill>
                          <a:effectLst/>
                          <a:uFillTx/>
                          <a:ea typeface="SimSun"/>
                        </a:rPr>
                        <a:t>6 (6.1)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defRPr/>
                      </a:pPr>
                      <a:r>
                        <a:rPr lang="zh-CN" sz="1200" b="0" i="0" u="none" strike="noStrike" cap="none" baseline="0">
                          <a:solidFill>
                            <a:srgbClr val="B2C0D8"/>
                          </a:solidFill>
                          <a:effectLst/>
                          <a:uFillTx/>
                          <a:ea typeface="SimSun"/>
                        </a:rPr>
                        <a:t>2.0 (1.9, 2.2)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169683">
                <a:tc gridSpan="5">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200" b="0" i="0" u="none" strike="noStrike" cap="none" baseline="0" dirty="0">
                          <a:solidFill>
                            <a:srgbClr val="4D4D4D"/>
                          </a:solidFill>
                          <a:effectLst/>
                          <a:uFillTx/>
                          <a:ea typeface="SimSun"/>
                        </a:rPr>
                        <a:t>对数秩检验 p=0.3871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endParaRPr kumimoji="0" lang="en-GB" sz="1800" b="0" i="0" u="none" strike="noStrike" cap="none" normalizeH="0" baseline="0">
                        <a:ln>
                          <a:noFill/>
                        </a:ln>
                        <a:solidFill>
                          <a:srgbClr val="4D4D4D"/>
                        </a:solidFill>
                        <a:effectLst/>
                        <a:latin typeface="Arial"/>
                        <a:cs typeface="Arial"/>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endParaRPr kumimoji="0" lang="en-GB" sz="1800" b="0" i="0" u="none" strike="noStrike" cap="none" normalizeH="0" baseline="0">
                        <a:ln>
                          <a:noFill/>
                        </a:ln>
                        <a:solidFill>
                          <a:srgbClr val="4D4D4D"/>
                        </a:solidFill>
                        <a:effectLst/>
                        <a:latin typeface="Arial"/>
                        <a:cs typeface="Arial"/>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endParaRPr kumimoji="0" lang="en-GB" sz="1800" b="0" i="0" u="none" strike="noStrike" cap="none" normalizeH="0" baseline="0">
                        <a:ln>
                          <a:noFill/>
                        </a:ln>
                        <a:solidFill>
                          <a:srgbClr val="4D4D4D"/>
                        </a:solidFill>
                        <a:effectLst/>
                        <a:latin typeface="Arial"/>
                        <a:cs typeface="Arial"/>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endParaRPr kumimoji="0" lang="en-GB" sz="1800" b="0" i="0" u="none" strike="noStrike" cap="none" normalizeH="0" baseline="0">
                        <a:ln>
                          <a:noFill/>
                        </a:ln>
                        <a:solidFill>
                          <a:srgbClr val="4D4D4D"/>
                        </a:solidFill>
                        <a:effectLst/>
                        <a:latin typeface="Arial"/>
                        <a:cs typeface="Arial"/>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a16="http://schemas.microsoft.com/office/drawing/2014/main" val="10004"/>
                  </a:ext>
                </a:extLst>
              </a:tr>
            </a:tbl>
          </a:graphicData>
        </a:graphic>
      </p:graphicFrame>
      <p:graphicFrame>
        <p:nvGraphicFramePr>
          <p:cNvPr id="41" name="Group 88">
            <a:extLst>
              <a:ext uri="{FF2B5EF4-FFF2-40B4-BE49-F238E27FC236}">
                <a16:creationId xmlns:a16="http://schemas.microsoft.com/office/drawing/2014/main" id="{85CE7D2B-E4B7-4E12-AA25-9C408F15D2AD}"/>
              </a:ext>
            </a:extLst>
          </p:cNvPr>
          <p:cNvGraphicFramePr>
            <a:graphicFrameLocks noGrp="1"/>
          </p:cNvGraphicFramePr>
          <p:nvPr>
            <p:extLst>
              <p:ext uri="{D42A27DB-BD31-4B8C-83A1-F6EECF244321}">
                <p14:modId xmlns:p14="http://schemas.microsoft.com/office/powerpoint/2010/main" val="2779276841"/>
              </p:ext>
            </p:extLst>
          </p:nvPr>
        </p:nvGraphicFramePr>
        <p:xfrm>
          <a:off x="2392680" y="5577160"/>
          <a:ext cx="4201986" cy="620035"/>
        </p:xfrm>
        <a:graphic>
          <a:graphicData uri="http://schemas.openxmlformats.org/drawingml/2006/table">
            <a:tbl>
              <a:tblPr firstRow="1" bandRow="1">
                <a:tableStyleId>{69012ECD-51FC-41F1-AA8D-1B2483CD663E}</a:tableStyleId>
              </a:tblPr>
              <a:tblGrid>
                <a:gridCol w="1047937">
                  <a:extLst>
                    <a:ext uri="{9D8B030D-6E8A-4147-A177-3AD203B41FA5}">
                      <a16:colId xmlns:a16="http://schemas.microsoft.com/office/drawing/2014/main" val="20001"/>
                    </a:ext>
                  </a:extLst>
                </a:gridCol>
                <a:gridCol w="863430">
                  <a:extLst>
                    <a:ext uri="{9D8B030D-6E8A-4147-A177-3AD203B41FA5}">
                      <a16:colId xmlns:a16="http://schemas.microsoft.com/office/drawing/2014/main" val="2221474874"/>
                    </a:ext>
                  </a:extLst>
                </a:gridCol>
                <a:gridCol w="1071419">
                  <a:extLst>
                    <a:ext uri="{9D8B030D-6E8A-4147-A177-3AD203B41FA5}">
                      <a16:colId xmlns:a16="http://schemas.microsoft.com/office/drawing/2014/main" val="20002"/>
                    </a:ext>
                  </a:extLst>
                </a:gridCol>
                <a:gridCol w="1219200">
                  <a:extLst>
                    <a:ext uri="{9D8B030D-6E8A-4147-A177-3AD203B41FA5}">
                      <a16:colId xmlns:a16="http://schemas.microsoft.com/office/drawing/2014/main" val="20003"/>
                    </a:ext>
                  </a:extLst>
                </a:gridCol>
              </a:tblGrid>
              <a:tr h="318377">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zh-CN" sz="1200" b="1" i="0" u="none" strike="noStrike" cap="none" baseline="0">
                          <a:solidFill>
                            <a:srgbClr val="FFFFFF"/>
                          </a:solidFill>
                          <a:effectLst/>
                          <a:uFillTx/>
                          <a:ea typeface="SimSun"/>
                        </a:rPr>
                        <a:t>PFS 率，%</a:t>
                      </a:r>
                    </a:p>
                  </a:txBody>
                  <a:tcPr anchor="b"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200" b="1" i="0" u="none" strike="noStrike" cap="none" baseline="0">
                          <a:solidFill>
                            <a:srgbClr val="FFFFFF"/>
                          </a:solidFill>
                          <a:effectLst/>
                          <a:uFillTx/>
                          <a:ea typeface="SimSun"/>
                        </a:rPr>
                        <a:t>对照组</a:t>
                      </a:r>
                    </a:p>
                  </a:txBody>
                  <a:tcPr anchor="b"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200" b="1" i="0" u="none" strike="noStrike" cap="none" baseline="0">
                          <a:solidFill>
                            <a:srgbClr val="FFFFFF"/>
                          </a:solidFill>
                          <a:effectLst/>
                          <a:uFillTx/>
                          <a:ea typeface="SimSun"/>
                        </a:rPr>
                        <a:t>减量用药组</a:t>
                      </a:r>
                    </a:p>
                  </a:txBody>
                  <a:tcPr anchor="b"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200" b="1" i="0" u="none" strike="noStrike" cap="none" baseline="0">
                          <a:solidFill>
                            <a:srgbClr val="FFFFFF"/>
                          </a:solidFill>
                          <a:effectLst/>
                          <a:uFillTx/>
                          <a:ea typeface="SimSun"/>
                        </a:rPr>
                        <a:t>间歇用药组</a:t>
                      </a:r>
                    </a:p>
                  </a:txBody>
                  <a:tcPr anchor="b"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0"/>
                  </a:ext>
                </a:extLst>
              </a:tr>
              <a:tr h="301658">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zh-CN" sz="1200" b="0" i="0" u="none" strike="noStrike" cap="none" baseline="0">
                          <a:solidFill>
                            <a:srgbClr val="4D4D4D"/>
                          </a:solidFill>
                          <a:effectLst/>
                          <a:uFillTx/>
                          <a:ea typeface="SimSun"/>
                        </a:rPr>
                        <a:t>6 个月</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200" b="0" i="0" u="none" strike="noStrike" cap="none" baseline="0">
                          <a:solidFill>
                            <a:srgbClr val="4D4D4D"/>
                          </a:solidFill>
                          <a:effectLst/>
                          <a:uFillTx/>
                          <a:ea typeface="SimSun"/>
                        </a:rPr>
                        <a:t>13.6</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defRPr/>
                      </a:pPr>
                      <a:r>
                        <a:rPr lang="zh-CN" sz="1200" b="0" i="0" u="none" strike="noStrike" cap="none" baseline="0">
                          <a:solidFill>
                            <a:srgbClr val="4D4D4D"/>
                          </a:solidFill>
                          <a:effectLst/>
                          <a:uFillTx/>
                          <a:ea typeface="SimSun"/>
                        </a:rPr>
                        <a:t>20.5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200" b="0" i="0" u="none" strike="noStrike" cap="none" baseline="0">
                          <a:solidFill>
                            <a:srgbClr val="4D4D4D"/>
                          </a:solidFill>
                          <a:effectLst/>
                          <a:uFillTx/>
                          <a:ea typeface="SimSun"/>
                        </a:rPr>
                        <a:t>14.5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val="10001"/>
                  </a:ext>
                </a:extLst>
              </a:tr>
            </a:tbl>
          </a:graphicData>
        </a:graphic>
      </p:graphicFrame>
      <p:grpSp>
        <p:nvGrpSpPr>
          <p:cNvPr id="42" name="Group 41">
            <a:extLst>
              <a:ext uri="{FF2B5EF4-FFF2-40B4-BE49-F238E27FC236}">
                <a16:creationId xmlns:a16="http://schemas.microsoft.com/office/drawing/2014/main" id="{19CA7DF7-4A35-4C2D-9785-F234B66AA9E2}"/>
              </a:ext>
            </a:extLst>
          </p:cNvPr>
          <p:cNvGrpSpPr/>
          <p:nvPr/>
        </p:nvGrpSpPr>
        <p:grpSpPr>
          <a:xfrm>
            <a:off x="3446496" y="2312813"/>
            <a:ext cx="360218" cy="108000"/>
            <a:chOff x="3251200" y="2312813"/>
            <a:chExt cx="360218" cy="108000"/>
          </a:xfrm>
        </p:grpSpPr>
        <p:cxnSp>
          <p:nvCxnSpPr>
            <p:cNvPr id="43" name="Straight Connector 42">
              <a:extLst>
                <a:ext uri="{FF2B5EF4-FFF2-40B4-BE49-F238E27FC236}">
                  <a16:creationId xmlns:a16="http://schemas.microsoft.com/office/drawing/2014/main" id="{2690AE3E-0258-4915-8094-E7F668B152BD}"/>
                </a:ext>
              </a:extLst>
            </p:cNvPr>
            <p:cNvCxnSpPr/>
            <p:nvPr/>
          </p:nvCxnSpPr>
          <p:spPr>
            <a:xfrm>
              <a:off x="3251200" y="2366813"/>
              <a:ext cx="360218" cy="0"/>
            </a:xfrm>
            <a:prstGeom prst="line">
              <a:avLst/>
            </a:prstGeom>
            <a:noFill/>
            <a:ln w="25400" cap="flat">
              <a:solidFill>
                <a:srgbClr val="043882"/>
              </a:solidFill>
              <a:prstDash val="solid"/>
              <a:miter/>
            </a:ln>
          </p:spPr>
        </p:cxnSp>
        <p:cxnSp>
          <p:nvCxnSpPr>
            <p:cNvPr id="44" name="Straight Connector 43">
              <a:extLst>
                <a:ext uri="{FF2B5EF4-FFF2-40B4-BE49-F238E27FC236}">
                  <a16:creationId xmlns:a16="http://schemas.microsoft.com/office/drawing/2014/main" id="{76D22D0B-A3D5-4FA2-B2CD-160F37AFA825}"/>
                </a:ext>
              </a:extLst>
            </p:cNvPr>
            <p:cNvCxnSpPr/>
            <p:nvPr/>
          </p:nvCxnSpPr>
          <p:spPr>
            <a:xfrm flipH="1">
              <a:off x="3431309" y="2312813"/>
              <a:ext cx="0" cy="108000"/>
            </a:xfrm>
            <a:prstGeom prst="line">
              <a:avLst/>
            </a:prstGeom>
            <a:noFill/>
            <a:ln w="25400" cap="flat">
              <a:solidFill>
                <a:srgbClr val="043882"/>
              </a:solidFill>
              <a:prstDash val="solid"/>
              <a:miter/>
            </a:ln>
          </p:spPr>
        </p:cxnSp>
      </p:grpSp>
      <p:grpSp>
        <p:nvGrpSpPr>
          <p:cNvPr id="45" name="Group 44">
            <a:extLst>
              <a:ext uri="{FF2B5EF4-FFF2-40B4-BE49-F238E27FC236}">
                <a16:creationId xmlns:a16="http://schemas.microsoft.com/office/drawing/2014/main" id="{07020136-A31C-4D8B-ABB8-D0307DE5CFFA}"/>
              </a:ext>
            </a:extLst>
          </p:cNvPr>
          <p:cNvGrpSpPr/>
          <p:nvPr/>
        </p:nvGrpSpPr>
        <p:grpSpPr>
          <a:xfrm>
            <a:off x="3446496" y="2612990"/>
            <a:ext cx="360218" cy="108000"/>
            <a:chOff x="3251200" y="2312813"/>
            <a:chExt cx="360218" cy="108000"/>
          </a:xfrm>
        </p:grpSpPr>
        <p:cxnSp>
          <p:nvCxnSpPr>
            <p:cNvPr id="46" name="Straight Connector 45">
              <a:extLst>
                <a:ext uri="{FF2B5EF4-FFF2-40B4-BE49-F238E27FC236}">
                  <a16:creationId xmlns:a16="http://schemas.microsoft.com/office/drawing/2014/main" id="{A588F79D-BB7B-42A9-B2F2-4AC7FACDB052}"/>
                </a:ext>
              </a:extLst>
            </p:cNvPr>
            <p:cNvCxnSpPr/>
            <p:nvPr/>
          </p:nvCxnSpPr>
          <p:spPr>
            <a:xfrm>
              <a:off x="3251200" y="2366813"/>
              <a:ext cx="360218" cy="0"/>
            </a:xfrm>
            <a:prstGeom prst="line">
              <a:avLst/>
            </a:prstGeom>
            <a:noFill/>
            <a:ln w="25400" cap="flat">
              <a:solidFill>
                <a:srgbClr val="B60D27"/>
              </a:solidFill>
              <a:prstDash val="solid"/>
              <a:miter/>
            </a:ln>
          </p:spPr>
        </p:cxnSp>
        <p:cxnSp>
          <p:nvCxnSpPr>
            <p:cNvPr id="47" name="Straight Connector 46">
              <a:extLst>
                <a:ext uri="{FF2B5EF4-FFF2-40B4-BE49-F238E27FC236}">
                  <a16:creationId xmlns:a16="http://schemas.microsoft.com/office/drawing/2014/main" id="{CA7D34DB-4665-4A6C-92F0-9A29E1813146}"/>
                </a:ext>
              </a:extLst>
            </p:cNvPr>
            <p:cNvCxnSpPr/>
            <p:nvPr/>
          </p:nvCxnSpPr>
          <p:spPr>
            <a:xfrm flipH="1">
              <a:off x="3431309" y="2312813"/>
              <a:ext cx="0" cy="108000"/>
            </a:xfrm>
            <a:prstGeom prst="line">
              <a:avLst/>
            </a:prstGeom>
            <a:noFill/>
            <a:ln w="25400" cap="flat">
              <a:solidFill>
                <a:srgbClr val="B60D27"/>
              </a:solidFill>
              <a:prstDash val="solid"/>
              <a:miter/>
            </a:ln>
          </p:spPr>
        </p:cxnSp>
      </p:grpSp>
      <p:grpSp>
        <p:nvGrpSpPr>
          <p:cNvPr id="48" name="Group 47">
            <a:extLst>
              <a:ext uri="{FF2B5EF4-FFF2-40B4-BE49-F238E27FC236}">
                <a16:creationId xmlns:a16="http://schemas.microsoft.com/office/drawing/2014/main" id="{CAB7187D-5960-4BAE-AF83-7446333D1D4D}"/>
              </a:ext>
            </a:extLst>
          </p:cNvPr>
          <p:cNvGrpSpPr/>
          <p:nvPr/>
        </p:nvGrpSpPr>
        <p:grpSpPr>
          <a:xfrm>
            <a:off x="3446496" y="2913167"/>
            <a:ext cx="360218" cy="108000"/>
            <a:chOff x="3251200" y="2312813"/>
            <a:chExt cx="360218" cy="108000"/>
          </a:xfrm>
        </p:grpSpPr>
        <p:cxnSp>
          <p:nvCxnSpPr>
            <p:cNvPr id="49" name="Straight Connector 48">
              <a:extLst>
                <a:ext uri="{FF2B5EF4-FFF2-40B4-BE49-F238E27FC236}">
                  <a16:creationId xmlns:a16="http://schemas.microsoft.com/office/drawing/2014/main" id="{84B1E267-9779-4943-AFE7-AE799D423DAF}"/>
                </a:ext>
              </a:extLst>
            </p:cNvPr>
            <p:cNvCxnSpPr/>
            <p:nvPr/>
          </p:nvCxnSpPr>
          <p:spPr>
            <a:xfrm>
              <a:off x="3251200" y="2366813"/>
              <a:ext cx="360218" cy="0"/>
            </a:xfrm>
            <a:prstGeom prst="line">
              <a:avLst/>
            </a:prstGeom>
            <a:noFill/>
            <a:ln w="25400" cap="flat">
              <a:solidFill>
                <a:schemeClr val="accent2"/>
              </a:solidFill>
              <a:prstDash val="solid"/>
              <a:miter/>
            </a:ln>
          </p:spPr>
        </p:cxnSp>
        <p:cxnSp>
          <p:nvCxnSpPr>
            <p:cNvPr id="50" name="Straight Connector 49">
              <a:extLst>
                <a:ext uri="{FF2B5EF4-FFF2-40B4-BE49-F238E27FC236}">
                  <a16:creationId xmlns:a16="http://schemas.microsoft.com/office/drawing/2014/main" id="{2F46345F-F52A-4086-BBD1-E0382315FE25}"/>
                </a:ext>
              </a:extLst>
            </p:cNvPr>
            <p:cNvCxnSpPr/>
            <p:nvPr/>
          </p:nvCxnSpPr>
          <p:spPr>
            <a:xfrm flipH="1">
              <a:off x="3431309" y="2312813"/>
              <a:ext cx="0" cy="108000"/>
            </a:xfrm>
            <a:prstGeom prst="line">
              <a:avLst/>
            </a:prstGeom>
            <a:noFill/>
            <a:ln w="25400" cap="flat">
              <a:solidFill>
                <a:schemeClr val="accent2"/>
              </a:solidFill>
              <a:prstDash val="solid"/>
              <a:miter/>
            </a:ln>
          </p:spPr>
        </p:cxnSp>
      </p:grpSp>
      <p:grpSp>
        <p:nvGrpSpPr>
          <p:cNvPr id="51" name="Group 50">
            <a:extLst>
              <a:ext uri="{FF2B5EF4-FFF2-40B4-BE49-F238E27FC236}">
                <a16:creationId xmlns:a16="http://schemas.microsoft.com/office/drawing/2014/main" id="{DD4352B5-9712-4097-A641-C95AE73EC987}"/>
              </a:ext>
            </a:extLst>
          </p:cNvPr>
          <p:cNvGrpSpPr/>
          <p:nvPr/>
        </p:nvGrpSpPr>
        <p:grpSpPr>
          <a:xfrm>
            <a:off x="1657197" y="4008221"/>
            <a:ext cx="1217415" cy="276999"/>
            <a:chOff x="1560945" y="4008221"/>
            <a:chExt cx="1217415" cy="276999"/>
          </a:xfrm>
        </p:grpSpPr>
        <p:cxnSp>
          <p:nvCxnSpPr>
            <p:cNvPr id="52" name="Straight Connector 51">
              <a:extLst>
                <a:ext uri="{FF2B5EF4-FFF2-40B4-BE49-F238E27FC236}">
                  <a16:creationId xmlns:a16="http://schemas.microsoft.com/office/drawing/2014/main" id="{FBF13620-5E1B-4FF7-B196-B21566515834}"/>
                </a:ext>
              </a:extLst>
            </p:cNvPr>
            <p:cNvCxnSpPr/>
            <p:nvPr/>
          </p:nvCxnSpPr>
          <p:spPr>
            <a:xfrm flipH="1">
              <a:off x="1560945" y="4092720"/>
              <a:ext cx="0" cy="108000"/>
            </a:xfrm>
            <a:prstGeom prst="line">
              <a:avLst/>
            </a:prstGeom>
            <a:noFill/>
            <a:ln w="25400" cap="flat">
              <a:solidFill>
                <a:schemeClr val="accent3"/>
              </a:solidFill>
              <a:prstDash val="solid"/>
              <a:miter/>
            </a:ln>
          </p:spPr>
        </p:cxnSp>
        <p:cxnSp>
          <p:nvCxnSpPr>
            <p:cNvPr id="53" name="Straight Connector 52">
              <a:extLst>
                <a:ext uri="{FF2B5EF4-FFF2-40B4-BE49-F238E27FC236}">
                  <a16:creationId xmlns:a16="http://schemas.microsoft.com/office/drawing/2014/main" id="{2EE5BA7E-8A0A-4F2B-BC33-6B0A36F6BB31}"/>
                </a:ext>
              </a:extLst>
            </p:cNvPr>
            <p:cNvCxnSpPr/>
            <p:nvPr/>
          </p:nvCxnSpPr>
          <p:spPr>
            <a:xfrm flipH="1">
              <a:off x="1713345" y="4092720"/>
              <a:ext cx="0" cy="108000"/>
            </a:xfrm>
            <a:prstGeom prst="line">
              <a:avLst/>
            </a:prstGeom>
            <a:noFill/>
            <a:ln w="25400" cap="flat">
              <a:solidFill>
                <a:schemeClr val="accent1"/>
              </a:solidFill>
              <a:prstDash val="solid"/>
              <a:miter/>
            </a:ln>
          </p:spPr>
        </p:cxnSp>
        <p:cxnSp>
          <p:nvCxnSpPr>
            <p:cNvPr id="54" name="Straight Connector 53">
              <a:extLst>
                <a:ext uri="{FF2B5EF4-FFF2-40B4-BE49-F238E27FC236}">
                  <a16:creationId xmlns:a16="http://schemas.microsoft.com/office/drawing/2014/main" id="{0489062D-4D3E-441E-9868-D8C7429E0F3F}"/>
                </a:ext>
              </a:extLst>
            </p:cNvPr>
            <p:cNvCxnSpPr/>
            <p:nvPr/>
          </p:nvCxnSpPr>
          <p:spPr>
            <a:xfrm flipH="1">
              <a:off x="1865745" y="4092720"/>
              <a:ext cx="0" cy="108000"/>
            </a:xfrm>
            <a:prstGeom prst="line">
              <a:avLst/>
            </a:prstGeom>
            <a:noFill/>
            <a:ln w="25400" cap="flat">
              <a:solidFill>
                <a:schemeClr val="accent2"/>
              </a:solidFill>
              <a:prstDash val="solid"/>
              <a:miter/>
            </a:ln>
          </p:spPr>
        </p:cxnSp>
        <p:sp>
          <p:nvSpPr>
            <p:cNvPr id="55" name="TextBox 54">
              <a:extLst>
                <a:ext uri="{FF2B5EF4-FFF2-40B4-BE49-F238E27FC236}">
                  <a16:creationId xmlns:a16="http://schemas.microsoft.com/office/drawing/2014/main" id="{3AE08D90-26CB-40E6-8C52-54CC66729F50}"/>
                </a:ext>
              </a:extLst>
            </p:cNvPr>
            <p:cNvSpPr txBox="1"/>
            <p:nvPr/>
          </p:nvSpPr>
          <p:spPr>
            <a:xfrm>
              <a:off x="1930051" y="4008220"/>
              <a:ext cx="488168" cy="274594"/>
            </a:xfrm>
            <a:prstGeom prst="rect">
              <a:avLst/>
            </a:prstGeom>
            <a:noFill/>
          </p:spPr>
          <p:txBody>
            <a:bodyPr wrap="none" rtlCol="0">
              <a:spAutoFit/>
            </a:bodyPr>
            <a:lstStyle/>
            <a:p>
              <a:r>
                <a:rPr lang="zh-CN" sz="1200" b="0" i="0" u="none" strike="noStrike" cap="none" baseline="0">
                  <a:solidFill>
                    <a:srgbClr val="4D4D4D"/>
                  </a:solidFill>
                  <a:effectLst/>
                  <a:uFillTx/>
                  <a:ea typeface="SimSun"/>
                </a:rPr>
                <a:t>删失</a:t>
              </a:r>
            </a:p>
          </p:txBody>
        </p:sp>
      </p:grpSp>
      <p:grpSp>
        <p:nvGrpSpPr>
          <p:cNvPr id="56" name="Graphic 2">
            <a:extLst>
              <a:ext uri="{FF2B5EF4-FFF2-40B4-BE49-F238E27FC236}">
                <a16:creationId xmlns:a16="http://schemas.microsoft.com/office/drawing/2014/main" id="{48DAF029-24FB-4C05-AD45-6C8EA283C404}"/>
              </a:ext>
            </a:extLst>
          </p:cNvPr>
          <p:cNvGrpSpPr/>
          <p:nvPr/>
        </p:nvGrpSpPr>
        <p:grpSpPr>
          <a:xfrm>
            <a:off x="1465310" y="2102276"/>
            <a:ext cx="3857897" cy="2174003"/>
            <a:chOff x="1581150" y="1752600"/>
            <a:chExt cx="5981700" cy="3352800"/>
          </a:xfrm>
        </p:grpSpPr>
        <p:sp>
          <p:nvSpPr>
            <p:cNvPr id="57" name="Freeform: Shape 4">
              <a:extLst>
                <a:ext uri="{FF2B5EF4-FFF2-40B4-BE49-F238E27FC236}">
                  <a16:creationId xmlns:a16="http://schemas.microsoft.com/office/drawing/2014/main" id="{3DCA76F6-12C3-4C4B-8B59-0C5FA9EB4222}"/>
                </a:ext>
              </a:extLst>
            </p:cNvPr>
            <p:cNvSpPr/>
            <p:nvPr/>
          </p:nvSpPr>
          <p:spPr>
            <a:xfrm>
              <a:off x="1574006" y="1750219"/>
              <a:ext cx="5991225" cy="3295650"/>
            </a:xfrm>
            <a:custGeom>
              <a:avLst/>
              <a:gdLst>
                <a:gd name="connsiteX0" fmla="*/ 5986130 w 5991225"/>
                <a:gd name="connsiteY0" fmla="*/ 3296298 h 3295650"/>
                <a:gd name="connsiteX1" fmla="*/ 5326161 w 5991225"/>
                <a:gd name="connsiteY1" fmla="*/ 3296298 h 3295650"/>
                <a:gd name="connsiteX2" fmla="*/ 5326161 w 5991225"/>
                <a:gd name="connsiteY2" fmla="*/ 3264199 h 3295650"/>
                <a:gd name="connsiteX3" fmla="*/ 4052592 w 5991225"/>
                <a:gd name="connsiteY3" fmla="*/ 3264199 h 3295650"/>
                <a:gd name="connsiteX4" fmla="*/ 4052592 w 5991225"/>
                <a:gd name="connsiteY4" fmla="*/ 3207115 h 3295650"/>
                <a:gd name="connsiteX5" fmla="*/ 3581695 w 5991225"/>
                <a:gd name="connsiteY5" fmla="*/ 3207115 h 3295650"/>
                <a:gd name="connsiteX6" fmla="*/ 3581695 w 5991225"/>
                <a:gd name="connsiteY6" fmla="*/ 3178578 h 3295650"/>
                <a:gd name="connsiteX7" fmla="*/ 3381918 w 5991225"/>
                <a:gd name="connsiteY7" fmla="*/ 3178578 h 3295650"/>
                <a:gd name="connsiteX8" fmla="*/ 3381918 w 5991225"/>
                <a:gd name="connsiteY8" fmla="*/ 3139335 h 3295650"/>
                <a:gd name="connsiteX9" fmla="*/ 3349809 w 5991225"/>
                <a:gd name="connsiteY9" fmla="*/ 3139335 h 3295650"/>
                <a:gd name="connsiteX10" fmla="*/ 3349809 w 5991225"/>
                <a:gd name="connsiteY10" fmla="*/ 3100092 h 3295650"/>
                <a:gd name="connsiteX11" fmla="*/ 2700547 w 5991225"/>
                <a:gd name="connsiteY11" fmla="*/ 3100092 h 3295650"/>
                <a:gd name="connsiteX12" fmla="*/ 2700547 w 5991225"/>
                <a:gd name="connsiteY12" fmla="*/ 3028741 h 3295650"/>
                <a:gd name="connsiteX13" fmla="*/ 2440124 w 5991225"/>
                <a:gd name="connsiteY13" fmla="*/ 3028741 h 3295650"/>
                <a:gd name="connsiteX14" fmla="*/ 2440124 w 5991225"/>
                <a:gd name="connsiteY14" fmla="*/ 2993069 h 3295650"/>
                <a:gd name="connsiteX15" fmla="*/ 2240347 w 5991225"/>
                <a:gd name="connsiteY15" fmla="*/ 2993069 h 3295650"/>
                <a:gd name="connsiteX16" fmla="*/ 2240347 w 5991225"/>
                <a:gd name="connsiteY16" fmla="*/ 2953827 h 3295650"/>
                <a:gd name="connsiteX17" fmla="*/ 2172567 w 5991225"/>
                <a:gd name="connsiteY17" fmla="*/ 2953827 h 3295650"/>
                <a:gd name="connsiteX18" fmla="*/ 2172567 w 5991225"/>
                <a:gd name="connsiteY18" fmla="*/ 2925290 h 3295650"/>
                <a:gd name="connsiteX19" fmla="*/ 2140458 w 5991225"/>
                <a:gd name="connsiteY19" fmla="*/ 2925290 h 3295650"/>
                <a:gd name="connsiteX20" fmla="*/ 2140458 w 5991225"/>
                <a:gd name="connsiteY20" fmla="*/ 2900315 h 3295650"/>
                <a:gd name="connsiteX21" fmla="*/ 2111921 w 5991225"/>
                <a:gd name="connsiteY21" fmla="*/ 2900315 h 3295650"/>
                <a:gd name="connsiteX22" fmla="*/ 2111921 w 5991225"/>
                <a:gd name="connsiteY22" fmla="*/ 2846804 h 3295650"/>
                <a:gd name="connsiteX23" fmla="*/ 2037007 w 5991225"/>
                <a:gd name="connsiteY23" fmla="*/ 2846804 h 3295650"/>
                <a:gd name="connsiteX24" fmla="*/ 2037007 w 5991225"/>
                <a:gd name="connsiteY24" fmla="*/ 2743352 h 3295650"/>
                <a:gd name="connsiteX25" fmla="*/ 1979924 w 5991225"/>
                <a:gd name="connsiteY25" fmla="*/ 2743352 h 3295650"/>
                <a:gd name="connsiteX26" fmla="*/ 1979924 w 5991225"/>
                <a:gd name="connsiteY26" fmla="*/ 2721950 h 3295650"/>
                <a:gd name="connsiteX27" fmla="*/ 1940681 w 5991225"/>
                <a:gd name="connsiteY27" fmla="*/ 2721950 h 3295650"/>
                <a:gd name="connsiteX28" fmla="*/ 1940681 w 5991225"/>
                <a:gd name="connsiteY28" fmla="*/ 2675573 h 3295650"/>
                <a:gd name="connsiteX29" fmla="*/ 1908572 w 5991225"/>
                <a:gd name="connsiteY29" fmla="*/ 2675573 h 3295650"/>
                <a:gd name="connsiteX30" fmla="*/ 1908572 w 5991225"/>
                <a:gd name="connsiteY30" fmla="*/ 2632758 h 3295650"/>
                <a:gd name="connsiteX31" fmla="*/ 1783718 w 5991225"/>
                <a:gd name="connsiteY31" fmla="*/ 2632758 h 3295650"/>
                <a:gd name="connsiteX32" fmla="*/ 1783718 w 5991225"/>
                <a:gd name="connsiteY32" fmla="*/ 2607793 h 3295650"/>
                <a:gd name="connsiteX33" fmla="*/ 1719501 w 5991225"/>
                <a:gd name="connsiteY33" fmla="*/ 2607793 h 3295650"/>
                <a:gd name="connsiteX34" fmla="*/ 1719501 w 5991225"/>
                <a:gd name="connsiteY34" fmla="*/ 2568550 h 3295650"/>
                <a:gd name="connsiteX35" fmla="*/ 1487624 w 5991225"/>
                <a:gd name="connsiteY35" fmla="*/ 2568550 h 3295650"/>
                <a:gd name="connsiteX36" fmla="*/ 1487624 w 5991225"/>
                <a:gd name="connsiteY36" fmla="*/ 2540013 h 3295650"/>
                <a:gd name="connsiteX37" fmla="*/ 1451943 w 5991225"/>
                <a:gd name="connsiteY37" fmla="*/ 2540013 h 3295650"/>
                <a:gd name="connsiteX38" fmla="*/ 1451943 w 5991225"/>
                <a:gd name="connsiteY38" fmla="*/ 2457955 h 3295650"/>
                <a:gd name="connsiteX39" fmla="*/ 1362761 w 5991225"/>
                <a:gd name="connsiteY39" fmla="*/ 2457955 h 3295650"/>
                <a:gd name="connsiteX40" fmla="*/ 1362761 w 5991225"/>
                <a:gd name="connsiteY40" fmla="*/ 2361638 h 3295650"/>
                <a:gd name="connsiteX41" fmla="*/ 1327090 w 5991225"/>
                <a:gd name="connsiteY41" fmla="*/ 2361638 h 3295650"/>
                <a:gd name="connsiteX42" fmla="*/ 1327090 w 5991225"/>
                <a:gd name="connsiteY42" fmla="*/ 2251053 h 3295650"/>
                <a:gd name="connsiteX43" fmla="*/ 1241469 w 5991225"/>
                <a:gd name="connsiteY43" fmla="*/ 2251053 h 3295650"/>
                <a:gd name="connsiteX44" fmla="*/ 1241469 w 5991225"/>
                <a:gd name="connsiteY44" fmla="*/ 2172567 h 3295650"/>
                <a:gd name="connsiteX45" fmla="*/ 1080935 w 5991225"/>
                <a:gd name="connsiteY45" fmla="*/ 2172567 h 3295650"/>
                <a:gd name="connsiteX46" fmla="*/ 1080935 w 5991225"/>
                <a:gd name="connsiteY46" fmla="*/ 2129752 h 3295650"/>
                <a:gd name="connsiteX47" fmla="*/ 931104 w 5991225"/>
                <a:gd name="connsiteY47" fmla="*/ 2129752 h 3295650"/>
                <a:gd name="connsiteX48" fmla="*/ 931104 w 5991225"/>
                <a:gd name="connsiteY48" fmla="*/ 2094081 h 3295650"/>
                <a:gd name="connsiteX49" fmla="*/ 845487 w 5991225"/>
                <a:gd name="connsiteY49" fmla="*/ 2094081 h 3295650"/>
                <a:gd name="connsiteX50" fmla="*/ 845487 w 5991225"/>
                <a:gd name="connsiteY50" fmla="*/ 2065544 h 3295650"/>
                <a:gd name="connsiteX51" fmla="*/ 799110 w 5991225"/>
                <a:gd name="connsiteY51" fmla="*/ 2065544 h 3295650"/>
                <a:gd name="connsiteX52" fmla="*/ 799110 w 5991225"/>
                <a:gd name="connsiteY52" fmla="*/ 1969218 h 3295650"/>
                <a:gd name="connsiteX53" fmla="*/ 788408 w 5991225"/>
                <a:gd name="connsiteY53" fmla="*/ 1969218 h 3295650"/>
                <a:gd name="connsiteX54" fmla="*/ 788408 w 5991225"/>
                <a:gd name="connsiteY54" fmla="*/ 1883607 h 3295650"/>
                <a:gd name="connsiteX55" fmla="*/ 745599 w 5991225"/>
                <a:gd name="connsiteY55" fmla="*/ 1883607 h 3295650"/>
                <a:gd name="connsiteX56" fmla="*/ 745599 w 5991225"/>
                <a:gd name="connsiteY56" fmla="*/ 1726635 h 3295650"/>
                <a:gd name="connsiteX57" fmla="*/ 688520 w 5991225"/>
                <a:gd name="connsiteY57" fmla="*/ 1726635 h 3295650"/>
                <a:gd name="connsiteX58" fmla="*/ 688520 w 5991225"/>
                <a:gd name="connsiteY58" fmla="*/ 1369895 h 3295650"/>
                <a:gd name="connsiteX59" fmla="*/ 652846 w 5991225"/>
                <a:gd name="connsiteY59" fmla="*/ 1369895 h 3295650"/>
                <a:gd name="connsiteX60" fmla="*/ 652846 w 5991225"/>
                <a:gd name="connsiteY60" fmla="*/ 884728 h 3295650"/>
                <a:gd name="connsiteX61" fmla="*/ 642144 w 5991225"/>
                <a:gd name="connsiteY61" fmla="*/ 884728 h 3295650"/>
                <a:gd name="connsiteX62" fmla="*/ 642144 w 5991225"/>
                <a:gd name="connsiteY62" fmla="*/ 881161 h 3295650"/>
                <a:gd name="connsiteX63" fmla="*/ 659981 w 5991225"/>
                <a:gd name="connsiteY63" fmla="*/ 881161 h 3295650"/>
                <a:gd name="connsiteX64" fmla="*/ 659981 w 5991225"/>
                <a:gd name="connsiteY64" fmla="*/ 613604 h 3295650"/>
                <a:gd name="connsiteX65" fmla="*/ 602902 w 5991225"/>
                <a:gd name="connsiteY65" fmla="*/ 613604 h 3295650"/>
                <a:gd name="connsiteX66" fmla="*/ 602902 w 5991225"/>
                <a:gd name="connsiteY66" fmla="*/ 353183 h 3295650"/>
                <a:gd name="connsiteX67" fmla="*/ 545823 w 5991225"/>
                <a:gd name="connsiteY67" fmla="*/ 353183 h 3295650"/>
                <a:gd name="connsiteX68" fmla="*/ 545823 w 5991225"/>
                <a:gd name="connsiteY68" fmla="*/ 306807 h 3295650"/>
                <a:gd name="connsiteX69" fmla="*/ 517285 w 5991225"/>
                <a:gd name="connsiteY69" fmla="*/ 306807 h 3295650"/>
                <a:gd name="connsiteX70" fmla="*/ 517285 w 5991225"/>
                <a:gd name="connsiteY70" fmla="*/ 239026 h 3295650"/>
                <a:gd name="connsiteX71" fmla="*/ 467340 w 5991225"/>
                <a:gd name="connsiteY71" fmla="*/ 239026 h 3295650"/>
                <a:gd name="connsiteX72" fmla="*/ 467340 w 5991225"/>
                <a:gd name="connsiteY72" fmla="*/ 203352 h 3295650"/>
                <a:gd name="connsiteX73" fmla="*/ 428099 w 5991225"/>
                <a:gd name="connsiteY73" fmla="*/ 203352 h 3295650"/>
                <a:gd name="connsiteX74" fmla="*/ 428099 w 5991225"/>
                <a:gd name="connsiteY74" fmla="*/ 117734 h 3295650"/>
                <a:gd name="connsiteX75" fmla="*/ 263998 w 5991225"/>
                <a:gd name="connsiteY75" fmla="*/ 117734 h 3295650"/>
                <a:gd name="connsiteX76" fmla="*/ 263998 w 5991225"/>
                <a:gd name="connsiteY76" fmla="*/ 46385 h 3295650"/>
                <a:gd name="connsiteX77" fmla="*/ 160543 w 5991225"/>
                <a:gd name="connsiteY77" fmla="*/ 46385 h 3295650"/>
                <a:gd name="connsiteX78" fmla="*/ 160543 w 5991225"/>
                <a:gd name="connsiteY78" fmla="*/ 7144 h 3295650"/>
                <a:gd name="connsiteX79" fmla="*/ 7144 w 5991225"/>
                <a:gd name="connsiteY79" fmla="*/ 7144 h 3295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5991225" h="3295650">
                  <a:moveTo>
                    <a:pt x="5986130" y="3296298"/>
                  </a:moveTo>
                  <a:lnTo>
                    <a:pt x="5326161" y="3296298"/>
                  </a:lnTo>
                  <a:lnTo>
                    <a:pt x="5326161" y="3264199"/>
                  </a:lnTo>
                  <a:lnTo>
                    <a:pt x="4052592" y="3264199"/>
                  </a:lnTo>
                  <a:lnTo>
                    <a:pt x="4052592" y="3207115"/>
                  </a:lnTo>
                  <a:lnTo>
                    <a:pt x="3581695" y="3207115"/>
                  </a:lnTo>
                  <a:lnTo>
                    <a:pt x="3581695" y="3178578"/>
                  </a:lnTo>
                  <a:lnTo>
                    <a:pt x="3381918" y="3178578"/>
                  </a:lnTo>
                  <a:lnTo>
                    <a:pt x="3381918" y="3139335"/>
                  </a:lnTo>
                  <a:lnTo>
                    <a:pt x="3349809" y="3139335"/>
                  </a:lnTo>
                  <a:lnTo>
                    <a:pt x="3349809" y="3100092"/>
                  </a:lnTo>
                  <a:lnTo>
                    <a:pt x="2700547" y="3100092"/>
                  </a:lnTo>
                  <a:lnTo>
                    <a:pt x="2700547" y="3028741"/>
                  </a:lnTo>
                  <a:lnTo>
                    <a:pt x="2440124" y="3028741"/>
                  </a:lnTo>
                  <a:lnTo>
                    <a:pt x="2440124" y="2993069"/>
                  </a:lnTo>
                  <a:lnTo>
                    <a:pt x="2240347" y="2993069"/>
                  </a:lnTo>
                  <a:lnTo>
                    <a:pt x="2240347" y="2953827"/>
                  </a:lnTo>
                  <a:lnTo>
                    <a:pt x="2172567" y="2953827"/>
                  </a:lnTo>
                  <a:lnTo>
                    <a:pt x="2172567" y="2925290"/>
                  </a:lnTo>
                  <a:lnTo>
                    <a:pt x="2140458" y="2925290"/>
                  </a:lnTo>
                  <a:lnTo>
                    <a:pt x="2140458" y="2900315"/>
                  </a:lnTo>
                  <a:lnTo>
                    <a:pt x="2111921" y="2900315"/>
                  </a:lnTo>
                  <a:lnTo>
                    <a:pt x="2111921" y="2846804"/>
                  </a:lnTo>
                  <a:lnTo>
                    <a:pt x="2037007" y="2846804"/>
                  </a:lnTo>
                  <a:lnTo>
                    <a:pt x="2037007" y="2743352"/>
                  </a:lnTo>
                  <a:lnTo>
                    <a:pt x="1979924" y="2743352"/>
                  </a:lnTo>
                  <a:lnTo>
                    <a:pt x="1979924" y="2721950"/>
                  </a:lnTo>
                  <a:lnTo>
                    <a:pt x="1940681" y="2721950"/>
                  </a:lnTo>
                  <a:lnTo>
                    <a:pt x="1940681" y="2675573"/>
                  </a:lnTo>
                  <a:lnTo>
                    <a:pt x="1908572" y="2675573"/>
                  </a:lnTo>
                  <a:lnTo>
                    <a:pt x="1908572" y="2632758"/>
                  </a:lnTo>
                  <a:lnTo>
                    <a:pt x="1783718" y="2632758"/>
                  </a:lnTo>
                  <a:lnTo>
                    <a:pt x="1783718" y="2607793"/>
                  </a:lnTo>
                  <a:lnTo>
                    <a:pt x="1719501" y="2607793"/>
                  </a:lnTo>
                  <a:lnTo>
                    <a:pt x="1719501" y="2568550"/>
                  </a:lnTo>
                  <a:lnTo>
                    <a:pt x="1487624" y="2568550"/>
                  </a:lnTo>
                  <a:lnTo>
                    <a:pt x="1487624" y="2540013"/>
                  </a:lnTo>
                  <a:lnTo>
                    <a:pt x="1451943" y="2540013"/>
                  </a:lnTo>
                  <a:lnTo>
                    <a:pt x="1451943" y="2457955"/>
                  </a:lnTo>
                  <a:lnTo>
                    <a:pt x="1362761" y="2457955"/>
                  </a:lnTo>
                  <a:lnTo>
                    <a:pt x="1362761" y="2361638"/>
                  </a:lnTo>
                  <a:lnTo>
                    <a:pt x="1327090" y="2361638"/>
                  </a:lnTo>
                  <a:lnTo>
                    <a:pt x="1327090" y="2251053"/>
                  </a:lnTo>
                  <a:lnTo>
                    <a:pt x="1241469" y="2251053"/>
                  </a:lnTo>
                  <a:lnTo>
                    <a:pt x="1241469" y="2172567"/>
                  </a:lnTo>
                  <a:lnTo>
                    <a:pt x="1080935" y="2172567"/>
                  </a:lnTo>
                  <a:lnTo>
                    <a:pt x="1080935" y="2129752"/>
                  </a:lnTo>
                  <a:lnTo>
                    <a:pt x="931104" y="2129752"/>
                  </a:lnTo>
                  <a:lnTo>
                    <a:pt x="931104" y="2094081"/>
                  </a:lnTo>
                  <a:lnTo>
                    <a:pt x="845487" y="2094081"/>
                  </a:lnTo>
                  <a:lnTo>
                    <a:pt x="845487" y="2065544"/>
                  </a:lnTo>
                  <a:lnTo>
                    <a:pt x="799110" y="2065544"/>
                  </a:lnTo>
                  <a:lnTo>
                    <a:pt x="799110" y="1969218"/>
                  </a:lnTo>
                  <a:lnTo>
                    <a:pt x="788408" y="1969218"/>
                  </a:lnTo>
                  <a:lnTo>
                    <a:pt x="788408" y="1883607"/>
                  </a:lnTo>
                  <a:lnTo>
                    <a:pt x="745599" y="1883607"/>
                  </a:lnTo>
                  <a:lnTo>
                    <a:pt x="745599" y="1726635"/>
                  </a:lnTo>
                  <a:lnTo>
                    <a:pt x="688520" y="1726635"/>
                  </a:lnTo>
                  <a:lnTo>
                    <a:pt x="688520" y="1369895"/>
                  </a:lnTo>
                  <a:lnTo>
                    <a:pt x="652846" y="1369895"/>
                  </a:lnTo>
                  <a:lnTo>
                    <a:pt x="652846" y="884728"/>
                  </a:lnTo>
                  <a:lnTo>
                    <a:pt x="642144" y="884728"/>
                  </a:lnTo>
                  <a:lnTo>
                    <a:pt x="642144" y="881161"/>
                  </a:lnTo>
                  <a:lnTo>
                    <a:pt x="659981" y="881161"/>
                  </a:lnTo>
                  <a:lnTo>
                    <a:pt x="659981" y="613604"/>
                  </a:lnTo>
                  <a:lnTo>
                    <a:pt x="602902" y="613604"/>
                  </a:lnTo>
                  <a:lnTo>
                    <a:pt x="602902" y="353183"/>
                  </a:lnTo>
                  <a:lnTo>
                    <a:pt x="545823" y="353183"/>
                  </a:lnTo>
                  <a:lnTo>
                    <a:pt x="545823" y="306807"/>
                  </a:lnTo>
                  <a:lnTo>
                    <a:pt x="517285" y="306807"/>
                  </a:lnTo>
                  <a:lnTo>
                    <a:pt x="517285" y="239026"/>
                  </a:lnTo>
                  <a:lnTo>
                    <a:pt x="467340" y="239026"/>
                  </a:lnTo>
                  <a:lnTo>
                    <a:pt x="467340" y="203352"/>
                  </a:lnTo>
                  <a:lnTo>
                    <a:pt x="428099" y="203352"/>
                  </a:lnTo>
                  <a:lnTo>
                    <a:pt x="428099" y="117734"/>
                  </a:lnTo>
                  <a:lnTo>
                    <a:pt x="263998" y="117734"/>
                  </a:lnTo>
                  <a:lnTo>
                    <a:pt x="263998" y="46385"/>
                  </a:lnTo>
                  <a:lnTo>
                    <a:pt x="160543" y="46385"/>
                  </a:lnTo>
                  <a:lnTo>
                    <a:pt x="160543" y="7144"/>
                  </a:lnTo>
                  <a:lnTo>
                    <a:pt x="7144" y="7144"/>
                  </a:lnTo>
                </a:path>
              </a:pathLst>
            </a:custGeom>
            <a:noFill/>
            <a:ln w="25400" cap="flat">
              <a:solidFill>
                <a:schemeClr val="accent2"/>
              </a:solidFill>
              <a:prstDash val="solid"/>
              <a:miter/>
            </a:ln>
          </p:spPr>
          <p:txBody>
            <a:bodyPr rtlCol="0" anchor="ctr"/>
            <a:lstStyle/>
            <a:p>
              <a:endParaRPr lang="en-GB"/>
            </a:p>
          </p:txBody>
        </p:sp>
        <p:sp>
          <p:nvSpPr>
            <p:cNvPr id="58" name="Freeform: Shape 5">
              <a:extLst>
                <a:ext uri="{FF2B5EF4-FFF2-40B4-BE49-F238E27FC236}">
                  <a16:creationId xmlns:a16="http://schemas.microsoft.com/office/drawing/2014/main" id="{B60C614E-BD90-44DF-BAAF-B309F60EB41F}"/>
                </a:ext>
              </a:extLst>
            </p:cNvPr>
            <p:cNvSpPr/>
            <p:nvPr/>
          </p:nvSpPr>
          <p:spPr>
            <a:xfrm>
              <a:off x="2575197" y="3811237"/>
              <a:ext cx="9525" cy="114300"/>
            </a:xfrm>
            <a:custGeom>
              <a:avLst/>
              <a:gdLst>
                <a:gd name="connsiteX0" fmla="*/ 3544 w 0"/>
                <a:gd name="connsiteY0" fmla="*/ 3544 h 114300"/>
                <a:gd name="connsiteX1" fmla="*/ 3544 w 0"/>
                <a:gd name="connsiteY1" fmla="*/ 111548 h 114300"/>
              </a:gdLst>
              <a:ahLst/>
              <a:cxnLst>
                <a:cxn ang="0">
                  <a:pos x="connsiteX0" y="connsiteY0"/>
                </a:cxn>
                <a:cxn ang="0">
                  <a:pos x="connsiteX1" y="connsiteY1"/>
                </a:cxn>
              </a:cxnLst>
              <a:rect l="l" t="t" r="r" b="b"/>
              <a:pathLst>
                <a:path h="114300">
                  <a:moveTo>
                    <a:pt x="3544" y="3544"/>
                  </a:moveTo>
                  <a:lnTo>
                    <a:pt x="3544" y="111548"/>
                  </a:lnTo>
                </a:path>
              </a:pathLst>
            </a:custGeom>
            <a:noFill/>
            <a:ln w="25400" cap="flat">
              <a:solidFill>
                <a:schemeClr val="accent2"/>
              </a:solidFill>
              <a:prstDash val="solid"/>
              <a:miter/>
            </a:ln>
          </p:spPr>
          <p:txBody>
            <a:bodyPr rtlCol="0" anchor="ctr"/>
            <a:lstStyle/>
            <a:p>
              <a:endParaRPr lang="en-GB"/>
            </a:p>
          </p:txBody>
        </p:sp>
        <p:sp>
          <p:nvSpPr>
            <p:cNvPr id="59" name="Freeform: Shape 117">
              <a:extLst>
                <a:ext uri="{FF2B5EF4-FFF2-40B4-BE49-F238E27FC236}">
                  <a16:creationId xmlns:a16="http://schemas.microsoft.com/office/drawing/2014/main" id="{63425831-FDE3-4A1E-B972-004C2C02875A}"/>
                </a:ext>
              </a:extLst>
            </p:cNvPr>
            <p:cNvSpPr/>
            <p:nvPr/>
          </p:nvSpPr>
          <p:spPr>
            <a:xfrm>
              <a:off x="5661307" y="4954247"/>
              <a:ext cx="9525" cy="114300"/>
            </a:xfrm>
            <a:custGeom>
              <a:avLst/>
              <a:gdLst>
                <a:gd name="connsiteX0" fmla="*/ 3544 w 0"/>
                <a:gd name="connsiteY0" fmla="*/ 3544 h 114300"/>
                <a:gd name="connsiteX1" fmla="*/ 3544 w 0"/>
                <a:gd name="connsiteY1" fmla="*/ 111548 h 114300"/>
              </a:gdLst>
              <a:ahLst/>
              <a:cxnLst>
                <a:cxn ang="0">
                  <a:pos x="connsiteX0" y="connsiteY0"/>
                </a:cxn>
                <a:cxn ang="0">
                  <a:pos x="connsiteX1" y="connsiteY1"/>
                </a:cxn>
              </a:cxnLst>
              <a:rect l="l" t="t" r="r" b="b"/>
              <a:pathLst>
                <a:path h="114300">
                  <a:moveTo>
                    <a:pt x="3544" y="3544"/>
                  </a:moveTo>
                  <a:lnTo>
                    <a:pt x="3544" y="111548"/>
                  </a:lnTo>
                </a:path>
              </a:pathLst>
            </a:custGeom>
            <a:noFill/>
            <a:ln w="25400" cap="flat">
              <a:solidFill>
                <a:schemeClr val="accent2"/>
              </a:solidFill>
              <a:prstDash val="solid"/>
              <a:miter/>
            </a:ln>
          </p:spPr>
          <p:txBody>
            <a:bodyPr rtlCol="0" anchor="ctr"/>
            <a:lstStyle/>
            <a:p>
              <a:endParaRPr lang="en-GB"/>
            </a:p>
          </p:txBody>
        </p:sp>
        <p:sp>
          <p:nvSpPr>
            <p:cNvPr id="60" name="Freeform: Shape 118">
              <a:extLst>
                <a:ext uri="{FF2B5EF4-FFF2-40B4-BE49-F238E27FC236}">
                  <a16:creationId xmlns:a16="http://schemas.microsoft.com/office/drawing/2014/main" id="{07D52F06-B11C-42B9-87C6-E41E49ACC544}"/>
                </a:ext>
              </a:extLst>
            </p:cNvPr>
            <p:cNvSpPr/>
            <p:nvPr/>
          </p:nvSpPr>
          <p:spPr>
            <a:xfrm>
              <a:off x="5699407" y="4954247"/>
              <a:ext cx="9525" cy="114300"/>
            </a:xfrm>
            <a:custGeom>
              <a:avLst/>
              <a:gdLst>
                <a:gd name="connsiteX0" fmla="*/ 3544 w 0"/>
                <a:gd name="connsiteY0" fmla="*/ 3544 h 114300"/>
                <a:gd name="connsiteX1" fmla="*/ 3544 w 0"/>
                <a:gd name="connsiteY1" fmla="*/ 111548 h 114300"/>
              </a:gdLst>
              <a:ahLst/>
              <a:cxnLst>
                <a:cxn ang="0">
                  <a:pos x="connsiteX0" y="connsiteY0"/>
                </a:cxn>
                <a:cxn ang="0">
                  <a:pos x="connsiteX1" y="connsiteY1"/>
                </a:cxn>
              </a:cxnLst>
              <a:rect l="l" t="t" r="r" b="b"/>
              <a:pathLst>
                <a:path h="114300">
                  <a:moveTo>
                    <a:pt x="3544" y="3544"/>
                  </a:moveTo>
                  <a:lnTo>
                    <a:pt x="3544" y="111548"/>
                  </a:lnTo>
                </a:path>
              </a:pathLst>
            </a:custGeom>
            <a:noFill/>
            <a:ln w="25400" cap="flat">
              <a:solidFill>
                <a:schemeClr val="accent2"/>
              </a:solidFill>
              <a:prstDash val="solid"/>
              <a:miter/>
            </a:ln>
          </p:spPr>
          <p:txBody>
            <a:bodyPr rtlCol="0" anchor="ctr"/>
            <a:lstStyle/>
            <a:p>
              <a:endParaRPr lang="en-GB"/>
            </a:p>
          </p:txBody>
        </p:sp>
        <p:sp>
          <p:nvSpPr>
            <p:cNvPr id="61" name="Freeform: Shape 119">
              <a:extLst>
                <a:ext uri="{FF2B5EF4-FFF2-40B4-BE49-F238E27FC236}">
                  <a16:creationId xmlns:a16="http://schemas.microsoft.com/office/drawing/2014/main" id="{5CA013E8-219B-4B54-B97A-4F70CCC7C84B}"/>
                </a:ext>
              </a:extLst>
            </p:cNvPr>
            <p:cNvSpPr/>
            <p:nvPr/>
          </p:nvSpPr>
          <p:spPr>
            <a:xfrm>
              <a:off x="5756557" y="4954247"/>
              <a:ext cx="9525" cy="114300"/>
            </a:xfrm>
            <a:custGeom>
              <a:avLst/>
              <a:gdLst>
                <a:gd name="connsiteX0" fmla="*/ 3544 w 0"/>
                <a:gd name="connsiteY0" fmla="*/ 3544 h 114300"/>
                <a:gd name="connsiteX1" fmla="*/ 3544 w 0"/>
                <a:gd name="connsiteY1" fmla="*/ 111548 h 114300"/>
              </a:gdLst>
              <a:ahLst/>
              <a:cxnLst>
                <a:cxn ang="0">
                  <a:pos x="connsiteX0" y="connsiteY0"/>
                </a:cxn>
                <a:cxn ang="0">
                  <a:pos x="connsiteX1" y="connsiteY1"/>
                </a:cxn>
              </a:cxnLst>
              <a:rect l="l" t="t" r="r" b="b"/>
              <a:pathLst>
                <a:path h="114300">
                  <a:moveTo>
                    <a:pt x="3544" y="3544"/>
                  </a:moveTo>
                  <a:lnTo>
                    <a:pt x="3544" y="111548"/>
                  </a:lnTo>
                </a:path>
              </a:pathLst>
            </a:custGeom>
            <a:noFill/>
            <a:ln w="25400" cap="flat">
              <a:solidFill>
                <a:schemeClr val="accent2"/>
              </a:solidFill>
              <a:prstDash val="solid"/>
              <a:miter/>
            </a:ln>
          </p:spPr>
          <p:txBody>
            <a:bodyPr rtlCol="0" anchor="ctr"/>
            <a:lstStyle/>
            <a:p>
              <a:endParaRPr lang="en-GB"/>
            </a:p>
          </p:txBody>
        </p:sp>
        <p:sp>
          <p:nvSpPr>
            <p:cNvPr id="62" name="Freeform: Shape 120">
              <a:extLst>
                <a:ext uri="{FF2B5EF4-FFF2-40B4-BE49-F238E27FC236}">
                  <a16:creationId xmlns:a16="http://schemas.microsoft.com/office/drawing/2014/main" id="{17485B21-033A-441D-B8D9-F4DB23B8F33C}"/>
                </a:ext>
              </a:extLst>
            </p:cNvPr>
            <p:cNvSpPr/>
            <p:nvPr/>
          </p:nvSpPr>
          <p:spPr>
            <a:xfrm>
              <a:off x="6613807" y="4954247"/>
              <a:ext cx="9525" cy="114300"/>
            </a:xfrm>
            <a:custGeom>
              <a:avLst/>
              <a:gdLst>
                <a:gd name="connsiteX0" fmla="*/ 3544 w 0"/>
                <a:gd name="connsiteY0" fmla="*/ 3544 h 114300"/>
                <a:gd name="connsiteX1" fmla="*/ 3544 w 0"/>
                <a:gd name="connsiteY1" fmla="*/ 111548 h 114300"/>
              </a:gdLst>
              <a:ahLst/>
              <a:cxnLst>
                <a:cxn ang="0">
                  <a:pos x="connsiteX0" y="connsiteY0"/>
                </a:cxn>
                <a:cxn ang="0">
                  <a:pos x="connsiteX1" y="connsiteY1"/>
                </a:cxn>
              </a:cxnLst>
              <a:rect l="l" t="t" r="r" b="b"/>
              <a:pathLst>
                <a:path h="114300">
                  <a:moveTo>
                    <a:pt x="3544" y="3544"/>
                  </a:moveTo>
                  <a:lnTo>
                    <a:pt x="3544" y="111548"/>
                  </a:lnTo>
                </a:path>
              </a:pathLst>
            </a:custGeom>
            <a:noFill/>
            <a:ln w="25400" cap="flat">
              <a:solidFill>
                <a:schemeClr val="accent2"/>
              </a:solidFill>
              <a:prstDash val="solid"/>
              <a:miter/>
            </a:ln>
          </p:spPr>
          <p:txBody>
            <a:bodyPr rtlCol="0" anchor="ctr"/>
            <a:lstStyle/>
            <a:p>
              <a:endParaRPr lang="en-GB"/>
            </a:p>
          </p:txBody>
        </p:sp>
        <p:sp>
          <p:nvSpPr>
            <p:cNvPr id="63" name="Freeform: Shape 121">
              <a:extLst>
                <a:ext uri="{FF2B5EF4-FFF2-40B4-BE49-F238E27FC236}">
                  <a16:creationId xmlns:a16="http://schemas.microsoft.com/office/drawing/2014/main" id="{DE5DEEF1-781F-4AC9-B892-0554749E20BB}"/>
                </a:ext>
              </a:extLst>
            </p:cNvPr>
            <p:cNvSpPr/>
            <p:nvPr/>
          </p:nvSpPr>
          <p:spPr>
            <a:xfrm>
              <a:off x="7547266" y="4992347"/>
              <a:ext cx="9525" cy="114300"/>
            </a:xfrm>
            <a:custGeom>
              <a:avLst/>
              <a:gdLst>
                <a:gd name="connsiteX0" fmla="*/ 3544 w 0"/>
                <a:gd name="connsiteY0" fmla="*/ 3544 h 114300"/>
                <a:gd name="connsiteX1" fmla="*/ 3544 w 0"/>
                <a:gd name="connsiteY1" fmla="*/ 111548 h 114300"/>
              </a:gdLst>
              <a:ahLst/>
              <a:cxnLst>
                <a:cxn ang="0">
                  <a:pos x="connsiteX0" y="connsiteY0"/>
                </a:cxn>
                <a:cxn ang="0">
                  <a:pos x="connsiteX1" y="connsiteY1"/>
                </a:cxn>
              </a:cxnLst>
              <a:rect l="l" t="t" r="r" b="b"/>
              <a:pathLst>
                <a:path h="114300">
                  <a:moveTo>
                    <a:pt x="3544" y="3544"/>
                  </a:moveTo>
                  <a:lnTo>
                    <a:pt x="3544" y="111548"/>
                  </a:lnTo>
                </a:path>
              </a:pathLst>
            </a:custGeom>
            <a:noFill/>
            <a:ln w="25400" cap="flat">
              <a:solidFill>
                <a:schemeClr val="accent2"/>
              </a:solidFill>
              <a:prstDash val="solid"/>
              <a:miter/>
            </a:ln>
          </p:spPr>
          <p:txBody>
            <a:bodyPr rtlCol="0" anchor="ctr"/>
            <a:lstStyle/>
            <a:p>
              <a:endParaRPr lang="en-GB"/>
            </a:p>
          </p:txBody>
        </p:sp>
      </p:grpSp>
      <p:grpSp>
        <p:nvGrpSpPr>
          <p:cNvPr id="64" name="Graphic 122">
            <a:extLst>
              <a:ext uri="{FF2B5EF4-FFF2-40B4-BE49-F238E27FC236}">
                <a16:creationId xmlns:a16="http://schemas.microsoft.com/office/drawing/2014/main" id="{8B8EDABD-A21E-430A-902E-A7DC82D975E8}"/>
              </a:ext>
            </a:extLst>
          </p:cNvPr>
          <p:cNvGrpSpPr/>
          <p:nvPr/>
        </p:nvGrpSpPr>
        <p:grpSpPr>
          <a:xfrm>
            <a:off x="1465311" y="2102276"/>
            <a:ext cx="4334530" cy="2231195"/>
            <a:chOff x="1195387" y="1690687"/>
            <a:chExt cx="6753225" cy="3476625"/>
          </a:xfrm>
        </p:grpSpPr>
        <p:sp>
          <p:nvSpPr>
            <p:cNvPr id="65" name="Freeform: Shape 124">
              <a:extLst>
                <a:ext uri="{FF2B5EF4-FFF2-40B4-BE49-F238E27FC236}">
                  <a16:creationId xmlns:a16="http://schemas.microsoft.com/office/drawing/2014/main" id="{03E358BC-6B93-47F9-B934-87B80100CF09}"/>
                </a:ext>
              </a:extLst>
            </p:cNvPr>
            <p:cNvSpPr/>
            <p:nvPr/>
          </p:nvSpPr>
          <p:spPr>
            <a:xfrm>
              <a:off x="1188243" y="1688306"/>
              <a:ext cx="6762750" cy="3419475"/>
            </a:xfrm>
            <a:custGeom>
              <a:avLst/>
              <a:gdLst>
                <a:gd name="connsiteX0" fmla="*/ 6761798 w 6762750"/>
                <a:gd name="connsiteY0" fmla="*/ 3418713 h 3419475"/>
                <a:gd name="connsiteX1" fmla="*/ 6064549 w 6762750"/>
                <a:gd name="connsiteY1" fmla="*/ 3418713 h 3419475"/>
                <a:gd name="connsiteX2" fmla="*/ 6064549 w 6762750"/>
                <a:gd name="connsiteY2" fmla="*/ 3368907 h 3419475"/>
                <a:gd name="connsiteX3" fmla="*/ 6030307 w 6762750"/>
                <a:gd name="connsiteY3" fmla="*/ 3368907 h 3419475"/>
                <a:gd name="connsiteX4" fmla="*/ 6030307 w 6762750"/>
                <a:gd name="connsiteY4" fmla="*/ 3315995 h 3419475"/>
                <a:gd name="connsiteX5" fmla="*/ 5329933 w 6762750"/>
                <a:gd name="connsiteY5" fmla="*/ 3315995 h 3419475"/>
                <a:gd name="connsiteX6" fmla="*/ 5329933 w 6762750"/>
                <a:gd name="connsiteY6" fmla="*/ 3263074 h 3419475"/>
                <a:gd name="connsiteX7" fmla="*/ 3873170 w 6762750"/>
                <a:gd name="connsiteY7" fmla="*/ 3263074 h 3419475"/>
                <a:gd name="connsiteX8" fmla="*/ 3873170 w 6762750"/>
                <a:gd name="connsiteY8" fmla="*/ 3216383 h 3419475"/>
                <a:gd name="connsiteX9" fmla="*/ 3617928 w 6762750"/>
                <a:gd name="connsiteY9" fmla="*/ 3216383 h 3419475"/>
                <a:gd name="connsiteX10" fmla="*/ 3617928 w 6762750"/>
                <a:gd name="connsiteY10" fmla="*/ 3185255 h 3419475"/>
                <a:gd name="connsiteX11" fmla="*/ 3571237 w 6762750"/>
                <a:gd name="connsiteY11" fmla="*/ 3185255 h 3419475"/>
                <a:gd name="connsiteX12" fmla="*/ 3571237 w 6762750"/>
                <a:gd name="connsiteY12" fmla="*/ 3132344 h 3419475"/>
                <a:gd name="connsiteX13" fmla="*/ 3490303 w 6762750"/>
                <a:gd name="connsiteY13" fmla="*/ 3132344 h 3419475"/>
                <a:gd name="connsiteX14" fmla="*/ 3490303 w 6762750"/>
                <a:gd name="connsiteY14" fmla="*/ 3038961 h 3419475"/>
                <a:gd name="connsiteX15" fmla="*/ 2989155 w 6762750"/>
                <a:gd name="connsiteY15" fmla="*/ 3038961 h 3419475"/>
                <a:gd name="connsiteX16" fmla="*/ 2989155 w 6762750"/>
                <a:gd name="connsiteY16" fmla="*/ 3010938 h 3419475"/>
                <a:gd name="connsiteX17" fmla="*/ 2914450 w 6762750"/>
                <a:gd name="connsiteY17" fmla="*/ 3010938 h 3419475"/>
                <a:gd name="connsiteX18" fmla="*/ 2914450 w 6762750"/>
                <a:gd name="connsiteY18" fmla="*/ 2973591 h 3419475"/>
                <a:gd name="connsiteX19" fmla="*/ 2867759 w 6762750"/>
                <a:gd name="connsiteY19" fmla="*/ 2973591 h 3419475"/>
                <a:gd name="connsiteX20" fmla="*/ 2867759 w 6762750"/>
                <a:gd name="connsiteY20" fmla="*/ 2914450 h 3419475"/>
                <a:gd name="connsiteX21" fmla="*/ 2755697 w 6762750"/>
                <a:gd name="connsiteY21" fmla="*/ 2914450 h 3419475"/>
                <a:gd name="connsiteX22" fmla="*/ 2755697 w 6762750"/>
                <a:gd name="connsiteY22" fmla="*/ 2880208 h 3419475"/>
                <a:gd name="connsiteX23" fmla="*/ 2600058 w 6762750"/>
                <a:gd name="connsiteY23" fmla="*/ 2880208 h 3419475"/>
                <a:gd name="connsiteX24" fmla="*/ 2600058 w 6762750"/>
                <a:gd name="connsiteY24" fmla="*/ 2836631 h 3419475"/>
                <a:gd name="connsiteX25" fmla="*/ 2316804 w 6762750"/>
                <a:gd name="connsiteY25" fmla="*/ 2836631 h 3419475"/>
                <a:gd name="connsiteX26" fmla="*/ 2316804 w 6762750"/>
                <a:gd name="connsiteY26" fmla="*/ 2789939 h 3419475"/>
                <a:gd name="connsiteX27" fmla="*/ 2204742 w 6762750"/>
                <a:gd name="connsiteY27" fmla="*/ 2789939 h 3419475"/>
                <a:gd name="connsiteX28" fmla="*/ 2204742 w 6762750"/>
                <a:gd name="connsiteY28" fmla="*/ 2755697 h 3419475"/>
                <a:gd name="connsiteX29" fmla="*/ 2108245 w 6762750"/>
                <a:gd name="connsiteY29" fmla="*/ 2755697 h 3419475"/>
                <a:gd name="connsiteX30" fmla="*/ 2108245 w 6762750"/>
                <a:gd name="connsiteY30" fmla="*/ 2712120 h 3419475"/>
                <a:gd name="connsiteX31" fmla="*/ 2083346 w 6762750"/>
                <a:gd name="connsiteY31" fmla="*/ 2712120 h 3419475"/>
                <a:gd name="connsiteX32" fmla="*/ 2083346 w 6762750"/>
                <a:gd name="connsiteY32" fmla="*/ 2671658 h 3419475"/>
                <a:gd name="connsiteX33" fmla="*/ 2017976 w 6762750"/>
                <a:gd name="connsiteY33" fmla="*/ 2671658 h 3419475"/>
                <a:gd name="connsiteX34" fmla="*/ 2017976 w 6762750"/>
                <a:gd name="connsiteY34" fmla="*/ 2603173 h 3419475"/>
                <a:gd name="connsiteX35" fmla="*/ 1968170 w 6762750"/>
                <a:gd name="connsiteY35" fmla="*/ 2603173 h 3419475"/>
                <a:gd name="connsiteX36" fmla="*/ 1968170 w 6762750"/>
                <a:gd name="connsiteY36" fmla="*/ 2559596 h 3419475"/>
                <a:gd name="connsiteX37" fmla="*/ 1899695 w 6762750"/>
                <a:gd name="connsiteY37" fmla="*/ 2559596 h 3419475"/>
                <a:gd name="connsiteX38" fmla="*/ 1899695 w 6762750"/>
                <a:gd name="connsiteY38" fmla="*/ 2525354 h 3419475"/>
                <a:gd name="connsiteX39" fmla="*/ 1563519 w 6762750"/>
                <a:gd name="connsiteY39" fmla="*/ 2525354 h 3419475"/>
                <a:gd name="connsiteX40" fmla="*/ 1563519 w 6762750"/>
                <a:gd name="connsiteY40" fmla="*/ 2469328 h 3419475"/>
                <a:gd name="connsiteX41" fmla="*/ 1501264 w 6762750"/>
                <a:gd name="connsiteY41" fmla="*/ 2469328 h 3419475"/>
                <a:gd name="connsiteX42" fmla="*/ 1501264 w 6762750"/>
                <a:gd name="connsiteY42" fmla="*/ 2438200 h 3419475"/>
                <a:gd name="connsiteX43" fmla="*/ 1435894 w 6762750"/>
                <a:gd name="connsiteY43" fmla="*/ 2438200 h 3419475"/>
                <a:gd name="connsiteX44" fmla="*/ 1435894 w 6762750"/>
                <a:gd name="connsiteY44" fmla="*/ 2407072 h 3419475"/>
                <a:gd name="connsiteX45" fmla="*/ 1392317 w 6762750"/>
                <a:gd name="connsiteY45" fmla="*/ 2407072 h 3419475"/>
                <a:gd name="connsiteX46" fmla="*/ 1392317 w 6762750"/>
                <a:gd name="connsiteY46" fmla="*/ 2372830 h 3419475"/>
                <a:gd name="connsiteX47" fmla="*/ 1348740 w 6762750"/>
                <a:gd name="connsiteY47" fmla="*/ 2372830 h 3419475"/>
                <a:gd name="connsiteX48" fmla="*/ 1348740 w 6762750"/>
                <a:gd name="connsiteY48" fmla="*/ 2226536 h 3419475"/>
                <a:gd name="connsiteX49" fmla="*/ 1317612 w 6762750"/>
                <a:gd name="connsiteY49" fmla="*/ 2226536 h 3419475"/>
                <a:gd name="connsiteX50" fmla="*/ 1317612 w 6762750"/>
                <a:gd name="connsiteY50" fmla="*/ 2170500 h 3419475"/>
                <a:gd name="connsiteX51" fmla="*/ 1130846 w 6762750"/>
                <a:gd name="connsiteY51" fmla="*/ 2170500 h 3419475"/>
                <a:gd name="connsiteX52" fmla="*/ 1130846 w 6762750"/>
                <a:gd name="connsiteY52" fmla="*/ 2114474 h 3419475"/>
                <a:gd name="connsiteX53" fmla="*/ 1046798 w 6762750"/>
                <a:gd name="connsiteY53" fmla="*/ 2114474 h 3419475"/>
                <a:gd name="connsiteX54" fmla="*/ 1046798 w 6762750"/>
                <a:gd name="connsiteY54" fmla="*/ 2058438 h 3419475"/>
                <a:gd name="connsiteX55" fmla="*/ 972093 w 6762750"/>
                <a:gd name="connsiteY55" fmla="*/ 2058438 h 3419475"/>
                <a:gd name="connsiteX56" fmla="*/ 972093 w 6762750"/>
                <a:gd name="connsiteY56" fmla="*/ 2027320 h 3419475"/>
                <a:gd name="connsiteX57" fmla="*/ 947193 w 6762750"/>
                <a:gd name="connsiteY57" fmla="*/ 2027320 h 3419475"/>
                <a:gd name="connsiteX58" fmla="*/ 947193 w 6762750"/>
                <a:gd name="connsiteY58" fmla="*/ 1971285 h 3419475"/>
                <a:gd name="connsiteX59" fmla="*/ 751090 w 6762750"/>
                <a:gd name="connsiteY59" fmla="*/ 1971285 h 3419475"/>
                <a:gd name="connsiteX60" fmla="*/ 751090 w 6762750"/>
                <a:gd name="connsiteY60" fmla="*/ 1877901 h 3419475"/>
                <a:gd name="connsiteX61" fmla="*/ 726188 w 6762750"/>
                <a:gd name="connsiteY61" fmla="*/ 1877901 h 3419475"/>
                <a:gd name="connsiteX62" fmla="*/ 726188 w 6762750"/>
                <a:gd name="connsiteY62" fmla="*/ 1656902 h 3419475"/>
                <a:gd name="connsiteX63" fmla="*/ 698173 w 6762750"/>
                <a:gd name="connsiteY63" fmla="*/ 1656902 h 3419475"/>
                <a:gd name="connsiteX64" fmla="*/ 698173 w 6762750"/>
                <a:gd name="connsiteY64" fmla="*/ 1149525 h 3419475"/>
                <a:gd name="connsiteX65" fmla="*/ 642144 w 6762750"/>
                <a:gd name="connsiteY65" fmla="*/ 1149525 h 3419475"/>
                <a:gd name="connsiteX66" fmla="*/ 642144 w 6762750"/>
                <a:gd name="connsiteY66" fmla="*/ 707511 h 3419475"/>
                <a:gd name="connsiteX67" fmla="*/ 611016 w 6762750"/>
                <a:gd name="connsiteY67" fmla="*/ 707511 h 3419475"/>
                <a:gd name="connsiteX68" fmla="*/ 611016 w 6762750"/>
                <a:gd name="connsiteY68" fmla="*/ 632806 h 3419475"/>
                <a:gd name="connsiteX69" fmla="*/ 579889 w 6762750"/>
                <a:gd name="connsiteY69" fmla="*/ 632806 h 3419475"/>
                <a:gd name="connsiteX70" fmla="*/ 579889 w 6762750"/>
                <a:gd name="connsiteY70" fmla="*/ 355771 h 3419475"/>
                <a:gd name="connsiteX71" fmla="*/ 505183 w 6762750"/>
                <a:gd name="connsiteY71" fmla="*/ 355771 h 3419475"/>
                <a:gd name="connsiteX72" fmla="*/ 505183 w 6762750"/>
                <a:gd name="connsiteY72" fmla="*/ 296629 h 3419475"/>
                <a:gd name="connsiteX73" fmla="*/ 446041 w 6762750"/>
                <a:gd name="connsiteY73" fmla="*/ 296629 h 3419475"/>
                <a:gd name="connsiteX74" fmla="*/ 446041 w 6762750"/>
                <a:gd name="connsiteY74" fmla="*/ 212585 h 3419475"/>
                <a:gd name="connsiteX75" fmla="*/ 377561 w 6762750"/>
                <a:gd name="connsiteY75" fmla="*/ 212585 h 3419475"/>
                <a:gd name="connsiteX76" fmla="*/ 377561 w 6762750"/>
                <a:gd name="connsiteY76" fmla="*/ 172120 h 3419475"/>
                <a:gd name="connsiteX77" fmla="*/ 333982 w 6762750"/>
                <a:gd name="connsiteY77" fmla="*/ 172120 h 3419475"/>
                <a:gd name="connsiteX78" fmla="*/ 333982 w 6762750"/>
                <a:gd name="connsiteY78" fmla="*/ 153443 h 3419475"/>
                <a:gd name="connsiteX79" fmla="*/ 309080 w 6762750"/>
                <a:gd name="connsiteY79" fmla="*/ 153443 h 3419475"/>
                <a:gd name="connsiteX80" fmla="*/ 309080 w 6762750"/>
                <a:gd name="connsiteY80" fmla="*/ 106751 h 3419475"/>
                <a:gd name="connsiteX81" fmla="*/ 209472 w 6762750"/>
                <a:gd name="connsiteY81" fmla="*/ 106751 h 3419475"/>
                <a:gd name="connsiteX82" fmla="*/ 209472 w 6762750"/>
                <a:gd name="connsiteY82" fmla="*/ 63173 h 3419475"/>
                <a:gd name="connsiteX83" fmla="*/ 159669 w 6762750"/>
                <a:gd name="connsiteY83" fmla="*/ 63173 h 3419475"/>
                <a:gd name="connsiteX84" fmla="*/ 159669 w 6762750"/>
                <a:gd name="connsiteY84" fmla="*/ 7144 h 3419475"/>
                <a:gd name="connsiteX85" fmla="*/ 7144 w 6762750"/>
                <a:gd name="connsiteY85" fmla="*/ 7144 h 3419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6762750" h="3419475">
                  <a:moveTo>
                    <a:pt x="6761798" y="3418713"/>
                  </a:moveTo>
                  <a:lnTo>
                    <a:pt x="6064549" y="3418713"/>
                  </a:lnTo>
                  <a:lnTo>
                    <a:pt x="6064549" y="3368907"/>
                  </a:lnTo>
                  <a:lnTo>
                    <a:pt x="6030307" y="3368907"/>
                  </a:lnTo>
                  <a:lnTo>
                    <a:pt x="6030307" y="3315995"/>
                  </a:lnTo>
                  <a:lnTo>
                    <a:pt x="5329933" y="3315995"/>
                  </a:lnTo>
                  <a:lnTo>
                    <a:pt x="5329933" y="3263074"/>
                  </a:lnTo>
                  <a:lnTo>
                    <a:pt x="3873170" y="3263074"/>
                  </a:lnTo>
                  <a:lnTo>
                    <a:pt x="3873170" y="3216383"/>
                  </a:lnTo>
                  <a:lnTo>
                    <a:pt x="3617928" y="3216383"/>
                  </a:lnTo>
                  <a:lnTo>
                    <a:pt x="3617928" y="3185255"/>
                  </a:lnTo>
                  <a:lnTo>
                    <a:pt x="3571237" y="3185255"/>
                  </a:lnTo>
                  <a:lnTo>
                    <a:pt x="3571237" y="3132344"/>
                  </a:lnTo>
                  <a:lnTo>
                    <a:pt x="3490303" y="3132344"/>
                  </a:lnTo>
                  <a:lnTo>
                    <a:pt x="3490303" y="3038961"/>
                  </a:lnTo>
                  <a:lnTo>
                    <a:pt x="2989155" y="3038961"/>
                  </a:lnTo>
                  <a:lnTo>
                    <a:pt x="2989155" y="3010938"/>
                  </a:lnTo>
                  <a:lnTo>
                    <a:pt x="2914450" y="3010938"/>
                  </a:lnTo>
                  <a:lnTo>
                    <a:pt x="2914450" y="2973591"/>
                  </a:lnTo>
                  <a:lnTo>
                    <a:pt x="2867759" y="2973591"/>
                  </a:lnTo>
                  <a:lnTo>
                    <a:pt x="2867759" y="2914450"/>
                  </a:lnTo>
                  <a:lnTo>
                    <a:pt x="2755697" y="2914450"/>
                  </a:lnTo>
                  <a:lnTo>
                    <a:pt x="2755697" y="2880208"/>
                  </a:lnTo>
                  <a:lnTo>
                    <a:pt x="2600058" y="2880208"/>
                  </a:lnTo>
                  <a:lnTo>
                    <a:pt x="2600058" y="2836631"/>
                  </a:lnTo>
                  <a:lnTo>
                    <a:pt x="2316804" y="2836631"/>
                  </a:lnTo>
                  <a:lnTo>
                    <a:pt x="2316804" y="2789939"/>
                  </a:lnTo>
                  <a:lnTo>
                    <a:pt x="2204742" y="2789939"/>
                  </a:lnTo>
                  <a:lnTo>
                    <a:pt x="2204742" y="2755697"/>
                  </a:lnTo>
                  <a:lnTo>
                    <a:pt x="2108245" y="2755697"/>
                  </a:lnTo>
                  <a:lnTo>
                    <a:pt x="2108245" y="2712120"/>
                  </a:lnTo>
                  <a:lnTo>
                    <a:pt x="2083346" y="2712120"/>
                  </a:lnTo>
                  <a:lnTo>
                    <a:pt x="2083346" y="2671658"/>
                  </a:lnTo>
                  <a:lnTo>
                    <a:pt x="2017976" y="2671658"/>
                  </a:lnTo>
                  <a:lnTo>
                    <a:pt x="2017976" y="2603173"/>
                  </a:lnTo>
                  <a:lnTo>
                    <a:pt x="1968170" y="2603173"/>
                  </a:lnTo>
                  <a:lnTo>
                    <a:pt x="1968170" y="2559596"/>
                  </a:lnTo>
                  <a:lnTo>
                    <a:pt x="1899695" y="2559596"/>
                  </a:lnTo>
                  <a:lnTo>
                    <a:pt x="1899695" y="2525354"/>
                  </a:lnTo>
                  <a:lnTo>
                    <a:pt x="1563519" y="2525354"/>
                  </a:lnTo>
                  <a:lnTo>
                    <a:pt x="1563519" y="2469328"/>
                  </a:lnTo>
                  <a:lnTo>
                    <a:pt x="1501264" y="2469328"/>
                  </a:lnTo>
                  <a:lnTo>
                    <a:pt x="1501264" y="2438200"/>
                  </a:lnTo>
                  <a:lnTo>
                    <a:pt x="1435894" y="2438200"/>
                  </a:lnTo>
                  <a:lnTo>
                    <a:pt x="1435894" y="2407072"/>
                  </a:lnTo>
                  <a:lnTo>
                    <a:pt x="1392317" y="2407072"/>
                  </a:lnTo>
                  <a:lnTo>
                    <a:pt x="1392317" y="2372830"/>
                  </a:lnTo>
                  <a:lnTo>
                    <a:pt x="1348740" y="2372830"/>
                  </a:lnTo>
                  <a:lnTo>
                    <a:pt x="1348740" y="2226536"/>
                  </a:lnTo>
                  <a:lnTo>
                    <a:pt x="1317612" y="2226536"/>
                  </a:lnTo>
                  <a:lnTo>
                    <a:pt x="1317612" y="2170500"/>
                  </a:lnTo>
                  <a:lnTo>
                    <a:pt x="1130846" y="2170500"/>
                  </a:lnTo>
                  <a:lnTo>
                    <a:pt x="1130846" y="2114474"/>
                  </a:lnTo>
                  <a:lnTo>
                    <a:pt x="1046798" y="2114474"/>
                  </a:lnTo>
                  <a:lnTo>
                    <a:pt x="1046798" y="2058438"/>
                  </a:lnTo>
                  <a:lnTo>
                    <a:pt x="972093" y="2058438"/>
                  </a:lnTo>
                  <a:lnTo>
                    <a:pt x="972093" y="2027320"/>
                  </a:lnTo>
                  <a:lnTo>
                    <a:pt x="947193" y="2027320"/>
                  </a:lnTo>
                  <a:lnTo>
                    <a:pt x="947193" y="1971285"/>
                  </a:lnTo>
                  <a:lnTo>
                    <a:pt x="751090" y="1971285"/>
                  </a:lnTo>
                  <a:lnTo>
                    <a:pt x="751090" y="1877901"/>
                  </a:lnTo>
                  <a:lnTo>
                    <a:pt x="726188" y="1877901"/>
                  </a:lnTo>
                  <a:lnTo>
                    <a:pt x="726188" y="1656902"/>
                  </a:lnTo>
                  <a:lnTo>
                    <a:pt x="698173" y="1656902"/>
                  </a:lnTo>
                  <a:lnTo>
                    <a:pt x="698173" y="1149525"/>
                  </a:lnTo>
                  <a:lnTo>
                    <a:pt x="642144" y="1149525"/>
                  </a:lnTo>
                  <a:lnTo>
                    <a:pt x="642144" y="707511"/>
                  </a:lnTo>
                  <a:lnTo>
                    <a:pt x="611016" y="707511"/>
                  </a:lnTo>
                  <a:lnTo>
                    <a:pt x="611016" y="632806"/>
                  </a:lnTo>
                  <a:lnTo>
                    <a:pt x="579889" y="632806"/>
                  </a:lnTo>
                  <a:lnTo>
                    <a:pt x="579889" y="355771"/>
                  </a:lnTo>
                  <a:lnTo>
                    <a:pt x="505183" y="355771"/>
                  </a:lnTo>
                  <a:lnTo>
                    <a:pt x="505183" y="296629"/>
                  </a:lnTo>
                  <a:lnTo>
                    <a:pt x="446041" y="296629"/>
                  </a:lnTo>
                  <a:lnTo>
                    <a:pt x="446041" y="212585"/>
                  </a:lnTo>
                  <a:lnTo>
                    <a:pt x="377561" y="212585"/>
                  </a:lnTo>
                  <a:lnTo>
                    <a:pt x="377561" y="172120"/>
                  </a:lnTo>
                  <a:lnTo>
                    <a:pt x="333982" y="172120"/>
                  </a:lnTo>
                  <a:lnTo>
                    <a:pt x="333982" y="153443"/>
                  </a:lnTo>
                  <a:lnTo>
                    <a:pt x="309080" y="153443"/>
                  </a:lnTo>
                  <a:lnTo>
                    <a:pt x="309080" y="106751"/>
                  </a:lnTo>
                  <a:lnTo>
                    <a:pt x="209472" y="106751"/>
                  </a:lnTo>
                  <a:lnTo>
                    <a:pt x="209472" y="63173"/>
                  </a:lnTo>
                  <a:lnTo>
                    <a:pt x="159669" y="63173"/>
                  </a:lnTo>
                  <a:lnTo>
                    <a:pt x="159669" y="7144"/>
                  </a:lnTo>
                  <a:lnTo>
                    <a:pt x="7144" y="7144"/>
                  </a:lnTo>
                </a:path>
              </a:pathLst>
            </a:custGeom>
            <a:noFill/>
            <a:ln w="25400" cap="flat">
              <a:solidFill>
                <a:schemeClr val="accent1"/>
              </a:solidFill>
              <a:prstDash val="solid"/>
              <a:miter/>
            </a:ln>
          </p:spPr>
          <p:txBody>
            <a:bodyPr rtlCol="0" anchor="ctr"/>
            <a:lstStyle/>
            <a:p>
              <a:endParaRPr lang="en-GB"/>
            </a:p>
          </p:txBody>
        </p:sp>
        <p:sp>
          <p:nvSpPr>
            <p:cNvPr id="66" name="Freeform: Shape 125">
              <a:extLst>
                <a:ext uri="{FF2B5EF4-FFF2-40B4-BE49-F238E27FC236}">
                  <a16:creationId xmlns:a16="http://schemas.microsoft.com/office/drawing/2014/main" id="{623DF393-F886-4FA3-A1FD-F924222FF832}"/>
                </a:ext>
              </a:extLst>
            </p:cNvPr>
            <p:cNvSpPr/>
            <p:nvPr/>
          </p:nvSpPr>
          <p:spPr>
            <a:xfrm>
              <a:off x="2092745" y="3603031"/>
              <a:ext cx="9525" cy="114300"/>
            </a:xfrm>
            <a:custGeom>
              <a:avLst/>
              <a:gdLst>
                <a:gd name="connsiteX0" fmla="*/ 4591 w 0"/>
                <a:gd name="connsiteY0" fmla="*/ 4591 h 114300"/>
                <a:gd name="connsiteX1" fmla="*/ 4591 w 0"/>
                <a:gd name="connsiteY1" fmla="*/ 112595 h 114300"/>
              </a:gdLst>
              <a:ahLst/>
              <a:cxnLst>
                <a:cxn ang="0">
                  <a:pos x="connsiteX0" y="connsiteY0"/>
                </a:cxn>
                <a:cxn ang="0">
                  <a:pos x="connsiteX1" y="connsiteY1"/>
                </a:cxn>
              </a:cxnLst>
              <a:rect l="l" t="t" r="r" b="b"/>
              <a:pathLst>
                <a:path h="114300">
                  <a:moveTo>
                    <a:pt x="4591" y="4591"/>
                  </a:moveTo>
                  <a:lnTo>
                    <a:pt x="4591" y="112595"/>
                  </a:lnTo>
                </a:path>
              </a:pathLst>
            </a:custGeom>
            <a:noFill/>
            <a:ln w="25400" cap="flat">
              <a:solidFill>
                <a:schemeClr val="accent1"/>
              </a:solidFill>
              <a:prstDash val="solid"/>
              <a:miter/>
            </a:ln>
          </p:spPr>
          <p:txBody>
            <a:bodyPr rtlCol="0" anchor="ctr"/>
            <a:lstStyle/>
            <a:p>
              <a:endParaRPr lang="en-GB"/>
            </a:p>
          </p:txBody>
        </p:sp>
        <p:sp>
          <p:nvSpPr>
            <p:cNvPr id="67" name="Freeform: Shape 126">
              <a:extLst>
                <a:ext uri="{FF2B5EF4-FFF2-40B4-BE49-F238E27FC236}">
                  <a16:creationId xmlns:a16="http://schemas.microsoft.com/office/drawing/2014/main" id="{C86C0A31-B72E-4FC1-987F-3C6246144655}"/>
                </a:ext>
              </a:extLst>
            </p:cNvPr>
            <p:cNvSpPr/>
            <p:nvPr/>
          </p:nvSpPr>
          <p:spPr>
            <a:xfrm>
              <a:off x="2207047" y="3679231"/>
              <a:ext cx="9525" cy="114300"/>
            </a:xfrm>
            <a:custGeom>
              <a:avLst/>
              <a:gdLst>
                <a:gd name="connsiteX0" fmla="*/ 4591 w 0"/>
                <a:gd name="connsiteY0" fmla="*/ 4591 h 114300"/>
                <a:gd name="connsiteX1" fmla="*/ 4591 w 0"/>
                <a:gd name="connsiteY1" fmla="*/ 112595 h 114300"/>
              </a:gdLst>
              <a:ahLst/>
              <a:cxnLst>
                <a:cxn ang="0">
                  <a:pos x="connsiteX0" y="connsiteY0"/>
                </a:cxn>
                <a:cxn ang="0">
                  <a:pos x="connsiteX1" y="connsiteY1"/>
                </a:cxn>
              </a:cxnLst>
              <a:rect l="l" t="t" r="r" b="b"/>
              <a:pathLst>
                <a:path h="114300">
                  <a:moveTo>
                    <a:pt x="4591" y="4591"/>
                  </a:moveTo>
                  <a:lnTo>
                    <a:pt x="4591" y="112595"/>
                  </a:lnTo>
                </a:path>
              </a:pathLst>
            </a:custGeom>
            <a:noFill/>
            <a:ln w="25400" cap="flat">
              <a:solidFill>
                <a:schemeClr val="accent1"/>
              </a:solidFill>
              <a:prstDash val="solid"/>
              <a:miter/>
            </a:ln>
          </p:spPr>
          <p:txBody>
            <a:bodyPr rtlCol="0" anchor="ctr"/>
            <a:lstStyle/>
            <a:p>
              <a:endParaRPr lang="en-GB"/>
            </a:p>
          </p:txBody>
        </p:sp>
        <p:sp>
          <p:nvSpPr>
            <p:cNvPr id="68" name="Freeform: Shape 5119">
              <a:extLst>
                <a:ext uri="{FF2B5EF4-FFF2-40B4-BE49-F238E27FC236}">
                  <a16:creationId xmlns:a16="http://schemas.microsoft.com/office/drawing/2014/main" id="{F884B942-F7B5-4318-9781-F730CD541094}"/>
                </a:ext>
              </a:extLst>
            </p:cNvPr>
            <p:cNvSpPr/>
            <p:nvPr/>
          </p:nvSpPr>
          <p:spPr>
            <a:xfrm>
              <a:off x="4645447" y="4669840"/>
              <a:ext cx="9525" cy="114300"/>
            </a:xfrm>
            <a:custGeom>
              <a:avLst/>
              <a:gdLst>
                <a:gd name="connsiteX0" fmla="*/ 4591 w 0"/>
                <a:gd name="connsiteY0" fmla="*/ 4591 h 114300"/>
                <a:gd name="connsiteX1" fmla="*/ 4591 w 0"/>
                <a:gd name="connsiteY1" fmla="*/ 112586 h 114300"/>
              </a:gdLst>
              <a:ahLst/>
              <a:cxnLst>
                <a:cxn ang="0">
                  <a:pos x="connsiteX0" y="connsiteY0"/>
                </a:cxn>
                <a:cxn ang="0">
                  <a:pos x="connsiteX1" y="connsiteY1"/>
                </a:cxn>
              </a:cxnLst>
              <a:rect l="l" t="t" r="r" b="b"/>
              <a:pathLst>
                <a:path h="114300">
                  <a:moveTo>
                    <a:pt x="4591" y="4591"/>
                  </a:moveTo>
                  <a:lnTo>
                    <a:pt x="4591" y="112586"/>
                  </a:lnTo>
                </a:path>
              </a:pathLst>
            </a:custGeom>
            <a:noFill/>
            <a:ln w="25400" cap="flat">
              <a:solidFill>
                <a:schemeClr val="accent1"/>
              </a:solidFill>
              <a:prstDash val="solid"/>
              <a:miter/>
            </a:ln>
          </p:spPr>
          <p:txBody>
            <a:bodyPr rtlCol="0" anchor="ctr"/>
            <a:lstStyle/>
            <a:p>
              <a:endParaRPr lang="en-GB"/>
            </a:p>
          </p:txBody>
        </p:sp>
        <p:sp>
          <p:nvSpPr>
            <p:cNvPr id="69" name="Freeform: Shape 5120">
              <a:extLst>
                <a:ext uri="{FF2B5EF4-FFF2-40B4-BE49-F238E27FC236}">
                  <a16:creationId xmlns:a16="http://schemas.microsoft.com/office/drawing/2014/main" id="{D36CBE66-FA28-4149-9C05-181C2446901A}"/>
                </a:ext>
              </a:extLst>
            </p:cNvPr>
            <p:cNvSpPr/>
            <p:nvPr/>
          </p:nvSpPr>
          <p:spPr>
            <a:xfrm>
              <a:off x="7903016" y="5050840"/>
              <a:ext cx="9525" cy="114300"/>
            </a:xfrm>
            <a:custGeom>
              <a:avLst/>
              <a:gdLst>
                <a:gd name="connsiteX0" fmla="*/ 4591 w 0"/>
                <a:gd name="connsiteY0" fmla="*/ 4591 h 114300"/>
                <a:gd name="connsiteX1" fmla="*/ 4591 w 0"/>
                <a:gd name="connsiteY1" fmla="*/ 112586 h 114300"/>
              </a:gdLst>
              <a:ahLst/>
              <a:cxnLst>
                <a:cxn ang="0">
                  <a:pos x="connsiteX0" y="connsiteY0"/>
                </a:cxn>
                <a:cxn ang="0">
                  <a:pos x="connsiteX1" y="connsiteY1"/>
                </a:cxn>
              </a:cxnLst>
              <a:rect l="l" t="t" r="r" b="b"/>
              <a:pathLst>
                <a:path h="114300">
                  <a:moveTo>
                    <a:pt x="4591" y="4591"/>
                  </a:moveTo>
                  <a:lnTo>
                    <a:pt x="4591" y="112586"/>
                  </a:lnTo>
                </a:path>
              </a:pathLst>
            </a:custGeom>
            <a:noFill/>
            <a:ln w="25400" cap="flat">
              <a:solidFill>
                <a:schemeClr val="accent1"/>
              </a:solidFill>
              <a:prstDash val="solid"/>
              <a:miter/>
            </a:ln>
          </p:spPr>
          <p:txBody>
            <a:bodyPr rtlCol="0" anchor="ctr"/>
            <a:lstStyle/>
            <a:p>
              <a:endParaRPr lang="en-GB"/>
            </a:p>
          </p:txBody>
        </p:sp>
      </p:grpSp>
      <p:grpSp>
        <p:nvGrpSpPr>
          <p:cNvPr id="70" name="Graphic 5123">
            <a:extLst>
              <a:ext uri="{FF2B5EF4-FFF2-40B4-BE49-F238E27FC236}">
                <a16:creationId xmlns:a16="http://schemas.microsoft.com/office/drawing/2014/main" id="{E12B9459-0DAD-45A5-89C7-4EAC0B03701E}"/>
              </a:ext>
            </a:extLst>
          </p:cNvPr>
          <p:cNvGrpSpPr/>
          <p:nvPr/>
        </p:nvGrpSpPr>
        <p:grpSpPr>
          <a:xfrm>
            <a:off x="1465312" y="2052638"/>
            <a:ext cx="2336614" cy="2249693"/>
            <a:chOff x="2719387" y="1690687"/>
            <a:chExt cx="3705225" cy="3476625"/>
          </a:xfrm>
        </p:grpSpPr>
        <p:sp>
          <p:nvSpPr>
            <p:cNvPr id="71" name="Freeform: Shape 5125">
              <a:extLst>
                <a:ext uri="{FF2B5EF4-FFF2-40B4-BE49-F238E27FC236}">
                  <a16:creationId xmlns:a16="http://schemas.microsoft.com/office/drawing/2014/main" id="{3C9A8609-316A-4602-8B53-777AB0F1C44C}"/>
                </a:ext>
              </a:extLst>
            </p:cNvPr>
            <p:cNvSpPr/>
            <p:nvPr/>
          </p:nvSpPr>
          <p:spPr>
            <a:xfrm>
              <a:off x="2712243" y="1736362"/>
              <a:ext cx="3714750" cy="3390900"/>
            </a:xfrm>
            <a:custGeom>
              <a:avLst/>
              <a:gdLst>
                <a:gd name="connsiteX0" fmla="*/ 3715931 w 3714750"/>
                <a:gd name="connsiteY0" fmla="*/ 3390650 h 3390900"/>
                <a:gd name="connsiteX1" fmla="*/ 3625891 w 3714750"/>
                <a:gd name="connsiteY1" fmla="*/ 3390650 h 3390900"/>
                <a:gd name="connsiteX2" fmla="*/ 3625891 w 3714750"/>
                <a:gd name="connsiteY2" fmla="*/ 3341272 h 3390900"/>
                <a:gd name="connsiteX3" fmla="*/ 3541671 w 3714750"/>
                <a:gd name="connsiteY3" fmla="*/ 3341272 h 3390900"/>
                <a:gd name="connsiteX4" fmla="*/ 3541671 w 3714750"/>
                <a:gd name="connsiteY4" fmla="*/ 3277379 h 3390900"/>
                <a:gd name="connsiteX5" fmla="*/ 3381937 w 3714750"/>
                <a:gd name="connsiteY5" fmla="*/ 3277379 h 3390900"/>
                <a:gd name="connsiteX6" fmla="*/ 3381937 w 3714750"/>
                <a:gd name="connsiteY6" fmla="*/ 3193159 h 3390900"/>
                <a:gd name="connsiteX7" fmla="*/ 3373222 w 3714750"/>
                <a:gd name="connsiteY7" fmla="*/ 3193159 h 3390900"/>
                <a:gd name="connsiteX8" fmla="*/ 3373222 w 3714750"/>
                <a:gd name="connsiteY8" fmla="*/ 3187348 h 3390900"/>
                <a:gd name="connsiteX9" fmla="*/ 3219288 w 3714750"/>
                <a:gd name="connsiteY9" fmla="*/ 3187348 h 3390900"/>
                <a:gd name="connsiteX10" fmla="*/ 3219288 w 3714750"/>
                <a:gd name="connsiteY10" fmla="*/ 3152496 h 3390900"/>
                <a:gd name="connsiteX11" fmla="*/ 2972429 w 3714750"/>
                <a:gd name="connsiteY11" fmla="*/ 3152496 h 3390900"/>
                <a:gd name="connsiteX12" fmla="*/ 2972429 w 3714750"/>
                <a:gd name="connsiteY12" fmla="*/ 3103119 h 3390900"/>
                <a:gd name="connsiteX13" fmla="*/ 2856252 w 3714750"/>
                <a:gd name="connsiteY13" fmla="*/ 3103119 h 3390900"/>
                <a:gd name="connsiteX14" fmla="*/ 2856252 w 3714750"/>
                <a:gd name="connsiteY14" fmla="*/ 3068267 h 3390900"/>
                <a:gd name="connsiteX15" fmla="*/ 2699423 w 3714750"/>
                <a:gd name="connsiteY15" fmla="*/ 3068267 h 3390900"/>
                <a:gd name="connsiteX16" fmla="*/ 2699423 w 3714750"/>
                <a:gd name="connsiteY16" fmla="*/ 3036320 h 3390900"/>
                <a:gd name="connsiteX17" fmla="*/ 2327672 w 3714750"/>
                <a:gd name="connsiteY17" fmla="*/ 3036320 h 3390900"/>
                <a:gd name="connsiteX18" fmla="*/ 2327672 w 3714750"/>
                <a:gd name="connsiteY18" fmla="*/ 2986952 h 3390900"/>
                <a:gd name="connsiteX19" fmla="*/ 2051771 w 3714750"/>
                <a:gd name="connsiteY19" fmla="*/ 2986952 h 3390900"/>
                <a:gd name="connsiteX20" fmla="*/ 2051771 w 3714750"/>
                <a:gd name="connsiteY20" fmla="*/ 2955005 h 3390900"/>
                <a:gd name="connsiteX21" fmla="*/ 2022719 w 3714750"/>
                <a:gd name="connsiteY21" fmla="*/ 2955005 h 3390900"/>
                <a:gd name="connsiteX22" fmla="*/ 2022719 w 3714750"/>
                <a:gd name="connsiteY22" fmla="*/ 2911438 h 3390900"/>
                <a:gd name="connsiteX23" fmla="*/ 1767145 w 3714750"/>
                <a:gd name="connsiteY23" fmla="*/ 2911438 h 3390900"/>
                <a:gd name="connsiteX24" fmla="*/ 1767145 w 3714750"/>
                <a:gd name="connsiteY24" fmla="*/ 2879491 h 3390900"/>
                <a:gd name="connsiteX25" fmla="*/ 1691631 w 3714750"/>
                <a:gd name="connsiteY25" fmla="*/ 2879491 h 3390900"/>
                <a:gd name="connsiteX26" fmla="*/ 1691631 w 3714750"/>
                <a:gd name="connsiteY26" fmla="*/ 2853354 h 3390900"/>
                <a:gd name="connsiteX27" fmla="*/ 1572559 w 3714750"/>
                <a:gd name="connsiteY27" fmla="*/ 2853354 h 3390900"/>
                <a:gd name="connsiteX28" fmla="*/ 1572559 w 3714750"/>
                <a:gd name="connsiteY28" fmla="*/ 2809787 h 3390900"/>
                <a:gd name="connsiteX29" fmla="*/ 1520285 w 3714750"/>
                <a:gd name="connsiteY29" fmla="*/ 2809787 h 3390900"/>
                <a:gd name="connsiteX30" fmla="*/ 1520285 w 3714750"/>
                <a:gd name="connsiteY30" fmla="*/ 2769125 h 3390900"/>
                <a:gd name="connsiteX31" fmla="*/ 1482528 w 3714750"/>
                <a:gd name="connsiteY31" fmla="*/ 2769125 h 3390900"/>
                <a:gd name="connsiteX32" fmla="*/ 1482528 w 3714750"/>
                <a:gd name="connsiteY32" fmla="*/ 2725567 h 3390900"/>
                <a:gd name="connsiteX33" fmla="*/ 1366352 w 3714750"/>
                <a:gd name="connsiteY33" fmla="*/ 2725567 h 3390900"/>
                <a:gd name="connsiteX34" fmla="*/ 1366352 w 3714750"/>
                <a:gd name="connsiteY34" fmla="*/ 2551307 h 3390900"/>
                <a:gd name="connsiteX35" fmla="*/ 1334405 w 3714750"/>
                <a:gd name="connsiteY35" fmla="*/ 2551307 h 3390900"/>
                <a:gd name="connsiteX36" fmla="*/ 1334405 w 3714750"/>
                <a:gd name="connsiteY36" fmla="*/ 2452562 h 3390900"/>
                <a:gd name="connsiteX37" fmla="*/ 1270511 w 3714750"/>
                <a:gd name="connsiteY37" fmla="*/ 2452562 h 3390900"/>
                <a:gd name="connsiteX38" fmla="*/ 1270511 w 3714750"/>
                <a:gd name="connsiteY38" fmla="*/ 2394478 h 3390900"/>
                <a:gd name="connsiteX39" fmla="*/ 1180481 w 3714750"/>
                <a:gd name="connsiteY39" fmla="*/ 2394478 h 3390900"/>
                <a:gd name="connsiteX40" fmla="*/ 1180481 w 3714750"/>
                <a:gd name="connsiteY40" fmla="*/ 2359626 h 3390900"/>
                <a:gd name="connsiteX41" fmla="*/ 1154344 w 3714750"/>
                <a:gd name="connsiteY41" fmla="*/ 2359626 h 3390900"/>
                <a:gd name="connsiteX42" fmla="*/ 1154344 w 3714750"/>
                <a:gd name="connsiteY42" fmla="*/ 2307343 h 3390900"/>
                <a:gd name="connsiteX43" fmla="*/ 1029453 w 3714750"/>
                <a:gd name="connsiteY43" fmla="*/ 2307343 h 3390900"/>
                <a:gd name="connsiteX44" fmla="*/ 1029453 w 3714750"/>
                <a:gd name="connsiteY44" fmla="*/ 2240544 h 3390900"/>
                <a:gd name="connsiteX45" fmla="*/ 956848 w 3714750"/>
                <a:gd name="connsiteY45" fmla="*/ 2240544 h 3390900"/>
                <a:gd name="connsiteX46" fmla="*/ 956848 w 3714750"/>
                <a:gd name="connsiteY46" fmla="*/ 2226028 h 3390900"/>
                <a:gd name="connsiteX47" fmla="*/ 904570 w 3714750"/>
                <a:gd name="connsiteY47" fmla="*/ 2226028 h 3390900"/>
                <a:gd name="connsiteX48" fmla="*/ 904570 w 3714750"/>
                <a:gd name="connsiteY48" fmla="*/ 2179556 h 3390900"/>
                <a:gd name="connsiteX49" fmla="*/ 858102 w 3714750"/>
                <a:gd name="connsiteY49" fmla="*/ 2179556 h 3390900"/>
                <a:gd name="connsiteX50" fmla="*/ 858102 w 3714750"/>
                <a:gd name="connsiteY50" fmla="*/ 2121472 h 3390900"/>
                <a:gd name="connsiteX51" fmla="*/ 770974 w 3714750"/>
                <a:gd name="connsiteY51" fmla="*/ 2121472 h 3390900"/>
                <a:gd name="connsiteX52" fmla="*/ 770974 w 3714750"/>
                <a:gd name="connsiteY52" fmla="*/ 2016916 h 3390900"/>
                <a:gd name="connsiteX53" fmla="*/ 709983 w 3714750"/>
                <a:gd name="connsiteY53" fmla="*/ 2016916 h 3390900"/>
                <a:gd name="connsiteX54" fmla="*/ 709983 w 3714750"/>
                <a:gd name="connsiteY54" fmla="*/ 1555135 h 3390900"/>
                <a:gd name="connsiteX55" fmla="*/ 704175 w 3714750"/>
                <a:gd name="connsiteY55" fmla="*/ 1555135 h 3390900"/>
                <a:gd name="connsiteX56" fmla="*/ 704175 w 3714750"/>
                <a:gd name="connsiteY56" fmla="*/ 1348928 h 3390900"/>
                <a:gd name="connsiteX57" fmla="*/ 675131 w 3714750"/>
                <a:gd name="connsiteY57" fmla="*/ 1348928 h 3390900"/>
                <a:gd name="connsiteX58" fmla="*/ 675131 w 3714750"/>
                <a:gd name="connsiteY58" fmla="*/ 875528 h 3390900"/>
                <a:gd name="connsiteX59" fmla="*/ 646088 w 3714750"/>
                <a:gd name="connsiteY59" fmla="*/ 875528 h 3390900"/>
                <a:gd name="connsiteX60" fmla="*/ 646088 w 3714750"/>
                <a:gd name="connsiteY60" fmla="*/ 588003 h 3390900"/>
                <a:gd name="connsiteX61" fmla="*/ 643184 w 3714750"/>
                <a:gd name="connsiteY61" fmla="*/ 588003 h 3390900"/>
                <a:gd name="connsiteX62" fmla="*/ 643184 w 3714750"/>
                <a:gd name="connsiteY62" fmla="*/ 489257 h 3390900"/>
                <a:gd name="connsiteX63" fmla="*/ 614141 w 3714750"/>
                <a:gd name="connsiteY63" fmla="*/ 489257 h 3390900"/>
                <a:gd name="connsiteX64" fmla="*/ 614141 w 3714750"/>
                <a:gd name="connsiteY64" fmla="*/ 326616 h 3390900"/>
                <a:gd name="connsiteX65" fmla="*/ 556055 w 3714750"/>
                <a:gd name="connsiteY65" fmla="*/ 326616 h 3390900"/>
                <a:gd name="connsiteX66" fmla="*/ 556055 w 3714750"/>
                <a:gd name="connsiteY66" fmla="*/ 181401 h 3390900"/>
                <a:gd name="connsiteX67" fmla="*/ 497970 w 3714750"/>
                <a:gd name="connsiteY67" fmla="*/ 181401 h 3390900"/>
                <a:gd name="connsiteX68" fmla="*/ 497970 w 3714750"/>
                <a:gd name="connsiteY68" fmla="*/ 114602 h 3390900"/>
                <a:gd name="connsiteX69" fmla="*/ 471830 w 3714750"/>
                <a:gd name="connsiteY69" fmla="*/ 114602 h 3390900"/>
                <a:gd name="connsiteX70" fmla="*/ 471830 w 3714750"/>
                <a:gd name="connsiteY70" fmla="*/ 76847 h 3390900"/>
                <a:gd name="connsiteX71" fmla="*/ 407937 w 3714750"/>
                <a:gd name="connsiteY71" fmla="*/ 76847 h 3390900"/>
                <a:gd name="connsiteX72" fmla="*/ 407937 w 3714750"/>
                <a:gd name="connsiteY72" fmla="*/ 59421 h 3390900"/>
                <a:gd name="connsiteX73" fmla="*/ 268530 w 3714750"/>
                <a:gd name="connsiteY73" fmla="*/ 59421 h 3390900"/>
                <a:gd name="connsiteX74" fmla="*/ 268530 w 3714750"/>
                <a:gd name="connsiteY74" fmla="*/ 7144 h 3390900"/>
                <a:gd name="connsiteX75" fmla="*/ 7144 w 3714750"/>
                <a:gd name="connsiteY75" fmla="*/ 7144 h 3390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714750" h="3390900">
                  <a:moveTo>
                    <a:pt x="3715931" y="3390650"/>
                  </a:moveTo>
                  <a:lnTo>
                    <a:pt x="3625891" y="3390650"/>
                  </a:lnTo>
                  <a:lnTo>
                    <a:pt x="3625891" y="3341272"/>
                  </a:lnTo>
                  <a:lnTo>
                    <a:pt x="3541671" y="3341272"/>
                  </a:lnTo>
                  <a:lnTo>
                    <a:pt x="3541671" y="3277379"/>
                  </a:lnTo>
                  <a:lnTo>
                    <a:pt x="3381937" y="3277379"/>
                  </a:lnTo>
                  <a:lnTo>
                    <a:pt x="3381937" y="3193159"/>
                  </a:lnTo>
                  <a:lnTo>
                    <a:pt x="3373222" y="3193159"/>
                  </a:lnTo>
                  <a:lnTo>
                    <a:pt x="3373222" y="3187348"/>
                  </a:lnTo>
                  <a:lnTo>
                    <a:pt x="3219288" y="3187348"/>
                  </a:lnTo>
                  <a:lnTo>
                    <a:pt x="3219288" y="3152496"/>
                  </a:lnTo>
                  <a:lnTo>
                    <a:pt x="2972429" y="3152496"/>
                  </a:lnTo>
                  <a:lnTo>
                    <a:pt x="2972429" y="3103119"/>
                  </a:lnTo>
                  <a:lnTo>
                    <a:pt x="2856252" y="3103119"/>
                  </a:lnTo>
                  <a:lnTo>
                    <a:pt x="2856252" y="3068267"/>
                  </a:lnTo>
                  <a:lnTo>
                    <a:pt x="2699423" y="3068267"/>
                  </a:lnTo>
                  <a:lnTo>
                    <a:pt x="2699423" y="3036320"/>
                  </a:lnTo>
                  <a:lnTo>
                    <a:pt x="2327672" y="3036320"/>
                  </a:lnTo>
                  <a:lnTo>
                    <a:pt x="2327672" y="2986952"/>
                  </a:lnTo>
                  <a:lnTo>
                    <a:pt x="2051771" y="2986952"/>
                  </a:lnTo>
                  <a:lnTo>
                    <a:pt x="2051771" y="2955005"/>
                  </a:lnTo>
                  <a:lnTo>
                    <a:pt x="2022719" y="2955005"/>
                  </a:lnTo>
                  <a:lnTo>
                    <a:pt x="2022719" y="2911438"/>
                  </a:lnTo>
                  <a:lnTo>
                    <a:pt x="1767145" y="2911438"/>
                  </a:lnTo>
                  <a:lnTo>
                    <a:pt x="1767145" y="2879491"/>
                  </a:lnTo>
                  <a:lnTo>
                    <a:pt x="1691631" y="2879491"/>
                  </a:lnTo>
                  <a:lnTo>
                    <a:pt x="1691631" y="2853354"/>
                  </a:lnTo>
                  <a:lnTo>
                    <a:pt x="1572559" y="2853354"/>
                  </a:lnTo>
                  <a:lnTo>
                    <a:pt x="1572559" y="2809787"/>
                  </a:lnTo>
                  <a:lnTo>
                    <a:pt x="1520285" y="2809787"/>
                  </a:lnTo>
                  <a:lnTo>
                    <a:pt x="1520285" y="2769125"/>
                  </a:lnTo>
                  <a:lnTo>
                    <a:pt x="1482528" y="2769125"/>
                  </a:lnTo>
                  <a:lnTo>
                    <a:pt x="1482528" y="2725567"/>
                  </a:lnTo>
                  <a:lnTo>
                    <a:pt x="1366352" y="2725567"/>
                  </a:lnTo>
                  <a:lnTo>
                    <a:pt x="1366352" y="2551307"/>
                  </a:lnTo>
                  <a:lnTo>
                    <a:pt x="1334405" y="2551307"/>
                  </a:lnTo>
                  <a:lnTo>
                    <a:pt x="1334405" y="2452562"/>
                  </a:lnTo>
                  <a:lnTo>
                    <a:pt x="1270511" y="2452562"/>
                  </a:lnTo>
                  <a:lnTo>
                    <a:pt x="1270511" y="2394478"/>
                  </a:lnTo>
                  <a:lnTo>
                    <a:pt x="1180481" y="2394478"/>
                  </a:lnTo>
                  <a:lnTo>
                    <a:pt x="1180481" y="2359626"/>
                  </a:lnTo>
                  <a:lnTo>
                    <a:pt x="1154344" y="2359626"/>
                  </a:lnTo>
                  <a:lnTo>
                    <a:pt x="1154344" y="2307343"/>
                  </a:lnTo>
                  <a:lnTo>
                    <a:pt x="1029453" y="2307343"/>
                  </a:lnTo>
                  <a:lnTo>
                    <a:pt x="1029453" y="2240544"/>
                  </a:lnTo>
                  <a:lnTo>
                    <a:pt x="956848" y="2240544"/>
                  </a:lnTo>
                  <a:lnTo>
                    <a:pt x="956848" y="2226028"/>
                  </a:lnTo>
                  <a:lnTo>
                    <a:pt x="904570" y="2226028"/>
                  </a:lnTo>
                  <a:lnTo>
                    <a:pt x="904570" y="2179556"/>
                  </a:lnTo>
                  <a:lnTo>
                    <a:pt x="858102" y="2179556"/>
                  </a:lnTo>
                  <a:lnTo>
                    <a:pt x="858102" y="2121472"/>
                  </a:lnTo>
                  <a:lnTo>
                    <a:pt x="770974" y="2121472"/>
                  </a:lnTo>
                  <a:lnTo>
                    <a:pt x="770974" y="2016916"/>
                  </a:lnTo>
                  <a:lnTo>
                    <a:pt x="709983" y="2016916"/>
                  </a:lnTo>
                  <a:lnTo>
                    <a:pt x="709983" y="1555135"/>
                  </a:lnTo>
                  <a:lnTo>
                    <a:pt x="704175" y="1555135"/>
                  </a:lnTo>
                  <a:lnTo>
                    <a:pt x="704175" y="1348928"/>
                  </a:lnTo>
                  <a:lnTo>
                    <a:pt x="675131" y="1348928"/>
                  </a:lnTo>
                  <a:lnTo>
                    <a:pt x="675131" y="875528"/>
                  </a:lnTo>
                  <a:lnTo>
                    <a:pt x="646088" y="875528"/>
                  </a:lnTo>
                  <a:lnTo>
                    <a:pt x="646088" y="588003"/>
                  </a:lnTo>
                  <a:lnTo>
                    <a:pt x="643184" y="588003"/>
                  </a:lnTo>
                  <a:lnTo>
                    <a:pt x="643184" y="489257"/>
                  </a:lnTo>
                  <a:lnTo>
                    <a:pt x="614141" y="489257"/>
                  </a:lnTo>
                  <a:lnTo>
                    <a:pt x="614141" y="326616"/>
                  </a:lnTo>
                  <a:lnTo>
                    <a:pt x="556055" y="326616"/>
                  </a:lnTo>
                  <a:lnTo>
                    <a:pt x="556055" y="181401"/>
                  </a:lnTo>
                  <a:lnTo>
                    <a:pt x="497970" y="181401"/>
                  </a:lnTo>
                  <a:lnTo>
                    <a:pt x="497970" y="114602"/>
                  </a:lnTo>
                  <a:lnTo>
                    <a:pt x="471830" y="114602"/>
                  </a:lnTo>
                  <a:lnTo>
                    <a:pt x="471830" y="76847"/>
                  </a:lnTo>
                  <a:lnTo>
                    <a:pt x="407937" y="76847"/>
                  </a:lnTo>
                  <a:lnTo>
                    <a:pt x="407937" y="59421"/>
                  </a:lnTo>
                  <a:lnTo>
                    <a:pt x="268530" y="59421"/>
                  </a:lnTo>
                  <a:lnTo>
                    <a:pt x="268530" y="7144"/>
                  </a:lnTo>
                  <a:lnTo>
                    <a:pt x="7144" y="7144"/>
                  </a:lnTo>
                </a:path>
              </a:pathLst>
            </a:custGeom>
            <a:noFill/>
            <a:ln w="25400" cap="flat">
              <a:solidFill>
                <a:schemeClr val="accent3"/>
              </a:solidFill>
              <a:prstDash val="solid"/>
              <a:miter/>
            </a:ln>
          </p:spPr>
          <p:txBody>
            <a:bodyPr rtlCol="0" anchor="ctr"/>
            <a:lstStyle/>
            <a:p>
              <a:endParaRPr lang="en-GB"/>
            </a:p>
          </p:txBody>
        </p:sp>
        <p:sp>
          <p:nvSpPr>
            <p:cNvPr id="72" name="Freeform: Shape 5126">
              <a:extLst>
                <a:ext uri="{FF2B5EF4-FFF2-40B4-BE49-F238E27FC236}">
                  <a16:creationId xmlns:a16="http://schemas.microsoft.com/office/drawing/2014/main" id="{57117FDC-02B6-47AA-97BF-44FFB694ADD0}"/>
                </a:ext>
              </a:extLst>
            </p:cNvPr>
            <p:cNvSpPr/>
            <p:nvPr/>
          </p:nvSpPr>
          <p:spPr>
            <a:xfrm>
              <a:off x="2879649" y="1685404"/>
              <a:ext cx="9525" cy="114300"/>
            </a:xfrm>
            <a:custGeom>
              <a:avLst/>
              <a:gdLst>
                <a:gd name="connsiteX0" fmla="*/ 5283 w 9525"/>
                <a:gd name="connsiteY0" fmla="*/ 5283 h 114300"/>
                <a:gd name="connsiteX1" fmla="*/ 5283 w 9525"/>
                <a:gd name="connsiteY1" fmla="*/ 113283 h 114300"/>
              </a:gdLst>
              <a:ahLst/>
              <a:cxnLst>
                <a:cxn ang="0">
                  <a:pos x="connsiteX0" y="connsiteY0"/>
                </a:cxn>
                <a:cxn ang="0">
                  <a:pos x="connsiteX1" y="connsiteY1"/>
                </a:cxn>
              </a:cxnLst>
              <a:rect l="l" t="t" r="r" b="b"/>
              <a:pathLst>
                <a:path w="9525" h="114300">
                  <a:moveTo>
                    <a:pt x="5283" y="5283"/>
                  </a:moveTo>
                  <a:lnTo>
                    <a:pt x="5283" y="113283"/>
                  </a:lnTo>
                </a:path>
              </a:pathLst>
            </a:custGeom>
            <a:noFill/>
            <a:ln w="25400" cap="flat">
              <a:solidFill>
                <a:schemeClr val="accent3"/>
              </a:solidFill>
              <a:prstDash val="solid"/>
              <a:miter/>
            </a:ln>
          </p:spPr>
          <p:txBody>
            <a:bodyPr rtlCol="0" anchor="ctr"/>
            <a:lstStyle/>
            <a:p>
              <a:endParaRPr lang="en-GB"/>
            </a:p>
          </p:txBody>
        </p:sp>
        <p:sp>
          <p:nvSpPr>
            <p:cNvPr id="73" name="Freeform: Shape 5127">
              <a:extLst>
                <a:ext uri="{FF2B5EF4-FFF2-40B4-BE49-F238E27FC236}">
                  <a16:creationId xmlns:a16="http://schemas.microsoft.com/office/drawing/2014/main" id="{D468AAB6-9CC7-4111-AF15-B2FD5053A921}"/>
                </a:ext>
              </a:extLst>
            </p:cNvPr>
            <p:cNvSpPr/>
            <p:nvPr/>
          </p:nvSpPr>
          <p:spPr>
            <a:xfrm>
              <a:off x="4025801" y="4368320"/>
              <a:ext cx="114300" cy="9525"/>
            </a:xfrm>
            <a:custGeom>
              <a:avLst/>
              <a:gdLst>
                <a:gd name="connsiteX0" fmla="*/ 113277 w 114300"/>
                <a:gd name="connsiteY0" fmla="*/ 5283 h 9525"/>
                <a:gd name="connsiteX1" fmla="*/ 5283 w 114300"/>
                <a:gd name="connsiteY1" fmla="*/ 5283 h 9525"/>
              </a:gdLst>
              <a:ahLst/>
              <a:cxnLst>
                <a:cxn ang="0">
                  <a:pos x="connsiteX0" y="connsiteY0"/>
                </a:cxn>
                <a:cxn ang="0">
                  <a:pos x="connsiteX1" y="connsiteY1"/>
                </a:cxn>
              </a:cxnLst>
              <a:rect l="l" t="t" r="r" b="b"/>
              <a:pathLst>
                <a:path w="114300" h="9525">
                  <a:moveTo>
                    <a:pt x="113277" y="5283"/>
                  </a:moveTo>
                  <a:lnTo>
                    <a:pt x="5283" y="5283"/>
                  </a:lnTo>
                </a:path>
              </a:pathLst>
            </a:custGeom>
            <a:noFill/>
            <a:ln w="25400" cap="flat">
              <a:solidFill>
                <a:schemeClr val="accent3"/>
              </a:solidFill>
              <a:prstDash val="solid"/>
              <a:miter/>
            </a:ln>
          </p:spPr>
          <p:txBody>
            <a:bodyPr rtlCol="0" anchor="ctr"/>
            <a:lstStyle/>
            <a:p>
              <a:endParaRPr lang="en-GB"/>
            </a:p>
          </p:txBody>
        </p:sp>
        <p:sp>
          <p:nvSpPr>
            <p:cNvPr id="74" name="Freeform: Shape 5128">
              <a:extLst>
                <a:ext uri="{FF2B5EF4-FFF2-40B4-BE49-F238E27FC236}">
                  <a16:creationId xmlns:a16="http://schemas.microsoft.com/office/drawing/2014/main" id="{C6A73C5A-98D5-41F1-B9B4-D1CBCDCB1412}"/>
                </a:ext>
              </a:extLst>
            </p:cNvPr>
            <p:cNvSpPr/>
            <p:nvPr/>
          </p:nvSpPr>
          <p:spPr>
            <a:xfrm>
              <a:off x="5108499" y="4714373"/>
              <a:ext cx="9525" cy="114300"/>
            </a:xfrm>
            <a:custGeom>
              <a:avLst/>
              <a:gdLst>
                <a:gd name="connsiteX0" fmla="*/ 5283 w 9525"/>
                <a:gd name="connsiteY0" fmla="*/ 113287 h 114300"/>
                <a:gd name="connsiteX1" fmla="*/ 5283 w 9525"/>
                <a:gd name="connsiteY1" fmla="*/ 5283 h 114300"/>
              </a:gdLst>
              <a:ahLst/>
              <a:cxnLst>
                <a:cxn ang="0">
                  <a:pos x="connsiteX0" y="connsiteY0"/>
                </a:cxn>
                <a:cxn ang="0">
                  <a:pos x="connsiteX1" y="connsiteY1"/>
                </a:cxn>
              </a:cxnLst>
              <a:rect l="l" t="t" r="r" b="b"/>
              <a:pathLst>
                <a:path w="9525" h="114300">
                  <a:moveTo>
                    <a:pt x="5283" y="113287"/>
                  </a:moveTo>
                  <a:lnTo>
                    <a:pt x="5283" y="5283"/>
                  </a:lnTo>
                </a:path>
              </a:pathLst>
            </a:custGeom>
            <a:noFill/>
            <a:ln w="25400" cap="flat">
              <a:solidFill>
                <a:schemeClr val="accent3"/>
              </a:solidFill>
              <a:prstDash val="solid"/>
              <a:miter/>
            </a:ln>
          </p:spPr>
          <p:txBody>
            <a:bodyPr rtlCol="0" anchor="ctr"/>
            <a:lstStyle/>
            <a:p>
              <a:endParaRPr lang="en-GB"/>
            </a:p>
          </p:txBody>
        </p:sp>
        <p:sp>
          <p:nvSpPr>
            <p:cNvPr id="75" name="Freeform: Shape 5129">
              <a:extLst>
                <a:ext uri="{FF2B5EF4-FFF2-40B4-BE49-F238E27FC236}">
                  <a16:creationId xmlns:a16="http://schemas.microsoft.com/office/drawing/2014/main" id="{E04C3572-D829-43BD-BD42-36070187F570}"/>
                </a:ext>
              </a:extLst>
            </p:cNvPr>
            <p:cNvSpPr/>
            <p:nvPr/>
          </p:nvSpPr>
          <p:spPr>
            <a:xfrm>
              <a:off x="5679999" y="4828673"/>
              <a:ext cx="9525" cy="114300"/>
            </a:xfrm>
            <a:custGeom>
              <a:avLst/>
              <a:gdLst>
                <a:gd name="connsiteX0" fmla="*/ 5283 w 9525"/>
                <a:gd name="connsiteY0" fmla="*/ 113287 h 114300"/>
                <a:gd name="connsiteX1" fmla="*/ 5283 w 9525"/>
                <a:gd name="connsiteY1" fmla="*/ 5283 h 114300"/>
              </a:gdLst>
              <a:ahLst/>
              <a:cxnLst>
                <a:cxn ang="0">
                  <a:pos x="connsiteX0" y="connsiteY0"/>
                </a:cxn>
                <a:cxn ang="0">
                  <a:pos x="connsiteX1" y="connsiteY1"/>
                </a:cxn>
              </a:cxnLst>
              <a:rect l="l" t="t" r="r" b="b"/>
              <a:pathLst>
                <a:path w="9525" h="114300">
                  <a:moveTo>
                    <a:pt x="5283" y="113287"/>
                  </a:moveTo>
                  <a:lnTo>
                    <a:pt x="5283" y="5283"/>
                  </a:lnTo>
                </a:path>
              </a:pathLst>
            </a:custGeom>
            <a:noFill/>
            <a:ln w="25400" cap="flat">
              <a:solidFill>
                <a:schemeClr val="accent3"/>
              </a:solidFill>
              <a:prstDash val="solid"/>
              <a:miter/>
            </a:ln>
          </p:spPr>
          <p:txBody>
            <a:bodyPr rtlCol="0" anchor="ctr"/>
            <a:lstStyle/>
            <a:p>
              <a:endParaRPr lang="en-GB"/>
            </a:p>
          </p:txBody>
        </p:sp>
        <p:sp>
          <p:nvSpPr>
            <p:cNvPr id="76" name="Freeform: Shape 5130">
              <a:extLst>
                <a:ext uri="{FF2B5EF4-FFF2-40B4-BE49-F238E27FC236}">
                  <a16:creationId xmlns:a16="http://schemas.microsoft.com/office/drawing/2014/main" id="{4B409C9E-8C4E-4D33-977E-149074E70282}"/>
                </a:ext>
              </a:extLst>
            </p:cNvPr>
            <p:cNvSpPr/>
            <p:nvPr/>
          </p:nvSpPr>
          <p:spPr>
            <a:xfrm>
              <a:off x="6099099" y="4942973"/>
              <a:ext cx="9525" cy="114300"/>
            </a:xfrm>
            <a:custGeom>
              <a:avLst/>
              <a:gdLst>
                <a:gd name="connsiteX0" fmla="*/ 5283 w 9525"/>
                <a:gd name="connsiteY0" fmla="*/ 113287 h 114300"/>
                <a:gd name="connsiteX1" fmla="*/ 5283 w 9525"/>
                <a:gd name="connsiteY1" fmla="*/ 5283 h 114300"/>
              </a:gdLst>
              <a:ahLst/>
              <a:cxnLst>
                <a:cxn ang="0">
                  <a:pos x="connsiteX0" y="connsiteY0"/>
                </a:cxn>
                <a:cxn ang="0">
                  <a:pos x="connsiteX1" y="connsiteY1"/>
                </a:cxn>
              </a:cxnLst>
              <a:rect l="l" t="t" r="r" b="b"/>
              <a:pathLst>
                <a:path w="9525" h="114300">
                  <a:moveTo>
                    <a:pt x="5283" y="113287"/>
                  </a:moveTo>
                  <a:lnTo>
                    <a:pt x="5283" y="5283"/>
                  </a:lnTo>
                </a:path>
              </a:pathLst>
            </a:custGeom>
            <a:noFill/>
            <a:ln w="25400" cap="flat">
              <a:solidFill>
                <a:schemeClr val="accent3"/>
              </a:solidFill>
              <a:prstDash val="solid"/>
              <a:miter/>
            </a:ln>
          </p:spPr>
          <p:txBody>
            <a:bodyPr rtlCol="0" anchor="ctr"/>
            <a:lstStyle/>
            <a:p>
              <a:endParaRPr lang="en-GB"/>
            </a:p>
          </p:txBody>
        </p:sp>
        <p:sp>
          <p:nvSpPr>
            <p:cNvPr id="77" name="Freeform: Shape 5131">
              <a:extLst>
                <a:ext uri="{FF2B5EF4-FFF2-40B4-BE49-F238E27FC236}">
                  <a16:creationId xmlns:a16="http://schemas.microsoft.com/office/drawing/2014/main" id="{070773E4-8C7E-4500-8216-1B23FD6706B8}"/>
                </a:ext>
              </a:extLst>
            </p:cNvPr>
            <p:cNvSpPr/>
            <p:nvPr/>
          </p:nvSpPr>
          <p:spPr>
            <a:xfrm>
              <a:off x="6384849" y="5057273"/>
              <a:ext cx="9525" cy="114300"/>
            </a:xfrm>
            <a:custGeom>
              <a:avLst/>
              <a:gdLst>
                <a:gd name="connsiteX0" fmla="*/ 5283 w 9525"/>
                <a:gd name="connsiteY0" fmla="*/ 113287 h 114300"/>
                <a:gd name="connsiteX1" fmla="*/ 5283 w 9525"/>
                <a:gd name="connsiteY1" fmla="*/ 5283 h 114300"/>
              </a:gdLst>
              <a:ahLst/>
              <a:cxnLst>
                <a:cxn ang="0">
                  <a:pos x="connsiteX0" y="connsiteY0"/>
                </a:cxn>
                <a:cxn ang="0">
                  <a:pos x="connsiteX1" y="connsiteY1"/>
                </a:cxn>
              </a:cxnLst>
              <a:rect l="l" t="t" r="r" b="b"/>
              <a:pathLst>
                <a:path w="9525" h="114300">
                  <a:moveTo>
                    <a:pt x="5283" y="113287"/>
                  </a:moveTo>
                  <a:lnTo>
                    <a:pt x="5283" y="5283"/>
                  </a:lnTo>
                </a:path>
              </a:pathLst>
            </a:custGeom>
            <a:noFill/>
            <a:ln w="25400" cap="flat">
              <a:solidFill>
                <a:schemeClr val="accent3"/>
              </a:solidFill>
              <a:prstDash val="solid"/>
              <a:miter/>
            </a:ln>
          </p:spPr>
          <p:txBody>
            <a:bodyPr rtlCol="0" anchor="ctr"/>
            <a:lstStyle/>
            <a:p>
              <a:endParaRPr lang="en-GB"/>
            </a:p>
          </p:txBody>
        </p:sp>
      </p:grpSp>
    </p:spTree>
    <p:custDataLst>
      <p:tags r:id="rId1"/>
    </p:custDataLst>
    <p:extLst>
      <p:ext uri="{BB962C8B-B14F-4D97-AF65-F5344CB8AC3E}">
        <p14:creationId xmlns:p14="http://schemas.microsoft.com/office/powerpoint/2010/main" val="450219711"/>
      </p:ext>
    </p:extLst>
  </p:cSld>
  <p:clrMapOvr>
    <a:masterClrMapping/>
  </p:clrMapOvr>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zh-CN" sz="1800" b="1" i="0" u="none" strike="noStrike" cap="none" baseline="0" dirty="0">
                <a:solidFill>
                  <a:srgbClr val="043882"/>
                </a:solidFill>
                <a:effectLst/>
                <a:uFillTx/>
                <a:ea typeface="SimSun"/>
              </a:rPr>
              <a:t>O-026：REARRANGE 试验结果：比较在第一疗程中使用不同剂量方案的瑞格非尼 (REG) 治疗转移性结直肠癌 (mCRC) 患者 (pt) 的随机 2 期研究 </a:t>
            </a:r>
            <a:r>
              <a:rPr lang="en-GB" altLang="zh-CN" sz="1800" b="1" i="0" u="none" strike="noStrike" cap="none" baseline="0" dirty="0" smtClean="0">
                <a:solidFill>
                  <a:srgbClr val="043882"/>
                </a:solidFill>
                <a:effectLst/>
                <a:uFillTx/>
                <a:ea typeface="SimSun"/>
              </a:rPr>
              <a:t/>
            </a:r>
            <a:br>
              <a:rPr lang="en-GB" altLang="zh-CN" sz="1800" b="1" i="0" u="none" strike="noStrike" cap="none" baseline="0" dirty="0" smtClean="0">
                <a:solidFill>
                  <a:srgbClr val="043882"/>
                </a:solidFill>
                <a:effectLst/>
                <a:uFillTx/>
                <a:ea typeface="SimSun"/>
              </a:rPr>
            </a:br>
            <a:r>
              <a:rPr lang="zh-CN" sz="1800" b="1" i="0" u="none" strike="noStrike" cap="none" baseline="0" dirty="0" smtClean="0">
                <a:solidFill>
                  <a:srgbClr val="043882"/>
                </a:solidFill>
                <a:effectLst/>
                <a:uFillTx/>
                <a:ea typeface="SimSun"/>
              </a:rPr>
              <a:t>– </a:t>
            </a:r>
            <a:r>
              <a:rPr lang="zh-CN" sz="1800" b="1" i="0" u="none" strike="noStrike" cap="none" baseline="0" dirty="0">
                <a:solidFill>
                  <a:srgbClr val="043882"/>
                </a:solidFill>
                <a:effectLst/>
                <a:uFillTx/>
                <a:ea typeface="SimSun"/>
              </a:rPr>
              <a:t>Argiles G 等人</a:t>
            </a:r>
          </a:p>
        </p:txBody>
      </p:sp>
      <p:sp>
        <p:nvSpPr>
          <p:cNvPr id="5123" name="Rectangle 3"/>
          <p:cNvSpPr>
            <a:spLocks noGrp="1" noChangeArrowheads="1"/>
          </p:cNvSpPr>
          <p:nvPr>
            <p:ph idx="1"/>
          </p:nvPr>
        </p:nvSpPr>
        <p:spPr>
          <a:xfrm>
            <a:off x="365124" y="1254035"/>
            <a:ext cx="8594392" cy="4746172"/>
          </a:xfrm>
        </p:spPr>
        <p:txBody>
          <a:bodyPr/>
          <a:lstStyle/>
          <a:p>
            <a:pPr marL="0" indent="0">
              <a:buNone/>
            </a:pPr>
            <a:r>
              <a:rPr lang="zh-CN" sz="1600" b="1" i="0" u="none" strike="noStrike" cap="none" baseline="0" dirty="0">
                <a:solidFill>
                  <a:srgbClr val="4D4D4D"/>
                </a:solidFill>
                <a:effectLst/>
                <a:uFillTx/>
                <a:ea typeface="SimSun"/>
              </a:rPr>
              <a:t>关键结果（续）</a:t>
            </a:r>
          </a:p>
          <a:p>
            <a:pPr marL="0" indent="0">
              <a:spcBef>
                <a:spcPts val="27000"/>
              </a:spcBef>
              <a:buNone/>
            </a:pPr>
            <a:r>
              <a:rPr lang="zh-CN" sz="1600" b="1" i="0" u="none" strike="noStrike" cap="none" baseline="0" dirty="0">
                <a:solidFill>
                  <a:srgbClr val="4D4D4D"/>
                </a:solidFill>
                <a:effectLst/>
                <a:uFillTx/>
                <a:ea typeface="SimSun"/>
              </a:rPr>
              <a:t>结论</a:t>
            </a:r>
          </a:p>
          <a:p>
            <a:r>
              <a:rPr lang="zh-CN" sz="1600" b="1" i="0" u="none" strike="noStrike" cap="none" baseline="0" dirty="0">
                <a:solidFill>
                  <a:srgbClr val="4D4D4D"/>
                </a:solidFill>
                <a:effectLst/>
                <a:uFillTx/>
                <a:ea typeface="SimSun"/>
              </a:rPr>
              <a:t>在 mCRC 患者中，与标准剂量相比，瑞格非尼减量或间歇用药剂量方案不会显著改善耐受性</a:t>
            </a:r>
          </a:p>
        </p:txBody>
      </p:sp>
      <p:sp>
        <p:nvSpPr>
          <p:cNvPr id="15" name="Text Placeholder 14"/>
          <p:cNvSpPr>
            <a:spLocks noGrp="1"/>
          </p:cNvSpPr>
          <p:nvPr>
            <p:ph type="body" sz="quarter" idx="11"/>
          </p:nvPr>
        </p:nvSpPr>
        <p:spPr>
          <a:xfrm>
            <a:off x="4495800" y="6096000"/>
            <a:ext cx="4283075" cy="487363"/>
          </a:xfrm>
        </p:spPr>
        <p:txBody>
          <a:bodyPr/>
          <a:lstStyle/>
          <a:p>
            <a:r>
              <a:rPr lang="zh-CN" sz="1200" b="0" i="0" u="none" strike="noStrike" cap="none" baseline="0">
                <a:solidFill>
                  <a:srgbClr val="4D4D4D"/>
                </a:solidFill>
                <a:effectLst/>
                <a:uFillTx/>
                <a:ea typeface="SimSun"/>
              </a:rPr>
              <a:t>Argiles G, et al. Ann Oncol 2019;30(suppl):abstr O-026</a:t>
            </a:r>
          </a:p>
        </p:txBody>
      </p:sp>
      <p:graphicFrame>
        <p:nvGraphicFramePr>
          <p:cNvPr id="6" name="Group 88">
            <a:extLst>
              <a:ext uri="{FF2B5EF4-FFF2-40B4-BE49-F238E27FC236}">
                <a16:creationId xmlns:a16="http://schemas.microsoft.com/office/drawing/2014/main" id="{01266484-3094-413B-AAA7-3D7822C30BC3}"/>
              </a:ext>
            </a:extLst>
          </p:cNvPr>
          <p:cNvGraphicFramePr>
            <a:graphicFrameLocks noGrp="1"/>
          </p:cNvGraphicFramePr>
          <p:nvPr>
            <p:extLst>
              <p:ext uri="{D42A27DB-BD31-4B8C-83A1-F6EECF244321}">
                <p14:modId xmlns:p14="http://schemas.microsoft.com/office/powerpoint/2010/main" val="607762448"/>
              </p:ext>
            </p:extLst>
          </p:nvPr>
        </p:nvGraphicFramePr>
        <p:xfrm>
          <a:off x="365124" y="1621966"/>
          <a:ext cx="8293969" cy="3168501"/>
        </p:xfrm>
        <a:graphic>
          <a:graphicData uri="http://schemas.openxmlformats.org/drawingml/2006/table">
            <a:tbl>
              <a:tblPr firstRow="1" bandRow="1">
                <a:tableStyleId>{69012ECD-51FC-41F1-AA8D-1B2483CD663E}</a:tableStyleId>
              </a:tblPr>
              <a:tblGrid>
                <a:gridCol w="3320185">
                  <a:extLst>
                    <a:ext uri="{9D8B030D-6E8A-4147-A177-3AD203B41FA5}">
                      <a16:colId xmlns:a16="http://schemas.microsoft.com/office/drawing/2014/main" val="20000"/>
                    </a:ext>
                  </a:extLst>
                </a:gridCol>
                <a:gridCol w="1657928">
                  <a:extLst>
                    <a:ext uri="{9D8B030D-6E8A-4147-A177-3AD203B41FA5}">
                      <a16:colId xmlns:a16="http://schemas.microsoft.com/office/drawing/2014/main" val="20001"/>
                    </a:ext>
                  </a:extLst>
                </a:gridCol>
                <a:gridCol w="1657928">
                  <a:extLst>
                    <a:ext uri="{9D8B030D-6E8A-4147-A177-3AD203B41FA5}">
                      <a16:colId xmlns:a16="http://schemas.microsoft.com/office/drawing/2014/main" val="20002"/>
                    </a:ext>
                  </a:extLst>
                </a:gridCol>
                <a:gridCol w="1657928">
                  <a:extLst>
                    <a:ext uri="{9D8B030D-6E8A-4147-A177-3AD203B41FA5}">
                      <a16:colId xmlns:a16="http://schemas.microsoft.com/office/drawing/2014/main" val="20003"/>
                    </a:ext>
                  </a:extLst>
                </a:gridCol>
              </a:tblGrid>
              <a:tr h="178711">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zh-CN" sz="1400" b="1" i="0" u="none" strike="noStrike" cap="none" baseline="0" dirty="0">
                          <a:solidFill>
                            <a:srgbClr val="FFFFFF"/>
                          </a:solidFill>
                          <a:effectLst/>
                          <a:uFillTx/>
                          <a:ea typeface="SimSun"/>
                        </a:rPr>
                        <a:t>在 &gt;4% 患者中发生的 3/4 级 AE，%</a:t>
                      </a:r>
                    </a:p>
                  </a:txBody>
                  <a:tcPr anchor="b"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400" b="1" i="0" u="none" strike="noStrike" cap="none" baseline="0">
                          <a:solidFill>
                            <a:srgbClr val="FFFFFF"/>
                          </a:solidFill>
                          <a:effectLst/>
                          <a:uFillTx/>
                          <a:ea typeface="SimSun"/>
                        </a:rPr>
                        <a:t>对照组</a:t>
                      </a:r>
                    </a:p>
                  </a:txBody>
                  <a:tcPr anchor="b"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400" b="1" i="0" u="none" strike="noStrike" cap="none" baseline="0">
                          <a:solidFill>
                            <a:srgbClr val="FFFFFF"/>
                          </a:solidFill>
                          <a:effectLst/>
                          <a:uFillTx/>
                          <a:ea typeface="SimSun"/>
                        </a:rPr>
                        <a:t>减量用药组</a:t>
                      </a:r>
                    </a:p>
                  </a:txBody>
                  <a:tcPr anchor="b"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400" b="1" i="0" u="none" strike="noStrike" cap="none" baseline="0">
                          <a:solidFill>
                            <a:srgbClr val="FFFFFF"/>
                          </a:solidFill>
                          <a:effectLst/>
                          <a:uFillTx/>
                          <a:ea typeface="SimSun"/>
                        </a:rPr>
                        <a:t>间歇用药组</a:t>
                      </a:r>
                    </a:p>
                  </a:txBody>
                  <a:tcPr anchor="b"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0"/>
                  </a:ext>
                </a:extLst>
              </a:tr>
              <a:tr h="295461">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zh-CN" sz="1400" b="0" i="0" u="none" strike="noStrike" cap="none" baseline="0" dirty="0">
                          <a:solidFill>
                            <a:srgbClr val="4D4D4D"/>
                          </a:solidFill>
                          <a:effectLst/>
                          <a:uFillTx/>
                          <a:ea typeface="SimSun"/>
                        </a:rPr>
                        <a:t>合计</a:t>
                      </a:r>
                    </a:p>
                  </a:txBody>
                  <a:tcPr marL="36000" marR="36000"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en-US" altLang="zh-CN" sz="1400" b="0" i="0" u="none" strike="noStrike" kern="1200" cap="none" baseline="0" dirty="0" smtClean="0">
                          <a:solidFill>
                            <a:srgbClr val="4D4D4D"/>
                          </a:solidFill>
                          <a:effectLst/>
                          <a:uFillTx/>
                          <a:latin typeface="+mn-lt"/>
                          <a:ea typeface="SimSun"/>
                          <a:cs typeface="+mn-cs"/>
                        </a:rPr>
                        <a:t>61</a:t>
                      </a:r>
                      <a:endParaRPr lang="en-US" sz="1400" b="0" i="0" u="none" strike="noStrike" kern="1200" cap="none" baseline="0" dirty="0">
                        <a:solidFill>
                          <a:srgbClr val="4D4D4D"/>
                        </a:solidFill>
                        <a:effectLst/>
                        <a:uFillTx/>
                        <a:latin typeface="+mn-lt"/>
                        <a:ea typeface="SimSun"/>
                        <a:cs typeface="+mn-cs"/>
                      </a:endParaRPr>
                    </a:p>
                  </a:txBody>
                  <a:tcPr marL="36000" marR="36000"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lang="en-US" altLang="zh-CN" sz="1400" b="0" i="0" u="none" strike="noStrike" kern="1200" cap="none" baseline="0" dirty="0" smtClean="0">
                          <a:solidFill>
                            <a:srgbClr val="4D4D4D"/>
                          </a:solidFill>
                          <a:effectLst/>
                          <a:uFillTx/>
                          <a:latin typeface="+mn-lt"/>
                          <a:ea typeface="SimSun"/>
                          <a:cs typeface="+mn-cs"/>
                        </a:rPr>
                        <a:t>57</a:t>
                      </a:r>
                    </a:p>
                  </a:txBody>
                  <a:tcPr marL="36000" marR="36000"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lang="en-US" altLang="zh-CN" sz="1400" b="0" i="0" u="none" strike="noStrike" kern="1200" cap="none" baseline="0" dirty="0" smtClean="0">
                          <a:solidFill>
                            <a:srgbClr val="4D4D4D"/>
                          </a:solidFill>
                          <a:effectLst/>
                          <a:uFillTx/>
                          <a:latin typeface="+mn-lt"/>
                          <a:ea typeface="SimSun"/>
                          <a:cs typeface="+mn-cs"/>
                        </a:rPr>
                        <a:t>55</a:t>
                      </a:r>
                    </a:p>
                  </a:txBody>
                  <a:tcPr marL="36000" marR="36000"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val="10001"/>
                  </a:ext>
                </a:extLst>
              </a:tr>
              <a:tr h="120073">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zh-CN" sz="1400" b="0" i="0" u="none" strike="noStrike" cap="none" baseline="0">
                          <a:solidFill>
                            <a:srgbClr val="4D4D4D"/>
                          </a:solidFill>
                          <a:effectLst/>
                          <a:uFillTx/>
                          <a:ea typeface="SimSun"/>
                        </a:rPr>
                        <a:t>虚弱/疲乏</a:t>
                      </a:r>
                    </a:p>
                  </a:txBody>
                  <a:tcPr marL="36000" marR="36000"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en-US" altLang="zh-CN" sz="1400" b="0" i="0" u="none" strike="noStrike" kern="1200" cap="none" baseline="0" dirty="0" smtClean="0">
                          <a:solidFill>
                            <a:srgbClr val="4D4D4D"/>
                          </a:solidFill>
                          <a:effectLst/>
                          <a:uFillTx/>
                          <a:latin typeface="+mn-lt"/>
                          <a:ea typeface="SimSun"/>
                          <a:cs typeface="+mn-cs"/>
                        </a:rPr>
                        <a:t>20</a:t>
                      </a:r>
                      <a:endParaRPr lang="en-US" sz="1400" b="0" i="0" u="none" strike="noStrike" kern="1200" cap="none" baseline="0" dirty="0">
                        <a:solidFill>
                          <a:srgbClr val="4D4D4D"/>
                        </a:solidFill>
                        <a:effectLst/>
                        <a:uFillTx/>
                        <a:latin typeface="+mn-lt"/>
                        <a:ea typeface="SimSun"/>
                        <a:cs typeface="+mn-cs"/>
                      </a:endParaRPr>
                    </a:p>
                  </a:txBody>
                  <a:tcPr marL="36000" marR="36000"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en-US" altLang="zh-CN" sz="1400" b="0" i="0" u="none" strike="noStrike" kern="1200" cap="none" baseline="0" dirty="0" smtClean="0">
                          <a:solidFill>
                            <a:srgbClr val="4D4D4D"/>
                          </a:solidFill>
                          <a:effectLst/>
                          <a:uFillTx/>
                          <a:latin typeface="+mn-lt"/>
                          <a:ea typeface="SimSun"/>
                          <a:cs typeface="+mn-cs"/>
                        </a:rPr>
                        <a:t>14</a:t>
                      </a:r>
                      <a:endParaRPr lang="en-US" sz="1400" b="0" i="0" u="none" strike="noStrike" kern="1200" cap="none" baseline="0" dirty="0">
                        <a:solidFill>
                          <a:srgbClr val="4D4D4D"/>
                        </a:solidFill>
                        <a:effectLst/>
                        <a:uFillTx/>
                        <a:latin typeface="+mn-lt"/>
                        <a:ea typeface="SimSun"/>
                        <a:cs typeface="+mn-cs"/>
                      </a:endParaRPr>
                    </a:p>
                  </a:txBody>
                  <a:tcPr marL="36000" marR="36000"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lang="en-US" altLang="zh-CN" sz="1400" b="0" i="0" u="none" strike="noStrike" kern="1200" cap="none" baseline="0" dirty="0" smtClean="0">
                          <a:solidFill>
                            <a:srgbClr val="4D4D4D"/>
                          </a:solidFill>
                          <a:effectLst/>
                          <a:uFillTx/>
                          <a:latin typeface="+mn-lt"/>
                          <a:ea typeface="SimSun"/>
                          <a:cs typeface="+mn-cs"/>
                        </a:rPr>
                        <a:t>15</a:t>
                      </a:r>
                    </a:p>
                  </a:txBody>
                  <a:tcPr marL="36000" marR="36000"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a16="http://schemas.microsoft.com/office/drawing/2014/main" val="10002"/>
                  </a:ext>
                </a:extLst>
              </a:tr>
              <a:tr h="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zh-CN" sz="1400" b="0" i="0" u="none" strike="noStrike" cap="none" baseline="0">
                          <a:solidFill>
                            <a:srgbClr val="4D4D4D"/>
                          </a:solidFill>
                          <a:effectLst/>
                          <a:uFillTx/>
                          <a:ea typeface="SimSun"/>
                        </a:rPr>
                        <a:t>高血压</a:t>
                      </a:r>
                    </a:p>
                  </a:txBody>
                  <a:tcPr marL="36000" marR="36000"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en-US" altLang="zh-CN" sz="1400" b="0" i="0" u="none" strike="noStrike" kern="1200" cap="none" baseline="0" dirty="0" smtClean="0">
                          <a:solidFill>
                            <a:srgbClr val="4D4D4D"/>
                          </a:solidFill>
                          <a:effectLst/>
                          <a:uFillTx/>
                          <a:latin typeface="+mn-lt"/>
                          <a:ea typeface="SimSun"/>
                          <a:cs typeface="+mn-cs"/>
                        </a:rPr>
                        <a:t>19</a:t>
                      </a:r>
                      <a:endParaRPr lang="en-US" sz="1400" b="0" i="0" u="none" strike="noStrike" kern="1200" cap="none" baseline="0" dirty="0">
                        <a:solidFill>
                          <a:srgbClr val="4D4D4D"/>
                        </a:solidFill>
                        <a:effectLst/>
                        <a:uFillTx/>
                        <a:latin typeface="+mn-lt"/>
                        <a:ea typeface="SimSun"/>
                        <a:cs typeface="+mn-cs"/>
                      </a:endParaRPr>
                    </a:p>
                  </a:txBody>
                  <a:tcPr marL="36000" marR="36000"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en-US" altLang="zh-CN" sz="1400" b="0" i="0" u="none" strike="noStrike" kern="1200" cap="none" baseline="0" dirty="0" smtClean="0">
                          <a:solidFill>
                            <a:srgbClr val="4D4D4D"/>
                          </a:solidFill>
                          <a:effectLst/>
                          <a:uFillTx/>
                          <a:latin typeface="+mn-lt"/>
                          <a:ea typeface="SimSun"/>
                          <a:cs typeface="+mn-cs"/>
                        </a:rPr>
                        <a:t>12</a:t>
                      </a:r>
                      <a:endParaRPr lang="en-US" sz="1400" b="0" i="0" u="none" strike="noStrike" kern="1200" cap="none" baseline="0" dirty="0">
                        <a:solidFill>
                          <a:srgbClr val="4D4D4D"/>
                        </a:solidFill>
                        <a:effectLst/>
                        <a:uFillTx/>
                        <a:latin typeface="+mn-lt"/>
                        <a:ea typeface="SimSun"/>
                        <a:cs typeface="+mn-cs"/>
                      </a:endParaRPr>
                    </a:p>
                  </a:txBody>
                  <a:tcPr marL="36000" marR="36000"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lang="en-US" altLang="zh-CN" sz="1400" b="0" i="0" u="none" strike="noStrike" kern="1200" cap="none" baseline="0" dirty="0" smtClean="0">
                          <a:solidFill>
                            <a:srgbClr val="4D4D4D"/>
                          </a:solidFill>
                          <a:effectLst/>
                          <a:uFillTx/>
                          <a:latin typeface="+mn-lt"/>
                          <a:ea typeface="SimSun"/>
                          <a:cs typeface="+mn-cs"/>
                        </a:rPr>
                        <a:t>20</a:t>
                      </a:r>
                    </a:p>
                  </a:txBody>
                  <a:tcPr marL="36000" marR="36000"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val="10003"/>
                  </a:ext>
                </a:extLst>
              </a:tr>
              <a:tr h="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zh-CN" sz="1400" b="0" i="0" u="none" strike="noStrike" cap="none" baseline="0">
                          <a:solidFill>
                            <a:srgbClr val="4D4D4D"/>
                          </a:solidFill>
                          <a:effectLst/>
                          <a:uFillTx/>
                          <a:ea typeface="SimSun"/>
                        </a:rPr>
                        <a:t>低钾血症</a:t>
                      </a:r>
                    </a:p>
                  </a:txBody>
                  <a:tcPr marL="36000" marR="36000"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en-US" altLang="zh-CN" sz="1400" b="0" i="0" u="none" strike="noStrike" kern="1200" cap="none" baseline="0" dirty="0" smtClean="0">
                          <a:solidFill>
                            <a:srgbClr val="4D4D4D"/>
                          </a:solidFill>
                          <a:effectLst/>
                          <a:uFillTx/>
                          <a:latin typeface="+mn-lt"/>
                          <a:ea typeface="SimSun"/>
                          <a:cs typeface="+mn-cs"/>
                        </a:rPr>
                        <a:t>11</a:t>
                      </a:r>
                      <a:endParaRPr lang="en-US" sz="1400" b="0" i="0" u="none" strike="noStrike" kern="1200" cap="none" baseline="0" dirty="0">
                        <a:solidFill>
                          <a:srgbClr val="4D4D4D"/>
                        </a:solidFill>
                        <a:effectLst/>
                        <a:uFillTx/>
                        <a:latin typeface="+mn-lt"/>
                        <a:ea typeface="SimSun"/>
                        <a:cs typeface="+mn-cs"/>
                      </a:endParaRPr>
                    </a:p>
                  </a:txBody>
                  <a:tcPr marL="36000" marR="36000"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lang="en-US" altLang="zh-CN" sz="1400" b="0" i="0" u="none" strike="noStrike" kern="1200" cap="none" baseline="0" dirty="0" smtClean="0">
                          <a:solidFill>
                            <a:srgbClr val="4D4D4D"/>
                          </a:solidFill>
                          <a:effectLst/>
                          <a:uFillTx/>
                          <a:latin typeface="+mn-lt"/>
                          <a:ea typeface="SimSun"/>
                          <a:cs typeface="+mn-cs"/>
                        </a:rPr>
                        <a:t>7</a:t>
                      </a:r>
                      <a:endParaRPr lang="en-US" sz="1400" b="0" i="0" u="none" strike="noStrike" kern="1200" cap="none" baseline="0" dirty="0">
                        <a:solidFill>
                          <a:srgbClr val="4D4D4D"/>
                        </a:solidFill>
                        <a:effectLst/>
                        <a:uFillTx/>
                        <a:latin typeface="+mn-lt"/>
                        <a:ea typeface="SimSun"/>
                        <a:cs typeface="+mn-cs"/>
                      </a:endParaRPr>
                    </a:p>
                  </a:txBody>
                  <a:tcPr marL="36000" marR="36000"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lang="en-US" altLang="zh-CN" sz="1400" b="0" i="0" u="none" strike="noStrike" kern="1200" cap="none" baseline="0" dirty="0" smtClean="0">
                          <a:solidFill>
                            <a:srgbClr val="4D4D4D"/>
                          </a:solidFill>
                          <a:effectLst/>
                          <a:uFillTx/>
                          <a:latin typeface="+mn-lt"/>
                          <a:ea typeface="SimSun"/>
                          <a:cs typeface="+mn-cs"/>
                        </a:rPr>
                        <a:t>10</a:t>
                      </a:r>
                    </a:p>
                  </a:txBody>
                  <a:tcPr marL="36000" marR="36000"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3604610805"/>
                  </a:ext>
                </a:extLst>
              </a:tr>
              <a:tr h="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zh-CN" sz="1400" b="0" i="0" u="none" strike="noStrike" cap="none" baseline="0">
                          <a:solidFill>
                            <a:srgbClr val="4D4D4D"/>
                          </a:solidFill>
                          <a:effectLst/>
                          <a:uFillTx/>
                          <a:ea typeface="SimSun"/>
                        </a:rPr>
                        <a:t>手脚皮肤反应</a:t>
                      </a:r>
                    </a:p>
                  </a:txBody>
                  <a:tcPr marL="36000" marR="36000"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en-US" sz="1400" b="0" i="0" u="none" strike="noStrike" kern="1200" cap="none" baseline="0" dirty="0" smtClean="0">
                          <a:solidFill>
                            <a:srgbClr val="4D4D4D"/>
                          </a:solidFill>
                          <a:effectLst/>
                          <a:uFillTx/>
                          <a:latin typeface="+mn-lt"/>
                          <a:ea typeface="SimSun"/>
                          <a:cs typeface="+mn-cs"/>
                        </a:rPr>
                        <a:t>8</a:t>
                      </a:r>
                      <a:endParaRPr lang="en-US" sz="1400" b="0" i="0" u="none" strike="noStrike" kern="1200" cap="none" baseline="0" dirty="0">
                        <a:solidFill>
                          <a:srgbClr val="4D4D4D"/>
                        </a:solidFill>
                        <a:effectLst/>
                        <a:uFillTx/>
                        <a:latin typeface="+mn-lt"/>
                        <a:ea typeface="SimSun"/>
                        <a:cs typeface="+mn-cs"/>
                      </a:endParaRPr>
                    </a:p>
                  </a:txBody>
                  <a:tcPr marL="36000" marR="36000"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en-US" sz="1400" b="0" i="0" u="none" strike="noStrike" kern="1200" cap="none" baseline="0" dirty="0" smtClean="0">
                          <a:solidFill>
                            <a:srgbClr val="4D4D4D"/>
                          </a:solidFill>
                          <a:effectLst/>
                          <a:uFillTx/>
                          <a:latin typeface="+mn-lt"/>
                          <a:ea typeface="SimSun"/>
                          <a:cs typeface="+mn-cs"/>
                        </a:rPr>
                        <a:t>7</a:t>
                      </a:r>
                      <a:endParaRPr lang="en-US" sz="1400" b="0" i="0" u="none" strike="noStrike" kern="1200" cap="none" baseline="0" dirty="0">
                        <a:solidFill>
                          <a:srgbClr val="4D4D4D"/>
                        </a:solidFill>
                        <a:effectLst/>
                        <a:uFillTx/>
                        <a:latin typeface="+mn-lt"/>
                        <a:ea typeface="SimSun"/>
                        <a:cs typeface="+mn-cs"/>
                      </a:endParaRPr>
                    </a:p>
                  </a:txBody>
                  <a:tcPr marL="36000" marR="36000"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en-US" sz="1400" b="0" i="0" u="none" strike="noStrike" kern="1200" cap="none" baseline="0" dirty="0" smtClean="0">
                          <a:solidFill>
                            <a:srgbClr val="4D4D4D"/>
                          </a:solidFill>
                          <a:effectLst/>
                          <a:uFillTx/>
                          <a:latin typeface="+mn-lt"/>
                          <a:ea typeface="SimSun"/>
                          <a:cs typeface="+mn-cs"/>
                        </a:rPr>
                        <a:t>3</a:t>
                      </a:r>
                      <a:endParaRPr lang="en-US" sz="1400" b="0" i="0" u="none" strike="noStrike" kern="1200" cap="none" baseline="0" dirty="0">
                        <a:solidFill>
                          <a:srgbClr val="4D4D4D"/>
                        </a:solidFill>
                        <a:effectLst/>
                        <a:uFillTx/>
                        <a:latin typeface="+mn-lt"/>
                        <a:ea typeface="SimSun"/>
                        <a:cs typeface="+mn-cs"/>
                      </a:endParaRPr>
                    </a:p>
                  </a:txBody>
                  <a:tcPr marL="36000" marR="36000"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val="3463617724"/>
                  </a:ext>
                </a:extLst>
              </a:tr>
              <a:tr h="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zh-CN" sz="1400" b="0" i="0" u="none" strike="noStrike" cap="none" baseline="0">
                          <a:solidFill>
                            <a:srgbClr val="4D4D4D"/>
                          </a:solidFill>
                          <a:effectLst/>
                          <a:uFillTx/>
                          <a:ea typeface="SimSun"/>
                        </a:rPr>
                        <a:t>GGT</a:t>
                      </a:r>
                    </a:p>
                  </a:txBody>
                  <a:tcPr marL="36000" marR="36000"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en-US" sz="1400" b="0" i="0" u="none" strike="noStrike" kern="1200" cap="none" baseline="0" dirty="0" smtClean="0">
                          <a:solidFill>
                            <a:srgbClr val="4D4D4D"/>
                          </a:solidFill>
                          <a:effectLst/>
                          <a:uFillTx/>
                          <a:latin typeface="+mn-lt"/>
                          <a:ea typeface="SimSun"/>
                          <a:cs typeface="+mn-cs"/>
                        </a:rPr>
                        <a:t>2</a:t>
                      </a:r>
                      <a:endParaRPr lang="en-US" sz="1400" b="0" i="0" u="none" strike="noStrike" kern="1200" cap="none" baseline="0" dirty="0">
                        <a:solidFill>
                          <a:srgbClr val="4D4D4D"/>
                        </a:solidFill>
                        <a:effectLst/>
                        <a:uFillTx/>
                        <a:latin typeface="+mn-lt"/>
                        <a:ea typeface="SimSun"/>
                        <a:cs typeface="+mn-cs"/>
                      </a:endParaRPr>
                    </a:p>
                  </a:txBody>
                  <a:tcPr marL="36000" marR="36000"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en-US" sz="1400" b="0" i="0" u="none" strike="noStrike" kern="1200" cap="none" baseline="0" dirty="0" smtClean="0">
                          <a:solidFill>
                            <a:srgbClr val="4D4D4D"/>
                          </a:solidFill>
                          <a:effectLst/>
                          <a:uFillTx/>
                          <a:latin typeface="+mn-lt"/>
                          <a:ea typeface="SimSun"/>
                          <a:cs typeface="+mn-cs"/>
                        </a:rPr>
                        <a:t>7</a:t>
                      </a:r>
                      <a:endParaRPr lang="en-US" sz="1400" b="0" i="0" u="none" strike="noStrike" kern="1200" cap="none" baseline="0" dirty="0">
                        <a:solidFill>
                          <a:srgbClr val="4D4D4D"/>
                        </a:solidFill>
                        <a:effectLst/>
                        <a:uFillTx/>
                        <a:latin typeface="+mn-lt"/>
                        <a:ea typeface="SimSun"/>
                        <a:cs typeface="+mn-cs"/>
                      </a:endParaRPr>
                    </a:p>
                  </a:txBody>
                  <a:tcPr marL="36000" marR="36000"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en-US" sz="1400" b="0" i="0" u="none" strike="noStrike" kern="1200" cap="none" baseline="0" dirty="0" smtClean="0">
                          <a:solidFill>
                            <a:srgbClr val="4D4D4D"/>
                          </a:solidFill>
                          <a:effectLst/>
                          <a:uFillTx/>
                          <a:latin typeface="+mn-lt"/>
                          <a:ea typeface="SimSun"/>
                          <a:cs typeface="+mn-cs"/>
                        </a:rPr>
                        <a:t>2</a:t>
                      </a:r>
                      <a:endParaRPr lang="en-US" sz="1400" b="0" i="0" u="none" strike="noStrike" kern="1200" cap="none" baseline="0" dirty="0">
                        <a:solidFill>
                          <a:srgbClr val="4D4D4D"/>
                        </a:solidFill>
                        <a:effectLst/>
                        <a:uFillTx/>
                        <a:latin typeface="+mn-lt"/>
                        <a:ea typeface="SimSun"/>
                        <a:cs typeface="+mn-cs"/>
                      </a:endParaRPr>
                    </a:p>
                  </a:txBody>
                  <a:tcPr marL="36000" marR="36000"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1173608020"/>
                  </a:ext>
                </a:extLst>
              </a:tr>
              <a:tr h="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zh-CN" sz="1400" b="0" i="0" u="none" strike="noStrike" cap="none" baseline="0">
                          <a:solidFill>
                            <a:srgbClr val="4D4D4D"/>
                          </a:solidFill>
                          <a:effectLst/>
                          <a:uFillTx/>
                          <a:ea typeface="SimSun"/>
                        </a:rPr>
                        <a:t>蛋白尿</a:t>
                      </a:r>
                    </a:p>
                  </a:txBody>
                  <a:tcPr marL="36000" marR="36000"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en-US" sz="1400" b="0" i="0" u="none" strike="noStrike" kern="1200" cap="none" baseline="0" dirty="0" smtClean="0">
                          <a:solidFill>
                            <a:srgbClr val="4D4D4D"/>
                          </a:solidFill>
                          <a:effectLst/>
                          <a:uFillTx/>
                          <a:latin typeface="+mn-lt"/>
                          <a:ea typeface="SimSun"/>
                          <a:cs typeface="+mn-cs"/>
                        </a:rPr>
                        <a:t>6</a:t>
                      </a:r>
                      <a:endParaRPr lang="en-US" sz="1400" b="0" i="0" u="none" strike="noStrike" kern="1200" cap="none" baseline="0" dirty="0">
                        <a:solidFill>
                          <a:srgbClr val="4D4D4D"/>
                        </a:solidFill>
                        <a:effectLst/>
                        <a:uFillTx/>
                        <a:latin typeface="+mn-lt"/>
                        <a:ea typeface="SimSun"/>
                        <a:cs typeface="+mn-cs"/>
                      </a:endParaRPr>
                    </a:p>
                  </a:txBody>
                  <a:tcPr marL="36000" marR="36000"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en-US" sz="1400" b="0" i="0" u="none" strike="noStrike" kern="1200" cap="none" baseline="0" dirty="0" smtClean="0">
                          <a:solidFill>
                            <a:srgbClr val="4D4D4D"/>
                          </a:solidFill>
                          <a:effectLst/>
                          <a:uFillTx/>
                          <a:latin typeface="+mn-lt"/>
                          <a:ea typeface="SimSun"/>
                          <a:cs typeface="+mn-cs"/>
                        </a:rPr>
                        <a:t>3</a:t>
                      </a:r>
                      <a:endParaRPr lang="en-US" sz="1400" b="0" i="0" u="none" strike="noStrike" kern="1200" cap="none" baseline="0" dirty="0">
                        <a:solidFill>
                          <a:srgbClr val="4D4D4D"/>
                        </a:solidFill>
                        <a:effectLst/>
                        <a:uFillTx/>
                        <a:latin typeface="+mn-lt"/>
                        <a:ea typeface="SimSun"/>
                        <a:cs typeface="+mn-cs"/>
                      </a:endParaRPr>
                    </a:p>
                  </a:txBody>
                  <a:tcPr marL="36000" marR="36000"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en-US" sz="1400" b="0" i="0" u="none" strike="noStrike" kern="1200" cap="none" baseline="0" dirty="0" smtClean="0">
                          <a:solidFill>
                            <a:srgbClr val="4D4D4D"/>
                          </a:solidFill>
                          <a:effectLst/>
                          <a:uFillTx/>
                          <a:latin typeface="+mn-lt"/>
                          <a:ea typeface="SimSun"/>
                          <a:cs typeface="+mn-cs"/>
                        </a:rPr>
                        <a:t>1</a:t>
                      </a:r>
                      <a:endParaRPr lang="en-US" sz="1400" b="0" i="0" u="none" strike="noStrike" kern="1200" cap="none" baseline="0" dirty="0">
                        <a:solidFill>
                          <a:srgbClr val="4D4D4D"/>
                        </a:solidFill>
                        <a:effectLst/>
                        <a:uFillTx/>
                        <a:latin typeface="+mn-lt"/>
                        <a:ea typeface="SimSun"/>
                        <a:cs typeface="+mn-cs"/>
                      </a:endParaRPr>
                    </a:p>
                  </a:txBody>
                  <a:tcPr marL="36000" marR="36000"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val="712003855"/>
                  </a:ext>
                </a:extLst>
              </a:tr>
              <a:tr h="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zh-CN" sz="1400" b="0" i="0" u="none" strike="noStrike" cap="none" baseline="0">
                          <a:solidFill>
                            <a:srgbClr val="4D4D4D"/>
                          </a:solidFill>
                          <a:effectLst/>
                          <a:uFillTx/>
                          <a:ea typeface="SimSun"/>
                        </a:rPr>
                        <a:t>皮疹</a:t>
                      </a:r>
                    </a:p>
                  </a:txBody>
                  <a:tcPr marL="36000" marR="36000"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en-US" sz="1400" b="0" i="0" u="none" strike="noStrike" kern="1200" cap="none" baseline="0" dirty="0" smtClean="0">
                          <a:solidFill>
                            <a:srgbClr val="4D4D4D"/>
                          </a:solidFill>
                          <a:effectLst/>
                          <a:uFillTx/>
                          <a:latin typeface="+mn-lt"/>
                          <a:ea typeface="SimSun"/>
                          <a:cs typeface="+mn-cs"/>
                        </a:rPr>
                        <a:t>1</a:t>
                      </a:r>
                      <a:endParaRPr lang="en-US" sz="1400" b="0" i="0" u="none" strike="noStrike" kern="1200" cap="none" baseline="0" dirty="0">
                        <a:solidFill>
                          <a:srgbClr val="4D4D4D"/>
                        </a:solidFill>
                        <a:effectLst/>
                        <a:uFillTx/>
                        <a:latin typeface="+mn-lt"/>
                        <a:ea typeface="SimSun"/>
                        <a:cs typeface="+mn-cs"/>
                      </a:endParaRPr>
                    </a:p>
                  </a:txBody>
                  <a:tcPr marL="36000" marR="36000"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en-US" sz="1400" b="0" i="0" u="none" strike="noStrike" kern="1200" cap="none" baseline="0" dirty="0" smtClean="0">
                          <a:solidFill>
                            <a:srgbClr val="4D4D4D"/>
                          </a:solidFill>
                          <a:effectLst/>
                          <a:uFillTx/>
                          <a:latin typeface="+mn-lt"/>
                          <a:ea typeface="SimSun"/>
                          <a:cs typeface="+mn-cs"/>
                        </a:rPr>
                        <a:t>4</a:t>
                      </a:r>
                      <a:endParaRPr lang="en-US" sz="1400" b="0" i="0" u="none" strike="noStrike" kern="1200" cap="none" baseline="0" dirty="0">
                        <a:solidFill>
                          <a:srgbClr val="4D4D4D"/>
                        </a:solidFill>
                        <a:effectLst/>
                        <a:uFillTx/>
                        <a:latin typeface="+mn-lt"/>
                        <a:ea typeface="SimSun"/>
                        <a:cs typeface="+mn-cs"/>
                      </a:endParaRPr>
                    </a:p>
                  </a:txBody>
                  <a:tcPr marL="36000" marR="36000"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en-US" sz="1400" b="0" i="0" u="none" strike="noStrike" kern="1200" cap="none" baseline="0" dirty="0" smtClean="0">
                          <a:solidFill>
                            <a:srgbClr val="4D4D4D"/>
                          </a:solidFill>
                          <a:effectLst/>
                          <a:uFillTx/>
                          <a:latin typeface="+mn-lt"/>
                          <a:ea typeface="SimSun"/>
                          <a:cs typeface="+mn-cs"/>
                        </a:rPr>
                        <a:t>2</a:t>
                      </a:r>
                      <a:endParaRPr lang="en-US" sz="1400" b="0" i="0" u="none" strike="noStrike" kern="1200" cap="none" baseline="0" dirty="0">
                        <a:solidFill>
                          <a:srgbClr val="4D4D4D"/>
                        </a:solidFill>
                        <a:effectLst/>
                        <a:uFillTx/>
                        <a:latin typeface="+mn-lt"/>
                        <a:ea typeface="SimSun"/>
                        <a:cs typeface="+mn-cs"/>
                      </a:endParaRPr>
                    </a:p>
                  </a:txBody>
                  <a:tcPr marL="36000" marR="36000"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308767128"/>
                  </a:ext>
                </a:extLst>
              </a:tr>
              <a:tr h="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zh-CN" sz="1400" b="0" i="0" u="none" strike="noStrike" cap="none" baseline="0">
                          <a:solidFill>
                            <a:srgbClr val="4D4D4D"/>
                          </a:solidFill>
                          <a:effectLst/>
                          <a:uFillTx/>
                          <a:ea typeface="SimSun"/>
                        </a:rPr>
                        <a:t>AST 升高</a:t>
                      </a:r>
                    </a:p>
                  </a:txBody>
                  <a:tcPr marL="36000" marR="36000"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en-US" sz="1400" b="0" i="0" u="none" strike="noStrike" kern="1200" cap="none" baseline="0" dirty="0" smtClean="0">
                          <a:solidFill>
                            <a:srgbClr val="4D4D4D"/>
                          </a:solidFill>
                          <a:effectLst/>
                          <a:uFillTx/>
                          <a:latin typeface="+mn-lt"/>
                          <a:ea typeface="SimSun"/>
                          <a:cs typeface="+mn-cs"/>
                        </a:rPr>
                        <a:t>1</a:t>
                      </a:r>
                      <a:endParaRPr lang="en-US" sz="1400" b="0" i="0" u="none" strike="noStrike" kern="1200" cap="none" baseline="0" dirty="0">
                        <a:solidFill>
                          <a:srgbClr val="4D4D4D"/>
                        </a:solidFill>
                        <a:effectLst/>
                        <a:uFillTx/>
                        <a:latin typeface="+mn-lt"/>
                        <a:ea typeface="SimSun"/>
                        <a:cs typeface="+mn-cs"/>
                      </a:endParaRPr>
                    </a:p>
                  </a:txBody>
                  <a:tcPr marL="36000" marR="36000"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en-US" sz="1400" b="0" i="0" u="none" strike="noStrike" kern="1200" cap="none" baseline="0" dirty="0" smtClean="0">
                          <a:solidFill>
                            <a:srgbClr val="4D4D4D"/>
                          </a:solidFill>
                          <a:effectLst/>
                          <a:uFillTx/>
                          <a:latin typeface="+mn-lt"/>
                          <a:ea typeface="SimSun"/>
                          <a:cs typeface="+mn-cs"/>
                        </a:rPr>
                        <a:t>4</a:t>
                      </a:r>
                      <a:endParaRPr lang="en-US" sz="1400" b="0" i="0" u="none" strike="noStrike" kern="1200" cap="none" baseline="0" dirty="0">
                        <a:solidFill>
                          <a:srgbClr val="4D4D4D"/>
                        </a:solidFill>
                        <a:effectLst/>
                        <a:uFillTx/>
                        <a:latin typeface="+mn-lt"/>
                        <a:ea typeface="SimSun"/>
                        <a:cs typeface="+mn-cs"/>
                      </a:endParaRPr>
                    </a:p>
                  </a:txBody>
                  <a:tcPr marL="36000" marR="36000"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en-US" sz="1400" b="0" i="0" u="none" strike="noStrike" kern="1200" cap="none" baseline="0" dirty="0" smtClean="0">
                          <a:solidFill>
                            <a:srgbClr val="4D4D4D"/>
                          </a:solidFill>
                          <a:effectLst/>
                          <a:uFillTx/>
                          <a:latin typeface="+mn-lt"/>
                          <a:ea typeface="SimSun"/>
                          <a:cs typeface="+mn-cs"/>
                        </a:rPr>
                        <a:t>1</a:t>
                      </a:r>
                      <a:endParaRPr lang="en-US" sz="1400" b="0" i="0" u="none" strike="noStrike" kern="1200" cap="none" baseline="0" dirty="0">
                        <a:solidFill>
                          <a:srgbClr val="4D4D4D"/>
                        </a:solidFill>
                        <a:effectLst/>
                        <a:uFillTx/>
                        <a:latin typeface="+mn-lt"/>
                        <a:ea typeface="SimSun"/>
                        <a:cs typeface="+mn-cs"/>
                      </a:endParaRPr>
                    </a:p>
                  </a:txBody>
                  <a:tcPr marL="36000" marR="36000"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val="882455508"/>
                  </a:ext>
                </a:extLst>
              </a:tr>
              <a:tr h="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zh-CN" sz="1400" b="0" i="0" u="none" strike="noStrike" cap="none" baseline="0">
                          <a:solidFill>
                            <a:srgbClr val="4D4D4D"/>
                          </a:solidFill>
                          <a:effectLst/>
                          <a:uFillTx/>
                          <a:ea typeface="SimSun"/>
                        </a:rPr>
                        <a:t>食欲下降</a:t>
                      </a:r>
                    </a:p>
                  </a:txBody>
                  <a:tcPr marL="36000" marR="36000"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en-US" sz="1400" b="0" i="0" u="none" strike="noStrike" kern="1200" cap="none" baseline="0" dirty="0" smtClean="0">
                          <a:solidFill>
                            <a:srgbClr val="4D4D4D"/>
                          </a:solidFill>
                          <a:effectLst/>
                          <a:uFillTx/>
                          <a:latin typeface="+mn-lt"/>
                          <a:ea typeface="SimSun"/>
                          <a:cs typeface="+mn-cs"/>
                        </a:rPr>
                        <a:t>2</a:t>
                      </a:r>
                      <a:endParaRPr lang="en-US" sz="1400" b="0" i="0" u="none" strike="noStrike" kern="1200" cap="none" baseline="0" dirty="0">
                        <a:solidFill>
                          <a:srgbClr val="4D4D4D"/>
                        </a:solidFill>
                        <a:effectLst/>
                        <a:uFillTx/>
                        <a:latin typeface="+mn-lt"/>
                        <a:ea typeface="SimSun"/>
                        <a:cs typeface="+mn-cs"/>
                      </a:endParaRPr>
                    </a:p>
                  </a:txBody>
                  <a:tcPr marL="36000" marR="36000"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en-US" sz="1400" b="0" i="0" u="none" strike="noStrike" kern="1200" cap="none" baseline="0" dirty="0" smtClean="0">
                          <a:solidFill>
                            <a:srgbClr val="4D4D4D"/>
                          </a:solidFill>
                          <a:effectLst/>
                          <a:uFillTx/>
                          <a:latin typeface="+mn-lt"/>
                          <a:ea typeface="SimSun"/>
                          <a:cs typeface="+mn-cs"/>
                        </a:rPr>
                        <a:t>4</a:t>
                      </a:r>
                      <a:endParaRPr lang="en-US" sz="1400" b="0" i="0" u="none" strike="noStrike" kern="1200" cap="none" baseline="0" dirty="0">
                        <a:solidFill>
                          <a:srgbClr val="4D4D4D"/>
                        </a:solidFill>
                        <a:effectLst/>
                        <a:uFillTx/>
                        <a:latin typeface="+mn-lt"/>
                        <a:ea typeface="SimSun"/>
                        <a:cs typeface="+mn-cs"/>
                      </a:endParaRPr>
                    </a:p>
                  </a:txBody>
                  <a:tcPr marL="36000" marR="36000"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en-US" sz="1400" b="0" i="0" u="none" strike="noStrike" kern="1200" cap="none" baseline="0" dirty="0" smtClean="0">
                          <a:solidFill>
                            <a:srgbClr val="4D4D4D"/>
                          </a:solidFill>
                          <a:effectLst/>
                          <a:uFillTx/>
                          <a:latin typeface="+mn-lt"/>
                          <a:ea typeface="SimSun"/>
                          <a:cs typeface="+mn-cs"/>
                        </a:rPr>
                        <a:t>2</a:t>
                      </a:r>
                      <a:endParaRPr lang="en-US" sz="1400" b="0" i="0" u="none" strike="noStrike" kern="1200" cap="none" baseline="0" dirty="0">
                        <a:solidFill>
                          <a:srgbClr val="4D4D4D"/>
                        </a:solidFill>
                        <a:effectLst/>
                        <a:uFillTx/>
                        <a:latin typeface="+mn-lt"/>
                        <a:ea typeface="SimSun"/>
                        <a:cs typeface="+mn-cs"/>
                      </a:endParaRPr>
                    </a:p>
                  </a:txBody>
                  <a:tcPr marL="36000" marR="36000"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2491962261"/>
                  </a:ext>
                </a:extLst>
              </a:tr>
            </a:tbl>
          </a:graphicData>
        </a:graphic>
      </p:graphicFrame>
    </p:spTree>
    <p:custDataLst>
      <p:tags r:id="rId1"/>
    </p:custDataLst>
    <p:extLst>
      <p:ext uri="{BB962C8B-B14F-4D97-AF65-F5344CB8AC3E}">
        <p14:creationId xmlns:p14="http://schemas.microsoft.com/office/powerpoint/2010/main" val="3194637314"/>
      </p:ext>
    </p:extLst>
  </p:cSld>
  <p:clrMapOvr>
    <a:masterClrMapping/>
  </p:clrMapOvr>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zh-CN" sz="1800" b="1" i="0" u="none" strike="noStrike" cap="none" baseline="0">
                <a:solidFill>
                  <a:srgbClr val="043882"/>
                </a:solidFill>
                <a:effectLst/>
                <a:uFillTx/>
                <a:ea typeface="SimSun"/>
              </a:rPr>
              <a:t>SO-009：评估自体和异体 NKG2D 基 CAR-T 疗法用于转移性结直肠癌的安全性和临床活性的 1 期研究 – Van Cutsem E 等人</a:t>
            </a:r>
          </a:p>
        </p:txBody>
      </p:sp>
      <p:sp>
        <p:nvSpPr>
          <p:cNvPr id="5123" name="Rectangle 3"/>
          <p:cNvSpPr>
            <a:spLocks noGrp="1" noChangeArrowheads="1"/>
          </p:cNvSpPr>
          <p:nvPr>
            <p:ph idx="1"/>
          </p:nvPr>
        </p:nvSpPr>
        <p:spPr>
          <a:xfrm>
            <a:off x="365124" y="1254035"/>
            <a:ext cx="8624263" cy="4746172"/>
          </a:xfrm>
        </p:spPr>
        <p:txBody>
          <a:bodyPr/>
          <a:lstStyle/>
          <a:p>
            <a:pPr marL="0" indent="0">
              <a:buNone/>
            </a:pPr>
            <a:r>
              <a:rPr lang="zh-CN" sz="1600" b="1" i="0" u="none" strike="noStrike" cap="none" baseline="0">
                <a:solidFill>
                  <a:srgbClr val="4D4D4D"/>
                </a:solidFill>
                <a:effectLst/>
                <a:uFillTx/>
                <a:ea typeface="SimSun"/>
              </a:rPr>
              <a:t>研究目的</a:t>
            </a:r>
          </a:p>
          <a:p>
            <a:r>
              <a:rPr lang="zh-CN" sz="1600" b="0" i="0" u="none" strike="noStrike" cap="none" baseline="0">
                <a:solidFill>
                  <a:srgbClr val="4D4D4D"/>
                </a:solidFill>
                <a:effectLst/>
                <a:uFillTx/>
                <a:ea typeface="SimSun"/>
              </a:rPr>
              <a:t>研究自体 (CYAD-01) 和异体 (CYAD-101) NKG2D-CD3ζ CAR T 细胞疗法用于 mCRC 患者的疗效和安全性</a:t>
            </a:r>
          </a:p>
        </p:txBody>
      </p:sp>
      <p:sp>
        <p:nvSpPr>
          <p:cNvPr id="14" name="Text Placeholder 13"/>
          <p:cNvSpPr>
            <a:spLocks noGrp="1"/>
          </p:cNvSpPr>
          <p:nvPr>
            <p:ph type="body" sz="quarter" idx="10"/>
          </p:nvPr>
        </p:nvSpPr>
        <p:spPr/>
        <p:txBody>
          <a:bodyPr/>
          <a:lstStyle/>
          <a:p>
            <a:r>
              <a:rPr lang="zh-CN" sz="1200" b="0" i="0" u="none" strike="noStrike" cap="none" baseline="0">
                <a:solidFill>
                  <a:srgbClr val="4D4D4D"/>
                </a:solidFill>
                <a:effectLst/>
                <a:uFillTx/>
                <a:ea typeface="SimSun"/>
              </a:rPr>
              <a:t>*3+3 设计，剂量递增 1x10</a:t>
            </a:r>
            <a:r>
              <a:rPr lang="zh-CN" sz="1200" b="0" i="0" u="none" strike="noStrike" cap="none" baseline="30000">
                <a:solidFill>
                  <a:srgbClr val="4D4D4D"/>
                </a:solidFill>
                <a:effectLst/>
                <a:uFillTx/>
                <a:ea typeface="SimSun"/>
              </a:rPr>
              <a:t>8</a:t>
            </a:r>
            <a:r>
              <a:rPr lang="zh-CN" sz="1200" b="0" i="0" u="none" strike="noStrike" cap="none" baseline="0">
                <a:solidFill>
                  <a:srgbClr val="4D4D4D"/>
                </a:solidFill>
                <a:effectLst/>
                <a:uFillTx/>
                <a:ea typeface="SimSun"/>
              </a:rPr>
              <a:t>、3x10</a:t>
            </a:r>
            <a:r>
              <a:rPr lang="zh-CN" sz="1200" b="0" i="0" u="none" strike="noStrike" cap="none" baseline="30000">
                <a:solidFill>
                  <a:srgbClr val="4D4D4D"/>
                </a:solidFill>
                <a:effectLst/>
                <a:uFillTx/>
                <a:ea typeface="SimSun"/>
              </a:rPr>
              <a:t>8</a:t>
            </a:r>
            <a:r>
              <a:rPr lang="zh-CN" sz="1200" b="0" i="0" u="none" strike="noStrike" cap="none" baseline="0">
                <a:solidFill>
                  <a:srgbClr val="4D4D4D"/>
                </a:solidFill>
                <a:effectLst/>
                <a:uFillTx/>
                <a:ea typeface="SimSun"/>
              </a:rPr>
              <a:t> 和 1x10</a:t>
            </a:r>
            <a:r>
              <a:rPr lang="zh-CN" sz="1200" b="0" i="0" u="none" strike="noStrike" cap="none" baseline="30000">
                <a:solidFill>
                  <a:srgbClr val="4D4D4D"/>
                </a:solidFill>
                <a:effectLst/>
                <a:uFillTx/>
                <a:ea typeface="SimSun"/>
              </a:rPr>
              <a:t>9</a:t>
            </a:r>
          </a:p>
        </p:txBody>
      </p:sp>
      <p:sp>
        <p:nvSpPr>
          <p:cNvPr id="15" name="Text Placeholder 14"/>
          <p:cNvSpPr>
            <a:spLocks noGrp="1"/>
          </p:cNvSpPr>
          <p:nvPr>
            <p:ph type="body" sz="quarter" idx="11"/>
          </p:nvPr>
        </p:nvSpPr>
        <p:spPr>
          <a:xfrm>
            <a:off x="4495800" y="6096000"/>
            <a:ext cx="4283075" cy="487363"/>
          </a:xfrm>
        </p:spPr>
        <p:txBody>
          <a:bodyPr/>
          <a:lstStyle/>
          <a:p>
            <a:r>
              <a:rPr lang="zh-CN" sz="1200" b="0" i="0" u="none" strike="noStrike" cap="none" baseline="0">
                <a:solidFill>
                  <a:srgbClr val="4D4D4D"/>
                </a:solidFill>
                <a:effectLst/>
                <a:uFillTx/>
                <a:ea typeface="SimSun"/>
              </a:rPr>
              <a:t>Van Cutsem E, et al. Ann Oncol 2019;30(suppl):abstr SO-009</a:t>
            </a:r>
          </a:p>
        </p:txBody>
      </p:sp>
      <p:sp>
        <p:nvSpPr>
          <p:cNvPr id="7" name="Rectangle 9"/>
          <p:cNvSpPr txBox="1">
            <a:spLocks noChangeArrowheads="1"/>
          </p:cNvSpPr>
          <p:nvPr/>
        </p:nvSpPr>
        <p:spPr bwMode="auto">
          <a:xfrm>
            <a:off x="365124" y="5702818"/>
            <a:ext cx="4130676" cy="59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ct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ct val="0"/>
              </a:spcBef>
              <a:spcAft>
                <a:spcPts val="400"/>
              </a:spcAft>
              <a:buClr>
                <a:schemeClr val="bg1"/>
              </a:buClr>
              <a:buChar char="–"/>
              <a:defRPr sz="1600">
                <a:solidFill>
                  <a:srgbClr val="4D4D4D"/>
                </a:solidFill>
                <a:latin typeface="+mn-lt"/>
                <a:cs typeface="+mn-cs"/>
              </a:defRPr>
            </a:lvl2pPr>
            <a:lvl3pPr marL="812800" indent="-249238" algn="l" rtl="0" fontAlgn="base">
              <a:spcBef>
                <a:spcPct val="0"/>
              </a:spcBef>
              <a:spcAft>
                <a:spcPts val="400"/>
              </a:spcAft>
              <a:buClr>
                <a:schemeClr val="bg1"/>
              </a:buClr>
              <a:buChar char="•"/>
              <a:defRPr sz="1600">
                <a:solidFill>
                  <a:srgbClr val="4D4D4D"/>
                </a:solidFill>
                <a:latin typeface="+mn-lt"/>
                <a:cs typeface="+mn-cs"/>
              </a:defRPr>
            </a:lvl3pPr>
            <a:lvl4pPr marL="1101725" indent="-287338" algn="l" rtl="0" fontAlgn="base">
              <a:spcBef>
                <a:spcPct val="0"/>
              </a:spcBef>
              <a:spcAft>
                <a:spcPts val="400"/>
              </a:spcAft>
              <a:buClr>
                <a:schemeClr val="bg1"/>
              </a:buClr>
              <a:buChar char="–"/>
              <a:defRPr sz="1600">
                <a:solidFill>
                  <a:srgbClr val="4D4D4D"/>
                </a:solidFill>
                <a:latin typeface="+mn-lt"/>
                <a:cs typeface="+mn-cs"/>
              </a:defRPr>
            </a:lvl4pPr>
            <a:lvl5pPr marL="1390650" indent="-287338" algn="l" rtl="0" fontAlgn="base">
              <a:spcBef>
                <a:spcPct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ct val="0"/>
              </a:spcBef>
              <a:spcAft>
                <a:spcPts val="400"/>
              </a:spcAft>
              <a:buClr>
                <a:srgbClr val="043882"/>
              </a:buClr>
              <a:buSzPct val="110000"/>
              <a:buFontTx/>
              <a:buNone/>
              <a:defRPr/>
            </a:pPr>
            <a:r>
              <a:rPr lang="zh-CN" sz="1600" b="1" i="0" u="none" strike="noStrike" cap="none" baseline="0">
                <a:solidFill>
                  <a:srgbClr val="A0A0A0"/>
                </a:solidFill>
                <a:effectLst/>
                <a:uFillTx/>
                <a:ea typeface="SimSun"/>
              </a:rPr>
              <a:t>主要终点</a:t>
            </a:r>
          </a:p>
          <a:p>
            <a:pPr marL="250825" marR="0" lvl="0" indent="-250825" algn="l" defTabSz="914400" rtl="0" eaLnBrk="1" fontAlgn="base" latinLnBrk="0" hangingPunct="1">
              <a:lnSpc>
                <a:spcPct val="100000"/>
              </a:lnSpc>
              <a:spcBef>
                <a:spcPct val="0"/>
              </a:spcBef>
              <a:spcAft>
                <a:spcPts val="400"/>
              </a:spcAft>
              <a:buClr>
                <a:srgbClr val="043882"/>
              </a:buClr>
              <a:buSzPct val="110000"/>
              <a:buFontTx/>
              <a:buChar char="•"/>
              <a:defRPr/>
            </a:pPr>
            <a:r>
              <a:rPr lang="zh-CN" sz="1600" b="0" i="0" u="none" strike="noStrike" cap="none" baseline="0">
                <a:solidFill>
                  <a:srgbClr val="4D4D4D"/>
                </a:solidFill>
                <a:effectLst/>
                <a:uFillTx/>
                <a:ea typeface="SimSun"/>
              </a:rPr>
              <a:t>安全性</a:t>
            </a:r>
          </a:p>
        </p:txBody>
      </p:sp>
      <p:sp>
        <p:nvSpPr>
          <p:cNvPr id="8" name="Content Placeholder 26"/>
          <p:cNvSpPr txBox="1"/>
          <p:nvPr/>
        </p:nvSpPr>
        <p:spPr>
          <a:xfrm>
            <a:off x="4283075" y="5702818"/>
            <a:ext cx="4495800" cy="637309"/>
          </a:xfrm>
          <a:prstGeom prst="rect">
            <a:avLst/>
          </a:prstGeom>
        </p:spPr>
        <p:txBody>
          <a:bodyPr/>
          <a:lstStyle>
            <a:lvl1pPr marL="250825" indent="-250825" algn="l" rtl="0" fontAlgn="base">
              <a:spcBef>
                <a:spcPct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ct val="0"/>
              </a:spcBef>
              <a:spcAft>
                <a:spcPts val="400"/>
              </a:spcAft>
              <a:buClr>
                <a:schemeClr val="bg1"/>
              </a:buClr>
              <a:buChar char="–"/>
              <a:defRPr sz="1600">
                <a:solidFill>
                  <a:srgbClr val="4D4D4D"/>
                </a:solidFill>
                <a:latin typeface="+mn-lt"/>
                <a:cs typeface="+mn-cs"/>
              </a:defRPr>
            </a:lvl2pPr>
            <a:lvl3pPr marL="812800" indent="-249238" algn="l" rtl="0" fontAlgn="base">
              <a:spcBef>
                <a:spcPct val="0"/>
              </a:spcBef>
              <a:spcAft>
                <a:spcPts val="400"/>
              </a:spcAft>
              <a:buClr>
                <a:schemeClr val="bg1"/>
              </a:buClr>
              <a:buChar char="•"/>
              <a:defRPr sz="1600">
                <a:solidFill>
                  <a:srgbClr val="4D4D4D"/>
                </a:solidFill>
                <a:latin typeface="+mn-lt"/>
                <a:cs typeface="+mn-cs"/>
              </a:defRPr>
            </a:lvl3pPr>
            <a:lvl4pPr marL="1101725" indent="-287338" algn="l" rtl="0" fontAlgn="base">
              <a:spcBef>
                <a:spcPct val="0"/>
              </a:spcBef>
              <a:spcAft>
                <a:spcPts val="400"/>
              </a:spcAft>
              <a:buClr>
                <a:schemeClr val="bg1"/>
              </a:buClr>
              <a:buChar char="–"/>
              <a:defRPr sz="1600">
                <a:solidFill>
                  <a:srgbClr val="4D4D4D"/>
                </a:solidFill>
                <a:latin typeface="+mn-lt"/>
                <a:cs typeface="+mn-cs"/>
              </a:defRPr>
            </a:lvl4pPr>
            <a:lvl5pPr marL="1390650" indent="-287338" algn="l" rtl="0" fontAlgn="base">
              <a:spcBef>
                <a:spcPct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ct val="0"/>
              </a:spcBef>
              <a:spcAft>
                <a:spcPts val="400"/>
              </a:spcAft>
              <a:buClr>
                <a:srgbClr val="043882"/>
              </a:buClr>
              <a:buSzPct val="110000"/>
              <a:buFontTx/>
              <a:buNone/>
              <a:defRPr/>
            </a:pPr>
            <a:r>
              <a:rPr lang="zh-CN" sz="1600" b="1" i="0" u="none" strike="noStrike" cap="none" baseline="0">
                <a:solidFill>
                  <a:srgbClr val="A0A0A0"/>
                </a:solidFill>
                <a:effectLst/>
                <a:uFillTx/>
                <a:ea typeface="SimSun"/>
              </a:rPr>
              <a:t>次要终点</a:t>
            </a:r>
          </a:p>
          <a:p>
            <a:pPr marL="250825" marR="0" lvl="0" indent="-250825" algn="l" defTabSz="914400" rtl="0" eaLnBrk="1" fontAlgn="base" latinLnBrk="0" hangingPunct="1">
              <a:lnSpc>
                <a:spcPct val="100000"/>
              </a:lnSpc>
              <a:spcBef>
                <a:spcPct val="0"/>
              </a:spcBef>
              <a:spcAft>
                <a:spcPts val="400"/>
              </a:spcAft>
              <a:buClr>
                <a:srgbClr val="043882"/>
              </a:buClr>
              <a:buSzPct val="110000"/>
              <a:buFontTx/>
              <a:buChar char="•"/>
              <a:defRPr/>
            </a:pPr>
            <a:r>
              <a:rPr lang="zh-CN" sz="1600" b="0" i="0" u="none" strike="noStrike" cap="none" baseline="0">
                <a:solidFill>
                  <a:srgbClr val="4D4D4D"/>
                </a:solidFill>
                <a:effectLst/>
                <a:uFillTx/>
                <a:ea typeface="SimSun"/>
              </a:rPr>
              <a:t>BOR</a:t>
            </a:r>
          </a:p>
        </p:txBody>
      </p:sp>
      <p:cxnSp>
        <p:nvCxnSpPr>
          <p:cNvPr id="16" name="AutoShape 21"/>
          <p:cNvCxnSpPr>
            <a:cxnSpLocks noChangeShapeType="1"/>
            <a:stCxn id="18" idx="3"/>
            <a:endCxn id="17" idx="1"/>
          </p:cNvCxnSpPr>
          <p:nvPr/>
        </p:nvCxnSpPr>
        <p:spPr bwMode="auto">
          <a:xfrm>
            <a:off x="4848704" y="3205975"/>
            <a:ext cx="221892" cy="0"/>
          </a:xfrm>
          <a:prstGeom prst="straightConnector1">
            <a:avLst/>
          </a:prstGeom>
          <a:noFill/>
          <a:ln w="57150">
            <a:solidFill>
              <a:schemeClr val="bg2">
                <a:lumMod val="60000"/>
                <a:lumOff val="40000"/>
              </a:schemeClr>
            </a:solidFill>
            <a:round/>
            <a:tailEnd type="triangle" w="med" len="med"/>
          </a:ln>
        </p:spPr>
      </p:cxnSp>
      <p:sp>
        <p:nvSpPr>
          <p:cNvPr id="17" name="AutoShape 8"/>
          <p:cNvSpPr>
            <a:spLocks noChangeArrowheads="1"/>
          </p:cNvSpPr>
          <p:nvPr/>
        </p:nvSpPr>
        <p:spPr bwMode="auto">
          <a:xfrm>
            <a:off x="5070596" y="2112566"/>
            <a:ext cx="3969751" cy="2186817"/>
          </a:xfrm>
          <a:prstGeom prst="rect">
            <a:avLst/>
          </a:prstGeom>
          <a:solidFill>
            <a:schemeClr val="accent3"/>
          </a:solidFill>
          <a:ln w="9525" algn="ctr">
            <a:noFill/>
            <a:rou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defRPr/>
            </a:pPr>
            <a:r>
              <a:rPr lang="zh-CN" sz="1800" b="0" i="0" u="none" strike="noStrike" cap="none" baseline="0">
                <a:solidFill>
                  <a:srgbClr val="FFFFFF"/>
                </a:solidFill>
                <a:effectLst/>
                <a:uFillTx/>
                <a:ea typeface="SimSun"/>
              </a:rPr>
              <a:t>在 D21 采用单采血液成分术产生 </a:t>
            </a:r>
            <a:r>
              <a:rPr sz="1800"/>
              <a:t/>
            </a:r>
            <a:br>
              <a:rPr sz="1800"/>
            </a:br>
            <a:r>
              <a:rPr lang="zh-CN" sz="1800" b="0" i="0" u="none" strike="noStrike" cap="none" baseline="0">
                <a:solidFill>
                  <a:srgbClr val="FFFFFF"/>
                </a:solidFill>
                <a:effectLst/>
                <a:uFillTx/>
                <a:ea typeface="SimSun"/>
              </a:rPr>
              <a:t>CAR T 细胞</a:t>
            </a:r>
          </a:p>
          <a:p>
            <a:pPr marL="0" marR="0" lvl="0" indent="0" algn="ctr" defTabSz="892175" rtl="0" eaLnBrk="0" fontAlgn="base" latinLnBrk="0" hangingPunct="0">
              <a:lnSpc>
                <a:spcPct val="100000"/>
              </a:lnSpc>
              <a:spcBef>
                <a:spcPct val="0"/>
              </a:spcBef>
              <a:spcAft>
                <a:spcPct val="0"/>
              </a:spcAft>
              <a:buClrTx/>
              <a:buSzTx/>
              <a:buFontTx/>
              <a:buNone/>
              <a:defRPr/>
            </a:pPr>
            <a:r>
              <a:rPr lang="zh-CN" sz="1800" b="0" i="0" u="none" strike="noStrike" cap="none" baseline="0">
                <a:solidFill>
                  <a:srgbClr val="FFFFFF"/>
                </a:solidFill>
                <a:effectLst/>
                <a:uFillTx/>
                <a:ea typeface="SimSun"/>
              </a:rPr>
              <a:t>伴随用药 FOLFOX（6 个疗程）</a:t>
            </a:r>
          </a:p>
          <a:p>
            <a:pPr lvl="0" algn="ctr" defTabSz="892175" eaLnBrk="0" hangingPunct="0">
              <a:defRPr/>
            </a:pPr>
            <a:r>
              <a:rPr lang="zh-CN" sz="1800" b="0" i="0" u="none" strike="noStrike" cap="none" baseline="0">
                <a:solidFill>
                  <a:srgbClr val="FFFFFF"/>
                </a:solidFill>
                <a:effectLst/>
                <a:uFillTx/>
                <a:ea typeface="SimSun"/>
              </a:rPr>
              <a:t>在 FOLFOX 疗程 2、3 + 4，</a:t>
            </a:r>
            <a:r>
              <a:rPr sz="1800"/>
              <a:t/>
            </a:r>
            <a:br>
              <a:rPr sz="1800"/>
            </a:br>
            <a:r>
              <a:rPr lang="zh-CN" sz="1800" b="0" i="0" u="none" strike="noStrike" cap="none" baseline="0">
                <a:solidFill>
                  <a:srgbClr val="FFFFFF"/>
                </a:solidFill>
                <a:effectLst/>
                <a:uFillTx/>
                <a:ea typeface="SimSun"/>
              </a:rPr>
              <a:t>3x CYAD-01 输注* q2w D3</a:t>
            </a:r>
          </a:p>
          <a:p>
            <a:pPr marL="0" marR="0" lvl="0" indent="0" algn="ctr" defTabSz="892175" rtl="0" eaLnBrk="0" fontAlgn="base" latinLnBrk="0" hangingPunct="0">
              <a:lnSpc>
                <a:spcPct val="100000"/>
              </a:lnSpc>
              <a:spcBef>
                <a:spcPct val="0"/>
              </a:spcBef>
              <a:spcAft>
                <a:spcPct val="0"/>
              </a:spcAft>
              <a:buClrTx/>
              <a:buSzTx/>
              <a:buFontTx/>
              <a:buNone/>
              <a:defRPr/>
            </a:pPr>
            <a:r>
              <a:rPr lang="zh-CN" sz="1800" b="0" i="0" u="none" strike="noStrike" cap="none" baseline="0">
                <a:solidFill>
                  <a:srgbClr val="FFFFFF"/>
                </a:solidFill>
                <a:effectLst/>
                <a:uFillTx/>
                <a:ea typeface="SimSun"/>
              </a:rPr>
              <a:t>潜在巩固疗程 3x CYAD-01 输注 ± 伴随用药 FOLFOX（如果疗程 1 后无 PD）(n=9)</a:t>
            </a:r>
          </a:p>
        </p:txBody>
      </p:sp>
      <p:sp>
        <p:nvSpPr>
          <p:cNvPr id="18" name="AutoShape 9"/>
          <p:cNvSpPr>
            <a:spLocks noChangeArrowheads="1"/>
          </p:cNvSpPr>
          <p:nvPr/>
        </p:nvSpPr>
        <p:spPr bwMode="auto">
          <a:xfrm>
            <a:off x="100978" y="2333883"/>
            <a:ext cx="4747726" cy="1744183"/>
          </a:xfrm>
          <a:prstGeom prst="roundRect">
            <a:avLst>
              <a:gd name="adj" fmla="val 0"/>
            </a:avLst>
          </a:prstGeom>
          <a:solidFill>
            <a:schemeClr val="accent1"/>
          </a:solidFill>
          <a:ln w="9525" algn="ctr">
            <a:noFill/>
            <a:round/>
          </a:ln>
        </p:spPr>
        <p:txBody>
          <a:bodyPr wrap="square" lIns="90488" tIns="44450" rIns="90488" bIns="44450">
            <a:spAutoFit/>
          </a:bodyPr>
          <a:lstStyle/>
          <a:p>
            <a:pPr marL="0" marR="0" lvl="0" indent="0" algn="l" defTabSz="892175" rtl="0" eaLnBrk="0" fontAlgn="base" latinLnBrk="0" hangingPunct="0">
              <a:spcBef>
                <a:spcPct val="0"/>
              </a:spcBef>
              <a:spcAft>
                <a:spcPts val="300"/>
              </a:spcAft>
              <a:buClrTx/>
              <a:buSzTx/>
              <a:buFontTx/>
              <a:buNone/>
              <a:defRPr/>
            </a:pPr>
            <a:r>
              <a:rPr lang="zh-CN" sz="1600" b="0" i="0" u="none" strike="noStrike" cap="none" baseline="0">
                <a:solidFill>
                  <a:srgbClr val="FFFFFF"/>
                </a:solidFill>
                <a:effectLst/>
                <a:uFillTx/>
                <a:ea typeface="SimSun"/>
              </a:rPr>
              <a:t>患者关键纳入标准（SHRINK 研究）</a:t>
            </a:r>
          </a:p>
          <a:p>
            <a:pPr marL="228600" marR="0" lvl="0" indent="-228600" algn="l" defTabSz="892175" rtl="0" eaLnBrk="0" fontAlgn="base" latinLnBrk="0" hangingPunct="0">
              <a:spcBef>
                <a:spcPct val="0"/>
              </a:spcBef>
              <a:spcAft>
                <a:spcPts val="300"/>
              </a:spcAft>
              <a:buClrTx/>
              <a:buSzTx/>
              <a:buFont typeface="Arial" panose="020B0604020202020204" pitchFamily="34" charset="0"/>
              <a:buChar char="•"/>
              <a:defRPr/>
            </a:pPr>
            <a:r>
              <a:rPr lang="zh-CN" sz="1600" b="0" i="0" u="none" strike="noStrike" cap="none" baseline="0">
                <a:solidFill>
                  <a:srgbClr val="FFFFFF"/>
                </a:solidFill>
                <a:effectLst/>
                <a:uFillTx/>
                <a:ea typeface="SimSun"/>
              </a:rPr>
              <a:t>不可切除 mCRC</a:t>
            </a:r>
          </a:p>
          <a:p>
            <a:pPr marL="442913" lvl="1" indent="-179388" defTabSz="892175" eaLnBrk="0" hangingPunct="0">
              <a:spcAft>
                <a:spcPts val="300"/>
              </a:spcAft>
              <a:buFont typeface="Arial" panose="020B0604020202020204" pitchFamily="34" charset="0"/>
              <a:buChar char="•"/>
              <a:defRPr/>
            </a:pPr>
            <a:r>
              <a:rPr lang="zh-CN" sz="1600" b="0" i="0" u="none" strike="noStrike" cap="none" baseline="0">
                <a:solidFill>
                  <a:srgbClr val="FFFFFF"/>
                </a:solidFill>
                <a:effectLst/>
                <a:uFillTx/>
                <a:ea typeface="SimSun"/>
              </a:rPr>
              <a:t>≥1 线治疗后复发/进展</a:t>
            </a:r>
          </a:p>
          <a:p>
            <a:pPr marL="442913" lvl="1" indent="-179388" defTabSz="892175" eaLnBrk="0" hangingPunct="0">
              <a:spcAft>
                <a:spcPts val="300"/>
              </a:spcAft>
              <a:buFont typeface="Arial" panose="020B0604020202020204" pitchFamily="34" charset="0"/>
              <a:buChar char="•"/>
              <a:defRPr/>
            </a:pPr>
            <a:r>
              <a:rPr lang="zh-CN" sz="1600" b="0" i="0" u="none" strike="noStrike" cap="none" baseline="0">
                <a:solidFill>
                  <a:srgbClr val="FFFFFF"/>
                </a:solidFill>
                <a:effectLst/>
                <a:uFillTx/>
                <a:ea typeface="SimSun"/>
              </a:rPr>
              <a:t>由于接受 FOLFOX 的再激发</a:t>
            </a:r>
          </a:p>
          <a:p>
            <a:pPr marL="228600" marR="0" lvl="0" indent="-228600" algn="l" defTabSz="892175" rtl="0" eaLnBrk="0" fontAlgn="base" latinLnBrk="0" hangingPunct="0">
              <a:spcBef>
                <a:spcPct val="0"/>
              </a:spcBef>
              <a:spcAft>
                <a:spcPts val="300"/>
              </a:spcAft>
              <a:buClrTx/>
              <a:buSzTx/>
              <a:buFont typeface="Arial" panose="020B0604020202020204" pitchFamily="34" charset="0"/>
              <a:buChar char="•"/>
              <a:defRPr/>
            </a:pPr>
            <a:r>
              <a:rPr lang="zh-CN" sz="1600" b="0" i="0" u="none" strike="noStrike" cap="none" baseline="0">
                <a:solidFill>
                  <a:srgbClr val="FFFFFF"/>
                </a:solidFill>
                <a:effectLst/>
                <a:uFillTx/>
                <a:ea typeface="SimSun"/>
              </a:rPr>
              <a:t>存在可切除肝转移的 mCRC</a:t>
            </a:r>
          </a:p>
          <a:p>
            <a:pPr marL="442913" lvl="1" indent="-179388" defTabSz="892175" eaLnBrk="0" hangingPunct="0">
              <a:spcAft>
                <a:spcPts val="300"/>
              </a:spcAft>
              <a:buFont typeface="Arial" panose="020B0604020202020204" pitchFamily="34" charset="0"/>
              <a:buChar char="•"/>
              <a:defRPr/>
            </a:pPr>
            <a:r>
              <a:rPr lang="zh-CN" sz="1600" b="0" i="0" u="none" strike="noStrike" cap="none" baseline="0">
                <a:solidFill>
                  <a:srgbClr val="FFFFFF"/>
                </a:solidFill>
                <a:effectLst/>
                <a:uFillTx/>
                <a:ea typeface="SimSun"/>
              </a:rPr>
              <a:t>由于接受 1L 新辅助 FOLFOX 治疗</a:t>
            </a:r>
          </a:p>
        </p:txBody>
      </p:sp>
      <p:cxnSp>
        <p:nvCxnSpPr>
          <p:cNvPr id="21" name="AutoShape 20"/>
          <p:cNvCxnSpPr>
            <a:cxnSpLocks noChangeShapeType="1"/>
            <a:stCxn id="26" idx="3"/>
            <a:endCxn id="22" idx="1"/>
          </p:cNvCxnSpPr>
          <p:nvPr/>
        </p:nvCxnSpPr>
        <p:spPr bwMode="auto">
          <a:xfrm flipV="1">
            <a:off x="4848703" y="5038473"/>
            <a:ext cx="222333" cy="1"/>
          </a:xfrm>
          <a:prstGeom prst="straightConnector1">
            <a:avLst/>
          </a:prstGeom>
          <a:noFill/>
          <a:ln w="57150">
            <a:solidFill>
              <a:schemeClr val="bg2">
                <a:lumMod val="60000"/>
                <a:lumOff val="40000"/>
              </a:schemeClr>
            </a:solidFill>
            <a:prstDash val="sysDot"/>
            <a:round/>
            <a:tailEnd type="triangle" w="med" len="med"/>
          </a:ln>
        </p:spPr>
      </p:cxnSp>
      <p:sp>
        <p:nvSpPr>
          <p:cNvPr id="22" name="AutoShape 12"/>
          <p:cNvSpPr>
            <a:spLocks noChangeArrowheads="1"/>
          </p:cNvSpPr>
          <p:nvPr/>
        </p:nvSpPr>
        <p:spPr bwMode="auto">
          <a:xfrm>
            <a:off x="5071036" y="4443438"/>
            <a:ext cx="3967411" cy="1190070"/>
          </a:xfrm>
          <a:prstGeom prst="rect">
            <a:avLst/>
          </a:prstGeom>
          <a:solidFill>
            <a:schemeClr val="accent2"/>
          </a:solidFill>
          <a:ln w="9525" algn="ctr">
            <a:noFill/>
            <a:round/>
          </a:ln>
        </p:spPr>
        <p:txBody>
          <a:bodyPr lIns="90488" tIns="0" rIns="90488" bIns="0" anchor="ctr"/>
          <a:lstStyle/>
          <a:p>
            <a:pPr lvl="0" algn="ctr" defTabSz="892175" eaLnBrk="0" hangingPunct="0">
              <a:defRPr/>
            </a:pPr>
            <a:r>
              <a:rPr lang="zh-CN" sz="1800" b="0" i="0" u="none" strike="noStrike" cap="none" baseline="0">
                <a:solidFill>
                  <a:srgbClr val="4D4D4D"/>
                </a:solidFill>
                <a:effectLst/>
                <a:uFillTx/>
                <a:ea typeface="SimSun"/>
              </a:rPr>
              <a:t>未接受单采血液成分术 </a:t>
            </a:r>
          </a:p>
          <a:p>
            <a:pPr lvl="0" algn="ctr" defTabSz="892175" eaLnBrk="0" hangingPunct="0">
              <a:defRPr/>
            </a:pPr>
            <a:r>
              <a:rPr lang="zh-CN" sz="1800" b="0" i="0" u="none" strike="noStrike" cap="none" baseline="0">
                <a:solidFill>
                  <a:srgbClr val="4D4D4D"/>
                </a:solidFill>
                <a:effectLst/>
                <a:uFillTx/>
                <a:ea typeface="SimSun"/>
              </a:rPr>
              <a:t>伴随用药 FOLFOX（6 个疗程）</a:t>
            </a:r>
          </a:p>
          <a:p>
            <a:pPr lvl="0" algn="ctr" defTabSz="892175" eaLnBrk="0" hangingPunct="0">
              <a:defRPr/>
            </a:pPr>
            <a:r>
              <a:rPr lang="zh-CN" sz="1800" b="0" i="0" u="none" strike="noStrike" cap="none" baseline="0">
                <a:solidFill>
                  <a:srgbClr val="4D4D4D"/>
                </a:solidFill>
                <a:effectLst/>
                <a:uFillTx/>
                <a:ea typeface="SimSun"/>
              </a:rPr>
              <a:t>在 FOLFOX 疗程 1、2 + 3，3x CYAD-101 输注* q2w D3 (n=6)</a:t>
            </a:r>
          </a:p>
        </p:txBody>
      </p:sp>
      <p:sp>
        <p:nvSpPr>
          <p:cNvPr id="26" name="AutoShape 9"/>
          <p:cNvSpPr>
            <a:spLocks noChangeArrowheads="1"/>
          </p:cNvSpPr>
          <p:nvPr/>
        </p:nvSpPr>
        <p:spPr bwMode="auto">
          <a:xfrm>
            <a:off x="100977" y="4448604"/>
            <a:ext cx="4747726" cy="1179739"/>
          </a:xfrm>
          <a:prstGeom prst="roundRect">
            <a:avLst>
              <a:gd name="adj" fmla="val 0"/>
            </a:avLst>
          </a:prstGeom>
          <a:solidFill>
            <a:schemeClr val="accent1"/>
          </a:solidFill>
          <a:ln w="9525" algn="ctr">
            <a:noFill/>
            <a:round/>
          </a:ln>
        </p:spPr>
        <p:txBody>
          <a:bodyPr wrap="square" lIns="90488" tIns="44450" rIns="90488" bIns="44450">
            <a:spAutoFit/>
          </a:bodyPr>
          <a:lstStyle/>
          <a:p>
            <a:pPr marL="0" marR="0" lvl="0" indent="0" algn="l" defTabSz="892175" rtl="0" eaLnBrk="0" fontAlgn="base" latinLnBrk="0" hangingPunct="0">
              <a:spcBef>
                <a:spcPct val="0"/>
              </a:spcBef>
              <a:spcAft>
                <a:spcPts val="300"/>
              </a:spcAft>
              <a:buClrTx/>
              <a:buSzTx/>
              <a:buFontTx/>
              <a:buNone/>
              <a:defRPr/>
            </a:pPr>
            <a:r>
              <a:rPr lang="zh-CN" sz="1600" b="0" i="0" u="none" strike="noStrike" cap="none" baseline="0">
                <a:solidFill>
                  <a:srgbClr val="FFFFFF"/>
                </a:solidFill>
                <a:effectLst/>
                <a:uFillTx/>
                <a:ea typeface="SimSun"/>
              </a:rPr>
              <a:t>患者关键纳入标准（ALLOSHRINK 研究）</a:t>
            </a:r>
          </a:p>
          <a:p>
            <a:pPr marL="228600" lvl="0" indent="-228600" defTabSz="892175" eaLnBrk="0" hangingPunct="0">
              <a:spcAft>
                <a:spcPts val="300"/>
              </a:spcAft>
              <a:buFont typeface="Arial" panose="020B0604020202020204" pitchFamily="34" charset="0"/>
              <a:buChar char="•"/>
              <a:defRPr/>
            </a:pPr>
            <a:r>
              <a:rPr lang="zh-CN" sz="1600" b="0" i="0" u="none" strike="noStrike" cap="none" baseline="0">
                <a:solidFill>
                  <a:srgbClr val="FFFFFF"/>
                </a:solidFill>
                <a:effectLst/>
                <a:uFillTx/>
                <a:ea typeface="SimSun"/>
              </a:rPr>
              <a:t>不可切除 mCRC</a:t>
            </a:r>
          </a:p>
          <a:p>
            <a:pPr marL="442913" lvl="1" indent="-179388" defTabSz="892175" eaLnBrk="0" hangingPunct="0">
              <a:spcAft>
                <a:spcPts val="300"/>
              </a:spcAft>
              <a:buFont typeface="Arial" panose="020B0604020202020204" pitchFamily="34" charset="0"/>
              <a:buChar char="•"/>
              <a:defRPr/>
            </a:pPr>
            <a:r>
              <a:rPr lang="zh-CN" sz="1600" b="0" i="0" u="none" strike="noStrike" cap="none" baseline="0">
                <a:solidFill>
                  <a:srgbClr val="FFFFFF"/>
                </a:solidFill>
                <a:effectLst/>
                <a:uFillTx/>
                <a:ea typeface="SimSun"/>
              </a:rPr>
              <a:t>≥1 线治疗后复发/进展</a:t>
            </a:r>
          </a:p>
          <a:p>
            <a:pPr marL="442913" lvl="1" indent="-179388" defTabSz="892175" eaLnBrk="0" hangingPunct="0">
              <a:spcAft>
                <a:spcPts val="300"/>
              </a:spcAft>
              <a:buFont typeface="Arial" panose="020B0604020202020204" pitchFamily="34" charset="0"/>
              <a:buChar char="•"/>
              <a:defRPr/>
            </a:pPr>
            <a:r>
              <a:rPr lang="zh-CN" sz="1600" b="0" i="0" u="none" strike="noStrike" cap="none" baseline="0">
                <a:solidFill>
                  <a:srgbClr val="FFFFFF"/>
                </a:solidFill>
                <a:effectLst/>
                <a:uFillTx/>
                <a:ea typeface="SimSun"/>
              </a:rPr>
              <a:t>由于接受 FOLFOX 的再激发</a:t>
            </a:r>
          </a:p>
        </p:txBody>
      </p:sp>
    </p:spTree>
    <p:custDataLst>
      <p:tags r:id="rId1"/>
    </p:custDataLst>
    <p:extLst>
      <p:ext uri="{BB962C8B-B14F-4D97-AF65-F5344CB8AC3E}">
        <p14:creationId xmlns:p14="http://schemas.microsoft.com/office/powerpoint/2010/main" val="2013379457"/>
      </p:ext>
    </p:extLst>
  </p:cSld>
  <p:clrMapOvr>
    <a:masterClrMapping/>
  </p:clrMapOvr>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zh-CN" sz="1800" b="1" i="0" u="none" strike="noStrike" cap="none" baseline="0">
                <a:solidFill>
                  <a:srgbClr val="043882"/>
                </a:solidFill>
                <a:effectLst/>
                <a:uFillTx/>
                <a:ea typeface="SimSun"/>
              </a:rPr>
              <a:t>SO-009：评估自体和异体 NKG2D 基 CAR-T 疗法用于转移性结直肠癌的安全性和临床活性的 1 期研究 – Van Cutsem E 等人</a:t>
            </a:r>
          </a:p>
        </p:txBody>
      </p:sp>
      <p:sp>
        <p:nvSpPr>
          <p:cNvPr id="5123" name="Rectangle 3"/>
          <p:cNvSpPr>
            <a:spLocks noGrp="1" noChangeArrowheads="1"/>
          </p:cNvSpPr>
          <p:nvPr>
            <p:ph idx="1"/>
          </p:nvPr>
        </p:nvSpPr>
        <p:spPr>
          <a:xfrm>
            <a:off x="324181" y="1254035"/>
            <a:ext cx="8413751" cy="4746172"/>
          </a:xfrm>
        </p:spPr>
        <p:txBody>
          <a:bodyPr/>
          <a:lstStyle/>
          <a:p>
            <a:pPr marL="0" indent="0">
              <a:buNone/>
            </a:pPr>
            <a:r>
              <a:rPr lang="zh-CN" sz="1600" b="1" i="0" u="none" strike="noStrike" cap="none" baseline="0">
                <a:solidFill>
                  <a:srgbClr val="4D4D4D"/>
                </a:solidFill>
                <a:effectLst/>
                <a:uFillTx/>
                <a:ea typeface="SimSun"/>
              </a:rPr>
              <a:t>关键结果</a:t>
            </a:r>
          </a:p>
          <a:p>
            <a:pPr marL="0" indent="0">
              <a:buNone/>
            </a:pPr>
            <a:endParaRPr lang="en-GB"/>
          </a:p>
        </p:txBody>
      </p:sp>
      <p:sp>
        <p:nvSpPr>
          <p:cNvPr id="14" name="Text Placeholder 13"/>
          <p:cNvSpPr>
            <a:spLocks noGrp="1"/>
          </p:cNvSpPr>
          <p:nvPr>
            <p:ph type="body" sz="quarter" idx="10"/>
          </p:nvPr>
        </p:nvSpPr>
        <p:spPr/>
        <p:txBody>
          <a:bodyPr/>
          <a:lstStyle/>
          <a:p>
            <a:r>
              <a:rPr lang="zh-CN" sz="1200" b="0" i="0" u="none" strike="noStrike" cap="none" baseline="0">
                <a:solidFill>
                  <a:srgbClr val="4D4D4D"/>
                </a:solidFill>
                <a:effectLst/>
                <a:uFillTx/>
                <a:ea typeface="SimSun"/>
              </a:rPr>
              <a:t>*新辅助疗法</a:t>
            </a:r>
          </a:p>
        </p:txBody>
      </p:sp>
      <p:sp>
        <p:nvSpPr>
          <p:cNvPr id="15" name="Text Placeholder 14"/>
          <p:cNvSpPr>
            <a:spLocks noGrp="1"/>
          </p:cNvSpPr>
          <p:nvPr>
            <p:ph type="body" sz="quarter" idx="11"/>
          </p:nvPr>
        </p:nvSpPr>
        <p:spPr>
          <a:xfrm>
            <a:off x="4495800" y="6096000"/>
            <a:ext cx="4283075" cy="487363"/>
          </a:xfrm>
        </p:spPr>
        <p:txBody>
          <a:bodyPr/>
          <a:lstStyle/>
          <a:p>
            <a:r>
              <a:rPr lang="zh-CN" sz="1200" b="0" i="0" u="none" strike="noStrike" cap="none" baseline="0">
                <a:solidFill>
                  <a:srgbClr val="4D4D4D"/>
                </a:solidFill>
                <a:effectLst/>
                <a:uFillTx/>
                <a:ea typeface="SimSun"/>
              </a:rPr>
              <a:t>Van Cutsem E, et al. Ann Oncol 2019;30(suppl):abstr SO-009</a:t>
            </a:r>
          </a:p>
        </p:txBody>
      </p:sp>
      <p:graphicFrame>
        <p:nvGraphicFramePr>
          <p:cNvPr id="6" name="Group 88"/>
          <p:cNvGraphicFramePr>
            <a:graphicFrameLocks noGrp="1"/>
          </p:cNvGraphicFramePr>
          <p:nvPr>
            <p:extLst>
              <p:ext uri="{D42A27DB-BD31-4B8C-83A1-F6EECF244321}">
                <p14:modId xmlns:p14="http://schemas.microsoft.com/office/powerpoint/2010/main" val="1178579782"/>
              </p:ext>
            </p:extLst>
          </p:nvPr>
        </p:nvGraphicFramePr>
        <p:xfrm>
          <a:off x="142488" y="1755875"/>
          <a:ext cx="4353311" cy="2282880"/>
        </p:xfrm>
        <a:graphic>
          <a:graphicData uri="http://schemas.openxmlformats.org/drawingml/2006/table">
            <a:tbl>
              <a:tblPr firstRow="1" bandRow="1">
                <a:tableStyleId>{69012ECD-51FC-41F1-AA8D-1B2483CD663E}</a:tableStyleId>
              </a:tblPr>
              <a:tblGrid>
                <a:gridCol w="2573003">
                  <a:extLst>
                    <a:ext uri="{9D8B030D-6E8A-4147-A177-3AD203B41FA5}">
                      <a16:colId xmlns:a16="http://schemas.microsoft.com/office/drawing/2014/main" val="20000"/>
                    </a:ext>
                  </a:extLst>
                </a:gridCol>
                <a:gridCol w="593436">
                  <a:extLst>
                    <a:ext uri="{9D8B030D-6E8A-4147-A177-3AD203B41FA5}">
                      <a16:colId xmlns:a16="http://schemas.microsoft.com/office/drawing/2014/main" val="20001"/>
                    </a:ext>
                  </a:extLst>
                </a:gridCol>
                <a:gridCol w="593436">
                  <a:extLst>
                    <a:ext uri="{9D8B030D-6E8A-4147-A177-3AD203B41FA5}">
                      <a16:colId xmlns:a16="http://schemas.microsoft.com/office/drawing/2014/main" val="20002"/>
                    </a:ext>
                  </a:extLst>
                </a:gridCol>
                <a:gridCol w="593436">
                  <a:extLst>
                    <a:ext uri="{9D8B030D-6E8A-4147-A177-3AD203B41FA5}">
                      <a16:colId xmlns:a16="http://schemas.microsoft.com/office/drawing/2014/main" val="1893620660"/>
                    </a:ext>
                  </a:extLst>
                </a:gridCol>
              </a:tblGrid>
              <a:tr h="173999">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zh-CN" sz="1400" b="1" i="0" u="none" strike="noStrike" cap="none" baseline="0" dirty="0">
                          <a:solidFill>
                            <a:srgbClr val="FFFFFF"/>
                          </a:solidFill>
                          <a:effectLst/>
                          <a:uFillTx/>
                          <a:ea typeface="SimSun"/>
                        </a:rPr>
                        <a:t>AE，n</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400" b="1" i="0" u="none" strike="noStrike" cap="none" baseline="0">
                          <a:solidFill>
                            <a:srgbClr val="FFFFFF"/>
                          </a:solidFill>
                          <a:effectLst/>
                          <a:uFillTx/>
                          <a:ea typeface="SimSun"/>
                        </a:rPr>
                        <a:t>G1</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400" b="1" i="0" u="none" strike="noStrike" cap="none" baseline="0">
                          <a:solidFill>
                            <a:srgbClr val="FFFFFF"/>
                          </a:solidFill>
                          <a:effectLst/>
                          <a:uFillTx/>
                          <a:ea typeface="SimSun"/>
                        </a:rPr>
                        <a:t>G2</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400" b="1" i="0" u="none" strike="noStrike" cap="none" baseline="0">
                          <a:solidFill>
                            <a:srgbClr val="FFFFFF"/>
                          </a:solidFill>
                          <a:effectLst/>
                          <a:uFillTx/>
                          <a:ea typeface="SimSun"/>
                        </a:rPr>
                        <a:t>G3</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0"/>
                  </a:ext>
                </a:extLst>
              </a:tr>
              <a:tr h="143472">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zh-CN" sz="1400" b="0" i="0" u="none" strike="noStrike" cap="none" baseline="0" dirty="0">
                          <a:solidFill>
                            <a:srgbClr val="4D4D4D"/>
                          </a:solidFill>
                          <a:effectLst/>
                          <a:uFillTx/>
                          <a:ea typeface="SimSun"/>
                        </a:rPr>
                        <a:t>细胞因子释放综合征</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en-US" sz="1400" b="0" i="0" u="none" strike="noStrike" kern="1200" cap="none" baseline="0" dirty="0" smtClean="0">
                          <a:solidFill>
                            <a:srgbClr val="4D4D4D"/>
                          </a:solidFill>
                          <a:effectLst/>
                          <a:uFillTx/>
                          <a:latin typeface="+mn-lt"/>
                          <a:ea typeface="SimSun"/>
                          <a:cs typeface="+mn-cs"/>
                        </a:rPr>
                        <a:t>2</a:t>
                      </a:r>
                      <a:endParaRPr lang="en-US" sz="1400" b="0" i="0" u="none" strike="noStrike" kern="1200" cap="none" baseline="0" dirty="0">
                        <a:solidFill>
                          <a:srgbClr val="4D4D4D"/>
                        </a:solidFill>
                        <a:effectLst/>
                        <a:uFillTx/>
                        <a:latin typeface="+mn-lt"/>
                        <a:ea typeface="SimSun"/>
                        <a:cs typeface="+mn-cs"/>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en-US" sz="1400" b="0" i="0" u="none" strike="noStrike" kern="1200" cap="none" baseline="0" dirty="0" smtClean="0">
                          <a:solidFill>
                            <a:srgbClr val="4D4D4D"/>
                          </a:solidFill>
                          <a:effectLst/>
                          <a:uFillTx/>
                          <a:latin typeface="+mn-lt"/>
                          <a:ea typeface="SimSun"/>
                          <a:cs typeface="+mn-cs"/>
                        </a:rPr>
                        <a:t>-</a:t>
                      </a:r>
                      <a:endParaRPr lang="en-US" sz="1400" b="0" i="0" u="none" strike="noStrike" kern="1200" cap="none" baseline="0" dirty="0">
                        <a:solidFill>
                          <a:srgbClr val="4D4D4D"/>
                        </a:solidFill>
                        <a:effectLst/>
                        <a:uFillTx/>
                        <a:latin typeface="+mn-lt"/>
                        <a:ea typeface="SimSun"/>
                        <a:cs typeface="+mn-cs"/>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en-US" sz="1400" b="0" i="0" u="none" strike="noStrike" kern="1200" cap="none" baseline="0" dirty="0" smtClean="0">
                          <a:solidFill>
                            <a:srgbClr val="4D4D4D"/>
                          </a:solidFill>
                          <a:effectLst/>
                          <a:uFillTx/>
                          <a:latin typeface="+mn-lt"/>
                          <a:ea typeface="SimSun"/>
                          <a:cs typeface="+mn-cs"/>
                        </a:rPr>
                        <a:t>-</a:t>
                      </a:r>
                      <a:endParaRPr lang="en-US" sz="1400" b="0" i="0" u="none" strike="noStrike" kern="1200" cap="none" baseline="0" dirty="0">
                        <a:solidFill>
                          <a:srgbClr val="4D4D4D"/>
                        </a:solidFill>
                        <a:effectLst/>
                        <a:uFillTx/>
                        <a:latin typeface="+mn-lt"/>
                        <a:ea typeface="SimSun"/>
                        <a:cs typeface="+mn-cs"/>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10001"/>
                  </a:ext>
                </a:extLst>
              </a:tr>
              <a:tr h="0">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zh-CN" sz="1400" b="0" i="0" u="none" strike="noStrike" cap="none" baseline="0">
                          <a:solidFill>
                            <a:srgbClr val="4D4D4D"/>
                          </a:solidFill>
                          <a:effectLst/>
                          <a:uFillTx/>
                          <a:ea typeface="SimSun"/>
                        </a:rPr>
                        <a:t>贫血</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en-US" sz="1400" b="0" i="0" u="none" strike="noStrike" kern="1200" cap="none" baseline="0" dirty="0" smtClean="0">
                          <a:solidFill>
                            <a:srgbClr val="4D4D4D"/>
                          </a:solidFill>
                          <a:effectLst/>
                          <a:uFillTx/>
                          <a:latin typeface="+mn-lt"/>
                          <a:ea typeface="SimSun"/>
                          <a:cs typeface="+mn-cs"/>
                        </a:rPr>
                        <a:t>1</a:t>
                      </a:r>
                      <a:endParaRPr lang="en-US" sz="1400" b="0" i="0" u="none" strike="noStrike" kern="1200" cap="none" baseline="0" dirty="0">
                        <a:solidFill>
                          <a:srgbClr val="4D4D4D"/>
                        </a:solidFill>
                        <a:effectLst/>
                        <a:uFillTx/>
                        <a:latin typeface="+mn-lt"/>
                        <a:ea typeface="SimSun"/>
                        <a:cs typeface="+mn-cs"/>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en-US" sz="1400" b="0" i="0" u="none" strike="noStrike" kern="1200" cap="none" baseline="0" dirty="0" smtClean="0">
                          <a:solidFill>
                            <a:srgbClr val="4D4D4D"/>
                          </a:solidFill>
                          <a:effectLst/>
                          <a:uFillTx/>
                          <a:latin typeface="+mn-lt"/>
                          <a:ea typeface="SimSun"/>
                          <a:cs typeface="+mn-cs"/>
                        </a:rPr>
                        <a:t>-</a:t>
                      </a:r>
                      <a:endParaRPr lang="en-US" sz="1400" b="0" i="0" u="none" strike="noStrike" kern="1200" cap="none" baseline="0" dirty="0">
                        <a:solidFill>
                          <a:srgbClr val="4D4D4D"/>
                        </a:solidFill>
                        <a:effectLst/>
                        <a:uFillTx/>
                        <a:latin typeface="+mn-lt"/>
                        <a:ea typeface="SimSun"/>
                        <a:cs typeface="+mn-cs"/>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en-US" sz="1400" b="0" i="0" u="none" strike="noStrike" kern="1200" cap="none" baseline="0" dirty="0" smtClean="0">
                          <a:solidFill>
                            <a:srgbClr val="4D4D4D"/>
                          </a:solidFill>
                          <a:effectLst/>
                          <a:uFillTx/>
                          <a:latin typeface="+mn-lt"/>
                          <a:ea typeface="SimSun"/>
                          <a:cs typeface="+mn-cs"/>
                        </a:rPr>
                        <a:t>1</a:t>
                      </a:r>
                      <a:endParaRPr lang="en-US" sz="1400" b="0" i="0" u="none" strike="noStrike" kern="1200" cap="none" baseline="0" dirty="0">
                        <a:solidFill>
                          <a:srgbClr val="4D4D4D"/>
                        </a:solidFill>
                        <a:effectLst/>
                        <a:uFillTx/>
                        <a:latin typeface="+mn-lt"/>
                        <a:ea typeface="SimSun"/>
                        <a:cs typeface="+mn-cs"/>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10002"/>
                  </a:ext>
                </a:extLst>
              </a:tr>
              <a:tr h="0">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zh-CN" sz="1400" b="0" i="0" u="none" strike="noStrike" cap="none" baseline="0">
                          <a:solidFill>
                            <a:srgbClr val="4D4D4D"/>
                          </a:solidFill>
                          <a:effectLst/>
                          <a:uFillTx/>
                          <a:ea typeface="SimSun"/>
                        </a:rPr>
                        <a:t>输液部位反应</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en-US" sz="1400" b="0" i="0" u="none" strike="noStrike" kern="1200" cap="none" baseline="0" dirty="0" smtClean="0">
                          <a:solidFill>
                            <a:srgbClr val="4D4D4D"/>
                          </a:solidFill>
                          <a:effectLst/>
                          <a:uFillTx/>
                          <a:latin typeface="+mn-lt"/>
                          <a:ea typeface="SimSun"/>
                          <a:cs typeface="+mn-cs"/>
                        </a:rPr>
                        <a:t>-</a:t>
                      </a:r>
                      <a:endParaRPr lang="en-US" sz="1400" b="0" i="0" u="none" strike="noStrike" kern="1200" cap="none" baseline="0" dirty="0">
                        <a:solidFill>
                          <a:srgbClr val="4D4D4D"/>
                        </a:solidFill>
                        <a:effectLst/>
                        <a:uFillTx/>
                        <a:latin typeface="+mn-lt"/>
                        <a:ea typeface="SimSun"/>
                        <a:cs typeface="+mn-cs"/>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en-US" sz="1400" b="0" i="0" u="none" strike="noStrike" kern="1200" cap="none" baseline="0" dirty="0" smtClean="0">
                          <a:solidFill>
                            <a:srgbClr val="4D4D4D"/>
                          </a:solidFill>
                          <a:effectLst/>
                          <a:uFillTx/>
                          <a:latin typeface="+mn-lt"/>
                          <a:ea typeface="SimSun"/>
                          <a:cs typeface="+mn-cs"/>
                        </a:rPr>
                        <a:t>-</a:t>
                      </a:r>
                      <a:endParaRPr lang="en-US" sz="1400" b="0" i="0" u="none" strike="noStrike" kern="1200" cap="none" baseline="0" dirty="0">
                        <a:solidFill>
                          <a:srgbClr val="4D4D4D"/>
                        </a:solidFill>
                        <a:effectLst/>
                        <a:uFillTx/>
                        <a:latin typeface="+mn-lt"/>
                        <a:ea typeface="SimSun"/>
                        <a:cs typeface="+mn-cs"/>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en-US" sz="1400" b="0" i="0" u="none" strike="noStrike" kern="1200" cap="none" baseline="0" dirty="0" smtClean="0">
                          <a:solidFill>
                            <a:srgbClr val="4D4D4D"/>
                          </a:solidFill>
                          <a:effectLst/>
                          <a:uFillTx/>
                          <a:latin typeface="+mn-lt"/>
                          <a:ea typeface="SimSun"/>
                          <a:cs typeface="+mn-cs"/>
                        </a:rPr>
                        <a:t>-</a:t>
                      </a:r>
                      <a:endParaRPr lang="en-US" sz="1400" b="0" i="0" u="none" strike="noStrike" kern="1200" cap="none" baseline="0" dirty="0">
                        <a:solidFill>
                          <a:srgbClr val="4D4D4D"/>
                        </a:solidFill>
                        <a:effectLst/>
                        <a:uFillTx/>
                        <a:latin typeface="+mn-lt"/>
                        <a:ea typeface="SimSun"/>
                        <a:cs typeface="+mn-cs"/>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10003"/>
                  </a:ext>
                </a:extLst>
              </a:tr>
              <a:tr h="214784">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zh-CN" sz="1400" b="0" i="0" u="none" strike="noStrike" cap="none" baseline="0">
                          <a:solidFill>
                            <a:srgbClr val="4D4D4D"/>
                          </a:solidFill>
                          <a:effectLst/>
                          <a:uFillTx/>
                          <a:ea typeface="SimSun"/>
                        </a:rPr>
                        <a:t>发热</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en-US" sz="1400" b="0" i="0" u="none" strike="noStrike" kern="1200" cap="none" baseline="0" dirty="0" smtClean="0">
                          <a:solidFill>
                            <a:srgbClr val="4D4D4D"/>
                          </a:solidFill>
                          <a:effectLst/>
                          <a:uFillTx/>
                          <a:latin typeface="+mn-lt"/>
                          <a:ea typeface="SimSun"/>
                          <a:cs typeface="+mn-cs"/>
                        </a:rPr>
                        <a:t>3</a:t>
                      </a:r>
                      <a:endParaRPr lang="en-US" sz="1400" b="0" i="0" u="none" strike="noStrike" kern="1200" cap="none" baseline="0" dirty="0">
                        <a:solidFill>
                          <a:srgbClr val="4D4D4D"/>
                        </a:solidFill>
                        <a:effectLst/>
                        <a:uFillTx/>
                        <a:latin typeface="+mn-lt"/>
                        <a:ea typeface="SimSun"/>
                        <a:cs typeface="+mn-cs"/>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en-US" sz="1400" b="0" i="0" u="none" strike="noStrike" kern="1200" cap="none" baseline="0" dirty="0" smtClean="0">
                          <a:solidFill>
                            <a:srgbClr val="4D4D4D"/>
                          </a:solidFill>
                          <a:effectLst/>
                          <a:uFillTx/>
                          <a:latin typeface="+mn-lt"/>
                          <a:ea typeface="SimSun"/>
                          <a:cs typeface="+mn-cs"/>
                        </a:rPr>
                        <a:t>-</a:t>
                      </a:r>
                      <a:endParaRPr lang="en-US" sz="1400" b="0" i="0" u="none" strike="noStrike" kern="1200" cap="none" baseline="0" dirty="0">
                        <a:solidFill>
                          <a:srgbClr val="4D4D4D"/>
                        </a:solidFill>
                        <a:effectLst/>
                        <a:uFillTx/>
                        <a:latin typeface="+mn-lt"/>
                        <a:ea typeface="SimSun"/>
                        <a:cs typeface="+mn-cs"/>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en-US" sz="1400" b="0" i="0" u="none" strike="noStrike" kern="1200" cap="none" baseline="0" dirty="0" smtClean="0">
                          <a:solidFill>
                            <a:srgbClr val="4D4D4D"/>
                          </a:solidFill>
                          <a:effectLst/>
                          <a:uFillTx/>
                          <a:latin typeface="+mn-lt"/>
                          <a:ea typeface="SimSun"/>
                          <a:cs typeface="+mn-cs"/>
                        </a:rPr>
                        <a:t>-</a:t>
                      </a:r>
                      <a:endParaRPr lang="en-US" sz="1400" b="0" i="0" u="none" strike="noStrike" kern="1200" cap="none" baseline="0" dirty="0">
                        <a:solidFill>
                          <a:srgbClr val="4D4D4D"/>
                        </a:solidFill>
                        <a:effectLst/>
                        <a:uFillTx/>
                        <a:latin typeface="+mn-lt"/>
                        <a:ea typeface="SimSun"/>
                        <a:cs typeface="+mn-cs"/>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10004"/>
                  </a:ext>
                </a:extLst>
              </a:tr>
              <a:tr h="0">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zh-CN" sz="1400" b="0" i="0" u="none" strike="noStrike" cap="none" baseline="0">
                          <a:solidFill>
                            <a:srgbClr val="4D4D4D"/>
                          </a:solidFill>
                          <a:effectLst/>
                          <a:uFillTx/>
                          <a:ea typeface="SimSun"/>
                        </a:rPr>
                        <a:t>INR 升高</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en-US" sz="1400" b="0" i="0" u="none" strike="noStrike" kern="1200" cap="none" baseline="0" dirty="0" smtClean="0">
                          <a:solidFill>
                            <a:srgbClr val="4D4D4D"/>
                          </a:solidFill>
                          <a:effectLst/>
                          <a:uFillTx/>
                          <a:latin typeface="+mn-lt"/>
                          <a:ea typeface="SimSun"/>
                          <a:cs typeface="+mn-cs"/>
                        </a:rPr>
                        <a:t>-</a:t>
                      </a:r>
                      <a:endParaRPr lang="en-US" sz="1400" b="0" i="0" u="none" strike="noStrike" kern="1200" cap="none" baseline="0" dirty="0">
                        <a:solidFill>
                          <a:srgbClr val="4D4D4D"/>
                        </a:solidFill>
                        <a:effectLst/>
                        <a:uFillTx/>
                        <a:latin typeface="+mn-lt"/>
                        <a:ea typeface="SimSun"/>
                        <a:cs typeface="+mn-cs"/>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en-US" sz="1400" b="0" i="0" u="none" strike="noStrike" kern="1200" cap="none" baseline="0" dirty="0" smtClean="0">
                          <a:solidFill>
                            <a:srgbClr val="4D4D4D"/>
                          </a:solidFill>
                          <a:effectLst/>
                          <a:uFillTx/>
                          <a:latin typeface="+mn-lt"/>
                          <a:ea typeface="SimSun"/>
                          <a:cs typeface="+mn-cs"/>
                        </a:rPr>
                        <a:t>1</a:t>
                      </a:r>
                      <a:endParaRPr lang="en-US" sz="1400" b="0" i="0" u="none" strike="noStrike" kern="1200" cap="none" baseline="0" dirty="0">
                        <a:solidFill>
                          <a:srgbClr val="4D4D4D"/>
                        </a:solidFill>
                        <a:effectLst/>
                        <a:uFillTx/>
                        <a:latin typeface="+mn-lt"/>
                        <a:ea typeface="SimSun"/>
                        <a:cs typeface="+mn-cs"/>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en-US" sz="1400" b="0" i="0" u="none" strike="noStrike" kern="1200" cap="none" baseline="0" dirty="0" smtClean="0">
                          <a:solidFill>
                            <a:srgbClr val="4D4D4D"/>
                          </a:solidFill>
                          <a:effectLst/>
                          <a:uFillTx/>
                          <a:latin typeface="+mn-lt"/>
                          <a:ea typeface="SimSun"/>
                          <a:cs typeface="+mn-cs"/>
                        </a:rPr>
                        <a:t>-</a:t>
                      </a:r>
                      <a:endParaRPr lang="en-US" sz="1400" b="0" i="0" u="none" strike="noStrike" kern="1200" cap="none" baseline="0" dirty="0">
                        <a:solidFill>
                          <a:srgbClr val="4D4D4D"/>
                        </a:solidFill>
                        <a:effectLst/>
                        <a:uFillTx/>
                        <a:latin typeface="+mn-lt"/>
                        <a:ea typeface="SimSun"/>
                        <a:cs typeface="+mn-cs"/>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extLst>
                  <a:ext uri="{0D108BD9-81ED-4DB2-BD59-A6C34878D82A}">
                    <a16:rowId xmlns:a16="http://schemas.microsoft.com/office/drawing/2014/main" val="10005"/>
                  </a:ext>
                </a:extLst>
              </a:tr>
              <a:tr h="0">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zh-CN" sz="1400" b="0" i="0" u="none" strike="noStrike" cap="none" baseline="0">
                          <a:solidFill>
                            <a:srgbClr val="4D4D4D"/>
                          </a:solidFill>
                          <a:effectLst/>
                          <a:uFillTx/>
                          <a:ea typeface="SimSun"/>
                        </a:rPr>
                        <a:t>疲乏</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en-US" sz="1400" b="0" i="0" u="none" strike="noStrike" kern="1200" cap="none" baseline="0" dirty="0" smtClean="0">
                          <a:solidFill>
                            <a:srgbClr val="4D4D4D"/>
                          </a:solidFill>
                          <a:effectLst/>
                          <a:uFillTx/>
                          <a:latin typeface="+mn-lt"/>
                          <a:ea typeface="SimSun"/>
                          <a:cs typeface="+mn-cs"/>
                        </a:rPr>
                        <a:t>1</a:t>
                      </a:r>
                      <a:endParaRPr lang="en-US" sz="1400" b="0" i="0" u="none" strike="noStrike" kern="1200" cap="none" baseline="0" dirty="0">
                        <a:solidFill>
                          <a:srgbClr val="4D4D4D"/>
                        </a:solidFill>
                        <a:effectLst/>
                        <a:uFillTx/>
                        <a:latin typeface="+mn-lt"/>
                        <a:ea typeface="SimSun"/>
                        <a:cs typeface="+mn-cs"/>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en-US" sz="1400" b="0" i="0" u="none" strike="noStrike" kern="1200" cap="none" baseline="0" dirty="0" smtClean="0">
                          <a:solidFill>
                            <a:srgbClr val="4D4D4D"/>
                          </a:solidFill>
                          <a:effectLst/>
                          <a:uFillTx/>
                          <a:latin typeface="+mn-lt"/>
                          <a:ea typeface="SimSun"/>
                          <a:cs typeface="+mn-cs"/>
                        </a:rPr>
                        <a:t>-</a:t>
                      </a:r>
                      <a:endParaRPr lang="en-US" sz="1400" b="0" i="0" u="none" strike="noStrike" kern="1200" cap="none" baseline="0" dirty="0">
                        <a:solidFill>
                          <a:srgbClr val="4D4D4D"/>
                        </a:solidFill>
                        <a:effectLst/>
                        <a:uFillTx/>
                        <a:latin typeface="+mn-lt"/>
                        <a:ea typeface="SimSun"/>
                        <a:cs typeface="+mn-cs"/>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en-US" sz="1400" b="0" i="0" u="none" strike="noStrike" kern="1200" cap="none" baseline="0" dirty="0" smtClean="0">
                          <a:solidFill>
                            <a:srgbClr val="4D4D4D"/>
                          </a:solidFill>
                          <a:effectLst/>
                          <a:uFillTx/>
                          <a:latin typeface="+mn-lt"/>
                          <a:ea typeface="SimSun"/>
                          <a:cs typeface="+mn-cs"/>
                        </a:rPr>
                        <a:t>-</a:t>
                      </a:r>
                      <a:endParaRPr lang="en-US" sz="1400" b="0" i="0" u="none" strike="noStrike" kern="1200" cap="none" baseline="0" dirty="0">
                        <a:solidFill>
                          <a:srgbClr val="4D4D4D"/>
                        </a:solidFill>
                        <a:effectLst/>
                        <a:uFillTx/>
                        <a:latin typeface="+mn-lt"/>
                        <a:ea typeface="SimSun"/>
                        <a:cs typeface="+mn-cs"/>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1511890450"/>
                  </a:ext>
                </a:extLst>
              </a:tr>
              <a:tr h="0">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zh-CN" sz="1400" b="0" i="0" u="none" strike="noStrike" cap="none" baseline="0">
                          <a:solidFill>
                            <a:srgbClr val="4D4D4D"/>
                          </a:solidFill>
                          <a:effectLst/>
                          <a:uFillTx/>
                          <a:ea typeface="SimSun"/>
                        </a:rPr>
                        <a:t>房性心动过速</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en-US" sz="1400" b="0" i="0" u="none" strike="noStrike" kern="1200" cap="none" baseline="0" dirty="0" smtClean="0">
                          <a:solidFill>
                            <a:srgbClr val="4D4D4D"/>
                          </a:solidFill>
                          <a:effectLst/>
                          <a:uFillTx/>
                          <a:latin typeface="+mn-lt"/>
                          <a:ea typeface="SimSun"/>
                          <a:cs typeface="+mn-cs"/>
                        </a:rPr>
                        <a:t>1</a:t>
                      </a:r>
                      <a:endParaRPr lang="en-US" sz="1400" b="0" i="0" u="none" strike="noStrike" kern="1200" cap="none" baseline="0" dirty="0">
                        <a:solidFill>
                          <a:srgbClr val="4D4D4D"/>
                        </a:solidFill>
                        <a:effectLst/>
                        <a:uFillTx/>
                        <a:latin typeface="+mn-lt"/>
                        <a:ea typeface="SimSun"/>
                        <a:cs typeface="+mn-cs"/>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en-US" sz="1400" b="0" i="0" u="none" strike="noStrike" kern="1200" cap="none" baseline="0" dirty="0" smtClean="0">
                          <a:solidFill>
                            <a:srgbClr val="4D4D4D"/>
                          </a:solidFill>
                          <a:effectLst/>
                          <a:uFillTx/>
                          <a:latin typeface="+mn-lt"/>
                          <a:ea typeface="SimSun"/>
                          <a:cs typeface="+mn-cs"/>
                        </a:rPr>
                        <a:t>-</a:t>
                      </a:r>
                      <a:endParaRPr lang="en-US" sz="1400" b="0" i="0" u="none" strike="noStrike" kern="1200" cap="none" baseline="0" dirty="0">
                        <a:solidFill>
                          <a:srgbClr val="4D4D4D"/>
                        </a:solidFill>
                        <a:effectLst/>
                        <a:uFillTx/>
                        <a:latin typeface="+mn-lt"/>
                        <a:ea typeface="SimSun"/>
                        <a:cs typeface="+mn-cs"/>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en-US" sz="1400" b="0" i="0" u="none" strike="noStrike" kern="1200" cap="none" baseline="0" dirty="0" smtClean="0">
                          <a:solidFill>
                            <a:srgbClr val="4D4D4D"/>
                          </a:solidFill>
                          <a:effectLst/>
                          <a:uFillTx/>
                          <a:latin typeface="+mn-lt"/>
                          <a:ea typeface="SimSun"/>
                          <a:cs typeface="+mn-cs"/>
                        </a:rPr>
                        <a:t>-</a:t>
                      </a:r>
                      <a:endParaRPr lang="en-US" sz="1400" b="0" i="0" u="none" strike="noStrike" kern="1200" cap="none" baseline="0" dirty="0">
                        <a:solidFill>
                          <a:srgbClr val="4D4D4D"/>
                        </a:solidFill>
                        <a:effectLst/>
                        <a:uFillTx/>
                        <a:latin typeface="+mn-lt"/>
                        <a:ea typeface="SimSun"/>
                        <a:cs typeface="+mn-cs"/>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extLst>
                  <a:ext uri="{0D108BD9-81ED-4DB2-BD59-A6C34878D82A}">
                    <a16:rowId xmlns:a16="http://schemas.microsoft.com/office/drawing/2014/main" val="2082123978"/>
                  </a:ext>
                </a:extLst>
              </a:tr>
            </a:tbl>
          </a:graphicData>
        </a:graphic>
      </p:graphicFrame>
      <p:graphicFrame>
        <p:nvGraphicFramePr>
          <p:cNvPr id="7" name="Group 88"/>
          <p:cNvGraphicFramePr>
            <a:graphicFrameLocks noGrp="1"/>
          </p:cNvGraphicFramePr>
          <p:nvPr>
            <p:extLst>
              <p:ext uri="{D42A27DB-BD31-4B8C-83A1-F6EECF244321}">
                <p14:modId xmlns:p14="http://schemas.microsoft.com/office/powerpoint/2010/main" val="3473599863"/>
              </p:ext>
            </p:extLst>
          </p:nvPr>
        </p:nvGraphicFramePr>
        <p:xfrm>
          <a:off x="4648198" y="1755875"/>
          <a:ext cx="4407570" cy="1640160"/>
        </p:xfrm>
        <a:graphic>
          <a:graphicData uri="http://schemas.openxmlformats.org/drawingml/2006/table">
            <a:tbl>
              <a:tblPr firstRow="1" bandRow="1">
                <a:tableStyleId>{69012ECD-51FC-41F1-AA8D-1B2483CD663E}</a:tableStyleId>
              </a:tblPr>
              <a:tblGrid>
                <a:gridCol w="1118939">
                  <a:extLst>
                    <a:ext uri="{9D8B030D-6E8A-4147-A177-3AD203B41FA5}">
                      <a16:colId xmlns:a16="http://schemas.microsoft.com/office/drawing/2014/main" val="20000"/>
                    </a:ext>
                  </a:extLst>
                </a:gridCol>
                <a:gridCol w="1122947">
                  <a:extLst>
                    <a:ext uri="{9D8B030D-6E8A-4147-A177-3AD203B41FA5}">
                      <a16:colId xmlns:a16="http://schemas.microsoft.com/office/drawing/2014/main" val="20001"/>
                    </a:ext>
                  </a:extLst>
                </a:gridCol>
                <a:gridCol w="1105977">
                  <a:extLst>
                    <a:ext uri="{9D8B030D-6E8A-4147-A177-3AD203B41FA5}">
                      <a16:colId xmlns:a16="http://schemas.microsoft.com/office/drawing/2014/main" val="20002"/>
                    </a:ext>
                  </a:extLst>
                </a:gridCol>
                <a:gridCol w="1059707">
                  <a:extLst>
                    <a:ext uri="{9D8B030D-6E8A-4147-A177-3AD203B41FA5}">
                      <a16:colId xmlns:a16="http://schemas.microsoft.com/office/drawing/2014/main" val="2946030904"/>
                    </a:ext>
                  </a:extLst>
                </a:gridCol>
              </a:tblGrid>
              <a:tr h="173999">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zh-CN" sz="1400" b="1" i="0" u="none" strike="noStrike" cap="none" baseline="0" dirty="0">
                          <a:solidFill>
                            <a:srgbClr val="FFFFFF"/>
                          </a:solidFill>
                          <a:effectLst/>
                          <a:uFillTx/>
                          <a:ea typeface="SimSun"/>
                        </a:rPr>
                        <a:t>BOR，n</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400" b="1" i="0" u="none" strike="noStrike" cap="none" baseline="0">
                          <a:solidFill>
                            <a:srgbClr val="FFFFFF"/>
                          </a:solidFill>
                          <a:effectLst/>
                          <a:uFillTx/>
                          <a:ea typeface="SimSun"/>
                        </a:rPr>
                        <a:t>1x10</a:t>
                      </a:r>
                      <a:r>
                        <a:rPr lang="zh-CN" sz="1400" b="1" i="0" u="none" strike="noStrike" cap="none" baseline="30000">
                          <a:solidFill>
                            <a:srgbClr val="FFFFFF"/>
                          </a:solidFill>
                          <a:effectLst/>
                          <a:uFillTx/>
                          <a:ea typeface="SimSun"/>
                        </a:rPr>
                        <a:t>8</a:t>
                      </a:r>
                      <a:r>
                        <a:rPr lang="zh-CN" sz="1400" b="1" i="0" u="none" strike="noStrike" cap="none" baseline="0">
                          <a:solidFill>
                            <a:srgbClr val="FFFFFF"/>
                          </a:solidFill>
                          <a:effectLst/>
                          <a:uFillTx/>
                          <a:ea typeface="SimSun"/>
                        </a:rPr>
                        <a:t>/输注</a:t>
                      </a:r>
                      <a:r>
                        <a:rPr sz="1400"/>
                        <a:t/>
                      </a:r>
                      <a:br>
                        <a:rPr sz="1400"/>
                      </a:br>
                      <a:r>
                        <a:rPr lang="zh-CN" sz="1400" b="1" i="0" u="none" strike="noStrike" cap="none" baseline="0">
                          <a:solidFill>
                            <a:srgbClr val="FFFFFF"/>
                          </a:solidFill>
                          <a:effectLst/>
                          <a:uFillTx/>
                          <a:ea typeface="SimSun"/>
                        </a:rPr>
                        <a:t>(n=3)</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400" b="1" i="0" u="none" strike="noStrike" cap="none" baseline="0">
                          <a:solidFill>
                            <a:srgbClr val="FFFFFF"/>
                          </a:solidFill>
                          <a:effectLst/>
                          <a:uFillTx/>
                          <a:ea typeface="SimSun"/>
                        </a:rPr>
                        <a:t>3x10</a:t>
                      </a:r>
                      <a:r>
                        <a:rPr lang="zh-CN" sz="1400" b="1" i="0" u="none" strike="noStrike" cap="none" baseline="30000">
                          <a:solidFill>
                            <a:srgbClr val="FFFFFF"/>
                          </a:solidFill>
                          <a:effectLst/>
                          <a:uFillTx/>
                          <a:ea typeface="SimSun"/>
                        </a:rPr>
                        <a:t>8</a:t>
                      </a:r>
                      <a:r>
                        <a:rPr lang="zh-CN" sz="1400" b="1" i="0" u="none" strike="noStrike" cap="none" baseline="0">
                          <a:solidFill>
                            <a:srgbClr val="FFFFFF"/>
                          </a:solidFill>
                          <a:effectLst/>
                          <a:uFillTx/>
                          <a:ea typeface="SimSun"/>
                        </a:rPr>
                        <a:t>/输注</a:t>
                      </a:r>
                      <a:r>
                        <a:rPr sz="1400"/>
                        <a:t/>
                      </a:r>
                      <a:br>
                        <a:rPr sz="1400"/>
                      </a:br>
                      <a:r>
                        <a:rPr lang="zh-CN" sz="1400" b="1" i="0" u="none" strike="noStrike" cap="none" baseline="0">
                          <a:solidFill>
                            <a:srgbClr val="FFFFFF"/>
                          </a:solidFill>
                          <a:effectLst/>
                          <a:uFillTx/>
                          <a:ea typeface="SimSun"/>
                        </a:rPr>
                        <a:t>(n=3)</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defRPr/>
                      </a:pPr>
                      <a:r>
                        <a:rPr lang="zh-CN" sz="1400" b="1" i="0" u="none" strike="noStrike" cap="none" baseline="0">
                          <a:solidFill>
                            <a:srgbClr val="FFFFFF"/>
                          </a:solidFill>
                          <a:effectLst/>
                          <a:uFillTx/>
                          <a:ea typeface="SimSun"/>
                        </a:rPr>
                        <a:t>1x10</a:t>
                      </a:r>
                      <a:r>
                        <a:rPr lang="zh-CN" sz="1400" b="1" i="0" u="none" strike="noStrike" cap="none" baseline="30000">
                          <a:solidFill>
                            <a:srgbClr val="FFFFFF"/>
                          </a:solidFill>
                          <a:effectLst/>
                          <a:uFillTx/>
                          <a:ea typeface="SimSun"/>
                        </a:rPr>
                        <a:t>9</a:t>
                      </a:r>
                      <a:r>
                        <a:rPr lang="zh-CN" sz="1400" b="1" i="0" u="none" strike="noStrike" cap="none" baseline="0">
                          <a:solidFill>
                            <a:srgbClr val="FFFFFF"/>
                          </a:solidFill>
                          <a:effectLst/>
                          <a:uFillTx/>
                          <a:ea typeface="SimSun"/>
                        </a:rPr>
                        <a:t>/输注</a:t>
                      </a:r>
                      <a:r>
                        <a:rPr sz="1400"/>
                        <a:t/>
                      </a:r>
                      <a:br>
                        <a:rPr sz="1400"/>
                      </a:br>
                      <a:r>
                        <a:rPr lang="zh-CN" sz="1400" b="1" i="0" u="none" strike="noStrike" cap="none" baseline="0">
                          <a:solidFill>
                            <a:srgbClr val="FFFFFF"/>
                          </a:solidFill>
                          <a:effectLst/>
                          <a:uFillTx/>
                          <a:ea typeface="SimSun"/>
                        </a:rPr>
                        <a:t>(n=3)</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0"/>
                  </a:ext>
                </a:extLst>
              </a:tr>
              <a:tr h="143472">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zh-CN" sz="1400" b="0" i="0" u="none" strike="noStrike" cap="none" baseline="0">
                          <a:solidFill>
                            <a:srgbClr val="4D4D4D"/>
                          </a:solidFill>
                          <a:effectLst/>
                          <a:uFillTx/>
                          <a:ea typeface="SimSun"/>
                        </a:rPr>
                        <a:t>CR</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en-US" sz="1400" b="0" i="0" u="none" strike="noStrike" kern="1200" cap="none" baseline="0" dirty="0" smtClean="0">
                          <a:solidFill>
                            <a:srgbClr val="4D4D4D"/>
                          </a:solidFill>
                          <a:effectLst/>
                          <a:uFillTx/>
                          <a:latin typeface="+mn-lt"/>
                          <a:ea typeface="SimSun"/>
                          <a:cs typeface="+mn-cs"/>
                        </a:rPr>
                        <a:t>0</a:t>
                      </a:r>
                      <a:endParaRPr lang="en-US" sz="1400" b="0" i="0" u="none" strike="noStrike" kern="1200" cap="none" baseline="0" dirty="0">
                        <a:solidFill>
                          <a:srgbClr val="4D4D4D"/>
                        </a:solidFill>
                        <a:effectLst/>
                        <a:uFillTx/>
                        <a:latin typeface="+mn-lt"/>
                        <a:ea typeface="SimSun"/>
                        <a:cs typeface="+mn-cs"/>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en-US" sz="1400" b="0" i="0" u="none" strike="noStrike" kern="1200" cap="none" baseline="0" dirty="0" smtClean="0">
                          <a:solidFill>
                            <a:srgbClr val="4D4D4D"/>
                          </a:solidFill>
                          <a:effectLst/>
                          <a:uFillTx/>
                          <a:latin typeface="+mn-lt"/>
                          <a:ea typeface="SimSun"/>
                          <a:cs typeface="+mn-cs"/>
                        </a:rPr>
                        <a:t>0</a:t>
                      </a:r>
                      <a:endParaRPr lang="en-US" sz="1400" b="0" i="0" u="none" strike="noStrike" kern="1200" cap="none" baseline="0" dirty="0">
                        <a:solidFill>
                          <a:srgbClr val="4D4D4D"/>
                        </a:solidFill>
                        <a:effectLst/>
                        <a:uFillTx/>
                        <a:latin typeface="+mn-lt"/>
                        <a:ea typeface="SimSun"/>
                        <a:cs typeface="+mn-cs"/>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en-US" sz="1400" b="0" i="0" u="none" strike="noStrike" kern="1200" cap="none" baseline="0" dirty="0" smtClean="0">
                          <a:solidFill>
                            <a:srgbClr val="4D4D4D"/>
                          </a:solidFill>
                          <a:effectLst/>
                          <a:uFillTx/>
                          <a:latin typeface="+mn-lt"/>
                          <a:ea typeface="SimSun"/>
                          <a:cs typeface="+mn-cs"/>
                        </a:rPr>
                        <a:t>0</a:t>
                      </a:r>
                      <a:endParaRPr lang="en-US" sz="1400" b="0" i="0" u="none" strike="noStrike" kern="1200" cap="none" baseline="0" dirty="0">
                        <a:solidFill>
                          <a:srgbClr val="4D4D4D"/>
                        </a:solidFill>
                        <a:effectLst/>
                        <a:uFillTx/>
                        <a:latin typeface="+mn-lt"/>
                        <a:ea typeface="SimSun"/>
                        <a:cs typeface="+mn-cs"/>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10001"/>
                  </a:ext>
                </a:extLst>
              </a:tr>
              <a:tr h="0">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zh-CN" sz="1400" b="0" i="0" u="none" strike="noStrike" cap="none" baseline="0">
                          <a:solidFill>
                            <a:srgbClr val="4D4D4D"/>
                          </a:solidFill>
                          <a:effectLst/>
                          <a:uFillTx/>
                          <a:ea typeface="SimSun"/>
                        </a:rPr>
                        <a:t>PR</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en-US" altLang="zh-CN" sz="1400" b="0" i="0" u="none" strike="noStrike" kern="1200" cap="none" baseline="0" dirty="0" smtClean="0">
                          <a:solidFill>
                            <a:srgbClr val="4D4D4D"/>
                          </a:solidFill>
                          <a:effectLst/>
                          <a:uFillTx/>
                          <a:latin typeface="+mn-lt"/>
                          <a:ea typeface="SimSun"/>
                          <a:cs typeface="+mn-cs"/>
                        </a:rPr>
                        <a:t>1*</a:t>
                      </a:r>
                      <a:endParaRPr lang="en-US" sz="1400" b="0" i="0" u="none" strike="noStrike" kern="1200" cap="none" baseline="0" dirty="0">
                        <a:solidFill>
                          <a:srgbClr val="4D4D4D"/>
                        </a:solidFill>
                        <a:effectLst/>
                        <a:uFillTx/>
                        <a:latin typeface="+mn-lt"/>
                        <a:ea typeface="SimSun"/>
                        <a:cs typeface="+mn-cs"/>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en-US" sz="1400" b="0" i="0" u="none" strike="noStrike" kern="1200" cap="none" baseline="0" dirty="0" smtClean="0">
                          <a:solidFill>
                            <a:srgbClr val="4D4D4D"/>
                          </a:solidFill>
                          <a:effectLst/>
                          <a:uFillTx/>
                          <a:latin typeface="+mn-lt"/>
                          <a:ea typeface="SimSun"/>
                          <a:cs typeface="+mn-cs"/>
                        </a:rPr>
                        <a:t>0</a:t>
                      </a:r>
                      <a:endParaRPr lang="en-US" sz="1400" b="0" i="0" u="none" strike="noStrike" kern="1200" cap="none" baseline="0" dirty="0">
                        <a:solidFill>
                          <a:srgbClr val="4D4D4D"/>
                        </a:solidFill>
                        <a:effectLst/>
                        <a:uFillTx/>
                        <a:latin typeface="+mn-lt"/>
                        <a:ea typeface="SimSun"/>
                        <a:cs typeface="+mn-cs"/>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en-US" sz="1400" b="0" i="0" u="none" strike="noStrike" kern="1200" cap="none" baseline="0" dirty="0" smtClean="0">
                          <a:solidFill>
                            <a:srgbClr val="4D4D4D"/>
                          </a:solidFill>
                          <a:effectLst/>
                          <a:uFillTx/>
                          <a:latin typeface="+mn-lt"/>
                          <a:ea typeface="SimSun"/>
                          <a:cs typeface="+mn-cs"/>
                        </a:rPr>
                        <a:t>0</a:t>
                      </a:r>
                      <a:endParaRPr lang="en-US" sz="1400" b="0" i="0" u="none" strike="noStrike" kern="1200" cap="none" baseline="0" dirty="0">
                        <a:solidFill>
                          <a:srgbClr val="4D4D4D"/>
                        </a:solidFill>
                        <a:effectLst/>
                        <a:uFillTx/>
                        <a:latin typeface="+mn-lt"/>
                        <a:ea typeface="SimSun"/>
                        <a:cs typeface="+mn-cs"/>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10002"/>
                  </a:ext>
                </a:extLst>
              </a:tr>
              <a:tr h="0">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zh-CN" sz="1400" b="0" i="0" u="none" strike="noStrike" cap="none" baseline="0">
                          <a:solidFill>
                            <a:srgbClr val="4D4D4D"/>
                          </a:solidFill>
                          <a:effectLst/>
                          <a:uFillTx/>
                          <a:ea typeface="SimSun"/>
                        </a:rPr>
                        <a:t>SD ≥3 个月</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en-US" altLang="zh-CN" sz="1400" b="0" i="0" u="none" strike="noStrike" kern="1200" cap="none" baseline="0" dirty="0" smtClean="0">
                          <a:solidFill>
                            <a:srgbClr val="4D4D4D"/>
                          </a:solidFill>
                          <a:effectLst/>
                          <a:uFillTx/>
                          <a:latin typeface="+mn-lt"/>
                          <a:ea typeface="SimSun"/>
                          <a:cs typeface="+mn-cs"/>
                        </a:rPr>
                        <a:t>2*</a:t>
                      </a:r>
                      <a:endParaRPr lang="en-US" sz="1400" b="0" i="0" u="none" strike="noStrike" kern="1200" cap="none" baseline="0" dirty="0">
                        <a:solidFill>
                          <a:srgbClr val="4D4D4D"/>
                        </a:solidFill>
                        <a:effectLst/>
                        <a:uFillTx/>
                        <a:latin typeface="+mn-lt"/>
                        <a:ea typeface="SimSun"/>
                        <a:cs typeface="+mn-cs"/>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en-US" sz="1400" b="0" i="0" u="none" strike="noStrike" kern="1200" cap="none" baseline="0" dirty="0" smtClean="0">
                          <a:solidFill>
                            <a:srgbClr val="4D4D4D"/>
                          </a:solidFill>
                          <a:effectLst/>
                          <a:uFillTx/>
                          <a:latin typeface="+mn-lt"/>
                          <a:ea typeface="SimSun"/>
                          <a:cs typeface="+mn-cs"/>
                        </a:rPr>
                        <a:t>2</a:t>
                      </a:r>
                      <a:endParaRPr lang="en-US" sz="1400" b="0" i="0" u="none" strike="noStrike" kern="1200" cap="none" baseline="0" dirty="0">
                        <a:solidFill>
                          <a:srgbClr val="4D4D4D"/>
                        </a:solidFill>
                        <a:effectLst/>
                        <a:uFillTx/>
                        <a:latin typeface="+mn-lt"/>
                        <a:ea typeface="SimSun"/>
                        <a:cs typeface="+mn-cs"/>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en-US" sz="1400" b="0" i="0" u="none" strike="noStrike" kern="1200" cap="none" baseline="0" dirty="0" smtClean="0">
                          <a:solidFill>
                            <a:srgbClr val="4D4D4D"/>
                          </a:solidFill>
                          <a:effectLst/>
                          <a:uFillTx/>
                          <a:latin typeface="+mn-lt"/>
                          <a:ea typeface="SimSun"/>
                          <a:cs typeface="+mn-cs"/>
                        </a:rPr>
                        <a:t>2</a:t>
                      </a:r>
                      <a:endParaRPr lang="en-US" sz="1400" b="0" i="0" u="none" strike="noStrike" kern="1200" cap="none" baseline="0" dirty="0">
                        <a:solidFill>
                          <a:srgbClr val="4D4D4D"/>
                        </a:solidFill>
                        <a:effectLst/>
                        <a:uFillTx/>
                        <a:latin typeface="+mn-lt"/>
                        <a:ea typeface="SimSun"/>
                        <a:cs typeface="+mn-cs"/>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10003"/>
                  </a:ext>
                </a:extLst>
              </a:tr>
              <a:tr h="0">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zh-CN" sz="1400" b="0" i="0" u="none" strike="noStrike" cap="none" baseline="0">
                          <a:solidFill>
                            <a:srgbClr val="4D4D4D"/>
                          </a:solidFill>
                          <a:effectLst/>
                          <a:uFillTx/>
                          <a:ea typeface="SimSun"/>
                        </a:rPr>
                        <a:t>PD</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en-US" sz="1400" b="0" i="0" u="none" strike="noStrike" kern="1200" cap="none" baseline="0" dirty="0" smtClean="0">
                          <a:solidFill>
                            <a:srgbClr val="4D4D4D"/>
                          </a:solidFill>
                          <a:effectLst/>
                          <a:uFillTx/>
                          <a:latin typeface="+mn-lt"/>
                          <a:ea typeface="SimSun"/>
                          <a:cs typeface="+mn-cs"/>
                        </a:rPr>
                        <a:t>0</a:t>
                      </a:r>
                      <a:endParaRPr lang="en-US" sz="1400" b="0" i="0" u="none" strike="noStrike" kern="1200" cap="none" baseline="0" dirty="0">
                        <a:solidFill>
                          <a:srgbClr val="4D4D4D"/>
                        </a:solidFill>
                        <a:effectLst/>
                        <a:uFillTx/>
                        <a:latin typeface="+mn-lt"/>
                        <a:ea typeface="SimSun"/>
                        <a:cs typeface="+mn-cs"/>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en-US" sz="1400" b="0" i="0" u="none" strike="noStrike" kern="1200" cap="none" baseline="0" dirty="0" smtClean="0">
                          <a:solidFill>
                            <a:srgbClr val="4D4D4D"/>
                          </a:solidFill>
                          <a:effectLst/>
                          <a:uFillTx/>
                          <a:latin typeface="+mn-lt"/>
                          <a:ea typeface="SimSun"/>
                          <a:cs typeface="+mn-cs"/>
                        </a:rPr>
                        <a:t>1</a:t>
                      </a:r>
                      <a:endParaRPr lang="en-US" sz="1400" b="0" i="0" u="none" strike="noStrike" kern="1200" cap="none" baseline="0" dirty="0">
                        <a:solidFill>
                          <a:srgbClr val="4D4D4D"/>
                        </a:solidFill>
                        <a:effectLst/>
                        <a:uFillTx/>
                        <a:latin typeface="+mn-lt"/>
                        <a:ea typeface="SimSun"/>
                        <a:cs typeface="+mn-cs"/>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en-US" altLang="zh-CN" sz="1400" b="0" i="0" u="none" strike="noStrike" kern="1200" cap="none" baseline="0" dirty="0" smtClean="0">
                          <a:solidFill>
                            <a:srgbClr val="4D4D4D"/>
                          </a:solidFill>
                          <a:effectLst/>
                          <a:uFillTx/>
                          <a:latin typeface="+mn-lt"/>
                          <a:ea typeface="SimSun"/>
                          <a:cs typeface="+mn-cs"/>
                        </a:rPr>
                        <a:t>1*</a:t>
                      </a:r>
                      <a:endParaRPr lang="en-US" sz="1400" b="0" i="0" u="none" strike="noStrike" kern="1200" cap="none" baseline="0" dirty="0">
                        <a:solidFill>
                          <a:srgbClr val="4D4D4D"/>
                        </a:solidFill>
                        <a:effectLst/>
                        <a:uFillTx/>
                        <a:latin typeface="+mn-lt"/>
                        <a:ea typeface="SimSun"/>
                        <a:cs typeface="+mn-cs"/>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3266836109"/>
                  </a:ext>
                </a:extLst>
              </a:tr>
            </a:tbl>
          </a:graphicData>
        </a:graphic>
      </p:graphicFrame>
      <p:graphicFrame>
        <p:nvGraphicFramePr>
          <p:cNvPr id="8" name="Group 88"/>
          <p:cNvGraphicFramePr>
            <a:graphicFrameLocks noGrp="1"/>
          </p:cNvGraphicFramePr>
          <p:nvPr>
            <p:extLst>
              <p:ext uri="{D42A27DB-BD31-4B8C-83A1-F6EECF244321}">
                <p14:modId xmlns:p14="http://schemas.microsoft.com/office/powerpoint/2010/main" val="2002968669"/>
              </p:ext>
            </p:extLst>
          </p:nvPr>
        </p:nvGraphicFramePr>
        <p:xfrm>
          <a:off x="142488" y="4537806"/>
          <a:ext cx="4353312" cy="1141440"/>
        </p:xfrm>
        <a:graphic>
          <a:graphicData uri="http://schemas.openxmlformats.org/drawingml/2006/table">
            <a:tbl>
              <a:tblPr firstRow="1" bandRow="1">
                <a:tableStyleId>{69012ECD-51FC-41F1-AA8D-1B2483CD663E}</a:tableStyleId>
              </a:tblPr>
              <a:tblGrid>
                <a:gridCol w="2517585">
                  <a:extLst>
                    <a:ext uri="{9D8B030D-6E8A-4147-A177-3AD203B41FA5}">
                      <a16:colId xmlns:a16="http://schemas.microsoft.com/office/drawing/2014/main" val="20000"/>
                    </a:ext>
                  </a:extLst>
                </a:gridCol>
                <a:gridCol w="611909">
                  <a:extLst>
                    <a:ext uri="{9D8B030D-6E8A-4147-A177-3AD203B41FA5}">
                      <a16:colId xmlns:a16="http://schemas.microsoft.com/office/drawing/2014/main" val="20001"/>
                    </a:ext>
                  </a:extLst>
                </a:gridCol>
                <a:gridCol w="611909">
                  <a:extLst>
                    <a:ext uri="{9D8B030D-6E8A-4147-A177-3AD203B41FA5}">
                      <a16:colId xmlns:a16="http://schemas.microsoft.com/office/drawing/2014/main" val="20002"/>
                    </a:ext>
                  </a:extLst>
                </a:gridCol>
                <a:gridCol w="611909">
                  <a:extLst>
                    <a:ext uri="{9D8B030D-6E8A-4147-A177-3AD203B41FA5}">
                      <a16:colId xmlns:a16="http://schemas.microsoft.com/office/drawing/2014/main" val="1893620660"/>
                    </a:ext>
                  </a:extLst>
                </a:gridCol>
              </a:tblGrid>
              <a:tr h="173999">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zh-CN" sz="1400" b="1" i="0" u="none" strike="noStrike" cap="none" baseline="0" dirty="0">
                          <a:solidFill>
                            <a:srgbClr val="FFFFFF"/>
                          </a:solidFill>
                          <a:effectLst/>
                          <a:uFillTx/>
                          <a:ea typeface="SimSun"/>
                        </a:rPr>
                        <a:t>AE，n</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400" b="1" i="0" u="none" strike="noStrike" cap="none" baseline="0">
                          <a:solidFill>
                            <a:srgbClr val="FFFFFF"/>
                          </a:solidFill>
                          <a:effectLst/>
                          <a:uFillTx/>
                          <a:ea typeface="SimSun"/>
                        </a:rPr>
                        <a:t>G1</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400" b="1" i="0" u="none" strike="noStrike" cap="none" baseline="0">
                          <a:solidFill>
                            <a:srgbClr val="FFFFFF"/>
                          </a:solidFill>
                          <a:effectLst/>
                          <a:uFillTx/>
                          <a:ea typeface="SimSun"/>
                        </a:rPr>
                        <a:t>G2</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400" b="1" i="0" u="none" strike="noStrike" cap="none" baseline="0">
                          <a:solidFill>
                            <a:srgbClr val="FFFFFF"/>
                          </a:solidFill>
                          <a:effectLst/>
                          <a:uFillTx/>
                          <a:ea typeface="SimSun"/>
                        </a:rPr>
                        <a:t>G3</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0"/>
                  </a:ext>
                </a:extLst>
              </a:tr>
              <a:tr h="143472">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zh-CN" sz="1400" b="0" i="0" u="none" strike="noStrike" cap="none" baseline="0">
                          <a:solidFill>
                            <a:srgbClr val="4D4D4D"/>
                          </a:solidFill>
                          <a:effectLst/>
                          <a:uFillTx/>
                          <a:ea typeface="SimSun"/>
                        </a:rPr>
                        <a:t>腹痛</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en-US" sz="1400" b="0" i="0" u="none" strike="noStrike" kern="1200" cap="none" baseline="0" dirty="0" smtClean="0">
                          <a:solidFill>
                            <a:srgbClr val="4D4D4D"/>
                          </a:solidFill>
                          <a:effectLst/>
                          <a:uFillTx/>
                          <a:latin typeface="+mn-lt"/>
                          <a:ea typeface="SimSun"/>
                          <a:cs typeface="+mn-cs"/>
                        </a:rPr>
                        <a:t>1</a:t>
                      </a:r>
                      <a:endParaRPr lang="en-US" sz="1400" b="0" i="0" u="none" strike="noStrike" kern="1200" cap="none" baseline="0" dirty="0">
                        <a:solidFill>
                          <a:srgbClr val="4D4D4D"/>
                        </a:solidFill>
                        <a:effectLst/>
                        <a:uFillTx/>
                        <a:latin typeface="+mn-lt"/>
                        <a:ea typeface="SimSun"/>
                        <a:cs typeface="+mn-cs"/>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en-US" sz="1400" b="0" i="0" u="none" strike="noStrike" kern="1200" cap="none" baseline="0" dirty="0" smtClean="0">
                          <a:solidFill>
                            <a:srgbClr val="4D4D4D"/>
                          </a:solidFill>
                          <a:effectLst/>
                          <a:uFillTx/>
                          <a:latin typeface="+mn-lt"/>
                          <a:ea typeface="SimSun"/>
                          <a:cs typeface="+mn-cs"/>
                        </a:rPr>
                        <a:t>-</a:t>
                      </a:r>
                      <a:endParaRPr lang="en-US" sz="1400" b="0" i="0" u="none" strike="noStrike" kern="1200" cap="none" baseline="0" dirty="0">
                        <a:solidFill>
                          <a:srgbClr val="4D4D4D"/>
                        </a:solidFill>
                        <a:effectLst/>
                        <a:uFillTx/>
                        <a:latin typeface="+mn-lt"/>
                        <a:ea typeface="SimSun"/>
                        <a:cs typeface="+mn-cs"/>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en-US" sz="1400" b="0" i="0" u="none" strike="noStrike" kern="1200" cap="none" baseline="0" dirty="0" smtClean="0">
                          <a:solidFill>
                            <a:srgbClr val="4D4D4D"/>
                          </a:solidFill>
                          <a:effectLst/>
                          <a:uFillTx/>
                          <a:latin typeface="+mn-lt"/>
                          <a:ea typeface="SimSun"/>
                          <a:cs typeface="+mn-cs"/>
                        </a:rPr>
                        <a:t>-</a:t>
                      </a:r>
                      <a:endParaRPr lang="en-US" sz="1400" b="0" i="0" u="none" strike="noStrike" kern="1200" cap="none" baseline="0" dirty="0">
                        <a:solidFill>
                          <a:srgbClr val="4D4D4D"/>
                        </a:solidFill>
                        <a:effectLst/>
                        <a:uFillTx/>
                        <a:latin typeface="+mn-lt"/>
                        <a:ea typeface="SimSun"/>
                        <a:cs typeface="+mn-cs"/>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10001"/>
                  </a:ext>
                </a:extLst>
              </a:tr>
              <a:tr h="0">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zh-CN" sz="1400" b="0" i="0" u="none" strike="noStrike" cap="none" baseline="0">
                          <a:solidFill>
                            <a:srgbClr val="4D4D4D"/>
                          </a:solidFill>
                          <a:effectLst/>
                          <a:uFillTx/>
                          <a:ea typeface="SimSun"/>
                        </a:rPr>
                        <a:t>腹泻</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en-US" sz="1400" b="0" i="0" u="none" strike="noStrike" kern="1200" cap="none" baseline="0" dirty="0" smtClean="0">
                          <a:solidFill>
                            <a:srgbClr val="4D4D4D"/>
                          </a:solidFill>
                          <a:effectLst/>
                          <a:uFillTx/>
                          <a:latin typeface="+mn-lt"/>
                          <a:ea typeface="SimSun"/>
                          <a:cs typeface="+mn-cs"/>
                        </a:rPr>
                        <a:t>1</a:t>
                      </a:r>
                      <a:endParaRPr lang="en-US" sz="1400" b="0" i="0" u="none" strike="noStrike" kern="1200" cap="none" baseline="0" dirty="0">
                        <a:solidFill>
                          <a:srgbClr val="4D4D4D"/>
                        </a:solidFill>
                        <a:effectLst/>
                        <a:uFillTx/>
                        <a:latin typeface="+mn-lt"/>
                        <a:ea typeface="SimSun"/>
                        <a:cs typeface="+mn-cs"/>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en-US" sz="1400" b="0" i="0" u="none" strike="noStrike" kern="1200" cap="none" baseline="0" dirty="0" smtClean="0">
                          <a:solidFill>
                            <a:srgbClr val="4D4D4D"/>
                          </a:solidFill>
                          <a:effectLst/>
                          <a:uFillTx/>
                          <a:latin typeface="+mn-lt"/>
                          <a:ea typeface="SimSun"/>
                          <a:cs typeface="+mn-cs"/>
                        </a:rPr>
                        <a:t>-</a:t>
                      </a:r>
                      <a:endParaRPr lang="en-US" sz="1400" b="0" i="0" u="none" strike="noStrike" kern="1200" cap="none" baseline="0" dirty="0">
                        <a:solidFill>
                          <a:srgbClr val="4D4D4D"/>
                        </a:solidFill>
                        <a:effectLst/>
                        <a:uFillTx/>
                        <a:latin typeface="+mn-lt"/>
                        <a:ea typeface="SimSun"/>
                        <a:cs typeface="+mn-cs"/>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en-US" sz="1400" b="0" i="0" u="none" strike="noStrike" kern="1200" cap="none" baseline="0" dirty="0" smtClean="0">
                          <a:solidFill>
                            <a:srgbClr val="4D4D4D"/>
                          </a:solidFill>
                          <a:effectLst/>
                          <a:uFillTx/>
                          <a:latin typeface="+mn-lt"/>
                          <a:ea typeface="SimSun"/>
                          <a:cs typeface="+mn-cs"/>
                        </a:rPr>
                        <a:t>-</a:t>
                      </a:r>
                      <a:endParaRPr lang="en-US" sz="1400" b="0" i="0" u="none" strike="noStrike" kern="1200" cap="none" baseline="0" dirty="0">
                        <a:solidFill>
                          <a:srgbClr val="4D4D4D"/>
                        </a:solidFill>
                        <a:effectLst/>
                        <a:uFillTx/>
                        <a:latin typeface="+mn-lt"/>
                        <a:ea typeface="SimSun"/>
                        <a:cs typeface="+mn-cs"/>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10002"/>
                  </a:ext>
                </a:extLst>
              </a:tr>
              <a:tr h="0">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zh-CN" sz="1400" b="0" i="0" u="none" strike="noStrike" cap="none" baseline="0">
                          <a:solidFill>
                            <a:srgbClr val="4D4D4D"/>
                          </a:solidFill>
                          <a:effectLst/>
                          <a:uFillTx/>
                          <a:ea typeface="SimSun"/>
                        </a:rPr>
                        <a:t>食欲下降</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en-US" sz="1400" b="0" i="0" u="none" strike="noStrike" kern="1200" cap="none" baseline="0" dirty="0" smtClean="0">
                          <a:solidFill>
                            <a:srgbClr val="4D4D4D"/>
                          </a:solidFill>
                          <a:effectLst/>
                          <a:uFillTx/>
                          <a:latin typeface="+mn-lt"/>
                          <a:ea typeface="SimSun"/>
                          <a:cs typeface="+mn-cs"/>
                        </a:rPr>
                        <a:t>1</a:t>
                      </a:r>
                      <a:endParaRPr lang="en-US" sz="1400" b="0" i="0" u="none" strike="noStrike" kern="1200" cap="none" baseline="0" dirty="0">
                        <a:solidFill>
                          <a:srgbClr val="4D4D4D"/>
                        </a:solidFill>
                        <a:effectLst/>
                        <a:uFillTx/>
                        <a:latin typeface="+mn-lt"/>
                        <a:ea typeface="SimSun"/>
                        <a:cs typeface="+mn-cs"/>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en-US" sz="1400" b="0" i="0" u="none" strike="noStrike" kern="1200" cap="none" baseline="0" dirty="0" smtClean="0">
                          <a:solidFill>
                            <a:srgbClr val="4D4D4D"/>
                          </a:solidFill>
                          <a:effectLst/>
                          <a:uFillTx/>
                          <a:latin typeface="+mn-lt"/>
                          <a:ea typeface="SimSun"/>
                          <a:cs typeface="+mn-cs"/>
                        </a:rPr>
                        <a:t>-</a:t>
                      </a:r>
                      <a:endParaRPr lang="en-US" sz="1400" b="0" i="0" u="none" strike="noStrike" kern="1200" cap="none" baseline="0" dirty="0">
                        <a:solidFill>
                          <a:srgbClr val="4D4D4D"/>
                        </a:solidFill>
                        <a:effectLst/>
                        <a:uFillTx/>
                        <a:latin typeface="+mn-lt"/>
                        <a:ea typeface="SimSun"/>
                        <a:cs typeface="+mn-cs"/>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en-US" sz="1400" b="0" i="0" u="none" strike="noStrike" kern="1200" cap="none" baseline="0" dirty="0" smtClean="0">
                          <a:solidFill>
                            <a:srgbClr val="4D4D4D"/>
                          </a:solidFill>
                          <a:effectLst/>
                          <a:uFillTx/>
                          <a:latin typeface="+mn-lt"/>
                          <a:ea typeface="SimSun"/>
                          <a:cs typeface="+mn-cs"/>
                        </a:rPr>
                        <a:t>-</a:t>
                      </a:r>
                      <a:endParaRPr lang="en-US" sz="1400" b="0" i="0" u="none" strike="noStrike" kern="1200" cap="none" baseline="0" dirty="0">
                        <a:solidFill>
                          <a:srgbClr val="4D4D4D"/>
                        </a:solidFill>
                        <a:effectLst/>
                        <a:uFillTx/>
                        <a:latin typeface="+mn-lt"/>
                        <a:ea typeface="SimSun"/>
                        <a:cs typeface="+mn-cs"/>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10003"/>
                  </a:ext>
                </a:extLst>
              </a:tr>
            </a:tbl>
          </a:graphicData>
        </a:graphic>
      </p:graphicFrame>
      <p:graphicFrame>
        <p:nvGraphicFramePr>
          <p:cNvPr id="9" name="Group 88"/>
          <p:cNvGraphicFramePr>
            <a:graphicFrameLocks noGrp="1"/>
          </p:cNvGraphicFramePr>
          <p:nvPr>
            <p:extLst>
              <p:ext uri="{D42A27DB-BD31-4B8C-83A1-F6EECF244321}">
                <p14:modId xmlns:p14="http://schemas.microsoft.com/office/powerpoint/2010/main" val="1047857330"/>
              </p:ext>
            </p:extLst>
          </p:nvPr>
        </p:nvGraphicFramePr>
        <p:xfrm>
          <a:off x="4718436" y="4537806"/>
          <a:ext cx="3390848" cy="1640160"/>
        </p:xfrm>
        <a:graphic>
          <a:graphicData uri="http://schemas.openxmlformats.org/drawingml/2006/table">
            <a:tbl>
              <a:tblPr firstRow="1" bandRow="1">
                <a:tableStyleId>{69012ECD-51FC-41F1-AA8D-1B2483CD663E}</a:tableStyleId>
              </a:tblPr>
              <a:tblGrid>
                <a:gridCol w="1152975">
                  <a:extLst>
                    <a:ext uri="{9D8B030D-6E8A-4147-A177-3AD203B41FA5}">
                      <a16:colId xmlns:a16="http://schemas.microsoft.com/office/drawing/2014/main" val="20000"/>
                    </a:ext>
                  </a:extLst>
                </a:gridCol>
                <a:gridCol w="1154321">
                  <a:extLst>
                    <a:ext uri="{9D8B030D-6E8A-4147-A177-3AD203B41FA5}">
                      <a16:colId xmlns:a16="http://schemas.microsoft.com/office/drawing/2014/main" val="20001"/>
                    </a:ext>
                  </a:extLst>
                </a:gridCol>
                <a:gridCol w="1083552">
                  <a:extLst>
                    <a:ext uri="{9D8B030D-6E8A-4147-A177-3AD203B41FA5}">
                      <a16:colId xmlns:a16="http://schemas.microsoft.com/office/drawing/2014/main" val="20002"/>
                    </a:ext>
                  </a:extLst>
                </a:gridCol>
              </a:tblGrid>
              <a:tr h="173999">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zh-CN" sz="1400" b="1" i="0" u="none" strike="noStrike" cap="none" baseline="0" dirty="0">
                          <a:solidFill>
                            <a:srgbClr val="FFFFFF"/>
                          </a:solidFill>
                          <a:effectLst/>
                          <a:uFillTx/>
                          <a:ea typeface="SimSun"/>
                        </a:rPr>
                        <a:t>BOR，n</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400" b="1" i="0" u="none" strike="noStrike" cap="none" baseline="0">
                          <a:solidFill>
                            <a:srgbClr val="FFFFFF"/>
                          </a:solidFill>
                          <a:effectLst/>
                          <a:uFillTx/>
                          <a:ea typeface="SimSun"/>
                        </a:rPr>
                        <a:t>1x10</a:t>
                      </a:r>
                      <a:r>
                        <a:rPr lang="zh-CN" sz="1400" b="1" i="0" u="none" strike="noStrike" cap="none" baseline="30000">
                          <a:solidFill>
                            <a:srgbClr val="FFFFFF"/>
                          </a:solidFill>
                          <a:effectLst/>
                          <a:uFillTx/>
                          <a:ea typeface="SimSun"/>
                        </a:rPr>
                        <a:t>8</a:t>
                      </a:r>
                      <a:r>
                        <a:rPr lang="zh-CN" sz="1400" b="1" i="0" u="none" strike="noStrike" cap="none" baseline="0">
                          <a:solidFill>
                            <a:srgbClr val="FFFFFF"/>
                          </a:solidFill>
                          <a:effectLst/>
                          <a:uFillTx/>
                          <a:ea typeface="SimSun"/>
                        </a:rPr>
                        <a:t>/输注</a:t>
                      </a:r>
                      <a:r>
                        <a:rPr sz="1400"/>
                        <a:t/>
                      </a:r>
                      <a:br>
                        <a:rPr sz="1400"/>
                      </a:br>
                      <a:r>
                        <a:rPr lang="zh-CN" sz="1400" b="1" i="0" u="none" strike="noStrike" cap="none" baseline="0">
                          <a:solidFill>
                            <a:srgbClr val="FFFFFF"/>
                          </a:solidFill>
                          <a:effectLst/>
                          <a:uFillTx/>
                          <a:ea typeface="SimSun"/>
                        </a:rPr>
                        <a:t>(n=3)</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400" b="1" i="0" u="none" strike="noStrike" cap="none" baseline="0">
                          <a:solidFill>
                            <a:srgbClr val="FFFFFF"/>
                          </a:solidFill>
                          <a:effectLst/>
                          <a:uFillTx/>
                          <a:ea typeface="SimSun"/>
                        </a:rPr>
                        <a:t>3x10</a:t>
                      </a:r>
                      <a:r>
                        <a:rPr lang="zh-CN" sz="1400" b="1" i="0" u="none" strike="noStrike" cap="none" baseline="30000">
                          <a:solidFill>
                            <a:srgbClr val="FFFFFF"/>
                          </a:solidFill>
                          <a:effectLst/>
                          <a:uFillTx/>
                          <a:ea typeface="SimSun"/>
                        </a:rPr>
                        <a:t>8</a:t>
                      </a:r>
                      <a:r>
                        <a:rPr lang="zh-CN" sz="1400" b="1" i="0" u="none" strike="noStrike" cap="none" baseline="0">
                          <a:solidFill>
                            <a:srgbClr val="FFFFFF"/>
                          </a:solidFill>
                          <a:effectLst/>
                          <a:uFillTx/>
                          <a:ea typeface="SimSun"/>
                        </a:rPr>
                        <a:t>/输注</a:t>
                      </a:r>
                      <a:r>
                        <a:rPr sz="1400"/>
                        <a:t/>
                      </a:r>
                      <a:br>
                        <a:rPr sz="1400"/>
                      </a:br>
                      <a:r>
                        <a:rPr lang="zh-CN" sz="1400" b="1" i="0" u="none" strike="noStrike" cap="none" baseline="0">
                          <a:solidFill>
                            <a:srgbClr val="FFFFFF"/>
                          </a:solidFill>
                          <a:effectLst/>
                          <a:uFillTx/>
                          <a:ea typeface="SimSun"/>
                        </a:rPr>
                        <a:t>(n=3)</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0"/>
                  </a:ext>
                </a:extLst>
              </a:tr>
              <a:tr h="143472">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zh-CN" sz="1400" b="0" i="0" u="none" strike="noStrike" cap="none" baseline="0" dirty="0">
                          <a:solidFill>
                            <a:srgbClr val="4D4D4D"/>
                          </a:solidFill>
                          <a:effectLst/>
                          <a:uFillTx/>
                          <a:ea typeface="SimSun"/>
                        </a:rPr>
                        <a:t>CR</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en-US" sz="1400" b="0" i="0" u="none" strike="noStrike" kern="1200" cap="none" baseline="0" dirty="0" smtClean="0">
                          <a:solidFill>
                            <a:srgbClr val="4D4D4D"/>
                          </a:solidFill>
                          <a:effectLst/>
                          <a:uFillTx/>
                          <a:latin typeface="+mn-lt"/>
                          <a:ea typeface="SimSun"/>
                          <a:cs typeface="+mn-cs"/>
                        </a:rPr>
                        <a:t>0</a:t>
                      </a:r>
                      <a:endParaRPr lang="en-US" sz="1400" b="0" i="0" u="none" strike="noStrike" kern="1200" cap="none" baseline="0" dirty="0">
                        <a:solidFill>
                          <a:srgbClr val="4D4D4D"/>
                        </a:solidFill>
                        <a:effectLst/>
                        <a:uFillTx/>
                        <a:latin typeface="+mn-lt"/>
                        <a:ea typeface="SimSun"/>
                        <a:cs typeface="+mn-cs"/>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en-US" sz="1400" b="0" i="0" u="none" strike="noStrike" kern="1200" cap="none" baseline="0" dirty="0" smtClean="0">
                          <a:solidFill>
                            <a:srgbClr val="4D4D4D"/>
                          </a:solidFill>
                          <a:effectLst/>
                          <a:uFillTx/>
                          <a:latin typeface="+mn-lt"/>
                          <a:ea typeface="SimSun"/>
                          <a:cs typeface="+mn-cs"/>
                        </a:rPr>
                        <a:t>0</a:t>
                      </a:r>
                      <a:endParaRPr lang="en-US" sz="1400" b="0" i="0" u="none" strike="noStrike" kern="1200" cap="none" baseline="0" dirty="0">
                        <a:solidFill>
                          <a:srgbClr val="4D4D4D"/>
                        </a:solidFill>
                        <a:effectLst/>
                        <a:uFillTx/>
                        <a:latin typeface="+mn-lt"/>
                        <a:ea typeface="SimSun"/>
                        <a:cs typeface="+mn-cs"/>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10001"/>
                  </a:ext>
                </a:extLst>
              </a:tr>
              <a:tr h="0">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zh-CN" sz="1400" b="0" i="0" u="none" strike="noStrike" cap="none" baseline="0">
                          <a:solidFill>
                            <a:srgbClr val="4D4D4D"/>
                          </a:solidFill>
                          <a:effectLst/>
                          <a:uFillTx/>
                          <a:ea typeface="SimSun"/>
                        </a:rPr>
                        <a:t>PR</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en-US" sz="1400" b="0" i="0" u="none" strike="noStrike" kern="1200" cap="none" baseline="0" dirty="0" smtClean="0">
                          <a:solidFill>
                            <a:srgbClr val="4D4D4D"/>
                          </a:solidFill>
                          <a:effectLst/>
                          <a:uFillTx/>
                          <a:latin typeface="+mn-lt"/>
                          <a:ea typeface="SimSun"/>
                          <a:cs typeface="+mn-cs"/>
                        </a:rPr>
                        <a:t>1</a:t>
                      </a:r>
                      <a:endParaRPr lang="en-US" sz="1400" b="0" i="0" u="none" strike="noStrike" kern="1200" cap="none" baseline="0" dirty="0">
                        <a:solidFill>
                          <a:srgbClr val="4D4D4D"/>
                        </a:solidFill>
                        <a:effectLst/>
                        <a:uFillTx/>
                        <a:latin typeface="+mn-lt"/>
                        <a:ea typeface="SimSun"/>
                        <a:cs typeface="+mn-cs"/>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en-US" sz="1400" b="0" i="0" u="none" strike="noStrike" kern="1200" cap="none" baseline="0" dirty="0" smtClean="0">
                          <a:solidFill>
                            <a:srgbClr val="4D4D4D"/>
                          </a:solidFill>
                          <a:effectLst/>
                          <a:uFillTx/>
                          <a:latin typeface="+mn-lt"/>
                          <a:ea typeface="SimSun"/>
                          <a:cs typeface="+mn-cs"/>
                        </a:rPr>
                        <a:t>0</a:t>
                      </a:r>
                      <a:endParaRPr lang="en-US" sz="1400" b="0" i="0" u="none" strike="noStrike" kern="1200" cap="none" baseline="0" dirty="0">
                        <a:solidFill>
                          <a:srgbClr val="4D4D4D"/>
                        </a:solidFill>
                        <a:effectLst/>
                        <a:uFillTx/>
                        <a:latin typeface="+mn-lt"/>
                        <a:ea typeface="SimSun"/>
                        <a:cs typeface="+mn-cs"/>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10002"/>
                  </a:ext>
                </a:extLst>
              </a:tr>
              <a:tr h="0">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zh-CN" sz="1400" b="0" i="0" u="none" strike="noStrike" cap="none" baseline="0">
                          <a:solidFill>
                            <a:srgbClr val="4D4D4D"/>
                          </a:solidFill>
                          <a:effectLst/>
                          <a:uFillTx/>
                          <a:ea typeface="SimSun"/>
                        </a:rPr>
                        <a:t>SD ≥3 个月</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en-US" sz="1400" b="0" i="0" u="none" strike="noStrike" kern="1200" cap="none" baseline="0" dirty="0" smtClean="0">
                          <a:solidFill>
                            <a:srgbClr val="4D4D4D"/>
                          </a:solidFill>
                          <a:effectLst/>
                          <a:uFillTx/>
                          <a:latin typeface="+mn-lt"/>
                          <a:ea typeface="SimSun"/>
                          <a:cs typeface="+mn-cs"/>
                        </a:rPr>
                        <a:t>0</a:t>
                      </a:r>
                      <a:endParaRPr lang="en-US" sz="1400" b="0" i="0" u="none" strike="noStrike" kern="1200" cap="none" baseline="0" dirty="0">
                        <a:solidFill>
                          <a:srgbClr val="4D4D4D"/>
                        </a:solidFill>
                        <a:effectLst/>
                        <a:uFillTx/>
                        <a:latin typeface="+mn-lt"/>
                        <a:ea typeface="SimSun"/>
                        <a:cs typeface="+mn-cs"/>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en-US" sz="1400" b="0" i="0" u="none" strike="noStrike" kern="1200" cap="none" baseline="0" dirty="0" smtClean="0">
                          <a:solidFill>
                            <a:srgbClr val="4D4D4D"/>
                          </a:solidFill>
                          <a:effectLst/>
                          <a:uFillTx/>
                          <a:latin typeface="+mn-lt"/>
                          <a:ea typeface="SimSun"/>
                          <a:cs typeface="+mn-cs"/>
                        </a:rPr>
                        <a:t>3</a:t>
                      </a:r>
                      <a:endParaRPr lang="en-US" sz="1400" b="0" i="0" u="none" strike="noStrike" kern="1200" cap="none" baseline="0" dirty="0">
                        <a:solidFill>
                          <a:srgbClr val="4D4D4D"/>
                        </a:solidFill>
                        <a:effectLst/>
                        <a:uFillTx/>
                        <a:latin typeface="+mn-lt"/>
                        <a:ea typeface="SimSun"/>
                        <a:cs typeface="+mn-cs"/>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10003"/>
                  </a:ext>
                </a:extLst>
              </a:tr>
              <a:tr h="0">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zh-CN" sz="1400" b="0" i="0" u="none" strike="noStrike" cap="none" baseline="0">
                          <a:solidFill>
                            <a:srgbClr val="4D4D4D"/>
                          </a:solidFill>
                          <a:effectLst/>
                          <a:uFillTx/>
                          <a:ea typeface="SimSun"/>
                        </a:rPr>
                        <a:t>PD</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en-US" sz="1400" b="0" i="0" u="none" strike="noStrike" kern="1200" cap="none" baseline="0" dirty="0" smtClean="0">
                          <a:solidFill>
                            <a:srgbClr val="4D4D4D"/>
                          </a:solidFill>
                          <a:effectLst/>
                          <a:uFillTx/>
                          <a:latin typeface="+mn-lt"/>
                          <a:ea typeface="SimSun"/>
                          <a:cs typeface="+mn-cs"/>
                        </a:rPr>
                        <a:t>2</a:t>
                      </a:r>
                      <a:endParaRPr lang="en-US" sz="1400" b="0" i="0" u="none" strike="noStrike" kern="1200" cap="none" baseline="0" dirty="0">
                        <a:solidFill>
                          <a:srgbClr val="4D4D4D"/>
                        </a:solidFill>
                        <a:effectLst/>
                        <a:uFillTx/>
                        <a:latin typeface="+mn-lt"/>
                        <a:ea typeface="SimSun"/>
                        <a:cs typeface="+mn-cs"/>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en-US" sz="1400" b="0" i="0" u="none" strike="noStrike" kern="1200" cap="none" baseline="0" dirty="0" smtClean="0">
                          <a:solidFill>
                            <a:srgbClr val="4D4D4D"/>
                          </a:solidFill>
                          <a:effectLst/>
                          <a:uFillTx/>
                          <a:latin typeface="+mn-lt"/>
                          <a:ea typeface="SimSun"/>
                          <a:cs typeface="+mn-cs"/>
                        </a:rPr>
                        <a:t>0</a:t>
                      </a:r>
                      <a:endParaRPr lang="en-US" sz="1400" b="0" i="0" u="none" strike="noStrike" kern="1200" cap="none" baseline="0" dirty="0">
                        <a:solidFill>
                          <a:srgbClr val="4D4D4D"/>
                        </a:solidFill>
                        <a:effectLst/>
                        <a:uFillTx/>
                        <a:latin typeface="+mn-lt"/>
                        <a:ea typeface="SimSun"/>
                        <a:cs typeface="+mn-cs"/>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3266836109"/>
                  </a:ext>
                </a:extLst>
              </a:tr>
            </a:tbl>
          </a:graphicData>
        </a:graphic>
      </p:graphicFrame>
      <p:sp>
        <p:nvSpPr>
          <p:cNvPr id="2" name="Rectangle 1"/>
          <p:cNvSpPr/>
          <p:nvPr/>
        </p:nvSpPr>
        <p:spPr>
          <a:xfrm>
            <a:off x="2578506" y="4169568"/>
            <a:ext cx="3622308" cy="366126"/>
          </a:xfrm>
          <a:prstGeom prst="rect">
            <a:avLst/>
          </a:prstGeom>
        </p:spPr>
        <p:txBody>
          <a:bodyPr wrap="none">
            <a:spAutoFit/>
          </a:bodyPr>
          <a:lstStyle/>
          <a:p>
            <a:r>
              <a:rPr lang="zh-CN" sz="1800" b="1" i="0" u="none" strike="noStrike" cap="none" baseline="0" dirty="0">
                <a:solidFill>
                  <a:srgbClr val="000000"/>
                </a:solidFill>
                <a:effectLst/>
                <a:uFillTx/>
                <a:ea typeface="SimSun"/>
              </a:rPr>
              <a:t>ALLOSHRINK (n=6) – 17 次输注 </a:t>
            </a:r>
          </a:p>
        </p:txBody>
      </p:sp>
      <p:sp>
        <p:nvSpPr>
          <p:cNvPr id="11" name="Rectangle 10"/>
          <p:cNvSpPr/>
          <p:nvPr/>
        </p:nvSpPr>
        <p:spPr>
          <a:xfrm>
            <a:off x="2892694" y="1406522"/>
            <a:ext cx="2999510" cy="366126"/>
          </a:xfrm>
          <a:prstGeom prst="rect">
            <a:avLst/>
          </a:prstGeom>
        </p:spPr>
        <p:txBody>
          <a:bodyPr wrap="none">
            <a:spAutoFit/>
          </a:bodyPr>
          <a:lstStyle/>
          <a:p>
            <a:r>
              <a:rPr lang="zh-CN" sz="1800" b="1" i="0" u="none" strike="noStrike" cap="none" baseline="0">
                <a:solidFill>
                  <a:srgbClr val="000000"/>
                </a:solidFill>
                <a:effectLst/>
                <a:uFillTx/>
                <a:ea typeface="SimSun"/>
              </a:rPr>
              <a:t>SHRINK (n=9) – 36 次输注 </a:t>
            </a:r>
          </a:p>
        </p:txBody>
      </p:sp>
    </p:spTree>
    <p:custDataLst>
      <p:tags r:id="rId1"/>
    </p:custDataLst>
    <p:extLst>
      <p:ext uri="{BB962C8B-B14F-4D97-AF65-F5344CB8AC3E}">
        <p14:creationId xmlns:p14="http://schemas.microsoft.com/office/powerpoint/2010/main" val="2376847908"/>
      </p:ext>
    </p:extLst>
  </p:cSld>
  <p:clrMapOvr>
    <a:masterClrMapping/>
  </p:clrMapOvr>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zh-CN" sz="1800" b="1" i="0" u="none" strike="noStrike" cap="none" baseline="0">
                <a:solidFill>
                  <a:srgbClr val="043882"/>
                </a:solidFill>
                <a:effectLst/>
                <a:uFillTx/>
                <a:ea typeface="SimSun"/>
              </a:rPr>
              <a:t>SO-009：评估自体和异体 NKG2D 基 CAR-T 疗法用于转移性结直肠癌的安全性和临床活性的 1 期研究 – Van Cutsem E 等人</a:t>
            </a:r>
          </a:p>
        </p:txBody>
      </p:sp>
      <p:sp>
        <p:nvSpPr>
          <p:cNvPr id="5123" name="Rectangle 3"/>
          <p:cNvSpPr>
            <a:spLocks noGrp="1" noChangeArrowheads="1"/>
          </p:cNvSpPr>
          <p:nvPr>
            <p:ph idx="1"/>
          </p:nvPr>
        </p:nvSpPr>
        <p:spPr/>
        <p:txBody>
          <a:bodyPr/>
          <a:lstStyle/>
          <a:p>
            <a:pPr marL="0" indent="0">
              <a:buNone/>
            </a:pPr>
            <a:r>
              <a:rPr lang="zh-CN" sz="1600" b="1" i="0" u="none" strike="noStrike" cap="none" baseline="0">
                <a:solidFill>
                  <a:srgbClr val="4D4D4D"/>
                </a:solidFill>
                <a:effectLst/>
                <a:uFillTx/>
                <a:ea typeface="SimSun"/>
              </a:rPr>
              <a:t>结论</a:t>
            </a:r>
          </a:p>
          <a:p>
            <a:r>
              <a:rPr lang="zh-CN" sz="1600" b="1" i="0" u="none" strike="noStrike" cap="none" baseline="0">
                <a:solidFill>
                  <a:srgbClr val="4D4D4D"/>
                </a:solidFill>
                <a:effectLst/>
                <a:uFillTx/>
                <a:ea typeface="SimSun"/>
              </a:rPr>
              <a:t>在 mCRC 患者中，自体和异体 NKG2D-CD3ζ CAR T 细胞并伴随 FOLFOX 治疗经证明可抗肿瘤，且具有可管理的安全性 </a:t>
            </a:r>
          </a:p>
        </p:txBody>
      </p:sp>
      <p:sp>
        <p:nvSpPr>
          <p:cNvPr id="15" name="Text Placeholder 14"/>
          <p:cNvSpPr>
            <a:spLocks noGrp="1"/>
          </p:cNvSpPr>
          <p:nvPr>
            <p:ph type="body" sz="quarter" idx="11"/>
          </p:nvPr>
        </p:nvSpPr>
        <p:spPr>
          <a:xfrm>
            <a:off x="4495800" y="6096000"/>
            <a:ext cx="4283075" cy="487363"/>
          </a:xfrm>
        </p:spPr>
        <p:txBody>
          <a:bodyPr/>
          <a:lstStyle/>
          <a:p>
            <a:r>
              <a:rPr lang="zh-CN" sz="1200" b="0" i="0" u="none" strike="noStrike" cap="none" baseline="0">
                <a:solidFill>
                  <a:srgbClr val="4D4D4D"/>
                </a:solidFill>
                <a:effectLst/>
                <a:uFillTx/>
                <a:ea typeface="SimSun"/>
              </a:rPr>
              <a:t>Van Cutsem E, et al. Ann Oncol 2019;30(suppl):abstr SO-009</a:t>
            </a:r>
          </a:p>
        </p:txBody>
      </p:sp>
    </p:spTree>
    <p:custDataLst>
      <p:tags r:id="rId1"/>
    </p:custDataLst>
    <p:extLst>
      <p:ext uri="{BB962C8B-B14F-4D97-AF65-F5344CB8AC3E}">
        <p14:creationId xmlns:p14="http://schemas.microsoft.com/office/powerpoint/2010/main" val="3923155583"/>
      </p:ext>
    </p:extLst>
  </p:cSld>
  <p:clrMapOvr>
    <a:masterClrMapping/>
  </p:clrMapOvr>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zh-CN" sz="4000" b="1" i="0" u="none" strike="noStrike" cap="all" baseline="0">
                <a:solidFill>
                  <a:srgbClr val="043882"/>
                </a:solidFill>
                <a:effectLst/>
                <a:uFillTx/>
                <a:ea typeface="SimSun"/>
              </a:rPr>
              <a:t>胃肠癌</a:t>
            </a:r>
          </a:p>
        </p:txBody>
      </p:sp>
    </p:spTree>
    <p:extLst>
      <p:ext uri="{BB962C8B-B14F-4D97-AF65-F5344CB8AC3E}">
        <p14:creationId xmlns:p14="http://schemas.microsoft.com/office/powerpoint/2010/main" val="50694117"/>
      </p:ext>
    </p:extLst>
  </p:cSld>
  <p:clrMapOvr>
    <a:masterClrMapping/>
  </p:clrMapOvr>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zh-CN" sz="1800" b="1" i="0" u="none" strike="noStrike" cap="none" baseline="0" dirty="0">
                <a:solidFill>
                  <a:srgbClr val="043882"/>
                </a:solidFill>
                <a:effectLst/>
                <a:uFillTx/>
                <a:ea typeface="SimSun"/>
              </a:rPr>
              <a:t>SO-003：Debio 1347 用于携带 FGFR 基因融合的胃肠癌患者：初步结果 </a:t>
            </a:r>
            <a:r>
              <a:rPr lang="en-GB" altLang="zh-CN" sz="1800" b="1" i="0" u="none" strike="noStrike" cap="none" baseline="0" dirty="0" smtClean="0">
                <a:solidFill>
                  <a:srgbClr val="043882"/>
                </a:solidFill>
                <a:effectLst/>
                <a:uFillTx/>
                <a:ea typeface="SimSun"/>
              </a:rPr>
              <a:t/>
            </a:r>
            <a:br>
              <a:rPr lang="en-GB" altLang="zh-CN" sz="1800" b="1" i="0" u="none" strike="noStrike" cap="none" baseline="0" dirty="0" smtClean="0">
                <a:solidFill>
                  <a:srgbClr val="043882"/>
                </a:solidFill>
                <a:effectLst/>
                <a:uFillTx/>
                <a:ea typeface="SimSun"/>
              </a:rPr>
            </a:br>
            <a:r>
              <a:rPr lang="zh-CN" sz="1800" b="1" i="0" u="none" strike="noStrike" cap="none" baseline="0" dirty="0" smtClean="0">
                <a:solidFill>
                  <a:srgbClr val="043882"/>
                </a:solidFill>
                <a:effectLst/>
                <a:uFillTx/>
                <a:ea typeface="SimSun"/>
              </a:rPr>
              <a:t>– </a:t>
            </a:r>
            <a:r>
              <a:rPr lang="zh-CN" sz="1800" b="1" i="0" u="none" strike="noStrike" cap="none" baseline="0" dirty="0">
                <a:solidFill>
                  <a:srgbClr val="043882"/>
                </a:solidFill>
                <a:effectLst/>
                <a:uFillTx/>
                <a:ea typeface="SimSun"/>
              </a:rPr>
              <a:t>Matos I 等人</a:t>
            </a:r>
          </a:p>
        </p:txBody>
      </p:sp>
      <p:sp>
        <p:nvSpPr>
          <p:cNvPr id="5123" name="Rectangle 3"/>
          <p:cNvSpPr>
            <a:spLocks noGrp="1" noChangeArrowheads="1"/>
          </p:cNvSpPr>
          <p:nvPr>
            <p:ph idx="1"/>
          </p:nvPr>
        </p:nvSpPr>
        <p:spPr>
          <a:xfrm>
            <a:off x="365124" y="1254035"/>
            <a:ext cx="8584476" cy="4746172"/>
          </a:xfrm>
        </p:spPr>
        <p:txBody>
          <a:bodyPr/>
          <a:lstStyle/>
          <a:p>
            <a:pPr marL="0" indent="0">
              <a:buNone/>
            </a:pPr>
            <a:r>
              <a:rPr lang="zh-CN" sz="1600" b="1" i="0" u="none" strike="noStrike" cap="none" baseline="0">
                <a:solidFill>
                  <a:srgbClr val="4D4D4D"/>
                </a:solidFill>
                <a:effectLst/>
                <a:uFillTx/>
                <a:ea typeface="SimSun"/>
              </a:rPr>
              <a:t>研究目的</a:t>
            </a:r>
          </a:p>
          <a:p>
            <a:r>
              <a:rPr lang="zh-CN" sz="1600" b="0" i="0" u="none" strike="noStrike" cap="none" baseline="0">
                <a:solidFill>
                  <a:srgbClr val="4D4D4D"/>
                </a:solidFill>
                <a:effectLst/>
                <a:uFillTx/>
                <a:ea typeface="SimSun"/>
              </a:rPr>
              <a:t>研究 Debio 1347（FGFR1–3 的 ATP 竞争抑制剂）用于 FGFR 基因融合突变 GI 癌患者的疗效和安全性</a:t>
            </a:r>
          </a:p>
        </p:txBody>
      </p:sp>
      <p:sp>
        <p:nvSpPr>
          <p:cNvPr id="14" name="Text Placeholder 13"/>
          <p:cNvSpPr>
            <a:spLocks noGrp="1"/>
          </p:cNvSpPr>
          <p:nvPr>
            <p:ph type="body" sz="quarter" idx="10"/>
          </p:nvPr>
        </p:nvSpPr>
        <p:spPr/>
        <p:txBody>
          <a:bodyPr/>
          <a:lstStyle/>
          <a:p>
            <a:r>
              <a:rPr lang="zh-CN" sz="1200" b="0" i="0" u="none" strike="noStrike" cap="none" baseline="0">
                <a:solidFill>
                  <a:srgbClr val="4D4D4D"/>
                </a:solidFill>
                <a:effectLst/>
                <a:uFillTx/>
                <a:ea typeface="SimSun"/>
              </a:rPr>
              <a:t>*此部分研究正在招募</a:t>
            </a:r>
          </a:p>
        </p:txBody>
      </p:sp>
      <p:sp>
        <p:nvSpPr>
          <p:cNvPr id="15" name="Text Placeholder 14"/>
          <p:cNvSpPr>
            <a:spLocks noGrp="1"/>
          </p:cNvSpPr>
          <p:nvPr>
            <p:ph type="body" sz="quarter" idx="11"/>
          </p:nvPr>
        </p:nvSpPr>
        <p:spPr>
          <a:xfrm>
            <a:off x="4495800" y="6096000"/>
            <a:ext cx="4283075" cy="487363"/>
          </a:xfrm>
        </p:spPr>
        <p:txBody>
          <a:bodyPr/>
          <a:lstStyle/>
          <a:p>
            <a:r>
              <a:rPr lang="zh-CN" sz="1200" b="0" i="0" u="none" strike="noStrike" cap="none" baseline="0">
                <a:solidFill>
                  <a:srgbClr val="4D4D4D"/>
                </a:solidFill>
                <a:effectLst/>
                <a:uFillTx/>
                <a:ea typeface="SimSun"/>
              </a:rPr>
              <a:t>Matos I, et al. Ann Oncol 2019;30(suppl):abstr SO-003</a:t>
            </a:r>
          </a:p>
        </p:txBody>
      </p:sp>
      <p:sp>
        <p:nvSpPr>
          <p:cNvPr id="7" name="Rectangle 9"/>
          <p:cNvSpPr txBox="1">
            <a:spLocks noChangeArrowheads="1"/>
          </p:cNvSpPr>
          <p:nvPr/>
        </p:nvSpPr>
        <p:spPr bwMode="auto">
          <a:xfrm>
            <a:off x="365124" y="5288667"/>
            <a:ext cx="4130676" cy="9146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ct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ct val="0"/>
              </a:spcBef>
              <a:spcAft>
                <a:spcPts val="400"/>
              </a:spcAft>
              <a:buClr>
                <a:schemeClr val="bg1"/>
              </a:buClr>
              <a:buChar char="–"/>
              <a:defRPr sz="1600">
                <a:solidFill>
                  <a:srgbClr val="4D4D4D"/>
                </a:solidFill>
                <a:latin typeface="+mn-lt"/>
                <a:cs typeface="+mn-cs"/>
              </a:defRPr>
            </a:lvl2pPr>
            <a:lvl3pPr marL="812800" indent="-249238" algn="l" rtl="0" fontAlgn="base">
              <a:spcBef>
                <a:spcPct val="0"/>
              </a:spcBef>
              <a:spcAft>
                <a:spcPts val="400"/>
              </a:spcAft>
              <a:buClr>
                <a:schemeClr val="bg1"/>
              </a:buClr>
              <a:buChar char="•"/>
              <a:defRPr sz="1600">
                <a:solidFill>
                  <a:srgbClr val="4D4D4D"/>
                </a:solidFill>
                <a:latin typeface="+mn-lt"/>
                <a:cs typeface="+mn-cs"/>
              </a:defRPr>
            </a:lvl3pPr>
            <a:lvl4pPr marL="1101725" indent="-287338" algn="l" rtl="0" fontAlgn="base">
              <a:spcBef>
                <a:spcPct val="0"/>
              </a:spcBef>
              <a:spcAft>
                <a:spcPts val="400"/>
              </a:spcAft>
              <a:buClr>
                <a:schemeClr val="bg1"/>
              </a:buClr>
              <a:buChar char="–"/>
              <a:defRPr sz="1600">
                <a:solidFill>
                  <a:srgbClr val="4D4D4D"/>
                </a:solidFill>
                <a:latin typeface="+mn-lt"/>
                <a:cs typeface="+mn-cs"/>
              </a:defRPr>
            </a:lvl4pPr>
            <a:lvl5pPr marL="1390650" indent="-287338" algn="l" rtl="0" fontAlgn="base">
              <a:spcBef>
                <a:spcPct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ct val="0"/>
              </a:spcBef>
              <a:spcAft>
                <a:spcPts val="400"/>
              </a:spcAft>
              <a:buClr>
                <a:srgbClr val="043882"/>
              </a:buClr>
              <a:buSzPct val="110000"/>
              <a:buFontTx/>
              <a:buNone/>
              <a:defRPr/>
            </a:pPr>
            <a:r>
              <a:rPr lang="zh-CN" sz="1600" b="1" i="0" u="none" strike="noStrike" cap="none" baseline="0">
                <a:solidFill>
                  <a:srgbClr val="A0A0A0"/>
                </a:solidFill>
                <a:effectLst/>
                <a:uFillTx/>
                <a:ea typeface="SimSun"/>
              </a:rPr>
              <a:t>主要终点</a:t>
            </a:r>
          </a:p>
          <a:p>
            <a:pPr marL="250825" marR="0" lvl="0" indent="-250825" algn="l" defTabSz="914400" rtl="0" eaLnBrk="1" fontAlgn="base" latinLnBrk="0" hangingPunct="1">
              <a:lnSpc>
                <a:spcPct val="100000"/>
              </a:lnSpc>
              <a:spcBef>
                <a:spcPct val="0"/>
              </a:spcBef>
              <a:spcAft>
                <a:spcPts val="400"/>
              </a:spcAft>
              <a:buClr>
                <a:srgbClr val="043882"/>
              </a:buClr>
              <a:buSzPct val="110000"/>
              <a:buFontTx/>
              <a:buChar char="•"/>
              <a:defRPr/>
            </a:pPr>
            <a:r>
              <a:rPr lang="zh-CN" sz="1600" b="0" i="0" u="none" strike="noStrike" cap="none" baseline="0">
                <a:solidFill>
                  <a:srgbClr val="4D4D4D"/>
                </a:solidFill>
                <a:effectLst/>
                <a:uFillTx/>
                <a:ea typeface="SimSun"/>
              </a:rPr>
              <a:t>安全性、推荐剂量</a:t>
            </a:r>
          </a:p>
          <a:p>
            <a:pPr marL="0" marR="0" lvl="0" indent="0" algn="l" defTabSz="914400" rtl="0" eaLnBrk="1" fontAlgn="base" latinLnBrk="0" hangingPunct="1">
              <a:lnSpc>
                <a:spcPct val="100000"/>
              </a:lnSpc>
              <a:spcBef>
                <a:spcPct val="0"/>
              </a:spcBef>
              <a:spcAft>
                <a:spcPts val="400"/>
              </a:spcAft>
              <a:buClr>
                <a:srgbClr val="043882"/>
              </a:buClr>
              <a:buSzPct val="110000"/>
              <a:buFontTx/>
              <a:buNone/>
              <a:defRPr/>
            </a:pPr>
            <a:endParaRPr kumimoji="0" lang="en-US" sz="1600" b="0" i="0" u="none" strike="noStrike" kern="1200" cap="none" spc="0" normalizeH="0" baseline="0" noProof="0">
              <a:ln>
                <a:noFill/>
              </a:ln>
              <a:solidFill>
                <a:srgbClr val="4D4D4D"/>
              </a:solidFill>
              <a:effectLst/>
              <a:uLnTx/>
              <a:uFillTx/>
              <a:latin typeface="Arial"/>
              <a:ea typeface="+mn-ea"/>
              <a:cs typeface="Arial"/>
            </a:endParaRPr>
          </a:p>
        </p:txBody>
      </p:sp>
      <p:sp>
        <p:nvSpPr>
          <p:cNvPr id="8" name="Content Placeholder 26"/>
          <p:cNvSpPr txBox="1"/>
          <p:nvPr/>
        </p:nvSpPr>
        <p:spPr>
          <a:xfrm>
            <a:off x="4278313" y="5288667"/>
            <a:ext cx="4495800" cy="985008"/>
          </a:xfrm>
          <a:prstGeom prst="rect">
            <a:avLst/>
          </a:prstGeom>
        </p:spPr>
        <p:txBody>
          <a:bodyPr/>
          <a:lstStyle>
            <a:lvl1pPr marL="250825" indent="-250825" algn="l" rtl="0" fontAlgn="base">
              <a:spcBef>
                <a:spcPct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ct val="0"/>
              </a:spcBef>
              <a:spcAft>
                <a:spcPts val="400"/>
              </a:spcAft>
              <a:buClr>
                <a:schemeClr val="bg1"/>
              </a:buClr>
              <a:buChar char="–"/>
              <a:defRPr sz="1600">
                <a:solidFill>
                  <a:srgbClr val="4D4D4D"/>
                </a:solidFill>
                <a:latin typeface="+mn-lt"/>
                <a:cs typeface="+mn-cs"/>
              </a:defRPr>
            </a:lvl2pPr>
            <a:lvl3pPr marL="812800" indent="-249238" algn="l" rtl="0" fontAlgn="base">
              <a:spcBef>
                <a:spcPct val="0"/>
              </a:spcBef>
              <a:spcAft>
                <a:spcPts val="400"/>
              </a:spcAft>
              <a:buClr>
                <a:schemeClr val="bg1"/>
              </a:buClr>
              <a:buChar char="•"/>
              <a:defRPr sz="1600">
                <a:solidFill>
                  <a:srgbClr val="4D4D4D"/>
                </a:solidFill>
                <a:latin typeface="+mn-lt"/>
                <a:cs typeface="+mn-cs"/>
              </a:defRPr>
            </a:lvl3pPr>
            <a:lvl4pPr marL="1101725" indent="-287338" algn="l" rtl="0" fontAlgn="base">
              <a:spcBef>
                <a:spcPct val="0"/>
              </a:spcBef>
              <a:spcAft>
                <a:spcPts val="400"/>
              </a:spcAft>
              <a:buClr>
                <a:schemeClr val="bg1"/>
              </a:buClr>
              <a:buChar char="–"/>
              <a:defRPr sz="1600">
                <a:solidFill>
                  <a:srgbClr val="4D4D4D"/>
                </a:solidFill>
                <a:latin typeface="+mn-lt"/>
                <a:cs typeface="+mn-cs"/>
              </a:defRPr>
            </a:lvl4pPr>
            <a:lvl5pPr marL="1390650" indent="-287338" algn="l" rtl="0" fontAlgn="base">
              <a:spcBef>
                <a:spcPct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ct val="0"/>
              </a:spcBef>
              <a:spcAft>
                <a:spcPts val="400"/>
              </a:spcAft>
              <a:buClr>
                <a:srgbClr val="043882"/>
              </a:buClr>
              <a:buSzPct val="110000"/>
              <a:buFontTx/>
              <a:buNone/>
              <a:defRPr/>
            </a:pPr>
            <a:r>
              <a:rPr lang="zh-CN" sz="1600" b="1" i="0" u="none" strike="noStrike" cap="none" baseline="0">
                <a:solidFill>
                  <a:srgbClr val="A0A0A0"/>
                </a:solidFill>
                <a:effectLst/>
                <a:uFillTx/>
                <a:ea typeface="SimSun"/>
              </a:rPr>
              <a:t>次要终点</a:t>
            </a:r>
          </a:p>
          <a:p>
            <a:pPr marL="250825" marR="0" lvl="0" indent="-250825" algn="l" defTabSz="914400" rtl="0" eaLnBrk="1" fontAlgn="base" latinLnBrk="0" hangingPunct="1">
              <a:lnSpc>
                <a:spcPct val="100000"/>
              </a:lnSpc>
              <a:spcBef>
                <a:spcPct val="0"/>
              </a:spcBef>
              <a:spcAft>
                <a:spcPts val="400"/>
              </a:spcAft>
              <a:buClr>
                <a:srgbClr val="043882"/>
              </a:buClr>
              <a:buSzPct val="110000"/>
              <a:buFontTx/>
              <a:buChar char="•"/>
              <a:defRPr/>
            </a:pPr>
            <a:r>
              <a:rPr lang="zh-CN" sz="1600" b="0" i="0" u="none" strike="noStrike" cap="none" baseline="0">
                <a:solidFill>
                  <a:srgbClr val="4D4D4D"/>
                </a:solidFill>
                <a:effectLst/>
                <a:uFillTx/>
                <a:ea typeface="SimSun"/>
              </a:rPr>
              <a:t>临床活性</a:t>
            </a:r>
          </a:p>
        </p:txBody>
      </p:sp>
      <p:sp>
        <p:nvSpPr>
          <p:cNvPr id="24" name="AutoShape 9"/>
          <p:cNvSpPr>
            <a:spLocks noChangeArrowheads="1"/>
          </p:cNvSpPr>
          <p:nvPr/>
        </p:nvSpPr>
        <p:spPr bwMode="auto">
          <a:xfrm>
            <a:off x="263677" y="2639019"/>
            <a:ext cx="2793095" cy="1773167"/>
          </a:xfrm>
          <a:prstGeom prst="roundRect">
            <a:avLst>
              <a:gd name="adj" fmla="val 0"/>
            </a:avLst>
          </a:prstGeom>
          <a:solidFill>
            <a:schemeClr val="accent1"/>
          </a:solidFill>
          <a:ln w="9525" algn="ctr">
            <a:noFill/>
            <a:round/>
          </a:ln>
        </p:spPr>
        <p:txBody>
          <a:bodyPr wrap="square" lIns="90488" tIns="44450" rIns="90488" bIns="44450">
            <a:spAutoFit/>
          </a:bodyPr>
          <a:lstStyle/>
          <a:p>
            <a:pPr marL="0" marR="0" lvl="0" indent="0" algn="l" defTabSz="892175" rtl="0" eaLnBrk="0" fontAlgn="base" latinLnBrk="0" hangingPunct="0">
              <a:lnSpc>
                <a:spcPct val="100000"/>
              </a:lnSpc>
              <a:spcBef>
                <a:spcPct val="0"/>
              </a:spcBef>
              <a:spcAft>
                <a:spcPct val="30000"/>
              </a:spcAft>
              <a:buClrTx/>
              <a:buSzTx/>
              <a:buFontTx/>
              <a:buNone/>
              <a:defRPr/>
            </a:pPr>
            <a:r>
              <a:rPr lang="zh-CN" sz="1600" b="0" i="0" u="none" strike="noStrike" cap="none" baseline="0" dirty="0">
                <a:solidFill>
                  <a:srgbClr val="FFFFFF"/>
                </a:solidFill>
                <a:effectLst/>
                <a:uFillTx/>
                <a:ea typeface="SimSun"/>
              </a:rPr>
              <a:t>患者关键纳入标准</a:t>
            </a:r>
          </a:p>
          <a:p>
            <a:pPr marL="228600" lvl="0" indent="-228600" defTabSz="892175" eaLnBrk="0" hangingPunct="0">
              <a:spcAft>
                <a:spcPct val="30000"/>
              </a:spcAft>
              <a:buFont typeface="Arial" panose="020B0604020202020204" pitchFamily="34" charset="0"/>
              <a:buChar char="•"/>
              <a:defRPr/>
            </a:pPr>
            <a:r>
              <a:rPr lang="zh-CN" sz="1600" b="0" i="0" u="none" strike="noStrike" cap="none" baseline="0" dirty="0">
                <a:solidFill>
                  <a:srgbClr val="FFFFFF"/>
                </a:solidFill>
                <a:effectLst/>
                <a:uFillTx/>
                <a:ea typeface="SimSun"/>
              </a:rPr>
              <a:t>GI 癌（肝内胆管癌、结肠、胃或胆囊）</a:t>
            </a:r>
          </a:p>
          <a:p>
            <a:pPr marL="228600" marR="0" lvl="0" indent="-228600" algn="l" defTabSz="892175" rtl="0" eaLnBrk="0" fontAlgn="base" latinLnBrk="0" hangingPunct="0">
              <a:lnSpc>
                <a:spcPct val="100000"/>
              </a:lnSpc>
              <a:spcBef>
                <a:spcPct val="0"/>
              </a:spcBef>
              <a:spcAft>
                <a:spcPct val="30000"/>
              </a:spcAft>
              <a:buClrTx/>
              <a:buSzTx/>
              <a:buFont typeface="Arial" panose="020B0604020202020204" pitchFamily="34" charset="0"/>
              <a:buChar char="•"/>
              <a:defRPr/>
            </a:pPr>
            <a:r>
              <a:rPr lang="zh-CN" sz="1600" b="0" i="0" u="none" strike="noStrike" cap="none" baseline="0" dirty="0">
                <a:solidFill>
                  <a:srgbClr val="FFFFFF"/>
                </a:solidFill>
                <a:effectLst/>
                <a:uFillTx/>
                <a:ea typeface="SimSun"/>
              </a:rPr>
              <a:t>FGFR1、2 或 3 突变，融合/重组和扩增</a:t>
            </a:r>
          </a:p>
          <a:p>
            <a:pPr marL="0" marR="0" lvl="0" indent="0" algn="l" defTabSz="892175" rtl="0" eaLnBrk="0" fontAlgn="base" latinLnBrk="0" hangingPunct="0">
              <a:lnSpc>
                <a:spcPct val="100000"/>
              </a:lnSpc>
              <a:spcBef>
                <a:spcPct val="0"/>
              </a:spcBef>
              <a:spcAft>
                <a:spcPct val="30000"/>
              </a:spcAft>
              <a:buClrTx/>
              <a:buSzTx/>
              <a:buFontTx/>
              <a:buNone/>
              <a:defRPr/>
            </a:pPr>
            <a:r>
              <a:rPr lang="zh-CN" sz="1600" b="0" i="0" u="none" strike="noStrike" cap="none" baseline="0" dirty="0">
                <a:solidFill>
                  <a:srgbClr val="FFFFFF"/>
                </a:solidFill>
                <a:effectLst/>
                <a:uFillTx/>
                <a:ea typeface="SimSun"/>
              </a:rPr>
              <a:t>(n=58)</a:t>
            </a:r>
          </a:p>
        </p:txBody>
      </p:sp>
      <p:sp>
        <p:nvSpPr>
          <p:cNvPr id="27" name="AutoShape 8"/>
          <p:cNvSpPr>
            <a:spLocks noChangeArrowheads="1"/>
          </p:cNvSpPr>
          <p:nvPr/>
        </p:nvSpPr>
        <p:spPr bwMode="auto">
          <a:xfrm>
            <a:off x="3619663" y="2982024"/>
            <a:ext cx="2479851" cy="1087157"/>
          </a:xfrm>
          <a:prstGeom prst="rect">
            <a:avLst/>
          </a:prstGeom>
          <a:solidFill>
            <a:schemeClr val="accent2"/>
          </a:solidFill>
          <a:ln w="9525" algn="ctr">
            <a:noFill/>
            <a:round/>
          </a:ln>
        </p:spPr>
        <p:txBody>
          <a:bodyPr lIns="90488" tIns="0" rIns="90488" bIns="0" anchor="ctr"/>
          <a:lstStyle/>
          <a:p>
            <a:pPr lvl="0" algn="ctr" defTabSz="892175" eaLnBrk="0" hangingPunct="0">
              <a:defRPr/>
            </a:pPr>
            <a:r>
              <a:rPr lang="zh-CN" sz="1600" b="0" i="0" u="none" strike="noStrike" cap="none" baseline="0">
                <a:solidFill>
                  <a:srgbClr val="4D4D4D"/>
                </a:solidFill>
                <a:effectLst/>
                <a:uFillTx/>
                <a:ea typeface="SimSun"/>
              </a:rPr>
              <a:t>3+3 设计</a:t>
            </a:r>
          </a:p>
          <a:p>
            <a:pPr lvl="0" algn="ctr" defTabSz="892175" eaLnBrk="0" hangingPunct="0">
              <a:defRPr/>
            </a:pPr>
            <a:r>
              <a:rPr lang="zh-CN" sz="1600" b="0" i="0" u="none" strike="noStrike" cap="none" baseline="0">
                <a:solidFill>
                  <a:srgbClr val="4D4D4D"/>
                </a:solidFill>
                <a:effectLst/>
                <a:uFillTx/>
                <a:ea typeface="SimSun"/>
              </a:rPr>
              <a:t>Debio 1347 </a:t>
            </a:r>
            <a:r>
              <a:rPr sz="1600"/>
              <a:t/>
            </a:r>
            <a:br>
              <a:rPr sz="1600"/>
            </a:br>
            <a:r>
              <a:rPr lang="zh-CN" sz="1600" b="0" i="0" u="none" strike="noStrike" cap="none" baseline="0">
                <a:solidFill>
                  <a:srgbClr val="4D4D4D"/>
                </a:solidFill>
                <a:effectLst/>
                <a:uFillTx/>
                <a:ea typeface="SimSun"/>
              </a:rPr>
              <a:t>10 mg 至 150 mg</a:t>
            </a:r>
            <a:r>
              <a:rPr sz="1600"/>
              <a:t/>
            </a:r>
            <a:br>
              <a:rPr sz="1600"/>
            </a:br>
            <a:r>
              <a:rPr lang="zh-CN" sz="1600" b="0" i="0" u="none" strike="noStrike" cap="none" baseline="0">
                <a:solidFill>
                  <a:srgbClr val="4D4D4D"/>
                </a:solidFill>
                <a:effectLst/>
                <a:uFillTx/>
                <a:ea typeface="SimSun"/>
              </a:rPr>
              <a:t>(n=13)</a:t>
            </a:r>
          </a:p>
        </p:txBody>
      </p:sp>
      <p:sp>
        <p:nvSpPr>
          <p:cNvPr id="32" name="AutoShape 8"/>
          <p:cNvSpPr>
            <a:spLocks noChangeArrowheads="1"/>
          </p:cNvSpPr>
          <p:nvPr/>
        </p:nvSpPr>
        <p:spPr bwMode="auto">
          <a:xfrm>
            <a:off x="6673944" y="3083828"/>
            <a:ext cx="2203744" cy="883548"/>
          </a:xfrm>
          <a:prstGeom prst="rect">
            <a:avLst/>
          </a:prstGeom>
          <a:solidFill>
            <a:schemeClr val="accent3"/>
          </a:solidFill>
          <a:ln w="9525" algn="ctr">
            <a:noFill/>
            <a:round/>
          </a:ln>
        </p:spPr>
        <p:txBody>
          <a:bodyPr lIns="90488" tIns="0" rIns="90488" bIns="0" anchor="ctr"/>
          <a:lstStyle/>
          <a:p>
            <a:pPr lvl="0" algn="ctr" defTabSz="892175" eaLnBrk="0" hangingPunct="0">
              <a:defRPr/>
            </a:pPr>
            <a:r>
              <a:rPr lang="zh-CN" sz="1600" b="0" i="0" u="none" strike="noStrike" cap="none" baseline="0">
                <a:solidFill>
                  <a:srgbClr val="FFFFFF"/>
                </a:solidFill>
                <a:effectLst/>
                <a:uFillTx/>
                <a:ea typeface="SimSun"/>
              </a:rPr>
              <a:t>Debio 1347 </a:t>
            </a:r>
            <a:r>
              <a:rPr sz="1600"/>
              <a:t/>
            </a:r>
            <a:br>
              <a:rPr sz="1600"/>
            </a:br>
            <a:r>
              <a:rPr lang="zh-CN" sz="1600" b="0" i="0" u="none" strike="noStrike" cap="none" baseline="0">
                <a:solidFill>
                  <a:srgbClr val="FFFFFF"/>
                </a:solidFill>
                <a:effectLst/>
                <a:uFillTx/>
                <a:ea typeface="SimSun"/>
              </a:rPr>
              <a:t>80 mg</a:t>
            </a:r>
          </a:p>
        </p:txBody>
      </p:sp>
      <p:sp>
        <p:nvSpPr>
          <p:cNvPr id="33" name="TextBox 32"/>
          <p:cNvSpPr txBox="1"/>
          <p:nvPr/>
        </p:nvSpPr>
        <p:spPr>
          <a:xfrm>
            <a:off x="4310400" y="2297971"/>
            <a:ext cx="1098377" cy="366126"/>
          </a:xfrm>
          <a:prstGeom prst="rect">
            <a:avLst/>
          </a:prstGeom>
          <a:noFill/>
        </p:spPr>
        <p:txBody>
          <a:bodyPr wrap="none" rtlCol="0">
            <a:spAutoFit/>
          </a:bodyPr>
          <a:lstStyle/>
          <a:p>
            <a:pPr algn="ctr"/>
            <a:r>
              <a:rPr lang="zh-CN" sz="1800" b="0" i="0" u="none" strike="noStrike" cap="none" baseline="0" dirty="0">
                <a:solidFill>
                  <a:srgbClr val="4D4D4D"/>
                </a:solidFill>
                <a:effectLst/>
                <a:uFillTx/>
                <a:ea typeface="SimSun"/>
              </a:rPr>
              <a:t>剂量递增</a:t>
            </a:r>
          </a:p>
        </p:txBody>
      </p:sp>
      <p:sp>
        <p:nvSpPr>
          <p:cNvPr id="34" name="TextBox 33"/>
          <p:cNvSpPr txBox="1"/>
          <p:nvPr/>
        </p:nvSpPr>
        <p:spPr>
          <a:xfrm>
            <a:off x="7182102" y="2297971"/>
            <a:ext cx="1187428" cy="366126"/>
          </a:xfrm>
          <a:prstGeom prst="rect">
            <a:avLst/>
          </a:prstGeom>
          <a:noFill/>
        </p:spPr>
        <p:txBody>
          <a:bodyPr wrap="none" rtlCol="0">
            <a:spAutoFit/>
          </a:bodyPr>
          <a:lstStyle/>
          <a:p>
            <a:pPr algn="ctr"/>
            <a:r>
              <a:rPr lang="zh-CN" sz="1800" b="0" i="0" u="none" strike="noStrike" cap="none" baseline="0" dirty="0">
                <a:solidFill>
                  <a:srgbClr val="4D4D4D"/>
                </a:solidFill>
                <a:effectLst/>
                <a:uFillTx/>
                <a:ea typeface="SimSun"/>
              </a:rPr>
              <a:t>剂量扩大*</a:t>
            </a:r>
          </a:p>
        </p:txBody>
      </p:sp>
      <p:cxnSp>
        <p:nvCxnSpPr>
          <p:cNvPr id="5" name="Straight Arrow Connector 4"/>
          <p:cNvCxnSpPr>
            <a:stCxn id="24" idx="3"/>
            <a:endCxn id="27" idx="1"/>
          </p:cNvCxnSpPr>
          <p:nvPr/>
        </p:nvCxnSpPr>
        <p:spPr>
          <a:xfrm>
            <a:off x="3056772" y="3525603"/>
            <a:ext cx="562891" cy="0"/>
          </a:xfrm>
          <a:prstGeom prst="straightConnector1">
            <a:avLst/>
          </a:prstGeom>
          <a:ln w="57150">
            <a:solidFill>
              <a:schemeClr val="bg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a:stCxn id="27" idx="3"/>
            <a:endCxn id="32" idx="1"/>
          </p:cNvCxnSpPr>
          <p:nvPr/>
        </p:nvCxnSpPr>
        <p:spPr>
          <a:xfrm flipV="1">
            <a:off x="6099514" y="3525602"/>
            <a:ext cx="574430" cy="1"/>
          </a:xfrm>
          <a:prstGeom prst="straightConnector1">
            <a:avLst/>
          </a:prstGeom>
          <a:ln w="57150">
            <a:solidFill>
              <a:schemeClr val="bg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923986170"/>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 name="Text Placeholder 250"/>
          <p:cNvSpPr>
            <a:spLocks noGrp="1"/>
          </p:cNvSpPr>
          <p:nvPr>
            <p:ph type="body" sz="quarter" idx="10"/>
          </p:nvPr>
        </p:nvSpPr>
        <p:spPr/>
        <p:txBody>
          <a:bodyPr/>
          <a:lstStyle/>
          <a:p>
            <a:r>
              <a:rPr lang="zh-CN" sz="1200" b="0" i="0" u="none" strike="noStrike" cap="none" baseline="0">
                <a:solidFill>
                  <a:srgbClr val="4D4D4D"/>
                </a:solidFill>
                <a:effectLst/>
                <a:uFillTx/>
                <a:ea typeface="SimSun"/>
              </a:rPr>
              <a:t>*对数秩检验</a:t>
            </a:r>
          </a:p>
        </p:txBody>
      </p:sp>
      <p:sp>
        <p:nvSpPr>
          <p:cNvPr id="255" name="Rectangle 2"/>
          <p:cNvSpPr>
            <a:spLocks noGrp="1" noChangeArrowheads="1"/>
          </p:cNvSpPr>
          <p:nvPr>
            <p:ph type="title"/>
          </p:nvPr>
        </p:nvSpPr>
        <p:spPr>
          <a:xfrm>
            <a:off x="365124" y="179614"/>
            <a:ext cx="8238945" cy="807720"/>
          </a:xfrm>
        </p:spPr>
        <p:txBody>
          <a:bodyPr/>
          <a:lstStyle/>
          <a:p>
            <a:r>
              <a:rPr lang="zh-CN" sz="1800" b="1" i="0" u="none" strike="noStrike" cap="none" baseline="0">
                <a:solidFill>
                  <a:srgbClr val="043882"/>
                </a:solidFill>
                <a:effectLst/>
                <a:uFillTx/>
                <a:ea typeface="SimSun"/>
              </a:rPr>
              <a:t>LBA-003：一项评估 TAS-118 + 奥沙利铂对比 S-1 + 顺铂作为一线化疗用于晚期胃癌患者的 III 期研究（SOLAR 研究）– Kang Y-K 等人</a:t>
            </a:r>
          </a:p>
        </p:txBody>
      </p:sp>
      <p:sp>
        <p:nvSpPr>
          <p:cNvPr id="256" name="Rectangle 3"/>
          <p:cNvSpPr>
            <a:spLocks noGrp="1" noChangeArrowheads="1"/>
          </p:cNvSpPr>
          <p:nvPr>
            <p:ph idx="1"/>
          </p:nvPr>
        </p:nvSpPr>
        <p:spPr>
          <a:xfrm>
            <a:off x="365124" y="1254035"/>
            <a:ext cx="8413751" cy="4746172"/>
          </a:xfrm>
        </p:spPr>
        <p:txBody>
          <a:bodyPr/>
          <a:lstStyle/>
          <a:p>
            <a:pPr marL="0" indent="0">
              <a:buNone/>
            </a:pPr>
            <a:r>
              <a:rPr lang="zh-CN" sz="1600" b="1" i="0" u="none" strike="noStrike" cap="none" baseline="0">
                <a:solidFill>
                  <a:srgbClr val="4D4D4D"/>
                </a:solidFill>
                <a:effectLst/>
                <a:uFillTx/>
                <a:ea typeface="SimSun"/>
              </a:rPr>
              <a:t>关键结果</a:t>
            </a:r>
          </a:p>
        </p:txBody>
      </p:sp>
      <p:sp>
        <p:nvSpPr>
          <p:cNvPr id="257" name="Text Placeholder 14"/>
          <p:cNvSpPr>
            <a:spLocks noGrp="1"/>
          </p:cNvSpPr>
          <p:nvPr>
            <p:ph type="body" sz="quarter" idx="11"/>
          </p:nvPr>
        </p:nvSpPr>
        <p:spPr>
          <a:xfrm>
            <a:off x="4495800" y="6096000"/>
            <a:ext cx="4283075" cy="487363"/>
          </a:xfrm>
        </p:spPr>
        <p:txBody>
          <a:bodyPr/>
          <a:lstStyle/>
          <a:p>
            <a:r>
              <a:rPr lang="zh-CN" sz="1200" b="0" i="0" u="none" strike="noStrike" cap="none" baseline="0">
                <a:solidFill>
                  <a:srgbClr val="4D4D4D"/>
                </a:solidFill>
                <a:effectLst/>
                <a:uFillTx/>
                <a:ea typeface="SimSun"/>
              </a:rPr>
              <a:t>Kang Y-K, et al. Ann Oncol 2019;30(suppl):abstr LBA-003</a:t>
            </a:r>
          </a:p>
        </p:txBody>
      </p:sp>
      <p:sp>
        <p:nvSpPr>
          <p:cNvPr id="258" name="TextBox 257"/>
          <p:cNvSpPr txBox="1"/>
          <p:nvPr/>
        </p:nvSpPr>
        <p:spPr>
          <a:xfrm>
            <a:off x="2061145" y="1631851"/>
            <a:ext cx="513680" cy="366126"/>
          </a:xfrm>
          <a:prstGeom prst="rect">
            <a:avLst/>
          </a:prstGeom>
          <a:noFill/>
        </p:spPr>
        <p:txBody>
          <a:bodyPr wrap="none" rtlCol="0">
            <a:spAutoFit/>
          </a:bodyPr>
          <a:lstStyle/>
          <a:p>
            <a:pPr algn="ctr"/>
            <a:r>
              <a:rPr lang="zh-CN" sz="1800" b="1" i="0" u="none" strike="noStrike" cap="none" baseline="0">
                <a:solidFill>
                  <a:srgbClr val="4D4D4D"/>
                </a:solidFill>
                <a:effectLst/>
                <a:uFillTx/>
                <a:ea typeface="SimSun"/>
              </a:rPr>
              <a:t>OS</a:t>
            </a:r>
          </a:p>
        </p:txBody>
      </p:sp>
      <p:sp>
        <p:nvSpPr>
          <p:cNvPr id="259" name="TextBox 258"/>
          <p:cNvSpPr txBox="1"/>
          <p:nvPr/>
        </p:nvSpPr>
        <p:spPr>
          <a:xfrm>
            <a:off x="6558837" y="1630211"/>
            <a:ext cx="628094" cy="366126"/>
          </a:xfrm>
          <a:prstGeom prst="rect">
            <a:avLst/>
          </a:prstGeom>
          <a:noFill/>
        </p:spPr>
        <p:txBody>
          <a:bodyPr wrap="none" rtlCol="0">
            <a:spAutoFit/>
          </a:bodyPr>
          <a:lstStyle/>
          <a:p>
            <a:pPr algn="ctr"/>
            <a:r>
              <a:rPr lang="zh-CN" sz="1800" b="1" i="0" u="none" strike="noStrike" cap="none" baseline="0">
                <a:solidFill>
                  <a:srgbClr val="4D4D4D"/>
                </a:solidFill>
                <a:effectLst/>
                <a:uFillTx/>
                <a:ea typeface="SimSun"/>
              </a:rPr>
              <a:t>PFS</a:t>
            </a:r>
          </a:p>
        </p:txBody>
      </p:sp>
      <p:graphicFrame>
        <p:nvGraphicFramePr>
          <p:cNvPr id="260" name="Group 88">
            <a:extLst>
              <a:ext uri="{FF2B5EF4-FFF2-40B4-BE49-F238E27FC236}">
                <a16:creationId xmlns:a16="http://schemas.microsoft.com/office/drawing/2014/main" id="{3D1EE2CF-0AAC-4467-B533-20AB3D9F0B8D}"/>
              </a:ext>
            </a:extLst>
          </p:cNvPr>
          <p:cNvGraphicFramePr>
            <a:graphicFrameLocks noGrp="1"/>
          </p:cNvGraphicFramePr>
          <p:nvPr>
            <p:extLst>
              <p:ext uri="{D42A27DB-BD31-4B8C-83A1-F6EECF244321}">
                <p14:modId xmlns:p14="http://schemas.microsoft.com/office/powerpoint/2010/main" val="2033620071"/>
              </p:ext>
            </p:extLst>
          </p:nvPr>
        </p:nvGraphicFramePr>
        <p:xfrm>
          <a:off x="1790251" y="2023790"/>
          <a:ext cx="2787893" cy="1091520"/>
        </p:xfrm>
        <a:graphic>
          <a:graphicData uri="http://schemas.openxmlformats.org/drawingml/2006/table">
            <a:tbl>
              <a:tblPr firstRow="1" bandRow="1">
                <a:tableStyleId>{69012ECD-51FC-41F1-AA8D-1B2483CD663E}</a:tableStyleId>
              </a:tblPr>
              <a:tblGrid>
                <a:gridCol w="900752">
                  <a:extLst>
                    <a:ext uri="{9D8B030D-6E8A-4147-A177-3AD203B41FA5}">
                      <a16:colId xmlns:a16="http://schemas.microsoft.com/office/drawing/2014/main" val="20000"/>
                    </a:ext>
                  </a:extLst>
                </a:gridCol>
                <a:gridCol w="1120061">
                  <a:extLst>
                    <a:ext uri="{9D8B030D-6E8A-4147-A177-3AD203B41FA5}">
                      <a16:colId xmlns:a16="http://schemas.microsoft.com/office/drawing/2014/main" val="20002"/>
                    </a:ext>
                  </a:extLst>
                </a:gridCol>
                <a:gridCol w="767080">
                  <a:extLst>
                    <a:ext uri="{9D8B030D-6E8A-4147-A177-3AD203B41FA5}">
                      <a16:colId xmlns:a16="http://schemas.microsoft.com/office/drawing/2014/main" val="20003"/>
                    </a:ext>
                  </a:extLst>
                </a:gridCol>
              </a:tblGrid>
              <a:tr h="0">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endParaRPr kumimoji="0" lang="en-GB" sz="800" b="1" i="0" u="none" strike="noStrike" cap="none" normalizeH="0" baseline="0">
                        <a:ln>
                          <a:noFill/>
                        </a:ln>
                        <a:solidFill>
                          <a:schemeClr val="tx2"/>
                        </a:solidFill>
                        <a:effectLst/>
                        <a:latin typeface="+mn-lt"/>
                        <a:cs typeface="Arial"/>
                      </a:endParaRPr>
                    </a:p>
                  </a:txBody>
                  <a:tcPr marL="36000" marR="36000"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800" b="1" i="0" u="none" strike="noStrike" cap="none" baseline="0">
                          <a:solidFill>
                            <a:srgbClr val="B60D27"/>
                          </a:solidFill>
                          <a:effectLst/>
                          <a:uFillTx/>
                          <a:ea typeface="SimSun"/>
                        </a:rPr>
                        <a:t>TAS-118 + 奥沙利铂</a:t>
                      </a:r>
                      <a:r>
                        <a:rPr sz="800"/>
                        <a:t/>
                      </a:r>
                      <a:br>
                        <a:rPr sz="800"/>
                      </a:br>
                      <a:r>
                        <a:rPr lang="zh-CN" sz="800" b="1" i="0" u="none" strike="noStrike" cap="none" baseline="0">
                          <a:solidFill>
                            <a:srgbClr val="B60D27"/>
                          </a:solidFill>
                          <a:effectLst/>
                          <a:uFillTx/>
                          <a:ea typeface="SimSun"/>
                        </a:rPr>
                        <a:t>(n=347)</a:t>
                      </a:r>
                    </a:p>
                  </a:txBody>
                  <a:tcPr marL="36000" marR="36000"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800" b="1" i="0" u="none" strike="noStrike" cap="none" baseline="0">
                          <a:solidFill>
                            <a:srgbClr val="B2C0D8"/>
                          </a:solidFill>
                          <a:effectLst/>
                          <a:uFillTx/>
                          <a:ea typeface="SimSun"/>
                        </a:rPr>
                        <a:t>S-1 + 顺铂</a:t>
                      </a:r>
                      <a:r>
                        <a:rPr sz="800"/>
                        <a:t/>
                      </a:r>
                      <a:br>
                        <a:rPr sz="800"/>
                      </a:br>
                      <a:r>
                        <a:rPr lang="zh-CN" sz="800" b="1" i="0" u="none" strike="noStrike" cap="none" baseline="0">
                          <a:solidFill>
                            <a:srgbClr val="B2C0D8"/>
                          </a:solidFill>
                          <a:effectLst/>
                          <a:uFillTx/>
                          <a:ea typeface="SimSun"/>
                        </a:rPr>
                        <a:t>(n=334)</a:t>
                      </a:r>
                    </a:p>
                  </a:txBody>
                  <a:tcPr marL="36000" marR="36000"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zh-CN" sz="800" b="0" i="0" u="none" strike="noStrike" cap="none" baseline="0">
                          <a:solidFill>
                            <a:srgbClr val="4D4D4D"/>
                          </a:solidFill>
                          <a:effectLst/>
                          <a:uFillTx/>
                          <a:ea typeface="SimSun"/>
                        </a:rPr>
                        <a:t>事件</a:t>
                      </a:r>
                    </a:p>
                  </a:txBody>
                  <a:tcPr marL="36000" marR="36000"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800" b="0" i="0" u="none" strike="noStrike" cap="none" baseline="0">
                          <a:solidFill>
                            <a:srgbClr val="4D4D4D"/>
                          </a:solidFill>
                          <a:effectLst/>
                          <a:uFillTx/>
                          <a:ea typeface="SimSun"/>
                        </a:rPr>
                        <a:t>233</a:t>
                      </a:r>
                    </a:p>
                  </a:txBody>
                  <a:tcPr marL="36000" marR="36000"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800" b="0" i="0" u="none" strike="noStrike" cap="none" baseline="0">
                          <a:solidFill>
                            <a:srgbClr val="4D4D4D"/>
                          </a:solidFill>
                          <a:effectLst/>
                          <a:uFillTx/>
                          <a:ea typeface="SimSun"/>
                        </a:rPr>
                        <a:t>258</a:t>
                      </a:r>
                    </a:p>
                  </a:txBody>
                  <a:tcPr marL="36000" marR="36000"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zh-CN" sz="800" b="0" i="0" u="none" strike="noStrike" cap="none" baseline="0">
                          <a:solidFill>
                            <a:srgbClr val="4D4D4D"/>
                          </a:solidFill>
                          <a:effectLst/>
                          <a:uFillTx/>
                          <a:ea typeface="SimSun"/>
                        </a:rPr>
                        <a:t>中位数，月</a:t>
                      </a:r>
                    </a:p>
                  </a:txBody>
                  <a:tcPr marL="36000" marR="36000"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800" b="0" i="0" u="none" strike="noStrike" cap="none" baseline="0">
                          <a:solidFill>
                            <a:srgbClr val="4D4D4D"/>
                          </a:solidFill>
                          <a:effectLst/>
                          <a:uFillTx/>
                          <a:ea typeface="SimSun"/>
                        </a:rPr>
                        <a:t>16.0</a:t>
                      </a:r>
                    </a:p>
                  </a:txBody>
                  <a:tcPr marL="36000" marR="36000"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800" b="0" i="0" u="none" strike="noStrike" cap="none" baseline="0">
                          <a:solidFill>
                            <a:srgbClr val="4D4D4D"/>
                          </a:solidFill>
                          <a:effectLst/>
                          <a:uFillTx/>
                          <a:ea typeface="SimSun"/>
                        </a:rPr>
                        <a:t>15.1</a:t>
                      </a:r>
                    </a:p>
                  </a:txBody>
                  <a:tcPr marL="36000" marR="36000"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zh-CN" sz="800" b="0" i="0" u="none" strike="noStrike" cap="none" baseline="0">
                          <a:solidFill>
                            <a:srgbClr val="4D4D4D"/>
                          </a:solidFill>
                          <a:effectLst/>
                          <a:uFillTx/>
                          <a:ea typeface="SimSun"/>
                        </a:rPr>
                        <a:t>HR (95% CI)</a:t>
                      </a:r>
                    </a:p>
                  </a:txBody>
                  <a:tcPr marL="36000" marR="36000"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800" b="0" i="0" u="none" strike="noStrike" cap="none" baseline="0">
                          <a:solidFill>
                            <a:srgbClr val="4D4D4D"/>
                          </a:solidFill>
                          <a:effectLst/>
                          <a:uFillTx/>
                          <a:ea typeface="SimSun"/>
                        </a:rPr>
                        <a:t>0.83 (0.69, 0.99)</a:t>
                      </a:r>
                    </a:p>
                  </a:txBody>
                  <a:tcPr marL="36000" marR="36000"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endParaRPr kumimoji="0" lang="en-GB" sz="800" b="0" i="0" u="none" strike="noStrike" cap="none" normalizeH="0" baseline="0">
                        <a:ln>
                          <a:noFill/>
                        </a:ln>
                        <a:solidFill>
                          <a:srgbClr val="4D4D4D"/>
                        </a:solidFill>
                        <a:effectLst/>
                        <a:latin typeface="+mn-lt"/>
                        <a:cs typeface="Arial"/>
                      </a:endParaRPr>
                    </a:p>
                  </a:txBody>
                  <a:tcPr marL="36000" marR="36000"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val="10003"/>
                  </a:ext>
                </a:extLst>
              </a:tr>
              <a:tr h="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zh-CN" sz="800" b="0" i="0" u="none" strike="noStrike" cap="none" baseline="0">
                          <a:solidFill>
                            <a:srgbClr val="4D4D4D"/>
                          </a:solidFill>
                          <a:effectLst/>
                          <a:uFillTx/>
                          <a:ea typeface="SimSun"/>
                        </a:rPr>
                        <a:t>双侧 p 值*</a:t>
                      </a:r>
                    </a:p>
                  </a:txBody>
                  <a:tcPr marL="36000" marR="36000"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800" b="0" i="0" u="none" strike="noStrike" cap="none" baseline="0">
                          <a:solidFill>
                            <a:srgbClr val="4D4D4D"/>
                          </a:solidFill>
                          <a:effectLst/>
                          <a:uFillTx/>
                          <a:ea typeface="SimSun"/>
                        </a:rPr>
                        <a:t>0.039</a:t>
                      </a:r>
                    </a:p>
                  </a:txBody>
                  <a:tcPr marL="36000" marR="36000"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endParaRPr kumimoji="0" lang="en-GB" sz="800" b="0" i="0" u="none" strike="noStrike" cap="none" normalizeH="0" baseline="0">
                        <a:ln>
                          <a:noFill/>
                        </a:ln>
                        <a:solidFill>
                          <a:srgbClr val="4D4D4D"/>
                        </a:solidFill>
                        <a:effectLst/>
                        <a:latin typeface="+mn-lt"/>
                        <a:cs typeface="Arial"/>
                      </a:endParaRPr>
                    </a:p>
                  </a:txBody>
                  <a:tcPr marL="36000" marR="36000"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a16="http://schemas.microsoft.com/office/drawing/2014/main" val="10004"/>
                  </a:ext>
                </a:extLst>
              </a:tr>
            </a:tbl>
          </a:graphicData>
        </a:graphic>
      </p:graphicFrame>
      <p:sp>
        <p:nvSpPr>
          <p:cNvPr id="261" name="Freeform 21">
            <a:extLst>
              <a:ext uri="{FF2B5EF4-FFF2-40B4-BE49-F238E27FC236}">
                <a16:creationId xmlns:a16="http://schemas.microsoft.com/office/drawing/2014/main" id="{1F7407F1-60CD-409D-9AD6-2CF84402F2A6}"/>
              </a:ext>
            </a:extLst>
          </p:cNvPr>
          <p:cNvSpPr/>
          <p:nvPr/>
        </p:nvSpPr>
        <p:spPr bwMode="auto">
          <a:xfrm>
            <a:off x="847875" y="2751137"/>
            <a:ext cx="3825396" cy="1636681"/>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5875" cap="sq">
            <a:solidFill>
              <a:srgbClr val="4D4D4D"/>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900">
              <a:solidFill>
                <a:srgbClr val="4D4D4D"/>
              </a:solidFill>
            </a:endParaRPr>
          </a:p>
        </p:txBody>
      </p:sp>
      <p:sp>
        <p:nvSpPr>
          <p:cNvPr id="262" name="Line 6">
            <a:extLst>
              <a:ext uri="{FF2B5EF4-FFF2-40B4-BE49-F238E27FC236}">
                <a16:creationId xmlns:a16="http://schemas.microsoft.com/office/drawing/2014/main" id="{65E5986D-5D04-4FAF-9C03-C766C5A023FF}"/>
              </a:ext>
            </a:extLst>
          </p:cNvPr>
          <p:cNvSpPr>
            <a:spLocks noChangeShapeType="1"/>
          </p:cNvSpPr>
          <p:nvPr/>
        </p:nvSpPr>
        <p:spPr bwMode="auto">
          <a:xfrm>
            <a:off x="797156" y="2751137"/>
            <a:ext cx="48472" cy="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900">
              <a:solidFill>
                <a:srgbClr val="4D4D4D"/>
              </a:solidFill>
            </a:endParaRPr>
          </a:p>
        </p:txBody>
      </p:sp>
      <p:sp>
        <p:nvSpPr>
          <p:cNvPr id="263" name="Line 7">
            <a:extLst>
              <a:ext uri="{FF2B5EF4-FFF2-40B4-BE49-F238E27FC236}">
                <a16:creationId xmlns:a16="http://schemas.microsoft.com/office/drawing/2014/main" id="{B5BB081D-9439-44D3-98C8-4033133DA143}"/>
              </a:ext>
            </a:extLst>
          </p:cNvPr>
          <p:cNvSpPr>
            <a:spLocks noChangeShapeType="1"/>
          </p:cNvSpPr>
          <p:nvPr/>
        </p:nvSpPr>
        <p:spPr bwMode="auto">
          <a:xfrm>
            <a:off x="797156" y="3081616"/>
            <a:ext cx="48472" cy="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900">
              <a:solidFill>
                <a:srgbClr val="4D4D4D"/>
              </a:solidFill>
            </a:endParaRPr>
          </a:p>
        </p:txBody>
      </p:sp>
      <p:sp>
        <p:nvSpPr>
          <p:cNvPr id="264" name="Line 8">
            <a:extLst>
              <a:ext uri="{FF2B5EF4-FFF2-40B4-BE49-F238E27FC236}">
                <a16:creationId xmlns:a16="http://schemas.microsoft.com/office/drawing/2014/main" id="{B6257019-F30C-4A95-B32F-530C1DFA3F22}"/>
              </a:ext>
            </a:extLst>
          </p:cNvPr>
          <p:cNvSpPr>
            <a:spLocks noChangeShapeType="1"/>
          </p:cNvSpPr>
          <p:nvPr/>
        </p:nvSpPr>
        <p:spPr bwMode="auto">
          <a:xfrm>
            <a:off x="797156" y="3397257"/>
            <a:ext cx="48472" cy="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900">
              <a:solidFill>
                <a:srgbClr val="4D4D4D"/>
              </a:solidFill>
            </a:endParaRPr>
          </a:p>
        </p:txBody>
      </p:sp>
      <p:sp>
        <p:nvSpPr>
          <p:cNvPr id="265" name="Line 9">
            <a:extLst>
              <a:ext uri="{FF2B5EF4-FFF2-40B4-BE49-F238E27FC236}">
                <a16:creationId xmlns:a16="http://schemas.microsoft.com/office/drawing/2014/main" id="{85FBC87B-66A7-4BD5-A942-997CAF46A253}"/>
              </a:ext>
            </a:extLst>
          </p:cNvPr>
          <p:cNvSpPr>
            <a:spLocks noChangeShapeType="1"/>
          </p:cNvSpPr>
          <p:nvPr/>
        </p:nvSpPr>
        <p:spPr bwMode="auto">
          <a:xfrm>
            <a:off x="797156" y="3723098"/>
            <a:ext cx="48472" cy="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900">
              <a:solidFill>
                <a:srgbClr val="4D4D4D"/>
              </a:solidFill>
            </a:endParaRPr>
          </a:p>
        </p:txBody>
      </p:sp>
      <p:sp>
        <p:nvSpPr>
          <p:cNvPr id="266" name="Line 10">
            <a:extLst>
              <a:ext uri="{FF2B5EF4-FFF2-40B4-BE49-F238E27FC236}">
                <a16:creationId xmlns:a16="http://schemas.microsoft.com/office/drawing/2014/main" id="{D5357864-73CD-43FB-A72F-16436A494BB3}"/>
              </a:ext>
            </a:extLst>
          </p:cNvPr>
          <p:cNvSpPr>
            <a:spLocks noChangeShapeType="1"/>
          </p:cNvSpPr>
          <p:nvPr/>
        </p:nvSpPr>
        <p:spPr bwMode="auto">
          <a:xfrm>
            <a:off x="797156" y="4042141"/>
            <a:ext cx="48472" cy="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900">
              <a:solidFill>
                <a:srgbClr val="4D4D4D"/>
              </a:solidFill>
            </a:endParaRPr>
          </a:p>
        </p:txBody>
      </p:sp>
      <p:sp>
        <p:nvSpPr>
          <p:cNvPr id="267" name="Line 11">
            <a:extLst>
              <a:ext uri="{FF2B5EF4-FFF2-40B4-BE49-F238E27FC236}">
                <a16:creationId xmlns:a16="http://schemas.microsoft.com/office/drawing/2014/main" id="{97B71F56-F1C5-45D3-93F9-1644A8CFD81B}"/>
              </a:ext>
            </a:extLst>
          </p:cNvPr>
          <p:cNvSpPr>
            <a:spLocks noChangeShapeType="1"/>
          </p:cNvSpPr>
          <p:nvPr/>
        </p:nvSpPr>
        <p:spPr bwMode="auto">
          <a:xfrm>
            <a:off x="797156" y="4364583"/>
            <a:ext cx="48472" cy="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900">
              <a:solidFill>
                <a:srgbClr val="4D4D4D"/>
              </a:solidFill>
            </a:endParaRPr>
          </a:p>
        </p:txBody>
      </p:sp>
      <p:sp>
        <p:nvSpPr>
          <p:cNvPr id="268" name="TextBox 267">
            <a:extLst>
              <a:ext uri="{FF2B5EF4-FFF2-40B4-BE49-F238E27FC236}">
                <a16:creationId xmlns:a16="http://schemas.microsoft.com/office/drawing/2014/main" id="{F51FCF52-4A8C-436B-91B6-6D51ED8108ED}"/>
              </a:ext>
            </a:extLst>
          </p:cNvPr>
          <p:cNvSpPr txBox="1"/>
          <p:nvPr/>
        </p:nvSpPr>
        <p:spPr>
          <a:xfrm rot="16200000">
            <a:off x="200507" y="3459907"/>
            <a:ext cx="564444" cy="228829"/>
          </a:xfrm>
          <a:prstGeom prst="rect">
            <a:avLst/>
          </a:prstGeom>
          <a:noFill/>
        </p:spPr>
        <p:txBody>
          <a:bodyPr wrap="none" rtlCol="0">
            <a:spAutoFit/>
          </a:bodyPr>
          <a:lstStyle/>
          <a:p>
            <a:pPr algn="ctr"/>
            <a:r>
              <a:rPr lang="zh-CN" sz="900" b="0" i="0" u="none" strike="noStrike" cap="none" baseline="0" dirty="0">
                <a:solidFill>
                  <a:srgbClr val="4D4D4D"/>
                </a:solidFill>
                <a:effectLst/>
                <a:uFillTx/>
                <a:ea typeface="SimSun"/>
              </a:rPr>
              <a:t>O</a:t>
            </a:r>
            <a:r>
              <a:rPr lang="en-US" altLang="zh-CN" sz="900" dirty="0">
                <a:solidFill>
                  <a:srgbClr val="4D4D4D"/>
                </a:solidFill>
                <a:ea typeface="SimSun"/>
              </a:rPr>
              <a:t>S</a:t>
            </a:r>
            <a:r>
              <a:rPr lang="zh-CN" altLang="en-US" sz="900" dirty="0">
                <a:solidFill>
                  <a:srgbClr val="4D4D4D"/>
                </a:solidFill>
                <a:ea typeface="SimSun"/>
              </a:rPr>
              <a:t>，</a:t>
            </a:r>
            <a:r>
              <a:rPr lang="en-US" altLang="zh-CN" sz="900" dirty="0">
                <a:solidFill>
                  <a:srgbClr val="4D4D4D"/>
                </a:solidFill>
                <a:ea typeface="SimSun"/>
              </a:rPr>
              <a:t>%</a:t>
            </a:r>
            <a:endParaRPr lang="zh-CN" altLang="en-US" sz="900" dirty="0">
              <a:solidFill>
                <a:srgbClr val="4D4D4D"/>
              </a:solidFill>
              <a:ea typeface="SimSun"/>
            </a:endParaRPr>
          </a:p>
        </p:txBody>
      </p:sp>
      <p:sp>
        <p:nvSpPr>
          <p:cNvPr id="269" name="TextBox 268">
            <a:extLst>
              <a:ext uri="{FF2B5EF4-FFF2-40B4-BE49-F238E27FC236}">
                <a16:creationId xmlns:a16="http://schemas.microsoft.com/office/drawing/2014/main" id="{BE359C36-55C9-492A-A126-1A6FC081A03D}"/>
              </a:ext>
            </a:extLst>
          </p:cNvPr>
          <p:cNvSpPr txBox="1"/>
          <p:nvPr/>
        </p:nvSpPr>
        <p:spPr>
          <a:xfrm>
            <a:off x="2456545" y="4602918"/>
            <a:ext cx="640720" cy="228829"/>
          </a:xfrm>
          <a:prstGeom prst="rect">
            <a:avLst/>
          </a:prstGeom>
          <a:noFill/>
        </p:spPr>
        <p:txBody>
          <a:bodyPr wrap="none" rtlCol="0">
            <a:spAutoFit/>
          </a:bodyPr>
          <a:lstStyle/>
          <a:p>
            <a:pPr algn="ctr" fontAlgn="base">
              <a:spcBef>
                <a:spcPct val="0"/>
              </a:spcBef>
              <a:spcAft>
                <a:spcPct val="0"/>
              </a:spcAft>
            </a:pPr>
            <a:r>
              <a:rPr lang="zh-CN" sz="900" b="0" i="0" u="none" strike="noStrike" cap="none" baseline="0">
                <a:solidFill>
                  <a:srgbClr val="4D4D4D"/>
                </a:solidFill>
                <a:effectLst/>
                <a:uFillTx/>
                <a:ea typeface="SimSun"/>
              </a:rPr>
              <a:t>时间，月</a:t>
            </a:r>
          </a:p>
        </p:txBody>
      </p:sp>
      <p:sp>
        <p:nvSpPr>
          <p:cNvPr id="270" name="TextBox 269">
            <a:extLst>
              <a:ext uri="{FF2B5EF4-FFF2-40B4-BE49-F238E27FC236}">
                <a16:creationId xmlns:a16="http://schemas.microsoft.com/office/drawing/2014/main" id="{BA6F9F2F-0637-468D-A00B-63B08820B186}"/>
              </a:ext>
            </a:extLst>
          </p:cNvPr>
          <p:cNvSpPr txBox="1"/>
          <p:nvPr/>
        </p:nvSpPr>
        <p:spPr>
          <a:xfrm>
            <a:off x="486009" y="2634971"/>
            <a:ext cx="373753" cy="228829"/>
          </a:xfrm>
          <a:prstGeom prst="rect">
            <a:avLst/>
          </a:prstGeom>
          <a:noFill/>
        </p:spPr>
        <p:txBody>
          <a:bodyPr wrap="none" rtlCol="0" anchor="ctr" anchorCtr="0">
            <a:spAutoFit/>
          </a:bodyPr>
          <a:lstStyle/>
          <a:p>
            <a:pPr algn="r"/>
            <a:r>
              <a:rPr lang="zh-CN" sz="900" b="0" i="0" u="none" strike="noStrike" cap="none" baseline="0" dirty="0">
                <a:solidFill>
                  <a:srgbClr val="4D4D4D"/>
                </a:solidFill>
                <a:effectLst/>
                <a:uFillTx/>
                <a:ea typeface="SimSun"/>
              </a:rPr>
              <a:t>100</a:t>
            </a:r>
          </a:p>
        </p:txBody>
      </p:sp>
      <p:sp>
        <p:nvSpPr>
          <p:cNvPr id="271" name="TextBox 270">
            <a:extLst>
              <a:ext uri="{FF2B5EF4-FFF2-40B4-BE49-F238E27FC236}">
                <a16:creationId xmlns:a16="http://schemas.microsoft.com/office/drawing/2014/main" id="{0018FB89-9A59-4770-990C-BBBDA0BE0DE2}"/>
              </a:ext>
            </a:extLst>
          </p:cNvPr>
          <p:cNvSpPr txBox="1"/>
          <p:nvPr/>
        </p:nvSpPr>
        <p:spPr>
          <a:xfrm>
            <a:off x="549575" y="2966672"/>
            <a:ext cx="310190" cy="228829"/>
          </a:xfrm>
          <a:prstGeom prst="rect">
            <a:avLst/>
          </a:prstGeom>
          <a:noFill/>
        </p:spPr>
        <p:txBody>
          <a:bodyPr wrap="none" rtlCol="0" anchor="ctr" anchorCtr="0">
            <a:spAutoFit/>
          </a:bodyPr>
          <a:lstStyle/>
          <a:p>
            <a:pPr algn="r"/>
            <a:r>
              <a:rPr lang="zh-CN" sz="900" b="0" i="0" u="none" strike="noStrike" cap="none" baseline="0">
                <a:solidFill>
                  <a:srgbClr val="4D4D4D"/>
                </a:solidFill>
                <a:effectLst/>
                <a:uFillTx/>
                <a:ea typeface="SimSun"/>
              </a:rPr>
              <a:t>80</a:t>
            </a:r>
          </a:p>
        </p:txBody>
      </p:sp>
      <p:sp>
        <p:nvSpPr>
          <p:cNvPr id="272" name="TextBox 271">
            <a:extLst>
              <a:ext uri="{FF2B5EF4-FFF2-40B4-BE49-F238E27FC236}">
                <a16:creationId xmlns:a16="http://schemas.microsoft.com/office/drawing/2014/main" id="{969CD949-9441-489A-8FB7-990465166E17}"/>
              </a:ext>
            </a:extLst>
          </p:cNvPr>
          <p:cNvSpPr txBox="1"/>
          <p:nvPr/>
        </p:nvSpPr>
        <p:spPr>
          <a:xfrm>
            <a:off x="549575" y="3282166"/>
            <a:ext cx="310190" cy="228829"/>
          </a:xfrm>
          <a:prstGeom prst="rect">
            <a:avLst/>
          </a:prstGeom>
          <a:noFill/>
        </p:spPr>
        <p:txBody>
          <a:bodyPr wrap="none" rtlCol="0" anchor="ctr" anchorCtr="0">
            <a:spAutoFit/>
          </a:bodyPr>
          <a:lstStyle/>
          <a:p>
            <a:pPr algn="r"/>
            <a:r>
              <a:rPr lang="zh-CN" sz="900" b="0" i="0" u="none" strike="noStrike" cap="none" baseline="0">
                <a:solidFill>
                  <a:srgbClr val="4D4D4D"/>
                </a:solidFill>
                <a:effectLst/>
                <a:uFillTx/>
                <a:ea typeface="SimSun"/>
              </a:rPr>
              <a:t>60</a:t>
            </a:r>
          </a:p>
        </p:txBody>
      </p:sp>
      <p:sp>
        <p:nvSpPr>
          <p:cNvPr id="273" name="TextBox 272">
            <a:extLst>
              <a:ext uri="{FF2B5EF4-FFF2-40B4-BE49-F238E27FC236}">
                <a16:creationId xmlns:a16="http://schemas.microsoft.com/office/drawing/2014/main" id="{D0A7FE4C-85C7-4A59-9A2C-CCD281A2F9B8}"/>
              </a:ext>
            </a:extLst>
          </p:cNvPr>
          <p:cNvSpPr txBox="1"/>
          <p:nvPr/>
        </p:nvSpPr>
        <p:spPr>
          <a:xfrm>
            <a:off x="549575" y="3607866"/>
            <a:ext cx="310190" cy="228829"/>
          </a:xfrm>
          <a:prstGeom prst="rect">
            <a:avLst/>
          </a:prstGeom>
          <a:noFill/>
        </p:spPr>
        <p:txBody>
          <a:bodyPr wrap="none" rtlCol="0" anchor="ctr" anchorCtr="0">
            <a:spAutoFit/>
          </a:bodyPr>
          <a:lstStyle/>
          <a:p>
            <a:pPr algn="r"/>
            <a:r>
              <a:rPr lang="zh-CN" sz="900" b="0" i="0" u="none" strike="noStrike" cap="none" baseline="0">
                <a:solidFill>
                  <a:srgbClr val="4D4D4D"/>
                </a:solidFill>
                <a:effectLst/>
                <a:uFillTx/>
                <a:ea typeface="SimSun"/>
              </a:rPr>
              <a:t>40</a:t>
            </a:r>
          </a:p>
        </p:txBody>
      </p:sp>
      <p:sp>
        <p:nvSpPr>
          <p:cNvPr id="274" name="TextBox 273">
            <a:extLst>
              <a:ext uri="{FF2B5EF4-FFF2-40B4-BE49-F238E27FC236}">
                <a16:creationId xmlns:a16="http://schemas.microsoft.com/office/drawing/2014/main" id="{74492CEE-0ADD-4C2A-8F09-798C5C7D860A}"/>
              </a:ext>
            </a:extLst>
          </p:cNvPr>
          <p:cNvSpPr txBox="1"/>
          <p:nvPr/>
        </p:nvSpPr>
        <p:spPr>
          <a:xfrm>
            <a:off x="549575" y="3926760"/>
            <a:ext cx="310190" cy="228829"/>
          </a:xfrm>
          <a:prstGeom prst="rect">
            <a:avLst/>
          </a:prstGeom>
          <a:noFill/>
        </p:spPr>
        <p:txBody>
          <a:bodyPr wrap="none" rtlCol="0" anchor="ctr" anchorCtr="0">
            <a:spAutoFit/>
          </a:bodyPr>
          <a:lstStyle/>
          <a:p>
            <a:pPr algn="r"/>
            <a:r>
              <a:rPr lang="zh-CN" sz="900" b="0" i="0" u="none" strike="noStrike" cap="none" baseline="0">
                <a:solidFill>
                  <a:srgbClr val="4D4D4D"/>
                </a:solidFill>
                <a:effectLst/>
                <a:uFillTx/>
                <a:ea typeface="SimSun"/>
              </a:rPr>
              <a:t>20</a:t>
            </a:r>
          </a:p>
        </p:txBody>
      </p:sp>
      <p:sp>
        <p:nvSpPr>
          <p:cNvPr id="275" name="TextBox 274">
            <a:extLst>
              <a:ext uri="{FF2B5EF4-FFF2-40B4-BE49-F238E27FC236}">
                <a16:creationId xmlns:a16="http://schemas.microsoft.com/office/drawing/2014/main" id="{FB2AA3B0-0BB6-4189-8DFF-846605D031A0}"/>
              </a:ext>
            </a:extLst>
          </p:cNvPr>
          <p:cNvSpPr txBox="1"/>
          <p:nvPr/>
        </p:nvSpPr>
        <p:spPr>
          <a:xfrm>
            <a:off x="613146" y="4249055"/>
            <a:ext cx="246626" cy="228829"/>
          </a:xfrm>
          <a:prstGeom prst="rect">
            <a:avLst/>
          </a:prstGeom>
          <a:noFill/>
        </p:spPr>
        <p:txBody>
          <a:bodyPr wrap="none" rtlCol="0" anchor="ctr" anchorCtr="0">
            <a:spAutoFit/>
          </a:bodyPr>
          <a:lstStyle/>
          <a:p>
            <a:pPr algn="r"/>
            <a:r>
              <a:rPr lang="zh-CN" sz="900" b="0" i="0" u="none" strike="noStrike" cap="none" baseline="0">
                <a:solidFill>
                  <a:srgbClr val="4D4D4D"/>
                </a:solidFill>
                <a:effectLst/>
                <a:uFillTx/>
                <a:ea typeface="SimSun"/>
              </a:rPr>
              <a:t>0</a:t>
            </a:r>
          </a:p>
        </p:txBody>
      </p:sp>
      <p:sp>
        <p:nvSpPr>
          <p:cNvPr id="276" name="Line 19">
            <a:extLst>
              <a:ext uri="{FF2B5EF4-FFF2-40B4-BE49-F238E27FC236}">
                <a16:creationId xmlns:a16="http://schemas.microsoft.com/office/drawing/2014/main" id="{7084FAA4-E5F2-47B0-8BE8-87DA3F22C1F1}"/>
              </a:ext>
            </a:extLst>
          </p:cNvPr>
          <p:cNvSpPr>
            <a:spLocks noChangeShapeType="1"/>
          </p:cNvSpPr>
          <p:nvPr/>
        </p:nvSpPr>
        <p:spPr bwMode="auto">
          <a:xfrm flipH="1">
            <a:off x="1159105" y="4388088"/>
            <a:ext cx="0" cy="45565"/>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900">
              <a:solidFill>
                <a:srgbClr val="4D4D4D"/>
              </a:solidFill>
            </a:endParaRPr>
          </a:p>
        </p:txBody>
      </p:sp>
      <p:sp>
        <p:nvSpPr>
          <p:cNvPr id="277" name="Line 21">
            <a:extLst>
              <a:ext uri="{FF2B5EF4-FFF2-40B4-BE49-F238E27FC236}">
                <a16:creationId xmlns:a16="http://schemas.microsoft.com/office/drawing/2014/main" id="{2D1C0217-8C69-4FA7-9588-0B783AA47345}"/>
              </a:ext>
            </a:extLst>
          </p:cNvPr>
          <p:cNvSpPr>
            <a:spLocks noChangeShapeType="1"/>
          </p:cNvSpPr>
          <p:nvPr/>
        </p:nvSpPr>
        <p:spPr bwMode="auto">
          <a:xfrm flipH="1">
            <a:off x="947530" y="4388088"/>
            <a:ext cx="0" cy="45565"/>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900">
              <a:solidFill>
                <a:srgbClr val="4D4D4D"/>
              </a:solidFill>
              <a:cs typeface="Arial" panose="020B0604020202020204" pitchFamily="34" charset="0"/>
            </a:endParaRPr>
          </a:p>
        </p:txBody>
      </p:sp>
      <p:sp>
        <p:nvSpPr>
          <p:cNvPr id="278" name="TextBox 277">
            <a:extLst>
              <a:ext uri="{FF2B5EF4-FFF2-40B4-BE49-F238E27FC236}">
                <a16:creationId xmlns:a16="http://schemas.microsoft.com/office/drawing/2014/main" id="{CF7F0C48-2ECF-4E3B-8C0D-C2BC2CCF0F7A}"/>
              </a:ext>
            </a:extLst>
          </p:cNvPr>
          <p:cNvSpPr txBox="1"/>
          <p:nvPr/>
        </p:nvSpPr>
        <p:spPr>
          <a:xfrm>
            <a:off x="821016" y="4427336"/>
            <a:ext cx="262763" cy="758558"/>
          </a:xfrm>
          <a:prstGeom prst="rect">
            <a:avLst/>
          </a:prstGeom>
          <a:noFill/>
        </p:spPr>
        <p:txBody>
          <a:bodyPr wrap="none" lIns="36000" tIns="36000" rIns="36000" bIns="36000" rtlCol="0" anchor="t" anchorCtr="0">
            <a:spAutoFit/>
          </a:bodyPr>
          <a:lstStyle/>
          <a:p>
            <a:pPr algn="ctr"/>
            <a:r>
              <a:rPr lang="zh-CN" sz="900" b="0" i="0" u="none" strike="noStrike" cap="none" baseline="0">
                <a:solidFill>
                  <a:srgbClr val="4D4D4D"/>
                </a:solidFill>
                <a:effectLst/>
                <a:uFillTx/>
                <a:ea typeface="SimSun"/>
              </a:rPr>
              <a:t>0</a:t>
            </a:r>
          </a:p>
          <a:p>
            <a:pPr algn="ctr"/>
            <a:endParaRPr lang="en-GB" sz="900">
              <a:solidFill>
                <a:srgbClr val="4D4D4D"/>
              </a:solidFill>
              <a:cs typeface="Arial" panose="020B0604020202020204" pitchFamily="34" charset="0"/>
            </a:endParaRPr>
          </a:p>
          <a:p>
            <a:pPr algn="ctr"/>
            <a:endParaRPr lang="en-GB" sz="900">
              <a:solidFill>
                <a:srgbClr val="4D4D4D"/>
              </a:solidFill>
              <a:cs typeface="Arial" panose="020B0604020202020204" pitchFamily="34" charset="0"/>
            </a:endParaRPr>
          </a:p>
          <a:p>
            <a:pPr algn="ctr"/>
            <a:r>
              <a:rPr lang="zh-CN" sz="900" b="0" i="0" u="none" strike="noStrike" cap="none" baseline="0">
                <a:solidFill>
                  <a:srgbClr val="B60D27"/>
                </a:solidFill>
                <a:effectLst/>
                <a:uFillTx/>
                <a:ea typeface="SimSun"/>
              </a:rPr>
              <a:t>347</a:t>
            </a:r>
          </a:p>
          <a:p>
            <a:pPr algn="ctr"/>
            <a:r>
              <a:rPr lang="zh-CN" sz="900" b="0" i="0" u="none" strike="noStrike" cap="none" baseline="0">
                <a:solidFill>
                  <a:srgbClr val="B2C0D8"/>
                </a:solidFill>
                <a:effectLst/>
                <a:uFillTx/>
                <a:ea typeface="SimSun"/>
              </a:rPr>
              <a:t>334</a:t>
            </a:r>
          </a:p>
        </p:txBody>
      </p:sp>
      <p:sp>
        <p:nvSpPr>
          <p:cNvPr id="279" name="TextBox 278">
            <a:extLst>
              <a:ext uri="{FF2B5EF4-FFF2-40B4-BE49-F238E27FC236}">
                <a16:creationId xmlns:a16="http://schemas.microsoft.com/office/drawing/2014/main" id="{8EC16718-1300-478A-B225-ED65EDEDD633}"/>
              </a:ext>
            </a:extLst>
          </p:cNvPr>
          <p:cNvSpPr txBox="1"/>
          <p:nvPr/>
        </p:nvSpPr>
        <p:spPr>
          <a:xfrm>
            <a:off x="1027724" y="4427336"/>
            <a:ext cx="262763" cy="758558"/>
          </a:xfrm>
          <a:prstGeom prst="rect">
            <a:avLst/>
          </a:prstGeom>
          <a:noFill/>
        </p:spPr>
        <p:txBody>
          <a:bodyPr wrap="none" lIns="36000" tIns="36000" rIns="36000" bIns="36000" rtlCol="0" anchor="t" anchorCtr="0">
            <a:spAutoFit/>
          </a:bodyPr>
          <a:lstStyle/>
          <a:p>
            <a:pPr algn="ctr"/>
            <a:r>
              <a:rPr lang="zh-CN" sz="900" b="0" i="0" u="none" strike="noStrike" cap="none" baseline="0">
                <a:solidFill>
                  <a:srgbClr val="4D4D4D"/>
                </a:solidFill>
                <a:effectLst/>
                <a:uFillTx/>
                <a:ea typeface="SimSun"/>
              </a:rPr>
              <a:t>3</a:t>
            </a:r>
          </a:p>
          <a:p>
            <a:pPr algn="ctr"/>
            <a:endParaRPr lang="en-GB" sz="900">
              <a:solidFill>
                <a:srgbClr val="4D4D4D"/>
              </a:solidFill>
              <a:cs typeface="Arial" panose="020B0604020202020204" pitchFamily="34" charset="0"/>
            </a:endParaRPr>
          </a:p>
          <a:p>
            <a:pPr algn="ctr"/>
            <a:endParaRPr lang="en-GB" sz="900">
              <a:solidFill>
                <a:srgbClr val="4D4D4D"/>
              </a:solidFill>
              <a:cs typeface="Arial" panose="020B0604020202020204" pitchFamily="34" charset="0"/>
            </a:endParaRPr>
          </a:p>
          <a:p>
            <a:pPr algn="ctr"/>
            <a:r>
              <a:rPr lang="zh-CN" sz="900" b="0" i="0" u="none" strike="noStrike" cap="none" baseline="0">
                <a:solidFill>
                  <a:srgbClr val="B60D27"/>
                </a:solidFill>
                <a:effectLst/>
                <a:uFillTx/>
                <a:ea typeface="SimSun"/>
              </a:rPr>
              <a:t>330</a:t>
            </a:r>
          </a:p>
          <a:p>
            <a:pPr algn="ctr"/>
            <a:r>
              <a:rPr lang="zh-CN" sz="900" b="0" i="0" u="none" strike="noStrike" cap="none" baseline="0">
                <a:solidFill>
                  <a:srgbClr val="B2C0D8"/>
                </a:solidFill>
                <a:effectLst/>
                <a:uFillTx/>
                <a:ea typeface="SimSun"/>
              </a:rPr>
              <a:t>323</a:t>
            </a:r>
          </a:p>
        </p:txBody>
      </p:sp>
      <p:sp>
        <p:nvSpPr>
          <p:cNvPr id="280" name="Line 19">
            <a:extLst>
              <a:ext uri="{FF2B5EF4-FFF2-40B4-BE49-F238E27FC236}">
                <a16:creationId xmlns:a16="http://schemas.microsoft.com/office/drawing/2014/main" id="{7A99DBE0-5EDA-4FC9-973A-7AC46991C479}"/>
              </a:ext>
            </a:extLst>
          </p:cNvPr>
          <p:cNvSpPr>
            <a:spLocks noChangeShapeType="1"/>
          </p:cNvSpPr>
          <p:nvPr/>
        </p:nvSpPr>
        <p:spPr bwMode="auto">
          <a:xfrm flipH="1">
            <a:off x="1629750" y="4388088"/>
            <a:ext cx="0" cy="45565"/>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900">
              <a:solidFill>
                <a:srgbClr val="4D4D4D"/>
              </a:solidFill>
            </a:endParaRPr>
          </a:p>
        </p:txBody>
      </p:sp>
      <p:sp>
        <p:nvSpPr>
          <p:cNvPr id="281" name="Line 21">
            <a:extLst>
              <a:ext uri="{FF2B5EF4-FFF2-40B4-BE49-F238E27FC236}">
                <a16:creationId xmlns:a16="http://schemas.microsoft.com/office/drawing/2014/main" id="{333CF460-6695-4FA8-99FE-4E23EB418735}"/>
              </a:ext>
            </a:extLst>
          </p:cNvPr>
          <p:cNvSpPr>
            <a:spLocks noChangeShapeType="1"/>
          </p:cNvSpPr>
          <p:nvPr/>
        </p:nvSpPr>
        <p:spPr bwMode="auto">
          <a:xfrm flipH="1">
            <a:off x="1391987" y="4388088"/>
            <a:ext cx="0" cy="45565"/>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900">
              <a:solidFill>
                <a:srgbClr val="4D4D4D"/>
              </a:solidFill>
              <a:cs typeface="Arial" panose="020B0604020202020204" pitchFamily="34" charset="0"/>
            </a:endParaRPr>
          </a:p>
        </p:txBody>
      </p:sp>
      <p:sp>
        <p:nvSpPr>
          <p:cNvPr id="282" name="TextBox 281">
            <a:extLst>
              <a:ext uri="{FF2B5EF4-FFF2-40B4-BE49-F238E27FC236}">
                <a16:creationId xmlns:a16="http://schemas.microsoft.com/office/drawing/2014/main" id="{540E1A14-A176-4A18-9177-2ABD202AC317}"/>
              </a:ext>
            </a:extLst>
          </p:cNvPr>
          <p:cNvSpPr txBox="1"/>
          <p:nvPr/>
        </p:nvSpPr>
        <p:spPr>
          <a:xfrm>
            <a:off x="1265476" y="4427336"/>
            <a:ext cx="262763" cy="758558"/>
          </a:xfrm>
          <a:prstGeom prst="rect">
            <a:avLst/>
          </a:prstGeom>
          <a:noFill/>
        </p:spPr>
        <p:txBody>
          <a:bodyPr wrap="none" lIns="36000" tIns="36000" rIns="36000" bIns="36000" rtlCol="0" anchor="t" anchorCtr="0">
            <a:spAutoFit/>
          </a:bodyPr>
          <a:lstStyle/>
          <a:p>
            <a:pPr algn="ctr"/>
            <a:r>
              <a:rPr lang="zh-CN" sz="900" b="0" i="0" u="none" strike="noStrike" cap="none" baseline="0">
                <a:solidFill>
                  <a:srgbClr val="4D4D4D"/>
                </a:solidFill>
                <a:effectLst/>
                <a:uFillTx/>
                <a:ea typeface="SimSun"/>
              </a:rPr>
              <a:t>6</a:t>
            </a:r>
          </a:p>
          <a:p>
            <a:pPr algn="ctr"/>
            <a:endParaRPr lang="en-GB" sz="900">
              <a:solidFill>
                <a:srgbClr val="4D4D4D"/>
              </a:solidFill>
              <a:cs typeface="Arial" panose="020B0604020202020204" pitchFamily="34" charset="0"/>
            </a:endParaRPr>
          </a:p>
          <a:p>
            <a:pPr algn="ctr"/>
            <a:endParaRPr lang="en-GB" sz="900">
              <a:solidFill>
                <a:srgbClr val="4D4D4D"/>
              </a:solidFill>
              <a:cs typeface="Arial" panose="020B0604020202020204" pitchFamily="34" charset="0"/>
            </a:endParaRPr>
          </a:p>
          <a:p>
            <a:pPr algn="ctr"/>
            <a:r>
              <a:rPr lang="zh-CN" sz="900" b="0" i="0" u="none" strike="noStrike" cap="none" baseline="0">
                <a:solidFill>
                  <a:srgbClr val="B60D27"/>
                </a:solidFill>
                <a:effectLst/>
                <a:uFillTx/>
                <a:ea typeface="SimSun"/>
              </a:rPr>
              <a:t>304</a:t>
            </a:r>
          </a:p>
          <a:p>
            <a:pPr algn="ctr"/>
            <a:r>
              <a:rPr lang="zh-CN" sz="900" b="0" i="0" u="none" strike="noStrike" cap="none" baseline="0">
                <a:solidFill>
                  <a:srgbClr val="B2C0D8"/>
                </a:solidFill>
                <a:effectLst/>
                <a:uFillTx/>
                <a:ea typeface="SimSun"/>
              </a:rPr>
              <a:t>280</a:t>
            </a:r>
          </a:p>
        </p:txBody>
      </p:sp>
      <p:sp>
        <p:nvSpPr>
          <p:cNvPr id="283" name="TextBox 282">
            <a:extLst>
              <a:ext uri="{FF2B5EF4-FFF2-40B4-BE49-F238E27FC236}">
                <a16:creationId xmlns:a16="http://schemas.microsoft.com/office/drawing/2014/main" id="{C963579F-AAD0-4780-962C-374F48AAA238}"/>
              </a:ext>
            </a:extLst>
          </p:cNvPr>
          <p:cNvSpPr txBox="1"/>
          <p:nvPr/>
        </p:nvSpPr>
        <p:spPr>
          <a:xfrm>
            <a:off x="1498348" y="4427336"/>
            <a:ext cx="262763" cy="758558"/>
          </a:xfrm>
          <a:prstGeom prst="rect">
            <a:avLst/>
          </a:prstGeom>
          <a:noFill/>
        </p:spPr>
        <p:txBody>
          <a:bodyPr wrap="none" lIns="36000" tIns="36000" rIns="36000" bIns="36000" rtlCol="0" anchor="t" anchorCtr="0">
            <a:spAutoFit/>
          </a:bodyPr>
          <a:lstStyle/>
          <a:p>
            <a:pPr algn="ctr"/>
            <a:r>
              <a:rPr lang="zh-CN" sz="900" b="0" i="0" u="none" strike="noStrike" cap="none" baseline="0">
                <a:solidFill>
                  <a:srgbClr val="4D4D4D"/>
                </a:solidFill>
                <a:effectLst/>
                <a:uFillTx/>
                <a:ea typeface="SimSun"/>
              </a:rPr>
              <a:t>9</a:t>
            </a:r>
          </a:p>
          <a:p>
            <a:pPr algn="ctr"/>
            <a:endParaRPr lang="en-GB" sz="900">
              <a:solidFill>
                <a:srgbClr val="4D4D4D"/>
              </a:solidFill>
              <a:cs typeface="Arial" panose="020B0604020202020204" pitchFamily="34" charset="0"/>
            </a:endParaRPr>
          </a:p>
          <a:p>
            <a:pPr algn="ctr"/>
            <a:endParaRPr lang="en-GB" sz="900">
              <a:solidFill>
                <a:srgbClr val="4D4D4D"/>
              </a:solidFill>
              <a:cs typeface="Arial" panose="020B0604020202020204" pitchFamily="34" charset="0"/>
            </a:endParaRPr>
          </a:p>
          <a:p>
            <a:pPr algn="ctr"/>
            <a:r>
              <a:rPr lang="zh-CN" sz="900" b="0" i="0" u="none" strike="noStrike" cap="none" baseline="0">
                <a:solidFill>
                  <a:srgbClr val="B60D27"/>
                </a:solidFill>
                <a:effectLst/>
                <a:uFillTx/>
                <a:ea typeface="SimSun"/>
              </a:rPr>
              <a:t>255</a:t>
            </a:r>
          </a:p>
          <a:p>
            <a:pPr algn="ctr"/>
            <a:r>
              <a:rPr lang="zh-CN" sz="900" b="0" i="0" u="none" strike="noStrike" cap="none" baseline="0">
                <a:solidFill>
                  <a:srgbClr val="B2C0D8"/>
                </a:solidFill>
                <a:effectLst/>
                <a:uFillTx/>
                <a:ea typeface="SimSun"/>
              </a:rPr>
              <a:t>236</a:t>
            </a:r>
          </a:p>
        </p:txBody>
      </p:sp>
      <p:sp>
        <p:nvSpPr>
          <p:cNvPr id="284" name="Line 19">
            <a:extLst>
              <a:ext uri="{FF2B5EF4-FFF2-40B4-BE49-F238E27FC236}">
                <a16:creationId xmlns:a16="http://schemas.microsoft.com/office/drawing/2014/main" id="{B1F88A8E-AC00-4181-A08F-EB455A6003CA}"/>
              </a:ext>
            </a:extLst>
          </p:cNvPr>
          <p:cNvSpPr>
            <a:spLocks noChangeShapeType="1"/>
          </p:cNvSpPr>
          <p:nvPr/>
        </p:nvSpPr>
        <p:spPr bwMode="auto">
          <a:xfrm flipH="1">
            <a:off x="2086103" y="4388088"/>
            <a:ext cx="0" cy="45565"/>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900">
              <a:solidFill>
                <a:srgbClr val="4D4D4D"/>
              </a:solidFill>
            </a:endParaRPr>
          </a:p>
        </p:txBody>
      </p:sp>
      <p:sp>
        <p:nvSpPr>
          <p:cNvPr id="285" name="Line 21">
            <a:extLst>
              <a:ext uri="{FF2B5EF4-FFF2-40B4-BE49-F238E27FC236}">
                <a16:creationId xmlns:a16="http://schemas.microsoft.com/office/drawing/2014/main" id="{E48E8417-9F58-4752-A55E-25D20867EBAD}"/>
              </a:ext>
            </a:extLst>
          </p:cNvPr>
          <p:cNvSpPr>
            <a:spLocks noChangeShapeType="1"/>
          </p:cNvSpPr>
          <p:nvPr/>
        </p:nvSpPr>
        <p:spPr bwMode="auto">
          <a:xfrm flipH="1">
            <a:off x="1853104" y="4388088"/>
            <a:ext cx="0" cy="45565"/>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900">
              <a:solidFill>
                <a:srgbClr val="4D4D4D"/>
              </a:solidFill>
              <a:cs typeface="Arial" panose="020B0604020202020204" pitchFamily="34" charset="0"/>
            </a:endParaRPr>
          </a:p>
        </p:txBody>
      </p:sp>
      <p:sp>
        <p:nvSpPr>
          <p:cNvPr id="286" name="TextBox 285">
            <a:extLst>
              <a:ext uri="{FF2B5EF4-FFF2-40B4-BE49-F238E27FC236}">
                <a16:creationId xmlns:a16="http://schemas.microsoft.com/office/drawing/2014/main" id="{2CE86A7D-D315-43CF-BF13-B3D84C553DF9}"/>
              </a:ext>
            </a:extLst>
          </p:cNvPr>
          <p:cNvSpPr txBox="1"/>
          <p:nvPr/>
        </p:nvSpPr>
        <p:spPr>
          <a:xfrm>
            <a:off x="1726595" y="4427336"/>
            <a:ext cx="262763" cy="758558"/>
          </a:xfrm>
          <a:prstGeom prst="rect">
            <a:avLst/>
          </a:prstGeom>
          <a:noFill/>
        </p:spPr>
        <p:txBody>
          <a:bodyPr wrap="none" lIns="36000" tIns="36000" rIns="36000" bIns="36000" rtlCol="0" anchor="t" anchorCtr="0">
            <a:spAutoFit/>
          </a:bodyPr>
          <a:lstStyle/>
          <a:p>
            <a:pPr algn="ctr"/>
            <a:r>
              <a:rPr lang="zh-CN" sz="900" b="0" i="0" u="none" strike="noStrike" cap="none" baseline="0">
                <a:solidFill>
                  <a:srgbClr val="4D4D4D"/>
                </a:solidFill>
                <a:effectLst/>
                <a:uFillTx/>
                <a:ea typeface="SimSun"/>
              </a:rPr>
              <a:t>12</a:t>
            </a:r>
          </a:p>
          <a:p>
            <a:pPr algn="ctr"/>
            <a:endParaRPr lang="en-GB" sz="900">
              <a:solidFill>
                <a:srgbClr val="4D4D4D"/>
              </a:solidFill>
              <a:cs typeface="Arial" panose="020B0604020202020204" pitchFamily="34" charset="0"/>
            </a:endParaRPr>
          </a:p>
          <a:p>
            <a:pPr algn="ctr"/>
            <a:endParaRPr lang="en-GB" sz="900">
              <a:solidFill>
                <a:srgbClr val="4D4D4D"/>
              </a:solidFill>
              <a:cs typeface="Arial" panose="020B0604020202020204" pitchFamily="34" charset="0"/>
            </a:endParaRPr>
          </a:p>
          <a:p>
            <a:pPr algn="ctr"/>
            <a:r>
              <a:rPr lang="zh-CN" sz="900" b="0" i="0" u="none" strike="noStrike" cap="none" baseline="0">
                <a:solidFill>
                  <a:srgbClr val="B60D27"/>
                </a:solidFill>
                <a:effectLst/>
                <a:uFillTx/>
                <a:ea typeface="SimSun"/>
              </a:rPr>
              <a:t>217</a:t>
            </a:r>
          </a:p>
          <a:p>
            <a:pPr algn="ctr"/>
            <a:r>
              <a:rPr lang="zh-CN" sz="900" b="0" i="0" u="none" strike="noStrike" cap="none" baseline="0">
                <a:solidFill>
                  <a:srgbClr val="B2C0D8"/>
                </a:solidFill>
                <a:effectLst/>
                <a:uFillTx/>
                <a:ea typeface="SimSun"/>
              </a:rPr>
              <a:t>202</a:t>
            </a:r>
          </a:p>
        </p:txBody>
      </p:sp>
      <p:sp>
        <p:nvSpPr>
          <p:cNvPr id="287" name="TextBox 286">
            <a:extLst>
              <a:ext uri="{FF2B5EF4-FFF2-40B4-BE49-F238E27FC236}">
                <a16:creationId xmlns:a16="http://schemas.microsoft.com/office/drawing/2014/main" id="{C311075D-9CDD-4912-A47F-045AE85D1E21}"/>
              </a:ext>
            </a:extLst>
          </p:cNvPr>
          <p:cNvSpPr txBox="1"/>
          <p:nvPr/>
        </p:nvSpPr>
        <p:spPr>
          <a:xfrm>
            <a:off x="1954684" y="4427336"/>
            <a:ext cx="262763" cy="758558"/>
          </a:xfrm>
          <a:prstGeom prst="rect">
            <a:avLst/>
          </a:prstGeom>
          <a:noFill/>
        </p:spPr>
        <p:txBody>
          <a:bodyPr wrap="none" lIns="36000" tIns="36000" rIns="36000" bIns="36000" rtlCol="0" anchor="t" anchorCtr="0">
            <a:spAutoFit/>
          </a:bodyPr>
          <a:lstStyle/>
          <a:p>
            <a:pPr algn="ctr"/>
            <a:r>
              <a:rPr lang="zh-CN" sz="900" b="0" i="0" u="none" strike="noStrike" cap="none" baseline="0">
                <a:solidFill>
                  <a:srgbClr val="4D4D4D"/>
                </a:solidFill>
                <a:effectLst/>
                <a:uFillTx/>
                <a:ea typeface="SimSun"/>
              </a:rPr>
              <a:t>15</a:t>
            </a:r>
          </a:p>
          <a:p>
            <a:pPr algn="ctr"/>
            <a:endParaRPr lang="en-GB" sz="900">
              <a:solidFill>
                <a:srgbClr val="4D4D4D"/>
              </a:solidFill>
              <a:cs typeface="Arial" panose="020B0604020202020204" pitchFamily="34" charset="0"/>
            </a:endParaRPr>
          </a:p>
          <a:p>
            <a:pPr algn="ctr"/>
            <a:endParaRPr lang="en-GB" sz="900">
              <a:solidFill>
                <a:srgbClr val="4D4D4D"/>
              </a:solidFill>
              <a:cs typeface="Arial" panose="020B0604020202020204" pitchFamily="34" charset="0"/>
            </a:endParaRPr>
          </a:p>
          <a:p>
            <a:pPr algn="ctr"/>
            <a:r>
              <a:rPr lang="zh-CN" sz="900" b="0" i="0" u="none" strike="noStrike" cap="none" baseline="0">
                <a:solidFill>
                  <a:srgbClr val="B60D27"/>
                </a:solidFill>
                <a:effectLst/>
                <a:uFillTx/>
                <a:ea typeface="SimSun"/>
              </a:rPr>
              <a:t>174</a:t>
            </a:r>
          </a:p>
          <a:p>
            <a:pPr algn="ctr"/>
            <a:r>
              <a:rPr lang="zh-CN" sz="900" b="0" i="0" u="none" strike="noStrike" cap="none" baseline="0">
                <a:solidFill>
                  <a:srgbClr val="B2C0D8"/>
                </a:solidFill>
                <a:effectLst/>
                <a:uFillTx/>
                <a:ea typeface="SimSun"/>
              </a:rPr>
              <a:t>167</a:t>
            </a:r>
          </a:p>
        </p:txBody>
      </p:sp>
      <p:sp>
        <p:nvSpPr>
          <p:cNvPr id="288" name="Line 19">
            <a:extLst>
              <a:ext uri="{FF2B5EF4-FFF2-40B4-BE49-F238E27FC236}">
                <a16:creationId xmlns:a16="http://schemas.microsoft.com/office/drawing/2014/main" id="{5ECE455A-6BF4-4F0D-A5BE-525FA5EA4029}"/>
              </a:ext>
            </a:extLst>
          </p:cNvPr>
          <p:cNvSpPr>
            <a:spLocks noChangeShapeType="1"/>
          </p:cNvSpPr>
          <p:nvPr/>
        </p:nvSpPr>
        <p:spPr bwMode="auto">
          <a:xfrm flipH="1">
            <a:off x="2556751" y="4388088"/>
            <a:ext cx="0" cy="45565"/>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900">
              <a:solidFill>
                <a:srgbClr val="4D4D4D"/>
              </a:solidFill>
            </a:endParaRPr>
          </a:p>
        </p:txBody>
      </p:sp>
      <p:sp>
        <p:nvSpPr>
          <p:cNvPr id="289" name="Line 21">
            <a:extLst>
              <a:ext uri="{FF2B5EF4-FFF2-40B4-BE49-F238E27FC236}">
                <a16:creationId xmlns:a16="http://schemas.microsoft.com/office/drawing/2014/main" id="{399F8D6D-67C6-48AC-AA8A-456D17A1B724}"/>
              </a:ext>
            </a:extLst>
          </p:cNvPr>
          <p:cNvSpPr>
            <a:spLocks noChangeShapeType="1"/>
          </p:cNvSpPr>
          <p:nvPr/>
        </p:nvSpPr>
        <p:spPr bwMode="auto">
          <a:xfrm flipH="1">
            <a:off x="2326130" y="4388088"/>
            <a:ext cx="0" cy="45565"/>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900">
              <a:solidFill>
                <a:srgbClr val="4D4D4D"/>
              </a:solidFill>
              <a:cs typeface="Arial" panose="020B0604020202020204" pitchFamily="34" charset="0"/>
            </a:endParaRPr>
          </a:p>
        </p:txBody>
      </p:sp>
      <p:sp>
        <p:nvSpPr>
          <p:cNvPr id="290" name="TextBox 289">
            <a:extLst>
              <a:ext uri="{FF2B5EF4-FFF2-40B4-BE49-F238E27FC236}">
                <a16:creationId xmlns:a16="http://schemas.microsoft.com/office/drawing/2014/main" id="{62247A53-EA50-4EE9-A663-EFE27999F9F0}"/>
              </a:ext>
            </a:extLst>
          </p:cNvPr>
          <p:cNvSpPr txBox="1"/>
          <p:nvPr/>
        </p:nvSpPr>
        <p:spPr>
          <a:xfrm>
            <a:off x="2199625" y="4427336"/>
            <a:ext cx="262763" cy="758558"/>
          </a:xfrm>
          <a:prstGeom prst="rect">
            <a:avLst/>
          </a:prstGeom>
          <a:noFill/>
        </p:spPr>
        <p:txBody>
          <a:bodyPr wrap="none" lIns="36000" tIns="36000" rIns="36000" bIns="36000" rtlCol="0" anchor="t" anchorCtr="0">
            <a:spAutoFit/>
          </a:bodyPr>
          <a:lstStyle/>
          <a:p>
            <a:pPr algn="ctr"/>
            <a:r>
              <a:rPr lang="zh-CN" sz="900" b="0" i="0" u="none" strike="noStrike" cap="none" baseline="0">
                <a:solidFill>
                  <a:srgbClr val="4D4D4D"/>
                </a:solidFill>
                <a:effectLst/>
                <a:uFillTx/>
                <a:ea typeface="SimSun"/>
              </a:rPr>
              <a:t>18</a:t>
            </a:r>
          </a:p>
          <a:p>
            <a:pPr algn="ctr"/>
            <a:endParaRPr lang="en-GB" sz="900">
              <a:solidFill>
                <a:srgbClr val="4D4D4D"/>
              </a:solidFill>
              <a:cs typeface="Arial" panose="020B0604020202020204" pitchFamily="34" charset="0"/>
            </a:endParaRPr>
          </a:p>
          <a:p>
            <a:pPr algn="ctr"/>
            <a:endParaRPr lang="en-GB" sz="900">
              <a:solidFill>
                <a:srgbClr val="4D4D4D"/>
              </a:solidFill>
              <a:cs typeface="Arial" panose="020B0604020202020204" pitchFamily="34" charset="0"/>
            </a:endParaRPr>
          </a:p>
          <a:p>
            <a:pPr algn="ctr"/>
            <a:r>
              <a:rPr lang="zh-CN" sz="900" b="0" i="0" u="none" strike="noStrike" cap="none" baseline="0">
                <a:solidFill>
                  <a:srgbClr val="B60D27"/>
                </a:solidFill>
                <a:effectLst/>
                <a:uFillTx/>
                <a:ea typeface="SimSun"/>
              </a:rPr>
              <a:t>143</a:t>
            </a:r>
          </a:p>
          <a:p>
            <a:pPr algn="ctr"/>
            <a:r>
              <a:rPr lang="zh-CN" sz="900" b="0" i="0" u="none" strike="noStrike" cap="none" baseline="0">
                <a:solidFill>
                  <a:srgbClr val="B2C0D8"/>
                </a:solidFill>
                <a:effectLst/>
                <a:uFillTx/>
                <a:ea typeface="SimSun"/>
              </a:rPr>
              <a:t>111</a:t>
            </a:r>
          </a:p>
        </p:txBody>
      </p:sp>
      <p:sp>
        <p:nvSpPr>
          <p:cNvPr id="291" name="TextBox 290">
            <a:extLst>
              <a:ext uri="{FF2B5EF4-FFF2-40B4-BE49-F238E27FC236}">
                <a16:creationId xmlns:a16="http://schemas.microsoft.com/office/drawing/2014/main" id="{CA63CD36-DA6C-4CD3-82DB-87D0456F10D4}"/>
              </a:ext>
            </a:extLst>
          </p:cNvPr>
          <p:cNvSpPr txBox="1"/>
          <p:nvPr/>
        </p:nvSpPr>
        <p:spPr>
          <a:xfrm>
            <a:off x="2425310" y="4427336"/>
            <a:ext cx="262763" cy="758558"/>
          </a:xfrm>
          <a:prstGeom prst="rect">
            <a:avLst/>
          </a:prstGeom>
          <a:noFill/>
        </p:spPr>
        <p:txBody>
          <a:bodyPr wrap="none" lIns="36000" tIns="36000" rIns="36000" bIns="36000" rtlCol="0" anchor="t" anchorCtr="0">
            <a:spAutoFit/>
          </a:bodyPr>
          <a:lstStyle/>
          <a:p>
            <a:pPr algn="ctr"/>
            <a:r>
              <a:rPr lang="zh-CN" sz="900" b="0" i="0" u="none" strike="noStrike" cap="none" baseline="0">
                <a:solidFill>
                  <a:srgbClr val="4D4D4D"/>
                </a:solidFill>
                <a:effectLst/>
                <a:uFillTx/>
                <a:ea typeface="SimSun"/>
              </a:rPr>
              <a:t>21</a:t>
            </a:r>
          </a:p>
          <a:p>
            <a:pPr algn="ctr"/>
            <a:endParaRPr lang="en-GB" sz="900">
              <a:solidFill>
                <a:srgbClr val="4D4D4D"/>
              </a:solidFill>
              <a:cs typeface="Arial" panose="020B0604020202020204" pitchFamily="34" charset="0"/>
            </a:endParaRPr>
          </a:p>
          <a:p>
            <a:pPr algn="ctr"/>
            <a:endParaRPr lang="en-GB" sz="900">
              <a:solidFill>
                <a:srgbClr val="4D4D4D"/>
              </a:solidFill>
              <a:cs typeface="Arial" panose="020B0604020202020204" pitchFamily="34" charset="0"/>
            </a:endParaRPr>
          </a:p>
          <a:p>
            <a:pPr algn="r"/>
            <a:r>
              <a:rPr lang="zh-CN" sz="900" b="0" i="0" u="none" strike="noStrike" cap="none" baseline="0">
                <a:solidFill>
                  <a:srgbClr val="B60D27"/>
                </a:solidFill>
                <a:effectLst/>
                <a:uFillTx/>
                <a:ea typeface="SimSun"/>
              </a:rPr>
              <a:t>103</a:t>
            </a:r>
          </a:p>
          <a:p>
            <a:pPr algn="r"/>
            <a:r>
              <a:rPr lang="zh-CN" sz="900" b="0" i="0" u="none" strike="noStrike" cap="none" baseline="0">
                <a:solidFill>
                  <a:srgbClr val="B2C0D8"/>
                </a:solidFill>
                <a:effectLst/>
                <a:uFillTx/>
                <a:ea typeface="SimSun"/>
              </a:rPr>
              <a:t>83</a:t>
            </a:r>
          </a:p>
        </p:txBody>
      </p:sp>
      <p:sp>
        <p:nvSpPr>
          <p:cNvPr id="292" name="Line 19">
            <a:extLst>
              <a:ext uri="{FF2B5EF4-FFF2-40B4-BE49-F238E27FC236}">
                <a16:creationId xmlns:a16="http://schemas.microsoft.com/office/drawing/2014/main" id="{64C927DB-953E-4685-8962-2DFD623AE276}"/>
              </a:ext>
            </a:extLst>
          </p:cNvPr>
          <p:cNvSpPr>
            <a:spLocks noChangeShapeType="1"/>
          </p:cNvSpPr>
          <p:nvPr/>
        </p:nvSpPr>
        <p:spPr bwMode="auto">
          <a:xfrm flipH="1">
            <a:off x="3029768" y="4388088"/>
            <a:ext cx="0" cy="45565"/>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900">
              <a:solidFill>
                <a:srgbClr val="4D4D4D"/>
              </a:solidFill>
            </a:endParaRPr>
          </a:p>
        </p:txBody>
      </p:sp>
      <p:sp>
        <p:nvSpPr>
          <p:cNvPr id="293" name="Line 21">
            <a:extLst>
              <a:ext uri="{FF2B5EF4-FFF2-40B4-BE49-F238E27FC236}">
                <a16:creationId xmlns:a16="http://schemas.microsoft.com/office/drawing/2014/main" id="{E061C86A-54B4-4855-BE89-A6FB21807E75}"/>
              </a:ext>
            </a:extLst>
          </p:cNvPr>
          <p:cNvSpPr>
            <a:spLocks noChangeShapeType="1"/>
          </p:cNvSpPr>
          <p:nvPr/>
        </p:nvSpPr>
        <p:spPr bwMode="auto">
          <a:xfrm flipH="1">
            <a:off x="2784843" y="4388088"/>
            <a:ext cx="0" cy="45565"/>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900">
              <a:solidFill>
                <a:srgbClr val="4D4D4D"/>
              </a:solidFill>
              <a:cs typeface="Arial" panose="020B0604020202020204" pitchFamily="34" charset="0"/>
            </a:endParaRPr>
          </a:p>
        </p:txBody>
      </p:sp>
      <p:sp>
        <p:nvSpPr>
          <p:cNvPr id="294" name="TextBox 293">
            <a:extLst>
              <a:ext uri="{FF2B5EF4-FFF2-40B4-BE49-F238E27FC236}">
                <a16:creationId xmlns:a16="http://schemas.microsoft.com/office/drawing/2014/main" id="{87B4CF36-CE0B-42E6-B4DA-FB3867E96987}"/>
              </a:ext>
            </a:extLst>
          </p:cNvPr>
          <p:cNvSpPr txBox="1"/>
          <p:nvPr/>
        </p:nvSpPr>
        <p:spPr>
          <a:xfrm>
            <a:off x="2690126" y="4427336"/>
            <a:ext cx="199199" cy="758558"/>
          </a:xfrm>
          <a:prstGeom prst="rect">
            <a:avLst/>
          </a:prstGeom>
          <a:noFill/>
        </p:spPr>
        <p:txBody>
          <a:bodyPr wrap="none" lIns="36000" tIns="36000" rIns="36000" bIns="36000" rtlCol="0" anchor="t" anchorCtr="0">
            <a:spAutoFit/>
          </a:bodyPr>
          <a:lstStyle/>
          <a:p>
            <a:pPr algn="ctr"/>
            <a:r>
              <a:rPr lang="zh-CN" sz="900" b="0" i="0" u="none" strike="noStrike" cap="none" baseline="0" dirty="0">
                <a:solidFill>
                  <a:srgbClr val="4D4D4D"/>
                </a:solidFill>
                <a:effectLst/>
                <a:uFillTx/>
                <a:ea typeface="SimSun"/>
              </a:rPr>
              <a:t>24</a:t>
            </a:r>
          </a:p>
          <a:p>
            <a:pPr algn="ctr"/>
            <a:endParaRPr lang="en-GB" sz="900" dirty="0">
              <a:solidFill>
                <a:srgbClr val="4D4D4D"/>
              </a:solidFill>
              <a:cs typeface="Arial" panose="020B0604020202020204" pitchFamily="34" charset="0"/>
            </a:endParaRPr>
          </a:p>
          <a:p>
            <a:pPr algn="ctr"/>
            <a:endParaRPr lang="en-GB" sz="900" dirty="0">
              <a:solidFill>
                <a:srgbClr val="4D4D4D"/>
              </a:solidFill>
              <a:cs typeface="Arial" panose="020B0604020202020204" pitchFamily="34" charset="0"/>
            </a:endParaRPr>
          </a:p>
          <a:p>
            <a:pPr algn="r"/>
            <a:r>
              <a:rPr lang="zh-CN" sz="900" b="0" i="0" u="none" strike="noStrike" cap="none" baseline="0" dirty="0">
                <a:solidFill>
                  <a:srgbClr val="B60D27"/>
                </a:solidFill>
                <a:effectLst/>
                <a:uFillTx/>
                <a:ea typeface="SimSun"/>
              </a:rPr>
              <a:t>69</a:t>
            </a:r>
          </a:p>
          <a:p>
            <a:pPr algn="r"/>
            <a:r>
              <a:rPr lang="zh-CN" sz="900" b="0" i="0" u="none" strike="noStrike" cap="none" baseline="0" dirty="0">
                <a:solidFill>
                  <a:srgbClr val="B2C0D8"/>
                </a:solidFill>
                <a:effectLst/>
                <a:uFillTx/>
                <a:ea typeface="SimSun"/>
              </a:rPr>
              <a:t>53</a:t>
            </a:r>
          </a:p>
        </p:txBody>
      </p:sp>
      <p:sp>
        <p:nvSpPr>
          <p:cNvPr id="295" name="TextBox 294">
            <a:extLst>
              <a:ext uri="{FF2B5EF4-FFF2-40B4-BE49-F238E27FC236}">
                <a16:creationId xmlns:a16="http://schemas.microsoft.com/office/drawing/2014/main" id="{39593F5C-1CCF-47A1-A222-B1F9DD406DB1}"/>
              </a:ext>
            </a:extLst>
          </p:cNvPr>
          <p:cNvSpPr txBox="1"/>
          <p:nvPr/>
        </p:nvSpPr>
        <p:spPr>
          <a:xfrm>
            <a:off x="2930086" y="4427336"/>
            <a:ext cx="199199" cy="758558"/>
          </a:xfrm>
          <a:prstGeom prst="rect">
            <a:avLst/>
          </a:prstGeom>
          <a:noFill/>
        </p:spPr>
        <p:txBody>
          <a:bodyPr wrap="none" lIns="36000" tIns="36000" rIns="36000" bIns="36000" rtlCol="0" anchor="t" anchorCtr="0">
            <a:spAutoFit/>
          </a:bodyPr>
          <a:lstStyle/>
          <a:p>
            <a:pPr algn="ctr"/>
            <a:r>
              <a:rPr lang="zh-CN" sz="900" b="0" i="0" u="none" strike="noStrike" cap="none" baseline="0">
                <a:solidFill>
                  <a:srgbClr val="4D4D4D"/>
                </a:solidFill>
                <a:effectLst/>
                <a:uFillTx/>
                <a:ea typeface="SimSun"/>
              </a:rPr>
              <a:t>27</a:t>
            </a:r>
          </a:p>
          <a:p>
            <a:pPr algn="ctr"/>
            <a:endParaRPr lang="en-GB" sz="900">
              <a:solidFill>
                <a:srgbClr val="4D4D4D"/>
              </a:solidFill>
              <a:cs typeface="Arial" panose="020B0604020202020204" pitchFamily="34" charset="0"/>
            </a:endParaRPr>
          </a:p>
          <a:p>
            <a:pPr algn="ctr"/>
            <a:endParaRPr lang="en-GB" sz="900">
              <a:solidFill>
                <a:srgbClr val="4D4D4D"/>
              </a:solidFill>
              <a:cs typeface="Arial" panose="020B0604020202020204" pitchFamily="34" charset="0"/>
            </a:endParaRPr>
          </a:p>
          <a:p>
            <a:pPr algn="r"/>
            <a:r>
              <a:rPr lang="zh-CN" sz="900" b="0" i="0" u="none" strike="noStrike" cap="none" baseline="0">
                <a:solidFill>
                  <a:srgbClr val="B60D27"/>
                </a:solidFill>
                <a:effectLst/>
                <a:uFillTx/>
                <a:ea typeface="SimSun"/>
              </a:rPr>
              <a:t>48</a:t>
            </a:r>
          </a:p>
          <a:p>
            <a:pPr algn="r"/>
            <a:r>
              <a:rPr lang="zh-CN" sz="900" b="0" i="0" u="none" strike="noStrike" cap="none" baseline="0">
                <a:solidFill>
                  <a:srgbClr val="B2C0D8"/>
                </a:solidFill>
                <a:effectLst/>
                <a:uFillTx/>
                <a:ea typeface="SimSun"/>
              </a:rPr>
              <a:t>38</a:t>
            </a:r>
          </a:p>
        </p:txBody>
      </p:sp>
      <p:sp>
        <p:nvSpPr>
          <p:cNvPr id="296" name="Line 19">
            <a:extLst>
              <a:ext uri="{FF2B5EF4-FFF2-40B4-BE49-F238E27FC236}">
                <a16:creationId xmlns:a16="http://schemas.microsoft.com/office/drawing/2014/main" id="{3E53220A-E628-40D9-95FF-5E4C745C0365}"/>
              </a:ext>
            </a:extLst>
          </p:cNvPr>
          <p:cNvSpPr>
            <a:spLocks noChangeShapeType="1"/>
          </p:cNvSpPr>
          <p:nvPr/>
        </p:nvSpPr>
        <p:spPr bwMode="auto">
          <a:xfrm flipH="1">
            <a:off x="3486071" y="4388088"/>
            <a:ext cx="0" cy="45565"/>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900">
              <a:solidFill>
                <a:srgbClr val="4D4D4D"/>
              </a:solidFill>
            </a:endParaRPr>
          </a:p>
        </p:txBody>
      </p:sp>
      <p:sp>
        <p:nvSpPr>
          <p:cNvPr id="297" name="Line 21">
            <a:extLst>
              <a:ext uri="{FF2B5EF4-FFF2-40B4-BE49-F238E27FC236}">
                <a16:creationId xmlns:a16="http://schemas.microsoft.com/office/drawing/2014/main" id="{3BB9FC6B-47FF-4D38-94C3-F0B2F0DEBD24}"/>
              </a:ext>
            </a:extLst>
          </p:cNvPr>
          <p:cNvSpPr>
            <a:spLocks noChangeShapeType="1"/>
          </p:cNvSpPr>
          <p:nvPr/>
        </p:nvSpPr>
        <p:spPr bwMode="auto">
          <a:xfrm flipH="1">
            <a:off x="3245919" y="4388088"/>
            <a:ext cx="0" cy="45565"/>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900">
              <a:solidFill>
                <a:srgbClr val="4D4D4D"/>
              </a:solidFill>
              <a:cs typeface="Arial" panose="020B0604020202020204" pitchFamily="34" charset="0"/>
            </a:endParaRPr>
          </a:p>
        </p:txBody>
      </p:sp>
      <p:sp>
        <p:nvSpPr>
          <p:cNvPr id="298" name="TextBox 297">
            <a:extLst>
              <a:ext uri="{FF2B5EF4-FFF2-40B4-BE49-F238E27FC236}">
                <a16:creationId xmlns:a16="http://schemas.microsoft.com/office/drawing/2014/main" id="{184D7807-C146-45C4-BAFB-BE7331A10F5D}"/>
              </a:ext>
            </a:extLst>
          </p:cNvPr>
          <p:cNvSpPr txBox="1"/>
          <p:nvPr/>
        </p:nvSpPr>
        <p:spPr>
          <a:xfrm>
            <a:off x="3151220" y="4427336"/>
            <a:ext cx="199199" cy="758558"/>
          </a:xfrm>
          <a:prstGeom prst="rect">
            <a:avLst/>
          </a:prstGeom>
          <a:noFill/>
        </p:spPr>
        <p:txBody>
          <a:bodyPr wrap="none" lIns="36000" tIns="36000" rIns="36000" bIns="36000" rtlCol="0" anchor="t" anchorCtr="0">
            <a:spAutoFit/>
          </a:bodyPr>
          <a:lstStyle/>
          <a:p>
            <a:pPr algn="ctr"/>
            <a:r>
              <a:rPr lang="zh-CN" sz="900" b="0" i="0" u="none" strike="noStrike" cap="none" baseline="0">
                <a:solidFill>
                  <a:srgbClr val="4D4D4D"/>
                </a:solidFill>
                <a:effectLst/>
                <a:uFillTx/>
                <a:ea typeface="SimSun"/>
              </a:rPr>
              <a:t>30</a:t>
            </a:r>
          </a:p>
          <a:p>
            <a:pPr algn="ctr"/>
            <a:endParaRPr lang="en-GB" sz="900">
              <a:solidFill>
                <a:srgbClr val="4D4D4D"/>
              </a:solidFill>
              <a:cs typeface="Arial" panose="020B0604020202020204" pitchFamily="34" charset="0"/>
            </a:endParaRPr>
          </a:p>
          <a:p>
            <a:pPr algn="ctr"/>
            <a:endParaRPr lang="en-GB" sz="900">
              <a:solidFill>
                <a:srgbClr val="4D4D4D"/>
              </a:solidFill>
              <a:cs typeface="Arial" panose="020B0604020202020204" pitchFamily="34" charset="0"/>
            </a:endParaRPr>
          </a:p>
          <a:p>
            <a:pPr algn="ctr"/>
            <a:r>
              <a:rPr lang="zh-CN" sz="900" b="0" i="0" u="none" strike="noStrike" cap="none" baseline="0">
                <a:solidFill>
                  <a:srgbClr val="B60D27"/>
                </a:solidFill>
                <a:effectLst/>
                <a:uFillTx/>
                <a:ea typeface="SimSun"/>
              </a:rPr>
              <a:t>28</a:t>
            </a:r>
          </a:p>
          <a:p>
            <a:pPr algn="ctr"/>
            <a:r>
              <a:rPr lang="zh-CN" sz="900" b="0" i="0" u="none" strike="noStrike" cap="none" baseline="0">
                <a:solidFill>
                  <a:srgbClr val="B2C0D8"/>
                </a:solidFill>
                <a:effectLst/>
                <a:uFillTx/>
                <a:ea typeface="SimSun"/>
              </a:rPr>
              <a:t>26</a:t>
            </a:r>
          </a:p>
        </p:txBody>
      </p:sp>
      <p:sp>
        <p:nvSpPr>
          <p:cNvPr id="299" name="TextBox 298">
            <a:extLst>
              <a:ext uri="{FF2B5EF4-FFF2-40B4-BE49-F238E27FC236}">
                <a16:creationId xmlns:a16="http://schemas.microsoft.com/office/drawing/2014/main" id="{BF03AF98-2349-4251-BCE5-C1B9B0671F66}"/>
              </a:ext>
            </a:extLst>
          </p:cNvPr>
          <p:cNvSpPr txBox="1"/>
          <p:nvPr/>
        </p:nvSpPr>
        <p:spPr>
          <a:xfrm>
            <a:off x="3386394" y="4427336"/>
            <a:ext cx="199199" cy="758558"/>
          </a:xfrm>
          <a:prstGeom prst="rect">
            <a:avLst/>
          </a:prstGeom>
          <a:noFill/>
        </p:spPr>
        <p:txBody>
          <a:bodyPr wrap="none" lIns="36000" tIns="36000" rIns="36000" bIns="36000" rtlCol="0" anchor="t" anchorCtr="0">
            <a:spAutoFit/>
          </a:bodyPr>
          <a:lstStyle/>
          <a:p>
            <a:pPr algn="ctr"/>
            <a:r>
              <a:rPr lang="zh-CN" sz="900" b="0" i="0" u="none" strike="noStrike" cap="none" baseline="0">
                <a:solidFill>
                  <a:srgbClr val="4D4D4D"/>
                </a:solidFill>
                <a:effectLst/>
                <a:uFillTx/>
                <a:ea typeface="SimSun"/>
              </a:rPr>
              <a:t>33</a:t>
            </a:r>
          </a:p>
          <a:p>
            <a:pPr algn="ctr"/>
            <a:endParaRPr lang="en-GB" sz="900">
              <a:solidFill>
                <a:srgbClr val="4D4D4D"/>
              </a:solidFill>
              <a:cs typeface="Arial" panose="020B0604020202020204" pitchFamily="34" charset="0"/>
            </a:endParaRPr>
          </a:p>
          <a:p>
            <a:pPr algn="ctr"/>
            <a:endParaRPr lang="en-GB" sz="900">
              <a:solidFill>
                <a:srgbClr val="4D4D4D"/>
              </a:solidFill>
              <a:cs typeface="Arial" panose="020B0604020202020204" pitchFamily="34" charset="0"/>
            </a:endParaRPr>
          </a:p>
          <a:p>
            <a:pPr algn="r"/>
            <a:r>
              <a:rPr lang="zh-CN" sz="900" b="0" i="0" u="none" strike="noStrike" cap="none" baseline="0">
                <a:solidFill>
                  <a:srgbClr val="B60D27"/>
                </a:solidFill>
                <a:effectLst/>
                <a:uFillTx/>
                <a:ea typeface="SimSun"/>
              </a:rPr>
              <a:t>17</a:t>
            </a:r>
          </a:p>
          <a:p>
            <a:pPr algn="r"/>
            <a:r>
              <a:rPr lang="zh-CN" sz="900" b="0" i="0" u="none" strike="noStrike" cap="none" baseline="0">
                <a:solidFill>
                  <a:srgbClr val="B2C0D8"/>
                </a:solidFill>
                <a:effectLst/>
                <a:uFillTx/>
                <a:ea typeface="SimSun"/>
              </a:rPr>
              <a:t>12</a:t>
            </a:r>
          </a:p>
        </p:txBody>
      </p:sp>
      <p:sp>
        <p:nvSpPr>
          <p:cNvPr id="300" name="Line 19">
            <a:extLst>
              <a:ext uri="{FF2B5EF4-FFF2-40B4-BE49-F238E27FC236}">
                <a16:creationId xmlns:a16="http://schemas.microsoft.com/office/drawing/2014/main" id="{54EF540D-2AE1-48D9-9B7D-5C3B2FAC5ADB}"/>
              </a:ext>
            </a:extLst>
          </p:cNvPr>
          <p:cNvSpPr>
            <a:spLocks noChangeShapeType="1"/>
          </p:cNvSpPr>
          <p:nvPr/>
        </p:nvSpPr>
        <p:spPr bwMode="auto">
          <a:xfrm flipH="1">
            <a:off x="3950460" y="4388088"/>
            <a:ext cx="0" cy="45565"/>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900">
              <a:solidFill>
                <a:srgbClr val="4D4D4D"/>
              </a:solidFill>
            </a:endParaRPr>
          </a:p>
        </p:txBody>
      </p:sp>
      <p:sp>
        <p:nvSpPr>
          <p:cNvPr id="301" name="Line 21">
            <a:extLst>
              <a:ext uri="{FF2B5EF4-FFF2-40B4-BE49-F238E27FC236}">
                <a16:creationId xmlns:a16="http://schemas.microsoft.com/office/drawing/2014/main" id="{AE22CB6A-6961-45E7-B1C6-6ACD19A10F8F}"/>
              </a:ext>
            </a:extLst>
          </p:cNvPr>
          <p:cNvSpPr>
            <a:spLocks noChangeShapeType="1"/>
          </p:cNvSpPr>
          <p:nvPr/>
        </p:nvSpPr>
        <p:spPr bwMode="auto">
          <a:xfrm flipH="1">
            <a:off x="3719841" y="4388088"/>
            <a:ext cx="0" cy="45565"/>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900">
              <a:solidFill>
                <a:srgbClr val="4D4D4D"/>
              </a:solidFill>
              <a:cs typeface="Arial" panose="020B0604020202020204" pitchFamily="34" charset="0"/>
            </a:endParaRPr>
          </a:p>
        </p:txBody>
      </p:sp>
      <p:sp>
        <p:nvSpPr>
          <p:cNvPr id="302" name="TextBox 301">
            <a:extLst>
              <a:ext uri="{FF2B5EF4-FFF2-40B4-BE49-F238E27FC236}">
                <a16:creationId xmlns:a16="http://schemas.microsoft.com/office/drawing/2014/main" id="{8AD80833-65D8-4679-93AE-BE87FD882697}"/>
              </a:ext>
            </a:extLst>
          </p:cNvPr>
          <p:cNvSpPr txBox="1"/>
          <p:nvPr/>
        </p:nvSpPr>
        <p:spPr>
          <a:xfrm>
            <a:off x="3625168" y="4427336"/>
            <a:ext cx="199199" cy="758558"/>
          </a:xfrm>
          <a:prstGeom prst="rect">
            <a:avLst/>
          </a:prstGeom>
          <a:noFill/>
        </p:spPr>
        <p:txBody>
          <a:bodyPr wrap="none" lIns="36000" tIns="36000" rIns="36000" bIns="36000" rtlCol="0" anchor="t" anchorCtr="0">
            <a:spAutoFit/>
          </a:bodyPr>
          <a:lstStyle/>
          <a:p>
            <a:pPr algn="ctr"/>
            <a:r>
              <a:rPr lang="zh-CN" sz="900" b="0" i="0" u="none" strike="noStrike" cap="none" baseline="0">
                <a:solidFill>
                  <a:srgbClr val="4D4D4D"/>
                </a:solidFill>
                <a:effectLst/>
                <a:uFillTx/>
                <a:ea typeface="SimSun"/>
              </a:rPr>
              <a:t>36</a:t>
            </a:r>
          </a:p>
          <a:p>
            <a:pPr algn="ctr"/>
            <a:endParaRPr lang="en-GB" sz="900">
              <a:solidFill>
                <a:srgbClr val="4D4D4D"/>
              </a:solidFill>
              <a:cs typeface="Arial" panose="020B0604020202020204" pitchFamily="34" charset="0"/>
            </a:endParaRPr>
          </a:p>
          <a:p>
            <a:pPr algn="ctr"/>
            <a:endParaRPr lang="en-GB" sz="900">
              <a:solidFill>
                <a:srgbClr val="4D4D4D"/>
              </a:solidFill>
              <a:cs typeface="Arial" panose="020B0604020202020204" pitchFamily="34" charset="0"/>
            </a:endParaRPr>
          </a:p>
          <a:p>
            <a:pPr algn="ctr"/>
            <a:r>
              <a:rPr lang="zh-CN" sz="900" b="0" i="0" u="none" strike="noStrike" cap="none" baseline="0">
                <a:solidFill>
                  <a:srgbClr val="B60D27"/>
                </a:solidFill>
                <a:effectLst/>
                <a:uFillTx/>
                <a:ea typeface="SimSun"/>
              </a:rPr>
              <a:t>2</a:t>
            </a:r>
          </a:p>
          <a:p>
            <a:pPr algn="ctr"/>
            <a:r>
              <a:rPr lang="zh-CN" sz="900" b="0" i="0" u="none" strike="noStrike" cap="none" baseline="0">
                <a:solidFill>
                  <a:srgbClr val="B2C0D8"/>
                </a:solidFill>
                <a:effectLst/>
                <a:uFillTx/>
                <a:ea typeface="SimSun"/>
              </a:rPr>
              <a:t>1</a:t>
            </a:r>
          </a:p>
        </p:txBody>
      </p:sp>
      <p:sp>
        <p:nvSpPr>
          <p:cNvPr id="303" name="TextBox 302">
            <a:extLst>
              <a:ext uri="{FF2B5EF4-FFF2-40B4-BE49-F238E27FC236}">
                <a16:creationId xmlns:a16="http://schemas.microsoft.com/office/drawing/2014/main" id="{0CED7B6D-89EF-4E4E-BAFB-1FA12313FC48}"/>
              </a:ext>
            </a:extLst>
          </p:cNvPr>
          <p:cNvSpPr txBox="1"/>
          <p:nvPr/>
        </p:nvSpPr>
        <p:spPr>
          <a:xfrm>
            <a:off x="3850777" y="4427336"/>
            <a:ext cx="199199" cy="758558"/>
          </a:xfrm>
          <a:prstGeom prst="rect">
            <a:avLst/>
          </a:prstGeom>
          <a:noFill/>
        </p:spPr>
        <p:txBody>
          <a:bodyPr wrap="none" lIns="36000" tIns="36000" rIns="36000" bIns="36000" rtlCol="0" anchor="t" anchorCtr="0">
            <a:spAutoFit/>
          </a:bodyPr>
          <a:lstStyle/>
          <a:p>
            <a:pPr algn="ctr"/>
            <a:r>
              <a:rPr lang="zh-CN" sz="900" b="0" i="0" u="none" strike="noStrike" cap="none" baseline="0">
                <a:solidFill>
                  <a:srgbClr val="4D4D4D"/>
                </a:solidFill>
                <a:effectLst/>
                <a:uFillTx/>
                <a:ea typeface="SimSun"/>
              </a:rPr>
              <a:t>39</a:t>
            </a:r>
          </a:p>
          <a:p>
            <a:pPr algn="ctr"/>
            <a:endParaRPr lang="en-GB" sz="900">
              <a:solidFill>
                <a:srgbClr val="4D4D4D"/>
              </a:solidFill>
              <a:cs typeface="Arial" panose="020B0604020202020204" pitchFamily="34" charset="0"/>
            </a:endParaRPr>
          </a:p>
          <a:p>
            <a:pPr algn="ctr"/>
            <a:endParaRPr lang="en-GB" sz="900">
              <a:solidFill>
                <a:srgbClr val="4D4D4D"/>
              </a:solidFill>
              <a:cs typeface="Arial" panose="020B0604020202020204" pitchFamily="34" charset="0"/>
            </a:endParaRPr>
          </a:p>
          <a:p>
            <a:pPr algn="ctr"/>
            <a:r>
              <a:rPr lang="zh-CN" sz="900" b="0" i="0" u="none" strike="noStrike" cap="none" baseline="0">
                <a:solidFill>
                  <a:srgbClr val="B60D27"/>
                </a:solidFill>
                <a:effectLst/>
                <a:uFillTx/>
                <a:ea typeface="SimSun"/>
              </a:rPr>
              <a:t>0</a:t>
            </a:r>
          </a:p>
          <a:p>
            <a:pPr algn="ctr"/>
            <a:r>
              <a:rPr lang="zh-CN" sz="900" b="0" i="0" u="none" strike="noStrike" cap="none" baseline="0">
                <a:solidFill>
                  <a:srgbClr val="B2C0D8"/>
                </a:solidFill>
                <a:effectLst/>
                <a:uFillTx/>
                <a:ea typeface="SimSun"/>
              </a:rPr>
              <a:t>0</a:t>
            </a:r>
          </a:p>
        </p:txBody>
      </p:sp>
      <p:sp>
        <p:nvSpPr>
          <p:cNvPr id="304" name="Line 19">
            <a:extLst>
              <a:ext uri="{FF2B5EF4-FFF2-40B4-BE49-F238E27FC236}">
                <a16:creationId xmlns:a16="http://schemas.microsoft.com/office/drawing/2014/main" id="{2DCAF6AE-C9AA-4E3E-A12A-885BF2F7491B}"/>
              </a:ext>
            </a:extLst>
          </p:cNvPr>
          <p:cNvSpPr>
            <a:spLocks noChangeShapeType="1"/>
          </p:cNvSpPr>
          <p:nvPr/>
        </p:nvSpPr>
        <p:spPr bwMode="auto">
          <a:xfrm flipH="1">
            <a:off x="4412537" y="4388088"/>
            <a:ext cx="0" cy="45565"/>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900">
              <a:solidFill>
                <a:srgbClr val="4D4D4D"/>
              </a:solidFill>
            </a:endParaRPr>
          </a:p>
        </p:txBody>
      </p:sp>
      <p:sp>
        <p:nvSpPr>
          <p:cNvPr id="305" name="Line 21">
            <a:extLst>
              <a:ext uri="{FF2B5EF4-FFF2-40B4-BE49-F238E27FC236}">
                <a16:creationId xmlns:a16="http://schemas.microsoft.com/office/drawing/2014/main" id="{9602E232-6F3C-4598-8A1D-4D7C295EB1A7}"/>
              </a:ext>
            </a:extLst>
          </p:cNvPr>
          <p:cNvSpPr>
            <a:spLocks noChangeShapeType="1"/>
          </p:cNvSpPr>
          <p:nvPr/>
        </p:nvSpPr>
        <p:spPr bwMode="auto">
          <a:xfrm flipH="1">
            <a:off x="4177135" y="4388088"/>
            <a:ext cx="0" cy="45565"/>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900">
              <a:solidFill>
                <a:srgbClr val="4D4D4D"/>
              </a:solidFill>
              <a:cs typeface="Arial" panose="020B0604020202020204" pitchFamily="34" charset="0"/>
            </a:endParaRPr>
          </a:p>
        </p:txBody>
      </p:sp>
      <p:sp>
        <p:nvSpPr>
          <p:cNvPr id="306" name="TextBox 305">
            <a:extLst>
              <a:ext uri="{FF2B5EF4-FFF2-40B4-BE49-F238E27FC236}">
                <a16:creationId xmlns:a16="http://schemas.microsoft.com/office/drawing/2014/main" id="{E2DE8D0B-B0C2-4814-871F-8A507F8BDD0C}"/>
              </a:ext>
            </a:extLst>
          </p:cNvPr>
          <p:cNvSpPr txBox="1"/>
          <p:nvPr/>
        </p:nvSpPr>
        <p:spPr>
          <a:xfrm>
            <a:off x="4082471" y="4427336"/>
            <a:ext cx="199199" cy="758558"/>
          </a:xfrm>
          <a:prstGeom prst="rect">
            <a:avLst/>
          </a:prstGeom>
          <a:noFill/>
        </p:spPr>
        <p:txBody>
          <a:bodyPr wrap="none" lIns="36000" tIns="36000" rIns="36000" bIns="36000" rtlCol="0" anchor="t" anchorCtr="0">
            <a:spAutoFit/>
          </a:bodyPr>
          <a:lstStyle/>
          <a:p>
            <a:pPr algn="ctr"/>
            <a:r>
              <a:rPr lang="zh-CN" sz="900" b="0" i="0" u="none" strike="noStrike" cap="none" baseline="0">
                <a:solidFill>
                  <a:srgbClr val="4D4D4D"/>
                </a:solidFill>
                <a:effectLst/>
                <a:uFillTx/>
                <a:ea typeface="SimSun"/>
              </a:rPr>
              <a:t>42</a:t>
            </a:r>
          </a:p>
          <a:p>
            <a:pPr algn="ctr"/>
            <a:endParaRPr lang="en-GB" sz="900">
              <a:solidFill>
                <a:srgbClr val="4D4D4D"/>
              </a:solidFill>
              <a:cs typeface="Arial" panose="020B0604020202020204" pitchFamily="34" charset="0"/>
            </a:endParaRPr>
          </a:p>
          <a:p>
            <a:pPr algn="ctr"/>
            <a:endParaRPr lang="en-GB" sz="900">
              <a:solidFill>
                <a:srgbClr val="4D4D4D"/>
              </a:solidFill>
              <a:cs typeface="Arial" panose="020B0604020202020204" pitchFamily="34" charset="0"/>
            </a:endParaRPr>
          </a:p>
          <a:p>
            <a:pPr algn="ctr"/>
            <a:r>
              <a:rPr lang="zh-CN" sz="900" b="0" i="0" u="none" strike="noStrike" cap="none" baseline="0">
                <a:solidFill>
                  <a:srgbClr val="B60D27"/>
                </a:solidFill>
                <a:effectLst/>
                <a:uFillTx/>
                <a:ea typeface="SimSun"/>
              </a:rPr>
              <a:t>0</a:t>
            </a:r>
          </a:p>
          <a:p>
            <a:pPr algn="ctr"/>
            <a:r>
              <a:rPr lang="zh-CN" sz="900" b="0" i="0" u="none" strike="noStrike" cap="none" baseline="0">
                <a:solidFill>
                  <a:srgbClr val="B2C0D8"/>
                </a:solidFill>
                <a:effectLst/>
                <a:uFillTx/>
                <a:ea typeface="SimSun"/>
              </a:rPr>
              <a:t>0</a:t>
            </a:r>
          </a:p>
        </p:txBody>
      </p:sp>
      <p:sp>
        <p:nvSpPr>
          <p:cNvPr id="307" name="TextBox 306">
            <a:extLst>
              <a:ext uri="{FF2B5EF4-FFF2-40B4-BE49-F238E27FC236}">
                <a16:creationId xmlns:a16="http://schemas.microsoft.com/office/drawing/2014/main" id="{45892452-7EAB-4FE7-948A-106B684A4FE0}"/>
              </a:ext>
            </a:extLst>
          </p:cNvPr>
          <p:cNvSpPr txBox="1"/>
          <p:nvPr/>
        </p:nvSpPr>
        <p:spPr>
          <a:xfrm>
            <a:off x="4312842" y="4427336"/>
            <a:ext cx="199199" cy="758558"/>
          </a:xfrm>
          <a:prstGeom prst="rect">
            <a:avLst/>
          </a:prstGeom>
          <a:noFill/>
        </p:spPr>
        <p:txBody>
          <a:bodyPr wrap="none" lIns="36000" tIns="36000" rIns="36000" bIns="36000" rtlCol="0" anchor="t" anchorCtr="0">
            <a:spAutoFit/>
          </a:bodyPr>
          <a:lstStyle/>
          <a:p>
            <a:pPr algn="ctr"/>
            <a:r>
              <a:rPr lang="zh-CN" sz="900" b="0" i="0" u="none" strike="noStrike" cap="none" baseline="0">
                <a:solidFill>
                  <a:srgbClr val="4D4D4D"/>
                </a:solidFill>
                <a:effectLst/>
                <a:uFillTx/>
                <a:ea typeface="SimSun"/>
              </a:rPr>
              <a:t>45</a:t>
            </a:r>
          </a:p>
          <a:p>
            <a:pPr algn="ctr"/>
            <a:endParaRPr lang="en-GB" sz="900">
              <a:solidFill>
                <a:srgbClr val="4D4D4D"/>
              </a:solidFill>
              <a:cs typeface="Arial" panose="020B0604020202020204" pitchFamily="34" charset="0"/>
            </a:endParaRPr>
          </a:p>
          <a:p>
            <a:pPr algn="ctr"/>
            <a:endParaRPr lang="en-GB" sz="900">
              <a:solidFill>
                <a:srgbClr val="4D4D4D"/>
              </a:solidFill>
              <a:cs typeface="Arial" panose="020B0604020202020204" pitchFamily="34" charset="0"/>
            </a:endParaRPr>
          </a:p>
          <a:p>
            <a:pPr algn="ctr"/>
            <a:r>
              <a:rPr lang="zh-CN" sz="900" b="0" i="0" u="none" strike="noStrike" cap="none" baseline="0">
                <a:solidFill>
                  <a:srgbClr val="B60D27"/>
                </a:solidFill>
                <a:effectLst/>
                <a:uFillTx/>
                <a:ea typeface="SimSun"/>
              </a:rPr>
              <a:t>0</a:t>
            </a:r>
          </a:p>
          <a:p>
            <a:pPr algn="ctr"/>
            <a:r>
              <a:rPr lang="zh-CN" sz="900" b="0" i="0" u="none" strike="noStrike" cap="none" baseline="0">
                <a:solidFill>
                  <a:srgbClr val="B2C0D8"/>
                </a:solidFill>
                <a:effectLst/>
                <a:uFillTx/>
                <a:ea typeface="SimSun"/>
              </a:rPr>
              <a:t>0</a:t>
            </a:r>
          </a:p>
        </p:txBody>
      </p:sp>
      <p:sp>
        <p:nvSpPr>
          <p:cNvPr id="308" name="Line 21">
            <a:extLst>
              <a:ext uri="{FF2B5EF4-FFF2-40B4-BE49-F238E27FC236}">
                <a16:creationId xmlns:a16="http://schemas.microsoft.com/office/drawing/2014/main" id="{AA0892C7-FE41-48ED-97EC-7563B38A1E6E}"/>
              </a:ext>
            </a:extLst>
          </p:cNvPr>
          <p:cNvSpPr>
            <a:spLocks noChangeShapeType="1"/>
          </p:cNvSpPr>
          <p:nvPr/>
        </p:nvSpPr>
        <p:spPr bwMode="auto">
          <a:xfrm flipH="1">
            <a:off x="4641132" y="4388088"/>
            <a:ext cx="0" cy="45565"/>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900">
              <a:solidFill>
                <a:srgbClr val="4D4D4D"/>
              </a:solidFill>
              <a:cs typeface="Arial" panose="020B0604020202020204" pitchFamily="34" charset="0"/>
            </a:endParaRPr>
          </a:p>
        </p:txBody>
      </p:sp>
      <p:sp>
        <p:nvSpPr>
          <p:cNvPr id="309" name="TextBox 308">
            <a:extLst>
              <a:ext uri="{FF2B5EF4-FFF2-40B4-BE49-F238E27FC236}">
                <a16:creationId xmlns:a16="http://schemas.microsoft.com/office/drawing/2014/main" id="{06D238F8-AC87-4695-B2DF-566BDFD52B59}"/>
              </a:ext>
            </a:extLst>
          </p:cNvPr>
          <p:cNvSpPr txBox="1"/>
          <p:nvPr/>
        </p:nvSpPr>
        <p:spPr>
          <a:xfrm>
            <a:off x="4546399" y="4427336"/>
            <a:ext cx="199199" cy="758558"/>
          </a:xfrm>
          <a:prstGeom prst="rect">
            <a:avLst/>
          </a:prstGeom>
          <a:noFill/>
        </p:spPr>
        <p:txBody>
          <a:bodyPr wrap="none" lIns="36000" tIns="36000" rIns="36000" bIns="36000" rtlCol="0" anchor="t" anchorCtr="0">
            <a:spAutoFit/>
          </a:bodyPr>
          <a:lstStyle/>
          <a:p>
            <a:pPr algn="ctr"/>
            <a:r>
              <a:rPr lang="zh-CN" sz="900" b="0" i="0" u="none" strike="noStrike" cap="none" baseline="0">
                <a:solidFill>
                  <a:srgbClr val="4D4D4D"/>
                </a:solidFill>
                <a:effectLst/>
                <a:uFillTx/>
                <a:ea typeface="SimSun"/>
              </a:rPr>
              <a:t>48</a:t>
            </a:r>
          </a:p>
          <a:p>
            <a:pPr algn="ctr"/>
            <a:endParaRPr lang="en-GB" sz="900">
              <a:solidFill>
                <a:srgbClr val="4D4D4D"/>
              </a:solidFill>
              <a:cs typeface="Arial" panose="020B0604020202020204" pitchFamily="34" charset="0"/>
            </a:endParaRPr>
          </a:p>
          <a:p>
            <a:pPr algn="ctr"/>
            <a:endParaRPr lang="en-GB" sz="900">
              <a:solidFill>
                <a:srgbClr val="4D4D4D"/>
              </a:solidFill>
              <a:cs typeface="Arial" panose="020B0604020202020204" pitchFamily="34" charset="0"/>
            </a:endParaRPr>
          </a:p>
          <a:p>
            <a:pPr algn="ctr"/>
            <a:r>
              <a:rPr lang="zh-CN" sz="900" b="0" i="0" u="none" strike="noStrike" cap="none" baseline="0">
                <a:solidFill>
                  <a:srgbClr val="B60D27"/>
                </a:solidFill>
                <a:effectLst/>
                <a:uFillTx/>
                <a:ea typeface="SimSun"/>
              </a:rPr>
              <a:t>0</a:t>
            </a:r>
          </a:p>
          <a:p>
            <a:pPr algn="ctr"/>
            <a:r>
              <a:rPr lang="zh-CN" sz="900" b="0" i="0" u="none" strike="noStrike" cap="none" baseline="0">
                <a:solidFill>
                  <a:srgbClr val="B2C0D8"/>
                </a:solidFill>
                <a:effectLst/>
                <a:uFillTx/>
                <a:ea typeface="SimSun"/>
              </a:rPr>
              <a:t>0</a:t>
            </a:r>
          </a:p>
        </p:txBody>
      </p:sp>
      <p:sp>
        <p:nvSpPr>
          <p:cNvPr id="310" name="TextBox 309">
            <a:extLst>
              <a:ext uri="{FF2B5EF4-FFF2-40B4-BE49-F238E27FC236}">
                <a16:creationId xmlns:a16="http://schemas.microsoft.com/office/drawing/2014/main" id="{C52F61D7-D856-4F4B-9758-AC298BEB91E1}"/>
              </a:ext>
            </a:extLst>
          </p:cNvPr>
          <p:cNvSpPr txBox="1"/>
          <p:nvPr/>
        </p:nvSpPr>
        <p:spPr>
          <a:xfrm>
            <a:off x="-55690" y="4684706"/>
            <a:ext cx="983963" cy="503423"/>
          </a:xfrm>
          <a:prstGeom prst="rect">
            <a:avLst/>
          </a:prstGeom>
          <a:noFill/>
        </p:spPr>
        <p:txBody>
          <a:bodyPr wrap="none" rtlCol="0">
            <a:spAutoFit/>
          </a:bodyPr>
          <a:lstStyle/>
          <a:p>
            <a:pPr algn="r" fontAlgn="base">
              <a:spcBef>
                <a:spcPct val="0"/>
              </a:spcBef>
              <a:spcAft>
                <a:spcPct val="0"/>
              </a:spcAft>
            </a:pPr>
            <a:r>
              <a:rPr lang="zh-CN" sz="900" b="0" i="0" u="none" strike="noStrike" cap="none" baseline="0" dirty="0">
                <a:solidFill>
                  <a:srgbClr val="4D4D4D"/>
                </a:solidFill>
                <a:effectLst/>
                <a:uFillTx/>
                <a:ea typeface="SimSun"/>
              </a:rPr>
              <a:t>面临风险的人数</a:t>
            </a:r>
          </a:p>
          <a:p>
            <a:pPr algn="r" fontAlgn="base">
              <a:spcBef>
                <a:spcPct val="0"/>
              </a:spcBef>
              <a:spcAft>
                <a:spcPct val="0"/>
              </a:spcAft>
            </a:pPr>
            <a:r>
              <a:rPr lang="zh-CN" sz="900" b="0" i="0" u="none" strike="noStrike" cap="none" baseline="0" dirty="0">
                <a:solidFill>
                  <a:srgbClr val="B60D27"/>
                </a:solidFill>
                <a:effectLst/>
                <a:uFillTx/>
                <a:ea typeface="SimSun"/>
              </a:rPr>
              <a:t>TAS-118</a:t>
            </a:r>
          </a:p>
          <a:p>
            <a:pPr algn="r" fontAlgn="base">
              <a:spcBef>
                <a:spcPct val="0"/>
              </a:spcBef>
              <a:spcAft>
                <a:spcPct val="0"/>
              </a:spcAft>
            </a:pPr>
            <a:r>
              <a:rPr lang="zh-CN" sz="900" b="0" i="0" u="none" strike="noStrike" cap="none" baseline="0" dirty="0">
                <a:solidFill>
                  <a:srgbClr val="B2C0D8"/>
                </a:solidFill>
                <a:effectLst/>
                <a:uFillTx/>
                <a:ea typeface="SimSun"/>
              </a:rPr>
              <a:t>S-1</a:t>
            </a:r>
          </a:p>
        </p:txBody>
      </p:sp>
      <p:sp>
        <p:nvSpPr>
          <p:cNvPr id="311" name="TextBox 310">
            <a:extLst>
              <a:ext uri="{FF2B5EF4-FFF2-40B4-BE49-F238E27FC236}">
                <a16:creationId xmlns:a16="http://schemas.microsoft.com/office/drawing/2014/main" id="{8A26F4F4-ACDC-4189-A4EB-24145CD7606B}"/>
              </a:ext>
            </a:extLst>
          </p:cNvPr>
          <p:cNvSpPr txBox="1"/>
          <p:nvPr/>
        </p:nvSpPr>
        <p:spPr>
          <a:xfrm>
            <a:off x="2685232" y="3261464"/>
            <a:ext cx="1222326" cy="366126"/>
          </a:xfrm>
          <a:prstGeom prst="rect">
            <a:avLst/>
          </a:prstGeom>
          <a:noFill/>
        </p:spPr>
        <p:txBody>
          <a:bodyPr wrap="none" rtlCol="0">
            <a:spAutoFit/>
          </a:bodyPr>
          <a:lstStyle/>
          <a:p>
            <a:pPr fontAlgn="base">
              <a:spcBef>
                <a:spcPct val="0"/>
              </a:spcBef>
              <a:spcAft>
                <a:spcPct val="0"/>
              </a:spcAft>
            </a:pPr>
            <a:r>
              <a:rPr lang="zh-CN" sz="900" b="0" i="0" u="none" strike="noStrike" cap="none" baseline="0">
                <a:solidFill>
                  <a:srgbClr val="B60D27"/>
                </a:solidFill>
                <a:effectLst/>
                <a:uFillTx/>
                <a:ea typeface="SimSun"/>
              </a:rPr>
              <a:t>TAS-118 + 奥沙利铂</a:t>
            </a:r>
          </a:p>
          <a:p>
            <a:pPr fontAlgn="base">
              <a:spcBef>
                <a:spcPct val="0"/>
              </a:spcBef>
              <a:spcAft>
                <a:spcPct val="0"/>
              </a:spcAft>
            </a:pPr>
            <a:r>
              <a:rPr lang="zh-CN" sz="900" b="0" i="0" u="none" strike="noStrike" cap="none" baseline="0">
                <a:solidFill>
                  <a:srgbClr val="B2C0D8"/>
                </a:solidFill>
                <a:effectLst/>
                <a:uFillTx/>
                <a:ea typeface="SimSun"/>
              </a:rPr>
              <a:t>S-1 + 顺铂</a:t>
            </a:r>
          </a:p>
        </p:txBody>
      </p:sp>
      <p:cxnSp>
        <p:nvCxnSpPr>
          <p:cNvPr id="312" name="Straight Connector 311">
            <a:extLst>
              <a:ext uri="{FF2B5EF4-FFF2-40B4-BE49-F238E27FC236}">
                <a16:creationId xmlns:a16="http://schemas.microsoft.com/office/drawing/2014/main" id="{F3AB3511-A5CF-4EDD-B486-88F067D5449E}"/>
              </a:ext>
            </a:extLst>
          </p:cNvPr>
          <p:cNvCxnSpPr/>
          <p:nvPr/>
        </p:nvCxnSpPr>
        <p:spPr>
          <a:xfrm>
            <a:off x="2551697" y="3389697"/>
            <a:ext cx="144000" cy="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313" name="Straight Connector 312">
            <a:extLst>
              <a:ext uri="{FF2B5EF4-FFF2-40B4-BE49-F238E27FC236}">
                <a16:creationId xmlns:a16="http://schemas.microsoft.com/office/drawing/2014/main" id="{C1832337-E61D-4111-9F88-DBAC40C923D0}"/>
              </a:ext>
            </a:extLst>
          </p:cNvPr>
          <p:cNvCxnSpPr/>
          <p:nvPr/>
        </p:nvCxnSpPr>
        <p:spPr>
          <a:xfrm>
            <a:off x="2551697" y="3509582"/>
            <a:ext cx="144000"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314" name="Group 313">
            <a:extLst>
              <a:ext uri="{FF2B5EF4-FFF2-40B4-BE49-F238E27FC236}">
                <a16:creationId xmlns:a16="http://schemas.microsoft.com/office/drawing/2014/main" id="{28AAD4E3-FC42-45FD-8671-AE326C1F6A19}"/>
              </a:ext>
            </a:extLst>
          </p:cNvPr>
          <p:cNvGrpSpPr/>
          <p:nvPr/>
        </p:nvGrpSpPr>
        <p:grpSpPr>
          <a:xfrm>
            <a:off x="915374" y="2748580"/>
            <a:ext cx="2934531" cy="1443062"/>
            <a:chOff x="3212315" y="1814233"/>
            <a:chExt cx="4552950" cy="2232692"/>
          </a:xfrm>
        </p:grpSpPr>
        <p:sp>
          <p:nvSpPr>
            <p:cNvPr id="315" name="Freeform: Shape 91">
              <a:extLst>
                <a:ext uri="{FF2B5EF4-FFF2-40B4-BE49-F238E27FC236}">
                  <a16:creationId xmlns:a16="http://schemas.microsoft.com/office/drawing/2014/main" id="{79BCFDFD-1478-4B2F-9FBD-D3C8ADFD1831}"/>
                </a:ext>
              </a:extLst>
            </p:cNvPr>
            <p:cNvSpPr/>
            <p:nvPr/>
          </p:nvSpPr>
          <p:spPr>
            <a:xfrm>
              <a:off x="3212315" y="1814233"/>
              <a:ext cx="4552950" cy="2190750"/>
            </a:xfrm>
            <a:custGeom>
              <a:avLst/>
              <a:gdLst>
                <a:gd name="connsiteX0" fmla="*/ 4547207 w 4552950"/>
                <a:gd name="connsiteY0" fmla="*/ 2190798 h 2190750"/>
                <a:gd name="connsiteX1" fmla="*/ 4032037 w 4552950"/>
                <a:gd name="connsiteY1" fmla="*/ 2190798 h 2190750"/>
                <a:gd name="connsiteX2" fmla="*/ 4032037 w 4552950"/>
                <a:gd name="connsiteY2" fmla="*/ 2162785 h 2190750"/>
                <a:gd name="connsiteX3" fmla="*/ 3932425 w 4552950"/>
                <a:gd name="connsiteY3" fmla="*/ 2162785 h 2190750"/>
                <a:gd name="connsiteX4" fmla="*/ 3932425 w 4552950"/>
                <a:gd name="connsiteY4" fmla="*/ 2137877 h 2190750"/>
                <a:gd name="connsiteX5" fmla="*/ 3884181 w 4552950"/>
                <a:gd name="connsiteY5" fmla="*/ 2137877 h 2190750"/>
                <a:gd name="connsiteX6" fmla="*/ 3884181 w 4552950"/>
                <a:gd name="connsiteY6" fmla="*/ 2098967 h 2190750"/>
                <a:gd name="connsiteX7" fmla="*/ 3873284 w 4552950"/>
                <a:gd name="connsiteY7" fmla="*/ 2098967 h 2190750"/>
                <a:gd name="connsiteX8" fmla="*/ 3873284 w 4552950"/>
                <a:gd name="connsiteY8" fmla="*/ 2077174 h 2190750"/>
                <a:gd name="connsiteX9" fmla="*/ 3851491 w 4552950"/>
                <a:gd name="connsiteY9" fmla="*/ 2077174 h 2190750"/>
                <a:gd name="connsiteX10" fmla="*/ 3851491 w 4552950"/>
                <a:gd name="connsiteY10" fmla="*/ 2050723 h 2190750"/>
                <a:gd name="connsiteX11" fmla="*/ 3748773 w 4552950"/>
                <a:gd name="connsiteY11" fmla="*/ 2050723 h 2190750"/>
                <a:gd name="connsiteX12" fmla="*/ 3748773 w 4552950"/>
                <a:gd name="connsiteY12" fmla="*/ 2030482 h 2190750"/>
                <a:gd name="connsiteX13" fmla="*/ 3700520 w 4552950"/>
                <a:gd name="connsiteY13" fmla="*/ 2030482 h 2190750"/>
                <a:gd name="connsiteX14" fmla="*/ 3700520 w 4552950"/>
                <a:gd name="connsiteY14" fmla="*/ 2013366 h 2190750"/>
                <a:gd name="connsiteX15" fmla="*/ 3683403 w 4552950"/>
                <a:gd name="connsiteY15" fmla="*/ 2013366 h 2190750"/>
                <a:gd name="connsiteX16" fmla="*/ 3683403 w 4552950"/>
                <a:gd name="connsiteY16" fmla="*/ 1993135 h 2190750"/>
                <a:gd name="connsiteX17" fmla="*/ 3608689 w 4552950"/>
                <a:gd name="connsiteY17" fmla="*/ 1993135 h 2190750"/>
                <a:gd name="connsiteX18" fmla="*/ 3608689 w 4552950"/>
                <a:gd name="connsiteY18" fmla="*/ 1969789 h 2190750"/>
                <a:gd name="connsiteX19" fmla="*/ 3322311 w 4552950"/>
                <a:gd name="connsiteY19" fmla="*/ 1969789 h 2190750"/>
                <a:gd name="connsiteX20" fmla="*/ 3322311 w 4552950"/>
                <a:gd name="connsiteY20" fmla="*/ 1941767 h 2190750"/>
                <a:gd name="connsiteX21" fmla="*/ 3247606 w 4552950"/>
                <a:gd name="connsiteY21" fmla="*/ 1941767 h 2190750"/>
                <a:gd name="connsiteX22" fmla="*/ 3247606 w 4552950"/>
                <a:gd name="connsiteY22" fmla="*/ 1927765 h 2190750"/>
                <a:gd name="connsiteX23" fmla="*/ 3202467 w 4552950"/>
                <a:gd name="connsiteY23" fmla="*/ 1927765 h 2190750"/>
                <a:gd name="connsiteX24" fmla="*/ 3202467 w 4552950"/>
                <a:gd name="connsiteY24" fmla="*/ 1909086 h 2190750"/>
                <a:gd name="connsiteX25" fmla="*/ 3119981 w 4552950"/>
                <a:gd name="connsiteY25" fmla="*/ 1909086 h 2190750"/>
                <a:gd name="connsiteX26" fmla="*/ 3119981 w 4552950"/>
                <a:gd name="connsiteY26" fmla="*/ 1890408 h 2190750"/>
                <a:gd name="connsiteX27" fmla="*/ 2997022 w 4552950"/>
                <a:gd name="connsiteY27" fmla="*/ 1890408 h 2190750"/>
                <a:gd name="connsiteX28" fmla="*/ 2997022 w 4552950"/>
                <a:gd name="connsiteY28" fmla="*/ 1879511 h 2190750"/>
                <a:gd name="connsiteX29" fmla="*/ 2919203 w 4552950"/>
                <a:gd name="connsiteY29" fmla="*/ 1879511 h 2190750"/>
                <a:gd name="connsiteX30" fmla="*/ 2919203 w 4552950"/>
                <a:gd name="connsiteY30" fmla="*/ 1870177 h 2190750"/>
                <a:gd name="connsiteX31" fmla="*/ 2836707 w 4552950"/>
                <a:gd name="connsiteY31" fmla="*/ 1870177 h 2190750"/>
                <a:gd name="connsiteX32" fmla="*/ 2836707 w 4552950"/>
                <a:gd name="connsiteY32" fmla="*/ 1832820 h 2190750"/>
                <a:gd name="connsiteX33" fmla="*/ 2780681 w 4552950"/>
                <a:gd name="connsiteY33" fmla="*/ 1832820 h 2190750"/>
                <a:gd name="connsiteX34" fmla="*/ 2780681 w 4552950"/>
                <a:gd name="connsiteY34" fmla="*/ 1803245 h 2190750"/>
                <a:gd name="connsiteX35" fmla="*/ 2715311 w 4552950"/>
                <a:gd name="connsiteY35" fmla="*/ 1803245 h 2190750"/>
                <a:gd name="connsiteX36" fmla="*/ 2715311 w 4552950"/>
                <a:gd name="connsiteY36" fmla="*/ 1784575 h 2190750"/>
                <a:gd name="connsiteX37" fmla="*/ 2679506 w 4552950"/>
                <a:gd name="connsiteY37" fmla="*/ 1784575 h 2190750"/>
                <a:gd name="connsiteX38" fmla="*/ 2679506 w 4552950"/>
                <a:gd name="connsiteY38" fmla="*/ 1765897 h 2190750"/>
                <a:gd name="connsiteX39" fmla="*/ 2649941 w 4552950"/>
                <a:gd name="connsiteY39" fmla="*/ 1765897 h 2190750"/>
                <a:gd name="connsiteX40" fmla="*/ 2649941 w 4552950"/>
                <a:gd name="connsiteY40" fmla="*/ 1747218 h 2190750"/>
                <a:gd name="connsiteX41" fmla="*/ 2587685 w 4552950"/>
                <a:gd name="connsiteY41" fmla="*/ 1747218 h 2190750"/>
                <a:gd name="connsiteX42" fmla="*/ 2587685 w 4552950"/>
                <a:gd name="connsiteY42" fmla="*/ 1725425 h 2190750"/>
                <a:gd name="connsiteX43" fmla="*/ 2533212 w 4552950"/>
                <a:gd name="connsiteY43" fmla="*/ 1725425 h 2190750"/>
                <a:gd name="connsiteX44" fmla="*/ 2533212 w 4552950"/>
                <a:gd name="connsiteY44" fmla="*/ 1686516 h 2190750"/>
                <a:gd name="connsiteX45" fmla="*/ 2413368 w 4552950"/>
                <a:gd name="connsiteY45" fmla="*/ 1686516 h 2190750"/>
                <a:gd name="connsiteX46" fmla="*/ 2413368 w 4552950"/>
                <a:gd name="connsiteY46" fmla="*/ 1675619 h 2190750"/>
                <a:gd name="connsiteX47" fmla="*/ 2385346 w 4552950"/>
                <a:gd name="connsiteY47" fmla="*/ 1675619 h 2190750"/>
                <a:gd name="connsiteX48" fmla="*/ 2385346 w 4552950"/>
                <a:gd name="connsiteY48" fmla="*/ 1660055 h 2190750"/>
                <a:gd name="connsiteX49" fmla="*/ 2309079 w 4552950"/>
                <a:gd name="connsiteY49" fmla="*/ 1660055 h 2190750"/>
                <a:gd name="connsiteX50" fmla="*/ 2309079 w 4552950"/>
                <a:gd name="connsiteY50" fmla="*/ 1621146 h 2190750"/>
                <a:gd name="connsiteX51" fmla="*/ 2284181 w 4552950"/>
                <a:gd name="connsiteY51" fmla="*/ 1621146 h 2190750"/>
                <a:gd name="connsiteX52" fmla="*/ 2284181 w 4552950"/>
                <a:gd name="connsiteY52" fmla="*/ 1599362 h 2190750"/>
                <a:gd name="connsiteX53" fmla="*/ 2218811 w 4552950"/>
                <a:gd name="connsiteY53" fmla="*/ 1599362 h 2190750"/>
                <a:gd name="connsiteX54" fmla="*/ 2218811 w 4552950"/>
                <a:gd name="connsiteY54" fmla="*/ 1576016 h 2190750"/>
                <a:gd name="connsiteX55" fmla="*/ 2142544 w 4552950"/>
                <a:gd name="connsiteY55" fmla="*/ 1576016 h 2190750"/>
                <a:gd name="connsiteX56" fmla="*/ 2142544 w 4552950"/>
                <a:gd name="connsiteY56" fmla="*/ 1551108 h 2190750"/>
                <a:gd name="connsiteX57" fmla="*/ 2109864 w 4552950"/>
                <a:gd name="connsiteY57" fmla="*/ 1551108 h 2190750"/>
                <a:gd name="connsiteX58" fmla="*/ 2109864 w 4552950"/>
                <a:gd name="connsiteY58" fmla="*/ 1544879 h 2190750"/>
                <a:gd name="connsiteX59" fmla="*/ 2094300 w 4552950"/>
                <a:gd name="connsiteY59" fmla="*/ 1544879 h 2190750"/>
                <a:gd name="connsiteX60" fmla="*/ 2094300 w 4552950"/>
                <a:gd name="connsiteY60" fmla="*/ 1491967 h 2190750"/>
                <a:gd name="connsiteX61" fmla="*/ 2070954 w 4552950"/>
                <a:gd name="connsiteY61" fmla="*/ 1491967 h 2190750"/>
                <a:gd name="connsiteX62" fmla="*/ 2070954 w 4552950"/>
                <a:gd name="connsiteY62" fmla="*/ 1456163 h 2190750"/>
                <a:gd name="connsiteX63" fmla="*/ 2021148 w 4552950"/>
                <a:gd name="connsiteY63" fmla="*/ 1456163 h 2190750"/>
                <a:gd name="connsiteX64" fmla="*/ 2021148 w 4552950"/>
                <a:gd name="connsiteY64" fmla="*/ 1400137 h 2190750"/>
                <a:gd name="connsiteX65" fmla="*/ 1997802 w 4552950"/>
                <a:gd name="connsiteY65" fmla="*/ 1400137 h 2190750"/>
                <a:gd name="connsiteX66" fmla="*/ 1997802 w 4552950"/>
                <a:gd name="connsiteY66" fmla="*/ 1370562 h 2190750"/>
                <a:gd name="connsiteX67" fmla="*/ 1954225 w 4552950"/>
                <a:gd name="connsiteY67" fmla="*/ 1370562 h 2190750"/>
                <a:gd name="connsiteX68" fmla="*/ 1954225 w 4552950"/>
                <a:gd name="connsiteY68" fmla="*/ 1347216 h 2190750"/>
                <a:gd name="connsiteX69" fmla="*/ 1924650 w 4552950"/>
                <a:gd name="connsiteY69" fmla="*/ 1347216 h 2190750"/>
                <a:gd name="connsiteX70" fmla="*/ 1924650 w 4552950"/>
                <a:gd name="connsiteY70" fmla="*/ 1309869 h 2190750"/>
                <a:gd name="connsiteX71" fmla="*/ 1891960 w 4552950"/>
                <a:gd name="connsiteY71" fmla="*/ 1309869 h 2190750"/>
                <a:gd name="connsiteX72" fmla="*/ 1891960 w 4552950"/>
                <a:gd name="connsiteY72" fmla="*/ 1300524 h 2190750"/>
                <a:gd name="connsiteX73" fmla="*/ 1849946 w 4552950"/>
                <a:gd name="connsiteY73" fmla="*/ 1300524 h 2190750"/>
                <a:gd name="connsiteX74" fmla="*/ 1849946 w 4552950"/>
                <a:gd name="connsiteY74" fmla="*/ 1244499 h 2190750"/>
                <a:gd name="connsiteX75" fmla="*/ 1812589 w 4552950"/>
                <a:gd name="connsiteY75" fmla="*/ 1244499 h 2190750"/>
                <a:gd name="connsiteX76" fmla="*/ 1812589 w 4552950"/>
                <a:gd name="connsiteY76" fmla="*/ 1214923 h 2190750"/>
                <a:gd name="connsiteX77" fmla="*/ 1750333 w 4552950"/>
                <a:gd name="connsiteY77" fmla="*/ 1214923 h 2190750"/>
                <a:gd name="connsiteX78" fmla="*/ 1750333 w 4552950"/>
                <a:gd name="connsiteY78" fmla="*/ 1179128 h 2190750"/>
                <a:gd name="connsiteX79" fmla="*/ 1709861 w 4552950"/>
                <a:gd name="connsiteY79" fmla="*/ 1179128 h 2190750"/>
                <a:gd name="connsiteX80" fmla="*/ 1709861 w 4552950"/>
                <a:gd name="connsiteY80" fmla="*/ 1158888 h 2190750"/>
                <a:gd name="connsiteX81" fmla="*/ 1684963 w 4552950"/>
                <a:gd name="connsiteY81" fmla="*/ 1158888 h 2190750"/>
                <a:gd name="connsiteX82" fmla="*/ 1684963 w 4552950"/>
                <a:gd name="connsiteY82" fmla="*/ 1126207 h 2190750"/>
                <a:gd name="connsiteX83" fmla="*/ 1649159 w 4552950"/>
                <a:gd name="connsiteY83" fmla="*/ 1126207 h 2190750"/>
                <a:gd name="connsiteX84" fmla="*/ 1649159 w 4552950"/>
                <a:gd name="connsiteY84" fmla="*/ 1090413 h 2190750"/>
                <a:gd name="connsiteX85" fmla="*/ 1611811 w 4552950"/>
                <a:gd name="connsiteY85" fmla="*/ 1090413 h 2190750"/>
                <a:gd name="connsiteX86" fmla="*/ 1611811 w 4552950"/>
                <a:gd name="connsiteY86" fmla="*/ 1063952 h 2190750"/>
                <a:gd name="connsiteX87" fmla="*/ 1585351 w 4552950"/>
                <a:gd name="connsiteY87" fmla="*/ 1063952 h 2190750"/>
                <a:gd name="connsiteX88" fmla="*/ 1585351 w 4552950"/>
                <a:gd name="connsiteY88" fmla="*/ 1043721 h 2190750"/>
                <a:gd name="connsiteX89" fmla="*/ 1540212 w 4552950"/>
                <a:gd name="connsiteY89" fmla="*/ 1043721 h 2190750"/>
                <a:gd name="connsiteX90" fmla="*/ 1540212 w 4552950"/>
                <a:gd name="connsiteY90" fmla="*/ 1034377 h 2190750"/>
                <a:gd name="connsiteX91" fmla="*/ 1532430 w 4552950"/>
                <a:gd name="connsiteY91" fmla="*/ 1034377 h 2190750"/>
                <a:gd name="connsiteX92" fmla="*/ 1532430 w 4552950"/>
                <a:gd name="connsiteY92" fmla="*/ 1020375 h 2190750"/>
                <a:gd name="connsiteX93" fmla="*/ 1474842 w 4552950"/>
                <a:gd name="connsiteY93" fmla="*/ 1020375 h 2190750"/>
                <a:gd name="connsiteX94" fmla="*/ 1474842 w 4552950"/>
                <a:gd name="connsiteY94" fmla="*/ 983018 h 2190750"/>
                <a:gd name="connsiteX95" fmla="*/ 1448381 w 4552950"/>
                <a:gd name="connsiteY95" fmla="*/ 983018 h 2190750"/>
                <a:gd name="connsiteX96" fmla="*/ 1448381 w 4552950"/>
                <a:gd name="connsiteY96" fmla="*/ 956558 h 2190750"/>
                <a:gd name="connsiteX97" fmla="*/ 1404804 w 4552950"/>
                <a:gd name="connsiteY97" fmla="*/ 956558 h 2190750"/>
                <a:gd name="connsiteX98" fmla="*/ 1404804 w 4552950"/>
                <a:gd name="connsiteY98" fmla="*/ 917647 h 2190750"/>
                <a:gd name="connsiteX99" fmla="*/ 1365895 w 4552950"/>
                <a:gd name="connsiteY99" fmla="*/ 917647 h 2190750"/>
                <a:gd name="connsiteX100" fmla="*/ 1365895 w 4552950"/>
                <a:gd name="connsiteY100" fmla="*/ 898970 h 2190750"/>
                <a:gd name="connsiteX101" fmla="*/ 1340996 w 4552950"/>
                <a:gd name="connsiteY101" fmla="*/ 898970 h 2190750"/>
                <a:gd name="connsiteX102" fmla="*/ 1340996 w 4552950"/>
                <a:gd name="connsiteY102" fmla="*/ 866285 h 2190750"/>
                <a:gd name="connsiteX103" fmla="*/ 1283408 w 4552950"/>
                <a:gd name="connsiteY103" fmla="*/ 866285 h 2190750"/>
                <a:gd name="connsiteX104" fmla="*/ 1283408 w 4552950"/>
                <a:gd name="connsiteY104" fmla="*/ 835158 h 2190750"/>
                <a:gd name="connsiteX105" fmla="*/ 1258500 w 4552950"/>
                <a:gd name="connsiteY105" fmla="*/ 835158 h 2190750"/>
                <a:gd name="connsiteX106" fmla="*/ 1258500 w 4552950"/>
                <a:gd name="connsiteY106" fmla="*/ 814924 h 2190750"/>
                <a:gd name="connsiteX107" fmla="*/ 1228935 w 4552950"/>
                <a:gd name="connsiteY107" fmla="*/ 814924 h 2190750"/>
                <a:gd name="connsiteX108" fmla="*/ 1228935 w 4552950"/>
                <a:gd name="connsiteY108" fmla="*/ 786909 h 2190750"/>
                <a:gd name="connsiteX109" fmla="*/ 1190025 w 4552950"/>
                <a:gd name="connsiteY109" fmla="*/ 786909 h 2190750"/>
                <a:gd name="connsiteX110" fmla="*/ 1190025 w 4552950"/>
                <a:gd name="connsiteY110" fmla="*/ 755780 h 2190750"/>
                <a:gd name="connsiteX111" fmla="*/ 1116873 w 4552950"/>
                <a:gd name="connsiteY111" fmla="*/ 755780 h 2190750"/>
                <a:gd name="connsiteX112" fmla="*/ 1116873 w 4552950"/>
                <a:gd name="connsiteY112" fmla="*/ 737104 h 2190750"/>
                <a:gd name="connsiteX113" fmla="*/ 1087298 w 4552950"/>
                <a:gd name="connsiteY113" fmla="*/ 737104 h 2190750"/>
                <a:gd name="connsiteX114" fmla="*/ 1087298 w 4552950"/>
                <a:gd name="connsiteY114" fmla="*/ 704419 h 2190750"/>
                <a:gd name="connsiteX115" fmla="*/ 1054608 w 4552950"/>
                <a:gd name="connsiteY115" fmla="*/ 704419 h 2190750"/>
                <a:gd name="connsiteX116" fmla="*/ 1054608 w 4552950"/>
                <a:gd name="connsiteY116" fmla="*/ 679515 h 2190750"/>
                <a:gd name="connsiteX117" fmla="*/ 1035939 w 4552950"/>
                <a:gd name="connsiteY117" fmla="*/ 679515 h 2190750"/>
                <a:gd name="connsiteX118" fmla="*/ 1035939 w 4552950"/>
                <a:gd name="connsiteY118" fmla="*/ 623485 h 2190750"/>
                <a:gd name="connsiteX119" fmla="*/ 986133 w 4552950"/>
                <a:gd name="connsiteY119" fmla="*/ 623485 h 2190750"/>
                <a:gd name="connsiteX120" fmla="*/ 986133 w 4552950"/>
                <a:gd name="connsiteY120" fmla="*/ 598582 h 2190750"/>
                <a:gd name="connsiteX121" fmla="*/ 961225 w 4552950"/>
                <a:gd name="connsiteY121" fmla="*/ 598582 h 2190750"/>
                <a:gd name="connsiteX122" fmla="*/ 961225 w 4552950"/>
                <a:gd name="connsiteY122" fmla="*/ 570567 h 2190750"/>
                <a:gd name="connsiteX123" fmla="*/ 919204 w 4552950"/>
                <a:gd name="connsiteY123" fmla="*/ 570567 h 2190750"/>
                <a:gd name="connsiteX124" fmla="*/ 919204 w 4552950"/>
                <a:gd name="connsiteY124" fmla="*/ 548777 h 2190750"/>
                <a:gd name="connsiteX125" fmla="*/ 881850 w 4552950"/>
                <a:gd name="connsiteY125" fmla="*/ 548777 h 2190750"/>
                <a:gd name="connsiteX126" fmla="*/ 881850 w 4552950"/>
                <a:gd name="connsiteY126" fmla="*/ 517649 h 2190750"/>
                <a:gd name="connsiteX127" fmla="*/ 844496 w 4552950"/>
                <a:gd name="connsiteY127" fmla="*/ 517649 h 2190750"/>
                <a:gd name="connsiteX128" fmla="*/ 844496 w 4552950"/>
                <a:gd name="connsiteY128" fmla="*/ 472512 h 2190750"/>
                <a:gd name="connsiteX129" fmla="*/ 791578 w 4552950"/>
                <a:gd name="connsiteY129" fmla="*/ 472512 h 2190750"/>
                <a:gd name="connsiteX130" fmla="*/ 791578 w 4552950"/>
                <a:gd name="connsiteY130" fmla="*/ 435158 h 2190750"/>
                <a:gd name="connsiteX131" fmla="*/ 780682 w 4552950"/>
                <a:gd name="connsiteY131" fmla="*/ 435158 h 2190750"/>
                <a:gd name="connsiteX132" fmla="*/ 780682 w 4552950"/>
                <a:gd name="connsiteY132" fmla="*/ 404031 h 2190750"/>
                <a:gd name="connsiteX133" fmla="*/ 709088 w 4552950"/>
                <a:gd name="connsiteY133" fmla="*/ 404031 h 2190750"/>
                <a:gd name="connsiteX134" fmla="*/ 709088 w 4552950"/>
                <a:gd name="connsiteY134" fmla="*/ 385353 h 2190750"/>
                <a:gd name="connsiteX135" fmla="*/ 676403 w 4552950"/>
                <a:gd name="connsiteY135" fmla="*/ 385353 h 2190750"/>
                <a:gd name="connsiteX136" fmla="*/ 676403 w 4552950"/>
                <a:gd name="connsiteY136" fmla="*/ 338660 h 2190750"/>
                <a:gd name="connsiteX137" fmla="*/ 654613 w 4552950"/>
                <a:gd name="connsiteY137" fmla="*/ 338660 h 2190750"/>
                <a:gd name="connsiteX138" fmla="*/ 654613 w 4552950"/>
                <a:gd name="connsiteY138" fmla="*/ 305975 h 2190750"/>
                <a:gd name="connsiteX139" fmla="*/ 606364 w 4552950"/>
                <a:gd name="connsiteY139" fmla="*/ 305975 h 2190750"/>
                <a:gd name="connsiteX140" fmla="*/ 606364 w 4552950"/>
                <a:gd name="connsiteY140" fmla="*/ 285742 h 2190750"/>
                <a:gd name="connsiteX141" fmla="*/ 581461 w 4552950"/>
                <a:gd name="connsiteY141" fmla="*/ 285742 h 2190750"/>
                <a:gd name="connsiteX142" fmla="*/ 581461 w 4552950"/>
                <a:gd name="connsiteY142" fmla="*/ 218816 h 2190750"/>
                <a:gd name="connsiteX143" fmla="*/ 517649 w 4552950"/>
                <a:gd name="connsiteY143" fmla="*/ 218816 h 2190750"/>
                <a:gd name="connsiteX144" fmla="*/ 517649 w 4552950"/>
                <a:gd name="connsiteY144" fmla="*/ 201696 h 2190750"/>
                <a:gd name="connsiteX145" fmla="*/ 486520 w 4552950"/>
                <a:gd name="connsiteY145" fmla="*/ 201696 h 2190750"/>
                <a:gd name="connsiteX146" fmla="*/ 486520 w 4552950"/>
                <a:gd name="connsiteY146" fmla="*/ 153447 h 2190750"/>
                <a:gd name="connsiteX147" fmla="*/ 446053 w 4552950"/>
                <a:gd name="connsiteY147" fmla="*/ 153447 h 2190750"/>
                <a:gd name="connsiteX148" fmla="*/ 446053 w 4552950"/>
                <a:gd name="connsiteY148" fmla="*/ 123875 h 2190750"/>
                <a:gd name="connsiteX149" fmla="*/ 394691 w 4552950"/>
                <a:gd name="connsiteY149" fmla="*/ 123875 h 2190750"/>
                <a:gd name="connsiteX150" fmla="*/ 394691 w 4552950"/>
                <a:gd name="connsiteY150" fmla="*/ 97416 h 2190750"/>
                <a:gd name="connsiteX151" fmla="*/ 363563 w 4552950"/>
                <a:gd name="connsiteY151" fmla="*/ 97416 h 2190750"/>
                <a:gd name="connsiteX152" fmla="*/ 363563 w 4552950"/>
                <a:gd name="connsiteY152" fmla="*/ 67844 h 2190750"/>
                <a:gd name="connsiteX153" fmla="*/ 304419 w 4552950"/>
                <a:gd name="connsiteY153" fmla="*/ 67844 h 2190750"/>
                <a:gd name="connsiteX154" fmla="*/ 304419 w 4552950"/>
                <a:gd name="connsiteY154" fmla="*/ 52280 h 2190750"/>
                <a:gd name="connsiteX155" fmla="*/ 285742 w 4552950"/>
                <a:gd name="connsiteY155" fmla="*/ 52280 h 2190750"/>
                <a:gd name="connsiteX156" fmla="*/ 285742 w 4552950"/>
                <a:gd name="connsiteY156" fmla="*/ 35159 h 2190750"/>
                <a:gd name="connsiteX157" fmla="*/ 164342 w 4552950"/>
                <a:gd name="connsiteY157" fmla="*/ 35159 h 2190750"/>
                <a:gd name="connsiteX158" fmla="*/ 164342 w 4552950"/>
                <a:gd name="connsiteY158" fmla="*/ 7144 h 2190750"/>
                <a:gd name="connsiteX159" fmla="*/ 7144 w 4552950"/>
                <a:gd name="connsiteY159" fmla="*/ 7144 h 2190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Lst>
              <a:rect l="l" t="t" r="r" b="b"/>
              <a:pathLst>
                <a:path w="4552950" h="2190750">
                  <a:moveTo>
                    <a:pt x="4547207" y="2190798"/>
                  </a:moveTo>
                  <a:lnTo>
                    <a:pt x="4032037" y="2190798"/>
                  </a:lnTo>
                  <a:lnTo>
                    <a:pt x="4032037" y="2162785"/>
                  </a:lnTo>
                  <a:lnTo>
                    <a:pt x="3932425" y="2162785"/>
                  </a:lnTo>
                  <a:lnTo>
                    <a:pt x="3932425" y="2137877"/>
                  </a:lnTo>
                  <a:lnTo>
                    <a:pt x="3884181" y="2137877"/>
                  </a:lnTo>
                  <a:lnTo>
                    <a:pt x="3884181" y="2098967"/>
                  </a:lnTo>
                  <a:lnTo>
                    <a:pt x="3873284" y="2098967"/>
                  </a:lnTo>
                  <a:lnTo>
                    <a:pt x="3873284" y="2077174"/>
                  </a:lnTo>
                  <a:lnTo>
                    <a:pt x="3851491" y="2077174"/>
                  </a:lnTo>
                  <a:lnTo>
                    <a:pt x="3851491" y="2050723"/>
                  </a:lnTo>
                  <a:lnTo>
                    <a:pt x="3748773" y="2050723"/>
                  </a:lnTo>
                  <a:lnTo>
                    <a:pt x="3748773" y="2030482"/>
                  </a:lnTo>
                  <a:lnTo>
                    <a:pt x="3700520" y="2030482"/>
                  </a:lnTo>
                  <a:lnTo>
                    <a:pt x="3700520" y="2013366"/>
                  </a:lnTo>
                  <a:lnTo>
                    <a:pt x="3683403" y="2013366"/>
                  </a:lnTo>
                  <a:lnTo>
                    <a:pt x="3683403" y="1993135"/>
                  </a:lnTo>
                  <a:lnTo>
                    <a:pt x="3608689" y="1993135"/>
                  </a:lnTo>
                  <a:lnTo>
                    <a:pt x="3608689" y="1969789"/>
                  </a:lnTo>
                  <a:lnTo>
                    <a:pt x="3322311" y="1969789"/>
                  </a:lnTo>
                  <a:lnTo>
                    <a:pt x="3322311" y="1941767"/>
                  </a:lnTo>
                  <a:lnTo>
                    <a:pt x="3247606" y="1941767"/>
                  </a:lnTo>
                  <a:lnTo>
                    <a:pt x="3247606" y="1927765"/>
                  </a:lnTo>
                  <a:lnTo>
                    <a:pt x="3202467" y="1927765"/>
                  </a:lnTo>
                  <a:lnTo>
                    <a:pt x="3202467" y="1909086"/>
                  </a:lnTo>
                  <a:lnTo>
                    <a:pt x="3119981" y="1909086"/>
                  </a:lnTo>
                  <a:lnTo>
                    <a:pt x="3119981" y="1890408"/>
                  </a:lnTo>
                  <a:lnTo>
                    <a:pt x="2997022" y="1890408"/>
                  </a:lnTo>
                  <a:lnTo>
                    <a:pt x="2997022" y="1879511"/>
                  </a:lnTo>
                  <a:lnTo>
                    <a:pt x="2919203" y="1879511"/>
                  </a:lnTo>
                  <a:lnTo>
                    <a:pt x="2919203" y="1870177"/>
                  </a:lnTo>
                  <a:lnTo>
                    <a:pt x="2836707" y="1870177"/>
                  </a:lnTo>
                  <a:lnTo>
                    <a:pt x="2836707" y="1832820"/>
                  </a:lnTo>
                  <a:lnTo>
                    <a:pt x="2780681" y="1832820"/>
                  </a:lnTo>
                  <a:lnTo>
                    <a:pt x="2780681" y="1803245"/>
                  </a:lnTo>
                  <a:lnTo>
                    <a:pt x="2715311" y="1803245"/>
                  </a:lnTo>
                  <a:lnTo>
                    <a:pt x="2715311" y="1784575"/>
                  </a:lnTo>
                  <a:lnTo>
                    <a:pt x="2679506" y="1784575"/>
                  </a:lnTo>
                  <a:lnTo>
                    <a:pt x="2679506" y="1765897"/>
                  </a:lnTo>
                  <a:lnTo>
                    <a:pt x="2649941" y="1765897"/>
                  </a:lnTo>
                  <a:lnTo>
                    <a:pt x="2649941" y="1747218"/>
                  </a:lnTo>
                  <a:lnTo>
                    <a:pt x="2587685" y="1747218"/>
                  </a:lnTo>
                  <a:lnTo>
                    <a:pt x="2587685" y="1725425"/>
                  </a:lnTo>
                  <a:lnTo>
                    <a:pt x="2533212" y="1725425"/>
                  </a:lnTo>
                  <a:lnTo>
                    <a:pt x="2533212" y="1686516"/>
                  </a:lnTo>
                  <a:lnTo>
                    <a:pt x="2413368" y="1686516"/>
                  </a:lnTo>
                  <a:lnTo>
                    <a:pt x="2413368" y="1675619"/>
                  </a:lnTo>
                  <a:lnTo>
                    <a:pt x="2385346" y="1675619"/>
                  </a:lnTo>
                  <a:lnTo>
                    <a:pt x="2385346" y="1660055"/>
                  </a:lnTo>
                  <a:lnTo>
                    <a:pt x="2309079" y="1660055"/>
                  </a:lnTo>
                  <a:lnTo>
                    <a:pt x="2309079" y="1621146"/>
                  </a:lnTo>
                  <a:lnTo>
                    <a:pt x="2284181" y="1621146"/>
                  </a:lnTo>
                  <a:lnTo>
                    <a:pt x="2284181" y="1599362"/>
                  </a:lnTo>
                  <a:lnTo>
                    <a:pt x="2218811" y="1599362"/>
                  </a:lnTo>
                  <a:lnTo>
                    <a:pt x="2218811" y="1576016"/>
                  </a:lnTo>
                  <a:lnTo>
                    <a:pt x="2142544" y="1576016"/>
                  </a:lnTo>
                  <a:lnTo>
                    <a:pt x="2142544" y="1551108"/>
                  </a:lnTo>
                  <a:lnTo>
                    <a:pt x="2109864" y="1551108"/>
                  </a:lnTo>
                  <a:lnTo>
                    <a:pt x="2109864" y="1544879"/>
                  </a:lnTo>
                  <a:lnTo>
                    <a:pt x="2094300" y="1544879"/>
                  </a:lnTo>
                  <a:lnTo>
                    <a:pt x="2094300" y="1491967"/>
                  </a:lnTo>
                  <a:lnTo>
                    <a:pt x="2070954" y="1491967"/>
                  </a:lnTo>
                  <a:lnTo>
                    <a:pt x="2070954" y="1456163"/>
                  </a:lnTo>
                  <a:lnTo>
                    <a:pt x="2021148" y="1456163"/>
                  </a:lnTo>
                  <a:lnTo>
                    <a:pt x="2021148" y="1400137"/>
                  </a:lnTo>
                  <a:lnTo>
                    <a:pt x="1997802" y="1400137"/>
                  </a:lnTo>
                  <a:lnTo>
                    <a:pt x="1997802" y="1370562"/>
                  </a:lnTo>
                  <a:lnTo>
                    <a:pt x="1954225" y="1370562"/>
                  </a:lnTo>
                  <a:lnTo>
                    <a:pt x="1954225" y="1347216"/>
                  </a:lnTo>
                  <a:lnTo>
                    <a:pt x="1924650" y="1347216"/>
                  </a:lnTo>
                  <a:lnTo>
                    <a:pt x="1924650" y="1309869"/>
                  </a:lnTo>
                  <a:lnTo>
                    <a:pt x="1891960" y="1309869"/>
                  </a:lnTo>
                  <a:lnTo>
                    <a:pt x="1891960" y="1300524"/>
                  </a:lnTo>
                  <a:lnTo>
                    <a:pt x="1849946" y="1300524"/>
                  </a:lnTo>
                  <a:lnTo>
                    <a:pt x="1849946" y="1244499"/>
                  </a:lnTo>
                  <a:lnTo>
                    <a:pt x="1812589" y="1244499"/>
                  </a:lnTo>
                  <a:lnTo>
                    <a:pt x="1812589" y="1214923"/>
                  </a:lnTo>
                  <a:lnTo>
                    <a:pt x="1750333" y="1214923"/>
                  </a:lnTo>
                  <a:lnTo>
                    <a:pt x="1750333" y="1179128"/>
                  </a:lnTo>
                  <a:lnTo>
                    <a:pt x="1709861" y="1179128"/>
                  </a:lnTo>
                  <a:lnTo>
                    <a:pt x="1709861" y="1158888"/>
                  </a:lnTo>
                  <a:lnTo>
                    <a:pt x="1684963" y="1158888"/>
                  </a:lnTo>
                  <a:lnTo>
                    <a:pt x="1684963" y="1126207"/>
                  </a:lnTo>
                  <a:lnTo>
                    <a:pt x="1649159" y="1126207"/>
                  </a:lnTo>
                  <a:lnTo>
                    <a:pt x="1649159" y="1090413"/>
                  </a:lnTo>
                  <a:lnTo>
                    <a:pt x="1611811" y="1090413"/>
                  </a:lnTo>
                  <a:lnTo>
                    <a:pt x="1611811" y="1063952"/>
                  </a:lnTo>
                  <a:lnTo>
                    <a:pt x="1585351" y="1063952"/>
                  </a:lnTo>
                  <a:lnTo>
                    <a:pt x="1585351" y="1043721"/>
                  </a:lnTo>
                  <a:lnTo>
                    <a:pt x="1540212" y="1043721"/>
                  </a:lnTo>
                  <a:lnTo>
                    <a:pt x="1540212" y="1034377"/>
                  </a:lnTo>
                  <a:lnTo>
                    <a:pt x="1532430" y="1034377"/>
                  </a:lnTo>
                  <a:lnTo>
                    <a:pt x="1532430" y="1020375"/>
                  </a:lnTo>
                  <a:lnTo>
                    <a:pt x="1474842" y="1020375"/>
                  </a:lnTo>
                  <a:lnTo>
                    <a:pt x="1474842" y="983018"/>
                  </a:lnTo>
                  <a:lnTo>
                    <a:pt x="1448381" y="983018"/>
                  </a:lnTo>
                  <a:lnTo>
                    <a:pt x="1448381" y="956558"/>
                  </a:lnTo>
                  <a:lnTo>
                    <a:pt x="1404804" y="956558"/>
                  </a:lnTo>
                  <a:lnTo>
                    <a:pt x="1404804" y="917647"/>
                  </a:lnTo>
                  <a:lnTo>
                    <a:pt x="1365895" y="917647"/>
                  </a:lnTo>
                  <a:lnTo>
                    <a:pt x="1365895" y="898970"/>
                  </a:lnTo>
                  <a:lnTo>
                    <a:pt x="1340996" y="898970"/>
                  </a:lnTo>
                  <a:lnTo>
                    <a:pt x="1340996" y="866285"/>
                  </a:lnTo>
                  <a:lnTo>
                    <a:pt x="1283408" y="866285"/>
                  </a:lnTo>
                  <a:lnTo>
                    <a:pt x="1283408" y="835158"/>
                  </a:lnTo>
                  <a:lnTo>
                    <a:pt x="1258500" y="835158"/>
                  </a:lnTo>
                  <a:lnTo>
                    <a:pt x="1258500" y="814924"/>
                  </a:lnTo>
                  <a:lnTo>
                    <a:pt x="1228935" y="814924"/>
                  </a:lnTo>
                  <a:lnTo>
                    <a:pt x="1228935" y="786909"/>
                  </a:lnTo>
                  <a:lnTo>
                    <a:pt x="1190025" y="786909"/>
                  </a:lnTo>
                  <a:lnTo>
                    <a:pt x="1190025" y="755780"/>
                  </a:lnTo>
                  <a:lnTo>
                    <a:pt x="1116873" y="755780"/>
                  </a:lnTo>
                  <a:lnTo>
                    <a:pt x="1116873" y="737104"/>
                  </a:lnTo>
                  <a:lnTo>
                    <a:pt x="1087298" y="737104"/>
                  </a:lnTo>
                  <a:lnTo>
                    <a:pt x="1087298" y="704419"/>
                  </a:lnTo>
                  <a:lnTo>
                    <a:pt x="1054608" y="704419"/>
                  </a:lnTo>
                  <a:lnTo>
                    <a:pt x="1054608" y="679515"/>
                  </a:lnTo>
                  <a:lnTo>
                    <a:pt x="1035939" y="679515"/>
                  </a:lnTo>
                  <a:lnTo>
                    <a:pt x="1035939" y="623485"/>
                  </a:lnTo>
                  <a:lnTo>
                    <a:pt x="986133" y="623485"/>
                  </a:lnTo>
                  <a:lnTo>
                    <a:pt x="986133" y="598582"/>
                  </a:lnTo>
                  <a:lnTo>
                    <a:pt x="961225" y="598582"/>
                  </a:lnTo>
                  <a:lnTo>
                    <a:pt x="961225" y="570567"/>
                  </a:lnTo>
                  <a:lnTo>
                    <a:pt x="919204" y="570567"/>
                  </a:lnTo>
                  <a:lnTo>
                    <a:pt x="919204" y="548777"/>
                  </a:lnTo>
                  <a:lnTo>
                    <a:pt x="881850" y="548777"/>
                  </a:lnTo>
                  <a:lnTo>
                    <a:pt x="881850" y="517649"/>
                  </a:lnTo>
                  <a:lnTo>
                    <a:pt x="844496" y="517649"/>
                  </a:lnTo>
                  <a:lnTo>
                    <a:pt x="844496" y="472512"/>
                  </a:lnTo>
                  <a:lnTo>
                    <a:pt x="791578" y="472512"/>
                  </a:lnTo>
                  <a:lnTo>
                    <a:pt x="791578" y="435158"/>
                  </a:lnTo>
                  <a:lnTo>
                    <a:pt x="780682" y="435158"/>
                  </a:lnTo>
                  <a:lnTo>
                    <a:pt x="780682" y="404031"/>
                  </a:lnTo>
                  <a:lnTo>
                    <a:pt x="709088" y="404031"/>
                  </a:lnTo>
                  <a:lnTo>
                    <a:pt x="709088" y="385353"/>
                  </a:lnTo>
                  <a:lnTo>
                    <a:pt x="676403" y="385353"/>
                  </a:lnTo>
                  <a:lnTo>
                    <a:pt x="676403" y="338660"/>
                  </a:lnTo>
                  <a:lnTo>
                    <a:pt x="654613" y="338660"/>
                  </a:lnTo>
                  <a:lnTo>
                    <a:pt x="654613" y="305975"/>
                  </a:lnTo>
                  <a:lnTo>
                    <a:pt x="606364" y="305975"/>
                  </a:lnTo>
                  <a:lnTo>
                    <a:pt x="606364" y="285742"/>
                  </a:lnTo>
                  <a:lnTo>
                    <a:pt x="581461" y="285742"/>
                  </a:lnTo>
                  <a:lnTo>
                    <a:pt x="581461" y="218816"/>
                  </a:lnTo>
                  <a:lnTo>
                    <a:pt x="517649" y="218816"/>
                  </a:lnTo>
                  <a:lnTo>
                    <a:pt x="517649" y="201696"/>
                  </a:lnTo>
                  <a:lnTo>
                    <a:pt x="486520" y="201696"/>
                  </a:lnTo>
                  <a:lnTo>
                    <a:pt x="486520" y="153447"/>
                  </a:lnTo>
                  <a:lnTo>
                    <a:pt x="446053" y="153447"/>
                  </a:lnTo>
                  <a:lnTo>
                    <a:pt x="446053" y="123875"/>
                  </a:lnTo>
                  <a:lnTo>
                    <a:pt x="394691" y="123875"/>
                  </a:lnTo>
                  <a:lnTo>
                    <a:pt x="394691" y="97416"/>
                  </a:lnTo>
                  <a:lnTo>
                    <a:pt x="363563" y="97416"/>
                  </a:lnTo>
                  <a:lnTo>
                    <a:pt x="363563" y="67844"/>
                  </a:lnTo>
                  <a:lnTo>
                    <a:pt x="304419" y="67844"/>
                  </a:lnTo>
                  <a:lnTo>
                    <a:pt x="304419" y="52280"/>
                  </a:lnTo>
                  <a:lnTo>
                    <a:pt x="285742" y="52280"/>
                  </a:lnTo>
                  <a:lnTo>
                    <a:pt x="285742" y="35159"/>
                  </a:lnTo>
                  <a:lnTo>
                    <a:pt x="164342" y="35159"/>
                  </a:lnTo>
                  <a:lnTo>
                    <a:pt x="164342" y="7144"/>
                  </a:lnTo>
                  <a:lnTo>
                    <a:pt x="7144" y="7144"/>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grpSp>
          <p:nvGrpSpPr>
            <p:cNvPr id="316" name="Group 315">
              <a:extLst>
                <a:ext uri="{FF2B5EF4-FFF2-40B4-BE49-F238E27FC236}">
                  <a16:creationId xmlns:a16="http://schemas.microsoft.com/office/drawing/2014/main" id="{E5E68378-E45E-4C93-8A3A-0DF16FC01A2A}"/>
                </a:ext>
              </a:extLst>
            </p:cNvPr>
            <p:cNvGrpSpPr/>
            <p:nvPr/>
          </p:nvGrpSpPr>
          <p:grpSpPr>
            <a:xfrm>
              <a:off x="5532866" y="3427790"/>
              <a:ext cx="2219334" cy="619135"/>
              <a:chOff x="5532866" y="3427790"/>
              <a:chExt cx="2219334" cy="619135"/>
            </a:xfrm>
          </p:grpSpPr>
          <p:sp>
            <p:nvSpPr>
              <p:cNvPr id="317" name="Freeform: Shape 92">
                <a:extLst>
                  <a:ext uri="{FF2B5EF4-FFF2-40B4-BE49-F238E27FC236}">
                    <a16:creationId xmlns:a16="http://schemas.microsoft.com/office/drawing/2014/main" id="{654C652E-6CF7-46A5-9B22-7CAB41B38E85}"/>
                  </a:ext>
                </a:extLst>
              </p:cNvPr>
              <p:cNvSpPr/>
              <p:nvPr/>
            </p:nvSpPr>
            <p:spPr>
              <a:xfrm>
                <a:off x="5532866" y="3427790"/>
                <a:ext cx="9525" cy="85725"/>
              </a:xfrm>
              <a:custGeom>
                <a:avLst/>
                <a:gdLst>
                  <a:gd name="connsiteX0" fmla="*/ 7588 w 9525"/>
                  <a:gd name="connsiteY0" fmla="*/ 7588 h 85725"/>
                  <a:gd name="connsiteX1" fmla="*/ 7588 w 9525"/>
                  <a:gd name="connsiteY1" fmla="*/ 79588 h 85725"/>
                </a:gdLst>
                <a:ahLst/>
                <a:cxnLst>
                  <a:cxn ang="0">
                    <a:pos x="connsiteX0" y="connsiteY0"/>
                  </a:cxn>
                  <a:cxn ang="0">
                    <a:pos x="connsiteX1" y="connsiteY1"/>
                  </a:cxn>
                </a:cxnLst>
                <a:rect l="l" t="t" r="r" b="b"/>
                <a:pathLst>
                  <a:path w="9525" h="85725">
                    <a:moveTo>
                      <a:pt x="7588" y="7588"/>
                    </a:moveTo>
                    <a:lnTo>
                      <a:pt x="7588" y="79588"/>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18" name="Freeform: Shape 93">
                <a:extLst>
                  <a:ext uri="{FF2B5EF4-FFF2-40B4-BE49-F238E27FC236}">
                    <a16:creationId xmlns:a16="http://schemas.microsoft.com/office/drawing/2014/main" id="{DBB21CF1-88D1-4E40-B749-110C0130D67E}"/>
                  </a:ext>
                </a:extLst>
              </p:cNvPr>
              <p:cNvSpPr/>
              <p:nvPr/>
            </p:nvSpPr>
            <p:spPr>
              <a:xfrm>
                <a:off x="5666216" y="3446840"/>
                <a:ext cx="9525" cy="85725"/>
              </a:xfrm>
              <a:custGeom>
                <a:avLst/>
                <a:gdLst>
                  <a:gd name="connsiteX0" fmla="*/ 7588 w 9525"/>
                  <a:gd name="connsiteY0" fmla="*/ 7588 h 85725"/>
                  <a:gd name="connsiteX1" fmla="*/ 7588 w 9525"/>
                  <a:gd name="connsiteY1" fmla="*/ 79588 h 85725"/>
                </a:gdLst>
                <a:ahLst/>
                <a:cxnLst>
                  <a:cxn ang="0">
                    <a:pos x="connsiteX0" y="connsiteY0"/>
                  </a:cxn>
                  <a:cxn ang="0">
                    <a:pos x="connsiteX1" y="connsiteY1"/>
                  </a:cxn>
                </a:cxnLst>
                <a:rect l="l" t="t" r="r" b="b"/>
                <a:pathLst>
                  <a:path w="9525" h="85725">
                    <a:moveTo>
                      <a:pt x="7588" y="7588"/>
                    </a:moveTo>
                    <a:lnTo>
                      <a:pt x="7588" y="79588"/>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19" name="Freeform: Shape 94">
                <a:extLst>
                  <a:ext uri="{FF2B5EF4-FFF2-40B4-BE49-F238E27FC236}">
                    <a16:creationId xmlns:a16="http://schemas.microsoft.com/office/drawing/2014/main" id="{9C6D7FFB-FDFE-4D08-968B-0FA79C2BA2EC}"/>
                  </a:ext>
                </a:extLst>
              </p:cNvPr>
              <p:cNvSpPr/>
              <p:nvPr/>
            </p:nvSpPr>
            <p:spPr>
              <a:xfrm>
                <a:off x="5818616" y="3523040"/>
                <a:ext cx="9525" cy="85725"/>
              </a:xfrm>
              <a:custGeom>
                <a:avLst/>
                <a:gdLst>
                  <a:gd name="connsiteX0" fmla="*/ 7588 w 9525"/>
                  <a:gd name="connsiteY0" fmla="*/ 7588 h 85725"/>
                  <a:gd name="connsiteX1" fmla="*/ 7588 w 9525"/>
                  <a:gd name="connsiteY1" fmla="*/ 79588 h 85725"/>
                </a:gdLst>
                <a:ahLst/>
                <a:cxnLst>
                  <a:cxn ang="0">
                    <a:pos x="connsiteX0" y="connsiteY0"/>
                  </a:cxn>
                  <a:cxn ang="0">
                    <a:pos x="connsiteX1" y="connsiteY1"/>
                  </a:cxn>
                </a:cxnLst>
                <a:rect l="l" t="t" r="r" b="b"/>
                <a:pathLst>
                  <a:path w="9525" h="85725">
                    <a:moveTo>
                      <a:pt x="7588" y="7588"/>
                    </a:moveTo>
                    <a:lnTo>
                      <a:pt x="7588" y="79588"/>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20" name="Freeform: Shape 5119">
                <a:extLst>
                  <a:ext uri="{FF2B5EF4-FFF2-40B4-BE49-F238E27FC236}">
                    <a16:creationId xmlns:a16="http://schemas.microsoft.com/office/drawing/2014/main" id="{1F9F808F-D6D3-4314-B62E-DFB9B9F60665}"/>
                  </a:ext>
                </a:extLst>
              </p:cNvPr>
              <p:cNvSpPr/>
              <p:nvPr/>
            </p:nvSpPr>
            <p:spPr>
              <a:xfrm>
                <a:off x="5856716" y="3542090"/>
                <a:ext cx="9525" cy="85725"/>
              </a:xfrm>
              <a:custGeom>
                <a:avLst/>
                <a:gdLst>
                  <a:gd name="connsiteX0" fmla="*/ 7588 w 9525"/>
                  <a:gd name="connsiteY0" fmla="*/ 7588 h 85725"/>
                  <a:gd name="connsiteX1" fmla="*/ 7588 w 9525"/>
                  <a:gd name="connsiteY1" fmla="*/ 79588 h 85725"/>
                </a:gdLst>
                <a:ahLst/>
                <a:cxnLst>
                  <a:cxn ang="0">
                    <a:pos x="connsiteX0" y="connsiteY0"/>
                  </a:cxn>
                  <a:cxn ang="0">
                    <a:pos x="connsiteX1" y="connsiteY1"/>
                  </a:cxn>
                </a:cxnLst>
                <a:rect l="l" t="t" r="r" b="b"/>
                <a:pathLst>
                  <a:path w="9525" h="85725">
                    <a:moveTo>
                      <a:pt x="7588" y="7588"/>
                    </a:moveTo>
                    <a:lnTo>
                      <a:pt x="7588" y="79588"/>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21" name="Freeform: Shape 5120">
                <a:extLst>
                  <a:ext uri="{FF2B5EF4-FFF2-40B4-BE49-F238E27FC236}">
                    <a16:creationId xmlns:a16="http://schemas.microsoft.com/office/drawing/2014/main" id="{252AD495-D33C-4D2C-81E9-18D3F4A17510}"/>
                  </a:ext>
                </a:extLst>
              </p:cNvPr>
              <p:cNvSpPr/>
              <p:nvPr/>
            </p:nvSpPr>
            <p:spPr>
              <a:xfrm>
                <a:off x="6085316" y="3637340"/>
                <a:ext cx="9525" cy="85725"/>
              </a:xfrm>
              <a:custGeom>
                <a:avLst/>
                <a:gdLst>
                  <a:gd name="connsiteX0" fmla="*/ 7588 w 9525"/>
                  <a:gd name="connsiteY0" fmla="*/ 7588 h 85725"/>
                  <a:gd name="connsiteX1" fmla="*/ 7588 w 9525"/>
                  <a:gd name="connsiteY1" fmla="*/ 79588 h 85725"/>
                </a:gdLst>
                <a:ahLst/>
                <a:cxnLst>
                  <a:cxn ang="0">
                    <a:pos x="connsiteX0" y="connsiteY0"/>
                  </a:cxn>
                  <a:cxn ang="0">
                    <a:pos x="connsiteX1" y="connsiteY1"/>
                  </a:cxn>
                </a:cxnLst>
                <a:rect l="l" t="t" r="r" b="b"/>
                <a:pathLst>
                  <a:path w="9525" h="85725">
                    <a:moveTo>
                      <a:pt x="7588" y="7588"/>
                    </a:moveTo>
                    <a:lnTo>
                      <a:pt x="7588" y="79588"/>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22" name="Freeform: Shape 5123">
                <a:extLst>
                  <a:ext uri="{FF2B5EF4-FFF2-40B4-BE49-F238E27FC236}">
                    <a16:creationId xmlns:a16="http://schemas.microsoft.com/office/drawing/2014/main" id="{C39F1324-558B-4E4A-9299-BC6544251B12}"/>
                  </a:ext>
                </a:extLst>
              </p:cNvPr>
              <p:cNvSpPr/>
              <p:nvPr/>
            </p:nvSpPr>
            <p:spPr>
              <a:xfrm>
                <a:off x="6142466" y="3656390"/>
                <a:ext cx="9525" cy="85725"/>
              </a:xfrm>
              <a:custGeom>
                <a:avLst/>
                <a:gdLst>
                  <a:gd name="connsiteX0" fmla="*/ 7588 w 9525"/>
                  <a:gd name="connsiteY0" fmla="*/ 7588 h 85725"/>
                  <a:gd name="connsiteX1" fmla="*/ 7588 w 9525"/>
                  <a:gd name="connsiteY1" fmla="*/ 79588 h 85725"/>
                </a:gdLst>
                <a:ahLst/>
                <a:cxnLst>
                  <a:cxn ang="0">
                    <a:pos x="connsiteX0" y="connsiteY0"/>
                  </a:cxn>
                  <a:cxn ang="0">
                    <a:pos x="connsiteX1" y="connsiteY1"/>
                  </a:cxn>
                </a:cxnLst>
                <a:rect l="l" t="t" r="r" b="b"/>
                <a:pathLst>
                  <a:path w="9525" h="85725">
                    <a:moveTo>
                      <a:pt x="7588" y="7588"/>
                    </a:moveTo>
                    <a:lnTo>
                      <a:pt x="7588" y="79588"/>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23" name="Freeform: Shape 5124">
                <a:extLst>
                  <a:ext uri="{FF2B5EF4-FFF2-40B4-BE49-F238E27FC236}">
                    <a16:creationId xmlns:a16="http://schemas.microsoft.com/office/drawing/2014/main" id="{371E82E1-80A4-4E4E-BA68-B8D1C589A643}"/>
                  </a:ext>
                </a:extLst>
              </p:cNvPr>
              <p:cNvSpPr/>
              <p:nvPr/>
            </p:nvSpPr>
            <p:spPr>
              <a:xfrm>
                <a:off x="6180566" y="3656390"/>
                <a:ext cx="9525" cy="85725"/>
              </a:xfrm>
              <a:custGeom>
                <a:avLst/>
                <a:gdLst>
                  <a:gd name="connsiteX0" fmla="*/ 7588 w 9525"/>
                  <a:gd name="connsiteY0" fmla="*/ 7588 h 85725"/>
                  <a:gd name="connsiteX1" fmla="*/ 7588 w 9525"/>
                  <a:gd name="connsiteY1" fmla="*/ 79588 h 85725"/>
                </a:gdLst>
                <a:ahLst/>
                <a:cxnLst>
                  <a:cxn ang="0">
                    <a:pos x="connsiteX0" y="connsiteY0"/>
                  </a:cxn>
                  <a:cxn ang="0">
                    <a:pos x="connsiteX1" y="connsiteY1"/>
                  </a:cxn>
                </a:cxnLst>
                <a:rect l="l" t="t" r="r" b="b"/>
                <a:pathLst>
                  <a:path w="9525" h="85725">
                    <a:moveTo>
                      <a:pt x="7588" y="7588"/>
                    </a:moveTo>
                    <a:lnTo>
                      <a:pt x="7588" y="79588"/>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24" name="Freeform: Shape 5125">
                <a:extLst>
                  <a:ext uri="{FF2B5EF4-FFF2-40B4-BE49-F238E27FC236}">
                    <a16:creationId xmlns:a16="http://schemas.microsoft.com/office/drawing/2014/main" id="{FC6BF076-1AAF-49F0-81DB-9CF3E2B06FC4}"/>
                  </a:ext>
                </a:extLst>
              </p:cNvPr>
              <p:cNvSpPr/>
              <p:nvPr/>
            </p:nvSpPr>
            <p:spPr>
              <a:xfrm>
                <a:off x="6218666" y="3656390"/>
                <a:ext cx="9525" cy="85725"/>
              </a:xfrm>
              <a:custGeom>
                <a:avLst/>
                <a:gdLst>
                  <a:gd name="connsiteX0" fmla="*/ 7588 w 9525"/>
                  <a:gd name="connsiteY0" fmla="*/ 7588 h 85725"/>
                  <a:gd name="connsiteX1" fmla="*/ 7588 w 9525"/>
                  <a:gd name="connsiteY1" fmla="*/ 79588 h 85725"/>
                </a:gdLst>
                <a:ahLst/>
                <a:cxnLst>
                  <a:cxn ang="0">
                    <a:pos x="connsiteX0" y="connsiteY0"/>
                  </a:cxn>
                  <a:cxn ang="0">
                    <a:pos x="connsiteX1" y="connsiteY1"/>
                  </a:cxn>
                </a:cxnLst>
                <a:rect l="l" t="t" r="r" b="b"/>
                <a:pathLst>
                  <a:path w="9525" h="85725">
                    <a:moveTo>
                      <a:pt x="7588" y="7588"/>
                    </a:moveTo>
                    <a:lnTo>
                      <a:pt x="7588" y="79588"/>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25" name="Freeform: Shape 5126">
                <a:extLst>
                  <a:ext uri="{FF2B5EF4-FFF2-40B4-BE49-F238E27FC236}">
                    <a16:creationId xmlns:a16="http://schemas.microsoft.com/office/drawing/2014/main" id="{4D5C0F87-37D5-40E5-95E7-7372F50DDD26}"/>
                  </a:ext>
                </a:extLst>
              </p:cNvPr>
              <p:cNvSpPr/>
              <p:nvPr/>
            </p:nvSpPr>
            <p:spPr>
              <a:xfrm>
                <a:off x="6256766" y="3675440"/>
                <a:ext cx="9525" cy="85725"/>
              </a:xfrm>
              <a:custGeom>
                <a:avLst/>
                <a:gdLst>
                  <a:gd name="connsiteX0" fmla="*/ 7588 w 9525"/>
                  <a:gd name="connsiteY0" fmla="*/ 7588 h 85725"/>
                  <a:gd name="connsiteX1" fmla="*/ 7588 w 9525"/>
                  <a:gd name="connsiteY1" fmla="*/ 79588 h 85725"/>
                </a:gdLst>
                <a:ahLst/>
                <a:cxnLst>
                  <a:cxn ang="0">
                    <a:pos x="connsiteX0" y="connsiteY0"/>
                  </a:cxn>
                  <a:cxn ang="0">
                    <a:pos x="connsiteX1" y="connsiteY1"/>
                  </a:cxn>
                </a:cxnLst>
                <a:rect l="l" t="t" r="r" b="b"/>
                <a:pathLst>
                  <a:path w="9525" h="85725">
                    <a:moveTo>
                      <a:pt x="7588" y="7588"/>
                    </a:moveTo>
                    <a:lnTo>
                      <a:pt x="7588" y="79588"/>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26" name="Freeform: Shape 5127">
                <a:extLst>
                  <a:ext uri="{FF2B5EF4-FFF2-40B4-BE49-F238E27FC236}">
                    <a16:creationId xmlns:a16="http://schemas.microsoft.com/office/drawing/2014/main" id="{112982FB-21DF-4314-81F9-217A009C8F9D}"/>
                  </a:ext>
                </a:extLst>
              </p:cNvPr>
              <p:cNvSpPr/>
              <p:nvPr/>
            </p:nvSpPr>
            <p:spPr>
              <a:xfrm>
                <a:off x="6275816" y="3675440"/>
                <a:ext cx="9525" cy="85725"/>
              </a:xfrm>
              <a:custGeom>
                <a:avLst/>
                <a:gdLst>
                  <a:gd name="connsiteX0" fmla="*/ 7588 w 9525"/>
                  <a:gd name="connsiteY0" fmla="*/ 7588 h 85725"/>
                  <a:gd name="connsiteX1" fmla="*/ 7588 w 9525"/>
                  <a:gd name="connsiteY1" fmla="*/ 79588 h 85725"/>
                </a:gdLst>
                <a:ahLst/>
                <a:cxnLst>
                  <a:cxn ang="0">
                    <a:pos x="connsiteX0" y="connsiteY0"/>
                  </a:cxn>
                  <a:cxn ang="0">
                    <a:pos x="connsiteX1" y="connsiteY1"/>
                  </a:cxn>
                </a:cxnLst>
                <a:rect l="l" t="t" r="r" b="b"/>
                <a:pathLst>
                  <a:path w="9525" h="85725">
                    <a:moveTo>
                      <a:pt x="7588" y="7588"/>
                    </a:moveTo>
                    <a:lnTo>
                      <a:pt x="7588" y="79588"/>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27" name="Freeform: Shape 5128">
                <a:extLst>
                  <a:ext uri="{FF2B5EF4-FFF2-40B4-BE49-F238E27FC236}">
                    <a16:creationId xmlns:a16="http://schemas.microsoft.com/office/drawing/2014/main" id="{25CABC2A-6C39-4965-91BE-198135B64F18}"/>
                  </a:ext>
                </a:extLst>
              </p:cNvPr>
              <p:cNvSpPr/>
              <p:nvPr/>
            </p:nvSpPr>
            <p:spPr>
              <a:xfrm>
                <a:off x="6294866" y="3675440"/>
                <a:ext cx="9525" cy="85725"/>
              </a:xfrm>
              <a:custGeom>
                <a:avLst/>
                <a:gdLst>
                  <a:gd name="connsiteX0" fmla="*/ 7588 w 9525"/>
                  <a:gd name="connsiteY0" fmla="*/ 7588 h 85725"/>
                  <a:gd name="connsiteX1" fmla="*/ 7588 w 9525"/>
                  <a:gd name="connsiteY1" fmla="*/ 79588 h 85725"/>
                </a:gdLst>
                <a:ahLst/>
                <a:cxnLst>
                  <a:cxn ang="0">
                    <a:pos x="connsiteX0" y="connsiteY0"/>
                  </a:cxn>
                  <a:cxn ang="0">
                    <a:pos x="connsiteX1" y="connsiteY1"/>
                  </a:cxn>
                </a:cxnLst>
                <a:rect l="l" t="t" r="r" b="b"/>
                <a:pathLst>
                  <a:path w="9525" h="85725">
                    <a:moveTo>
                      <a:pt x="7588" y="7588"/>
                    </a:moveTo>
                    <a:lnTo>
                      <a:pt x="7588" y="79588"/>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28" name="Freeform: Shape 5129">
                <a:extLst>
                  <a:ext uri="{FF2B5EF4-FFF2-40B4-BE49-F238E27FC236}">
                    <a16:creationId xmlns:a16="http://schemas.microsoft.com/office/drawing/2014/main" id="{C2EE7725-D6C3-4719-81C2-FD23D73A52A2}"/>
                  </a:ext>
                </a:extLst>
              </p:cNvPr>
              <p:cNvSpPr/>
              <p:nvPr/>
            </p:nvSpPr>
            <p:spPr>
              <a:xfrm>
                <a:off x="6352016" y="3675440"/>
                <a:ext cx="9525" cy="85725"/>
              </a:xfrm>
              <a:custGeom>
                <a:avLst/>
                <a:gdLst>
                  <a:gd name="connsiteX0" fmla="*/ 7588 w 9525"/>
                  <a:gd name="connsiteY0" fmla="*/ 7588 h 85725"/>
                  <a:gd name="connsiteX1" fmla="*/ 7588 w 9525"/>
                  <a:gd name="connsiteY1" fmla="*/ 79588 h 85725"/>
                </a:gdLst>
                <a:ahLst/>
                <a:cxnLst>
                  <a:cxn ang="0">
                    <a:pos x="connsiteX0" y="connsiteY0"/>
                  </a:cxn>
                  <a:cxn ang="0">
                    <a:pos x="connsiteX1" y="connsiteY1"/>
                  </a:cxn>
                </a:cxnLst>
                <a:rect l="l" t="t" r="r" b="b"/>
                <a:pathLst>
                  <a:path w="9525" h="85725">
                    <a:moveTo>
                      <a:pt x="7588" y="7588"/>
                    </a:moveTo>
                    <a:lnTo>
                      <a:pt x="7588" y="79588"/>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29" name="Freeform: Shape 5130">
                <a:extLst>
                  <a:ext uri="{FF2B5EF4-FFF2-40B4-BE49-F238E27FC236}">
                    <a16:creationId xmlns:a16="http://schemas.microsoft.com/office/drawing/2014/main" id="{DFAE8667-D0EB-4DB3-BD58-F33231F9EBFC}"/>
                  </a:ext>
                </a:extLst>
              </p:cNvPr>
              <p:cNvSpPr/>
              <p:nvPr/>
            </p:nvSpPr>
            <p:spPr>
              <a:xfrm>
                <a:off x="6485366" y="3713540"/>
                <a:ext cx="9525" cy="85725"/>
              </a:xfrm>
              <a:custGeom>
                <a:avLst/>
                <a:gdLst>
                  <a:gd name="connsiteX0" fmla="*/ 7588 w 9525"/>
                  <a:gd name="connsiteY0" fmla="*/ 7588 h 85725"/>
                  <a:gd name="connsiteX1" fmla="*/ 7588 w 9525"/>
                  <a:gd name="connsiteY1" fmla="*/ 79588 h 85725"/>
                </a:gdLst>
                <a:ahLst/>
                <a:cxnLst>
                  <a:cxn ang="0">
                    <a:pos x="connsiteX0" y="connsiteY0"/>
                  </a:cxn>
                  <a:cxn ang="0">
                    <a:pos x="connsiteX1" y="connsiteY1"/>
                  </a:cxn>
                </a:cxnLst>
                <a:rect l="l" t="t" r="r" b="b"/>
                <a:pathLst>
                  <a:path w="9525" h="85725">
                    <a:moveTo>
                      <a:pt x="7588" y="7588"/>
                    </a:moveTo>
                    <a:lnTo>
                      <a:pt x="7588" y="79588"/>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30" name="Freeform: Shape 5131">
                <a:extLst>
                  <a:ext uri="{FF2B5EF4-FFF2-40B4-BE49-F238E27FC236}">
                    <a16:creationId xmlns:a16="http://schemas.microsoft.com/office/drawing/2014/main" id="{03AC57F4-42D0-437D-A086-FBEE4DFE47B5}"/>
                  </a:ext>
                </a:extLst>
              </p:cNvPr>
              <p:cNvSpPr/>
              <p:nvPr/>
            </p:nvSpPr>
            <p:spPr>
              <a:xfrm>
                <a:off x="6542516" y="3732590"/>
                <a:ext cx="9525" cy="85725"/>
              </a:xfrm>
              <a:custGeom>
                <a:avLst/>
                <a:gdLst>
                  <a:gd name="connsiteX0" fmla="*/ 7588 w 9525"/>
                  <a:gd name="connsiteY0" fmla="*/ 7588 h 85725"/>
                  <a:gd name="connsiteX1" fmla="*/ 7588 w 9525"/>
                  <a:gd name="connsiteY1" fmla="*/ 79588 h 85725"/>
                </a:gdLst>
                <a:ahLst/>
                <a:cxnLst>
                  <a:cxn ang="0">
                    <a:pos x="connsiteX0" y="connsiteY0"/>
                  </a:cxn>
                  <a:cxn ang="0">
                    <a:pos x="connsiteX1" y="connsiteY1"/>
                  </a:cxn>
                </a:cxnLst>
                <a:rect l="l" t="t" r="r" b="b"/>
                <a:pathLst>
                  <a:path w="9525" h="85725">
                    <a:moveTo>
                      <a:pt x="7588" y="7588"/>
                    </a:moveTo>
                    <a:lnTo>
                      <a:pt x="7588" y="79588"/>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31" name="Freeform: Shape 5132">
                <a:extLst>
                  <a:ext uri="{FF2B5EF4-FFF2-40B4-BE49-F238E27FC236}">
                    <a16:creationId xmlns:a16="http://schemas.microsoft.com/office/drawing/2014/main" id="{D3DBFE78-E6BD-415C-9476-2984D118DBBD}"/>
                  </a:ext>
                </a:extLst>
              </p:cNvPr>
              <p:cNvSpPr/>
              <p:nvPr/>
            </p:nvSpPr>
            <p:spPr>
              <a:xfrm>
                <a:off x="6599666" y="3732590"/>
                <a:ext cx="9525" cy="85725"/>
              </a:xfrm>
              <a:custGeom>
                <a:avLst/>
                <a:gdLst>
                  <a:gd name="connsiteX0" fmla="*/ 7588 w 9525"/>
                  <a:gd name="connsiteY0" fmla="*/ 7588 h 85725"/>
                  <a:gd name="connsiteX1" fmla="*/ 7588 w 9525"/>
                  <a:gd name="connsiteY1" fmla="*/ 79588 h 85725"/>
                </a:gdLst>
                <a:ahLst/>
                <a:cxnLst>
                  <a:cxn ang="0">
                    <a:pos x="connsiteX0" y="connsiteY0"/>
                  </a:cxn>
                  <a:cxn ang="0">
                    <a:pos x="connsiteX1" y="connsiteY1"/>
                  </a:cxn>
                </a:cxnLst>
                <a:rect l="l" t="t" r="r" b="b"/>
                <a:pathLst>
                  <a:path w="9525" h="85725">
                    <a:moveTo>
                      <a:pt x="7588" y="7588"/>
                    </a:moveTo>
                    <a:lnTo>
                      <a:pt x="7588" y="79588"/>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32" name="Freeform: Shape 5133">
                <a:extLst>
                  <a:ext uri="{FF2B5EF4-FFF2-40B4-BE49-F238E27FC236}">
                    <a16:creationId xmlns:a16="http://schemas.microsoft.com/office/drawing/2014/main" id="{ED436E41-AC03-475A-A193-719D79563B88}"/>
                  </a:ext>
                </a:extLst>
              </p:cNvPr>
              <p:cNvSpPr/>
              <p:nvPr/>
            </p:nvSpPr>
            <p:spPr>
              <a:xfrm>
                <a:off x="6656816" y="3732590"/>
                <a:ext cx="9525" cy="85725"/>
              </a:xfrm>
              <a:custGeom>
                <a:avLst/>
                <a:gdLst>
                  <a:gd name="connsiteX0" fmla="*/ 7588 w 9525"/>
                  <a:gd name="connsiteY0" fmla="*/ 7588 h 85725"/>
                  <a:gd name="connsiteX1" fmla="*/ 7588 w 9525"/>
                  <a:gd name="connsiteY1" fmla="*/ 79588 h 85725"/>
                </a:gdLst>
                <a:ahLst/>
                <a:cxnLst>
                  <a:cxn ang="0">
                    <a:pos x="connsiteX0" y="connsiteY0"/>
                  </a:cxn>
                  <a:cxn ang="0">
                    <a:pos x="connsiteX1" y="connsiteY1"/>
                  </a:cxn>
                </a:cxnLst>
                <a:rect l="l" t="t" r="r" b="b"/>
                <a:pathLst>
                  <a:path w="9525" h="85725">
                    <a:moveTo>
                      <a:pt x="7588" y="7588"/>
                    </a:moveTo>
                    <a:lnTo>
                      <a:pt x="7588" y="79588"/>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33" name="Freeform: Shape 5134">
                <a:extLst>
                  <a:ext uri="{FF2B5EF4-FFF2-40B4-BE49-F238E27FC236}">
                    <a16:creationId xmlns:a16="http://schemas.microsoft.com/office/drawing/2014/main" id="{9F51E3FB-599A-4A02-98D0-ECDF7A03FBDA}"/>
                  </a:ext>
                </a:extLst>
              </p:cNvPr>
              <p:cNvSpPr/>
              <p:nvPr/>
            </p:nvSpPr>
            <p:spPr>
              <a:xfrm>
                <a:off x="6733016" y="3732590"/>
                <a:ext cx="9525" cy="85725"/>
              </a:xfrm>
              <a:custGeom>
                <a:avLst/>
                <a:gdLst>
                  <a:gd name="connsiteX0" fmla="*/ 7588 w 9525"/>
                  <a:gd name="connsiteY0" fmla="*/ 7588 h 85725"/>
                  <a:gd name="connsiteX1" fmla="*/ 7588 w 9525"/>
                  <a:gd name="connsiteY1" fmla="*/ 79588 h 85725"/>
                </a:gdLst>
                <a:ahLst/>
                <a:cxnLst>
                  <a:cxn ang="0">
                    <a:pos x="connsiteX0" y="connsiteY0"/>
                  </a:cxn>
                  <a:cxn ang="0">
                    <a:pos x="connsiteX1" y="connsiteY1"/>
                  </a:cxn>
                </a:cxnLst>
                <a:rect l="l" t="t" r="r" b="b"/>
                <a:pathLst>
                  <a:path w="9525" h="85725">
                    <a:moveTo>
                      <a:pt x="7588" y="7588"/>
                    </a:moveTo>
                    <a:lnTo>
                      <a:pt x="7588" y="79588"/>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34" name="Freeform: Shape 5135">
                <a:extLst>
                  <a:ext uri="{FF2B5EF4-FFF2-40B4-BE49-F238E27FC236}">
                    <a16:creationId xmlns:a16="http://schemas.microsoft.com/office/drawing/2014/main" id="{6762F0DD-666E-4F2B-A63F-B6257E61BEE3}"/>
                  </a:ext>
                </a:extLst>
              </p:cNvPr>
              <p:cNvSpPr/>
              <p:nvPr/>
            </p:nvSpPr>
            <p:spPr>
              <a:xfrm>
                <a:off x="6828266" y="3751640"/>
                <a:ext cx="9525" cy="85725"/>
              </a:xfrm>
              <a:custGeom>
                <a:avLst/>
                <a:gdLst>
                  <a:gd name="connsiteX0" fmla="*/ 7588 w 9525"/>
                  <a:gd name="connsiteY0" fmla="*/ 7588 h 85725"/>
                  <a:gd name="connsiteX1" fmla="*/ 7588 w 9525"/>
                  <a:gd name="connsiteY1" fmla="*/ 79588 h 85725"/>
                </a:gdLst>
                <a:ahLst/>
                <a:cxnLst>
                  <a:cxn ang="0">
                    <a:pos x="connsiteX0" y="connsiteY0"/>
                  </a:cxn>
                  <a:cxn ang="0">
                    <a:pos x="connsiteX1" y="connsiteY1"/>
                  </a:cxn>
                </a:cxnLst>
                <a:rect l="l" t="t" r="r" b="b"/>
                <a:pathLst>
                  <a:path w="9525" h="85725">
                    <a:moveTo>
                      <a:pt x="7588" y="7588"/>
                    </a:moveTo>
                    <a:lnTo>
                      <a:pt x="7588" y="79588"/>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35" name="Freeform: Shape 5136">
                <a:extLst>
                  <a:ext uri="{FF2B5EF4-FFF2-40B4-BE49-F238E27FC236}">
                    <a16:creationId xmlns:a16="http://schemas.microsoft.com/office/drawing/2014/main" id="{4A56A707-351F-43D5-810C-1244A393787B}"/>
                  </a:ext>
                </a:extLst>
              </p:cNvPr>
              <p:cNvSpPr/>
              <p:nvPr/>
            </p:nvSpPr>
            <p:spPr>
              <a:xfrm>
                <a:off x="6923516" y="3789740"/>
                <a:ext cx="9525" cy="85725"/>
              </a:xfrm>
              <a:custGeom>
                <a:avLst/>
                <a:gdLst>
                  <a:gd name="connsiteX0" fmla="*/ 7588 w 9525"/>
                  <a:gd name="connsiteY0" fmla="*/ 7588 h 85725"/>
                  <a:gd name="connsiteX1" fmla="*/ 7588 w 9525"/>
                  <a:gd name="connsiteY1" fmla="*/ 79597 h 85725"/>
                </a:gdLst>
                <a:ahLst/>
                <a:cxnLst>
                  <a:cxn ang="0">
                    <a:pos x="connsiteX0" y="connsiteY0"/>
                  </a:cxn>
                  <a:cxn ang="0">
                    <a:pos x="connsiteX1" y="connsiteY1"/>
                  </a:cxn>
                </a:cxnLst>
                <a:rect l="l" t="t" r="r" b="b"/>
                <a:pathLst>
                  <a:path w="9525" h="85725">
                    <a:moveTo>
                      <a:pt x="7588" y="7588"/>
                    </a:moveTo>
                    <a:lnTo>
                      <a:pt x="7588" y="79597"/>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36" name="Freeform: Shape 5137">
                <a:extLst>
                  <a:ext uri="{FF2B5EF4-FFF2-40B4-BE49-F238E27FC236}">
                    <a16:creationId xmlns:a16="http://schemas.microsoft.com/office/drawing/2014/main" id="{47BB28B9-7B6F-492B-BE34-9DBDD0A3309A}"/>
                  </a:ext>
                </a:extLst>
              </p:cNvPr>
              <p:cNvSpPr/>
              <p:nvPr/>
            </p:nvSpPr>
            <p:spPr>
              <a:xfrm>
                <a:off x="7133075" y="3904050"/>
                <a:ext cx="9525" cy="85725"/>
              </a:xfrm>
              <a:custGeom>
                <a:avLst/>
                <a:gdLst>
                  <a:gd name="connsiteX0" fmla="*/ 7588 w 9525"/>
                  <a:gd name="connsiteY0" fmla="*/ 7588 h 85725"/>
                  <a:gd name="connsiteX1" fmla="*/ 7588 w 9525"/>
                  <a:gd name="connsiteY1" fmla="*/ 79588 h 85725"/>
                </a:gdLst>
                <a:ahLst/>
                <a:cxnLst>
                  <a:cxn ang="0">
                    <a:pos x="connsiteX0" y="connsiteY0"/>
                  </a:cxn>
                  <a:cxn ang="0">
                    <a:pos x="connsiteX1" y="connsiteY1"/>
                  </a:cxn>
                </a:cxnLst>
                <a:rect l="l" t="t" r="r" b="b"/>
                <a:pathLst>
                  <a:path w="9525" h="85725">
                    <a:moveTo>
                      <a:pt x="7588" y="7588"/>
                    </a:moveTo>
                    <a:lnTo>
                      <a:pt x="7588" y="79588"/>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37" name="Freeform: Shape 5138">
                <a:extLst>
                  <a:ext uri="{FF2B5EF4-FFF2-40B4-BE49-F238E27FC236}">
                    <a16:creationId xmlns:a16="http://schemas.microsoft.com/office/drawing/2014/main" id="{E97B0576-74C2-4DDE-B158-C424E23058C9}"/>
                  </a:ext>
                </a:extLst>
              </p:cNvPr>
              <p:cNvSpPr/>
              <p:nvPr/>
            </p:nvSpPr>
            <p:spPr>
              <a:xfrm>
                <a:off x="7171175" y="3923100"/>
                <a:ext cx="9525" cy="85725"/>
              </a:xfrm>
              <a:custGeom>
                <a:avLst/>
                <a:gdLst>
                  <a:gd name="connsiteX0" fmla="*/ 7588 w 9525"/>
                  <a:gd name="connsiteY0" fmla="*/ 7588 h 85725"/>
                  <a:gd name="connsiteX1" fmla="*/ 7588 w 9525"/>
                  <a:gd name="connsiteY1" fmla="*/ 79588 h 85725"/>
                </a:gdLst>
                <a:ahLst/>
                <a:cxnLst>
                  <a:cxn ang="0">
                    <a:pos x="connsiteX0" y="connsiteY0"/>
                  </a:cxn>
                  <a:cxn ang="0">
                    <a:pos x="connsiteX1" y="connsiteY1"/>
                  </a:cxn>
                </a:cxnLst>
                <a:rect l="l" t="t" r="r" b="b"/>
                <a:pathLst>
                  <a:path w="9525" h="85725">
                    <a:moveTo>
                      <a:pt x="7588" y="7588"/>
                    </a:moveTo>
                    <a:lnTo>
                      <a:pt x="7588" y="79588"/>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38" name="Freeform: Shape 5139">
                <a:extLst>
                  <a:ext uri="{FF2B5EF4-FFF2-40B4-BE49-F238E27FC236}">
                    <a16:creationId xmlns:a16="http://schemas.microsoft.com/office/drawing/2014/main" id="{9ABDE723-799A-4480-B144-2F1A76A42789}"/>
                  </a:ext>
                </a:extLst>
              </p:cNvPr>
              <p:cNvSpPr/>
              <p:nvPr/>
            </p:nvSpPr>
            <p:spPr>
              <a:xfrm>
                <a:off x="7228325" y="3923100"/>
                <a:ext cx="9525" cy="85725"/>
              </a:xfrm>
              <a:custGeom>
                <a:avLst/>
                <a:gdLst>
                  <a:gd name="connsiteX0" fmla="*/ 7588 w 9525"/>
                  <a:gd name="connsiteY0" fmla="*/ 7588 h 85725"/>
                  <a:gd name="connsiteX1" fmla="*/ 7588 w 9525"/>
                  <a:gd name="connsiteY1" fmla="*/ 79588 h 85725"/>
                </a:gdLst>
                <a:ahLst/>
                <a:cxnLst>
                  <a:cxn ang="0">
                    <a:pos x="connsiteX0" y="connsiteY0"/>
                  </a:cxn>
                  <a:cxn ang="0">
                    <a:pos x="connsiteX1" y="connsiteY1"/>
                  </a:cxn>
                </a:cxnLst>
                <a:rect l="l" t="t" r="r" b="b"/>
                <a:pathLst>
                  <a:path w="9525" h="85725">
                    <a:moveTo>
                      <a:pt x="7588" y="7588"/>
                    </a:moveTo>
                    <a:lnTo>
                      <a:pt x="7588" y="79588"/>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39" name="Freeform: Shape 5140">
                <a:extLst>
                  <a:ext uri="{FF2B5EF4-FFF2-40B4-BE49-F238E27FC236}">
                    <a16:creationId xmlns:a16="http://schemas.microsoft.com/office/drawing/2014/main" id="{0A2A988B-ACC6-4C18-8010-6096A1DC106A}"/>
                  </a:ext>
                </a:extLst>
              </p:cNvPr>
              <p:cNvSpPr/>
              <p:nvPr/>
            </p:nvSpPr>
            <p:spPr>
              <a:xfrm>
                <a:off x="7266425" y="3961200"/>
                <a:ext cx="9525" cy="85725"/>
              </a:xfrm>
              <a:custGeom>
                <a:avLst/>
                <a:gdLst>
                  <a:gd name="connsiteX0" fmla="*/ 7588 w 9525"/>
                  <a:gd name="connsiteY0" fmla="*/ 7588 h 85725"/>
                  <a:gd name="connsiteX1" fmla="*/ 7588 w 9525"/>
                  <a:gd name="connsiteY1" fmla="*/ 79588 h 85725"/>
                </a:gdLst>
                <a:ahLst/>
                <a:cxnLst>
                  <a:cxn ang="0">
                    <a:pos x="connsiteX0" y="connsiteY0"/>
                  </a:cxn>
                  <a:cxn ang="0">
                    <a:pos x="connsiteX1" y="connsiteY1"/>
                  </a:cxn>
                </a:cxnLst>
                <a:rect l="l" t="t" r="r" b="b"/>
                <a:pathLst>
                  <a:path w="9525" h="85725">
                    <a:moveTo>
                      <a:pt x="7588" y="7588"/>
                    </a:moveTo>
                    <a:lnTo>
                      <a:pt x="7588" y="79588"/>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40" name="Freeform: Shape 5141">
                <a:extLst>
                  <a:ext uri="{FF2B5EF4-FFF2-40B4-BE49-F238E27FC236}">
                    <a16:creationId xmlns:a16="http://schemas.microsoft.com/office/drawing/2014/main" id="{CFF5E175-55A9-4B9D-BCA0-62915BCED87F}"/>
                  </a:ext>
                </a:extLst>
              </p:cNvPr>
              <p:cNvSpPr/>
              <p:nvPr/>
            </p:nvSpPr>
            <p:spPr>
              <a:xfrm>
                <a:off x="7304525" y="3961200"/>
                <a:ext cx="9525" cy="85725"/>
              </a:xfrm>
              <a:custGeom>
                <a:avLst/>
                <a:gdLst>
                  <a:gd name="connsiteX0" fmla="*/ 7588 w 9525"/>
                  <a:gd name="connsiteY0" fmla="*/ 7588 h 85725"/>
                  <a:gd name="connsiteX1" fmla="*/ 7588 w 9525"/>
                  <a:gd name="connsiteY1" fmla="*/ 79588 h 85725"/>
                </a:gdLst>
                <a:ahLst/>
                <a:cxnLst>
                  <a:cxn ang="0">
                    <a:pos x="connsiteX0" y="connsiteY0"/>
                  </a:cxn>
                  <a:cxn ang="0">
                    <a:pos x="connsiteX1" y="connsiteY1"/>
                  </a:cxn>
                </a:cxnLst>
                <a:rect l="l" t="t" r="r" b="b"/>
                <a:pathLst>
                  <a:path w="9525" h="85725">
                    <a:moveTo>
                      <a:pt x="7588" y="7588"/>
                    </a:moveTo>
                    <a:lnTo>
                      <a:pt x="7588" y="79588"/>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41" name="Freeform: Shape 5142">
                <a:extLst>
                  <a:ext uri="{FF2B5EF4-FFF2-40B4-BE49-F238E27FC236}">
                    <a16:creationId xmlns:a16="http://schemas.microsoft.com/office/drawing/2014/main" id="{BE743959-BD95-4EEA-9AFA-5234797C9ED0}"/>
                  </a:ext>
                </a:extLst>
              </p:cNvPr>
              <p:cNvSpPr/>
              <p:nvPr/>
            </p:nvSpPr>
            <p:spPr>
              <a:xfrm>
                <a:off x="7342625" y="3961200"/>
                <a:ext cx="9525" cy="85725"/>
              </a:xfrm>
              <a:custGeom>
                <a:avLst/>
                <a:gdLst>
                  <a:gd name="connsiteX0" fmla="*/ 7588 w 9525"/>
                  <a:gd name="connsiteY0" fmla="*/ 7588 h 85725"/>
                  <a:gd name="connsiteX1" fmla="*/ 7588 w 9525"/>
                  <a:gd name="connsiteY1" fmla="*/ 79588 h 85725"/>
                </a:gdLst>
                <a:ahLst/>
                <a:cxnLst>
                  <a:cxn ang="0">
                    <a:pos x="connsiteX0" y="connsiteY0"/>
                  </a:cxn>
                  <a:cxn ang="0">
                    <a:pos x="connsiteX1" y="connsiteY1"/>
                  </a:cxn>
                </a:cxnLst>
                <a:rect l="l" t="t" r="r" b="b"/>
                <a:pathLst>
                  <a:path w="9525" h="85725">
                    <a:moveTo>
                      <a:pt x="7588" y="7588"/>
                    </a:moveTo>
                    <a:lnTo>
                      <a:pt x="7588" y="79588"/>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42" name="Freeform: Shape 5143">
                <a:extLst>
                  <a:ext uri="{FF2B5EF4-FFF2-40B4-BE49-F238E27FC236}">
                    <a16:creationId xmlns:a16="http://schemas.microsoft.com/office/drawing/2014/main" id="{20B18C2D-F30E-4294-A2C2-9DC094E0642E}"/>
                  </a:ext>
                </a:extLst>
              </p:cNvPr>
              <p:cNvSpPr/>
              <p:nvPr/>
            </p:nvSpPr>
            <p:spPr>
              <a:xfrm>
                <a:off x="7361675" y="3961200"/>
                <a:ext cx="9525" cy="85725"/>
              </a:xfrm>
              <a:custGeom>
                <a:avLst/>
                <a:gdLst>
                  <a:gd name="connsiteX0" fmla="*/ 7588 w 9525"/>
                  <a:gd name="connsiteY0" fmla="*/ 7588 h 85725"/>
                  <a:gd name="connsiteX1" fmla="*/ 7588 w 9525"/>
                  <a:gd name="connsiteY1" fmla="*/ 79588 h 85725"/>
                </a:gdLst>
                <a:ahLst/>
                <a:cxnLst>
                  <a:cxn ang="0">
                    <a:pos x="connsiteX0" y="connsiteY0"/>
                  </a:cxn>
                  <a:cxn ang="0">
                    <a:pos x="connsiteX1" y="connsiteY1"/>
                  </a:cxn>
                </a:cxnLst>
                <a:rect l="l" t="t" r="r" b="b"/>
                <a:pathLst>
                  <a:path w="9525" h="85725">
                    <a:moveTo>
                      <a:pt x="7588" y="7588"/>
                    </a:moveTo>
                    <a:lnTo>
                      <a:pt x="7588" y="79588"/>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43" name="Freeform: Shape 5144">
                <a:extLst>
                  <a:ext uri="{FF2B5EF4-FFF2-40B4-BE49-F238E27FC236}">
                    <a16:creationId xmlns:a16="http://schemas.microsoft.com/office/drawing/2014/main" id="{6E9F0B99-B8DD-4831-ADE7-61E86A3081D2}"/>
                  </a:ext>
                </a:extLst>
              </p:cNvPr>
              <p:cNvSpPr/>
              <p:nvPr/>
            </p:nvSpPr>
            <p:spPr>
              <a:xfrm>
                <a:off x="7456925" y="3961200"/>
                <a:ext cx="9525" cy="85725"/>
              </a:xfrm>
              <a:custGeom>
                <a:avLst/>
                <a:gdLst>
                  <a:gd name="connsiteX0" fmla="*/ 7588 w 9525"/>
                  <a:gd name="connsiteY0" fmla="*/ 7588 h 85725"/>
                  <a:gd name="connsiteX1" fmla="*/ 7588 w 9525"/>
                  <a:gd name="connsiteY1" fmla="*/ 79588 h 85725"/>
                </a:gdLst>
                <a:ahLst/>
                <a:cxnLst>
                  <a:cxn ang="0">
                    <a:pos x="connsiteX0" y="connsiteY0"/>
                  </a:cxn>
                  <a:cxn ang="0">
                    <a:pos x="connsiteX1" y="connsiteY1"/>
                  </a:cxn>
                </a:cxnLst>
                <a:rect l="l" t="t" r="r" b="b"/>
                <a:pathLst>
                  <a:path w="9525" h="85725">
                    <a:moveTo>
                      <a:pt x="7588" y="7588"/>
                    </a:moveTo>
                    <a:lnTo>
                      <a:pt x="7588" y="79588"/>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44" name="Freeform: Shape 5145">
                <a:extLst>
                  <a:ext uri="{FF2B5EF4-FFF2-40B4-BE49-F238E27FC236}">
                    <a16:creationId xmlns:a16="http://schemas.microsoft.com/office/drawing/2014/main" id="{99659D28-8A0A-4B1B-AAE6-7B27828FB8B3}"/>
                  </a:ext>
                </a:extLst>
              </p:cNvPr>
              <p:cNvSpPr/>
              <p:nvPr/>
            </p:nvSpPr>
            <p:spPr>
              <a:xfrm>
                <a:off x="7495025" y="3961200"/>
                <a:ext cx="9525" cy="85725"/>
              </a:xfrm>
              <a:custGeom>
                <a:avLst/>
                <a:gdLst>
                  <a:gd name="connsiteX0" fmla="*/ 7588 w 9525"/>
                  <a:gd name="connsiteY0" fmla="*/ 7588 h 85725"/>
                  <a:gd name="connsiteX1" fmla="*/ 7588 w 9525"/>
                  <a:gd name="connsiteY1" fmla="*/ 79588 h 85725"/>
                </a:gdLst>
                <a:ahLst/>
                <a:cxnLst>
                  <a:cxn ang="0">
                    <a:pos x="connsiteX0" y="connsiteY0"/>
                  </a:cxn>
                  <a:cxn ang="0">
                    <a:pos x="connsiteX1" y="connsiteY1"/>
                  </a:cxn>
                </a:cxnLst>
                <a:rect l="l" t="t" r="r" b="b"/>
                <a:pathLst>
                  <a:path w="9525" h="85725">
                    <a:moveTo>
                      <a:pt x="7588" y="7588"/>
                    </a:moveTo>
                    <a:lnTo>
                      <a:pt x="7588" y="79588"/>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45" name="Freeform: Shape 5146">
                <a:extLst>
                  <a:ext uri="{FF2B5EF4-FFF2-40B4-BE49-F238E27FC236}">
                    <a16:creationId xmlns:a16="http://schemas.microsoft.com/office/drawing/2014/main" id="{4D8E1D3D-0643-4230-92FD-132620FC09CE}"/>
                  </a:ext>
                </a:extLst>
              </p:cNvPr>
              <p:cNvSpPr/>
              <p:nvPr/>
            </p:nvSpPr>
            <p:spPr>
              <a:xfrm>
                <a:off x="7552175" y="3961200"/>
                <a:ext cx="9525" cy="85725"/>
              </a:xfrm>
              <a:custGeom>
                <a:avLst/>
                <a:gdLst>
                  <a:gd name="connsiteX0" fmla="*/ 7588 w 9525"/>
                  <a:gd name="connsiteY0" fmla="*/ 7588 h 85725"/>
                  <a:gd name="connsiteX1" fmla="*/ 7588 w 9525"/>
                  <a:gd name="connsiteY1" fmla="*/ 79588 h 85725"/>
                </a:gdLst>
                <a:ahLst/>
                <a:cxnLst>
                  <a:cxn ang="0">
                    <a:pos x="connsiteX0" y="connsiteY0"/>
                  </a:cxn>
                  <a:cxn ang="0">
                    <a:pos x="connsiteX1" y="connsiteY1"/>
                  </a:cxn>
                </a:cxnLst>
                <a:rect l="l" t="t" r="r" b="b"/>
                <a:pathLst>
                  <a:path w="9525" h="85725">
                    <a:moveTo>
                      <a:pt x="7588" y="7588"/>
                    </a:moveTo>
                    <a:lnTo>
                      <a:pt x="7588" y="79588"/>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46" name="Freeform: Shape 5147">
                <a:extLst>
                  <a:ext uri="{FF2B5EF4-FFF2-40B4-BE49-F238E27FC236}">
                    <a16:creationId xmlns:a16="http://schemas.microsoft.com/office/drawing/2014/main" id="{CCE2B38F-CA6F-4752-BE5D-06A0EE9DEF14}"/>
                  </a:ext>
                </a:extLst>
              </p:cNvPr>
              <p:cNvSpPr/>
              <p:nvPr/>
            </p:nvSpPr>
            <p:spPr>
              <a:xfrm>
                <a:off x="7742675" y="3961200"/>
                <a:ext cx="9525" cy="85725"/>
              </a:xfrm>
              <a:custGeom>
                <a:avLst/>
                <a:gdLst>
                  <a:gd name="connsiteX0" fmla="*/ 7588 w 9525"/>
                  <a:gd name="connsiteY0" fmla="*/ 7588 h 85725"/>
                  <a:gd name="connsiteX1" fmla="*/ 7588 w 9525"/>
                  <a:gd name="connsiteY1" fmla="*/ 79588 h 85725"/>
                </a:gdLst>
                <a:ahLst/>
                <a:cxnLst>
                  <a:cxn ang="0">
                    <a:pos x="connsiteX0" y="connsiteY0"/>
                  </a:cxn>
                  <a:cxn ang="0">
                    <a:pos x="connsiteX1" y="connsiteY1"/>
                  </a:cxn>
                </a:cxnLst>
                <a:rect l="l" t="t" r="r" b="b"/>
                <a:pathLst>
                  <a:path w="9525" h="85725">
                    <a:moveTo>
                      <a:pt x="7588" y="7588"/>
                    </a:moveTo>
                    <a:lnTo>
                      <a:pt x="7588" y="79588"/>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grpSp>
      </p:grpSp>
      <p:grpSp>
        <p:nvGrpSpPr>
          <p:cNvPr id="347" name="Graphic 5150">
            <a:extLst>
              <a:ext uri="{FF2B5EF4-FFF2-40B4-BE49-F238E27FC236}">
                <a16:creationId xmlns:a16="http://schemas.microsoft.com/office/drawing/2014/main" id="{F79134ED-D94D-4DBD-8FD3-C8CD8B0579B1}"/>
              </a:ext>
            </a:extLst>
          </p:cNvPr>
          <p:cNvGrpSpPr/>
          <p:nvPr/>
        </p:nvGrpSpPr>
        <p:grpSpPr>
          <a:xfrm>
            <a:off x="915374" y="2716339"/>
            <a:ext cx="2919971" cy="1410066"/>
            <a:chOff x="2297906" y="2331180"/>
            <a:chExt cx="4543425" cy="2177336"/>
          </a:xfrm>
        </p:grpSpPr>
        <p:sp>
          <p:nvSpPr>
            <p:cNvPr id="348" name="Freeform: Shape 5152">
              <a:extLst>
                <a:ext uri="{FF2B5EF4-FFF2-40B4-BE49-F238E27FC236}">
                  <a16:creationId xmlns:a16="http://schemas.microsoft.com/office/drawing/2014/main" id="{A22C0554-AD54-4836-9AFD-EA05EF61CB6A}"/>
                </a:ext>
              </a:extLst>
            </p:cNvPr>
            <p:cNvSpPr/>
            <p:nvPr/>
          </p:nvSpPr>
          <p:spPr>
            <a:xfrm>
              <a:off x="2297906" y="2367872"/>
              <a:ext cx="4543425" cy="2105025"/>
            </a:xfrm>
            <a:custGeom>
              <a:avLst/>
              <a:gdLst>
                <a:gd name="connsiteX0" fmla="*/ 4537205 w 4543425"/>
                <a:gd name="connsiteY0" fmla="*/ 2102896 h 2105025"/>
                <a:gd name="connsiteX1" fmla="*/ 4314873 w 4543425"/>
                <a:gd name="connsiteY1" fmla="*/ 2102896 h 2105025"/>
                <a:gd name="connsiteX2" fmla="*/ 4314873 w 4543425"/>
                <a:gd name="connsiteY2" fmla="*/ 1957621 h 2105025"/>
                <a:gd name="connsiteX3" fmla="*/ 3977573 w 4543425"/>
                <a:gd name="connsiteY3" fmla="*/ 1957621 h 2105025"/>
                <a:gd name="connsiteX4" fmla="*/ 3977573 w 4543425"/>
                <a:gd name="connsiteY4" fmla="*/ 1929827 h 2105025"/>
                <a:gd name="connsiteX5" fmla="*/ 3844938 w 4543425"/>
                <a:gd name="connsiteY5" fmla="*/ 1929827 h 2105025"/>
                <a:gd name="connsiteX6" fmla="*/ 3844938 w 4543425"/>
                <a:gd name="connsiteY6" fmla="*/ 1918463 h 2105025"/>
                <a:gd name="connsiteX7" fmla="*/ 3829774 w 4543425"/>
                <a:gd name="connsiteY7" fmla="*/ 1918463 h 2105025"/>
                <a:gd name="connsiteX8" fmla="*/ 3829774 w 4543425"/>
                <a:gd name="connsiteY8" fmla="*/ 1900775 h 2105025"/>
                <a:gd name="connsiteX9" fmla="*/ 3741344 w 4543425"/>
                <a:gd name="connsiteY9" fmla="*/ 1900775 h 2105025"/>
                <a:gd name="connsiteX10" fmla="*/ 3741344 w 4543425"/>
                <a:gd name="connsiteY10" fmla="*/ 1876773 h 2105025"/>
                <a:gd name="connsiteX11" fmla="*/ 3719875 w 4543425"/>
                <a:gd name="connsiteY11" fmla="*/ 1876773 h 2105025"/>
                <a:gd name="connsiteX12" fmla="*/ 3719875 w 4543425"/>
                <a:gd name="connsiteY12" fmla="*/ 1851503 h 2105025"/>
                <a:gd name="connsiteX13" fmla="*/ 3565750 w 4543425"/>
                <a:gd name="connsiteY13" fmla="*/ 1851503 h 2105025"/>
                <a:gd name="connsiteX14" fmla="*/ 3565750 w 4543425"/>
                <a:gd name="connsiteY14" fmla="*/ 1822451 h 2105025"/>
                <a:gd name="connsiteX15" fmla="*/ 3522802 w 4543425"/>
                <a:gd name="connsiteY15" fmla="*/ 1822451 h 2105025"/>
                <a:gd name="connsiteX16" fmla="*/ 3522802 w 4543425"/>
                <a:gd name="connsiteY16" fmla="*/ 1787085 h 2105025"/>
                <a:gd name="connsiteX17" fmla="*/ 3496275 w 4543425"/>
                <a:gd name="connsiteY17" fmla="*/ 1787085 h 2105025"/>
                <a:gd name="connsiteX18" fmla="*/ 3496275 w 4543425"/>
                <a:gd name="connsiteY18" fmla="*/ 1765606 h 2105025"/>
                <a:gd name="connsiteX19" fmla="*/ 3386376 w 4543425"/>
                <a:gd name="connsiteY19" fmla="*/ 1765606 h 2105025"/>
                <a:gd name="connsiteX20" fmla="*/ 3386376 w 4543425"/>
                <a:gd name="connsiteY20" fmla="*/ 1752976 h 2105025"/>
                <a:gd name="connsiteX21" fmla="*/ 3354791 w 4543425"/>
                <a:gd name="connsiteY21" fmla="*/ 1752976 h 2105025"/>
                <a:gd name="connsiteX22" fmla="*/ 3354791 w 4543425"/>
                <a:gd name="connsiteY22" fmla="*/ 1737812 h 2105025"/>
                <a:gd name="connsiteX23" fmla="*/ 3209516 w 4543425"/>
                <a:gd name="connsiteY23" fmla="*/ 1737812 h 2105025"/>
                <a:gd name="connsiteX24" fmla="*/ 3209516 w 4543425"/>
                <a:gd name="connsiteY24" fmla="*/ 1725182 h 2105025"/>
                <a:gd name="connsiteX25" fmla="*/ 3138773 w 4543425"/>
                <a:gd name="connsiteY25" fmla="*/ 1725182 h 2105025"/>
                <a:gd name="connsiteX26" fmla="*/ 3138773 w 4543425"/>
                <a:gd name="connsiteY26" fmla="*/ 1712552 h 2105025"/>
                <a:gd name="connsiteX27" fmla="*/ 3098349 w 4543425"/>
                <a:gd name="connsiteY27" fmla="*/ 1712552 h 2105025"/>
                <a:gd name="connsiteX28" fmla="*/ 3098349 w 4543425"/>
                <a:gd name="connsiteY28" fmla="*/ 1687282 h 2105025"/>
                <a:gd name="connsiteX29" fmla="*/ 3021292 w 4543425"/>
                <a:gd name="connsiteY29" fmla="*/ 1687282 h 2105025"/>
                <a:gd name="connsiteX30" fmla="*/ 3021292 w 4543425"/>
                <a:gd name="connsiteY30" fmla="*/ 1667070 h 2105025"/>
                <a:gd name="connsiteX31" fmla="*/ 2973286 w 4543425"/>
                <a:gd name="connsiteY31" fmla="*/ 1667070 h 2105025"/>
                <a:gd name="connsiteX32" fmla="*/ 2973286 w 4543425"/>
                <a:gd name="connsiteY32" fmla="*/ 1656964 h 2105025"/>
                <a:gd name="connsiteX33" fmla="*/ 2926547 w 4543425"/>
                <a:gd name="connsiteY33" fmla="*/ 1656964 h 2105025"/>
                <a:gd name="connsiteX34" fmla="*/ 2926547 w 4543425"/>
                <a:gd name="connsiteY34" fmla="*/ 1645591 h 2105025"/>
                <a:gd name="connsiteX35" fmla="*/ 2801483 w 4543425"/>
                <a:gd name="connsiteY35" fmla="*/ 1645591 h 2105025"/>
                <a:gd name="connsiteX36" fmla="*/ 2801483 w 4543425"/>
                <a:gd name="connsiteY36" fmla="*/ 1625379 h 2105025"/>
                <a:gd name="connsiteX37" fmla="*/ 2767375 w 4543425"/>
                <a:gd name="connsiteY37" fmla="*/ 1625379 h 2105025"/>
                <a:gd name="connsiteX38" fmla="*/ 2767375 w 4543425"/>
                <a:gd name="connsiteY38" fmla="*/ 1612749 h 2105025"/>
                <a:gd name="connsiteX39" fmla="*/ 2699157 w 4543425"/>
                <a:gd name="connsiteY39" fmla="*/ 1612749 h 2105025"/>
                <a:gd name="connsiteX40" fmla="*/ 2699157 w 4543425"/>
                <a:gd name="connsiteY40" fmla="*/ 1597595 h 2105025"/>
                <a:gd name="connsiteX41" fmla="*/ 2632205 w 4543425"/>
                <a:gd name="connsiteY41" fmla="*/ 1597595 h 2105025"/>
                <a:gd name="connsiteX42" fmla="*/ 2632205 w 4543425"/>
                <a:gd name="connsiteY42" fmla="*/ 1581174 h 2105025"/>
                <a:gd name="connsiteX43" fmla="*/ 2613250 w 4543425"/>
                <a:gd name="connsiteY43" fmla="*/ 1581174 h 2105025"/>
                <a:gd name="connsiteX44" fmla="*/ 2613250 w 4543425"/>
                <a:gd name="connsiteY44" fmla="*/ 1557171 h 2105025"/>
                <a:gd name="connsiteX45" fmla="*/ 2563987 w 4543425"/>
                <a:gd name="connsiteY45" fmla="*/ 1557171 h 2105025"/>
                <a:gd name="connsiteX46" fmla="*/ 2563987 w 4543425"/>
                <a:gd name="connsiteY46" fmla="*/ 1544531 h 2105025"/>
                <a:gd name="connsiteX47" fmla="*/ 2494512 w 4543425"/>
                <a:gd name="connsiteY47" fmla="*/ 1544531 h 2105025"/>
                <a:gd name="connsiteX48" fmla="*/ 2494512 w 4543425"/>
                <a:gd name="connsiteY48" fmla="*/ 1530634 h 2105025"/>
                <a:gd name="connsiteX49" fmla="*/ 2470509 w 4543425"/>
                <a:gd name="connsiteY49" fmla="*/ 1530634 h 2105025"/>
                <a:gd name="connsiteX50" fmla="*/ 2470509 w 4543425"/>
                <a:gd name="connsiteY50" fmla="*/ 1512956 h 2105025"/>
                <a:gd name="connsiteX51" fmla="*/ 2418712 w 4543425"/>
                <a:gd name="connsiteY51" fmla="*/ 1512956 h 2105025"/>
                <a:gd name="connsiteX52" fmla="*/ 2418712 w 4543425"/>
                <a:gd name="connsiteY52" fmla="*/ 1501583 h 2105025"/>
                <a:gd name="connsiteX53" fmla="*/ 2403558 w 4543425"/>
                <a:gd name="connsiteY53" fmla="*/ 1501583 h 2105025"/>
                <a:gd name="connsiteX54" fmla="*/ 2403558 w 4543425"/>
                <a:gd name="connsiteY54" fmla="*/ 1485162 h 2105025"/>
                <a:gd name="connsiteX55" fmla="*/ 2363124 w 4543425"/>
                <a:gd name="connsiteY55" fmla="*/ 1485162 h 2105025"/>
                <a:gd name="connsiteX56" fmla="*/ 2363124 w 4543425"/>
                <a:gd name="connsiteY56" fmla="*/ 1472532 h 2105025"/>
                <a:gd name="connsiteX57" fmla="*/ 2310070 w 4543425"/>
                <a:gd name="connsiteY57" fmla="*/ 1472532 h 2105025"/>
                <a:gd name="connsiteX58" fmla="*/ 2310070 w 4543425"/>
                <a:gd name="connsiteY58" fmla="*/ 1453577 h 2105025"/>
                <a:gd name="connsiteX59" fmla="*/ 2269646 w 4543425"/>
                <a:gd name="connsiteY59" fmla="*/ 1453577 h 2105025"/>
                <a:gd name="connsiteX60" fmla="*/ 2269646 w 4543425"/>
                <a:gd name="connsiteY60" fmla="*/ 1424525 h 2105025"/>
                <a:gd name="connsiteX61" fmla="*/ 2233013 w 4543425"/>
                <a:gd name="connsiteY61" fmla="*/ 1424525 h 2105025"/>
                <a:gd name="connsiteX62" fmla="*/ 2233013 w 4543425"/>
                <a:gd name="connsiteY62" fmla="*/ 1405580 h 2105025"/>
                <a:gd name="connsiteX63" fmla="*/ 2215325 w 4543425"/>
                <a:gd name="connsiteY63" fmla="*/ 1405580 h 2105025"/>
                <a:gd name="connsiteX64" fmla="*/ 2215325 w 4543425"/>
                <a:gd name="connsiteY64" fmla="*/ 1384101 h 2105025"/>
                <a:gd name="connsiteX65" fmla="*/ 2186273 w 4543425"/>
                <a:gd name="connsiteY65" fmla="*/ 1384101 h 2105025"/>
                <a:gd name="connsiteX66" fmla="*/ 2186273 w 4543425"/>
                <a:gd name="connsiteY66" fmla="*/ 1365147 h 2105025"/>
                <a:gd name="connsiteX67" fmla="*/ 2148373 w 4543425"/>
                <a:gd name="connsiteY67" fmla="*/ 1365147 h 2105025"/>
                <a:gd name="connsiteX68" fmla="*/ 2148373 w 4543425"/>
                <a:gd name="connsiteY68" fmla="*/ 1338620 h 2105025"/>
                <a:gd name="connsiteX69" fmla="*/ 2089004 w 4543425"/>
                <a:gd name="connsiteY69" fmla="*/ 1338620 h 2105025"/>
                <a:gd name="connsiteX70" fmla="*/ 2089004 w 4543425"/>
                <a:gd name="connsiteY70" fmla="*/ 1320941 h 2105025"/>
                <a:gd name="connsiteX71" fmla="*/ 2059943 w 4543425"/>
                <a:gd name="connsiteY71" fmla="*/ 1320941 h 2105025"/>
                <a:gd name="connsiteX72" fmla="*/ 2059943 w 4543425"/>
                <a:gd name="connsiteY72" fmla="*/ 1308301 h 2105025"/>
                <a:gd name="connsiteX73" fmla="*/ 1998050 w 4543425"/>
                <a:gd name="connsiteY73" fmla="*/ 1308301 h 2105025"/>
                <a:gd name="connsiteX74" fmla="*/ 1998050 w 4543425"/>
                <a:gd name="connsiteY74" fmla="*/ 1256514 h 2105025"/>
                <a:gd name="connsiteX75" fmla="*/ 1874244 w 4543425"/>
                <a:gd name="connsiteY75" fmla="*/ 1256514 h 2105025"/>
                <a:gd name="connsiteX76" fmla="*/ 1874244 w 4543425"/>
                <a:gd name="connsiteY76" fmla="*/ 1243874 h 2105025"/>
                <a:gd name="connsiteX77" fmla="*/ 1827505 w 4543425"/>
                <a:gd name="connsiteY77" fmla="*/ 1243874 h 2105025"/>
                <a:gd name="connsiteX78" fmla="*/ 1827505 w 4543425"/>
                <a:gd name="connsiteY78" fmla="*/ 1222405 h 2105025"/>
                <a:gd name="connsiteX79" fmla="*/ 1785814 w 4543425"/>
                <a:gd name="connsiteY79" fmla="*/ 1222405 h 2105025"/>
                <a:gd name="connsiteX80" fmla="*/ 1785814 w 4543425"/>
                <a:gd name="connsiteY80" fmla="*/ 1193344 h 2105025"/>
                <a:gd name="connsiteX81" fmla="*/ 1739075 w 4543425"/>
                <a:gd name="connsiteY81" fmla="*/ 1193344 h 2105025"/>
                <a:gd name="connsiteX82" fmla="*/ 1739075 w 4543425"/>
                <a:gd name="connsiteY82" fmla="*/ 1181981 h 2105025"/>
                <a:gd name="connsiteX83" fmla="*/ 1698650 w 4543425"/>
                <a:gd name="connsiteY83" fmla="*/ 1181981 h 2105025"/>
                <a:gd name="connsiteX84" fmla="*/ 1698650 w 4543425"/>
                <a:gd name="connsiteY84" fmla="*/ 1157978 h 2105025"/>
                <a:gd name="connsiteX85" fmla="*/ 1675914 w 4543425"/>
                <a:gd name="connsiteY85" fmla="*/ 1157978 h 2105025"/>
                <a:gd name="connsiteX86" fmla="*/ 1675914 w 4543425"/>
                <a:gd name="connsiteY86" fmla="*/ 1111239 h 2105025"/>
                <a:gd name="connsiteX87" fmla="*/ 1659493 w 4543425"/>
                <a:gd name="connsiteY87" fmla="*/ 1111239 h 2105025"/>
                <a:gd name="connsiteX88" fmla="*/ 1659493 w 4543425"/>
                <a:gd name="connsiteY88" fmla="*/ 1087236 h 2105025"/>
                <a:gd name="connsiteX89" fmla="*/ 1644329 w 4543425"/>
                <a:gd name="connsiteY89" fmla="*/ 1087236 h 2105025"/>
                <a:gd name="connsiteX90" fmla="*/ 1644329 w 4543425"/>
                <a:gd name="connsiteY90" fmla="*/ 1064490 h 2105025"/>
                <a:gd name="connsiteX91" fmla="*/ 1598857 w 4543425"/>
                <a:gd name="connsiteY91" fmla="*/ 1064490 h 2105025"/>
                <a:gd name="connsiteX92" fmla="*/ 1598857 w 4543425"/>
                <a:gd name="connsiteY92" fmla="*/ 1041754 h 2105025"/>
                <a:gd name="connsiteX93" fmla="*/ 1583693 w 4543425"/>
                <a:gd name="connsiteY93" fmla="*/ 1041754 h 2105025"/>
                <a:gd name="connsiteX94" fmla="*/ 1583693 w 4543425"/>
                <a:gd name="connsiteY94" fmla="*/ 1024066 h 2105025"/>
                <a:gd name="connsiteX95" fmla="*/ 1563481 w 4543425"/>
                <a:gd name="connsiteY95" fmla="*/ 1024066 h 2105025"/>
                <a:gd name="connsiteX96" fmla="*/ 1563481 w 4543425"/>
                <a:gd name="connsiteY96" fmla="*/ 1007645 h 2105025"/>
                <a:gd name="connsiteX97" fmla="*/ 1542012 w 4543425"/>
                <a:gd name="connsiteY97" fmla="*/ 1007645 h 2105025"/>
                <a:gd name="connsiteX98" fmla="*/ 1542012 w 4543425"/>
                <a:gd name="connsiteY98" fmla="*/ 982385 h 2105025"/>
                <a:gd name="connsiteX99" fmla="*/ 1510427 w 4543425"/>
                <a:gd name="connsiteY99" fmla="*/ 982385 h 2105025"/>
                <a:gd name="connsiteX100" fmla="*/ 1510427 w 4543425"/>
                <a:gd name="connsiteY100" fmla="*/ 944485 h 2105025"/>
                <a:gd name="connsiteX101" fmla="*/ 1492739 w 4543425"/>
                <a:gd name="connsiteY101" fmla="*/ 944485 h 2105025"/>
                <a:gd name="connsiteX102" fmla="*/ 1492739 w 4543425"/>
                <a:gd name="connsiteY102" fmla="*/ 924273 h 2105025"/>
                <a:gd name="connsiteX103" fmla="*/ 1476318 w 4543425"/>
                <a:gd name="connsiteY103" fmla="*/ 924273 h 2105025"/>
                <a:gd name="connsiteX104" fmla="*/ 1476318 w 4543425"/>
                <a:gd name="connsiteY104" fmla="*/ 900270 h 2105025"/>
                <a:gd name="connsiteX105" fmla="*/ 1438418 w 4543425"/>
                <a:gd name="connsiteY105" fmla="*/ 900270 h 2105025"/>
                <a:gd name="connsiteX106" fmla="*/ 1438418 w 4543425"/>
                <a:gd name="connsiteY106" fmla="*/ 871215 h 2105025"/>
                <a:gd name="connsiteX107" fmla="*/ 1392946 w 4543425"/>
                <a:gd name="connsiteY107" fmla="*/ 871215 h 2105025"/>
                <a:gd name="connsiteX108" fmla="*/ 1392946 w 4543425"/>
                <a:gd name="connsiteY108" fmla="*/ 833317 h 2105025"/>
                <a:gd name="connsiteX109" fmla="*/ 1370200 w 4543425"/>
                <a:gd name="connsiteY109" fmla="*/ 833317 h 2105025"/>
                <a:gd name="connsiteX110" fmla="*/ 1370200 w 4543425"/>
                <a:gd name="connsiteY110" fmla="*/ 786577 h 2105025"/>
                <a:gd name="connsiteX111" fmla="*/ 1353779 w 4543425"/>
                <a:gd name="connsiteY111" fmla="*/ 786577 h 2105025"/>
                <a:gd name="connsiteX112" fmla="*/ 1353779 w 4543425"/>
                <a:gd name="connsiteY112" fmla="*/ 761312 h 2105025"/>
                <a:gd name="connsiteX113" fmla="*/ 1325994 w 4543425"/>
                <a:gd name="connsiteY113" fmla="*/ 761312 h 2105025"/>
                <a:gd name="connsiteX114" fmla="*/ 1325994 w 4543425"/>
                <a:gd name="connsiteY114" fmla="*/ 736046 h 2105025"/>
                <a:gd name="connsiteX115" fmla="*/ 1309564 w 4543425"/>
                <a:gd name="connsiteY115" fmla="*/ 736046 h 2105025"/>
                <a:gd name="connsiteX116" fmla="*/ 1309564 w 4543425"/>
                <a:gd name="connsiteY116" fmla="*/ 720887 h 2105025"/>
                <a:gd name="connsiteX117" fmla="*/ 1224925 w 4543425"/>
                <a:gd name="connsiteY117" fmla="*/ 720887 h 2105025"/>
                <a:gd name="connsiteX118" fmla="*/ 1224925 w 4543425"/>
                <a:gd name="connsiteY118" fmla="*/ 706991 h 2105025"/>
                <a:gd name="connsiteX119" fmla="*/ 1195873 w 4543425"/>
                <a:gd name="connsiteY119" fmla="*/ 706991 h 2105025"/>
                <a:gd name="connsiteX120" fmla="*/ 1195873 w 4543425"/>
                <a:gd name="connsiteY120" fmla="*/ 680463 h 2105025"/>
                <a:gd name="connsiteX121" fmla="*/ 1171870 w 4543425"/>
                <a:gd name="connsiteY121" fmla="*/ 680463 h 2105025"/>
                <a:gd name="connsiteX122" fmla="*/ 1171870 w 4543425"/>
                <a:gd name="connsiteY122" fmla="*/ 643828 h 2105025"/>
                <a:gd name="connsiteX123" fmla="*/ 1122607 w 4543425"/>
                <a:gd name="connsiteY123" fmla="*/ 643828 h 2105025"/>
                <a:gd name="connsiteX124" fmla="*/ 1122607 w 4543425"/>
                <a:gd name="connsiteY124" fmla="*/ 622353 h 2105025"/>
                <a:gd name="connsiteX125" fmla="*/ 1082183 w 4543425"/>
                <a:gd name="connsiteY125" fmla="*/ 622353 h 2105025"/>
                <a:gd name="connsiteX126" fmla="*/ 1082183 w 4543425"/>
                <a:gd name="connsiteY126" fmla="*/ 603404 h 2105025"/>
                <a:gd name="connsiteX127" fmla="*/ 1036701 w 4543425"/>
                <a:gd name="connsiteY127" fmla="*/ 603404 h 2105025"/>
                <a:gd name="connsiteX128" fmla="*/ 1036701 w 4543425"/>
                <a:gd name="connsiteY128" fmla="*/ 573086 h 2105025"/>
                <a:gd name="connsiteX129" fmla="*/ 1019013 w 4543425"/>
                <a:gd name="connsiteY129" fmla="*/ 573086 h 2105025"/>
                <a:gd name="connsiteX130" fmla="*/ 1019013 w 4543425"/>
                <a:gd name="connsiteY130" fmla="*/ 559190 h 2105025"/>
                <a:gd name="connsiteX131" fmla="*/ 1000068 w 4543425"/>
                <a:gd name="connsiteY131" fmla="*/ 559190 h 2105025"/>
                <a:gd name="connsiteX132" fmla="*/ 1000068 w 4543425"/>
                <a:gd name="connsiteY132" fmla="*/ 527608 h 2105025"/>
                <a:gd name="connsiteX133" fmla="*/ 973541 w 4543425"/>
                <a:gd name="connsiteY133" fmla="*/ 527608 h 2105025"/>
                <a:gd name="connsiteX134" fmla="*/ 973541 w 4543425"/>
                <a:gd name="connsiteY134" fmla="*/ 514976 h 2105025"/>
                <a:gd name="connsiteX135" fmla="*/ 964692 w 4543425"/>
                <a:gd name="connsiteY135" fmla="*/ 514976 h 2105025"/>
                <a:gd name="connsiteX136" fmla="*/ 964692 w 4543425"/>
                <a:gd name="connsiteY136" fmla="*/ 499817 h 2105025"/>
                <a:gd name="connsiteX137" fmla="*/ 930589 w 4543425"/>
                <a:gd name="connsiteY137" fmla="*/ 499817 h 2105025"/>
                <a:gd name="connsiteX138" fmla="*/ 930589 w 4543425"/>
                <a:gd name="connsiteY138" fmla="*/ 468235 h 2105025"/>
                <a:gd name="connsiteX139" fmla="*/ 905324 w 4543425"/>
                <a:gd name="connsiteY139" fmla="*/ 468235 h 2105025"/>
                <a:gd name="connsiteX140" fmla="*/ 905324 w 4543425"/>
                <a:gd name="connsiteY140" fmla="*/ 440443 h 2105025"/>
                <a:gd name="connsiteX141" fmla="*/ 885111 w 4543425"/>
                <a:gd name="connsiteY141" fmla="*/ 440443 h 2105025"/>
                <a:gd name="connsiteX142" fmla="*/ 885111 w 4543425"/>
                <a:gd name="connsiteY142" fmla="*/ 411387 h 2105025"/>
                <a:gd name="connsiteX143" fmla="*/ 842161 w 4543425"/>
                <a:gd name="connsiteY143" fmla="*/ 411387 h 2105025"/>
                <a:gd name="connsiteX144" fmla="*/ 842161 w 4543425"/>
                <a:gd name="connsiteY144" fmla="*/ 359594 h 2105025"/>
                <a:gd name="connsiteX145" fmla="*/ 804262 w 4543425"/>
                <a:gd name="connsiteY145" fmla="*/ 359594 h 2105025"/>
                <a:gd name="connsiteX146" fmla="*/ 804262 w 4543425"/>
                <a:gd name="connsiteY146" fmla="*/ 322959 h 2105025"/>
                <a:gd name="connsiteX147" fmla="*/ 771417 w 4543425"/>
                <a:gd name="connsiteY147" fmla="*/ 322959 h 2105025"/>
                <a:gd name="connsiteX148" fmla="*/ 771417 w 4543425"/>
                <a:gd name="connsiteY148" fmla="*/ 295168 h 2105025"/>
                <a:gd name="connsiteX149" fmla="*/ 719623 w 4543425"/>
                <a:gd name="connsiteY149" fmla="*/ 295168 h 2105025"/>
                <a:gd name="connsiteX150" fmla="*/ 719623 w 4543425"/>
                <a:gd name="connsiteY150" fmla="*/ 254743 h 2105025"/>
                <a:gd name="connsiteX151" fmla="*/ 613510 w 4543425"/>
                <a:gd name="connsiteY151" fmla="*/ 254743 h 2105025"/>
                <a:gd name="connsiteX152" fmla="*/ 613510 w 4543425"/>
                <a:gd name="connsiteY152" fmla="*/ 233268 h 2105025"/>
                <a:gd name="connsiteX153" fmla="*/ 599614 w 4543425"/>
                <a:gd name="connsiteY153" fmla="*/ 233268 h 2105025"/>
                <a:gd name="connsiteX154" fmla="*/ 599614 w 4543425"/>
                <a:gd name="connsiteY154" fmla="*/ 209266 h 2105025"/>
                <a:gd name="connsiteX155" fmla="*/ 559189 w 4543425"/>
                <a:gd name="connsiteY155" fmla="*/ 209266 h 2105025"/>
                <a:gd name="connsiteX156" fmla="*/ 559189 w 4543425"/>
                <a:gd name="connsiteY156" fmla="*/ 189054 h 2105025"/>
                <a:gd name="connsiteX157" fmla="*/ 545293 w 4543425"/>
                <a:gd name="connsiteY157" fmla="*/ 189054 h 2105025"/>
                <a:gd name="connsiteX158" fmla="*/ 545293 w 4543425"/>
                <a:gd name="connsiteY158" fmla="*/ 163788 h 2105025"/>
                <a:gd name="connsiteX159" fmla="*/ 522555 w 4543425"/>
                <a:gd name="connsiteY159" fmla="*/ 163788 h 2105025"/>
                <a:gd name="connsiteX160" fmla="*/ 522555 w 4543425"/>
                <a:gd name="connsiteY160" fmla="*/ 143576 h 2105025"/>
                <a:gd name="connsiteX161" fmla="*/ 502343 w 4543425"/>
                <a:gd name="connsiteY161" fmla="*/ 143576 h 2105025"/>
                <a:gd name="connsiteX162" fmla="*/ 502343 w 4543425"/>
                <a:gd name="connsiteY162" fmla="*/ 125891 h 2105025"/>
                <a:gd name="connsiteX163" fmla="*/ 456865 w 4543425"/>
                <a:gd name="connsiteY163" fmla="*/ 125891 h 2105025"/>
                <a:gd name="connsiteX164" fmla="*/ 456865 w 4543425"/>
                <a:gd name="connsiteY164" fmla="*/ 104415 h 2105025"/>
                <a:gd name="connsiteX165" fmla="*/ 384859 w 4543425"/>
                <a:gd name="connsiteY165" fmla="*/ 104415 h 2105025"/>
                <a:gd name="connsiteX166" fmla="*/ 384859 w 4543425"/>
                <a:gd name="connsiteY166" fmla="*/ 85466 h 2105025"/>
                <a:gd name="connsiteX167" fmla="*/ 354541 w 4543425"/>
                <a:gd name="connsiteY167" fmla="*/ 85466 h 2105025"/>
                <a:gd name="connsiteX168" fmla="*/ 354541 w 4543425"/>
                <a:gd name="connsiteY168" fmla="*/ 66517 h 2105025"/>
                <a:gd name="connsiteX169" fmla="*/ 304010 w 4543425"/>
                <a:gd name="connsiteY169" fmla="*/ 66517 h 2105025"/>
                <a:gd name="connsiteX170" fmla="*/ 304010 w 4543425"/>
                <a:gd name="connsiteY170" fmla="*/ 56411 h 2105025"/>
                <a:gd name="connsiteX171" fmla="*/ 280008 w 4543425"/>
                <a:gd name="connsiteY171" fmla="*/ 56411 h 2105025"/>
                <a:gd name="connsiteX172" fmla="*/ 280008 w 4543425"/>
                <a:gd name="connsiteY172" fmla="*/ 37462 h 2105025"/>
                <a:gd name="connsiteX173" fmla="*/ 234531 w 4543425"/>
                <a:gd name="connsiteY173" fmla="*/ 37462 h 2105025"/>
                <a:gd name="connsiteX174" fmla="*/ 234531 w 4543425"/>
                <a:gd name="connsiteY174" fmla="*/ 23566 h 2105025"/>
                <a:gd name="connsiteX175" fmla="*/ 63990 w 4543425"/>
                <a:gd name="connsiteY175" fmla="*/ 23566 h 2105025"/>
                <a:gd name="connsiteX176" fmla="*/ 63990 w 4543425"/>
                <a:gd name="connsiteY176" fmla="*/ 7144 h 2105025"/>
                <a:gd name="connsiteX177" fmla="*/ 7144 w 4543425"/>
                <a:gd name="connsiteY177" fmla="*/ 7144 h 2105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Lst>
              <a:rect l="l" t="t" r="r" b="b"/>
              <a:pathLst>
                <a:path w="4543425" h="2105025">
                  <a:moveTo>
                    <a:pt x="4537205" y="2102896"/>
                  </a:moveTo>
                  <a:lnTo>
                    <a:pt x="4314873" y="2102896"/>
                  </a:lnTo>
                  <a:lnTo>
                    <a:pt x="4314873" y="1957621"/>
                  </a:lnTo>
                  <a:lnTo>
                    <a:pt x="3977573" y="1957621"/>
                  </a:lnTo>
                  <a:lnTo>
                    <a:pt x="3977573" y="1929827"/>
                  </a:lnTo>
                  <a:lnTo>
                    <a:pt x="3844938" y="1929827"/>
                  </a:lnTo>
                  <a:lnTo>
                    <a:pt x="3844938" y="1918463"/>
                  </a:lnTo>
                  <a:lnTo>
                    <a:pt x="3829774" y="1918463"/>
                  </a:lnTo>
                  <a:lnTo>
                    <a:pt x="3829774" y="1900775"/>
                  </a:lnTo>
                  <a:lnTo>
                    <a:pt x="3741344" y="1900775"/>
                  </a:lnTo>
                  <a:lnTo>
                    <a:pt x="3741344" y="1876773"/>
                  </a:lnTo>
                  <a:lnTo>
                    <a:pt x="3719875" y="1876773"/>
                  </a:lnTo>
                  <a:lnTo>
                    <a:pt x="3719875" y="1851503"/>
                  </a:lnTo>
                  <a:lnTo>
                    <a:pt x="3565750" y="1851503"/>
                  </a:lnTo>
                  <a:lnTo>
                    <a:pt x="3565750" y="1822451"/>
                  </a:lnTo>
                  <a:lnTo>
                    <a:pt x="3522802" y="1822451"/>
                  </a:lnTo>
                  <a:lnTo>
                    <a:pt x="3522802" y="1787085"/>
                  </a:lnTo>
                  <a:lnTo>
                    <a:pt x="3496275" y="1787085"/>
                  </a:lnTo>
                  <a:lnTo>
                    <a:pt x="3496275" y="1765606"/>
                  </a:lnTo>
                  <a:lnTo>
                    <a:pt x="3386376" y="1765606"/>
                  </a:lnTo>
                  <a:lnTo>
                    <a:pt x="3386376" y="1752976"/>
                  </a:lnTo>
                  <a:lnTo>
                    <a:pt x="3354791" y="1752976"/>
                  </a:lnTo>
                  <a:lnTo>
                    <a:pt x="3354791" y="1737812"/>
                  </a:lnTo>
                  <a:lnTo>
                    <a:pt x="3209516" y="1737812"/>
                  </a:lnTo>
                  <a:lnTo>
                    <a:pt x="3209516" y="1725182"/>
                  </a:lnTo>
                  <a:lnTo>
                    <a:pt x="3138773" y="1725182"/>
                  </a:lnTo>
                  <a:lnTo>
                    <a:pt x="3138773" y="1712552"/>
                  </a:lnTo>
                  <a:lnTo>
                    <a:pt x="3098349" y="1712552"/>
                  </a:lnTo>
                  <a:lnTo>
                    <a:pt x="3098349" y="1687282"/>
                  </a:lnTo>
                  <a:lnTo>
                    <a:pt x="3021292" y="1687282"/>
                  </a:lnTo>
                  <a:lnTo>
                    <a:pt x="3021292" y="1667070"/>
                  </a:lnTo>
                  <a:lnTo>
                    <a:pt x="2973286" y="1667070"/>
                  </a:lnTo>
                  <a:lnTo>
                    <a:pt x="2973286" y="1656964"/>
                  </a:lnTo>
                  <a:lnTo>
                    <a:pt x="2926547" y="1656964"/>
                  </a:lnTo>
                  <a:lnTo>
                    <a:pt x="2926547" y="1645591"/>
                  </a:lnTo>
                  <a:lnTo>
                    <a:pt x="2801483" y="1645591"/>
                  </a:lnTo>
                  <a:lnTo>
                    <a:pt x="2801483" y="1625379"/>
                  </a:lnTo>
                  <a:lnTo>
                    <a:pt x="2767375" y="1625379"/>
                  </a:lnTo>
                  <a:lnTo>
                    <a:pt x="2767375" y="1612749"/>
                  </a:lnTo>
                  <a:lnTo>
                    <a:pt x="2699157" y="1612749"/>
                  </a:lnTo>
                  <a:lnTo>
                    <a:pt x="2699157" y="1597595"/>
                  </a:lnTo>
                  <a:lnTo>
                    <a:pt x="2632205" y="1597595"/>
                  </a:lnTo>
                  <a:lnTo>
                    <a:pt x="2632205" y="1581174"/>
                  </a:lnTo>
                  <a:lnTo>
                    <a:pt x="2613250" y="1581174"/>
                  </a:lnTo>
                  <a:lnTo>
                    <a:pt x="2613250" y="1557171"/>
                  </a:lnTo>
                  <a:lnTo>
                    <a:pt x="2563987" y="1557171"/>
                  </a:lnTo>
                  <a:lnTo>
                    <a:pt x="2563987" y="1544531"/>
                  </a:lnTo>
                  <a:lnTo>
                    <a:pt x="2494512" y="1544531"/>
                  </a:lnTo>
                  <a:lnTo>
                    <a:pt x="2494512" y="1530634"/>
                  </a:lnTo>
                  <a:lnTo>
                    <a:pt x="2470509" y="1530634"/>
                  </a:lnTo>
                  <a:lnTo>
                    <a:pt x="2470509" y="1512956"/>
                  </a:lnTo>
                  <a:lnTo>
                    <a:pt x="2418712" y="1512956"/>
                  </a:lnTo>
                  <a:lnTo>
                    <a:pt x="2418712" y="1501583"/>
                  </a:lnTo>
                  <a:lnTo>
                    <a:pt x="2403558" y="1501583"/>
                  </a:lnTo>
                  <a:lnTo>
                    <a:pt x="2403558" y="1485162"/>
                  </a:lnTo>
                  <a:lnTo>
                    <a:pt x="2363124" y="1485162"/>
                  </a:lnTo>
                  <a:lnTo>
                    <a:pt x="2363124" y="1472532"/>
                  </a:lnTo>
                  <a:lnTo>
                    <a:pt x="2310070" y="1472532"/>
                  </a:lnTo>
                  <a:lnTo>
                    <a:pt x="2310070" y="1453577"/>
                  </a:lnTo>
                  <a:lnTo>
                    <a:pt x="2269646" y="1453577"/>
                  </a:lnTo>
                  <a:lnTo>
                    <a:pt x="2269646" y="1424525"/>
                  </a:lnTo>
                  <a:lnTo>
                    <a:pt x="2233013" y="1424525"/>
                  </a:lnTo>
                  <a:lnTo>
                    <a:pt x="2233013" y="1405580"/>
                  </a:lnTo>
                  <a:lnTo>
                    <a:pt x="2215325" y="1405580"/>
                  </a:lnTo>
                  <a:lnTo>
                    <a:pt x="2215325" y="1384101"/>
                  </a:lnTo>
                  <a:lnTo>
                    <a:pt x="2186273" y="1384101"/>
                  </a:lnTo>
                  <a:lnTo>
                    <a:pt x="2186273" y="1365147"/>
                  </a:lnTo>
                  <a:lnTo>
                    <a:pt x="2148373" y="1365147"/>
                  </a:lnTo>
                  <a:lnTo>
                    <a:pt x="2148373" y="1338620"/>
                  </a:lnTo>
                  <a:lnTo>
                    <a:pt x="2089004" y="1338620"/>
                  </a:lnTo>
                  <a:lnTo>
                    <a:pt x="2089004" y="1320941"/>
                  </a:lnTo>
                  <a:lnTo>
                    <a:pt x="2059943" y="1320941"/>
                  </a:lnTo>
                  <a:lnTo>
                    <a:pt x="2059943" y="1308301"/>
                  </a:lnTo>
                  <a:lnTo>
                    <a:pt x="1998050" y="1308301"/>
                  </a:lnTo>
                  <a:lnTo>
                    <a:pt x="1998050" y="1256514"/>
                  </a:lnTo>
                  <a:lnTo>
                    <a:pt x="1874244" y="1256514"/>
                  </a:lnTo>
                  <a:lnTo>
                    <a:pt x="1874244" y="1243874"/>
                  </a:lnTo>
                  <a:lnTo>
                    <a:pt x="1827505" y="1243874"/>
                  </a:lnTo>
                  <a:lnTo>
                    <a:pt x="1827505" y="1222405"/>
                  </a:lnTo>
                  <a:lnTo>
                    <a:pt x="1785814" y="1222405"/>
                  </a:lnTo>
                  <a:lnTo>
                    <a:pt x="1785814" y="1193344"/>
                  </a:lnTo>
                  <a:lnTo>
                    <a:pt x="1739075" y="1193344"/>
                  </a:lnTo>
                  <a:lnTo>
                    <a:pt x="1739075" y="1181981"/>
                  </a:lnTo>
                  <a:lnTo>
                    <a:pt x="1698650" y="1181981"/>
                  </a:lnTo>
                  <a:lnTo>
                    <a:pt x="1698650" y="1157978"/>
                  </a:lnTo>
                  <a:lnTo>
                    <a:pt x="1675914" y="1157978"/>
                  </a:lnTo>
                  <a:lnTo>
                    <a:pt x="1675914" y="1111239"/>
                  </a:lnTo>
                  <a:lnTo>
                    <a:pt x="1659493" y="1111239"/>
                  </a:lnTo>
                  <a:lnTo>
                    <a:pt x="1659493" y="1087236"/>
                  </a:lnTo>
                  <a:lnTo>
                    <a:pt x="1644329" y="1087236"/>
                  </a:lnTo>
                  <a:lnTo>
                    <a:pt x="1644329" y="1064490"/>
                  </a:lnTo>
                  <a:lnTo>
                    <a:pt x="1598857" y="1064490"/>
                  </a:lnTo>
                  <a:lnTo>
                    <a:pt x="1598857" y="1041754"/>
                  </a:lnTo>
                  <a:lnTo>
                    <a:pt x="1583693" y="1041754"/>
                  </a:lnTo>
                  <a:lnTo>
                    <a:pt x="1583693" y="1024066"/>
                  </a:lnTo>
                  <a:lnTo>
                    <a:pt x="1563481" y="1024066"/>
                  </a:lnTo>
                  <a:lnTo>
                    <a:pt x="1563481" y="1007645"/>
                  </a:lnTo>
                  <a:lnTo>
                    <a:pt x="1542012" y="1007645"/>
                  </a:lnTo>
                  <a:lnTo>
                    <a:pt x="1542012" y="982385"/>
                  </a:lnTo>
                  <a:lnTo>
                    <a:pt x="1510427" y="982385"/>
                  </a:lnTo>
                  <a:lnTo>
                    <a:pt x="1510427" y="944485"/>
                  </a:lnTo>
                  <a:lnTo>
                    <a:pt x="1492739" y="944485"/>
                  </a:lnTo>
                  <a:lnTo>
                    <a:pt x="1492739" y="924273"/>
                  </a:lnTo>
                  <a:lnTo>
                    <a:pt x="1476318" y="924273"/>
                  </a:lnTo>
                  <a:lnTo>
                    <a:pt x="1476318" y="900270"/>
                  </a:lnTo>
                  <a:lnTo>
                    <a:pt x="1438418" y="900270"/>
                  </a:lnTo>
                  <a:lnTo>
                    <a:pt x="1438418" y="871215"/>
                  </a:lnTo>
                  <a:lnTo>
                    <a:pt x="1392946" y="871215"/>
                  </a:lnTo>
                  <a:lnTo>
                    <a:pt x="1392946" y="833317"/>
                  </a:lnTo>
                  <a:lnTo>
                    <a:pt x="1370200" y="833317"/>
                  </a:lnTo>
                  <a:lnTo>
                    <a:pt x="1370200" y="786577"/>
                  </a:lnTo>
                  <a:lnTo>
                    <a:pt x="1353779" y="786577"/>
                  </a:lnTo>
                  <a:lnTo>
                    <a:pt x="1353779" y="761312"/>
                  </a:lnTo>
                  <a:lnTo>
                    <a:pt x="1325994" y="761312"/>
                  </a:lnTo>
                  <a:lnTo>
                    <a:pt x="1325994" y="736046"/>
                  </a:lnTo>
                  <a:lnTo>
                    <a:pt x="1309564" y="736046"/>
                  </a:lnTo>
                  <a:lnTo>
                    <a:pt x="1309564" y="720887"/>
                  </a:lnTo>
                  <a:lnTo>
                    <a:pt x="1224925" y="720887"/>
                  </a:lnTo>
                  <a:lnTo>
                    <a:pt x="1224925" y="706991"/>
                  </a:lnTo>
                  <a:lnTo>
                    <a:pt x="1195873" y="706991"/>
                  </a:lnTo>
                  <a:lnTo>
                    <a:pt x="1195873" y="680463"/>
                  </a:lnTo>
                  <a:lnTo>
                    <a:pt x="1171870" y="680463"/>
                  </a:lnTo>
                  <a:lnTo>
                    <a:pt x="1171870" y="643828"/>
                  </a:lnTo>
                  <a:lnTo>
                    <a:pt x="1122607" y="643828"/>
                  </a:lnTo>
                  <a:lnTo>
                    <a:pt x="1122607" y="622353"/>
                  </a:lnTo>
                  <a:lnTo>
                    <a:pt x="1082183" y="622353"/>
                  </a:lnTo>
                  <a:lnTo>
                    <a:pt x="1082183" y="603404"/>
                  </a:lnTo>
                  <a:lnTo>
                    <a:pt x="1036701" y="603404"/>
                  </a:lnTo>
                  <a:lnTo>
                    <a:pt x="1036701" y="573086"/>
                  </a:lnTo>
                  <a:lnTo>
                    <a:pt x="1019013" y="573086"/>
                  </a:lnTo>
                  <a:lnTo>
                    <a:pt x="1019013" y="559190"/>
                  </a:lnTo>
                  <a:lnTo>
                    <a:pt x="1000068" y="559190"/>
                  </a:lnTo>
                  <a:lnTo>
                    <a:pt x="1000068" y="527608"/>
                  </a:lnTo>
                  <a:lnTo>
                    <a:pt x="973541" y="527608"/>
                  </a:lnTo>
                  <a:lnTo>
                    <a:pt x="973541" y="514976"/>
                  </a:lnTo>
                  <a:lnTo>
                    <a:pt x="964692" y="514976"/>
                  </a:lnTo>
                  <a:lnTo>
                    <a:pt x="964692" y="499817"/>
                  </a:lnTo>
                  <a:lnTo>
                    <a:pt x="930589" y="499817"/>
                  </a:lnTo>
                  <a:lnTo>
                    <a:pt x="930589" y="468235"/>
                  </a:lnTo>
                  <a:lnTo>
                    <a:pt x="905324" y="468235"/>
                  </a:lnTo>
                  <a:lnTo>
                    <a:pt x="905324" y="440443"/>
                  </a:lnTo>
                  <a:lnTo>
                    <a:pt x="885111" y="440443"/>
                  </a:lnTo>
                  <a:lnTo>
                    <a:pt x="885111" y="411387"/>
                  </a:lnTo>
                  <a:lnTo>
                    <a:pt x="842161" y="411387"/>
                  </a:lnTo>
                  <a:lnTo>
                    <a:pt x="842161" y="359594"/>
                  </a:lnTo>
                  <a:lnTo>
                    <a:pt x="804262" y="359594"/>
                  </a:lnTo>
                  <a:lnTo>
                    <a:pt x="804262" y="322959"/>
                  </a:lnTo>
                  <a:lnTo>
                    <a:pt x="771417" y="322959"/>
                  </a:lnTo>
                  <a:lnTo>
                    <a:pt x="771417" y="295168"/>
                  </a:lnTo>
                  <a:lnTo>
                    <a:pt x="719623" y="295168"/>
                  </a:lnTo>
                  <a:lnTo>
                    <a:pt x="719623" y="254743"/>
                  </a:lnTo>
                  <a:lnTo>
                    <a:pt x="613510" y="254743"/>
                  </a:lnTo>
                  <a:lnTo>
                    <a:pt x="613510" y="233268"/>
                  </a:lnTo>
                  <a:lnTo>
                    <a:pt x="599614" y="233268"/>
                  </a:lnTo>
                  <a:lnTo>
                    <a:pt x="599614" y="209266"/>
                  </a:lnTo>
                  <a:lnTo>
                    <a:pt x="559189" y="209266"/>
                  </a:lnTo>
                  <a:lnTo>
                    <a:pt x="559189" y="189054"/>
                  </a:lnTo>
                  <a:lnTo>
                    <a:pt x="545293" y="189054"/>
                  </a:lnTo>
                  <a:lnTo>
                    <a:pt x="545293" y="163788"/>
                  </a:lnTo>
                  <a:lnTo>
                    <a:pt x="522555" y="163788"/>
                  </a:lnTo>
                  <a:lnTo>
                    <a:pt x="522555" y="143576"/>
                  </a:lnTo>
                  <a:lnTo>
                    <a:pt x="502343" y="143576"/>
                  </a:lnTo>
                  <a:lnTo>
                    <a:pt x="502343" y="125891"/>
                  </a:lnTo>
                  <a:lnTo>
                    <a:pt x="456865" y="125891"/>
                  </a:lnTo>
                  <a:lnTo>
                    <a:pt x="456865" y="104415"/>
                  </a:lnTo>
                  <a:lnTo>
                    <a:pt x="384859" y="104415"/>
                  </a:lnTo>
                  <a:lnTo>
                    <a:pt x="384859" y="85466"/>
                  </a:lnTo>
                  <a:lnTo>
                    <a:pt x="354541" y="85466"/>
                  </a:lnTo>
                  <a:lnTo>
                    <a:pt x="354541" y="66517"/>
                  </a:lnTo>
                  <a:lnTo>
                    <a:pt x="304010" y="66517"/>
                  </a:lnTo>
                  <a:lnTo>
                    <a:pt x="304010" y="56411"/>
                  </a:lnTo>
                  <a:lnTo>
                    <a:pt x="280008" y="56411"/>
                  </a:lnTo>
                  <a:lnTo>
                    <a:pt x="280008" y="37462"/>
                  </a:lnTo>
                  <a:lnTo>
                    <a:pt x="234531" y="37462"/>
                  </a:lnTo>
                  <a:lnTo>
                    <a:pt x="234531" y="23566"/>
                  </a:lnTo>
                  <a:lnTo>
                    <a:pt x="63990" y="23566"/>
                  </a:lnTo>
                  <a:lnTo>
                    <a:pt x="63990" y="7144"/>
                  </a:lnTo>
                  <a:lnTo>
                    <a:pt x="7144" y="7144"/>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49" name="Freeform: Shape 5153">
              <a:extLst>
                <a:ext uri="{FF2B5EF4-FFF2-40B4-BE49-F238E27FC236}">
                  <a16:creationId xmlns:a16="http://schemas.microsoft.com/office/drawing/2014/main" id="{AC971344-8A77-4E85-867F-88C2CBB56B22}"/>
                </a:ext>
              </a:extLst>
            </p:cNvPr>
            <p:cNvSpPr/>
            <p:nvPr/>
          </p:nvSpPr>
          <p:spPr>
            <a:xfrm>
              <a:off x="2307919" y="2331180"/>
              <a:ext cx="9525" cy="85725"/>
            </a:xfrm>
            <a:custGeom>
              <a:avLst/>
              <a:gdLst>
                <a:gd name="connsiteX0" fmla="*/ 7207 w 9525"/>
                <a:gd name="connsiteY0" fmla="*/ 7207 h 85725"/>
                <a:gd name="connsiteX1" fmla="*/ 7207 w 9525"/>
                <a:gd name="connsiteY1" fmla="*/ 79207 h 85725"/>
              </a:gdLst>
              <a:ahLst/>
              <a:cxnLst>
                <a:cxn ang="0">
                  <a:pos x="connsiteX0" y="connsiteY0"/>
                </a:cxn>
                <a:cxn ang="0">
                  <a:pos x="connsiteX1" y="connsiteY1"/>
                </a:cxn>
              </a:cxnLst>
              <a:rect l="l" t="t" r="r" b="b"/>
              <a:pathLst>
                <a:path w="9525" h="85725">
                  <a:moveTo>
                    <a:pt x="7207" y="7207"/>
                  </a:moveTo>
                  <a:lnTo>
                    <a:pt x="7207" y="79207"/>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50" name="Freeform: Shape 5154">
              <a:extLst>
                <a:ext uri="{FF2B5EF4-FFF2-40B4-BE49-F238E27FC236}">
                  <a16:creationId xmlns:a16="http://schemas.microsoft.com/office/drawing/2014/main" id="{A911EC4A-0C69-4FD8-A2DE-B648F6D72CC4}"/>
                </a:ext>
              </a:extLst>
            </p:cNvPr>
            <p:cNvSpPr/>
            <p:nvPr/>
          </p:nvSpPr>
          <p:spPr>
            <a:xfrm>
              <a:off x="2326969" y="2331180"/>
              <a:ext cx="9525" cy="85725"/>
            </a:xfrm>
            <a:custGeom>
              <a:avLst/>
              <a:gdLst>
                <a:gd name="connsiteX0" fmla="*/ 7207 w 9525"/>
                <a:gd name="connsiteY0" fmla="*/ 7207 h 85725"/>
                <a:gd name="connsiteX1" fmla="*/ 7207 w 9525"/>
                <a:gd name="connsiteY1" fmla="*/ 79207 h 85725"/>
              </a:gdLst>
              <a:ahLst/>
              <a:cxnLst>
                <a:cxn ang="0">
                  <a:pos x="connsiteX0" y="connsiteY0"/>
                </a:cxn>
                <a:cxn ang="0">
                  <a:pos x="connsiteX1" y="connsiteY1"/>
                </a:cxn>
              </a:cxnLst>
              <a:rect l="l" t="t" r="r" b="b"/>
              <a:pathLst>
                <a:path w="9525" h="85725">
                  <a:moveTo>
                    <a:pt x="7207" y="7207"/>
                  </a:moveTo>
                  <a:lnTo>
                    <a:pt x="7207" y="79207"/>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51" name="Freeform: Shape 5155">
              <a:extLst>
                <a:ext uri="{FF2B5EF4-FFF2-40B4-BE49-F238E27FC236}">
                  <a16:creationId xmlns:a16="http://schemas.microsoft.com/office/drawing/2014/main" id="{90A245FB-C23D-48A6-8390-84CFAAE7DB72}"/>
                </a:ext>
              </a:extLst>
            </p:cNvPr>
            <p:cNvSpPr/>
            <p:nvPr/>
          </p:nvSpPr>
          <p:spPr>
            <a:xfrm>
              <a:off x="2441270" y="2350230"/>
              <a:ext cx="9525" cy="85725"/>
            </a:xfrm>
            <a:custGeom>
              <a:avLst/>
              <a:gdLst>
                <a:gd name="connsiteX0" fmla="*/ 7207 w 9525"/>
                <a:gd name="connsiteY0" fmla="*/ 7207 h 85725"/>
                <a:gd name="connsiteX1" fmla="*/ 7207 w 9525"/>
                <a:gd name="connsiteY1" fmla="*/ 79207 h 85725"/>
              </a:gdLst>
              <a:ahLst/>
              <a:cxnLst>
                <a:cxn ang="0">
                  <a:pos x="connsiteX0" y="connsiteY0"/>
                </a:cxn>
                <a:cxn ang="0">
                  <a:pos x="connsiteX1" y="connsiteY1"/>
                </a:cxn>
              </a:cxnLst>
              <a:rect l="l" t="t" r="r" b="b"/>
              <a:pathLst>
                <a:path w="9525" h="85725">
                  <a:moveTo>
                    <a:pt x="7207" y="7207"/>
                  </a:moveTo>
                  <a:lnTo>
                    <a:pt x="7207" y="79207"/>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52" name="Freeform: Shape 5156">
              <a:extLst>
                <a:ext uri="{FF2B5EF4-FFF2-40B4-BE49-F238E27FC236}">
                  <a16:creationId xmlns:a16="http://schemas.microsoft.com/office/drawing/2014/main" id="{A4FFEE83-7365-4F66-9624-2C639583CDFD}"/>
                </a:ext>
              </a:extLst>
            </p:cNvPr>
            <p:cNvSpPr/>
            <p:nvPr/>
          </p:nvSpPr>
          <p:spPr>
            <a:xfrm>
              <a:off x="2460320" y="2350230"/>
              <a:ext cx="9525" cy="85725"/>
            </a:xfrm>
            <a:custGeom>
              <a:avLst/>
              <a:gdLst>
                <a:gd name="connsiteX0" fmla="*/ 7207 w 9525"/>
                <a:gd name="connsiteY0" fmla="*/ 7207 h 85725"/>
                <a:gd name="connsiteX1" fmla="*/ 7207 w 9525"/>
                <a:gd name="connsiteY1" fmla="*/ 79207 h 85725"/>
              </a:gdLst>
              <a:ahLst/>
              <a:cxnLst>
                <a:cxn ang="0">
                  <a:pos x="connsiteX0" y="connsiteY0"/>
                </a:cxn>
                <a:cxn ang="0">
                  <a:pos x="connsiteX1" y="connsiteY1"/>
                </a:cxn>
              </a:cxnLst>
              <a:rect l="l" t="t" r="r" b="b"/>
              <a:pathLst>
                <a:path w="9525" h="85725">
                  <a:moveTo>
                    <a:pt x="7207" y="7207"/>
                  </a:moveTo>
                  <a:lnTo>
                    <a:pt x="7207" y="79207"/>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53" name="Freeform: Shape 5157">
              <a:extLst>
                <a:ext uri="{FF2B5EF4-FFF2-40B4-BE49-F238E27FC236}">
                  <a16:creationId xmlns:a16="http://schemas.microsoft.com/office/drawing/2014/main" id="{4150DA3C-C1CB-41DD-955F-BF449D6AA1A1}"/>
                </a:ext>
              </a:extLst>
            </p:cNvPr>
            <p:cNvSpPr/>
            <p:nvPr/>
          </p:nvSpPr>
          <p:spPr>
            <a:xfrm>
              <a:off x="2498420" y="2350230"/>
              <a:ext cx="9525" cy="85725"/>
            </a:xfrm>
            <a:custGeom>
              <a:avLst/>
              <a:gdLst>
                <a:gd name="connsiteX0" fmla="*/ 7207 w 9525"/>
                <a:gd name="connsiteY0" fmla="*/ 7207 h 85725"/>
                <a:gd name="connsiteX1" fmla="*/ 7207 w 9525"/>
                <a:gd name="connsiteY1" fmla="*/ 79207 h 85725"/>
              </a:gdLst>
              <a:ahLst/>
              <a:cxnLst>
                <a:cxn ang="0">
                  <a:pos x="connsiteX0" y="connsiteY0"/>
                </a:cxn>
                <a:cxn ang="0">
                  <a:pos x="connsiteX1" y="connsiteY1"/>
                </a:cxn>
              </a:cxnLst>
              <a:rect l="l" t="t" r="r" b="b"/>
              <a:pathLst>
                <a:path w="9525" h="85725">
                  <a:moveTo>
                    <a:pt x="7207" y="7207"/>
                  </a:moveTo>
                  <a:lnTo>
                    <a:pt x="7207" y="79207"/>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54" name="Freeform: Shape 5158">
              <a:extLst>
                <a:ext uri="{FF2B5EF4-FFF2-40B4-BE49-F238E27FC236}">
                  <a16:creationId xmlns:a16="http://schemas.microsoft.com/office/drawing/2014/main" id="{D51BB5F7-1D7B-4B89-84F1-65B03DE99938}"/>
                </a:ext>
              </a:extLst>
            </p:cNvPr>
            <p:cNvSpPr/>
            <p:nvPr/>
          </p:nvSpPr>
          <p:spPr>
            <a:xfrm>
              <a:off x="2536520" y="2369280"/>
              <a:ext cx="9525" cy="85725"/>
            </a:xfrm>
            <a:custGeom>
              <a:avLst/>
              <a:gdLst>
                <a:gd name="connsiteX0" fmla="*/ 7207 w 9525"/>
                <a:gd name="connsiteY0" fmla="*/ 7207 h 85725"/>
                <a:gd name="connsiteX1" fmla="*/ 7207 w 9525"/>
                <a:gd name="connsiteY1" fmla="*/ 79207 h 85725"/>
              </a:gdLst>
              <a:ahLst/>
              <a:cxnLst>
                <a:cxn ang="0">
                  <a:pos x="connsiteX0" y="connsiteY0"/>
                </a:cxn>
                <a:cxn ang="0">
                  <a:pos x="connsiteX1" y="connsiteY1"/>
                </a:cxn>
              </a:cxnLst>
              <a:rect l="l" t="t" r="r" b="b"/>
              <a:pathLst>
                <a:path w="9525" h="85725">
                  <a:moveTo>
                    <a:pt x="7207" y="7207"/>
                  </a:moveTo>
                  <a:lnTo>
                    <a:pt x="7207" y="79207"/>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55" name="Freeform: Shape 5159">
              <a:extLst>
                <a:ext uri="{FF2B5EF4-FFF2-40B4-BE49-F238E27FC236}">
                  <a16:creationId xmlns:a16="http://schemas.microsoft.com/office/drawing/2014/main" id="{A2F8B828-41D4-48BB-923B-0D885015D127}"/>
                </a:ext>
              </a:extLst>
            </p:cNvPr>
            <p:cNvSpPr/>
            <p:nvPr/>
          </p:nvSpPr>
          <p:spPr>
            <a:xfrm>
              <a:off x="2612721" y="2388330"/>
              <a:ext cx="9525" cy="85725"/>
            </a:xfrm>
            <a:custGeom>
              <a:avLst/>
              <a:gdLst>
                <a:gd name="connsiteX0" fmla="*/ 7207 w 9525"/>
                <a:gd name="connsiteY0" fmla="*/ 7207 h 85725"/>
                <a:gd name="connsiteX1" fmla="*/ 7207 w 9525"/>
                <a:gd name="connsiteY1" fmla="*/ 79207 h 85725"/>
              </a:gdLst>
              <a:ahLst/>
              <a:cxnLst>
                <a:cxn ang="0">
                  <a:pos x="connsiteX0" y="connsiteY0"/>
                </a:cxn>
                <a:cxn ang="0">
                  <a:pos x="connsiteX1" y="connsiteY1"/>
                </a:cxn>
              </a:cxnLst>
              <a:rect l="l" t="t" r="r" b="b"/>
              <a:pathLst>
                <a:path w="9525" h="85725">
                  <a:moveTo>
                    <a:pt x="7207" y="7207"/>
                  </a:moveTo>
                  <a:lnTo>
                    <a:pt x="7207" y="79207"/>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56" name="Freeform: Shape 5160">
              <a:extLst>
                <a:ext uri="{FF2B5EF4-FFF2-40B4-BE49-F238E27FC236}">
                  <a16:creationId xmlns:a16="http://schemas.microsoft.com/office/drawing/2014/main" id="{6FB58606-224D-43CE-AE86-523EE404F94D}"/>
                </a:ext>
              </a:extLst>
            </p:cNvPr>
            <p:cNvSpPr/>
            <p:nvPr/>
          </p:nvSpPr>
          <p:spPr>
            <a:xfrm>
              <a:off x="4187870" y="3578784"/>
              <a:ext cx="9525" cy="85725"/>
            </a:xfrm>
            <a:custGeom>
              <a:avLst/>
              <a:gdLst>
                <a:gd name="connsiteX0" fmla="*/ 7207 w 9525"/>
                <a:gd name="connsiteY0" fmla="*/ 7207 h 85725"/>
                <a:gd name="connsiteX1" fmla="*/ 7207 w 9525"/>
                <a:gd name="connsiteY1" fmla="*/ 79207 h 85725"/>
              </a:gdLst>
              <a:ahLst/>
              <a:cxnLst>
                <a:cxn ang="0">
                  <a:pos x="connsiteX0" y="connsiteY0"/>
                </a:cxn>
                <a:cxn ang="0">
                  <a:pos x="connsiteX1" y="connsiteY1"/>
                </a:cxn>
              </a:cxnLst>
              <a:rect l="l" t="t" r="r" b="b"/>
              <a:pathLst>
                <a:path w="9525" h="85725">
                  <a:moveTo>
                    <a:pt x="7207" y="7207"/>
                  </a:moveTo>
                  <a:lnTo>
                    <a:pt x="7207" y="79207"/>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57" name="Freeform: Shape 5161">
              <a:extLst>
                <a:ext uri="{FF2B5EF4-FFF2-40B4-BE49-F238E27FC236}">
                  <a16:creationId xmlns:a16="http://schemas.microsoft.com/office/drawing/2014/main" id="{E48C88E2-0E98-4CBC-91B5-5A6C2A200057}"/>
                </a:ext>
              </a:extLst>
            </p:cNvPr>
            <p:cNvSpPr/>
            <p:nvPr/>
          </p:nvSpPr>
          <p:spPr>
            <a:xfrm>
              <a:off x="4225970" y="3578784"/>
              <a:ext cx="9525" cy="85725"/>
            </a:xfrm>
            <a:custGeom>
              <a:avLst/>
              <a:gdLst>
                <a:gd name="connsiteX0" fmla="*/ 7207 w 9525"/>
                <a:gd name="connsiteY0" fmla="*/ 7207 h 85725"/>
                <a:gd name="connsiteX1" fmla="*/ 7207 w 9525"/>
                <a:gd name="connsiteY1" fmla="*/ 79207 h 85725"/>
              </a:gdLst>
              <a:ahLst/>
              <a:cxnLst>
                <a:cxn ang="0">
                  <a:pos x="connsiteX0" y="connsiteY0"/>
                </a:cxn>
                <a:cxn ang="0">
                  <a:pos x="connsiteX1" y="connsiteY1"/>
                </a:cxn>
              </a:cxnLst>
              <a:rect l="l" t="t" r="r" b="b"/>
              <a:pathLst>
                <a:path w="9525" h="85725">
                  <a:moveTo>
                    <a:pt x="7207" y="7207"/>
                  </a:moveTo>
                  <a:lnTo>
                    <a:pt x="7207" y="79207"/>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58" name="Freeform: Shape 5162">
              <a:extLst>
                <a:ext uri="{FF2B5EF4-FFF2-40B4-BE49-F238E27FC236}">
                  <a16:creationId xmlns:a16="http://schemas.microsoft.com/office/drawing/2014/main" id="{6913C423-F9BD-4D34-8B25-DC9781360FA3}"/>
                </a:ext>
              </a:extLst>
            </p:cNvPr>
            <p:cNvSpPr/>
            <p:nvPr/>
          </p:nvSpPr>
          <p:spPr>
            <a:xfrm>
              <a:off x="4302170" y="3635934"/>
              <a:ext cx="9525" cy="85725"/>
            </a:xfrm>
            <a:custGeom>
              <a:avLst/>
              <a:gdLst>
                <a:gd name="connsiteX0" fmla="*/ 7207 w 9525"/>
                <a:gd name="connsiteY0" fmla="*/ 7207 h 85725"/>
                <a:gd name="connsiteX1" fmla="*/ 7207 w 9525"/>
                <a:gd name="connsiteY1" fmla="*/ 79207 h 85725"/>
              </a:gdLst>
              <a:ahLst/>
              <a:cxnLst>
                <a:cxn ang="0">
                  <a:pos x="connsiteX0" y="connsiteY0"/>
                </a:cxn>
                <a:cxn ang="0">
                  <a:pos x="connsiteX1" y="connsiteY1"/>
                </a:cxn>
              </a:cxnLst>
              <a:rect l="l" t="t" r="r" b="b"/>
              <a:pathLst>
                <a:path w="9525" h="85725">
                  <a:moveTo>
                    <a:pt x="7207" y="7207"/>
                  </a:moveTo>
                  <a:lnTo>
                    <a:pt x="7207" y="79207"/>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59" name="Freeform: Shape 5163">
              <a:extLst>
                <a:ext uri="{FF2B5EF4-FFF2-40B4-BE49-F238E27FC236}">
                  <a16:creationId xmlns:a16="http://schemas.microsoft.com/office/drawing/2014/main" id="{D7D11DCD-227A-4197-A2AF-1308029ABD07}"/>
                </a:ext>
              </a:extLst>
            </p:cNvPr>
            <p:cNvSpPr/>
            <p:nvPr/>
          </p:nvSpPr>
          <p:spPr>
            <a:xfrm>
              <a:off x="4321220" y="3635934"/>
              <a:ext cx="9525" cy="85725"/>
            </a:xfrm>
            <a:custGeom>
              <a:avLst/>
              <a:gdLst>
                <a:gd name="connsiteX0" fmla="*/ 7207 w 9525"/>
                <a:gd name="connsiteY0" fmla="*/ 7207 h 85725"/>
                <a:gd name="connsiteX1" fmla="*/ 7207 w 9525"/>
                <a:gd name="connsiteY1" fmla="*/ 79207 h 85725"/>
              </a:gdLst>
              <a:ahLst/>
              <a:cxnLst>
                <a:cxn ang="0">
                  <a:pos x="connsiteX0" y="connsiteY0"/>
                </a:cxn>
                <a:cxn ang="0">
                  <a:pos x="connsiteX1" y="connsiteY1"/>
                </a:cxn>
              </a:cxnLst>
              <a:rect l="l" t="t" r="r" b="b"/>
              <a:pathLst>
                <a:path w="9525" h="85725">
                  <a:moveTo>
                    <a:pt x="7207" y="7207"/>
                  </a:moveTo>
                  <a:lnTo>
                    <a:pt x="7207" y="79207"/>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60" name="Freeform: Shape 5164">
              <a:extLst>
                <a:ext uri="{FF2B5EF4-FFF2-40B4-BE49-F238E27FC236}">
                  <a16:creationId xmlns:a16="http://schemas.microsoft.com/office/drawing/2014/main" id="{11A3F32C-D53E-44B9-A571-319E4F447F5D}"/>
                </a:ext>
              </a:extLst>
            </p:cNvPr>
            <p:cNvSpPr/>
            <p:nvPr/>
          </p:nvSpPr>
          <p:spPr>
            <a:xfrm>
              <a:off x="4340270" y="3635934"/>
              <a:ext cx="9525" cy="85725"/>
            </a:xfrm>
            <a:custGeom>
              <a:avLst/>
              <a:gdLst>
                <a:gd name="connsiteX0" fmla="*/ 7207 w 9525"/>
                <a:gd name="connsiteY0" fmla="*/ 7207 h 85725"/>
                <a:gd name="connsiteX1" fmla="*/ 7207 w 9525"/>
                <a:gd name="connsiteY1" fmla="*/ 79207 h 85725"/>
              </a:gdLst>
              <a:ahLst/>
              <a:cxnLst>
                <a:cxn ang="0">
                  <a:pos x="connsiteX0" y="connsiteY0"/>
                </a:cxn>
                <a:cxn ang="0">
                  <a:pos x="connsiteX1" y="connsiteY1"/>
                </a:cxn>
              </a:cxnLst>
              <a:rect l="l" t="t" r="r" b="b"/>
              <a:pathLst>
                <a:path w="9525" h="85725">
                  <a:moveTo>
                    <a:pt x="7207" y="7207"/>
                  </a:moveTo>
                  <a:lnTo>
                    <a:pt x="7207" y="79207"/>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61" name="Freeform: Shape 5165">
              <a:extLst>
                <a:ext uri="{FF2B5EF4-FFF2-40B4-BE49-F238E27FC236}">
                  <a16:creationId xmlns:a16="http://schemas.microsoft.com/office/drawing/2014/main" id="{5D4E6B8F-23B3-4AD1-804C-DA89D0A61860}"/>
                </a:ext>
              </a:extLst>
            </p:cNvPr>
            <p:cNvSpPr/>
            <p:nvPr/>
          </p:nvSpPr>
          <p:spPr>
            <a:xfrm>
              <a:off x="4454570" y="3693084"/>
              <a:ext cx="9525" cy="85725"/>
            </a:xfrm>
            <a:custGeom>
              <a:avLst/>
              <a:gdLst>
                <a:gd name="connsiteX0" fmla="*/ 7207 w 9525"/>
                <a:gd name="connsiteY0" fmla="*/ 7207 h 85725"/>
                <a:gd name="connsiteX1" fmla="*/ 7207 w 9525"/>
                <a:gd name="connsiteY1" fmla="*/ 79207 h 85725"/>
              </a:gdLst>
              <a:ahLst/>
              <a:cxnLst>
                <a:cxn ang="0">
                  <a:pos x="connsiteX0" y="connsiteY0"/>
                </a:cxn>
                <a:cxn ang="0">
                  <a:pos x="connsiteX1" y="connsiteY1"/>
                </a:cxn>
              </a:cxnLst>
              <a:rect l="l" t="t" r="r" b="b"/>
              <a:pathLst>
                <a:path w="9525" h="85725">
                  <a:moveTo>
                    <a:pt x="7207" y="7207"/>
                  </a:moveTo>
                  <a:lnTo>
                    <a:pt x="7207" y="79207"/>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62" name="Freeform: Shape 5166">
              <a:extLst>
                <a:ext uri="{FF2B5EF4-FFF2-40B4-BE49-F238E27FC236}">
                  <a16:creationId xmlns:a16="http://schemas.microsoft.com/office/drawing/2014/main" id="{49040685-0DB8-41EB-86BE-3531231DEC0D}"/>
                </a:ext>
              </a:extLst>
            </p:cNvPr>
            <p:cNvSpPr/>
            <p:nvPr/>
          </p:nvSpPr>
          <p:spPr>
            <a:xfrm>
              <a:off x="4587920" y="3769284"/>
              <a:ext cx="9525" cy="85725"/>
            </a:xfrm>
            <a:custGeom>
              <a:avLst/>
              <a:gdLst>
                <a:gd name="connsiteX0" fmla="*/ 7207 w 9525"/>
                <a:gd name="connsiteY0" fmla="*/ 7207 h 85725"/>
                <a:gd name="connsiteX1" fmla="*/ 7207 w 9525"/>
                <a:gd name="connsiteY1" fmla="*/ 79207 h 85725"/>
              </a:gdLst>
              <a:ahLst/>
              <a:cxnLst>
                <a:cxn ang="0">
                  <a:pos x="connsiteX0" y="connsiteY0"/>
                </a:cxn>
                <a:cxn ang="0">
                  <a:pos x="connsiteX1" y="connsiteY1"/>
                </a:cxn>
              </a:cxnLst>
              <a:rect l="l" t="t" r="r" b="b"/>
              <a:pathLst>
                <a:path w="9525" h="85725">
                  <a:moveTo>
                    <a:pt x="7207" y="7207"/>
                  </a:moveTo>
                  <a:lnTo>
                    <a:pt x="7207" y="79207"/>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63" name="Freeform: Shape 5167">
              <a:extLst>
                <a:ext uri="{FF2B5EF4-FFF2-40B4-BE49-F238E27FC236}">
                  <a16:creationId xmlns:a16="http://schemas.microsoft.com/office/drawing/2014/main" id="{BDFF5860-3E67-461D-9A0F-F8EDA453AD42}"/>
                </a:ext>
              </a:extLst>
            </p:cNvPr>
            <p:cNvSpPr/>
            <p:nvPr/>
          </p:nvSpPr>
          <p:spPr>
            <a:xfrm>
              <a:off x="4740320" y="3845484"/>
              <a:ext cx="9525" cy="85725"/>
            </a:xfrm>
            <a:custGeom>
              <a:avLst/>
              <a:gdLst>
                <a:gd name="connsiteX0" fmla="*/ 7207 w 9525"/>
                <a:gd name="connsiteY0" fmla="*/ 7207 h 85725"/>
                <a:gd name="connsiteX1" fmla="*/ 7207 w 9525"/>
                <a:gd name="connsiteY1" fmla="*/ 79207 h 85725"/>
              </a:gdLst>
              <a:ahLst/>
              <a:cxnLst>
                <a:cxn ang="0">
                  <a:pos x="connsiteX0" y="connsiteY0"/>
                </a:cxn>
                <a:cxn ang="0">
                  <a:pos x="connsiteX1" y="connsiteY1"/>
                </a:cxn>
              </a:cxnLst>
              <a:rect l="l" t="t" r="r" b="b"/>
              <a:pathLst>
                <a:path w="9525" h="85725">
                  <a:moveTo>
                    <a:pt x="7207" y="7207"/>
                  </a:moveTo>
                  <a:lnTo>
                    <a:pt x="7207" y="79207"/>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64" name="Freeform: Shape 5168">
              <a:extLst>
                <a:ext uri="{FF2B5EF4-FFF2-40B4-BE49-F238E27FC236}">
                  <a16:creationId xmlns:a16="http://schemas.microsoft.com/office/drawing/2014/main" id="{0E26454D-48BE-4D64-9E75-B837EDAA8DB9}"/>
                </a:ext>
              </a:extLst>
            </p:cNvPr>
            <p:cNvSpPr/>
            <p:nvPr/>
          </p:nvSpPr>
          <p:spPr>
            <a:xfrm>
              <a:off x="4740320" y="3845484"/>
              <a:ext cx="9525" cy="85725"/>
            </a:xfrm>
            <a:custGeom>
              <a:avLst/>
              <a:gdLst>
                <a:gd name="connsiteX0" fmla="*/ 7207 w 9525"/>
                <a:gd name="connsiteY0" fmla="*/ 7207 h 85725"/>
                <a:gd name="connsiteX1" fmla="*/ 7207 w 9525"/>
                <a:gd name="connsiteY1" fmla="*/ 79207 h 85725"/>
              </a:gdLst>
              <a:ahLst/>
              <a:cxnLst>
                <a:cxn ang="0">
                  <a:pos x="connsiteX0" y="connsiteY0"/>
                </a:cxn>
                <a:cxn ang="0">
                  <a:pos x="connsiteX1" y="connsiteY1"/>
                </a:cxn>
              </a:cxnLst>
              <a:rect l="l" t="t" r="r" b="b"/>
              <a:pathLst>
                <a:path w="9525" h="85725">
                  <a:moveTo>
                    <a:pt x="7207" y="7207"/>
                  </a:moveTo>
                  <a:lnTo>
                    <a:pt x="7207" y="79207"/>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65" name="Freeform: Shape 5169">
              <a:extLst>
                <a:ext uri="{FF2B5EF4-FFF2-40B4-BE49-F238E27FC236}">
                  <a16:creationId xmlns:a16="http://schemas.microsoft.com/office/drawing/2014/main" id="{AF58142C-A37D-482D-A5BC-0F8442BC7ECD}"/>
                </a:ext>
              </a:extLst>
            </p:cNvPr>
            <p:cNvSpPr/>
            <p:nvPr/>
          </p:nvSpPr>
          <p:spPr>
            <a:xfrm>
              <a:off x="4797470" y="3864534"/>
              <a:ext cx="9525" cy="85725"/>
            </a:xfrm>
            <a:custGeom>
              <a:avLst/>
              <a:gdLst>
                <a:gd name="connsiteX0" fmla="*/ 7207 w 9525"/>
                <a:gd name="connsiteY0" fmla="*/ 7207 h 85725"/>
                <a:gd name="connsiteX1" fmla="*/ 7207 w 9525"/>
                <a:gd name="connsiteY1" fmla="*/ 79207 h 85725"/>
              </a:gdLst>
              <a:ahLst/>
              <a:cxnLst>
                <a:cxn ang="0">
                  <a:pos x="connsiteX0" y="connsiteY0"/>
                </a:cxn>
                <a:cxn ang="0">
                  <a:pos x="connsiteX1" y="connsiteY1"/>
                </a:cxn>
              </a:cxnLst>
              <a:rect l="l" t="t" r="r" b="b"/>
              <a:pathLst>
                <a:path w="9525" h="85725">
                  <a:moveTo>
                    <a:pt x="7207" y="7207"/>
                  </a:moveTo>
                  <a:lnTo>
                    <a:pt x="7207" y="79207"/>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66" name="Freeform: Shape 5170">
              <a:extLst>
                <a:ext uri="{FF2B5EF4-FFF2-40B4-BE49-F238E27FC236}">
                  <a16:creationId xmlns:a16="http://schemas.microsoft.com/office/drawing/2014/main" id="{28C9A28E-69F2-4266-AA34-43EF1AF11B20}"/>
                </a:ext>
              </a:extLst>
            </p:cNvPr>
            <p:cNvSpPr/>
            <p:nvPr/>
          </p:nvSpPr>
          <p:spPr>
            <a:xfrm>
              <a:off x="4835570" y="3864534"/>
              <a:ext cx="9525" cy="85725"/>
            </a:xfrm>
            <a:custGeom>
              <a:avLst/>
              <a:gdLst>
                <a:gd name="connsiteX0" fmla="*/ 7207 w 9525"/>
                <a:gd name="connsiteY0" fmla="*/ 7207 h 85725"/>
                <a:gd name="connsiteX1" fmla="*/ 7207 w 9525"/>
                <a:gd name="connsiteY1" fmla="*/ 79207 h 85725"/>
              </a:gdLst>
              <a:ahLst/>
              <a:cxnLst>
                <a:cxn ang="0">
                  <a:pos x="connsiteX0" y="connsiteY0"/>
                </a:cxn>
                <a:cxn ang="0">
                  <a:pos x="connsiteX1" y="connsiteY1"/>
                </a:cxn>
              </a:cxnLst>
              <a:rect l="l" t="t" r="r" b="b"/>
              <a:pathLst>
                <a:path w="9525" h="85725">
                  <a:moveTo>
                    <a:pt x="7207" y="7207"/>
                  </a:moveTo>
                  <a:lnTo>
                    <a:pt x="7207" y="79207"/>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67" name="Freeform: Shape 5171">
              <a:extLst>
                <a:ext uri="{FF2B5EF4-FFF2-40B4-BE49-F238E27FC236}">
                  <a16:creationId xmlns:a16="http://schemas.microsoft.com/office/drawing/2014/main" id="{EDA0AA6D-DE9E-4BF8-B68D-0A16D0368C6D}"/>
                </a:ext>
              </a:extLst>
            </p:cNvPr>
            <p:cNvSpPr/>
            <p:nvPr/>
          </p:nvSpPr>
          <p:spPr>
            <a:xfrm>
              <a:off x="4873670" y="3883584"/>
              <a:ext cx="9525" cy="85725"/>
            </a:xfrm>
            <a:custGeom>
              <a:avLst/>
              <a:gdLst>
                <a:gd name="connsiteX0" fmla="*/ 7207 w 9525"/>
                <a:gd name="connsiteY0" fmla="*/ 7207 h 85725"/>
                <a:gd name="connsiteX1" fmla="*/ 7207 w 9525"/>
                <a:gd name="connsiteY1" fmla="*/ 79207 h 85725"/>
              </a:gdLst>
              <a:ahLst/>
              <a:cxnLst>
                <a:cxn ang="0">
                  <a:pos x="connsiteX0" y="connsiteY0"/>
                </a:cxn>
                <a:cxn ang="0">
                  <a:pos x="connsiteX1" y="connsiteY1"/>
                </a:cxn>
              </a:cxnLst>
              <a:rect l="l" t="t" r="r" b="b"/>
              <a:pathLst>
                <a:path w="9525" h="85725">
                  <a:moveTo>
                    <a:pt x="7207" y="7207"/>
                  </a:moveTo>
                  <a:lnTo>
                    <a:pt x="7207" y="79207"/>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68" name="Freeform: Shape 5172">
              <a:extLst>
                <a:ext uri="{FF2B5EF4-FFF2-40B4-BE49-F238E27FC236}">
                  <a16:creationId xmlns:a16="http://schemas.microsoft.com/office/drawing/2014/main" id="{03082FED-1DD8-41B8-9CE7-94F9D6B63DCF}"/>
                </a:ext>
              </a:extLst>
            </p:cNvPr>
            <p:cNvSpPr/>
            <p:nvPr/>
          </p:nvSpPr>
          <p:spPr>
            <a:xfrm>
              <a:off x="4949870" y="3921684"/>
              <a:ext cx="9525" cy="85725"/>
            </a:xfrm>
            <a:custGeom>
              <a:avLst/>
              <a:gdLst>
                <a:gd name="connsiteX0" fmla="*/ 7207 w 9525"/>
                <a:gd name="connsiteY0" fmla="*/ 7207 h 85725"/>
                <a:gd name="connsiteX1" fmla="*/ 7207 w 9525"/>
                <a:gd name="connsiteY1" fmla="*/ 79207 h 85725"/>
              </a:gdLst>
              <a:ahLst/>
              <a:cxnLst>
                <a:cxn ang="0">
                  <a:pos x="connsiteX0" y="connsiteY0"/>
                </a:cxn>
                <a:cxn ang="0">
                  <a:pos x="connsiteX1" y="connsiteY1"/>
                </a:cxn>
              </a:cxnLst>
              <a:rect l="l" t="t" r="r" b="b"/>
              <a:pathLst>
                <a:path w="9525" h="85725">
                  <a:moveTo>
                    <a:pt x="7207" y="7207"/>
                  </a:moveTo>
                  <a:lnTo>
                    <a:pt x="7207" y="79207"/>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69" name="Freeform: Shape 5173">
              <a:extLst>
                <a:ext uri="{FF2B5EF4-FFF2-40B4-BE49-F238E27FC236}">
                  <a16:creationId xmlns:a16="http://schemas.microsoft.com/office/drawing/2014/main" id="{90491087-835A-409A-A8B7-D6E496291E67}"/>
                </a:ext>
              </a:extLst>
            </p:cNvPr>
            <p:cNvSpPr/>
            <p:nvPr/>
          </p:nvSpPr>
          <p:spPr>
            <a:xfrm>
              <a:off x="4968920" y="3921684"/>
              <a:ext cx="9525" cy="85725"/>
            </a:xfrm>
            <a:custGeom>
              <a:avLst/>
              <a:gdLst>
                <a:gd name="connsiteX0" fmla="*/ 7207 w 9525"/>
                <a:gd name="connsiteY0" fmla="*/ 7207 h 85725"/>
                <a:gd name="connsiteX1" fmla="*/ 7207 w 9525"/>
                <a:gd name="connsiteY1" fmla="*/ 79207 h 85725"/>
              </a:gdLst>
              <a:ahLst/>
              <a:cxnLst>
                <a:cxn ang="0">
                  <a:pos x="connsiteX0" y="connsiteY0"/>
                </a:cxn>
                <a:cxn ang="0">
                  <a:pos x="connsiteX1" y="connsiteY1"/>
                </a:cxn>
              </a:cxnLst>
              <a:rect l="l" t="t" r="r" b="b"/>
              <a:pathLst>
                <a:path w="9525" h="85725">
                  <a:moveTo>
                    <a:pt x="7207" y="7207"/>
                  </a:moveTo>
                  <a:lnTo>
                    <a:pt x="7207" y="79207"/>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70" name="Freeform: Shape 5174">
              <a:extLst>
                <a:ext uri="{FF2B5EF4-FFF2-40B4-BE49-F238E27FC236}">
                  <a16:creationId xmlns:a16="http://schemas.microsoft.com/office/drawing/2014/main" id="{C16312A6-6E8D-440A-9A6F-76553CEB1CE6}"/>
                </a:ext>
              </a:extLst>
            </p:cNvPr>
            <p:cNvSpPr/>
            <p:nvPr/>
          </p:nvSpPr>
          <p:spPr>
            <a:xfrm>
              <a:off x="5026070" y="3940734"/>
              <a:ext cx="9525" cy="85725"/>
            </a:xfrm>
            <a:custGeom>
              <a:avLst/>
              <a:gdLst>
                <a:gd name="connsiteX0" fmla="*/ 7207 w 9525"/>
                <a:gd name="connsiteY0" fmla="*/ 7207 h 85725"/>
                <a:gd name="connsiteX1" fmla="*/ 7207 w 9525"/>
                <a:gd name="connsiteY1" fmla="*/ 79207 h 85725"/>
              </a:gdLst>
              <a:ahLst/>
              <a:cxnLst>
                <a:cxn ang="0">
                  <a:pos x="connsiteX0" y="connsiteY0"/>
                </a:cxn>
                <a:cxn ang="0">
                  <a:pos x="connsiteX1" y="connsiteY1"/>
                </a:cxn>
              </a:cxnLst>
              <a:rect l="l" t="t" r="r" b="b"/>
              <a:pathLst>
                <a:path w="9525" h="85725">
                  <a:moveTo>
                    <a:pt x="7207" y="7207"/>
                  </a:moveTo>
                  <a:lnTo>
                    <a:pt x="7207" y="79207"/>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71" name="Freeform: Shape 5175">
              <a:extLst>
                <a:ext uri="{FF2B5EF4-FFF2-40B4-BE49-F238E27FC236}">
                  <a16:creationId xmlns:a16="http://schemas.microsoft.com/office/drawing/2014/main" id="{1643DC23-900B-4CE2-B5A4-2EC6E66901D0}"/>
                </a:ext>
              </a:extLst>
            </p:cNvPr>
            <p:cNvSpPr/>
            <p:nvPr/>
          </p:nvSpPr>
          <p:spPr>
            <a:xfrm>
              <a:off x="5102270" y="3969723"/>
              <a:ext cx="9525" cy="85725"/>
            </a:xfrm>
            <a:custGeom>
              <a:avLst/>
              <a:gdLst>
                <a:gd name="connsiteX0" fmla="*/ 7207 w 9525"/>
                <a:gd name="connsiteY0" fmla="*/ 7207 h 85725"/>
                <a:gd name="connsiteX1" fmla="*/ 7207 w 9525"/>
                <a:gd name="connsiteY1" fmla="*/ 79207 h 85725"/>
              </a:gdLst>
              <a:ahLst/>
              <a:cxnLst>
                <a:cxn ang="0">
                  <a:pos x="connsiteX0" y="connsiteY0"/>
                </a:cxn>
                <a:cxn ang="0">
                  <a:pos x="connsiteX1" y="connsiteY1"/>
                </a:cxn>
              </a:cxnLst>
              <a:rect l="l" t="t" r="r" b="b"/>
              <a:pathLst>
                <a:path w="9525" h="85725">
                  <a:moveTo>
                    <a:pt x="7207" y="7207"/>
                  </a:moveTo>
                  <a:lnTo>
                    <a:pt x="7207" y="79207"/>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72" name="Freeform: Shape 5176">
              <a:extLst>
                <a:ext uri="{FF2B5EF4-FFF2-40B4-BE49-F238E27FC236}">
                  <a16:creationId xmlns:a16="http://schemas.microsoft.com/office/drawing/2014/main" id="{0F94BC2D-1F2C-4205-935C-68CCE5E284EA}"/>
                </a:ext>
              </a:extLst>
            </p:cNvPr>
            <p:cNvSpPr/>
            <p:nvPr/>
          </p:nvSpPr>
          <p:spPr>
            <a:xfrm>
              <a:off x="5140370" y="3969723"/>
              <a:ext cx="9525" cy="85725"/>
            </a:xfrm>
            <a:custGeom>
              <a:avLst/>
              <a:gdLst>
                <a:gd name="connsiteX0" fmla="*/ 7207 w 9525"/>
                <a:gd name="connsiteY0" fmla="*/ 7207 h 85725"/>
                <a:gd name="connsiteX1" fmla="*/ 7207 w 9525"/>
                <a:gd name="connsiteY1" fmla="*/ 79207 h 85725"/>
              </a:gdLst>
              <a:ahLst/>
              <a:cxnLst>
                <a:cxn ang="0">
                  <a:pos x="connsiteX0" y="connsiteY0"/>
                </a:cxn>
                <a:cxn ang="0">
                  <a:pos x="connsiteX1" y="connsiteY1"/>
                </a:cxn>
              </a:cxnLst>
              <a:rect l="l" t="t" r="r" b="b"/>
              <a:pathLst>
                <a:path w="9525" h="85725">
                  <a:moveTo>
                    <a:pt x="7207" y="7207"/>
                  </a:moveTo>
                  <a:lnTo>
                    <a:pt x="7207" y="79207"/>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73" name="Freeform: Shape 5177">
              <a:extLst>
                <a:ext uri="{FF2B5EF4-FFF2-40B4-BE49-F238E27FC236}">
                  <a16:creationId xmlns:a16="http://schemas.microsoft.com/office/drawing/2014/main" id="{803CC358-AD0F-48B9-8796-A1110C514638}"/>
                </a:ext>
              </a:extLst>
            </p:cNvPr>
            <p:cNvSpPr/>
            <p:nvPr/>
          </p:nvSpPr>
          <p:spPr>
            <a:xfrm>
              <a:off x="5178470" y="3969723"/>
              <a:ext cx="9525" cy="85725"/>
            </a:xfrm>
            <a:custGeom>
              <a:avLst/>
              <a:gdLst>
                <a:gd name="connsiteX0" fmla="*/ 7207 w 9525"/>
                <a:gd name="connsiteY0" fmla="*/ 7207 h 85725"/>
                <a:gd name="connsiteX1" fmla="*/ 7207 w 9525"/>
                <a:gd name="connsiteY1" fmla="*/ 79207 h 85725"/>
              </a:gdLst>
              <a:ahLst/>
              <a:cxnLst>
                <a:cxn ang="0">
                  <a:pos x="connsiteX0" y="connsiteY0"/>
                </a:cxn>
                <a:cxn ang="0">
                  <a:pos x="connsiteX1" y="connsiteY1"/>
                </a:cxn>
              </a:cxnLst>
              <a:rect l="l" t="t" r="r" b="b"/>
              <a:pathLst>
                <a:path w="9525" h="85725">
                  <a:moveTo>
                    <a:pt x="7207" y="7207"/>
                  </a:moveTo>
                  <a:lnTo>
                    <a:pt x="7207" y="79207"/>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74" name="Freeform: Shape 5178">
              <a:extLst>
                <a:ext uri="{FF2B5EF4-FFF2-40B4-BE49-F238E27FC236}">
                  <a16:creationId xmlns:a16="http://schemas.microsoft.com/office/drawing/2014/main" id="{7B8846D0-6535-425E-816F-2E998D9DFC60}"/>
                </a:ext>
              </a:extLst>
            </p:cNvPr>
            <p:cNvSpPr/>
            <p:nvPr/>
          </p:nvSpPr>
          <p:spPr>
            <a:xfrm>
              <a:off x="5254670" y="3978834"/>
              <a:ext cx="9525" cy="85725"/>
            </a:xfrm>
            <a:custGeom>
              <a:avLst/>
              <a:gdLst>
                <a:gd name="connsiteX0" fmla="*/ 7207 w 9525"/>
                <a:gd name="connsiteY0" fmla="*/ 7207 h 85725"/>
                <a:gd name="connsiteX1" fmla="*/ 7207 w 9525"/>
                <a:gd name="connsiteY1" fmla="*/ 79207 h 85725"/>
              </a:gdLst>
              <a:ahLst/>
              <a:cxnLst>
                <a:cxn ang="0">
                  <a:pos x="connsiteX0" y="connsiteY0"/>
                </a:cxn>
                <a:cxn ang="0">
                  <a:pos x="connsiteX1" y="connsiteY1"/>
                </a:cxn>
              </a:cxnLst>
              <a:rect l="l" t="t" r="r" b="b"/>
              <a:pathLst>
                <a:path w="9525" h="85725">
                  <a:moveTo>
                    <a:pt x="7207" y="7207"/>
                  </a:moveTo>
                  <a:lnTo>
                    <a:pt x="7207" y="79207"/>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75" name="Freeform: Shape 5179">
              <a:extLst>
                <a:ext uri="{FF2B5EF4-FFF2-40B4-BE49-F238E27FC236}">
                  <a16:creationId xmlns:a16="http://schemas.microsoft.com/office/drawing/2014/main" id="{82594B5A-1B56-4A39-9AB7-E41D04232919}"/>
                </a:ext>
              </a:extLst>
            </p:cNvPr>
            <p:cNvSpPr/>
            <p:nvPr/>
          </p:nvSpPr>
          <p:spPr>
            <a:xfrm>
              <a:off x="5292770" y="3997884"/>
              <a:ext cx="9525" cy="85725"/>
            </a:xfrm>
            <a:custGeom>
              <a:avLst/>
              <a:gdLst>
                <a:gd name="connsiteX0" fmla="*/ 7207 w 9525"/>
                <a:gd name="connsiteY0" fmla="*/ 7207 h 85725"/>
                <a:gd name="connsiteX1" fmla="*/ 7207 w 9525"/>
                <a:gd name="connsiteY1" fmla="*/ 79207 h 85725"/>
              </a:gdLst>
              <a:ahLst/>
              <a:cxnLst>
                <a:cxn ang="0">
                  <a:pos x="connsiteX0" y="connsiteY0"/>
                </a:cxn>
                <a:cxn ang="0">
                  <a:pos x="connsiteX1" y="connsiteY1"/>
                </a:cxn>
              </a:cxnLst>
              <a:rect l="l" t="t" r="r" b="b"/>
              <a:pathLst>
                <a:path w="9525" h="85725">
                  <a:moveTo>
                    <a:pt x="7207" y="7207"/>
                  </a:moveTo>
                  <a:lnTo>
                    <a:pt x="7207" y="79207"/>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76" name="Freeform: Shape 5180">
              <a:extLst>
                <a:ext uri="{FF2B5EF4-FFF2-40B4-BE49-F238E27FC236}">
                  <a16:creationId xmlns:a16="http://schemas.microsoft.com/office/drawing/2014/main" id="{032DC550-1CE6-4F95-81D3-75501A2EC1D2}"/>
                </a:ext>
              </a:extLst>
            </p:cNvPr>
            <p:cNvSpPr/>
            <p:nvPr/>
          </p:nvSpPr>
          <p:spPr>
            <a:xfrm>
              <a:off x="5330870" y="4016934"/>
              <a:ext cx="9525" cy="85725"/>
            </a:xfrm>
            <a:custGeom>
              <a:avLst/>
              <a:gdLst>
                <a:gd name="connsiteX0" fmla="*/ 7207 w 9525"/>
                <a:gd name="connsiteY0" fmla="*/ 7207 h 85725"/>
                <a:gd name="connsiteX1" fmla="*/ 7207 w 9525"/>
                <a:gd name="connsiteY1" fmla="*/ 79207 h 85725"/>
              </a:gdLst>
              <a:ahLst/>
              <a:cxnLst>
                <a:cxn ang="0">
                  <a:pos x="connsiteX0" y="connsiteY0"/>
                </a:cxn>
                <a:cxn ang="0">
                  <a:pos x="connsiteX1" y="connsiteY1"/>
                </a:cxn>
              </a:cxnLst>
              <a:rect l="l" t="t" r="r" b="b"/>
              <a:pathLst>
                <a:path w="9525" h="85725">
                  <a:moveTo>
                    <a:pt x="7207" y="7207"/>
                  </a:moveTo>
                  <a:lnTo>
                    <a:pt x="7207" y="79207"/>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77" name="Freeform: Shape 5181">
              <a:extLst>
                <a:ext uri="{FF2B5EF4-FFF2-40B4-BE49-F238E27FC236}">
                  <a16:creationId xmlns:a16="http://schemas.microsoft.com/office/drawing/2014/main" id="{12E483DC-1623-411B-A145-EED3694CCE48}"/>
                </a:ext>
              </a:extLst>
            </p:cNvPr>
            <p:cNvSpPr/>
            <p:nvPr/>
          </p:nvSpPr>
          <p:spPr>
            <a:xfrm>
              <a:off x="5368970" y="4016934"/>
              <a:ext cx="9525" cy="85725"/>
            </a:xfrm>
            <a:custGeom>
              <a:avLst/>
              <a:gdLst>
                <a:gd name="connsiteX0" fmla="*/ 7207 w 9525"/>
                <a:gd name="connsiteY0" fmla="*/ 7207 h 85725"/>
                <a:gd name="connsiteX1" fmla="*/ 7207 w 9525"/>
                <a:gd name="connsiteY1" fmla="*/ 79207 h 85725"/>
              </a:gdLst>
              <a:ahLst/>
              <a:cxnLst>
                <a:cxn ang="0">
                  <a:pos x="connsiteX0" y="connsiteY0"/>
                </a:cxn>
                <a:cxn ang="0">
                  <a:pos x="connsiteX1" y="connsiteY1"/>
                </a:cxn>
              </a:cxnLst>
              <a:rect l="l" t="t" r="r" b="b"/>
              <a:pathLst>
                <a:path w="9525" h="85725">
                  <a:moveTo>
                    <a:pt x="7207" y="7207"/>
                  </a:moveTo>
                  <a:lnTo>
                    <a:pt x="7207" y="79207"/>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78" name="Freeform: Shape 5182">
              <a:extLst>
                <a:ext uri="{FF2B5EF4-FFF2-40B4-BE49-F238E27FC236}">
                  <a16:creationId xmlns:a16="http://schemas.microsoft.com/office/drawing/2014/main" id="{C5F40343-1F86-45AA-8E44-F65F48A94BE7}"/>
                </a:ext>
              </a:extLst>
            </p:cNvPr>
            <p:cNvSpPr/>
            <p:nvPr/>
          </p:nvSpPr>
          <p:spPr>
            <a:xfrm>
              <a:off x="5426120" y="4035984"/>
              <a:ext cx="9525" cy="85725"/>
            </a:xfrm>
            <a:custGeom>
              <a:avLst/>
              <a:gdLst>
                <a:gd name="connsiteX0" fmla="*/ 7207 w 9525"/>
                <a:gd name="connsiteY0" fmla="*/ 7207 h 85725"/>
                <a:gd name="connsiteX1" fmla="*/ 7207 w 9525"/>
                <a:gd name="connsiteY1" fmla="*/ 79207 h 85725"/>
              </a:gdLst>
              <a:ahLst/>
              <a:cxnLst>
                <a:cxn ang="0">
                  <a:pos x="connsiteX0" y="connsiteY0"/>
                </a:cxn>
                <a:cxn ang="0">
                  <a:pos x="connsiteX1" y="connsiteY1"/>
                </a:cxn>
              </a:cxnLst>
              <a:rect l="l" t="t" r="r" b="b"/>
              <a:pathLst>
                <a:path w="9525" h="85725">
                  <a:moveTo>
                    <a:pt x="7207" y="7207"/>
                  </a:moveTo>
                  <a:lnTo>
                    <a:pt x="7207" y="79207"/>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79" name="Freeform: Shape 5183">
              <a:extLst>
                <a:ext uri="{FF2B5EF4-FFF2-40B4-BE49-F238E27FC236}">
                  <a16:creationId xmlns:a16="http://schemas.microsoft.com/office/drawing/2014/main" id="{B2D3486A-1995-4C67-A728-7A4583664E1D}"/>
                </a:ext>
              </a:extLst>
            </p:cNvPr>
            <p:cNvSpPr/>
            <p:nvPr/>
          </p:nvSpPr>
          <p:spPr>
            <a:xfrm>
              <a:off x="5540420" y="4055034"/>
              <a:ext cx="9525" cy="85725"/>
            </a:xfrm>
            <a:custGeom>
              <a:avLst/>
              <a:gdLst>
                <a:gd name="connsiteX0" fmla="*/ 7207 w 9525"/>
                <a:gd name="connsiteY0" fmla="*/ 7207 h 85725"/>
                <a:gd name="connsiteX1" fmla="*/ 7207 w 9525"/>
                <a:gd name="connsiteY1" fmla="*/ 79207 h 85725"/>
              </a:gdLst>
              <a:ahLst/>
              <a:cxnLst>
                <a:cxn ang="0">
                  <a:pos x="connsiteX0" y="connsiteY0"/>
                </a:cxn>
                <a:cxn ang="0">
                  <a:pos x="connsiteX1" y="connsiteY1"/>
                </a:cxn>
              </a:cxnLst>
              <a:rect l="l" t="t" r="r" b="b"/>
              <a:pathLst>
                <a:path w="9525" h="85725">
                  <a:moveTo>
                    <a:pt x="7207" y="7207"/>
                  </a:moveTo>
                  <a:lnTo>
                    <a:pt x="7207" y="79207"/>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80" name="Freeform: Shape 5184">
              <a:extLst>
                <a:ext uri="{FF2B5EF4-FFF2-40B4-BE49-F238E27FC236}">
                  <a16:creationId xmlns:a16="http://schemas.microsoft.com/office/drawing/2014/main" id="{478AC24C-CD98-4066-BE6B-4D22C91BE2CB}"/>
                </a:ext>
              </a:extLst>
            </p:cNvPr>
            <p:cNvSpPr/>
            <p:nvPr/>
          </p:nvSpPr>
          <p:spPr>
            <a:xfrm>
              <a:off x="5559470" y="4055034"/>
              <a:ext cx="9525" cy="85725"/>
            </a:xfrm>
            <a:custGeom>
              <a:avLst/>
              <a:gdLst>
                <a:gd name="connsiteX0" fmla="*/ 7207 w 9525"/>
                <a:gd name="connsiteY0" fmla="*/ 7207 h 85725"/>
                <a:gd name="connsiteX1" fmla="*/ 7207 w 9525"/>
                <a:gd name="connsiteY1" fmla="*/ 79207 h 85725"/>
              </a:gdLst>
              <a:ahLst/>
              <a:cxnLst>
                <a:cxn ang="0">
                  <a:pos x="connsiteX0" y="connsiteY0"/>
                </a:cxn>
                <a:cxn ang="0">
                  <a:pos x="connsiteX1" y="connsiteY1"/>
                </a:cxn>
              </a:cxnLst>
              <a:rect l="l" t="t" r="r" b="b"/>
              <a:pathLst>
                <a:path w="9525" h="85725">
                  <a:moveTo>
                    <a:pt x="7207" y="7207"/>
                  </a:moveTo>
                  <a:lnTo>
                    <a:pt x="7207" y="79207"/>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81" name="Freeform: Shape 5185">
              <a:extLst>
                <a:ext uri="{FF2B5EF4-FFF2-40B4-BE49-F238E27FC236}">
                  <a16:creationId xmlns:a16="http://schemas.microsoft.com/office/drawing/2014/main" id="{AC870E23-0B09-4968-9D99-6ED5D2E4C0DC}"/>
                </a:ext>
              </a:extLst>
            </p:cNvPr>
            <p:cNvSpPr/>
            <p:nvPr/>
          </p:nvSpPr>
          <p:spPr>
            <a:xfrm>
              <a:off x="5597570" y="4055034"/>
              <a:ext cx="9525" cy="85725"/>
            </a:xfrm>
            <a:custGeom>
              <a:avLst/>
              <a:gdLst>
                <a:gd name="connsiteX0" fmla="*/ 7207 w 9525"/>
                <a:gd name="connsiteY0" fmla="*/ 7207 h 85725"/>
                <a:gd name="connsiteX1" fmla="*/ 7207 w 9525"/>
                <a:gd name="connsiteY1" fmla="*/ 79207 h 85725"/>
              </a:gdLst>
              <a:ahLst/>
              <a:cxnLst>
                <a:cxn ang="0">
                  <a:pos x="connsiteX0" y="connsiteY0"/>
                </a:cxn>
                <a:cxn ang="0">
                  <a:pos x="connsiteX1" y="connsiteY1"/>
                </a:cxn>
              </a:cxnLst>
              <a:rect l="l" t="t" r="r" b="b"/>
              <a:pathLst>
                <a:path w="9525" h="85725">
                  <a:moveTo>
                    <a:pt x="7207" y="7207"/>
                  </a:moveTo>
                  <a:lnTo>
                    <a:pt x="7207" y="79207"/>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82" name="Freeform: Shape 5186">
              <a:extLst>
                <a:ext uri="{FF2B5EF4-FFF2-40B4-BE49-F238E27FC236}">
                  <a16:creationId xmlns:a16="http://schemas.microsoft.com/office/drawing/2014/main" id="{C213EC38-E82D-4865-ACE2-E6296915DF98}"/>
                </a:ext>
              </a:extLst>
            </p:cNvPr>
            <p:cNvSpPr/>
            <p:nvPr/>
          </p:nvSpPr>
          <p:spPr>
            <a:xfrm>
              <a:off x="5635670" y="4055034"/>
              <a:ext cx="9525" cy="85725"/>
            </a:xfrm>
            <a:custGeom>
              <a:avLst/>
              <a:gdLst>
                <a:gd name="connsiteX0" fmla="*/ 7207 w 9525"/>
                <a:gd name="connsiteY0" fmla="*/ 7207 h 85725"/>
                <a:gd name="connsiteX1" fmla="*/ 7207 w 9525"/>
                <a:gd name="connsiteY1" fmla="*/ 79207 h 85725"/>
              </a:gdLst>
              <a:ahLst/>
              <a:cxnLst>
                <a:cxn ang="0">
                  <a:pos x="connsiteX0" y="connsiteY0"/>
                </a:cxn>
                <a:cxn ang="0">
                  <a:pos x="connsiteX1" y="connsiteY1"/>
                </a:cxn>
              </a:cxnLst>
              <a:rect l="l" t="t" r="r" b="b"/>
              <a:pathLst>
                <a:path w="9525" h="85725">
                  <a:moveTo>
                    <a:pt x="7207" y="7207"/>
                  </a:moveTo>
                  <a:lnTo>
                    <a:pt x="7207" y="79207"/>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83" name="Freeform: Shape 5187">
              <a:extLst>
                <a:ext uri="{FF2B5EF4-FFF2-40B4-BE49-F238E27FC236}">
                  <a16:creationId xmlns:a16="http://schemas.microsoft.com/office/drawing/2014/main" id="{0091EE62-0AFD-45BF-943B-66A20D8F1FDD}"/>
                </a:ext>
              </a:extLst>
            </p:cNvPr>
            <p:cNvSpPr/>
            <p:nvPr/>
          </p:nvSpPr>
          <p:spPr>
            <a:xfrm>
              <a:off x="5692829" y="4093134"/>
              <a:ext cx="9525" cy="85725"/>
            </a:xfrm>
            <a:custGeom>
              <a:avLst/>
              <a:gdLst>
                <a:gd name="connsiteX0" fmla="*/ 7207 w 9525"/>
                <a:gd name="connsiteY0" fmla="*/ 7207 h 85725"/>
                <a:gd name="connsiteX1" fmla="*/ 7207 w 9525"/>
                <a:gd name="connsiteY1" fmla="*/ 79207 h 85725"/>
              </a:gdLst>
              <a:ahLst/>
              <a:cxnLst>
                <a:cxn ang="0">
                  <a:pos x="connsiteX0" y="connsiteY0"/>
                </a:cxn>
                <a:cxn ang="0">
                  <a:pos x="connsiteX1" y="connsiteY1"/>
                </a:cxn>
              </a:cxnLst>
              <a:rect l="l" t="t" r="r" b="b"/>
              <a:pathLst>
                <a:path w="9525" h="85725">
                  <a:moveTo>
                    <a:pt x="7207" y="7207"/>
                  </a:moveTo>
                  <a:lnTo>
                    <a:pt x="7207" y="79207"/>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84" name="Freeform: Shape 5188">
              <a:extLst>
                <a:ext uri="{FF2B5EF4-FFF2-40B4-BE49-F238E27FC236}">
                  <a16:creationId xmlns:a16="http://schemas.microsoft.com/office/drawing/2014/main" id="{770F7EA5-AE42-47EE-A109-77C60B68646C}"/>
                </a:ext>
              </a:extLst>
            </p:cNvPr>
            <p:cNvSpPr/>
            <p:nvPr/>
          </p:nvSpPr>
          <p:spPr>
            <a:xfrm>
              <a:off x="5730929" y="4093134"/>
              <a:ext cx="9525" cy="85725"/>
            </a:xfrm>
            <a:custGeom>
              <a:avLst/>
              <a:gdLst>
                <a:gd name="connsiteX0" fmla="*/ 7207 w 9525"/>
                <a:gd name="connsiteY0" fmla="*/ 7207 h 85725"/>
                <a:gd name="connsiteX1" fmla="*/ 7207 w 9525"/>
                <a:gd name="connsiteY1" fmla="*/ 79207 h 85725"/>
              </a:gdLst>
              <a:ahLst/>
              <a:cxnLst>
                <a:cxn ang="0">
                  <a:pos x="connsiteX0" y="connsiteY0"/>
                </a:cxn>
                <a:cxn ang="0">
                  <a:pos x="connsiteX1" y="connsiteY1"/>
                </a:cxn>
              </a:cxnLst>
              <a:rect l="l" t="t" r="r" b="b"/>
              <a:pathLst>
                <a:path w="9525" h="85725">
                  <a:moveTo>
                    <a:pt x="7207" y="7207"/>
                  </a:moveTo>
                  <a:lnTo>
                    <a:pt x="7207" y="79207"/>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85" name="Freeform: Shape 5189">
              <a:extLst>
                <a:ext uri="{FF2B5EF4-FFF2-40B4-BE49-F238E27FC236}">
                  <a16:creationId xmlns:a16="http://schemas.microsoft.com/office/drawing/2014/main" id="{FE5F8FCC-8FC6-4351-A699-24AB3F597756}"/>
                </a:ext>
              </a:extLst>
            </p:cNvPr>
            <p:cNvSpPr/>
            <p:nvPr/>
          </p:nvSpPr>
          <p:spPr>
            <a:xfrm>
              <a:off x="5749979" y="4093134"/>
              <a:ext cx="9525" cy="85725"/>
            </a:xfrm>
            <a:custGeom>
              <a:avLst/>
              <a:gdLst>
                <a:gd name="connsiteX0" fmla="*/ 7207 w 9525"/>
                <a:gd name="connsiteY0" fmla="*/ 7207 h 85725"/>
                <a:gd name="connsiteX1" fmla="*/ 7207 w 9525"/>
                <a:gd name="connsiteY1" fmla="*/ 79207 h 85725"/>
              </a:gdLst>
              <a:ahLst/>
              <a:cxnLst>
                <a:cxn ang="0">
                  <a:pos x="connsiteX0" y="connsiteY0"/>
                </a:cxn>
                <a:cxn ang="0">
                  <a:pos x="connsiteX1" y="connsiteY1"/>
                </a:cxn>
              </a:cxnLst>
              <a:rect l="l" t="t" r="r" b="b"/>
              <a:pathLst>
                <a:path w="9525" h="85725">
                  <a:moveTo>
                    <a:pt x="7207" y="7207"/>
                  </a:moveTo>
                  <a:lnTo>
                    <a:pt x="7207" y="79207"/>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86" name="Freeform: Shape 5190">
              <a:extLst>
                <a:ext uri="{FF2B5EF4-FFF2-40B4-BE49-F238E27FC236}">
                  <a16:creationId xmlns:a16="http://schemas.microsoft.com/office/drawing/2014/main" id="{7F625F32-F504-438E-9C42-56F6CFDF7A6F}"/>
                </a:ext>
              </a:extLst>
            </p:cNvPr>
            <p:cNvSpPr/>
            <p:nvPr/>
          </p:nvSpPr>
          <p:spPr>
            <a:xfrm>
              <a:off x="5769029" y="4093134"/>
              <a:ext cx="9525" cy="85725"/>
            </a:xfrm>
            <a:custGeom>
              <a:avLst/>
              <a:gdLst>
                <a:gd name="connsiteX0" fmla="*/ 7207 w 9525"/>
                <a:gd name="connsiteY0" fmla="*/ 7207 h 85725"/>
                <a:gd name="connsiteX1" fmla="*/ 7207 w 9525"/>
                <a:gd name="connsiteY1" fmla="*/ 79207 h 85725"/>
              </a:gdLst>
              <a:ahLst/>
              <a:cxnLst>
                <a:cxn ang="0">
                  <a:pos x="connsiteX0" y="connsiteY0"/>
                </a:cxn>
                <a:cxn ang="0">
                  <a:pos x="connsiteX1" y="connsiteY1"/>
                </a:cxn>
              </a:cxnLst>
              <a:rect l="l" t="t" r="r" b="b"/>
              <a:pathLst>
                <a:path w="9525" h="85725">
                  <a:moveTo>
                    <a:pt x="7207" y="7207"/>
                  </a:moveTo>
                  <a:lnTo>
                    <a:pt x="7207" y="79207"/>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87" name="Freeform: Shape 5191">
              <a:extLst>
                <a:ext uri="{FF2B5EF4-FFF2-40B4-BE49-F238E27FC236}">
                  <a16:creationId xmlns:a16="http://schemas.microsoft.com/office/drawing/2014/main" id="{2DEF7372-E1F5-43A9-8337-F081D679E7BA}"/>
                </a:ext>
              </a:extLst>
            </p:cNvPr>
            <p:cNvSpPr/>
            <p:nvPr/>
          </p:nvSpPr>
          <p:spPr>
            <a:xfrm>
              <a:off x="5826179" y="4150284"/>
              <a:ext cx="9525" cy="85725"/>
            </a:xfrm>
            <a:custGeom>
              <a:avLst/>
              <a:gdLst>
                <a:gd name="connsiteX0" fmla="*/ 7207 w 9525"/>
                <a:gd name="connsiteY0" fmla="*/ 7207 h 85725"/>
                <a:gd name="connsiteX1" fmla="*/ 7207 w 9525"/>
                <a:gd name="connsiteY1" fmla="*/ 79207 h 85725"/>
              </a:gdLst>
              <a:ahLst/>
              <a:cxnLst>
                <a:cxn ang="0">
                  <a:pos x="connsiteX0" y="connsiteY0"/>
                </a:cxn>
                <a:cxn ang="0">
                  <a:pos x="connsiteX1" y="connsiteY1"/>
                </a:cxn>
              </a:cxnLst>
              <a:rect l="l" t="t" r="r" b="b"/>
              <a:pathLst>
                <a:path w="9525" h="85725">
                  <a:moveTo>
                    <a:pt x="7207" y="7207"/>
                  </a:moveTo>
                  <a:lnTo>
                    <a:pt x="7207" y="79207"/>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88" name="Freeform: Shape 5192">
              <a:extLst>
                <a:ext uri="{FF2B5EF4-FFF2-40B4-BE49-F238E27FC236}">
                  <a16:creationId xmlns:a16="http://schemas.microsoft.com/office/drawing/2014/main" id="{3F14F0C1-21C3-4827-B6B6-D25DA612C851}"/>
                </a:ext>
              </a:extLst>
            </p:cNvPr>
            <p:cNvSpPr/>
            <p:nvPr/>
          </p:nvSpPr>
          <p:spPr>
            <a:xfrm>
              <a:off x="5883329" y="4169334"/>
              <a:ext cx="9525" cy="85725"/>
            </a:xfrm>
            <a:custGeom>
              <a:avLst/>
              <a:gdLst>
                <a:gd name="connsiteX0" fmla="*/ 7207 w 9525"/>
                <a:gd name="connsiteY0" fmla="*/ 7207 h 85725"/>
                <a:gd name="connsiteX1" fmla="*/ 7207 w 9525"/>
                <a:gd name="connsiteY1" fmla="*/ 79207 h 85725"/>
              </a:gdLst>
              <a:ahLst/>
              <a:cxnLst>
                <a:cxn ang="0">
                  <a:pos x="connsiteX0" y="connsiteY0"/>
                </a:cxn>
                <a:cxn ang="0">
                  <a:pos x="connsiteX1" y="connsiteY1"/>
                </a:cxn>
              </a:cxnLst>
              <a:rect l="l" t="t" r="r" b="b"/>
              <a:pathLst>
                <a:path w="9525" h="85725">
                  <a:moveTo>
                    <a:pt x="7207" y="7207"/>
                  </a:moveTo>
                  <a:lnTo>
                    <a:pt x="7207" y="79207"/>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89" name="Freeform: Shape 5193">
              <a:extLst>
                <a:ext uri="{FF2B5EF4-FFF2-40B4-BE49-F238E27FC236}">
                  <a16:creationId xmlns:a16="http://schemas.microsoft.com/office/drawing/2014/main" id="{EA399CEC-E181-410F-A2DE-B9B2FD6F1A50}"/>
                </a:ext>
              </a:extLst>
            </p:cNvPr>
            <p:cNvSpPr/>
            <p:nvPr/>
          </p:nvSpPr>
          <p:spPr>
            <a:xfrm>
              <a:off x="5959529" y="4169334"/>
              <a:ext cx="9525" cy="85725"/>
            </a:xfrm>
            <a:custGeom>
              <a:avLst/>
              <a:gdLst>
                <a:gd name="connsiteX0" fmla="*/ 7207 w 9525"/>
                <a:gd name="connsiteY0" fmla="*/ 7207 h 85725"/>
                <a:gd name="connsiteX1" fmla="*/ 7207 w 9525"/>
                <a:gd name="connsiteY1" fmla="*/ 79207 h 85725"/>
              </a:gdLst>
              <a:ahLst/>
              <a:cxnLst>
                <a:cxn ang="0">
                  <a:pos x="connsiteX0" y="connsiteY0"/>
                </a:cxn>
                <a:cxn ang="0">
                  <a:pos x="connsiteX1" y="connsiteY1"/>
                </a:cxn>
              </a:cxnLst>
              <a:rect l="l" t="t" r="r" b="b"/>
              <a:pathLst>
                <a:path w="9525" h="85725">
                  <a:moveTo>
                    <a:pt x="7207" y="7207"/>
                  </a:moveTo>
                  <a:lnTo>
                    <a:pt x="7207" y="79207"/>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90" name="Freeform: Shape 5194">
              <a:extLst>
                <a:ext uri="{FF2B5EF4-FFF2-40B4-BE49-F238E27FC236}">
                  <a16:creationId xmlns:a16="http://schemas.microsoft.com/office/drawing/2014/main" id="{D80864F1-7969-4A26-AAC7-AE21D9822BE1}"/>
                </a:ext>
              </a:extLst>
            </p:cNvPr>
            <p:cNvSpPr/>
            <p:nvPr/>
          </p:nvSpPr>
          <p:spPr>
            <a:xfrm>
              <a:off x="5978579" y="4169334"/>
              <a:ext cx="9525" cy="85725"/>
            </a:xfrm>
            <a:custGeom>
              <a:avLst/>
              <a:gdLst>
                <a:gd name="connsiteX0" fmla="*/ 7207 w 9525"/>
                <a:gd name="connsiteY0" fmla="*/ 7207 h 85725"/>
                <a:gd name="connsiteX1" fmla="*/ 7207 w 9525"/>
                <a:gd name="connsiteY1" fmla="*/ 79207 h 85725"/>
              </a:gdLst>
              <a:ahLst/>
              <a:cxnLst>
                <a:cxn ang="0">
                  <a:pos x="connsiteX0" y="connsiteY0"/>
                </a:cxn>
                <a:cxn ang="0">
                  <a:pos x="connsiteX1" y="connsiteY1"/>
                </a:cxn>
              </a:cxnLst>
              <a:rect l="l" t="t" r="r" b="b"/>
              <a:pathLst>
                <a:path w="9525" h="85725">
                  <a:moveTo>
                    <a:pt x="7207" y="7207"/>
                  </a:moveTo>
                  <a:lnTo>
                    <a:pt x="7207" y="79207"/>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91" name="Freeform: Shape 5195">
              <a:extLst>
                <a:ext uri="{FF2B5EF4-FFF2-40B4-BE49-F238E27FC236}">
                  <a16:creationId xmlns:a16="http://schemas.microsoft.com/office/drawing/2014/main" id="{E6F7B339-8014-447C-8FE9-D4603C61C6C0}"/>
                </a:ext>
              </a:extLst>
            </p:cNvPr>
            <p:cNvSpPr/>
            <p:nvPr/>
          </p:nvSpPr>
          <p:spPr>
            <a:xfrm>
              <a:off x="5997629" y="4169334"/>
              <a:ext cx="9525" cy="85725"/>
            </a:xfrm>
            <a:custGeom>
              <a:avLst/>
              <a:gdLst>
                <a:gd name="connsiteX0" fmla="*/ 7207 w 9525"/>
                <a:gd name="connsiteY0" fmla="*/ 7207 h 85725"/>
                <a:gd name="connsiteX1" fmla="*/ 7207 w 9525"/>
                <a:gd name="connsiteY1" fmla="*/ 79207 h 85725"/>
              </a:gdLst>
              <a:ahLst/>
              <a:cxnLst>
                <a:cxn ang="0">
                  <a:pos x="connsiteX0" y="connsiteY0"/>
                </a:cxn>
                <a:cxn ang="0">
                  <a:pos x="connsiteX1" y="connsiteY1"/>
                </a:cxn>
              </a:cxnLst>
              <a:rect l="l" t="t" r="r" b="b"/>
              <a:pathLst>
                <a:path w="9525" h="85725">
                  <a:moveTo>
                    <a:pt x="7207" y="7207"/>
                  </a:moveTo>
                  <a:lnTo>
                    <a:pt x="7207" y="79207"/>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92" name="Freeform: Shape 5196">
              <a:extLst>
                <a:ext uri="{FF2B5EF4-FFF2-40B4-BE49-F238E27FC236}">
                  <a16:creationId xmlns:a16="http://schemas.microsoft.com/office/drawing/2014/main" id="{5B94C664-47A9-4A5D-AA14-01231C8D1A89}"/>
                </a:ext>
              </a:extLst>
            </p:cNvPr>
            <p:cNvSpPr/>
            <p:nvPr/>
          </p:nvSpPr>
          <p:spPr>
            <a:xfrm>
              <a:off x="6111929" y="4226484"/>
              <a:ext cx="9525" cy="85725"/>
            </a:xfrm>
            <a:custGeom>
              <a:avLst/>
              <a:gdLst>
                <a:gd name="connsiteX0" fmla="*/ 7207 w 9525"/>
                <a:gd name="connsiteY0" fmla="*/ 7207 h 85725"/>
                <a:gd name="connsiteX1" fmla="*/ 7207 w 9525"/>
                <a:gd name="connsiteY1" fmla="*/ 79207 h 85725"/>
              </a:gdLst>
              <a:ahLst/>
              <a:cxnLst>
                <a:cxn ang="0">
                  <a:pos x="connsiteX0" y="connsiteY0"/>
                </a:cxn>
                <a:cxn ang="0">
                  <a:pos x="connsiteX1" y="connsiteY1"/>
                </a:cxn>
              </a:cxnLst>
              <a:rect l="l" t="t" r="r" b="b"/>
              <a:pathLst>
                <a:path w="9525" h="85725">
                  <a:moveTo>
                    <a:pt x="7207" y="7207"/>
                  </a:moveTo>
                  <a:lnTo>
                    <a:pt x="7207" y="79207"/>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93" name="Freeform: Shape 5197">
              <a:extLst>
                <a:ext uri="{FF2B5EF4-FFF2-40B4-BE49-F238E27FC236}">
                  <a16:creationId xmlns:a16="http://schemas.microsoft.com/office/drawing/2014/main" id="{EDA98646-F824-4BF2-BCB1-72092D44E827}"/>
                </a:ext>
              </a:extLst>
            </p:cNvPr>
            <p:cNvSpPr/>
            <p:nvPr/>
          </p:nvSpPr>
          <p:spPr>
            <a:xfrm>
              <a:off x="6150029" y="4245534"/>
              <a:ext cx="9525" cy="85725"/>
            </a:xfrm>
            <a:custGeom>
              <a:avLst/>
              <a:gdLst>
                <a:gd name="connsiteX0" fmla="*/ 7207 w 9525"/>
                <a:gd name="connsiteY0" fmla="*/ 7207 h 85725"/>
                <a:gd name="connsiteX1" fmla="*/ 7207 w 9525"/>
                <a:gd name="connsiteY1" fmla="*/ 79207 h 85725"/>
              </a:gdLst>
              <a:ahLst/>
              <a:cxnLst>
                <a:cxn ang="0">
                  <a:pos x="connsiteX0" y="connsiteY0"/>
                </a:cxn>
                <a:cxn ang="0">
                  <a:pos x="connsiteX1" y="connsiteY1"/>
                </a:cxn>
              </a:cxnLst>
              <a:rect l="l" t="t" r="r" b="b"/>
              <a:pathLst>
                <a:path w="9525" h="85725">
                  <a:moveTo>
                    <a:pt x="7207" y="7207"/>
                  </a:moveTo>
                  <a:lnTo>
                    <a:pt x="7207" y="79207"/>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94" name="Freeform: Shape 5198">
              <a:extLst>
                <a:ext uri="{FF2B5EF4-FFF2-40B4-BE49-F238E27FC236}">
                  <a16:creationId xmlns:a16="http://schemas.microsoft.com/office/drawing/2014/main" id="{A5887462-BA91-4FBD-AA2D-955DCAEC1DA8}"/>
                </a:ext>
              </a:extLst>
            </p:cNvPr>
            <p:cNvSpPr/>
            <p:nvPr/>
          </p:nvSpPr>
          <p:spPr>
            <a:xfrm>
              <a:off x="6226229" y="4245534"/>
              <a:ext cx="9525" cy="85725"/>
            </a:xfrm>
            <a:custGeom>
              <a:avLst/>
              <a:gdLst>
                <a:gd name="connsiteX0" fmla="*/ 7207 w 9525"/>
                <a:gd name="connsiteY0" fmla="*/ 7207 h 85725"/>
                <a:gd name="connsiteX1" fmla="*/ 7207 w 9525"/>
                <a:gd name="connsiteY1" fmla="*/ 79207 h 85725"/>
              </a:gdLst>
              <a:ahLst/>
              <a:cxnLst>
                <a:cxn ang="0">
                  <a:pos x="connsiteX0" y="connsiteY0"/>
                </a:cxn>
                <a:cxn ang="0">
                  <a:pos x="connsiteX1" y="connsiteY1"/>
                </a:cxn>
              </a:cxnLst>
              <a:rect l="l" t="t" r="r" b="b"/>
              <a:pathLst>
                <a:path w="9525" h="85725">
                  <a:moveTo>
                    <a:pt x="7207" y="7207"/>
                  </a:moveTo>
                  <a:lnTo>
                    <a:pt x="7207" y="79207"/>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95" name="Freeform: Shape 5199">
              <a:extLst>
                <a:ext uri="{FF2B5EF4-FFF2-40B4-BE49-F238E27FC236}">
                  <a16:creationId xmlns:a16="http://schemas.microsoft.com/office/drawing/2014/main" id="{A2CB1767-7720-45F8-8DD1-94B34D56981D}"/>
                </a:ext>
              </a:extLst>
            </p:cNvPr>
            <p:cNvSpPr/>
            <p:nvPr/>
          </p:nvSpPr>
          <p:spPr>
            <a:xfrm>
              <a:off x="6283379" y="4283634"/>
              <a:ext cx="9525" cy="85725"/>
            </a:xfrm>
            <a:custGeom>
              <a:avLst/>
              <a:gdLst>
                <a:gd name="connsiteX0" fmla="*/ 7207 w 9525"/>
                <a:gd name="connsiteY0" fmla="*/ 7207 h 85725"/>
                <a:gd name="connsiteX1" fmla="*/ 7207 w 9525"/>
                <a:gd name="connsiteY1" fmla="*/ 79216 h 85725"/>
              </a:gdLst>
              <a:ahLst/>
              <a:cxnLst>
                <a:cxn ang="0">
                  <a:pos x="connsiteX0" y="connsiteY0"/>
                </a:cxn>
                <a:cxn ang="0">
                  <a:pos x="connsiteX1" y="connsiteY1"/>
                </a:cxn>
              </a:cxnLst>
              <a:rect l="l" t="t" r="r" b="b"/>
              <a:pathLst>
                <a:path w="9525" h="85725">
                  <a:moveTo>
                    <a:pt x="7207" y="7207"/>
                  </a:moveTo>
                  <a:lnTo>
                    <a:pt x="7207" y="79216"/>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96" name="Freeform: Shape 5200">
              <a:extLst>
                <a:ext uri="{FF2B5EF4-FFF2-40B4-BE49-F238E27FC236}">
                  <a16:creationId xmlns:a16="http://schemas.microsoft.com/office/drawing/2014/main" id="{CCC90050-90FD-4DAC-B733-CEA23C4832E9}"/>
                </a:ext>
              </a:extLst>
            </p:cNvPr>
            <p:cNvSpPr/>
            <p:nvPr/>
          </p:nvSpPr>
          <p:spPr>
            <a:xfrm>
              <a:off x="6378629" y="4283634"/>
              <a:ext cx="9525" cy="85725"/>
            </a:xfrm>
            <a:custGeom>
              <a:avLst/>
              <a:gdLst>
                <a:gd name="connsiteX0" fmla="*/ 7207 w 9525"/>
                <a:gd name="connsiteY0" fmla="*/ 7207 h 85725"/>
                <a:gd name="connsiteX1" fmla="*/ 7207 w 9525"/>
                <a:gd name="connsiteY1" fmla="*/ 79216 h 85725"/>
              </a:gdLst>
              <a:ahLst/>
              <a:cxnLst>
                <a:cxn ang="0">
                  <a:pos x="connsiteX0" y="connsiteY0"/>
                </a:cxn>
                <a:cxn ang="0">
                  <a:pos x="connsiteX1" y="connsiteY1"/>
                </a:cxn>
              </a:cxnLst>
              <a:rect l="l" t="t" r="r" b="b"/>
              <a:pathLst>
                <a:path w="9525" h="85725">
                  <a:moveTo>
                    <a:pt x="7207" y="7207"/>
                  </a:moveTo>
                  <a:lnTo>
                    <a:pt x="7207" y="79216"/>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97" name="Freeform: Shape 5201">
              <a:extLst>
                <a:ext uri="{FF2B5EF4-FFF2-40B4-BE49-F238E27FC236}">
                  <a16:creationId xmlns:a16="http://schemas.microsoft.com/office/drawing/2014/main" id="{B9CCC288-00B9-45CA-8522-C29C4A5FD962}"/>
                </a:ext>
              </a:extLst>
            </p:cNvPr>
            <p:cNvSpPr/>
            <p:nvPr/>
          </p:nvSpPr>
          <p:spPr>
            <a:xfrm>
              <a:off x="6416729" y="4283634"/>
              <a:ext cx="9525" cy="85725"/>
            </a:xfrm>
            <a:custGeom>
              <a:avLst/>
              <a:gdLst>
                <a:gd name="connsiteX0" fmla="*/ 7207 w 9525"/>
                <a:gd name="connsiteY0" fmla="*/ 7207 h 85725"/>
                <a:gd name="connsiteX1" fmla="*/ 7207 w 9525"/>
                <a:gd name="connsiteY1" fmla="*/ 79216 h 85725"/>
              </a:gdLst>
              <a:ahLst/>
              <a:cxnLst>
                <a:cxn ang="0">
                  <a:pos x="connsiteX0" y="connsiteY0"/>
                </a:cxn>
                <a:cxn ang="0">
                  <a:pos x="connsiteX1" y="connsiteY1"/>
                </a:cxn>
              </a:cxnLst>
              <a:rect l="l" t="t" r="r" b="b"/>
              <a:pathLst>
                <a:path w="9525" h="85725">
                  <a:moveTo>
                    <a:pt x="7207" y="7207"/>
                  </a:moveTo>
                  <a:lnTo>
                    <a:pt x="7207" y="79216"/>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98" name="Freeform: Shape 5202">
              <a:extLst>
                <a:ext uri="{FF2B5EF4-FFF2-40B4-BE49-F238E27FC236}">
                  <a16:creationId xmlns:a16="http://schemas.microsoft.com/office/drawing/2014/main" id="{5A0C0FF9-6381-4941-8531-E23FDDA43934}"/>
                </a:ext>
              </a:extLst>
            </p:cNvPr>
            <p:cNvSpPr/>
            <p:nvPr/>
          </p:nvSpPr>
          <p:spPr>
            <a:xfrm>
              <a:off x="6435779" y="4283634"/>
              <a:ext cx="9525" cy="85725"/>
            </a:xfrm>
            <a:custGeom>
              <a:avLst/>
              <a:gdLst>
                <a:gd name="connsiteX0" fmla="*/ 7207 w 9525"/>
                <a:gd name="connsiteY0" fmla="*/ 7207 h 85725"/>
                <a:gd name="connsiteX1" fmla="*/ 7207 w 9525"/>
                <a:gd name="connsiteY1" fmla="*/ 79216 h 85725"/>
              </a:gdLst>
              <a:ahLst/>
              <a:cxnLst>
                <a:cxn ang="0">
                  <a:pos x="connsiteX0" y="connsiteY0"/>
                </a:cxn>
                <a:cxn ang="0">
                  <a:pos x="connsiteX1" y="connsiteY1"/>
                </a:cxn>
              </a:cxnLst>
              <a:rect l="l" t="t" r="r" b="b"/>
              <a:pathLst>
                <a:path w="9525" h="85725">
                  <a:moveTo>
                    <a:pt x="7207" y="7207"/>
                  </a:moveTo>
                  <a:lnTo>
                    <a:pt x="7207" y="79216"/>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99" name="Freeform: Shape 5203">
              <a:extLst>
                <a:ext uri="{FF2B5EF4-FFF2-40B4-BE49-F238E27FC236}">
                  <a16:creationId xmlns:a16="http://schemas.microsoft.com/office/drawing/2014/main" id="{0B11421A-A669-4702-9922-F2253CEDB971}"/>
                </a:ext>
              </a:extLst>
            </p:cNvPr>
            <p:cNvSpPr/>
            <p:nvPr/>
          </p:nvSpPr>
          <p:spPr>
            <a:xfrm>
              <a:off x="6492929" y="4283634"/>
              <a:ext cx="9525" cy="85725"/>
            </a:xfrm>
            <a:custGeom>
              <a:avLst/>
              <a:gdLst>
                <a:gd name="connsiteX0" fmla="*/ 7207 w 9525"/>
                <a:gd name="connsiteY0" fmla="*/ 7207 h 85725"/>
                <a:gd name="connsiteX1" fmla="*/ 7207 w 9525"/>
                <a:gd name="connsiteY1" fmla="*/ 79216 h 85725"/>
              </a:gdLst>
              <a:ahLst/>
              <a:cxnLst>
                <a:cxn ang="0">
                  <a:pos x="connsiteX0" y="connsiteY0"/>
                </a:cxn>
                <a:cxn ang="0">
                  <a:pos x="connsiteX1" y="connsiteY1"/>
                </a:cxn>
              </a:cxnLst>
              <a:rect l="l" t="t" r="r" b="b"/>
              <a:pathLst>
                <a:path w="9525" h="85725">
                  <a:moveTo>
                    <a:pt x="7207" y="7207"/>
                  </a:moveTo>
                  <a:lnTo>
                    <a:pt x="7207" y="79216"/>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400" name="Freeform: Shape 5204">
              <a:extLst>
                <a:ext uri="{FF2B5EF4-FFF2-40B4-BE49-F238E27FC236}">
                  <a16:creationId xmlns:a16="http://schemas.microsoft.com/office/drawing/2014/main" id="{5D4AE8C5-F1E6-48B2-8DE2-6A8F45C6D504}"/>
                </a:ext>
              </a:extLst>
            </p:cNvPr>
            <p:cNvSpPr/>
            <p:nvPr/>
          </p:nvSpPr>
          <p:spPr>
            <a:xfrm>
              <a:off x="6511979" y="4283634"/>
              <a:ext cx="9525" cy="85725"/>
            </a:xfrm>
            <a:custGeom>
              <a:avLst/>
              <a:gdLst>
                <a:gd name="connsiteX0" fmla="*/ 7207 w 9525"/>
                <a:gd name="connsiteY0" fmla="*/ 7207 h 85725"/>
                <a:gd name="connsiteX1" fmla="*/ 7207 w 9525"/>
                <a:gd name="connsiteY1" fmla="*/ 79216 h 85725"/>
              </a:gdLst>
              <a:ahLst/>
              <a:cxnLst>
                <a:cxn ang="0">
                  <a:pos x="connsiteX0" y="connsiteY0"/>
                </a:cxn>
                <a:cxn ang="0">
                  <a:pos x="connsiteX1" y="connsiteY1"/>
                </a:cxn>
              </a:cxnLst>
              <a:rect l="l" t="t" r="r" b="b"/>
              <a:pathLst>
                <a:path w="9525" h="85725">
                  <a:moveTo>
                    <a:pt x="7207" y="7207"/>
                  </a:moveTo>
                  <a:lnTo>
                    <a:pt x="7207" y="79216"/>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401" name="Freeform: Shape 5205">
              <a:extLst>
                <a:ext uri="{FF2B5EF4-FFF2-40B4-BE49-F238E27FC236}">
                  <a16:creationId xmlns:a16="http://schemas.microsoft.com/office/drawing/2014/main" id="{9CDB6FB1-D3F4-418B-8EF2-E283374DF1F9}"/>
                </a:ext>
              </a:extLst>
            </p:cNvPr>
            <p:cNvSpPr/>
            <p:nvPr/>
          </p:nvSpPr>
          <p:spPr>
            <a:xfrm>
              <a:off x="6550079" y="4283634"/>
              <a:ext cx="9525" cy="85725"/>
            </a:xfrm>
            <a:custGeom>
              <a:avLst/>
              <a:gdLst>
                <a:gd name="connsiteX0" fmla="*/ 7207 w 9525"/>
                <a:gd name="connsiteY0" fmla="*/ 7207 h 85725"/>
                <a:gd name="connsiteX1" fmla="*/ 7207 w 9525"/>
                <a:gd name="connsiteY1" fmla="*/ 79216 h 85725"/>
              </a:gdLst>
              <a:ahLst/>
              <a:cxnLst>
                <a:cxn ang="0">
                  <a:pos x="connsiteX0" y="connsiteY0"/>
                </a:cxn>
                <a:cxn ang="0">
                  <a:pos x="connsiteX1" y="connsiteY1"/>
                </a:cxn>
              </a:cxnLst>
              <a:rect l="l" t="t" r="r" b="b"/>
              <a:pathLst>
                <a:path w="9525" h="85725">
                  <a:moveTo>
                    <a:pt x="7207" y="7207"/>
                  </a:moveTo>
                  <a:lnTo>
                    <a:pt x="7207" y="79216"/>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402" name="Freeform: Shape 5206">
              <a:extLst>
                <a:ext uri="{FF2B5EF4-FFF2-40B4-BE49-F238E27FC236}">
                  <a16:creationId xmlns:a16="http://schemas.microsoft.com/office/drawing/2014/main" id="{3F709A4F-B398-48F8-BD8C-16D3B6F6A07F}"/>
                </a:ext>
              </a:extLst>
            </p:cNvPr>
            <p:cNvSpPr/>
            <p:nvPr/>
          </p:nvSpPr>
          <p:spPr>
            <a:xfrm>
              <a:off x="6588179" y="4283634"/>
              <a:ext cx="9525" cy="85725"/>
            </a:xfrm>
            <a:custGeom>
              <a:avLst/>
              <a:gdLst>
                <a:gd name="connsiteX0" fmla="*/ 7207 w 9525"/>
                <a:gd name="connsiteY0" fmla="*/ 7207 h 85725"/>
                <a:gd name="connsiteX1" fmla="*/ 7207 w 9525"/>
                <a:gd name="connsiteY1" fmla="*/ 79216 h 85725"/>
              </a:gdLst>
              <a:ahLst/>
              <a:cxnLst>
                <a:cxn ang="0">
                  <a:pos x="connsiteX0" y="connsiteY0"/>
                </a:cxn>
                <a:cxn ang="0">
                  <a:pos x="connsiteX1" y="connsiteY1"/>
                </a:cxn>
              </a:cxnLst>
              <a:rect l="l" t="t" r="r" b="b"/>
              <a:pathLst>
                <a:path w="9525" h="85725">
                  <a:moveTo>
                    <a:pt x="7207" y="7207"/>
                  </a:moveTo>
                  <a:lnTo>
                    <a:pt x="7207" y="79216"/>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403" name="Freeform: Shape 5207">
              <a:extLst>
                <a:ext uri="{FF2B5EF4-FFF2-40B4-BE49-F238E27FC236}">
                  <a16:creationId xmlns:a16="http://schemas.microsoft.com/office/drawing/2014/main" id="{BF03052D-F5C4-4701-A22E-A90E5272D0A0}"/>
                </a:ext>
              </a:extLst>
            </p:cNvPr>
            <p:cNvSpPr/>
            <p:nvPr/>
          </p:nvSpPr>
          <p:spPr>
            <a:xfrm>
              <a:off x="6626279" y="4422791"/>
              <a:ext cx="9525" cy="85725"/>
            </a:xfrm>
            <a:custGeom>
              <a:avLst/>
              <a:gdLst>
                <a:gd name="connsiteX0" fmla="*/ 7207 w 9525"/>
                <a:gd name="connsiteY0" fmla="*/ 7207 h 85725"/>
                <a:gd name="connsiteX1" fmla="*/ 7207 w 9525"/>
                <a:gd name="connsiteY1" fmla="*/ 79207 h 85725"/>
              </a:gdLst>
              <a:ahLst/>
              <a:cxnLst>
                <a:cxn ang="0">
                  <a:pos x="connsiteX0" y="connsiteY0"/>
                </a:cxn>
                <a:cxn ang="0">
                  <a:pos x="connsiteX1" y="connsiteY1"/>
                </a:cxn>
              </a:cxnLst>
              <a:rect l="l" t="t" r="r" b="b"/>
              <a:pathLst>
                <a:path w="9525" h="85725">
                  <a:moveTo>
                    <a:pt x="7207" y="7207"/>
                  </a:moveTo>
                  <a:lnTo>
                    <a:pt x="7207" y="79207"/>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404" name="Freeform: Shape 5208">
              <a:extLst>
                <a:ext uri="{FF2B5EF4-FFF2-40B4-BE49-F238E27FC236}">
                  <a16:creationId xmlns:a16="http://schemas.microsoft.com/office/drawing/2014/main" id="{C47732CF-D52E-4BD7-921B-2368A1F5BB78}"/>
                </a:ext>
              </a:extLst>
            </p:cNvPr>
            <p:cNvSpPr/>
            <p:nvPr/>
          </p:nvSpPr>
          <p:spPr>
            <a:xfrm>
              <a:off x="6702479" y="4422791"/>
              <a:ext cx="9525" cy="85725"/>
            </a:xfrm>
            <a:custGeom>
              <a:avLst/>
              <a:gdLst>
                <a:gd name="connsiteX0" fmla="*/ 7207 w 9525"/>
                <a:gd name="connsiteY0" fmla="*/ 7207 h 85725"/>
                <a:gd name="connsiteX1" fmla="*/ 7207 w 9525"/>
                <a:gd name="connsiteY1" fmla="*/ 79207 h 85725"/>
              </a:gdLst>
              <a:ahLst/>
              <a:cxnLst>
                <a:cxn ang="0">
                  <a:pos x="connsiteX0" y="connsiteY0"/>
                </a:cxn>
                <a:cxn ang="0">
                  <a:pos x="connsiteX1" y="connsiteY1"/>
                </a:cxn>
              </a:cxnLst>
              <a:rect l="l" t="t" r="r" b="b"/>
              <a:pathLst>
                <a:path w="9525" h="85725">
                  <a:moveTo>
                    <a:pt x="7207" y="7207"/>
                  </a:moveTo>
                  <a:lnTo>
                    <a:pt x="7207" y="79207"/>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405" name="Freeform: Shape 5209">
              <a:extLst>
                <a:ext uri="{FF2B5EF4-FFF2-40B4-BE49-F238E27FC236}">
                  <a16:creationId xmlns:a16="http://schemas.microsoft.com/office/drawing/2014/main" id="{BF484027-6D2E-43AD-88B5-F9C1091886BC}"/>
                </a:ext>
              </a:extLst>
            </p:cNvPr>
            <p:cNvSpPr/>
            <p:nvPr/>
          </p:nvSpPr>
          <p:spPr>
            <a:xfrm>
              <a:off x="6816779" y="4422791"/>
              <a:ext cx="9525" cy="85725"/>
            </a:xfrm>
            <a:custGeom>
              <a:avLst/>
              <a:gdLst>
                <a:gd name="connsiteX0" fmla="*/ 7207 w 9525"/>
                <a:gd name="connsiteY0" fmla="*/ 7207 h 85725"/>
                <a:gd name="connsiteX1" fmla="*/ 7207 w 9525"/>
                <a:gd name="connsiteY1" fmla="*/ 79207 h 85725"/>
              </a:gdLst>
              <a:ahLst/>
              <a:cxnLst>
                <a:cxn ang="0">
                  <a:pos x="connsiteX0" y="connsiteY0"/>
                </a:cxn>
                <a:cxn ang="0">
                  <a:pos x="connsiteX1" y="connsiteY1"/>
                </a:cxn>
              </a:cxnLst>
              <a:rect l="l" t="t" r="r" b="b"/>
              <a:pathLst>
                <a:path w="9525" h="85725">
                  <a:moveTo>
                    <a:pt x="7207" y="7207"/>
                  </a:moveTo>
                  <a:lnTo>
                    <a:pt x="7207" y="79207"/>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grpSp>
      <p:sp>
        <p:nvSpPr>
          <p:cNvPr id="406" name="Freeform 21">
            <a:extLst>
              <a:ext uri="{FF2B5EF4-FFF2-40B4-BE49-F238E27FC236}">
                <a16:creationId xmlns:a16="http://schemas.microsoft.com/office/drawing/2014/main" id="{0D4FC0F0-EE2B-4100-BFA2-A5F64C5B9630}"/>
              </a:ext>
            </a:extLst>
          </p:cNvPr>
          <p:cNvSpPr/>
          <p:nvPr/>
        </p:nvSpPr>
        <p:spPr bwMode="auto">
          <a:xfrm>
            <a:off x="5093115" y="2744631"/>
            <a:ext cx="3825395" cy="1636681"/>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4D4D4D"/>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900">
              <a:solidFill>
                <a:srgbClr val="4D4D4D"/>
              </a:solidFill>
            </a:endParaRPr>
          </a:p>
        </p:txBody>
      </p:sp>
      <p:sp>
        <p:nvSpPr>
          <p:cNvPr id="407" name="Line 6">
            <a:extLst>
              <a:ext uri="{FF2B5EF4-FFF2-40B4-BE49-F238E27FC236}">
                <a16:creationId xmlns:a16="http://schemas.microsoft.com/office/drawing/2014/main" id="{D3026D3B-39A3-45AC-8C4F-05619AF06436}"/>
              </a:ext>
            </a:extLst>
          </p:cNvPr>
          <p:cNvSpPr>
            <a:spLocks noChangeShapeType="1"/>
          </p:cNvSpPr>
          <p:nvPr/>
        </p:nvSpPr>
        <p:spPr bwMode="auto">
          <a:xfrm>
            <a:off x="5042396" y="2744631"/>
            <a:ext cx="48472" cy="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900">
              <a:solidFill>
                <a:srgbClr val="4D4D4D"/>
              </a:solidFill>
            </a:endParaRPr>
          </a:p>
        </p:txBody>
      </p:sp>
      <p:sp>
        <p:nvSpPr>
          <p:cNvPr id="408" name="Line 7">
            <a:extLst>
              <a:ext uri="{FF2B5EF4-FFF2-40B4-BE49-F238E27FC236}">
                <a16:creationId xmlns:a16="http://schemas.microsoft.com/office/drawing/2014/main" id="{E482967F-DA5A-4D61-8D3D-6935A1D28898}"/>
              </a:ext>
            </a:extLst>
          </p:cNvPr>
          <p:cNvSpPr>
            <a:spLocks noChangeShapeType="1"/>
          </p:cNvSpPr>
          <p:nvPr/>
        </p:nvSpPr>
        <p:spPr bwMode="auto">
          <a:xfrm>
            <a:off x="5042396" y="3075110"/>
            <a:ext cx="48472" cy="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900">
              <a:solidFill>
                <a:srgbClr val="4D4D4D"/>
              </a:solidFill>
            </a:endParaRPr>
          </a:p>
        </p:txBody>
      </p:sp>
      <p:sp>
        <p:nvSpPr>
          <p:cNvPr id="409" name="Line 8">
            <a:extLst>
              <a:ext uri="{FF2B5EF4-FFF2-40B4-BE49-F238E27FC236}">
                <a16:creationId xmlns:a16="http://schemas.microsoft.com/office/drawing/2014/main" id="{28C0CA05-8A55-4F48-B123-4E80361A3FCC}"/>
              </a:ext>
            </a:extLst>
          </p:cNvPr>
          <p:cNvSpPr>
            <a:spLocks noChangeShapeType="1"/>
          </p:cNvSpPr>
          <p:nvPr/>
        </p:nvSpPr>
        <p:spPr bwMode="auto">
          <a:xfrm>
            <a:off x="5042396" y="3390751"/>
            <a:ext cx="48472" cy="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900">
              <a:solidFill>
                <a:srgbClr val="4D4D4D"/>
              </a:solidFill>
            </a:endParaRPr>
          </a:p>
        </p:txBody>
      </p:sp>
      <p:sp>
        <p:nvSpPr>
          <p:cNvPr id="410" name="Line 9">
            <a:extLst>
              <a:ext uri="{FF2B5EF4-FFF2-40B4-BE49-F238E27FC236}">
                <a16:creationId xmlns:a16="http://schemas.microsoft.com/office/drawing/2014/main" id="{4947A27E-39CE-4F0D-A1D1-05953E7D6CB2}"/>
              </a:ext>
            </a:extLst>
          </p:cNvPr>
          <p:cNvSpPr>
            <a:spLocks noChangeShapeType="1"/>
          </p:cNvSpPr>
          <p:nvPr/>
        </p:nvSpPr>
        <p:spPr bwMode="auto">
          <a:xfrm>
            <a:off x="5042396" y="3716592"/>
            <a:ext cx="48472" cy="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900">
              <a:solidFill>
                <a:srgbClr val="4D4D4D"/>
              </a:solidFill>
            </a:endParaRPr>
          </a:p>
        </p:txBody>
      </p:sp>
      <p:sp>
        <p:nvSpPr>
          <p:cNvPr id="411" name="Line 10">
            <a:extLst>
              <a:ext uri="{FF2B5EF4-FFF2-40B4-BE49-F238E27FC236}">
                <a16:creationId xmlns:a16="http://schemas.microsoft.com/office/drawing/2014/main" id="{F1640F0D-AEDF-413F-9791-1CE506546762}"/>
              </a:ext>
            </a:extLst>
          </p:cNvPr>
          <p:cNvSpPr>
            <a:spLocks noChangeShapeType="1"/>
          </p:cNvSpPr>
          <p:nvPr/>
        </p:nvSpPr>
        <p:spPr bwMode="auto">
          <a:xfrm>
            <a:off x="5042396" y="4035635"/>
            <a:ext cx="48472" cy="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900">
              <a:solidFill>
                <a:srgbClr val="4D4D4D"/>
              </a:solidFill>
            </a:endParaRPr>
          </a:p>
        </p:txBody>
      </p:sp>
      <p:sp>
        <p:nvSpPr>
          <p:cNvPr id="412" name="Line 11">
            <a:extLst>
              <a:ext uri="{FF2B5EF4-FFF2-40B4-BE49-F238E27FC236}">
                <a16:creationId xmlns:a16="http://schemas.microsoft.com/office/drawing/2014/main" id="{6E16CFF5-AC91-4946-8D18-832D11351FD0}"/>
              </a:ext>
            </a:extLst>
          </p:cNvPr>
          <p:cNvSpPr>
            <a:spLocks noChangeShapeType="1"/>
          </p:cNvSpPr>
          <p:nvPr/>
        </p:nvSpPr>
        <p:spPr bwMode="auto">
          <a:xfrm>
            <a:off x="5042396" y="4358077"/>
            <a:ext cx="48472" cy="0"/>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900">
              <a:solidFill>
                <a:srgbClr val="4D4D4D"/>
              </a:solidFill>
            </a:endParaRPr>
          </a:p>
        </p:txBody>
      </p:sp>
      <p:sp>
        <p:nvSpPr>
          <p:cNvPr id="413" name="TextBox 412">
            <a:extLst>
              <a:ext uri="{FF2B5EF4-FFF2-40B4-BE49-F238E27FC236}">
                <a16:creationId xmlns:a16="http://schemas.microsoft.com/office/drawing/2014/main" id="{DC47D935-8662-4A43-AE1F-56CFA28ABB4A}"/>
              </a:ext>
            </a:extLst>
          </p:cNvPr>
          <p:cNvSpPr txBox="1"/>
          <p:nvPr/>
        </p:nvSpPr>
        <p:spPr>
          <a:xfrm rot="16200000">
            <a:off x="4417144" y="3453402"/>
            <a:ext cx="621651" cy="228829"/>
          </a:xfrm>
          <a:prstGeom prst="rect">
            <a:avLst/>
          </a:prstGeom>
          <a:noFill/>
        </p:spPr>
        <p:txBody>
          <a:bodyPr wrap="none" rtlCol="0">
            <a:spAutoFit/>
          </a:bodyPr>
          <a:lstStyle/>
          <a:p>
            <a:pPr algn="ctr" fontAlgn="base">
              <a:spcBef>
                <a:spcPct val="0"/>
              </a:spcBef>
              <a:spcAft>
                <a:spcPct val="0"/>
              </a:spcAft>
            </a:pPr>
            <a:r>
              <a:rPr lang="zh-CN" sz="900" b="0" i="0" u="none" strike="noStrike" cap="none" baseline="0" dirty="0">
                <a:solidFill>
                  <a:srgbClr val="4D4D4D"/>
                </a:solidFill>
                <a:effectLst/>
                <a:uFillTx/>
                <a:ea typeface="SimSun"/>
              </a:rPr>
              <a:t>PFS，%</a:t>
            </a:r>
          </a:p>
        </p:txBody>
      </p:sp>
      <p:sp>
        <p:nvSpPr>
          <p:cNvPr id="414" name="TextBox 413">
            <a:extLst>
              <a:ext uri="{FF2B5EF4-FFF2-40B4-BE49-F238E27FC236}">
                <a16:creationId xmlns:a16="http://schemas.microsoft.com/office/drawing/2014/main" id="{5B49FF47-F1DD-4A23-88CB-A254F37162BD}"/>
              </a:ext>
            </a:extLst>
          </p:cNvPr>
          <p:cNvSpPr txBox="1"/>
          <p:nvPr/>
        </p:nvSpPr>
        <p:spPr>
          <a:xfrm>
            <a:off x="6713565" y="4602918"/>
            <a:ext cx="640720" cy="228829"/>
          </a:xfrm>
          <a:prstGeom prst="rect">
            <a:avLst/>
          </a:prstGeom>
          <a:noFill/>
        </p:spPr>
        <p:txBody>
          <a:bodyPr wrap="none" rtlCol="0">
            <a:spAutoFit/>
          </a:bodyPr>
          <a:lstStyle/>
          <a:p>
            <a:pPr algn="ctr" fontAlgn="base">
              <a:spcBef>
                <a:spcPct val="0"/>
              </a:spcBef>
              <a:spcAft>
                <a:spcPct val="0"/>
              </a:spcAft>
            </a:pPr>
            <a:r>
              <a:rPr lang="zh-CN" sz="900" b="0" i="0" u="none" strike="noStrike" cap="none" baseline="0">
                <a:solidFill>
                  <a:srgbClr val="4D4D4D"/>
                </a:solidFill>
                <a:effectLst/>
                <a:uFillTx/>
                <a:ea typeface="SimSun"/>
              </a:rPr>
              <a:t>时间，月</a:t>
            </a:r>
          </a:p>
        </p:txBody>
      </p:sp>
      <p:sp>
        <p:nvSpPr>
          <p:cNvPr id="415" name="TextBox 414">
            <a:extLst>
              <a:ext uri="{FF2B5EF4-FFF2-40B4-BE49-F238E27FC236}">
                <a16:creationId xmlns:a16="http://schemas.microsoft.com/office/drawing/2014/main" id="{3AFBA884-8C4C-4F0C-BBEC-B9D32BBECB91}"/>
              </a:ext>
            </a:extLst>
          </p:cNvPr>
          <p:cNvSpPr txBox="1"/>
          <p:nvPr/>
        </p:nvSpPr>
        <p:spPr>
          <a:xfrm>
            <a:off x="4731250" y="2628465"/>
            <a:ext cx="373753" cy="228829"/>
          </a:xfrm>
          <a:prstGeom prst="rect">
            <a:avLst/>
          </a:prstGeom>
          <a:noFill/>
        </p:spPr>
        <p:txBody>
          <a:bodyPr wrap="none" rtlCol="0" anchor="ctr" anchorCtr="0">
            <a:spAutoFit/>
          </a:bodyPr>
          <a:lstStyle/>
          <a:p>
            <a:pPr algn="r"/>
            <a:r>
              <a:rPr lang="zh-CN" sz="900" b="0" i="0" u="none" strike="noStrike" cap="none" baseline="0" dirty="0">
                <a:solidFill>
                  <a:srgbClr val="4D4D4D"/>
                </a:solidFill>
                <a:effectLst/>
                <a:uFillTx/>
                <a:ea typeface="SimSun"/>
              </a:rPr>
              <a:t>100</a:t>
            </a:r>
          </a:p>
        </p:txBody>
      </p:sp>
      <p:sp>
        <p:nvSpPr>
          <p:cNvPr id="416" name="TextBox 415">
            <a:extLst>
              <a:ext uri="{FF2B5EF4-FFF2-40B4-BE49-F238E27FC236}">
                <a16:creationId xmlns:a16="http://schemas.microsoft.com/office/drawing/2014/main" id="{131A5485-04CB-47F3-B4D7-651798104A93}"/>
              </a:ext>
            </a:extLst>
          </p:cNvPr>
          <p:cNvSpPr txBox="1"/>
          <p:nvPr/>
        </p:nvSpPr>
        <p:spPr>
          <a:xfrm>
            <a:off x="4794815" y="2960167"/>
            <a:ext cx="310190" cy="228829"/>
          </a:xfrm>
          <a:prstGeom prst="rect">
            <a:avLst/>
          </a:prstGeom>
          <a:noFill/>
        </p:spPr>
        <p:txBody>
          <a:bodyPr wrap="none" rtlCol="0" anchor="ctr" anchorCtr="0">
            <a:spAutoFit/>
          </a:bodyPr>
          <a:lstStyle/>
          <a:p>
            <a:pPr algn="r"/>
            <a:r>
              <a:rPr lang="zh-CN" sz="900" b="0" i="0" u="none" strike="noStrike" cap="none" baseline="0">
                <a:solidFill>
                  <a:srgbClr val="4D4D4D"/>
                </a:solidFill>
                <a:effectLst/>
                <a:uFillTx/>
                <a:ea typeface="SimSun"/>
              </a:rPr>
              <a:t>80</a:t>
            </a:r>
          </a:p>
        </p:txBody>
      </p:sp>
      <p:sp>
        <p:nvSpPr>
          <p:cNvPr id="417" name="TextBox 416">
            <a:extLst>
              <a:ext uri="{FF2B5EF4-FFF2-40B4-BE49-F238E27FC236}">
                <a16:creationId xmlns:a16="http://schemas.microsoft.com/office/drawing/2014/main" id="{9D46D2F0-1DE4-453B-8034-4366F19703D7}"/>
              </a:ext>
            </a:extLst>
          </p:cNvPr>
          <p:cNvSpPr txBox="1"/>
          <p:nvPr/>
        </p:nvSpPr>
        <p:spPr>
          <a:xfrm>
            <a:off x="4794815" y="3275661"/>
            <a:ext cx="310190" cy="228829"/>
          </a:xfrm>
          <a:prstGeom prst="rect">
            <a:avLst/>
          </a:prstGeom>
          <a:noFill/>
        </p:spPr>
        <p:txBody>
          <a:bodyPr wrap="none" rtlCol="0" anchor="ctr" anchorCtr="0">
            <a:spAutoFit/>
          </a:bodyPr>
          <a:lstStyle/>
          <a:p>
            <a:pPr algn="r"/>
            <a:r>
              <a:rPr lang="zh-CN" sz="900" b="0" i="0" u="none" strike="noStrike" cap="none" baseline="0">
                <a:solidFill>
                  <a:srgbClr val="4D4D4D"/>
                </a:solidFill>
                <a:effectLst/>
                <a:uFillTx/>
                <a:ea typeface="SimSun"/>
              </a:rPr>
              <a:t>60</a:t>
            </a:r>
          </a:p>
        </p:txBody>
      </p:sp>
      <p:sp>
        <p:nvSpPr>
          <p:cNvPr id="418" name="TextBox 417">
            <a:extLst>
              <a:ext uri="{FF2B5EF4-FFF2-40B4-BE49-F238E27FC236}">
                <a16:creationId xmlns:a16="http://schemas.microsoft.com/office/drawing/2014/main" id="{91429F2C-4A0D-435A-A8C1-EF1950685120}"/>
              </a:ext>
            </a:extLst>
          </p:cNvPr>
          <p:cNvSpPr txBox="1"/>
          <p:nvPr/>
        </p:nvSpPr>
        <p:spPr>
          <a:xfrm>
            <a:off x="4794815" y="3601360"/>
            <a:ext cx="310190" cy="228829"/>
          </a:xfrm>
          <a:prstGeom prst="rect">
            <a:avLst/>
          </a:prstGeom>
          <a:noFill/>
        </p:spPr>
        <p:txBody>
          <a:bodyPr wrap="none" rtlCol="0" anchor="ctr" anchorCtr="0">
            <a:spAutoFit/>
          </a:bodyPr>
          <a:lstStyle/>
          <a:p>
            <a:pPr algn="r"/>
            <a:r>
              <a:rPr lang="zh-CN" sz="900" b="0" i="0" u="none" strike="noStrike" cap="none" baseline="0">
                <a:solidFill>
                  <a:srgbClr val="4D4D4D"/>
                </a:solidFill>
                <a:effectLst/>
                <a:uFillTx/>
                <a:ea typeface="SimSun"/>
              </a:rPr>
              <a:t>40</a:t>
            </a:r>
          </a:p>
        </p:txBody>
      </p:sp>
      <p:sp>
        <p:nvSpPr>
          <p:cNvPr id="419" name="TextBox 418">
            <a:extLst>
              <a:ext uri="{FF2B5EF4-FFF2-40B4-BE49-F238E27FC236}">
                <a16:creationId xmlns:a16="http://schemas.microsoft.com/office/drawing/2014/main" id="{EF9D468E-E3F9-4BD5-BECF-150C98D8D829}"/>
              </a:ext>
            </a:extLst>
          </p:cNvPr>
          <p:cNvSpPr txBox="1"/>
          <p:nvPr/>
        </p:nvSpPr>
        <p:spPr>
          <a:xfrm>
            <a:off x="4794815" y="3920254"/>
            <a:ext cx="310190" cy="228829"/>
          </a:xfrm>
          <a:prstGeom prst="rect">
            <a:avLst/>
          </a:prstGeom>
          <a:noFill/>
        </p:spPr>
        <p:txBody>
          <a:bodyPr wrap="none" rtlCol="0" anchor="ctr" anchorCtr="0">
            <a:spAutoFit/>
          </a:bodyPr>
          <a:lstStyle/>
          <a:p>
            <a:pPr algn="r"/>
            <a:r>
              <a:rPr lang="zh-CN" sz="900" b="0" i="0" u="none" strike="noStrike" cap="none" baseline="0">
                <a:solidFill>
                  <a:srgbClr val="4D4D4D"/>
                </a:solidFill>
                <a:effectLst/>
                <a:uFillTx/>
                <a:ea typeface="SimSun"/>
              </a:rPr>
              <a:t>20</a:t>
            </a:r>
          </a:p>
        </p:txBody>
      </p:sp>
      <p:sp>
        <p:nvSpPr>
          <p:cNvPr id="420" name="TextBox 419">
            <a:extLst>
              <a:ext uri="{FF2B5EF4-FFF2-40B4-BE49-F238E27FC236}">
                <a16:creationId xmlns:a16="http://schemas.microsoft.com/office/drawing/2014/main" id="{F40A1F74-2BC8-408C-831E-CA98B62DC42F}"/>
              </a:ext>
            </a:extLst>
          </p:cNvPr>
          <p:cNvSpPr txBox="1"/>
          <p:nvPr/>
        </p:nvSpPr>
        <p:spPr>
          <a:xfrm>
            <a:off x="4858384" y="4242550"/>
            <a:ext cx="246626" cy="228829"/>
          </a:xfrm>
          <a:prstGeom prst="rect">
            <a:avLst/>
          </a:prstGeom>
          <a:noFill/>
        </p:spPr>
        <p:txBody>
          <a:bodyPr wrap="none" rtlCol="0" anchor="ctr" anchorCtr="0">
            <a:spAutoFit/>
          </a:bodyPr>
          <a:lstStyle/>
          <a:p>
            <a:pPr algn="r"/>
            <a:r>
              <a:rPr lang="zh-CN" sz="900" b="0" i="0" u="none" strike="noStrike" cap="none" baseline="0">
                <a:solidFill>
                  <a:srgbClr val="4D4D4D"/>
                </a:solidFill>
                <a:effectLst/>
                <a:uFillTx/>
                <a:ea typeface="SimSun"/>
              </a:rPr>
              <a:t>0</a:t>
            </a:r>
          </a:p>
        </p:txBody>
      </p:sp>
      <p:sp>
        <p:nvSpPr>
          <p:cNvPr id="421" name="Line 19">
            <a:extLst>
              <a:ext uri="{FF2B5EF4-FFF2-40B4-BE49-F238E27FC236}">
                <a16:creationId xmlns:a16="http://schemas.microsoft.com/office/drawing/2014/main" id="{66CB1A32-069C-4F62-A6FA-95C9D6436EC2}"/>
              </a:ext>
            </a:extLst>
          </p:cNvPr>
          <p:cNvSpPr>
            <a:spLocks noChangeShapeType="1"/>
          </p:cNvSpPr>
          <p:nvPr/>
        </p:nvSpPr>
        <p:spPr bwMode="auto">
          <a:xfrm flipH="1">
            <a:off x="5404344" y="4381582"/>
            <a:ext cx="0" cy="45565"/>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900">
              <a:solidFill>
                <a:srgbClr val="4D4D4D"/>
              </a:solidFill>
            </a:endParaRPr>
          </a:p>
        </p:txBody>
      </p:sp>
      <p:sp>
        <p:nvSpPr>
          <p:cNvPr id="422" name="Line 21">
            <a:extLst>
              <a:ext uri="{FF2B5EF4-FFF2-40B4-BE49-F238E27FC236}">
                <a16:creationId xmlns:a16="http://schemas.microsoft.com/office/drawing/2014/main" id="{BD18B21D-75A0-422F-A037-3B95A4CFE51F}"/>
              </a:ext>
            </a:extLst>
          </p:cNvPr>
          <p:cNvSpPr>
            <a:spLocks noChangeShapeType="1"/>
          </p:cNvSpPr>
          <p:nvPr/>
        </p:nvSpPr>
        <p:spPr bwMode="auto">
          <a:xfrm flipH="1">
            <a:off x="5192769" y="4381582"/>
            <a:ext cx="0" cy="45565"/>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900">
              <a:solidFill>
                <a:srgbClr val="4D4D4D"/>
              </a:solidFill>
              <a:cs typeface="Arial" panose="020B0604020202020204" pitchFamily="34" charset="0"/>
            </a:endParaRPr>
          </a:p>
        </p:txBody>
      </p:sp>
      <p:sp>
        <p:nvSpPr>
          <p:cNvPr id="423" name="TextBox 422">
            <a:extLst>
              <a:ext uri="{FF2B5EF4-FFF2-40B4-BE49-F238E27FC236}">
                <a16:creationId xmlns:a16="http://schemas.microsoft.com/office/drawing/2014/main" id="{9B0D95EF-D41E-4809-B195-5E25E1812AAE}"/>
              </a:ext>
            </a:extLst>
          </p:cNvPr>
          <p:cNvSpPr txBox="1"/>
          <p:nvPr/>
        </p:nvSpPr>
        <p:spPr>
          <a:xfrm>
            <a:off x="5066255" y="4420830"/>
            <a:ext cx="262763" cy="758558"/>
          </a:xfrm>
          <a:prstGeom prst="rect">
            <a:avLst/>
          </a:prstGeom>
          <a:noFill/>
        </p:spPr>
        <p:txBody>
          <a:bodyPr wrap="none" lIns="36000" tIns="36000" rIns="36000" bIns="36000" rtlCol="0" anchor="t" anchorCtr="0">
            <a:spAutoFit/>
          </a:bodyPr>
          <a:lstStyle/>
          <a:p>
            <a:pPr algn="ctr"/>
            <a:r>
              <a:rPr lang="zh-CN" sz="900" b="0" i="0" u="none" strike="noStrike" cap="none" baseline="0">
                <a:solidFill>
                  <a:srgbClr val="4D4D4D"/>
                </a:solidFill>
                <a:effectLst/>
                <a:uFillTx/>
                <a:ea typeface="SimSun"/>
              </a:rPr>
              <a:t>0</a:t>
            </a:r>
          </a:p>
          <a:p>
            <a:pPr algn="ctr"/>
            <a:endParaRPr lang="en-GB" sz="900">
              <a:solidFill>
                <a:srgbClr val="4D4D4D"/>
              </a:solidFill>
              <a:cs typeface="Arial" panose="020B0604020202020204" pitchFamily="34" charset="0"/>
            </a:endParaRPr>
          </a:p>
          <a:p>
            <a:pPr algn="ctr"/>
            <a:endParaRPr lang="en-GB" sz="900">
              <a:solidFill>
                <a:srgbClr val="4D4D4D"/>
              </a:solidFill>
              <a:cs typeface="Arial" panose="020B0604020202020204" pitchFamily="34" charset="0"/>
            </a:endParaRPr>
          </a:p>
          <a:p>
            <a:pPr algn="ctr"/>
            <a:r>
              <a:rPr lang="zh-CN" sz="900" b="0" i="0" u="none" strike="noStrike" cap="none" baseline="0">
                <a:solidFill>
                  <a:srgbClr val="B60D27"/>
                </a:solidFill>
                <a:effectLst/>
                <a:uFillTx/>
                <a:ea typeface="SimSun"/>
              </a:rPr>
              <a:t>347</a:t>
            </a:r>
          </a:p>
          <a:p>
            <a:pPr algn="ctr"/>
            <a:r>
              <a:rPr lang="zh-CN" sz="900" b="0" i="0" u="none" strike="noStrike" cap="none" baseline="0">
                <a:solidFill>
                  <a:srgbClr val="B2C0D8"/>
                </a:solidFill>
                <a:effectLst/>
                <a:uFillTx/>
                <a:ea typeface="SimSun"/>
              </a:rPr>
              <a:t>334</a:t>
            </a:r>
          </a:p>
        </p:txBody>
      </p:sp>
      <p:sp>
        <p:nvSpPr>
          <p:cNvPr id="424" name="TextBox 423">
            <a:extLst>
              <a:ext uri="{FF2B5EF4-FFF2-40B4-BE49-F238E27FC236}">
                <a16:creationId xmlns:a16="http://schemas.microsoft.com/office/drawing/2014/main" id="{6C9B85AB-D764-40A2-A285-AF916C7C90E1}"/>
              </a:ext>
            </a:extLst>
          </p:cNvPr>
          <p:cNvSpPr txBox="1"/>
          <p:nvPr/>
        </p:nvSpPr>
        <p:spPr>
          <a:xfrm>
            <a:off x="5272963" y="4420830"/>
            <a:ext cx="262763" cy="758558"/>
          </a:xfrm>
          <a:prstGeom prst="rect">
            <a:avLst/>
          </a:prstGeom>
          <a:noFill/>
        </p:spPr>
        <p:txBody>
          <a:bodyPr wrap="none" lIns="36000" tIns="36000" rIns="36000" bIns="36000" rtlCol="0" anchor="t" anchorCtr="0">
            <a:spAutoFit/>
          </a:bodyPr>
          <a:lstStyle/>
          <a:p>
            <a:pPr algn="ctr"/>
            <a:r>
              <a:rPr lang="zh-CN" sz="900" b="0" i="0" u="none" strike="noStrike" cap="none" baseline="0">
                <a:solidFill>
                  <a:srgbClr val="4D4D4D"/>
                </a:solidFill>
                <a:effectLst/>
                <a:uFillTx/>
                <a:ea typeface="SimSun"/>
              </a:rPr>
              <a:t>3</a:t>
            </a:r>
          </a:p>
          <a:p>
            <a:pPr algn="ctr"/>
            <a:endParaRPr lang="en-GB" sz="900">
              <a:solidFill>
                <a:srgbClr val="4D4D4D"/>
              </a:solidFill>
              <a:cs typeface="Arial" panose="020B0604020202020204" pitchFamily="34" charset="0"/>
            </a:endParaRPr>
          </a:p>
          <a:p>
            <a:pPr algn="ctr"/>
            <a:endParaRPr lang="en-GB" sz="900">
              <a:solidFill>
                <a:srgbClr val="4D4D4D"/>
              </a:solidFill>
              <a:cs typeface="Arial" panose="020B0604020202020204" pitchFamily="34" charset="0"/>
            </a:endParaRPr>
          </a:p>
          <a:p>
            <a:pPr algn="ctr"/>
            <a:r>
              <a:rPr lang="zh-CN" sz="900" b="0" i="0" u="none" strike="noStrike" cap="none" baseline="0">
                <a:solidFill>
                  <a:srgbClr val="B60D27"/>
                </a:solidFill>
                <a:effectLst/>
                <a:uFillTx/>
                <a:ea typeface="SimSun"/>
              </a:rPr>
              <a:t>280</a:t>
            </a:r>
          </a:p>
          <a:p>
            <a:pPr algn="ctr"/>
            <a:r>
              <a:rPr lang="zh-CN" sz="900" b="0" i="0" u="none" strike="noStrike" cap="none" baseline="0">
                <a:solidFill>
                  <a:srgbClr val="B2C0D8"/>
                </a:solidFill>
                <a:effectLst/>
                <a:uFillTx/>
                <a:ea typeface="SimSun"/>
              </a:rPr>
              <a:t>249</a:t>
            </a:r>
          </a:p>
        </p:txBody>
      </p:sp>
      <p:sp>
        <p:nvSpPr>
          <p:cNvPr id="425" name="Line 19">
            <a:extLst>
              <a:ext uri="{FF2B5EF4-FFF2-40B4-BE49-F238E27FC236}">
                <a16:creationId xmlns:a16="http://schemas.microsoft.com/office/drawing/2014/main" id="{9BCBD714-BA7A-44A4-98FF-A7654671978E}"/>
              </a:ext>
            </a:extLst>
          </p:cNvPr>
          <p:cNvSpPr>
            <a:spLocks noChangeShapeType="1"/>
          </p:cNvSpPr>
          <p:nvPr/>
        </p:nvSpPr>
        <p:spPr bwMode="auto">
          <a:xfrm flipH="1">
            <a:off x="5874989" y="4381582"/>
            <a:ext cx="0" cy="45565"/>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900">
              <a:solidFill>
                <a:srgbClr val="4D4D4D"/>
              </a:solidFill>
            </a:endParaRPr>
          </a:p>
        </p:txBody>
      </p:sp>
      <p:sp>
        <p:nvSpPr>
          <p:cNvPr id="426" name="Line 21">
            <a:extLst>
              <a:ext uri="{FF2B5EF4-FFF2-40B4-BE49-F238E27FC236}">
                <a16:creationId xmlns:a16="http://schemas.microsoft.com/office/drawing/2014/main" id="{539DDBE1-AAE2-4915-901B-F5DBAA5E3DF0}"/>
              </a:ext>
            </a:extLst>
          </p:cNvPr>
          <p:cNvSpPr>
            <a:spLocks noChangeShapeType="1"/>
          </p:cNvSpPr>
          <p:nvPr/>
        </p:nvSpPr>
        <p:spPr bwMode="auto">
          <a:xfrm flipH="1">
            <a:off x="5637226" y="4381582"/>
            <a:ext cx="0" cy="45565"/>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900">
              <a:solidFill>
                <a:srgbClr val="4D4D4D"/>
              </a:solidFill>
              <a:cs typeface="Arial" panose="020B0604020202020204" pitchFamily="34" charset="0"/>
            </a:endParaRPr>
          </a:p>
        </p:txBody>
      </p:sp>
      <p:sp>
        <p:nvSpPr>
          <p:cNvPr id="427" name="TextBox 426">
            <a:extLst>
              <a:ext uri="{FF2B5EF4-FFF2-40B4-BE49-F238E27FC236}">
                <a16:creationId xmlns:a16="http://schemas.microsoft.com/office/drawing/2014/main" id="{C1058083-401C-49D5-93D8-AABC6161B9A0}"/>
              </a:ext>
            </a:extLst>
          </p:cNvPr>
          <p:cNvSpPr txBox="1"/>
          <p:nvPr/>
        </p:nvSpPr>
        <p:spPr>
          <a:xfrm>
            <a:off x="5510715" y="4420830"/>
            <a:ext cx="262763" cy="758558"/>
          </a:xfrm>
          <a:prstGeom prst="rect">
            <a:avLst/>
          </a:prstGeom>
          <a:noFill/>
        </p:spPr>
        <p:txBody>
          <a:bodyPr wrap="none" lIns="36000" tIns="36000" rIns="36000" bIns="36000" rtlCol="0" anchor="t" anchorCtr="0">
            <a:spAutoFit/>
          </a:bodyPr>
          <a:lstStyle/>
          <a:p>
            <a:pPr algn="ctr"/>
            <a:r>
              <a:rPr lang="zh-CN" sz="900" b="0" i="0" u="none" strike="noStrike" cap="none" baseline="0">
                <a:solidFill>
                  <a:srgbClr val="4D4D4D"/>
                </a:solidFill>
                <a:effectLst/>
                <a:uFillTx/>
                <a:ea typeface="SimSun"/>
              </a:rPr>
              <a:t>6</a:t>
            </a:r>
          </a:p>
          <a:p>
            <a:pPr algn="ctr"/>
            <a:endParaRPr lang="en-GB" sz="900">
              <a:solidFill>
                <a:srgbClr val="4D4D4D"/>
              </a:solidFill>
              <a:cs typeface="Arial" panose="020B0604020202020204" pitchFamily="34" charset="0"/>
            </a:endParaRPr>
          </a:p>
          <a:p>
            <a:pPr algn="ctr"/>
            <a:endParaRPr lang="en-GB" sz="900">
              <a:solidFill>
                <a:srgbClr val="4D4D4D"/>
              </a:solidFill>
              <a:cs typeface="Arial" panose="020B0604020202020204" pitchFamily="34" charset="0"/>
            </a:endParaRPr>
          </a:p>
          <a:p>
            <a:pPr algn="ctr"/>
            <a:r>
              <a:rPr lang="zh-CN" sz="900" b="0" i="0" u="none" strike="noStrike" cap="none" baseline="0">
                <a:solidFill>
                  <a:srgbClr val="B60D27"/>
                </a:solidFill>
                <a:effectLst/>
                <a:uFillTx/>
                <a:ea typeface="SimSun"/>
              </a:rPr>
              <a:t>180</a:t>
            </a:r>
          </a:p>
          <a:p>
            <a:pPr algn="ctr"/>
            <a:r>
              <a:rPr lang="zh-CN" sz="900" b="0" i="0" u="none" strike="noStrike" cap="none" baseline="0">
                <a:solidFill>
                  <a:srgbClr val="B2C0D8"/>
                </a:solidFill>
                <a:effectLst/>
                <a:uFillTx/>
                <a:ea typeface="SimSun"/>
              </a:rPr>
              <a:t>153</a:t>
            </a:r>
          </a:p>
        </p:txBody>
      </p:sp>
      <p:sp>
        <p:nvSpPr>
          <p:cNvPr id="428" name="TextBox 427">
            <a:extLst>
              <a:ext uri="{FF2B5EF4-FFF2-40B4-BE49-F238E27FC236}">
                <a16:creationId xmlns:a16="http://schemas.microsoft.com/office/drawing/2014/main" id="{EB77AEF8-5829-4BC7-B390-B2D1C879D6F4}"/>
              </a:ext>
            </a:extLst>
          </p:cNvPr>
          <p:cNvSpPr txBox="1"/>
          <p:nvPr/>
        </p:nvSpPr>
        <p:spPr>
          <a:xfrm>
            <a:off x="5743586" y="4420830"/>
            <a:ext cx="262763" cy="758558"/>
          </a:xfrm>
          <a:prstGeom prst="rect">
            <a:avLst/>
          </a:prstGeom>
          <a:noFill/>
        </p:spPr>
        <p:txBody>
          <a:bodyPr wrap="none" lIns="36000" tIns="36000" rIns="36000" bIns="36000" rtlCol="0" anchor="t" anchorCtr="0">
            <a:spAutoFit/>
          </a:bodyPr>
          <a:lstStyle/>
          <a:p>
            <a:pPr algn="ctr"/>
            <a:r>
              <a:rPr lang="zh-CN" sz="900" b="0" i="0" u="none" strike="noStrike" cap="none" baseline="0">
                <a:solidFill>
                  <a:srgbClr val="4D4D4D"/>
                </a:solidFill>
                <a:effectLst/>
                <a:uFillTx/>
                <a:ea typeface="SimSun"/>
              </a:rPr>
              <a:t>9</a:t>
            </a:r>
          </a:p>
          <a:p>
            <a:pPr algn="ctr"/>
            <a:endParaRPr lang="en-GB" sz="900">
              <a:solidFill>
                <a:srgbClr val="4D4D4D"/>
              </a:solidFill>
              <a:cs typeface="Arial" panose="020B0604020202020204" pitchFamily="34" charset="0"/>
            </a:endParaRPr>
          </a:p>
          <a:p>
            <a:pPr algn="ctr"/>
            <a:endParaRPr lang="en-GB" sz="900">
              <a:solidFill>
                <a:srgbClr val="4D4D4D"/>
              </a:solidFill>
              <a:cs typeface="Arial" panose="020B0604020202020204" pitchFamily="34" charset="0"/>
            </a:endParaRPr>
          </a:p>
          <a:p>
            <a:pPr algn="r"/>
            <a:r>
              <a:rPr lang="zh-CN" sz="900" b="0" i="0" u="none" strike="noStrike" cap="none" baseline="0">
                <a:solidFill>
                  <a:srgbClr val="B60D27"/>
                </a:solidFill>
                <a:effectLst/>
                <a:uFillTx/>
                <a:ea typeface="SimSun"/>
              </a:rPr>
              <a:t>123</a:t>
            </a:r>
          </a:p>
          <a:p>
            <a:pPr algn="r"/>
            <a:r>
              <a:rPr lang="zh-CN" sz="900" b="0" i="0" u="none" strike="noStrike" cap="none" baseline="0">
                <a:solidFill>
                  <a:srgbClr val="B2C0D8"/>
                </a:solidFill>
                <a:effectLst/>
                <a:uFillTx/>
                <a:ea typeface="SimSun"/>
              </a:rPr>
              <a:t>88</a:t>
            </a:r>
          </a:p>
        </p:txBody>
      </p:sp>
      <p:sp>
        <p:nvSpPr>
          <p:cNvPr id="429" name="Line 19">
            <a:extLst>
              <a:ext uri="{FF2B5EF4-FFF2-40B4-BE49-F238E27FC236}">
                <a16:creationId xmlns:a16="http://schemas.microsoft.com/office/drawing/2014/main" id="{FB4BF4B2-A65A-4EAB-ABA2-EEB6F7485C68}"/>
              </a:ext>
            </a:extLst>
          </p:cNvPr>
          <p:cNvSpPr>
            <a:spLocks noChangeShapeType="1"/>
          </p:cNvSpPr>
          <p:nvPr/>
        </p:nvSpPr>
        <p:spPr bwMode="auto">
          <a:xfrm flipH="1">
            <a:off x="6331344" y="4381582"/>
            <a:ext cx="0" cy="45565"/>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900">
              <a:solidFill>
                <a:srgbClr val="4D4D4D"/>
              </a:solidFill>
            </a:endParaRPr>
          </a:p>
        </p:txBody>
      </p:sp>
      <p:sp>
        <p:nvSpPr>
          <p:cNvPr id="430" name="Line 21">
            <a:extLst>
              <a:ext uri="{FF2B5EF4-FFF2-40B4-BE49-F238E27FC236}">
                <a16:creationId xmlns:a16="http://schemas.microsoft.com/office/drawing/2014/main" id="{E63A960C-CBB4-4D94-A211-18B4F85DFD93}"/>
              </a:ext>
            </a:extLst>
          </p:cNvPr>
          <p:cNvSpPr>
            <a:spLocks noChangeShapeType="1"/>
          </p:cNvSpPr>
          <p:nvPr/>
        </p:nvSpPr>
        <p:spPr bwMode="auto">
          <a:xfrm flipH="1">
            <a:off x="6098344" y="4381582"/>
            <a:ext cx="0" cy="45565"/>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900">
              <a:solidFill>
                <a:srgbClr val="4D4D4D"/>
              </a:solidFill>
              <a:cs typeface="Arial" panose="020B0604020202020204" pitchFamily="34" charset="0"/>
            </a:endParaRPr>
          </a:p>
        </p:txBody>
      </p:sp>
      <p:sp>
        <p:nvSpPr>
          <p:cNvPr id="431" name="TextBox 430">
            <a:extLst>
              <a:ext uri="{FF2B5EF4-FFF2-40B4-BE49-F238E27FC236}">
                <a16:creationId xmlns:a16="http://schemas.microsoft.com/office/drawing/2014/main" id="{246F46AF-C27C-473B-94CB-ABB9DE72E4D6}"/>
              </a:ext>
            </a:extLst>
          </p:cNvPr>
          <p:cNvSpPr txBox="1"/>
          <p:nvPr/>
        </p:nvSpPr>
        <p:spPr>
          <a:xfrm>
            <a:off x="6003617" y="4420830"/>
            <a:ext cx="199199" cy="758558"/>
          </a:xfrm>
          <a:prstGeom prst="rect">
            <a:avLst/>
          </a:prstGeom>
          <a:noFill/>
        </p:spPr>
        <p:txBody>
          <a:bodyPr wrap="none" lIns="36000" tIns="36000" rIns="36000" bIns="36000" rtlCol="0" anchor="t" anchorCtr="0">
            <a:spAutoFit/>
          </a:bodyPr>
          <a:lstStyle/>
          <a:p>
            <a:pPr algn="ctr"/>
            <a:r>
              <a:rPr lang="zh-CN" sz="900" b="0" i="0" u="none" strike="noStrike" cap="none" baseline="0">
                <a:solidFill>
                  <a:srgbClr val="4D4D4D"/>
                </a:solidFill>
                <a:effectLst/>
                <a:uFillTx/>
                <a:ea typeface="SimSun"/>
              </a:rPr>
              <a:t>12</a:t>
            </a:r>
          </a:p>
          <a:p>
            <a:pPr algn="ctr"/>
            <a:endParaRPr lang="en-GB" sz="900">
              <a:solidFill>
                <a:srgbClr val="4D4D4D"/>
              </a:solidFill>
              <a:cs typeface="Arial" panose="020B0604020202020204" pitchFamily="34" charset="0"/>
            </a:endParaRPr>
          </a:p>
          <a:p>
            <a:pPr algn="ctr"/>
            <a:endParaRPr lang="en-GB" sz="900">
              <a:solidFill>
                <a:srgbClr val="4D4D4D"/>
              </a:solidFill>
              <a:cs typeface="Arial" panose="020B0604020202020204" pitchFamily="34" charset="0"/>
            </a:endParaRPr>
          </a:p>
          <a:p>
            <a:pPr algn="ctr"/>
            <a:r>
              <a:rPr lang="zh-CN" sz="900" b="0" i="0" u="none" strike="noStrike" cap="none" baseline="0">
                <a:solidFill>
                  <a:srgbClr val="B60D27"/>
                </a:solidFill>
                <a:effectLst/>
                <a:uFillTx/>
                <a:ea typeface="SimSun"/>
              </a:rPr>
              <a:t>87</a:t>
            </a:r>
          </a:p>
          <a:p>
            <a:pPr algn="ctr"/>
            <a:r>
              <a:rPr lang="zh-CN" sz="900" b="0" i="0" u="none" strike="noStrike" cap="none" baseline="0">
                <a:solidFill>
                  <a:srgbClr val="B2C0D8"/>
                </a:solidFill>
                <a:effectLst/>
                <a:uFillTx/>
                <a:ea typeface="SimSun"/>
              </a:rPr>
              <a:t>61</a:t>
            </a:r>
          </a:p>
        </p:txBody>
      </p:sp>
      <p:sp>
        <p:nvSpPr>
          <p:cNvPr id="432" name="TextBox 431">
            <a:extLst>
              <a:ext uri="{FF2B5EF4-FFF2-40B4-BE49-F238E27FC236}">
                <a16:creationId xmlns:a16="http://schemas.microsoft.com/office/drawing/2014/main" id="{29FF41AF-A66D-4D06-B38C-294599FB558D}"/>
              </a:ext>
            </a:extLst>
          </p:cNvPr>
          <p:cNvSpPr txBox="1"/>
          <p:nvPr/>
        </p:nvSpPr>
        <p:spPr>
          <a:xfrm>
            <a:off x="6231706" y="4420830"/>
            <a:ext cx="199199" cy="758558"/>
          </a:xfrm>
          <a:prstGeom prst="rect">
            <a:avLst/>
          </a:prstGeom>
          <a:noFill/>
        </p:spPr>
        <p:txBody>
          <a:bodyPr wrap="none" lIns="36000" tIns="36000" rIns="36000" bIns="36000" rtlCol="0" anchor="t" anchorCtr="0">
            <a:spAutoFit/>
          </a:bodyPr>
          <a:lstStyle/>
          <a:p>
            <a:pPr algn="ctr"/>
            <a:r>
              <a:rPr lang="zh-CN" sz="900" b="0" i="0" u="none" strike="noStrike" cap="none" baseline="0">
                <a:solidFill>
                  <a:srgbClr val="4D4D4D"/>
                </a:solidFill>
                <a:effectLst/>
                <a:uFillTx/>
                <a:ea typeface="SimSun"/>
              </a:rPr>
              <a:t>15</a:t>
            </a:r>
          </a:p>
          <a:p>
            <a:pPr algn="ctr"/>
            <a:endParaRPr lang="en-GB" sz="900">
              <a:solidFill>
                <a:srgbClr val="4D4D4D"/>
              </a:solidFill>
              <a:cs typeface="Arial" panose="020B0604020202020204" pitchFamily="34" charset="0"/>
            </a:endParaRPr>
          </a:p>
          <a:p>
            <a:pPr algn="ctr"/>
            <a:endParaRPr lang="en-GB" sz="900">
              <a:solidFill>
                <a:srgbClr val="4D4D4D"/>
              </a:solidFill>
              <a:cs typeface="Arial" panose="020B0604020202020204" pitchFamily="34" charset="0"/>
            </a:endParaRPr>
          </a:p>
          <a:p>
            <a:pPr algn="ctr"/>
            <a:r>
              <a:rPr lang="zh-CN" sz="900" b="0" i="0" u="none" strike="noStrike" cap="none" baseline="0">
                <a:solidFill>
                  <a:srgbClr val="B60D27"/>
                </a:solidFill>
                <a:effectLst/>
                <a:uFillTx/>
                <a:ea typeface="SimSun"/>
              </a:rPr>
              <a:t>60</a:t>
            </a:r>
          </a:p>
          <a:p>
            <a:pPr algn="ctr"/>
            <a:r>
              <a:rPr lang="zh-CN" sz="900" b="0" i="0" u="none" strike="noStrike" cap="none" baseline="0">
                <a:solidFill>
                  <a:srgbClr val="B2C0D8"/>
                </a:solidFill>
                <a:effectLst/>
                <a:uFillTx/>
                <a:ea typeface="SimSun"/>
              </a:rPr>
              <a:t>42</a:t>
            </a:r>
          </a:p>
        </p:txBody>
      </p:sp>
      <p:sp>
        <p:nvSpPr>
          <p:cNvPr id="433" name="Line 19">
            <a:extLst>
              <a:ext uri="{FF2B5EF4-FFF2-40B4-BE49-F238E27FC236}">
                <a16:creationId xmlns:a16="http://schemas.microsoft.com/office/drawing/2014/main" id="{C3D9777C-2604-460F-A0B2-86DC768FD024}"/>
              </a:ext>
            </a:extLst>
          </p:cNvPr>
          <p:cNvSpPr>
            <a:spLocks noChangeShapeType="1"/>
          </p:cNvSpPr>
          <p:nvPr/>
        </p:nvSpPr>
        <p:spPr bwMode="auto">
          <a:xfrm flipH="1">
            <a:off x="6801987" y="4381582"/>
            <a:ext cx="0" cy="45565"/>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900">
              <a:solidFill>
                <a:srgbClr val="4D4D4D"/>
              </a:solidFill>
            </a:endParaRPr>
          </a:p>
        </p:txBody>
      </p:sp>
      <p:sp>
        <p:nvSpPr>
          <p:cNvPr id="434" name="Line 21">
            <a:extLst>
              <a:ext uri="{FF2B5EF4-FFF2-40B4-BE49-F238E27FC236}">
                <a16:creationId xmlns:a16="http://schemas.microsoft.com/office/drawing/2014/main" id="{07F9F055-CC17-4BA6-BCB8-B760ECC6EDF4}"/>
              </a:ext>
            </a:extLst>
          </p:cNvPr>
          <p:cNvSpPr>
            <a:spLocks noChangeShapeType="1"/>
          </p:cNvSpPr>
          <p:nvPr/>
        </p:nvSpPr>
        <p:spPr bwMode="auto">
          <a:xfrm flipH="1">
            <a:off x="6571366" y="4381582"/>
            <a:ext cx="0" cy="45565"/>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900">
              <a:solidFill>
                <a:srgbClr val="4D4D4D"/>
              </a:solidFill>
              <a:cs typeface="Arial" panose="020B0604020202020204" pitchFamily="34" charset="0"/>
            </a:endParaRPr>
          </a:p>
        </p:txBody>
      </p:sp>
      <p:sp>
        <p:nvSpPr>
          <p:cNvPr id="435" name="TextBox 434">
            <a:extLst>
              <a:ext uri="{FF2B5EF4-FFF2-40B4-BE49-F238E27FC236}">
                <a16:creationId xmlns:a16="http://schemas.microsoft.com/office/drawing/2014/main" id="{5C958C3C-F192-4D30-8DAF-D0B2D3C7B4D2}"/>
              </a:ext>
            </a:extLst>
          </p:cNvPr>
          <p:cNvSpPr txBox="1"/>
          <p:nvPr/>
        </p:nvSpPr>
        <p:spPr>
          <a:xfrm>
            <a:off x="6476645" y="4420830"/>
            <a:ext cx="199199" cy="758558"/>
          </a:xfrm>
          <a:prstGeom prst="rect">
            <a:avLst/>
          </a:prstGeom>
          <a:noFill/>
        </p:spPr>
        <p:txBody>
          <a:bodyPr wrap="none" lIns="36000" tIns="36000" rIns="36000" bIns="36000" rtlCol="0" anchor="t" anchorCtr="0">
            <a:spAutoFit/>
          </a:bodyPr>
          <a:lstStyle/>
          <a:p>
            <a:pPr algn="ctr"/>
            <a:r>
              <a:rPr lang="zh-CN" sz="900" b="0" i="0" u="none" strike="noStrike" cap="none" baseline="0">
                <a:solidFill>
                  <a:srgbClr val="4D4D4D"/>
                </a:solidFill>
                <a:effectLst/>
                <a:uFillTx/>
                <a:ea typeface="SimSun"/>
              </a:rPr>
              <a:t>18</a:t>
            </a:r>
          </a:p>
          <a:p>
            <a:pPr algn="ctr"/>
            <a:endParaRPr lang="en-GB" sz="900">
              <a:solidFill>
                <a:srgbClr val="4D4D4D"/>
              </a:solidFill>
              <a:cs typeface="Arial" panose="020B0604020202020204" pitchFamily="34" charset="0"/>
            </a:endParaRPr>
          </a:p>
          <a:p>
            <a:pPr algn="ctr"/>
            <a:endParaRPr lang="en-GB" sz="900">
              <a:solidFill>
                <a:srgbClr val="4D4D4D"/>
              </a:solidFill>
              <a:cs typeface="Arial" panose="020B0604020202020204" pitchFamily="34" charset="0"/>
            </a:endParaRPr>
          </a:p>
          <a:p>
            <a:pPr algn="ctr"/>
            <a:r>
              <a:rPr lang="zh-CN" sz="900" b="0" i="0" u="none" strike="noStrike" cap="none" baseline="0">
                <a:solidFill>
                  <a:srgbClr val="B60D27"/>
                </a:solidFill>
                <a:effectLst/>
                <a:uFillTx/>
                <a:ea typeface="SimSun"/>
              </a:rPr>
              <a:t>40</a:t>
            </a:r>
          </a:p>
          <a:p>
            <a:pPr algn="ctr"/>
            <a:r>
              <a:rPr lang="zh-CN" sz="900" b="0" i="0" u="none" strike="noStrike" cap="none" baseline="0">
                <a:solidFill>
                  <a:srgbClr val="B2C0D8"/>
                </a:solidFill>
                <a:effectLst/>
                <a:uFillTx/>
                <a:ea typeface="SimSun"/>
              </a:rPr>
              <a:t>32</a:t>
            </a:r>
          </a:p>
        </p:txBody>
      </p:sp>
      <p:sp>
        <p:nvSpPr>
          <p:cNvPr id="436" name="TextBox 435">
            <a:extLst>
              <a:ext uri="{FF2B5EF4-FFF2-40B4-BE49-F238E27FC236}">
                <a16:creationId xmlns:a16="http://schemas.microsoft.com/office/drawing/2014/main" id="{4F8FF480-2376-49AF-A59E-0DAD3849292E}"/>
              </a:ext>
            </a:extLst>
          </p:cNvPr>
          <p:cNvSpPr txBox="1"/>
          <p:nvPr/>
        </p:nvSpPr>
        <p:spPr>
          <a:xfrm>
            <a:off x="6702327" y="4420830"/>
            <a:ext cx="199199" cy="758558"/>
          </a:xfrm>
          <a:prstGeom prst="rect">
            <a:avLst/>
          </a:prstGeom>
          <a:noFill/>
        </p:spPr>
        <p:txBody>
          <a:bodyPr wrap="none" lIns="36000" tIns="36000" rIns="36000" bIns="36000" rtlCol="0" anchor="t" anchorCtr="0">
            <a:spAutoFit/>
          </a:bodyPr>
          <a:lstStyle/>
          <a:p>
            <a:pPr algn="ctr"/>
            <a:r>
              <a:rPr lang="zh-CN" sz="900" b="0" i="0" u="none" strike="noStrike" cap="none" baseline="0">
                <a:solidFill>
                  <a:srgbClr val="4D4D4D"/>
                </a:solidFill>
                <a:effectLst/>
                <a:uFillTx/>
                <a:ea typeface="SimSun"/>
              </a:rPr>
              <a:t>21</a:t>
            </a:r>
          </a:p>
          <a:p>
            <a:pPr algn="ctr"/>
            <a:endParaRPr lang="en-GB" sz="900">
              <a:solidFill>
                <a:srgbClr val="4D4D4D"/>
              </a:solidFill>
              <a:cs typeface="Arial" panose="020B0604020202020204" pitchFamily="34" charset="0"/>
            </a:endParaRPr>
          </a:p>
          <a:p>
            <a:pPr algn="ctr"/>
            <a:endParaRPr lang="en-GB" sz="900">
              <a:solidFill>
                <a:srgbClr val="4D4D4D"/>
              </a:solidFill>
              <a:cs typeface="Arial" panose="020B0604020202020204" pitchFamily="34" charset="0"/>
            </a:endParaRPr>
          </a:p>
          <a:p>
            <a:pPr algn="ctr"/>
            <a:r>
              <a:rPr lang="zh-CN" sz="900" b="0" i="0" u="none" strike="noStrike" cap="none" baseline="0">
                <a:solidFill>
                  <a:srgbClr val="B60D27"/>
                </a:solidFill>
                <a:effectLst/>
                <a:uFillTx/>
                <a:ea typeface="SimSun"/>
              </a:rPr>
              <a:t>31</a:t>
            </a:r>
          </a:p>
          <a:p>
            <a:pPr algn="ctr"/>
            <a:r>
              <a:rPr lang="zh-CN" sz="900" b="0" i="0" u="none" strike="noStrike" cap="none" baseline="0">
                <a:solidFill>
                  <a:srgbClr val="B2C0D8"/>
                </a:solidFill>
                <a:effectLst/>
                <a:uFillTx/>
                <a:ea typeface="SimSun"/>
              </a:rPr>
              <a:t>19</a:t>
            </a:r>
          </a:p>
        </p:txBody>
      </p:sp>
      <p:sp>
        <p:nvSpPr>
          <p:cNvPr id="437" name="Line 19">
            <a:extLst>
              <a:ext uri="{FF2B5EF4-FFF2-40B4-BE49-F238E27FC236}">
                <a16:creationId xmlns:a16="http://schemas.microsoft.com/office/drawing/2014/main" id="{4DA51050-9B36-4860-9BFC-413C554C7DBD}"/>
              </a:ext>
            </a:extLst>
          </p:cNvPr>
          <p:cNvSpPr>
            <a:spLocks noChangeShapeType="1"/>
          </p:cNvSpPr>
          <p:nvPr/>
        </p:nvSpPr>
        <p:spPr bwMode="auto">
          <a:xfrm flipH="1">
            <a:off x="7275007" y="4381582"/>
            <a:ext cx="0" cy="45565"/>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900">
              <a:solidFill>
                <a:srgbClr val="4D4D4D"/>
              </a:solidFill>
            </a:endParaRPr>
          </a:p>
        </p:txBody>
      </p:sp>
      <p:sp>
        <p:nvSpPr>
          <p:cNvPr id="438" name="Line 21">
            <a:extLst>
              <a:ext uri="{FF2B5EF4-FFF2-40B4-BE49-F238E27FC236}">
                <a16:creationId xmlns:a16="http://schemas.microsoft.com/office/drawing/2014/main" id="{9B7CE070-9E39-4016-9D6C-5A02F1DF067E}"/>
              </a:ext>
            </a:extLst>
          </p:cNvPr>
          <p:cNvSpPr>
            <a:spLocks noChangeShapeType="1"/>
          </p:cNvSpPr>
          <p:nvPr/>
        </p:nvSpPr>
        <p:spPr bwMode="auto">
          <a:xfrm flipH="1">
            <a:off x="7030082" y="4381582"/>
            <a:ext cx="0" cy="45565"/>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900">
              <a:solidFill>
                <a:srgbClr val="4D4D4D"/>
              </a:solidFill>
              <a:cs typeface="Arial" panose="020B0604020202020204" pitchFamily="34" charset="0"/>
            </a:endParaRPr>
          </a:p>
        </p:txBody>
      </p:sp>
      <p:sp>
        <p:nvSpPr>
          <p:cNvPr id="439" name="TextBox 438">
            <a:extLst>
              <a:ext uri="{FF2B5EF4-FFF2-40B4-BE49-F238E27FC236}">
                <a16:creationId xmlns:a16="http://schemas.microsoft.com/office/drawing/2014/main" id="{6D2BA8B7-45D6-47E5-BAD4-0EE7201F610F}"/>
              </a:ext>
            </a:extLst>
          </p:cNvPr>
          <p:cNvSpPr txBox="1"/>
          <p:nvPr/>
        </p:nvSpPr>
        <p:spPr>
          <a:xfrm>
            <a:off x="6935367" y="4420830"/>
            <a:ext cx="199199" cy="758558"/>
          </a:xfrm>
          <a:prstGeom prst="rect">
            <a:avLst/>
          </a:prstGeom>
          <a:noFill/>
        </p:spPr>
        <p:txBody>
          <a:bodyPr wrap="none" lIns="36000" tIns="36000" rIns="36000" bIns="36000" rtlCol="0" anchor="t" anchorCtr="0">
            <a:spAutoFit/>
          </a:bodyPr>
          <a:lstStyle/>
          <a:p>
            <a:pPr algn="ctr"/>
            <a:r>
              <a:rPr lang="zh-CN" sz="900" b="0" i="0" u="none" strike="noStrike" cap="none" baseline="0">
                <a:solidFill>
                  <a:srgbClr val="4D4D4D"/>
                </a:solidFill>
                <a:effectLst/>
                <a:uFillTx/>
                <a:ea typeface="SimSun"/>
              </a:rPr>
              <a:t>24</a:t>
            </a:r>
          </a:p>
          <a:p>
            <a:pPr algn="ctr"/>
            <a:endParaRPr lang="en-GB" sz="900">
              <a:solidFill>
                <a:srgbClr val="4D4D4D"/>
              </a:solidFill>
              <a:cs typeface="Arial" panose="020B0604020202020204" pitchFamily="34" charset="0"/>
            </a:endParaRPr>
          </a:p>
          <a:p>
            <a:pPr algn="ctr"/>
            <a:endParaRPr lang="en-GB" sz="900">
              <a:solidFill>
                <a:srgbClr val="4D4D4D"/>
              </a:solidFill>
              <a:cs typeface="Arial" panose="020B0604020202020204" pitchFamily="34" charset="0"/>
            </a:endParaRPr>
          </a:p>
          <a:p>
            <a:pPr algn="r"/>
            <a:r>
              <a:rPr lang="zh-CN" sz="900" b="0" i="0" u="none" strike="noStrike" cap="none" baseline="0">
                <a:solidFill>
                  <a:srgbClr val="B60D27"/>
                </a:solidFill>
                <a:effectLst/>
                <a:uFillTx/>
                <a:ea typeface="SimSun"/>
              </a:rPr>
              <a:t>20</a:t>
            </a:r>
          </a:p>
          <a:p>
            <a:pPr algn="r"/>
            <a:r>
              <a:rPr lang="zh-CN" sz="900" b="0" i="0" u="none" strike="noStrike" cap="none" baseline="0">
                <a:solidFill>
                  <a:srgbClr val="B2C0D8"/>
                </a:solidFill>
                <a:effectLst/>
                <a:uFillTx/>
                <a:ea typeface="SimSun"/>
              </a:rPr>
              <a:t>14</a:t>
            </a:r>
          </a:p>
        </p:txBody>
      </p:sp>
      <p:sp>
        <p:nvSpPr>
          <p:cNvPr id="440" name="TextBox 439">
            <a:extLst>
              <a:ext uri="{FF2B5EF4-FFF2-40B4-BE49-F238E27FC236}">
                <a16:creationId xmlns:a16="http://schemas.microsoft.com/office/drawing/2014/main" id="{2955EC86-41C1-4B30-9EC2-57725E6D0FF4}"/>
              </a:ext>
            </a:extLst>
          </p:cNvPr>
          <p:cNvSpPr txBox="1"/>
          <p:nvPr/>
        </p:nvSpPr>
        <p:spPr>
          <a:xfrm>
            <a:off x="7175325" y="4420830"/>
            <a:ext cx="199199" cy="758558"/>
          </a:xfrm>
          <a:prstGeom prst="rect">
            <a:avLst/>
          </a:prstGeom>
          <a:noFill/>
        </p:spPr>
        <p:txBody>
          <a:bodyPr wrap="none" lIns="36000" tIns="36000" rIns="36000" bIns="36000" rtlCol="0" anchor="t" anchorCtr="0">
            <a:spAutoFit/>
          </a:bodyPr>
          <a:lstStyle/>
          <a:p>
            <a:pPr algn="ctr"/>
            <a:r>
              <a:rPr lang="zh-CN" sz="900" b="0" i="0" u="none" strike="noStrike" cap="none" baseline="0">
                <a:solidFill>
                  <a:srgbClr val="4D4D4D"/>
                </a:solidFill>
                <a:effectLst/>
                <a:uFillTx/>
                <a:ea typeface="SimSun"/>
              </a:rPr>
              <a:t>27</a:t>
            </a:r>
          </a:p>
          <a:p>
            <a:pPr algn="ctr"/>
            <a:endParaRPr lang="en-GB" sz="900">
              <a:solidFill>
                <a:srgbClr val="4D4D4D"/>
              </a:solidFill>
              <a:cs typeface="Arial" panose="020B0604020202020204" pitchFamily="34" charset="0"/>
            </a:endParaRPr>
          </a:p>
          <a:p>
            <a:pPr algn="ctr"/>
            <a:endParaRPr lang="en-GB" sz="900">
              <a:solidFill>
                <a:srgbClr val="4D4D4D"/>
              </a:solidFill>
              <a:cs typeface="Arial" panose="020B0604020202020204" pitchFamily="34" charset="0"/>
            </a:endParaRPr>
          </a:p>
          <a:p>
            <a:pPr algn="r"/>
            <a:r>
              <a:rPr lang="zh-CN" sz="900" b="0" i="0" u="none" strike="noStrike" cap="none" baseline="0">
                <a:solidFill>
                  <a:srgbClr val="B60D27"/>
                </a:solidFill>
                <a:effectLst/>
                <a:uFillTx/>
                <a:ea typeface="SimSun"/>
              </a:rPr>
              <a:t>17</a:t>
            </a:r>
          </a:p>
          <a:p>
            <a:pPr algn="r"/>
            <a:r>
              <a:rPr lang="zh-CN" sz="900" b="0" i="0" u="none" strike="noStrike" cap="none" baseline="0">
                <a:solidFill>
                  <a:srgbClr val="B2C0D8"/>
                </a:solidFill>
                <a:effectLst/>
                <a:uFillTx/>
                <a:ea typeface="SimSun"/>
              </a:rPr>
              <a:t>13</a:t>
            </a:r>
          </a:p>
        </p:txBody>
      </p:sp>
      <p:sp>
        <p:nvSpPr>
          <p:cNvPr id="441" name="Line 19">
            <a:extLst>
              <a:ext uri="{FF2B5EF4-FFF2-40B4-BE49-F238E27FC236}">
                <a16:creationId xmlns:a16="http://schemas.microsoft.com/office/drawing/2014/main" id="{4A6E303E-B484-4AE7-A0EE-CDD7452E0FF3}"/>
              </a:ext>
            </a:extLst>
          </p:cNvPr>
          <p:cNvSpPr>
            <a:spLocks noChangeShapeType="1"/>
          </p:cNvSpPr>
          <p:nvPr/>
        </p:nvSpPr>
        <p:spPr bwMode="auto">
          <a:xfrm flipH="1">
            <a:off x="7731311" y="4381582"/>
            <a:ext cx="0" cy="45565"/>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900">
              <a:solidFill>
                <a:srgbClr val="4D4D4D"/>
              </a:solidFill>
            </a:endParaRPr>
          </a:p>
        </p:txBody>
      </p:sp>
      <p:sp>
        <p:nvSpPr>
          <p:cNvPr id="442" name="Line 21">
            <a:extLst>
              <a:ext uri="{FF2B5EF4-FFF2-40B4-BE49-F238E27FC236}">
                <a16:creationId xmlns:a16="http://schemas.microsoft.com/office/drawing/2014/main" id="{1701D12B-2C19-4E7A-94F5-E75C82E770F4}"/>
              </a:ext>
            </a:extLst>
          </p:cNvPr>
          <p:cNvSpPr>
            <a:spLocks noChangeShapeType="1"/>
          </p:cNvSpPr>
          <p:nvPr/>
        </p:nvSpPr>
        <p:spPr bwMode="auto">
          <a:xfrm flipH="1">
            <a:off x="7491158" y="4381582"/>
            <a:ext cx="0" cy="45565"/>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900">
              <a:solidFill>
                <a:srgbClr val="4D4D4D"/>
              </a:solidFill>
              <a:cs typeface="Arial" panose="020B0604020202020204" pitchFamily="34" charset="0"/>
            </a:endParaRPr>
          </a:p>
        </p:txBody>
      </p:sp>
      <p:sp>
        <p:nvSpPr>
          <p:cNvPr id="443" name="TextBox 442">
            <a:extLst>
              <a:ext uri="{FF2B5EF4-FFF2-40B4-BE49-F238E27FC236}">
                <a16:creationId xmlns:a16="http://schemas.microsoft.com/office/drawing/2014/main" id="{591D70FB-E5B2-439D-8CB3-868A5A953CC5}"/>
              </a:ext>
            </a:extLst>
          </p:cNvPr>
          <p:cNvSpPr txBox="1"/>
          <p:nvPr/>
        </p:nvSpPr>
        <p:spPr>
          <a:xfrm>
            <a:off x="7396460" y="4420830"/>
            <a:ext cx="199199" cy="758558"/>
          </a:xfrm>
          <a:prstGeom prst="rect">
            <a:avLst/>
          </a:prstGeom>
          <a:noFill/>
        </p:spPr>
        <p:txBody>
          <a:bodyPr wrap="none" lIns="36000" tIns="36000" rIns="36000" bIns="36000" rtlCol="0" anchor="t" anchorCtr="0">
            <a:spAutoFit/>
          </a:bodyPr>
          <a:lstStyle/>
          <a:p>
            <a:pPr algn="ctr"/>
            <a:r>
              <a:rPr lang="zh-CN" sz="900" b="0" i="0" u="none" strike="noStrike" cap="none" baseline="0">
                <a:solidFill>
                  <a:srgbClr val="4D4D4D"/>
                </a:solidFill>
                <a:effectLst/>
                <a:uFillTx/>
                <a:ea typeface="SimSun"/>
              </a:rPr>
              <a:t>30</a:t>
            </a:r>
          </a:p>
          <a:p>
            <a:pPr algn="ctr"/>
            <a:endParaRPr lang="en-GB" sz="900">
              <a:solidFill>
                <a:srgbClr val="4D4D4D"/>
              </a:solidFill>
              <a:cs typeface="Arial" panose="020B0604020202020204" pitchFamily="34" charset="0"/>
            </a:endParaRPr>
          </a:p>
          <a:p>
            <a:pPr algn="ctr"/>
            <a:endParaRPr lang="en-GB" sz="900">
              <a:solidFill>
                <a:srgbClr val="4D4D4D"/>
              </a:solidFill>
              <a:cs typeface="Arial" panose="020B0604020202020204" pitchFamily="34" charset="0"/>
            </a:endParaRPr>
          </a:p>
          <a:p>
            <a:pPr algn="ctr"/>
            <a:r>
              <a:rPr lang="zh-CN" sz="900" b="0" i="0" u="none" strike="noStrike" cap="none" baseline="0">
                <a:solidFill>
                  <a:srgbClr val="B60D27"/>
                </a:solidFill>
                <a:effectLst/>
                <a:uFillTx/>
                <a:ea typeface="SimSun"/>
              </a:rPr>
              <a:t>12</a:t>
            </a:r>
          </a:p>
          <a:p>
            <a:pPr algn="ctr"/>
            <a:r>
              <a:rPr lang="zh-CN" sz="900" b="0" i="0" u="none" strike="noStrike" cap="none" baseline="0">
                <a:solidFill>
                  <a:srgbClr val="B2C0D8"/>
                </a:solidFill>
                <a:effectLst/>
                <a:uFillTx/>
                <a:ea typeface="SimSun"/>
              </a:rPr>
              <a:t>10</a:t>
            </a:r>
          </a:p>
        </p:txBody>
      </p:sp>
      <p:sp>
        <p:nvSpPr>
          <p:cNvPr id="444" name="TextBox 443">
            <a:extLst>
              <a:ext uri="{FF2B5EF4-FFF2-40B4-BE49-F238E27FC236}">
                <a16:creationId xmlns:a16="http://schemas.microsoft.com/office/drawing/2014/main" id="{B0010F6F-8DEA-4C3A-A84E-F36430D31304}"/>
              </a:ext>
            </a:extLst>
          </p:cNvPr>
          <p:cNvSpPr txBox="1"/>
          <p:nvPr/>
        </p:nvSpPr>
        <p:spPr>
          <a:xfrm>
            <a:off x="7631635" y="4420830"/>
            <a:ext cx="199199" cy="758558"/>
          </a:xfrm>
          <a:prstGeom prst="rect">
            <a:avLst/>
          </a:prstGeom>
          <a:noFill/>
        </p:spPr>
        <p:txBody>
          <a:bodyPr wrap="none" lIns="36000" tIns="36000" rIns="36000" bIns="36000" rtlCol="0" anchor="t" anchorCtr="0">
            <a:spAutoFit/>
          </a:bodyPr>
          <a:lstStyle/>
          <a:p>
            <a:pPr algn="ctr"/>
            <a:r>
              <a:rPr lang="zh-CN" sz="900" b="0" i="0" u="none" strike="noStrike" cap="none" baseline="0">
                <a:solidFill>
                  <a:srgbClr val="4D4D4D"/>
                </a:solidFill>
                <a:effectLst/>
                <a:uFillTx/>
                <a:ea typeface="SimSun"/>
              </a:rPr>
              <a:t>33</a:t>
            </a:r>
          </a:p>
          <a:p>
            <a:pPr algn="ctr"/>
            <a:endParaRPr lang="en-GB" sz="900">
              <a:solidFill>
                <a:srgbClr val="4D4D4D"/>
              </a:solidFill>
              <a:cs typeface="Arial" panose="020B0604020202020204" pitchFamily="34" charset="0"/>
            </a:endParaRPr>
          </a:p>
          <a:p>
            <a:pPr algn="ctr"/>
            <a:endParaRPr lang="en-GB" sz="900">
              <a:solidFill>
                <a:srgbClr val="4D4D4D"/>
              </a:solidFill>
              <a:cs typeface="Arial" panose="020B0604020202020204" pitchFamily="34" charset="0"/>
            </a:endParaRPr>
          </a:p>
          <a:p>
            <a:pPr algn="ctr"/>
            <a:r>
              <a:rPr lang="zh-CN" sz="900" b="0" i="0" u="none" strike="noStrike" cap="none" baseline="0">
                <a:solidFill>
                  <a:srgbClr val="B60D27"/>
                </a:solidFill>
                <a:effectLst/>
                <a:uFillTx/>
                <a:ea typeface="SimSun"/>
              </a:rPr>
              <a:t>5</a:t>
            </a:r>
          </a:p>
          <a:p>
            <a:pPr algn="ctr"/>
            <a:r>
              <a:rPr lang="zh-CN" sz="900" b="0" i="0" u="none" strike="noStrike" cap="none" baseline="0">
                <a:solidFill>
                  <a:srgbClr val="B2C0D8"/>
                </a:solidFill>
                <a:effectLst/>
                <a:uFillTx/>
                <a:ea typeface="SimSun"/>
              </a:rPr>
              <a:t>6</a:t>
            </a:r>
          </a:p>
        </p:txBody>
      </p:sp>
      <p:sp>
        <p:nvSpPr>
          <p:cNvPr id="445" name="Line 19">
            <a:extLst>
              <a:ext uri="{FF2B5EF4-FFF2-40B4-BE49-F238E27FC236}">
                <a16:creationId xmlns:a16="http://schemas.microsoft.com/office/drawing/2014/main" id="{36C54E9C-4726-4AA4-A3EC-0C3611737FC7}"/>
              </a:ext>
            </a:extLst>
          </p:cNvPr>
          <p:cNvSpPr>
            <a:spLocks noChangeShapeType="1"/>
          </p:cNvSpPr>
          <p:nvPr/>
        </p:nvSpPr>
        <p:spPr bwMode="auto">
          <a:xfrm flipH="1">
            <a:off x="8195699" y="4381582"/>
            <a:ext cx="0" cy="45565"/>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900">
              <a:solidFill>
                <a:srgbClr val="4D4D4D"/>
              </a:solidFill>
            </a:endParaRPr>
          </a:p>
        </p:txBody>
      </p:sp>
      <p:sp>
        <p:nvSpPr>
          <p:cNvPr id="446" name="Line 21">
            <a:extLst>
              <a:ext uri="{FF2B5EF4-FFF2-40B4-BE49-F238E27FC236}">
                <a16:creationId xmlns:a16="http://schemas.microsoft.com/office/drawing/2014/main" id="{352460B0-B2C8-47C5-A6AC-231D701468BC}"/>
              </a:ext>
            </a:extLst>
          </p:cNvPr>
          <p:cNvSpPr>
            <a:spLocks noChangeShapeType="1"/>
          </p:cNvSpPr>
          <p:nvPr/>
        </p:nvSpPr>
        <p:spPr bwMode="auto">
          <a:xfrm flipH="1">
            <a:off x="7965080" y="4381582"/>
            <a:ext cx="0" cy="45565"/>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900">
              <a:solidFill>
                <a:srgbClr val="4D4D4D"/>
              </a:solidFill>
              <a:cs typeface="Arial" panose="020B0604020202020204" pitchFamily="34" charset="0"/>
            </a:endParaRPr>
          </a:p>
        </p:txBody>
      </p:sp>
      <p:sp>
        <p:nvSpPr>
          <p:cNvPr id="447" name="TextBox 446">
            <a:extLst>
              <a:ext uri="{FF2B5EF4-FFF2-40B4-BE49-F238E27FC236}">
                <a16:creationId xmlns:a16="http://schemas.microsoft.com/office/drawing/2014/main" id="{19E0C7EC-6743-4B57-9F98-43DED0F63315}"/>
              </a:ext>
            </a:extLst>
          </p:cNvPr>
          <p:cNvSpPr txBox="1"/>
          <p:nvPr/>
        </p:nvSpPr>
        <p:spPr>
          <a:xfrm>
            <a:off x="7870408" y="4420830"/>
            <a:ext cx="199199" cy="758558"/>
          </a:xfrm>
          <a:prstGeom prst="rect">
            <a:avLst/>
          </a:prstGeom>
          <a:noFill/>
        </p:spPr>
        <p:txBody>
          <a:bodyPr wrap="none" lIns="36000" tIns="36000" rIns="36000" bIns="36000" rtlCol="0" anchor="t" anchorCtr="0">
            <a:spAutoFit/>
          </a:bodyPr>
          <a:lstStyle/>
          <a:p>
            <a:pPr algn="ctr"/>
            <a:r>
              <a:rPr lang="zh-CN" sz="900" b="0" i="0" u="none" strike="noStrike" cap="none" baseline="0">
                <a:solidFill>
                  <a:srgbClr val="4D4D4D"/>
                </a:solidFill>
                <a:effectLst/>
                <a:uFillTx/>
                <a:ea typeface="SimSun"/>
              </a:rPr>
              <a:t>36</a:t>
            </a:r>
          </a:p>
          <a:p>
            <a:pPr algn="ctr"/>
            <a:endParaRPr lang="en-GB" sz="900">
              <a:solidFill>
                <a:srgbClr val="4D4D4D"/>
              </a:solidFill>
              <a:cs typeface="Arial" panose="020B0604020202020204" pitchFamily="34" charset="0"/>
            </a:endParaRPr>
          </a:p>
          <a:p>
            <a:pPr algn="ctr"/>
            <a:endParaRPr lang="en-GB" sz="900">
              <a:solidFill>
                <a:srgbClr val="4D4D4D"/>
              </a:solidFill>
              <a:cs typeface="Arial" panose="020B0604020202020204" pitchFamily="34" charset="0"/>
            </a:endParaRPr>
          </a:p>
          <a:p>
            <a:pPr algn="ctr"/>
            <a:r>
              <a:rPr lang="zh-CN" sz="900" b="0" i="0" u="none" strike="noStrike" cap="none" baseline="0">
                <a:solidFill>
                  <a:srgbClr val="B60D27"/>
                </a:solidFill>
                <a:effectLst/>
                <a:uFillTx/>
                <a:ea typeface="SimSun"/>
              </a:rPr>
              <a:t>5</a:t>
            </a:r>
          </a:p>
          <a:p>
            <a:pPr algn="ctr"/>
            <a:r>
              <a:rPr lang="zh-CN" sz="900" b="0" i="0" u="none" strike="noStrike" cap="none" baseline="0">
                <a:solidFill>
                  <a:srgbClr val="B2C0D8"/>
                </a:solidFill>
                <a:effectLst/>
                <a:uFillTx/>
                <a:ea typeface="SimSun"/>
              </a:rPr>
              <a:t>4</a:t>
            </a:r>
          </a:p>
        </p:txBody>
      </p:sp>
      <p:sp>
        <p:nvSpPr>
          <p:cNvPr id="448" name="TextBox 447">
            <a:extLst>
              <a:ext uri="{FF2B5EF4-FFF2-40B4-BE49-F238E27FC236}">
                <a16:creationId xmlns:a16="http://schemas.microsoft.com/office/drawing/2014/main" id="{3DF6DF50-3139-4140-A1C3-3133D4E094E8}"/>
              </a:ext>
            </a:extLst>
          </p:cNvPr>
          <p:cNvSpPr txBox="1"/>
          <p:nvPr/>
        </p:nvSpPr>
        <p:spPr>
          <a:xfrm>
            <a:off x="8096014" y="4420830"/>
            <a:ext cx="199199" cy="758558"/>
          </a:xfrm>
          <a:prstGeom prst="rect">
            <a:avLst/>
          </a:prstGeom>
          <a:noFill/>
        </p:spPr>
        <p:txBody>
          <a:bodyPr wrap="none" lIns="36000" tIns="36000" rIns="36000" bIns="36000" rtlCol="0" anchor="t" anchorCtr="0">
            <a:spAutoFit/>
          </a:bodyPr>
          <a:lstStyle/>
          <a:p>
            <a:pPr algn="ctr"/>
            <a:r>
              <a:rPr lang="zh-CN" sz="900" b="0" i="0" u="none" strike="noStrike" cap="none" baseline="0">
                <a:solidFill>
                  <a:srgbClr val="4D4D4D"/>
                </a:solidFill>
                <a:effectLst/>
                <a:uFillTx/>
                <a:ea typeface="SimSun"/>
              </a:rPr>
              <a:t>39</a:t>
            </a:r>
          </a:p>
          <a:p>
            <a:pPr algn="ctr"/>
            <a:endParaRPr lang="en-GB" sz="900">
              <a:solidFill>
                <a:srgbClr val="4D4D4D"/>
              </a:solidFill>
              <a:cs typeface="Arial" panose="020B0604020202020204" pitchFamily="34" charset="0"/>
            </a:endParaRPr>
          </a:p>
          <a:p>
            <a:pPr algn="ctr"/>
            <a:endParaRPr lang="en-GB" sz="900">
              <a:solidFill>
                <a:srgbClr val="4D4D4D"/>
              </a:solidFill>
              <a:cs typeface="Arial" panose="020B0604020202020204" pitchFamily="34" charset="0"/>
            </a:endParaRPr>
          </a:p>
          <a:p>
            <a:pPr algn="ctr"/>
            <a:r>
              <a:rPr lang="zh-CN" sz="900" b="0" i="0" u="none" strike="noStrike" cap="none" baseline="0">
                <a:solidFill>
                  <a:srgbClr val="B60D27"/>
                </a:solidFill>
                <a:effectLst/>
                <a:uFillTx/>
                <a:ea typeface="SimSun"/>
              </a:rPr>
              <a:t>2</a:t>
            </a:r>
          </a:p>
          <a:p>
            <a:pPr algn="ctr"/>
            <a:r>
              <a:rPr lang="zh-CN" sz="900" b="0" i="0" u="none" strike="noStrike" cap="none" baseline="0">
                <a:solidFill>
                  <a:srgbClr val="B2C0D8"/>
                </a:solidFill>
                <a:effectLst/>
                <a:uFillTx/>
                <a:ea typeface="SimSun"/>
              </a:rPr>
              <a:t>0</a:t>
            </a:r>
          </a:p>
        </p:txBody>
      </p:sp>
      <p:sp>
        <p:nvSpPr>
          <p:cNvPr id="449" name="Line 19">
            <a:extLst>
              <a:ext uri="{FF2B5EF4-FFF2-40B4-BE49-F238E27FC236}">
                <a16:creationId xmlns:a16="http://schemas.microsoft.com/office/drawing/2014/main" id="{6B5D8F31-E0F3-43AA-8439-34637A747CED}"/>
              </a:ext>
            </a:extLst>
          </p:cNvPr>
          <p:cNvSpPr>
            <a:spLocks noChangeShapeType="1"/>
          </p:cNvSpPr>
          <p:nvPr/>
        </p:nvSpPr>
        <p:spPr bwMode="auto">
          <a:xfrm flipH="1">
            <a:off x="8657776" y="4381582"/>
            <a:ext cx="0" cy="45565"/>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900">
              <a:solidFill>
                <a:srgbClr val="4D4D4D"/>
              </a:solidFill>
            </a:endParaRPr>
          </a:p>
        </p:txBody>
      </p:sp>
      <p:sp>
        <p:nvSpPr>
          <p:cNvPr id="450" name="Line 21">
            <a:extLst>
              <a:ext uri="{FF2B5EF4-FFF2-40B4-BE49-F238E27FC236}">
                <a16:creationId xmlns:a16="http://schemas.microsoft.com/office/drawing/2014/main" id="{DC9CC82A-31FE-437A-A2AC-F3B255FEAD51}"/>
              </a:ext>
            </a:extLst>
          </p:cNvPr>
          <p:cNvSpPr>
            <a:spLocks noChangeShapeType="1"/>
          </p:cNvSpPr>
          <p:nvPr/>
        </p:nvSpPr>
        <p:spPr bwMode="auto">
          <a:xfrm flipH="1">
            <a:off x="8422374" y="4381582"/>
            <a:ext cx="0" cy="45565"/>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900">
              <a:solidFill>
                <a:srgbClr val="4D4D4D"/>
              </a:solidFill>
              <a:cs typeface="Arial" panose="020B0604020202020204" pitchFamily="34" charset="0"/>
            </a:endParaRPr>
          </a:p>
        </p:txBody>
      </p:sp>
      <p:sp>
        <p:nvSpPr>
          <p:cNvPr id="451" name="TextBox 450">
            <a:extLst>
              <a:ext uri="{FF2B5EF4-FFF2-40B4-BE49-F238E27FC236}">
                <a16:creationId xmlns:a16="http://schemas.microsoft.com/office/drawing/2014/main" id="{95953ED9-0EDB-4A5D-988B-99B6D8143D83}"/>
              </a:ext>
            </a:extLst>
          </p:cNvPr>
          <p:cNvSpPr txBox="1"/>
          <p:nvPr/>
        </p:nvSpPr>
        <p:spPr>
          <a:xfrm>
            <a:off x="8327709" y="4420830"/>
            <a:ext cx="199199" cy="758558"/>
          </a:xfrm>
          <a:prstGeom prst="rect">
            <a:avLst/>
          </a:prstGeom>
          <a:noFill/>
        </p:spPr>
        <p:txBody>
          <a:bodyPr wrap="none" lIns="36000" tIns="36000" rIns="36000" bIns="36000" rtlCol="0" anchor="t" anchorCtr="0">
            <a:spAutoFit/>
          </a:bodyPr>
          <a:lstStyle/>
          <a:p>
            <a:pPr algn="ctr"/>
            <a:r>
              <a:rPr lang="zh-CN" sz="900" b="0" i="0" u="none" strike="noStrike" cap="none" baseline="0">
                <a:solidFill>
                  <a:srgbClr val="4D4D4D"/>
                </a:solidFill>
                <a:effectLst/>
                <a:uFillTx/>
                <a:ea typeface="SimSun"/>
              </a:rPr>
              <a:t>42</a:t>
            </a:r>
          </a:p>
          <a:p>
            <a:pPr algn="ctr"/>
            <a:endParaRPr lang="en-GB" sz="900">
              <a:solidFill>
                <a:srgbClr val="4D4D4D"/>
              </a:solidFill>
              <a:cs typeface="Arial" panose="020B0604020202020204" pitchFamily="34" charset="0"/>
            </a:endParaRPr>
          </a:p>
          <a:p>
            <a:pPr algn="ctr"/>
            <a:endParaRPr lang="en-GB" sz="900">
              <a:solidFill>
                <a:srgbClr val="4D4D4D"/>
              </a:solidFill>
              <a:cs typeface="Arial" panose="020B0604020202020204" pitchFamily="34" charset="0"/>
            </a:endParaRPr>
          </a:p>
          <a:p>
            <a:pPr algn="ctr"/>
            <a:r>
              <a:rPr lang="zh-CN" sz="900" b="0" i="0" u="none" strike="noStrike" cap="none" baseline="0">
                <a:solidFill>
                  <a:srgbClr val="B60D27"/>
                </a:solidFill>
                <a:effectLst/>
                <a:uFillTx/>
                <a:ea typeface="SimSun"/>
              </a:rPr>
              <a:t>0</a:t>
            </a:r>
          </a:p>
          <a:p>
            <a:pPr algn="ctr"/>
            <a:r>
              <a:rPr lang="zh-CN" sz="900" b="0" i="0" u="none" strike="noStrike" cap="none" baseline="0">
                <a:solidFill>
                  <a:srgbClr val="B2C0D8"/>
                </a:solidFill>
                <a:effectLst/>
                <a:uFillTx/>
                <a:ea typeface="SimSun"/>
              </a:rPr>
              <a:t>0</a:t>
            </a:r>
          </a:p>
        </p:txBody>
      </p:sp>
      <p:sp>
        <p:nvSpPr>
          <p:cNvPr id="452" name="TextBox 451">
            <a:extLst>
              <a:ext uri="{FF2B5EF4-FFF2-40B4-BE49-F238E27FC236}">
                <a16:creationId xmlns:a16="http://schemas.microsoft.com/office/drawing/2014/main" id="{7732E194-1270-4175-88F6-A6ED24DE86DF}"/>
              </a:ext>
            </a:extLst>
          </p:cNvPr>
          <p:cNvSpPr txBox="1"/>
          <p:nvPr/>
        </p:nvSpPr>
        <p:spPr>
          <a:xfrm>
            <a:off x="8558079" y="4420830"/>
            <a:ext cx="199199" cy="758558"/>
          </a:xfrm>
          <a:prstGeom prst="rect">
            <a:avLst/>
          </a:prstGeom>
          <a:noFill/>
        </p:spPr>
        <p:txBody>
          <a:bodyPr wrap="none" lIns="36000" tIns="36000" rIns="36000" bIns="36000" rtlCol="0" anchor="t" anchorCtr="0">
            <a:spAutoFit/>
          </a:bodyPr>
          <a:lstStyle/>
          <a:p>
            <a:pPr algn="ctr"/>
            <a:r>
              <a:rPr lang="zh-CN" sz="900" b="0" i="0" u="none" strike="noStrike" cap="none" baseline="0">
                <a:solidFill>
                  <a:srgbClr val="4D4D4D"/>
                </a:solidFill>
                <a:effectLst/>
                <a:uFillTx/>
                <a:ea typeface="SimSun"/>
              </a:rPr>
              <a:t>45</a:t>
            </a:r>
          </a:p>
          <a:p>
            <a:pPr algn="ctr"/>
            <a:endParaRPr lang="en-GB" sz="900">
              <a:solidFill>
                <a:srgbClr val="4D4D4D"/>
              </a:solidFill>
              <a:cs typeface="Arial" panose="020B0604020202020204" pitchFamily="34" charset="0"/>
            </a:endParaRPr>
          </a:p>
          <a:p>
            <a:pPr algn="ctr"/>
            <a:endParaRPr lang="en-GB" sz="900">
              <a:solidFill>
                <a:srgbClr val="4D4D4D"/>
              </a:solidFill>
              <a:cs typeface="Arial" panose="020B0604020202020204" pitchFamily="34" charset="0"/>
            </a:endParaRPr>
          </a:p>
          <a:p>
            <a:pPr algn="ctr"/>
            <a:r>
              <a:rPr lang="zh-CN" sz="900" b="0" i="0" u="none" strike="noStrike" cap="none" baseline="0">
                <a:solidFill>
                  <a:srgbClr val="B60D27"/>
                </a:solidFill>
                <a:effectLst/>
                <a:uFillTx/>
                <a:ea typeface="SimSun"/>
              </a:rPr>
              <a:t>0</a:t>
            </a:r>
          </a:p>
          <a:p>
            <a:pPr algn="ctr"/>
            <a:r>
              <a:rPr lang="zh-CN" sz="900" b="0" i="0" u="none" strike="noStrike" cap="none" baseline="0">
                <a:solidFill>
                  <a:srgbClr val="B2C0D8"/>
                </a:solidFill>
                <a:effectLst/>
                <a:uFillTx/>
                <a:ea typeface="SimSun"/>
              </a:rPr>
              <a:t>0</a:t>
            </a:r>
          </a:p>
        </p:txBody>
      </p:sp>
      <p:sp>
        <p:nvSpPr>
          <p:cNvPr id="453" name="Line 21">
            <a:extLst>
              <a:ext uri="{FF2B5EF4-FFF2-40B4-BE49-F238E27FC236}">
                <a16:creationId xmlns:a16="http://schemas.microsoft.com/office/drawing/2014/main" id="{C8EB8027-09BA-4F71-8088-22D02C18C28F}"/>
              </a:ext>
            </a:extLst>
          </p:cNvPr>
          <p:cNvSpPr>
            <a:spLocks noChangeShapeType="1"/>
          </p:cNvSpPr>
          <p:nvPr/>
        </p:nvSpPr>
        <p:spPr bwMode="auto">
          <a:xfrm flipH="1">
            <a:off x="8886371" y="4381582"/>
            <a:ext cx="0" cy="45565"/>
          </a:xfrm>
          <a:prstGeom prst="line">
            <a:avLst/>
          </a:prstGeom>
          <a:noFill/>
          <a:ln w="19050" cap="flat">
            <a:solidFill>
              <a:srgbClr val="4D4D4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900">
              <a:solidFill>
                <a:srgbClr val="4D4D4D"/>
              </a:solidFill>
              <a:cs typeface="Arial" panose="020B0604020202020204" pitchFamily="34" charset="0"/>
            </a:endParaRPr>
          </a:p>
        </p:txBody>
      </p:sp>
      <p:sp>
        <p:nvSpPr>
          <p:cNvPr id="454" name="TextBox 453">
            <a:extLst>
              <a:ext uri="{FF2B5EF4-FFF2-40B4-BE49-F238E27FC236}">
                <a16:creationId xmlns:a16="http://schemas.microsoft.com/office/drawing/2014/main" id="{4A68F259-CB49-47B9-8F5F-C49548B75174}"/>
              </a:ext>
            </a:extLst>
          </p:cNvPr>
          <p:cNvSpPr txBox="1"/>
          <p:nvPr/>
        </p:nvSpPr>
        <p:spPr>
          <a:xfrm>
            <a:off x="8791639" y="4420830"/>
            <a:ext cx="199199" cy="758558"/>
          </a:xfrm>
          <a:prstGeom prst="rect">
            <a:avLst/>
          </a:prstGeom>
          <a:noFill/>
        </p:spPr>
        <p:txBody>
          <a:bodyPr wrap="none" lIns="36000" tIns="36000" rIns="36000" bIns="36000" rtlCol="0" anchor="t" anchorCtr="0">
            <a:spAutoFit/>
          </a:bodyPr>
          <a:lstStyle/>
          <a:p>
            <a:pPr algn="ctr"/>
            <a:r>
              <a:rPr lang="zh-CN" sz="900" b="0" i="0" u="none" strike="noStrike" cap="none" baseline="0">
                <a:solidFill>
                  <a:srgbClr val="4D4D4D"/>
                </a:solidFill>
                <a:effectLst/>
                <a:uFillTx/>
                <a:ea typeface="SimSun"/>
              </a:rPr>
              <a:t>48</a:t>
            </a:r>
          </a:p>
          <a:p>
            <a:pPr algn="ctr"/>
            <a:endParaRPr lang="en-GB" sz="900">
              <a:solidFill>
                <a:srgbClr val="4D4D4D"/>
              </a:solidFill>
              <a:cs typeface="Arial" panose="020B0604020202020204" pitchFamily="34" charset="0"/>
            </a:endParaRPr>
          </a:p>
          <a:p>
            <a:pPr algn="ctr"/>
            <a:endParaRPr lang="en-GB" sz="900">
              <a:solidFill>
                <a:srgbClr val="4D4D4D"/>
              </a:solidFill>
              <a:cs typeface="Arial" panose="020B0604020202020204" pitchFamily="34" charset="0"/>
            </a:endParaRPr>
          </a:p>
          <a:p>
            <a:pPr algn="ctr"/>
            <a:r>
              <a:rPr lang="zh-CN" sz="900" b="0" i="0" u="none" strike="noStrike" cap="none" baseline="0">
                <a:solidFill>
                  <a:srgbClr val="B60D27"/>
                </a:solidFill>
                <a:effectLst/>
                <a:uFillTx/>
                <a:ea typeface="SimSun"/>
              </a:rPr>
              <a:t>0</a:t>
            </a:r>
          </a:p>
          <a:p>
            <a:pPr algn="ctr"/>
            <a:r>
              <a:rPr lang="zh-CN" sz="900" b="0" i="0" u="none" strike="noStrike" cap="none" baseline="0">
                <a:solidFill>
                  <a:srgbClr val="B2C0D8"/>
                </a:solidFill>
                <a:effectLst/>
                <a:uFillTx/>
                <a:ea typeface="SimSun"/>
              </a:rPr>
              <a:t>0</a:t>
            </a:r>
          </a:p>
        </p:txBody>
      </p:sp>
      <p:graphicFrame>
        <p:nvGraphicFramePr>
          <p:cNvPr id="455" name="Group 88">
            <a:extLst>
              <a:ext uri="{FF2B5EF4-FFF2-40B4-BE49-F238E27FC236}">
                <a16:creationId xmlns:a16="http://schemas.microsoft.com/office/drawing/2014/main" id="{658DEFFC-C5BF-485A-9FCE-4BEEDC303F67}"/>
              </a:ext>
            </a:extLst>
          </p:cNvPr>
          <p:cNvGraphicFramePr>
            <a:graphicFrameLocks noGrp="1"/>
          </p:cNvGraphicFramePr>
          <p:nvPr>
            <p:extLst>
              <p:ext uri="{D42A27DB-BD31-4B8C-83A1-F6EECF244321}">
                <p14:modId xmlns:p14="http://schemas.microsoft.com/office/powerpoint/2010/main" val="1912164993"/>
              </p:ext>
            </p:extLst>
          </p:nvPr>
        </p:nvGraphicFramePr>
        <p:xfrm>
          <a:off x="5909481" y="2019869"/>
          <a:ext cx="2839789" cy="1095441"/>
        </p:xfrm>
        <a:graphic>
          <a:graphicData uri="http://schemas.openxmlformats.org/drawingml/2006/table">
            <a:tbl>
              <a:tblPr firstRow="1" bandRow="1">
                <a:tableStyleId>{69012ECD-51FC-41F1-AA8D-1B2483CD663E}</a:tableStyleId>
              </a:tblPr>
              <a:tblGrid>
                <a:gridCol w="887104">
                  <a:extLst>
                    <a:ext uri="{9D8B030D-6E8A-4147-A177-3AD203B41FA5}">
                      <a16:colId xmlns:a16="http://schemas.microsoft.com/office/drawing/2014/main" val="20000"/>
                    </a:ext>
                  </a:extLst>
                </a:gridCol>
                <a:gridCol w="1185605">
                  <a:extLst>
                    <a:ext uri="{9D8B030D-6E8A-4147-A177-3AD203B41FA5}">
                      <a16:colId xmlns:a16="http://schemas.microsoft.com/office/drawing/2014/main" val="20002"/>
                    </a:ext>
                  </a:extLst>
                </a:gridCol>
                <a:gridCol w="767080">
                  <a:extLst>
                    <a:ext uri="{9D8B030D-6E8A-4147-A177-3AD203B41FA5}">
                      <a16:colId xmlns:a16="http://schemas.microsoft.com/office/drawing/2014/main" val="20003"/>
                    </a:ext>
                  </a:extLst>
                </a:gridCol>
              </a:tblGrid>
              <a:tr h="319761">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endParaRPr kumimoji="0" lang="en-GB" sz="800" b="1" i="0" u="none" strike="noStrike" cap="none" normalizeH="0" baseline="0">
                        <a:ln>
                          <a:noFill/>
                        </a:ln>
                        <a:solidFill>
                          <a:schemeClr val="tx2"/>
                        </a:solidFill>
                        <a:effectLst/>
                        <a:latin typeface="+mn-lt"/>
                        <a:cs typeface="Arial"/>
                      </a:endParaRPr>
                    </a:p>
                  </a:txBody>
                  <a:tcPr marL="36000" marR="36000"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800" b="1" i="0" u="none" strike="noStrike" cap="none" baseline="0">
                          <a:solidFill>
                            <a:srgbClr val="B60D27"/>
                          </a:solidFill>
                          <a:effectLst/>
                          <a:uFillTx/>
                          <a:ea typeface="SimSun"/>
                        </a:rPr>
                        <a:t>TAS-118 + 奥沙利铂</a:t>
                      </a:r>
                      <a:r>
                        <a:rPr sz="800"/>
                        <a:t/>
                      </a:r>
                      <a:br>
                        <a:rPr sz="800"/>
                      </a:br>
                      <a:r>
                        <a:rPr lang="zh-CN" sz="800" b="1" i="0" u="none" strike="noStrike" cap="none" baseline="0">
                          <a:solidFill>
                            <a:srgbClr val="B60D27"/>
                          </a:solidFill>
                          <a:effectLst/>
                          <a:uFillTx/>
                          <a:ea typeface="SimSun"/>
                        </a:rPr>
                        <a:t>(n=347)</a:t>
                      </a:r>
                    </a:p>
                  </a:txBody>
                  <a:tcPr marL="36000" marR="36000"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800" b="1" i="0" u="none" strike="noStrike" cap="none" baseline="0">
                          <a:solidFill>
                            <a:srgbClr val="B2C0D8"/>
                          </a:solidFill>
                          <a:effectLst/>
                          <a:uFillTx/>
                          <a:ea typeface="SimSun"/>
                        </a:rPr>
                        <a:t>S-1 + 顺铂</a:t>
                      </a:r>
                      <a:r>
                        <a:rPr sz="800"/>
                        <a:t/>
                      </a:r>
                      <a:br>
                        <a:rPr sz="800"/>
                      </a:br>
                      <a:r>
                        <a:rPr lang="zh-CN" sz="800" b="1" i="0" u="none" strike="noStrike" cap="none" baseline="0">
                          <a:solidFill>
                            <a:srgbClr val="B2C0D8"/>
                          </a:solidFill>
                          <a:effectLst/>
                          <a:uFillTx/>
                          <a:ea typeface="SimSun"/>
                        </a:rPr>
                        <a:t>(n=334)</a:t>
                      </a:r>
                    </a:p>
                  </a:txBody>
                  <a:tcPr marL="36000" marR="36000"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zh-CN" sz="800" b="0" i="0" u="none" strike="noStrike" cap="none" baseline="0">
                          <a:solidFill>
                            <a:srgbClr val="4D4D4D"/>
                          </a:solidFill>
                          <a:effectLst/>
                          <a:uFillTx/>
                          <a:ea typeface="SimSun"/>
                        </a:rPr>
                        <a:t>事件</a:t>
                      </a:r>
                    </a:p>
                  </a:txBody>
                  <a:tcPr marL="36000" marR="36000"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800" b="0" i="0" u="none" strike="noStrike" cap="none" baseline="0">
                          <a:solidFill>
                            <a:srgbClr val="4D4D4D"/>
                          </a:solidFill>
                          <a:effectLst/>
                          <a:uFillTx/>
                          <a:ea typeface="SimSun"/>
                        </a:rPr>
                        <a:t>268</a:t>
                      </a:r>
                    </a:p>
                  </a:txBody>
                  <a:tcPr marL="36000" marR="36000"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800" b="0" i="0" u="none" strike="noStrike" cap="none" baseline="0">
                          <a:solidFill>
                            <a:srgbClr val="4D4D4D"/>
                          </a:solidFill>
                          <a:effectLst/>
                          <a:uFillTx/>
                          <a:ea typeface="SimSun"/>
                        </a:rPr>
                        <a:t>278</a:t>
                      </a:r>
                    </a:p>
                  </a:txBody>
                  <a:tcPr marL="36000" marR="36000"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zh-CN" sz="800" b="0" i="0" u="none" strike="noStrike" cap="none" baseline="0">
                          <a:solidFill>
                            <a:srgbClr val="4D4D4D"/>
                          </a:solidFill>
                          <a:effectLst/>
                          <a:uFillTx/>
                          <a:ea typeface="SimSun"/>
                        </a:rPr>
                        <a:t>中位数，月</a:t>
                      </a:r>
                    </a:p>
                  </a:txBody>
                  <a:tcPr marL="36000" marR="36000"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800" b="0" i="0" u="none" strike="noStrike" cap="none" baseline="0">
                          <a:solidFill>
                            <a:srgbClr val="4D4D4D"/>
                          </a:solidFill>
                          <a:effectLst/>
                          <a:uFillTx/>
                          <a:ea typeface="SimSun"/>
                        </a:rPr>
                        <a:t>7.1</a:t>
                      </a:r>
                    </a:p>
                  </a:txBody>
                  <a:tcPr marL="36000" marR="36000"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800" b="0" i="0" u="none" strike="noStrike" cap="none" baseline="0">
                          <a:solidFill>
                            <a:srgbClr val="4D4D4D"/>
                          </a:solidFill>
                          <a:effectLst/>
                          <a:uFillTx/>
                          <a:ea typeface="SimSun"/>
                        </a:rPr>
                        <a:t>6.4</a:t>
                      </a:r>
                    </a:p>
                  </a:txBody>
                  <a:tcPr marL="36000" marR="36000"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zh-CN" sz="800" b="0" i="0" u="none" strike="noStrike" cap="none" baseline="0">
                          <a:solidFill>
                            <a:srgbClr val="4D4D4D"/>
                          </a:solidFill>
                          <a:effectLst/>
                          <a:uFillTx/>
                          <a:ea typeface="SimSun"/>
                        </a:rPr>
                        <a:t>HR (95% CI)</a:t>
                      </a:r>
                    </a:p>
                  </a:txBody>
                  <a:tcPr marL="36000" marR="36000"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800" b="0" i="0" u="none" strike="noStrike" cap="none" baseline="0">
                          <a:solidFill>
                            <a:srgbClr val="4D4D4D"/>
                          </a:solidFill>
                          <a:effectLst/>
                          <a:uFillTx/>
                          <a:ea typeface="SimSun"/>
                        </a:rPr>
                        <a:t>0.79 (0.66, 0.93)</a:t>
                      </a:r>
                    </a:p>
                  </a:txBody>
                  <a:tcPr marL="36000" marR="36000"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endParaRPr kumimoji="0" lang="en-GB" sz="800" b="0" i="0" u="none" strike="noStrike" cap="none" normalizeH="0" baseline="0">
                        <a:ln>
                          <a:noFill/>
                        </a:ln>
                        <a:solidFill>
                          <a:srgbClr val="4D4D4D"/>
                        </a:solidFill>
                        <a:effectLst/>
                        <a:latin typeface="+mn-lt"/>
                        <a:cs typeface="Arial"/>
                      </a:endParaRPr>
                    </a:p>
                  </a:txBody>
                  <a:tcPr marL="36000" marR="36000"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val="10003"/>
                  </a:ext>
                </a:extLst>
              </a:tr>
              <a:tr h="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zh-CN" sz="800" b="0" i="0" u="none" strike="noStrike" cap="none" baseline="0">
                          <a:solidFill>
                            <a:srgbClr val="4D4D4D"/>
                          </a:solidFill>
                          <a:effectLst/>
                          <a:uFillTx/>
                          <a:ea typeface="SimSun"/>
                        </a:rPr>
                        <a:t>双侧 p 值*</a:t>
                      </a:r>
                    </a:p>
                  </a:txBody>
                  <a:tcPr marL="36000" marR="36000"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800" b="0" i="0" u="none" strike="noStrike" cap="none" baseline="0">
                          <a:solidFill>
                            <a:srgbClr val="4D4D4D"/>
                          </a:solidFill>
                          <a:effectLst/>
                          <a:uFillTx/>
                          <a:ea typeface="SimSun"/>
                        </a:rPr>
                        <a:t>0.005</a:t>
                      </a:r>
                    </a:p>
                  </a:txBody>
                  <a:tcPr marL="36000" marR="36000"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endParaRPr kumimoji="0" lang="en-GB" sz="800" b="0" i="0" u="none" strike="noStrike" cap="none" normalizeH="0" baseline="0">
                        <a:ln>
                          <a:noFill/>
                        </a:ln>
                        <a:solidFill>
                          <a:srgbClr val="4D4D4D"/>
                        </a:solidFill>
                        <a:effectLst/>
                        <a:latin typeface="+mn-lt"/>
                        <a:cs typeface="Arial"/>
                      </a:endParaRPr>
                    </a:p>
                  </a:txBody>
                  <a:tcPr marL="36000" marR="36000"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a16="http://schemas.microsoft.com/office/drawing/2014/main" val="10004"/>
                  </a:ext>
                </a:extLst>
              </a:tr>
            </a:tbl>
          </a:graphicData>
        </a:graphic>
      </p:graphicFrame>
      <p:grpSp>
        <p:nvGrpSpPr>
          <p:cNvPr id="456" name="Graphic 5214">
            <a:extLst>
              <a:ext uri="{FF2B5EF4-FFF2-40B4-BE49-F238E27FC236}">
                <a16:creationId xmlns:a16="http://schemas.microsoft.com/office/drawing/2014/main" id="{E6E38801-CFA6-4F7E-BD29-2298F18850F6}"/>
              </a:ext>
            </a:extLst>
          </p:cNvPr>
          <p:cNvGrpSpPr/>
          <p:nvPr/>
        </p:nvGrpSpPr>
        <p:grpSpPr>
          <a:xfrm>
            <a:off x="5142705" y="2728131"/>
            <a:ext cx="2992567" cy="1555112"/>
            <a:chOff x="2228850" y="2214562"/>
            <a:chExt cx="4686300" cy="2428875"/>
          </a:xfrm>
        </p:grpSpPr>
        <p:sp>
          <p:nvSpPr>
            <p:cNvPr id="457" name="Freeform: Shape 160">
              <a:extLst>
                <a:ext uri="{FF2B5EF4-FFF2-40B4-BE49-F238E27FC236}">
                  <a16:creationId xmlns:a16="http://schemas.microsoft.com/office/drawing/2014/main" id="{9BC1C9F2-E311-41ED-A948-65E18BBA65A6}"/>
                </a:ext>
              </a:extLst>
            </p:cNvPr>
            <p:cNvSpPr/>
            <p:nvPr/>
          </p:nvSpPr>
          <p:spPr>
            <a:xfrm>
              <a:off x="2221706" y="2239384"/>
              <a:ext cx="4695825" cy="2362200"/>
            </a:xfrm>
            <a:custGeom>
              <a:avLst/>
              <a:gdLst>
                <a:gd name="connsiteX0" fmla="*/ 4691244 w 4695825"/>
                <a:gd name="connsiteY0" fmla="*/ 2362533 h 2362200"/>
                <a:gd name="connsiteX1" fmla="*/ 3813810 w 4695825"/>
                <a:gd name="connsiteY1" fmla="*/ 2362533 h 2362200"/>
                <a:gd name="connsiteX2" fmla="*/ 3813810 w 4695825"/>
                <a:gd name="connsiteY2" fmla="*/ 2327510 h 2362200"/>
                <a:gd name="connsiteX3" fmla="*/ 3737077 w 4695825"/>
                <a:gd name="connsiteY3" fmla="*/ 2327510 h 2362200"/>
                <a:gd name="connsiteX4" fmla="*/ 3737077 w 4695825"/>
                <a:gd name="connsiteY4" fmla="*/ 2302488 h 2362200"/>
                <a:gd name="connsiteX5" fmla="*/ 3680355 w 4695825"/>
                <a:gd name="connsiteY5" fmla="*/ 2302488 h 2362200"/>
                <a:gd name="connsiteX6" fmla="*/ 3680355 w 4695825"/>
                <a:gd name="connsiteY6" fmla="*/ 2282466 h 2362200"/>
                <a:gd name="connsiteX7" fmla="*/ 3473510 w 4695825"/>
                <a:gd name="connsiteY7" fmla="*/ 2282466 h 2362200"/>
                <a:gd name="connsiteX8" fmla="*/ 3473510 w 4695825"/>
                <a:gd name="connsiteY8" fmla="*/ 2260778 h 2362200"/>
                <a:gd name="connsiteX9" fmla="*/ 2847966 w 4695825"/>
                <a:gd name="connsiteY9" fmla="*/ 2260778 h 2362200"/>
                <a:gd name="connsiteX10" fmla="*/ 2847966 w 4695825"/>
                <a:gd name="connsiteY10" fmla="*/ 2249100 h 2362200"/>
                <a:gd name="connsiteX11" fmla="*/ 2721188 w 4695825"/>
                <a:gd name="connsiteY11" fmla="*/ 2249100 h 2362200"/>
                <a:gd name="connsiteX12" fmla="*/ 2721188 w 4695825"/>
                <a:gd name="connsiteY12" fmla="*/ 2235755 h 2362200"/>
                <a:gd name="connsiteX13" fmla="*/ 2697833 w 4695825"/>
                <a:gd name="connsiteY13" fmla="*/ 2235755 h 2362200"/>
                <a:gd name="connsiteX14" fmla="*/ 2697833 w 4695825"/>
                <a:gd name="connsiteY14" fmla="*/ 2217410 h 2362200"/>
                <a:gd name="connsiteX15" fmla="*/ 2524344 w 4695825"/>
                <a:gd name="connsiteY15" fmla="*/ 2217410 h 2362200"/>
                <a:gd name="connsiteX16" fmla="*/ 2524344 w 4695825"/>
                <a:gd name="connsiteY16" fmla="*/ 2202399 h 2362200"/>
                <a:gd name="connsiteX17" fmla="*/ 2340855 w 4695825"/>
                <a:gd name="connsiteY17" fmla="*/ 2202399 h 2362200"/>
                <a:gd name="connsiteX18" fmla="*/ 2340855 w 4695825"/>
                <a:gd name="connsiteY18" fmla="*/ 2184044 h 2362200"/>
                <a:gd name="connsiteX19" fmla="*/ 2312489 w 4695825"/>
                <a:gd name="connsiteY19" fmla="*/ 2184044 h 2362200"/>
                <a:gd name="connsiteX20" fmla="*/ 2312489 w 4695825"/>
                <a:gd name="connsiteY20" fmla="*/ 2149021 h 2362200"/>
                <a:gd name="connsiteX21" fmla="*/ 2150688 w 4695825"/>
                <a:gd name="connsiteY21" fmla="*/ 2149021 h 2362200"/>
                <a:gd name="connsiteX22" fmla="*/ 2150688 w 4695825"/>
                <a:gd name="connsiteY22" fmla="*/ 2147354 h 2362200"/>
                <a:gd name="connsiteX23" fmla="*/ 1997221 w 4695825"/>
                <a:gd name="connsiteY23" fmla="*/ 2147354 h 2362200"/>
                <a:gd name="connsiteX24" fmla="*/ 1997221 w 4695825"/>
                <a:gd name="connsiteY24" fmla="*/ 2128999 h 2362200"/>
                <a:gd name="connsiteX25" fmla="*/ 1962188 w 4695825"/>
                <a:gd name="connsiteY25" fmla="*/ 2128999 h 2362200"/>
                <a:gd name="connsiteX26" fmla="*/ 1962188 w 4695825"/>
                <a:gd name="connsiteY26" fmla="*/ 2108987 h 2362200"/>
                <a:gd name="connsiteX27" fmla="*/ 1842078 w 4695825"/>
                <a:gd name="connsiteY27" fmla="*/ 2108987 h 2362200"/>
                <a:gd name="connsiteX28" fmla="*/ 1842078 w 4695825"/>
                <a:gd name="connsiteY28" fmla="*/ 2080622 h 2362200"/>
                <a:gd name="connsiteX29" fmla="*/ 1798711 w 4695825"/>
                <a:gd name="connsiteY29" fmla="*/ 2080622 h 2362200"/>
                <a:gd name="connsiteX30" fmla="*/ 1798711 w 4695825"/>
                <a:gd name="connsiteY30" fmla="*/ 2055600 h 2362200"/>
                <a:gd name="connsiteX31" fmla="*/ 1703632 w 4695825"/>
                <a:gd name="connsiteY31" fmla="*/ 2055600 h 2362200"/>
                <a:gd name="connsiteX32" fmla="*/ 1703632 w 4695825"/>
                <a:gd name="connsiteY32" fmla="*/ 2038921 h 2362200"/>
                <a:gd name="connsiteX33" fmla="*/ 1681944 w 4695825"/>
                <a:gd name="connsiteY33" fmla="*/ 2038921 h 2362200"/>
                <a:gd name="connsiteX34" fmla="*/ 1681944 w 4695825"/>
                <a:gd name="connsiteY34" fmla="*/ 2030577 h 2362200"/>
                <a:gd name="connsiteX35" fmla="*/ 1660255 w 4695825"/>
                <a:gd name="connsiteY35" fmla="*/ 2030577 h 2362200"/>
                <a:gd name="connsiteX36" fmla="*/ 1660255 w 4695825"/>
                <a:gd name="connsiteY36" fmla="*/ 2000555 h 2362200"/>
                <a:gd name="connsiteX37" fmla="*/ 1520133 w 4695825"/>
                <a:gd name="connsiteY37" fmla="*/ 2000555 h 2362200"/>
                <a:gd name="connsiteX38" fmla="*/ 1520133 w 4695825"/>
                <a:gd name="connsiteY38" fmla="*/ 1952177 h 2362200"/>
                <a:gd name="connsiteX39" fmla="*/ 1485100 w 4695825"/>
                <a:gd name="connsiteY39" fmla="*/ 1952177 h 2362200"/>
                <a:gd name="connsiteX40" fmla="*/ 1485100 w 4695825"/>
                <a:gd name="connsiteY40" fmla="*/ 1935499 h 2362200"/>
                <a:gd name="connsiteX41" fmla="*/ 1468422 w 4695825"/>
                <a:gd name="connsiteY41" fmla="*/ 1935499 h 2362200"/>
                <a:gd name="connsiteX42" fmla="*/ 1468422 w 4695825"/>
                <a:gd name="connsiteY42" fmla="*/ 1918821 h 2362200"/>
                <a:gd name="connsiteX43" fmla="*/ 1376677 w 4695825"/>
                <a:gd name="connsiteY43" fmla="*/ 1918821 h 2362200"/>
                <a:gd name="connsiteX44" fmla="*/ 1376677 w 4695825"/>
                <a:gd name="connsiteY44" fmla="*/ 1898799 h 2362200"/>
                <a:gd name="connsiteX45" fmla="*/ 1353322 w 4695825"/>
                <a:gd name="connsiteY45" fmla="*/ 1898799 h 2362200"/>
                <a:gd name="connsiteX46" fmla="*/ 1353322 w 4695825"/>
                <a:gd name="connsiteY46" fmla="*/ 1850422 h 2362200"/>
                <a:gd name="connsiteX47" fmla="*/ 1283256 w 4695825"/>
                <a:gd name="connsiteY47" fmla="*/ 1850422 h 2362200"/>
                <a:gd name="connsiteX48" fmla="*/ 1283256 w 4695825"/>
                <a:gd name="connsiteY48" fmla="*/ 1825399 h 2362200"/>
                <a:gd name="connsiteX49" fmla="*/ 1216533 w 4695825"/>
                <a:gd name="connsiteY49" fmla="*/ 1825399 h 2362200"/>
                <a:gd name="connsiteX50" fmla="*/ 1216533 w 4695825"/>
                <a:gd name="connsiteY50" fmla="*/ 1808721 h 2362200"/>
                <a:gd name="connsiteX51" fmla="*/ 1184843 w 4695825"/>
                <a:gd name="connsiteY51" fmla="*/ 1808721 h 2362200"/>
                <a:gd name="connsiteX52" fmla="*/ 1184843 w 4695825"/>
                <a:gd name="connsiteY52" fmla="*/ 1768687 h 2362200"/>
                <a:gd name="connsiteX53" fmla="*/ 1164822 w 4695825"/>
                <a:gd name="connsiteY53" fmla="*/ 1768687 h 2362200"/>
                <a:gd name="connsiteX54" fmla="*/ 1164822 w 4695825"/>
                <a:gd name="connsiteY54" fmla="*/ 1736988 h 2362200"/>
                <a:gd name="connsiteX55" fmla="*/ 1146477 w 4695825"/>
                <a:gd name="connsiteY55" fmla="*/ 1736988 h 2362200"/>
                <a:gd name="connsiteX56" fmla="*/ 1146477 w 4695825"/>
                <a:gd name="connsiteY56" fmla="*/ 1720310 h 2362200"/>
                <a:gd name="connsiteX57" fmla="*/ 1106443 w 4695825"/>
                <a:gd name="connsiteY57" fmla="*/ 1720310 h 2362200"/>
                <a:gd name="connsiteX58" fmla="*/ 1106443 w 4695825"/>
                <a:gd name="connsiteY58" fmla="*/ 1701965 h 2362200"/>
                <a:gd name="connsiteX59" fmla="*/ 1039711 w 4695825"/>
                <a:gd name="connsiteY59" fmla="*/ 1701965 h 2362200"/>
                <a:gd name="connsiteX60" fmla="*/ 1039711 w 4695825"/>
                <a:gd name="connsiteY60" fmla="*/ 1661922 h 2362200"/>
                <a:gd name="connsiteX61" fmla="*/ 1019699 w 4695825"/>
                <a:gd name="connsiteY61" fmla="*/ 1661922 h 2362200"/>
                <a:gd name="connsiteX62" fmla="*/ 1019699 w 4695825"/>
                <a:gd name="connsiteY62" fmla="*/ 1585188 h 2362200"/>
                <a:gd name="connsiteX63" fmla="*/ 998010 w 4695825"/>
                <a:gd name="connsiteY63" fmla="*/ 1585188 h 2362200"/>
                <a:gd name="connsiteX64" fmla="*/ 998010 w 4695825"/>
                <a:gd name="connsiteY64" fmla="*/ 1541821 h 2362200"/>
                <a:gd name="connsiteX65" fmla="*/ 966321 w 4695825"/>
                <a:gd name="connsiteY65" fmla="*/ 1541821 h 2362200"/>
                <a:gd name="connsiteX66" fmla="*/ 966321 w 4695825"/>
                <a:gd name="connsiteY66" fmla="*/ 1530143 h 2362200"/>
                <a:gd name="connsiteX67" fmla="*/ 927949 w 4695825"/>
                <a:gd name="connsiteY67" fmla="*/ 1530143 h 2362200"/>
                <a:gd name="connsiteX68" fmla="*/ 927949 w 4695825"/>
                <a:gd name="connsiteY68" fmla="*/ 1510122 h 2362200"/>
                <a:gd name="connsiteX69" fmla="*/ 874569 w 4695825"/>
                <a:gd name="connsiteY69" fmla="*/ 1510122 h 2362200"/>
                <a:gd name="connsiteX70" fmla="*/ 874569 w 4695825"/>
                <a:gd name="connsiteY70" fmla="*/ 1466754 h 2362200"/>
                <a:gd name="connsiteX71" fmla="*/ 856220 w 4695825"/>
                <a:gd name="connsiteY71" fmla="*/ 1466754 h 2362200"/>
                <a:gd name="connsiteX72" fmla="*/ 856220 w 4695825"/>
                <a:gd name="connsiteY72" fmla="*/ 1388354 h 2362200"/>
                <a:gd name="connsiteX73" fmla="*/ 831198 w 4695825"/>
                <a:gd name="connsiteY73" fmla="*/ 1388354 h 2362200"/>
                <a:gd name="connsiteX74" fmla="*/ 831198 w 4695825"/>
                <a:gd name="connsiteY74" fmla="*/ 1313288 h 2362200"/>
                <a:gd name="connsiteX75" fmla="*/ 809513 w 4695825"/>
                <a:gd name="connsiteY75" fmla="*/ 1313288 h 2362200"/>
                <a:gd name="connsiteX76" fmla="*/ 809513 w 4695825"/>
                <a:gd name="connsiteY76" fmla="*/ 1241555 h 2362200"/>
                <a:gd name="connsiteX77" fmla="*/ 754464 w 4695825"/>
                <a:gd name="connsiteY77" fmla="*/ 1241555 h 2362200"/>
                <a:gd name="connsiteX78" fmla="*/ 754464 w 4695825"/>
                <a:gd name="connsiteY78" fmla="*/ 1218200 h 2362200"/>
                <a:gd name="connsiteX79" fmla="*/ 699416 w 4695825"/>
                <a:gd name="connsiteY79" fmla="*/ 1218200 h 2362200"/>
                <a:gd name="connsiteX80" fmla="*/ 699416 w 4695825"/>
                <a:gd name="connsiteY80" fmla="*/ 1134799 h 2362200"/>
                <a:gd name="connsiteX81" fmla="*/ 684403 w 4695825"/>
                <a:gd name="connsiteY81" fmla="*/ 1134799 h 2362200"/>
                <a:gd name="connsiteX82" fmla="*/ 684403 w 4695825"/>
                <a:gd name="connsiteY82" fmla="*/ 1093098 h 2362200"/>
                <a:gd name="connsiteX83" fmla="*/ 661049 w 4695825"/>
                <a:gd name="connsiteY83" fmla="*/ 1093098 h 2362200"/>
                <a:gd name="connsiteX84" fmla="*/ 661049 w 4695825"/>
                <a:gd name="connsiteY84" fmla="*/ 1009688 h 2362200"/>
                <a:gd name="connsiteX85" fmla="*/ 617678 w 4695825"/>
                <a:gd name="connsiteY85" fmla="*/ 1009688 h 2362200"/>
                <a:gd name="connsiteX86" fmla="*/ 617678 w 4695825"/>
                <a:gd name="connsiteY86" fmla="*/ 991343 h 2362200"/>
                <a:gd name="connsiteX87" fmla="*/ 584315 w 4695825"/>
                <a:gd name="connsiteY87" fmla="*/ 991343 h 2362200"/>
                <a:gd name="connsiteX88" fmla="*/ 584315 w 4695825"/>
                <a:gd name="connsiteY88" fmla="*/ 961310 h 2362200"/>
                <a:gd name="connsiteX89" fmla="*/ 527599 w 4695825"/>
                <a:gd name="connsiteY89" fmla="*/ 961310 h 2362200"/>
                <a:gd name="connsiteX90" fmla="*/ 527599 w 4695825"/>
                <a:gd name="connsiteY90" fmla="*/ 889582 h 2362200"/>
                <a:gd name="connsiteX91" fmla="*/ 509249 w 4695825"/>
                <a:gd name="connsiteY91" fmla="*/ 889582 h 2362200"/>
                <a:gd name="connsiteX92" fmla="*/ 509249 w 4695825"/>
                <a:gd name="connsiteY92" fmla="*/ 826193 h 2362200"/>
                <a:gd name="connsiteX93" fmla="*/ 494236 w 4695825"/>
                <a:gd name="connsiteY93" fmla="*/ 826193 h 2362200"/>
                <a:gd name="connsiteX94" fmla="*/ 494236 w 4695825"/>
                <a:gd name="connsiteY94" fmla="*/ 679399 h 2362200"/>
                <a:gd name="connsiteX95" fmla="*/ 464210 w 4695825"/>
                <a:gd name="connsiteY95" fmla="*/ 679399 h 2362200"/>
                <a:gd name="connsiteX96" fmla="*/ 464210 w 4695825"/>
                <a:gd name="connsiteY96" fmla="*/ 667722 h 2362200"/>
                <a:gd name="connsiteX97" fmla="*/ 445861 w 4695825"/>
                <a:gd name="connsiteY97" fmla="*/ 667722 h 2362200"/>
                <a:gd name="connsiteX98" fmla="*/ 445861 w 4695825"/>
                <a:gd name="connsiteY98" fmla="*/ 634360 h 2362200"/>
                <a:gd name="connsiteX99" fmla="*/ 425843 w 4695825"/>
                <a:gd name="connsiteY99" fmla="*/ 634360 h 2362200"/>
                <a:gd name="connsiteX100" fmla="*/ 425843 w 4695825"/>
                <a:gd name="connsiteY100" fmla="*/ 585983 h 2362200"/>
                <a:gd name="connsiteX101" fmla="*/ 370795 w 4695825"/>
                <a:gd name="connsiteY101" fmla="*/ 585983 h 2362200"/>
                <a:gd name="connsiteX102" fmla="*/ 370795 w 4695825"/>
                <a:gd name="connsiteY102" fmla="*/ 532603 h 2362200"/>
                <a:gd name="connsiteX103" fmla="*/ 340768 w 4695825"/>
                <a:gd name="connsiteY103" fmla="*/ 532603 h 2362200"/>
                <a:gd name="connsiteX104" fmla="*/ 340768 w 4695825"/>
                <a:gd name="connsiteY104" fmla="*/ 450866 h 2362200"/>
                <a:gd name="connsiteX105" fmla="*/ 320752 w 4695825"/>
                <a:gd name="connsiteY105" fmla="*/ 450866 h 2362200"/>
                <a:gd name="connsiteX106" fmla="*/ 320752 w 4695825"/>
                <a:gd name="connsiteY106" fmla="*/ 339101 h 2362200"/>
                <a:gd name="connsiteX107" fmla="*/ 290725 w 4695825"/>
                <a:gd name="connsiteY107" fmla="*/ 339101 h 2362200"/>
                <a:gd name="connsiteX108" fmla="*/ 290725 w 4695825"/>
                <a:gd name="connsiteY108" fmla="*/ 297398 h 2362200"/>
                <a:gd name="connsiteX109" fmla="*/ 272376 w 4695825"/>
                <a:gd name="connsiteY109" fmla="*/ 297398 h 2362200"/>
                <a:gd name="connsiteX110" fmla="*/ 272376 w 4695825"/>
                <a:gd name="connsiteY110" fmla="*/ 279049 h 2362200"/>
                <a:gd name="connsiteX111" fmla="*/ 200646 w 4695825"/>
                <a:gd name="connsiteY111" fmla="*/ 279049 h 2362200"/>
                <a:gd name="connsiteX112" fmla="*/ 200646 w 4695825"/>
                <a:gd name="connsiteY112" fmla="*/ 207319 h 2362200"/>
                <a:gd name="connsiteX113" fmla="*/ 180629 w 4695825"/>
                <a:gd name="connsiteY113" fmla="*/ 207319 h 2362200"/>
                <a:gd name="connsiteX114" fmla="*/ 180629 w 4695825"/>
                <a:gd name="connsiteY114" fmla="*/ 135590 h 2362200"/>
                <a:gd name="connsiteX115" fmla="*/ 163947 w 4695825"/>
                <a:gd name="connsiteY115" fmla="*/ 135590 h 2362200"/>
                <a:gd name="connsiteX116" fmla="*/ 163947 w 4695825"/>
                <a:gd name="connsiteY116" fmla="*/ 90550 h 2362200"/>
                <a:gd name="connsiteX117" fmla="*/ 137257 w 4695825"/>
                <a:gd name="connsiteY117" fmla="*/ 90550 h 2362200"/>
                <a:gd name="connsiteX118" fmla="*/ 137257 w 4695825"/>
                <a:gd name="connsiteY118" fmla="*/ 57188 h 2362200"/>
                <a:gd name="connsiteX119" fmla="*/ 102227 w 4695825"/>
                <a:gd name="connsiteY119" fmla="*/ 57188 h 2362200"/>
                <a:gd name="connsiteX120" fmla="*/ 102227 w 4695825"/>
                <a:gd name="connsiteY120" fmla="*/ 42175 h 2362200"/>
                <a:gd name="connsiteX121" fmla="*/ 80541 w 4695825"/>
                <a:gd name="connsiteY121" fmla="*/ 42175 h 2362200"/>
                <a:gd name="connsiteX122" fmla="*/ 80541 w 4695825"/>
                <a:gd name="connsiteY122" fmla="*/ 7144 h 2362200"/>
                <a:gd name="connsiteX123" fmla="*/ 7144 w 4695825"/>
                <a:gd name="connsiteY123" fmla="*/ 7144 h 2362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Lst>
              <a:rect l="l" t="t" r="r" b="b"/>
              <a:pathLst>
                <a:path w="4695825" h="2362200">
                  <a:moveTo>
                    <a:pt x="4691244" y="2362533"/>
                  </a:moveTo>
                  <a:lnTo>
                    <a:pt x="3813810" y="2362533"/>
                  </a:lnTo>
                  <a:lnTo>
                    <a:pt x="3813810" y="2327510"/>
                  </a:lnTo>
                  <a:lnTo>
                    <a:pt x="3737077" y="2327510"/>
                  </a:lnTo>
                  <a:lnTo>
                    <a:pt x="3737077" y="2302488"/>
                  </a:lnTo>
                  <a:lnTo>
                    <a:pt x="3680355" y="2302488"/>
                  </a:lnTo>
                  <a:lnTo>
                    <a:pt x="3680355" y="2282466"/>
                  </a:lnTo>
                  <a:lnTo>
                    <a:pt x="3473510" y="2282466"/>
                  </a:lnTo>
                  <a:lnTo>
                    <a:pt x="3473510" y="2260778"/>
                  </a:lnTo>
                  <a:lnTo>
                    <a:pt x="2847966" y="2260778"/>
                  </a:lnTo>
                  <a:lnTo>
                    <a:pt x="2847966" y="2249100"/>
                  </a:lnTo>
                  <a:lnTo>
                    <a:pt x="2721188" y="2249100"/>
                  </a:lnTo>
                  <a:lnTo>
                    <a:pt x="2721188" y="2235755"/>
                  </a:lnTo>
                  <a:lnTo>
                    <a:pt x="2697833" y="2235755"/>
                  </a:lnTo>
                  <a:lnTo>
                    <a:pt x="2697833" y="2217410"/>
                  </a:lnTo>
                  <a:lnTo>
                    <a:pt x="2524344" y="2217410"/>
                  </a:lnTo>
                  <a:lnTo>
                    <a:pt x="2524344" y="2202399"/>
                  </a:lnTo>
                  <a:lnTo>
                    <a:pt x="2340855" y="2202399"/>
                  </a:lnTo>
                  <a:lnTo>
                    <a:pt x="2340855" y="2184044"/>
                  </a:lnTo>
                  <a:lnTo>
                    <a:pt x="2312489" y="2184044"/>
                  </a:lnTo>
                  <a:lnTo>
                    <a:pt x="2312489" y="2149021"/>
                  </a:lnTo>
                  <a:lnTo>
                    <a:pt x="2150688" y="2149021"/>
                  </a:lnTo>
                  <a:lnTo>
                    <a:pt x="2150688" y="2147354"/>
                  </a:lnTo>
                  <a:lnTo>
                    <a:pt x="1997221" y="2147354"/>
                  </a:lnTo>
                  <a:lnTo>
                    <a:pt x="1997221" y="2128999"/>
                  </a:lnTo>
                  <a:lnTo>
                    <a:pt x="1962188" y="2128999"/>
                  </a:lnTo>
                  <a:lnTo>
                    <a:pt x="1962188" y="2108987"/>
                  </a:lnTo>
                  <a:lnTo>
                    <a:pt x="1842078" y="2108987"/>
                  </a:lnTo>
                  <a:lnTo>
                    <a:pt x="1842078" y="2080622"/>
                  </a:lnTo>
                  <a:lnTo>
                    <a:pt x="1798711" y="2080622"/>
                  </a:lnTo>
                  <a:lnTo>
                    <a:pt x="1798711" y="2055600"/>
                  </a:lnTo>
                  <a:lnTo>
                    <a:pt x="1703632" y="2055600"/>
                  </a:lnTo>
                  <a:lnTo>
                    <a:pt x="1703632" y="2038921"/>
                  </a:lnTo>
                  <a:lnTo>
                    <a:pt x="1681944" y="2038921"/>
                  </a:lnTo>
                  <a:lnTo>
                    <a:pt x="1681944" y="2030577"/>
                  </a:lnTo>
                  <a:lnTo>
                    <a:pt x="1660255" y="2030577"/>
                  </a:lnTo>
                  <a:lnTo>
                    <a:pt x="1660255" y="2000555"/>
                  </a:lnTo>
                  <a:lnTo>
                    <a:pt x="1520133" y="2000555"/>
                  </a:lnTo>
                  <a:lnTo>
                    <a:pt x="1520133" y="1952177"/>
                  </a:lnTo>
                  <a:lnTo>
                    <a:pt x="1485100" y="1952177"/>
                  </a:lnTo>
                  <a:lnTo>
                    <a:pt x="1485100" y="1935499"/>
                  </a:lnTo>
                  <a:lnTo>
                    <a:pt x="1468422" y="1935499"/>
                  </a:lnTo>
                  <a:lnTo>
                    <a:pt x="1468422" y="1918821"/>
                  </a:lnTo>
                  <a:lnTo>
                    <a:pt x="1376677" y="1918821"/>
                  </a:lnTo>
                  <a:lnTo>
                    <a:pt x="1376677" y="1898799"/>
                  </a:lnTo>
                  <a:lnTo>
                    <a:pt x="1353322" y="1898799"/>
                  </a:lnTo>
                  <a:lnTo>
                    <a:pt x="1353322" y="1850422"/>
                  </a:lnTo>
                  <a:lnTo>
                    <a:pt x="1283256" y="1850422"/>
                  </a:lnTo>
                  <a:lnTo>
                    <a:pt x="1283256" y="1825399"/>
                  </a:lnTo>
                  <a:lnTo>
                    <a:pt x="1216533" y="1825399"/>
                  </a:lnTo>
                  <a:lnTo>
                    <a:pt x="1216533" y="1808721"/>
                  </a:lnTo>
                  <a:lnTo>
                    <a:pt x="1184843" y="1808721"/>
                  </a:lnTo>
                  <a:lnTo>
                    <a:pt x="1184843" y="1768687"/>
                  </a:lnTo>
                  <a:lnTo>
                    <a:pt x="1164822" y="1768687"/>
                  </a:lnTo>
                  <a:lnTo>
                    <a:pt x="1164822" y="1736988"/>
                  </a:lnTo>
                  <a:lnTo>
                    <a:pt x="1146477" y="1736988"/>
                  </a:lnTo>
                  <a:lnTo>
                    <a:pt x="1146477" y="1720310"/>
                  </a:lnTo>
                  <a:lnTo>
                    <a:pt x="1106443" y="1720310"/>
                  </a:lnTo>
                  <a:lnTo>
                    <a:pt x="1106443" y="1701965"/>
                  </a:lnTo>
                  <a:lnTo>
                    <a:pt x="1039711" y="1701965"/>
                  </a:lnTo>
                  <a:lnTo>
                    <a:pt x="1039711" y="1661922"/>
                  </a:lnTo>
                  <a:lnTo>
                    <a:pt x="1019699" y="1661922"/>
                  </a:lnTo>
                  <a:lnTo>
                    <a:pt x="1019699" y="1585188"/>
                  </a:lnTo>
                  <a:lnTo>
                    <a:pt x="998010" y="1585188"/>
                  </a:lnTo>
                  <a:lnTo>
                    <a:pt x="998010" y="1541821"/>
                  </a:lnTo>
                  <a:lnTo>
                    <a:pt x="966321" y="1541821"/>
                  </a:lnTo>
                  <a:lnTo>
                    <a:pt x="966321" y="1530143"/>
                  </a:lnTo>
                  <a:lnTo>
                    <a:pt x="927949" y="1530143"/>
                  </a:lnTo>
                  <a:lnTo>
                    <a:pt x="927949" y="1510122"/>
                  </a:lnTo>
                  <a:lnTo>
                    <a:pt x="874569" y="1510122"/>
                  </a:lnTo>
                  <a:lnTo>
                    <a:pt x="874569" y="1466754"/>
                  </a:lnTo>
                  <a:lnTo>
                    <a:pt x="856220" y="1466754"/>
                  </a:lnTo>
                  <a:lnTo>
                    <a:pt x="856220" y="1388354"/>
                  </a:lnTo>
                  <a:lnTo>
                    <a:pt x="831198" y="1388354"/>
                  </a:lnTo>
                  <a:lnTo>
                    <a:pt x="831198" y="1313288"/>
                  </a:lnTo>
                  <a:lnTo>
                    <a:pt x="809513" y="1313288"/>
                  </a:lnTo>
                  <a:lnTo>
                    <a:pt x="809513" y="1241555"/>
                  </a:lnTo>
                  <a:lnTo>
                    <a:pt x="754464" y="1241555"/>
                  </a:lnTo>
                  <a:lnTo>
                    <a:pt x="754464" y="1218200"/>
                  </a:lnTo>
                  <a:lnTo>
                    <a:pt x="699416" y="1218200"/>
                  </a:lnTo>
                  <a:lnTo>
                    <a:pt x="699416" y="1134799"/>
                  </a:lnTo>
                  <a:lnTo>
                    <a:pt x="684403" y="1134799"/>
                  </a:lnTo>
                  <a:lnTo>
                    <a:pt x="684403" y="1093098"/>
                  </a:lnTo>
                  <a:lnTo>
                    <a:pt x="661049" y="1093098"/>
                  </a:lnTo>
                  <a:lnTo>
                    <a:pt x="661049" y="1009688"/>
                  </a:lnTo>
                  <a:lnTo>
                    <a:pt x="617678" y="1009688"/>
                  </a:lnTo>
                  <a:lnTo>
                    <a:pt x="617678" y="991343"/>
                  </a:lnTo>
                  <a:lnTo>
                    <a:pt x="584315" y="991343"/>
                  </a:lnTo>
                  <a:lnTo>
                    <a:pt x="584315" y="961310"/>
                  </a:lnTo>
                  <a:lnTo>
                    <a:pt x="527599" y="961310"/>
                  </a:lnTo>
                  <a:lnTo>
                    <a:pt x="527599" y="889582"/>
                  </a:lnTo>
                  <a:lnTo>
                    <a:pt x="509249" y="889582"/>
                  </a:lnTo>
                  <a:lnTo>
                    <a:pt x="509249" y="826193"/>
                  </a:lnTo>
                  <a:lnTo>
                    <a:pt x="494236" y="826193"/>
                  </a:lnTo>
                  <a:lnTo>
                    <a:pt x="494236" y="679399"/>
                  </a:lnTo>
                  <a:lnTo>
                    <a:pt x="464210" y="679399"/>
                  </a:lnTo>
                  <a:lnTo>
                    <a:pt x="464210" y="667722"/>
                  </a:lnTo>
                  <a:lnTo>
                    <a:pt x="445861" y="667722"/>
                  </a:lnTo>
                  <a:lnTo>
                    <a:pt x="445861" y="634360"/>
                  </a:lnTo>
                  <a:lnTo>
                    <a:pt x="425843" y="634360"/>
                  </a:lnTo>
                  <a:lnTo>
                    <a:pt x="425843" y="585983"/>
                  </a:lnTo>
                  <a:lnTo>
                    <a:pt x="370795" y="585983"/>
                  </a:lnTo>
                  <a:lnTo>
                    <a:pt x="370795" y="532603"/>
                  </a:lnTo>
                  <a:lnTo>
                    <a:pt x="340768" y="532603"/>
                  </a:lnTo>
                  <a:lnTo>
                    <a:pt x="340768" y="450866"/>
                  </a:lnTo>
                  <a:lnTo>
                    <a:pt x="320752" y="450866"/>
                  </a:lnTo>
                  <a:lnTo>
                    <a:pt x="320752" y="339101"/>
                  </a:lnTo>
                  <a:lnTo>
                    <a:pt x="290725" y="339101"/>
                  </a:lnTo>
                  <a:lnTo>
                    <a:pt x="290725" y="297398"/>
                  </a:lnTo>
                  <a:lnTo>
                    <a:pt x="272376" y="297398"/>
                  </a:lnTo>
                  <a:lnTo>
                    <a:pt x="272376" y="279049"/>
                  </a:lnTo>
                  <a:lnTo>
                    <a:pt x="200646" y="279049"/>
                  </a:lnTo>
                  <a:lnTo>
                    <a:pt x="200646" y="207319"/>
                  </a:lnTo>
                  <a:lnTo>
                    <a:pt x="180629" y="207319"/>
                  </a:lnTo>
                  <a:lnTo>
                    <a:pt x="180629" y="135590"/>
                  </a:lnTo>
                  <a:lnTo>
                    <a:pt x="163947" y="135590"/>
                  </a:lnTo>
                  <a:lnTo>
                    <a:pt x="163947" y="90550"/>
                  </a:lnTo>
                  <a:lnTo>
                    <a:pt x="137257" y="90550"/>
                  </a:lnTo>
                  <a:lnTo>
                    <a:pt x="137257" y="57188"/>
                  </a:lnTo>
                  <a:lnTo>
                    <a:pt x="102227" y="57188"/>
                  </a:lnTo>
                  <a:lnTo>
                    <a:pt x="102227" y="42175"/>
                  </a:lnTo>
                  <a:lnTo>
                    <a:pt x="80541" y="42175"/>
                  </a:lnTo>
                  <a:lnTo>
                    <a:pt x="80541" y="7144"/>
                  </a:lnTo>
                  <a:lnTo>
                    <a:pt x="7144" y="7144"/>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458" name="Freeform: Shape 161">
              <a:extLst>
                <a:ext uri="{FF2B5EF4-FFF2-40B4-BE49-F238E27FC236}">
                  <a16:creationId xmlns:a16="http://schemas.microsoft.com/office/drawing/2014/main" id="{78E7C0E2-A547-4254-B6FF-57F2A3B6B494}"/>
                </a:ext>
              </a:extLst>
            </p:cNvPr>
            <p:cNvSpPr/>
            <p:nvPr/>
          </p:nvSpPr>
          <p:spPr>
            <a:xfrm>
              <a:off x="2236085" y="2208452"/>
              <a:ext cx="9525" cy="76200"/>
            </a:xfrm>
            <a:custGeom>
              <a:avLst/>
              <a:gdLst>
                <a:gd name="connsiteX0" fmla="*/ 6110 w 9525"/>
                <a:gd name="connsiteY0" fmla="*/ 6110 h 76200"/>
                <a:gd name="connsiteX1" fmla="*/ 6110 w 9525"/>
                <a:gd name="connsiteY1" fmla="*/ 78110 h 76200"/>
              </a:gdLst>
              <a:ahLst/>
              <a:cxnLst>
                <a:cxn ang="0">
                  <a:pos x="connsiteX0" y="connsiteY0"/>
                </a:cxn>
                <a:cxn ang="0">
                  <a:pos x="connsiteX1" y="connsiteY1"/>
                </a:cxn>
              </a:cxnLst>
              <a:rect l="l" t="t" r="r" b="b"/>
              <a:pathLst>
                <a:path w="9525" h="76200">
                  <a:moveTo>
                    <a:pt x="6110" y="6110"/>
                  </a:moveTo>
                  <a:lnTo>
                    <a:pt x="6110" y="78110"/>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459" name="Freeform: Shape 162">
              <a:extLst>
                <a:ext uri="{FF2B5EF4-FFF2-40B4-BE49-F238E27FC236}">
                  <a16:creationId xmlns:a16="http://schemas.microsoft.com/office/drawing/2014/main" id="{E47F6C73-BCD0-4EA4-AD2A-840B43AC3FB2}"/>
                </a:ext>
              </a:extLst>
            </p:cNvPr>
            <p:cNvSpPr/>
            <p:nvPr/>
          </p:nvSpPr>
          <p:spPr>
            <a:xfrm>
              <a:off x="2274185" y="2208452"/>
              <a:ext cx="9525" cy="76200"/>
            </a:xfrm>
            <a:custGeom>
              <a:avLst/>
              <a:gdLst>
                <a:gd name="connsiteX0" fmla="*/ 6110 w 9525"/>
                <a:gd name="connsiteY0" fmla="*/ 6110 h 76200"/>
                <a:gd name="connsiteX1" fmla="*/ 6110 w 9525"/>
                <a:gd name="connsiteY1" fmla="*/ 78110 h 76200"/>
              </a:gdLst>
              <a:ahLst/>
              <a:cxnLst>
                <a:cxn ang="0">
                  <a:pos x="connsiteX0" y="connsiteY0"/>
                </a:cxn>
                <a:cxn ang="0">
                  <a:pos x="connsiteX1" y="connsiteY1"/>
                </a:cxn>
              </a:cxnLst>
              <a:rect l="l" t="t" r="r" b="b"/>
              <a:pathLst>
                <a:path w="9525" h="76200">
                  <a:moveTo>
                    <a:pt x="6110" y="6110"/>
                  </a:moveTo>
                  <a:lnTo>
                    <a:pt x="6110" y="78110"/>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460" name="Freeform: Shape 163">
              <a:extLst>
                <a:ext uri="{FF2B5EF4-FFF2-40B4-BE49-F238E27FC236}">
                  <a16:creationId xmlns:a16="http://schemas.microsoft.com/office/drawing/2014/main" id="{78480CA3-D859-4E1A-A458-01EC819624A9}"/>
                </a:ext>
              </a:extLst>
            </p:cNvPr>
            <p:cNvSpPr/>
            <p:nvPr/>
          </p:nvSpPr>
          <p:spPr>
            <a:xfrm>
              <a:off x="2769488" y="3160961"/>
              <a:ext cx="9525" cy="76200"/>
            </a:xfrm>
            <a:custGeom>
              <a:avLst/>
              <a:gdLst>
                <a:gd name="connsiteX0" fmla="*/ 6110 w 9525"/>
                <a:gd name="connsiteY0" fmla="*/ 6110 h 76200"/>
                <a:gd name="connsiteX1" fmla="*/ 6110 w 9525"/>
                <a:gd name="connsiteY1" fmla="*/ 78110 h 76200"/>
              </a:gdLst>
              <a:ahLst/>
              <a:cxnLst>
                <a:cxn ang="0">
                  <a:pos x="connsiteX0" y="connsiteY0"/>
                </a:cxn>
                <a:cxn ang="0">
                  <a:pos x="connsiteX1" y="connsiteY1"/>
                </a:cxn>
              </a:cxnLst>
              <a:rect l="l" t="t" r="r" b="b"/>
              <a:pathLst>
                <a:path w="9525" h="76200">
                  <a:moveTo>
                    <a:pt x="6110" y="6110"/>
                  </a:moveTo>
                  <a:lnTo>
                    <a:pt x="6110" y="78110"/>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461" name="Freeform: Shape 164">
              <a:extLst>
                <a:ext uri="{FF2B5EF4-FFF2-40B4-BE49-F238E27FC236}">
                  <a16:creationId xmlns:a16="http://schemas.microsoft.com/office/drawing/2014/main" id="{964F419F-791A-4ECA-9BE2-802F7E27A38C}"/>
                </a:ext>
              </a:extLst>
            </p:cNvPr>
            <p:cNvSpPr/>
            <p:nvPr/>
          </p:nvSpPr>
          <p:spPr>
            <a:xfrm>
              <a:off x="3093340" y="3694361"/>
              <a:ext cx="9525" cy="76200"/>
            </a:xfrm>
            <a:custGeom>
              <a:avLst/>
              <a:gdLst>
                <a:gd name="connsiteX0" fmla="*/ 6110 w 9525"/>
                <a:gd name="connsiteY0" fmla="*/ 6110 h 76200"/>
                <a:gd name="connsiteX1" fmla="*/ 6110 w 9525"/>
                <a:gd name="connsiteY1" fmla="*/ 78110 h 76200"/>
              </a:gdLst>
              <a:ahLst/>
              <a:cxnLst>
                <a:cxn ang="0">
                  <a:pos x="connsiteX0" y="connsiteY0"/>
                </a:cxn>
                <a:cxn ang="0">
                  <a:pos x="connsiteX1" y="connsiteY1"/>
                </a:cxn>
              </a:cxnLst>
              <a:rect l="l" t="t" r="r" b="b"/>
              <a:pathLst>
                <a:path w="9525" h="76200">
                  <a:moveTo>
                    <a:pt x="6110" y="6110"/>
                  </a:moveTo>
                  <a:lnTo>
                    <a:pt x="6110" y="78110"/>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462" name="Freeform: Shape 165">
              <a:extLst>
                <a:ext uri="{FF2B5EF4-FFF2-40B4-BE49-F238E27FC236}">
                  <a16:creationId xmlns:a16="http://schemas.microsoft.com/office/drawing/2014/main" id="{9AF98574-0FA5-4E8E-8E9D-3BDAF258BD2D}"/>
                </a:ext>
              </a:extLst>
            </p:cNvPr>
            <p:cNvSpPr/>
            <p:nvPr/>
          </p:nvSpPr>
          <p:spPr>
            <a:xfrm>
              <a:off x="3779144" y="4189661"/>
              <a:ext cx="9525" cy="76200"/>
            </a:xfrm>
            <a:custGeom>
              <a:avLst/>
              <a:gdLst>
                <a:gd name="connsiteX0" fmla="*/ 6110 w 9525"/>
                <a:gd name="connsiteY0" fmla="*/ 6110 h 76200"/>
                <a:gd name="connsiteX1" fmla="*/ 6110 w 9525"/>
                <a:gd name="connsiteY1" fmla="*/ 78110 h 76200"/>
              </a:gdLst>
              <a:ahLst/>
              <a:cxnLst>
                <a:cxn ang="0">
                  <a:pos x="connsiteX0" y="connsiteY0"/>
                </a:cxn>
                <a:cxn ang="0">
                  <a:pos x="connsiteX1" y="connsiteY1"/>
                </a:cxn>
              </a:cxnLst>
              <a:rect l="l" t="t" r="r" b="b"/>
              <a:pathLst>
                <a:path w="9525" h="76200">
                  <a:moveTo>
                    <a:pt x="6110" y="6110"/>
                  </a:moveTo>
                  <a:lnTo>
                    <a:pt x="6110" y="78110"/>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463" name="Freeform: Shape 166">
              <a:extLst>
                <a:ext uri="{FF2B5EF4-FFF2-40B4-BE49-F238E27FC236}">
                  <a16:creationId xmlns:a16="http://schemas.microsoft.com/office/drawing/2014/main" id="{11B459AF-D7E7-4814-B943-1B652F479BD5}"/>
                </a:ext>
              </a:extLst>
            </p:cNvPr>
            <p:cNvSpPr/>
            <p:nvPr/>
          </p:nvSpPr>
          <p:spPr>
            <a:xfrm>
              <a:off x="4388744" y="4342061"/>
              <a:ext cx="9525" cy="76200"/>
            </a:xfrm>
            <a:custGeom>
              <a:avLst/>
              <a:gdLst>
                <a:gd name="connsiteX0" fmla="*/ 6110 w 9525"/>
                <a:gd name="connsiteY0" fmla="*/ 6110 h 76200"/>
                <a:gd name="connsiteX1" fmla="*/ 6110 w 9525"/>
                <a:gd name="connsiteY1" fmla="*/ 78110 h 76200"/>
              </a:gdLst>
              <a:ahLst/>
              <a:cxnLst>
                <a:cxn ang="0">
                  <a:pos x="connsiteX0" y="connsiteY0"/>
                </a:cxn>
                <a:cxn ang="0">
                  <a:pos x="connsiteX1" y="connsiteY1"/>
                </a:cxn>
              </a:cxnLst>
              <a:rect l="l" t="t" r="r" b="b"/>
              <a:pathLst>
                <a:path w="9525" h="76200">
                  <a:moveTo>
                    <a:pt x="6110" y="6110"/>
                  </a:moveTo>
                  <a:lnTo>
                    <a:pt x="6110" y="78110"/>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464" name="Freeform: Shape 167">
              <a:extLst>
                <a:ext uri="{FF2B5EF4-FFF2-40B4-BE49-F238E27FC236}">
                  <a16:creationId xmlns:a16="http://schemas.microsoft.com/office/drawing/2014/main" id="{CCB82D8A-EC5C-4DF9-A4CA-B4AF664673B6}"/>
                </a:ext>
              </a:extLst>
            </p:cNvPr>
            <p:cNvSpPr/>
            <p:nvPr/>
          </p:nvSpPr>
          <p:spPr>
            <a:xfrm>
              <a:off x="4407794" y="4342061"/>
              <a:ext cx="9525" cy="76200"/>
            </a:xfrm>
            <a:custGeom>
              <a:avLst/>
              <a:gdLst>
                <a:gd name="connsiteX0" fmla="*/ 6110 w 9525"/>
                <a:gd name="connsiteY0" fmla="*/ 6110 h 76200"/>
                <a:gd name="connsiteX1" fmla="*/ 6110 w 9525"/>
                <a:gd name="connsiteY1" fmla="*/ 78110 h 76200"/>
              </a:gdLst>
              <a:ahLst/>
              <a:cxnLst>
                <a:cxn ang="0">
                  <a:pos x="connsiteX0" y="connsiteY0"/>
                </a:cxn>
                <a:cxn ang="0">
                  <a:pos x="connsiteX1" y="connsiteY1"/>
                </a:cxn>
              </a:cxnLst>
              <a:rect l="l" t="t" r="r" b="b"/>
              <a:pathLst>
                <a:path w="9525" h="76200">
                  <a:moveTo>
                    <a:pt x="6110" y="6110"/>
                  </a:moveTo>
                  <a:lnTo>
                    <a:pt x="6110" y="78110"/>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465" name="Freeform: Shape 168">
              <a:extLst>
                <a:ext uri="{FF2B5EF4-FFF2-40B4-BE49-F238E27FC236}">
                  <a16:creationId xmlns:a16="http://schemas.microsoft.com/office/drawing/2014/main" id="{E7923025-400D-45A2-BD5B-5737A124E358}"/>
                </a:ext>
              </a:extLst>
            </p:cNvPr>
            <p:cNvSpPr/>
            <p:nvPr/>
          </p:nvSpPr>
          <p:spPr>
            <a:xfrm>
              <a:off x="4865004" y="4399211"/>
              <a:ext cx="9525" cy="76200"/>
            </a:xfrm>
            <a:custGeom>
              <a:avLst/>
              <a:gdLst>
                <a:gd name="connsiteX0" fmla="*/ 6110 w 9525"/>
                <a:gd name="connsiteY0" fmla="*/ 6110 h 76200"/>
                <a:gd name="connsiteX1" fmla="*/ 6110 w 9525"/>
                <a:gd name="connsiteY1" fmla="*/ 78119 h 76200"/>
              </a:gdLst>
              <a:ahLst/>
              <a:cxnLst>
                <a:cxn ang="0">
                  <a:pos x="connsiteX0" y="connsiteY0"/>
                </a:cxn>
                <a:cxn ang="0">
                  <a:pos x="connsiteX1" y="connsiteY1"/>
                </a:cxn>
              </a:cxnLst>
              <a:rect l="l" t="t" r="r" b="b"/>
              <a:pathLst>
                <a:path w="9525" h="76200">
                  <a:moveTo>
                    <a:pt x="6110" y="6110"/>
                  </a:moveTo>
                  <a:lnTo>
                    <a:pt x="6110" y="78119"/>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466" name="Freeform: Shape 169">
              <a:extLst>
                <a:ext uri="{FF2B5EF4-FFF2-40B4-BE49-F238E27FC236}">
                  <a16:creationId xmlns:a16="http://schemas.microsoft.com/office/drawing/2014/main" id="{ACF0E3BA-A8EA-4E60-B6F5-8F5F7D380165}"/>
                </a:ext>
              </a:extLst>
            </p:cNvPr>
            <p:cNvSpPr/>
            <p:nvPr/>
          </p:nvSpPr>
          <p:spPr>
            <a:xfrm>
              <a:off x="5074554" y="4456361"/>
              <a:ext cx="9525" cy="76200"/>
            </a:xfrm>
            <a:custGeom>
              <a:avLst/>
              <a:gdLst>
                <a:gd name="connsiteX0" fmla="*/ 6110 w 9525"/>
                <a:gd name="connsiteY0" fmla="*/ 6110 h 76200"/>
                <a:gd name="connsiteX1" fmla="*/ 6110 w 9525"/>
                <a:gd name="connsiteY1" fmla="*/ 78119 h 76200"/>
              </a:gdLst>
              <a:ahLst/>
              <a:cxnLst>
                <a:cxn ang="0">
                  <a:pos x="connsiteX0" y="connsiteY0"/>
                </a:cxn>
                <a:cxn ang="0">
                  <a:pos x="connsiteX1" y="connsiteY1"/>
                </a:cxn>
              </a:cxnLst>
              <a:rect l="l" t="t" r="r" b="b"/>
              <a:pathLst>
                <a:path w="9525" h="76200">
                  <a:moveTo>
                    <a:pt x="6110" y="6110"/>
                  </a:moveTo>
                  <a:lnTo>
                    <a:pt x="6110" y="78119"/>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467" name="Freeform: Shape 170">
              <a:extLst>
                <a:ext uri="{FF2B5EF4-FFF2-40B4-BE49-F238E27FC236}">
                  <a16:creationId xmlns:a16="http://schemas.microsoft.com/office/drawing/2014/main" id="{0A495B5E-961C-4E79-A6C0-9F34F7F57FCC}"/>
                </a:ext>
              </a:extLst>
            </p:cNvPr>
            <p:cNvSpPr/>
            <p:nvPr/>
          </p:nvSpPr>
          <p:spPr>
            <a:xfrm>
              <a:off x="5360304" y="4456361"/>
              <a:ext cx="9525" cy="76200"/>
            </a:xfrm>
            <a:custGeom>
              <a:avLst/>
              <a:gdLst>
                <a:gd name="connsiteX0" fmla="*/ 6110 w 9525"/>
                <a:gd name="connsiteY0" fmla="*/ 6110 h 76200"/>
                <a:gd name="connsiteX1" fmla="*/ 6110 w 9525"/>
                <a:gd name="connsiteY1" fmla="*/ 78119 h 76200"/>
              </a:gdLst>
              <a:ahLst/>
              <a:cxnLst>
                <a:cxn ang="0">
                  <a:pos x="connsiteX0" y="connsiteY0"/>
                </a:cxn>
                <a:cxn ang="0">
                  <a:pos x="connsiteX1" y="connsiteY1"/>
                </a:cxn>
              </a:cxnLst>
              <a:rect l="l" t="t" r="r" b="b"/>
              <a:pathLst>
                <a:path w="9525" h="76200">
                  <a:moveTo>
                    <a:pt x="6110" y="6110"/>
                  </a:moveTo>
                  <a:lnTo>
                    <a:pt x="6110" y="78119"/>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468" name="Freeform: Shape 171">
              <a:extLst>
                <a:ext uri="{FF2B5EF4-FFF2-40B4-BE49-F238E27FC236}">
                  <a16:creationId xmlns:a16="http://schemas.microsoft.com/office/drawing/2014/main" id="{8A125DD6-89F3-449D-9DFD-85B649B35C21}"/>
                </a:ext>
              </a:extLst>
            </p:cNvPr>
            <p:cNvSpPr/>
            <p:nvPr/>
          </p:nvSpPr>
          <p:spPr>
            <a:xfrm>
              <a:off x="5588904" y="4456361"/>
              <a:ext cx="9525" cy="76200"/>
            </a:xfrm>
            <a:custGeom>
              <a:avLst/>
              <a:gdLst>
                <a:gd name="connsiteX0" fmla="*/ 6110 w 9525"/>
                <a:gd name="connsiteY0" fmla="*/ 6110 h 76200"/>
                <a:gd name="connsiteX1" fmla="*/ 6110 w 9525"/>
                <a:gd name="connsiteY1" fmla="*/ 78119 h 76200"/>
              </a:gdLst>
              <a:ahLst/>
              <a:cxnLst>
                <a:cxn ang="0">
                  <a:pos x="connsiteX0" y="connsiteY0"/>
                </a:cxn>
                <a:cxn ang="0">
                  <a:pos x="connsiteX1" y="connsiteY1"/>
                </a:cxn>
              </a:cxnLst>
              <a:rect l="l" t="t" r="r" b="b"/>
              <a:pathLst>
                <a:path w="9525" h="76200">
                  <a:moveTo>
                    <a:pt x="6110" y="6110"/>
                  </a:moveTo>
                  <a:lnTo>
                    <a:pt x="6110" y="78119"/>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469" name="Freeform: Shape 172">
              <a:extLst>
                <a:ext uri="{FF2B5EF4-FFF2-40B4-BE49-F238E27FC236}">
                  <a16:creationId xmlns:a16="http://schemas.microsoft.com/office/drawing/2014/main" id="{883C8BC6-1A47-45FA-8469-8A20AB44FB86}"/>
                </a:ext>
              </a:extLst>
            </p:cNvPr>
            <p:cNvSpPr/>
            <p:nvPr/>
          </p:nvSpPr>
          <p:spPr>
            <a:xfrm>
              <a:off x="5741304" y="4475411"/>
              <a:ext cx="9525" cy="76200"/>
            </a:xfrm>
            <a:custGeom>
              <a:avLst/>
              <a:gdLst>
                <a:gd name="connsiteX0" fmla="*/ 6110 w 9525"/>
                <a:gd name="connsiteY0" fmla="*/ 6110 h 76200"/>
                <a:gd name="connsiteX1" fmla="*/ 6110 w 9525"/>
                <a:gd name="connsiteY1" fmla="*/ 78119 h 76200"/>
              </a:gdLst>
              <a:ahLst/>
              <a:cxnLst>
                <a:cxn ang="0">
                  <a:pos x="connsiteX0" y="connsiteY0"/>
                </a:cxn>
                <a:cxn ang="0">
                  <a:pos x="connsiteX1" y="connsiteY1"/>
                </a:cxn>
              </a:cxnLst>
              <a:rect l="l" t="t" r="r" b="b"/>
              <a:pathLst>
                <a:path w="9525" h="76200">
                  <a:moveTo>
                    <a:pt x="6110" y="6110"/>
                  </a:moveTo>
                  <a:lnTo>
                    <a:pt x="6110" y="78119"/>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470" name="Freeform: Shape 173">
              <a:extLst>
                <a:ext uri="{FF2B5EF4-FFF2-40B4-BE49-F238E27FC236}">
                  <a16:creationId xmlns:a16="http://schemas.microsoft.com/office/drawing/2014/main" id="{8BDEC178-0D57-4608-B030-A4702206E670}"/>
                </a:ext>
              </a:extLst>
            </p:cNvPr>
            <p:cNvSpPr/>
            <p:nvPr/>
          </p:nvSpPr>
          <p:spPr>
            <a:xfrm>
              <a:off x="6347570" y="4560660"/>
              <a:ext cx="9525" cy="76200"/>
            </a:xfrm>
            <a:custGeom>
              <a:avLst/>
              <a:gdLst>
                <a:gd name="connsiteX0" fmla="*/ 6110 w 9525"/>
                <a:gd name="connsiteY0" fmla="*/ 6110 h 76200"/>
                <a:gd name="connsiteX1" fmla="*/ 6110 w 9525"/>
                <a:gd name="connsiteY1" fmla="*/ 78110 h 76200"/>
              </a:gdLst>
              <a:ahLst/>
              <a:cxnLst>
                <a:cxn ang="0">
                  <a:pos x="connsiteX0" y="connsiteY0"/>
                </a:cxn>
                <a:cxn ang="0">
                  <a:pos x="connsiteX1" y="connsiteY1"/>
                </a:cxn>
              </a:cxnLst>
              <a:rect l="l" t="t" r="r" b="b"/>
              <a:pathLst>
                <a:path w="9525" h="76200">
                  <a:moveTo>
                    <a:pt x="6110" y="6110"/>
                  </a:moveTo>
                  <a:lnTo>
                    <a:pt x="6110" y="78110"/>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471" name="Freeform: Shape 174">
              <a:extLst>
                <a:ext uri="{FF2B5EF4-FFF2-40B4-BE49-F238E27FC236}">
                  <a16:creationId xmlns:a16="http://schemas.microsoft.com/office/drawing/2014/main" id="{7F39DDFB-074A-41EC-9B0F-A7EE4737B8B4}"/>
                </a:ext>
              </a:extLst>
            </p:cNvPr>
            <p:cNvSpPr/>
            <p:nvPr/>
          </p:nvSpPr>
          <p:spPr>
            <a:xfrm>
              <a:off x="6538079" y="4560660"/>
              <a:ext cx="9525" cy="76200"/>
            </a:xfrm>
            <a:custGeom>
              <a:avLst/>
              <a:gdLst>
                <a:gd name="connsiteX0" fmla="*/ 6110 w 9525"/>
                <a:gd name="connsiteY0" fmla="*/ 6110 h 76200"/>
                <a:gd name="connsiteX1" fmla="*/ 6110 w 9525"/>
                <a:gd name="connsiteY1" fmla="*/ 78110 h 76200"/>
              </a:gdLst>
              <a:ahLst/>
              <a:cxnLst>
                <a:cxn ang="0">
                  <a:pos x="connsiteX0" y="connsiteY0"/>
                </a:cxn>
                <a:cxn ang="0">
                  <a:pos x="connsiteX1" y="connsiteY1"/>
                </a:cxn>
              </a:cxnLst>
              <a:rect l="l" t="t" r="r" b="b"/>
              <a:pathLst>
                <a:path w="9525" h="76200">
                  <a:moveTo>
                    <a:pt x="6110" y="6110"/>
                  </a:moveTo>
                  <a:lnTo>
                    <a:pt x="6110" y="78110"/>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472" name="Freeform: Shape 175">
              <a:extLst>
                <a:ext uri="{FF2B5EF4-FFF2-40B4-BE49-F238E27FC236}">
                  <a16:creationId xmlns:a16="http://schemas.microsoft.com/office/drawing/2014/main" id="{CD3A5058-622A-4F92-AC13-F52FBA350DE1}"/>
                </a:ext>
              </a:extLst>
            </p:cNvPr>
            <p:cNvSpPr/>
            <p:nvPr/>
          </p:nvSpPr>
          <p:spPr>
            <a:xfrm>
              <a:off x="6728579" y="4560660"/>
              <a:ext cx="9525" cy="76200"/>
            </a:xfrm>
            <a:custGeom>
              <a:avLst/>
              <a:gdLst>
                <a:gd name="connsiteX0" fmla="*/ 6110 w 9525"/>
                <a:gd name="connsiteY0" fmla="*/ 6110 h 76200"/>
                <a:gd name="connsiteX1" fmla="*/ 6110 w 9525"/>
                <a:gd name="connsiteY1" fmla="*/ 78110 h 76200"/>
              </a:gdLst>
              <a:ahLst/>
              <a:cxnLst>
                <a:cxn ang="0">
                  <a:pos x="connsiteX0" y="connsiteY0"/>
                </a:cxn>
                <a:cxn ang="0">
                  <a:pos x="connsiteX1" y="connsiteY1"/>
                </a:cxn>
              </a:cxnLst>
              <a:rect l="l" t="t" r="r" b="b"/>
              <a:pathLst>
                <a:path w="9525" h="76200">
                  <a:moveTo>
                    <a:pt x="6110" y="6110"/>
                  </a:moveTo>
                  <a:lnTo>
                    <a:pt x="6110" y="78110"/>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473" name="Freeform: Shape 176">
              <a:extLst>
                <a:ext uri="{FF2B5EF4-FFF2-40B4-BE49-F238E27FC236}">
                  <a16:creationId xmlns:a16="http://schemas.microsoft.com/office/drawing/2014/main" id="{12601955-D5A8-4C3F-9079-C41C8F068C4A}"/>
                </a:ext>
              </a:extLst>
            </p:cNvPr>
            <p:cNvSpPr/>
            <p:nvPr/>
          </p:nvSpPr>
          <p:spPr>
            <a:xfrm>
              <a:off x="6861929" y="4560660"/>
              <a:ext cx="9525" cy="76200"/>
            </a:xfrm>
            <a:custGeom>
              <a:avLst/>
              <a:gdLst>
                <a:gd name="connsiteX0" fmla="*/ 6110 w 9525"/>
                <a:gd name="connsiteY0" fmla="*/ 6110 h 76200"/>
                <a:gd name="connsiteX1" fmla="*/ 6110 w 9525"/>
                <a:gd name="connsiteY1" fmla="*/ 78110 h 76200"/>
              </a:gdLst>
              <a:ahLst/>
              <a:cxnLst>
                <a:cxn ang="0">
                  <a:pos x="connsiteX0" y="connsiteY0"/>
                </a:cxn>
                <a:cxn ang="0">
                  <a:pos x="connsiteX1" y="connsiteY1"/>
                </a:cxn>
              </a:cxnLst>
              <a:rect l="l" t="t" r="r" b="b"/>
              <a:pathLst>
                <a:path w="9525" h="76200">
                  <a:moveTo>
                    <a:pt x="6110" y="6110"/>
                  </a:moveTo>
                  <a:lnTo>
                    <a:pt x="6110" y="78110"/>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474" name="Freeform: Shape 177">
              <a:extLst>
                <a:ext uri="{FF2B5EF4-FFF2-40B4-BE49-F238E27FC236}">
                  <a16:creationId xmlns:a16="http://schemas.microsoft.com/office/drawing/2014/main" id="{CA008301-940C-4D64-A169-3F322B3C10DF}"/>
                </a:ext>
              </a:extLst>
            </p:cNvPr>
            <p:cNvSpPr/>
            <p:nvPr/>
          </p:nvSpPr>
          <p:spPr>
            <a:xfrm>
              <a:off x="6900029" y="4560660"/>
              <a:ext cx="9525" cy="76200"/>
            </a:xfrm>
            <a:custGeom>
              <a:avLst/>
              <a:gdLst>
                <a:gd name="connsiteX0" fmla="*/ 6110 w 9525"/>
                <a:gd name="connsiteY0" fmla="*/ 6110 h 76200"/>
                <a:gd name="connsiteX1" fmla="*/ 6110 w 9525"/>
                <a:gd name="connsiteY1" fmla="*/ 78110 h 76200"/>
              </a:gdLst>
              <a:ahLst/>
              <a:cxnLst>
                <a:cxn ang="0">
                  <a:pos x="connsiteX0" y="connsiteY0"/>
                </a:cxn>
                <a:cxn ang="0">
                  <a:pos x="connsiteX1" y="connsiteY1"/>
                </a:cxn>
              </a:cxnLst>
              <a:rect l="l" t="t" r="r" b="b"/>
              <a:pathLst>
                <a:path w="9525" h="76200">
                  <a:moveTo>
                    <a:pt x="6110" y="6110"/>
                  </a:moveTo>
                  <a:lnTo>
                    <a:pt x="6110" y="78110"/>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grpSp>
      <p:grpSp>
        <p:nvGrpSpPr>
          <p:cNvPr id="475" name="Group 474">
            <a:extLst>
              <a:ext uri="{FF2B5EF4-FFF2-40B4-BE49-F238E27FC236}">
                <a16:creationId xmlns:a16="http://schemas.microsoft.com/office/drawing/2014/main" id="{8CBE7FB7-634A-4777-98AA-90C60CE892D2}"/>
              </a:ext>
            </a:extLst>
          </p:cNvPr>
          <p:cNvGrpSpPr/>
          <p:nvPr/>
        </p:nvGrpSpPr>
        <p:grpSpPr>
          <a:xfrm>
            <a:off x="5142705" y="2728131"/>
            <a:ext cx="3204142" cy="1528316"/>
            <a:chOff x="-1594476" y="1979534"/>
            <a:chExt cx="5010150" cy="2350630"/>
          </a:xfrm>
        </p:grpSpPr>
        <p:sp>
          <p:nvSpPr>
            <p:cNvPr id="476" name="Freeform: Shape 180">
              <a:extLst>
                <a:ext uri="{FF2B5EF4-FFF2-40B4-BE49-F238E27FC236}">
                  <a16:creationId xmlns:a16="http://schemas.microsoft.com/office/drawing/2014/main" id="{B91D197D-CCFE-47E6-8929-82B023897756}"/>
                </a:ext>
              </a:extLst>
            </p:cNvPr>
            <p:cNvSpPr/>
            <p:nvPr/>
          </p:nvSpPr>
          <p:spPr>
            <a:xfrm>
              <a:off x="-1594476" y="1979534"/>
              <a:ext cx="5010150" cy="2314575"/>
            </a:xfrm>
            <a:custGeom>
              <a:avLst/>
              <a:gdLst>
                <a:gd name="connsiteX0" fmla="*/ 5007912 w 5010150"/>
                <a:gd name="connsiteY0" fmla="*/ 2312194 h 2314575"/>
                <a:gd name="connsiteX1" fmla="*/ 3726980 w 5010150"/>
                <a:gd name="connsiteY1" fmla="*/ 2312194 h 2314575"/>
                <a:gd name="connsiteX2" fmla="*/ 3726980 w 5010150"/>
                <a:gd name="connsiteY2" fmla="*/ 2293525 h 2314575"/>
                <a:gd name="connsiteX3" fmla="*/ 3678726 w 5010150"/>
                <a:gd name="connsiteY3" fmla="*/ 2293525 h 2314575"/>
                <a:gd name="connsiteX4" fmla="*/ 3678726 w 5010150"/>
                <a:gd name="connsiteY4" fmla="*/ 2268617 h 2314575"/>
                <a:gd name="connsiteX5" fmla="*/ 3462385 w 5010150"/>
                <a:gd name="connsiteY5" fmla="*/ 2268617 h 2314575"/>
                <a:gd name="connsiteX6" fmla="*/ 3462385 w 5010150"/>
                <a:gd name="connsiteY6" fmla="*/ 2259283 h 2314575"/>
                <a:gd name="connsiteX7" fmla="*/ 2832040 w 5010150"/>
                <a:gd name="connsiteY7" fmla="*/ 2259283 h 2314575"/>
                <a:gd name="connsiteX8" fmla="*/ 2832040 w 5010150"/>
                <a:gd name="connsiteY8" fmla="*/ 2232822 h 2314575"/>
                <a:gd name="connsiteX9" fmla="*/ 2810247 w 5010150"/>
                <a:gd name="connsiteY9" fmla="*/ 2232822 h 2314575"/>
                <a:gd name="connsiteX10" fmla="*/ 2810247 w 5010150"/>
                <a:gd name="connsiteY10" fmla="*/ 2212591 h 2314575"/>
                <a:gd name="connsiteX11" fmla="*/ 2783796 w 5010150"/>
                <a:gd name="connsiteY11" fmla="*/ 2212591 h 2314575"/>
                <a:gd name="connsiteX12" fmla="*/ 2783796 w 5010150"/>
                <a:gd name="connsiteY12" fmla="*/ 2198580 h 2314575"/>
                <a:gd name="connsiteX13" fmla="*/ 2668620 w 5010150"/>
                <a:gd name="connsiteY13" fmla="*/ 2198580 h 2314575"/>
                <a:gd name="connsiteX14" fmla="*/ 2668620 w 5010150"/>
                <a:gd name="connsiteY14" fmla="*/ 2172119 h 2314575"/>
                <a:gd name="connsiteX15" fmla="*/ 2646826 w 5010150"/>
                <a:gd name="connsiteY15" fmla="*/ 2172119 h 2314575"/>
                <a:gd name="connsiteX16" fmla="*/ 2646826 w 5010150"/>
                <a:gd name="connsiteY16" fmla="*/ 2140992 h 2314575"/>
                <a:gd name="connsiteX17" fmla="*/ 2511419 w 5010150"/>
                <a:gd name="connsiteY17" fmla="*/ 2140992 h 2314575"/>
                <a:gd name="connsiteX18" fmla="*/ 2511419 w 5010150"/>
                <a:gd name="connsiteY18" fmla="*/ 2120760 h 2314575"/>
                <a:gd name="connsiteX19" fmla="*/ 2467842 w 5010150"/>
                <a:gd name="connsiteY19" fmla="*/ 2120760 h 2314575"/>
                <a:gd name="connsiteX20" fmla="*/ 2467842 w 5010150"/>
                <a:gd name="connsiteY20" fmla="*/ 2094300 h 2314575"/>
                <a:gd name="connsiteX21" fmla="*/ 2352666 w 5010150"/>
                <a:gd name="connsiteY21" fmla="*/ 2094300 h 2314575"/>
                <a:gd name="connsiteX22" fmla="*/ 2352666 w 5010150"/>
                <a:gd name="connsiteY22" fmla="*/ 2083403 h 2314575"/>
                <a:gd name="connsiteX23" fmla="*/ 2299745 w 5010150"/>
                <a:gd name="connsiteY23" fmla="*/ 2083403 h 2314575"/>
                <a:gd name="connsiteX24" fmla="*/ 2299745 w 5010150"/>
                <a:gd name="connsiteY24" fmla="*/ 2055390 h 2314575"/>
                <a:gd name="connsiteX25" fmla="*/ 2137877 w 5010150"/>
                <a:gd name="connsiteY25" fmla="*/ 2055390 h 2314575"/>
                <a:gd name="connsiteX26" fmla="*/ 2137877 w 5010150"/>
                <a:gd name="connsiteY26" fmla="*/ 2038264 h 2314575"/>
                <a:gd name="connsiteX27" fmla="*/ 2011804 w 5010150"/>
                <a:gd name="connsiteY27" fmla="*/ 2038264 h 2314575"/>
                <a:gd name="connsiteX28" fmla="*/ 2011804 w 5010150"/>
                <a:gd name="connsiteY28" fmla="*/ 2032044 h 2314575"/>
                <a:gd name="connsiteX29" fmla="*/ 1991573 w 5010150"/>
                <a:gd name="connsiteY29" fmla="*/ 2032044 h 2314575"/>
                <a:gd name="connsiteX30" fmla="*/ 1991573 w 5010150"/>
                <a:gd name="connsiteY30" fmla="*/ 2000917 h 2314575"/>
                <a:gd name="connsiteX31" fmla="*/ 1980676 w 5010150"/>
                <a:gd name="connsiteY31" fmla="*/ 2000917 h 2314575"/>
                <a:gd name="connsiteX32" fmla="*/ 1980676 w 5010150"/>
                <a:gd name="connsiteY32" fmla="*/ 1974456 h 2314575"/>
                <a:gd name="connsiteX33" fmla="*/ 1839049 w 5010150"/>
                <a:gd name="connsiteY33" fmla="*/ 1974456 h 2314575"/>
                <a:gd name="connsiteX34" fmla="*/ 1839049 w 5010150"/>
                <a:gd name="connsiteY34" fmla="*/ 1944881 h 2314575"/>
                <a:gd name="connsiteX35" fmla="*/ 1820370 w 5010150"/>
                <a:gd name="connsiteY35" fmla="*/ 1944881 h 2314575"/>
                <a:gd name="connsiteX36" fmla="*/ 1820370 w 5010150"/>
                <a:gd name="connsiteY36" fmla="*/ 1893522 h 2314575"/>
                <a:gd name="connsiteX37" fmla="*/ 1761230 w 5010150"/>
                <a:gd name="connsiteY37" fmla="*/ 1893522 h 2314575"/>
                <a:gd name="connsiteX38" fmla="*/ 1761230 w 5010150"/>
                <a:gd name="connsiteY38" fmla="*/ 1879511 h 2314575"/>
                <a:gd name="connsiteX39" fmla="*/ 1695860 w 5010150"/>
                <a:gd name="connsiteY39" fmla="*/ 1879511 h 2314575"/>
                <a:gd name="connsiteX40" fmla="*/ 1695860 w 5010150"/>
                <a:gd name="connsiteY40" fmla="*/ 1842154 h 2314575"/>
                <a:gd name="connsiteX41" fmla="*/ 1677181 w 5010150"/>
                <a:gd name="connsiteY41" fmla="*/ 1842154 h 2314575"/>
                <a:gd name="connsiteX42" fmla="*/ 1677181 w 5010150"/>
                <a:gd name="connsiteY42" fmla="*/ 1818808 h 2314575"/>
                <a:gd name="connsiteX43" fmla="*/ 1658503 w 5010150"/>
                <a:gd name="connsiteY43" fmla="*/ 1818808 h 2314575"/>
                <a:gd name="connsiteX44" fmla="*/ 1658503 w 5010150"/>
                <a:gd name="connsiteY44" fmla="*/ 1786128 h 2314575"/>
                <a:gd name="connsiteX45" fmla="*/ 1639824 w 5010150"/>
                <a:gd name="connsiteY45" fmla="*/ 1786128 h 2314575"/>
                <a:gd name="connsiteX46" fmla="*/ 1639824 w 5010150"/>
                <a:gd name="connsiteY46" fmla="*/ 1762782 h 2314575"/>
                <a:gd name="connsiteX47" fmla="*/ 1541774 w 5010150"/>
                <a:gd name="connsiteY47" fmla="*/ 1762782 h 2314575"/>
                <a:gd name="connsiteX48" fmla="*/ 1541774 w 5010150"/>
                <a:gd name="connsiteY48" fmla="*/ 1753448 h 2314575"/>
                <a:gd name="connsiteX49" fmla="*/ 1498187 w 5010150"/>
                <a:gd name="connsiteY49" fmla="*/ 1753448 h 2314575"/>
                <a:gd name="connsiteX50" fmla="*/ 1498187 w 5010150"/>
                <a:gd name="connsiteY50" fmla="*/ 1700527 h 2314575"/>
                <a:gd name="connsiteX51" fmla="*/ 1477956 w 5010150"/>
                <a:gd name="connsiteY51" fmla="*/ 1700527 h 2314575"/>
                <a:gd name="connsiteX52" fmla="*/ 1477956 w 5010150"/>
                <a:gd name="connsiteY52" fmla="*/ 1677181 h 2314575"/>
                <a:gd name="connsiteX53" fmla="*/ 1448381 w 5010150"/>
                <a:gd name="connsiteY53" fmla="*/ 1677181 h 2314575"/>
                <a:gd name="connsiteX54" fmla="*/ 1448381 w 5010150"/>
                <a:gd name="connsiteY54" fmla="*/ 1664732 h 2314575"/>
                <a:gd name="connsiteX55" fmla="*/ 1425035 w 5010150"/>
                <a:gd name="connsiteY55" fmla="*/ 1664732 h 2314575"/>
                <a:gd name="connsiteX56" fmla="*/ 1425035 w 5010150"/>
                <a:gd name="connsiteY56" fmla="*/ 1642939 h 2314575"/>
                <a:gd name="connsiteX57" fmla="*/ 1362780 w 5010150"/>
                <a:gd name="connsiteY57" fmla="*/ 1642939 h 2314575"/>
                <a:gd name="connsiteX58" fmla="*/ 1362780 w 5010150"/>
                <a:gd name="connsiteY58" fmla="*/ 1604029 h 2314575"/>
                <a:gd name="connsiteX59" fmla="*/ 1345663 w 5010150"/>
                <a:gd name="connsiteY59" fmla="*/ 1604029 h 2314575"/>
                <a:gd name="connsiteX60" fmla="*/ 1345663 w 5010150"/>
                <a:gd name="connsiteY60" fmla="*/ 1538659 h 2314575"/>
                <a:gd name="connsiteX61" fmla="*/ 1312974 w 5010150"/>
                <a:gd name="connsiteY61" fmla="*/ 1538659 h 2314575"/>
                <a:gd name="connsiteX62" fmla="*/ 1312974 w 5010150"/>
                <a:gd name="connsiteY62" fmla="*/ 1518428 h 2314575"/>
                <a:gd name="connsiteX63" fmla="*/ 1222705 w 5010150"/>
                <a:gd name="connsiteY63" fmla="*/ 1518428 h 2314575"/>
                <a:gd name="connsiteX64" fmla="*/ 1222705 w 5010150"/>
                <a:gd name="connsiteY64" fmla="*/ 1501302 h 2314575"/>
                <a:gd name="connsiteX65" fmla="*/ 1177566 w 5010150"/>
                <a:gd name="connsiteY65" fmla="*/ 1501302 h 2314575"/>
                <a:gd name="connsiteX66" fmla="*/ 1177566 w 5010150"/>
                <a:gd name="connsiteY66" fmla="*/ 1465507 h 2314575"/>
                <a:gd name="connsiteX67" fmla="*/ 1155783 w 5010150"/>
                <a:gd name="connsiteY67" fmla="*/ 1465507 h 2314575"/>
                <a:gd name="connsiteX68" fmla="*/ 1155783 w 5010150"/>
                <a:gd name="connsiteY68" fmla="*/ 1453058 h 2314575"/>
                <a:gd name="connsiteX69" fmla="*/ 1144886 w 5010150"/>
                <a:gd name="connsiteY69" fmla="*/ 1453058 h 2314575"/>
                <a:gd name="connsiteX70" fmla="*/ 1144886 w 5010150"/>
                <a:gd name="connsiteY70" fmla="*/ 1428150 h 2314575"/>
                <a:gd name="connsiteX71" fmla="*/ 1116873 w 5010150"/>
                <a:gd name="connsiteY71" fmla="*/ 1428150 h 2314575"/>
                <a:gd name="connsiteX72" fmla="*/ 1116873 w 5010150"/>
                <a:gd name="connsiteY72" fmla="*/ 1411034 h 2314575"/>
                <a:gd name="connsiteX73" fmla="*/ 1009479 w 5010150"/>
                <a:gd name="connsiteY73" fmla="*/ 1411034 h 2314575"/>
                <a:gd name="connsiteX74" fmla="*/ 1009479 w 5010150"/>
                <a:gd name="connsiteY74" fmla="*/ 1369009 h 2314575"/>
                <a:gd name="connsiteX75" fmla="*/ 979903 w 5010150"/>
                <a:gd name="connsiteY75" fmla="*/ 1369009 h 2314575"/>
                <a:gd name="connsiteX76" fmla="*/ 979903 w 5010150"/>
                <a:gd name="connsiteY76" fmla="*/ 1298972 h 2314575"/>
                <a:gd name="connsiteX77" fmla="*/ 861616 w 5010150"/>
                <a:gd name="connsiteY77" fmla="*/ 1298972 h 2314575"/>
                <a:gd name="connsiteX78" fmla="*/ 861616 w 5010150"/>
                <a:gd name="connsiteY78" fmla="*/ 1233602 h 2314575"/>
                <a:gd name="connsiteX79" fmla="*/ 846052 w 5010150"/>
                <a:gd name="connsiteY79" fmla="*/ 1233602 h 2314575"/>
                <a:gd name="connsiteX80" fmla="*/ 846052 w 5010150"/>
                <a:gd name="connsiteY80" fmla="*/ 1154221 h 2314575"/>
                <a:gd name="connsiteX81" fmla="*/ 821149 w 5010150"/>
                <a:gd name="connsiteY81" fmla="*/ 1154221 h 2314575"/>
                <a:gd name="connsiteX82" fmla="*/ 821149 w 5010150"/>
                <a:gd name="connsiteY82" fmla="*/ 1067067 h 2314575"/>
                <a:gd name="connsiteX83" fmla="*/ 780682 w 5010150"/>
                <a:gd name="connsiteY83" fmla="*/ 1067067 h 2314575"/>
                <a:gd name="connsiteX84" fmla="*/ 780682 w 5010150"/>
                <a:gd name="connsiteY84" fmla="*/ 1017261 h 2314575"/>
                <a:gd name="connsiteX85" fmla="*/ 737104 w 5010150"/>
                <a:gd name="connsiteY85" fmla="*/ 1017261 h 2314575"/>
                <a:gd name="connsiteX86" fmla="*/ 737104 w 5010150"/>
                <a:gd name="connsiteY86" fmla="*/ 1001697 h 2314575"/>
                <a:gd name="connsiteX87" fmla="*/ 699749 w 5010150"/>
                <a:gd name="connsiteY87" fmla="*/ 1001697 h 2314575"/>
                <a:gd name="connsiteX88" fmla="*/ 699749 w 5010150"/>
                <a:gd name="connsiteY88" fmla="*/ 940994 h 2314575"/>
                <a:gd name="connsiteX89" fmla="*/ 677959 w 5010150"/>
                <a:gd name="connsiteY89" fmla="*/ 940994 h 2314575"/>
                <a:gd name="connsiteX90" fmla="*/ 677959 w 5010150"/>
                <a:gd name="connsiteY90" fmla="*/ 881850 h 2314575"/>
                <a:gd name="connsiteX91" fmla="*/ 648388 w 5010150"/>
                <a:gd name="connsiteY91" fmla="*/ 881850 h 2314575"/>
                <a:gd name="connsiteX92" fmla="*/ 648388 w 5010150"/>
                <a:gd name="connsiteY92" fmla="*/ 730877 h 2314575"/>
                <a:gd name="connsiteX93" fmla="*/ 623485 w 5010150"/>
                <a:gd name="connsiteY93" fmla="*/ 730877 h 2314575"/>
                <a:gd name="connsiteX94" fmla="*/ 623485 w 5010150"/>
                <a:gd name="connsiteY94" fmla="*/ 715313 h 2314575"/>
                <a:gd name="connsiteX95" fmla="*/ 579905 w 5010150"/>
                <a:gd name="connsiteY95" fmla="*/ 715313 h 2314575"/>
                <a:gd name="connsiteX96" fmla="*/ 579905 w 5010150"/>
                <a:gd name="connsiteY96" fmla="*/ 702862 h 2314575"/>
                <a:gd name="connsiteX97" fmla="*/ 561228 w 5010150"/>
                <a:gd name="connsiteY97" fmla="*/ 702862 h 2314575"/>
                <a:gd name="connsiteX98" fmla="*/ 561228 w 5010150"/>
                <a:gd name="connsiteY98" fmla="*/ 684185 h 2314575"/>
                <a:gd name="connsiteX99" fmla="*/ 525430 w 5010150"/>
                <a:gd name="connsiteY99" fmla="*/ 684185 h 2314575"/>
                <a:gd name="connsiteX100" fmla="*/ 525430 w 5010150"/>
                <a:gd name="connsiteY100" fmla="*/ 547220 h 2314575"/>
                <a:gd name="connsiteX101" fmla="*/ 503641 w 5010150"/>
                <a:gd name="connsiteY101" fmla="*/ 547220 h 2314575"/>
                <a:gd name="connsiteX102" fmla="*/ 503641 w 5010150"/>
                <a:gd name="connsiteY102" fmla="*/ 481851 h 2314575"/>
                <a:gd name="connsiteX103" fmla="*/ 481851 w 5010150"/>
                <a:gd name="connsiteY103" fmla="*/ 481851 h 2314575"/>
                <a:gd name="connsiteX104" fmla="*/ 481851 w 5010150"/>
                <a:gd name="connsiteY104" fmla="*/ 411812 h 2314575"/>
                <a:gd name="connsiteX105" fmla="*/ 461618 w 5010150"/>
                <a:gd name="connsiteY105" fmla="*/ 411812 h 2314575"/>
                <a:gd name="connsiteX106" fmla="*/ 461618 w 5010150"/>
                <a:gd name="connsiteY106" fmla="*/ 394691 h 2314575"/>
                <a:gd name="connsiteX107" fmla="*/ 424264 w 5010150"/>
                <a:gd name="connsiteY107" fmla="*/ 394691 h 2314575"/>
                <a:gd name="connsiteX108" fmla="*/ 424264 w 5010150"/>
                <a:gd name="connsiteY108" fmla="*/ 382240 h 2314575"/>
                <a:gd name="connsiteX109" fmla="*/ 369789 w 5010150"/>
                <a:gd name="connsiteY109" fmla="*/ 382240 h 2314575"/>
                <a:gd name="connsiteX110" fmla="*/ 369789 w 5010150"/>
                <a:gd name="connsiteY110" fmla="*/ 343330 h 2314575"/>
                <a:gd name="connsiteX111" fmla="*/ 352668 w 5010150"/>
                <a:gd name="connsiteY111" fmla="*/ 343330 h 2314575"/>
                <a:gd name="connsiteX112" fmla="*/ 352668 w 5010150"/>
                <a:gd name="connsiteY112" fmla="*/ 287299 h 2314575"/>
                <a:gd name="connsiteX113" fmla="*/ 330879 w 5010150"/>
                <a:gd name="connsiteY113" fmla="*/ 287299 h 2314575"/>
                <a:gd name="connsiteX114" fmla="*/ 330879 w 5010150"/>
                <a:gd name="connsiteY114" fmla="*/ 223486 h 2314575"/>
                <a:gd name="connsiteX115" fmla="*/ 307532 w 5010150"/>
                <a:gd name="connsiteY115" fmla="*/ 223486 h 2314575"/>
                <a:gd name="connsiteX116" fmla="*/ 307532 w 5010150"/>
                <a:gd name="connsiteY116" fmla="*/ 165899 h 2314575"/>
                <a:gd name="connsiteX117" fmla="*/ 249945 w 5010150"/>
                <a:gd name="connsiteY117" fmla="*/ 165899 h 2314575"/>
                <a:gd name="connsiteX118" fmla="*/ 249945 w 5010150"/>
                <a:gd name="connsiteY118" fmla="*/ 144108 h 2314575"/>
                <a:gd name="connsiteX119" fmla="*/ 197027 w 5010150"/>
                <a:gd name="connsiteY119" fmla="*/ 144108 h 2314575"/>
                <a:gd name="connsiteX120" fmla="*/ 197027 w 5010150"/>
                <a:gd name="connsiteY120" fmla="*/ 112980 h 2314575"/>
                <a:gd name="connsiteX121" fmla="*/ 169011 w 5010150"/>
                <a:gd name="connsiteY121" fmla="*/ 112980 h 2314575"/>
                <a:gd name="connsiteX122" fmla="*/ 169011 w 5010150"/>
                <a:gd name="connsiteY122" fmla="*/ 74070 h 2314575"/>
                <a:gd name="connsiteX123" fmla="*/ 150334 w 5010150"/>
                <a:gd name="connsiteY123" fmla="*/ 74070 h 2314575"/>
                <a:gd name="connsiteX124" fmla="*/ 150334 w 5010150"/>
                <a:gd name="connsiteY124" fmla="*/ 33603 h 2314575"/>
                <a:gd name="connsiteX125" fmla="*/ 128544 w 5010150"/>
                <a:gd name="connsiteY125" fmla="*/ 33603 h 2314575"/>
                <a:gd name="connsiteX126" fmla="*/ 128544 w 5010150"/>
                <a:gd name="connsiteY126" fmla="*/ 18038 h 2314575"/>
                <a:gd name="connsiteX127" fmla="*/ 61618 w 5010150"/>
                <a:gd name="connsiteY127" fmla="*/ 18038 h 2314575"/>
                <a:gd name="connsiteX128" fmla="*/ 61618 w 5010150"/>
                <a:gd name="connsiteY128" fmla="*/ 7144 h 2314575"/>
                <a:gd name="connsiteX129" fmla="*/ 7144 w 5010150"/>
                <a:gd name="connsiteY129" fmla="*/ 7144 h 2314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Lst>
              <a:rect l="l" t="t" r="r" b="b"/>
              <a:pathLst>
                <a:path w="5010150" h="2314575">
                  <a:moveTo>
                    <a:pt x="5007912" y="2312194"/>
                  </a:moveTo>
                  <a:lnTo>
                    <a:pt x="3726980" y="2312194"/>
                  </a:lnTo>
                  <a:lnTo>
                    <a:pt x="3726980" y="2293525"/>
                  </a:lnTo>
                  <a:lnTo>
                    <a:pt x="3678726" y="2293525"/>
                  </a:lnTo>
                  <a:lnTo>
                    <a:pt x="3678726" y="2268617"/>
                  </a:lnTo>
                  <a:lnTo>
                    <a:pt x="3462385" y="2268617"/>
                  </a:lnTo>
                  <a:lnTo>
                    <a:pt x="3462385" y="2259283"/>
                  </a:lnTo>
                  <a:lnTo>
                    <a:pt x="2832040" y="2259283"/>
                  </a:lnTo>
                  <a:lnTo>
                    <a:pt x="2832040" y="2232822"/>
                  </a:lnTo>
                  <a:lnTo>
                    <a:pt x="2810247" y="2232822"/>
                  </a:lnTo>
                  <a:lnTo>
                    <a:pt x="2810247" y="2212591"/>
                  </a:lnTo>
                  <a:lnTo>
                    <a:pt x="2783796" y="2212591"/>
                  </a:lnTo>
                  <a:lnTo>
                    <a:pt x="2783796" y="2198580"/>
                  </a:lnTo>
                  <a:lnTo>
                    <a:pt x="2668620" y="2198580"/>
                  </a:lnTo>
                  <a:lnTo>
                    <a:pt x="2668620" y="2172119"/>
                  </a:lnTo>
                  <a:lnTo>
                    <a:pt x="2646826" y="2172119"/>
                  </a:lnTo>
                  <a:lnTo>
                    <a:pt x="2646826" y="2140992"/>
                  </a:lnTo>
                  <a:lnTo>
                    <a:pt x="2511419" y="2140992"/>
                  </a:lnTo>
                  <a:lnTo>
                    <a:pt x="2511419" y="2120760"/>
                  </a:lnTo>
                  <a:lnTo>
                    <a:pt x="2467842" y="2120760"/>
                  </a:lnTo>
                  <a:lnTo>
                    <a:pt x="2467842" y="2094300"/>
                  </a:lnTo>
                  <a:lnTo>
                    <a:pt x="2352666" y="2094300"/>
                  </a:lnTo>
                  <a:lnTo>
                    <a:pt x="2352666" y="2083403"/>
                  </a:lnTo>
                  <a:lnTo>
                    <a:pt x="2299745" y="2083403"/>
                  </a:lnTo>
                  <a:lnTo>
                    <a:pt x="2299745" y="2055390"/>
                  </a:lnTo>
                  <a:lnTo>
                    <a:pt x="2137877" y="2055390"/>
                  </a:lnTo>
                  <a:lnTo>
                    <a:pt x="2137877" y="2038264"/>
                  </a:lnTo>
                  <a:lnTo>
                    <a:pt x="2011804" y="2038264"/>
                  </a:lnTo>
                  <a:lnTo>
                    <a:pt x="2011804" y="2032044"/>
                  </a:lnTo>
                  <a:lnTo>
                    <a:pt x="1991573" y="2032044"/>
                  </a:lnTo>
                  <a:lnTo>
                    <a:pt x="1991573" y="2000917"/>
                  </a:lnTo>
                  <a:lnTo>
                    <a:pt x="1980676" y="2000917"/>
                  </a:lnTo>
                  <a:lnTo>
                    <a:pt x="1980676" y="1974456"/>
                  </a:lnTo>
                  <a:lnTo>
                    <a:pt x="1839049" y="1974456"/>
                  </a:lnTo>
                  <a:lnTo>
                    <a:pt x="1839049" y="1944881"/>
                  </a:lnTo>
                  <a:lnTo>
                    <a:pt x="1820370" y="1944881"/>
                  </a:lnTo>
                  <a:lnTo>
                    <a:pt x="1820370" y="1893522"/>
                  </a:lnTo>
                  <a:lnTo>
                    <a:pt x="1761230" y="1893522"/>
                  </a:lnTo>
                  <a:lnTo>
                    <a:pt x="1761230" y="1879511"/>
                  </a:lnTo>
                  <a:lnTo>
                    <a:pt x="1695860" y="1879511"/>
                  </a:lnTo>
                  <a:lnTo>
                    <a:pt x="1695860" y="1842154"/>
                  </a:lnTo>
                  <a:lnTo>
                    <a:pt x="1677181" y="1842154"/>
                  </a:lnTo>
                  <a:lnTo>
                    <a:pt x="1677181" y="1818808"/>
                  </a:lnTo>
                  <a:lnTo>
                    <a:pt x="1658503" y="1818808"/>
                  </a:lnTo>
                  <a:lnTo>
                    <a:pt x="1658503" y="1786128"/>
                  </a:lnTo>
                  <a:lnTo>
                    <a:pt x="1639824" y="1786128"/>
                  </a:lnTo>
                  <a:lnTo>
                    <a:pt x="1639824" y="1762782"/>
                  </a:lnTo>
                  <a:lnTo>
                    <a:pt x="1541774" y="1762782"/>
                  </a:lnTo>
                  <a:lnTo>
                    <a:pt x="1541774" y="1753448"/>
                  </a:lnTo>
                  <a:lnTo>
                    <a:pt x="1498187" y="1753448"/>
                  </a:lnTo>
                  <a:lnTo>
                    <a:pt x="1498187" y="1700527"/>
                  </a:lnTo>
                  <a:lnTo>
                    <a:pt x="1477956" y="1700527"/>
                  </a:lnTo>
                  <a:lnTo>
                    <a:pt x="1477956" y="1677181"/>
                  </a:lnTo>
                  <a:lnTo>
                    <a:pt x="1448381" y="1677181"/>
                  </a:lnTo>
                  <a:lnTo>
                    <a:pt x="1448381" y="1664732"/>
                  </a:lnTo>
                  <a:lnTo>
                    <a:pt x="1425035" y="1664732"/>
                  </a:lnTo>
                  <a:lnTo>
                    <a:pt x="1425035" y="1642939"/>
                  </a:lnTo>
                  <a:lnTo>
                    <a:pt x="1362780" y="1642939"/>
                  </a:lnTo>
                  <a:lnTo>
                    <a:pt x="1362780" y="1604029"/>
                  </a:lnTo>
                  <a:lnTo>
                    <a:pt x="1345663" y="1604029"/>
                  </a:lnTo>
                  <a:lnTo>
                    <a:pt x="1345663" y="1538659"/>
                  </a:lnTo>
                  <a:lnTo>
                    <a:pt x="1312974" y="1538659"/>
                  </a:lnTo>
                  <a:lnTo>
                    <a:pt x="1312974" y="1518428"/>
                  </a:lnTo>
                  <a:lnTo>
                    <a:pt x="1222705" y="1518428"/>
                  </a:lnTo>
                  <a:lnTo>
                    <a:pt x="1222705" y="1501302"/>
                  </a:lnTo>
                  <a:lnTo>
                    <a:pt x="1177566" y="1501302"/>
                  </a:lnTo>
                  <a:lnTo>
                    <a:pt x="1177566" y="1465507"/>
                  </a:lnTo>
                  <a:lnTo>
                    <a:pt x="1155783" y="1465507"/>
                  </a:lnTo>
                  <a:lnTo>
                    <a:pt x="1155783" y="1453058"/>
                  </a:lnTo>
                  <a:lnTo>
                    <a:pt x="1144886" y="1453058"/>
                  </a:lnTo>
                  <a:lnTo>
                    <a:pt x="1144886" y="1428150"/>
                  </a:lnTo>
                  <a:lnTo>
                    <a:pt x="1116873" y="1428150"/>
                  </a:lnTo>
                  <a:lnTo>
                    <a:pt x="1116873" y="1411034"/>
                  </a:lnTo>
                  <a:lnTo>
                    <a:pt x="1009479" y="1411034"/>
                  </a:lnTo>
                  <a:lnTo>
                    <a:pt x="1009479" y="1369009"/>
                  </a:lnTo>
                  <a:lnTo>
                    <a:pt x="979903" y="1369009"/>
                  </a:lnTo>
                  <a:lnTo>
                    <a:pt x="979903" y="1298972"/>
                  </a:lnTo>
                  <a:lnTo>
                    <a:pt x="861616" y="1298972"/>
                  </a:lnTo>
                  <a:lnTo>
                    <a:pt x="861616" y="1233602"/>
                  </a:lnTo>
                  <a:lnTo>
                    <a:pt x="846052" y="1233602"/>
                  </a:lnTo>
                  <a:lnTo>
                    <a:pt x="846052" y="1154221"/>
                  </a:lnTo>
                  <a:lnTo>
                    <a:pt x="821149" y="1154221"/>
                  </a:lnTo>
                  <a:lnTo>
                    <a:pt x="821149" y="1067067"/>
                  </a:lnTo>
                  <a:lnTo>
                    <a:pt x="780682" y="1067067"/>
                  </a:lnTo>
                  <a:lnTo>
                    <a:pt x="780682" y="1017261"/>
                  </a:lnTo>
                  <a:lnTo>
                    <a:pt x="737104" y="1017261"/>
                  </a:lnTo>
                  <a:lnTo>
                    <a:pt x="737104" y="1001697"/>
                  </a:lnTo>
                  <a:lnTo>
                    <a:pt x="699749" y="1001697"/>
                  </a:lnTo>
                  <a:lnTo>
                    <a:pt x="699749" y="940994"/>
                  </a:lnTo>
                  <a:lnTo>
                    <a:pt x="677959" y="940994"/>
                  </a:lnTo>
                  <a:lnTo>
                    <a:pt x="677959" y="881850"/>
                  </a:lnTo>
                  <a:lnTo>
                    <a:pt x="648388" y="881850"/>
                  </a:lnTo>
                  <a:lnTo>
                    <a:pt x="648388" y="730877"/>
                  </a:lnTo>
                  <a:lnTo>
                    <a:pt x="623485" y="730877"/>
                  </a:lnTo>
                  <a:lnTo>
                    <a:pt x="623485" y="715313"/>
                  </a:lnTo>
                  <a:lnTo>
                    <a:pt x="579905" y="715313"/>
                  </a:lnTo>
                  <a:lnTo>
                    <a:pt x="579905" y="702862"/>
                  </a:lnTo>
                  <a:lnTo>
                    <a:pt x="561228" y="702862"/>
                  </a:lnTo>
                  <a:lnTo>
                    <a:pt x="561228" y="684185"/>
                  </a:lnTo>
                  <a:lnTo>
                    <a:pt x="525430" y="684185"/>
                  </a:lnTo>
                  <a:lnTo>
                    <a:pt x="525430" y="547220"/>
                  </a:lnTo>
                  <a:lnTo>
                    <a:pt x="503641" y="547220"/>
                  </a:lnTo>
                  <a:lnTo>
                    <a:pt x="503641" y="481851"/>
                  </a:lnTo>
                  <a:lnTo>
                    <a:pt x="481851" y="481851"/>
                  </a:lnTo>
                  <a:lnTo>
                    <a:pt x="481851" y="411812"/>
                  </a:lnTo>
                  <a:lnTo>
                    <a:pt x="461618" y="411812"/>
                  </a:lnTo>
                  <a:lnTo>
                    <a:pt x="461618" y="394691"/>
                  </a:lnTo>
                  <a:lnTo>
                    <a:pt x="424264" y="394691"/>
                  </a:lnTo>
                  <a:lnTo>
                    <a:pt x="424264" y="382240"/>
                  </a:lnTo>
                  <a:lnTo>
                    <a:pt x="369789" y="382240"/>
                  </a:lnTo>
                  <a:lnTo>
                    <a:pt x="369789" y="343330"/>
                  </a:lnTo>
                  <a:lnTo>
                    <a:pt x="352668" y="343330"/>
                  </a:lnTo>
                  <a:lnTo>
                    <a:pt x="352668" y="287299"/>
                  </a:lnTo>
                  <a:lnTo>
                    <a:pt x="330879" y="287299"/>
                  </a:lnTo>
                  <a:lnTo>
                    <a:pt x="330879" y="223486"/>
                  </a:lnTo>
                  <a:lnTo>
                    <a:pt x="307532" y="223486"/>
                  </a:lnTo>
                  <a:lnTo>
                    <a:pt x="307532" y="165899"/>
                  </a:lnTo>
                  <a:lnTo>
                    <a:pt x="249945" y="165899"/>
                  </a:lnTo>
                  <a:lnTo>
                    <a:pt x="249945" y="144108"/>
                  </a:lnTo>
                  <a:lnTo>
                    <a:pt x="197027" y="144108"/>
                  </a:lnTo>
                  <a:lnTo>
                    <a:pt x="197027" y="112980"/>
                  </a:lnTo>
                  <a:lnTo>
                    <a:pt x="169011" y="112980"/>
                  </a:lnTo>
                  <a:lnTo>
                    <a:pt x="169011" y="74070"/>
                  </a:lnTo>
                  <a:lnTo>
                    <a:pt x="150334" y="74070"/>
                  </a:lnTo>
                  <a:lnTo>
                    <a:pt x="150334" y="33603"/>
                  </a:lnTo>
                  <a:lnTo>
                    <a:pt x="128544" y="33603"/>
                  </a:lnTo>
                  <a:lnTo>
                    <a:pt x="128544" y="18038"/>
                  </a:lnTo>
                  <a:lnTo>
                    <a:pt x="61618" y="18038"/>
                  </a:lnTo>
                  <a:lnTo>
                    <a:pt x="61618" y="7144"/>
                  </a:lnTo>
                  <a:lnTo>
                    <a:pt x="7144" y="7144"/>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grpSp>
          <p:nvGrpSpPr>
            <p:cNvPr id="477" name="Group 476">
              <a:extLst>
                <a:ext uri="{FF2B5EF4-FFF2-40B4-BE49-F238E27FC236}">
                  <a16:creationId xmlns:a16="http://schemas.microsoft.com/office/drawing/2014/main" id="{AA5DB422-AE28-4E55-8436-1AC5BED0D383}"/>
                </a:ext>
              </a:extLst>
            </p:cNvPr>
            <p:cNvGrpSpPr/>
            <p:nvPr/>
          </p:nvGrpSpPr>
          <p:grpSpPr>
            <a:xfrm>
              <a:off x="256682" y="3917474"/>
              <a:ext cx="3154347" cy="412690"/>
              <a:chOff x="256682" y="3917474"/>
              <a:chExt cx="3154347" cy="412690"/>
            </a:xfrm>
          </p:grpSpPr>
          <p:sp>
            <p:nvSpPr>
              <p:cNvPr id="478" name="Freeform: Shape 181">
                <a:extLst>
                  <a:ext uri="{FF2B5EF4-FFF2-40B4-BE49-F238E27FC236}">
                    <a16:creationId xmlns:a16="http://schemas.microsoft.com/office/drawing/2014/main" id="{E125E657-B4D3-4CFC-BEBE-40289B874702}"/>
                  </a:ext>
                </a:extLst>
              </p:cNvPr>
              <p:cNvSpPr/>
              <p:nvPr/>
            </p:nvSpPr>
            <p:spPr>
              <a:xfrm>
                <a:off x="256682" y="3917474"/>
                <a:ext cx="9525" cy="85725"/>
              </a:xfrm>
              <a:custGeom>
                <a:avLst/>
                <a:gdLst>
                  <a:gd name="connsiteX0" fmla="*/ 6941 w 9525"/>
                  <a:gd name="connsiteY0" fmla="*/ 6941 h 85725"/>
                  <a:gd name="connsiteX1" fmla="*/ 6941 w 9525"/>
                  <a:gd name="connsiteY1" fmla="*/ 78941 h 85725"/>
                </a:gdLst>
                <a:ahLst/>
                <a:cxnLst>
                  <a:cxn ang="0">
                    <a:pos x="connsiteX0" y="connsiteY0"/>
                  </a:cxn>
                  <a:cxn ang="0">
                    <a:pos x="connsiteX1" y="connsiteY1"/>
                  </a:cxn>
                </a:cxnLst>
                <a:rect l="l" t="t" r="r" b="b"/>
                <a:pathLst>
                  <a:path w="9525" h="85725">
                    <a:moveTo>
                      <a:pt x="6941" y="6941"/>
                    </a:moveTo>
                    <a:lnTo>
                      <a:pt x="6941" y="78941"/>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479" name="Freeform: Shape 182">
                <a:extLst>
                  <a:ext uri="{FF2B5EF4-FFF2-40B4-BE49-F238E27FC236}">
                    <a16:creationId xmlns:a16="http://schemas.microsoft.com/office/drawing/2014/main" id="{62BF56E7-38ED-47B7-A7D5-A3C6B077747D}"/>
                  </a:ext>
                </a:extLst>
              </p:cNvPr>
              <p:cNvSpPr/>
              <p:nvPr/>
            </p:nvSpPr>
            <p:spPr>
              <a:xfrm>
                <a:off x="561482" y="3993674"/>
                <a:ext cx="9525" cy="85725"/>
              </a:xfrm>
              <a:custGeom>
                <a:avLst/>
                <a:gdLst>
                  <a:gd name="connsiteX0" fmla="*/ 6941 w 9525"/>
                  <a:gd name="connsiteY0" fmla="*/ 6941 h 85725"/>
                  <a:gd name="connsiteX1" fmla="*/ 6941 w 9525"/>
                  <a:gd name="connsiteY1" fmla="*/ 78941 h 85725"/>
                </a:gdLst>
                <a:ahLst/>
                <a:cxnLst>
                  <a:cxn ang="0">
                    <a:pos x="connsiteX0" y="connsiteY0"/>
                  </a:cxn>
                  <a:cxn ang="0">
                    <a:pos x="connsiteX1" y="connsiteY1"/>
                  </a:cxn>
                </a:cxnLst>
                <a:rect l="l" t="t" r="r" b="b"/>
                <a:pathLst>
                  <a:path w="9525" h="85725">
                    <a:moveTo>
                      <a:pt x="6941" y="6941"/>
                    </a:moveTo>
                    <a:lnTo>
                      <a:pt x="6941" y="78941"/>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480" name="Freeform: Shape 183">
                <a:extLst>
                  <a:ext uri="{FF2B5EF4-FFF2-40B4-BE49-F238E27FC236}">
                    <a16:creationId xmlns:a16="http://schemas.microsoft.com/office/drawing/2014/main" id="{E2C09618-D219-496A-8325-B32DE8491205}"/>
                  </a:ext>
                </a:extLst>
              </p:cNvPr>
              <p:cNvSpPr/>
              <p:nvPr/>
            </p:nvSpPr>
            <p:spPr>
              <a:xfrm>
                <a:off x="1018682" y="4069874"/>
                <a:ext cx="9525" cy="85725"/>
              </a:xfrm>
              <a:custGeom>
                <a:avLst/>
                <a:gdLst>
                  <a:gd name="connsiteX0" fmla="*/ 6941 w 9525"/>
                  <a:gd name="connsiteY0" fmla="*/ 6941 h 85725"/>
                  <a:gd name="connsiteX1" fmla="*/ 6941 w 9525"/>
                  <a:gd name="connsiteY1" fmla="*/ 78941 h 85725"/>
                </a:gdLst>
                <a:ahLst/>
                <a:cxnLst>
                  <a:cxn ang="0">
                    <a:pos x="connsiteX0" y="connsiteY0"/>
                  </a:cxn>
                  <a:cxn ang="0">
                    <a:pos x="connsiteX1" y="connsiteY1"/>
                  </a:cxn>
                </a:cxnLst>
                <a:rect l="l" t="t" r="r" b="b"/>
                <a:pathLst>
                  <a:path w="9525" h="85725">
                    <a:moveTo>
                      <a:pt x="6941" y="6941"/>
                    </a:moveTo>
                    <a:lnTo>
                      <a:pt x="6941" y="78941"/>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481" name="Freeform: Shape 184">
                <a:extLst>
                  <a:ext uri="{FF2B5EF4-FFF2-40B4-BE49-F238E27FC236}">
                    <a16:creationId xmlns:a16="http://schemas.microsoft.com/office/drawing/2014/main" id="{0FC4EFEE-8C99-4D00-A5EC-4E9D3E70084F}"/>
                  </a:ext>
                </a:extLst>
              </p:cNvPr>
              <p:cNvSpPr/>
              <p:nvPr/>
            </p:nvSpPr>
            <p:spPr>
              <a:xfrm>
                <a:off x="1401244" y="4187289"/>
                <a:ext cx="9525" cy="85725"/>
              </a:xfrm>
              <a:custGeom>
                <a:avLst/>
                <a:gdLst>
                  <a:gd name="connsiteX0" fmla="*/ 6941 w 9525"/>
                  <a:gd name="connsiteY0" fmla="*/ 6941 h 85725"/>
                  <a:gd name="connsiteX1" fmla="*/ 6941 w 9525"/>
                  <a:gd name="connsiteY1" fmla="*/ 78941 h 85725"/>
                </a:gdLst>
                <a:ahLst/>
                <a:cxnLst>
                  <a:cxn ang="0">
                    <a:pos x="connsiteX0" y="connsiteY0"/>
                  </a:cxn>
                  <a:cxn ang="0">
                    <a:pos x="connsiteX1" y="connsiteY1"/>
                  </a:cxn>
                </a:cxnLst>
                <a:rect l="l" t="t" r="r" b="b"/>
                <a:pathLst>
                  <a:path w="9525" h="85725">
                    <a:moveTo>
                      <a:pt x="6941" y="6941"/>
                    </a:moveTo>
                    <a:lnTo>
                      <a:pt x="6941" y="78941"/>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482" name="Freeform: Shape 185">
                <a:extLst>
                  <a:ext uri="{FF2B5EF4-FFF2-40B4-BE49-F238E27FC236}">
                    <a16:creationId xmlns:a16="http://schemas.microsoft.com/office/drawing/2014/main" id="{71C48BA5-4CF9-4757-9A8E-C076C5330989}"/>
                  </a:ext>
                </a:extLst>
              </p:cNvPr>
              <p:cNvSpPr/>
              <p:nvPr/>
            </p:nvSpPr>
            <p:spPr>
              <a:xfrm>
                <a:off x="1572694" y="4187289"/>
                <a:ext cx="9525" cy="85725"/>
              </a:xfrm>
              <a:custGeom>
                <a:avLst/>
                <a:gdLst>
                  <a:gd name="connsiteX0" fmla="*/ 6941 w 9525"/>
                  <a:gd name="connsiteY0" fmla="*/ 6941 h 85725"/>
                  <a:gd name="connsiteX1" fmla="*/ 6941 w 9525"/>
                  <a:gd name="connsiteY1" fmla="*/ 78941 h 85725"/>
                </a:gdLst>
                <a:ahLst/>
                <a:cxnLst>
                  <a:cxn ang="0">
                    <a:pos x="connsiteX0" y="connsiteY0"/>
                  </a:cxn>
                  <a:cxn ang="0">
                    <a:pos x="connsiteX1" y="connsiteY1"/>
                  </a:cxn>
                </a:cxnLst>
                <a:rect l="l" t="t" r="r" b="b"/>
                <a:pathLst>
                  <a:path w="9525" h="85725">
                    <a:moveTo>
                      <a:pt x="6941" y="6941"/>
                    </a:moveTo>
                    <a:lnTo>
                      <a:pt x="6941" y="78941"/>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483" name="Freeform: Shape 186">
                <a:extLst>
                  <a:ext uri="{FF2B5EF4-FFF2-40B4-BE49-F238E27FC236}">
                    <a16:creationId xmlns:a16="http://schemas.microsoft.com/office/drawing/2014/main" id="{214A244A-7E8B-46B4-BEC0-79B2144B3314}"/>
                  </a:ext>
                </a:extLst>
              </p:cNvPr>
              <p:cNvSpPr/>
              <p:nvPr/>
            </p:nvSpPr>
            <p:spPr>
              <a:xfrm>
                <a:off x="1725094" y="4206339"/>
                <a:ext cx="9525" cy="85725"/>
              </a:xfrm>
              <a:custGeom>
                <a:avLst/>
                <a:gdLst>
                  <a:gd name="connsiteX0" fmla="*/ 6941 w 9525"/>
                  <a:gd name="connsiteY0" fmla="*/ 6941 h 85725"/>
                  <a:gd name="connsiteX1" fmla="*/ 6941 w 9525"/>
                  <a:gd name="connsiteY1" fmla="*/ 78941 h 85725"/>
                </a:gdLst>
                <a:ahLst/>
                <a:cxnLst>
                  <a:cxn ang="0">
                    <a:pos x="connsiteX0" y="connsiteY0"/>
                  </a:cxn>
                  <a:cxn ang="0">
                    <a:pos x="connsiteX1" y="connsiteY1"/>
                  </a:cxn>
                </a:cxnLst>
                <a:rect l="l" t="t" r="r" b="b"/>
                <a:pathLst>
                  <a:path w="9525" h="85725">
                    <a:moveTo>
                      <a:pt x="6941" y="6941"/>
                    </a:moveTo>
                    <a:lnTo>
                      <a:pt x="6941" y="78941"/>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484" name="Freeform: Shape 344">
                <a:extLst>
                  <a:ext uri="{FF2B5EF4-FFF2-40B4-BE49-F238E27FC236}">
                    <a16:creationId xmlns:a16="http://schemas.microsoft.com/office/drawing/2014/main" id="{0BD0CAD3-D57C-4840-878A-1CA7B7671CE5}"/>
                  </a:ext>
                </a:extLst>
              </p:cNvPr>
              <p:cNvSpPr/>
              <p:nvPr/>
            </p:nvSpPr>
            <p:spPr>
              <a:xfrm>
                <a:off x="2048944" y="4206339"/>
                <a:ext cx="9525" cy="85725"/>
              </a:xfrm>
              <a:custGeom>
                <a:avLst/>
                <a:gdLst>
                  <a:gd name="connsiteX0" fmla="*/ 6941 w 9525"/>
                  <a:gd name="connsiteY0" fmla="*/ 6941 h 85725"/>
                  <a:gd name="connsiteX1" fmla="*/ 6941 w 9525"/>
                  <a:gd name="connsiteY1" fmla="*/ 78941 h 85725"/>
                </a:gdLst>
                <a:ahLst/>
                <a:cxnLst>
                  <a:cxn ang="0">
                    <a:pos x="connsiteX0" y="connsiteY0"/>
                  </a:cxn>
                  <a:cxn ang="0">
                    <a:pos x="connsiteX1" y="connsiteY1"/>
                  </a:cxn>
                </a:cxnLst>
                <a:rect l="l" t="t" r="r" b="b"/>
                <a:pathLst>
                  <a:path w="9525" h="85725">
                    <a:moveTo>
                      <a:pt x="6941" y="6941"/>
                    </a:moveTo>
                    <a:lnTo>
                      <a:pt x="6941" y="78941"/>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485" name="Freeform: Shape 345">
                <a:extLst>
                  <a:ext uri="{FF2B5EF4-FFF2-40B4-BE49-F238E27FC236}">
                    <a16:creationId xmlns:a16="http://schemas.microsoft.com/office/drawing/2014/main" id="{3DBB1093-0FD5-4813-9993-FE5147044175}"/>
                  </a:ext>
                </a:extLst>
              </p:cNvPr>
              <p:cNvSpPr/>
              <p:nvPr/>
            </p:nvSpPr>
            <p:spPr>
              <a:xfrm>
                <a:off x="2220394" y="4244439"/>
                <a:ext cx="9525" cy="85725"/>
              </a:xfrm>
              <a:custGeom>
                <a:avLst/>
                <a:gdLst>
                  <a:gd name="connsiteX0" fmla="*/ 6941 w 9525"/>
                  <a:gd name="connsiteY0" fmla="*/ 6941 h 85725"/>
                  <a:gd name="connsiteX1" fmla="*/ 6941 w 9525"/>
                  <a:gd name="connsiteY1" fmla="*/ 78941 h 85725"/>
                </a:gdLst>
                <a:ahLst/>
                <a:cxnLst>
                  <a:cxn ang="0">
                    <a:pos x="connsiteX0" y="connsiteY0"/>
                  </a:cxn>
                  <a:cxn ang="0">
                    <a:pos x="connsiteX1" y="connsiteY1"/>
                  </a:cxn>
                </a:cxnLst>
                <a:rect l="l" t="t" r="r" b="b"/>
                <a:pathLst>
                  <a:path w="9525" h="85725">
                    <a:moveTo>
                      <a:pt x="6941" y="6941"/>
                    </a:moveTo>
                    <a:lnTo>
                      <a:pt x="6941" y="78941"/>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486" name="Freeform: Shape 346">
                <a:extLst>
                  <a:ext uri="{FF2B5EF4-FFF2-40B4-BE49-F238E27FC236}">
                    <a16:creationId xmlns:a16="http://schemas.microsoft.com/office/drawing/2014/main" id="{22CC41BC-3478-4EF9-8C32-444DAD02C6EE}"/>
                  </a:ext>
                </a:extLst>
              </p:cNvPr>
              <p:cNvSpPr/>
              <p:nvPr/>
            </p:nvSpPr>
            <p:spPr>
              <a:xfrm>
                <a:off x="2239444" y="4244439"/>
                <a:ext cx="9525" cy="85725"/>
              </a:xfrm>
              <a:custGeom>
                <a:avLst/>
                <a:gdLst>
                  <a:gd name="connsiteX0" fmla="*/ 6941 w 9525"/>
                  <a:gd name="connsiteY0" fmla="*/ 6941 h 85725"/>
                  <a:gd name="connsiteX1" fmla="*/ 6941 w 9525"/>
                  <a:gd name="connsiteY1" fmla="*/ 78941 h 85725"/>
                </a:gdLst>
                <a:ahLst/>
                <a:cxnLst>
                  <a:cxn ang="0">
                    <a:pos x="connsiteX0" y="connsiteY0"/>
                  </a:cxn>
                  <a:cxn ang="0">
                    <a:pos x="connsiteX1" y="connsiteY1"/>
                  </a:cxn>
                </a:cxnLst>
                <a:rect l="l" t="t" r="r" b="b"/>
                <a:pathLst>
                  <a:path w="9525" h="85725">
                    <a:moveTo>
                      <a:pt x="6941" y="6941"/>
                    </a:moveTo>
                    <a:lnTo>
                      <a:pt x="6941" y="78941"/>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487" name="Freeform: Shape 347">
                <a:extLst>
                  <a:ext uri="{FF2B5EF4-FFF2-40B4-BE49-F238E27FC236}">
                    <a16:creationId xmlns:a16="http://schemas.microsoft.com/office/drawing/2014/main" id="{6F60E958-6A7B-4BEA-A441-6CF573801385}"/>
                  </a:ext>
                </a:extLst>
              </p:cNvPr>
              <p:cNvSpPr/>
              <p:nvPr/>
            </p:nvSpPr>
            <p:spPr>
              <a:xfrm>
                <a:off x="2353754" y="4244439"/>
                <a:ext cx="9525" cy="85725"/>
              </a:xfrm>
              <a:custGeom>
                <a:avLst/>
                <a:gdLst>
                  <a:gd name="connsiteX0" fmla="*/ 6941 w 9525"/>
                  <a:gd name="connsiteY0" fmla="*/ 6941 h 85725"/>
                  <a:gd name="connsiteX1" fmla="*/ 6941 w 9525"/>
                  <a:gd name="connsiteY1" fmla="*/ 78941 h 85725"/>
                </a:gdLst>
                <a:ahLst/>
                <a:cxnLst>
                  <a:cxn ang="0">
                    <a:pos x="connsiteX0" y="connsiteY0"/>
                  </a:cxn>
                  <a:cxn ang="0">
                    <a:pos x="connsiteX1" y="connsiteY1"/>
                  </a:cxn>
                </a:cxnLst>
                <a:rect l="l" t="t" r="r" b="b"/>
                <a:pathLst>
                  <a:path w="9525" h="85725">
                    <a:moveTo>
                      <a:pt x="6941" y="6941"/>
                    </a:moveTo>
                    <a:lnTo>
                      <a:pt x="6941" y="78941"/>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488" name="Freeform: Shape 348">
                <a:extLst>
                  <a:ext uri="{FF2B5EF4-FFF2-40B4-BE49-F238E27FC236}">
                    <a16:creationId xmlns:a16="http://schemas.microsoft.com/office/drawing/2014/main" id="{36519C2F-6D10-40BB-B7AF-7605B9D2F561}"/>
                  </a:ext>
                </a:extLst>
              </p:cNvPr>
              <p:cNvSpPr/>
              <p:nvPr/>
            </p:nvSpPr>
            <p:spPr>
              <a:xfrm>
                <a:off x="2753804" y="4244439"/>
                <a:ext cx="9525" cy="85725"/>
              </a:xfrm>
              <a:custGeom>
                <a:avLst/>
                <a:gdLst>
                  <a:gd name="connsiteX0" fmla="*/ 6941 w 9525"/>
                  <a:gd name="connsiteY0" fmla="*/ 6941 h 85725"/>
                  <a:gd name="connsiteX1" fmla="*/ 6941 w 9525"/>
                  <a:gd name="connsiteY1" fmla="*/ 78941 h 85725"/>
                </a:gdLst>
                <a:ahLst/>
                <a:cxnLst>
                  <a:cxn ang="0">
                    <a:pos x="connsiteX0" y="connsiteY0"/>
                  </a:cxn>
                  <a:cxn ang="0">
                    <a:pos x="connsiteX1" y="connsiteY1"/>
                  </a:cxn>
                </a:cxnLst>
                <a:rect l="l" t="t" r="r" b="b"/>
                <a:pathLst>
                  <a:path w="9525" h="85725">
                    <a:moveTo>
                      <a:pt x="6941" y="6941"/>
                    </a:moveTo>
                    <a:lnTo>
                      <a:pt x="6941" y="78941"/>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489" name="Freeform: Shape 349">
                <a:extLst>
                  <a:ext uri="{FF2B5EF4-FFF2-40B4-BE49-F238E27FC236}">
                    <a16:creationId xmlns:a16="http://schemas.microsoft.com/office/drawing/2014/main" id="{B657F940-6F7C-4CA8-986D-15650283DB6E}"/>
                  </a:ext>
                </a:extLst>
              </p:cNvPr>
              <p:cNvSpPr/>
              <p:nvPr/>
            </p:nvSpPr>
            <p:spPr>
              <a:xfrm>
                <a:off x="2906204" y="4244439"/>
                <a:ext cx="9525" cy="85725"/>
              </a:xfrm>
              <a:custGeom>
                <a:avLst/>
                <a:gdLst>
                  <a:gd name="connsiteX0" fmla="*/ 6941 w 9525"/>
                  <a:gd name="connsiteY0" fmla="*/ 6941 h 85725"/>
                  <a:gd name="connsiteX1" fmla="*/ 6941 w 9525"/>
                  <a:gd name="connsiteY1" fmla="*/ 78941 h 85725"/>
                </a:gdLst>
                <a:ahLst/>
                <a:cxnLst>
                  <a:cxn ang="0">
                    <a:pos x="connsiteX0" y="connsiteY0"/>
                  </a:cxn>
                  <a:cxn ang="0">
                    <a:pos x="connsiteX1" y="connsiteY1"/>
                  </a:cxn>
                </a:cxnLst>
                <a:rect l="l" t="t" r="r" b="b"/>
                <a:pathLst>
                  <a:path w="9525" h="85725">
                    <a:moveTo>
                      <a:pt x="6941" y="6941"/>
                    </a:moveTo>
                    <a:lnTo>
                      <a:pt x="6941" y="78941"/>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490" name="Freeform: Shape 350">
                <a:extLst>
                  <a:ext uri="{FF2B5EF4-FFF2-40B4-BE49-F238E27FC236}">
                    <a16:creationId xmlns:a16="http://schemas.microsoft.com/office/drawing/2014/main" id="{D2642922-F691-4EF3-8F23-5FA6F1997666}"/>
                  </a:ext>
                </a:extLst>
              </p:cNvPr>
              <p:cNvSpPr/>
              <p:nvPr/>
            </p:nvSpPr>
            <p:spPr>
              <a:xfrm>
                <a:off x="3077654" y="4244439"/>
                <a:ext cx="9525" cy="85725"/>
              </a:xfrm>
              <a:custGeom>
                <a:avLst/>
                <a:gdLst>
                  <a:gd name="connsiteX0" fmla="*/ 6941 w 9525"/>
                  <a:gd name="connsiteY0" fmla="*/ 6941 h 85725"/>
                  <a:gd name="connsiteX1" fmla="*/ 6941 w 9525"/>
                  <a:gd name="connsiteY1" fmla="*/ 78941 h 85725"/>
                </a:gdLst>
                <a:ahLst/>
                <a:cxnLst>
                  <a:cxn ang="0">
                    <a:pos x="connsiteX0" y="connsiteY0"/>
                  </a:cxn>
                  <a:cxn ang="0">
                    <a:pos x="connsiteX1" y="connsiteY1"/>
                  </a:cxn>
                </a:cxnLst>
                <a:rect l="l" t="t" r="r" b="b"/>
                <a:pathLst>
                  <a:path w="9525" h="85725">
                    <a:moveTo>
                      <a:pt x="6941" y="6941"/>
                    </a:moveTo>
                    <a:lnTo>
                      <a:pt x="6941" y="78941"/>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491" name="Freeform: Shape 5215">
                <a:extLst>
                  <a:ext uri="{FF2B5EF4-FFF2-40B4-BE49-F238E27FC236}">
                    <a16:creationId xmlns:a16="http://schemas.microsoft.com/office/drawing/2014/main" id="{350C8D1F-649D-49F0-A797-CF6B6A94BD74}"/>
                  </a:ext>
                </a:extLst>
              </p:cNvPr>
              <p:cNvSpPr/>
              <p:nvPr/>
            </p:nvSpPr>
            <p:spPr>
              <a:xfrm>
                <a:off x="3268154" y="4244439"/>
                <a:ext cx="9525" cy="85725"/>
              </a:xfrm>
              <a:custGeom>
                <a:avLst/>
                <a:gdLst>
                  <a:gd name="connsiteX0" fmla="*/ 6941 w 9525"/>
                  <a:gd name="connsiteY0" fmla="*/ 6941 h 85725"/>
                  <a:gd name="connsiteX1" fmla="*/ 6941 w 9525"/>
                  <a:gd name="connsiteY1" fmla="*/ 78941 h 85725"/>
                </a:gdLst>
                <a:ahLst/>
                <a:cxnLst>
                  <a:cxn ang="0">
                    <a:pos x="connsiteX0" y="connsiteY0"/>
                  </a:cxn>
                  <a:cxn ang="0">
                    <a:pos x="connsiteX1" y="connsiteY1"/>
                  </a:cxn>
                </a:cxnLst>
                <a:rect l="l" t="t" r="r" b="b"/>
                <a:pathLst>
                  <a:path w="9525" h="85725">
                    <a:moveTo>
                      <a:pt x="6941" y="6941"/>
                    </a:moveTo>
                    <a:lnTo>
                      <a:pt x="6941" y="78941"/>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492" name="Freeform: Shape 5216">
                <a:extLst>
                  <a:ext uri="{FF2B5EF4-FFF2-40B4-BE49-F238E27FC236}">
                    <a16:creationId xmlns:a16="http://schemas.microsoft.com/office/drawing/2014/main" id="{A4B01D73-815F-405B-B2D7-85511EB54664}"/>
                  </a:ext>
                </a:extLst>
              </p:cNvPr>
              <p:cNvSpPr/>
              <p:nvPr/>
            </p:nvSpPr>
            <p:spPr>
              <a:xfrm>
                <a:off x="3401504" y="4244439"/>
                <a:ext cx="9525" cy="85725"/>
              </a:xfrm>
              <a:custGeom>
                <a:avLst/>
                <a:gdLst>
                  <a:gd name="connsiteX0" fmla="*/ 6941 w 9525"/>
                  <a:gd name="connsiteY0" fmla="*/ 6941 h 85725"/>
                  <a:gd name="connsiteX1" fmla="*/ 6941 w 9525"/>
                  <a:gd name="connsiteY1" fmla="*/ 78941 h 85725"/>
                </a:gdLst>
                <a:ahLst/>
                <a:cxnLst>
                  <a:cxn ang="0">
                    <a:pos x="connsiteX0" y="connsiteY0"/>
                  </a:cxn>
                  <a:cxn ang="0">
                    <a:pos x="connsiteX1" y="connsiteY1"/>
                  </a:cxn>
                </a:cxnLst>
                <a:rect l="l" t="t" r="r" b="b"/>
                <a:pathLst>
                  <a:path w="9525" h="85725">
                    <a:moveTo>
                      <a:pt x="6941" y="6941"/>
                    </a:moveTo>
                    <a:lnTo>
                      <a:pt x="6941" y="78941"/>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grpSp>
      </p:grpSp>
      <p:sp>
        <p:nvSpPr>
          <p:cNvPr id="493" name="TextBox 492">
            <a:extLst>
              <a:ext uri="{FF2B5EF4-FFF2-40B4-BE49-F238E27FC236}">
                <a16:creationId xmlns:a16="http://schemas.microsoft.com/office/drawing/2014/main" id="{8A26F4F4-ACDC-4189-A4EB-24145CD7606B}"/>
              </a:ext>
            </a:extLst>
          </p:cNvPr>
          <p:cNvSpPr txBox="1"/>
          <p:nvPr/>
        </p:nvSpPr>
        <p:spPr>
          <a:xfrm>
            <a:off x="7036408" y="3270746"/>
            <a:ext cx="1222326" cy="366126"/>
          </a:xfrm>
          <a:prstGeom prst="rect">
            <a:avLst/>
          </a:prstGeom>
          <a:noFill/>
        </p:spPr>
        <p:txBody>
          <a:bodyPr wrap="none" rtlCol="0">
            <a:spAutoFit/>
          </a:bodyPr>
          <a:lstStyle/>
          <a:p>
            <a:pPr fontAlgn="base">
              <a:spcBef>
                <a:spcPct val="0"/>
              </a:spcBef>
              <a:spcAft>
                <a:spcPct val="0"/>
              </a:spcAft>
            </a:pPr>
            <a:r>
              <a:rPr lang="zh-CN" sz="900" b="0" i="0" u="none" strike="noStrike" cap="none" baseline="0">
                <a:solidFill>
                  <a:srgbClr val="B60D27"/>
                </a:solidFill>
                <a:effectLst/>
                <a:uFillTx/>
                <a:ea typeface="SimSun"/>
              </a:rPr>
              <a:t>TAS-118 + 奥沙利铂</a:t>
            </a:r>
          </a:p>
          <a:p>
            <a:pPr fontAlgn="base">
              <a:spcBef>
                <a:spcPct val="0"/>
              </a:spcBef>
              <a:spcAft>
                <a:spcPct val="0"/>
              </a:spcAft>
            </a:pPr>
            <a:r>
              <a:rPr lang="zh-CN" sz="900" b="0" i="0" u="none" strike="noStrike" cap="none" baseline="0">
                <a:solidFill>
                  <a:srgbClr val="B2C0D8"/>
                </a:solidFill>
                <a:effectLst/>
                <a:uFillTx/>
                <a:ea typeface="SimSun"/>
              </a:rPr>
              <a:t>S-1 + 顺铂</a:t>
            </a:r>
          </a:p>
        </p:txBody>
      </p:sp>
      <p:cxnSp>
        <p:nvCxnSpPr>
          <p:cNvPr id="494" name="Straight Connector 493">
            <a:extLst>
              <a:ext uri="{FF2B5EF4-FFF2-40B4-BE49-F238E27FC236}">
                <a16:creationId xmlns:a16="http://schemas.microsoft.com/office/drawing/2014/main" id="{F3AB3511-A5CF-4EDD-B486-88F067D5449E}"/>
              </a:ext>
            </a:extLst>
          </p:cNvPr>
          <p:cNvCxnSpPr/>
          <p:nvPr/>
        </p:nvCxnSpPr>
        <p:spPr>
          <a:xfrm>
            <a:off x="6902872" y="3398980"/>
            <a:ext cx="144000" cy="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495" name="Straight Connector 494">
            <a:extLst>
              <a:ext uri="{FF2B5EF4-FFF2-40B4-BE49-F238E27FC236}">
                <a16:creationId xmlns:a16="http://schemas.microsoft.com/office/drawing/2014/main" id="{C1832337-E61D-4111-9F88-DBAC40C923D0}"/>
              </a:ext>
            </a:extLst>
          </p:cNvPr>
          <p:cNvCxnSpPr/>
          <p:nvPr/>
        </p:nvCxnSpPr>
        <p:spPr>
          <a:xfrm>
            <a:off x="6902872" y="3518865"/>
            <a:ext cx="144000"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27147883"/>
      </p:ext>
    </p:extLst>
  </p:cSld>
  <p:clrMapOvr>
    <a:masterClrMapping/>
  </p:clrMapOvr>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11"/>
          <p:cNvSpPr>
            <a:spLocks noGrp="1"/>
          </p:cNvSpPr>
          <p:nvPr>
            <p:ph type="body" sz="quarter" idx="10"/>
          </p:nvPr>
        </p:nvSpPr>
        <p:spPr/>
        <p:txBody>
          <a:bodyPr/>
          <a:lstStyle/>
          <a:p>
            <a:r>
              <a:rPr lang="zh-CN" sz="1200" b="0" i="0" u="none" strike="noStrike" cap="none" baseline="0" dirty="0">
                <a:solidFill>
                  <a:srgbClr val="4D4D4D"/>
                </a:solidFill>
                <a:effectLst/>
                <a:uFillTx/>
                <a:ea typeface="SimSun"/>
              </a:rPr>
              <a:t>截至：2019 年 4 月 18 日</a:t>
            </a:r>
            <a:r>
              <a:rPr sz="1200" dirty="0"/>
              <a:t/>
            </a:r>
            <a:br>
              <a:rPr sz="1200" dirty="0"/>
            </a:br>
            <a:r>
              <a:rPr lang="zh-CN" sz="1200" b="0" i="0" u="none" strike="noStrike" cap="none" baseline="0" dirty="0">
                <a:solidFill>
                  <a:srgbClr val="4D4D4D"/>
                </a:solidFill>
                <a:effectLst/>
                <a:uFillTx/>
                <a:ea typeface="SimSun"/>
              </a:rPr>
              <a:t>*胆管癌、</a:t>
            </a:r>
            <a:r>
              <a:rPr lang="zh-CN" sz="1200" b="0" i="0" u="none" strike="noStrike" cap="none" baseline="30000" dirty="0">
                <a:solidFill>
                  <a:srgbClr val="4D4D4D"/>
                </a:solidFill>
                <a:effectLst/>
                <a:uFillTx/>
                <a:ea typeface="SimSun"/>
              </a:rPr>
              <a:t>†</a:t>
            </a:r>
            <a:r>
              <a:rPr lang="zh-CN" sz="1200" b="0" i="0" u="none" strike="noStrike" cap="none" baseline="0" dirty="0">
                <a:solidFill>
                  <a:srgbClr val="4D4D4D"/>
                </a:solidFill>
                <a:effectLst/>
                <a:uFillTx/>
                <a:ea typeface="SimSun"/>
              </a:rPr>
              <a:t>胆囊癌、</a:t>
            </a:r>
            <a:r>
              <a:rPr lang="zh-CN" sz="1200" b="0" i="0" u="none" strike="noStrike" cap="none" baseline="30000" dirty="0">
                <a:solidFill>
                  <a:srgbClr val="4D4D4D"/>
                </a:solidFill>
                <a:effectLst/>
                <a:uFillTx/>
                <a:ea typeface="SimSun"/>
              </a:rPr>
              <a:t>‡</a:t>
            </a:r>
            <a:r>
              <a:rPr lang="zh-CN" sz="1200" b="0" i="0" u="none" strike="noStrike" cap="none" baseline="0" dirty="0">
                <a:solidFill>
                  <a:srgbClr val="4D4D4D"/>
                </a:solidFill>
                <a:effectLst/>
                <a:uFillTx/>
                <a:ea typeface="SimSun"/>
              </a:rPr>
              <a:t>结肠癌</a:t>
            </a:r>
          </a:p>
        </p:txBody>
      </p:sp>
      <p:sp>
        <p:nvSpPr>
          <p:cNvPr id="18" name="Rectangle 2"/>
          <p:cNvSpPr>
            <a:spLocks noGrp="1" noChangeArrowheads="1"/>
          </p:cNvSpPr>
          <p:nvPr>
            <p:ph type="title"/>
          </p:nvPr>
        </p:nvSpPr>
        <p:spPr>
          <a:xfrm>
            <a:off x="365124" y="179614"/>
            <a:ext cx="8238945" cy="807720"/>
          </a:xfrm>
        </p:spPr>
        <p:txBody>
          <a:bodyPr/>
          <a:lstStyle/>
          <a:p>
            <a:r>
              <a:rPr lang="zh-CN" sz="1800" b="1" i="0" u="none" strike="noStrike" cap="none" baseline="0" dirty="0">
                <a:solidFill>
                  <a:srgbClr val="043882"/>
                </a:solidFill>
                <a:effectLst/>
                <a:uFillTx/>
                <a:ea typeface="SimSun"/>
              </a:rPr>
              <a:t>SO-003：Debio 1347 用于携带 FGFR 基因融合的胃肠癌患者：初步结果 </a:t>
            </a:r>
            <a:r>
              <a:rPr lang="en-GB" altLang="zh-CN" sz="1800" b="1" i="0" u="none" strike="noStrike" cap="none" baseline="0" dirty="0" smtClean="0">
                <a:solidFill>
                  <a:srgbClr val="043882"/>
                </a:solidFill>
                <a:effectLst/>
                <a:uFillTx/>
                <a:ea typeface="SimSun"/>
              </a:rPr>
              <a:t/>
            </a:r>
            <a:br>
              <a:rPr lang="en-GB" altLang="zh-CN" sz="1800" b="1" i="0" u="none" strike="noStrike" cap="none" baseline="0" dirty="0" smtClean="0">
                <a:solidFill>
                  <a:srgbClr val="043882"/>
                </a:solidFill>
                <a:effectLst/>
                <a:uFillTx/>
                <a:ea typeface="SimSun"/>
              </a:rPr>
            </a:br>
            <a:r>
              <a:rPr lang="zh-CN" sz="1800" b="1" i="0" u="none" strike="noStrike" cap="none" baseline="0" dirty="0" smtClean="0">
                <a:solidFill>
                  <a:srgbClr val="043882"/>
                </a:solidFill>
                <a:effectLst/>
                <a:uFillTx/>
                <a:ea typeface="SimSun"/>
              </a:rPr>
              <a:t>– </a:t>
            </a:r>
            <a:r>
              <a:rPr lang="zh-CN" sz="1800" b="1" i="0" u="none" strike="noStrike" cap="none" baseline="0" dirty="0">
                <a:solidFill>
                  <a:srgbClr val="043882"/>
                </a:solidFill>
                <a:effectLst/>
                <a:uFillTx/>
                <a:ea typeface="SimSun"/>
              </a:rPr>
              <a:t>Matos I 等人</a:t>
            </a:r>
          </a:p>
        </p:txBody>
      </p:sp>
      <p:sp>
        <p:nvSpPr>
          <p:cNvPr id="19" name="Rectangle 3"/>
          <p:cNvSpPr>
            <a:spLocks noGrp="1" noChangeArrowheads="1"/>
          </p:cNvSpPr>
          <p:nvPr>
            <p:ph idx="1"/>
          </p:nvPr>
        </p:nvSpPr>
        <p:spPr>
          <a:xfrm>
            <a:off x="365124" y="1254035"/>
            <a:ext cx="8413751" cy="4746172"/>
          </a:xfrm>
        </p:spPr>
        <p:txBody>
          <a:bodyPr/>
          <a:lstStyle/>
          <a:p>
            <a:pPr marL="0" indent="0">
              <a:buNone/>
            </a:pPr>
            <a:r>
              <a:rPr lang="zh-CN" sz="1600" b="1" i="0" u="none" strike="noStrike" cap="none" baseline="0">
                <a:solidFill>
                  <a:srgbClr val="4D4D4D"/>
                </a:solidFill>
                <a:effectLst/>
                <a:uFillTx/>
                <a:ea typeface="SimSun"/>
              </a:rPr>
              <a:t>关键结果</a:t>
            </a:r>
          </a:p>
          <a:p>
            <a:endParaRPr lang="en-GB"/>
          </a:p>
        </p:txBody>
      </p:sp>
      <p:sp>
        <p:nvSpPr>
          <p:cNvPr id="20" name="Text Placeholder 14"/>
          <p:cNvSpPr>
            <a:spLocks noGrp="1"/>
          </p:cNvSpPr>
          <p:nvPr>
            <p:ph type="body" sz="quarter" idx="11"/>
          </p:nvPr>
        </p:nvSpPr>
        <p:spPr>
          <a:xfrm>
            <a:off x="4495800" y="6096000"/>
            <a:ext cx="4283075" cy="487363"/>
          </a:xfrm>
        </p:spPr>
        <p:txBody>
          <a:bodyPr/>
          <a:lstStyle/>
          <a:p>
            <a:r>
              <a:rPr lang="zh-CN" sz="1200" b="0" i="0" u="none" strike="noStrike" cap="none" baseline="0">
                <a:solidFill>
                  <a:srgbClr val="4D4D4D"/>
                </a:solidFill>
                <a:effectLst/>
                <a:uFillTx/>
                <a:ea typeface="SimSun"/>
              </a:rPr>
              <a:t>Matos I, et al. Ann Oncol 2019;30(suppl):abstr SO-003</a:t>
            </a:r>
          </a:p>
        </p:txBody>
      </p:sp>
      <p:sp>
        <p:nvSpPr>
          <p:cNvPr id="22" name="TextBox 21"/>
          <p:cNvSpPr txBox="1"/>
          <p:nvPr/>
        </p:nvSpPr>
        <p:spPr>
          <a:xfrm>
            <a:off x="2884181" y="1633156"/>
            <a:ext cx="3375639" cy="335615"/>
          </a:xfrm>
          <a:prstGeom prst="rect">
            <a:avLst/>
          </a:prstGeom>
          <a:noFill/>
        </p:spPr>
        <p:txBody>
          <a:bodyPr wrap="none" rtlCol="0">
            <a:spAutoFit/>
          </a:bodyPr>
          <a:lstStyle/>
          <a:p>
            <a:pPr algn="ctr"/>
            <a:r>
              <a:rPr lang="zh-CN" sz="1600" b="1" i="0" u="none" strike="noStrike" cap="none" baseline="0">
                <a:solidFill>
                  <a:srgbClr val="4D4D4D"/>
                </a:solidFill>
                <a:effectLst/>
                <a:uFillTx/>
                <a:ea typeface="SimSun"/>
              </a:rPr>
              <a:t>RECIST 缓解（可评估患者，n=9）</a:t>
            </a:r>
          </a:p>
        </p:txBody>
      </p:sp>
      <p:sp>
        <p:nvSpPr>
          <p:cNvPr id="23" name="TextBox 22"/>
          <p:cNvSpPr txBox="1"/>
          <p:nvPr/>
        </p:nvSpPr>
        <p:spPr>
          <a:xfrm rot="16200000">
            <a:off x="308841" y="3422392"/>
            <a:ext cx="2194550" cy="335615"/>
          </a:xfrm>
          <a:prstGeom prst="rect">
            <a:avLst/>
          </a:prstGeom>
          <a:noFill/>
        </p:spPr>
        <p:txBody>
          <a:bodyPr wrap="none" rtlCol="0">
            <a:spAutoFit/>
          </a:bodyPr>
          <a:lstStyle/>
          <a:p>
            <a:pPr algn="ctr"/>
            <a:r>
              <a:rPr lang="zh-CN" sz="1600" b="0" i="0" u="none" strike="noStrike" cap="none" baseline="0" dirty="0">
                <a:solidFill>
                  <a:srgbClr val="4D4D4D"/>
                </a:solidFill>
                <a:effectLst/>
                <a:uFillTx/>
                <a:ea typeface="SimSun"/>
              </a:rPr>
              <a:t>目标病灶最佳变化，%</a:t>
            </a:r>
          </a:p>
        </p:txBody>
      </p:sp>
      <p:sp>
        <p:nvSpPr>
          <p:cNvPr id="10" name="Freeform 132"/>
          <p:cNvSpPr/>
          <p:nvPr/>
        </p:nvSpPr>
        <p:spPr bwMode="auto">
          <a:xfrm>
            <a:off x="2319677" y="3913426"/>
            <a:ext cx="4485216" cy="1072958"/>
          </a:xfrm>
          <a:custGeom>
            <a:avLst/>
            <a:gdLst>
              <a:gd name="T0" fmla="*/ 0 w 2119"/>
              <a:gd name="T1" fmla="*/ 302 h 507"/>
              <a:gd name="T2" fmla="*/ 778 w 2119"/>
              <a:gd name="T3" fmla="*/ 0 h 507"/>
              <a:gd name="T4" fmla="*/ 2119 w 2119"/>
              <a:gd name="T5" fmla="*/ 123 h 507"/>
              <a:gd name="T6" fmla="*/ 1573 w 2119"/>
              <a:gd name="T7" fmla="*/ 507 h 507"/>
              <a:gd name="T8" fmla="*/ 0 w 2119"/>
              <a:gd name="T9" fmla="*/ 302 h 507"/>
            </a:gdLst>
            <a:ahLst/>
            <a:cxnLst>
              <a:cxn ang="0">
                <a:pos x="T0" y="T1"/>
              </a:cxn>
              <a:cxn ang="0">
                <a:pos x="T2" y="T3"/>
              </a:cxn>
              <a:cxn ang="0">
                <a:pos x="T4" y="T5"/>
              </a:cxn>
              <a:cxn ang="0">
                <a:pos x="T6" y="T7"/>
              </a:cxn>
              <a:cxn ang="0">
                <a:pos x="T8" y="T9"/>
              </a:cxn>
            </a:cxnLst>
            <a:rect l="0" t="0" r="r" b="b"/>
            <a:pathLst>
              <a:path w="2119" h="507">
                <a:moveTo>
                  <a:pt x="0" y="302"/>
                </a:moveTo>
                <a:lnTo>
                  <a:pt x="778" y="0"/>
                </a:lnTo>
                <a:lnTo>
                  <a:pt x="2119" y="123"/>
                </a:lnTo>
                <a:lnTo>
                  <a:pt x="1573" y="507"/>
                </a:lnTo>
                <a:lnTo>
                  <a:pt x="0" y="302"/>
                </a:lnTo>
                <a:close/>
              </a:path>
            </a:pathLst>
          </a:custGeom>
          <a:solidFill>
            <a:srgbClr val="4D4D4D">
              <a:alpha val="22000"/>
            </a:srgbClr>
          </a:solidFill>
          <a:ln w="19050">
            <a:solidFill>
              <a:srgbClr val="4D4D4D"/>
            </a:solidFill>
            <a:prstDash val="solid"/>
            <a:round/>
          </a:ln>
        </p:spPr>
        <p:txBody>
          <a:bodyPr vert="horz" wrap="square" lIns="91440" tIns="45720" rIns="91440" bIns="45720" numCol="1" anchor="t" anchorCtr="0" compatLnSpc="1">
            <a:prstTxWarp prst="textNoShape">
              <a:avLst/>
            </a:prstTxWarp>
          </a:bodyPr>
          <a:lstStyle/>
          <a:p>
            <a:endParaRPr lang="en-GB"/>
          </a:p>
        </p:txBody>
      </p:sp>
      <p:sp>
        <p:nvSpPr>
          <p:cNvPr id="11" name="Freeform 122"/>
          <p:cNvSpPr/>
          <p:nvPr/>
        </p:nvSpPr>
        <p:spPr bwMode="auto">
          <a:xfrm>
            <a:off x="2273110" y="2129395"/>
            <a:ext cx="4584699" cy="2425265"/>
          </a:xfrm>
          <a:custGeom>
            <a:avLst/>
            <a:gdLst>
              <a:gd name="T0" fmla="*/ 0 w 361"/>
              <a:gd name="T1" fmla="*/ 25 h 191"/>
              <a:gd name="T2" fmla="*/ 134 w 361"/>
              <a:gd name="T3" fmla="*/ 0 h 191"/>
              <a:gd name="T4" fmla="*/ 361 w 361"/>
              <a:gd name="T5" fmla="*/ 10 h 191"/>
              <a:gd name="T6" fmla="*/ 357 w 361"/>
              <a:gd name="T7" fmla="*/ 161 h 191"/>
              <a:gd name="T8" fmla="*/ 135 w 361"/>
              <a:gd name="T9" fmla="*/ 140 h 191"/>
              <a:gd name="T10" fmla="*/ 4 w 361"/>
              <a:gd name="T11" fmla="*/ 191 h 191"/>
              <a:gd name="T12" fmla="*/ 0 w 361"/>
              <a:gd name="T13" fmla="*/ 25 h 191"/>
            </a:gdLst>
            <a:ahLst/>
            <a:cxnLst>
              <a:cxn ang="0">
                <a:pos x="T0" y="T1"/>
              </a:cxn>
              <a:cxn ang="0">
                <a:pos x="T2" y="T3"/>
              </a:cxn>
              <a:cxn ang="0">
                <a:pos x="T4" y="T5"/>
              </a:cxn>
              <a:cxn ang="0">
                <a:pos x="T6" y="T7"/>
              </a:cxn>
              <a:cxn ang="0">
                <a:pos x="T8" y="T9"/>
              </a:cxn>
              <a:cxn ang="0">
                <a:pos x="T10" y="T11"/>
              </a:cxn>
              <a:cxn ang="0">
                <a:pos x="T12" y="T13"/>
              </a:cxn>
            </a:cxnLst>
            <a:rect l="0" t="0" r="r" b="b"/>
            <a:pathLst>
              <a:path w="361" h="191">
                <a:moveTo>
                  <a:pt x="0" y="25"/>
                </a:moveTo>
                <a:lnTo>
                  <a:pt x="134" y="0"/>
                </a:lnTo>
                <a:lnTo>
                  <a:pt x="361" y="10"/>
                </a:lnTo>
                <a:lnTo>
                  <a:pt x="357" y="161"/>
                </a:lnTo>
                <a:lnTo>
                  <a:pt x="135" y="140"/>
                </a:lnTo>
                <a:lnTo>
                  <a:pt x="4" y="191"/>
                </a:lnTo>
                <a:lnTo>
                  <a:pt x="0" y="25"/>
                </a:lnTo>
                <a:close/>
              </a:path>
            </a:pathLst>
          </a:custGeom>
          <a:solidFill>
            <a:srgbClr val="4D4D4D">
              <a:alpha val="32941"/>
            </a:srgbClr>
          </a:solidFill>
          <a:ln w="12700">
            <a:solidFill>
              <a:srgbClr val="2E2C2C"/>
            </a:solidFill>
            <a:prstDash val="solid"/>
            <a:round/>
          </a:ln>
        </p:spPr>
        <p:txBody>
          <a:bodyPr vert="horz" wrap="square" lIns="91440" tIns="45720" rIns="91440" bIns="45720" numCol="1" anchor="t" anchorCtr="0" compatLnSpc="1">
            <a:prstTxWarp prst="textNoShape">
              <a:avLst/>
            </a:prstTxWarp>
          </a:bodyPr>
          <a:lstStyle/>
          <a:p>
            <a:endParaRPr lang="en-GB"/>
          </a:p>
        </p:txBody>
      </p:sp>
      <p:sp>
        <p:nvSpPr>
          <p:cNvPr id="13" name="Line 123"/>
          <p:cNvSpPr>
            <a:spLocks noChangeShapeType="1"/>
          </p:cNvSpPr>
          <p:nvPr/>
        </p:nvSpPr>
        <p:spPr bwMode="auto">
          <a:xfrm flipH="1">
            <a:off x="3962210" y="2129395"/>
            <a:ext cx="0" cy="1777681"/>
          </a:xfrm>
          <a:prstGeom prst="line">
            <a:avLst/>
          </a:prstGeom>
          <a:noFill/>
          <a:ln w="19050">
            <a:solidFill>
              <a:srgbClr val="4D4D4D"/>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 name="Freeform 124"/>
          <p:cNvSpPr/>
          <p:nvPr/>
        </p:nvSpPr>
        <p:spPr bwMode="auto">
          <a:xfrm>
            <a:off x="2285810" y="2599211"/>
            <a:ext cx="4559299" cy="419025"/>
          </a:xfrm>
          <a:custGeom>
            <a:avLst/>
            <a:gdLst>
              <a:gd name="T0" fmla="*/ 0 w 359"/>
              <a:gd name="T1" fmla="*/ 33 h 33"/>
              <a:gd name="T2" fmla="*/ 132 w 359"/>
              <a:gd name="T3" fmla="*/ 0 h 33"/>
              <a:gd name="T4" fmla="*/ 359 w 359"/>
              <a:gd name="T5" fmla="*/ 14 h 33"/>
            </a:gdLst>
            <a:ahLst/>
            <a:cxnLst>
              <a:cxn ang="0">
                <a:pos x="T0" y="T1"/>
              </a:cxn>
              <a:cxn ang="0">
                <a:pos x="T2" y="T3"/>
              </a:cxn>
              <a:cxn ang="0">
                <a:pos x="T4" y="T5"/>
              </a:cxn>
            </a:cxnLst>
            <a:rect l="0" t="0" r="r" b="b"/>
            <a:pathLst>
              <a:path w="359" h="33">
                <a:moveTo>
                  <a:pt x="0" y="33"/>
                </a:moveTo>
                <a:lnTo>
                  <a:pt x="132" y="0"/>
                </a:lnTo>
                <a:lnTo>
                  <a:pt x="359" y="14"/>
                </a:lnTo>
              </a:path>
            </a:pathLst>
          </a:custGeom>
          <a:noFill/>
          <a:ln w="19050">
            <a:solidFill>
              <a:schemeClr val="tx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 name="Freeform 125"/>
          <p:cNvSpPr/>
          <p:nvPr/>
        </p:nvSpPr>
        <p:spPr bwMode="auto">
          <a:xfrm>
            <a:off x="2294934" y="3107120"/>
            <a:ext cx="4537475" cy="482513"/>
          </a:xfrm>
          <a:custGeom>
            <a:avLst/>
            <a:gdLst>
              <a:gd name="T0" fmla="*/ 0 w 356"/>
              <a:gd name="T1" fmla="*/ 38 h 38"/>
              <a:gd name="T2" fmla="*/ 130 w 356"/>
              <a:gd name="T3" fmla="*/ 0 h 38"/>
              <a:gd name="T4" fmla="*/ 356 w 356"/>
              <a:gd name="T5" fmla="*/ 15 h 38"/>
              <a:gd name="connsiteX0" fmla="*/ 0 w 10036"/>
              <a:gd name="connsiteY0" fmla="*/ 10000 h 10000"/>
              <a:gd name="connsiteX1" fmla="*/ 3688 w 10036"/>
              <a:gd name="connsiteY1" fmla="*/ 0 h 10000"/>
              <a:gd name="connsiteX2" fmla="*/ 10036 w 10036"/>
              <a:gd name="connsiteY2" fmla="*/ 3947 h 10000"/>
            </a:gdLst>
            <a:ahLst/>
            <a:cxnLst>
              <a:cxn ang="0">
                <a:pos x="connsiteX0" y="connsiteY0"/>
              </a:cxn>
              <a:cxn ang="0">
                <a:pos x="connsiteX1" y="connsiteY1"/>
              </a:cxn>
              <a:cxn ang="0">
                <a:pos x="connsiteX2" y="connsiteY2"/>
              </a:cxn>
            </a:cxnLst>
            <a:rect l="l" t="t" r="r" b="b"/>
            <a:pathLst>
              <a:path w="10036" h="10000">
                <a:moveTo>
                  <a:pt x="0" y="10000"/>
                </a:moveTo>
                <a:lnTo>
                  <a:pt x="3688" y="0"/>
                </a:lnTo>
                <a:lnTo>
                  <a:pt x="10036" y="3947"/>
                </a:lnTo>
              </a:path>
            </a:pathLst>
          </a:custGeom>
          <a:noFill/>
          <a:ln w="19050">
            <a:solidFill>
              <a:schemeClr val="tx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 name="Freeform 126"/>
          <p:cNvSpPr/>
          <p:nvPr/>
        </p:nvSpPr>
        <p:spPr bwMode="auto">
          <a:xfrm>
            <a:off x="2313991" y="3564239"/>
            <a:ext cx="4518418" cy="612782"/>
          </a:xfrm>
          <a:custGeom>
            <a:avLst/>
            <a:gdLst>
              <a:gd name="T0" fmla="*/ 0 w 355"/>
              <a:gd name="T1" fmla="*/ 48 h 48"/>
              <a:gd name="T2" fmla="*/ 129 w 355"/>
              <a:gd name="T3" fmla="*/ 0 h 48"/>
              <a:gd name="T4" fmla="*/ 355 w 355"/>
              <a:gd name="T5" fmla="*/ 18 h 48"/>
              <a:gd name="connsiteX0" fmla="*/ 0 w 10022"/>
              <a:gd name="connsiteY0" fmla="*/ 10054 h 10054"/>
              <a:gd name="connsiteX1" fmla="*/ 3656 w 10022"/>
              <a:gd name="connsiteY1" fmla="*/ 0 h 10054"/>
              <a:gd name="connsiteX2" fmla="*/ 10022 w 10022"/>
              <a:gd name="connsiteY2" fmla="*/ 3750 h 10054"/>
            </a:gdLst>
            <a:ahLst/>
            <a:cxnLst>
              <a:cxn ang="0">
                <a:pos x="connsiteX0" y="connsiteY0"/>
              </a:cxn>
              <a:cxn ang="0">
                <a:pos x="connsiteX1" y="connsiteY1"/>
              </a:cxn>
              <a:cxn ang="0">
                <a:pos x="connsiteX2" y="connsiteY2"/>
              </a:cxn>
            </a:cxnLst>
            <a:rect l="l" t="t" r="r" b="b"/>
            <a:pathLst>
              <a:path w="10022" h="10054">
                <a:moveTo>
                  <a:pt x="0" y="10054"/>
                </a:moveTo>
                <a:lnTo>
                  <a:pt x="3656" y="0"/>
                </a:lnTo>
                <a:lnTo>
                  <a:pt x="10022" y="3750"/>
                </a:lnTo>
              </a:path>
            </a:pathLst>
          </a:custGeom>
          <a:noFill/>
          <a:ln w="19050">
            <a:solidFill>
              <a:schemeClr val="tx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7" name="Line 133"/>
          <p:cNvSpPr>
            <a:spLocks noChangeShapeType="1"/>
          </p:cNvSpPr>
          <p:nvPr/>
        </p:nvSpPr>
        <p:spPr bwMode="auto">
          <a:xfrm>
            <a:off x="3863442" y="3954577"/>
            <a:ext cx="2867367" cy="269941"/>
          </a:xfrm>
          <a:custGeom>
            <a:avLst/>
            <a:gdLst>
              <a:gd name="connsiteX0" fmla="*/ 0 w 2867367"/>
              <a:gd name="connsiteY0" fmla="*/ 0 h 269941"/>
              <a:gd name="connsiteX1" fmla="*/ 2867367 w 2867367"/>
              <a:gd name="connsiteY1" fmla="*/ 269941 h 269941"/>
            </a:gdLst>
            <a:ahLst/>
            <a:cxnLst>
              <a:cxn ang="0">
                <a:pos x="connsiteX0" y="connsiteY0"/>
              </a:cxn>
              <a:cxn ang="0">
                <a:pos x="connsiteX1" y="connsiteY1"/>
              </a:cxn>
            </a:cxnLst>
            <a:rect l="l" t="t" r="r" b="b"/>
            <a:pathLst>
              <a:path w="2867367" h="269941">
                <a:moveTo>
                  <a:pt x="0" y="0"/>
                </a:moveTo>
                <a:lnTo>
                  <a:pt x="2867367" y="269941"/>
                </a:lnTo>
              </a:path>
            </a:pathLst>
          </a:custGeom>
          <a:noFill/>
          <a:ln w="19050">
            <a:solidFill>
              <a:schemeClr val="tx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5" name="Line 134"/>
          <p:cNvSpPr>
            <a:spLocks noChangeShapeType="1"/>
          </p:cNvSpPr>
          <p:nvPr/>
        </p:nvSpPr>
        <p:spPr bwMode="auto">
          <a:xfrm>
            <a:off x="3593910" y="4059449"/>
            <a:ext cx="2959099" cy="292048"/>
          </a:xfrm>
          <a:prstGeom prst="line">
            <a:avLst/>
          </a:prstGeom>
          <a:noFill/>
          <a:ln w="19050">
            <a:solidFill>
              <a:schemeClr val="tx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6" name="Line 135"/>
          <p:cNvSpPr>
            <a:spLocks noChangeShapeType="1"/>
          </p:cNvSpPr>
          <p:nvPr/>
        </p:nvSpPr>
        <p:spPr bwMode="auto">
          <a:xfrm>
            <a:off x="3298978" y="4173729"/>
            <a:ext cx="3038131" cy="317441"/>
          </a:xfrm>
          <a:custGeom>
            <a:avLst/>
            <a:gdLst>
              <a:gd name="connsiteX0" fmla="*/ 0 w 3038131"/>
              <a:gd name="connsiteY0" fmla="*/ 0 h 327309"/>
              <a:gd name="connsiteX1" fmla="*/ 3038131 w 3038131"/>
              <a:gd name="connsiteY1" fmla="*/ 327309 h 327309"/>
            </a:gdLst>
            <a:ahLst/>
            <a:cxnLst>
              <a:cxn ang="0">
                <a:pos x="connsiteX0" y="connsiteY0"/>
              </a:cxn>
              <a:cxn ang="0">
                <a:pos x="connsiteX1" y="connsiteY1"/>
              </a:cxn>
            </a:cxnLst>
            <a:rect l="l" t="t" r="r" b="b"/>
            <a:pathLst>
              <a:path w="3038131" h="327309">
                <a:moveTo>
                  <a:pt x="0" y="0"/>
                </a:moveTo>
                <a:lnTo>
                  <a:pt x="3038131" y="327309"/>
                </a:lnTo>
              </a:path>
            </a:pathLst>
          </a:custGeom>
          <a:noFill/>
          <a:ln w="19050">
            <a:solidFill>
              <a:schemeClr val="tx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7" name="Line 136"/>
          <p:cNvSpPr>
            <a:spLocks noChangeShapeType="1"/>
          </p:cNvSpPr>
          <p:nvPr/>
        </p:nvSpPr>
        <p:spPr bwMode="auto">
          <a:xfrm>
            <a:off x="2997010" y="4300706"/>
            <a:ext cx="3136899" cy="355536"/>
          </a:xfrm>
          <a:prstGeom prst="line">
            <a:avLst/>
          </a:prstGeom>
          <a:noFill/>
          <a:ln w="19050">
            <a:solidFill>
              <a:schemeClr val="tx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8" name="Line 137"/>
          <p:cNvSpPr>
            <a:spLocks noChangeShapeType="1"/>
          </p:cNvSpPr>
          <p:nvPr/>
        </p:nvSpPr>
        <p:spPr bwMode="auto">
          <a:xfrm>
            <a:off x="2679510" y="4414985"/>
            <a:ext cx="3238499" cy="393629"/>
          </a:xfrm>
          <a:prstGeom prst="line">
            <a:avLst/>
          </a:prstGeom>
          <a:noFill/>
          <a:ln w="19050">
            <a:solidFill>
              <a:schemeClr val="tx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9" name="Line 174"/>
          <p:cNvSpPr>
            <a:spLocks noChangeShapeType="1"/>
          </p:cNvSpPr>
          <p:nvPr/>
        </p:nvSpPr>
        <p:spPr bwMode="auto">
          <a:xfrm flipH="1">
            <a:off x="6464109" y="2243675"/>
            <a:ext cx="38100" cy="1891961"/>
          </a:xfrm>
          <a:prstGeom prst="line">
            <a:avLst/>
          </a:prstGeom>
          <a:noFill/>
          <a:ln w="19050">
            <a:solidFill>
              <a:schemeClr val="tx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0" name="Line 175"/>
          <p:cNvSpPr>
            <a:spLocks noChangeShapeType="1"/>
          </p:cNvSpPr>
          <p:nvPr/>
        </p:nvSpPr>
        <p:spPr bwMode="auto">
          <a:xfrm flipH="1">
            <a:off x="5803709" y="2205581"/>
            <a:ext cx="25400" cy="1866565"/>
          </a:xfrm>
          <a:prstGeom prst="line">
            <a:avLst/>
          </a:prstGeom>
          <a:noFill/>
          <a:ln w="19050">
            <a:solidFill>
              <a:schemeClr val="tx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1" name="Freeform 176"/>
          <p:cNvSpPr/>
          <p:nvPr/>
        </p:nvSpPr>
        <p:spPr bwMode="auto">
          <a:xfrm>
            <a:off x="5143309" y="2180186"/>
            <a:ext cx="25400" cy="1830589"/>
          </a:xfrm>
          <a:custGeom>
            <a:avLst/>
            <a:gdLst>
              <a:gd name="T0" fmla="*/ 12 w 12"/>
              <a:gd name="T1" fmla="*/ 0 h 865"/>
              <a:gd name="T2" fmla="*/ 0 w 12"/>
              <a:gd name="T3" fmla="*/ 865 h 865"/>
            </a:gdLst>
            <a:ahLst/>
            <a:cxnLst>
              <a:cxn ang="0">
                <a:pos x="T0" y="T1"/>
              </a:cxn>
              <a:cxn ang="0">
                <a:pos x="T2" y="T3"/>
              </a:cxn>
            </a:cxnLst>
            <a:rect l="0" t="0" r="r" b="b"/>
            <a:pathLst>
              <a:path w="12" h="865">
                <a:moveTo>
                  <a:pt x="12" y="0"/>
                </a:moveTo>
                <a:lnTo>
                  <a:pt x="0" y="865"/>
                </a:lnTo>
              </a:path>
            </a:pathLst>
          </a:custGeom>
          <a:solidFill>
            <a:srgbClr val="FFFFFF"/>
          </a:solidFill>
          <a:ln w="19050">
            <a:solidFill>
              <a:schemeClr val="tx2"/>
            </a:solidFill>
            <a:prstDash val="solid"/>
            <a:round/>
          </a:ln>
        </p:spPr>
        <p:txBody>
          <a:bodyPr vert="horz" wrap="square" lIns="91440" tIns="45720" rIns="91440" bIns="45720" numCol="1" anchor="t" anchorCtr="0" compatLnSpc="1">
            <a:prstTxWarp prst="textNoShape">
              <a:avLst/>
            </a:prstTxWarp>
          </a:bodyPr>
          <a:lstStyle/>
          <a:p>
            <a:endParaRPr lang="en-GB"/>
          </a:p>
        </p:txBody>
      </p:sp>
      <p:sp>
        <p:nvSpPr>
          <p:cNvPr id="32" name="Freeform 177"/>
          <p:cNvSpPr/>
          <p:nvPr/>
        </p:nvSpPr>
        <p:spPr bwMode="auto">
          <a:xfrm>
            <a:off x="2956553" y="2154789"/>
            <a:ext cx="1577157" cy="2482283"/>
          </a:xfrm>
          <a:custGeom>
            <a:avLst/>
            <a:gdLst>
              <a:gd name="T0" fmla="*/ 126 w 126"/>
              <a:gd name="T1" fmla="*/ 0 h 196"/>
              <a:gd name="T2" fmla="*/ 126 w 126"/>
              <a:gd name="T3" fmla="*/ 142 h 196"/>
              <a:gd name="T4" fmla="*/ 0 w 126"/>
              <a:gd name="T5" fmla="*/ 196 h 196"/>
              <a:gd name="connsiteX0" fmla="*/ 9856 w 9856"/>
              <a:gd name="connsiteY0" fmla="*/ 0 h 9974"/>
              <a:gd name="connsiteX1" fmla="*/ 9856 w 9856"/>
              <a:gd name="connsiteY1" fmla="*/ 7245 h 9974"/>
              <a:gd name="connsiteX2" fmla="*/ 0 w 9856"/>
              <a:gd name="connsiteY2" fmla="*/ 9974 h 9974"/>
            </a:gdLst>
            <a:ahLst/>
            <a:cxnLst>
              <a:cxn ang="0">
                <a:pos x="connsiteX0" y="connsiteY0"/>
              </a:cxn>
              <a:cxn ang="0">
                <a:pos x="connsiteX1" y="connsiteY1"/>
              </a:cxn>
              <a:cxn ang="0">
                <a:pos x="connsiteX2" y="connsiteY2"/>
              </a:cxn>
            </a:cxnLst>
            <a:rect l="l" t="t" r="r" b="b"/>
            <a:pathLst>
              <a:path w="9856" h="9974">
                <a:moveTo>
                  <a:pt x="9856" y="0"/>
                </a:moveTo>
                <a:lnTo>
                  <a:pt x="9856" y="7245"/>
                </a:lnTo>
                <a:lnTo>
                  <a:pt x="0" y="9974"/>
                </a:lnTo>
              </a:path>
            </a:pathLst>
          </a:custGeom>
          <a:noFill/>
          <a:ln w="19050">
            <a:solidFill>
              <a:schemeClr val="tx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3" name="Line 178"/>
          <p:cNvSpPr>
            <a:spLocks noChangeShapeType="1"/>
          </p:cNvSpPr>
          <p:nvPr/>
        </p:nvSpPr>
        <p:spPr bwMode="auto">
          <a:xfrm flipH="1">
            <a:off x="5244909" y="4135635"/>
            <a:ext cx="1219200" cy="799957"/>
          </a:xfrm>
          <a:prstGeom prst="line">
            <a:avLst/>
          </a:prstGeom>
          <a:noFill/>
          <a:ln w="19050">
            <a:solidFill>
              <a:schemeClr val="tx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4" name="Freeform 179"/>
          <p:cNvSpPr/>
          <p:nvPr/>
        </p:nvSpPr>
        <p:spPr bwMode="auto">
          <a:xfrm>
            <a:off x="4406710" y="4068617"/>
            <a:ext cx="1392766" cy="752696"/>
          </a:xfrm>
          <a:custGeom>
            <a:avLst/>
            <a:gdLst>
              <a:gd name="T0" fmla="*/ 658 w 658"/>
              <a:gd name="T1" fmla="*/ 0 h 351"/>
              <a:gd name="T2" fmla="*/ 0 w 658"/>
              <a:gd name="T3" fmla="*/ 351 h 351"/>
              <a:gd name="connsiteX0" fmla="*/ 10000 w 10000"/>
              <a:gd name="connsiteY0" fmla="*/ 0 h 10133"/>
              <a:gd name="connsiteX1" fmla="*/ 0 w 10000"/>
              <a:gd name="connsiteY1" fmla="*/ 10133 h 10133"/>
            </a:gdLst>
            <a:ahLst/>
            <a:cxnLst>
              <a:cxn ang="0">
                <a:pos x="connsiteX0" y="connsiteY0"/>
              </a:cxn>
              <a:cxn ang="0">
                <a:pos x="connsiteX1" y="connsiteY1"/>
              </a:cxn>
            </a:cxnLst>
            <a:rect l="l" t="t" r="r" b="b"/>
            <a:pathLst>
              <a:path w="10000" h="10133">
                <a:moveTo>
                  <a:pt x="10000" y="0"/>
                </a:moveTo>
                <a:cubicBezTo>
                  <a:pt x="6667" y="3333"/>
                  <a:pt x="3333" y="6800"/>
                  <a:pt x="0" y="10133"/>
                </a:cubicBezTo>
              </a:path>
            </a:pathLst>
          </a:custGeom>
          <a:solidFill>
            <a:srgbClr val="FFFFFF"/>
          </a:solidFill>
          <a:ln w="19050">
            <a:solidFill>
              <a:schemeClr val="tx2"/>
            </a:solidFill>
            <a:prstDash val="solid"/>
            <a:round/>
          </a:ln>
        </p:spPr>
        <p:txBody>
          <a:bodyPr vert="horz" wrap="square" lIns="91440" tIns="45720" rIns="91440" bIns="45720" numCol="1" anchor="t" anchorCtr="0" compatLnSpc="1">
            <a:prstTxWarp prst="textNoShape">
              <a:avLst/>
            </a:prstTxWarp>
          </a:bodyPr>
          <a:lstStyle/>
          <a:p>
            <a:endParaRPr lang="en-GB"/>
          </a:p>
        </p:txBody>
      </p:sp>
      <p:sp>
        <p:nvSpPr>
          <p:cNvPr id="35" name="Line 180"/>
          <p:cNvSpPr>
            <a:spLocks noChangeShapeType="1"/>
          </p:cNvSpPr>
          <p:nvPr/>
        </p:nvSpPr>
        <p:spPr bwMode="auto">
          <a:xfrm flipV="1">
            <a:off x="3651630" y="3997846"/>
            <a:ext cx="1497314" cy="728004"/>
          </a:xfrm>
          <a:custGeom>
            <a:avLst/>
            <a:gdLst>
              <a:gd name="connsiteX0" fmla="*/ 0 w 1500454"/>
              <a:gd name="connsiteY0" fmla="*/ 0 h 728004"/>
              <a:gd name="connsiteX1" fmla="*/ 1500454 w 1500454"/>
              <a:gd name="connsiteY1" fmla="*/ 728004 h 728004"/>
            </a:gdLst>
            <a:ahLst/>
            <a:cxnLst>
              <a:cxn ang="0">
                <a:pos x="connsiteX0" y="connsiteY0"/>
              </a:cxn>
              <a:cxn ang="0">
                <a:pos x="connsiteX1" y="connsiteY1"/>
              </a:cxn>
            </a:cxnLst>
            <a:rect l="l" t="t" r="r" b="b"/>
            <a:pathLst>
              <a:path w="1500454" h="728004">
                <a:moveTo>
                  <a:pt x="0" y="0"/>
                </a:moveTo>
                <a:lnTo>
                  <a:pt x="1500454" y="728004"/>
                </a:lnTo>
              </a:path>
            </a:pathLst>
          </a:custGeom>
          <a:noFill/>
          <a:ln w="19050">
            <a:solidFill>
              <a:schemeClr val="tx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6" name="Line 127"/>
          <p:cNvSpPr>
            <a:spLocks noChangeShapeType="1"/>
          </p:cNvSpPr>
          <p:nvPr/>
        </p:nvSpPr>
        <p:spPr bwMode="auto">
          <a:xfrm>
            <a:off x="3847910" y="2154790"/>
            <a:ext cx="25400" cy="1803077"/>
          </a:xfrm>
          <a:prstGeom prst="line">
            <a:avLst/>
          </a:prstGeom>
          <a:noFill/>
          <a:ln w="19050">
            <a:solidFill>
              <a:schemeClr val="tx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7" name="Line 128"/>
          <p:cNvSpPr>
            <a:spLocks noChangeShapeType="1"/>
          </p:cNvSpPr>
          <p:nvPr/>
        </p:nvSpPr>
        <p:spPr bwMode="auto">
          <a:xfrm>
            <a:off x="3581210" y="2205581"/>
            <a:ext cx="25400" cy="1853868"/>
          </a:xfrm>
          <a:prstGeom prst="line">
            <a:avLst/>
          </a:prstGeom>
          <a:noFill/>
          <a:ln w="19050">
            <a:solidFill>
              <a:schemeClr val="tx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8" name="Line 129"/>
          <p:cNvSpPr>
            <a:spLocks noChangeShapeType="1"/>
          </p:cNvSpPr>
          <p:nvPr/>
        </p:nvSpPr>
        <p:spPr bwMode="auto">
          <a:xfrm>
            <a:off x="3276410" y="2243674"/>
            <a:ext cx="25400" cy="1936715"/>
          </a:xfrm>
          <a:prstGeom prst="line">
            <a:avLst/>
          </a:prstGeom>
          <a:noFill/>
          <a:ln w="19050">
            <a:solidFill>
              <a:schemeClr val="tx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9" name="Line 130"/>
          <p:cNvSpPr>
            <a:spLocks noChangeShapeType="1"/>
          </p:cNvSpPr>
          <p:nvPr/>
        </p:nvSpPr>
        <p:spPr bwMode="auto">
          <a:xfrm>
            <a:off x="2971610" y="2319861"/>
            <a:ext cx="25400" cy="1993543"/>
          </a:xfrm>
          <a:prstGeom prst="line">
            <a:avLst/>
          </a:prstGeom>
          <a:noFill/>
          <a:ln w="19050">
            <a:solidFill>
              <a:schemeClr val="tx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0" name="Line 131"/>
          <p:cNvSpPr>
            <a:spLocks noChangeShapeType="1"/>
          </p:cNvSpPr>
          <p:nvPr/>
        </p:nvSpPr>
        <p:spPr bwMode="auto">
          <a:xfrm>
            <a:off x="2628710" y="2533607"/>
            <a:ext cx="50800" cy="1890000"/>
          </a:xfrm>
          <a:prstGeom prst="line">
            <a:avLst/>
          </a:prstGeom>
          <a:noFill/>
          <a:ln w="19050">
            <a:solidFill>
              <a:schemeClr val="tx2"/>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1" name="Rectangle 40"/>
          <p:cNvSpPr>
            <a:spLocks noChangeAspect="1"/>
          </p:cNvSpPr>
          <p:nvPr/>
        </p:nvSpPr>
        <p:spPr>
          <a:xfrm>
            <a:off x="4847299" y="5920370"/>
            <a:ext cx="216000" cy="216000"/>
          </a:xfrm>
          <a:prstGeom prst="rect">
            <a:avLst/>
          </a:prstGeom>
          <a:solidFill>
            <a:srgbClr val="FFC000"/>
          </a:solidFill>
          <a:ln w="158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Rectangle 41"/>
          <p:cNvSpPr>
            <a:spLocks noChangeAspect="1"/>
          </p:cNvSpPr>
          <p:nvPr/>
        </p:nvSpPr>
        <p:spPr>
          <a:xfrm>
            <a:off x="5419495" y="5920370"/>
            <a:ext cx="216000" cy="216000"/>
          </a:xfrm>
          <a:prstGeom prst="rect">
            <a:avLst/>
          </a:prstGeom>
          <a:solidFill>
            <a:srgbClr val="B60D27"/>
          </a:solidFill>
          <a:ln w="158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Rectangle 42"/>
          <p:cNvSpPr>
            <a:spLocks noChangeAspect="1"/>
          </p:cNvSpPr>
          <p:nvPr/>
        </p:nvSpPr>
        <p:spPr>
          <a:xfrm>
            <a:off x="4263126" y="5920370"/>
            <a:ext cx="216000" cy="216000"/>
          </a:xfrm>
          <a:prstGeom prst="rect">
            <a:avLst/>
          </a:prstGeom>
          <a:solidFill>
            <a:srgbClr val="043882"/>
          </a:solidFill>
          <a:ln w="158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Freeform 139"/>
          <p:cNvSpPr/>
          <p:nvPr/>
        </p:nvSpPr>
        <p:spPr bwMode="auto">
          <a:xfrm>
            <a:off x="2287415" y="2390495"/>
            <a:ext cx="544495" cy="69040"/>
          </a:xfrm>
          <a:custGeom>
            <a:avLst/>
            <a:gdLst>
              <a:gd name="T0" fmla="*/ 0 w 44"/>
              <a:gd name="T1" fmla="*/ 4 h 6"/>
              <a:gd name="T2" fmla="*/ 22 w 44"/>
              <a:gd name="T3" fmla="*/ 0 h 6"/>
              <a:gd name="T4" fmla="*/ 44 w 44"/>
              <a:gd name="T5" fmla="*/ 2 h 6"/>
              <a:gd name="T6" fmla="*/ 24 w 44"/>
              <a:gd name="T7" fmla="*/ 6 h 6"/>
              <a:gd name="T8" fmla="*/ 0 w 44"/>
              <a:gd name="T9" fmla="*/ 4 h 6"/>
              <a:gd name="connsiteX0" fmla="*/ 0 w 10000"/>
              <a:gd name="connsiteY0" fmla="*/ 6667 h 9062"/>
              <a:gd name="connsiteX1" fmla="*/ 5263 w 10000"/>
              <a:gd name="connsiteY1" fmla="*/ 0 h 9062"/>
              <a:gd name="connsiteX2" fmla="*/ 10000 w 10000"/>
              <a:gd name="connsiteY2" fmla="*/ 2395 h 9062"/>
              <a:gd name="connsiteX3" fmla="*/ 5336 w 10000"/>
              <a:gd name="connsiteY3" fmla="*/ 9062 h 9062"/>
              <a:gd name="connsiteX4" fmla="*/ 0 w 10000"/>
              <a:gd name="connsiteY4" fmla="*/ 6667 h 90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9062">
                <a:moveTo>
                  <a:pt x="0" y="6667"/>
                </a:moveTo>
                <a:lnTo>
                  <a:pt x="5263" y="0"/>
                </a:lnTo>
                <a:lnTo>
                  <a:pt x="10000" y="2395"/>
                </a:lnTo>
                <a:lnTo>
                  <a:pt x="5336" y="9062"/>
                </a:lnTo>
                <a:lnTo>
                  <a:pt x="0" y="6667"/>
                </a:lnTo>
                <a:close/>
              </a:path>
            </a:pathLst>
          </a:custGeom>
          <a:solidFill>
            <a:srgbClr val="FFC000">
              <a:alpha val="53000"/>
            </a:srgbClr>
          </a:solidFill>
          <a:ln w="9525"/>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solidFill>
                <a:schemeClr val="lt1"/>
              </a:solidFill>
            </a:endParaRPr>
          </a:p>
        </p:txBody>
      </p:sp>
      <p:sp>
        <p:nvSpPr>
          <p:cNvPr id="45" name="Freeform 143"/>
          <p:cNvSpPr/>
          <p:nvPr/>
        </p:nvSpPr>
        <p:spPr bwMode="auto">
          <a:xfrm>
            <a:off x="2971610" y="2307163"/>
            <a:ext cx="1181100" cy="190466"/>
          </a:xfrm>
          <a:custGeom>
            <a:avLst/>
            <a:gdLst>
              <a:gd name="T0" fmla="*/ 0 w 93"/>
              <a:gd name="T1" fmla="*/ 13 h 15"/>
              <a:gd name="T2" fmla="*/ 66 w 93"/>
              <a:gd name="T3" fmla="*/ 0 h 15"/>
              <a:gd name="T4" fmla="*/ 93 w 93"/>
              <a:gd name="T5" fmla="*/ 0 h 15"/>
              <a:gd name="T6" fmla="*/ 24 w 93"/>
              <a:gd name="T7" fmla="*/ 15 h 15"/>
              <a:gd name="T8" fmla="*/ 0 w 93"/>
              <a:gd name="T9" fmla="*/ 13 h 15"/>
              <a:gd name="connsiteX0" fmla="*/ 0 w 10000"/>
              <a:gd name="connsiteY0" fmla="*/ 8667 h 10000"/>
              <a:gd name="connsiteX1" fmla="*/ 7097 w 10000"/>
              <a:gd name="connsiteY1" fmla="*/ 0 h 10000"/>
              <a:gd name="connsiteX2" fmla="*/ 10000 w 10000"/>
              <a:gd name="connsiteY2" fmla="*/ 500 h 10000"/>
              <a:gd name="connsiteX3" fmla="*/ 2581 w 10000"/>
              <a:gd name="connsiteY3" fmla="*/ 10000 h 10000"/>
              <a:gd name="connsiteX4" fmla="*/ 0 w 10000"/>
              <a:gd name="connsiteY4" fmla="*/ 8667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8667"/>
                </a:moveTo>
                <a:lnTo>
                  <a:pt x="7097" y="0"/>
                </a:lnTo>
                <a:lnTo>
                  <a:pt x="10000" y="500"/>
                </a:lnTo>
                <a:lnTo>
                  <a:pt x="2581" y="10000"/>
                </a:lnTo>
                <a:lnTo>
                  <a:pt x="0" y="8667"/>
                </a:lnTo>
                <a:close/>
              </a:path>
            </a:pathLst>
          </a:custGeom>
          <a:solidFill>
            <a:srgbClr val="B60D27">
              <a:alpha val="55000"/>
            </a:srgbClr>
          </a:solidFill>
          <a:ln w="9525">
            <a:solidFill>
              <a:srgbClr val="2E2C2C"/>
            </a:solidFill>
            <a:prstDash val="solid"/>
            <a:round/>
          </a:ln>
        </p:spPr>
        <p:txBody>
          <a:bodyPr vert="horz" wrap="square" lIns="91440" tIns="45720" rIns="91440" bIns="45720" numCol="1" anchor="t" anchorCtr="0" compatLnSpc="1">
            <a:prstTxWarp prst="textNoShape">
              <a:avLst/>
            </a:prstTxWarp>
          </a:bodyPr>
          <a:lstStyle/>
          <a:p>
            <a:endParaRPr lang="en-GB"/>
          </a:p>
        </p:txBody>
      </p:sp>
      <p:sp>
        <p:nvSpPr>
          <p:cNvPr id="46" name="Freeform 141"/>
          <p:cNvSpPr/>
          <p:nvPr/>
        </p:nvSpPr>
        <p:spPr bwMode="auto">
          <a:xfrm>
            <a:off x="2612838" y="2357954"/>
            <a:ext cx="838200" cy="114280"/>
          </a:xfrm>
          <a:custGeom>
            <a:avLst/>
            <a:gdLst>
              <a:gd name="T0" fmla="*/ 0 w 66"/>
              <a:gd name="T1" fmla="*/ 8 h 9"/>
              <a:gd name="T2" fmla="*/ 40 w 66"/>
              <a:gd name="T3" fmla="*/ 0 h 9"/>
              <a:gd name="T4" fmla="*/ 66 w 66"/>
              <a:gd name="T5" fmla="*/ 1 h 9"/>
              <a:gd name="T6" fmla="*/ 23 w 66"/>
              <a:gd name="T7" fmla="*/ 9 h 9"/>
              <a:gd name="T8" fmla="*/ 0 w 66"/>
              <a:gd name="T9" fmla="*/ 8 h 9"/>
            </a:gdLst>
            <a:ahLst/>
            <a:cxnLst>
              <a:cxn ang="0">
                <a:pos x="T0" y="T1"/>
              </a:cxn>
              <a:cxn ang="0">
                <a:pos x="T2" y="T3"/>
              </a:cxn>
              <a:cxn ang="0">
                <a:pos x="T4" y="T5"/>
              </a:cxn>
              <a:cxn ang="0">
                <a:pos x="T6" y="T7"/>
              </a:cxn>
              <a:cxn ang="0">
                <a:pos x="T8" y="T9"/>
              </a:cxn>
            </a:cxnLst>
            <a:rect l="0" t="0" r="r" b="b"/>
            <a:pathLst>
              <a:path w="66" h="9">
                <a:moveTo>
                  <a:pt x="0" y="8"/>
                </a:moveTo>
                <a:lnTo>
                  <a:pt x="40" y="0"/>
                </a:lnTo>
                <a:lnTo>
                  <a:pt x="66" y="1"/>
                </a:lnTo>
                <a:lnTo>
                  <a:pt x="23" y="9"/>
                </a:lnTo>
                <a:lnTo>
                  <a:pt x="0" y="8"/>
                </a:lnTo>
                <a:close/>
              </a:path>
            </a:pathLst>
          </a:custGeom>
          <a:solidFill>
            <a:srgbClr val="FFC000">
              <a:alpha val="53000"/>
            </a:srgbClr>
          </a:solidFill>
          <a:ln w="9525"/>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solidFill>
                <a:schemeClr val="lt1"/>
              </a:solidFill>
            </a:endParaRPr>
          </a:p>
        </p:txBody>
      </p:sp>
      <p:sp>
        <p:nvSpPr>
          <p:cNvPr id="47" name="Freeform 145"/>
          <p:cNvSpPr/>
          <p:nvPr/>
        </p:nvSpPr>
        <p:spPr bwMode="auto">
          <a:xfrm>
            <a:off x="3681460" y="2332559"/>
            <a:ext cx="1187714" cy="206903"/>
          </a:xfrm>
          <a:custGeom>
            <a:avLst/>
            <a:gdLst>
              <a:gd name="T0" fmla="*/ 0 w 93"/>
              <a:gd name="T1" fmla="*/ 14 h 15"/>
              <a:gd name="T2" fmla="*/ 68 w 93"/>
              <a:gd name="T3" fmla="*/ 0 h 15"/>
              <a:gd name="T4" fmla="*/ 93 w 93"/>
              <a:gd name="T5" fmla="*/ 1 h 15"/>
              <a:gd name="T6" fmla="*/ 27 w 93"/>
              <a:gd name="T7" fmla="*/ 15 h 15"/>
              <a:gd name="T8" fmla="*/ 0 w 93"/>
              <a:gd name="T9" fmla="*/ 14 h 15"/>
              <a:gd name="connsiteX0" fmla="*/ 0 w 10056"/>
              <a:gd name="connsiteY0" fmla="*/ 9851 h 10863"/>
              <a:gd name="connsiteX1" fmla="*/ 7646 w 10056"/>
              <a:gd name="connsiteY1" fmla="*/ 0 h 10863"/>
              <a:gd name="connsiteX2" fmla="*/ 10056 w 10056"/>
              <a:gd name="connsiteY2" fmla="*/ 667 h 10863"/>
              <a:gd name="connsiteX3" fmla="*/ 2959 w 10056"/>
              <a:gd name="connsiteY3" fmla="*/ 10863 h 10863"/>
              <a:gd name="connsiteX4" fmla="*/ 0 w 10056"/>
              <a:gd name="connsiteY4" fmla="*/ 9851 h 108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6" h="10863">
                <a:moveTo>
                  <a:pt x="0" y="9851"/>
                </a:moveTo>
                <a:lnTo>
                  <a:pt x="7646" y="0"/>
                </a:lnTo>
                <a:lnTo>
                  <a:pt x="10056" y="667"/>
                </a:lnTo>
                <a:lnTo>
                  <a:pt x="2959" y="10863"/>
                </a:lnTo>
                <a:lnTo>
                  <a:pt x="0" y="9851"/>
                </a:lnTo>
                <a:close/>
              </a:path>
            </a:pathLst>
          </a:custGeom>
          <a:solidFill>
            <a:srgbClr val="B60D27">
              <a:alpha val="55000"/>
            </a:srgbClr>
          </a:solidFill>
          <a:ln w="9525">
            <a:solidFill>
              <a:srgbClr val="2E2C2C"/>
            </a:solidFill>
            <a:prstDash val="solid"/>
            <a:round/>
          </a:ln>
        </p:spPr>
        <p:txBody>
          <a:bodyPr vert="horz" wrap="square" lIns="91440" tIns="45720" rIns="91440" bIns="45720" numCol="1" anchor="t" anchorCtr="0" compatLnSpc="1">
            <a:prstTxWarp prst="textNoShape">
              <a:avLst/>
            </a:prstTxWarp>
          </a:bodyPr>
          <a:lstStyle/>
          <a:p>
            <a:endParaRPr lang="en-GB"/>
          </a:p>
        </p:txBody>
      </p:sp>
      <p:sp>
        <p:nvSpPr>
          <p:cNvPr id="48" name="Freeform 147"/>
          <p:cNvSpPr/>
          <p:nvPr/>
        </p:nvSpPr>
        <p:spPr bwMode="auto">
          <a:xfrm>
            <a:off x="4042103" y="2269070"/>
            <a:ext cx="1499677" cy="303095"/>
          </a:xfrm>
          <a:custGeom>
            <a:avLst/>
            <a:gdLst>
              <a:gd name="T0" fmla="*/ 0 w 117"/>
              <a:gd name="T1" fmla="*/ 20 h 22"/>
              <a:gd name="T2" fmla="*/ 91 w 117"/>
              <a:gd name="T3" fmla="*/ 0 h 22"/>
              <a:gd name="T4" fmla="*/ 117 w 117"/>
              <a:gd name="T5" fmla="*/ 1 h 22"/>
              <a:gd name="T6" fmla="*/ 29 w 117"/>
              <a:gd name="T7" fmla="*/ 22 h 22"/>
              <a:gd name="T8" fmla="*/ 0 w 117"/>
              <a:gd name="T9" fmla="*/ 20 h 22"/>
              <a:gd name="connsiteX0" fmla="*/ 0 w 10206"/>
              <a:gd name="connsiteY0" fmla="*/ 10033 h 10850"/>
              <a:gd name="connsiteX1" fmla="*/ 8272 w 10206"/>
              <a:gd name="connsiteY1" fmla="*/ 0 h 10850"/>
              <a:gd name="connsiteX2" fmla="*/ 10206 w 10206"/>
              <a:gd name="connsiteY2" fmla="*/ 808 h 10850"/>
              <a:gd name="connsiteX3" fmla="*/ 2465 w 10206"/>
              <a:gd name="connsiteY3" fmla="*/ 10850 h 10850"/>
              <a:gd name="connsiteX4" fmla="*/ 2394 w 10206"/>
              <a:gd name="connsiteY4" fmla="*/ 10581 h 10850"/>
              <a:gd name="connsiteX5" fmla="*/ 0 w 10206"/>
              <a:gd name="connsiteY5" fmla="*/ 10033 h 10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206" h="10850">
                <a:moveTo>
                  <a:pt x="0" y="10033"/>
                </a:moveTo>
                <a:lnTo>
                  <a:pt x="8272" y="0"/>
                </a:lnTo>
                <a:lnTo>
                  <a:pt x="10206" y="808"/>
                </a:lnTo>
                <a:cubicBezTo>
                  <a:pt x="7738" y="3802"/>
                  <a:pt x="4933" y="7856"/>
                  <a:pt x="2465" y="10850"/>
                </a:cubicBezTo>
                <a:cubicBezTo>
                  <a:pt x="2441" y="10760"/>
                  <a:pt x="2418" y="10671"/>
                  <a:pt x="2394" y="10581"/>
                </a:cubicBezTo>
                <a:lnTo>
                  <a:pt x="0" y="10033"/>
                </a:lnTo>
                <a:close/>
              </a:path>
            </a:pathLst>
          </a:custGeom>
          <a:solidFill>
            <a:srgbClr val="043882">
              <a:alpha val="52941"/>
            </a:srgbClr>
          </a:solidFill>
          <a:ln w="9525">
            <a:solidFill>
              <a:srgbClr val="2E2C2C"/>
            </a:solidFill>
            <a:prstDash val="solid"/>
            <a:round/>
          </a:ln>
        </p:spPr>
        <p:txBody>
          <a:bodyPr vert="horz" wrap="square" lIns="91440" tIns="45720" rIns="91440" bIns="45720" numCol="1" anchor="t" anchorCtr="0" compatLnSpc="1">
            <a:prstTxWarp prst="textNoShape">
              <a:avLst/>
            </a:prstTxWarp>
          </a:bodyPr>
          <a:lstStyle/>
          <a:p>
            <a:endParaRPr lang="en-GB"/>
          </a:p>
        </p:txBody>
      </p:sp>
      <p:sp>
        <p:nvSpPr>
          <p:cNvPr id="49" name="Freeform 149"/>
          <p:cNvSpPr/>
          <p:nvPr/>
        </p:nvSpPr>
        <p:spPr bwMode="auto">
          <a:xfrm>
            <a:off x="4459389" y="2446838"/>
            <a:ext cx="813778" cy="150461"/>
          </a:xfrm>
          <a:custGeom>
            <a:avLst/>
            <a:gdLst>
              <a:gd name="T0" fmla="*/ 0 w 62"/>
              <a:gd name="T1" fmla="*/ 8 h 9"/>
              <a:gd name="T2" fmla="*/ 35 w 62"/>
              <a:gd name="T3" fmla="*/ 0 h 9"/>
              <a:gd name="T4" fmla="*/ 62 w 62"/>
              <a:gd name="T5" fmla="*/ 0 h 9"/>
              <a:gd name="T6" fmla="*/ 28 w 62"/>
              <a:gd name="T7" fmla="*/ 9 h 9"/>
              <a:gd name="T8" fmla="*/ 0 w 62"/>
              <a:gd name="T9" fmla="*/ 8 h 9"/>
              <a:gd name="connsiteX0" fmla="*/ 0 w 10335"/>
              <a:gd name="connsiteY0" fmla="*/ 10616 h 13166"/>
              <a:gd name="connsiteX1" fmla="*/ 6321 w 10335"/>
              <a:gd name="connsiteY1" fmla="*/ 0 h 13166"/>
              <a:gd name="connsiteX2" fmla="*/ 10335 w 10335"/>
              <a:gd name="connsiteY2" fmla="*/ 1439 h 13166"/>
              <a:gd name="connsiteX3" fmla="*/ 4343 w 10335"/>
              <a:gd name="connsiteY3" fmla="*/ 13166 h 13166"/>
              <a:gd name="connsiteX4" fmla="*/ 0 w 10335"/>
              <a:gd name="connsiteY4" fmla="*/ 10616 h 131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35" h="13165">
                <a:moveTo>
                  <a:pt x="0" y="10616"/>
                </a:moveTo>
                <a:lnTo>
                  <a:pt x="6321" y="0"/>
                </a:lnTo>
                <a:lnTo>
                  <a:pt x="10335" y="1439"/>
                </a:lnTo>
                <a:lnTo>
                  <a:pt x="4343" y="13166"/>
                </a:lnTo>
                <a:lnTo>
                  <a:pt x="0" y="10616"/>
                </a:lnTo>
                <a:close/>
              </a:path>
            </a:pathLst>
          </a:custGeom>
          <a:solidFill>
            <a:srgbClr val="FFC000">
              <a:alpha val="53000"/>
            </a:srgbClr>
          </a:solidFill>
          <a:ln w="9525"/>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solidFill>
                <a:schemeClr val="lt1"/>
              </a:solidFill>
            </a:endParaRPr>
          </a:p>
        </p:txBody>
      </p:sp>
      <p:sp>
        <p:nvSpPr>
          <p:cNvPr id="50" name="Freeform 151"/>
          <p:cNvSpPr/>
          <p:nvPr/>
        </p:nvSpPr>
        <p:spPr bwMode="auto">
          <a:xfrm>
            <a:off x="4856931" y="2230977"/>
            <a:ext cx="1632577" cy="388423"/>
          </a:xfrm>
          <a:custGeom>
            <a:avLst/>
            <a:gdLst>
              <a:gd name="T0" fmla="*/ 0 w 127"/>
              <a:gd name="T1" fmla="*/ 27 h 28"/>
              <a:gd name="T2" fmla="*/ 103 w 127"/>
              <a:gd name="T3" fmla="*/ 0 h 28"/>
              <a:gd name="T4" fmla="*/ 127 w 127"/>
              <a:gd name="T5" fmla="*/ 1 h 28"/>
              <a:gd name="T6" fmla="*/ 28 w 127"/>
              <a:gd name="T7" fmla="*/ 28 h 28"/>
              <a:gd name="T8" fmla="*/ 0 w 127"/>
              <a:gd name="T9" fmla="*/ 27 h 28"/>
              <a:gd name="connsiteX0" fmla="*/ 0 w 10122"/>
              <a:gd name="connsiteY0" fmla="*/ 10106 h 10925"/>
              <a:gd name="connsiteX1" fmla="*/ 8232 w 10122"/>
              <a:gd name="connsiteY1" fmla="*/ 0 h 10925"/>
              <a:gd name="connsiteX2" fmla="*/ 10122 w 10122"/>
              <a:gd name="connsiteY2" fmla="*/ 357 h 10925"/>
              <a:gd name="connsiteX3" fmla="*/ 2164 w 10122"/>
              <a:gd name="connsiteY3" fmla="*/ 10925 h 10925"/>
              <a:gd name="connsiteX4" fmla="*/ 0 w 10122"/>
              <a:gd name="connsiteY4" fmla="*/ 10106 h 10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22" h="10925">
                <a:moveTo>
                  <a:pt x="0" y="10106"/>
                </a:moveTo>
                <a:lnTo>
                  <a:pt x="8232" y="0"/>
                </a:lnTo>
                <a:lnTo>
                  <a:pt x="10122" y="357"/>
                </a:lnTo>
                <a:lnTo>
                  <a:pt x="2164" y="10925"/>
                </a:lnTo>
                <a:lnTo>
                  <a:pt x="0" y="10106"/>
                </a:lnTo>
                <a:close/>
              </a:path>
            </a:pathLst>
          </a:custGeom>
          <a:solidFill>
            <a:srgbClr val="B60D27">
              <a:alpha val="55000"/>
            </a:srgbClr>
          </a:solidFill>
          <a:ln w="9525">
            <a:solidFill>
              <a:srgbClr val="2E2C2C"/>
            </a:solidFill>
            <a:prstDash val="solid"/>
            <a:round/>
          </a:ln>
        </p:spPr>
        <p:txBody>
          <a:bodyPr vert="horz" wrap="square" lIns="91440" tIns="45720" rIns="91440" bIns="45720" numCol="1" anchor="t" anchorCtr="0" compatLnSpc="1">
            <a:prstTxWarp prst="textNoShape">
              <a:avLst/>
            </a:prstTxWarp>
          </a:bodyPr>
          <a:lstStyle/>
          <a:p>
            <a:endParaRPr lang="en-GB"/>
          </a:p>
        </p:txBody>
      </p:sp>
      <p:sp>
        <p:nvSpPr>
          <p:cNvPr id="51" name="Freeform 155"/>
          <p:cNvSpPr/>
          <p:nvPr/>
        </p:nvSpPr>
        <p:spPr bwMode="auto">
          <a:xfrm>
            <a:off x="3327210" y="2249236"/>
            <a:ext cx="1455680" cy="261090"/>
          </a:xfrm>
          <a:custGeom>
            <a:avLst/>
            <a:gdLst>
              <a:gd name="T0" fmla="*/ 0 w 115"/>
              <a:gd name="T1" fmla="*/ 19 h 20"/>
              <a:gd name="T2" fmla="*/ 89 w 115"/>
              <a:gd name="T3" fmla="*/ 0 h 20"/>
              <a:gd name="T4" fmla="*/ 115 w 115"/>
              <a:gd name="T5" fmla="*/ 2 h 20"/>
              <a:gd name="T6" fmla="*/ 26 w 115"/>
              <a:gd name="T7" fmla="*/ 20 h 20"/>
              <a:gd name="T8" fmla="*/ 0 w 115"/>
              <a:gd name="T9" fmla="*/ 19 h 20"/>
              <a:gd name="connsiteX0" fmla="*/ 0 w 10000"/>
              <a:gd name="connsiteY0" fmla="*/ 9781 h 10281"/>
              <a:gd name="connsiteX1" fmla="*/ 7929 w 10000"/>
              <a:gd name="connsiteY1" fmla="*/ 0 h 10281"/>
              <a:gd name="connsiteX2" fmla="*/ 10000 w 10000"/>
              <a:gd name="connsiteY2" fmla="*/ 906 h 10281"/>
              <a:gd name="connsiteX3" fmla="*/ 2087 w 10000"/>
              <a:gd name="connsiteY3" fmla="*/ 10281 h 10281"/>
              <a:gd name="connsiteX4" fmla="*/ 0 w 10000"/>
              <a:gd name="connsiteY4" fmla="*/ 9781 h 102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281">
                <a:moveTo>
                  <a:pt x="0" y="9781"/>
                </a:moveTo>
                <a:lnTo>
                  <a:pt x="7929" y="0"/>
                </a:lnTo>
                <a:lnTo>
                  <a:pt x="10000" y="906"/>
                </a:lnTo>
                <a:lnTo>
                  <a:pt x="2087" y="10281"/>
                </a:lnTo>
                <a:lnTo>
                  <a:pt x="0" y="9781"/>
                </a:lnTo>
                <a:close/>
              </a:path>
            </a:pathLst>
          </a:custGeom>
          <a:solidFill>
            <a:srgbClr val="B60D27">
              <a:alpha val="55000"/>
            </a:srgbClr>
          </a:solidFill>
          <a:ln w="9525">
            <a:solidFill>
              <a:srgbClr val="2E2C2C"/>
            </a:solidFill>
            <a:prstDash val="solid"/>
            <a:round/>
          </a:ln>
        </p:spPr>
        <p:txBody>
          <a:bodyPr vert="horz" wrap="square" lIns="91440" tIns="45720" rIns="91440" bIns="45720" numCol="1" anchor="t" anchorCtr="0" compatLnSpc="1">
            <a:prstTxWarp prst="textNoShape">
              <a:avLst/>
            </a:prstTxWarp>
          </a:bodyPr>
          <a:lstStyle/>
          <a:p>
            <a:endParaRPr lang="en-GB"/>
          </a:p>
        </p:txBody>
      </p:sp>
      <p:sp>
        <p:nvSpPr>
          <p:cNvPr id="52" name="Freeform 153"/>
          <p:cNvSpPr/>
          <p:nvPr/>
        </p:nvSpPr>
        <p:spPr bwMode="auto">
          <a:xfrm>
            <a:off x="5253799" y="2314213"/>
            <a:ext cx="1330706" cy="331045"/>
          </a:xfrm>
          <a:custGeom>
            <a:avLst/>
            <a:gdLst>
              <a:gd name="T0" fmla="*/ 0 w 104"/>
              <a:gd name="T1" fmla="*/ 23 h 24"/>
              <a:gd name="T2" fmla="*/ 84 w 104"/>
              <a:gd name="T3" fmla="*/ 0 h 24"/>
              <a:gd name="T4" fmla="*/ 104 w 104"/>
              <a:gd name="T5" fmla="*/ 1 h 24"/>
              <a:gd name="T6" fmla="*/ 29 w 104"/>
              <a:gd name="T7" fmla="*/ 24 h 24"/>
              <a:gd name="T8" fmla="*/ 0 w 104"/>
              <a:gd name="T9" fmla="*/ 23 h 24"/>
              <a:gd name="connsiteX0" fmla="*/ 0 w 10075"/>
              <a:gd name="connsiteY0" fmla="*/ 10230 h 10863"/>
              <a:gd name="connsiteX1" fmla="*/ 7953 w 10075"/>
              <a:gd name="connsiteY1" fmla="*/ 0 h 10863"/>
              <a:gd name="connsiteX2" fmla="*/ 10075 w 10075"/>
              <a:gd name="connsiteY2" fmla="*/ 740 h 10863"/>
              <a:gd name="connsiteX3" fmla="*/ 2913 w 10075"/>
              <a:gd name="connsiteY3" fmla="*/ 10863 h 10863"/>
              <a:gd name="connsiteX4" fmla="*/ 0 w 10075"/>
              <a:gd name="connsiteY4" fmla="*/ 10230 h 108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75" h="10863">
                <a:moveTo>
                  <a:pt x="0" y="10230"/>
                </a:moveTo>
                <a:lnTo>
                  <a:pt x="7953" y="0"/>
                </a:lnTo>
                <a:lnTo>
                  <a:pt x="10075" y="740"/>
                </a:lnTo>
                <a:lnTo>
                  <a:pt x="2913" y="10863"/>
                </a:lnTo>
                <a:lnTo>
                  <a:pt x="0" y="10230"/>
                </a:lnTo>
                <a:close/>
              </a:path>
            </a:pathLst>
          </a:custGeom>
          <a:solidFill>
            <a:srgbClr val="FFC000">
              <a:alpha val="53000"/>
            </a:srgbClr>
          </a:solidFill>
          <a:ln w="9525"/>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solidFill>
                <a:schemeClr val="lt1"/>
              </a:solidFill>
            </a:endParaRPr>
          </a:p>
        </p:txBody>
      </p:sp>
      <p:sp>
        <p:nvSpPr>
          <p:cNvPr id="53" name="Freeform 167"/>
          <p:cNvSpPr/>
          <p:nvPr/>
        </p:nvSpPr>
        <p:spPr bwMode="auto">
          <a:xfrm>
            <a:off x="4056709" y="2544448"/>
            <a:ext cx="351817" cy="707615"/>
          </a:xfrm>
          <a:custGeom>
            <a:avLst/>
            <a:gdLst>
              <a:gd name="T0" fmla="*/ 0 w 29"/>
              <a:gd name="T1" fmla="*/ 0 h 57"/>
              <a:gd name="T2" fmla="*/ 29 w 29"/>
              <a:gd name="T3" fmla="*/ 2 h 57"/>
              <a:gd name="T4" fmla="*/ 29 w 29"/>
              <a:gd name="T5" fmla="*/ 57 h 57"/>
              <a:gd name="T6" fmla="*/ 0 w 29"/>
              <a:gd name="T7" fmla="*/ 55 h 57"/>
              <a:gd name="T8" fmla="*/ 0 w 29"/>
              <a:gd name="T9" fmla="*/ 0 h 57"/>
              <a:gd name="connsiteX0" fmla="*/ 66 w 9998"/>
              <a:gd name="connsiteY0" fmla="*/ 0 h 10144"/>
              <a:gd name="connsiteX1" fmla="*/ 9992 w 9998"/>
              <a:gd name="connsiteY1" fmla="*/ 364 h 10144"/>
              <a:gd name="connsiteX2" fmla="*/ 9623 w 9998"/>
              <a:gd name="connsiteY2" fmla="*/ 10144 h 10144"/>
              <a:gd name="connsiteX3" fmla="*/ 0 w 9998"/>
              <a:gd name="connsiteY3" fmla="*/ 9739 h 10144"/>
              <a:gd name="connsiteX4" fmla="*/ 66 w 9998"/>
              <a:gd name="connsiteY4" fmla="*/ 0 h 101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98" h="10144">
                <a:moveTo>
                  <a:pt x="66" y="0"/>
                </a:moveTo>
                <a:lnTo>
                  <a:pt x="9992" y="364"/>
                </a:lnTo>
                <a:cubicBezTo>
                  <a:pt x="10059" y="3576"/>
                  <a:pt x="9556" y="6932"/>
                  <a:pt x="9623" y="10144"/>
                </a:cubicBezTo>
                <a:lnTo>
                  <a:pt x="0" y="9739"/>
                </a:lnTo>
                <a:cubicBezTo>
                  <a:pt x="22" y="6469"/>
                  <a:pt x="45" y="3269"/>
                  <a:pt x="66" y="0"/>
                </a:cubicBezTo>
                <a:close/>
              </a:path>
            </a:pathLst>
          </a:custGeom>
          <a:solidFill>
            <a:srgbClr val="043882"/>
          </a:solidFill>
          <a:ln w="9525"/>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solidFill>
                <a:schemeClr val="lt1"/>
              </a:solidFill>
            </a:endParaRPr>
          </a:p>
        </p:txBody>
      </p:sp>
      <p:sp>
        <p:nvSpPr>
          <p:cNvPr id="54" name="Freeform 169"/>
          <p:cNvSpPr/>
          <p:nvPr/>
        </p:nvSpPr>
        <p:spPr bwMode="auto">
          <a:xfrm>
            <a:off x="4450539" y="2568220"/>
            <a:ext cx="360177" cy="1103995"/>
          </a:xfrm>
          <a:custGeom>
            <a:avLst/>
            <a:gdLst>
              <a:gd name="T0" fmla="*/ 1 w 29"/>
              <a:gd name="T1" fmla="*/ 0 h 87"/>
              <a:gd name="T2" fmla="*/ 29 w 29"/>
              <a:gd name="T3" fmla="*/ 1 h 87"/>
              <a:gd name="T4" fmla="*/ 29 w 29"/>
              <a:gd name="T5" fmla="*/ 87 h 87"/>
              <a:gd name="T6" fmla="*/ 0 w 29"/>
              <a:gd name="T7" fmla="*/ 85 h 87"/>
              <a:gd name="T8" fmla="*/ 1 w 29"/>
              <a:gd name="T9" fmla="*/ 0 h 87"/>
              <a:gd name="connsiteX0" fmla="*/ 189 w 9806"/>
              <a:gd name="connsiteY0" fmla="*/ 0 h 10000"/>
              <a:gd name="connsiteX1" fmla="*/ 9806 w 9806"/>
              <a:gd name="connsiteY1" fmla="*/ 243 h 10000"/>
              <a:gd name="connsiteX2" fmla="*/ 9806 w 9806"/>
              <a:gd name="connsiteY2" fmla="*/ 10000 h 10000"/>
              <a:gd name="connsiteX3" fmla="*/ 0 w 9806"/>
              <a:gd name="connsiteY3" fmla="*/ 9709 h 10000"/>
              <a:gd name="connsiteX4" fmla="*/ 189 w 9806"/>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06" h="10000">
                <a:moveTo>
                  <a:pt x="189" y="0"/>
                </a:moveTo>
                <a:lnTo>
                  <a:pt x="9806" y="243"/>
                </a:lnTo>
                <a:lnTo>
                  <a:pt x="9806" y="10000"/>
                </a:lnTo>
                <a:lnTo>
                  <a:pt x="0" y="9709"/>
                </a:lnTo>
                <a:lnTo>
                  <a:pt x="189" y="0"/>
                </a:lnTo>
                <a:close/>
              </a:path>
            </a:pathLst>
          </a:custGeom>
          <a:solidFill>
            <a:srgbClr val="FFC000"/>
          </a:solidFill>
          <a:ln w="9525"/>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solidFill>
                <a:schemeClr val="lt1"/>
              </a:solidFill>
            </a:endParaRPr>
          </a:p>
        </p:txBody>
      </p:sp>
      <p:sp>
        <p:nvSpPr>
          <p:cNvPr id="55" name="Freeform 171"/>
          <p:cNvSpPr/>
          <p:nvPr/>
        </p:nvSpPr>
        <p:spPr bwMode="auto">
          <a:xfrm>
            <a:off x="4849825" y="2587780"/>
            <a:ext cx="359553" cy="1592610"/>
          </a:xfrm>
          <a:custGeom>
            <a:avLst/>
            <a:gdLst>
              <a:gd name="T0" fmla="*/ 0 w 172"/>
              <a:gd name="T1" fmla="*/ 0 h 759"/>
              <a:gd name="T2" fmla="*/ 168 w 172"/>
              <a:gd name="T3" fmla="*/ 12 h 759"/>
              <a:gd name="T4" fmla="*/ 172 w 172"/>
              <a:gd name="T5" fmla="*/ 759 h 759"/>
              <a:gd name="T6" fmla="*/ 0 w 172"/>
              <a:gd name="T7" fmla="*/ 744 h 759"/>
              <a:gd name="T8" fmla="*/ 0 w 172"/>
              <a:gd name="T9" fmla="*/ 0 h 759"/>
              <a:gd name="connsiteX0" fmla="*/ 0 w 9876"/>
              <a:gd name="connsiteY0" fmla="*/ 0 h 9915"/>
              <a:gd name="connsiteX1" fmla="*/ 9767 w 9876"/>
              <a:gd name="connsiteY1" fmla="*/ 158 h 9915"/>
              <a:gd name="connsiteX2" fmla="*/ 9876 w 9876"/>
              <a:gd name="connsiteY2" fmla="*/ 9915 h 9915"/>
              <a:gd name="connsiteX3" fmla="*/ 0 w 9876"/>
              <a:gd name="connsiteY3" fmla="*/ 9689 h 9915"/>
              <a:gd name="connsiteX4" fmla="*/ 0 w 9876"/>
              <a:gd name="connsiteY4" fmla="*/ 0 h 99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76" h="9915">
                <a:moveTo>
                  <a:pt x="0" y="0"/>
                </a:moveTo>
                <a:lnTo>
                  <a:pt x="9767" y="158"/>
                </a:lnTo>
                <a:cubicBezTo>
                  <a:pt x="9845" y="3439"/>
                  <a:pt x="9798" y="6634"/>
                  <a:pt x="9876" y="9915"/>
                </a:cubicBezTo>
                <a:lnTo>
                  <a:pt x="0" y="9689"/>
                </a:lnTo>
                <a:lnTo>
                  <a:pt x="0" y="0"/>
                </a:lnTo>
                <a:close/>
              </a:path>
            </a:pathLst>
          </a:custGeom>
          <a:solidFill>
            <a:srgbClr val="B60D27"/>
          </a:solidFill>
          <a:ln w="9525"/>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solidFill>
                <a:schemeClr val="lt1"/>
              </a:solidFill>
            </a:endParaRPr>
          </a:p>
        </p:txBody>
      </p:sp>
      <p:sp>
        <p:nvSpPr>
          <p:cNvPr id="56" name="Freeform 173"/>
          <p:cNvSpPr/>
          <p:nvPr/>
        </p:nvSpPr>
        <p:spPr bwMode="auto">
          <a:xfrm>
            <a:off x="5243084" y="2628101"/>
            <a:ext cx="393104" cy="2356166"/>
          </a:xfrm>
          <a:custGeom>
            <a:avLst/>
            <a:gdLst>
              <a:gd name="T0" fmla="*/ 0 w 175"/>
              <a:gd name="T1" fmla="*/ 0 h 1133"/>
              <a:gd name="T2" fmla="*/ 168 w 175"/>
              <a:gd name="T3" fmla="*/ 12 h 1133"/>
              <a:gd name="T4" fmla="*/ 175 w 175"/>
              <a:gd name="T5" fmla="*/ 1133 h 1133"/>
              <a:gd name="T6" fmla="*/ 0 w 175"/>
              <a:gd name="T7" fmla="*/ 1110 h 1133"/>
              <a:gd name="T8" fmla="*/ 0 w 175"/>
              <a:gd name="T9" fmla="*/ 0 h 1133"/>
              <a:gd name="connsiteX0" fmla="*/ 347 w 10613"/>
              <a:gd name="connsiteY0" fmla="*/ 0 h 9958"/>
              <a:gd name="connsiteX1" fmla="*/ 10336 w 10613"/>
              <a:gd name="connsiteY1" fmla="*/ 46 h 9958"/>
              <a:gd name="connsiteX2" fmla="*/ 10613 w 10613"/>
              <a:gd name="connsiteY2" fmla="*/ 9958 h 9958"/>
              <a:gd name="connsiteX3" fmla="*/ 2 w 10613"/>
              <a:gd name="connsiteY3" fmla="*/ 9752 h 9958"/>
              <a:gd name="connsiteX4" fmla="*/ 347 w 10613"/>
              <a:gd name="connsiteY4" fmla="*/ 0 h 99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13" h="9958">
                <a:moveTo>
                  <a:pt x="347" y="0"/>
                </a:moveTo>
                <a:lnTo>
                  <a:pt x="10336" y="46"/>
                </a:lnTo>
                <a:cubicBezTo>
                  <a:pt x="10468" y="3350"/>
                  <a:pt x="10480" y="6654"/>
                  <a:pt x="10613" y="9958"/>
                </a:cubicBezTo>
                <a:lnTo>
                  <a:pt x="2" y="9752"/>
                </a:lnTo>
                <a:cubicBezTo>
                  <a:pt x="-39" y="6487"/>
                  <a:pt x="389" y="3265"/>
                  <a:pt x="347" y="0"/>
                </a:cubicBezTo>
                <a:close/>
              </a:path>
            </a:pathLst>
          </a:custGeom>
          <a:solidFill>
            <a:srgbClr val="FFC000"/>
          </a:solidFill>
          <a:ln w="9525"/>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solidFill>
                <a:schemeClr val="lt1"/>
              </a:solidFill>
            </a:endParaRPr>
          </a:p>
        </p:txBody>
      </p:sp>
      <p:sp>
        <p:nvSpPr>
          <p:cNvPr id="57" name="Freeform 157"/>
          <p:cNvSpPr/>
          <p:nvPr/>
        </p:nvSpPr>
        <p:spPr bwMode="auto">
          <a:xfrm>
            <a:off x="2282650" y="2439693"/>
            <a:ext cx="295260" cy="234915"/>
          </a:xfrm>
          <a:custGeom>
            <a:avLst/>
            <a:gdLst>
              <a:gd name="T0" fmla="*/ 0 w 24"/>
              <a:gd name="T1" fmla="*/ 0 h 17"/>
              <a:gd name="T2" fmla="*/ 24 w 24"/>
              <a:gd name="T3" fmla="*/ 1 h 17"/>
              <a:gd name="T4" fmla="*/ 24 w 24"/>
              <a:gd name="T5" fmla="*/ 17 h 17"/>
              <a:gd name="T6" fmla="*/ 1 w 24"/>
              <a:gd name="T7" fmla="*/ 16 h 17"/>
              <a:gd name="T8" fmla="*/ 0 w 24"/>
              <a:gd name="T9" fmla="*/ 0 h 17"/>
              <a:gd name="connsiteX0" fmla="*/ 0 w 10000"/>
              <a:gd name="connsiteY0" fmla="*/ 0 h 10534"/>
              <a:gd name="connsiteX1" fmla="*/ 10000 w 10000"/>
              <a:gd name="connsiteY1" fmla="*/ 890 h 10534"/>
              <a:gd name="connsiteX2" fmla="*/ 10000 w 10000"/>
              <a:gd name="connsiteY2" fmla="*/ 10534 h 10534"/>
              <a:gd name="connsiteX3" fmla="*/ 107 w 10000"/>
              <a:gd name="connsiteY3" fmla="*/ 9538 h 10534"/>
              <a:gd name="connsiteX4" fmla="*/ 0 w 10000"/>
              <a:gd name="connsiteY4" fmla="*/ 0 h 105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534">
                <a:moveTo>
                  <a:pt x="0" y="0"/>
                </a:moveTo>
                <a:lnTo>
                  <a:pt x="10000" y="890"/>
                </a:lnTo>
                <a:lnTo>
                  <a:pt x="10000" y="10534"/>
                </a:lnTo>
                <a:lnTo>
                  <a:pt x="107" y="9538"/>
                </a:lnTo>
                <a:cubicBezTo>
                  <a:pt x="71" y="6394"/>
                  <a:pt x="36" y="3144"/>
                  <a:pt x="0" y="0"/>
                </a:cubicBezTo>
                <a:close/>
              </a:path>
            </a:pathLst>
          </a:custGeom>
          <a:solidFill>
            <a:srgbClr val="FFC000"/>
          </a:solidFill>
          <a:ln w="9525"/>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solidFill>
                <a:schemeClr val="lt1"/>
              </a:solidFill>
            </a:endParaRPr>
          </a:p>
        </p:txBody>
      </p:sp>
      <p:sp>
        <p:nvSpPr>
          <p:cNvPr id="58" name="Freeform 159"/>
          <p:cNvSpPr/>
          <p:nvPr/>
        </p:nvSpPr>
        <p:spPr bwMode="auto">
          <a:xfrm>
            <a:off x="2612838" y="2459536"/>
            <a:ext cx="292100" cy="253954"/>
          </a:xfrm>
          <a:custGeom>
            <a:avLst/>
            <a:gdLst>
              <a:gd name="T0" fmla="*/ 0 w 23"/>
              <a:gd name="T1" fmla="*/ 0 h 20"/>
              <a:gd name="T2" fmla="*/ 23 w 23"/>
              <a:gd name="T3" fmla="*/ 1 h 20"/>
              <a:gd name="T4" fmla="*/ 23 w 23"/>
              <a:gd name="T5" fmla="*/ 20 h 20"/>
              <a:gd name="T6" fmla="*/ 0 w 23"/>
              <a:gd name="T7" fmla="*/ 19 h 20"/>
              <a:gd name="T8" fmla="*/ 0 w 23"/>
              <a:gd name="T9" fmla="*/ 0 h 20"/>
              <a:gd name="connsiteX0" fmla="*/ 0 w 10000"/>
              <a:gd name="connsiteY0" fmla="*/ 0 h 10000"/>
              <a:gd name="connsiteX1" fmla="*/ 9887 w 10000"/>
              <a:gd name="connsiteY1" fmla="*/ 759 h 10000"/>
              <a:gd name="connsiteX2" fmla="*/ 10000 w 10000"/>
              <a:gd name="connsiteY2" fmla="*/ 10000 h 10000"/>
              <a:gd name="connsiteX3" fmla="*/ 0 w 10000"/>
              <a:gd name="connsiteY3" fmla="*/ 9500 h 10000"/>
              <a:gd name="connsiteX4" fmla="*/ 0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0"/>
                </a:moveTo>
                <a:lnTo>
                  <a:pt x="9887" y="759"/>
                </a:lnTo>
                <a:cubicBezTo>
                  <a:pt x="9925" y="3796"/>
                  <a:pt x="9962" y="6963"/>
                  <a:pt x="10000" y="10000"/>
                </a:cubicBezTo>
                <a:lnTo>
                  <a:pt x="0" y="9500"/>
                </a:lnTo>
                <a:lnTo>
                  <a:pt x="0" y="0"/>
                </a:lnTo>
                <a:close/>
              </a:path>
            </a:pathLst>
          </a:custGeom>
          <a:solidFill>
            <a:srgbClr val="FFC000"/>
          </a:solidFill>
          <a:ln w="9525"/>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solidFill>
                <a:schemeClr val="lt1"/>
              </a:solidFill>
            </a:endParaRPr>
          </a:p>
        </p:txBody>
      </p:sp>
      <p:sp>
        <p:nvSpPr>
          <p:cNvPr id="59" name="Freeform 161"/>
          <p:cNvSpPr/>
          <p:nvPr/>
        </p:nvSpPr>
        <p:spPr bwMode="auto">
          <a:xfrm>
            <a:off x="2971610" y="2472234"/>
            <a:ext cx="305784" cy="413997"/>
          </a:xfrm>
          <a:custGeom>
            <a:avLst/>
            <a:gdLst>
              <a:gd name="T0" fmla="*/ 0 w 25"/>
              <a:gd name="T1" fmla="*/ 0 h 33"/>
              <a:gd name="T2" fmla="*/ 24 w 25"/>
              <a:gd name="T3" fmla="*/ 1 h 33"/>
              <a:gd name="T4" fmla="*/ 25 w 25"/>
              <a:gd name="T5" fmla="*/ 33 h 33"/>
              <a:gd name="T6" fmla="*/ 0 w 25"/>
              <a:gd name="T7" fmla="*/ 31 h 33"/>
              <a:gd name="T8" fmla="*/ 0 w 25"/>
              <a:gd name="T9" fmla="*/ 0 h 33"/>
              <a:gd name="connsiteX0" fmla="*/ 0 w 9631"/>
              <a:gd name="connsiteY0" fmla="*/ 0 h 9880"/>
              <a:gd name="connsiteX1" fmla="*/ 9600 w 9631"/>
              <a:gd name="connsiteY1" fmla="*/ 587 h 9880"/>
              <a:gd name="connsiteX2" fmla="*/ 9525 w 9631"/>
              <a:gd name="connsiteY2" fmla="*/ 9880 h 9880"/>
              <a:gd name="connsiteX3" fmla="*/ 0 w 9631"/>
              <a:gd name="connsiteY3" fmla="*/ 9394 h 9880"/>
              <a:gd name="connsiteX4" fmla="*/ 0 w 9631"/>
              <a:gd name="connsiteY4" fmla="*/ 0 h 98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31" h="9880">
                <a:moveTo>
                  <a:pt x="0" y="0"/>
                </a:moveTo>
                <a:lnTo>
                  <a:pt x="9600" y="587"/>
                </a:lnTo>
                <a:cubicBezTo>
                  <a:pt x="9733" y="3725"/>
                  <a:pt x="9392" y="6742"/>
                  <a:pt x="9525" y="9880"/>
                </a:cubicBezTo>
                <a:lnTo>
                  <a:pt x="0" y="9394"/>
                </a:lnTo>
                <a:lnTo>
                  <a:pt x="0" y="0"/>
                </a:lnTo>
                <a:close/>
              </a:path>
            </a:pathLst>
          </a:custGeom>
          <a:solidFill>
            <a:srgbClr val="B60D27"/>
          </a:solidFill>
          <a:ln w="9525"/>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solidFill>
                <a:schemeClr val="lt1"/>
              </a:solidFill>
            </a:endParaRPr>
          </a:p>
        </p:txBody>
      </p:sp>
      <p:sp>
        <p:nvSpPr>
          <p:cNvPr id="60" name="Freeform 163"/>
          <p:cNvSpPr/>
          <p:nvPr/>
        </p:nvSpPr>
        <p:spPr bwMode="auto">
          <a:xfrm>
            <a:off x="3327210" y="2497629"/>
            <a:ext cx="307974" cy="444420"/>
          </a:xfrm>
          <a:custGeom>
            <a:avLst/>
            <a:gdLst>
              <a:gd name="T0" fmla="*/ 0 w 25"/>
              <a:gd name="T1" fmla="*/ 0 h 35"/>
              <a:gd name="T2" fmla="*/ 24 w 25"/>
              <a:gd name="T3" fmla="*/ 1 h 35"/>
              <a:gd name="T4" fmla="*/ 25 w 25"/>
              <a:gd name="T5" fmla="*/ 35 h 35"/>
              <a:gd name="T6" fmla="*/ 0 w 25"/>
              <a:gd name="T7" fmla="*/ 33 h 35"/>
              <a:gd name="T8" fmla="*/ 0 w 25"/>
              <a:gd name="T9" fmla="*/ 0 h 35"/>
              <a:gd name="connsiteX0" fmla="*/ 0 w 10101"/>
              <a:gd name="connsiteY0" fmla="*/ 0 h 10000"/>
              <a:gd name="connsiteX1" fmla="*/ 9997 w 10101"/>
              <a:gd name="connsiteY1" fmla="*/ 286 h 10000"/>
              <a:gd name="connsiteX2" fmla="*/ 10101 w 10101"/>
              <a:gd name="connsiteY2" fmla="*/ 10000 h 10000"/>
              <a:gd name="connsiteX3" fmla="*/ 0 w 10101"/>
              <a:gd name="connsiteY3" fmla="*/ 9429 h 10000"/>
              <a:gd name="connsiteX4" fmla="*/ 0 w 10101"/>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01" h="10000">
                <a:moveTo>
                  <a:pt x="0" y="0"/>
                </a:moveTo>
                <a:lnTo>
                  <a:pt x="9997" y="286"/>
                </a:lnTo>
                <a:cubicBezTo>
                  <a:pt x="10031" y="3524"/>
                  <a:pt x="10066" y="6762"/>
                  <a:pt x="10101" y="10000"/>
                </a:cubicBezTo>
                <a:lnTo>
                  <a:pt x="0" y="9429"/>
                </a:lnTo>
                <a:lnTo>
                  <a:pt x="0" y="0"/>
                </a:lnTo>
                <a:close/>
              </a:path>
            </a:pathLst>
          </a:custGeom>
          <a:solidFill>
            <a:srgbClr val="B60D27"/>
          </a:solidFill>
          <a:ln w="9525"/>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solidFill>
                <a:schemeClr val="lt1"/>
              </a:solidFill>
            </a:endParaRPr>
          </a:p>
        </p:txBody>
      </p:sp>
      <p:sp>
        <p:nvSpPr>
          <p:cNvPr id="61" name="Freeform 165"/>
          <p:cNvSpPr/>
          <p:nvPr/>
        </p:nvSpPr>
        <p:spPr bwMode="auto">
          <a:xfrm>
            <a:off x="3680408" y="2515099"/>
            <a:ext cx="352449" cy="479549"/>
          </a:xfrm>
          <a:custGeom>
            <a:avLst/>
            <a:gdLst>
              <a:gd name="T0" fmla="*/ 0 w 27"/>
              <a:gd name="T1" fmla="*/ 0 h 37"/>
              <a:gd name="T2" fmla="*/ 27 w 27"/>
              <a:gd name="T3" fmla="*/ 1 h 37"/>
              <a:gd name="T4" fmla="*/ 27 w 27"/>
              <a:gd name="T5" fmla="*/ 37 h 37"/>
              <a:gd name="T6" fmla="*/ 0 w 27"/>
              <a:gd name="T7" fmla="*/ 36 h 37"/>
              <a:gd name="T8" fmla="*/ 0 w 27"/>
              <a:gd name="T9" fmla="*/ 0 h 37"/>
              <a:gd name="connsiteX0" fmla="*/ 0 w 10350"/>
              <a:gd name="connsiteY0" fmla="*/ 0 h 10365"/>
              <a:gd name="connsiteX1" fmla="*/ 10350 w 10350"/>
              <a:gd name="connsiteY1" fmla="*/ 583 h 10365"/>
              <a:gd name="connsiteX2" fmla="*/ 9977 w 10350"/>
              <a:gd name="connsiteY2" fmla="*/ 10365 h 10365"/>
              <a:gd name="connsiteX3" fmla="*/ 134 w 10350"/>
              <a:gd name="connsiteY3" fmla="*/ 9504 h 10365"/>
              <a:gd name="connsiteX4" fmla="*/ 0 w 10350"/>
              <a:gd name="connsiteY4" fmla="*/ 0 h 103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50" h="10365">
                <a:moveTo>
                  <a:pt x="0" y="0"/>
                </a:moveTo>
                <a:lnTo>
                  <a:pt x="10350" y="583"/>
                </a:lnTo>
                <a:cubicBezTo>
                  <a:pt x="10373" y="3808"/>
                  <a:pt x="9953" y="7140"/>
                  <a:pt x="9977" y="10365"/>
                </a:cubicBezTo>
                <a:lnTo>
                  <a:pt x="134" y="9504"/>
                </a:lnTo>
                <a:cubicBezTo>
                  <a:pt x="87" y="6330"/>
                  <a:pt x="257" y="3174"/>
                  <a:pt x="0" y="0"/>
                </a:cubicBezTo>
                <a:close/>
              </a:path>
            </a:pathLst>
          </a:custGeom>
          <a:solidFill>
            <a:srgbClr val="B60D27"/>
          </a:solidFill>
          <a:ln w="9525"/>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solidFill>
                <a:schemeClr val="lt1"/>
              </a:solidFill>
            </a:endParaRPr>
          </a:p>
        </p:txBody>
      </p:sp>
      <p:sp>
        <p:nvSpPr>
          <p:cNvPr id="62" name="TextBox 61"/>
          <p:cNvSpPr txBox="1"/>
          <p:nvPr/>
        </p:nvSpPr>
        <p:spPr>
          <a:xfrm>
            <a:off x="2935793" y="5852316"/>
            <a:ext cx="1505839" cy="335615"/>
          </a:xfrm>
          <a:prstGeom prst="rect">
            <a:avLst/>
          </a:prstGeom>
          <a:noFill/>
        </p:spPr>
        <p:txBody>
          <a:bodyPr wrap="square" rtlCol="0">
            <a:spAutoFit/>
          </a:bodyPr>
          <a:lstStyle/>
          <a:p>
            <a:pPr algn="ctr"/>
            <a:r>
              <a:rPr lang="zh-CN" sz="1600" b="0" i="0" u="none" strike="noStrike" cap="none" baseline="0">
                <a:solidFill>
                  <a:srgbClr val="4D4D4D"/>
                </a:solidFill>
                <a:effectLst/>
                <a:uFillTx/>
                <a:ea typeface="SimSun"/>
              </a:rPr>
              <a:t>剂量，mg</a:t>
            </a:r>
          </a:p>
        </p:txBody>
      </p:sp>
      <p:sp>
        <p:nvSpPr>
          <p:cNvPr id="63" name="TextBox 62"/>
          <p:cNvSpPr txBox="1"/>
          <p:nvPr/>
        </p:nvSpPr>
        <p:spPr>
          <a:xfrm>
            <a:off x="4360344" y="5859094"/>
            <a:ext cx="621893" cy="335615"/>
          </a:xfrm>
          <a:prstGeom prst="rect">
            <a:avLst/>
          </a:prstGeom>
          <a:noFill/>
        </p:spPr>
        <p:txBody>
          <a:bodyPr wrap="square" rtlCol="0">
            <a:spAutoFit/>
          </a:bodyPr>
          <a:lstStyle/>
          <a:p>
            <a:pPr algn="ctr"/>
            <a:r>
              <a:rPr lang="zh-CN" sz="1600" b="0" i="0" u="none" strike="noStrike" cap="none" baseline="0">
                <a:solidFill>
                  <a:srgbClr val="4D4D4D"/>
                </a:solidFill>
                <a:effectLst/>
                <a:uFillTx/>
                <a:ea typeface="SimSun"/>
              </a:rPr>
              <a:t>60</a:t>
            </a:r>
          </a:p>
        </p:txBody>
      </p:sp>
      <p:sp>
        <p:nvSpPr>
          <p:cNvPr id="64" name="TextBox 63"/>
          <p:cNvSpPr txBox="1"/>
          <p:nvPr/>
        </p:nvSpPr>
        <p:spPr>
          <a:xfrm>
            <a:off x="4941796" y="5859094"/>
            <a:ext cx="621894" cy="335615"/>
          </a:xfrm>
          <a:prstGeom prst="rect">
            <a:avLst/>
          </a:prstGeom>
          <a:noFill/>
        </p:spPr>
        <p:txBody>
          <a:bodyPr wrap="square" rtlCol="0">
            <a:spAutoFit/>
          </a:bodyPr>
          <a:lstStyle/>
          <a:p>
            <a:pPr algn="ctr"/>
            <a:r>
              <a:rPr lang="zh-CN" sz="1600" b="0" i="0" u="none" strike="noStrike" cap="none" baseline="0">
                <a:solidFill>
                  <a:srgbClr val="4D4D4D"/>
                </a:solidFill>
                <a:effectLst/>
                <a:uFillTx/>
                <a:ea typeface="SimSun"/>
              </a:rPr>
              <a:t>80</a:t>
            </a:r>
          </a:p>
        </p:txBody>
      </p:sp>
      <p:sp>
        <p:nvSpPr>
          <p:cNvPr id="65" name="TextBox 64"/>
          <p:cNvSpPr txBox="1"/>
          <p:nvPr/>
        </p:nvSpPr>
        <p:spPr>
          <a:xfrm>
            <a:off x="5566812" y="5859094"/>
            <a:ext cx="621894" cy="335615"/>
          </a:xfrm>
          <a:prstGeom prst="rect">
            <a:avLst/>
          </a:prstGeom>
          <a:noFill/>
        </p:spPr>
        <p:txBody>
          <a:bodyPr wrap="square" rtlCol="0">
            <a:spAutoFit/>
          </a:bodyPr>
          <a:lstStyle/>
          <a:p>
            <a:pPr algn="ctr"/>
            <a:r>
              <a:rPr lang="zh-CN" sz="1600" b="0" i="0" u="none" strike="noStrike" cap="none" baseline="0">
                <a:solidFill>
                  <a:srgbClr val="4D4D4D"/>
                </a:solidFill>
                <a:effectLst/>
                <a:uFillTx/>
                <a:ea typeface="SimSun"/>
              </a:rPr>
              <a:t>110</a:t>
            </a:r>
          </a:p>
        </p:txBody>
      </p:sp>
      <p:sp>
        <p:nvSpPr>
          <p:cNvPr id="67" name="TextBox 66"/>
          <p:cNvSpPr txBox="1"/>
          <p:nvPr/>
        </p:nvSpPr>
        <p:spPr>
          <a:xfrm rot="480000">
            <a:off x="2996480" y="5140282"/>
            <a:ext cx="1641804" cy="335615"/>
          </a:xfrm>
          <a:prstGeom prst="rect">
            <a:avLst/>
          </a:prstGeom>
          <a:noFill/>
        </p:spPr>
        <p:txBody>
          <a:bodyPr wrap="square" rtlCol="0">
            <a:spAutoFit/>
          </a:bodyPr>
          <a:lstStyle/>
          <a:p>
            <a:pPr algn="ctr"/>
            <a:r>
              <a:rPr lang="zh-CN" sz="1600" b="0" i="0" u="none" strike="noStrike" cap="none" baseline="0">
                <a:solidFill>
                  <a:srgbClr val="4D4D4D"/>
                </a:solidFill>
                <a:effectLst/>
                <a:uFillTx/>
                <a:ea typeface="SimSun"/>
              </a:rPr>
              <a:t>受试者</a:t>
            </a:r>
          </a:p>
        </p:txBody>
      </p:sp>
      <p:sp>
        <p:nvSpPr>
          <p:cNvPr id="68" name="TextBox 67"/>
          <p:cNvSpPr txBox="1"/>
          <p:nvPr/>
        </p:nvSpPr>
        <p:spPr>
          <a:xfrm rot="19320000">
            <a:off x="5485632" y="4704468"/>
            <a:ext cx="2535871" cy="579699"/>
          </a:xfrm>
          <a:prstGeom prst="rect">
            <a:avLst/>
          </a:prstGeom>
          <a:noFill/>
        </p:spPr>
        <p:txBody>
          <a:bodyPr wrap="square" rtlCol="0">
            <a:spAutoFit/>
          </a:bodyPr>
          <a:lstStyle/>
          <a:p>
            <a:pPr algn="ctr"/>
            <a:r>
              <a:rPr lang="zh-CN" sz="1600" b="0" i="0" u="none" strike="noStrike" cap="none" baseline="0" dirty="0">
                <a:solidFill>
                  <a:srgbClr val="4D4D4D"/>
                </a:solidFill>
                <a:effectLst/>
                <a:uFillTx/>
                <a:ea typeface="SimSun"/>
              </a:rPr>
              <a:t>治疗持续时间，</a:t>
            </a:r>
            <a:r>
              <a:rPr sz="1600" dirty="0"/>
              <a:t/>
            </a:r>
            <a:br>
              <a:rPr sz="1600" dirty="0"/>
            </a:br>
            <a:r>
              <a:rPr lang="zh-CN" sz="1600" b="0" i="0" u="none" strike="noStrike" cap="none" baseline="0" dirty="0">
                <a:solidFill>
                  <a:srgbClr val="4D4D4D"/>
                </a:solidFill>
                <a:effectLst/>
                <a:uFillTx/>
                <a:ea typeface="SimSun"/>
              </a:rPr>
              <a:t>月</a:t>
            </a:r>
          </a:p>
        </p:txBody>
      </p:sp>
      <p:cxnSp>
        <p:nvCxnSpPr>
          <p:cNvPr id="69" name="Straight Connector 68"/>
          <p:cNvCxnSpPr>
            <a:stCxn id="32" idx="2"/>
          </p:cNvCxnSpPr>
          <p:nvPr/>
        </p:nvCxnSpPr>
        <p:spPr>
          <a:xfrm flipH="1">
            <a:off x="2831910" y="4637072"/>
            <a:ext cx="124643" cy="88778"/>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flipH="1">
            <a:off x="3562160" y="4728113"/>
            <a:ext cx="96002" cy="108694"/>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rot="-600000" flipH="1">
            <a:off x="4325189" y="4819154"/>
            <a:ext cx="97586" cy="112986"/>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flipH="1">
            <a:off x="5210652" y="4935592"/>
            <a:ext cx="43147" cy="144317"/>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cxnSp>
      <p:sp>
        <p:nvSpPr>
          <p:cNvPr id="73" name="TextBox 72"/>
          <p:cNvSpPr txBox="1"/>
          <p:nvPr/>
        </p:nvSpPr>
        <p:spPr>
          <a:xfrm>
            <a:off x="2606711" y="4723468"/>
            <a:ext cx="375737" cy="335615"/>
          </a:xfrm>
          <a:prstGeom prst="rect">
            <a:avLst/>
          </a:prstGeom>
          <a:noFill/>
        </p:spPr>
        <p:txBody>
          <a:bodyPr wrap="square" rtlCol="0">
            <a:spAutoFit/>
          </a:bodyPr>
          <a:lstStyle/>
          <a:p>
            <a:pPr algn="ctr"/>
            <a:r>
              <a:rPr lang="zh-CN" sz="1600" b="0" i="0" u="none" strike="noStrike" cap="none" baseline="0">
                <a:solidFill>
                  <a:srgbClr val="4D4D4D"/>
                </a:solidFill>
                <a:effectLst/>
                <a:uFillTx/>
                <a:ea typeface="SimSun"/>
              </a:rPr>
              <a:t>2</a:t>
            </a:r>
          </a:p>
        </p:txBody>
      </p:sp>
      <p:sp>
        <p:nvSpPr>
          <p:cNvPr id="74" name="TextBox 73"/>
          <p:cNvSpPr txBox="1"/>
          <p:nvPr/>
        </p:nvSpPr>
        <p:spPr>
          <a:xfrm>
            <a:off x="3354834" y="4799513"/>
            <a:ext cx="375737" cy="335615"/>
          </a:xfrm>
          <a:prstGeom prst="rect">
            <a:avLst/>
          </a:prstGeom>
          <a:noFill/>
        </p:spPr>
        <p:txBody>
          <a:bodyPr wrap="square" rtlCol="0">
            <a:spAutoFit/>
          </a:bodyPr>
          <a:lstStyle/>
          <a:p>
            <a:pPr algn="ctr"/>
            <a:r>
              <a:rPr lang="zh-CN" sz="1600" b="0" i="0" u="none" strike="noStrike" cap="none" baseline="0">
                <a:solidFill>
                  <a:srgbClr val="4D4D4D"/>
                </a:solidFill>
                <a:effectLst/>
                <a:uFillTx/>
                <a:ea typeface="SimSun"/>
              </a:rPr>
              <a:t>4</a:t>
            </a:r>
          </a:p>
        </p:txBody>
      </p:sp>
      <p:sp>
        <p:nvSpPr>
          <p:cNvPr id="75" name="TextBox 74"/>
          <p:cNvSpPr txBox="1"/>
          <p:nvPr/>
        </p:nvSpPr>
        <p:spPr>
          <a:xfrm>
            <a:off x="4129386" y="4900878"/>
            <a:ext cx="375737" cy="335615"/>
          </a:xfrm>
          <a:prstGeom prst="rect">
            <a:avLst/>
          </a:prstGeom>
          <a:noFill/>
        </p:spPr>
        <p:txBody>
          <a:bodyPr wrap="square" rtlCol="0">
            <a:spAutoFit/>
          </a:bodyPr>
          <a:lstStyle/>
          <a:p>
            <a:pPr algn="ctr"/>
            <a:r>
              <a:rPr lang="zh-CN" sz="1600" b="0" i="0" u="none" strike="noStrike" cap="none" baseline="0">
                <a:solidFill>
                  <a:srgbClr val="4D4D4D"/>
                </a:solidFill>
                <a:effectLst/>
                <a:uFillTx/>
                <a:ea typeface="SimSun"/>
              </a:rPr>
              <a:t>6</a:t>
            </a:r>
          </a:p>
        </p:txBody>
      </p:sp>
      <p:sp>
        <p:nvSpPr>
          <p:cNvPr id="76" name="TextBox 75"/>
          <p:cNvSpPr txBox="1"/>
          <p:nvPr/>
        </p:nvSpPr>
        <p:spPr>
          <a:xfrm>
            <a:off x="5028053" y="5040090"/>
            <a:ext cx="375737" cy="335615"/>
          </a:xfrm>
          <a:prstGeom prst="rect">
            <a:avLst/>
          </a:prstGeom>
          <a:noFill/>
        </p:spPr>
        <p:txBody>
          <a:bodyPr wrap="square" rtlCol="0">
            <a:spAutoFit/>
          </a:bodyPr>
          <a:lstStyle/>
          <a:p>
            <a:pPr algn="ctr"/>
            <a:r>
              <a:rPr lang="zh-CN" sz="1600" b="0" i="0" u="none" strike="noStrike" cap="none" baseline="0">
                <a:solidFill>
                  <a:srgbClr val="4D4D4D"/>
                </a:solidFill>
                <a:effectLst/>
                <a:uFillTx/>
                <a:ea typeface="SimSun"/>
              </a:rPr>
              <a:t>8</a:t>
            </a:r>
          </a:p>
        </p:txBody>
      </p:sp>
      <p:cxnSp>
        <p:nvCxnSpPr>
          <p:cNvPr id="77" name="Straight Connector 76"/>
          <p:cNvCxnSpPr/>
          <p:nvPr/>
        </p:nvCxnSpPr>
        <p:spPr>
          <a:xfrm rot="5520000" flipH="1">
            <a:off x="5644175" y="4981905"/>
            <a:ext cx="96002" cy="108694"/>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cxnSp>
      <p:sp>
        <p:nvSpPr>
          <p:cNvPr id="78" name="TextBox 77"/>
          <p:cNvSpPr txBox="1"/>
          <p:nvPr/>
        </p:nvSpPr>
        <p:spPr>
          <a:xfrm>
            <a:off x="5596984" y="4996318"/>
            <a:ext cx="375737" cy="335615"/>
          </a:xfrm>
          <a:prstGeom prst="rect">
            <a:avLst/>
          </a:prstGeom>
          <a:noFill/>
        </p:spPr>
        <p:txBody>
          <a:bodyPr wrap="square" rtlCol="0">
            <a:spAutoFit/>
          </a:bodyPr>
          <a:lstStyle/>
          <a:p>
            <a:pPr algn="ctr"/>
            <a:r>
              <a:rPr lang="zh-CN" sz="1600" b="0" i="0" u="none" strike="noStrike" cap="none" baseline="0">
                <a:solidFill>
                  <a:srgbClr val="4D4D4D"/>
                </a:solidFill>
                <a:effectLst/>
                <a:uFillTx/>
                <a:ea typeface="SimSun"/>
              </a:rPr>
              <a:t>0</a:t>
            </a:r>
          </a:p>
        </p:txBody>
      </p:sp>
      <p:sp>
        <p:nvSpPr>
          <p:cNvPr id="79" name="TextBox 78"/>
          <p:cNvSpPr txBox="1"/>
          <p:nvPr/>
        </p:nvSpPr>
        <p:spPr>
          <a:xfrm>
            <a:off x="5864119" y="4824468"/>
            <a:ext cx="375737" cy="335615"/>
          </a:xfrm>
          <a:prstGeom prst="rect">
            <a:avLst/>
          </a:prstGeom>
          <a:noFill/>
        </p:spPr>
        <p:txBody>
          <a:bodyPr wrap="square" rtlCol="0">
            <a:spAutoFit/>
          </a:bodyPr>
          <a:lstStyle/>
          <a:p>
            <a:pPr algn="ctr"/>
            <a:r>
              <a:rPr lang="zh-CN" sz="1600" b="0" i="0" u="none" strike="noStrike" cap="none" baseline="0">
                <a:solidFill>
                  <a:srgbClr val="4D4D4D"/>
                </a:solidFill>
                <a:effectLst/>
                <a:uFillTx/>
                <a:ea typeface="SimSun"/>
              </a:rPr>
              <a:t>2</a:t>
            </a:r>
          </a:p>
        </p:txBody>
      </p:sp>
      <p:sp>
        <p:nvSpPr>
          <p:cNvPr id="80" name="TextBox 79"/>
          <p:cNvSpPr txBox="1"/>
          <p:nvPr/>
        </p:nvSpPr>
        <p:spPr>
          <a:xfrm>
            <a:off x="6101996" y="4667245"/>
            <a:ext cx="375737" cy="335615"/>
          </a:xfrm>
          <a:prstGeom prst="rect">
            <a:avLst/>
          </a:prstGeom>
          <a:noFill/>
        </p:spPr>
        <p:txBody>
          <a:bodyPr wrap="square" rtlCol="0">
            <a:spAutoFit/>
          </a:bodyPr>
          <a:lstStyle/>
          <a:p>
            <a:pPr algn="ctr"/>
            <a:r>
              <a:rPr lang="zh-CN" sz="1600" b="0" i="0" u="none" strike="noStrike" cap="none" baseline="0">
                <a:solidFill>
                  <a:srgbClr val="4D4D4D"/>
                </a:solidFill>
                <a:effectLst/>
                <a:uFillTx/>
                <a:ea typeface="SimSun"/>
              </a:rPr>
              <a:t>4</a:t>
            </a:r>
          </a:p>
        </p:txBody>
      </p:sp>
      <p:sp>
        <p:nvSpPr>
          <p:cNvPr id="81" name="TextBox 80"/>
          <p:cNvSpPr txBox="1"/>
          <p:nvPr/>
        </p:nvSpPr>
        <p:spPr>
          <a:xfrm>
            <a:off x="6332556" y="4531969"/>
            <a:ext cx="375737" cy="335615"/>
          </a:xfrm>
          <a:prstGeom prst="rect">
            <a:avLst/>
          </a:prstGeom>
          <a:noFill/>
        </p:spPr>
        <p:txBody>
          <a:bodyPr wrap="square" rtlCol="0">
            <a:spAutoFit/>
          </a:bodyPr>
          <a:lstStyle/>
          <a:p>
            <a:pPr algn="ctr"/>
            <a:r>
              <a:rPr lang="zh-CN" sz="1600" b="0" i="0" u="none" strike="noStrike" cap="none" baseline="0">
                <a:solidFill>
                  <a:srgbClr val="4D4D4D"/>
                </a:solidFill>
                <a:effectLst/>
                <a:uFillTx/>
                <a:ea typeface="SimSun"/>
              </a:rPr>
              <a:t>6</a:t>
            </a:r>
          </a:p>
        </p:txBody>
      </p:sp>
      <p:sp>
        <p:nvSpPr>
          <p:cNvPr id="82" name="TextBox 81"/>
          <p:cNvSpPr txBox="1"/>
          <p:nvPr/>
        </p:nvSpPr>
        <p:spPr>
          <a:xfrm>
            <a:off x="6533859" y="4378408"/>
            <a:ext cx="375738" cy="335615"/>
          </a:xfrm>
          <a:prstGeom prst="rect">
            <a:avLst/>
          </a:prstGeom>
          <a:noFill/>
        </p:spPr>
        <p:txBody>
          <a:bodyPr wrap="square" rtlCol="0">
            <a:spAutoFit/>
          </a:bodyPr>
          <a:lstStyle/>
          <a:p>
            <a:pPr algn="ctr"/>
            <a:r>
              <a:rPr lang="zh-CN" sz="1600" b="0" i="0" u="none" strike="noStrike" cap="none" baseline="0">
                <a:solidFill>
                  <a:srgbClr val="4D4D4D"/>
                </a:solidFill>
                <a:effectLst/>
                <a:uFillTx/>
                <a:ea typeface="SimSun"/>
              </a:rPr>
              <a:t>8</a:t>
            </a:r>
          </a:p>
        </p:txBody>
      </p:sp>
      <p:sp>
        <p:nvSpPr>
          <p:cNvPr id="83" name="TextBox 82"/>
          <p:cNvSpPr txBox="1"/>
          <p:nvPr/>
        </p:nvSpPr>
        <p:spPr>
          <a:xfrm>
            <a:off x="6661913" y="4243133"/>
            <a:ext cx="565178" cy="335615"/>
          </a:xfrm>
          <a:prstGeom prst="rect">
            <a:avLst/>
          </a:prstGeom>
          <a:noFill/>
        </p:spPr>
        <p:txBody>
          <a:bodyPr wrap="square" rtlCol="0">
            <a:spAutoFit/>
          </a:bodyPr>
          <a:lstStyle/>
          <a:p>
            <a:pPr algn="ctr"/>
            <a:r>
              <a:rPr lang="zh-CN" sz="1600" b="0" i="0" u="none" strike="noStrike" cap="none" baseline="0">
                <a:solidFill>
                  <a:srgbClr val="4D4D4D"/>
                </a:solidFill>
                <a:effectLst/>
                <a:uFillTx/>
                <a:ea typeface="SimSun"/>
              </a:rPr>
              <a:t>10</a:t>
            </a:r>
          </a:p>
        </p:txBody>
      </p:sp>
      <p:cxnSp>
        <p:nvCxnSpPr>
          <p:cNvPr id="84" name="Straight Connector 83"/>
          <p:cNvCxnSpPr/>
          <p:nvPr/>
        </p:nvCxnSpPr>
        <p:spPr>
          <a:xfrm rot="5520000" flipH="1">
            <a:off x="5908284" y="4804378"/>
            <a:ext cx="96002" cy="108694"/>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rot="5520000" flipH="1">
            <a:off x="6128504" y="4648797"/>
            <a:ext cx="96002" cy="108694"/>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rot="5520000" flipH="1">
            <a:off x="6356039" y="4493216"/>
            <a:ext cx="96002" cy="108694"/>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rot="5520000" flipH="1">
            <a:off x="6554314" y="4352265"/>
            <a:ext cx="96002" cy="108694"/>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rot="5520000" flipH="1">
            <a:off x="6737959" y="4218629"/>
            <a:ext cx="96002" cy="108694"/>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a:off x="2111188" y="2451298"/>
            <a:ext cx="180000" cy="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cxnSp>
      <p:sp>
        <p:nvSpPr>
          <p:cNvPr id="90" name="TextBox 89"/>
          <p:cNvSpPr txBox="1"/>
          <p:nvPr/>
        </p:nvSpPr>
        <p:spPr>
          <a:xfrm>
            <a:off x="1884769" y="2281123"/>
            <a:ext cx="298777" cy="335615"/>
          </a:xfrm>
          <a:prstGeom prst="rect">
            <a:avLst/>
          </a:prstGeom>
          <a:noFill/>
        </p:spPr>
        <p:txBody>
          <a:bodyPr wrap="square" rtlCol="0">
            <a:spAutoFit/>
          </a:bodyPr>
          <a:lstStyle>
            <a:defPPr>
              <a:defRPr lang="en-US"/>
            </a:defPPr>
            <a:lvl1pPr algn="ctr">
              <a:defRPr sz="1600" b="1">
                <a:solidFill>
                  <a:srgbClr val="4D4D4D"/>
                </a:solidFill>
              </a:defRPr>
            </a:lvl1pPr>
          </a:lstStyle>
          <a:p>
            <a:pPr algn="r"/>
            <a:r>
              <a:rPr lang="zh-CN" sz="1600" b="0" i="0" u="none" strike="noStrike" cap="none" baseline="0">
                <a:solidFill>
                  <a:srgbClr val="4D4D4D"/>
                </a:solidFill>
                <a:effectLst/>
                <a:uFillTx/>
                <a:ea typeface="SimSun"/>
              </a:rPr>
              <a:t>0</a:t>
            </a:r>
          </a:p>
        </p:txBody>
      </p:sp>
      <p:cxnSp>
        <p:nvCxnSpPr>
          <p:cNvPr id="91" name="Straight Connector 90"/>
          <p:cNvCxnSpPr/>
          <p:nvPr/>
        </p:nvCxnSpPr>
        <p:spPr>
          <a:xfrm>
            <a:off x="2111188" y="3019133"/>
            <a:ext cx="180000" cy="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cxnSp>
      <p:sp>
        <p:nvSpPr>
          <p:cNvPr id="92" name="TextBox 91"/>
          <p:cNvSpPr txBox="1"/>
          <p:nvPr/>
        </p:nvSpPr>
        <p:spPr>
          <a:xfrm>
            <a:off x="1495902" y="2848958"/>
            <a:ext cx="687645" cy="335615"/>
          </a:xfrm>
          <a:prstGeom prst="rect">
            <a:avLst/>
          </a:prstGeom>
          <a:noFill/>
        </p:spPr>
        <p:txBody>
          <a:bodyPr wrap="square" rtlCol="0">
            <a:spAutoFit/>
          </a:bodyPr>
          <a:lstStyle>
            <a:defPPr>
              <a:defRPr lang="en-US"/>
            </a:defPPr>
            <a:lvl1pPr algn="ctr">
              <a:defRPr sz="1600" b="1">
                <a:solidFill>
                  <a:srgbClr val="4D4D4D"/>
                </a:solidFill>
              </a:defRPr>
            </a:lvl1pPr>
          </a:lstStyle>
          <a:p>
            <a:pPr algn="r"/>
            <a:r>
              <a:rPr lang="zh-CN" sz="1600" b="0" i="0" u="none" strike="noStrike" cap="none" baseline="0">
                <a:solidFill>
                  <a:srgbClr val="4D4D4D"/>
                </a:solidFill>
                <a:effectLst/>
                <a:uFillTx/>
                <a:ea typeface="SimSun"/>
              </a:rPr>
              <a:t>–20</a:t>
            </a:r>
          </a:p>
        </p:txBody>
      </p:sp>
      <p:cxnSp>
        <p:nvCxnSpPr>
          <p:cNvPr id="93" name="Straight Connector 92"/>
          <p:cNvCxnSpPr/>
          <p:nvPr/>
        </p:nvCxnSpPr>
        <p:spPr>
          <a:xfrm>
            <a:off x="2111188" y="3586968"/>
            <a:ext cx="180000" cy="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cxnSp>
      <p:sp>
        <p:nvSpPr>
          <p:cNvPr id="94" name="TextBox 93"/>
          <p:cNvSpPr txBox="1"/>
          <p:nvPr/>
        </p:nvSpPr>
        <p:spPr>
          <a:xfrm>
            <a:off x="1551134" y="3416793"/>
            <a:ext cx="632413" cy="335615"/>
          </a:xfrm>
          <a:prstGeom prst="rect">
            <a:avLst/>
          </a:prstGeom>
          <a:noFill/>
        </p:spPr>
        <p:txBody>
          <a:bodyPr wrap="square" rtlCol="0">
            <a:spAutoFit/>
          </a:bodyPr>
          <a:lstStyle>
            <a:defPPr>
              <a:defRPr lang="en-US"/>
            </a:defPPr>
            <a:lvl1pPr algn="ctr">
              <a:defRPr sz="1600" b="1">
                <a:solidFill>
                  <a:srgbClr val="4D4D4D"/>
                </a:solidFill>
              </a:defRPr>
            </a:lvl1pPr>
          </a:lstStyle>
          <a:p>
            <a:pPr algn="r"/>
            <a:r>
              <a:rPr lang="zh-CN" sz="1600" b="0" i="0" u="none" strike="noStrike" cap="none" baseline="0">
                <a:solidFill>
                  <a:srgbClr val="4D4D4D"/>
                </a:solidFill>
                <a:effectLst/>
                <a:uFillTx/>
                <a:ea typeface="SimSun"/>
              </a:rPr>
              <a:t>–40</a:t>
            </a:r>
          </a:p>
        </p:txBody>
      </p:sp>
      <p:cxnSp>
        <p:nvCxnSpPr>
          <p:cNvPr id="95" name="Straight Connector 94"/>
          <p:cNvCxnSpPr/>
          <p:nvPr/>
        </p:nvCxnSpPr>
        <p:spPr>
          <a:xfrm>
            <a:off x="2140789" y="4174537"/>
            <a:ext cx="180000" cy="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cxnSp>
      <p:sp>
        <p:nvSpPr>
          <p:cNvPr id="96" name="TextBox 95"/>
          <p:cNvSpPr txBox="1"/>
          <p:nvPr/>
        </p:nvSpPr>
        <p:spPr>
          <a:xfrm>
            <a:off x="1647360" y="4004363"/>
            <a:ext cx="536187" cy="335615"/>
          </a:xfrm>
          <a:prstGeom prst="rect">
            <a:avLst/>
          </a:prstGeom>
          <a:noFill/>
        </p:spPr>
        <p:txBody>
          <a:bodyPr wrap="square" rtlCol="0">
            <a:spAutoFit/>
          </a:bodyPr>
          <a:lstStyle>
            <a:defPPr>
              <a:defRPr lang="en-US"/>
            </a:defPPr>
            <a:lvl1pPr algn="ctr">
              <a:defRPr sz="1600" b="1">
                <a:solidFill>
                  <a:srgbClr val="4D4D4D"/>
                </a:solidFill>
              </a:defRPr>
            </a:lvl1pPr>
          </a:lstStyle>
          <a:p>
            <a:pPr algn="r"/>
            <a:r>
              <a:rPr lang="zh-CN" sz="1600" b="0" i="0" u="none" strike="noStrike" cap="none" baseline="0">
                <a:solidFill>
                  <a:srgbClr val="4D4D4D"/>
                </a:solidFill>
                <a:effectLst/>
                <a:uFillTx/>
                <a:ea typeface="SimSun"/>
              </a:rPr>
              <a:t>–60</a:t>
            </a:r>
          </a:p>
        </p:txBody>
      </p:sp>
      <p:sp>
        <p:nvSpPr>
          <p:cNvPr id="97" name="TextBox 96"/>
          <p:cNvSpPr txBox="1"/>
          <p:nvPr/>
        </p:nvSpPr>
        <p:spPr>
          <a:xfrm>
            <a:off x="2235978" y="2417236"/>
            <a:ext cx="394412" cy="274594"/>
          </a:xfrm>
          <a:prstGeom prst="rect">
            <a:avLst/>
          </a:prstGeom>
          <a:noFill/>
        </p:spPr>
        <p:txBody>
          <a:bodyPr wrap="none" rtlCol="0">
            <a:spAutoFit/>
          </a:bodyPr>
          <a:lstStyle/>
          <a:p>
            <a:pPr algn="ctr"/>
            <a:r>
              <a:rPr lang="zh-CN" sz="1200" b="0" i="0" u="none" strike="noStrike" cap="none" baseline="0">
                <a:solidFill>
                  <a:srgbClr val="4D4D4D"/>
                </a:solidFill>
                <a:effectLst/>
                <a:uFillTx/>
                <a:ea typeface="SimSun"/>
              </a:rPr>
              <a:t>SD</a:t>
            </a:r>
          </a:p>
        </p:txBody>
      </p:sp>
      <p:sp>
        <p:nvSpPr>
          <p:cNvPr id="98" name="TextBox 97"/>
          <p:cNvSpPr txBox="1"/>
          <p:nvPr/>
        </p:nvSpPr>
        <p:spPr>
          <a:xfrm>
            <a:off x="2555784" y="2450791"/>
            <a:ext cx="394412" cy="274594"/>
          </a:xfrm>
          <a:prstGeom prst="rect">
            <a:avLst/>
          </a:prstGeom>
          <a:noFill/>
        </p:spPr>
        <p:txBody>
          <a:bodyPr wrap="none" rtlCol="0">
            <a:spAutoFit/>
          </a:bodyPr>
          <a:lstStyle/>
          <a:p>
            <a:pPr algn="ctr"/>
            <a:r>
              <a:rPr lang="zh-CN" sz="1200" b="0" i="0" u="none" strike="noStrike" cap="none" baseline="0">
                <a:solidFill>
                  <a:srgbClr val="4D4D4D"/>
                </a:solidFill>
                <a:effectLst/>
                <a:uFillTx/>
                <a:ea typeface="SimSun"/>
              </a:rPr>
              <a:t>SD</a:t>
            </a:r>
          </a:p>
        </p:txBody>
      </p:sp>
      <p:sp>
        <p:nvSpPr>
          <p:cNvPr id="99" name="TextBox 98"/>
          <p:cNvSpPr txBox="1"/>
          <p:nvPr/>
        </p:nvSpPr>
        <p:spPr>
          <a:xfrm>
            <a:off x="2923295" y="2484346"/>
            <a:ext cx="394412" cy="274594"/>
          </a:xfrm>
          <a:prstGeom prst="rect">
            <a:avLst/>
          </a:prstGeom>
          <a:noFill/>
        </p:spPr>
        <p:txBody>
          <a:bodyPr wrap="none" rtlCol="0">
            <a:spAutoFit/>
          </a:bodyPr>
          <a:lstStyle/>
          <a:p>
            <a:pPr algn="ctr"/>
            <a:r>
              <a:rPr lang="zh-CN" sz="1200" b="0" i="0" u="none" strike="noStrike" cap="none" baseline="0">
                <a:solidFill>
                  <a:srgbClr val="FFFFFF"/>
                </a:solidFill>
                <a:effectLst/>
                <a:uFillTx/>
                <a:ea typeface="SimSun"/>
              </a:rPr>
              <a:t>SD</a:t>
            </a:r>
          </a:p>
        </p:txBody>
      </p:sp>
      <p:sp>
        <p:nvSpPr>
          <p:cNvPr id="100" name="TextBox 99"/>
          <p:cNvSpPr txBox="1"/>
          <p:nvPr/>
        </p:nvSpPr>
        <p:spPr>
          <a:xfrm>
            <a:off x="3279683" y="2541642"/>
            <a:ext cx="394412" cy="274594"/>
          </a:xfrm>
          <a:prstGeom prst="rect">
            <a:avLst/>
          </a:prstGeom>
          <a:noFill/>
        </p:spPr>
        <p:txBody>
          <a:bodyPr wrap="none" rtlCol="0">
            <a:spAutoFit/>
          </a:bodyPr>
          <a:lstStyle/>
          <a:p>
            <a:pPr algn="ctr"/>
            <a:r>
              <a:rPr lang="zh-CN" sz="1200" b="0" i="0" u="none" strike="noStrike" cap="none" baseline="0">
                <a:solidFill>
                  <a:srgbClr val="FFFFFF"/>
                </a:solidFill>
                <a:effectLst/>
                <a:uFillTx/>
                <a:ea typeface="SimSun"/>
              </a:rPr>
              <a:t>SD</a:t>
            </a:r>
          </a:p>
        </p:txBody>
      </p:sp>
      <p:sp>
        <p:nvSpPr>
          <p:cNvPr id="101" name="TextBox 100"/>
          <p:cNvSpPr txBox="1"/>
          <p:nvPr/>
        </p:nvSpPr>
        <p:spPr>
          <a:xfrm>
            <a:off x="3651974" y="2569442"/>
            <a:ext cx="394412" cy="274594"/>
          </a:xfrm>
          <a:prstGeom prst="rect">
            <a:avLst/>
          </a:prstGeom>
          <a:noFill/>
        </p:spPr>
        <p:txBody>
          <a:bodyPr wrap="none" rtlCol="0">
            <a:spAutoFit/>
          </a:bodyPr>
          <a:lstStyle/>
          <a:p>
            <a:pPr algn="ctr"/>
            <a:r>
              <a:rPr lang="zh-CN" sz="1200" b="0" i="0" u="none" strike="noStrike" cap="none" baseline="0">
                <a:solidFill>
                  <a:srgbClr val="FFFFFF"/>
                </a:solidFill>
                <a:effectLst/>
                <a:uFillTx/>
                <a:ea typeface="SimSun"/>
              </a:rPr>
              <a:t>SD</a:t>
            </a:r>
          </a:p>
        </p:txBody>
      </p:sp>
      <p:sp>
        <p:nvSpPr>
          <p:cNvPr id="102" name="TextBox 101"/>
          <p:cNvSpPr txBox="1"/>
          <p:nvPr/>
        </p:nvSpPr>
        <p:spPr>
          <a:xfrm>
            <a:off x="4024263" y="2597242"/>
            <a:ext cx="394412" cy="274594"/>
          </a:xfrm>
          <a:prstGeom prst="rect">
            <a:avLst/>
          </a:prstGeom>
          <a:noFill/>
        </p:spPr>
        <p:txBody>
          <a:bodyPr wrap="none" rtlCol="0">
            <a:spAutoFit/>
          </a:bodyPr>
          <a:lstStyle/>
          <a:p>
            <a:pPr algn="ctr"/>
            <a:r>
              <a:rPr lang="zh-CN" sz="1200" b="0" i="0" u="none" strike="noStrike" cap="none" baseline="0">
                <a:solidFill>
                  <a:srgbClr val="FFFFFF"/>
                </a:solidFill>
                <a:effectLst/>
                <a:uFillTx/>
                <a:ea typeface="SimSun"/>
              </a:rPr>
              <a:t>SD</a:t>
            </a:r>
          </a:p>
        </p:txBody>
      </p:sp>
      <p:sp>
        <p:nvSpPr>
          <p:cNvPr id="103" name="TextBox 102"/>
          <p:cNvSpPr txBox="1"/>
          <p:nvPr/>
        </p:nvSpPr>
        <p:spPr>
          <a:xfrm>
            <a:off x="4436310" y="2654538"/>
            <a:ext cx="394412" cy="274594"/>
          </a:xfrm>
          <a:prstGeom prst="rect">
            <a:avLst/>
          </a:prstGeom>
          <a:noFill/>
        </p:spPr>
        <p:txBody>
          <a:bodyPr wrap="none" rtlCol="0">
            <a:spAutoFit/>
          </a:bodyPr>
          <a:lstStyle/>
          <a:p>
            <a:pPr algn="ctr"/>
            <a:r>
              <a:rPr lang="zh-CN" sz="1200" b="0" i="0" u="none" strike="noStrike" cap="none" baseline="0">
                <a:solidFill>
                  <a:srgbClr val="4D4D4D"/>
                </a:solidFill>
                <a:effectLst/>
                <a:uFillTx/>
                <a:ea typeface="SimSun"/>
              </a:rPr>
              <a:t>PR</a:t>
            </a:r>
          </a:p>
        </p:txBody>
      </p:sp>
      <p:sp>
        <p:nvSpPr>
          <p:cNvPr id="104" name="TextBox 103"/>
          <p:cNvSpPr txBox="1"/>
          <p:nvPr/>
        </p:nvSpPr>
        <p:spPr>
          <a:xfrm>
            <a:off x="4832454" y="2711834"/>
            <a:ext cx="394412" cy="274594"/>
          </a:xfrm>
          <a:prstGeom prst="rect">
            <a:avLst/>
          </a:prstGeom>
          <a:noFill/>
        </p:spPr>
        <p:txBody>
          <a:bodyPr wrap="none" rtlCol="0">
            <a:spAutoFit/>
          </a:bodyPr>
          <a:lstStyle/>
          <a:p>
            <a:pPr algn="ctr"/>
            <a:r>
              <a:rPr lang="zh-CN" sz="1200" b="0" i="0" u="none" strike="noStrike" cap="none" baseline="0">
                <a:solidFill>
                  <a:srgbClr val="FFFFFF"/>
                </a:solidFill>
                <a:effectLst/>
                <a:uFillTx/>
                <a:ea typeface="SimSun"/>
              </a:rPr>
              <a:t>PR</a:t>
            </a:r>
          </a:p>
        </p:txBody>
      </p:sp>
      <p:sp>
        <p:nvSpPr>
          <p:cNvPr id="105" name="TextBox 104"/>
          <p:cNvSpPr txBox="1"/>
          <p:nvPr/>
        </p:nvSpPr>
        <p:spPr>
          <a:xfrm>
            <a:off x="5244500" y="2769130"/>
            <a:ext cx="394412" cy="274594"/>
          </a:xfrm>
          <a:prstGeom prst="rect">
            <a:avLst/>
          </a:prstGeom>
          <a:noFill/>
        </p:spPr>
        <p:txBody>
          <a:bodyPr wrap="none" rtlCol="0">
            <a:spAutoFit/>
          </a:bodyPr>
          <a:lstStyle/>
          <a:p>
            <a:pPr algn="ctr"/>
            <a:r>
              <a:rPr lang="zh-CN" sz="1200" b="0" i="0" u="none" strike="noStrike" cap="none" baseline="0">
                <a:solidFill>
                  <a:srgbClr val="4D4D4D"/>
                </a:solidFill>
                <a:effectLst/>
                <a:uFillTx/>
                <a:ea typeface="SimSun"/>
              </a:rPr>
              <a:t>PR</a:t>
            </a:r>
          </a:p>
        </p:txBody>
      </p:sp>
      <p:sp>
        <p:nvSpPr>
          <p:cNvPr id="2" name="TextBox 1"/>
          <p:cNvSpPr txBox="1"/>
          <p:nvPr/>
        </p:nvSpPr>
        <p:spPr>
          <a:xfrm>
            <a:off x="2313128" y="2665617"/>
            <a:ext cx="274434" cy="369332"/>
          </a:xfrm>
          <a:prstGeom prst="rect">
            <a:avLst/>
          </a:prstGeom>
          <a:noFill/>
        </p:spPr>
        <p:txBody>
          <a:bodyPr wrap="none" rtlCol="0">
            <a:spAutoFit/>
          </a:bodyPr>
          <a:lstStyle/>
          <a:p>
            <a:r>
              <a:rPr lang="en-GB" b="1" smtClean="0"/>
              <a:t>*</a:t>
            </a:r>
            <a:endParaRPr lang="en-GB" b="1"/>
          </a:p>
        </p:txBody>
      </p:sp>
      <p:sp>
        <p:nvSpPr>
          <p:cNvPr id="106" name="TextBox 105"/>
          <p:cNvSpPr txBox="1"/>
          <p:nvPr/>
        </p:nvSpPr>
        <p:spPr>
          <a:xfrm>
            <a:off x="2631817" y="2693895"/>
            <a:ext cx="274434" cy="369332"/>
          </a:xfrm>
          <a:prstGeom prst="rect">
            <a:avLst/>
          </a:prstGeom>
          <a:noFill/>
        </p:spPr>
        <p:txBody>
          <a:bodyPr wrap="none" rtlCol="0">
            <a:spAutoFit/>
          </a:bodyPr>
          <a:lstStyle/>
          <a:p>
            <a:r>
              <a:rPr lang="en-GB" b="1" smtClean="0"/>
              <a:t>*</a:t>
            </a:r>
            <a:endParaRPr lang="en-GB" b="1"/>
          </a:p>
        </p:txBody>
      </p:sp>
      <p:sp>
        <p:nvSpPr>
          <p:cNvPr id="107" name="TextBox 106"/>
          <p:cNvSpPr txBox="1"/>
          <p:nvPr/>
        </p:nvSpPr>
        <p:spPr>
          <a:xfrm>
            <a:off x="2980049" y="2872382"/>
            <a:ext cx="274434" cy="369332"/>
          </a:xfrm>
          <a:prstGeom prst="rect">
            <a:avLst/>
          </a:prstGeom>
          <a:noFill/>
        </p:spPr>
        <p:txBody>
          <a:bodyPr wrap="none" rtlCol="0">
            <a:spAutoFit/>
          </a:bodyPr>
          <a:lstStyle/>
          <a:p>
            <a:r>
              <a:rPr lang="en-GB" b="1" smtClean="0"/>
              <a:t>*</a:t>
            </a:r>
            <a:endParaRPr lang="en-GB" b="1"/>
          </a:p>
        </p:txBody>
      </p:sp>
      <p:sp>
        <p:nvSpPr>
          <p:cNvPr id="108" name="TextBox 107"/>
          <p:cNvSpPr txBox="1"/>
          <p:nvPr/>
        </p:nvSpPr>
        <p:spPr>
          <a:xfrm>
            <a:off x="3339150" y="2941356"/>
            <a:ext cx="274434" cy="369332"/>
          </a:xfrm>
          <a:prstGeom prst="rect">
            <a:avLst/>
          </a:prstGeom>
          <a:noFill/>
        </p:spPr>
        <p:txBody>
          <a:bodyPr wrap="none" rtlCol="0">
            <a:spAutoFit/>
          </a:bodyPr>
          <a:lstStyle/>
          <a:p>
            <a:r>
              <a:rPr lang="en-GB" b="1" smtClean="0"/>
              <a:t>*</a:t>
            </a:r>
            <a:endParaRPr lang="en-GB" b="1"/>
          </a:p>
        </p:txBody>
      </p:sp>
      <p:sp>
        <p:nvSpPr>
          <p:cNvPr id="109" name="TextBox 108"/>
          <p:cNvSpPr txBox="1"/>
          <p:nvPr/>
        </p:nvSpPr>
        <p:spPr>
          <a:xfrm>
            <a:off x="4084294" y="3248375"/>
            <a:ext cx="274434" cy="369332"/>
          </a:xfrm>
          <a:prstGeom prst="rect">
            <a:avLst/>
          </a:prstGeom>
          <a:noFill/>
        </p:spPr>
        <p:txBody>
          <a:bodyPr wrap="none" rtlCol="0">
            <a:spAutoFit/>
          </a:bodyPr>
          <a:lstStyle/>
          <a:p>
            <a:r>
              <a:rPr lang="en-GB" b="1" smtClean="0"/>
              <a:t>*</a:t>
            </a:r>
            <a:endParaRPr lang="en-GB" b="1"/>
          </a:p>
        </p:txBody>
      </p:sp>
      <p:sp>
        <p:nvSpPr>
          <p:cNvPr id="110" name="TextBox 109"/>
          <p:cNvSpPr txBox="1"/>
          <p:nvPr/>
        </p:nvSpPr>
        <p:spPr>
          <a:xfrm>
            <a:off x="5304940" y="4896396"/>
            <a:ext cx="274434" cy="369332"/>
          </a:xfrm>
          <a:prstGeom prst="rect">
            <a:avLst/>
          </a:prstGeom>
          <a:noFill/>
        </p:spPr>
        <p:txBody>
          <a:bodyPr wrap="none" rtlCol="0">
            <a:spAutoFit/>
          </a:bodyPr>
          <a:lstStyle/>
          <a:p>
            <a:r>
              <a:rPr lang="en-GB" b="1" smtClean="0"/>
              <a:t>*</a:t>
            </a:r>
            <a:endParaRPr lang="en-GB" b="1"/>
          </a:p>
        </p:txBody>
      </p:sp>
      <p:sp>
        <p:nvSpPr>
          <p:cNvPr id="111" name="TextBox 110"/>
          <p:cNvSpPr txBox="1"/>
          <p:nvPr/>
        </p:nvSpPr>
        <p:spPr>
          <a:xfrm>
            <a:off x="3700416" y="3040122"/>
            <a:ext cx="269626" cy="276999"/>
          </a:xfrm>
          <a:prstGeom prst="rect">
            <a:avLst/>
          </a:prstGeom>
          <a:noFill/>
        </p:spPr>
        <p:txBody>
          <a:bodyPr wrap="none" rtlCol="0">
            <a:spAutoFit/>
          </a:bodyPr>
          <a:lstStyle/>
          <a:p>
            <a:r>
              <a:rPr lang="en-GB" b="1" baseline="30000">
                <a:latin typeface="Arial" panose="020B0604020202020204" pitchFamily="34" charset="0"/>
                <a:cs typeface="Arial" panose="020B0604020202020204" pitchFamily="34" charset="0"/>
              </a:rPr>
              <a:t>†</a:t>
            </a:r>
            <a:endParaRPr lang="en-GB" b="1" baseline="30000"/>
          </a:p>
        </p:txBody>
      </p:sp>
      <p:sp>
        <p:nvSpPr>
          <p:cNvPr id="112" name="TextBox 111"/>
          <p:cNvSpPr txBox="1"/>
          <p:nvPr/>
        </p:nvSpPr>
        <p:spPr>
          <a:xfrm>
            <a:off x="4492102" y="3719558"/>
            <a:ext cx="269626" cy="276999"/>
          </a:xfrm>
          <a:prstGeom prst="rect">
            <a:avLst/>
          </a:prstGeom>
          <a:noFill/>
        </p:spPr>
        <p:txBody>
          <a:bodyPr wrap="none" rtlCol="0">
            <a:spAutoFit/>
          </a:bodyPr>
          <a:lstStyle/>
          <a:p>
            <a:r>
              <a:rPr lang="en-GB" b="1" baseline="30000" smtClean="0">
                <a:latin typeface="Arial" panose="020B0604020202020204" pitchFamily="34" charset="0"/>
                <a:cs typeface="Arial" panose="020B0604020202020204" pitchFamily="34" charset="0"/>
              </a:rPr>
              <a:t>‡</a:t>
            </a:r>
            <a:endParaRPr lang="en-GB" b="1" baseline="30000"/>
          </a:p>
        </p:txBody>
      </p:sp>
      <p:sp>
        <p:nvSpPr>
          <p:cNvPr id="113" name="TextBox 112"/>
          <p:cNvSpPr txBox="1"/>
          <p:nvPr/>
        </p:nvSpPr>
        <p:spPr>
          <a:xfrm>
            <a:off x="4866278" y="4204416"/>
            <a:ext cx="269626" cy="276999"/>
          </a:xfrm>
          <a:prstGeom prst="rect">
            <a:avLst/>
          </a:prstGeom>
          <a:noFill/>
        </p:spPr>
        <p:txBody>
          <a:bodyPr wrap="none" rtlCol="0">
            <a:spAutoFit/>
          </a:bodyPr>
          <a:lstStyle/>
          <a:p>
            <a:r>
              <a:rPr lang="en-GB" b="1" baseline="30000" smtClean="0">
                <a:latin typeface="Arial" panose="020B0604020202020204" pitchFamily="34" charset="0"/>
                <a:cs typeface="Arial" panose="020B0604020202020204" pitchFamily="34" charset="0"/>
              </a:rPr>
              <a:t>‡</a:t>
            </a:r>
            <a:endParaRPr lang="en-GB" b="1" baseline="30000"/>
          </a:p>
        </p:txBody>
      </p:sp>
    </p:spTree>
    <p:custDataLst>
      <p:tags r:id="rId1"/>
    </p:custDataLst>
    <p:extLst>
      <p:ext uri="{BB962C8B-B14F-4D97-AF65-F5344CB8AC3E}">
        <p14:creationId xmlns:p14="http://schemas.microsoft.com/office/powerpoint/2010/main" val="748924340"/>
      </p:ext>
    </p:extLst>
  </p:cSld>
  <p:clrMapOvr>
    <a:masterClrMapping/>
  </p:clrMapOvr>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zh-CN" sz="1800" b="1" i="0" u="none" strike="noStrike" cap="none" baseline="0" dirty="0">
                <a:solidFill>
                  <a:srgbClr val="043882"/>
                </a:solidFill>
                <a:effectLst/>
                <a:uFillTx/>
                <a:ea typeface="SimSun"/>
              </a:rPr>
              <a:t>SO-003：Debio 1347 用于携带 FGFR 基因融合的胃肠癌患者：初步结果 </a:t>
            </a:r>
            <a:r>
              <a:rPr lang="en-GB" altLang="zh-CN" sz="1800" b="1" i="0" u="none" strike="noStrike" cap="none" baseline="0" dirty="0" smtClean="0">
                <a:solidFill>
                  <a:srgbClr val="043882"/>
                </a:solidFill>
                <a:effectLst/>
                <a:uFillTx/>
                <a:ea typeface="SimSun"/>
              </a:rPr>
              <a:t/>
            </a:r>
            <a:br>
              <a:rPr lang="en-GB" altLang="zh-CN" sz="1800" b="1" i="0" u="none" strike="noStrike" cap="none" baseline="0" dirty="0" smtClean="0">
                <a:solidFill>
                  <a:srgbClr val="043882"/>
                </a:solidFill>
                <a:effectLst/>
                <a:uFillTx/>
                <a:ea typeface="SimSun"/>
              </a:rPr>
            </a:br>
            <a:r>
              <a:rPr lang="zh-CN" sz="1800" b="1" i="0" u="none" strike="noStrike" cap="none" baseline="0" dirty="0" smtClean="0">
                <a:solidFill>
                  <a:srgbClr val="043882"/>
                </a:solidFill>
                <a:effectLst/>
                <a:uFillTx/>
                <a:ea typeface="SimSun"/>
              </a:rPr>
              <a:t>– </a:t>
            </a:r>
            <a:r>
              <a:rPr lang="zh-CN" sz="1800" b="1" i="0" u="none" strike="noStrike" cap="none" baseline="0" dirty="0">
                <a:solidFill>
                  <a:srgbClr val="043882"/>
                </a:solidFill>
                <a:effectLst/>
                <a:uFillTx/>
                <a:ea typeface="SimSun"/>
              </a:rPr>
              <a:t>Matos I 等人</a:t>
            </a:r>
          </a:p>
        </p:txBody>
      </p:sp>
      <p:sp>
        <p:nvSpPr>
          <p:cNvPr id="5123" name="Rectangle 3"/>
          <p:cNvSpPr>
            <a:spLocks noGrp="1" noChangeArrowheads="1"/>
          </p:cNvSpPr>
          <p:nvPr>
            <p:ph idx="1"/>
          </p:nvPr>
        </p:nvSpPr>
        <p:spPr/>
        <p:txBody>
          <a:bodyPr/>
          <a:lstStyle/>
          <a:p>
            <a:pPr marL="0" indent="0">
              <a:buNone/>
            </a:pPr>
            <a:r>
              <a:rPr lang="zh-CN" sz="1600" b="1" i="0" u="none" strike="noStrike" cap="none" baseline="0">
                <a:solidFill>
                  <a:srgbClr val="4D4D4D"/>
                </a:solidFill>
                <a:effectLst/>
                <a:uFillTx/>
                <a:ea typeface="SimSun"/>
              </a:rPr>
              <a:t>关键结果（续）</a:t>
            </a:r>
          </a:p>
          <a:p>
            <a:pPr marL="0" indent="0">
              <a:spcBef>
                <a:spcPts val="18600"/>
              </a:spcBef>
              <a:buNone/>
            </a:pPr>
            <a:r>
              <a:rPr lang="zh-CN" sz="1600" b="1" i="0" u="none" strike="noStrike" cap="none" baseline="0">
                <a:solidFill>
                  <a:srgbClr val="4D4D4D"/>
                </a:solidFill>
                <a:effectLst/>
                <a:uFillTx/>
                <a:ea typeface="SimSun"/>
              </a:rPr>
              <a:t>结论</a:t>
            </a:r>
          </a:p>
          <a:p>
            <a:r>
              <a:rPr lang="zh-CN" sz="1600" b="1" i="0" u="none" strike="noStrike" cap="none" baseline="0">
                <a:solidFill>
                  <a:srgbClr val="4D4D4D"/>
                </a:solidFill>
                <a:effectLst/>
                <a:uFillTx/>
                <a:ea typeface="SimSun"/>
              </a:rPr>
              <a:t>在 FGFR1–3 融合 GI 癌患者中，Debio 1347 表现出令人鼓舞的抗肿瘤活性，且具有可管理的初始安全性</a:t>
            </a:r>
          </a:p>
        </p:txBody>
      </p:sp>
      <p:sp>
        <p:nvSpPr>
          <p:cNvPr id="15" name="Text Placeholder 14"/>
          <p:cNvSpPr>
            <a:spLocks noGrp="1"/>
          </p:cNvSpPr>
          <p:nvPr>
            <p:ph type="body" sz="quarter" idx="11"/>
          </p:nvPr>
        </p:nvSpPr>
        <p:spPr>
          <a:xfrm>
            <a:off x="4495800" y="6096000"/>
            <a:ext cx="4283075" cy="487363"/>
          </a:xfrm>
        </p:spPr>
        <p:txBody>
          <a:bodyPr/>
          <a:lstStyle/>
          <a:p>
            <a:r>
              <a:rPr lang="zh-CN" sz="1200" b="0" i="0" u="none" strike="noStrike" cap="none" baseline="0">
                <a:solidFill>
                  <a:srgbClr val="4D4D4D"/>
                </a:solidFill>
                <a:effectLst/>
                <a:uFillTx/>
                <a:ea typeface="SimSun"/>
              </a:rPr>
              <a:t>Matos I, et al. Ann Oncol 2019;30(suppl):abstr SO-003</a:t>
            </a:r>
          </a:p>
        </p:txBody>
      </p:sp>
      <p:graphicFrame>
        <p:nvGraphicFramePr>
          <p:cNvPr id="6" name="Group 88"/>
          <p:cNvGraphicFramePr>
            <a:graphicFrameLocks noGrp="1"/>
          </p:cNvGraphicFramePr>
          <p:nvPr>
            <p:extLst>
              <p:ext uri="{D42A27DB-BD31-4B8C-83A1-F6EECF244321}">
                <p14:modId xmlns:p14="http://schemas.microsoft.com/office/powerpoint/2010/main" val="4017858759"/>
              </p:ext>
            </p:extLst>
          </p:nvPr>
        </p:nvGraphicFramePr>
        <p:xfrm>
          <a:off x="369888" y="1644621"/>
          <a:ext cx="8408988" cy="1997520"/>
        </p:xfrm>
        <a:graphic>
          <a:graphicData uri="http://schemas.openxmlformats.org/drawingml/2006/table">
            <a:tbl>
              <a:tblPr firstRow="1" bandRow="1">
                <a:tableStyleId>{69012ECD-51FC-41F1-AA8D-1B2483CD663E}</a:tableStyleId>
              </a:tblPr>
              <a:tblGrid>
                <a:gridCol w="3374112">
                  <a:extLst>
                    <a:ext uri="{9D8B030D-6E8A-4147-A177-3AD203B41FA5}">
                      <a16:colId xmlns:a16="http://schemas.microsoft.com/office/drawing/2014/main" val="20000"/>
                    </a:ext>
                  </a:extLst>
                </a:gridCol>
                <a:gridCol w="2517438">
                  <a:extLst>
                    <a:ext uri="{9D8B030D-6E8A-4147-A177-3AD203B41FA5}">
                      <a16:colId xmlns:a16="http://schemas.microsoft.com/office/drawing/2014/main" val="20001"/>
                    </a:ext>
                  </a:extLst>
                </a:gridCol>
                <a:gridCol w="2517438">
                  <a:extLst>
                    <a:ext uri="{9D8B030D-6E8A-4147-A177-3AD203B41FA5}">
                      <a16:colId xmlns:a16="http://schemas.microsoft.com/office/drawing/2014/main" val="20002"/>
                    </a:ext>
                  </a:extLst>
                </a:gridCol>
              </a:tblGrid>
              <a:tr h="173999">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zh-CN" sz="1400" b="1" i="0" u="none" strike="noStrike" cap="none" baseline="0" dirty="0">
                          <a:solidFill>
                            <a:srgbClr val="FFFFFF"/>
                          </a:solidFill>
                          <a:effectLst/>
                          <a:uFillTx/>
                          <a:ea typeface="SimSun"/>
                        </a:rPr>
                        <a:t>在 ≥40% 患者中发生的 AE，%</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400" b="1" i="0" u="none" strike="noStrike" cap="none" baseline="0">
                          <a:solidFill>
                            <a:srgbClr val="FFFFFF"/>
                          </a:solidFill>
                          <a:effectLst/>
                          <a:uFillTx/>
                          <a:ea typeface="SimSun"/>
                        </a:rPr>
                        <a:t>全部等级</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400" b="1" i="0" u="none" strike="noStrike" cap="none" baseline="0">
                          <a:solidFill>
                            <a:srgbClr val="FFFFFF"/>
                          </a:solidFill>
                          <a:effectLst/>
                          <a:uFillTx/>
                          <a:ea typeface="SimSun"/>
                        </a:rPr>
                        <a:t>3-4 级</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0"/>
                  </a:ext>
                </a:extLst>
              </a:tr>
              <a:tr h="143472">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zh-CN" sz="1400" b="0" i="0" u="none" strike="noStrike" cap="none" baseline="0" dirty="0">
                          <a:solidFill>
                            <a:srgbClr val="4D4D4D"/>
                          </a:solidFill>
                          <a:effectLst/>
                          <a:uFillTx/>
                          <a:ea typeface="SimSun"/>
                        </a:rPr>
                        <a:t>高磷血症</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en-US" altLang="zh-CN" sz="1400" b="0" i="0" u="none" strike="noStrike" kern="1200" cap="none" baseline="0" dirty="0" smtClean="0">
                          <a:solidFill>
                            <a:srgbClr val="4D4D4D"/>
                          </a:solidFill>
                          <a:effectLst/>
                          <a:uFillTx/>
                          <a:latin typeface="+mn-lt"/>
                          <a:ea typeface="SimSun"/>
                          <a:cs typeface="+mn-cs"/>
                        </a:rPr>
                        <a:t>69</a:t>
                      </a:r>
                      <a:endParaRPr lang="en-US" sz="1400" b="0" i="0" u="none" strike="noStrike" kern="1200" cap="none" baseline="0" dirty="0">
                        <a:solidFill>
                          <a:srgbClr val="4D4D4D"/>
                        </a:solidFill>
                        <a:effectLst/>
                        <a:uFillTx/>
                        <a:latin typeface="+mn-lt"/>
                        <a:ea typeface="SimSun"/>
                        <a:cs typeface="+mn-cs"/>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tabLst/>
                        <a:defRPr/>
                      </a:pPr>
                      <a:r>
                        <a:rPr lang="en-US" altLang="zh-CN" sz="1400" b="0" i="0" u="none" strike="noStrike" kern="1200" cap="none" baseline="0" dirty="0" smtClean="0">
                          <a:solidFill>
                            <a:srgbClr val="4D4D4D"/>
                          </a:solidFill>
                          <a:effectLst/>
                          <a:uFillTx/>
                          <a:latin typeface="+mn-lt"/>
                          <a:ea typeface="SimSun"/>
                          <a:cs typeface="+mn-cs"/>
                        </a:rPr>
                        <a:t>31</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10001"/>
                  </a:ext>
                </a:extLst>
              </a:tr>
              <a:tr h="0">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zh-CN" sz="1400" b="0" i="0" u="none" strike="noStrike" cap="none" baseline="0">
                          <a:solidFill>
                            <a:srgbClr val="4D4D4D"/>
                          </a:solidFill>
                          <a:effectLst/>
                          <a:uFillTx/>
                          <a:ea typeface="SimSun"/>
                        </a:rPr>
                        <a:t>恶心</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en-US" altLang="zh-CN" sz="1400" b="0" i="0" u="none" strike="noStrike" kern="1200" cap="none" baseline="0" dirty="0" smtClean="0">
                          <a:solidFill>
                            <a:srgbClr val="4D4D4D"/>
                          </a:solidFill>
                          <a:effectLst/>
                          <a:uFillTx/>
                          <a:latin typeface="+mn-lt"/>
                          <a:ea typeface="SimSun"/>
                          <a:cs typeface="+mn-cs"/>
                        </a:rPr>
                        <a:t>61</a:t>
                      </a:r>
                      <a:endParaRPr lang="en-US" sz="1400" b="0" i="0" u="none" strike="noStrike" kern="1200" cap="none" baseline="0" dirty="0">
                        <a:solidFill>
                          <a:srgbClr val="4D4D4D"/>
                        </a:solidFill>
                        <a:effectLst/>
                        <a:uFillTx/>
                        <a:latin typeface="+mn-lt"/>
                        <a:ea typeface="SimSun"/>
                        <a:cs typeface="+mn-cs"/>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endParaRPr lang="en-US" sz="1400" b="0" i="0" u="none" strike="noStrike" kern="1200" cap="none" baseline="0">
                        <a:solidFill>
                          <a:srgbClr val="4D4D4D"/>
                        </a:solidFill>
                        <a:effectLst/>
                        <a:uFillTx/>
                        <a:latin typeface="+mn-lt"/>
                        <a:ea typeface="SimSun"/>
                        <a:cs typeface="+mn-cs"/>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10002"/>
                  </a:ext>
                </a:extLst>
              </a:tr>
              <a:tr h="0">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zh-CN" sz="1400" b="0" i="0" u="none" strike="noStrike" cap="none" baseline="0">
                          <a:solidFill>
                            <a:srgbClr val="4D4D4D"/>
                          </a:solidFill>
                          <a:effectLst/>
                          <a:uFillTx/>
                          <a:ea typeface="SimSun"/>
                        </a:rPr>
                        <a:t>便秘</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en-US" altLang="zh-CN" sz="1400" b="0" i="0" u="none" strike="noStrike" kern="1200" cap="none" baseline="0" dirty="0" smtClean="0">
                          <a:solidFill>
                            <a:srgbClr val="4D4D4D"/>
                          </a:solidFill>
                          <a:effectLst/>
                          <a:uFillTx/>
                          <a:latin typeface="+mn-lt"/>
                          <a:ea typeface="SimSun"/>
                          <a:cs typeface="+mn-cs"/>
                        </a:rPr>
                        <a:t>54</a:t>
                      </a:r>
                      <a:endParaRPr lang="en-US" sz="1400" b="0" i="0" u="none" strike="noStrike" kern="1200" cap="none" baseline="0" dirty="0">
                        <a:solidFill>
                          <a:srgbClr val="4D4D4D"/>
                        </a:solidFill>
                        <a:effectLst/>
                        <a:uFillTx/>
                        <a:latin typeface="+mn-lt"/>
                        <a:ea typeface="SimSun"/>
                        <a:cs typeface="+mn-cs"/>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endParaRPr lang="en-US" sz="1400" b="0" i="0" u="none" strike="noStrike" kern="1200" cap="none" baseline="0">
                        <a:solidFill>
                          <a:srgbClr val="4D4D4D"/>
                        </a:solidFill>
                        <a:effectLst/>
                        <a:uFillTx/>
                        <a:latin typeface="+mn-lt"/>
                        <a:ea typeface="SimSun"/>
                        <a:cs typeface="+mn-cs"/>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10003"/>
                  </a:ext>
                </a:extLst>
              </a:tr>
              <a:tr h="214784">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zh-CN" sz="1400" b="0" i="0" u="none" strike="noStrike" cap="none" baseline="0">
                          <a:solidFill>
                            <a:srgbClr val="4D4D4D"/>
                          </a:solidFill>
                          <a:effectLst/>
                          <a:uFillTx/>
                          <a:ea typeface="SimSun"/>
                        </a:rPr>
                        <a:t>疲乏</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en-US" altLang="zh-CN" sz="1400" b="0" i="0" u="none" strike="noStrike" kern="1200" cap="none" baseline="0" dirty="0" smtClean="0">
                          <a:solidFill>
                            <a:srgbClr val="4D4D4D"/>
                          </a:solidFill>
                          <a:effectLst/>
                          <a:uFillTx/>
                          <a:latin typeface="+mn-lt"/>
                          <a:ea typeface="SimSun"/>
                          <a:cs typeface="+mn-cs"/>
                        </a:rPr>
                        <a:t>54</a:t>
                      </a:r>
                      <a:endParaRPr lang="en-US" sz="1400" b="0" i="0" u="none" strike="noStrike" kern="1200" cap="none" baseline="0" dirty="0">
                        <a:solidFill>
                          <a:srgbClr val="4D4D4D"/>
                        </a:solidFill>
                        <a:effectLst/>
                        <a:uFillTx/>
                        <a:latin typeface="+mn-lt"/>
                        <a:ea typeface="SimSun"/>
                        <a:cs typeface="+mn-cs"/>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endParaRPr lang="en-US" sz="1400" b="0" i="0" u="none" strike="noStrike" kern="1200" cap="none" baseline="0">
                        <a:solidFill>
                          <a:srgbClr val="4D4D4D"/>
                        </a:solidFill>
                        <a:effectLst/>
                        <a:uFillTx/>
                        <a:latin typeface="+mn-lt"/>
                        <a:ea typeface="SimSun"/>
                        <a:cs typeface="+mn-cs"/>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10004"/>
                  </a:ext>
                </a:extLst>
              </a:tr>
              <a:tr h="0">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zh-CN" sz="1400" b="0" i="0" u="none" strike="noStrike" cap="none" baseline="0">
                          <a:solidFill>
                            <a:srgbClr val="4D4D4D"/>
                          </a:solidFill>
                          <a:effectLst/>
                          <a:uFillTx/>
                          <a:ea typeface="SimSun"/>
                        </a:rPr>
                        <a:t>脱发</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en-US" altLang="zh-CN" sz="1400" b="0" i="0" u="none" strike="noStrike" kern="1200" cap="none" baseline="0" dirty="0" smtClean="0">
                          <a:solidFill>
                            <a:srgbClr val="4D4D4D"/>
                          </a:solidFill>
                          <a:effectLst/>
                          <a:uFillTx/>
                          <a:latin typeface="+mn-lt"/>
                          <a:ea typeface="SimSun"/>
                          <a:cs typeface="+mn-cs"/>
                        </a:rPr>
                        <a:t>46</a:t>
                      </a:r>
                      <a:endParaRPr lang="en-US" sz="1400" b="0" i="0" u="none" strike="noStrike" kern="1200" cap="none" baseline="0" dirty="0">
                        <a:solidFill>
                          <a:srgbClr val="4D4D4D"/>
                        </a:solidFill>
                        <a:effectLst/>
                        <a:uFillTx/>
                        <a:latin typeface="+mn-lt"/>
                        <a:ea typeface="SimSun"/>
                        <a:cs typeface="+mn-cs"/>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endParaRPr lang="en-US" sz="1400" b="0" i="0" u="none" strike="noStrike" kern="1200" cap="none" baseline="0">
                        <a:solidFill>
                          <a:srgbClr val="4D4D4D"/>
                        </a:solidFill>
                        <a:effectLst/>
                        <a:uFillTx/>
                        <a:latin typeface="+mn-lt"/>
                        <a:ea typeface="SimSun"/>
                        <a:cs typeface="+mn-cs"/>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extLst>
                  <a:ext uri="{0D108BD9-81ED-4DB2-BD59-A6C34878D82A}">
                    <a16:rowId xmlns:a16="http://schemas.microsoft.com/office/drawing/2014/main" val="10005"/>
                  </a:ext>
                </a:extLst>
              </a:tr>
              <a:tr h="0">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zh-CN" sz="1400" b="0" i="0" u="none" strike="noStrike" cap="none" baseline="0">
                          <a:solidFill>
                            <a:srgbClr val="4D4D4D"/>
                          </a:solidFill>
                          <a:effectLst/>
                          <a:uFillTx/>
                          <a:ea typeface="SimSun"/>
                        </a:rPr>
                        <a:t>指甲变化</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en-US" altLang="zh-CN" sz="1400" b="0" i="0" u="none" strike="noStrike" kern="1200" cap="none" baseline="0" dirty="0" smtClean="0">
                          <a:solidFill>
                            <a:srgbClr val="4D4D4D"/>
                          </a:solidFill>
                          <a:effectLst/>
                          <a:uFillTx/>
                          <a:latin typeface="+mn-lt"/>
                          <a:ea typeface="SimSun"/>
                          <a:cs typeface="+mn-cs"/>
                        </a:rPr>
                        <a:t>46</a:t>
                      </a:r>
                      <a:endParaRPr lang="en-US" sz="1400" b="0" i="0" u="none" strike="noStrike" kern="1200" cap="none" baseline="0" dirty="0">
                        <a:solidFill>
                          <a:srgbClr val="4D4D4D"/>
                        </a:solidFill>
                        <a:effectLst/>
                        <a:uFillTx/>
                        <a:latin typeface="+mn-lt"/>
                        <a:ea typeface="SimSun"/>
                        <a:cs typeface="+mn-cs"/>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endParaRPr lang="en-US" sz="1400" b="0" i="0" u="none" strike="noStrike" kern="1200" cap="none" baseline="0" dirty="0">
                        <a:solidFill>
                          <a:srgbClr val="4D4D4D"/>
                        </a:solidFill>
                        <a:effectLst/>
                        <a:uFillTx/>
                        <a:latin typeface="+mn-lt"/>
                        <a:ea typeface="SimSun"/>
                        <a:cs typeface="+mn-cs"/>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1511890450"/>
                  </a:ext>
                </a:extLst>
              </a:tr>
            </a:tbl>
          </a:graphicData>
        </a:graphic>
      </p:graphicFrame>
    </p:spTree>
    <p:custDataLst>
      <p:tags r:id="rId1"/>
    </p:custDataLst>
    <p:extLst>
      <p:ext uri="{BB962C8B-B14F-4D97-AF65-F5344CB8AC3E}">
        <p14:creationId xmlns:p14="http://schemas.microsoft.com/office/powerpoint/2010/main" val="2992524970"/>
      </p:ext>
    </p:extLst>
  </p:cSld>
  <p:clrMapOvr>
    <a:masterClrMapping/>
  </p:clrMapOvr>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zh-CN" sz="1800" b="1" i="0" u="none" strike="noStrike" cap="none" baseline="0">
                <a:solidFill>
                  <a:srgbClr val="043882"/>
                </a:solidFill>
                <a:effectLst/>
                <a:uFillTx/>
                <a:ea typeface="SimSun"/>
              </a:rPr>
              <a:t>O-024：Entrectinib 用于 NTRK 融合阳性胃肠癌：入选三项试验（STARTRK-2、STARTRK-1 和 ALKA-372-001）的患者综合分析 – Siena S 等人</a:t>
            </a:r>
          </a:p>
        </p:txBody>
      </p:sp>
      <p:sp>
        <p:nvSpPr>
          <p:cNvPr id="5123" name="Rectangle 3"/>
          <p:cNvSpPr>
            <a:spLocks noGrp="1" noChangeArrowheads="1"/>
          </p:cNvSpPr>
          <p:nvPr>
            <p:ph idx="1"/>
          </p:nvPr>
        </p:nvSpPr>
        <p:spPr/>
        <p:txBody>
          <a:bodyPr/>
          <a:lstStyle/>
          <a:p>
            <a:pPr marL="0" indent="0">
              <a:buNone/>
            </a:pPr>
            <a:r>
              <a:rPr lang="zh-CN" sz="1600" b="1" i="0" u="none" strike="noStrike" cap="none" baseline="0">
                <a:solidFill>
                  <a:srgbClr val="4D4D4D"/>
                </a:solidFill>
                <a:effectLst/>
                <a:uFillTx/>
                <a:ea typeface="SimSun"/>
              </a:rPr>
              <a:t>研究目的</a:t>
            </a:r>
          </a:p>
          <a:p>
            <a:r>
              <a:rPr lang="zh-CN" sz="1600" b="0" i="0" u="none" strike="noStrike" cap="none" baseline="0">
                <a:solidFill>
                  <a:srgbClr val="4D4D4D"/>
                </a:solidFill>
                <a:effectLst/>
                <a:uFillTx/>
                <a:ea typeface="SimSun"/>
              </a:rPr>
              <a:t>研究 entrectinib 用于 NTRK 融合阳性 GI 癌患者的疗效和安全性</a:t>
            </a:r>
          </a:p>
        </p:txBody>
      </p:sp>
      <p:sp>
        <p:nvSpPr>
          <p:cNvPr id="14" name="Text Placeholder 13"/>
          <p:cNvSpPr>
            <a:spLocks noGrp="1"/>
          </p:cNvSpPr>
          <p:nvPr>
            <p:ph type="body" sz="quarter" idx="10"/>
          </p:nvPr>
        </p:nvSpPr>
        <p:spPr/>
        <p:txBody>
          <a:bodyPr/>
          <a:lstStyle/>
          <a:p>
            <a:r>
              <a:rPr lang="zh-CN" sz="1200" b="0" i="0" u="none" strike="noStrike" cap="none" baseline="0">
                <a:solidFill>
                  <a:srgbClr val="4D4D4D"/>
                </a:solidFill>
                <a:effectLst/>
                <a:uFillTx/>
                <a:ea typeface="SimSun"/>
              </a:rPr>
              <a:t>*CRC (n=4)、胰腺癌 (n=3) 或胆管癌 (n=1)</a:t>
            </a:r>
          </a:p>
        </p:txBody>
      </p:sp>
      <p:sp>
        <p:nvSpPr>
          <p:cNvPr id="15" name="Text Placeholder 14"/>
          <p:cNvSpPr>
            <a:spLocks noGrp="1"/>
          </p:cNvSpPr>
          <p:nvPr>
            <p:ph type="body" sz="quarter" idx="11"/>
          </p:nvPr>
        </p:nvSpPr>
        <p:spPr>
          <a:xfrm>
            <a:off x="4495800" y="6096000"/>
            <a:ext cx="4283075" cy="487363"/>
          </a:xfrm>
        </p:spPr>
        <p:txBody>
          <a:bodyPr/>
          <a:lstStyle/>
          <a:p>
            <a:r>
              <a:rPr lang="zh-CN" sz="1200" b="0" i="0" u="none" strike="noStrike" cap="none" baseline="0">
                <a:solidFill>
                  <a:srgbClr val="4D4D4D"/>
                </a:solidFill>
                <a:effectLst/>
                <a:uFillTx/>
                <a:ea typeface="SimSun"/>
              </a:rPr>
              <a:t>Siena S, et al. Ann Oncol 2019;30(suppl):abstr O-024</a:t>
            </a:r>
          </a:p>
        </p:txBody>
      </p:sp>
      <p:sp>
        <p:nvSpPr>
          <p:cNvPr id="7" name="Rectangle 9"/>
          <p:cNvSpPr txBox="1">
            <a:spLocks noChangeArrowheads="1"/>
          </p:cNvSpPr>
          <p:nvPr/>
        </p:nvSpPr>
        <p:spPr bwMode="auto">
          <a:xfrm>
            <a:off x="365124" y="5084399"/>
            <a:ext cx="4130676" cy="9146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ct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ct val="0"/>
              </a:spcBef>
              <a:spcAft>
                <a:spcPts val="400"/>
              </a:spcAft>
              <a:buClr>
                <a:schemeClr val="bg1"/>
              </a:buClr>
              <a:buChar char="–"/>
              <a:defRPr sz="1600">
                <a:solidFill>
                  <a:srgbClr val="4D4D4D"/>
                </a:solidFill>
                <a:latin typeface="+mn-lt"/>
                <a:cs typeface="+mn-cs"/>
              </a:defRPr>
            </a:lvl2pPr>
            <a:lvl3pPr marL="812800" indent="-249238" algn="l" rtl="0" fontAlgn="base">
              <a:spcBef>
                <a:spcPct val="0"/>
              </a:spcBef>
              <a:spcAft>
                <a:spcPts val="400"/>
              </a:spcAft>
              <a:buClr>
                <a:schemeClr val="bg1"/>
              </a:buClr>
              <a:buChar char="•"/>
              <a:defRPr sz="1600">
                <a:solidFill>
                  <a:srgbClr val="4D4D4D"/>
                </a:solidFill>
                <a:latin typeface="+mn-lt"/>
                <a:cs typeface="+mn-cs"/>
              </a:defRPr>
            </a:lvl3pPr>
            <a:lvl4pPr marL="1101725" indent="-287338" algn="l" rtl="0" fontAlgn="base">
              <a:spcBef>
                <a:spcPct val="0"/>
              </a:spcBef>
              <a:spcAft>
                <a:spcPts val="400"/>
              </a:spcAft>
              <a:buClr>
                <a:schemeClr val="bg1"/>
              </a:buClr>
              <a:buChar char="–"/>
              <a:defRPr sz="1600">
                <a:solidFill>
                  <a:srgbClr val="4D4D4D"/>
                </a:solidFill>
                <a:latin typeface="+mn-lt"/>
                <a:cs typeface="+mn-cs"/>
              </a:defRPr>
            </a:lvl4pPr>
            <a:lvl5pPr marL="1390650" indent="-287338" algn="l" rtl="0" fontAlgn="base">
              <a:spcBef>
                <a:spcPct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ct val="0"/>
              </a:spcBef>
              <a:spcAft>
                <a:spcPts val="400"/>
              </a:spcAft>
              <a:buClr>
                <a:srgbClr val="043882"/>
              </a:buClr>
              <a:buSzPct val="110000"/>
              <a:buFontTx/>
              <a:buNone/>
              <a:defRPr/>
            </a:pPr>
            <a:r>
              <a:rPr lang="zh-CN" sz="1600" b="1" i="0" u="none" strike="noStrike" cap="none" baseline="0">
                <a:solidFill>
                  <a:srgbClr val="A0A0A0"/>
                </a:solidFill>
                <a:effectLst/>
                <a:uFillTx/>
                <a:ea typeface="SimSun"/>
              </a:rPr>
              <a:t>主要终点</a:t>
            </a:r>
          </a:p>
          <a:p>
            <a:pPr marL="250825" marR="0" lvl="0" indent="-250825" algn="l" defTabSz="914400" rtl="0" eaLnBrk="1" fontAlgn="base" latinLnBrk="0" hangingPunct="1">
              <a:lnSpc>
                <a:spcPct val="100000"/>
              </a:lnSpc>
              <a:spcBef>
                <a:spcPct val="0"/>
              </a:spcBef>
              <a:spcAft>
                <a:spcPts val="400"/>
              </a:spcAft>
              <a:buClr>
                <a:srgbClr val="043882"/>
              </a:buClr>
              <a:buSzPct val="110000"/>
              <a:buFontTx/>
              <a:buChar char="•"/>
              <a:defRPr/>
            </a:pPr>
            <a:r>
              <a:rPr lang="zh-CN" sz="1600" b="0" i="0" u="none" strike="noStrike" cap="none" baseline="0">
                <a:solidFill>
                  <a:srgbClr val="4D4D4D"/>
                </a:solidFill>
                <a:effectLst/>
                <a:uFillTx/>
                <a:ea typeface="SimSun"/>
              </a:rPr>
              <a:t>ORR、DoR</a:t>
            </a:r>
          </a:p>
          <a:p>
            <a:pPr marL="0" marR="0" lvl="0" indent="0" algn="l" defTabSz="914400" rtl="0" eaLnBrk="1" fontAlgn="base" latinLnBrk="0" hangingPunct="1">
              <a:lnSpc>
                <a:spcPct val="100000"/>
              </a:lnSpc>
              <a:spcBef>
                <a:spcPct val="0"/>
              </a:spcBef>
              <a:spcAft>
                <a:spcPts val="400"/>
              </a:spcAft>
              <a:buClr>
                <a:srgbClr val="043882"/>
              </a:buClr>
              <a:buSzPct val="110000"/>
              <a:buFontTx/>
              <a:buNone/>
              <a:defRPr/>
            </a:pPr>
            <a:endParaRPr kumimoji="0" lang="en-US" sz="1600" b="0" i="0" u="none" strike="noStrike" kern="1200" cap="none" spc="0" normalizeH="0" baseline="0" noProof="0">
              <a:ln>
                <a:noFill/>
              </a:ln>
              <a:solidFill>
                <a:srgbClr val="4D4D4D"/>
              </a:solidFill>
              <a:effectLst/>
              <a:uLnTx/>
              <a:uFillTx/>
              <a:latin typeface="Arial"/>
              <a:ea typeface="+mn-ea"/>
              <a:cs typeface="Arial"/>
            </a:endParaRPr>
          </a:p>
        </p:txBody>
      </p:sp>
      <p:sp>
        <p:nvSpPr>
          <p:cNvPr id="8" name="Content Placeholder 26"/>
          <p:cNvSpPr txBox="1"/>
          <p:nvPr/>
        </p:nvSpPr>
        <p:spPr>
          <a:xfrm>
            <a:off x="4278313" y="5084399"/>
            <a:ext cx="4495800" cy="985008"/>
          </a:xfrm>
          <a:prstGeom prst="rect">
            <a:avLst/>
          </a:prstGeom>
        </p:spPr>
        <p:txBody>
          <a:bodyPr/>
          <a:lstStyle>
            <a:lvl1pPr marL="250825" indent="-250825" algn="l" rtl="0" fontAlgn="base">
              <a:spcBef>
                <a:spcPct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ct val="0"/>
              </a:spcBef>
              <a:spcAft>
                <a:spcPts val="400"/>
              </a:spcAft>
              <a:buClr>
                <a:schemeClr val="bg1"/>
              </a:buClr>
              <a:buChar char="–"/>
              <a:defRPr sz="1600">
                <a:solidFill>
                  <a:srgbClr val="4D4D4D"/>
                </a:solidFill>
                <a:latin typeface="+mn-lt"/>
                <a:cs typeface="+mn-cs"/>
              </a:defRPr>
            </a:lvl2pPr>
            <a:lvl3pPr marL="812800" indent="-249238" algn="l" rtl="0" fontAlgn="base">
              <a:spcBef>
                <a:spcPct val="0"/>
              </a:spcBef>
              <a:spcAft>
                <a:spcPts val="400"/>
              </a:spcAft>
              <a:buClr>
                <a:schemeClr val="bg1"/>
              </a:buClr>
              <a:buChar char="•"/>
              <a:defRPr sz="1600">
                <a:solidFill>
                  <a:srgbClr val="4D4D4D"/>
                </a:solidFill>
                <a:latin typeface="+mn-lt"/>
                <a:cs typeface="+mn-cs"/>
              </a:defRPr>
            </a:lvl3pPr>
            <a:lvl4pPr marL="1101725" indent="-287338" algn="l" rtl="0" fontAlgn="base">
              <a:spcBef>
                <a:spcPct val="0"/>
              </a:spcBef>
              <a:spcAft>
                <a:spcPts val="400"/>
              </a:spcAft>
              <a:buClr>
                <a:schemeClr val="bg1"/>
              </a:buClr>
              <a:buChar char="–"/>
              <a:defRPr sz="1600">
                <a:solidFill>
                  <a:srgbClr val="4D4D4D"/>
                </a:solidFill>
                <a:latin typeface="+mn-lt"/>
                <a:cs typeface="+mn-cs"/>
              </a:defRPr>
            </a:lvl4pPr>
            <a:lvl5pPr marL="1390650" indent="-287338" algn="l" rtl="0" fontAlgn="base">
              <a:spcBef>
                <a:spcPct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ct val="0"/>
              </a:spcBef>
              <a:spcAft>
                <a:spcPts val="400"/>
              </a:spcAft>
              <a:buClr>
                <a:srgbClr val="043882"/>
              </a:buClr>
              <a:buSzPct val="110000"/>
              <a:buFontTx/>
              <a:buNone/>
              <a:defRPr/>
            </a:pPr>
            <a:r>
              <a:rPr lang="zh-CN" sz="1600" b="1" i="0" u="none" strike="noStrike" cap="none" baseline="0">
                <a:solidFill>
                  <a:srgbClr val="A0A0A0"/>
                </a:solidFill>
                <a:effectLst/>
                <a:uFillTx/>
                <a:ea typeface="SimSun"/>
              </a:rPr>
              <a:t>次要终点</a:t>
            </a:r>
          </a:p>
          <a:p>
            <a:pPr marL="250825" marR="0" lvl="0" indent="-250825" algn="l" defTabSz="914400" rtl="0" eaLnBrk="1" fontAlgn="base" latinLnBrk="0" hangingPunct="1">
              <a:lnSpc>
                <a:spcPct val="100000"/>
              </a:lnSpc>
              <a:spcBef>
                <a:spcPct val="0"/>
              </a:spcBef>
              <a:spcAft>
                <a:spcPts val="400"/>
              </a:spcAft>
              <a:buClr>
                <a:srgbClr val="043882"/>
              </a:buClr>
              <a:buSzPct val="110000"/>
              <a:buFontTx/>
              <a:buChar char="•"/>
              <a:defRPr/>
            </a:pPr>
            <a:r>
              <a:rPr lang="zh-CN" sz="1600" b="0" i="0" u="none" strike="noStrike" cap="none" baseline="0">
                <a:solidFill>
                  <a:srgbClr val="4D4D4D"/>
                </a:solidFill>
                <a:effectLst/>
                <a:uFillTx/>
                <a:ea typeface="SimSun"/>
              </a:rPr>
              <a:t>PFS、OS、颅内 ORR 和 DoR、安全性</a:t>
            </a:r>
          </a:p>
        </p:txBody>
      </p:sp>
      <p:cxnSp>
        <p:nvCxnSpPr>
          <p:cNvPr id="16" name="AutoShape 21"/>
          <p:cNvCxnSpPr>
            <a:cxnSpLocks noChangeShapeType="1"/>
            <a:stCxn id="18" idx="3"/>
            <a:endCxn id="17" idx="1"/>
          </p:cNvCxnSpPr>
          <p:nvPr/>
        </p:nvCxnSpPr>
        <p:spPr bwMode="auto">
          <a:xfrm flipV="1">
            <a:off x="4423729" y="3519981"/>
            <a:ext cx="395565" cy="1"/>
          </a:xfrm>
          <a:prstGeom prst="straightConnector1">
            <a:avLst/>
          </a:prstGeom>
          <a:noFill/>
          <a:ln w="57150">
            <a:solidFill>
              <a:schemeClr val="bg2">
                <a:lumMod val="60000"/>
                <a:lumOff val="40000"/>
              </a:schemeClr>
            </a:solidFill>
            <a:round/>
            <a:tailEnd type="triangle" w="med" len="med"/>
          </a:ln>
        </p:spPr>
      </p:cxnSp>
      <p:sp>
        <p:nvSpPr>
          <p:cNvPr id="17" name="AutoShape 8"/>
          <p:cNvSpPr>
            <a:spLocks noChangeArrowheads="1"/>
          </p:cNvSpPr>
          <p:nvPr/>
        </p:nvSpPr>
        <p:spPr bwMode="auto">
          <a:xfrm>
            <a:off x="4819294" y="2976517"/>
            <a:ext cx="3729355" cy="1086928"/>
          </a:xfrm>
          <a:prstGeom prst="rect">
            <a:avLst/>
          </a:prstGeom>
          <a:solidFill>
            <a:schemeClr val="accent3"/>
          </a:solidFill>
          <a:ln w="9525" algn="ctr">
            <a:noFill/>
            <a:rou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defRPr/>
            </a:pPr>
            <a:r>
              <a:rPr lang="zh-CN" sz="1800" b="0" i="0" u="none" strike="noStrike" cap="none" baseline="0">
                <a:solidFill>
                  <a:srgbClr val="FFFFFF"/>
                </a:solidFill>
                <a:effectLst/>
                <a:uFillTx/>
                <a:ea typeface="SimSun"/>
              </a:rPr>
              <a:t>Entrectinib 剂量递增 (n=4) 或</a:t>
            </a:r>
          </a:p>
          <a:p>
            <a:pPr marL="0" marR="0" lvl="0" indent="0" algn="ctr" defTabSz="892175" rtl="0" eaLnBrk="0" fontAlgn="base" latinLnBrk="0" hangingPunct="0">
              <a:lnSpc>
                <a:spcPct val="100000"/>
              </a:lnSpc>
              <a:spcBef>
                <a:spcPct val="0"/>
              </a:spcBef>
              <a:spcAft>
                <a:spcPct val="0"/>
              </a:spcAft>
              <a:buClrTx/>
              <a:buSzTx/>
              <a:buFontTx/>
              <a:buNone/>
              <a:defRPr/>
            </a:pPr>
            <a:r>
              <a:rPr lang="zh-CN" sz="1800" b="0" i="0" u="none" strike="noStrike" cap="none" baseline="0">
                <a:solidFill>
                  <a:srgbClr val="FFFFFF"/>
                </a:solidFill>
                <a:effectLst/>
                <a:uFillTx/>
                <a:ea typeface="SimSun"/>
              </a:rPr>
              <a:t>entrectinib 600 mg/天 q4w (n=51)</a:t>
            </a:r>
          </a:p>
        </p:txBody>
      </p:sp>
      <p:sp>
        <p:nvSpPr>
          <p:cNvPr id="18" name="AutoShape 9"/>
          <p:cNvSpPr>
            <a:spLocks noChangeArrowheads="1"/>
          </p:cNvSpPr>
          <p:nvPr/>
        </p:nvSpPr>
        <p:spPr bwMode="auto">
          <a:xfrm>
            <a:off x="365125" y="2596785"/>
            <a:ext cx="4058604" cy="1846393"/>
          </a:xfrm>
          <a:prstGeom prst="roundRect">
            <a:avLst>
              <a:gd name="adj" fmla="val 0"/>
            </a:avLst>
          </a:prstGeom>
          <a:solidFill>
            <a:schemeClr val="accent1"/>
          </a:solidFill>
          <a:ln w="9525" algn="ctr">
            <a:noFill/>
            <a:round/>
          </a:ln>
        </p:spPr>
        <p:txBody>
          <a:bodyPr wrap="square" lIns="90488" tIns="44450" rIns="90488" bIns="44450">
            <a:spAutoFit/>
          </a:bodyPr>
          <a:lstStyle/>
          <a:p>
            <a:pPr marL="0" marR="0" lvl="0" indent="0" algn="l" defTabSz="892175" rtl="0" eaLnBrk="0" fontAlgn="base" latinLnBrk="0" hangingPunct="0">
              <a:lnSpc>
                <a:spcPct val="100000"/>
              </a:lnSpc>
              <a:spcBef>
                <a:spcPct val="0"/>
              </a:spcBef>
              <a:spcAft>
                <a:spcPct val="30000"/>
              </a:spcAft>
              <a:buClrTx/>
              <a:buSzTx/>
              <a:buFontTx/>
              <a:buNone/>
              <a:defRPr/>
            </a:pPr>
            <a:r>
              <a:rPr lang="zh-CN" sz="1600" b="0" i="0" u="none" strike="noStrike" cap="none" baseline="0" dirty="0">
                <a:solidFill>
                  <a:srgbClr val="FFFFFF"/>
                </a:solidFill>
                <a:effectLst/>
                <a:uFillTx/>
                <a:ea typeface="SimSun"/>
              </a:rPr>
              <a:t>患者关键纳入标准</a:t>
            </a:r>
          </a:p>
          <a:p>
            <a:pPr marL="228600" marR="0" lvl="0" indent="-228600" algn="l" defTabSz="892175" rtl="0" eaLnBrk="0" fontAlgn="base" latinLnBrk="0" hangingPunct="0">
              <a:lnSpc>
                <a:spcPct val="100000"/>
              </a:lnSpc>
              <a:spcBef>
                <a:spcPct val="0"/>
              </a:spcBef>
              <a:spcAft>
                <a:spcPct val="30000"/>
              </a:spcAft>
              <a:buClrTx/>
              <a:buSzTx/>
              <a:buFont typeface="Arial" panose="020B0604020202020204" pitchFamily="34" charset="0"/>
              <a:buChar char="•"/>
              <a:defRPr/>
            </a:pPr>
            <a:r>
              <a:rPr lang="zh-CN" sz="1600" b="0" i="0" u="none" strike="noStrike" cap="none" baseline="0" dirty="0">
                <a:solidFill>
                  <a:srgbClr val="FFFFFF"/>
                </a:solidFill>
                <a:effectLst/>
                <a:uFillTx/>
                <a:ea typeface="SimSun"/>
              </a:rPr>
              <a:t>实体肿瘤（包括 GI 癌）*</a:t>
            </a:r>
          </a:p>
          <a:p>
            <a:pPr marL="228600" marR="0" lvl="0" indent="-228600" algn="l" defTabSz="892175" rtl="0" eaLnBrk="0" fontAlgn="base" latinLnBrk="0" hangingPunct="0">
              <a:lnSpc>
                <a:spcPct val="100000"/>
              </a:lnSpc>
              <a:spcBef>
                <a:spcPct val="0"/>
              </a:spcBef>
              <a:spcAft>
                <a:spcPct val="30000"/>
              </a:spcAft>
              <a:buClrTx/>
              <a:buSzTx/>
              <a:buFont typeface="Arial" panose="020B0604020202020204" pitchFamily="34" charset="0"/>
              <a:buChar char="•"/>
              <a:defRPr/>
            </a:pPr>
            <a:r>
              <a:rPr lang="zh-CN" sz="1600" b="0" i="0" u="none" strike="noStrike" cap="none" baseline="0" dirty="0">
                <a:solidFill>
                  <a:srgbClr val="FFFFFF"/>
                </a:solidFill>
                <a:effectLst/>
                <a:uFillTx/>
                <a:ea typeface="SimSun"/>
              </a:rPr>
              <a:t>NTRK 融合阳性</a:t>
            </a:r>
          </a:p>
          <a:p>
            <a:pPr marL="228600" indent="-228600" defTabSz="892175" eaLnBrk="0" hangingPunct="0">
              <a:spcAft>
                <a:spcPct val="30000"/>
              </a:spcAft>
              <a:buFont typeface="Arial" panose="020B0604020202020204" pitchFamily="34" charset="0"/>
              <a:buChar char="•"/>
              <a:defRPr/>
            </a:pPr>
            <a:r>
              <a:rPr lang="zh-CN" sz="1600" b="0" i="0" u="none" strike="noStrike" cap="none" baseline="0" dirty="0">
                <a:solidFill>
                  <a:srgbClr val="FFFFFF"/>
                </a:solidFill>
                <a:effectLst/>
                <a:uFillTx/>
                <a:ea typeface="SimSun"/>
              </a:rPr>
              <a:t>数据从 3 个试验收集：ALKA-372-001、STARTRK-1、STARTRK-2</a:t>
            </a:r>
          </a:p>
          <a:p>
            <a:pPr defTabSz="892175" eaLnBrk="0" hangingPunct="0">
              <a:spcAft>
                <a:spcPct val="30000"/>
              </a:spcAft>
              <a:defRPr/>
            </a:pPr>
            <a:r>
              <a:rPr lang="zh-CN" sz="1600" b="0" i="0" u="none" strike="noStrike" cap="none" baseline="0" dirty="0">
                <a:solidFill>
                  <a:srgbClr val="FFFFFF"/>
                </a:solidFill>
                <a:effectLst/>
                <a:uFillTx/>
                <a:ea typeface="SimSun"/>
              </a:rPr>
              <a:t>(n=54)</a:t>
            </a:r>
          </a:p>
        </p:txBody>
      </p:sp>
    </p:spTree>
    <p:custDataLst>
      <p:tags r:id="rId1"/>
    </p:custDataLst>
    <p:extLst>
      <p:ext uri="{BB962C8B-B14F-4D97-AF65-F5344CB8AC3E}">
        <p14:creationId xmlns:p14="http://schemas.microsoft.com/office/powerpoint/2010/main" val="3271003865"/>
      </p:ext>
    </p:extLst>
  </p:cSld>
  <p:clrMapOvr>
    <a:masterClrMapping/>
  </p:clrMapOvr>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zh-CN" sz="1800" b="1" i="0" u="none" strike="noStrike" cap="none" baseline="0">
                <a:solidFill>
                  <a:srgbClr val="043882"/>
                </a:solidFill>
                <a:effectLst/>
                <a:uFillTx/>
                <a:ea typeface="SimSun"/>
              </a:rPr>
              <a:t>O-024：Entrectinib 用于 NTRK 融合阳性胃肠癌：入选三项试验（STARTRK-2、STARTRK-1 和 ALKA-372-001）的患者综合分析 – Siena S 等人</a:t>
            </a:r>
          </a:p>
        </p:txBody>
      </p:sp>
      <p:sp>
        <p:nvSpPr>
          <p:cNvPr id="5123" name="Rectangle 3"/>
          <p:cNvSpPr>
            <a:spLocks noGrp="1" noChangeArrowheads="1"/>
          </p:cNvSpPr>
          <p:nvPr>
            <p:ph idx="1"/>
          </p:nvPr>
        </p:nvSpPr>
        <p:spPr/>
        <p:txBody>
          <a:bodyPr/>
          <a:lstStyle/>
          <a:p>
            <a:pPr marL="0" indent="0">
              <a:buNone/>
            </a:pPr>
            <a:r>
              <a:rPr lang="zh-CN" sz="1600" b="1" i="0" u="none" strike="noStrike" cap="none" baseline="0">
                <a:solidFill>
                  <a:srgbClr val="4D4D4D"/>
                </a:solidFill>
                <a:effectLst/>
                <a:uFillTx/>
                <a:ea typeface="SimSun"/>
              </a:rPr>
              <a:t>关键结果</a:t>
            </a:r>
          </a:p>
        </p:txBody>
      </p:sp>
      <p:sp>
        <p:nvSpPr>
          <p:cNvPr id="14" name="Text Placeholder 13"/>
          <p:cNvSpPr>
            <a:spLocks noGrp="1"/>
          </p:cNvSpPr>
          <p:nvPr>
            <p:ph type="body" sz="quarter" idx="10"/>
          </p:nvPr>
        </p:nvSpPr>
        <p:spPr>
          <a:xfrm>
            <a:off x="365125" y="6096000"/>
            <a:ext cx="3443217" cy="487363"/>
          </a:xfrm>
        </p:spPr>
        <p:txBody>
          <a:bodyPr/>
          <a:lstStyle/>
          <a:p>
            <a:r>
              <a:rPr lang="zh-CN" sz="1200" b="0" i="0" u="none" strike="noStrike" cap="none" baseline="0">
                <a:solidFill>
                  <a:srgbClr val="4D4D4D"/>
                </a:solidFill>
                <a:effectLst/>
                <a:uFillTx/>
                <a:ea typeface="SimSun"/>
              </a:rPr>
              <a:t>*在任何单个时间点的最佳变化</a:t>
            </a:r>
            <a:r>
              <a:rPr sz="1200"/>
              <a:t/>
            </a:r>
            <a:br>
              <a:rPr sz="1200"/>
            </a:br>
            <a:r>
              <a:rPr lang="zh-CN" sz="1200" b="0" i="0" u="none" strike="noStrike" cap="none" baseline="30000">
                <a:solidFill>
                  <a:srgbClr val="4D4D4D"/>
                </a:solidFill>
                <a:effectLst/>
                <a:uFillTx/>
                <a:ea typeface="SimSun"/>
              </a:rPr>
              <a:t>†</a:t>
            </a:r>
            <a:r>
              <a:rPr lang="zh-CN" sz="1200" b="0" i="0" u="none" strike="noStrike" cap="none" baseline="0">
                <a:solidFill>
                  <a:srgbClr val="4D4D4D"/>
                </a:solidFill>
                <a:effectLst/>
                <a:uFillTx/>
                <a:ea typeface="SimSun"/>
              </a:rPr>
              <a:t>仅已确认的缓解</a:t>
            </a:r>
          </a:p>
        </p:txBody>
      </p:sp>
      <p:sp>
        <p:nvSpPr>
          <p:cNvPr id="15" name="Text Placeholder 14"/>
          <p:cNvSpPr>
            <a:spLocks noGrp="1"/>
          </p:cNvSpPr>
          <p:nvPr>
            <p:ph type="body" sz="quarter" idx="11"/>
          </p:nvPr>
        </p:nvSpPr>
        <p:spPr>
          <a:xfrm>
            <a:off x="4495800" y="6096000"/>
            <a:ext cx="4283075" cy="487363"/>
          </a:xfrm>
        </p:spPr>
        <p:txBody>
          <a:bodyPr/>
          <a:lstStyle/>
          <a:p>
            <a:r>
              <a:rPr lang="zh-CN" sz="1200" b="0" i="0" u="none" strike="noStrike" cap="none" baseline="0">
                <a:solidFill>
                  <a:srgbClr val="4D4D4D"/>
                </a:solidFill>
                <a:effectLst/>
                <a:uFillTx/>
                <a:ea typeface="SimSun"/>
              </a:rPr>
              <a:t>Siena S, et al. Ann Oncol 2019;30(suppl):abstr O-024</a:t>
            </a:r>
          </a:p>
        </p:txBody>
      </p:sp>
      <p:graphicFrame>
        <p:nvGraphicFramePr>
          <p:cNvPr id="7" name="Group 88"/>
          <p:cNvGraphicFramePr>
            <a:graphicFrameLocks noGrp="1"/>
          </p:cNvGraphicFramePr>
          <p:nvPr>
            <p:extLst>
              <p:ext uri="{D42A27DB-BD31-4B8C-83A1-F6EECF244321}">
                <p14:modId xmlns:p14="http://schemas.microsoft.com/office/powerpoint/2010/main" val="2710806987"/>
              </p:ext>
            </p:extLst>
          </p:nvPr>
        </p:nvGraphicFramePr>
        <p:xfrm>
          <a:off x="4114800" y="4398921"/>
          <a:ext cx="4954839" cy="1925520"/>
        </p:xfrm>
        <a:graphic>
          <a:graphicData uri="http://schemas.openxmlformats.org/drawingml/2006/table">
            <a:tbl>
              <a:tblPr firstRow="1" bandRow="1">
                <a:tableStyleId>{69012ECD-51FC-41F1-AA8D-1B2483CD663E}</a:tableStyleId>
              </a:tblPr>
              <a:tblGrid>
                <a:gridCol w="978585">
                  <a:extLst>
                    <a:ext uri="{9D8B030D-6E8A-4147-A177-3AD203B41FA5}">
                      <a16:colId xmlns:a16="http://schemas.microsoft.com/office/drawing/2014/main" val="20000"/>
                    </a:ext>
                  </a:extLst>
                </a:gridCol>
                <a:gridCol w="1325418">
                  <a:extLst>
                    <a:ext uri="{9D8B030D-6E8A-4147-A177-3AD203B41FA5}">
                      <a16:colId xmlns:a16="http://schemas.microsoft.com/office/drawing/2014/main" val="20001"/>
                    </a:ext>
                  </a:extLst>
                </a:gridCol>
                <a:gridCol w="1325418">
                  <a:extLst>
                    <a:ext uri="{9D8B030D-6E8A-4147-A177-3AD203B41FA5}">
                      <a16:colId xmlns:a16="http://schemas.microsoft.com/office/drawing/2014/main" val="20002"/>
                    </a:ext>
                  </a:extLst>
                </a:gridCol>
                <a:gridCol w="1325418">
                  <a:extLst>
                    <a:ext uri="{9D8B030D-6E8A-4147-A177-3AD203B41FA5}">
                      <a16:colId xmlns:a16="http://schemas.microsoft.com/office/drawing/2014/main" val="47578400"/>
                    </a:ext>
                  </a:extLst>
                </a:gridCol>
              </a:tblGrid>
              <a:tr h="173999">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zh-CN" sz="1400" b="1" i="0" u="none" strike="noStrike" cap="none" baseline="0" dirty="0">
                          <a:solidFill>
                            <a:srgbClr val="FFFFFF"/>
                          </a:solidFill>
                          <a:effectLst/>
                          <a:uFillTx/>
                          <a:ea typeface="SimSun"/>
                        </a:rPr>
                        <a:t>结局</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400" b="1" i="0" u="none" strike="noStrike" cap="none" baseline="0" dirty="0">
                          <a:solidFill>
                            <a:srgbClr val="FFFFFF"/>
                          </a:solidFill>
                          <a:effectLst/>
                          <a:uFillTx/>
                          <a:ea typeface="SimSun"/>
                        </a:rPr>
                        <a:t>CRC </a:t>
                      </a:r>
                      <a:r>
                        <a:rPr sz="1400" dirty="0"/>
                        <a:t/>
                      </a:r>
                      <a:br>
                        <a:rPr sz="1400" dirty="0"/>
                      </a:br>
                      <a:r>
                        <a:rPr lang="zh-CN" sz="1400" b="1" i="0" u="none" strike="noStrike" cap="none" baseline="0" dirty="0">
                          <a:solidFill>
                            <a:srgbClr val="FFFFFF"/>
                          </a:solidFill>
                          <a:effectLst/>
                          <a:uFillTx/>
                          <a:ea typeface="SimSun"/>
                        </a:rPr>
                        <a:t>(n=4)</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400" b="1" i="0" u="none" strike="noStrike" cap="none" baseline="0" dirty="0">
                          <a:solidFill>
                            <a:srgbClr val="FFFFFF"/>
                          </a:solidFill>
                          <a:effectLst/>
                          <a:uFillTx/>
                          <a:ea typeface="SimSun"/>
                        </a:rPr>
                        <a:t>胰腺癌 </a:t>
                      </a:r>
                      <a:r>
                        <a:rPr sz="1400" dirty="0"/>
                        <a:t/>
                      </a:r>
                      <a:br>
                        <a:rPr sz="1400" dirty="0"/>
                      </a:br>
                      <a:r>
                        <a:rPr lang="zh-CN" sz="1400" b="1" i="0" u="none" strike="noStrike" cap="none" baseline="0" dirty="0">
                          <a:solidFill>
                            <a:srgbClr val="FFFFFF"/>
                          </a:solidFill>
                          <a:effectLst/>
                          <a:uFillTx/>
                          <a:ea typeface="SimSun"/>
                        </a:rPr>
                        <a:t>(n=3)</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400" b="1" i="0" u="none" strike="noStrike" cap="none" baseline="0">
                          <a:solidFill>
                            <a:srgbClr val="FFFFFF"/>
                          </a:solidFill>
                          <a:effectLst/>
                          <a:uFillTx/>
                          <a:ea typeface="SimSun"/>
                        </a:rPr>
                        <a:t>胆管癌</a:t>
                      </a:r>
                      <a:r>
                        <a:rPr sz="1400"/>
                        <a:t/>
                      </a:r>
                      <a:br>
                        <a:rPr sz="1400"/>
                      </a:br>
                      <a:r>
                        <a:rPr lang="zh-CN" sz="1400" b="1" i="0" u="none" strike="noStrike" cap="none" baseline="0">
                          <a:solidFill>
                            <a:srgbClr val="FFFFFF"/>
                          </a:solidFill>
                          <a:effectLst/>
                          <a:uFillTx/>
                          <a:ea typeface="SimSun"/>
                        </a:rPr>
                        <a:t>(n=1)</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0"/>
                  </a:ext>
                </a:extLst>
              </a:tr>
              <a:tr h="143472">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zh-CN" sz="1400" b="0" i="0" u="none" strike="noStrike" cap="none" baseline="0" dirty="0">
                          <a:solidFill>
                            <a:srgbClr val="4D4D4D"/>
                          </a:solidFill>
                          <a:effectLst/>
                          <a:uFillTx/>
                          <a:ea typeface="SimSun"/>
                        </a:rPr>
                        <a:t>ORR，%</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en-US" altLang="zh-CN" sz="1400" b="0" i="0" u="none" strike="noStrike" kern="1200" cap="none" baseline="0" dirty="0" smtClean="0">
                          <a:solidFill>
                            <a:srgbClr val="4D4D4D"/>
                          </a:solidFill>
                          <a:effectLst/>
                          <a:uFillTx/>
                          <a:latin typeface="+mn-lt"/>
                          <a:ea typeface="SimSun"/>
                          <a:cs typeface="+mn-cs"/>
                        </a:rPr>
                        <a:t>25.0 </a:t>
                      </a:r>
                      <a:endParaRPr lang="en-US" sz="1400" b="0" i="0" u="none" strike="noStrike" kern="1200" cap="none" baseline="0" dirty="0">
                        <a:solidFill>
                          <a:srgbClr val="4D4D4D"/>
                        </a:solidFill>
                        <a:effectLst/>
                        <a:uFillTx/>
                        <a:latin typeface="+mn-lt"/>
                        <a:ea typeface="SimSun"/>
                        <a:cs typeface="+mn-cs"/>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en-US" altLang="zh-CN" sz="1400" b="0" i="0" u="none" strike="noStrike" kern="1200" cap="none" baseline="0" dirty="0" smtClean="0">
                          <a:solidFill>
                            <a:srgbClr val="4D4D4D"/>
                          </a:solidFill>
                          <a:effectLst/>
                          <a:uFillTx/>
                          <a:latin typeface="+mn-lt"/>
                          <a:ea typeface="SimSun"/>
                          <a:cs typeface="+mn-cs"/>
                        </a:rPr>
                        <a:t>66.7</a:t>
                      </a:r>
                      <a:endParaRPr lang="en-US" sz="1400" b="0" i="0" u="none" strike="noStrike" kern="1200" cap="none" baseline="0" dirty="0">
                        <a:solidFill>
                          <a:srgbClr val="4D4D4D"/>
                        </a:solidFill>
                        <a:effectLst/>
                        <a:uFillTx/>
                        <a:latin typeface="+mn-lt"/>
                        <a:ea typeface="SimSun"/>
                        <a:cs typeface="+mn-cs"/>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en-US" altLang="zh-CN" sz="1400" b="0" i="0" u="none" strike="noStrike" kern="1200" cap="none" baseline="0" dirty="0" smtClean="0">
                          <a:solidFill>
                            <a:srgbClr val="4D4D4D"/>
                          </a:solidFill>
                          <a:effectLst/>
                          <a:uFillTx/>
                          <a:latin typeface="+mn-lt"/>
                          <a:ea typeface="SimSun"/>
                          <a:cs typeface="+mn-cs"/>
                        </a:rPr>
                        <a:t>100</a:t>
                      </a:r>
                      <a:endParaRPr lang="en-US" sz="1400" b="0" i="0" u="none" strike="noStrike" kern="1200" cap="none" baseline="0" dirty="0">
                        <a:solidFill>
                          <a:srgbClr val="4D4D4D"/>
                        </a:solidFill>
                        <a:effectLst/>
                        <a:uFillTx/>
                        <a:latin typeface="+mn-lt"/>
                        <a:ea typeface="SimSun"/>
                        <a:cs typeface="+mn-cs"/>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10001"/>
                  </a:ext>
                </a:extLst>
              </a:tr>
              <a:tr h="0">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zh-CN" sz="1400" b="0" i="0" u="none" strike="noStrike" cap="none" baseline="0">
                          <a:solidFill>
                            <a:srgbClr val="4D4D4D"/>
                          </a:solidFill>
                          <a:effectLst/>
                          <a:uFillTx/>
                          <a:ea typeface="SimSun"/>
                        </a:rPr>
                        <a:t>PR，n</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en-US" sz="1400" b="0" i="0" u="none" strike="noStrike" kern="1200" cap="none" baseline="0" dirty="0" smtClean="0">
                          <a:solidFill>
                            <a:srgbClr val="4D4D4D"/>
                          </a:solidFill>
                          <a:effectLst/>
                          <a:uFillTx/>
                          <a:latin typeface="+mn-lt"/>
                          <a:ea typeface="SimSun"/>
                          <a:cs typeface="+mn-cs"/>
                        </a:rPr>
                        <a:t>1</a:t>
                      </a:r>
                      <a:endParaRPr lang="en-US" sz="1400" b="0" i="0" u="none" strike="noStrike" kern="1200" cap="none" baseline="0" dirty="0">
                        <a:solidFill>
                          <a:srgbClr val="4D4D4D"/>
                        </a:solidFill>
                        <a:effectLst/>
                        <a:uFillTx/>
                        <a:latin typeface="+mn-lt"/>
                        <a:ea typeface="SimSun"/>
                        <a:cs typeface="+mn-cs"/>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en-US" sz="1400" b="0" i="0" u="none" strike="noStrike" kern="1200" cap="none" baseline="0" dirty="0" smtClean="0">
                          <a:solidFill>
                            <a:srgbClr val="4D4D4D"/>
                          </a:solidFill>
                          <a:effectLst/>
                          <a:uFillTx/>
                          <a:latin typeface="+mn-lt"/>
                          <a:ea typeface="SimSun"/>
                          <a:cs typeface="+mn-cs"/>
                        </a:rPr>
                        <a:t>2</a:t>
                      </a:r>
                      <a:endParaRPr lang="en-US" sz="1400" b="0" i="0" u="none" strike="noStrike" kern="1200" cap="none" baseline="0" dirty="0">
                        <a:solidFill>
                          <a:srgbClr val="4D4D4D"/>
                        </a:solidFill>
                        <a:effectLst/>
                        <a:uFillTx/>
                        <a:latin typeface="+mn-lt"/>
                        <a:ea typeface="SimSun"/>
                        <a:cs typeface="+mn-cs"/>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en-US" sz="1400" b="0" i="0" u="none" strike="noStrike" kern="1200" cap="none" baseline="0" dirty="0" smtClean="0">
                          <a:solidFill>
                            <a:srgbClr val="4D4D4D"/>
                          </a:solidFill>
                          <a:effectLst/>
                          <a:uFillTx/>
                          <a:latin typeface="+mn-lt"/>
                          <a:ea typeface="SimSun"/>
                          <a:cs typeface="+mn-cs"/>
                        </a:rPr>
                        <a:t>1</a:t>
                      </a:r>
                      <a:endParaRPr lang="en-US" sz="1400" b="0" i="0" u="none" strike="noStrike" kern="1200" cap="none" baseline="0" dirty="0">
                        <a:solidFill>
                          <a:srgbClr val="4D4D4D"/>
                        </a:solidFill>
                        <a:effectLst/>
                        <a:uFillTx/>
                        <a:latin typeface="+mn-lt"/>
                        <a:ea typeface="SimSun"/>
                        <a:cs typeface="+mn-cs"/>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10002"/>
                  </a:ext>
                </a:extLst>
              </a:tr>
              <a:tr h="0">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zh-CN" sz="1400" b="0" i="0" u="none" strike="noStrike" cap="none" baseline="0">
                          <a:solidFill>
                            <a:srgbClr val="4D4D4D"/>
                          </a:solidFill>
                          <a:effectLst/>
                          <a:uFillTx/>
                          <a:ea typeface="SimSun"/>
                        </a:rPr>
                        <a:t>DoR，月</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en-US" altLang="zh-CN" sz="1400" b="0" i="0" u="none" strike="noStrike" kern="1200" cap="none" baseline="0" dirty="0" smtClean="0">
                          <a:solidFill>
                            <a:srgbClr val="4D4D4D"/>
                          </a:solidFill>
                          <a:effectLst/>
                          <a:uFillTx/>
                          <a:latin typeface="+mn-lt"/>
                          <a:ea typeface="SimSun"/>
                          <a:cs typeface="+mn-cs"/>
                        </a:rPr>
                        <a:t>4.8</a:t>
                      </a:r>
                      <a:endParaRPr lang="en-US" sz="1400" b="0" i="0" u="none" strike="noStrike" kern="1200" cap="none" baseline="0" dirty="0">
                        <a:solidFill>
                          <a:srgbClr val="4D4D4D"/>
                        </a:solidFill>
                        <a:effectLst/>
                        <a:uFillTx/>
                        <a:latin typeface="+mn-lt"/>
                        <a:ea typeface="SimSun"/>
                        <a:cs typeface="+mn-cs"/>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tabLst/>
                        <a:defRPr/>
                      </a:pPr>
                      <a:r>
                        <a:rPr lang="en-US" altLang="zh-CN" sz="1400" b="0" i="0" u="none" strike="noStrike" kern="1200" cap="none" baseline="0" dirty="0" smtClean="0">
                          <a:solidFill>
                            <a:srgbClr val="4D4D4D"/>
                          </a:solidFill>
                          <a:effectLst/>
                          <a:uFillTx/>
                          <a:latin typeface="+mn-lt"/>
                          <a:ea typeface="SimSun"/>
                          <a:cs typeface="+mn-cs"/>
                        </a:rPr>
                        <a:t>7.1, 12.9</a:t>
                      </a:r>
                      <a:endParaRPr lang="en-US" sz="1400" b="0" i="0" u="none" strike="noStrike" kern="1200" cap="none" baseline="0" dirty="0">
                        <a:solidFill>
                          <a:srgbClr val="4D4D4D"/>
                        </a:solidFill>
                        <a:effectLst/>
                        <a:uFillTx/>
                        <a:latin typeface="+mn-lt"/>
                        <a:ea typeface="SimSun"/>
                        <a:cs typeface="+mn-cs"/>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tabLst/>
                        <a:defRPr/>
                      </a:pPr>
                      <a:r>
                        <a:rPr lang="en-US" altLang="zh-CN" sz="1400" b="0" i="0" u="none" strike="noStrike" kern="1200" cap="none" baseline="0" dirty="0" smtClean="0">
                          <a:solidFill>
                            <a:srgbClr val="4D4D4D"/>
                          </a:solidFill>
                          <a:effectLst/>
                          <a:uFillTx/>
                          <a:latin typeface="+mn-lt"/>
                          <a:ea typeface="SimSun"/>
                          <a:cs typeface="+mn-cs"/>
                        </a:rPr>
                        <a:t>9.3</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10003"/>
                  </a:ext>
                </a:extLst>
              </a:tr>
              <a:tr h="214784">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zh-CN" sz="1400" b="0" i="0" u="none" strike="noStrike" cap="none" baseline="0">
                          <a:solidFill>
                            <a:srgbClr val="4D4D4D"/>
                          </a:solidFill>
                          <a:effectLst/>
                          <a:uFillTx/>
                          <a:ea typeface="SimSun"/>
                        </a:rPr>
                        <a:t>PFS，月</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en-US" altLang="zh-CN" sz="1400" b="0" i="0" u="none" strike="noStrike" kern="1200" cap="none" baseline="0" dirty="0" smtClean="0">
                          <a:solidFill>
                            <a:srgbClr val="4D4D4D"/>
                          </a:solidFill>
                          <a:effectLst/>
                          <a:uFillTx/>
                          <a:latin typeface="+mn-lt"/>
                          <a:ea typeface="SimSun"/>
                          <a:cs typeface="+mn-cs"/>
                        </a:rPr>
                        <a:t>0.6–5.7</a:t>
                      </a:r>
                      <a:endParaRPr lang="en-US" sz="1400" b="0" i="0" u="none" strike="noStrike" kern="1200" cap="none" baseline="0" dirty="0">
                        <a:solidFill>
                          <a:srgbClr val="4D4D4D"/>
                        </a:solidFill>
                        <a:effectLst/>
                        <a:uFillTx/>
                        <a:latin typeface="+mn-lt"/>
                        <a:ea typeface="SimSun"/>
                        <a:cs typeface="+mn-cs"/>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en-US" altLang="zh-CN" sz="1400" b="0" i="0" u="none" strike="noStrike" kern="1200" cap="none" baseline="0" dirty="0" smtClean="0">
                          <a:solidFill>
                            <a:srgbClr val="4D4D4D"/>
                          </a:solidFill>
                          <a:effectLst/>
                          <a:uFillTx/>
                          <a:latin typeface="+mn-lt"/>
                          <a:ea typeface="SimSun"/>
                          <a:cs typeface="+mn-cs"/>
                        </a:rPr>
                        <a:t>6.2–17.5</a:t>
                      </a:r>
                      <a:endParaRPr lang="en-US" sz="1400" b="0" i="0" u="none" strike="noStrike" kern="1200" cap="none" baseline="0" dirty="0">
                        <a:solidFill>
                          <a:srgbClr val="4D4D4D"/>
                        </a:solidFill>
                        <a:effectLst/>
                        <a:uFillTx/>
                        <a:latin typeface="+mn-lt"/>
                        <a:ea typeface="SimSun"/>
                        <a:cs typeface="+mn-cs"/>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en-US" altLang="zh-CN" sz="1400" b="0" i="0" u="none" strike="noStrike" kern="1200" cap="none" baseline="0" dirty="0" smtClean="0">
                          <a:solidFill>
                            <a:srgbClr val="4D4D4D"/>
                          </a:solidFill>
                          <a:effectLst/>
                          <a:uFillTx/>
                          <a:latin typeface="+mn-lt"/>
                          <a:ea typeface="SimSun"/>
                          <a:cs typeface="+mn-cs"/>
                        </a:rPr>
                        <a:t>12.0</a:t>
                      </a:r>
                      <a:endParaRPr lang="en-US" sz="1400" b="0" i="0" u="none" strike="noStrike" kern="1200" cap="none" baseline="0" dirty="0">
                        <a:solidFill>
                          <a:srgbClr val="4D4D4D"/>
                        </a:solidFill>
                        <a:effectLst/>
                        <a:uFillTx/>
                        <a:latin typeface="+mn-lt"/>
                        <a:ea typeface="SimSun"/>
                        <a:cs typeface="+mn-cs"/>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10004"/>
                  </a:ext>
                </a:extLst>
              </a:tr>
              <a:tr h="0">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zh-CN" sz="1400" b="0" i="0" u="none" strike="noStrike" cap="none" baseline="0">
                          <a:solidFill>
                            <a:srgbClr val="4D4D4D"/>
                          </a:solidFill>
                          <a:effectLst/>
                          <a:uFillTx/>
                          <a:ea typeface="SimSun"/>
                        </a:rPr>
                        <a:t>OS，月</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en-US" altLang="zh-CN" sz="1400" b="0" i="0" u="none" strike="noStrike" kern="1200" cap="none" baseline="0" dirty="0" smtClean="0">
                          <a:solidFill>
                            <a:srgbClr val="4D4D4D"/>
                          </a:solidFill>
                          <a:effectLst/>
                          <a:uFillTx/>
                          <a:latin typeface="+mn-lt"/>
                          <a:ea typeface="SimSun"/>
                          <a:cs typeface="+mn-cs"/>
                        </a:rPr>
                        <a:t>0.6–23.4</a:t>
                      </a:r>
                      <a:endParaRPr lang="en-US" sz="1400" b="0" i="0" u="none" strike="noStrike" kern="1200" cap="none" baseline="0" dirty="0">
                        <a:solidFill>
                          <a:srgbClr val="4D4D4D"/>
                        </a:solidFill>
                        <a:effectLst/>
                        <a:uFillTx/>
                        <a:latin typeface="+mn-lt"/>
                        <a:ea typeface="SimSun"/>
                        <a:cs typeface="+mn-cs"/>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en-US" altLang="zh-CN" sz="1400" b="0" i="0" u="none" strike="noStrike" kern="1200" cap="none" baseline="0" dirty="0" smtClean="0">
                          <a:solidFill>
                            <a:srgbClr val="4D4D4D"/>
                          </a:solidFill>
                          <a:effectLst/>
                          <a:uFillTx/>
                          <a:latin typeface="+mn-lt"/>
                          <a:ea typeface="SimSun"/>
                          <a:cs typeface="+mn-cs"/>
                        </a:rPr>
                        <a:t>9.1–20.3</a:t>
                      </a:r>
                      <a:endParaRPr lang="en-US" sz="1400" b="0" i="0" u="none" strike="noStrike" kern="1200" cap="none" baseline="0" dirty="0">
                        <a:solidFill>
                          <a:srgbClr val="4D4D4D"/>
                        </a:solidFill>
                        <a:effectLst/>
                        <a:uFillTx/>
                        <a:latin typeface="+mn-lt"/>
                        <a:ea typeface="SimSun"/>
                        <a:cs typeface="+mn-cs"/>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en-US" altLang="zh-CN" sz="1400" b="0" i="0" u="none" strike="noStrike" kern="1200" cap="none" baseline="0" dirty="0" smtClean="0">
                          <a:solidFill>
                            <a:srgbClr val="4D4D4D"/>
                          </a:solidFill>
                          <a:effectLst/>
                          <a:uFillTx/>
                          <a:latin typeface="+mn-lt"/>
                          <a:ea typeface="SimSun"/>
                          <a:cs typeface="+mn-cs"/>
                        </a:rPr>
                        <a:t>17.1</a:t>
                      </a:r>
                      <a:endParaRPr lang="en-US" sz="1400" b="0" i="0" u="none" strike="noStrike" kern="1200" cap="none" baseline="0" dirty="0">
                        <a:solidFill>
                          <a:srgbClr val="4D4D4D"/>
                        </a:solidFill>
                        <a:effectLst/>
                        <a:uFillTx/>
                        <a:latin typeface="+mn-lt"/>
                        <a:ea typeface="SimSun"/>
                        <a:cs typeface="+mn-cs"/>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extLst>
                  <a:ext uri="{0D108BD9-81ED-4DB2-BD59-A6C34878D82A}">
                    <a16:rowId xmlns:a16="http://schemas.microsoft.com/office/drawing/2014/main" val="10005"/>
                  </a:ext>
                </a:extLst>
              </a:tr>
            </a:tbl>
          </a:graphicData>
        </a:graphic>
      </p:graphicFrame>
      <p:graphicFrame>
        <p:nvGraphicFramePr>
          <p:cNvPr id="8" name="Chart 7">
            <a:extLst>
              <a:ext uri="{FF2B5EF4-FFF2-40B4-BE49-F238E27FC236}">
                <a16:creationId xmlns:a16="http://schemas.microsoft.com/office/drawing/2014/main" id="{7F6004E8-4C68-4344-9A8A-9A49CE2A40DC}"/>
              </a:ext>
            </a:extLst>
          </p:cNvPr>
          <p:cNvGraphicFramePr/>
          <p:nvPr>
            <p:extLst>
              <p:ext uri="{D42A27DB-BD31-4B8C-83A1-F6EECF244321}">
                <p14:modId xmlns:p14="http://schemas.microsoft.com/office/powerpoint/2010/main" val="199985767"/>
              </p:ext>
            </p:extLst>
          </p:nvPr>
        </p:nvGraphicFramePr>
        <p:xfrm>
          <a:off x="235273" y="1630068"/>
          <a:ext cx="4895272" cy="2470692"/>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a:extLst>
              <a:ext uri="{FF2B5EF4-FFF2-40B4-BE49-F238E27FC236}">
                <a16:creationId xmlns:a16="http://schemas.microsoft.com/office/drawing/2014/main" id="{299FE111-AF52-4176-8C6B-8AD5378B91D6}"/>
              </a:ext>
            </a:extLst>
          </p:cNvPr>
          <p:cNvSpPr txBox="1"/>
          <p:nvPr/>
        </p:nvSpPr>
        <p:spPr>
          <a:xfrm>
            <a:off x="2241740" y="1500485"/>
            <a:ext cx="1142040" cy="305105"/>
          </a:xfrm>
          <a:prstGeom prst="rect">
            <a:avLst/>
          </a:prstGeom>
          <a:noFill/>
        </p:spPr>
        <p:txBody>
          <a:bodyPr wrap="none" rtlCol="0">
            <a:spAutoFit/>
          </a:bodyPr>
          <a:lstStyle/>
          <a:p>
            <a:pPr algn="ctr"/>
            <a:r>
              <a:rPr lang="zh-CN" sz="1400" b="1" i="0" u="none" strike="noStrike" cap="none" baseline="0">
                <a:solidFill>
                  <a:srgbClr val="4D4D4D"/>
                </a:solidFill>
                <a:effectLst/>
                <a:uFillTx/>
                <a:ea typeface="SimSun"/>
              </a:rPr>
              <a:t>结果 (BICR)</a:t>
            </a:r>
          </a:p>
        </p:txBody>
      </p:sp>
      <p:sp>
        <p:nvSpPr>
          <p:cNvPr id="10" name="TextBox 9">
            <a:extLst>
              <a:ext uri="{FF2B5EF4-FFF2-40B4-BE49-F238E27FC236}">
                <a16:creationId xmlns:a16="http://schemas.microsoft.com/office/drawing/2014/main" id="{28E07A00-4685-4E3C-B000-6DEBA6FE2540}"/>
              </a:ext>
            </a:extLst>
          </p:cNvPr>
          <p:cNvSpPr txBox="1"/>
          <p:nvPr/>
        </p:nvSpPr>
        <p:spPr>
          <a:xfrm>
            <a:off x="246972" y="4773535"/>
            <a:ext cx="3210102" cy="246221"/>
          </a:xfrm>
          <a:prstGeom prst="rect">
            <a:avLst/>
          </a:prstGeom>
          <a:noFill/>
        </p:spPr>
        <p:txBody>
          <a:bodyPr wrap="square" rtlCol="0">
            <a:spAutoFit/>
          </a:bodyPr>
          <a:lstStyle/>
          <a:p>
            <a:r>
              <a:rPr lang="zh-CN" sz="1000" b="0" i="0" u="none" strike="noStrike" cap="none" baseline="0" dirty="0">
                <a:solidFill>
                  <a:srgbClr val="4D4D4D"/>
                </a:solidFill>
                <a:effectLst/>
                <a:uFillTx/>
                <a:ea typeface="SimSun"/>
              </a:rPr>
              <a:t>注：治疗前/后扫描不匹配的患者 (n=6) 不包含在图中</a:t>
            </a:r>
          </a:p>
        </p:txBody>
      </p:sp>
      <p:grpSp>
        <p:nvGrpSpPr>
          <p:cNvPr id="11" name="Group 10">
            <a:extLst>
              <a:ext uri="{FF2B5EF4-FFF2-40B4-BE49-F238E27FC236}">
                <a16:creationId xmlns:a16="http://schemas.microsoft.com/office/drawing/2014/main" id="{F21EAC21-9356-412A-8C3B-5021376323DA}"/>
              </a:ext>
            </a:extLst>
          </p:cNvPr>
          <p:cNvGrpSpPr/>
          <p:nvPr/>
        </p:nvGrpSpPr>
        <p:grpSpPr>
          <a:xfrm>
            <a:off x="346037" y="4095505"/>
            <a:ext cx="793116" cy="246221"/>
            <a:chOff x="1026160" y="4804489"/>
            <a:chExt cx="793116" cy="246221"/>
          </a:xfrm>
        </p:grpSpPr>
        <p:sp>
          <p:nvSpPr>
            <p:cNvPr id="12" name="TextBox 11">
              <a:extLst>
                <a:ext uri="{FF2B5EF4-FFF2-40B4-BE49-F238E27FC236}">
                  <a16:creationId xmlns:a16="http://schemas.microsoft.com/office/drawing/2014/main" id="{2F32AAB0-3F98-4235-AEC1-D6B3520571B1}"/>
                </a:ext>
              </a:extLst>
            </p:cNvPr>
            <p:cNvSpPr txBox="1"/>
            <p:nvPr/>
          </p:nvSpPr>
          <p:spPr>
            <a:xfrm>
              <a:off x="1123252" y="4804489"/>
              <a:ext cx="437317" cy="244084"/>
            </a:xfrm>
            <a:prstGeom prst="rect">
              <a:avLst/>
            </a:prstGeom>
            <a:noFill/>
          </p:spPr>
          <p:txBody>
            <a:bodyPr wrap="none" rtlCol="0">
              <a:spAutoFit/>
            </a:bodyPr>
            <a:lstStyle/>
            <a:p>
              <a:r>
                <a:rPr lang="zh-CN" sz="1000" b="0" i="0" u="none" strike="noStrike" cap="none" baseline="0" dirty="0">
                  <a:solidFill>
                    <a:srgbClr val="4D4D4D"/>
                  </a:solidFill>
                  <a:effectLst/>
                  <a:uFillTx/>
                  <a:ea typeface="SimSun"/>
                </a:rPr>
                <a:t>肉瘤</a:t>
              </a:r>
            </a:p>
          </p:txBody>
        </p:sp>
        <p:sp>
          <p:nvSpPr>
            <p:cNvPr id="13" name="Rectangle 12">
              <a:extLst>
                <a:ext uri="{FF2B5EF4-FFF2-40B4-BE49-F238E27FC236}">
                  <a16:creationId xmlns:a16="http://schemas.microsoft.com/office/drawing/2014/main" id="{94D47046-04C0-4393-9A58-FEB579810CDD}"/>
                </a:ext>
              </a:extLst>
            </p:cNvPr>
            <p:cNvSpPr/>
            <p:nvPr/>
          </p:nvSpPr>
          <p:spPr>
            <a:xfrm>
              <a:off x="1026160" y="4861559"/>
              <a:ext cx="132080" cy="132080"/>
            </a:xfrm>
            <a:prstGeom prst="rect">
              <a:avLst/>
            </a:prstGeom>
            <a:solidFill>
              <a:srgbClr val="B2C0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6" name="Group 15">
            <a:extLst>
              <a:ext uri="{FF2B5EF4-FFF2-40B4-BE49-F238E27FC236}">
                <a16:creationId xmlns:a16="http://schemas.microsoft.com/office/drawing/2014/main" id="{AA193976-2222-4F24-AD91-FB127977838B}"/>
              </a:ext>
            </a:extLst>
          </p:cNvPr>
          <p:cNvGrpSpPr/>
          <p:nvPr/>
        </p:nvGrpSpPr>
        <p:grpSpPr>
          <a:xfrm>
            <a:off x="1097166" y="4100863"/>
            <a:ext cx="716172" cy="246221"/>
            <a:chOff x="1026160" y="4804489"/>
            <a:chExt cx="716172" cy="246221"/>
          </a:xfrm>
        </p:grpSpPr>
        <p:sp>
          <p:nvSpPr>
            <p:cNvPr id="17" name="TextBox 16">
              <a:extLst>
                <a:ext uri="{FF2B5EF4-FFF2-40B4-BE49-F238E27FC236}">
                  <a16:creationId xmlns:a16="http://schemas.microsoft.com/office/drawing/2014/main" id="{7309EA24-B93B-422D-BEC2-38FD435E71AA}"/>
                </a:ext>
              </a:extLst>
            </p:cNvPr>
            <p:cNvSpPr txBox="1"/>
            <p:nvPr/>
          </p:nvSpPr>
          <p:spPr>
            <a:xfrm>
              <a:off x="1123252" y="4804489"/>
              <a:ext cx="613706" cy="244084"/>
            </a:xfrm>
            <a:prstGeom prst="rect">
              <a:avLst/>
            </a:prstGeom>
            <a:noFill/>
          </p:spPr>
          <p:txBody>
            <a:bodyPr wrap="none" rtlCol="0">
              <a:spAutoFit/>
            </a:bodyPr>
            <a:lstStyle/>
            <a:p>
              <a:r>
                <a:rPr lang="zh-CN" sz="1000" b="0" i="0" u="none" strike="noStrike" cap="none" baseline="0">
                  <a:solidFill>
                    <a:srgbClr val="4D4D4D"/>
                  </a:solidFill>
                  <a:effectLst/>
                  <a:uFillTx/>
                  <a:ea typeface="SimSun"/>
                </a:rPr>
                <a:t>NSCLC</a:t>
              </a:r>
            </a:p>
          </p:txBody>
        </p:sp>
        <p:sp>
          <p:nvSpPr>
            <p:cNvPr id="18" name="Rectangle 17">
              <a:extLst>
                <a:ext uri="{FF2B5EF4-FFF2-40B4-BE49-F238E27FC236}">
                  <a16:creationId xmlns:a16="http://schemas.microsoft.com/office/drawing/2014/main" id="{476DE8FF-D056-44FC-90B7-2738C419642C}"/>
                </a:ext>
              </a:extLst>
            </p:cNvPr>
            <p:cNvSpPr/>
            <p:nvPr/>
          </p:nvSpPr>
          <p:spPr>
            <a:xfrm>
              <a:off x="1026160" y="4861559"/>
              <a:ext cx="132080" cy="13208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9" name="Group 18">
            <a:extLst>
              <a:ext uri="{FF2B5EF4-FFF2-40B4-BE49-F238E27FC236}">
                <a16:creationId xmlns:a16="http://schemas.microsoft.com/office/drawing/2014/main" id="{7D9D4A5C-709F-4DD9-A805-1AF4D7C44BF3}"/>
              </a:ext>
            </a:extLst>
          </p:cNvPr>
          <p:cNvGrpSpPr/>
          <p:nvPr/>
        </p:nvGrpSpPr>
        <p:grpSpPr>
          <a:xfrm>
            <a:off x="1811419" y="4100863"/>
            <a:ext cx="652052" cy="246221"/>
            <a:chOff x="1026160" y="4804489"/>
            <a:chExt cx="652052" cy="246221"/>
          </a:xfrm>
        </p:grpSpPr>
        <p:sp>
          <p:nvSpPr>
            <p:cNvPr id="20" name="TextBox 19">
              <a:extLst>
                <a:ext uri="{FF2B5EF4-FFF2-40B4-BE49-F238E27FC236}">
                  <a16:creationId xmlns:a16="http://schemas.microsoft.com/office/drawing/2014/main" id="{AA45DABD-A386-4253-B08B-F35C049AF1E9}"/>
                </a:ext>
              </a:extLst>
            </p:cNvPr>
            <p:cNvSpPr txBox="1"/>
            <p:nvPr/>
          </p:nvSpPr>
          <p:spPr>
            <a:xfrm>
              <a:off x="1123252" y="4804489"/>
              <a:ext cx="550142" cy="244084"/>
            </a:xfrm>
            <a:prstGeom prst="rect">
              <a:avLst/>
            </a:prstGeom>
            <a:noFill/>
          </p:spPr>
          <p:txBody>
            <a:bodyPr wrap="none" rtlCol="0">
              <a:spAutoFit/>
            </a:bodyPr>
            <a:lstStyle/>
            <a:p>
              <a:r>
                <a:rPr lang="zh-CN" sz="1000" b="0" i="0" u="none" strike="noStrike" cap="none" baseline="0">
                  <a:solidFill>
                    <a:srgbClr val="4D4D4D"/>
                  </a:solidFill>
                  <a:effectLst/>
                  <a:uFillTx/>
                  <a:ea typeface="SimSun"/>
                </a:rPr>
                <a:t>MASC</a:t>
              </a:r>
            </a:p>
          </p:txBody>
        </p:sp>
        <p:sp>
          <p:nvSpPr>
            <p:cNvPr id="21" name="Rectangle 20">
              <a:extLst>
                <a:ext uri="{FF2B5EF4-FFF2-40B4-BE49-F238E27FC236}">
                  <a16:creationId xmlns:a16="http://schemas.microsoft.com/office/drawing/2014/main" id="{81A1E5E9-BA90-4D77-BE2B-78C15EE8E827}"/>
                </a:ext>
              </a:extLst>
            </p:cNvPr>
            <p:cNvSpPr/>
            <p:nvPr/>
          </p:nvSpPr>
          <p:spPr>
            <a:xfrm>
              <a:off x="1026160" y="4861559"/>
              <a:ext cx="132080" cy="13208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2" name="Group 21">
            <a:extLst>
              <a:ext uri="{FF2B5EF4-FFF2-40B4-BE49-F238E27FC236}">
                <a16:creationId xmlns:a16="http://schemas.microsoft.com/office/drawing/2014/main" id="{B3A246BE-990C-42E2-B2F7-12CB610CB451}"/>
              </a:ext>
            </a:extLst>
          </p:cNvPr>
          <p:cNvGrpSpPr/>
          <p:nvPr/>
        </p:nvGrpSpPr>
        <p:grpSpPr>
          <a:xfrm>
            <a:off x="2463471" y="4100863"/>
            <a:ext cx="650449" cy="246221"/>
            <a:chOff x="1026160" y="4804489"/>
            <a:chExt cx="650449" cy="246221"/>
          </a:xfrm>
        </p:grpSpPr>
        <p:sp>
          <p:nvSpPr>
            <p:cNvPr id="23" name="TextBox 22">
              <a:extLst>
                <a:ext uri="{FF2B5EF4-FFF2-40B4-BE49-F238E27FC236}">
                  <a16:creationId xmlns:a16="http://schemas.microsoft.com/office/drawing/2014/main" id="{9F74BBA7-31BD-408E-8F42-9AA38636FE4E}"/>
                </a:ext>
              </a:extLst>
            </p:cNvPr>
            <p:cNvSpPr txBox="1"/>
            <p:nvPr/>
          </p:nvSpPr>
          <p:spPr>
            <a:xfrm>
              <a:off x="1123252" y="4804489"/>
              <a:ext cx="564444" cy="244084"/>
            </a:xfrm>
            <a:prstGeom prst="rect">
              <a:avLst/>
            </a:prstGeom>
            <a:noFill/>
          </p:spPr>
          <p:txBody>
            <a:bodyPr wrap="none" rtlCol="0">
              <a:spAutoFit/>
            </a:bodyPr>
            <a:lstStyle/>
            <a:p>
              <a:r>
                <a:rPr lang="zh-CN" sz="1000" b="0" i="0" u="none" strike="noStrike" cap="none" baseline="0">
                  <a:solidFill>
                    <a:srgbClr val="4D4D4D"/>
                  </a:solidFill>
                  <a:effectLst/>
                  <a:uFillTx/>
                  <a:ea typeface="SimSun"/>
                </a:rPr>
                <a:t>乳腺癌</a:t>
              </a:r>
            </a:p>
          </p:txBody>
        </p:sp>
        <p:sp>
          <p:nvSpPr>
            <p:cNvPr id="24" name="Rectangle 23">
              <a:extLst>
                <a:ext uri="{FF2B5EF4-FFF2-40B4-BE49-F238E27FC236}">
                  <a16:creationId xmlns:a16="http://schemas.microsoft.com/office/drawing/2014/main" id="{D889D46C-4B69-4217-A13A-FEA2D22B5B5F}"/>
                </a:ext>
              </a:extLst>
            </p:cNvPr>
            <p:cNvSpPr/>
            <p:nvPr/>
          </p:nvSpPr>
          <p:spPr>
            <a:xfrm>
              <a:off x="1026160" y="4861559"/>
              <a:ext cx="132080" cy="132080"/>
            </a:xfrm>
            <a:prstGeom prst="rect">
              <a:avLst/>
            </a:prstGeom>
            <a:solidFill>
              <a:srgbClr val="880A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5" name="Group 24">
            <a:extLst>
              <a:ext uri="{FF2B5EF4-FFF2-40B4-BE49-F238E27FC236}">
                <a16:creationId xmlns:a16="http://schemas.microsoft.com/office/drawing/2014/main" id="{4E19D140-9F0B-4923-BC06-84EA8412304D}"/>
              </a:ext>
            </a:extLst>
          </p:cNvPr>
          <p:cNvGrpSpPr/>
          <p:nvPr/>
        </p:nvGrpSpPr>
        <p:grpSpPr>
          <a:xfrm>
            <a:off x="3142795" y="4100863"/>
            <a:ext cx="708157" cy="246221"/>
            <a:chOff x="1026160" y="4804489"/>
            <a:chExt cx="708157" cy="246221"/>
          </a:xfrm>
        </p:grpSpPr>
        <p:sp>
          <p:nvSpPr>
            <p:cNvPr id="26" name="TextBox 25">
              <a:extLst>
                <a:ext uri="{FF2B5EF4-FFF2-40B4-BE49-F238E27FC236}">
                  <a16:creationId xmlns:a16="http://schemas.microsoft.com/office/drawing/2014/main" id="{4662FF0A-BE69-4073-922F-CA3B672A36A3}"/>
                </a:ext>
              </a:extLst>
            </p:cNvPr>
            <p:cNvSpPr txBox="1"/>
            <p:nvPr/>
          </p:nvSpPr>
          <p:spPr>
            <a:xfrm>
              <a:off x="1123252" y="4804489"/>
              <a:ext cx="691571" cy="244084"/>
            </a:xfrm>
            <a:prstGeom prst="rect">
              <a:avLst/>
            </a:prstGeom>
            <a:noFill/>
          </p:spPr>
          <p:txBody>
            <a:bodyPr wrap="none" rtlCol="0">
              <a:spAutoFit/>
            </a:bodyPr>
            <a:lstStyle/>
            <a:p>
              <a:r>
                <a:rPr lang="zh-CN" sz="1000" b="0" i="0" u="none" strike="noStrike" cap="none" baseline="0" dirty="0">
                  <a:solidFill>
                    <a:srgbClr val="4D4D4D"/>
                  </a:solidFill>
                  <a:effectLst/>
                  <a:uFillTx/>
                  <a:ea typeface="SimSun"/>
                </a:rPr>
                <a:t>甲状腺癌</a:t>
              </a:r>
            </a:p>
          </p:txBody>
        </p:sp>
        <p:sp>
          <p:nvSpPr>
            <p:cNvPr id="27" name="Rectangle 26">
              <a:extLst>
                <a:ext uri="{FF2B5EF4-FFF2-40B4-BE49-F238E27FC236}">
                  <a16:creationId xmlns:a16="http://schemas.microsoft.com/office/drawing/2014/main" id="{95145D00-DBD4-4A49-A435-0DF029910834}"/>
                </a:ext>
              </a:extLst>
            </p:cNvPr>
            <p:cNvSpPr/>
            <p:nvPr/>
          </p:nvSpPr>
          <p:spPr>
            <a:xfrm>
              <a:off x="1026160" y="4861559"/>
              <a:ext cx="132080" cy="13208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8" name="Group 27">
            <a:extLst>
              <a:ext uri="{FF2B5EF4-FFF2-40B4-BE49-F238E27FC236}">
                <a16:creationId xmlns:a16="http://schemas.microsoft.com/office/drawing/2014/main" id="{A7A96343-B7F1-453C-9E94-377785A1FE4F}"/>
              </a:ext>
            </a:extLst>
          </p:cNvPr>
          <p:cNvGrpSpPr/>
          <p:nvPr/>
        </p:nvGrpSpPr>
        <p:grpSpPr>
          <a:xfrm>
            <a:off x="3142795" y="4305221"/>
            <a:ext cx="560680" cy="246221"/>
            <a:chOff x="1026160" y="4804489"/>
            <a:chExt cx="560680" cy="246221"/>
          </a:xfrm>
        </p:grpSpPr>
        <p:sp>
          <p:nvSpPr>
            <p:cNvPr id="29" name="TextBox 28">
              <a:extLst>
                <a:ext uri="{FF2B5EF4-FFF2-40B4-BE49-F238E27FC236}">
                  <a16:creationId xmlns:a16="http://schemas.microsoft.com/office/drawing/2014/main" id="{D99BA88E-85DD-49D6-A7FC-D04D51B1FCF6}"/>
                </a:ext>
              </a:extLst>
            </p:cNvPr>
            <p:cNvSpPr txBox="1"/>
            <p:nvPr/>
          </p:nvSpPr>
          <p:spPr>
            <a:xfrm>
              <a:off x="1123252" y="4804489"/>
              <a:ext cx="459564" cy="244084"/>
            </a:xfrm>
            <a:prstGeom prst="rect">
              <a:avLst/>
            </a:prstGeom>
            <a:noFill/>
          </p:spPr>
          <p:txBody>
            <a:bodyPr wrap="none" rtlCol="0">
              <a:spAutoFit/>
            </a:bodyPr>
            <a:lstStyle/>
            <a:p>
              <a:r>
                <a:rPr lang="zh-CN" sz="1000" b="0" i="0" u="none" strike="noStrike" cap="none" baseline="0" dirty="0">
                  <a:solidFill>
                    <a:srgbClr val="4D4D4D"/>
                  </a:solidFill>
                  <a:effectLst/>
                  <a:uFillTx/>
                  <a:ea typeface="SimSun"/>
                </a:rPr>
                <a:t>CRC</a:t>
              </a:r>
            </a:p>
          </p:txBody>
        </p:sp>
        <p:sp>
          <p:nvSpPr>
            <p:cNvPr id="30" name="Rectangle 29">
              <a:extLst>
                <a:ext uri="{FF2B5EF4-FFF2-40B4-BE49-F238E27FC236}">
                  <a16:creationId xmlns:a16="http://schemas.microsoft.com/office/drawing/2014/main" id="{4ADED3AC-DF56-4428-9205-DCC10BE24FB6}"/>
                </a:ext>
              </a:extLst>
            </p:cNvPr>
            <p:cNvSpPr/>
            <p:nvPr/>
          </p:nvSpPr>
          <p:spPr>
            <a:xfrm>
              <a:off x="1026160" y="4861559"/>
              <a:ext cx="132080" cy="13208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1" name="Group 30">
            <a:extLst>
              <a:ext uri="{FF2B5EF4-FFF2-40B4-BE49-F238E27FC236}">
                <a16:creationId xmlns:a16="http://schemas.microsoft.com/office/drawing/2014/main" id="{0A921EEB-DD71-4097-9459-7909DFD4571E}"/>
              </a:ext>
            </a:extLst>
          </p:cNvPr>
          <p:cNvGrpSpPr/>
          <p:nvPr/>
        </p:nvGrpSpPr>
        <p:grpSpPr>
          <a:xfrm>
            <a:off x="1807964" y="4529348"/>
            <a:ext cx="884487" cy="246221"/>
            <a:chOff x="1026160" y="4804489"/>
            <a:chExt cx="884487" cy="246221"/>
          </a:xfrm>
        </p:grpSpPr>
        <p:sp>
          <p:nvSpPr>
            <p:cNvPr id="32" name="TextBox 31">
              <a:extLst>
                <a:ext uri="{FF2B5EF4-FFF2-40B4-BE49-F238E27FC236}">
                  <a16:creationId xmlns:a16="http://schemas.microsoft.com/office/drawing/2014/main" id="{6127932A-DE7A-408D-8CE6-2FD52474BAA8}"/>
                </a:ext>
              </a:extLst>
            </p:cNvPr>
            <p:cNvSpPr txBox="1"/>
            <p:nvPr/>
          </p:nvSpPr>
          <p:spPr>
            <a:xfrm>
              <a:off x="1123252" y="4804489"/>
              <a:ext cx="564444" cy="244084"/>
            </a:xfrm>
            <a:prstGeom prst="rect">
              <a:avLst/>
            </a:prstGeom>
            <a:noFill/>
          </p:spPr>
          <p:txBody>
            <a:bodyPr wrap="none" rtlCol="0">
              <a:spAutoFit/>
            </a:bodyPr>
            <a:lstStyle/>
            <a:p>
              <a:r>
                <a:rPr lang="zh-CN" sz="1000" b="0" i="0" u="none" strike="noStrike" cap="none" baseline="0" dirty="0">
                  <a:solidFill>
                    <a:srgbClr val="4D4D4D"/>
                  </a:solidFill>
                  <a:effectLst/>
                  <a:uFillTx/>
                  <a:ea typeface="SimSun"/>
                </a:rPr>
                <a:t>胰腺癌</a:t>
              </a:r>
            </a:p>
          </p:txBody>
        </p:sp>
        <p:sp>
          <p:nvSpPr>
            <p:cNvPr id="33" name="Rectangle 32">
              <a:extLst>
                <a:ext uri="{FF2B5EF4-FFF2-40B4-BE49-F238E27FC236}">
                  <a16:creationId xmlns:a16="http://schemas.microsoft.com/office/drawing/2014/main" id="{EA6A2BEC-5FF3-4C2F-BF48-B182D89F7BFF}"/>
                </a:ext>
              </a:extLst>
            </p:cNvPr>
            <p:cNvSpPr/>
            <p:nvPr/>
          </p:nvSpPr>
          <p:spPr>
            <a:xfrm>
              <a:off x="1026160" y="4861559"/>
              <a:ext cx="132080" cy="132080"/>
            </a:xfrm>
            <a:prstGeom prst="rect">
              <a:avLst/>
            </a:prstGeom>
            <a:solidFill>
              <a:srgbClr val="A0A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4" name="Group 33">
            <a:extLst>
              <a:ext uri="{FF2B5EF4-FFF2-40B4-BE49-F238E27FC236}">
                <a16:creationId xmlns:a16="http://schemas.microsoft.com/office/drawing/2014/main" id="{7A76C2AE-2366-47A5-87E7-94F1B00E8D61}"/>
              </a:ext>
            </a:extLst>
          </p:cNvPr>
          <p:cNvGrpSpPr/>
          <p:nvPr/>
        </p:nvGrpSpPr>
        <p:grpSpPr>
          <a:xfrm>
            <a:off x="348562" y="4308427"/>
            <a:ext cx="1676169" cy="246221"/>
            <a:chOff x="1035980" y="4804489"/>
            <a:chExt cx="1676169" cy="246221"/>
          </a:xfrm>
        </p:grpSpPr>
        <p:sp>
          <p:nvSpPr>
            <p:cNvPr id="35" name="TextBox 34">
              <a:extLst>
                <a:ext uri="{FF2B5EF4-FFF2-40B4-BE49-F238E27FC236}">
                  <a16:creationId xmlns:a16="http://schemas.microsoft.com/office/drawing/2014/main" id="{DA73B45C-FA77-4BD4-86F7-FE47FF2DDE50}"/>
                </a:ext>
              </a:extLst>
            </p:cNvPr>
            <p:cNvSpPr txBox="1"/>
            <p:nvPr/>
          </p:nvSpPr>
          <p:spPr>
            <a:xfrm>
              <a:off x="1123252" y="4804489"/>
              <a:ext cx="1072952" cy="244084"/>
            </a:xfrm>
            <a:prstGeom prst="rect">
              <a:avLst/>
            </a:prstGeom>
            <a:noFill/>
          </p:spPr>
          <p:txBody>
            <a:bodyPr wrap="none" rtlCol="0">
              <a:spAutoFit/>
            </a:bodyPr>
            <a:lstStyle/>
            <a:p>
              <a:r>
                <a:rPr lang="zh-CN" sz="1000" b="0" i="0" u="none" strike="noStrike" cap="none" baseline="0">
                  <a:solidFill>
                    <a:srgbClr val="4D4D4D"/>
                  </a:solidFill>
                  <a:effectLst/>
                  <a:uFillTx/>
                  <a:ea typeface="SimSun"/>
                </a:rPr>
                <a:t>神经内分泌肿瘤</a:t>
              </a:r>
            </a:p>
          </p:txBody>
        </p:sp>
        <p:sp>
          <p:nvSpPr>
            <p:cNvPr id="36" name="Rectangle 35">
              <a:extLst>
                <a:ext uri="{FF2B5EF4-FFF2-40B4-BE49-F238E27FC236}">
                  <a16:creationId xmlns:a16="http://schemas.microsoft.com/office/drawing/2014/main" id="{E77BD2E1-9B2A-4B70-A3CB-9692045C881F}"/>
                </a:ext>
              </a:extLst>
            </p:cNvPr>
            <p:cNvSpPr/>
            <p:nvPr/>
          </p:nvSpPr>
          <p:spPr>
            <a:xfrm>
              <a:off x="1035980" y="4861559"/>
              <a:ext cx="132080" cy="132080"/>
            </a:xfrm>
            <a:prstGeom prst="rect">
              <a:avLst/>
            </a:prstGeom>
            <a:solidFill>
              <a:srgbClr val="F789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7" name="Group 36">
            <a:extLst>
              <a:ext uri="{FF2B5EF4-FFF2-40B4-BE49-F238E27FC236}">
                <a16:creationId xmlns:a16="http://schemas.microsoft.com/office/drawing/2014/main" id="{67E8EAB2-4B8A-44B6-BBD3-0EDE68EA3FA1}"/>
              </a:ext>
            </a:extLst>
          </p:cNvPr>
          <p:cNvGrpSpPr/>
          <p:nvPr/>
        </p:nvGrpSpPr>
        <p:grpSpPr>
          <a:xfrm>
            <a:off x="1811013" y="4308427"/>
            <a:ext cx="1143972" cy="246221"/>
            <a:chOff x="1035980" y="4804489"/>
            <a:chExt cx="1143972" cy="246221"/>
          </a:xfrm>
        </p:grpSpPr>
        <p:sp>
          <p:nvSpPr>
            <p:cNvPr id="38" name="TextBox 37">
              <a:extLst>
                <a:ext uri="{FF2B5EF4-FFF2-40B4-BE49-F238E27FC236}">
                  <a16:creationId xmlns:a16="http://schemas.microsoft.com/office/drawing/2014/main" id="{603F1CC9-5985-4EC0-B252-03E0A9F3C8E2}"/>
                </a:ext>
              </a:extLst>
            </p:cNvPr>
            <p:cNvSpPr txBox="1"/>
            <p:nvPr/>
          </p:nvSpPr>
          <p:spPr>
            <a:xfrm>
              <a:off x="1123252" y="4804489"/>
              <a:ext cx="691571" cy="244084"/>
            </a:xfrm>
            <a:prstGeom prst="rect">
              <a:avLst/>
            </a:prstGeom>
            <a:noFill/>
          </p:spPr>
          <p:txBody>
            <a:bodyPr wrap="none" rtlCol="0">
              <a:spAutoFit/>
            </a:bodyPr>
            <a:lstStyle/>
            <a:p>
              <a:r>
                <a:rPr lang="zh-CN" sz="1000" b="0" i="0" u="none" strike="noStrike" cap="none" baseline="0">
                  <a:solidFill>
                    <a:srgbClr val="4D4D4D"/>
                  </a:solidFill>
                  <a:effectLst/>
                  <a:uFillTx/>
                  <a:ea typeface="SimSun"/>
                </a:rPr>
                <a:t>妇科肿瘤</a:t>
              </a:r>
            </a:p>
          </p:txBody>
        </p:sp>
        <p:sp>
          <p:nvSpPr>
            <p:cNvPr id="39" name="Rectangle 38">
              <a:extLst>
                <a:ext uri="{FF2B5EF4-FFF2-40B4-BE49-F238E27FC236}">
                  <a16:creationId xmlns:a16="http://schemas.microsoft.com/office/drawing/2014/main" id="{65B0B254-2E38-4CD2-AF7E-C0B1BA222654}"/>
                </a:ext>
              </a:extLst>
            </p:cNvPr>
            <p:cNvSpPr/>
            <p:nvPr/>
          </p:nvSpPr>
          <p:spPr>
            <a:xfrm>
              <a:off x="1035980" y="4861559"/>
              <a:ext cx="132080" cy="13208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40" name="Group 39">
            <a:extLst>
              <a:ext uri="{FF2B5EF4-FFF2-40B4-BE49-F238E27FC236}">
                <a16:creationId xmlns:a16="http://schemas.microsoft.com/office/drawing/2014/main" id="{8DE5282A-38C5-406B-9C8D-2ECDA2C7C261}"/>
              </a:ext>
            </a:extLst>
          </p:cNvPr>
          <p:cNvGrpSpPr/>
          <p:nvPr/>
        </p:nvGrpSpPr>
        <p:grpSpPr>
          <a:xfrm>
            <a:off x="348562" y="4530300"/>
            <a:ext cx="1435718" cy="246221"/>
            <a:chOff x="1035980" y="4804489"/>
            <a:chExt cx="1435718" cy="246221"/>
          </a:xfrm>
        </p:grpSpPr>
        <p:sp>
          <p:nvSpPr>
            <p:cNvPr id="41" name="TextBox 40">
              <a:extLst>
                <a:ext uri="{FF2B5EF4-FFF2-40B4-BE49-F238E27FC236}">
                  <a16:creationId xmlns:a16="http://schemas.microsoft.com/office/drawing/2014/main" id="{6DF61416-605A-4482-A9E5-5A1830B07B18}"/>
                </a:ext>
              </a:extLst>
            </p:cNvPr>
            <p:cNvSpPr txBox="1"/>
            <p:nvPr/>
          </p:nvSpPr>
          <p:spPr>
            <a:xfrm>
              <a:off x="1123252" y="4804488"/>
              <a:ext cx="564444" cy="244084"/>
            </a:xfrm>
            <a:prstGeom prst="rect">
              <a:avLst/>
            </a:prstGeom>
            <a:noFill/>
          </p:spPr>
          <p:txBody>
            <a:bodyPr wrap="none" rtlCol="0">
              <a:spAutoFit/>
            </a:bodyPr>
            <a:lstStyle/>
            <a:p>
              <a:r>
                <a:rPr lang="zh-CN" sz="1000" b="0" i="0" u="none" strike="noStrike" cap="none" baseline="0">
                  <a:solidFill>
                    <a:srgbClr val="4D4D4D"/>
                  </a:solidFill>
                  <a:effectLst/>
                  <a:uFillTx/>
                  <a:ea typeface="SimSun"/>
                </a:rPr>
                <a:t>胆管癌</a:t>
              </a:r>
            </a:p>
          </p:txBody>
        </p:sp>
        <p:sp>
          <p:nvSpPr>
            <p:cNvPr id="42" name="Rectangle 41">
              <a:extLst>
                <a:ext uri="{FF2B5EF4-FFF2-40B4-BE49-F238E27FC236}">
                  <a16:creationId xmlns:a16="http://schemas.microsoft.com/office/drawing/2014/main" id="{2999463D-3E53-4830-83D6-AC22153522E7}"/>
                </a:ext>
              </a:extLst>
            </p:cNvPr>
            <p:cNvSpPr/>
            <p:nvPr/>
          </p:nvSpPr>
          <p:spPr>
            <a:xfrm>
              <a:off x="1035980" y="4861559"/>
              <a:ext cx="132080" cy="132080"/>
            </a:xfrm>
            <a:prstGeom prst="rect">
              <a:avLst/>
            </a:prstGeom>
            <a:solidFill>
              <a:srgbClr val="E75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43" name="Rectangle 42">
            <a:extLst>
              <a:ext uri="{FF2B5EF4-FFF2-40B4-BE49-F238E27FC236}">
                <a16:creationId xmlns:a16="http://schemas.microsoft.com/office/drawing/2014/main" id="{03373CB6-6D51-44D1-B4B1-F62A97C4E2B5}"/>
              </a:ext>
            </a:extLst>
          </p:cNvPr>
          <p:cNvSpPr/>
          <p:nvPr/>
        </p:nvSpPr>
        <p:spPr>
          <a:xfrm>
            <a:off x="565113" y="3955034"/>
            <a:ext cx="452487" cy="18853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TextBox 43">
            <a:extLst>
              <a:ext uri="{FF2B5EF4-FFF2-40B4-BE49-F238E27FC236}">
                <a16:creationId xmlns:a16="http://schemas.microsoft.com/office/drawing/2014/main" id="{6C194E05-06C0-4A02-92C4-C2F474070B1E}"/>
              </a:ext>
            </a:extLst>
          </p:cNvPr>
          <p:cNvSpPr txBox="1"/>
          <p:nvPr/>
        </p:nvSpPr>
        <p:spPr>
          <a:xfrm rot="16200000">
            <a:off x="-440867" y="2733851"/>
            <a:ext cx="1362166" cy="244084"/>
          </a:xfrm>
          <a:prstGeom prst="rect">
            <a:avLst/>
          </a:prstGeom>
          <a:noFill/>
        </p:spPr>
        <p:txBody>
          <a:bodyPr wrap="none" rtlCol="0">
            <a:spAutoFit/>
          </a:bodyPr>
          <a:lstStyle/>
          <a:p>
            <a:pPr algn="ctr"/>
            <a:r>
              <a:rPr lang="zh-CN" sz="1000" b="0" i="0" u="none" strike="noStrike" cap="none" baseline="0" dirty="0">
                <a:solidFill>
                  <a:srgbClr val="4D4D4D"/>
                </a:solidFill>
                <a:effectLst/>
                <a:uFillTx/>
                <a:ea typeface="SimSun"/>
              </a:rPr>
              <a:t>距基线最佳变化，%*</a:t>
            </a:r>
          </a:p>
        </p:txBody>
      </p:sp>
      <p:graphicFrame>
        <p:nvGraphicFramePr>
          <p:cNvPr id="45" name="Group 88">
            <a:extLst>
              <a:ext uri="{FF2B5EF4-FFF2-40B4-BE49-F238E27FC236}">
                <a16:creationId xmlns:a16="http://schemas.microsoft.com/office/drawing/2014/main" id="{948BEFD8-C1D2-44F5-82D1-A95FA56B1EF1}"/>
              </a:ext>
            </a:extLst>
          </p:cNvPr>
          <p:cNvGraphicFramePr>
            <a:graphicFrameLocks noGrp="1"/>
          </p:cNvGraphicFramePr>
          <p:nvPr>
            <p:extLst>
              <p:ext uri="{D42A27DB-BD31-4B8C-83A1-F6EECF244321}">
                <p14:modId xmlns:p14="http://schemas.microsoft.com/office/powerpoint/2010/main" val="3359138937"/>
              </p:ext>
            </p:extLst>
          </p:nvPr>
        </p:nvGraphicFramePr>
        <p:xfrm>
          <a:off x="5465039" y="1306539"/>
          <a:ext cx="3604602" cy="1828800"/>
        </p:xfrm>
        <a:graphic>
          <a:graphicData uri="http://schemas.openxmlformats.org/drawingml/2006/table">
            <a:tbl>
              <a:tblPr firstRow="1" bandRow="1">
                <a:tableStyleId>{69012ECD-51FC-41F1-AA8D-1B2483CD663E}</a:tableStyleId>
              </a:tblPr>
              <a:tblGrid>
                <a:gridCol w="1935893">
                  <a:extLst>
                    <a:ext uri="{9D8B030D-6E8A-4147-A177-3AD203B41FA5}">
                      <a16:colId xmlns:a16="http://schemas.microsoft.com/office/drawing/2014/main" val="20002"/>
                    </a:ext>
                  </a:extLst>
                </a:gridCol>
                <a:gridCol w="1668709">
                  <a:extLst>
                    <a:ext uri="{9D8B030D-6E8A-4147-A177-3AD203B41FA5}">
                      <a16:colId xmlns:a16="http://schemas.microsoft.com/office/drawing/2014/main" val="20003"/>
                    </a:ext>
                  </a:extLst>
                </a:gridCol>
              </a:tblGrid>
              <a:tr h="262554">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zh-CN" sz="1200" b="1" i="0" u="none" strike="noStrike" cap="none" baseline="0">
                          <a:solidFill>
                            <a:srgbClr val="FFFFFF"/>
                          </a:solidFill>
                          <a:effectLst/>
                          <a:uFillTx/>
                          <a:ea typeface="SimSun"/>
                        </a:rPr>
                        <a:t>疗效结果 (BICR)</a:t>
                      </a:r>
                    </a:p>
                  </a:txBody>
                  <a:tcPr anchor="b"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200" b="1" i="0" u="none" strike="noStrike" cap="none" baseline="0">
                          <a:solidFill>
                            <a:srgbClr val="FFFFFF"/>
                          </a:solidFill>
                          <a:effectLst/>
                          <a:uFillTx/>
                          <a:ea typeface="SimSun"/>
                        </a:rPr>
                        <a:t>NTRK+ 患者</a:t>
                      </a:r>
                      <a:r>
                        <a:rPr sz="1200"/>
                        <a:t/>
                      </a:r>
                      <a:br>
                        <a:rPr sz="1200"/>
                      </a:br>
                      <a:r>
                        <a:rPr lang="zh-CN" sz="1200" b="1" i="0" u="none" strike="noStrike" cap="none" baseline="0">
                          <a:solidFill>
                            <a:srgbClr val="FFFFFF"/>
                          </a:solidFill>
                          <a:effectLst/>
                          <a:uFillTx/>
                          <a:ea typeface="SimSun"/>
                        </a:rPr>
                        <a:t>(n=54)</a:t>
                      </a:r>
                    </a:p>
                  </a:txBody>
                  <a:tcPr anchor="b"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0"/>
                  </a:ext>
                </a:extLst>
              </a:tr>
              <a:tr h="186354">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zh-CN" sz="1200" b="1" i="0" u="none" strike="noStrike" cap="none" baseline="0">
                          <a:solidFill>
                            <a:srgbClr val="4D4D4D"/>
                          </a:solidFill>
                          <a:effectLst/>
                          <a:uFillTx/>
                          <a:ea typeface="SimSun"/>
                        </a:rPr>
                        <a:t>ORR，</a:t>
                      </a:r>
                      <a:r>
                        <a:rPr lang="zh-CN" sz="1200" b="1" i="0" u="none" strike="noStrike" cap="none" baseline="30000">
                          <a:solidFill>
                            <a:srgbClr val="4D4D4D"/>
                          </a:solidFill>
                          <a:effectLst/>
                          <a:uFillTx/>
                          <a:ea typeface="SimSun"/>
                        </a:rPr>
                        <a:t>†</a:t>
                      </a:r>
                      <a:r>
                        <a:rPr lang="zh-CN" sz="1200" b="1" i="0" u="none" strike="noStrike" cap="none" baseline="0">
                          <a:solidFill>
                            <a:srgbClr val="4D4D4D"/>
                          </a:solidFill>
                          <a:effectLst/>
                          <a:uFillTx/>
                          <a:ea typeface="SimSun"/>
                        </a:rPr>
                        <a:t>% (95%CI)</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200" b="1" i="0" u="none" strike="noStrike" cap="none" baseline="0">
                          <a:solidFill>
                            <a:srgbClr val="4D4D4D"/>
                          </a:solidFill>
                          <a:effectLst/>
                          <a:uFillTx/>
                          <a:ea typeface="SimSun"/>
                        </a:rPr>
                        <a:t>57.4 (43.2, 70.8)</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val="10001"/>
                  </a:ext>
                </a:extLst>
              </a:tr>
              <a:tr h="173654">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zh-CN" sz="1200" b="0" i="0" u="none" strike="noStrike" cap="none" baseline="0">
                          <a:solidFill>
                            <a:srgbClr val="4D4D4D"/>
                          </a:solidFill>
                          <a:effectLst/>
                          <a:uFillTx/>
                          <a:ea typeface="SimSun"/>
                        </a:rPr>
                        <a:t>CR，n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200" b="0" i="0" u="none" strike="noStrike" cap="none" baseline="0">
                          <a:solidFill>
                            <a:srgbClr val="4D4D4D"/>
                          </a:solidFill>
                          <a:effectLst/>
                          <a:uFillTx/>
                          <a:ea typeface="SimSun"/>
                        </a:rPr>
                        <a:t>4 (7.4)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a16="http://schemas.microsoft.com/office/drawing/2014/main" val="10002"/>
                  </a:ext>
                </a:extLst>
              </a:tr>
              <a:tr h="127934">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zh-CN" sz="1200" b="0" i="0" u="none" strike="noStrike" cap="none" baseline="0">
                          <a:solidFill>
                            <a:srgbClr val="4D4D4D"/>
                          </a:solidFill>
                          <a:effectLst/>
                          <a:uFillTx/>
                          <a:ea typeface="SimSun"/>
                        </a:rPr>
                        <a:t>mDoR，月 (95%CI)</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200" b="0" i="0" u="none" strike="noStrike" cap="none" baseline="0">
                          <a:solidFill>
                            <a:srgbClr val="4D4D4D"/>
                          </a:solidFill>
                          <a:effectLst/>
                          <a:uFillTx/>
                          <a:ea typeface="SimSun"/>
                        </a:rPr>
                        <a:t>10.4 (7.1, NR)</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val="10003"/>
                  </a:ext>
                </a:extLst>
              </a:tr>
              <a:tr h="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zh-CN" sz="1200" b="0" i="0" u="none" strike="noStrike" cap="none" baseline="0">
                          <a:solidFill>
                            <a:srgbClr val="4D4D4D"/>
                          </a:solidFill>
                          <a:effectLst/>
                          <a:uFillTx/>
                          <a:ea typeface="SimSun"/>
                        </a:rPr>
                        <a:t>mPFS，月 (95% CI)</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200" b="0" i="0" u="none" strike="noStrike" cap="none" baseline="0">
                          <a:solidFill>
                            <a:srgbClr val="4D4D4D"/>
                          </a:solidFill>
                          <a:effectLst/>
                          <a:uFillTx/>
                          <a:ea typeface="SimSun"/>
                        </a:rPr>
                        <a:t>11.2 (8.0, 14.9)</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a16="http://schemas.microsoft.com/office/drawing/2014/main" val="10004"/>
                  </a:ext>
                </a:extLst>
              </a:tr>
              <a:tr h="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zh-CN" sz="1200" b="0" i="0" u="none" strike="noStrike" cap="none" baseline="0">
                          <a:solidFill>
                            <a:srgbClr val="4D4D4D"/>
                          </a:solidFill>
                          <a:effectLst/>
                          <a:uFillTx/>
                          <a:ea typeface="SimSun"/>
                        </a:rPr>
                        <a:t>mOS，月 (95% CI)</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200" b="0" i="0" u="none" strike="noStrike" cap="none" baseline="0">
                          <a:solidFill>
                            <a:srgbClr val="4D4D4D"/>
                          </a:solidFill>
                          <a:effectLst/>
                          <a:uFillTx/>
                          <a:ea typeface="SimSun"/>
                        </a:rPr>
                        <a:t>20.9 (14.9, NR)</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val="10005"/>
                  </a:ext>
                </a:extLst>
              </a:tr>
            </a:tbl>
          </a:graphicData>
        </a:graphic>
      </p:graphicFrame>
      <p:graphicFrame>
        <p:nvGraphicFramePr>
          <p:cNvPr id="46" name="Group 88">
            <a:extLst>
              <a:ext uri="{FF2B5EF4-FFF2-40B4-BE49-F238E27FC236}">
                <a16:creationId xmlns:a16="http://schemas.microsoft.com/office/drawing/2014/main" id="{3FECFFF0-65DD-40D9-8742-37DDCAE4C0EE}"/>
              </a:ext>
            </a:extLst>
          </p:cNvPr>
          <p:cNvGraphicFramePr>
            <a:graphicFrameLocks noGrp="1"/>
          </p:cNvGraphicFramePr>
          <p:nvPr>
            <p:extLst>
              <p:ext uri="{D42A27DB-BD31-4B8C-83A1-F6EECF244321}">
                <p14:modId xmlns:p14="http://schemas.microsoft.com/office/powerpoint/2010/main" val="2393771509"/>
              </p:ext>
            </p:extLst>
          </p:nvPr>
        </p:nvGraphicFramePr>
        <p:xfrm>
          <a:off x="5465039" y="3226110"/>
          <a:ext cx="3604602" cy="1097280"/>
        </p:xfrm>
        <a:graphic>
          <a:graphicData uri="http://schemas.openxmlformats.org/drawingml/2006/table">
            <a:tbl>
              <a:tblPr firstRow="1" bandRow="1">
                <a:tableStyleId>{69012ECD-51FC-41F1-AA8D-1B2483CD663E}</a:tableStyleId>
              </a:tblPr>
              <a:tblGrid>
                <a:gridCol w="2432079">
                  <a:extLst>
                    <a:ext uri="{9D8B030D-6E8A-4147-A177-3AD203B41FA5}">
                      <a16:colId xmlns:a16="http://schemas.microsoft.com/office/drawing/2014/main" val="20002"/>
                    </a:ext>
                  </a:extLst>
                </a:gridCol>
                <a:gridCol w="1172523">
                  <a:extLst>
                    <a:ext uri="{9D8B030D-6E8A-4147-A177-3AD203B41FA5}">
                      <a16:colId xmlns:a16="http://schemas.microsoft.com/office/drawing/2014/main" val="20003"/>
                    </a:ext>
                  </a:extLst>
                </a:gridCol>
              </a:tblGrid>
              <a:tr h="262554">
                <a:tc grid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200" b="1" i="0" u="none" strike="noStrike" cap="none" baseline="0">
                          <a:solidFill>
                            <a:srgbClr val="FFFFFF"/>
                          </a:solidFill>
                          <a:effectLst/>
                          <a:uFillTx/>
                          <a:ea typeface="SimSun"/>
                        </a:rPr>
                        <a:t>NTRK+ CNS 转移患者 (n=11)</a:t>
                      </a:r>
                    </a:p>
                  </a:txBody>
                  <a:tcPr anchor="b"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endParaRPr kumimoji="0" lang="en-GB" sz="1200" b="1" i="0" u="none" strike="noStrike" cap="none" normalizeH="0" baseline="0">
                        <a:ln>
                          <a:noFill/>
                        </a:ln>
                        <a:solidFill>
                          <a:schemeClr val="tx2"/>
                        </a:solidFill>
                        <a:effectLst/>
                        <a:latin typeface="Arial"/>
                        <a:cs typeface="Arial"/>
                      </a:endParaRPr>
                    </a:p>
                  </a:txBody>
                  <a:tcPr anchor="b"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0"/>
                  </a:ext>
                </a:extLst>
              </a:tr>
              <a:tr h="186354">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zh-CN" sz="1200" b="1" i="0" u="none" strike="noStrike" cap="none" baseline="0">
                          <a:solidFill>
                            <a:srgbClr val="4D4D4D"/>
                          </a:solidFill>
                          <a:effectLst/>
                          <a:uFillTx/>
                          <a:ea typeface="SimSun"/>
                        </a:rPr>
                        <a:t>颅内 ORR，%</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200" b="1" i="0" u="none" strike="noStrike" cap="none" baseline="0">
                          <a:solidFill>
                            <a:srgbClr val="4D4D4D"/>
                          </a:solidFill>
                          <a:effectLst/>
                          <a:uFillTx/>
                          <a:ea typeface="SimSun"/>
                        </a:rPr>
                        <a:t>54.5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val="10001"/>
                  </a:ext>
                </a:extLst>
              </a:tr>
              <a:tr h="173654">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zh-CN" sz="1200" b="0" i="0" u="none" strike="noStrike" cap="none" baseline="0">
                          <a:solidFill>
                            <a:srgbClr val="4D4D4D"/>
                          </a:solidFill>
                          <a:effectLst/>
                          <a:uFillTx/>
                          <a:ea typeface="SimSun"/>
                        </a:rPr>
                        <a:t>CR，%</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200" b="0" i="0" u="none" strike="noStrike" cap="none" baseline="0">
                          <a:solidFill>
                            <a:srgbClr val="4D4D4D"/>
                          </a:solidFill>
                          <a:effectLst/>
                          <a:uFillTx/>
                          <a:ea typeface="SimSun"/>
                        </a:rPr>
                        <a:t>27.3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a16="http://schemas.microsoft.com/office/drawing/2014/main" val="10002"/>
                  </a:ext>
                </a:extLst>
              </a:tr>
              <a:tr h="127934">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pPr>
                      <a:r>
                        <a:rPr lang="zh-CN" sz="1200" b="0" i="0" u="none" strike="noStrike" cap="none" baseline="0">
                          <a:solidFill>
                            <a:srgbClr val="4D4D4D"/>
                          </a:solidFill>
                          <a:effectLst/>
                          <a:uFillTx/>
                          <a:ea typeface="SimSun"/>
                        </a:rPr>
                        <a:t>颅内 mPFS，月</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pPr>
                      <a:r>
                        <a:rPr lang="zh-CN" sz="1200" b="0" i="0" u="none" strike="noStrike" cap="none" baseline="0">
                          <a:solidFill>
                            <a:srgbClr val="4D4D4D"/>
                          </a:solidFill>
                          <a:effectLst/>
                          <a:uFillTx/>
                          <a:ea typeface="SimSun"/>
                        </a:rPr>
                        <a:t>14.3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val="10003"/>
                  </a:ext>
                </a:extLst>
              </a:tr>
            </a:tbl>
          </a:graphicData>
        </a:graphic>
      </p:graphicFrame>
      <p:cxnSp>
        <p:nvCxnSpPr>
          <p:cNvPr id="5" name="Straight Arrow Connector 4"/>
          <p:cNvCxnSpPr/>
          <p:nvPr/>
        </p:nvCxnSpPr>
        <p:spPr>
          <a:xfrm flipH="1">
            <a:off x="757003" y="1738687"/>
            <a:ext cx="0" cy="176501"/>
          </a:xfrm>
          <a:prstGeom prst="straightConnector1">
            <a:avLst/>
          </a:prstGeom>
          <a:ln w="19050">
            <a:solidFill>
              <a:srgbClr val="4D4D4D"/>
            </a:solidFill>
            <a:tailEnd type="triangle"/>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p:nvPr/>
        </p:nvCxnSpPr>
        <p:spPr>
          <a:xfrm flipH="1">
            <a:off x="1651416" y="2128964"/>
            <a:ext cx="0" cy="176501"/>
          </a:xfrm>
          <a:prstGeom prst="straightConnector1">
            <a:avLst/>
          </a:prstGeom>
          <a:ln w="19050">
            <a:solidFill>
              <a:srgbClr val="4D4D4D"/>
            </a:solidFill>
            <a:tailEnd type="triangle"/>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a:xfrm flipH="1">
            <a:off x="2182947" y="2128964"/>
            <a:ext cx="0" cy="176501"/>
          </a:xfrm>
          <a:prstGeom prst="straightConnector1">
            <a:avLst/>
          </a:prstGeom>
          <a:ln w="19050">
            <a:solidFill>
              <a:srgbClr val="4D4D4D"/>
            </a:solidFill>
            <a:tailEnd type="triangle"/>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p:nvPr/>
        </p:nvCxnSpPr>
        <p:spPr>
          <a:xfrm flipH="1">
            <a:off x="2369126" y="2128964"/>
            <a:ext cx="0" cy="176501"/>
          </a:xfrm>
          <a:prstGeom prst="straightConnector1">
            <a:avLst/>
          </a:prstGeom>
          <a:ln w="19050">
            <a:solidFill>
              <a:srgbClr val="4D4D4D"/>
            </a:solidFill>
            <a:tailEnd type="triangle"/>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p:nvPr/>
        </p:nvCxnSpPr>
        <p:spPr>
          <a:xfrm flipH="1">
            <a:off x="2548071" y="2128964"/>
            <a:ext cx="0" cy="176501"/>
          </a:xfrm>
          <a:prstGeom prst="straightConnector1">
            <a:avLst/>
          </a:prstGeom>
          <a:ln w="19050">
            <a:solidFill>
              <a:srgbClr val="4D4D4D"/>
            </a:solidFill>
            <a:tailEnd type="triangle"/>
          </a:ln>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p:nvPr/>
        </p:nvCxnSpPr>
        <p:spPr>
          <a:xfrm flipH="1">
            <a:off x="3531867" y="2128964"/>
            <a:ext cx="0" cy="176501"/>
          </a:xfrm>
          <a:prstGeom prst="straightConnector1">
            <a:avLst/>
          </a:prstGeom>
          <a:ln w="19050">
            <a:solidFill>
              <a:srgbClr val="4D4D4D"/>
            </a:solidFill>
            <a:tailEnd type="triangle"/>
          </a:ln>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p:nvPr/>
        </p:nvCxnSpPr>
        <p:spPr>
          <a:xfrm flipH="1">
            <a:off x="4348997" y="2128964"/>
            <a:ext cx="0" cy="176501"/>
          </a:xfrm>
          <a:prstGeom prst="straightConnector1">
            <a:avLst/>
          </a:prstGeom>
          <a:ln w="19050">
            <a:solidFill>
              <a:srgbClr val="4D4D4D"/>
            </a:solidFill>
            <a:tailEnd type="triangle"/>
          </a:ln>
        </p:spPr>
        <p:style>
          <a:lnRef idx="1">
            <a:schemeClr val="accent1"/>
          </a:lnRef>
          <a:fillRef idx="0">
            <a:schemeClr val="accent1"/>
          </a:fillRef>
          <a:effectRef idx="0">
            <a:schemeClr val="accent1"/>
          </a:effectRef>
          <a:fontRef idx="minor">
            <a:schemeClr val="tx1"/>
          </a:fontRef>
        </p:style>
      </p:cxnSp>
      <p:cxnSp>
        <p:nvCxnSpPr>
          <p:cNvPr id="61" name="Straight Arrow Connector 60"/>
          <p:cNvCxnSpPr/>
          <p:nvPr/>
        </p:nvCxnSpPr>
        <p:spPr>
          <a:xfrm flipH="1">
            <a:off x="864432" y="3598249"/>
            <a:ext cx="0" cy="176501"/>
          </a:xfrm>
          <a:prstGeom prst="straightConnector1">
            <a:avLst/>
          </a:prstGeom>
          <a:ln w="19050">
            <a:solidFill>
              <a:srgbClr val="4D4D4D"/>
            </a:solidFill>
            <a:tailEnd type="triangle"/>
          </a:ln>
        </p:spPr>
        <p:style>
          <a:lnRef idx="1">
            <a:schemeClr val="accent1"/>
          </a:lnRef>
          <a:fillRef idx="0">
            <a:schemeClr val="accent1"/>
          </a:fillRef>
          <a:effectRef idx="0">
            <a:schemeClr val="accent1"/>
          </a:effectRef>
          <a:fontRef idx="minor">
            <a:schemeClr val="tx1"/>
          </a:fontRef>
        </p:style>
      </p:cxnSp>
      <p:sp>
        <p:nvSpPr>
          <p:cNvPr id="53" name="TextBox 52"/>
          <p:cNvSpPr txBox="1"/>
          <p:nvPr/>
        </p:nvSpPr>
        <p:spPr>
          <a:xfrm>
            <a:off x="846110" y="3559677"/>
            <a:ext cx="478633" cy="244084"/>
          </a:xfrm>
          <a:prstGeom prst="rect">
            <a:avLst/>
          </a:prstGeom>
          <a:noFill/>
        </p:spPr>
        <p:txBody>
          <a:bodyPr wrap="none" rtlCol="0">
            <a:spAutoFit/>
          </a:bodyPr>
          <a:lstStyle/>
          <a:p>
            <a:r>
              <a:rPr lang="zh-CN" sz="1000" b="0" i="0" u="none" strike="noStrike" cap="none" baseline="0">
                <a:solidFill>
                  <a:srgbClr val="4D4D4D"/>
                </a:solidFill>
                <a:effectLst/>
                <a:uFillTx/>
                <a:ea typeface="SimSun"/>
              </a:rPr>
              <a:t>GI 癌</a:t>
            </a:r>
          </a:p>
        </p:txBody>
      </p:sp>
    </p:spTree>
    <p:custDataLst>
      <p:tags r:id="rId1"/>
    </p:custDataLst>
    <p:extLst>
      <p:ext uri="{BB962C8B-B14F-4D97-AF65-F5344CB8AC3E}">
        <p14:creationId xmlns:p14="http://schemas.microsoft.com/office/powerpoint/2010/main" val="345353298"/>
      </p:ext>
    </p:extLst>
  </p:cSld>
  <p:clrMapOvr>
    <a:masterClrMapping/>
  </p:clrMapOvr>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zh-CN" sz="1800" b="1" i="0" u="none" strike="noStrike" cap="none" baseline="0">
                <a:solidFill>
                  <a:srgbClr val="043882"/>
                </a:solidFill>
                <a:effectLst/>
                <a:uFillTx/>
                <a:ea typeface="SimSun"/>
              </a:rPr>
              <a:t>O-024：Entrectinib 用于 NTRK 融合阳性胃肠癌：入选三项试验（STARTRK-2、STARTRK-1 和 ALKA-372-001）的患者综合分析 – Siena S 等人</a:t>
            </a:r>
          </a:p>
        </p:txBody>
      </p:sp>
      <p:sp>
        <p:nvSpPr>
          <p:cNvPr id="5123" name="Rectangle 3"/>
          <p:cNvSpPr>
            <a:spLocks noGrp="1" noChangeArrowheads="1"/>
          </p:cNvSpPr>
          <p:nvPr>
            <p:ph idx="1"/>
          </p:nvPr>
        </p:nvSpPr>
        <p:spPr/>
        <p:txBody>
          <a:bodyPr/>
          <a:lstStyle/>
          <a:p>
            <a:pPr marL="0" indent="0">
              <a:buNone/>
            </a:pPr>
            <a:r>
              <a:rPr lang="zh-CN" sz="1600" b="1" i="0" u="none" strike="noStrike" cap="none" baseline="0">
                <a:solidFill>
                  <a:srgbClr val="4D4D4D"/>
                </a:solidFill>
                <a:effectLst/>
                <a:uFillTx/>
                <a:ea typeface="SimSun"/>
              </a:rPr>
              <a:t>关键结果（续）</a:t>
            </a:r>
          </a:p>
          <a:p>
            <a:pPr marL="0" indent="0">
              <a:spcBef>
                <a:spcPts val="22200"/>
              </a:spcBef>
              <a:buNone/>
            </a:pPr>
            <a:r>
              <a:rPr lang="zh-CN" sz="1600" b="1" i="0" u="none" strike="noStrike" cap="none" baseline="0">
                <a:solidFill>
                  <a:srgbClr val="4D4D4D"/>
                </a:solidFill>
                <a:effectLst/>
                <a:uFillTx/>
                <a:ea typeface="SimSun"/>
              </a:rPr>
              <a:t>结论</a:t>
            </a:r>
          </a:p>
          <a:p>
            <a:r>
              <a:rPr lang="zh-CN" sz="1600" b="1" i="0" u="none" strike="noStrike" cap="none" baseline="0">
                <a:solidFill>
                  <a:srgbClr val="4D4D4D"/>
                </a:solidFill>
                <a:effectLst/>
                <a:uFillTx/>
                <a:ea typeface="SimSun"/>
              </a:rPr>
              <a:t>在 NTRK 融合阳性 GI 癌患者中，entrectinib 具有与整体 NTRK 融合阳性人群相当的临床意义缓解，且总体耐受良好</a:t>
            </a:r>
          </a:p>
        </p:txBody>
      </p:sp>
      <p:sp>
        <p:nvSpPr>
          <p:cNvPr id="15" name="Text Placeholder 14"/>
          <p:cNvSpPr>
            <a:spLocks noGrp="1"/>
          </p:cNvSpPr>
          <p:nvPr>
            <p:ph type="body" sz="quarter" idx="11"/>
          </p:nvPr>
        </p:nvSpPr>
        <p:spPr>
          <a:xfrm>
            <a:off x="4495800" y="6096000"/>
            <a:ext cx="4283075" cy="487363"/>
          </a:xfrm>
        </p:spPr>
        <p:txBody>
          <a:bodyPr/>
          <a:lstStyle/>
          <a:p>
            <a:r>
              <a:rPr lang="zh-CN" sz="1200" b="0" i="0" u="none" strike="noStrike" cap="none" baseline="0">
                <a:solidFill>
                  <a:srgbClr val="4D4D4D"/>
                </a:solidFill>
                <a:effectLst/>
                <a:uFillTx/>
                <a:ea typeface="SimSun"/>
              </a:rPr>
              <a:t>Siena S, et al. Ann Oncol 2019;30(suppl):abstr O-024</a:t>
            </a:r>
          </a:p>
        </p:txBody>
      </p:sp>
      <p:graphicFrame>
        <p:nvGraphicFramePr>
          <p:cNvPr id="6" name="Group 88"/>
          <p:cNvGraphicFramePr>
            <a:graphicFrameLocks noGrp="1"/>
          </p:cNvGraphicFramePr>
          <p:nvPr>
            <p:extLst>
              <p:ext uri="{D42A27DB-BD31-4B8C-83A1-F6EECF244321}">
                <p14:modId xmlns:p14="http://schemas.microsoft.com/office/powerpoint/2010/main" val="1372714475"/>
              </p:ext>
            </p:extLst>
          </p:nvPr>
        </p:nvGraphicFramePr>
        <p:xfrm>
          <a:off x="1255551" y="1618471"/>
          <a:ext cx="6632898" cy="2496240"/>
        </p:xfrm>
        <a:graphic>
          <a:graphicData uri="http://schemas.openxmlformats.org/drawingml/2006/table">
            <a:tbl>
              <a:tblPr firstRow="1" bandRow="1">
                <a:tableStyleId>{69012ECD-51FC-41F1-AA8D-1B2483CD663E}</a:tableStyleId>
              </a:tblPr>
              <a:tblGrid>
                <a:gridCol w="2906025">
                  <a:extLst>
                    <a:ext uri="{9D8B030D-6E8A-4147-A177-3AD203B41FA5}">
                      <a16:colId xmlns:a16="http://schemas.microsoft.com/office/drawing/2014/main" val="20000"/>
                    </a:ext>
                  </a:extLst>
                </a:gridCol>
                <a:gridCol w="3726873">
                  <a:extLst>
                    <a:ext uri="{9D8B030D-6E8A-4147-A177-3AD203B41FA5}">
                      <a16:colId xmlns:a16="http://schemas.microsoft.com/office/drawing/2014/main" val="20001"/>
                    </a:ext>
                  </a:extLst>
                </a:gridCol>
              </a:tblGrid>
              <a:tr h="173999">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zh-CN" sz="1400" b="1" i="0" u="none" strike="noStrike" cap="none" baseline="0" dirty="0">
                          <a:solidFill>
                            <a:srgbClr val="FFFFFF"/>
                          </a:solidFill>
                          <a:effectLst/>
                          <a:uFillTx/>
                          <a:ea typeface="SimSun"/>
                        </a:rPr>
                        <a:t>3 级 AE，n (%)</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400" b="1" i="0" u="none" strike="noStrike" cap="none" baseline="0">
                          <a:solidFill>
                            <a:srgbClr val="FFFFFF"/>
                          </a:solidFill>
                          <a:effectLst/>
                          <a:uFillTx/>
                          <a:ea typeface="SimSun"/>
                        </a:rPr>
                        <a:t>NTRK 融合阳性</a:t>
                      </a:r>
                      <a:r>
                        <a:rPr sz="1400"/>
                        <a:t/>
                      </a:r>
                      <a:br>
                        <a:rPr sz="1400"/>
                      </a:br>
                      <a:r>
                        <a:rPr lang="zh-CN" sz="1400" b="1" i="0" u="none" strike="noStrike" cap="none" baseline="0">
                          <a:solidFill>
                            <a:srgbClr val="FFFFFF"/>
                          </a:solidFill>
                          <a:effectLst/>
                          <a:uFillTx/>
                          <a:ea typeface="SimSun"/>
                        </a:rPr>
                        <a:t>(n=68)</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0"/>
                  </a:ext>
                </a:extLst>
              </a:tr>
              <a:tr h="143472">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zh-CN" sz="1400" b="0" i="0" u="none" strike="noStrike" cap="none" baseline="0" dirty="0">
                          <a:solidFill>
                            <a:srgbClr val="4D4D4D"/>
                          </a:solidFill>
                          <a:effectLst/>
                          <a:uFillTx/>
                          <a:ea typeface="SimSun"/>
                        </a:rPr>
                        <a:t>疲乏</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en-US" altLang="zh-CN" sz="1400" b="0" i="0" u="none" strike="noStrike" kern="1200" cap="none" baseline="0" dirty="0" smtClean="0">
                          <a:solidFill>
                            <a:srgbClr val="4D4D4D"/>
                          </a:solidFill>
                          <a:effectLst/>
                          <a:uFillTx/>
                          <a:latin typeface="+mn-lt"/>
                          <a:ea typeface="SimSun"/>
                          <a:cs typeface="+mn-cs"/>
                        </a:rPr>
                        <a:t>5 (7.4)</a:t>
                      </a:r>
                      <a:endParaRPr lang="en-US" sz="1400" b="0" i="0" u="none" strike="noStrike" kern="1200" cap="none" baseline="0" dirty="0">
                        <a:solidFill>
                          <a:srgbClr val="4D4D4D"/>
                        </a:solidFill>
                        <a:effectLst/>
                        <a:uFillTx/>
                        <a:latin typeface="+mn-lt"/>
                        <a:ea typeface="SimSun"/>
                        <a:cs typeface="+mn-cs"/>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10001"/>
                  </a:ext>
                </a:extLst>
              </a:tr>
              <a:tr h="0">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zh-CN" sz="1400" b="0" i="0" u="none" strike="noStrike" cap="none" baseline="0">
                          <a:solidFill>
                            <a:srgbClr val="4D4D4D"/>
                          </a:solidFill>
                          <a:effectLst/>
                          <a:uFillTx/>
                          <a:ea typeface="SimSun"/>
                        </a:rPr>
                        <a:t>腹泻</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en-US" altLang="zh-CN" sz="1400" b="0" i="0" u="none" strike="noStrike" kern="1200" cap="none" baseline="0" dirty="0" smtClean="0">
                          <a:solidFill>
                            <a:srgbClr val="4D4D4D"/>
                          </a:solidFill>
                          <a:effectLst/>
                          <a:uFillTx/>
                          <a:latin typeface="+mn-lt"/>
                          <a:ea typeface="SimSun"/>
                          <a:cs typeface="+mn-cs"/>
                        </a:rPr>
                        <a:t>1 (1.5)</a:t>
                      </a:r>
                      <a:endParaRPr lang="en-US" sz="1400" b="0" i="0" u="none" strike="noStrike" kern="1200" cap="none" baseline="0" dirty="0">
                        <a:solidFill>
                          <a:srgbClr val="4D4D4D"/>
                        </a:solidFill>
                        <a:effectLst/>
                        <a:uFillTx/>
                        <a:latin typeface="+mn-lt"/>
                        <a:ea typeface="SimSun"/>
                        <a:cs typeface="+mn-cs"/>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10002"/>
                  </a:ext>
                </a:extLst>
              </a:tr>
              <a:tr h="0">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zh-CN" sz="1400" b="0" i="0" u="none" strike="noStrike" cap="none" baseline="0">
                          <a:solidFill>
                            <a:srgbClr val="4D4D4D"/>
                          </a:solidFill>
                          <a:effectLst/>
                          <a:uFillTx/>
                          <a:ea typeface="SimSun"/>
                        </a:rPr>
                        <a:t>外周水肿</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en-US" altLang="zh-CN" sz="1400" b="0" i="0" u="none" strike="noStrike" kern="1200" cap="none" baseline="0" dirty="0" smtClean="0">
                          <a:solidFill>
                            <a:srgbClr val="4D4D4D"/>
                          </a:solidFill>
                          <a:effectLst/>
                          <a:uFillTx/>
                          <a:latin typeface="+mn-lt"/>
                          <a:ea typeface="SimSun"/>
                          <a:cs typeface="+mn-cs"/>
                        </a:rPr>
                        <a:t>1 (1.5)</a:t>
                      </a:r>
                      <a:endParaRPr lang="en-US" sz="1400" b="0" i="0" u="none" strike="noStrike" kern="1200" cap="none" baseline="0" dirty="0">
                        <a:solidFill>
                          <a:srgbClr val="4D4D4D"/>
                        </a:solidFill>
                        <a:effectLst/>
                        <a:uFillTx/>
                        <a:latin typeface="+mn-lt"/>
                        <a:ea typeface="SimSun"/>
                        <a:cs typeface="+mn-cs"/>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10003"/>
                  </a:ext>
                </a:extLst>
              </a:tr>
              <a:tr h="214784">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zh-CN" sz="1400" b="0" i="0" u="none" strike="noStrike" cap="none" baseline="0">
                          <a:solidFill>
                            <a:srgbClr val="4D4D4D"/>
                          </a:solidFill>
                          <a:effectLst/>
                          <a:uFillTx/>
                          <a:ea typeface="SimSun"/>
                        </a:rPr>
                        <a:t>头晕</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en-US" altLang="zh-CN" sz="1400" b="0" i="0" u="none" strike="noStrike" kern="1200" cap="none" baseline="0" dirty="0" smtClean="0">
                          <a:solidFill>
                            <a:srgbClr val="4D4D4D"/>
                          </a:solidFill>
                          <a:effectLst/>
                          <a:uFillTx/>
                          <a:latin typeface="+mn-lt"/>
                          <a:ea typeface="SimSun"/>
                          <a:cs typeface="+mn-cs"/>
                        </a:rPr>
                        <a:t>1 (1.5)</a:t>
                      </a:r>
                      <a:endParaRPr lang="en-US" sz="1400" b="0" i="0" u="none" strike="noStrike" kern="1200" cap="none" baseline="0" dirty="0">
                        <a:solidFill>
                          <a:srgbClr val="4D4D4D"/>
                        </a:solidFill>
                        <a:effectLst/>
                        <a:uFillTx/>
                        <a:latin typeface="+mn-lt"/>
                        <a:ea typeface="SimSun"/>
                        <a:cs typeface="+mn-cs"/>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10004"/>
                  </a:ext>
                </a:extLst>
              </a:tr>
              <a:tr h="0">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zh-CN" sz="1400" b="0" i="0" u="none" strike="noStrike" cap="none" baseline="0">
                          <a:solidFill>
                            <a:srgbClr val="4D4D4D"/>
                          </a:solidFill>
                          <a:effectLst/>
                          <a:uFillTx/>
                          <a:ea typeface="SimSun"/>
                        </a:rPr>
                        <a:t>血肌酐增加</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en-US" altLang="zh-CN" sz="1400" b="0" i="0" u="none" strike="noStrike" kern="1200" cap="none" baseline="0" dirty="0" smtClean="0">
                          <a:solidFill>
                            <a:srgbClr val="4D4D4D"/>
                          </a:solidFill>
                          <a:effectLst/>
                          <a:uFillTx/>
                          <a:latin typeface="+mn-lt"/>
                          <a:ea typeface="SimSun"/>
                          <a:cs typeface="+mn-cs"/>
                        </a:rPr>
                        <a:t>1 (1.5)</a:t>
                      </a:r>
                      <a:endParaRPr lang="en-US" sz="1400" b="0" i="0" u="none" strike="noStrike" kern="1200" cap="none" baseline="0" dirty="0">
                        <a:solidFill>
                          <a:srgbClr val="4D4D4D"/>
                        </a:solidFill>
                        <a:effectLst/>
                        <a:uFillTx/>
                        <a:latin typeface="+mn-lt"/>
                        <a:ea typeface="SimSun"/>
                        <a:cs typeface="+mn-cs"/>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extLst>
                  <a:ext uri="{0D108BD9-81ED-4DB2-BD59-A6C34878D82A}">
                    <a16:rowId xmlns:a16="http://schemas.microsoft.com/office/drawing/2014/main" val="10005"/>
                  </a:ext>
                </a:extLst>
              </a:tr>
              <a:tr h="0">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zh-CN" sz="1400" b="0" i="0" u="none" strike="noStrike" cap="none" baseline="0">
                          <a:solidFill>
                            <a:srgbClr val="4D4D4D"/>
                          </a:solidFill>
                          <a:effectLst/>
                          <a:uFillTx/>
                          <a:ea typeface="SimSun"/>
                        </a:rPr>
                        <a:t>AST 升高</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en-US" altLang="zh-CN" sz="1400" b="0" i="0" u="none" strike="noStrike" kern="1200" cap="none" baseline="0" dirty="0" smtClean="0">
                          <a:solidFill>
                            <a:srgbClr val="4D4D4D"/>
                          </a:solidFill>
                          <a:effectLst/>
                          <a:uFillTx/>
                          <a:latin typeface="+mn-lt"/>
                          <a:ea typeface="SimSun"/>
                          <a:cs typeface="+mn-cs"/>
                        </a:rPr>
                        <a:t>7 (10.3)</a:t>
                      </a:r>
                      <a:endParaRPr lang="en-US" sz="1400" b="0" i="0" u="none" strike="noStrike" kern="1200" cap="none" baseline="0" dirty="0">
                        <a:solidFill>
                          <a:srgbClr val="4D4D4D"/>
                        </a:solidFill>
                        <a:effectLst/>
                        <a:uFillTx/>
                        <a:latin typeface="+mn-lt"/>
                        <a:ea typeface="SimSun"/>
                        <a:cs typeface="+mn-cs"/>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1533662722"/>
                  </a:ext>
                </a:extLst>
              </a:tr>
              <a:tr h="0">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zh-CN" sz="1400" b="0" i="0" u="none" strike="noStrike" cap="none" baseline="0">
                          <a:solidFill>
                            <a:srgbClr val="4D4D4D"/>
                          </a:solidFill>
                          <a:effectLst/>
                          <a:uFillTx/>
                          <a:ea typeface="SimSun"/>
                        </a:rPr>
                        <a:t>贫血</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en-US" altLang="zh-CN" sz="1400" b="0" i="0" u="none" strike="noStrike" kern="1200" cap="none" baseline="0" dirty="0" smtClean="0">
                          <a:solidFill>
                            <a:srgbClr val="4D4D4D"/>
                          </a:solidFill>
                          <a:effectLst/>
                          <a:uFillTx/>
                          <a:latin typeface="+mn-lt"/>
                          <a:ea typeface="SimSun"/>
                          <a:cs typeface="+mn-cs"/>
                        </a:rPr>
                        <a:t>8 (11.8)</a:t>
                      </a:r>
                      <a:endParaRPr lang="en-US" sz="1400" b="0" i="0" u="none" strike="noStrike" kern="1200" cap="none" baseline="0" dirty="0">
                        <a:solidFill>
                          <a:srgbClr val="4D4D4D"/>
                        </a:solidFill>
                        <a:effectLst/>
                        <a:uFillTx/>
                        <a:latin typeface="+mn-lt"/>
                        <a:ea typeface="SimSun"/>
                        <a:cs typeface="+mn-cs"/>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extLst>
                  <a:ext uri="{0D108BD9-81ED-4DB2-BD59-A6C34878D82A}">
                    <a16:rowId xmlns:a16="http://schemas.microsoft.com/office/drawing/2014/main" val="2776018888"/>
                  </a:ext>
                </a:extLst>
              </a:tr>
            </a:tbl>
          </a:graphicData>
        </a:graphic>
      </p:graphicFrame>
    </p:spTree>
    <p:custDataLst>
      <p:tags r:id="rId1"/>
    </p:custDataLst>
    <p:extLst>
      <p:ext uri="{BB962C8B-B14F-4D97-AF65-F5344CB8AC3E}">
        <p14:creationId xmlns:p14="http://schemas.microsoft.com/office/powerpoint/2010/main" val="3955061866"/>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zh-CN" sz="1800" b="1" i="0" u="none" strike="noStrike" cap="none" baseline="0">
                <a:solidFill>
                  <a:srgbClr val="043882"/>
                </a:solidFill>
                <a:effectLst/>
                <a:uFillTx/>
                <a:ea typeface="SimSun"/>
              </a:rPr>
              <a:t>LBA-003：一项评估 TAS-118 + 奥沙利铂对比 S-1 + 顺铂作为一线化疗用于晚期胃癌患者的 III 期研究（SOLAR 研究）– Kang Y-K 等人</a:t>
            </a:r>
          </a:p>
        </p:txBody>
      </p:sp>
      <p:sp>
        <p:nvSpPr>
          <p:cNvPr id="5123" name="Rectangle 3"/>
          <p:cNvSpPr>
            <a:spLocks noGrp="1" noChangeArrowheads="1"/>
          </p:cNvSpPr>
          <p:nvPr>
            <p:ph idx="1"/>
          </p:nvPr>
        </p:nvSpPr>
        <p:spPr>
          <a:xfrm>
            <a:off x="365124" y="1254034"/>
            <a:ext cx="8413751" cy="5051231"/>
          </a:xfrm>
        </p:spPr>
        <p:txBody>
          <a:bodyPr/>
          <a:lstStyle/>
          <a:p>
            <a:pPr marL="0" indent="0">
              <a:buNone/>
            </a:pPr>
            <a:r>
              <a:rPr lang="zh-CN" sz="1600" b="1" i="0" u="none" strike="noStrike" cap="none" baseline="0" dirty="0">
                <a:solidFill>
                  <a:srgbClr val="4D4D4D"/>
                </a:solidFill>
                <a:effectLst/>
                <a:uFillTx/>
                <a:ea typeface="SimSun"/>
              </a:rPr>
              <a:t>关键结果（续）</a:t>
            </a:r>
          </a:p>
          <a:p>
            <a:pPr marL="0" indent="0">
              <a:spcBef>
                <a:spcPts val="21600"/>
              </a:spcBef>
              <a:buNone/>
            </a:pPr>
            <a:r>
              <a:rPr lang="zh-CN" sz="1600" b="1" i="0" u="none" strike="noStrike" cap="none" baseline="0" dirty="0" smtClean="0">
                <a:solidFill>
                  <a:srgbClr val="4D4D4D"/>
                </a:solidFill>
                <a:effectLst/>
                <a:uFillTx/>
                <a:ea typeface="SimSun"/>
              </a:rPr>
              <a:t>结论</a:t>
            </a:r>
            <a:endParaRPr lang="zh-CN" sz="1600" b="1" i="0" u="none" strike="noStrike" cap="none" baseline="0" dirty="0">
              <a:solidFill>
                <a:srgbClr val="4D4D4D"/>
              </a:solidFill>
              <a:effectLst/>
              <a:uFillTx/>
              <a:ea typeface="SimSun"/>
            </a:endParaRPr>
          </a:p>
          <a:p>
            <a:r>
              <a:rPr lang="zh-CN" sz="1600" b="1" i="0" u="none" strike="noStrike" cap="none" baseline="0" dirty="0">
                <a:solidFill>
                  <a:srgbClr val="4D4D4D"/>
                </a:solidFill>
                <a:effectLst/>
                <a:uFillTx/>
                <a:ea typeface="SimSun"/>
              </a:rPr>
              <a:t>在晚期胃癌或 GEJ 癌患者中，与 S-1 + 顺铂相比，TAS-118 + 奥沙利铂作为 1L 治疗可显著改善生存期</a:t>
            </a:r>
          </a:p>
          <a:p>
            <a:r>
              <a:rPr lang="zh-CN" sz="1600" b="1" i="0" u="none" strike="noStrike" cap="none" baseline="0" dirty="0">
                <a:solidFill>
                  <a:srgbClr val="4D4D4D"/>
                </a:solidFill>
                <a:effectLst/>
                <a:uFillTx/>
                <a:ea typeface="SimSun"/>
              </a:rPr>
              <a:t>就发生非血液学 AE 的患者比例而言，TAS-118 + 奥沙利铂高于 S-1 + 顺铂 </a:t>
            </a:r>
          </a:p>
        </p:txBody>
      </p:sp>
      <p:sp>
        <p:nvSpPr>
          <p:cNvPr id="15" name="Text Placeholder 14"/>
          <p:cNvSpPr>
            <a:spLocks noGrp="1"/>
          </p:cNvSpPr>
          <p:nvPr>
            <p:ph type="body" sz="quarter" idx="11"/>
          </p:nvPr>
        </p:nvSpPr>
        <p:spPr>
          <a:xfrm>
            <a:off x="4495800" y="6096000"/>
            <a:ext cx="4283075" cy="487363"/>
          </a:xfrm>
        </p:spPr>
        <p:txBody>
          <a:bodyPr/>
          <a:lstStyle/>
          <a:p>
            <a:r>
              <a:rPr lang="zh-CN" sz="1200" b="0" i="0" u="none" strike="noStrike" cap="none" baseline="0">
                <a:solidFill>
                  <a:srgbClr val="4D4D4D"/>
                </a:solidFill>
                <a:effectLst/>
                <a:uFillTx/>
                <a:ea typeface="SimSun"/>
              </a:rPr>
              <a:t>Kang Y-K, et al. Ann Oncol 2019;30(suppl):abstr LBA-003</a:t>
            </a:r>
          </a:p>
        </p:txBody>
      </p:sp>
      <p:graphicFrame>
        <p:nvGraphicFramePr>
          <p:cNvPr id="7" name="Group 88"/>
          <p:cNvGraphicFramePr>
            <a:graphicFrameLocks noGrp="1"/>
          </p:cNvGraphicFramePr>
          <p:nvPr>
            <p:extLst>
              <p:ext uri="{D42A27DB-BD31-4B8C-83A1-F6EECF244321}">
                <p14:modId xmlns:p14="http://schemas.microsoft.com/office/powerpoint/2010/main" val="3536466362"/>
              </p:ext>
            </p:extLst>
          </p:nvPr>
        </p:nvGraphicFramePr>
        <p:xfrm>
          <a:off x="369888" y="1625200"/>
          <a:ext cx="8408988" cy="2496240"/>
        </p:xfrm>
        <a:graphic>
          <a:graphicData uri="http://schemas.openxmlformats.org/drawingml/2006/table">
            <a:tbl>
              <a:tblPr firstRow="1" bandRow="1">
                <a:tableStyleId>{69012ECD-51FC-41F1-AA8D-1B2483CD663E}</a:tableStyleId>
              </a:tblPr>
              <a:tblGrid>
                <a:gridCol w="3744912">
                  <a:extLst>
                    <a:ext uri="{9D8B030D-6E8A-4147-A177-3AD203B41FA5}">
                      <a16:colId xmlns:a16="http://schemas.microsoft.com/office/drawing/2014/main" val="20000"/>
                    </a:ext>
                  </a:extLst>
                </a:gridCol>
                <a:gridCol w="2332038">
                  <a:extLst>
                    <a:ext uri="{9D8B030D-6E8A-4147-A177-3AD203B41FA5}">
                      <a16:colId xmlns:a16="http://schemas.microsoft.com/office/drawing/2014/main" val="20001"/>
                    </a:ext>
                  </a:extLst>
                </a:gridCol>
                <a:gridCol w="2332038">
                  <a:extLst>
                    <a:ext uri="{9D8B030D-6E8A-4147-A177-3AD203B41FA5}">
                      <a16:colId xmlns:a16="http://schemas.microsoft.com/office/drawing/2014/main" val="20002"/>
                    </a:ext>
                  </a:extLst>
                </a:gridCol>
              </a:tblGrid>
              <a:tr h="173999">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zh-CN" sz="1400" b="1" i="0" u="none" strike="noStrike" cap="none" baseline="0" dirty="0">
                          <a:solidFill>
                            <a:srgbClr val="FFFFFF"/>
                          </a:solidFill>
                          <a:effectLst/>
                          <a:uFillTx/>
                          <a:ea typeface="SimSun"/>
                        </a:rPr>
                        <a:t>在 ≥5% 患者中发生的 ≥3 级 AE，%</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400" b="1" i="0" u="none" strike="noStrike" cap="none" baseline="0">
                          <a:solidFill>
                            <a:srgbClr val="FFFFFF"/>
                          </a:solidFill>
                          <a:effectLst/>
                          <a:uFillTx/>
                          <a:ea typeface="SimSun"/>
                        </a:rPr>
                        <a:t>TAS-118 + 奥沙利铂 (n=352)</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zh-CN" sz="1400" b="1" i="0" u="none" strike="noStrike" cap="none" baseline="0">
                          <a:solidFill>
                            <a:srgbClr val="FFFFFF"/>
                          </a:solidFill>
                          <a:effectLst/>
                          <a:uFillTx/>
                          <a:ea typeface="SimSun"/>
                        </a:rPr>
                        <a:t>S-1 + 顺铂</a:t>
                      </a:r>
                      <a:r>
                        <a:rPr sz="1400"/>
                        <a:t/>
                      </a:r>
                      <a:br>
                        <a:rPr sz="1400"/>
                      </a:br>
                      <a:r>
                        <a:rPr lang="zh-CN" sz="1400" b="1" i="0" u="none" strike="noStrike" cap="none" baseline="0">
                          <a:solidFill>
                            <a:srgbClr val="FFFFFF"/>
                          </a:solidFill>
                          <a:effectLst/>
                          <a:uFillTx/>
                          <a:ea typeface="SimSun"/>
                        </a:rPr>
                        <a:t>(n=348)</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0"/>
                  </a:ext>
                </a:extLst>
              </a:tr>
              <a:tr h="143472">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zh-CN" sz="1400" b="0" i="0" u="none" strike="noStrike" cap="none" baseline="0" dirty="0">
                          <a:solidFill>
                            <a:srgbClr val="4D4D4D"/>
                          </a:solidFill>
                          <a:effectLst/>
                          <a:uFillTx/>
                          <a:ea typeface="SimSun"/>
                        </a:rPr>
                        <a:t>贫血</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en-US" altLang="zh-CN" sz="1400" b="0" i="0" u="none" strike="noStrike" kern="1200" cap="none" baseline="0" dirty="0" smtClean="0">
                          <a:solidFill>
                            <a:srgbClr val="4D4D4D"/>
                          </a:solidFill>
                          <a:effectLst/>
                          <a:uFillTx/>
                          <a:latin typeface="+mn-lt"/>
                          <a:ea typeface="SimSun"/>
                          <a:cs typeface="+mn-cs"/>
                        </a:rPr>
                        <a:t>15.9</a:t>
                      </a:r>
                      <a:endParaRPr lang="en-US" sz="1400" b="0" i="0" u="none" strike="noStrike" kern="1200" cap="none" baseline="0" dirty="0">
                        <a:solidFill>
                          <a:srgbClr val="4D4D4D"/>
                        </a:solidFill>
                        <a:effectLst/>
                        <a:uFillTx/>
                        <a:latin typeface="+mn-lt"/>
                        <a:ea typeface="SimSun"/>
                        <a:cs typeface="+mn-cs"/>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tabLst/>
                        <a:defRPr/>
                      </a:pPr>
                      <a:r>
                        <a:rPr lang="en-US" altLang="zh-CN" sz="1400" b="0" i="0" u="none" strike="noStrike" kern="1200" cap="none" baseline="0" dirty="0" smtClean="0">
                          <a:solidFill>
                            <a:srgbClr val="4D4D4D"/>
                          </a:solidFill>
                          <a:effectLst/>
                          <a:uFillTx/>
                          <a:latin typeface="+mn-lt"/>
                          <a:ea typeface="SimSun"/>
                          <a:cs typeface="+mn-cs"/>
                        </a:rPr>
                        <a:t>18.4</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10001"/>
                  </a:ext>
                </a:extLst>
              </a:tr>
              <a:tr h="0">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zh-CN" sz="1400" b="0" i="0" u="none" strike="noStrike" cap="none" baseline="0">
                          <a:solidFill>
                            <a:srgbClr val="4D4D4D"/>
                          </a:solidFill>
                          <a:effectLst/>
                          <a:uFillTx/>
                          <a:ea typeface="SimSun"/>
                        </a:rPr>
                        <a:t>中性粒细胞减少症</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en-US" altLang="zh-CN" sz="1400" b="0" i="0" u="none" strike="noStrike" kern="1200" cap="none" baseline="0" dirty="0" smtClean="0">
                          <a:solidFill>
                            <a:srgbClr val="4D4D4D"/>
                          </a:solidFill>
                          <a:effectLst/>
                          <a:uFillTx/>
                          <a:latin typeface="+mn-lt"/>
                          <a:ea typeface="SimSun"/>
                          <a:cs typeface="+mn-cs"/>
                        </a:rPr>
                        <a:t>15.3</a:t>
                      </a:r>
                      <a:endParaRPr lang="en-US" sz="1400" b="0" i="0" u="none" strike="noStrike" kern="1200" cap="none" baseline="0" dirty="0">
                        <a:solidFill>
                          <a:srgbClr val="4D4D4D"/>
                        </a:solidFill>
                        <a:effectLst/>
                        <a:uFillTx/>
                        <a:latin typeface="+mn-lt"/>
                        <a:ea typeface="SimSun"/>
                        <a:cs typeface="+mn-cs"/>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en-US" altLang="zh-CN" sz="1400" b="0" i="0" u="none" strike="noStrike" kern="1200" cap="none" baseline="0" dirty="0" smtClean="0">
                          <a:solidFill>
                            <a:srgbClr val="4D4D4D"/>
                          </a:solidFill>
                          <a:effectLst/>
                          <a:uFillTx/>
                          <a:latin typeface="+mn-lt"/>
                          <a:ea typeface="SimSun"/>
                          <a:cs typeface="+mn-cs"/>
                        </a:rPr>
                        <a:t>25.3</a:t>
                      </a:r>
                      <a:endParaRPr lang="en-US" sz="1400" b="0" i="0" u="none" strike="noStrike" kern="1200" cap="none" baseline="0" dirty="0">
                        <a:solidFill>
                          <a:srgbClr val="4D4D4D"/>
                        </a:solidFill>
                        <a:effectLst/>
                        <a:uFillTx/>
                        <a:latin typeface="+mn-lt"/>
                        <a:ea typeface="SimSun"/>
                        <a:cs typeface="+mn-cs"/>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10002"/>
                  </a:ext>
                </a:extLst>
              </a:tr>
              <a:tr h="0">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zh-CN" sz="1400" b="0" i="0" u="none" strike="noStrike" cap="none" baseline="0">
                          <a:solidFill>
                            <a:srgbClr val="4D4D4D"/>
                          </a:solidFill>
                          <a:effectLst/>
                          <a:uFillTx/>
                          <a:ea typeface="SimSun"/>
                        </a:rPr>
                        <a:t>血小板减少症</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en-US" altLang="zh-CN" sz="1400" b="0" i="0" u="none" strike="noStrike" kern="1200" cap="none" baseline="0" dirty="0" smtClean="0">
                          <a:solidFill>
                            <a:srgbClr val="4D4D4D"/>
                          </a:solidFill>
                          <a:effectLst/>
                          <a:uFillTx/>
                          <a:latin typeface="+mn-lt"/>
                          <a:ea typeface="SimSun"/>
                          <a:cs typeface="+mn-cs"/>
                        </a:rPr>
                        <a:t>2.0</a:t>
                      </a:r>
                      <a:endParaRPr lang="en-US" sz="1400" b="0" i="0" u="none" strike="noStrike" kern="1200" cap="none" baseline="0" dirty="0">
                        <a:solidFill>
                          <a:srgbClr val="4D4D4D"/>
                        </a:solidFill>
                        <a:effectLst/>
                        <a:uFillTx/>
                        <a:latin typeface="+mn-lt"/>
                        <a:ea typeface="SimSun"/>
                        <a:cs typeface="+mn-cs"/>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en-US" altLang="zh-CN" sz="1400" b="0" i="0" u="none" strike="noStrike" kern="1200" cap="none" baseline="0" dirty="0" smtClean="0">
                          <a:solidFill>
                            <a:srgbClr val="4D4D4D"/>
                          </a:solidFill>
                          <a:effectLst/>
                          <a:uFillTx/>
                          <a:latin typeface="+mn-lt"/>
                          <a:ea typeface="SimSun"/>
                          <a:cs typeface="+mn-cs"/>
                        </a:rPr>
                        <a:t>5.7</a:t>
                      </a:r>
                      <a:endParaRPr lang="en-US" sz="1400" b="0" i="0" u="none" strike="noStrike" kern="1200" cap="none" baseline="0" dirty="0">
                        <a:solidFill>
                          <a:srgbClr val="4D4D4D"/>
                        </a:solidFill>
                        <a:effectLst/>
                        <a:uFillTx/>
                        <a:latin typeface="+mn-lt"/>
                        <a:ea typeface="SimSun"/>
                        <a:cs typeface="+mn-cs"/>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extLst>
                  <a:ext uri="{0D108BD9-81ED-4DB2-BD59-A6C34878D82A}">
                    <a16:rowId xmlns:a16="http://schemas.microsoft.com/office/drawing/2014/main" val="10003"/>
                  </a:ext>
                </a:extLst>
              </a:tr>
              <a:tr h="214784">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zh-CN" sz="1400" b="0" i="0" u="none" strike="noStrike" cap="none" baseline="0">
                          <a:solidFill>
                            <a:srgbClr val="4D4D4D"/>
                          </a:solidFill>
                          <a:effectLst/>
                          <a:uFillTx/>
                          <a:ea typeface="SimSun"/>
                        </a:rPr>
                        <a:t>腹泻</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en-US" altLang="zh-CN" sz="1400" b="0" i="0" u="none" strike="noStrike" kern="1200" cap="none" baseline="0" dirty="0" smtClean="0">
                          <a:solidFill>
                            <a:srgbClr val="4D4D4D"/>
                          </a:solidFill>
                          <a:effectLst/>
                          <a:uFillTx/>
                          <a:latin typeface="+mn-lt"/>
                          <a:ea typeface="SimSun"/>
                          <a:cs typeface="+mn-cs"/>
                        </a:rPr>
                        <a:t>9.4</a:t>
                      </a:r>
                      <a:endParaRPr lang="en-US" sz="1400" b="0" i="0" u="none" strike="noStrike" kern="1200" cap="none" baseline="0" dirty="0">
                        <a:solidFill>
                          <a:srgbClr val="4D4D4D"/>
                        </a:solidFill>
                        <a:effectLst/>
                        <a:uFillTx/>
                        <a:latin typeface="+mn-lt"/>
                        <a:ea typeface="SimSun"/>
                        <a:cs typeface="+mn-cs"/>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en-US" altLang="zh-CN" sz="1400" b="0" i="0" u="none" strike="noStrike" kern="1200" cap="none" baseline="0" dirty="0" smtClean="0">
                          <a:solidFill>
                            <a:srgbClr val="4D4D4D"/>
                          </a:solidFill>
                          <a:effectLst/>
                          <a:uFillTx/>
                          <a:latin typeface="+mn-lt"/>
                          <a:ea typeface="SimSun"/>
                          <a:cs typeface="+mn-cs"/>
                        </a:rPr>
                        <a:t>4.3</a:t>
                      </a:r>
                      <a:endParaRPr lang="en-US" sz="1400" b="0" i="0" u="none" strike="noStrike" kern="1200" cap="none" baseline="0" dirty="0">
                        <a:solidFill>
                          <a:srgbClr val="4D4D4D"/>
                        </a:solidFill>
                        <a:effectLst/>
                        <a:uFillTx/>
                        <a:latin typeface="+mn-lt"/>
                        <a:ea typeface="SimSun"/>
                        <a:cs typeface="+mn-cs"/>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10004"/>
                  </a:ext>
                </a:extLst>
              </a:tr>
              <a:tr h="0">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zh-CN" sz="1400" b="0" i="0" u="none" strike="noStrike" cap="none" baseline="0">
                          <a:solidFill>
                            <a:srgbClr val="4D4D4D"/>
                          </a:solidFill>
                          <a:effectLst/>
                          <a:uFillTx/>
                          <a:ea typeface="SimSun"/>
                        </a:rPr>
                        <a:t>食欲下降</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en-US" altLang="zh-CN" sz="1400" b="0" i="0" u="none" strike="noStrike" kern="1200" cap="none" baseline="0" dirty="0" smtClean="0">
                          <a:solidFill>
                            <a:srgbClr val="4D4D4D"/>
                          </a:solidFill>
                          <a:effectLst/>
                          <a:uFillTx/>
                          <a:latin typeface="+mn-lt"/>
                          <a:ea typeface="SimSun"/>
                          <a:cs typeface="+mn-cs"/>
                        </a:rPr>
                        <a:t>15.1</a:t>
                      </a:r>
                      <a:endParaRPr lang="en-US" sz="1400" b="0" i="0" u="none" strike="noStrike" kern="1200" cap="none" baseline="0" dirty="0">
                        <a:solidFill>
                          <a:srgbClr val="4D4D4D"/>
                        </a:solidFill>
                        <a:effectLst/>
                        <a:uFillTx/>
                        <a:latin typeface="+mn-lt"/>
                        <a:ea typeface="SimSun"/>
                        <a:cs typeface="+mn-cs"/>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en-US" altLang="zh-CN" sz="1400" b="0" i="0" u="none" strike="noStrike" kern="1200" cap="none" baseline="0" dirty="0" smtClean="0">
                          <a:solidFill>
                            <a:srgbClr val="4D4D4D"/>
                          </a:solidFill>
                          <a:effectLst/>
                          <a:uFillTx/>
                          <a:latin typeface="+mn-lt"/>
                          <a:ea typeface="SimSun"/>
                          <a:cs typeface="+mn-cs"/>
                        </a:rPr>
                        <a:t>13.2</a:t>
                      </a:r>
                      <a:endParaRPr lang="en-US" sz="1400" b="0" i="0" u="none" strike="noStrike" kern="1200" cap="none" baseline="0" dirty="0">
                        <a:solidFill>
                          <a:srgbClr val="4D4D4D"/>
                        </a:solidFill>
                        <a:effectLst/>
                        <a:uFillTx/>
                        <a:latin typeface="+mn-lt"/>
                        <a:ea typeface="SimSun"/>
                        <a:cs typeface="+mn-cs"/>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extLst>
                  <a:ext uri="{0D108BD9-81ED-4DB2-BD59-A6C34878D82A}">
                    <a16:rowId xmlns:a16="http://schemas.microsoft.com/office/drawing/2014/main" val="10005"/>
                  </a:ext>
                </a:extLst>
              </a:tr>
              <a:tr h="0">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zh-CN" sz="1400" b="0" i="0" u="none" strike="noStrike" cap="none" baseline="0">
                          <a:solidFill>
                            <a:srgbClr val="4D4D4D"/>
                          </a:solidFill>
                          <a:effectLst/>
                          <a:uFillTx/>
                          <a:ea typeface="SimSun"/>
                        </a:rPr>
                        <a:t>周围感觉神经病变</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en-US" altLang="zh-CN" sz="1400" b="0" i="0" u="none" strike="noStrike" kern="1200" cap="none" baseline="0" dirty="0" smtClean="0">
                          <a:solidFill>
                            <a:srgbClr val="4D4D4D"/>
                          </a:solidFill>
                          <a:effectLst/>
                          <a:uFillTx/>
                          <a:latin typeface="+mn-lt"/>
                          <a:ea typeface="SimSun"/>
                          <a:cs typeface="+mn-cs"/>
                        </a:rPr>
                        <a:t>8.5</a:t>
                      </a:r>
                      <a:endParaRPr lang="en-US" sz="1400" b="0" i="0" u="none" strike="noStrike" kern="1200" cap="none" baseline="0" dirty="0">
                        <a:solidFill>
                          <a:srgbClr val="4D4D4D"/>
                        </a:solidFill>
                        <a:effectLst/>
                        <a:uFillTx/>
                        <a:latin typeface="+mn-lt"/>
                        <a:ea typeface="SimSun"/>
                        <a:cs typeface="+mn-cs"/>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en-US" altLang="zh-CN" sz="1400" b="0" i="0" u="none" strike="noStrike" kern="1200" cap="none" baseline="0" dirty="0" smtClean="0">
                          <a:solidFill>
                            <a:srgbClr val="4D4D4D"/>
                          </a:solidFill>
                          <a:effectLst/>
                          <a:uFillTx/>
                          <a:latin typeface="+mn-lt"/>
                          <a:ea typeface="SimSun"/>
                          <a:cs typeface="+mn-cs"/>
                        </a:rPr>
                        <a:t>0.3</a:t>
                      </a:r>
                      <a:endParaRPr lang="en-US" sz="1400" b="0" i="0" u="none" strike="noStrike" kern="1200" cap="none" baseline="0" dirty="0">
                        <a:solidFill>
                          <a:srgbClr val="4D4D4D"/>
                        </a:solidFill>
                        <a:effectLst/>
                        <a:uFillTx/>
                        <a:latin typeface="+mn-lt"/>
                        <a:ea typeface="SimSun"/>
                        <a:cs typeface="+mn-cs"/>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extLst>
                  <a:ext uri="{0D108BD9-81ED-4DB2-BD59-A6C34878D82A}">
                    <a16:rowId xmlns:a16="http://schemas.microsoft.com/office/drawing/2014/main" val="1511890450"/>
                  </a:ext>
                </a:extLst>
              </a:tr>
              <a:tr h="0">
                <a:tc>
                  <a:txBody>
                    <a:bodyPr/>
                    <a:lstStyle/>
                    <a:p>
                      <a:pPr marL="0" marR="0" lvl="0" indent="0" algn="l" defTabSz="914400" rtl="0" eaLnBrk="1" fontAlgn="base" latinLnBrk="0" hangingPunct="1">
                        <a:lnSpc>
                          <a:spcPct val="100000"/>
                        </a:lnSpc>
                        <a:spcBef>
                          <a:spcPct val="0"/>
                        </a:spcBef>
                        <a:spcAft>
                          <a:spcPct val="0"/>
                        </a:spcAft>
                        <a:buClr>
                          <a:schemeClr val="tx2"/>
                        </a:buClr>
                        <a:buSzPct val="110000"/>
                        <a:buFontTx/>
                        <a:buNone/>
                      </a:pPr>
                      <a:r>
                        <a:rPr lang="zh-CN" sz="1400" b="0" i="0" u="none" strike="noStrike" cap="none" baseline="0" dirty="0">
                          <a:solidFill>
                            <a:srgbClr val="4D4D4D"/>
                          </a:solidFill>
                          <a:effectLst/>
                          <a:uFillTx/>
                          <a:ea typeface="SimSun"/>
                        </a:rPr>
                        <a:t>体重减轻</a:t>
                      </a: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en-US" altLang="zh-CN" sz="1400" b="0" i="0" u="none" strike="noStrike" kern="1200" cap="none" baseline="0" dirty="0" smtClean="0">
                          <a:solidFill>
                            <a:srgbClr val="4D4D4D"/>
                          </a:solidFill>
                          <a:effectLst/>
                          <a:uFillTx/>
                          <a:latin typeface="+mn-lt"/>
                          <a:ea typeface="SimSun"/>
                          <a:cs typeface="+mn-cs"/>
                        </a:rPr>
                        <a:t>5.4</a:t>
                      </a:r>
                      <a:endParaRPr lang="en-US" sz="1400" b="0" i="0" u="none" strike="noStrike" kern="1200" cap="none" baseline="0" dirty="0">
                        <a:solidFill>
                          <a:srgbClr val="4D4D4D"/>
                        </a:solidFill>
                        <a:effectLst/>
                        <a:uFillTx/>
                        <a:latin typeface="+mn-lt"/>
                        <a:ea typeface="SimSun"/>
                        <a:cs typeface="+mn-cs"/>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tc>
                  <a:txBody>
                    <a:bodyPr/>
                    <a:lstStyle/>
                    <a:p>
                      <a:pPr marL="0" marR="0" lvl="0" indent="0" algn="ctr" defTabSz="914400" rtl="0" eaLnBrk="1" fontAlgn="base" latinLnBrk="0" hangingPunct="1">
                        <a:lnSpc>
                          <a:spcPct val="100000"/>
                        </a:lnSpc>
                        <a:spcBef>
                          <a:spcPct val="0"/>
                        </a:spcBef>
                        <a:spcAft>
                          <a:spcPct val="0"/>
                        </a:spcAft>
                        <a:buClr>
                          <a:schemeClr val="tx2"/>
                        </a:buClr>
                        <a:buSzPct val="110000"/>
                        <a:buFontTx/>
                        <a:buNone/>
                      </a:pPr>
                      <a:r>
                        <a:rPr lang="en-US" altLang="zh-CN" sz="1400" b="0" i="0" u="none" strike="noStrike" kern="1200" cap="none" baseline="0" dirty="0" smtClean="0">
                          <a:solidFill>
                            <a:srgbClr val="4D4D4D"/>
                          </a:solidFill>
                          <a:effectLst/>
                          <a:uFillTx/>
                          <a:latin typeface="+mn-lt"/>
                          <a:ea typeface="SimSun"/>
                          <a:cs typeface="+mn-cs"/>
                        </a:rPr>
                        <a:t>2.9</a:t>
                      </a:r>
                      <a:endParaRPr lang="en-US" sz="1400" b="0" i="0" u="none" strike="noStrike" kern="1200" cap="none" baseline="0" dirty="0">
                        <a:solidFill>
                          <a:srgbClr val="4D4D4D"/>
                        </a:solidFill>
                        <a:effectLst/>
                        <a:uFillTx/>
                        <a:latin typeface="+mn-lt"/>
                        <a:ea typeface="SimSun"/>
                        <a:cs typeface="+mn-cs"/>
                      </a:endParaRPr>
                    </a:p>
                  </a:txBody>
                  <a:tcPr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4706"/>
                      </a:srgbClr>
                    </a:solidFill>
                  </a:tcPr>
                </a:tc>
                <a:extLst>
                  <a:ext uri="{0D108BD9-81ED-4DB2-BD59-A6C34878D82A}">
                    <a16:rowId xmlns:a16="http://schemas.microsoft.com/office/drawing/2014/main" val="2082123978"/>
                  </a:ext>
                </a:extLst>
              </a:tr>
            </a:tbl>
          </a:graphicData>
        </a:graphic>
      </p:graphicFrame>
    </p:spTree>
    <p:custDataLst>
      <p:tags r:id="rId1"/>
    </p:custDataLst>
    <p:extLst>
      <p:ext uri="{BB962C8B-B14F-4D97-AF65-F5344CB8AC3E}">
        <p14:creationId xmlns:p14="http://schemas.microsoft.com/office/powerpoint/2010/main" val="164859288"/>
      </p:ext>
    </p:extLst>
  </p:cSld>
  <p:clrMapOvr>
    <a:masterClrMapping/>
  </p:clrMapOv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DVANCEDSETTINGSVIEW" val="True"/>
  <p:tag name="ALLOWDUPLICATES" val="False"/>
  <p:tag name="ALLOWUSERFEEDBACK" val="True"/>
  <p:tag name="ALWAYSOPENPOLL" val="False"/>
  <p:tag name="ANSWERNOWSTYLE" val="-1"/>
  <p:tag name="ANSWERNOWTEXT" val="Answer Now"/>
  <p:tag name="AS_OS" val="Unix 3.10 unknown"/>
  <p:tag name="AS_RELEASE_DATE" val="2017.10.31"/>
  <p:tag name="AS_TITLE" val="Aspose.Slides for Java"/>
  <p:tag name="AS_VERSION" val="17.10"/>
  <p:tag name="AUTOADJUSTPARTRANGE" val="True"/>
  <p:tag name="AUTOADVANCE" val="False"/>
  <p:tag name="AUTOSIZEGRID" val="True"/>
  <p:tag name="AUTOUPDATEALIASES" val="True"/>
  <p:tag name="BACKUPMAINTENANCE" val="7"/>
  <p:tag name="BACKUPSESSIONS" val="True"/>
  <p:tag name="BUBBLEGROUPING" val="3"/>
  <p:tag name="BUBBLENAMEVISIBLE" val="True"/>
  <p:tag name="BUBBLESIZEVISIBLE" val="True"/>
  <p:tag name="BUBBLEVALUEFORMAT" val="0.0"/>
  <p:tag name="BULLETTYPE" val="3"/>
  <p:tag name="CHARTCOLORS" val="0"/>
  <p:tag name="CHARTLABELS" val="1"/>
  <p:tag name="CHARTSCALE" val="True"/>
  <p:tag name="CHARTVALUEFORMAT" val="0%"/>
  <p:tag name="CORRECTPOINTVALUE" val="100"/>
  <p:tag name="COUNTDOWNSECONDS" val="10"/>
  <p:tag name="COUNTDOWNSTYLE" val="10"/>
  <p:tag name="CSVFORMAT" val="0"/>
  <p:tag name="CUSTOMCELLBACKCOLOR1" val="-657956"/>
  <p:tag name="CUSTOMCELLBACKCOLOR2" val="-13395457"/>
  <p:tag name="CUSTOMCELLBACKCOLOR3" val="-268652"/>
  <p:tag name="CUSTOMCELLBACKCOLOR4" val="-8355712"/>
  <p:tag name="CUSTOMCELLFORECOLOR" val="-16777216"/>
  <p:tag name="CUSTOMGRIDBACKCOLOR" val="-2830136"/>
  <p:tag name="DEFAULTNUMTEAMS" val="5"/>
  <p:tag name="DELIMITERS" val="3.1"/>
  <p:tag name="DISPLAYDEVICEID" val="True"/>
  <p:tag name="DISPLAYDEVICENUMBER" val="True"/>
  <p:tag name="DISPLAYNAME" val="True"/>
  <p:tag name="EXPANDSHOWBAR" val="True"/>
  <p:tag name="FIBDISPLAYKEYWORDS" val="True"/>
  <p:tag name="FIBDISPLAYRESULTS" val="True"/>
  <p:tag name="FIBINCLUDEOTHER" val="True"/>
  <p:tag name="FIBNUMRESULTS" val="5"/>
  <p:tag name="GRIDOPACITY" val="90"/>
  <p:tag name="GRIDPOSITION" val="1"/>
  <p:tag name="GRIDROTATIONINTERVAL" val="2"/>
  <p:tag name="GRIDSIZE" val="{Width=800, Height=600}"/>
  <p:tag name="INCLUDENONRESPONDERS" val="False"/>
  <p:tag name="INCLUDEPPT" val="True"/>
  <p:tag name="INCLUDESESSION" val="True"/>
  <p:tag name="INCORRECTPOINTVALUE" val="0"/>
  <p:tag name="INPUTSOURCE" val="1"/>
  <p:tag name="MAXRESPONDERS" val="5"/>
  <p:tag name="MULTIRESPDIVISOR" val="1"/>
  <p:tag name="NUMRESPONSES" val="1"/>
  <p:tag name="PARTICIPANTSINLEADERBOARD" val="5"/>
  <p:tag name="PARTLISTDEFAULT" val="1"/>
  <p:tag name="POLLINGCYCLE" val="2"/>
  <p:tag name="POWERPOINTVERSION" val="14.0"/>
  <p:tag name="PPVERSION" val="11.0"/>
  <p:tag name="PRESGUID" val="e969c777-6ef6-4aa2-8227-71c8144e247e"/>
  <p:tag name="PRRESPONSE1" val="10"/>
  <p:tag name="PRRESPONSE10" val="1"/>
  <p:tag name="PRRESPONSE2" val="9"/>
  <p:tag name="PRRESPONSE3" val="8"/>
  <p:tag name="PRRESPONSE4" val="7"/>
  <p:tag name="PRRESPONSE5" val="6"/>
  <p:tag name="PRRESPONSE6" val="5"/>
  <p:tag name="PRRESPONSE7" val="4"/>
  <p:tag name="PRRESPONSE8" val="3"/>
  <p:tag name="PRRESPONSE9" val="2"/>
  <p:tag name="RACEANIMATIONSPEED" val="3"/>
  <p:tag name="RACEENDPOINTS" val="100"/>
  <p:tag name="RACERSMAXDISPLAYED" val="5"/>
  <p:tag name="REALTIMEBACKUP" val="False"/>
  <p:tag name="REALTIMEBACKUPPATH" val="(None)"/>
  <p:tag name="RESETCHARTS" val="True"/>
  <p:tag name="RESPCOUNTERFORMAT" val="0"/>
  <p:tag name="RESPCOUNTERSTYLE" val="-1"/>
  <p:tag name="RESPTABLESTYLE" val="-1"/>
  <p:tag name="REVIEWONLY" val="False"/>
  <p:tag name="ROTATIONINTERVAL" val="2"/>
  <p:tag name="SAVECSVWITHSESSION" val="True"/>
  <p:tag name="SHOWBARVISIBLE" val="False"/>
  <p:tag name="SHOWFLASHWARNING" val="True"/>
  <p:tag name="SKIPREMAININGRACESLIDES" val="True"/>
  <p:tag name="STDCHART" val="1"/>
  <p:tag name="TASKPANEKEY" val="72a4a499-9738-4d3d-996f-12b59a7202c3"/>
  <p:tag name="TEAMSINLEADERBOARD" val="5"/>
  <p:tag name="TPFULLVERSION" val="4.3.2.1178"/>
  <p:tag name="TPVERSION" val="2008"/>
  <p:tag name="USESCHEMECOLORS" val="True"/>
  <p:tag name="USESECONDARYMONITOR" val="False"/>
  <p:tag name="ZEROBASED" val="False"/>
</p:tagLst>
</file>

<file path=ppt/tags/tag10.xml><?xml version="1.0" encoding="utf-8"?>
<p:tagLst xmlns:a="http://schemas.openxmlformats.org/drawingml/2006/main" xmlns:r="http://schemas.openxmlformats.org/officeDocument/2006/relationships" xmlns:p="http://schemas.openxmlformats.org/presentationml/2006/main">
  <p:tag name="DELIMITERS" val="3.1"/>
</p:tagLst>
</file>

<file path=ppt/tags/tag11.xml><?xml version="1.0" encoding="utf-8"?>
<p:tagLst xmlns:a="http://schemas.openxmlformats.org/drawingml/2006/main" xmlns:r="http://schemas.openxmlformats.org/officeDocument/2006/relationships" xmlns:p="http://schemas.openxmlformats.org/presentationml/2006/main">
  <p:tag name="DELIMITERS" val="3.1"/>
</p:tagLst>
</file>

<file path=ppt/tags/tag12.xml><?xml version="1.0" encoding="utf-8"?>
<p:tagLst xmlns:a="http://schemas.openxmlformats.org/drawingml/2006/main" xmlns:r="http://schemas.openxmlformats.org/officeDocument/2006/relationships" xmlns:p="http://schemas.openxmlformats.org/presentationml/2006/main">
  <p:tag name="DELIMITERS" val="3.1"/>
</p:tagLst>
</file>

<file path=ppt/tags/tag13.xml><?xml version="1.0" encoding="utf-8"?>
<p:tagLst xmlns:a="http://schemas.openxmlformats.org/drawingml/2006/main" xmlns:r="http://schemas.openxmlformats.org/officeDocument/2006/relationships" xmlns:p="http://schemas.openxmlformats.org/presentationml/2006/main">
  <p:tag name="DELIMITERS" val="3.1"/>
</p:tagLst>
</file>

<file path=ppt/tags/tag14.xml><?xml version="1.0" encoding="utf-8"?>
<p:tagLst xmlns:a="http://schemas.openxmlformats.org/drawingml/2006/main" xmlns:r="http://schemas.openxmlformats.org/officeDocument/2006/relationships" xmlns:p="http://schemas.openxmlformats.org/presentationml/2006/main">
  <p:tag name="DELIMITERS" val="3.1"/>
</p:tagLst>
</file>

<file path=ppt/tags/tag15.xml><?xml version="1.0" encoding="utf-8"?>
<p:tagLst xmlns:a="http://schemas.openxmlformats.org/drawingml/2006/main" xmlns:r="http://schemas.openxmlformats.org/officeDocument/2006/relationships" xmlns:p="http://schemas.openxmlformats.org/presentationml/2006/main">
  <p:tag name="DELIMITERS" val="3.1"/>
</p:tagLst>
</file>

<file path=ppt/tags/tag16.xml><?xml version="1.0" encoding="utf-8"?>
<p:tagLst xmlns:a="http://schemas.openxmlformats.org/drawingml/2006/main" xmlns:r="http://schemas.openxmlformats.org/officeDocument/2006/relationships" xmlns:p="http://schemas.openxmlformats.org/presentationml/2006/main">
  <p:tag name="DELIMITERS" val="3.1"/>
</p:tagLst>
</file>

<file path=ppt/tags/tag17.xml><?xml version="1.0" encoding="utf-8"?>
<p:tagLst xmlns:a="http://schemas.openxmlformats.org/drawingml/2006/main" xmlns:r="http://schemas.openxmlformats.org/officeDocument/2006/relationships" xmlns:p="http://schemas.openxmlformats.org/presentationml/2006/main">
  <p:tag name="DELIMITERS" val="3.1"/>
</p:tagLst>
</file>

<file path=ppt/tags/tag18.xml><?xml version="1.0" encoding="utf-8"?>
<p:tagLst xmlns:a="http://schemas.openxmlformats.org/drawingml/2006/main" xmlns:r="http://schemas.openxmlformats.org/officeDocument/2006/relationships" xmlns:p="http://schemas.openxmlformats.org/presentationml/2006/main">
  <p:tag name="DELIMITERS" val="3.1"/>
</p:tagLst>
</file>

<file path=ppt/tags/tag19.xml><?xml version="1.0" encoding="utf-8"?>
<p:tagLst xmlns:a="http://schemas.openxmlformats.org/drawingml/2006/main" xmlns:r="http://schemas.openxmlformats.org/officeDocument/2006/relationships" xmlns:p="http://schemas.openxmlformats.org/presentationml/2006/main">
  <p:tag name="DELIMITERS" val="3.1"/>
</p:tagLst>
</file>

<file path=ppt/tags/tag2.xml><?xml version="1.0" encoding="utf-8"?>
<p:tagLst xmlns:a="http://schemas.openxmlformats.org/drawingml/2006/main" xmlns:r="http://schemas.openxmlformats.org/officeDocument/2006/relationships" xmlns:p="http://schemas.openxmlformats.org/presentationml/2006/main">
  <p:tag name="DELIMITERS" val="3.1"/>
</p:tagLst>
</file>

<file path=ppt/tags/tag20.xml><?xml version="1.0" encoding="utf-8"?>
<p:tagLst xmlns:a="http://schemas.openxmlformats.org/drawingml/2006/main" xmlns:r="http://schemas.openxmlformats.org/officeDocument/2006/relationships" xmlns:p="http://schemas.openxmlformats.org/presentationml/2006/main">
  <p:tag name="DELIMITERS" val="3.1"/>
</p:tagLst>
</file>

<file path=ppt/tags/tag21.xml><?xml version="1.0" encoding="utf-8"?>
<p:tagLst xmlns:a="http://schemas.openxmlformats.org/drawingml/2006/main" xmlns:r="http://schemas.openxmlformats.org/officeDocument/2006/relationships" xmlns:p="http://schemas.openxmlformats.org/presentationml/2006/main">
  <p:tag name="DELIMITERS" val="3.1"/>
</p:tagLst>
</file>

<file path=ppt/tags/tag22.xml><?xml version="1.0" encoding="utf-8"?>
<p:tagLst xmlns:a="http://schemas.openxmlformats.org/drawingml/2006/main" xmlns:r="http://schemas.openxmlformats.org/officeDocument/2006/relationships" xmlns:p="http://schemas.openxmlformats.org/presentationml/2006/main">
  <p:tag name="DELIMITERS" val="3.1"/>
</p:tagLst>
</file>

<file path=ppt/tags/tag23.xml><?xml version="1.0" encoding="utf-8"?>
<p:tagLst xmlns:a="http://schemas.openxmlformats.org/drawingml/2006/main" xmlns:r="http://schemas.openxmlformats.org/officeDocument/2006/relationships" xmlns:p="http://schemas.openxmlformats.org/presentationml/2006/main">
  <p:tag name="DELIMITERS" val="3.1"/>
</p:tagLst>
</file>

<file path=ppt/tags/tag24.xml><?xml version="1.0" encoding="utf-8"?>
<p:tagLst xmlns:a="http://schemas.openxmlformats.org/drawingml/2006/main" xmlns:r="http://schemas.openxmlformats.org/officeDocument/2006/relationships" xmlns:p="http://schemas.openxmlformats.org/presentationml/2006/main">
  <p:tag name="DELIMITERS" val="3.1"/>
</p:tagLst>
</file>

<file path=ppt/tags/tag25.xml><?xml version="1.0" encoding="utf-8"?>
<p:tagLst xmlns:a="http://schemas.openxmlformats.org/drawingml/2006/main" xmlns:r="http://schemas.openxmlformats.org/officeDocument/2006/relationships" xmlns:p="http://schemas.openxmlformats.org/presentationml/2006/main">
  <p:tag name="DELIMITERS" val="3.1"/>
</p:tagLst>
</file>

<file path=ppt/tags/tag26.xml><?xml version="1.0" encoding="utf-8"?>
<p:tagLst xmlns:a="http://schemas.openxmlformats.org/drawingml/2006/main" xmlns:r="http://schemas.openxmlformats.org/officeDocument/2006/relationships" xmlns:p="http://schemas.openxmlformats.org/presentationml/2006/main">
  <p:tag name="DELIMITERS" val="3.1"/>
</p:tagLst>
</file>

<file path=ppt/tags/tag27.xml><?xml version="1.0" encoding="utf-8"?>
<p:tagLst xmlns:a="http://schemas.openxmlformats.org/drawingml/2006/main" xmlns:r="http://schemas.openxmlformats.org/officeDocument/2006/relationships" xmlns:p="http://schemas.openxmlformats.org/presentationml/2006/main">
  <p:tag name="DELIMITERS" val="3.1"/>
</p:tagLst>
</file>

<file path=ppt/tags/tag28.xml><?xml version="1.0" encoding="utf-8"?>
<p:tagLst xmlns:a="http://schemas.openxmlformats.org/drawingml/2006/main" xmlns:r="http://schemas.openxmlformats.org/officeDocument/2006/relationships" xmlns:p="http://schemas.openxmlformats.org/presentationml/2006/main">
  <p:tag name="DELIMITERS" val="3.1"/>
</p:tagLst>
</file>

<file path=ppt/tags/tag29.xml><?xml version="1.0" encoding="utf-8"?>
<p:tagLst xmlns:a="http://schemas.openxmlformats.org/drawingml/2006/main" xmlns:r="http://schemas.openxmlformats.org/officeDocument/2006/relationships" xmlns:p="http://schemas.openxmlformats.org/presentationml/2006/main">
  <p:tag name="DELIMITERS" val="3.1"/>
</p:tagLst>
</file>

<file path=ppt/tags/tag3.xml><?xml version="1.0" encoding="utf-8"?>
<p:tagLst xmlns:a="http://schemas.openxmlformats.org/drawingml/2006/main" xmlns:r="http://schemas.openxmlformats.org/officeDocument/2006/relationships" xmlns:p="http://schemas.openxmlformats.org/presentationml/2006/main">
  <p:tag name="DELIMITERS" val="3.1"/>
</p:tagLst>
</file>

<file path=ppt/tags/tag30.xml><?xml version="1.0" encoding="utf-8"?>
<p:tagLst xmlns:a="http://schemas.openxmlformats.org/drawingml/2006/main" xmlns:r="http://schemas.openxmlformats.org/officeDocument/2006/relationships" xmlns:p="http://schemas.openxmlformats.org/presentationml/2006/main">
  <p:tag name="DELIMITERS" val="3.1"/>
</p:tagLst>
</file>

<file path=ppt/tags/tag31.xml><?xml version="1.0" encoding="utf-8"?>
<p:tagLst xmlns:a="http://schemas.openxmlformats.org/drawingml/2006/main" xmlns:r="http://schemas.openxmlformats.org/officeDocument/2006/relationships" xmlns:p="http://schemas.openxmlformats.org/presentationml/2006/main">
  <p:tag name="DELIMITERS" val="3.1"/>
</p:tagLst>
</file>

<file path=ppt/tags/tag32.xml><?xml version="1.0" encoding="utf-8"?>
<p:tagLst xmlns:a="http://schemas.openxmlformats.org/drawingml/2006/main" xmlns:r="http://schemas.openxmlformats.org/officeDocument/2006/relationships" xmlns:p="http://schemas.openxmlformats.org/presentationml/2006/main">
  <p:tag name="DELIMITERS" val="3.1"/>
</p:tagLst>
</file>

<file path=ppt/tags/tag33.xml><?xml version="1.0" encoding="utf-8"?>
<p:tagLst xmlns:a="http://schemas.openxmlformats.org/drawingml/2006/main" xmlns:r="http://schemas.openxmlformats.org/officeDocument/2006/relationships" xmlns:p="http://schemas.openxmlformats.org/presentationml/2006/main">
  <p:tag name="DELIMITERS" val="3.1"/>
</p:tagLst>
</file>

<file path=ppt/tags/tag34.xml><?xml version="1.0" encoding="utf-8"?>
<p:tagLst xmlns:a="http://schemas.openxmlformats.org/drawingml/2006/main" xmlns:r="http://schemas.openxmlformats.org/officeDocument/2006/relationships" xmlns:p="http://schemas.openxmlformats.org/presentationml/2006/main">
  <p:tag name="DELIMITERS" val="3.1"/>
</p:tagLst>
</file>

<file path=ppt/tags/tag35.xml><?xml version="1.0" encoding="utf-8"?>
<p:tagLst xmlns:a="http://schemas.openxmlformats.org/drawingml/2006/main" xmlns:r="http://schemas.openxmlformats.org/officeDocument/2006/relationships" xmlns:p="http://schemas.openxmlformats.org/presentationml/2006/main">
  <p:tag name="DELIMITERS" val="3.1"/>
</p:tagLst>
</file>

<file path=ppt/tags/tag36.xml><?xml version="1.0" encoding="utf-8"?>
<p:tagLst xmlns:a="http://schemas.openxmlformats.org/drawingml/2006/main" xmlns:r="http://schemas.openxmlformats.org/officeDocument/2006/relationships" xmlns:p="http://schemas.openxmlformats.org/presentationml/2006/main">
  <p:tag name="DELIMITERS" val="3.1"/>
</p:tagLst>
</file>

<file path=ppt/tags/tag37.xml><?xml version="1.0" encoding="utf-8"?>
<p:tagLst xmlns:a="http://schemas.openxmlformats.org/drawingml/2006/main" xmlns:r="http://schemas.openxmlformats.org/officeDocument/2006/relationships" xmlns:p="http://schemas.openxmlformats.org/presentationml/2006/main">
  <p:tag name="DELIMITERS" val="3.1"/>
</p:tagLst>
</file>

<file path=ppt/tags/tag38.xml><?xml version="1.0" encoding="utf-8"?>
<p:tagLst xmlns:a="http://schemas.openxmlformats.org/drawingml/2006/main" xmlns:r="http://schemas.openxmlformats.org/officeDocument/2006/relationships" xmlns:p="http://schemas.openxmlformats.org/presentationml/2006/main">
  <p:tag name="DELIMITERS" val="3.1"/>
</p:tagLst>
</file>

<file path=ppt/tags/tag39.xml><?xml version="1.0" encoding="utf-8"?>
<p:tagLst xmlns:a="http://schemas.openxmlformats.org/drawingml/2006/main" xmlns:r="http://schemas.openxmlformats.org/officeDocument/2006/relationships" xmlns:p="http://schemas.openxmlformats.org/presentationml/2006/main">
  <p:tag name="DELIMITERS" val="3.1"/>
</p:tagLst>
</file>

<file path=ppt/tags/tag4.xml><?xml version="1.0" encoding="utf-8"?>
<p:tagLst xmlns:a="http://schemas.openxmlformats.org/drawingml/2006/main" xmlns:r="http://schemas.openxmlformats.org/officeDocument/2006/relationships" xmlns:p="http://schemas.openxmlformats.org/presentationml/2006/main">
  <p:tag name="DELIMITERS" val="3.1"/>
</p:tagLst>
</file>

<file path=ppt/tags/tag40.xml><?xml version="1.0" encoding="utf-8"?>
<p:tagLst xmlns:a="http://schemas.openxmlformats.org/drawingml/2006/main" xmlns:r="http://schemas.openxmlformats.org/officeDocument/2006/relationships" xmlns:p="http://schemas.openxmlformats.org/presentationml/2006/main">
  <p:tag name="DELIMITERS" val="3.1"/>
</p:tagLst>
</file>

<file path=ppt/tags/tag41.xml><?xml version="1.0" encoding="utf-8"?>
<p:tagLst xmlns:a="http://schemas.openxmlformats.org/drawingml/2006/main" xmlns:r="http://schemas.openxmlformats.org/officeDocument/2006/relationships" xmlns:p="http://schemas.openxmlformats.org/presentationml/2006/main">
  <p:tag name="DELIMITERS" val="3.1"/>
</p:tagLst>
</file>

<file path=ppt/tags/tag42.xml><?xml version="1.0" encoding="utf-8"?>
<p:tagLst xmlns:a="http://schemas.openxmlformats.org/drawingml/2006/main" xmlns:r="http://schemas.openxmlformats.org/officeDocument/2006/relationships" xmlns:p="http://schemas.openxmlformats.org/presentationml/2006/main">
  <p:tag name="DELIMITERS" val="3.1"/>
</p:tagLst>
</file>

<file path=ppt/tags/tag43.xml><?xml version="1.0" encoding="utf-8"?>
<p:tagLst xmlns:a="http://schemas.openxmlformats.org/drawingml/2006/main" xmlns:r="http://schemas.openxmlformats.org/officeDocument/2006/relationships" xmlns:p="http://schemas.openxmlformats.org/presentationml/2006/main">
  <p:tag name="DELIMITERS" val="3.1"/>
</p:tagLst>
</file>

<file path=ppt/tags/tag44.xml><?xml version="1.0" encoding="utf-8"?>
<p:tagLst xmlns:a="http://schemas.openxmlformats.org/drawingml/2006/main" xmlns:r="http://schemas.openxmlformats.org/officeDocument/2006/relationships" xmlns:p="http://schemas.openxmlformats.org/presentationml/2006/main">
  <p:tag name="DELIMITERS" val="3.1"/>
</p:tagLst>
</file>

<file path=ppt/tags/tag45.xml><?xml version="1.0" encoding="utf-8"?>
<p:tagLst xmlns:a="http://schemas.openxmlformats.org/drawingml/2006/main" xmlns:r="http://schemas.openxmlformats.org/officeDocument/2006/relationships" xmlns:p="http://schemas.openxmlformats.org/presentationml/2006/main">
  <p:tag name="DELIMITERS" val="3.1"/>
</p:tagLst>
</file>

<file path=ppt/tags/tag46.xml><?xml version="1.0" encoding="utf-8"?>
<p:tagLst xmlns:a="http://schemas.openxmlformats.org/drawingml/2006/main" xmlns:r="http://schemas.openxmlformats.org/officeDocument/2006/relationships" xmlns:p="http://schemas.openxmlformats.org/presentationml/2006/main">
  <p:tag name="DELIMITERS" val="3.1"/>
</p:tagLst>
</file>

<file path=ppt/tags/tag47.xml><?xml version="1.0" encoding="utf-8"?>
<p:tagLst xmlns:a="http://schemas.openxmlformats.org/drawingml/2006/main" xmlns:r="http://schemas.openxmlformats.org/officeDocument/2006/relationships" xmlns:p="http://schemas.openxmlformats.org/presentationml/2006/main">
  <p:tag name="DELIMITERS" val="3.1"/>
</p:tagLst>
</file>

<file path=ppt/tags/tag48.xml><?xml version="1.0" encoding="utf-8"?>
<p:tagLst xmlns:a="http://schemas.openxmlformats.org/drawingml/2006/main" xmlns:r="http://schemas.openxmlformats.org/officeDocument/2006/relationships" xmlns:p="http://schemas.openxmlformats.org/presentationml/2006/main">
  <p:tag name="DELIMITERS" val="3.1"/>
</p:tagLst>
</file>

<file path=ppt/tags/tag49.xml><?xml version="1.0" encoding="utf-8"?>
<p:tagLst xmlns:a="http://schemas.openxmlformats.org/drawingml/2006/main" xmlns:r="http://schemas.openxmlformats.org/officeDocument/2006/relationships" xmlns:p="http://schemas.openxmlformats.org/presentationml/2006/main">
  <p:tag name="DELIMITERS" val="3.1"/>
</p:tagLst>
</file>

<file path=ppt/tags/tag5.xml><?xml version="1.0" encoding="utf-8"?>
<p:tagLst xmlns:a="http://schemas.openxmlformats.org/drawingml/2006/main" xmlns:r="http://schemas.openxmlformats.org/officeDocument/2006/relationships" xmlns:p="http://schemas.openxmlformats.org/presentationml/2006/main">
  <p:tag name="DELIMITERS" val="3.1"/>
</p:tagLst>
</file>

<file path=ppt/tags/tag50.xml><?xml version="1.0" encoding="utf-8"?>
<p:tagLst xmlns:a="http://schemas.openxmlformats.org/drawingml/2006/main" xmlns:r="http://schemas.openxmlformats.org/officeDocument/2006/relationships" xmlns:p="http://schemas.openxmlformats.org/presentationml/2006/main">
  <p:tag name="DELIMITERS" val="3.1"/>
</p:tagLst>
</file>

<file path=ppt/tags/tag51.xml><?xml version="1.0" encoding="utf-8"?>
<p:tagLst xmlns:a="http://schemas.openxmlformats.org/drawingml/2006/main" xmlns:r="http://schemas.openxmlformats.org/officeDocument/2006/relationships" xmlns:p="http://schemas.openxmlformats.org/presentationml/2006/main">
  <p:tag name="DELIMITERS" val="3.1"/>
</p:tagLst>
</file>

<file path=ppt/tags/tag52.xml><?xml version="1.0" encoding="utf-8"?>
<p:tagLst xmlns:a="http://schemas.openxmlformats.org/drawingml/2006/main" xmlns:r="http://schemas.openxmlformats.org/officeDocument/2006/relationships" xmlns:p="http://schemas.openxmlformats.org/presentationml/2006/main">
  <p:tag name="DELIMITERS" val="3.1"/>
</p:tagLst>
</file>

<file path=ppt/tags/tag53.xml><?xml version="1.0" encoding="utf-8"?>
<p:tagLst xmlns:a="http://schemas.openxmlformats.org/drawingml/2006/main" xmlns:r="http://schemas.openxmlformats.org/officeDocument/2006/relationships" xmlns:p="http://schemas.openxmlformats.org/presentationml/2006/main">
  <p:tag name="DELIMITERS" val="3.1"/>
</p:tagLst>
</file>

<file path=ppt/tags/tag54.xml><?xml version="1.0" encoding="utf-8"?>
<p:tagLst xmlns:a="http://schemas.openxmlformats.org/drawingml/2006/main" xmlns:r="http://schemas.openxmlformats.org/officeDocument/2006/relationships" xmlns:p="http://schemas.openxmlformats.org/presentationml/2006/main">
  <p:tag name="DELIMITERS" val="3.1"/>
</p:tagLst>
</file>

<file path=ppt/tags/tag55.xml><?xml version="1.0" encoding="utf-8"?>
<p:tagLst xmlns:a="http://schemas.openxmlformats.org/drawingml/2006/main" xmlns:r="http://schemas.openxmlformats.org/officeDocument/2006/relationships" xmlns:p="http://schemas.openxmlformats.org/presentationml/2006/main">
  <p:tag name="DELIMITERS" val="3.1"/>
</p:tagLst>
</file>

<file path=ppt/tags/tag56.xml><?xml version="1.0" encoding="utf-8"?>
<p:tagLst xmlns:a="http://schemas.openxmlformats.org/drawingml/2006/main" xmlns:r="http://schemas.openxmlformats.org/officeDocument/2006/relationships" xmlns:p="http://schemas.openxmlformats.org/presentationml/2006/main">
  <p:tag name="DELIMITERS" val="3.1"/>
</p:tagLst>
</file>

<file path=ppt/tags/tag57.xml><?xml version="1.0" encoding="utf-8"?>
<p:tagLst xmlns:a="http://schemas.openxmlformats.org/drawingml/2006/main" xmlns:r="http://schemas.openxmlformats.org/officeDocument/2006/relationships" xmlns:p="http://schemas.openxmlformats.org/presentationml/2006/main">
  <p:tag name="DELIMITERS" val="3.1"/>
</p:tagLst>
</file>

<file path=ppt/tags/tag58.xml><?xml version="1.0" encoding="utf-8"?>
<p:tagLst xmlns:a="http://schemas.openxmlformats.org/drawingml/2006/main" xmlns:r="http://schemas.openxmlformats.org/officeDocument/2006/relationships" xmlns:p="http://schemas.openxmlformats.org/presentationml/2006/main">
  <p:tag name="DELIMITERS" val="3.1"/>
</p:tagLst>
</file>

<file path=ppt/tags/tag59.xml><?xml version="1.0" encoding="utf-8"?>
<p:tagLst xmlns:a="http://schemas.openxmlformats.org/drawingml/2006/main" xmlns:r="http://schemas.openxmlformats.org/officeDocument/2006/relationships" xmlns:p="http://schemas.openxmlformats.org/presentationml/2006/main">
  <p:tag name="DELIMITERS" val="3.1"/>
</p:tagLst>
</file>

<file path=ppt/tags/tag6.xml><?xml version="1.0" encoding="utf-8"?>
<p:tagLst xmlns:a="http://schemas.openxmlformats.org/drawingml/2006/main" xmlns:r="http://schemas.openxmlformats.org/officeDocument/2006/relationships" xmlns:p="http://schemas.openxmlformats.org/presentationml/2006/main">
  <p:tag name="DELIMITERS" val="3.1"/>
</p:tagLst>
</file>

<file path=ppt/tags/tag60.xml><?xml version="1.0" encoding="utf-8"?>
<p:tagLst xmlns:a="http://schemas.openxmlformats.org/drawingml/2006/main" xmlns:r="http://schemas.openxmlformats.org/officeDocument/2006/relationships" xmlns:p="http://schemas.openxmlformats.org/presentationml/2006/main">
  <p:tag name="DELIMITERS" val="3.1"/>
</p:tagLst>
</file>

<file path=ppt/tags/tag61.xml><?xml version="1.0" encoding="utf-8"?>
<p:tagLst xmlns:a="http://schemas.openxmlformats.org/drawingml/2006/main" xmlns:r="http://schemas.openxmlformats.org/officeDocument/2006/relationships" xmlns:p="http://schemas.openxmlformats.org/presentationml/2006/main">
  <p:tag name="DELIMITERS" val="3.1"/>
</p:tagLst>
</file>

<file path=ppt/tags/tag62.xml><?xml version="1.0" encoding="utf-8"?>
<p:tagLst xmlns:a="http://schemas.openxmlformats.org/drawingml/2006/main" xmlns:r="http://schemas.openxmlformats.org/officeDocument/2006/relationships" xmlns:p="http://schemas.openxmlformats.org/presentationml/2006/main">
  <p:tag name="DELIMITERS" val="3.1"/>
</p:tagLst>
</file>

<file path=ppt/tags/tag63.xml><?xml version="1.0" encoding="utf-8"?>
<p:tagLst xmlns:a="http://schemas.openxmlformats.org/drawingml/2006/main" xmlns:r="http://schemas.openxmlformats.org/officeDocument/2006/relationships" xmlns:p="http://schemas.openxmlformats.org/presentationml/2006/main">
  <p:tag name="DELIMITERS" val="3.1"/>
</p:tagLst>
</file>

<file path=ppt/tags/tag64.xml><?xml version="1.0" encoding="utf-8"?>
<p:tagLst xmlns:a="http://schemas.openxmlformats.org/drawingml/2006/main" xmlns:r="http://schemas.openxmlformats.org/officeDocument/2006/relationships" xmlns:p="http://schemas.openxmlformats.org/presentationml/2006/main">
  <p:tag name="DELIMITERS" val="3.1"/>
</p:tagLst>
</file>

<file path=ppt/tags/tag65.xml><?xml version="1.0" encoding="utf-8"?>
<p:tagLst xmlns:a="http://schemas.openxmlformats.org/drawingml/2006/main" xmlns:r="http://schemas.openxmlformats.org/officeDocument/2006/relationships" xmlns:p="http://schemas.openxmlformats.org/presentationml/2006/main">
  <p:tag name="DELIMITERS" val="3.1"/>
</p:tagLst>
</file>

<file path=ppt/tags/tag66.xml><?xml version="1.0" encoding="utf-8"?>
<p:tagLst xmlns:a="http://schemas.openxmlformats.org/drawingml/2006/main" xmlns:r="http://schemas.openxmlformats.org/officeDocument/2006/relationships" xmlns:p="http://schemas.openxmlformats.org/presentationml/2006/main">
  <p:tag name="DELIMITERS" val="3.1"/>
</p:tagLst>
</file>

<file path=ppt/tags/tag67.xml><?xml version="1.0" encoding="utf-8"?>
<p:tagLst xmlns:a="http://schemas.openxmlformats.org/drawingml/2006/main" xmlns:r="http://schemas.openxmlformats.org/officeDocument/2006/relationships" xmlns:p="http://schemas.openxmlformats.org/presentationml/2006/main">
  <p:tag name="DELIMITERS" val="3.1"/>
</p:tagLst>
</file>

<file path=ppt/tags/tag68.xml><?xml version="1.0" encoding="utf-8"?>
<p:tagLst xmlns:a="http://schemas.openxmlformats.org/drawingml/2006/main" xmlns:r="http://schemas.openxmlformats.org/officeDocument/2006/relationships" xmlns:p="http://schemas.openxmlformats.org/presentationml/2006/main">
  <p:tag name="DELIMITERS" val="3.1"/>
</p:tagLst>
</file>

<file path=ppt/tags/tag69.xml><?xml version="1.0" encoding="utf-8"?>
<p:tagLst xmlns:a="http://schemas.openxmlformats.org/drawingml/2006/main" xmlns:r="http://schemas.openxmlformats.org/officeDocument/2006/relationships" xmlns:p="http://schemas.openxmlformats.org/presentationml/2006/main">
  <p:tag name="DELIMITERS" val="3.1"/>
</p:tagLst>
</file>

<file path=ppt/tags/tag7.xml><?xml version="1.0" encoding="utf-8"?>
<p:tagLst xmlns:a="http://schemas.openxmlformats.org/drawingml/2006/main" xmlns:r="http://schemas.openxmlformats.org/officeDocument/2006/relationships" xmlns:p="http://schemas.openxmlformats.org/presentationml/2006/main">
  <p:tag name="DELIMITERS" val="3.1"/>
</p:tagLst>
</file>

<file path=ppt/tags/tag70.xml><?xml version="1.0" encoding="utf-8"?>
<p:tagLst xmlns:a="http://schemas.openxmlformats.org/drawingml/2006/main" xmlns:r="http://schemas.openxmlformats.org/officeDocument/2006/relationships" xmlns:p="http://schemas.openxmlformats.org/presentationml/2006/main">
  <p:tag name="DELIMITERS" val="3.1"/>
</p:tagLst>
</file>

<file path=ppt/tags/tag71.xml><?xml version="1.0" encoding="utf-8"?>
<p:tagLst xmlns:a="http://schemas.openxmlformats.org/drawingml/2006/main" xmlns:r="http://schemas.openxmlformats.org/officeDocument/2006/relationships" xmlns:p="http://schemas.openxmlformats.org/presentationml/2006/main">
  <p:tag name="DELIMITERS" val="3.1"/>
</p:tagLst>
</file>

<file path=ppt/tags/tag72.xml><?xml version="1.0" encoding="utf-8"?>
<p:tagLst xmlns:a="http://schemas.openxmlformats.org/drawingml/2006/main" xmlns:r="http://schemas.openxmlformats.org/officeDocument/2006/relationships" xmlns:p="http://schemas.openxmlformats.org/presentationml/2006/main">
  <p:tag name="DELIMITERS" val="3.1"/>
</p:tagLst>
</file>

<file path=ppt/tags/tag73.xml><?xml version="1.0" encoding="utf-8"?>
<p:tagLst xmlns:a="http://schemas.openxmlformats.org/drawingml/2006/main" xmlns:r="http://schemas.openxmlformats.org/officeDocument/2006/relationships" xmlns:p="http://schemas.openxmlformats.org/presentationml/2006/main">
  <p:tag name="DELIMITERS" val="3.1"/>
</p:tagLst>
</file>

<file path=ppt/tags/tag74.xml><?xml version="1.0" encoding="utf-8"?>
<p:tagLst xmlns:a="http://schemas.openxmlformats.org/drawingml/2006/main" xmlns:r="http://schemas.openxmlformats.org/officeDocument/2006/relationships" xmlns:p="http://schemas.openxmlformats.org/presentationml/2006/main">
  <p:tag name="DELIMITERS" val="3.1"/>
</p:tagLst>
</file>

<file path=ppt/tags/tag75.xml><?xml version="1.0" encoding="utf-8"?>
<p:tagLst xmlns:a="http://schemas.openxmlformats.org/drawingml/2006/main" xmlns:r="http://schemas.openxmlformats.org/officeDocument/2006/relationships" xmlns:p="http://schemas.openxmlformats.org/presentationml/2006/main">
  <p:tag name="DELIMITERS" val="3.1"/>
</p:tagLst>
</file>

<file path=ppt/tags/tag76.xml><?xml version="1.0" encoding="utf-8"?>
<p:tagLst xmlns:a="http://schemas.openxmlformats.org/drawingml/2006/main" xmlns:r="http://schemas.openxmlformats.org/officeDocument/2006/relationships" xmlns:p="http://schemas.openxmlformats.org/presentationml/2006/main">
  <p:tag name="DELIMITERS" val="3.1"/>
</p:tagLst>
</file>

<file path=ppt/tags/tag8.xml><?xml version="1.0" encoding="utf-8"?>
<p:tagLst xmlns:a="http://schemas.openxmlformats.org/drawingml/2006/main" xmlns:r="http://schemas.openxmlformats.org/officeDocument/2006/relationships" xmlns:p="http://schemas.openxmlformats.org/presentationml/2006/main">
  <p:tag name="DELIMITERS" val="3.1"/>
</p:tagLst>
</file>

<file path=ppt/tags/tag9.xml><?xml version="1.0" encoding="utf-8"?>
<p:tagLst xmlns:a="http://schemas.openxmlformats.org/drawingml/2006/main" xmlns:r="http://schemas.openxmlformats.org/officeDocument/2006/relationships" xmlns:p="http://schemas.openxmlformats.org/presentationml/2006/main">
  <p:tag name="DELIMITERS" val="3.1"/>
</p:tagLst>
</file>

<file path=ppt/theme/theme1.xml><?xml version="1.0" encoding="utf-8"?>
<a:theme xmlns:a="http://schemas.openxmlformats.org/drawingml/2006/main" name="1_Default Design">
  <a:themeElements>
    <a:clrScheme name="Custom 6">
      <a:dk1>
        <a:srgbClr val="A0A0A0"/>
      </a:dk1>
      <a:lt1>
        <a:srgbClr val="4D4D4D"/>
      </a:lt1>
      <a:dk2>
        <a:srgbClr val="043882"/>
      </a:dk2>
      <a:lt2>
        <a:srgbClr val="FFFFFF"/>
      </a:lt2>
      <a:accent1>
        <a:srgbClr val="043882"/>
      </a:accent1>
      <a:accent2>
        <a:srgbClr val="B2C0D8"/>
      </a:accent2>
      <a:accent3>
        <a:srgbClr val="B60D27"/>
      </a:accent3>
      <a:accent4>
        <a:srgbClr val="FFC000"/>
      </a:accent4>
      <a:accent5>
        <a:srgbClr val="E75C00"/>
      </a:accent5>
      <a:accent6>
        <a:srgbClr val="2894FF"/>
      </a:accent6>
      <a:hlink>
        <a:srgbClr val="043882"/>
      </a:hlink>
      <a:folHlink>
        <a:srgbClr val="B2C0D8"/>
      </a:folHlink>
    </a:clrScheme>
    <a:fontScheme name="Default Design">
      <a:majorFont>
        <a:latin typeface="Arial"/>
        <a:ea typeface="Arial"/>
        <a:cs typeface="Arial"/>
      </a:majorFont>
      <a:minorFont>
        <a:latin typeface="Arial"/>
        <a:ea typeface="Arial"/>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003399"/>
        </a:lt1>
        <a:dk2>
          <a:srgbClr val="000000"/>
        </a:dk2>
        <a:lt2>
          <a:srgbClr val="808080"/>
        </a:lt2>
        <a:accent1>
          <a:srgbClr val="BBE0E3"/>
        </a:accent1>
        <a:accent2>
          <a:srgbClr val="333399"/>
        </a:accent2>
        <a:accent3>
          <a:srgbClr val="AAADCA"/>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000099"/>
        </a:lt1>
        <a:dk2>
          <a:srgbClr val="000000"/>
        </a:dk2>
        <a:lt2>
          <a:srgbClr val="808080"/>
        </a:lt2>
        <a:accent1>
          <a:srgbClr val="BBE0E3"/>
        </a:accent1>
        <a:accent2>
          <a:srgbClr val="333399"/>
        </a:accent2>
        <a:accent3>
          <a:srgbClr val="AAAACA"/>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5">
        <a:dk1>
          <a:srgbClr val="000000"/>
        </a:dk1>
        <a:lt1>
          <a:srgbClr val="003366"/>
        </a:lt1>
        <a:dk2>
          <a:srgbClr val="000000"/>
        </a:dk2>
        <a:lt2>
          <a:srgbClr val="808080"/>
        </a:lt2>
        <a:accent1>
          <a:srgbClr val="BBE0E3"/>
        </a:accent1>
        <a:accent2>
          <a:srgbClr val="333399"/>
        </a:accent2>
        <a:accent3>
          <a:srgbClr val="AAADB8"/>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6">
        <a:dk1>
          <a:srgbClr val="808080"/>
        </a:dk1>
        <a:lt1>
          <a:srgbClr val="FFFFFF"/>
        </a:lt1>
        <a:dk2>
          <a:srgbClr val="003366"/>
        </a:dk2>
        <a:lt2>
          <a:srgbClr val="FFFF66"/>
        </a:lt2>
        <a:accent1>
          <a:srgbClr val="BBE0E3"/>
        </a:accent1>
        <a:accent2>
          <a:srgbClr val="333399"/>
        </a:accent2>
        <a:accent3>
          <a:srgbClr val="AAADB8"/>
        </a:accent3>
        <a:accent4>
          <a:srgbClr val="DADADA"/>
        </a:accent4>
        <a:accent5>
          <a:srgbClr val="DAEDEF"/>
        </a:accent5>
        <a:accent6>
          <a:srgbClr val="2D2D8A"/>
        </a:accent6>
        <a:hlink>
          <a:srgbClr val="009999"/>
        </a:hlink>
        <a:folHlink>
          <a:srgbClr val="99CC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Default Design">
  <a:themeElements>
    <a:clrScheme name="Custom 6">
      <a:dk1>
        <a:srgbClr val="A0A0A0"/>
      </a:dk1>
      <a:lt1>
        <a:srgbClr val="4D4D4D"/>
      </a:lt1>
      <a:dk2>
        <a:srgbClr val="043882"/>
      </a:dk2>
      <a:lt2>
        <a:srgbClr val="FFFFFF"/>
      </a:lt2>
      <a:accent1>
        <a:srgbClr val="043882"/>
      </a:accent1>
      <a:accent2>
        <a:srgbClr val="B2C0D8"/>
      </a:accent2>
      <a:accent3>
        <a:srgbClr val="B60D27"/>
      </a:accent3>
      <a:accent4>
        <a:srgbClr val="FFC000"/>
      </a:accent4>
      <a:accent5>
        <a:srgbClr val="E75C00"/>
      </a:accent5>
      <a:accent6>
        <a:srgbClr val="2894FF"/>
      </a:accent6>
      <a:hlink>
        <a:srgbClr val="043882"/>
      </a:hlink>
      <a:folHlink>
        <a:srgbClr val="B2C0D8"/>
      </a:folHlink>
    </a:clrScheme>
    <a:fontScheme name="Default Design">
      <a:majorFont>
        <a:latin typeface="Arial"/>
        <a:ea typeface="Arial"/>
        <a:cs typeface="Arial"/>
      </a:majorFont>
      <a:minorFont>
        <a:latin typeface="Arial"/>
        <a:ea typeface="Arial"/>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003399"/>
        </a:lt1>
        <a:dk2>
          <a:srgbClr val="000000"/>
        </a:dk2>
        <a:lt2>
          <a:srgbClr val="808080"/>
        </a:lt2>
        <a:accent1>
          <a:srgbClr val="BBE0E3"/>
        </a:accent1>
        <a:accent2>
          <a:srgbClr val="333399"/>
        </a:accent2>
        <a:accent3>
          <a:srgbClr val="AAADCA"/>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000099"/>
        </a:lt1>
        <a:dk2>
          <a:srgbClr val="000000"/>
        </a:dk2>
        <a:lt2>
          <a:srgbClr val="808080"/>
        </a:lt2>
        <a:accent1>
          <a:srgbClr val="BBE0E3"/>
        </a:accent1>
        <a:accent2>
          <a:srgbClr val="333399"/>
        </a:accent2>
        <a:accent3>
          <a:srgbClr val="AAAACA"/>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5">
        <a:dk1>
          <a:srgbClr val="000000"/>
        </a:dk1>
        <a:lt1>
          <a:srgbClr val="003366"/>
        </a:lt1>
        <a:dk2>
          <a:srgbClr val="000000"/>
        </a:dk2>
        <a:lt2>
          <a:srgbClr val="808080"/>
        </a:lt2>
        <a:accent1>
          <a:srgbClr val="BBE0E3"/>
        </a:accent1>
        <a:accent2>
          <a:srgbClr val="333399"/>
        </a:accent2>
        <a:accent3>
          <a:srgbClr val="AAADB8"/>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6">
        <a:dk1>
          <a:srgbClr val="808080"/>
        </a:dk1>
        <a:lt1>
          <a:srgbClr val="FFFFFF"/>
        </a:lt1>
        <a:dk2>
          <a:srgbClr val="003366"/>
        </a:dk2>
        <a:lt2>
          <a:srgbClr val="FFFF66"/>
        </a:lt2>
        <a:accent1>
          <a:srgbClr val="BBE0E3"/>
        </a:accent1>
        <a:accent2>
          <a:srgbClr val="333399"/>
        </a:accent2>
        <a:accent3>
          <a:srgbClr val="AAADB8"/>
        </a:accent3>
        <a:accent4>
          <a:srgbClr val="DADADA"/>
        </a:accent4>
        <a:accent5>
          <a:srgbClr val="DAEDEF"/>
        </a:accent5>
        <a:accent6>
          <a:srgbClr val="2D2D8A"/>
        </a:accent6>
        <a:hlink>
          <a:srgbClr val="009999"/>
        </a:hlink>
        <a:folHlink>
          <a:srgbClr val="99CC0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170</TotalTime>
  <Words>25116</Words>
  <Application>Microsoft Office PowerPoint</Application>
  <PresentationFormat>On-screen Show (4:3)</PresentationFormat>
  <Paragraphs>3852</Paragraphs>
  <Slides>84</Slides>
  <Notes>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84</vt:i4>
      </vt:variant>
    </vt:vector>
  </HeadingPairs>
  <TitlesOfParts>
    <vt:vector size="90" baseType="lpstr">
      <vt:lpstr>SimSun</vt:lpstr>
      <vt:lpstr>Arial</vt:lpstr>
      <vt:lpstr>Calibri</vt:lpstr>
      <vt:lpstr>Wingdings</vt:lpstr>
      <vt:lpstr>1_Default Design</vt:lpstr>
      <vt:lpstr>2_Default Design</vt:lpstr>
      <vt:lpstr>GI 幻灯集 2019 摘要选自：</vt:lpstr>
      <vt:lpstr>ESDO 来信</vt:lpstr>
      <vt:lpstr>ESDO 2019 年内科肿瘤学幻灯集 编辑</vt:lpstr>
      <vt:lpstr>词汇表</vt:lpstr>
      <vt:lpstr>目录</vt:lpstr>
      <vt:lpstr>食管癌和胃癌</vt:lpstr>
      <vt:lpstr>LBA-003：一项评估 TAS-118 + 奥沙利铂对比 S-1 + 顺铂作为一线化疗用于晚期胃癌患者的 III 期研究（SOLAR 研究）– Kang Y-K 等人</vt:lpstr>
      <vt:lpstr>LBA-003：一项评估 TAS-118 + 奥沙利铂对比 S-1 + 顺铂作为一线化疗用于晚期胃癌患者的 III 期研究（SOLAR 研究）– Kang Y-K 等人</vt:lpstr>
      <vt:lpstr>LBA-003：一项评估 TAS-118 + 奥沙利铂对比 S-1 + 顺铂作为一线化疗用于晚期胃癌患者的 III 期研究（SOLAR 研究）– Kang Y-K 等人</vt:lpstr>
      <vt:lpstr>SO-007：瑞格非尼 + 纳武单抗用于晚期结直肠癌 (CRC) 或胃癌 (GC) 患者：一项开放性、剂量探索和剂量扩大 1b 期试验（REGONIVO，EPOC1603） – Hara H 等人</vt:lpstr>
      <vt:lpstr>SO-007：瑞格非尼 + 纳武单抗用于晚期结直肠癌 (CRC) 或胃癌 (GC) 患者：一项开放性、剂量探索和剂量扩大 1b 期试验（REGONIVO，EPOC1603） – Hara H 等人</vt:lpstr>
      <vt:lpstr>SO-007：瑞格非尼 + 纳武单抗用于晚期结直肠癌 (CRC) 或胃癌 (GC) 患者：一项开放性、剂量探索和剂量扩大 1b 期试验（REGONIVO，EPOC1603） – Hara H 等人</vt:lpstr>
      <vt:lpstr>胰腺、小肠和肝胆管癌症</vt:lpstr>
      <vt:lpstr>胰腺癌</vt:lpstr>
      <vt:lpstr>O-001：一项评估纳米白蛋白结合型紫杉醇 + 吉西他滨 (nab-P/Gem) 辅助疗法对比吉西他滨 (Gem) 用于手术切除胰腺腺癌 (APACT) 的国际、随机、开放性、III 期试验：初步分析和生活质量结果 – Reni M 等人</vt:lpstr>
      <vt:lpstr>O-001：一项评估纳米白蛋白结合型紫杉醇 + 吉西他滨 (nab-P/Gem) 辅助疗法对比吉西他滨 (Gem) 用于手术切除胰腺腺癌 (APACT) 的国际、随机、开放性、III 期试验：初步分析和生活质量结果 – Reni M 等人</vt:lpstr>
      <vt:lpstr>O-002：依布鲁替尼与纳米白蛋白结合型紫杉醇和吉西他滨联用作为一线疗法用于转移性胰腺腺癌患者：3 期 RESOLVE 研究结果 – Tempero M 等人</vt:lpstr>
      <vt:lpstr>O-002：依布鲁替尼与纳米白蛋白结合型紫杉醇和吉西他滨联用作为一线疗法用于转移性胰腺腺癌患者：3 期 RESOLVE 研究结果 – Tempero M 等人</vt:lpstr>
      <vt:lpstr>O-002：依布鲁替尼与纳米白蛋白结合型紫杉醇和吉西他滨联用作为一线疗法用于转移性胰腺腺癌患者：3 期 RESOLVE 研究结果 – Tempero M 等人</vt:lpstr>
      <vt:lpstr>O-002：依布鲁替尼与纳米白蛋白结合型紫杉醇和吉西他滨联用作为一线疗法用于转移性胰腺腺癌患者：3 期 RESOLVE 研究结果 – Tempero M 等人</vt:lpstr>
      <vt:lpstr>O-002：依布鲁替尼与纳米白蛋白结合型紫杉醇和吉西他滨联用作为一线疗法用于转移性胰腺腺癌患者：3 期 RESOLVE 研究结果 – Tempero M 等人</vt:lpstr>
      <vt:lpstr>O-002：依布鲁替尼与纳米白蛋白结合型紫杉醇和吉西他滨联用作为一线疗法用于转移性胰腺腺癌患者：3 期 RESOLVE 研究结果 – Tempero M 等人</vt:lpstr>
      <vt:lpstr>O-008：MSS GI 癌的远位效应概念验证：一项评估伊匹木单抗和纳武单抗联合放疗用于转移性胰腺和结直肠腺癌的 2 期研究 – Parikh A 等人</vt:lpstr>
      <vt:lpstr>O-008：MSS GI 癌的远位效应概念验证：一项评估伊匹木单抗和纳武单抗联合放疗用于转移性胰腺和结直肠腺癌的 2 期研究 – Parikh A 等人</vt:lpstr>
      <vt:lpstr>O-008：MSS GI 癌的远位效应概念验证：一项评估伊匹木单抗和纳武单抗联合放疗用于转移性胰腺和结直肠腺癌的 2 期研究 – Parikh A 等人</vt:lpstr>
      <vt:lpstr>SO-005：一项评估伊立替康脂质体 (nal-IRI) + 5-氟尿嘧啶/亚叶酸 (5-FU/LV) + 奥沙利铂 (OX) 用于既往未经治疗的转移性胰腺癌 (mPAC) 患者的 1/2 期、开放性、剂量扩大研究 – Wainberg Z 等人</vt:lpstr>
      <vt:lpstr>SO-005：一项评估伊立替康脂质体 (nal-IRI) + 5-氟尿嘧啶/亚叶酸 (5-FU/LV) + 奥沙利铂 (OX) 用于既往未经治疗的转移性胰腺癌 (mPAC) 患者的 1/2 期、开放性、剂量扩大研究 – Wainberg Z 等人</vt:lpstr>
      <vt:lpstr>SO-005：一项评估伊立替康脂质体 (nal-IRI) + 5-氟尿嘧啶/亚叶酸 (5-FU/LV) + 奥沙利铂 (OX) 用于既往未经治疗的转移性胰腺癌 (mPAC) 患者的 1/2 期、开放性、剂量扩大研究 – Wainberg Z 等人</vt:lpstr>
      <vt:lpstr>小肠</vt:lpstr>
      <vt:lpstr>O-007：ZEBRA：一项评估帕博利珠单抗用于晚期小肠腺癌 (SBA) 患者的 ACCRU/IRCI、多中心、II 期研究 – Pedersen K 等人</vt:lpstr>
      <vt:lpstr>O-007：ZEBRA：一项评估帕博利珠单抗用于晚期小肠腺癌 (SBA) 患者的 ACCRU/IRCI、多中心、II 期研究 – Pedersen K 等人</vt:lpstr>
      <vt:lpstr>O-007：ZEBRA：一项评估帕博利珠单抗用于晚期小肠腺癌 (SBA) 患者的 ACCRU/IRCI、多中心、II 期研究 – Pedersen K 等人</vt:lpstr>
      <vt:lpstr>胆管癌</vt:lpstr>
      <vt:lpstr>O-003：基于 REACHIN 肿瘤位置的探索性分析：一项在吉西他滨和含铂化疗失败后使用瑞格非尼治疗晚期/转移性胆管肿瘤的双盲、安慰剂对照、II 期试验  – Demols A 等人</vt:lpstr>
      <vt:lpstr>O-003：基于 REACHIN 肿瘤位置的探索性分析：一项在吉西他滨和含铂化疗失败后使用瑞格非尼治疗晚期/转移性胆管肿瘤的双盲、安慰剂对照、II 期试验  – Demols A 等人</vt:lpstr>
      <vt:lpstr>O-003：基于 REACHIN 肿瘤位置的探索性分析：一项在吉西他滨和含铂化疗失败后使用瑞格非尼治疗晚期/转移性胆管肿瘤的双盲、安慰剂对照、II 期试验  – Demols A 等人</vt:lpstr>
      <vt:lpstr>O-005：来那替尼用于 HER2 突变型晚期胆管癌：在 2 期 SUMMIT 篮式试验中 HER2 导向性靶向治疗的获益 – Harding J 等人</vt:lpstr>
      <vt:lpstr>O-005：来那替尼用于 HER2 突变型晚期胆管癌：在 2 期 SUMMIT 篮式试验中 HER2 导向性靶向治疗的获益 – Harding J 等人</vt:lpstr>
      <vt:lpstr>O-005：来那替尼用于 HER2 突变型晚期胆管癌：在 2 期 SUMMIT 篮式试验中 HER2 导向性靶向治疗的获益 – Harding J 等人</vt:lpstr>
      <vt:lpstr>结肠、直肠和肛门癌</vt:lpstr>
      <vt:lpstr>O-011：放化疗 + 诱导或巩固化疗作为全程新辅助疗法用于局部晚期直肠癌的随机 II 期试验：CAO/ARO/AIO-12 – Hofheinz R-D 等人</vt:lpstr>
      <vt:lpstr>O-011：放化疗 + 诱导或巩固化疗作为全程新辅助疗法用于局部晚期直肠癌的随机 II 期试验：CAO/ARO/AIO-12 – Hofheinz R-D 等人</vt:lpstr>
      <vt:lpstr>O-011：放化疗 + 诱导或巩固化疗作为全程新辅助疗法用于局部晚期直肠癌的随机 II 期试验：CAO/ARO/AIO-12 – Hofheinz R-D 等人</vt:lpstr>
      <vt:lpstr>LBA-004：评估 Murlentamab，一种靶向抗苗勒氏管激素受体 II (AMHRII) 的单克隆抗体，通过与肿瘤相关的巨噬细胞参与而作用于晚期/转移性结直肠癌的 2 期研究结果 – Van Cutsem E 等人</vt:lpstr>
      <vt:lpstr>LBA-004：评估 Murlentamab，一种靶向抗苗勒氏管激素受体 II (AMHRII) 的单克隆抗体，通过与肿瘤相关的巨噬细胞参与而作用于晚期/转移性结直肠癌的 2 期研究结果 – Van Cutsem E 等人</vt:lpstr>
      <vt:lpstr>LBA-004：评估 Murlentamab，一种靶向抗苗勒氏管激素受体 II (AMHRII) 的单克隆抗体，通过与肿瘤相关的巨噬细胞参与而作用于晚期/转移性结直肠癌的 2 期研究结果 – Van Cutsem E 等人</vt:lpstr>
      <vt:lpstr>O-014：贝伐珠单抗改善曲氟尿苷/替吡嘧啶 (TAS-102) 对化疗难治性转移性结直肠癌 (mCRC) 患者的疗效。一项丹麦随机试验 – Pfeiffer P 等人</vt:lpstr>
      <vt:lpstr>O-014：贝伐珠单抗改善曲氟尿苷/替吡嘧啶 (TAS-102) 对化疗难治性转移性结直肠癌 (mCRC) 患者的疗效。一项丹麦随机试验 – Pfeiffer P 等人</vt:lpstr>
      <vt:lpstr>O-014：贝伐珠单抗改善曲氟尿苷/替吡嘧啶 (TAS-102) 对化疗难治性转移性结直肠癌 (mCRC) 患者的疗效。一项丹麦随机试验 – Pfeiffer P 等人</vt:lpstr>
      <vt:lpstr>O-014：贝伐珠单抗改善曲氟尿苷/替吡嘧啶 (TAS-102) 对化疗难治性转移性结直肠癌 (mCRC) 患者的疗效。一项丹麦随机试验 – Pfeiffer P 等人</vt:lpstr>
      <vt:lpstr>O-015：西妥昔单抗（每 2 周）与 FOLFIRI 联用或西妥昔单抗与 FOLFIRI/FOLFOX 交替联用治疗 RAS 和 BRAF 野生型转移性结直肠癌患者的随机试验：北欧 8 项结果 – Pfeiffer P 等人</vt:lpstr>
      <vt:lpstr>O-015：西妥昔单抗（每 2 周）与 FOLFIRI 联用或西妥昔单抗与 FOLFIRI/FOLFOX 交替联用治疗 RAS 和 BRAF 野生型转移性结直肠癌患者的随机试验：北欧 8 项结果 – Pfeiffer P 等人</vt:lpstr>
      <vt:lpstr>O-015：西妥昔单抗（每 2 周）与 FOLFIRI 联用或西妥昔单抗与 FOLFIRI/FOLFOX 交替联用治疗 RAS 和 BRAF 野生型转移性结直肠癌患者的随机试验：北欧 8 项结果 – Pfeiffer P 等人</vt:lpstr>
      <vt:lpstr>O-015：西妥昔单抗（每 2 周）与 FOLFIRI 联用或西妥昔单抗与 FOLFIRI/FOLFOX 交替联用治疗 RAS 和 BRAF 野生型转移性结直肠癌患者的随机试验：北欧 8 项结果 – Pfeiffer P 等人</vt:lpstr>
      <vt:lpstr>O-015：西妥昔单抗（每 2 周）与 FOLFIRI 联用或西妥昔单抗与 FOLFIRI/FOLFOX 交替联用治疗 RAS 和 BRAF 野生型转移性结直肠癌患者的随机试验：北欧 8 项结果 – Pfeiffer P 等人</vt:lpstr>
      <vt:lpstr>O-016：无细胞循环肿瘤 DNA (ctDNA) 系列评估：评估结直肠癌新辅助和辅助治疗期间的治疗效果和最小残留病变 – Parikh A 等人</vt:lpstr>
      <vt:lpstr>O-016：无细胞循环肿瘤 DNA (ctDNA) 系列评估：评估结直肠癌新辅助和辅助治疗期间的治疗效果和最小残留病变 – Parikh A 等人</vt:lpstr>
      <vt:lpstr>O-018：II 和 III 期结肠癌患者接受辅助化疗后的微卫星不稳定性和生存：基于人群的研究结果 – Alwers E 等人</vt:lpstr>
      <vt:lpstr>O-018：II 和 III 期结肠癌患者接受辅助化疗后的微卫星不稳定性和生存：基于人群的研究结果 – Alwers E 等人</vt:lpstr>
      <vt:lpstr>O-018：II 和 III 期结肠癌患者接受辅助化疗后的微卫星不稳定性和生存：基于人群的研究结果 – Alwers E 等人</vt:lpstr>
      <vt:lpstr>O-023：I 期结肠癌患者免疫评分类别之间的显著结局差异 – Galon J 等人</vt:lpstr>
      <vt:lpstr>O-023：I 期结肠癌患者免疫评分类别之间的显著结局差异 – Galon J 等人</vt:lpstr>
      <vt:lpstr>O-023：I 期结肠癌患者免疫评分类别之间的显著结局差异 – Galon J 等人</vt:lpstr>
      <vt:lpstr>LBA-006：BEACON CRC：评估 Encorafenib + 西妥昔单抗 ± 比美替尼对比伊立替康或 FOLFIRI + 西妥昔单抗用于 BRAF V600E 突变型转移性结直肠癌的随机、3 组、3 期研究 – Kopetz S 等人</vt:lpstr>
      <vt:lpstr>LBA-006：BEACON CRC：评估 Encorafenib + 西妥昔单抗 ± 比美替尼对比伊立替康或 FOLFIRI + 西妥昔单抗用于 BRAF V600E 突变型转移性结直肠癌的随机、3 组、3 期研究 – Kopetz S 等人</vt:lpstr>
      <vt:lpstr>LBA-006：BEACON CRC：评估 Encorafenib + 西妥昔单抗 ± 比美替尼对比伊立替康或 FOLFIRI + 西妥昔单抗用于 BRAF V600E 突变型转移性结直肠癌的随机、3 组、3 期研究 – Kopetz S 等人</vt:lpstr>
      <vt:lpstr>LBA-006：BEACON CRC：评估 Encorafenib + 西妥昔单抗 ± 比美替尼对比伊立替康或 FOLFIRI + 西妥昔单抗用于 BRAF V600E 突变型转移性结直肠癌的随机、3 组、3 期研究 – Kopetz S 等人</vt:lpstr>
      <vt:lpstr>LBA-006：BEACON CRC：评估 Encorafenib + 西妥昔单抗 ± 比美替尼对比伊立替康或 FOLFIRI + 西妥昔单抗用于 BRAF V600E 突变型转移性结直肠癌的随机、3 组、3 期研究 – Kopetz S 等人</vt:lpstr>
      <vt:lpstr>LBA-006：BEACON CRC：评估 Encorafenib + 西妥昔单抗 ± 比美替尼对比伊立替康或 FOLFIRI + 西妥昔单抗用于 BRAF V600E 突变型转移性结直肠癌的随机、3 组、3 期研究 – Kopetz S 等人</vt:lpstr>
      <vt:lpstr>O-026：REARRANGE 试验结果：比较在第一疗程中使用不同剂量方案的瑞格非尼 (REG) 治疗转移性结直肠癌 (mCRC) 患者 (pt) 的随机 2 期研究  – Argiles G 等人</vt:lpstr>
      <vt:lpstr>O-026：REARRANGE 试验结果：比较在第一疗程中使用不同剂量方案的瑞格非尼 (REG) 治疗转移性结直肠癌 (mCRC) 患者 (pt) 的随机 2 期研究  – Argiles G 等人</vt:lpstr>
      <vt:lpstr>O-026：REARRANGE 试验结果：比较在第一疗程中使用不同剂量方案的瑞格非尼 (REG) 治疗转移性结直肠癌 (mCRC) 患者 (pt) 的随机 2 期研究  – Argiles G 等人</vt:lpstr>
      <vt:lpstr>O-026：REARRANGE 试验结果：比较在第一疗程中使用不同剂量方案的瑞格非尼 (REG) 治疗转移性结直肠癌 (mCRC) 患者 (pt) 的随机 2 期研究  – Argiles G 等人</vt:lpstr>
      <vt:lpstr>O-026：REARRANGE 试验结果：比较在第一疗程中使用不同剂量方案的瑞格非尼 (REG) 治疗转移性结直肠癌 (mCRC) 患者 (pt) 的随机 2 期研究  – Argiles G 等人</vt:lpstr>
      <vt:lpstr>SO-009：评估自体和异体 NKG2D 基 CAR-T 疗法用于转移性结直肠癌的安全性和临床活性的 1 期研究 – Van Cutsem E 等人</vt:lpstr>
      <vt:lpstr>SO-009：评估自体和异体 NKG2D 基 CAR-T 疗法用于转移性结直肠癌的安全性和临床活性的 1 期研究 – Van Cutsem E 等人</vt:lpstr>
      <vt:lpstr>SO-009：评估自体和异体 NKG2D 基 CAR-T 疗法用于转移性结直肠癌的安全性和临床活性的 1 期研究 – Van Cutsem E 等人</vt:lpstr>
      <vt:lpstr>胃肠癌</vt:lpstr>
      <vt:lpstr>SO-003：Debio 1347 用于携带 FGFR 基因融合的胃肠癌患者：初步结果  – Matos I 等人</vt:lpstr>
      <vt:lpstr>SO-003：Debio 1347 用于携带 FGFR 基因融合的胃肠癌患者：初步结果  – Matos I 等人</vt:lpstr>
      <vt:lpstr>SO-003：Debio 1347 用于携带 FGFR 基因融合的胃肠癌患者：初步结果  – Matos I 等人</vt:lpstr>
      <vt:lpstr>O-024：Entrectinib 用于 NTRK 融合阳性胃肠癌：入选三项试验（STARTRK-2、STARTRK-1 和 ALKA-372-001）的患者综合分析 – Siena S 等人</vt:lpstr>
      <vt:lpstr>O-024：Entrectinib 用于 NTRK 融合阳性胃肠癌：入选三项试验（STARTRK-2、STARTRK-1 和 ALKA-372-001）的患者综合分析 – Siena S 等人</vt:lpstr>
      <vt:lpstr>O-024：Entrectinib 用于 NTRK 融合阳性胃肠癌：入选三项试验（STARTRK-2、STARTRK-1 和 ALKA-372-001）的患者综合分析 – Siena S 等人</vt:lpstr>
    </vt:vector>
  </TitlesOfParts>
  <Company>AP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 text (Arial 28pt bold font)</dc:title>
  <dc:creator>Anthony Paisley</dc:creator>
  <cp:lastModifiedBy>Clare Wheatcroft</cp:lastModifiedBy>
  <cp:revision>743</cp:revision>
  <dcterms:created xsi:type="dcterms:W3CDTF">2011-02-23T10:20:57Z</dcterms:created>
  <dcterms:modified xsi:type="dcterms:W3CDTF">2019-07-24T13:09:41Z</dcterms:modified>
</cp:coreProperties>
</file>